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artifacts - the requirements, domain knowledge, specifications, hardware, and program code - (read) - knowledge that we have about these realms and how they relate.</a:t>
            </a:r>
          </a:p>
          <a:p>
            <a:pPr lvl="0" rtl="0">
              <a:spcBef>
                <a:spcPts val="0"/>
              </a:spcBef>
              <a:buNone/>
            </a:pPr>
            <a:r>
              <a:rPr lang="en"/>
              <a:t>These phenomena include a set of variables that are either assigned to values - factors that we can control or measure and to  logical statements - things that we assert to be true.</a:t>
            </a:r>
          </a:p>
          <a:p>
            <a:pPr lvl="0" rtl="0">
              <a:spcBef>
                <a:spcPts val="0"/>
              </a:spcBef>
              <a:buNone/>
            </a:pPr>
            <a:r>
              <a:rPr lang="en"/>
              <a:t>These variables - these equations - can be used to describe relationships - we can connect factors within the machine to phenomena we observe in the world through the inputs and outputs and controls available in the interface. We can then make logical arguments about how the software can be used to make the requirements true.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Consider a system to control an elevator. </a:t>
            </a:r>
          </a:p>
          <a:p>
            <a:pPr lvl="0" rtl="0">
              <a:spcBef>
                <a:spcPts val="0"/>
              </a:spcBef>
              <a:buNone/>
            </a:pPr>
            <a:r>
              <a:rPr lang="en">
                <a:solidFill>
                  <a:schemeClr val="dk1"/>
                </a:solidFill>
              </a:rPr>
              <a:t>- Let’s say we want to enable a remote operator to know that an elevator car is at a particular floor at any time using our software. That’s our user requirement. That’s not something the software can do directly - we’re reasoning about objects in the real world - but something we want the software to make possible.</a:t>
            </a:r>
          </a:p>
          <a:p>
            <a:pPr lvl="0" rtl="0">
              <a:spcBef>
                <a:spcPts val="0"/>
              </a:spcBef>
              <a:buNone/>
            </a:pPr>
            <a:r>
              <a:rPr lang="en">
                <a:solidFill>
                  <a:schemeClr val="dk1"/>
                </a:solidFill>
              </a:rPr>
              <a:t>- We start with a domain assumption. There are physical sensors in the shaft at the floors turned on and off by the arrival or departure of an elevator car. </a:t>
            </a:r>
          </a:p>
          <a:p>
            <a:pPr lvl="0" rtl="0">
              <a:spcBef>
                <a:spcPts val="0"/>
              </a:spcBef>
              <a:buNone/>
            </a:pPr>
            <a:r>
              <a:rPr lang="en">
                <a:solidFill>
                  <a:schemeClr val="dk1"/>
                </a:solidFill>
              </a:rPr>
              <a:t>- Those are not part of the system we’re building, they are part of the world, but we can connect them to the software. We could provide a input to the software that records the state of those external sensors. When the sensor at floor 3 is turned on in the world, the bit in the machine for the right array element is also set to 1.</a:t>
            </a:r>
          </a:p>
          <a:p>
            <a:pPr lvl="0" rtl="0">
              <a:spcBef>
                <a:spcPts val="0"/>
              </a:spcBef>
              <a:buNone/>
            </a:pPr>
            <a:r>
              <a:rPr lang="en">
                <a:solidFill>
                  <a:schemeClr val="dk1"/>
                </a:solidFill>
              </a:rPr>
              <a:t>- In our specification, we need to link the physical sensor to that software variable. We can assert that if the sensor for a floor is tripped, then the software’s flag for that floor will be set. This explains that link between the physical sensor and the digital representation.</a:t>
            </a:r>
          </a:p>
          <a:p>
            <a:pPr lvl="0" rtl="0">
              <a:spcBef>
                <a:spcPts val="0"/>
              </a:spcBef>
              <a:buNone/>
            </a:pPr>
            <a:r>
              <a:rPr lang="en">
                <a:solidFill>
                  <a:schemeClr val="dk1"/>
                </a:solidFill>
              </a:rPr>
              <a:t>What can we do with these? We can then use this information to go back to our original requirement - how can we argue that our software allows our operator to know where the car is?</a:t>
            </a:r>
          </a:p>
          <a:p>
            <a:pPr lvl="0" rtl="0">
              <a:spcBef>
                <a:spcPts val="0"/>
              </a:spcBef>
              <a:buNone/>
            </a:pPr>
            <a:r>
              <a:rPr lang="en">
                <a:solidFill>
                  <a:schemeClr val="dk1"/>
                </a:solidFill>
              </a:rPr>
              <a:t>- We can use our specification to argue that the requirement is fulfilled. If the sensor is tripped, then the software will record the elevator is being at that floor. This relies on a piece of domain knowledge, that the sensors are accurate. </a:t>
            </a:r>
          </a:p>
          <a:p>
            <a:pPr lvl="0" rtl="0">
              <a:spcBef>
                <a:spcPts val="0"/>
              </a:spcBef>
              <a:buNone/>
            </a:pPr>
            <a:r>
              <a:rPr lang="en">
                <a:solidFill>
                  <a:schemeClr val="dk1"/>
                </a:solidFill>
              </a:rPr>
              <a:t>-So, what we are doing is arguing that, for the world that we assert, our specification will make the requirement true. We’re saying that, as long as our assumptions hold, our software is correct. Keep this in mind. Thinking about what we know in terms of the world and the machine lets us make that argument that the specification is correct.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5" name="Shape 155"/>
        <p:cNvGrpSpPr/>
        <p:nvPr/>
      </p:nvGrpSpPr>
      <p:grpSpPr>
        <a:xfrm>
          <a:off x="0" y="0"/>
          <a:ext cx="0" cy="0"/>
          <a:chOff x="0" y="0"/>
          <a:chExt cx="0" cy="0"/>
        </a:xfrm>
      </p:grpSpPr>
      <p:sp>
        <p:nvSpPr>
          <p:cNvPr id="156" name="Shape 1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7" name="Shape 1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are concerned with phenomena in the world. Customers want us to build machines that make things possible in the world. They want seats properly allocated by a ticketing system, they want airlines safely controlled by an aircraft control system, they want documents edited, displayed and printed by a word processor. They don’t care about variables and data structures. They care that their goals are accomplished.</a:t>
            </a:r>
          </a:p>
          <a:p>
            <a:pPr lvl="0" rtl="0">
              <a:spcBef>
                <a:spcPts val="0"/>
              </a:spcBef>
              <a:buNone/>
            </a:pPr>
            <a:r>
              <a:rPr lang="en"/>
              <a:t>- Programs - the source code we write - on the other hand, are concerned solely with the phenomena in the machine - bits passing through a CPU. The purpose of the program is to describe those properties and behaviors of the machine that will ultimately satisfy the customer.</a:t>
            </a:r>
          </a:p>
          <a:p>
            <a:pPr lvl="0" rtl="0">
              <a:spcBef>
                <a:spcPts val="0"/>
              </a:spcBef>
              <a:buNone/>
            </a:pPr>
            <a:r>
              <a:rPr lang="en"/>
              <a:t>- Specifications bridge the gap between the two. Specifications are concerned with the shared phenomena in the world and machine - the inputs and outputs, what the machine can observe and influence and what the world can observe and influence. An operator may transmit some voice messages to an aircraft over a radio. The voice message is shared between the machine - the radio - and the world. The machine creates the voice message, but the world (the pilot) pays attention to it. It is through this interface that the machine can influence the behavior of the world. </a:t>
            </a:r>
          </a:p>
          <a:p>
            <a:pPr lvl="0" rtl="0">
              <a:spcBef>
                <a:spcPts val="0"/>
              </a:spcBef>
              <a:buNone/>
            </a:pPr>
            <a:r>
              <a:rPr lang="en"/>
              <a:t>- The specification is crucially important to get right -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go back to this patient monitor. </a:t>
            </a:r>
          </a:p>
          <a:p>
            <a:pPr lvl="0" rtl="0">
              <a:spcBef>
                <a:spcPts val="0"/>
              </a:spcBef>
              <a:buNone/>
            </a:pPr>
            <a:r>
              <a:rPr lang="en"/>
              <a:t>our goal is (read). This can be expressed as a requirement - (read).</a:t>
            </a:r>
          </a:p>
          <a:p>
            <a:pPr lvl="0" rtl="0">
              <a:spcBef>
                <a:spcPts val="0"/>
              </a:spcBef>
              <a:buNone/>
            </a:pPr>
            <a:r>
              <a:rPr lang="en"/>
              <a:t>This is a goal expressed purely in the domain of the world. When their heart - an object in the world - stops, we want to notify the nurse - an actor in the world. The machine - the computer code, physical box, and alarm unit - need to make this possible. To express how the machine accomplished this goal, the system specification needs to make clear how the machine influences the world</a:t>
            </a:r>
          </a:p>
          <a:p>
            <a:pPr lvl="0" rtl="0">
              <a:spcBef>
                <a:spcPts val="0"/>
              </a:spcBef>
              <a:buNone/>
            </a:pPr>
            <a:r>
              <a:rPr lang="en"/>
              <a:t>(read)</a:t>
            </a:r>
          </a:p>
          <a:p>
            <a:pPr lvl="0" rtl="0">
              <a:spcBef>
                <a:spcPts val="0"/>
              </a:spcBef>
              <a:buNone/>
            </a:pPr>
            <a:r>
              <a:rPr lang="en"/>
              <a:t>(read/ discuss) Are we missing anything? What do you think? (domain knowledge)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need a little more knowledge. We need that set of phenomena- those variables - to argue with. </a:t>
            </a:r>
          </a:p>
          <a:p>
            <a:pPr lvl="0" rtl="0">
              <a:spcBef>
                <a:spcPts val="0"/>
              </a:spcBef>
              <a:buNone/>
            </a:pPr>
            <a:r>
              <a:rPr lang="en"/>
              <a:t>We know something about the world - we have a problem to solve. (read). </a:t>
            </a:r>
          </a:p>
          <a:p>
            <a:pPr lvl="0" rtl="0">
              <a:spcBef>
                <a:spcPts val="0"/>
              </a:spcBef>
              <a:buNone/>
            </a:pPr>
            <a:r>
              <a:rPr lang="en"/>
              <a:t>So, from this, we know there are patients, they have hearts, and there is a nurse that needs a notification. From there, we know we have rooms. If a nurse needs notified, that means they might not be there. That tells us a lot about what the system needs to do. </a:t>
            </a:r>
          </a:p>
          <a:p>
            <a:pPr lvl="0" rtl="0">
              <a:spcBef>
                <a:spcPts val="0"/>
              </a:spcBef>
              <a:buNone/>
            </a:pPr>
            <a:r>
              <a:rPr lang="en"/>
              <a:t>We can use this to begin to specify the machine. What does the machine need? It needs to monitor the heart, and alert the nurse. That tells us about the Machine - what variables it has to work with - a microphone and an actuator. Input and output. </a:t>
            </a:r>
          </a:p>
          <a:p>
            <a:pPr lvl="0" rtl="0">
              <a:spcBef>
                <a:spcPts val="0"/>
              </a:spcBef>
              <a:buNone/>
            </a:pPr>
            <a:r>
              <a:rPr lang="en"/>
              <a:t>This helps inform the specification, lets us define the interface between the world and the machine. How the two work together to solve the problem. We’re forming the bigger picture 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if we combine this knowledge (read)</a:t>
            </a:r>
          </a:p>
          <a:p>
            <a:pPr lvl="0" rtl="0">
              <a:spcBef>
                <a:spcPts val="0"/>
              </a:spcBef>
              <a:buNone/>
            </a:pPr>
            <a:r>
              <a:rPr lang="en"/>
              <a:t>(discussion)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believe this because we make assumptions about the world </a:t>
            </a:r>
          </a:p>
          <a:p>
            <a:pPr lvl="0" rtl="0">
              <a:spcBef>
                <a:spcPts val="0"/>
              </a:spcBef>
              <a:buNone/>
            </a:pPr>
            <a:r>
              <a:rPr lang="en"/>
              <a:t>(read)</a:t>
            </a:r>
          </a:p>
          <a:p>
            <a:pPr lvl="0" rtl="0">
              <a:spcBef>
                <a:spcPts val="0"/>
              </a:spcBef>
              <a:buNone/>
            </a:pPr>
            <a:r>
              <a:rPr lang="en"/>
              <a:t>Requirements are concerned with describing things that we want the machine to help make true. That implies that it is not solely the responsibility of the machine to make the requirements true.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Other properties of the world, of the application domain, independent of the machine may also be required for the machine to solve a problem. That is the domain knowledge - what we assert to be true.</a:t>
            </a:r>
          </a:p>
          <a:p>
            <a:pPr lvl="0" rtl="0">
              <a:spcBef>
                <a:spcPts val="0"/>
              </a:spcBef>
              <a:buNone/>
            </a:pPr>
            <a:r>
              <a:rPr lang="en"/>
              <a:t>(read)</a:t>
            </a:r>
          </a:p>
          <a:p>
            <a:pPr lvl="0" rtl="0">
              <a:spcBef>
                <a:spcPts val="0"/>
              </a:spcBef>
              <a:buNone/>
            </a:pPr>
            <a:r>
              <a:rPr lang="en"/>
              <a:t>(read), by introducing the machine into the world.</a:t>
            </a:r>
          </a:p>
          <a:p>
            <a:pPr lvl="0" rtl="0">
              <a:spcBef>
                <a:spcPts val="0"/>
              </a:spcBef>
              <a:buNone/>
            </a:pPr>
            <a:r>
              <a:rPr lang="en"/>
              <a:t>(read)</a:t>
            </a:r>
          </a:p>
          <a:p>
            <a:pPr lvl="0" rtl="0">
              <a:spcBef>
                <a:spcPts val="0"/>
              </a:spcBef>
              <a:buNone/>
            </a:pPr>
            <a:r>
              <a:rPr lang="en"/>
              <a:t>The combination of world assumptions and our specification of the behavior of the machine makes it possible to meet the requirements. </a:t>
            </a:r>
            <a:r>
              <a:rPr lang="en">
                <a:solidFill>
                  <a:schemeClr val="dk1"/>
                </a:solidFill>
              </a:rPr>
              <a:t>This relationship  - W,S implies R - must hold if a machine is to be introduced into the world to satisfy a requirement. This is the basis of our argument that we specified the right system - we want to prove that this combination satisfies the requirements.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4" name="Shape 204"/>
        <p:cNvGrpSpPr/>
        <p:nvPr/>
      </p:nvGrpSpPr>
      <p:grpSpPr>
        <a:xfrm>
          <a:off x="0" y="0"/>
          <a:ext cx="0" cy="0"/>
          <a:chOff x="0" y="0"/>
          <a:chExt cx="0" cy="0"/>
        </a:xfrm>
      </p:grpSpPr>
      <p:sp>
        <p:nvSpPr>
          <p:cNvPr id="205" name="Shape 2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6" name="Shape 2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the behavior of the application domain is the crucial connection between what a machine will do and how that will meet the requirements. For example:</a:t>
            </a:r>
          </a:p>
          <a:p>
            <a:pPr lvl="0" rtl="0">
              <a:spcBef>
                <a:spcPts val="0"/>
              </a:spcBef>
              <a:buNone/>
            </a:pPr>
            <a:r>
              <a:rPr lang="en"/>
              <a:t>(requirement)</a:t>
            </a:r>
          </a:p>
          <a:p>
            <a:pPr lvl="0" rtl="0">
              <a:spcBef>
                <a:spcPts val="0"/>
              </a:spcBef>
              <a:buNone/>
            </a:pPr>
            <a:r>
              <a:rPr lang="en"/>
              <a:t>is a requirement that can be met by a traffic light system. However, the specification includes statements like (read) - the spec talks about switching on different colored lights at different times. </a:t>
            </a:r>
          </a:p>
          <a:p>
            <a:pPr lvl="0" rtl="0">
              <a:spcBef>
                <a:spcPts val="0"/>
              </a:spcBef>
              <a:buNone/>
            </a:pPr>
            <a:r>
              <a:rPr lang="en"/>
              <a:t>How can lights physically impact the world? Stop cars from hitting pedestrians and force pedestrians to cross?</a:t>
            </a:r>
          </a:p>
          <a:p>
            <a:pPr lvl="0" rtl="0">
              <a:spcBef>
                <a:spcPts val="0"/>
              </a:spcBef>
              <a:buNone/>
            </a:pPr>
            <a:r>
              <a:rPr lang="en"/>
              <a:t>The answer lies in the domain knowledge. </a:t>
            </a:r>
          </a:p>
          <a:p>
            <a:pPr lvl="0" rtl="0">
              <a:spcBef>
                <a:spcPts val="0"/>
              </a:spcBef>
              <a:buNone/>
            </a:pPr>
            <a:r>
              <a:rPr lang="en"/>
              <a:t>The combination of W and S satisfy 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say we have an even stricter requirement: pedestrians and cars cannot be in the intersection at the same time. How can we prove this? The specification is similar - show a green light to one and a red light to the other. Don’t let the two mix. How do we know this holds? We can do so with domain knowledge, but we need a bit more knowledge. We need to make more assumptions about the world to ensure that the requirement holds. (read)</a:t>
            </a:r>
          </a:p>
          <a:p>
            <a:pPr lvl="0" rtl="0">
              <a:spcBef>
                <a:spcPts val="0"/>
              </a:spcBef>
              <a:buNone/>
            </a:pPr>
            <a:r>
              <a:rPr lang="en"/>
              <a:t>But, as long as those assumptions hold true, the machine we specified should satisfy the requirement.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Now, to make this happen, we add some detail of what the software does in the specification (read)</a:t>
            </a:r>
          </a:p>
          <a:p>
            <a:pPr lvl="0" rtl="0">
              <a:spcBef>
                <a:spcPts val="0"/>
              </a:spcBef>
              <a:buNone/>
            </a:pPr>
            <a:r>
              <a:rPr lang="en"/>
              <a:t>(discuss)</a:t>
            </a:r>
          </a:p>
          <a:p>
            <a:pPr lvl="0" rtl="0">
              <a:spcBef>
                <a:spcPts val="0"/>
              </a:spcBef>
              <a:buNone/>
            </a:pPr>
            <a:r>
              <a:rPr lang="en"/>
              <a:t>This isn’t one of those cases where I ask you how to revise the statement. It’s clear, unambiguous, and testable - as long as you also provide the threshold.</a:t>
            </a:r>
          </a:p>
          <a:p>
            <a:pPr lvl="0" rtl="0">
              <a:spcBef>
                <a:spcPts val="0"/>
              </a:spcBef>
              <a:buNone/>
            </a:pPr>
            <a:r>
              <a:rPr lang="en"/>
              <a:t>However - I have a bigger question. Will this work? By following this specification, will the requirement hold? (discussion)</a:t>
            </a:r>
          </a:p>
          <a:p>
            <a:pPr lvl="0" rtl="0">
              <a:spcBef>
                <a:spcPts val="0"/>
              </a:spcBef>
              <a:buNone/>
            </a:pPr>
            <a:r>
              <a:rPr lang="en"/>
              <a:t>We’re relying on certain assumptions when we claim that this software will notify the nurse. What if the alarm isn’t loud enough? What if the nurse is too far away? Those are factors that have almost nothing to do with the software you are writing, but they are important to take into account.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Only the combination fo domain knowledge and specification can make the requirements true. The machine will only work in the world it was built for. Of course, those assumptions could be wrong. Driver, vehicle, and pedestrian behavior can not be guaranteed. What if the brakes fail? What if the pedestrian is distracted? However, by being explicit about the assumptions that we make, the knowledge on which satisfaction of the requirements depends, informed decisions can be made. We can plan around assumptions, make design decisions after reducing uncertaintty, and reason about the acceptability of risks and failure.</a:t>
            </a:r>
          </a:p>
          <a:p>
            <a:pPr lvl="0" rtl="0">
              <a:spcBef>
                <a:spcPts val="0"/>
              </a:spcBef>
              <a:buNone/>
            </a:pPr>
            <a:r>
              <a:rPr lang="en"/>
              <a:t>(read). A study of aircraft software found that 49% of requirements errors were due to incorrect world knowledge. </a:t>
            </a:r>
          </a:p>
          <a:p>
            <a:pPr lvl="0" rtl="0">
              <a:spcBef>
                <a:spcPts val="0"/>
              </a:spcBef>
              <a:buNone/>
            </a:pPr>
            <a:r>
              <a:rPr lang="en"/>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say that we have a requirement that the reverse thrust on a plane can only be engaged if the plane is on the runway.</a:t>
            </a:r>
          </a:p>
          <a:p>
            <a:pPr lvl="0" rtl="0">
              <a:spcBef>
                <a:spcPts val="0"/>
              </a:spcBef>
              <a:buNone/>
            </a:pPr>
            <a:r>
              <a:rPr lang="en"/>
              <a:t>-The ability to engage reverse thrust is something that the machine needs to bring about - the machine controls that ability. It’s in the intersection between machine and world because, although the machine controls it, it is something that impacts the world. It makes the plane reverse its thrust. The world reacts to that. So, it lies in the intersection - a shared state of the machine and world. </a:t>
            </a:r>
          </a:p>
          <a:p>
            <a:pPr lvl="0" rtl="0">
              <a:spcBef>
                <a:spcPts val="0"/>
              </a:spcBef>
              <a:buNone/>
            </a:pPr>
            <a:r>
              <a:rPr lang="en"/>
              <a:t>-However, to prove the property, we need to ensure the plane is on the runway. This is a factor in the world. The plane is physically on the runway. We need a way of connecting that with the machine</a:t>
            </a:r>
          </a:p>
          <a:p>
            <a:pPr lvl="0" rtl="0">
              <a:spcBef>
                <a:spcPts val="0"/>
              </a:spcBef>
              <a:buNone/>
            </a:pPr>
            <a:r>
              <a:rPr lang="en"/>
              <a:t>-(discussion) How?</a:t>
            </a:r>
          </a:p>
          <a:p>
            <a:pPr lvl="0" rtl="0">
              <a:spcBef>
                <a:spcPts val="0"/>
              </a:spcBef>
              <a:buNone/>
            </a:pPr>
            <a:r>
              <a:rPr lang="en"/>
              <a:t>-We can fit sensors to the landing wheels that generate pulses when the wheels are rotating. The physical act of rotation is still part of the world, </a:t>
            </a:r>
          </a:p>
          <a:p>
            <a:pPr lvl="0" rtl="0">
              <a:spcBef>
                <a:spcPts val="0"/>
              </a:spcBef>
              <a:buNone/>
            </a:pPr>
            <a:r>
              <a:rPr lang="en"/>
              <a:t>-but the sensor allow us to connect to the machine. The state pulsing is something that can be input to the machine. The world triggers it and the machine reacts, so that allows interaction through the interface.</a:t>
            </a:r>
          </a:p>
          <a:p>
            <a:pPr lvl="0" rtl="0">
              <a:spcBef>
                <a:spcPts val="0"/>
              </a:spcBef>
              <a:buNone/>
            </a:pPr>
            <a:r>
              <a:rPr lang="en"/>
              <a:t>-So, this gives us some information to work with. The machine controls the ability to reverse thrust and reacts to wheel rotation. We can now write a specification statement. What would that be, using these variables? (discussion)</a:t>
            </a:r>
          </a:p>
          <a:p>
            <a:pPr lvl="0" rtl="0">
              <a:spcBef>
                <a:spcPts val="0"/>
              </a:spcBef>
              <a:buNone/>
            </a:pPr>
            <a:r>
              <a:rPr lang="en"/>
              <a:t>-(read) Can we make an argument that the specification fulfills the requitement?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 spec) (Discussion) Does this information give us enough? Do we need to make any domain assumptions? What assumptions?</a:t>
            </a:r>
          </a:p>
          <a:p>
            <a:pPr indent="-228600" lvl="0" marL="457200" rtl="0">
              <a:spcBef>
                <a:spcPts val="0"/>
              </a:spcBef>
              <a:buChar char="-"/>
            </a:pPr>
            <a:r>
              <a:rPr lang="en"/>
              <a:t>So, we still need to make an argument that the world supports this, to do so we need to make some assumptions about the world. We argue that (read)</a:t>
            </a:r>
          </a:p>
          <a:p>
            <a:pPr indent="-228600" lvl="0" marL="457200" rtl="0">
              <a:spcBef>
                <a:spcPts val="0"/>
              </a:spcBef>
              <a:buChar char="-"/>
            </a:pPr>
            <a:r>
              <a:rPr lang="en"/>
              <a:t>So, our argument is that the wheels will only rotate if they are on the runway, and that rotation will trigger the sensors, which send a pulsing signal to the machine. The machine, then, enables reverse thrust when the pulsing input arrives. The idea here is that, when writing your specifications, the environment that the system you’re building operates in is just as important as the specification of the system itself. You need to understand the environment, and be clear about what conditions you expect to be true of that environment.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Unfortunately, the assumptions we make about the environment aren’t always true. On one occasion, the plane landed during a storm on a wet runway. The wheels aquaplaned, and the pilot was prevented from engaging reverse thrust. The plane ran off the runway. </a:t>
            </a:r>
          </a:p>
          <a:p>
            <a:pPr indent="-228600" lvl="0" marL="457200" rtl="0">
              <a:spcBef>
                <a:spcPts val="0"/>
              </a:spcBef>
              <a:buChar char="-"/>
            </a:pPr>
            <a:r>
              <a:rPr lang="en"/>
              <a:t>IT was on the runway, but the assumptions didn’t hold. The pulse wasn’t activated, and the machine failed to engage reverse thrust. This can happen. Mistaken assumptions are the root of many, many software problems. This can be hard. The assumptions about what being on the runway means seemed logical, but didn’t hold under certain conditions.</a:t>
            </a:r>
          </a:p>
          <a:p>
            <a:pPr indent="-228600" lvl="0" marL="457200" rtl="0">
              <a:spcBef>
                <a:spcPts val="0"/>
              </a:spcBef>
              <a:buChar char="-"/>
            </a:pPr>
            <a:r>
              <a:rPr lang="en"/>
              <a:t>So, the solution to many development problems - not just in embedded systems - involves not just engineering in the world, but engineering of the world. If you’re building a bridge, you need to study the geology of the area, the soil mechanics. You can’t just drop in a bridge without considering the site. An engineer, of any system, needs to understand the properties of the world and manipulate and exploit those properties to achieve the goals of the system. A computer system, like a bridge, can’t be designed in isolation from the world in which it fits.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Changes to the world can mean that the requirements are no longer met.</a:t>
            </a:r>
          </a:p>
          <a:p>
            <a:pPr lvl="0" rtl="0">
              <a:spcBef>
                <a:spcPts val="0"/>
              </a:spcBef>
              <a:buNone/>
            </a:pPr>
            <a:r>
              <a:rPr lang="en"/>
              <a:t>-The most famous example is the Ariane 5 rocket - built for the European Space Agency. The Ariane 4 was a well-regarded rocket, but a better model was needed. So, the makers built a new rocket. But, to save money and deliver earlier, they reused most of the software from the Ariane 4. The software was well built and had been thoroughly tested for bugs. They had no problems. But, there was an unexpected problem once they deployed that code on the new rocket. The Ariane 4 has some error-checking code that was no longer relevant, but was executed from time to time. The new hardware triggered a condition in the error checking code that resulted in a bad floating point conversion. The resulting buffer overrun caused the rocket to explode, costing millions of dollars. The change in the domain caused the software to fail dramatically, in a way that could not easily have been anticipated.</a:t>
            </a:r>
          </a:p>
          <a:p>
            <a:pPr lvl="0" rtl="0">
              <a:spcBef>
                <a:spcPts val="0"/>
              </a:spcBef>
              <a:buNone/>
            </a:pPr>
            <a:r>
              <a:rPr lang="en"/>
              <a:t>-In 1995, there was a crash in the New York subway system that killed the train driver and injured many people. The investigation found that the emergency brake correctly tripped when the train red a red signal. The system spec was met, the software worked correctly, but the crash occurred because the distance between trains was shorter than the stopping distance of a modern train. The spacing of trains was set in 1918 and remained unchanged. Trains are now longer, heavier, and faster. The domain changed, and the requirement was not met.</a:t>
            </a:r>
          </a:p>
          <a:p>
            <a:pPr lvl="0" rtl="0">
              <a:spcBef>
                <a:spcPts val="0"/>
              </a:spcBef>
              <a:buNone/>
            </a:pPr>
            <a:r>
              <a:rPr lang="en"/>
              <a:t>-So, ALWAYS validate and continually question your domain knowledge. Even if the system works, reevaluate your domain assumptions from time to time. You can’t control the world changing, but make it clear under what conditions the system is safe to use and expected to work under. That knowledge, even if you aren’t the one responsible for updating the system, can allow whoever is in charge to plan and adjust accordingly.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Not everything that you will build has such a direct connection with the world as an aircraft control system or a subway control system, but, that said, most systems still (read).</a:t>
            </a:r>
          </a:p>
          <a:p>
            <a:pPr indent="-228600" lvl="0" marL="457200" rtl="0">
              <a:spcBef>
                <a:spcPts val="0"/>
              </a:spcBef>
              <a:buChar char="-"/>
            </a:pPr>
            <a:r>
              <a:rPr lang="en"/>
              <a:t>Those need the same kind of attention. These can still be modeled in this same world-machine framework.</a:t>
            </a:r>
          </a:p>
          <a:p>
            <a:pPr indent="-228600" lvl="0" marL="457200" rtl="0">
              <a:spcBef>
                <a:spcPts val="0"/>
              </a:spcBef>
              <a:buChar char="-"/>
            </a:pPr>
            <a:r>
              <a:rPr lang="en"/>
              <a:t>(read). Climate forecasting, for instance, generally doesn’t involvesticking your head out the window. YOu’re predicting phenomena that will take place months in the future, years. But, you’re building a model of a natural phenomena - the weather. We understand how weather works on a small scale, but computers are needed to make forecasts over a wider area. The software models the climate and makes it possible to reason about the climate. By capturing sme aspect of the world, we can later exploit that information when it would be expensive or hard to acquire directly from the world. </a:t>
            </a:r>
          </a:p>
          <a:p>
            <a:pPr indent="-228600" lvl="0" marL="457200" rtl="0">
              <a:spcBef>
                <a:spcPts val="0"/>
              </a:spcBef>
              <a:buChar char="-"/>
            </a:pPr>
            <a:r>
              <a:rPr lang="en"/>
              <a:t>Now, in this case, there is no direct interaction in a physical sense - the climate doesn’t directly cause changes to the system through a sensor or button - but there is still a connection in a conceptual sense - the machine must capture and model ideas about the world. It needs to reflect how the phenomena work in the world, and the specification must still adequately model that phenomena.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8" name="Shape 298"/>
        <p:cNvGrpSpPr/>
        <p:nvPr/>
      </p:nvGrpSpPr>
      <p:grpSpPr>
        <a:xfrm>
          <a:off x="0" y="0"/>
          <a:ext cx="0" cy="0"/>
          <a:chOff x="0" y="0"/>
          <a:chExt cx="0" cy="0"/>
        </a:xfrm>
      </p:grpSpPr>
      <p:sp>
        <p:nvSpPr>
          <p:cNvPr id="299" name="Shape 2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0" name="Shape 3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model can provide the information we need because there are common properties between the model of the world and the aspects of the real world that it models. </a:t>
            </a:r>
          </a:p>
          <a:p>
            <a:pPr lvl="0" rtl="0">
              <a:spcBef>
                <a:spcPts val="0"/>
              </a:spcBef>
              <a:buNone/>
            </a:pPr>
            <a:r>
              <a:rPr lang="en"/>
              <a:t>Those properties need to be interpreted differently when applied to the model than when applied to the world, but they are still common. Therefore, the specification need to provide the mapping between the real world process and the machine interpretation of that model.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3" name="Shape 313"/>
        <p:cNvGrpSpPr/>
        <p:nvPr/>
      </p:nvGrpSpPr>
      <p:grpSpPr>
        <a:xfrm>
          <a:off x="0" y="0"/>
          <a:ext cx="0" cy="0"/>
          <a:chOff x="0" y="0"/>
          <a:chExt cx="0" cy="0"/>
        </a:xfrm>
      </p:grpSpPr>
      <p:sp>
        <p:nvSpPr>
          <p:cNvPr id="314" name="Shape 3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5" name="Shape 3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example, say we have a library system that contains information about books. We might want to assert a property of the world that we want our system to model</a:t>
            </a:r>
          </a:p>
          <a:p>
            <a:pPr lvl="0" rtl="0">
              <a:spcBef>
                <a:spcPts val="0"/>
              </a:spcBef>
              <a:buNone/>
            </a:pPr>
            <a:r>
              <a:rPr lang="en"/>
              <a:t>-read</a:t>
            </a:r>
          </a:p>
          <a:p>
            <a:pPr lvl="0" rtl="0">
              <a:spcBef>
                <a:spcPts val="0"/>
              </a:spcBef>
              <a:buNone/>
            </a:pPr>
            <a:r>
              <a:rPr lang="en"/>
              <a:t>-In the database in the machine, we need to interpret that property in a way that the machine can make sense of (read)</a:t>
            </a:r>
          </a:p>
          <a:p>
            <a:pPr lvl="0" rtl="0">
              <a:spcBef>
                <a:spcPts val="0"/>
              </a:spcBef>
              <a:buNone/>
            </a:pPr>
            <a:r>
              <a:rPr lang="en"/>
              <a:t>-Now, for this to work, to show that our requirement is met, the specification needs to provide a mapping from the machine to the world. We can do that by stating (read). Now, information about the world can be obtained by using the machine.</a:t>
            </a:r>
          </a:p>
          <a:p>
            <a:pPr lvl="0" rtl="0">
              <a:spcBef>
                <a:spcPts val="0"/>
              </a:spcBef>
              <a:buNone/>
            </a:pPr>
            <a:r>
              <a:rPr lang="en"/>
              <a:t>-This seems obvious, but translating the world to the machine correctly - in a way that captures the world properly - in the specification can be extremely tricky. The specificaiton states how exactly the world is modeled, and in doing so, makes assumptions about the world. It’s insanely hard to capture perfectly a real world process in software that models it. Abstractions and simplifications are almost always made.</a:t>
            </a:r>
          </a:p>
          <a:p>
            <a:pPr lvl="0" rtl="0">
              <a:spcBef>
                <a:spcPts val="0"/>
              </a:spcBef>
              <a:buNone/>
            </a:pPr>
            <a:r>
              <a:rPr lang="en"/>
              <a:t>-In a library, some novels have more than one author, some writers use pseudonyms, some novels are part of a series, some have multiple revised editions. All of these aspects of the world are being ignored right now in our simplified model, and have no reflection in the machine database. In the database, records may be deleted to save space, or carefully placed in physical storage to speed access, or relations placed in the 3rd or 4th normal form. Fields may have null values. There may be pointers or indices to control access. None of those properties reflect any aspect of the world being modeled. </a:t>
            </a:r>
          </a:p>
          <a:p>
            <a:pPr lvl="0" rtl="0">
              <a:spcBef>
                <a:spcPts val="0"/>
              </a:spcBef>
              <a:buNone/>
            </a:pPr>
            <a:r>
              <a:rPr lang="en"/>
              <a:t>-So, whether or not your system interacts with phenomena in the real world, it very well might reflect something that is supposed to exist in the world. The specification must be carefully written to reflect that world, and the aspects of the world you want the system to capture.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8" name="Shape 328"/>
        <p:cNvGrpSpPr/>
        <p:nvPr/>
      </p:nvGrpSpPr>
      <p:grpSpPr>
        <a:xfrm>
          <a:off x="0" y="0"/>
          <a:ext cx="0" cy="0"/>
          <a:chOff x="0" y="0"/>
          <a:chExt cx="0" cy="0"/>
        </a:xfrm>
      </p:grpSpPr>
      <p:sp>
        <p:nvSpPr>
          <p:cNvPr id="329" name="Shape 3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0" name="Shape 3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the end of development, we want to verify the software. WE want to prove that the software is fit for purpose, ready to be used, and meets the customers needs. This is a non-trivial process that hinges on making the right arguments. By carefully thinking about the requirements and how to capture the interaction between the world and the machine in those specifications, we can actually make a reasoned arguement that the software is correct. That’s where this world-machine model is useful. We can use properties of the world, machine, and the interface between the two to argue:</a:t>
            </a:r>
          </a:p>
          <a:p>
            <a:pPr lvl="0" rtl="0">
              <a:spcBef>
                <a:spcPts val="0"/>
              </a:spcBef>
              <a:buNone/>
            </a:pPr>
            <a:r>
              <a:rPr lang="en"/>
              <a:t>- We talked about this a little bit earlier, but before you implement, you want to have some idea that you’re implementing the right thing. If you’ve carefully considered your specs and stated explicitly your assumptions about the environment that the system will work in, then you can reasonably argue that the specification satisfies the requirements. This is the basis for the verification argument, if implemented correctly,  the system should meet the requirements</a:t>
            </a:r>
          </a:p>
          <a:p>
            <a:pPr lvl="0" rtl="0">
              <a:spcBef>
                <a:spcPts val="0"/>
              </a:spcBef>
              <a:buNone/>
            </a:pPr>
            <a:r>
              <a:rPr lang="en"/>
              <a:t>-The next step comes in once you’ve built the implementation. You need to argue that the system does what you promised it would do. So, you first want to argue that the machine - the combination of program and hardware - meets the specification. Again, if you’ve carefully defined your specification and can map that to the program and its hardware, you can make that argument.</a:t>
            </a:r>
          </a:p>
          <a:p>
            <a:pPr lvl="0" rtl="0">
              <a:spcBef>
                <a:spcPts val="0"/>
              </a:spcBef>
              <a:buNone/>
            </a:pPr>
            <a:r>
              <a:rPr lang="en"/>
              <a:t>-Finally, once we’ve argued that the specification satisfies the requirements and the machine satisfies the specification, then we can combine these to make an argument for verification - the machine satisfies the requirements, under the stated domain properties. </a:t>
            </a:r>
          </a:p>
          <a:p>
            <a:pPr lvl="0" rtl="0">
              <a:spcBef>
                <a:spcPts val="0"/>
              </a:spcBef>
              <a:buNone/>
            </a:pPr>
            <a:r>
              <a:rPr lang="en"/>
              <a:t>- So, that is your incentive to model the world carefully, to explicitly state and think about your assumptions, and to write clear specifications - that will make the task of verification easier. You can argue that you’ve build a product that meets the requirements.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the computer is the machine, the furnace burner and thermometer are part of the world. The computer makes it possible to solve the problem by controlling the temperature of the furnace through manipulation of the world.</a:t>
            </a:r>
          </a:p>
          <a:p>
            <a:pPr indent="-228600" lvl="0" marL="457200" rtl="0">
              <a:spcBef>
                <a:spcPts val="0"/>
              </a:spcBef>
              <a:buChar char="-"/>
            </a:pPr>
            <a:r>
              <a:rPr lang="en"/>
              <a:t>can control the burner, observe its state. Observe the thermometer. So, we at least know something about inputs and outputs of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the big question for today - (read)</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pass out</a:t>
            </a:r>
          </a:p>
          <a:p>
            <a:pPr lvl="0" rtl="0">
              <a:spcBef>
                <a:spcPts val="0"/>
              </a:spcBef>
              <a:buNone/>
            </a:pPr>
            <a:r>
              <a:rPr lang="en"/>
              <a:t>Given what we know about the system - we have a control unit, thermometer, burner, furnace - we have a requirement (read) - (read). I know I didn’t give you a lot of up-front guidance, but don’t be afraid to make assumptions - that’s the point - making assertions, and arguments using them.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5" name="Shape 365"/>
        <p:cNvGrpSpPr/>
        <p:nvPr/>
      </p:nvGrpSpPr>
      <p:grpSpPr>
        <a:xfrm>
          <a:off x="0" y="0"/>
          <a:ext cx="0" cy="0"/>
          <a:chOff x="0" y="0"/>
          <a:chExt cx="0" cy="0"/>
        </a:xfrm>
      </p:grpSpPr>
      <p:sp>
        <p:nvSpPr>
          <p:cNvPr id="366" name="Shape 3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7" name="Shape 3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refinement - establish the requirement as something we can reason about (read)</a:t>
            </a:r>
          </a:p>
          <a:p>
            <a:pPr indent="-228600" lvl="0" marL="457200" rtl="0">
              <a:spcBef>
                <a:spcPts val="0"/>
              </a:spcBef>
              <a:buChar char="-"/>
            </a:pPr>
            <a:r>
              <a:rPr lang="en"/>
              <a:t>what do we know about the world and the connection between the system and the world (walk though each variable)</a:t>
            </a:r>
          </a:p>
          <a:p>
            <a:pPr indent="-228600" lvl="0" marL="457200" rtl="0">
              <a:spcBef>
                <a:spcPts val="0"/>
              </a:spcBef>
              <a:buChar char="-"/>
            </a:pPr>
            <a:r>
              <a:rPr lang="en"/>
              <a:t>so, we need some way of getting temperature into the system, and some way of getting burner operation out of the system to that burner.</a:t>
            </a:r>
          </a:p>
          <a:p>
            <a:pPr indent="-228600" lvl="0" marL="457200" rtl="0">
              <a:spcBef>
                <a:spcPts val="0"/>
              </a:spcBef>
              <a:buChar char="-"/>
            </a:pPr>
            <a:r>
              <a:rPr lang="en"/>
              <a:t>current_reading - input to the system - we pass in a reading from the thermometer, temp_threshold - user-set point - input - where we turn on the burner.</a:t>
            </a:r>
          </a:p>
          <a:p>
            <a:pPr indent="-228600" lvl="0" marL="457200" rtl="0">
              <a:spcBef>
                <a:spcPts val="0"/>
              </a:spcBef>
              <a:buChar char="-"/>
            </a:pPr>
            <a:r>
              <a:rPr lang="en"/>
              <a:t>if that temperature is below the threshold, the machine decides to turn on the burner, it sets a signal through its signal_burner property, which in turn sends the output - through that interface - burner_state is set to true or false - and in turn that turns on the burner in the real world.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2" name="Shape 392"/>
        <p:cNvGrpSpPr/>
        <p:nvPr/>
      </p:nvGrpSpPr>
      <p:grpSpPr>
        <a:xfrm>
          <a:off x="0" y="0"/>
          <a:ext cx="0" cy="0"/>
          <a:chOff x="0" y="0"/>
          <a:chExt cx="0" cy="0"/>
        </a:xfrm>
      </p:grpSpPr>
      <p:sp>
        <p:nvSpPr>
          <p:cNvPr id="393" name="Shape 3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4" name="Shape 39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specification, worded as something in terms of the phenomena common to the world and machine</a:t>
            </a:r>
          </a:p>
          <a:p>
            <a:pPr indent="-228600" lvl="0" marL="457200" rtl="0">
              <a:spcBef>
                <a:spcPts val="0"/>
              </a:spcBef>
              <a:buChar char="-"/>
            </a:pPr>
            <a:r>
              <a:rPr lang="en"/>
              <a:t>relies on these domain assumptions</a:t>
            </a:r>
          </a:p>
          <a:p>
            <a:pPr indent="-228600" lvl="0" marL="457200" rtl="0">
              <a:spcBef>
                <a:spcPts val="0"/>
              </a:spcBef>
              <a:buChar char="-"/>
            </a:pPr>
            <a:r>
              <a:rPr lang="en"/>
              <a:t>make sure they understand - this seems a little esoteric using variables adn equations, but the point is that we assert logical properties, and use those to make a structured argument.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2" name="Shape 412"/>
        <p:cNvGrpSpPr/>
        <p:nvPr/>
      </p:nvGrpSpPr>
      <p:grpSpPr>
        <a:xfrm>
          <a:off x="0" y="0"/>
          <a:ext cx="0" cy="0"/>
          <a:chOff x="0" y="0"/>
          <a:chExt cx="0" cy="0"/>
        </a:xfrm>
      </p:grpSpPr>
      <p:sp>
        <p:nvSpPr>
          <p:cNvPr id="413" name="Shape 4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4" name="Shape 4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Problems arise when we pay too little attention to the world in which our problems are found. In software development, we need to describe the world and our assumptions about it carefully and precisely. Description of a solution is the basis on which we build a solution. So, let’s cover four principles for achieving clearer descriptions of the world.</a:t>
            </a:r>
          </a:p>
          <a:p>
            <a:pPr indent="-228600" lvl="0" marL="457200" rtl="0">
              <a:spcBef>
                <a:spcPts val="0"/>
              </a:spcBef>
              <a:buChar char="-"/>
            </a:pPr>
            <a:r>
              <a:rPr lang="en"/>
              <a:t>(read). Before we can achieve clarity, we need to establish the vocabulary of ground terms needed to discuss the problem.</a:t>
            </a:r>
          </a:p>
          <a:p>
            <a:pPr indent="-228600" lvl="0" marL="457200" rtl="0">
              <a:spcBef>
                <a:spcPts val="0"/>
              </a:spcBef>
              <a:buChar char="-"/>
            </a:pPr>
            <a:r>
              <a:rPr lang="en"/>
              <a:t>(read). We should always start with simple building blocks and construct complex structures from those blocks.</a:t>
            </a:r>
          </a:p>
          <a:p>
            <a:pPr indent="-228600" lvl="0" marL="457200" rtl="0">
              <a:spcBef>
                <a:spcPts val="0"/>
              </a:spcBef>
              <a:buChar char="-"/>
            </a:pPr>
            <a:r>
              <a:rPr lang="en"/>
              <a:t>(read). Rather than applying separation of concerns to hide aspects of a problem, structure a problem as parallel subproblems and remember to analyze the connections between them</a:t>
            </a:r>
          </a:p>
          <a:p>
            <a:pPr indent="-228600" lvl="0" marL="457200" rtl="0">
              <a:spcBef>
                <a:spcPts val="0"/>
              </a:spcBef>
              <a:buChar char="-"/>
            </a:pPr>
            <a:r>
              <a:rPr lang="en"/>
              <a:t>and (read) - make a distinction between what we assert to be true and what we desire to be true.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9" name="Shape 419"/>
        <p:cNvGrpSpPr/>
        <p:nvPr/>
      </p:nvGrpSpPr>
      <p:grpSpPr>
        <a:xfrm>
          <a:off x="0" y="0"/>
          <a:ext cx="0" cy="0"/>
          <a:chOff x="0" y="0"/>
          <a:chExt cx="0" cy="0"/>
        </a:xfrm>
      </p:grpSpPr>
      <p:sp>
        <p:nvSpPr>
          <p:cNvPr id="420" name="Shape 4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1" name="Shape 4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John von Neumann, pretty smart guy, in the theory of games, stated: (read)</a:t>
            </a:r>
          </a:p>
          <a:p>
            <a:pPr indent="-228600" lvl="0" marL="457200" rtl="0">
              <a:spcBef>
                <a:spcPts val="0"/>
              </a:spcBef>
              <a:buChar char="-"/>
            </a:pPr>
            <a:r>
              <a:rPr lang="en"/>
              <a:t>(read). We must identify the phenomena of interest, give a rule by which each kind of phenomena can be reliably recognized, and give the formal term - a variable - by which we will refer to that phenomenon in our descriptions. </a:t>
            </a:r>
          </a:p>
          <a:p>
            <a:pPr indent="-228600" lvl="0" marL="457200" rtl="0">
              <a:spcBef>
                <a:spcPts val="0"/>
              </a:spcBef>
              <a:buChar char="-"/>
            </a:pPr>
            <a:r>
              <a:rPr lang="en"/>
              <a:t>If we want to assert (read), then we had better state - precisely - what we mean by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6" name="Shape 426"/>
        <p:cNvGrpSpPr/>
        <p:nvPr/>
      </p:nvGrpSpPr>
      <p:grpSpPr>
        <a:xfrm>
          <a:off x="0" y="0"/>
          <a:ext cx="0" cy="0"/>
          <a:chOff x="0" y="0"/>
          <a:chExt cx="0" cy="0"/>
        </a:xfrm>
      </p:grpSpPr>
      <p:sp>
        <p:nvSpPr>
          <p:cNvPr id="427" name="Shape 4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8" name="Shape 42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(read) Together, the recognition rule and the formal term - variable name and arguments - we can form a formal basis on which we can discuss properties of the world - combinations of phenomena. </a:t>
            </a:r>
          </a:p>
          <a:p>
            <a:pPr indent="-228600" lvl="0" marL="457200" rtl="0">
              <a:spcBef>
                <a:spcPts val="0"/>
              </a:spcBef>
              <a:buChar char="-"/>
            </a:pPr>
            <a:r>
              <a:rPr lang="en"/>
              <a:t>This task is possible because we are bounded in two ways - </a:t>
            </a:r>
          </a:p>
          <a:p>
            <a:pPr indent="-228600" lvl="0" marL="457200" rtl="0">
              <a:spcBef>
                <a:spcPts val="0"/>
              </a:spcBef>
              <a:buChar char="-"/>
            </a:pPr>
            <a:r>
              <a:rPr lang="en"/>
              <a:t>(read). In our library, we don’t need to capture the whole world - even the whole of the world related to books and writers. We might only be concerned with the english novels of the 19th century, or only published works offered for sale to the public.</a:t>
            </a:r>
          </a:p>
          <a:p>
            <a:pPr indent="-228600" lvl="0" marL="457200" rtl="0">
              <a:spcBef>
                <a:spcPts val="0"/>
              </a:spcBef>
              <a:buChar char="-"/>
            </a:pPr>
            <a:r>
              <a:rPr lang="en"/>
              <a:t>(read). One system might be concerned with literary aspects of books, another might deal with commercial relationships between publishers and authors. Another with the process of book production. If our users’ needs don’t concern a topic, we do not need to capture it. </a:t>
            </a:r>
          </a:p>
          <a:p>
            <a:pPr indent="-228600" lvl="0" marL="457200" rtl="0">
              <a:spcBef>
                <a:spcPts val="0"/>
              </a:spcBef>
              <a:buChar char="-"/>
            </a:pPr>
            <a:r>
              <a:rPr lang="en"/>
              <a:t>By writing explicit designations and defining our ground terms explicitly, we give a formal meaning to our specifications. They make specifications, systems, and requirements provable or refutable - we can’t leave multiple interpretations of functionality if we explicitly define the phenomena that the system is concerned with. This leads to better specifications, better implementation, and happier customers.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Or, to boil it down simply -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Because we are talking about phenomena, about what appears to us ot exist or to be the case, we have considerable freedom on what our ground terms are. We could capture phenomena of the world at many levels of detail, and in many different ways. So, defining precise ground terms alone might not guarantee that our system will work. We should always choose those phenomena that we can assign the most exact and reliable descriptions. </a:t>
            </a:r>
          </a:p>
          <a:p>
            <a:pPr indent="-228600" lvl="0" marL="457200" rtl="0">
              <a:spcBef>
                <a:spcPts val="0"/>
              </a:spcBef>
              <a:buChar char="-"/>
            </a:pPr>
            <a:r>
              <a:rPr lang="en"/>
              <a:t>To do this, we should always reduce the problem. When we can, define the simplest possible phenomena, then take those as our building blocks and define more elaborate phenomena and properties in terms of these building blocks.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7" name="Shape 447"/>
        <p:cNvGrpSpPr/>
        <p:nvPr/>
      </p:nvGrpSpPr>
      <p:grpSpPr>
        <a:xfrm>
          <a:off x="0" y="0"/>
          <a:ext cx="0" cy="0"/>
          <a:chOff x="0" y="0"/>
          <a:chExt cx="0" cy="0"/>
        </a:xfrm>
      </p:grpSpPr>
      <p:sp>
        <p:nvSpPr>
          <p:cNvPr id="448" name="Shape 4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9" name="Shape 4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-Something to be avoided at all cost is adopting nouns to denote classes or set membership. In a library, it might make sense to reason about members. In a telephone network, reasoning about calls. In a meeting scheduler, reasoning about meetings, in an airline reservation system, reasoning about flights. Those seems logical, but are almost always the wrong starting point.</a:t>
            </a:r>
          </a:p>
          <a:p>
            <a:pPr lvl="0" rtl="0">
              <a:spcBef>
                <a:spcPts val="0"/>
              </a:spcBef>
              <a:buNone/>
            </a:pPr>
            <a:r>
              <a:rPr lang="en"/>
              <a:t>-In a library system, being a member is a state of an individual who has enrolled in the library and has not resigned, lapsed, or been expelled. Therefore, those events are the better building blocks when making arguments about the world and machine - you can define what it means to enroll, resign, lapse, or be expelled. Those are better ground terms, better phenomena. Then, you can make formal logical arguments what it means to be a member. Membership can be a property of the system that you can define using these events. Membership needs to be something provable or refutable. Without that, it says nothing about the world of the library. With definition using the ground terms, an assertion about members can be translated into an assertion about the event building blocks.</a:t>
            </a:r>
          </a:p>
          <a:p>
            <a:pPr lvl="0" rtl="0">
              <a:spcBef>
                <a:spcPts val="0"/>
              </a:spcBef>
              <a:buNone/>
            </a:pPr>
            <a:r>
              <a:rPr lang="en"/>
              <a:t>-Calls, meetings, and flights are even less appropriate. It’s almost impossible to write formal logic about them. What is a call when we have chat lines, conference calls, and call forwarding? What if Bob calls Alice, then the call if forwarded to Eve? Eve then links Dave using the conference feature, then after awhile, Eve drops out leaving Dave talking to Bob. How many calls is that? Airline flights can be combined for legs of a trip. What if the person sitting next to you is on a different flight number,  or you have to get off and switch to a different plane? Establishing properties in terms of flights would be a mess.</a:t>
            </a:r>
          </a:p>
          <a:p>
            <a:pPr lvl="0" rtl="0">
              <a:spcBef>
                <a:spcPts val="0"/>
              </a:spcBef>
              <a:buNone/>
            </a:pPr>
            <a:r>
              <a:rPr lang="en"/>
              <a:t>-You almost always want to reason in terms of events. Picking up a telephone, dialing a number. An airplane taking off and landing, people boarding, disembarking the aircraft. Those should be your base terms, which you use to give meaning to a flight or a phone call.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4" name="Shape 454"/>
        <p:cNvGrpSpPr/>
        <p:nvPr/>
      </p:nvGrpSpPr>
      <p:grpSpPr>
        <a:xfrm>
          <a:off x="0" y="0"/>
          <a:ext cx="0" cy="0"/>
          <a:chOff x="0" y="0"/>
          <a:chExt cx="0" cy="0"/>
        </a:xfrm>
      </p:grpSpPr>
      <p:sp>
        <p:nvSpPr>
          <p:cNvPr id="455" name="Shape 4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6" name="Shape 4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standard concept of computer science is the separation of concerns - (read). In general, separation of concerns is a good thing. We don’t want to try to solve a whole problem at once. WE will fail to solve the problem adequately. </a:t>
            </a:r>
          </a:p>
          <a:p>
            <a:pPr lvl="0" rtl="0">
              <a:spcBef>
                <a:spcPts val="0"/>
              </a:spcBef>
              <a:buNone/>
            </a:pPr>
            <a:r>
              <a:rPr lang="en"/>
              <a:t>-A risk of the separation of concerns is that we will lose site of how subproblems integrate, and that integration is where many problems arise. </a:t>
            </a:r>
          </a:p>
          <a:p>
            <a:pPr lvl="0" rtl="0">
              <a:spcBef>
                <a:spcPts val="0"/>
              </a:spcBef>
              <a:buNone/>
            </a:pPr>
            <a:r>
              <a:rPr lang="en"/>
              <a:t>-Shanley’s Principle is that is that you should divide your problems into solvable subproblems - what you essentially do during separation of concerns - </a:t>
            </a:r>
            <a:r>
              <a:rPr lang="en">
                <a:solidFill>
                  <a:schemeClr val="dk1"/>
                </a:solidFill>
              </a:rPr>
              <a:t>but rather than ignoring the aspects not currently relevant, always keep in mind how these subproblems will integrate. Keep track of subproblems as parallel components of the complete solution.</a:t>
            </a:r>
          </a:p>
          <a:p>
            <a:pPr lvl="0" rtl="0">
              <a:spcBef>
                <a:spcPts val="0"/>
              </a:spcBef>
              <a:buNone/>
            </a:pPr>
            <a:r>
              <a:rPr lang="en">
                <a:solidFill>
                  <a:schemeClr val="dk1"/>
                </a:solidFill>
              </a:rPr>
              <a:t>-The reason for this is that the world is profound. It is complicated, and that complexity extends to individual phenomena in the world. Every part of the world can play multiple roles and perform many functions. Each individual can belong to multiple domains. This is true of the machine - every node can be a node in many graphs, every element may be an element in many sets. Each event and event in many traces. </a:t>
            </a:r>
          </a:p>
          <a:p>
            <a:pPr lvl="0" rtl="0">
              <a:spcBef>
                <a:spcPts val="0"/>
              </a:spcBef>
              <a:buNone/>
            </a:pPr>
            <a:r>
              <a:rPr lang="en">
                <a:solidFill>
                  <a:schemeClr val="dk1"/>
                </a:solidFill>
              </a:rPr>
              <a:t>-So, we need to be careful not to reduce too far, to simplify too far, in the interest of solving a problem easily. The solution may be too simple to meet the user’s needs. </a:t>
            </a:r>
          </a:p>
          <a:p>
            <a:pPr lvl="0" rtl="0">
              <a:spcBef>
                <a:spcPts val="0"/>
              </a:spcBef>
              <a:buNone/>
            </a:pPr>
            <a:r>
              <a:rPr lang="en">
                <a:solidFill>
                  <a:schemeClr val="dk1"/>
                </a:solidFill>
              </a:rPr>
              <a:t>-Rather than simplifying down to one view at a time, decompose into different views of the world relevant to certain requirements and model the relations between those views.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far this semester, we’ve spent most of our time talking about writing requirements. We elicit (1-2). Then, we write specifications - detailed, technical requirements - (3)</a:t>
            </a:r>
          </a:p>
          <a:p>
            <a:pPr lvl="0" rtl="0">
              <a:lnSpc>
                <a:spcPct val="115000"/>
              </a:lnSpc>
              <a:spcBef>
                <a:spcPts val="0"/>
              </a:spcBef>
              <a:buNone/>
            </a:pPr>
            <a:r>
              <a:rPr lang="en"/>
              <a:t>So, the requirements are our goals, and the specification of those requirements is our plan - our assertions about what the software will do - that will make those goals true.</a:t>
            </a:r>
          </a:p>
          <a:p>
            <a:pPr lvl="0" rtl="0">
              <a:lnSpc>
                <a:spcPct val="115000"/>
              </a:lnSpc>
              <a:spcBef>
                <a:spcPts val="0"/>
              </a:spcBef>
              <a:buNone/>
            </a:pPr>
            <a:r>
              <a:rPr lang="en"/>
              <a:t>(4)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1" name="Shape 461"/>
        <p:cNvGrpSpPr/>
        <p:nvPr/>
      </p:nvGrpSpPr>
      <p:grpSpPr>
        <a:xfrm>
          <a:off x="0" y="0"/>
          <a:ext cx="0" cy="0"/>
          <a:chOff x="0" y="0"/>
          <a:chExt cx="0" cy="0"/>
        </a:xfrm>
      </p:grpSpPr>
      <p:sp>
        <p:nvSpPr>
          <p:cNvPr id="462" name="Shape 4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3" name="Shape 4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sixteenth century French writer Montaigne stated that (reaD)</a:t>
            </a:r>
          </a:p>
          <a:p>
            <a:pPr indent="-228600" lvl="0" marL="457200" rtl="0">
              <a:spcBef>
                <a:spcPts val="0"/>
              </a:spcBef>
              <a:buClr>
                <a:schemeClr val="dk1"/>
              </a:buClr>
              <a:buChar char="-"/>
            </a:pPr>
            <a:r>
              <a:rPr lang="en">
                <a:solidFill>
                  <a:schemeClr val="dk1"/>
                </a:solidFill>
              </a:rPr>
              <a:t>He was probably exaggerating, but grammar plays a role in software specifications, and we need to be careful to make a clear distinction between the indicative mood - what we assert to be true - and the operative mood - what we want to be true.</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Keep in mind the aircraft on the runway example. We want (read) to be true. This is possible because we assert that (read) is true. Always be clear about this distinction.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8" name="Shape 468"/>
        <p:cNvGrpSpPr/>
        <p:nvPr/>
      </p:nvGrpSpPr>
      <p:grpSpPr>
        <a:xfrm>
          <a:off x="0" y="0"/>
          <a:ext cx="0" cy="0"/>
          <a:chOff x="0" y="0"/>
          <a:chExt cx="0" cy="0"/>
        </a:xfrm>
      </p:grpSpPr>
      <p:sp>
        <p:nvSpPr>
          <p:cNvPr id="469" name="Shape 46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0" name="Shape 47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This is especially true when writing in natural english. Natural language is hard to tame, but watch out for terms like “will” or “shall” </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Keep in mind the difference between these two sentences</a:t>
            </a:r>
          </a:p>
          <a:p>
            <a:pPr indent="-228600" lvl="0" marL="457200" rtl="0">
              <a:spcBef>
                <a:spcPts val="0"/>
              </a:spcBef>
              <a:buClr>
                <a:schemeClr val="dk1"/>
              </a:buClr>
              <a:buChar char="-"/>
            </a:pPr>
            <a:r>
              <a:rPr lang="en">
                <a:solidFill>
                  <a:schemeClr val="dk1"/>
                </a:solidFill>
              </a:rPr>
              <a:t>(read), (read)</a:t>
            </a:r>
          </a:p>
          <a:p>
            <a:pPr indent="-228600" lvl="0" marL="457200" rtl="0">
              <a:spcBef>
                <a:spcPts val="0"/>
              </a:spcBef>
              <a:buClr>
                <a:schemeClr val="dk1"/>
              </a:buClr>
              <a:buChar char="-"/>
            </a:pPr>
            <a:r>
              <a:rPr lang="en">
                <a:solidFill>
                  <a:schemeClr val="dk1"/>
                </a:solidFill>
              </a:rPr>
              <a:t>The first is a desperate cry for help - downing is probably happening, no one can rescue you. The second is a proud declaration that you will commit suicide - they could stop you, but you won’t let them.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5" name="Shape 475"/>
        <p:cNvGrpSpPr/>
        <p:nvPr/>
      </p:nvGrpSpPr>
      <p:grpSpPr>
        <a:xfrm>
          <a:off x="0" y="0"/>
          <a:ext cx="0" cy="0"/>
          <a:chOff x="0" y="0"/>
          <a:chExt cx="0" cy="0"/>
        </a:xfrm>
      </p:grpSpPr>
      <p:sp>
        <p:nvSpPr>
          <p:cNvPr id="476" name="Shape 47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7" name="Shape 47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But, software development is broader than just requirements and specifications, and the software we build doesn’t sit in a vacuum. Software impacts the people and environment that it resides within.</a:t>
            </a:r>
          </a:p>
          <a:p>
            <a:pPr lvl="0" rtl="0">
              <a:spcBef>
                <a:spcPts val="0"/>
              </a:spcBef>
              <a:buNone/>
            </a:pPr>
            <a:r>
              <a:rPr lang="en"/>
              <a:t>-Software development is a form of engineering because it is results in a product that serve a practical purpose in the world. Software is a description of a type of machine - a device. We build hardware, execute the software on it, and the software transforms that pile of parts into a unique device for the duration of the software’s execution - taking on the attributes and behaviors of the machine we have described in the code. </a:t>
            </a:r>
          </a:p>
          <a:p>
            <a:pPr lvl="0" rtl="0">
              <a:spcBef>
                <a:spcPts val="0"/>
              </a:spcBef>
              <a:buNone/>
            </a:pPr>
            <a:r>
              <a:rPr lang="en"/>
              <a:t>-But, the purpose of a machine is located in the world in which the machine is used. The value of a word processor is not judged by examining its source code or software structure, but by looking at the quality of the documents it produces. The features of an air traffic control system are elicited by examining airplanes, runways, and control towers. The success of a ticket reservation system depends on the ease and speed of booking. In practice, the requirements describe things that we want to accomplish in the world using this machine - this software.</a:t>
            </a:r>
          </a:p>
          <a:p>
            <a:pPr lvl="0" rtl="0">
              <a:spcBef>
                <a:spcPts val="0"/>
              </a:spcBef>
              <a:buNone/>
            </a:pPr>
            <a:r>
              <a:rPr lang="en"/>
              <a:t>- So, our goal in development is to satisfy the needs of the users in the real world using a machine - (3)</a:t>
            </a:r>
          </a:p>
          <a:p>
            <a:pPr lvl="0" rtl="0">
              <a:lnSpc>
                <a:spcPct val="115000"/>
              </a:lnSpc>
              <a:spcBef>
                <a:spcPts val="0"/>
              </a:spcBef>
              <a:buNone/>
            </a:pPr>
            <a:r>
              <a:rPr lang="en"/>
              <a:t>-This is why the requirements specification is important - the specification is the roadmap that bridges the world and the machine - it doesn’t just capture how we implement the software, but how the machine can be used to impact the world and ensure that the requirements are not violated.</a:t>
            </a:r>
          </a:p>
          <a:p>
            <a:pPr lvl="0" rtl="0">
              <a:lnSpc>
                <a:spcPct val="115000"/>
              </a:lnSpc>
              <a:spcBef>
                <a:spcPts val="0"/>
              </a:spcBef>
              <a:buNone/>
            </a:pPr>
            <a:r>
              <a:rPr lang="en"/>
              <a:t>Still with 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the heck am I going on about? Well, this is the key to answering that question - Will it work? Well, let’s build some evidence that it will. To answer the question, you need to sit down</a:t>
            </a:r>
          </a:p>
          <a:p>
            <a:pPr indent="-228600" lvl="0" marL="457200" rtl="0">
              <a:spcBef>
                <a:spcPts val="0"/>
              </a:spcBef>
              <a:buChar char="-"/>
            </a:pPr>
            <a:r>
              <a:rPr lang="en"/>
              <a:t>and make sure you have clear, complete, and verifiable requirements</a:t>
            </a:r>
          </a:p>
          <a:p>
            <a:pPr indent="-228600" lvl="0" marL="457200" rtl="0">
              <a:spcBef>
                <a:spcPts val="0"/>
              </a:spcBef>
              <a:buChar char="-"/>
            </a:pPr>
            <a:r>
              <a:rPr lang="en"/>
              <a:t>make sure you think about not just the software, but the world it will reside in. Make clear statements of what domain knowledge you have, and think through and clearly assert your assumptions about the world.</a:t>
            </a:r>
          </a:p>
          <a:p>
            <a:pPr indent="-228600" lvl="0" marL="457200" rtl="0">
              <a:spcBef>
                <a:spcPts val="0"/>
              </a:spcBef>
              <a:buChar char="-"/>
            </a:pPr>
            <a:r>
              <a:rPr lang="en"/>
              <a:t>Then, write specifications that (read). </a:t>
            </a:r>
          </a:p>
          <a:p>
            <a:pPr indent="-228600" lvl="0" marL="457200" rtl="0">
              <a:spcBef>
                <a:spcPts val="0"/>
              </a:spcBef>
              <a:buChar char="-"/>
            </a:pPr>
            <a:r>
              <a:rPr lang="en"/>
              <a:t>That domain assumptions part is critical - we could build a bug-free piece of software that kills somebody if our assumptions about the world are wrong. But, as long as we are clear about our understanding about the software and the environment that it will operate within, we can argue - we can reason - we can provide a level of assurance that what we’re building is the right software, software that will work.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That was a bit of a long cold opening, but what we’re going to do with the rest of this class is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This interaction takes place through an interface.That interface is where things get tricky.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The world machine model gives us a framework for arguing that the requirement specification is reasonable and will meet the needs of the users. </a:t>
            </a:r>
          </a:p>
          <a:p>
            <a:pPr lvl="0" rtl="0">
              <a:spcBef>
                <a:spcPts val="0"/>
              </a:spcBef>
              <a:buNone/>
            </a:pPr>
            <a:r>
              <a:rPr lang="en"/>
              <a:t>The artifacts we build in a software project belong to these different realms - defined in this framework- and the interface between them, and they tell us what we know about these realms. </a:t>
            </a:r>
          </a:p>
          <a:p>
            <a:pPr indent="-228600" lvl="0" marL="457200" rtl="0">
              <a:spcBef>
                <a:spcPts val="0"/>
              </a:spcBef>
              <a:buChar char="-"/>
            </a:pPr>
            <a:r>
              <a:rPr lang="en"/>
              <a:t>The user requirements - the needs of the user, what we want to make true using the software</a:t>
            </a:r>
          </a:p>
          <a:p>
            <a:pPr indent="-228600" lvl="0" marL="457200" rtl="0">
              <a:spcBef>
                <a:spcPts val="0"/>
              </a:spcBef>
              <a:buChar char="-"/>
            </a:pPr>
            <a:r>
              <a:rPr lang="en"/>
              <a:t>The program - the source code, the set of instructions on how the machine operates</a:t>
            </a:r>
          </a:p>
          <a:p>
            <a:pPr indent="-228600" lvl="0" marL="457200" rtl="0">
              <a:spcBef>
                <a:spcPts val="0"/>
              </a:spcBef>
              <a:buChar char="-"/>
            </a:pPr>
            <a:r>
              <a:rPr lang="en"/>
              <a:t>The specification lives in the interface and forms the bridge between the requirements - the problem we solve - and the program - the solution to the problem. The specification tells us how to solve the problem, how to arrive at the program. How the machine can influence the world and how the world can control the machine.</a:t>
            </a:r>
          </a:p>
          <a:p>
            <a:pPr indent="-228600" lvl="0" marL="457200" rtl="0">
              <a:spcBef>
                <a:spcPts val="0"/>
              </a:spcBef>
              <a:buChar char="-"/>
            </a:pPr>
            <a:r>
              <a:rPr lang="en"/>
              <a:t>In order to form the specification, we need to know about two other things - the hardware, the physical device that the program controls</a:t>
            </a:r>
          </a:p>
          <a:p>
            <a:pPr indent="-228600" lvl="0" marL="457200" rtl="0">
              <a:spcBef>
                <a:spcPts val="0"/>
              </a:spcBef>
              <a:buChar char="-"/>
            </a:pPr>
            <a:r>
              <a:rPr lang="en"/>
              <a:t>and we need to know about the world - what assumptions we can make about the domain.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0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3.png"/><Relationship Id="rId4" Type="http://schemas.openxmlformats.org/officeDocument/2006/relationships/image" Target="../media/image0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0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0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The World and the Machine</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9 - 09/15/2016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Phenomena - What We Know</a:t>
            </a:r>
          </a:p>
        </p:txBody>
      </p:sp>
      <p:sp>
        <p:nvSpPr>
          <p:cNvPr id="125" name="Shape 125"/>
          <p:cNvSpPr txBox="1"/>
          <p:nvPr>
            <p:ph idx="1" type="body"/>
          </p:nvPr>
        </p:nvSpPr>
        <p:spPr>
          <a:xfrm>
            <a:off x="4470650" y="1600200"/>
            <a:ext cx="4216200" cy="1310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rgbClr val="000000"/>
              </a:buClr>
              <a:buSzPct val="100000"/>
            </a:pPr>
            <a:r>
              <a:rPr lang="en" sz="2800">
                <a:solidFill>
                  <a:srgbClr val="000000"/>
                </a:solidFill>
              </a:rPr>
              <a:t>Phenomena of the world, machine, and interface.</a:t>
            </a:r>
          </a:p>
          <a:p>
            <a:pPr indent="-228600" lvl="1" marL="914400" marR="0" rtl="0" algn="l">
              <a:lnSpc>
                <a:spcPct val="100000"/>
              </a:lnSpc>
              <a:spcBef>
                <a:spcPts val="600"/>
              </a:spcBef>
              <a:spcAft>
                <a:spcPts val="0"/>
              </a:spcAft>
              <a:buClr>
                <a:srgbClr val="000000"/>
              </a:buClr>
            </a:pPr>
            <a:r>
              <a:rPr lang="en">
                <a:solidFill>
                  <a:srgbClr val="000000"/>
                </a:solidFill>
              </a:rPr>
              <a:t>Variables assigned to values</a:t>
            </a:r>
          </a:p>
          <a:p>
            <a:pPr indent="-228600" lvl="2" marL="1371600" marR="0" rtl="0" algn="l">
              <a:lnSpc>
                <a:spcPct val="100000"/>
              </a:lnSpc>
              <a:spcBef>
                <a:spcPts val="600"/>
              </a:spcBef>
              <a:spcAft>
                <a:spcPts val="0"/>
              </a:spcAft>
              <a:buClr>
                <a:srgbClr val="000000"/>
              </a:buClr>
            </a:pPr>
            <a:r>
              <a:rPr lang="en">
                <a:solidFill>
                  <a:srgbClr val="000000"/>
                </a:solidFill>
              </a:rPr>
              <a:t>Factors we can control or measure.</a:t>
            </a:r>
          </a:p>
          <a:p>
            <a:pPr indent="-228600" lvl="1" marL="914400" marR="0" rtl="0" algn="l">
              <a:lnSpc>
                <a:spcPct val="100000"/>
              </a:lnSpc>
              <a:spcBef>
                <a:spcPts val="600"/>
              </a:spcBef>
              <a:spcAft>
                <a:spcPts val="0"/>
              </a:spcAft>
              <a:buClr>
                <a:srgbClr val="000000"/>
              </a:buClr>
            </a:pPr>
            <a:r>
              <a:rPr lang="en">
                <a:solidFill>
                  <a:srgbClr val="000000"/>
                </a:solidFill>
              </a:rPr>
              <a:t>and logical statements</a:t>
            </a:r>
          </a:p>
          <a:p>
            <a:pPr indent="-228600" lvl="2" marL="1371600" marR="0" rtl="0" algn="l">
              <a:lnSpc>
                <a:spcPct val="100000"/>
              </a:lnSpc>
              <a:spcBef>
                <a:spcPts val="600"/>
              </a:spcBef>
              <a:spcAft>
                <a:spcPts val="0"/>
              </a:spcAft>
              <a:buClr>
                <a:srgbClr val="000000"/>
              </a:buClr>
            </a:pPr>
            <a:r>
              <a:rPr lang="en">
                <a:solidFill>
                  <a:srgbClr val="000000"/>
                </a:solidFill>
              </a:rPr>
              <a:t>Things we assert as fact. </a:t>
            </a:r>
          </a:p>
          <a:p>
            <a:pPr indent="0" lvl="0" marL="0" marR="0" rtl="0" algn="l">
              <a:lnSpc>
                <a:spcPct val="100000"/>
              </a:lnSpc>
              <a:spcBef>
                <a:spcPts val="600"/>
              </a:spcBef>
              <a:spcAft>
                <a:spcPts val="0"/>
              </a:spcAft>
              <a:buNone/>
            </a:pPr>
            <a:r>
              <a:t/>
            </a:r>
            <a:endParaRPr>
              <a:solidFill>
                <a:srgbClr val="000000"/>
              </a:solidFill>
            </a:endParaRPr>
          </a:p>
        </p:txBody>
      </p:sp>
      <p:sp>
        <p:nvSpPr>
          <p:cNvPr id="126" name="Shape 126"/>
          <p:cNvSpPr/>
          <p:nvPr/>
        </p:nvSpPr>
        <p:spPr>
          <a:xfrm>
            <a:off x="481000" y="2508350"/>
            <a:ext cx="2662500" cy="1502100"/>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7" name="Shape 127"/>
          <p:cNvSpPr/>
          <p:nvPr/>
        </p:nvSpPr>
        <p:spPr>
          <a:xfrm>
            <a:off x="1679750" y="2508350"/>
            <a:ext cx="2924400" cy="1502100"/>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txBox="1"/>
          <p:nvPr/>
        </p:nvSpPr>
        <p:spPr>
          <a:xfrm>
            <a:off x="885075" y="4083000"/>
            <a:ext cx="1170600"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29" name="Shape 129"/>
          <p:cNvSpPr txBox="1"/>
          <p:nvPr/>
        </p:nvSpPr>
        <p:spPr>
          <a:xfrm>
            <a:off x="3067925" y="4083000"/>
            <a:ext cx="1297800"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30" name="Shape 130"/>
          <p:cNvSpPr txBox="1"/>
          <p:nvPr/>
        </p:nvSpPr>
        <p:spPr>
          <a:xfrm>
            <a:off x="1814475" y="2104250"/>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31" name="Shape 131"/>
          <p:cNvSpPr txBox="1"/>
          <p:nvPr/>
        </p:nvSpPr>
        <p:spPr>
          <a:xfrm>
            <a:off x="481000" y="2945475"/>
            <a:ext cx="1297800" cy="404100"/>
          </a:xfrm>
          <a:prstGeom prst="rect">
            <a:avLst/>
          </a:prstGeom>
          <a:noFill/>
          <a:ln>
            <a:noFill/>
          </a:ln>
        </p:spPr>
        <p:txBody>
          <a:bodyPr anchorCtr="0" anchor="t" bIns="91425" lIns="91425" rIns="91425" tIns="91425">
            <a:noAutofit/>
          </a:bodyPr>
          <a:lstStyle/>
          <a:p>
            <a:pPr lvl="0">
              <a:spcBef>
                <a:spcPts val="0"/>
              </a:spcBef>
              <a:buNone/>
            </a:pPr>
            <a:r>
              <a:rPr lang="en"/>
              <a:t>Phenomena of the World</a:t>
            </a:r>
          </a:p>
        </p:txBody>
      </p:sp>
      <p:sp>
        <p:nvSpPr>
          <p:cNvPr id="132" name="Shape 132"/>
          <p:cNvSpPr txBox="1"/>
          <p:nvPr/>
        </p:nvSpPr>
        <p:spPr>
          <a:xfrm>
            <a:off x="3171500" y="2945475"/>
            <a:ext cx="1505100" cy="404100"/>
          </a:xfrm>
          <a:prstGeom prst="rect">
            <a:avLst/>
          </a:prstGeom>
          <a:noFill/>
          <a:ln>
            <a:noFill/>
          </a:ln>
        </p:spPr>
        <p:txBody>
          <a:bodyPr anchorCtr="0" anchor="t" bIns="91425" lIns="91425" rIns="91425" tIns="91425">
            <a:noAutofit/>
          </a:bodyPr>
          <a:lstStyle/>
          <a:p>
            <a:pPr lvl="0" rtl="0">
              <a:spcBef>
                <a:spcPts val="0"/>
              </a:spcBef>
              <a:buNone/>
            </a:pPr>
            <a:r>
              <a:rPr lang="en"/>
              <a:t>Phenomena </a:t>
            </a:r>
          </a:p>
          <a:p>
            <a:pPr lvl="0" rtl="0">
              <a:spcBef>
                <a:spcPts val="0"/>
              </a:spcBef>
              <a:buNone/>
            </a:pPr>
            <a:r>
              <a:rPr lang="en"/>
              <a:t>of the Machine</a:t>
            </a:r>
          </a:p>
        </p:txBody>
      </p:sp>
      <p:sp>
        <p:nvSpPr>
          <p:cNvPr id="133" name="Shape 133"/>
          <p:cNvSpPr txBox="1"/>
          <p:nvPr/>
        </p:nvSpPr>
        <p:spPr>
          <a:xfrm>
            <a:off x="1826237" y="2945475"/>
            <a:ext cx="1297800" cy="404100"/>
          </a:xfrm>
          <a:prstGeom prst="rect">
            <a:avLst/>
          </a:prstGeom>
          <a:noFill/>
          <a:ln>
            <a:noFill/>
          </a:ln>
        </p:spPr>
        <p:txBody>
          <a:bodyPr anchorCtr="0" anchor="t" bIns="91425" lIns="91425" rIns="91425" tIns="91425">
            <a:noAutofit/>
          </a:bodyPr>
          <a:lstStyle/>
          <a:p>
            <a:pPr lvl="0" rtl="0">
              <a:spcBef>
                <a:spcPts val="0"/>
              </a:spcBef>
              <a:buNone/>
            </a:pPr>
            <a:r>
              <a:rPr lang="en"/>
              <a:t>Shared Phenomena </a:t>
            </a: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
        <p:nvSpPr>
          <p:cNvPr id="135" name="Shape 135"/>
          <p:cNvSpPr txBox="1"/>
          <p:nvPr/>
        </p:nvSpPr>
        <p:spPr>
          <a:xfrm>
            <a:off x="480999" y="4684600"/>
            <a:ext cx="4518900" cy="14076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We can use these variables to make logical arguments.</a:t>
            </a:r>
          </a:p>
          <a:p>
            <a:pPr lvl="0">
              <a:spcBef>
                <a:spcPts val="0"/>
              </a:spcBef>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Elevator System</a:t>
            </a:r>
          </a:p>
        </p:txBody>
      </p:sp>
      <p:sp>
        <p:nvSpPr>
          <p:cNvPr id="141" name="Shape 141"/>
          <p:cNvSpPr/>
          <p:nvPr/>
        </p:nvSpPr>
        <p:spPr>
          <a:xfrm>
            <a:off x="457199" y="2279054"/>
            <a:ext cx="5338800" cy="26162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3460603" y="2279054"/>
            <a:ext cx="5338800" cy="26162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txBox="1"/>
          <p:nvPr/>
        </p:nvSpPr>
        <p:spPr>
          <a:xfrm>
            <a:off x="2373913" y="4978267"/>
            <a:ext cx="1086600" cy="3564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44" name="Shape 144"/>
          <p:cNvSpPr txBox="1"/>
          <p:nvPr/>
        </p:nvSpPr>
        <p:spPr>
          <a:xfrm>
            <a:off x="5873073" y="5017992"/>
            <a:ext cx="1204800" cy="3564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45" name="Shape 145"/>
          <p:cNvSpPr txBox="1"/>
          <p:nvPr/>
        </p:nvSpPr>
        <p:spPr>
          <a:xfrm>
            <a:off x="3946264" y="1849650"/>
            <a:ext cx="1233900" cy="3564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46" name="Shape 1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
        <p:nvSpPr>
          <p:cNvPr id="147" name="Shape 147"/>
          <p:cNvSpPr txBox="1"/>
          <p:nvPr/>
        </p:nvSpPr>
        <p:spPr>
          <a:xfrm>
            <a:off x="1105599" y="3122575"/>
            <a:ext cx="2281800" cy="239400"/>
          </a:xfrm>
          <a:prstGeom prst="rect">
            <a:avLst/>
          </a:prstGeom>
          <a:noFill/>
          <a:ln>
            <a:noFill/>
          </a:ln>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sensorTripped[1..N]</a:t>
            </a:r>
          </a:p>
        </p:txBody>
      </p:sp>
      <p:sp>
        <p:nvSpPr>
          <p:cNvPr id="148" name="Shape 148"/>
          <p:cNvSpPr txBox="1"/>
          <p:nvPr/>
        </p:nvSpPr>
        <p:spPr>
          <a:xfrm>
            <a:off x="5985725" y="2770624"/>
            <a:ext cx="2111399" cy="2394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atFloor[1..N]</a:t>
            </a:r>
          </a:p>
        </p:txBody>
      </p:sp>
      <p:sp>
        <p:nvSpPr>
          <p:cNvPr id="149" name="Shape 149"/>
          <p:cNvSpPr txBox="1"/>
          <p:nvPr/>
        </p:nvSpPr>
        <p:spPr>
          <a:xfrm>
            <a:off x="3946264" y="2910738"/>
            <a:ext cx="2111400" cy="2394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whereCar[1..N]</a:t>
            </a:r>
          </a:p>
        </p:txBody>
      </p:sp>
      <p:sp>
        <p:nvSpPr>
          <p:cNvPr id="150" name="Shape 150"/>
          <p:cNvSpPr txBox="1"/>
          <p:nvPr/>
        </p:nvSpPr>
        <p:spPr>
          <a:xfrm>
            <a:off x="1407573" y="2671335"/>
            <a:ext cx="2111400" cy="2394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carAtFloor[1..N]</a:t>
            </a:r>
          </a:p>
        </p:txBody>
      </p:sp>
      <p:sp>
        <p:nvSpPr>
          <p:cNvPr id="151" name="Shape 151"/>
          <p:cNvSpPr/>
          <p:nvPr/>
        </p:nvSpPr>
        <p:spPr>
          <a:xfrm>
            <a:off x="3833850" y="3313050"/>
            <a:ext cx="3942600" cy="59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Courier New"/>
                <a:ea typeface="Courier New"/>
                <a:cs typeface="Courier New"/>
                <a:sym typeface="Courier New"/>
              </a:rPr>
              <a:t>whereCar[x] = </a:t>
            </a:r>
          </a:p>
          <a:p>
            <a:pPr lvl="0">
              <a:spcBef>
                <a:spcPts val="0"/>
              </a:spcBef>
              <a:buNone/>
            </a:pPr>
            <a:r>
              <a:rPr lang="en">
                <a:latin typeface="Courier New"/>
                <a:ea typeface="Courier New"/>
                <a:cs typeface="Courier New"/>
                <a:sym typeface="Courier New"/>
              </a:rPr>
              <a:t>(sensorTripped[x] -&gt; atFloor[x])</a:t>
            </a:r>
          </a:p>
        </p:txBody>
      </p:sp>
      <p:sp>
        <p:nvSpPr>
          <p:cNvPr id="152" name="Shape 152"/>
          <p:cNvSpPr/>
          <p:nvPr/>
        </p:nvSpPr>
        <p:spPr>
          <a:xfrm>
            <a:off x="739457" y="4021780"/>
            <a:ext cx="5133600" cy="79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a:p>
          <a:p>
            <a:pPr lvl="0" rtl="0">
              <a:spcBef>
                <a:spcPts val="0"/>
              </a:spcBef>
              <a:buNone/>
            </a:pPr>
            <a:r>
              <a:rPr b="1" lang="en">
                <a:latin typeface="Courier New"/>
                <a:ea typeface="Courier New"/>
                <a:cs typeface="Courier New"/>
                <a:sym typeface="Courier New"/>
              </a:rPr>
              <a:t>whereCar[x] -&gt; carAtFloor[x]</a:t>
            </a:r>
          </a:p>
          <a:p>
            <a:pPr lvl="0" rtl="0">
              <a:spcBef>
                <a:spcPts val="0"/>
              </a:spcBef>
              <a:buNone/>
            </a:pPr>
            <a:r>
              <a:rPr lang="en">
                <a:solidFill>
                  <a:schemeClr val="dk1"/>
                </a:solidFill>
                <a:latin typeface="Courier New"/>
                <a:ea typeface="Courier New"/>
                <a:cs typeface="Courier New"/>
                <a:sym typeface="Courier New"/>
              </a:rPr>
              <a:t>(sensorTripped[x] -&gt; atFloor[x]) -&gt; carAtFloor[x]</a:t>
            </a:r>
          </a:p>
          <a:p>
            <a:pPr lvl="0" rtl="0">
              <a:spcBef>
                <a:spcPts val="0"/>
              </a:spcBef>
              <a:buNone/>
            </a:pPr>
            <a:r>
              <a:t/>
            </a:r>
            <a:endParaRPr>
              <a:latin typeface="Courier New"/>
              <a:ea typeface="Courier New"/>
              <a:cs typeface="Courier New"/>
              <a:sym typeface="Courier New"/>
            </a:endParaRPr>
          </a:p>
          <a:p>
            <a:pPr lvl="0">
              <a:spcBef>
                <a:spcPts val="0"/>
              </a:spcBef>
              <a:buNone/>
            </a:pPr>
            <a:r>
              <a:t/>
            </a:r>
            <a:endParaRPr>
              <a:latin typeface="Courier New"/>
              <a:ea typeface="Courier New"/>
              <a:cs typeface="Courier New"/>
              <a:sym typeface="Courier New"/>
            </a:endParaRPr>
          </a:p>
        </p:txBody>
      </p:sp>
      <p:sp>
        <p:nvSpPr>
          <p:cNvPr id="153" name="Shape 153"/>
          <p:cNvSpPr/>
          <p:nvPr/>
        </p:nvSpPr>
        <p:spPr>
          <a:xfrm>
            <a:off x="2008372" y="4669700"/>
            <a:ext cx="2281800" cy="83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154" name="Shape 154"/>
          <p:cNvCxnSpPr/>
          <p:nvPr/>
        </p:nvCxnSpPr>
        <p:spPr>
          <a:xfrm>
            <a:off x="3060267" y="5085343"/>
            <a:ext cx="326999" cy="0"/>
          </a:xfrm>
          <a:prstGeom prst="straightConnector1">
            <a:avLst/>
          </a:prstGeom>
          <a:noFill/>
          <a:ln cap="flat" cmpd="sng" w="28575">
            <a:solidFill>
              <a:schemeClr val="dk2"/>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8" name="Shape 158"/>
        <p:cNvGrpSpPr/>
        <p:nvPr/>
      </p:nvGrpSpPr>
      <p:grpSpPr>
        <a:xfrm>
          <a:off x="0" y="0"/>
          <a:ext cx="0" cy="0"/>
          <a:chOff x="0" y="0"/>
          <a:chExt cx="0" cy="0"/>
        </a:xfrm>
      </p:grpSpPr>
      <p:sp>
        <p:nvSpPr>
          <p:cNvPr id="159" name="Shape 1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Role of Specification</a:t>
            </a:r>
          </a:p>
        </p:txBody>
      </p:sp>
      <p:sp>
        <p:nvSpPr>
          <p:cNvPr id="160" name="Shape 1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solidFill>
                  <a:srgbClr val="000000"/>
                </a:solidFill>
              </a:rPr>
              <a:t>User Requirements are concerned with phenomena in the world. Programs are concerned with phenomena in the machine.</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Specifications form the gap, and are concerned with shared phenomena. </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Specification is needed because it is a staging post for implementation. Engineering and assumptions of the world are captured by the specification.</a:t>
            </a:r>
          </a:p>
          <a:p>
            <a:pPr lvl="0" marR="0" rtl="0" algn="l">
              <a:lnSpc>
                <a:spcPct val="100000"/>
              </a:lnSpc>
              <a:spcBef>
                <a:spcPts val="600"/>
              </a:spcBef>
              <a:spcAft>
                <a:spcPts val="0"/>
              </a:spcAft>
              <a:buNone/>
            </a:pPr>
            <a:r>
              <a:t/>
            </a:r>
            <a:endParaRPr sz="2400"/>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a:t>
            </a:r>
          </a:p>
        </p:txBody>
      </p:sp>
      <p:sp>
        <p:nvSpPr>
          <p:cNvPr id="167" name="Shape 16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Problem: </a:t>
            </a:r>
          </a:p>
          <a:p>
            <a:pPr indent="-368300" lvl="1" marL="914400" marR="0" rtl="0" algn="l">
              <a:lnSpc>
                <a:spcPct val="100000"/>
              </a:lnSpc>
              <a:spcBef>
                <a:spcPts val="600"/>
              </a:spcBef>
              <a:spcAft>
                <a:spcPts val="0"/>
              </a:spcAft>
              <a:buClr>
                <a:schemeClr val="dk1"/>
              </a:buClr>
              <a:buSzPct val="100000"/>
              <a:buFont typeface="Arial"/>
            </a:pPr>
            <a:r>
              <a:rPr lang="en" sz="2200"/>
              <a:t>We desire a warning system that notifies a nurse if the patient’s heart stops.</a:t>
            </a:r>
          </a:p>
          <a:p>
            <a:pPr indent="-381000" lvl="0" marL="457200" marR="0" rtl="0" algn="l">
              <a:lnSpc>
                <a:spcPct val="100000"/>
              </a:lnSpc>
              <a:spcBef>
                <a:spcPts val="600"/>
              </a:spcBef>
              <a:spcAft>
                <a:spcPts val="0"/>
              </a:spcAft>
              <a:buSzPct val="100000"/>
            </a:pPr>
            <a:r>
              <a:rPr lang="en" sz="2400"/>
              <a:t>User Requirement:</a:t>
            </a:r>
          </a:p>
          <a:p>
            <a:pPr indent="-368300" lvl="1" marL="914400" marR="0" rtl="0" algn="l">
              <a:lnSpc>
                <a:spcPct val="100000"/>
              </a:lnSpc>
              <a:spcBef>
                <a:spcPts val="600"/>
              </a:spcBef>
              <a:spcAft>
                <a:spcPts val="0"/>
              </a:spcAft>
              <a:buSzPct val="100000"/>
            </a:pPr>
            <a:r>
              <a:rPr lang="en" sz="2200"/>
              <a:t>When a patient’s heart stops, a nurse shall be notified.</a:t>
            </a:r>
          </a:p>
          <a:p>
            <a:pPr indent="-381000" lvl="0" marL="457200" marR="0" rtl="0" algn="l">
              <a:lnSpc>
                <a:spcPct val="100000"/>
              </a:lnSpc>
              <a:spcBef>
                <a:spcPts val="600"/>
              </a:spcBef>
              <a:spcAft>
                <a:spcPts val="0"/>
              </a:spcAft>
              <a:buSzPct val="100000"/>
            </a:pPr>
            <a:r>
              <a:rPr lang="en" sz="2400"/>
              <a:t>System Specification:</a:t>
            </a:r>
          </a:p>
          <a:p>
            <a:pPr indent="-368300" lvl="1" marL="914400" marR="0" rtl="0" algn="l">
              <a:lnSpc>
                <a:spcPct val="100000"/>
              </a:lnSpc>
              <a:spcBef>
                <a:spcPts val="600"/>
              </a:spcBef>
              <a:spcAft>
                <a:spcPts val="0"/>
              </a:spcAft>
              <a:buSzPct val="100000"/>
            </a:pPr>
            <a:r>
              <a:rPr lang="en" sz="2200"/>
              <a:t>When the sensed heartbeat (microphone taped over the heart) falls below a defined threshold,</a:t>
            </a:r>
            <a:br>
              <a:rPr lang="en" sz="2200"/>
            </a:br>
            <a:r>
              <a:rPr lang="en" sz="2200"/>
              <a:t>the alarm shall be actuated.</a:t>
            </a:r>
          </a:p>
          <a:p>
            <a:pPr lvl="0" marR="0" rtl="0" algn="l">
              <a:lnSpc>
                <a:spcPct val="100000"/>
              </a:lnSpc>
              <a:spcBef>
                <a:spcPts val="600"/>
              </a:spcBef>
              <a:spcAft>
                <a:spcPts val="0"/>
              </a:spcAft>
              <a:buNone/>
            </a:pPr>
            <a:r>
              <a:t/>
            </a:r>
            <a:endParaRPr b="1"/>
          </a:p>
        </p:txBody>
      </p:sp>
      <p:pic>
        <p:nvPicPr>
          <p:cNvPr descr="mutlifunction-patient-monitor-300x237.jpg" id="168" name="Shape 168"/>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
        <p:nvSpPr>
          <p:cNvPr id="170" name="Shape 170"/>
          <p:cNvSpPr/>
          <p:nvPr/>
        </p:nvSpPr>
        <p:spPr>
          <a:xfrm>
            <a:off x="1025600" y="5314425"/>
            <a:ext cx="4436100" cy="93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800"/>
              <a:t>Does this specification satisfy the requirement? </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 Variables</a:t>
            </a:r>
          </a:p>
        </p:txBody>
      </p:sp>
      <p:sp>
        <p:nvSpPr>
          <p:cNvPr id="176" name="Shape 1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User Requirement:</a:t>
            </a:r>
          </a:p>
          <a:p>
            <a:pPr indent="-368300" lvl="1" marL="914400" marR="0" rtl="0" algn="l">
              <a:lnSpc>
                <a:spcPct val="100000"/>
              </a:lnSpc>
              <a:spcBef>
                <a:spcPts val="600"/>
              </a:spcBef>
              <a:spcAft>
                <a:spcPts val="0"/>
              </a:spcAft>
              <a:buSzPct val="100000"/>
            </a:pPr>
            <a:r>
              <a:rPr lang="en" sz="2200"/>
              <a:t>When the patient’s heart stops, a nurse shall be notified.</a:t>
            </a:r>
          </a:p>
          <a:p>
            <a:pPr indent="-381000" lvl="0" marL="457200" marR="0" rtl="0" algn="l">
              <a:lnSpc>
                <a:spcPct val="100000"/>
              </a:lnSpc>
              <a:spcBef>
                <a:spcPts val="600"/>
              </a:spcBef>
              <a:spcAft>
                <a:spcPts val="0"/>
              </a:spcAft>
              <a:buSzPct val="100000"/>
            </a:pPr>
            <a:r>
              <a:rPr lang="en" sz="2400"/>
              <a:t>Hardware Design:</a:t>
            </a:r>
          </a:p>
          <a:p>
            <a:pPr indent="-368300" lvl="1" marL="914400" marR="0" rtl="0" algn="l">
              <a:lnSpc>
                <a:spcPct val="100000"/>
              </a:lnSpc>
              <a:spcBef>
                <a:spcPts val="600"/>
              </a:spcBef>
              <a:spcAft>
                <a:spcPts val="0"/>
              </a:spcAft>
              <a:buSzPct val="100000"/>
            </a:pPr>
            <a:r>
              <a:rPr lang="en" sz="2200"/>
              <a:t>A computer that can be programmed to use a microphone as a sensor and a buzzer as an actuator.</a:t>
            </a:r>
          </a:p>
          <a:p>
            <a:pPr indent="-381000" lvl="0" marL="457200" marR="0" rtl="0" algn="l">
              <a:lnSpc>
                <a:spcPct val="100000"/>
              </a:lnSpc>
              <a:spcBef>
                <a:spcPts val="600"/>
              </a:spcBef>
              <a:spcAft>
                <a:spcPts val="0"/>
              </a:spcAft>
              <a:buSzPct val="100000"/>
            </a:pPr>
            <a:r>
              <a:rPr lang="en" sz="2400"/>
              <a:t>Specification:</a:t>
            </a:r>
          </a:p>
          <a:p>
            <a:pPr indent="-368300" lvl="1" marL="914400" marR="0" rtl="0" algn="l">
              <a:lnSpc>
                <a:spcPct val="100000"/>
              </a:lnSpc>
              <a:spcBef>
                <a:spcPts val="600"/>
              </a:spcBef>
              <a:spcAft>
                <a:spcPts val="0"/>
              </a:spcAft>
              <a:buSzPct val="100000"/>
            </a:pPr>
            <a:r>
              <a:rPr lang="en" sz="2200"/>
              <a:t>If the sound from the sensor falls below a defined threshold, the buzzer shall be </a:t>
            </a:r>
            <a:br>
              <a:rPr lang="en" sz="2200"/>
            </a:br>
            <a:r>
              <a:rPr lang="en" sz="2200"/>
              <a:t>actuated.</a:t>
            </a:r>
          </a:p>
          <a:p>
            <a:pPr lvl="0" marR="0" rtl="0" algn="l">
              <a:lnSpc>
                <a:spcPct val="100000"/>
              </a:lnSpc>
              <a:spcBef>
                <a:spcPts val="600"/>
              </a:spcBef>
              <a:spcAft>
                <a:spcPts val="0"/>
              </a:spcAft>
              <a:buNone/>
            </a:pPr>
            <a:r>
              <a:t/>
            </a:r>
            <a:endParaRPr b="1"/>
          </a:p>
        </p:txBody>
      </p:sp>
      <p:pic>
        <p:nvPicPr>
          <p:cNvPr descr="mutlifunction-patient-monitor-300x237.jpg" id="177" name="Shape 177"/>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78" name="Shape 1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Will Patient Monitoring Work?</a:t>
            </a:r>
          </a:p>
        </p:txBody>
      </p:sp>
      <p:sp>
        <p:nvSpPr>
          <p:cNvPr id="184" name="Shape 1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If we take a computer that can be programmed to use a microphone as a sensor and a buzzer as an actuator…</a:t>
            </a:r>
          </a:p>
          <a:p>
            <a:pPr indent="-381000" lvl="0" marL="457200" marR="0" rtl="0" algn="l">
              <a:lnSpc>
                <a:spcPct val="100000"/>
              </a:lnSpc>
              <a:spcBef>
                <a:spcPts val="600"/>
              </a:spcBef>
              <a:spcAft>
                <a:spcPts val="0"/>
              </a:spcAft>
              <a:buSzPct val="100000"/>
            </a:pPr>
            <a:r>
              <a:rPr lang="en" sz="2400"/>
              <a:t>And if we program the computer to sound the buzzer when the sound from the sensor falls below a certain threshold…</a:t>
            </a:r>
          </a:p>
          <a:p>
            <a:pPr indent="-381000" lvl="0" marL="457200" marR="0" rtl="0" algn="l">
              <a:lnSpc>
                <a:spcPct val="100000"/>
              </a:lnSpc>
              <a:spcBef>
                <a:spcPts val="600"/>
              </a:spcBef>
              <a:spcAft>
                <a:spcPts val="0"/>
              </a:spcAft>
              <a:buSzPct val="100000"/>
            </a:pPr>
            <a:r>
              <a:rPr lang="en" sz="2400"/>
              <a:t>Then we will have a warning system that notifies the nurse if the patient’s heart stops.</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b="1" lang="en" sz="2400"/>
              <a:t>Do we believe this?</a:t>
            </a:r>
          </a:p>
          <a:p>
            <a:pPr lvl="0" marR="0" rtl="0" algn="l">
              <a:lnSpc>
                <a:spcPct val="100000"/>
              </a:lnSpc>
              <a:spcBef>
                <a:spcPts val="600"/>
              </a:spcBef>
              <a:spcAft>
                <a:spcPts val="0"/>
              </a:spcAft>
              <a:buNone/>
            </a:pPr>
            <a:r>
              <a:t/>
            </a:r>
            <a:endParaRPr b="1"/>
          </a:p>
        </p:txBody>
      </p:sp>
      <p:pic>
        <p:nvPicPr>
          <p:cNvPr descr="mutlifunction-patient-monitor-300x237.jpg" id="185" name="Shape 185"/>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86" name="Shape 1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Monitoring Will Work</a:t>
            </a:r>
          </a:p>
        </p:txBody>
      </p:sp>
      <p:sp>
        <p:nvSpPr>
          <p:cNvPr id="192" name="Shape 1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If we take a computer that can be programmed to use a microphone as a sensor and a buzzer as an actuator…</a:t>
            </a:r>
          </a:p>
          <a:p>
            <a:pPr indent="-368300" lvl="0" marL="457200" marR="0" rtl="0" algn="l">
              <a:lnSpc>
                <a:spcPct val="100000"/>
              </a:lnSpc>
              <a:spcBef>
                <a:spcPts val="600"/>
              </a:spcBef>
              <a:spcAft>
                <a:spcPts val="0"/>
              </a:spcAft>
              <a:buSzPct val="100000"/>
            </a:pPr>
            <a:r>
              <a:rPr lang="en" sz="2200"/>
              <a:t>And if we program the computer to sound the buzzer when the sound from the sensor falls below a certain threshold…</a:t>
            </a:r>
          </a:p>
          <a:p>
            <a:pPr indent="-368300" lvl="0" marL="457200" marR="0" rtl="0" algn="l">
              <a:lnSpc>
                <a:spcPct val="100000"/>
              </a:lnSpc>
              <a:spcBef>
                <a:spcPts val="600"/>
              </a:spcBef>
              <a:spcAft>
                <a:spcPts val="0"/>
              </a:spcAft>
              <a:buSzPct val="100000"/>
            </a:pPr>
            <a:r>
              <a:rPr lang="en" sz="2200"/>
              <a:t>Then we will have a warning system that notifies the nurse if the patient’s heart stops.</a:t>
            </a:r>
          </a:p>
          <a:p>
            <a:pPr lvl="0" marR="0" rtl="0" algn="l">
              <a:lnSpc>
                <a:spcPct val="100000"/>
              </a:lnSpc>
              <a:spcBef>
                <a:spcPts val="600"/>
              </a:spcBef>
              <a:spcAft>
                <a:spcPts val="0"/>
              </a:spcAft>
              <a:buNone/>
            </a:pPr>
            <a:r>
              <a:rPr b="1" lang="en"/>
              <a:t>Because…</a:t>
            </a:r>
          </a:p>
          <a:p>
            <a:pPr indent="-381000" lvl="0" marL="457200" marR="0" rtl="0" algn="l">
              <a:lnSpc>
                <a:spcPct val="100000"/>
              </a:lnSpc>
              <a:spcBef>
                <a:spcPts val="600"/>
              </a:spcBef>
              <a:spcAft>
                <a:spcPts val="0"/>
              </a:spcAft>
              <a:buSzPct val="100000"/>
            </a:pPr>
            <a:r>
              <a:rPr b="1" lang="en" sz="2400"/>
              <a:t>There will always be a nurse close </a:t>
            </a:r>
            <a:br>
              <a:rPr b="1" lang="en" sz="2400"/>
            </a:br>
            <a:r>
              <a:rPr b="1" lang="en" sz="2400"/>
              <a:t>enough to hear the buzzer</a:t>
            </a:r>
          </a:p>
          <a:p>
            <a:pPr indent="-381000" lvl="0" marL="457200" marR="0" rtl="0" algn="l">
              <a:lnSpc>
                <a:spcPct val="100000"/>
              </a:lnSpc>
              <a:spcBef>
                <a:spcPts val="600"/>
              </a:spcBef>
              <a:spcAft>
                <a:spcPts val="0"/>
              </a:spcAft>
              <a:buSzPct val="100000"/>
            </a:pPr>
            <a:r>
              <a:rPr b="1" lang="en" sz="2400"/>
              <a:t>The sound from a heart falling </a:t>
            </a:r>
            <a:br>
              <a:rPr b="1" lang="en" sz="2400"/>
            </a:br>
            <a:r>
              <a:rPr b="1" lang="en" sz="2400"/>
              <a:t>Below a certain threshold indicates </a:t>
            </a:r>
            <a:br>
              <a:rPr b="1" lang="en" sz="2400"/>
            </a:br>
            <a:r>
              <a:rPr b="1" lang="en" sz="2400"/>
              <a:t>that there is a heart problem.</a:t>
            </a:r>
          </a:p>
          <a:p>
            <a:pPr lvl="0" marR="0" rtl="0" algn="l">
              <a:lnSpc>
                <a:spcPct val="100000"/>
              </a:lnSpc>
              <a:spcBef>
                <a:spcPts val="600"/>
              </a:spcBef>
              <a:spcAft>
                <a:spcPts val="0"/>
              </a:spcAft>
              <a:buNone/>
            </a:pPr>
            <a:r>
              <a:t/>
            </a:r>
            <a:endParaRPr b="1"/>
          </a:p>
        </p:txBody>
      </p:sp>
      <p:pic>
        <p:nvPicPr>
          <p:cNvPr descr="mutlifunction-patient-monitor-300x237.jpg" id="193" name="Shape 193"/>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Satisfaction</a:t>
            </a:r>
          </a:p>
        </p:txBody>
      </p:sp>
      <p:sp>
        <p:nvSpPr>
          <p:cNvPr id="200" name="Shape 2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pPr>
            <a:r>
              <a:rPr lang="en" sz="2400">
                <a:solidFill>
                  <a:srgbClr val="000000"/>
                </a:solidFill>
              </a:rPr>
              <a:t>Domain knowledge is a set of properties of the world that we assume to be true.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User requirements are properties of the world we </a:t>
            </a:r>
            <a:r>
              <a:rPr i="1" lang="en" sz="2400">
                <a:solidFill>
                  <a:srgbClr val="000000"/>
                </a:solidFill>
              </a:rPr>
              <a:t>want to make true</a:t>
            </a:r>
            <a:r>
              <a:rPr lang="en" sz="2400">
                <a:solidFill>
                  <a:srgbClr val="000000"/>
                </a:solidFill>
              </a:rPr>
              <a: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The machine is not solely responsible for satisfying the requirements. It can only function in the world it was specified for.</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We want to prove that the combination of domain knowledge (W) and specification (S) </a:t>
            </a:r>
            <a:br>
              <a:rPr lang="en" sz="2400">
                <a:solidFill>
                  <a:srgbClr val="000000"/>
                </a:solidFill>
              </a:rPr>
            </a:br>
            <a:r>
              <a:rPr lang="en" sz="2400">
                <a:solidFill>
                  <a:srgbClr val="000000"/>
                </a:solidFill>
              </a:rPr>
              <a:t>satisfies the requirements (R). </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sz="2400"/>
          </a:p>
        </p:txBody>
      </p:sp>
      <p:sp>
        <p:nvSpPr>
          <p:cNvPr id="201" name="Shape 201"/>
          <p:cNvSpPr/>
          <p:nvPr/>
        </p:nvSpPr>
        <p:spPr>
          <a:xfrm>
            <a:off x="6636750" y="50140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3000"/>
              <a:t>W, S      R</a:t>
            </a:r>
          </a:p>
        </p:txBody>
      </p:sp>
      <p:cxnSp>
        <p:nvCxnSpPr>
          <p:cNvPr id="202" name="Shape 202"/>
          <p:cNvCxnSpPr/>
          <p:nvPr/>
        </p:nvCxnSpPr>
        <p:spPr>
          <a:xfrm>
            <a:off x="7628875" y="5485300"/>
            <a:ext cx="352200" cy="0"/>
          </a:xfrm>
          <a:prstGeom prst="straightConnector1">
            <a:avLst/>
          </a:prstGeom>
          <a:noFill/>
          <a:ln cap="flat" cmpd="sng" w="28575">
            <a:solidFill>
              <a:schemeClr val="dk2"/>
            </a:solidFill>
            <a:prstDash val="solid"/>
            <a:round/>
            <a:headEnd len="lg" w="lg" type="none"/>
            <a:tailEnd len="lg" w="lg" type="triangle"/>
          </a:ln>
        </p:spPr>
      </p:cxnSp>
      <p:sp>
        <p:nvSpPr>
          <p:cNvPr id="203" name="Shape 2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7" name="Shape 207"/>
        <p:cNvGrpSpPr/>
        <p:nvPr/>
      </p:nvGrpSpPr>
      <p:grpSpPr>
        <a:xfrm>
          <a:off x="0" y="0"/>
          <a:ext cx="0" cy="0"/>
          <a:chOff x="0" y="0"/>
          <a:chExt cx="0" cy="0"/>
        </a:xfrm>
      </p:grpSpPr>
      <p:sp>
        <p:nvSpPr>
          <p:cNvPr id="208" name="Shape 2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Traffic Light</a:t>
            </a:r>
          </a:p>
        </p:txBody>
      </p:sp>
      <p:sp>
        <p:nvSpPr>
          <p:cNvPr id="209" name="Shape 209"/>
          <p:cNvSpPr txBox="1"/>
          <p:nvPr/>
        </p:nvSpPr>
        <p:spPr>
          <a:xfrm>
            <a:off x="542799" y="1985936"/>
            <a:ext cx="3044700" cy="1219500"/>
          </a:xfrm>
          <a:prstGeom prst="rect">
            <a:avLst/>
          </a:prstGeom>
          <a:noFill/>
          <a:ln>
            <a:noFill/>
          </a:ln>
        </p:spPr>
        <p:txBody>
          <a:bodyPr anchorCtr="0" anchor="t" bIns="91425" lIns="91425" rIns="91425" tIns="91425">
            <a:noAutofit/>
          </a:bodyPr>
          <a:lstStyle/>
          <a:p>
            <a:pPr lvl="0" rtl="0">
              <a:spcBef>
                <a:spcPts val="0"/>
              </a:spcBef>
              <a:buNone/>
            </a:pPr>
            <a:r>
              <a:rPr b="1" lang="en" sz="2400"/>
              <a:t>Requirement (R):</a:t>
            </a:r>
          </a:p>
          <a:p>
            <a:pPr lvl="0">
              <a:spcBef>
                <a:spcPts val="0"/>
              </a:spcBef>
              <a:buNone/>
            </a:pPr>
            <a:r>
              <a:rPr lang="en" sz="1800"/>
              <a:t>Allow pedestrians to cross the road safely.</a:t>
            </a:r>
          </a:p>
        </p:txBody>
      </p:sp>
      <p:sp>
        <p:nvSpPr>
          <p:cNvPr id="210" name="Shape 210"/>
          <p:cNvSpPr txBox="1"/>
          <p:nvPr/>
        </p:nvSpPr>
        <p:spPr>
          <a:xfrm>
            <a:off x="5520957" y="1985936"/>
            <a:ext cx="3044700" cy="1219500"/>
          </a:xfrm>
          <a:prstGeom prst="rect">
            <a:avLst/>
          </a:prstGeom>
          <a:noFill/>
          <a:ln>
            <a:noFill/>
          </a:ln>
        </p:spPr>
        <p:txBody>
          <a:bodyPr anchorCtr="0" anchor="t" bIns="91425" lIns="91425" rIns="91425" tIns="91425">
            <a:noAutofit/>
          </a:bodyPr>
          <a:lstStyle/>
          <a:p>
            <a:pPr lvl="0" rtl="0">
              <a:spcBef>
                <a:spcPts val="0"/>
              </a:spcBef>
              <a:buNone/>
            </a:pPr>
            <a:r>
              <a:rPr b="1" lang="en" sz="2400"/>
              <a:t>Specification (S):</a:t>
            </a:r>
          </a:p>
          <a:p>
            <a:pPr lvl="0" rtl="0">
              <a:spcBef>
                <a:spcPts val="0"/>
              </a:spcBef>
              <a:buNone/>
            </a:pPr>
            <a:r>
              <a:rPr lang="en" sz="1800"/>
              <a:t>Show a red light to the cars and a green light to the pedestrians.</a:t>
            </a:r>
          </a:p>
        </p:txBody>
      </p:sp>
      <p:sp>
        <p:nvSpPr>
          <p:cNvPr id="211" name="Shape 211"/>
          <p:cNvSpPr txBox="1"/>
          <p:nvPr/>
        </p:nvSpPr>
        <p:spPr>
          <a:xfrm>
            <a:off x="4953450" y="3860950"/>
            <a:ext cx="3733200" cy="1219500"/>
          </a:xfrm>
          <a:prstGeom prst="rect">
            <a:avLst/>
          </a:prstGeom>
          <a:noFill/>
          <a:ln>
            <a:noFill/>
          </a:ln>
        </p:spPr>
        <p:txBody>
          <a:bodyPr anchorCtr="0" anchor="t" bIns="91425" lIns="91425" rIns="91425" tIns="91425">
            <a:noAutofit/>
          </a:bodyPr>
          <a:lstStyle/>
          <a:p>
            <a:pPr lvl="0" rtl="0">
              <a:spcBef>
                <a:spcPts val="0"/>
              </a:spcBef>
              <a:buNone/>
            </a:pPr>
            <a:r>
              <a:rPr b="1" lang="en" sz="2400"/>
              <a:t>Domain Knowledge (W):</a:t>
            </a:r>
          </a:p>
          <a:p>
            <a:pPr indent="-342900" lvl="0" marL="457200" rtl="0">
              <a:spcBef>
                <a:spcPts val="0"/>
              </a:spcBef>
              <a:buSzPct val="100000"/>
              <a:buChar char="●"/>
            </a:pPr>
            <a:r>
              <a:rPr lang="en" sz="1800"/>
              <a:t>Drivers stop at red lights.</a:t>
            </a:r>
          </a:p>
          <a:p>
            <a:pPr indent="-342900" lvl="0" marL="457200" rtl="0">
              <a:spcBef>
                <a:spcPts val="0"/>
              </a:spcBef>
              <a:buSzPct val="100000"/>
              <a:buChar char="●"/>
            </a:pPr>
            <a:r>
              <a:rPr lang="en" sz="1800"/>
              <a:t>Pedestrians walk when green.</a:t>
            </a:r>
          </a:p>
        </p:txBody>
      </p:sp>
      <p:pic>
        <p:nvPicPr>
          <p:cNvPr descr="pedestrian-clipart-dT7ezAybc.png" id="212" name="Shape 212"/>
          <p:cNvPicPr preferRelativeResize="0"/>
          <p:nvPr/>
        </p:nvPicPr>
        <p:blipFill>
          <a:blip r:embed="rId3">
            <a:alphaModFix/>
          </a:blip>
          <a:stretch>
            <a:fillRect/>
          </a:stretch>
        </p:blipFill>
        <p:spPr>
          <a:xfrm>
            <a:off x="687527" y="2722771"/>
            <a:ext cx="3622904" cy="3358990"/>
          </a:xfrm>
          <a:prstGeom prst="rect">
            <a:avLst/>
          </a:prstGeom>
          <a:noFill/>
          <a:ln>
            <a:noFill/>
          </a:ln>
        </p:spPr>
      </p:pic>
      <p:pic>
        <p:nvPicPr>
          <p:cNvPr descr="STK_Traffic-Light-1.jpg" id="213" name="Shape 213"/>
          <p:cNvPicPr preferRelativeResize="0"/>
          <p:nvPr/>
        </p:nvPicPr>
        <p:blipFill>
          <a:blip r:embed="rId4">
            <a:alphaModFix/>
          </a:blip>
          <a:stretch>
            <a:fillRect/>
          </a:stretch>
        </p:blipFill>
        <p:spPr>
          <a:xfrm>
            <a:off x="3633749" y="1875075"/>
            <a:ext cx="1430050" cy="2266118"/>
          </a:xfrm>
          <a:prstGeom prst="rect">
            <a:avLst/>
          </a:prstGeom>
          <a:noFill/>
          <a:ln>
            <a:noFill/>
          </a:ln>
        </p:spPr>
      </p:pic>
      <p:sp>
        <p:nvSpPr>
          <p:cNvPr id="214" name="Shape 214"/>
          <p:cNvSpPr/>
          <p:nvPr/>
        </p:nvSpPr>
        <p:spPr>
          <a:xfrm>
            <a:off x="3519298" y="5232800"/>
            <a:ext cx="2105400" cy="84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215" name="Shape 215"/>
          <p:cNvCxnSpPr/>
          <p:nvPr/>
        </p:nvCxnSpPr>
        <p:spPr>
          <a:xfrm>
            <a:off x="4614159" y="5653099"/>
            <a:ext cx="339300" cy="0"/>
          </a:xfrm>
          <a:prstGeom prst="straightConnector1">
            <a:avLst/>
          </a:prstGeom>
          <a:noFill/>
          <a:ln cap="flat" cmpd="sng" w="28575">
            <a:solidFill>
              <a:schemeClr val="dk2"/>
            </a:solidFill>
            <a:prstDash val="solid"/>
            <a:round/>
            <a:headEnd len="lg" w="lg" type="none"/>
            <a:tailEnd len="lg" w="lg" type="triangle"/>
          </a:ln>
        </p:spPr>
      </p:cxnSp>
      <p:sp>
        <p:nvSpPr>
          <p:cNvPr id="216" name="Shape 2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Safety Example - Traffic Light</a:t>
            </a:r>
          </a:p>
        </p:txBody>
      </p:sp>
      <p:sp>
        <p:nvSpPr>
          <p:cNvPr id="222" name="Shape 222"/>
          <p:cNvSpPr txBox="1"/>
          <p:nvPr/>
        </p:nvSpPr>
        <p:spPr>
          <a:xfrm>
            <a:off x="457200" y="1916800"/>
            <a:ext cx="3689700" cy="1367400"/>
          </a:xfrm>
          <a:prstGeom prst="rect">
            <a:avLst/>
          </a:prstGeom>
          <a:noFill/>
          <a:ln>
            <a:noFill/>
          </a:ln>
        </p:spPr>
        <p:txBody>
          <a:bodyPr anchorCtr="0" anchor="t" bIns="91425" lIns="91425" rIns="91425" tIns="91425">
            <a:noAutofit/>
          </a:bodyPr>
          <a:lstStyle/>
          <a:p>
            <a:pPr lvl="0" rtl="0">
              <a:spcBef>
                <a:spcPts val="0"/>
              </a:spcBef>
              <a:buNone/>
            </a:pPr>
            <a:r>
              <a:rPr b="1" lang="en" sz="2400"/>
              <a:t>Safety Requirement (R):</a:t>
            </a:r>
          </a:p>
          <a:p>
            <a:pPr lvl="0" rtl="0">
              <a:spcBef>
                <a:spcPts val="0"/>
              </a:spcBef>
              <a:buNone/>
            </a:pPr>
            <a:r>
              <a:rPr lang="en" sz="1800"/>
              <a:t>Pedestrians and cars cannot be in the intersection at the same time.</a:t>
            </a:r>
          </a:p>
        </p:txBody>
      </p:sp>
      <p:sp>
        <p:nvSpPr>
          <p:cNvPr id="223" name="Shape 223"/>
          <p:cNvSpPr txBox="1"/>
          <p:nvPr/>
        </p:nvSpPr>
        <p:spPr>
          <a:xfrm>
            <a:off x="5036900" y="1842775"/>
            <a:ext cx="3159600" cy="1367400"/>
          </a:xfrm>
          <a:prstGeom prst="rect">
            <a:avLst/>
          </a:prstGeom>
          <a:noFill/>
          <a:ln>
            <a:noFill/>
          </a:ln>
        </p:spPr>
        <p:txBody>
          <a:bodyPr anchorCtr="0" anchor="t" bIns="91425" lIns="91425" rIns="91425" tIns="91425">
            <a:noAutofit/>
          </a:bodyPr>
          <a:lstStyle/>
          <a:p>
            <a:pPr lvl="0" rtl="0">
              <a:spcBef>
                <a:spcPts val="0"/>
              </a:spcBef>
              <a:buNone/>
            </a:pPr>
            <a:r>
              <a:rPr b="1" lang="en" sz="2400"/>
              <a:t>Specification (S):</a:t>
            </a:r>
          </a:p>
          <a:p>
            <a:pPr lvl="0" rtl="0">
              <a:spcBef>
                <a:spcPts val="0"/>
              </a:spcBef>
              <a:buNone/>
            </a:pPr>
            <a:r>
              <a:rPr lang="en" sz="1800"/>
              <a:t>When a green light is shown to a car, a red light must be shown to the pedestrian. (and vice-versa)</a:t>
            </a:r>
          </a:p>
        </p:txBody>
      </p:sp>
      <p:sp>
        <p:nvSpPr>
          <p:cNvPr id="224" name="Shape 224"/>
          <p:cNvSpPr txBox="1"/>
          <p:nvPr/>
        </p:nvSpPr>
        <p:spPr>
          <a:xfrm>
            <a:off x="4926900" y="3628875"/>
            <a:ext cx="3759900" cy="1367400"/>
          </a:xfrm>
          <a:prstGeom prst="rect">
            <a:avLst/>
          </a:prstGeom>
          <a:noFill/>
          <a:ln>
            <a:noFill/>
          </a:ln>
        </p:spPr>
        <p:txBody>
          <a:bodyPr anchorCtr="0" anchor="t" bIns="91425" lIns="91425" rIns="91425" tIns="91425">
            <a:noAutofit/>
          </a:bodyPr>
          <a:lstStyle/>
          <a:p>
            <a:pPr lvl="0" rtl="0">
              <a:spcBef>
                <a:spcPts val="0"/>
              </a:spcBef>
              <a:buNone/>
            </a:pPr>
            <a:r>
              <a:rPr b="1" lang="en" sz="2400"/>
              <a:t>Domain Knowledge (W):</a:t>
            </a:r>
          </a:p>
          <a:p>
            <a:pPr indent="-342900" lvl="0" marL="457200" rtl="0">
              <a:spcBef>
                <a:spcPts val="0"/>
              </a:spcBef>
              <a:buSzPct val="100000"/>
              <a:buChar char="●"/>
            </a:pPr>
            <a:r>
              <a:rPr lang="en" sz="1800"/>
              <a:t>Drivers stop at red lights.</a:t>
            </a:r>
          </a:p>
          <a:p>
            <a:pPr indent="-342900" lvl="0" marL="457200" rtl="0">
              <a:spcBef>
                <a:spcPts val="0"/>
              </a:spcBef>
              <a:buSzPct val="100000"/>
              <a:buChar char="●"/>
            </a:pPr>
            <a:r>
              <a:rPr lang="en" sz="1800"/>
              <a:t>Pedestrians stop at red lights.</a:t>
            </a:r>
          </a:p>
          <a:p>
            <a:pPr indent="-342900" lvl="0" marL="457200" rtl="0">
              <a:spcBef>
                <a:spcPts val="0"/>
              </a:spcBef>
              <a:buSzPct val="100000"/>
              <a:buChar char="●"/>
            </a:pPr>
            <a:r>
              <a:rPr lang="en" sz="1800">
                <a:solidFill>
                  <a:schemeClr val="dk1"/>
                </a:solidFill>
              </a:rPr>
              <a:t>Drivers drive at green lights.</a:t>
            </a:r>
          </a:p>
          <a:p>
            <a:pPr indent="-342900" lvl="0" marL="457200" rtl="0">
              <a:spcBef>
                <a:spcPts val="0"/>
              </a:spcBef>
              <a:buSzPct val="100000"/>
              <a:buChar char="●"/>
            </a:pPr>
            <a:r>
              <a:rPr lang="en" sz="1800"/>
              <a:t>Pedestrians walk when green.</a:t>
            </a:r>
          </a:p>
        </p:txBody>
      </p:sp>
      <p:pic>
        <p:nvPicPr>
          <p:cNvPr descr="STK_Traffic-Light-1.jpg" id="225" name="Shape 225"/>
          <p:cNvPicPr preferRelativeResize="0"/>
          <p:nvPr/>
        </p:nvPicPr>
        <p:blipFill>
          <a:blip r:embed="rId3">
            <a:alphaModFix/>
          </a:blip>
          <a:stretch>
            <a:fillRect/>
          </a:stretch>
        </p:blipFill>
        <p:spPr>
          <a:xfrm>
            <a:off x="1425500" y="3391087"/>
            <a:ext cx="1400413" cy="2397512"/>
          </a:xfrm>
          <a:prstGeom prst="rect">
            <a:avLst/>
          </a:prstGeom>
          <a:noFill/>
          <a:ln>
            <a:noFill/>
          </a:ln>
        </p:spPr>
      </p:pic>
      <p:sp>
        <p:nvSpPr>
          <p:cNvPr id="226" name="Shape 226"/>
          <p:cNvSpPr/>
          <p:nvPr/>
        </p:nvSpPr>
        <p:spPr>
          <a:xfrm>
            <a:off x="5680375" y="54150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227" name="Shape 227"/>
          <p:cNvCxnSpPr/>
          <p:nvPr/>
        </p:nvCxnSpPr>
        <p:spPr>
          <a:xfrm>
            <a:off x="6630750" y="5886300"/>
            <a:ext cx="352200" cy="0"/>
          </a:xfrm>
          <a:prstGeom prst="straightConnector1">
            <a:avLst/>
          </a:prstGeom>
          <a:noFill/>
          <a:ln cap="flat" cmpd="sng" w="28575">
            <a:solidFill>
              <a:schemeClr val="dk2"/>
            </a:solidFill>
            <a:prstDash val="solid"/>
            <a:round/>
            <a:headEnd len="lg" w="lg" type="none"/>
            <a:tailEnd len="lg" w="lg" type="triangle"/>
          </a:ln>
        </p:spPr>
      </p:cxnSp>
      <p:sp>
        <p:nvSpPr>
          <p:cNvPr id="228" name="Shape 2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User Requirement: A nurse shall be notified if the patient’s heart stops.</a:t>
            </a:r>
          </a:p>
          <a:p>
            <a:pPr indent="-228600" lvl="0" marL="457200" marR="0" rtl="0" algn="l">
              <a:lnSpc>
                <a:spcPct val="100000"/>
              </a:lnSpc>
              <a:spcBef>
                <a:spcPts val="600"/>
              </a:spcBef>
              <a:spcAft>
                <a:spcPts val="0"/>
              </a:spcAft>
            </a:pPr>
            <a:r>
              <a:rPr lang="en"/>
              <a:t>Requirements Specification adds:</a:t>
            </a:r>
          </a:p>
          <a:p>
            <a:pPr indent="-406400" lvl="1" marL="914400" marR="0" rtl="0" algn="l">
              <a:lnSpc>
                <a:spcPct val="100000"/>
              </a:lnSpc>
              <a:spcBef>
                <a:spcPts val="600"/>
              </a:spcBef>
              <a:spcAft>
                <a:spcPts val="0"/>
              </a:spcAft>
              <a:buSzPct val="100000"/>
            </a:pPr>
            <a:r>
              <a:rPr lang="en" sz="2800"/>
              <a:t>When the sensed heartbeat falls below a defined threshold, the alarm shall be actuated.</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Will this work?</a:t>
            </a:r>
          </a:p>
          <a:p>
            <a:pPr lvl="0" marR="0" rtl="0" algn="l">
              <a:lnSpc>
                <a:spcPct val="100000"/>
              </a:lnSpc>
              <a:spcBef>
                <a:spcPts val="600"/>
              </a:spcBef>
              <a:spcAft>
                <a:spcPts val="0"/>
              </a:spcAft>
              <a:buNone/>
            </a:pPr>
            <a:r>
              <a:rPr lang="en" sz="1800"/>
              <a:t>(assume the thresholds are defined)</a:t>
            </a:r>
          </a:p>
        </p:txBody>
      </p:sp>
      <p:pic>
        <p:nvPicPr>
          <p:cNvPr descr="mutlifunction-patient-monitor-300x237.jpg" id="52" name="Shape 52"/>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53" name="Shape 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 Knowledge is Essential</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Driver or pedestrian behavior is not guaranteed. </a:t>
            </a:r>
          </a:p>
          <a:p>
            <a:pPr indent="-228600" lvl="1" marL="914400" marR="0" rtl="0" algn="l">
              <a:lnSpc>
                <a:spcPct val="100000"/>
              </a:lnSpc>
              <a:spcBef>
                <a:spcPts val="600"/>
              </a:spcBef>
              <a:spcAft>
                <a:spcPts val="0"/>
              </a:spcAft>
              <a:buClr>
                <a:srgbClr val="000000"/>
              </a:buClr>
            </a:pPr>
            <a:r>
              <a:rPr lang="en">
                <a:solidFill>
                  <a:srgbClr val="000000"/>
                </a:solidFill>
              </a:rPr>
              <a:t>By being explicit about assumptions, we can write better specifications and plan for failures.</a:t>
            </a:r>
          </a:p>
          <a:p>
            <a:pPr indent="-228600" lvl="0" marL="457200" marR="0" rtl="0" algn="l">
              <a:lnSpc>
                <a:spcPct val="100000"/>
              </a:lnSpc>
              <a:spcBef>
                <a:spcPts val="600"/>
              </a:spcBef>
              <a:spcAft>
                <a:spcPts val="0"/>
              </a:spcAft>
              <a:buClr>
                <a:srgbClr val="000000"/>
              </a:buClr>
            </a:pPr>
            <a:r>
              <a:rPr lang="en">
                <a:solidFill>
                  <a:srgbClr val="000000"/>
                </a:solidFill>
              </a:rPr>
              <a:t>The is the most error-prone part of the requirements and specification. </a:t>
            </a:r>
          </a:p>
          <a:p>
            <a:pPr indent="-228600" lvl="1" marL="914400" marR="0" rtl="0" algn="l">
              <a:lnSpc>
                <a:spcPct val="100000"/>
              </a:lnSpc>
              <a:spcBef>
                <a:spcPts val="600"/>
              </a:spcBef>
              <a:spcAft>
                <a:spcPts val="0"/>
              </a:spcAft>
              <a:buClr>
                <a:srgbClr val="000000"/>
              </a:buClr>
            </a:pPr>
            <a:r>
              <a:rPr lang="en">
                <a:solidFill>
                  <a:srgbClr val="000000"/>
                </a:solidFill>
              </a:rPr>
              <a:t>Most problems can be traced to erroneous assumptions about the world.</a:t>
            </a:r>
          </a:p>
          <a:p>
            <a:pPr indent="-228600" lvl="0" marL="457200" marR="0" rtl="0" algn="l">
              <a:lnSpc>
                <a:spcPct val="100000"/>
              </a:lnSpc>
              <a:spcBef>
                <a:spcPts val="600"/>
              </a:spcBef>
              <a:spcAft>
                <a:spcPts val="0"/>
              </a:spcAft>
              <a:buClr>
                <a:srgbClr val="000000"/>
              </a:buClr>
            </a:pPr>
            <a:r>
              <a:rPr lang="en">
                <a:solidFill>
                  <a:srgbClr val="000000"/>
                </a:solidFill>
              </a:rPr>
              <a:t>Always validate and question domain knowledge.</a:t>
            </a:r>
          </a:p>
          <a:p>
            <a:pPr lvl="0" marR="0" rtl="0" algn="l">
              <a:lnSpc>
                <a:spcPct val="100000"/>
              </a:lnSpc>
              <a:spcBef>
                <a:spcPts val="600"/>
              </a:spcBef>
              <a:spcAft>
                <a:spcPts val="0"/>
              </a:spcAft>
              <a:buNone/>
            </a:pPr>
            <a:r>
              <a:t/>
            </a:r>
            <a:endParaRPr sz="2400"/>
          </a:p>
        </p:txBody>
      </p:sp>
      <p:sp>
        <p:nvSpPr>
          <p:cNvPr id="235" name="Shape 23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41" name="Shape 241"/>
          <p:cNvSpPr txBox="1"/>
          <p:nvPr>
            <p:ph idx="1" type="body"/>
          </p:nvPr>
        </p:nvSpPr>
        <p:spPr>
          <a:xfrm>
            <a:off x="457200" y="1600200"/>
            <a:ext cx="8229600" cy="1555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Requirement: Reverse thrust can only be engaged if the plane is on the runway.</a:t>
            </a:r>
          </a:p>
          <a:p>
            <a:pPr indent="-228600" lvl="1" marL="914400" marR="0" rtl="0" algn="l">
              <a:lnSpc>
                <a:spcPct val="100000"/>
              </a:lnSpc>
              <a:spcBef>
                <a:spcPts val="600"/>
              </a:spcBef>
              <a:spcAft>
                <a:spcPts val="0"/>
              </a:spcAft>
              <a:buClr>
                <a:srgbClr val="000000"/>
              </a:buClr>
            </a:pPr>
            <a:r>
              <a:rPr lang="en">
                <a:solidFill>
                  <a:srgbClr val="000000"/>
                </a:solidFill>
                <a:latin typeface="Courier New"/>
                <a:ea typeface="Courier New"/>
                <a:cs typeface="Courier New"/>
                <a:sym typeface="Courier New"/>
              </a:rPr>
              <a:t>can_rev</a:t>
            </a:r>
            <a:r>
              <a:rPr lang="en">
                <a:solidFill>
                  <a:srgbClr val="000000"/>
                </a:solidFill>
              </a:rPr>
              <a:t> -&gt; </a:t>
            </a:r>
            <a:r>
              <a:rPr lang="en">
                <a:solidFill>
                  <a:srgbClr val="000000"/>
                </a:solidFill>
                <a:latin typeface="Courier New"/>
                <a:ea typeface="Courier New"/>
                <a:cs typeface="Courier New"/>
                <a:sym typeface="Courier New"/>
              </a:rPr>
              <a:t>on_runway</a:t>
            </a:r>
          </a:p>
          <a:p>
            <a:pPr lvl="0" marR="0" rtl="0" algn="l">
              <a:lnSpc>
                <a:spcPct val="100000"/>
              </a:lnSpc>
              <a:spcBef>
                <a:spcPts val="600"/>
              </a:spcBef>
              <a:spcAft>
                <a:spcPts val="0"/>
              </a:spcAft>
              <a:buNone/>
            </a:pPr>
            <a:r>
              <a:t/>
            </a:r>
            <a:endParaRPr sz="2400"/>
          </a:p>
        </p:txBody>
      </p:sp>
      <p:sp>
        <p:nvSpPr>
          <p:cNvPr id="242" name="Shape 242"/>
          <p:cNvSpPr/>
          <p:nvPr/>
        </p:nvSpPr>
        <p:spPr>
          <a:xfrm>
            <a:off x="730675" y="3964125"/>
            <a:ext cx="3137400" cy="1502100"/>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2306875" y="3969275"/>
            <a:ext cx="2787000" cy="1502100"/>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txBox="1"/>
          <p:nvPr/>
        </p:nvSpPr>
        <p:spPr>
          <a:xfrm>
            <a:off x="1087800" y="5543925"/>
            <a:ext cx="1170600"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245" name="Shape 245"/>
          <p:cNvSpPr txBox="1"/>
          <p:nvPr/>
        </p:nvSpPr>
        <p:spPr>
          <a:xfrm>
            <a:off x="3270650" y="5543925"/>
            <a:ext cx="1297800"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246" name="Shape 246"/>
          <p:cNvSpPr txBox="1"/>
          <p:nvPr/>
        </p:nvSpPr>
        <p:spPr>
          <a:xfrm>
            <a:off x="2390825" y="3514900"/>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247" name="Shape 247"/>
          <p:cNvSpPr txBox="1"/>
          <p:nvPr/>
        </p:nvSpPr>
        <p:spPr>
          <a:xfrm>
            <a:off x="2172900" y="4549700"/>
            <a:ext cx="992400" cy="271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48" name="Shape 248"/>
          <p:cNvSpPr txBox="1"/>
          <p:nvPr/>
        </p:nvSpPr>
        <p:spPr>
          <a:xfrm>
            <a:off x="2470025" y="4278187"/>
            <a:ext cx="1170600" cy="271500"/>
          </a:xfrm>
          <a:prstGeom prst="rect">
            <a:avLst/>
          </a:prstGeom>
          <a:noFill/>
          <a:ln>
            <a:noFill/>
          </a:ln>
        </p:spPr>
        <p:txBody>
          <a:bodyPr anchorCtr="0" anchor="t" bIns="91425" lIns="91425" rIns="91425" tIns="91425">
            <a:noAutofit/>
          </a:bodyPr>
          <a:lstStyle/>
          <a:p>
            <a:pPr lvl="0">
              <a:spcBef>
                <a:spcPts val="0"/>
              </a:spcBef>
              <a:buNone/>
            </a:pPr>
            <a:r>
              <a:rPr lang="en" sz="1800">
                <a:latin typeface="Courier New"/>
                <a:ea typeface="Courier New"/>
                <a:cs typeface="Courier New"/>
                <a:sym typeface="Courier New"/>
              </a:rPr>
              <a:t>can_rev</a:t>
            </a:r>
          </a:p>
        </p:txBody>
      </p:sp>
      <p:sp>
        <p:nvSpPr>
          <p:cNvPr id="249" name="Shape 249"/>
          <p:cNvSpPr txBox="1"/>
          <p:nvPr/>
        </p:nvSpPr>
        <p:spPr>
          <a:xfrm>
            <a:off x="5002500" y="3333887"/>
            <a:ext cx="3713400" cy="4572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Ability to reverse thrust is controlled by machine and reacted to by world.</a:t>
            </a:r>
          </a:p>
        </p:txBody>
      </p:sp>
      <p:sp>
        <p:nvSpPr>
          <p:cNvPr id="250" name="Shape 250"/>
          <p:cNvSpPr txBox="1"/>
          <p:nvPr/>
        </p:nvSpPr>
        <p:spPr>
          <a:xfrm>
            <a:off x="875700" y="4278200"/>
            <a:ext cx="15948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on_runway</a:t>
            </a:r>
          </a:p>
        </p:txBody>
      </p:sp>
      <p:sp>
        <p:nvSpPr>
          <p:cNvPr id="251" name="Shape 251"/>
          <p:cNvSpPr txBox="1"/>
          <p:nvPr/>
        </p:nvSpPr>
        <p:spPr>
          <a:xfrm>
            <a:off x="5002500" y="38210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plane being on the runway is part of the world.</a:t>
            </a:r>
          </a:p>
        </p:txBody>
      </p:sp>
      <p:sp>
        <p:nvSpPr>
          <p:cNvPr id="252" name="Shape 252"/>
          <p:cNvSpPr txBox="1"/>
          <p:nvPr/>
        </p:nvSpPr>
        <p:spPr>
          <a:xfrm>
            <a:off x="967950" y="4699200"/>
            <a:ext cx="14103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rotating</a:t>
            </a:r>
          </a:p>
        </p:txBody>
      </p:sp>
      <p:sp>
        <p:nvSpPr>
          <p:cNvPr id="253" name="Shape 253"/>
          <p:cNvSpPr txBox="1"/>
          <p:nvPr/>
        </p:nvSpPr>
        <p:spPr>
          <a:xfrm>
            <a:off x="5002500" y="42782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wheels rotate in the world...</a:t>
            </a:r>
          </a:p>
        </p:txBody>
      </p:sp>
      <p:sp>
        <p:nvSpPr>
          <p:cNvPr id="254" name="Shape 254"/>
          <p:cNvSpPr txBox="1"/>
          <p:nvPr/>
        </p:nvSpPr>
        <p:spPr>
          <a:xfrm>
            <a:off x="2470025" y="4699200"/>
            <a:ext cx="11706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pulsing</a:t>
            </a:r>
          </a:p>
        </p:txBody>
      </p:sp>
      <p:sp>
        <p:nvSpPr>
          <p:cNvPr id="255" name="Shape 255"/>
          <p:cNvSpPr txBox="1"/>
          <p:nvPr/>
        </p:nvSpPr>
        <p:spPr>
          <a:xfrm>
            <a:off x="5002500" y="45497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and trigger sensors that are reacted to by the machine.</a:t>
            </a:r>
          </a:p>
        </p:txBody>
      </p:sp>
      <p:sp>
        <p:nvSpPr>
          <p:cNvPr id="256" name="Shape 256"/>
          <p:cNvSpPr txBox="1"/>
          <p:nvPr/>
        </p:nvSpPr>
        <p:spPr>
          <a:xfrm>
            <a:off x="5002500" y="5374275"/>
            <a:ext cx="3684300" cy="714600"/>
          </a:xfrm>
          <a:prstGeom prst="rect">
            <a:avLst/>
          </a:prstGeom>
          <a:noFill/>
          <a:ln>
            <a:noFill/>
          </a:ln>
        </p:spPr>
        <p:txBody>
          <a:bodyPr anchorCtr="0" anchor="t" bIns="91425" lIns="91425" rIns="91425" tIns="91425">
            <a:noAutofit/>
          </a:bodyPr>
          <a:lstStyle/>
          <a:p>
            <a:pPr lvl="0" rtl="0">
              <a:spcBef>
                <a:spcPts val="0"/>
              </a:spcBef>
              <a:buNone/>
            </a:pPr>
            <a:r>
              <a:rPr b="1" lang="en" sz="2400"/>
              <a:t>Specification:</a:t>
            </a:r>
          </a:p>
          <a:p>
            <a:pPr lvl="0" rtl="0">
              <a:spcBef>
                <a:spcPts val="0"/>
              </a:spcBef>
              <a:buNone/>
            </a:pPr>
            <a:r>
              <a:rPr lang="en" sz="2400">
                <a:latin typeface="Courier New"/>
                <a:ea typeface="Courier New"/>
                <a:cs typeface="Courier New"/>
                <a:sym typeface="Courier New"/>
              </a:rPr>
              <a:t>pulsing</a:t>
            </a:r>
            <a:r>
              <a:rPr lang="en" sz="2400"/>
              <a:t> -&gt; </a:t>
            </a:r>
            <a:r>
              <a:rPr lang="en" sz="2400">
                <a:latin typeface="Courier New"/>
                <a:ea typeface="Courier New"/>
                <a:cs typeface="Courier New"/>
                <a:sym typeface="Courier New"/>
              </a:rPr>
              <a:t>can_rev</a:t>
            </a:r>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63" name="Shape 263"/>
          <p:cNvSpPr txBox="1"/>
          <p:nvPr>
            <p:ph idx="1" type="body"/>
          </p:nvPr>
        </p:nvSpPr>
        <p:spPr>
          <a:xfrm>
            <a:off x="457200" y="1600200"/>
            <a:ext cx="8229600" cy="10539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buFont typeface="Arial"/>
            </a:pPr>
            <a:r>
              <a:rPr lang="en" sz="2400">
                <a:solidFill>
                  <a:srgbClr val="000000"/>
                </a:solidFill>
              </a:rPr>
              <a:t>Can we argue that this specification and world satisfy</a:t>
            </a:r>
            <a:r>
              <a:rPr lang="en" sz="2400">
                <a:solidFill>
                  <a:srgbClr val="000000"/>
                </a:solidFill>
                <a:latin typeface="Courier New"/>
                <a:ea typeface="Courier New"/>
                <a:cs typeface="Courier New"/>
                <a:sym typeface="Courier New"/>
              </a:rPr>
              <a:t> (can_rev</a:t>
            </a:r>
            <a:r>
              <a:rPr lang="en" sz="2400">
                <a:solidFill>
                  <a:srgbClr val="000000"/>
                </a:solidFill>
              </a:rPr>
              <a:t> -&gt; </a:t>
            </a:r>
            <a:r>
              <a:rPr lang="en" sz="2400">
                <a:solidFill>
                  <a:srgbClr val="000000"/>
                </a:solidFill>
                <a:latin typeface="Courier New"/>
                <a:ea typeface="Courier New"/>
                <a:cs typeface="Courier New"/>
                <a:sym typeface="Courier New"/>
              </a:rPr>
              <a:t>on_runway)</a:t>
            </a:r>
            <a:r>
              <a:rPr lang="en" sz="2400">
                <a:solidFill>
                  <a:srgbClr val="000000"/>
                </a:solidFill>
              </a:rPr>
              <a:t>?</a:t>
            </a:r>
          </a:p>
          <a:p>
            <a:pPr lvl="0" marR="0" rtl="0" algn="l">
              <a:lnSpc>
                <a:spcPct val="100000"/>
              </a:lnSpc>
              <a:spcBef>
                <a:spcPts val="600"/>
              </a:spcBef>
              <a:spcAft>
                <a:spcPts val="0"/>
              </a:spcAft>
              <a:buNone/>
            </a:pPr>
            <a:r>
              <a:t/>
            </a:r>
            <a:endParaRPr sz="2400"/>
          </a:p>
        </p:txBody>
      </p:sp>
      <p:sp>
        <p:nvSpPr>
          <p:cNvPr id="264" name="Shape 264"/>
          <p:cNvSpPr txBox="1"/>
          <p:nvPr/>
        </p:nvSpPr>
        <p:spPr>
          <a:xfrm>
            <a:off x="5296825" y="2732050"/>
            <a:ext cx="3390000" cy="1284000"/>
          </a:xfrm>
          <a:prstGeom prst="rect">
            <a:avLst/>
          </a:prstGeom>
          <a:noFill/>
          <a:ln>
            <a:noFill/>
          </a:ln>
        </p:spPr>
        <p:txBody>
          <a:bodyPr anchorCtr="0" anchor="t" bIns="91425" lIns="91425" rIns="91425" tIns="91425">
            <a:noAutofit/>
          </a:bodyPr>
          <a:lstStyle/>
          <a:p>
            <a:pPr lvl="0" rtl="0">
              <a:spcBef>
                <a:spcPts val="0"/>
              </a:spcBef>
              <a:buNone/>
            </a:pPr>
            <a:r>
              <a:rPr b="1" lang="en" sz="1800"/>
              <a:t>Specification: </a:t>
            </a:r>
          </a:p>
          <a:p>
            <a:pPr indent="-342900" lvl="0" marL="457200" rtl="0">
              <a:spcBef>
                <a:spcPts val="0"/>
              </a:spcBef>
              <a:buSzPct val="100000"/>
              <a:buChar char="●"/>
            </a:pPr>
            <a:r>
              <a:rPr lang="en" sz="1800">
                <a:solidFill>
                  <a:schemeClr val="dk1"/>
                </a:solidFill>
                <a:latin typeface="Courier New"/>
                <a:ea typeface="Courier New"/>
                <a:cs typeface="Courier New"/>
                <a:sym typeface="Courier New"/>
              </a:rPr>
              <a:t>pulsing</a:t>
            </a:r>
            <a:r>
              <a:rPr lang="en" sz="1800">
                <a:solidFill>
                  <a:schemeClr val="dk1"/>
                </a:solidFill>
              </a:rPr>
              <a:t> -&gt; </a:t>
            </a:r>
            <a:r>
              <a:rPr lang="en" sz="1800">
                <a:solidFill>
                  <a:schemeClr val="dk1"/>
                </a:solidFill>
                <a:latin typeface="Courier New"/>
                <a:ea typeface="Courier New"/>
                <a:cs typeface="Courier New"/>
                <a:sym typeface="Courier New"/>
              </a:rPr>
              <a:t>can_rev</a:t>
            </a:r>
          </a:p>
          <a:p>
            <a:pPr lvl="0" rtl="0">
              <a:spcBef>
                <a:spcPts val="0"/>
              </a:spcBef>
              <a:buNone/>
            </a:pPr>
            <a:r>
              <a:rPr b="1" lang="en" sz="1800"/>
              <a:t>Domain Assumptions:</a:t>
            </a:r>
          </a:p>
          <a:p>
            <a:pPr indent="-342900" lvl="0" marL="457200" rtl="0">
              <a:spcBef>
                <a:spcPts val="0"/>
              </a:spcBef>
              <a:buSzPct val="100000"/>
              <a:buChar char="●"/>
            </a:pPr>
            <a:r>
              <a:rPr lang="en" sz="1800">
                <a:latin typeface="Courier New"/>
                <a:ea typeface="Courier New"/>
                <a:cs typeface="Courier New"/>
                <a:sym typeface="Courier New"/>
              </a:rPr>
              <a:t>pulsing </a:t>
            </a:r>
            <a:r>
              <a:rPr lang="en" sz="1800"/>
              <a:t>-&gt; </a:t>
            </a:r>
            <a:r>
              <a:rPr lang="en" sz="1800">
                <a:latin typeface="Courier New"/>
                <a:ea typeface="Courier New"/>
                <a:cs typeface="Courier New"/>
                <a:sym typeface="Courier New"/>
              </a:rPr>
              <a:t>rotating</a:t>
            </a:r>
          </a:p>
          <a:p>
            <a:pPr indent="-342900" lvl="0" marL="457200" rtl="0">
              <a:spcBef>
                <a:spcPts val="0"/>
              </a:spcBef>
              <a:buSzPct val="100000"/>
              <a:buFont typeface="Courier New"/>
              <a:buChar char="●"/>
            </a:pPr>
            <a:r>
              <a:rPr lang="en" sz="1800">
                <a:latin typeface="Courier New"/>
                <a:ea typeface="Courier New"/>
                <a:cs typeface="Courier New"/>
                <a:sym typeface="Courier New"/>
              </a:rPr>
              <a:t>rotating </a:t>
            </a:r>
            <a:r>
              <a:rPr lang="en" sz="1800"/>
              <a:t>-&gt; </a:t>
            </a:r>
            <a:r>
              <a:rPr lang="en" sz="1800">
                <a:latin typeface="Courier New"/>
                <a:ea typeface="Courier New"/>
                <a:cs typeface="Courier New"/>
                <a:sym typeface="Courier New"/>
              </a:rPr>
              <a:t>on_runway</a:t>
            </a:r>
          </a:p>
          <a:p>
            <a:pPr lvl="0" rtl="0">
              <a:spcBef>
                <a:spcPts val="0"/>
              </a:spcBef>
              <a:buNone/>
            </a:pPr>
            <a:r>
              <a:t/>
            </a:r>
            <a:endParaRPr sz="2400">
              <a:latin typeface="Courier New"/>
              <a:ea typeface="Courier New"/>
              <a:cs typeface="Courier New"/>
              <a:sym typeface="Courier New"/>
            </a:endParaRPr>
          </a:p>
          <a:p>
            <a:pPr lvl="0">
              <a:spcBef>
                <a:spcPts val="0"/>
              </a:spcBef>
              <a:buNone/>
            </a:pPr>
            <a:r>
              <a:rPr lang="en" sz="2400"/>
              <a:t>We argue that the combination of domain and specification satisfy the user requirement.</a:t>
            </a:r>
          </a:p>
        </p:txBody>
      </p:sp>
      <p:sp>
        <p:nvSpPr>
          <p:cNvPr id="265" name="Shape 2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
        <p:nvSpPr>
          <p:cNvPr id="266" name="Shape 266"/>
          <p:cNvSpPr/>
          <p:nvPr/>
        </p:nvSpPr>
        <p:spPr>
          <a:xfrm>
            <a:off x="615850" y="3327400"/>
            <a:ext cx="3137400" cy="1502100"/>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2192050" y="3332550"/>
            <a:ext cx="2787000" cy="1502100"/>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txBox="1"/>
          <p:nvPr/>
        </p:nvSpPr>
        <p:spPr>
          <a:xfrm>
            <a:off x="972975" y="4907200"/>
            <a:ext cx="1170600"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269" name="Shape 269"/>
          <p:cNvSpPr txBox="1"/>
          <p:nvPr/>
        </p:nvSpPr>
        <p:spPr>
          <a:xfrm>
            <a:off x="3155825" y="4907200"/>
            <a:ext cx="1297800"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270" name="Shape 270"/>
          <p:cNvSpPr txBox="1"/>
          <p:nvPr/>
        </p:nvSpPr>
        <p:spPr>
          <a:xfrm>
            <a:off x="2276000" y="2878175"/>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271" name="Shape 271"/>
          <p:cNvSpPr txBox="1"/>
          <p:nvPr/>
        </p:nvSpPr>
        <p:spPr>
          <a:xfrm>
            <a:off x="2058075" y="3912975"/>
            <a:ext cx="992400" cy="271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72" name="Shape 272"/>
          <p:cNvSpPr txBox="1"/>
          <p:nvPr/>
        </p:nvSpPr>
        <p:spPr>
          <a:xfrm>
            <a:off x="2355200" y="3641462"/>
            <a:ext cx="11706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can_rev</a:t>
            </a:r>
          </a:p>
        </p:txBody>
      </p:sp>
      <p:sp>
        <p:nvSpPr>
          <p:cNvPr id="273" name="Shape 273"/>
          <p:cNvSpPr txBox="1"/>
          <p:nvPr/>
        </p:nvSpPr>
        <p:spPr>
          <a:xfrm>
            <a:off x="760875" y="3641475"/>
            <a:ext cx="15948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on_runway</a:t>
            </a:r>
          </a:p>
        </p:txBody>
      </p:sp>
      <p:sp>
        <p:nvSpPr>
          <p:cNvPr id="274" name="Shape 274"/>
          <p:cNvSpPr txBox="1"/>
          <p:nvPr/>
        </p:nvSpPr>
        <p:spPr>
          <a:xfrm>
            <a:off x="853125" y="4062475"/>
            <a:ext cx="14103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rotating</a:t>
            </a:r>
          </a:p>
        </p:txBody>
      </p:sp>
      <p:sp>
        <p:nvSpPr>
          <p:cNvPr id="275" name="Shape 275"/>
          <p:cNvSpPr txBox="1"/>
          <p:nvPr/>
        </p:nvSpPr>
        <p:spPr>
          <a:xfrm>
            <a:off x="2355200" y="4062475"/>
            <a:ext cx="11706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pulsing</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1"/>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1"/>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1"/>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1"/>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1"/>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1"/>
                                        <p:tgtEl>
                                          <p:spTgt spid="264">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rgbClr val="000000"/>
              </a:buClr>
              <a:buSzPct val="100000"/>
              <a:buFont typeface="Arial"/>
            </a:pPr>
            <a:r>
              <a:rPr b="1" lang="en" sz="2600">
                <a:solidFill>
                  <a:srgbClr val="000000"/>
                </a:solidFill>
              </a:rPr>
              <a:t>Problem: What if the assumptions don’t hold?</a:t>
            </a:r>
          </a:p>
          <a:p>
            <a:pPr indent="-381000" lvl="0" marL="457200" rtl="0">
              <a:spcBef>
                <a:spcPts val="0"/>
              </a:spcBef>
              <a:buSzPct val="100000"/>
            </a:pPr>
            <a:r>
              <a:rPr b="1" lang="en" sz="2400"/>
              <a:t>Specification: </a:t>
            </a:r>
          </a:p>
          <a:p>
            <a:pPr indent="-381000" lvl="1" marL="914400" rtl="0">
              <a:spcBef>
                <a:spcPts val="0"/>
              </a:spcBef>
              <a:buSzPct val="100000"/>
            </a:pPr>
            <a:r>
              <a:rPr lang="en" sz="2400">
                <a:latin typeface="Courier New"/>
                <a:ea typeface="Courier New"/>
                <a:cs typeface="Courier New"/>
                <a:sym typeface="Courier New"/>
              </a:rPr>
              <a:t>pulsing</a:t>
            </a:r>
            <a:r>
              <a:rPr lang="en" sz="2400"/>
              <a:t> </a:t>
            </a:r>
            <a:r>
              <a:rPr lang="en"/>
              <a:t>-&gt;</a:t>
            </a:r>
            <a:r>
              <a:rPr lang="en" sz="2400"/>
              <a:t> </a:t>
            </a:r>
            <a:r>
              <a:rPr lang="en" sz="2400">
                <a:latin typeface="Courier New"/>
                <a:ea typeface="Courier New"/>
                <a:cs typeface="Courier New"/>
                <a:sym typeface="Courier New"/>
              </a:rPr>
              <a:t>can_rev</a:t>
            </a:r>
          </a:p>
          <a:p>
            <a:pPr indent="-381000" lvl="0" marL="457200" rtl="0">
              <a:spcBef>
                <a:spcPts val="0"/>
              </a:spcBef>
              <a:buSzPct val="100000"/>
              <a:buChar char="●"/>
            </a:pPr>
            <a:r>
              <a:rPr b="1" lang="en" sz="2400"/>
              <a:t>Domain Assumptions:</a:t>
            </a:r>
          </a:p>
          <a:p>
            <a:pPr indent="-381000" lvl="1" marL="914400" rtl="0">
              <a:spcBef>
                <a:spcPts val="0"/>
              </a:spcBef>
              <a:buSzPct val="100000"/>
              <a:buChar char="○"/>
            </a:pPr>
            <a:r>
              <a:rPr lang="en" sz="2400">
                <a:latin typeface="Courier New"/>
                <a:ea typeface="Courier New"/>
                <a:cs typeface="Courier New"/>
                <a:sym typeface="Courier New"/>
              </a:rPr>
              <a:t>pulsing </a:t>
            </a:r>
            <a:r>
              <a:rPr lang="en"/>
              <a:t>-&gt;</a:t>
            </a:r>
            <a:r>
              <a:rPr lang="en" sz="2400"/>
              <a:t> </a:t>
            </a:r>
            <a:r>
              <a:rPr lang="en" sz="2400">
                <a:latin typeface="Courier New"/>
                <a:ea typeface="Courier New"/>
                <a:cs typeface="Courier New"/>
                <a:sym typeface="Courier New"/>
              </a:rPr>
              <a:t>rotating</a:t>
            </a:r>
          </a:p>
          <a:p>
            <a:pPr indent="-381000" lvl="1" marL="914400" rtl="0">
              <a:spcBef>
                <a:spcPts val="0"/>
              </a:spcBef>
              <a:buSzPct val="100000"/>
              <a:buChar char="○"/>
            </a:pPr>
            <a:r>
              <a:rPr lang="en" sz="2400">
                <a:latin typeface="Courier New"/>
                <a:ea typeface="Courier New"/>
                <a:cs typeface="Courier New"/>
                <a:sym typeface="Courier New"/>
              </a:rPr>
              <a:t>rotating </a:t>
            </a:r>
            <a:r>
              <a:rPr lang="en"/>
              <a:t>-&gt;</a:t>
            </a:r>
            <a:r>
              <a:rPr lang="en" sz="2400"/>
              <a:t> </a:t>
            </a:r>
            <a:r>
              <a:rPr lang="en" sz="2400">
                <a:latin typeface="Courier New"/>
                <a:ea typeface="Courier New"/>
                <a:cs typeface="Courier New"/>
                <a:sym typeface="Courier New"/>
              </a:rPr>
              <a:t>on_runway</a:t>
            </a:r>
          </a:p>
          <a:p>
            <a:pPr indent="0" lvl="0" marL="0" rtl="0">
              <a:spcBef>
                <a:spcPts val="0"/>
              </a:spcBef>
              <a:buNone/>
            </a:pPr>
            <a:r>
              <a:t/>
            </a:r>
            <a:endParaRPr>
              <a:latin typeface="Courier New"/>
              <a:ea typeface="Courier New"/>
              <a:cs typeface="Courier New"/>
              <a:sym typeface="Courier New"/>
            </a:endParaRPr>
          </a:p>
          <a:p>
            <a:pPr indent="0" lvl="0" marL="0" rtl="0">
              <a:spcBef>
                <a:spcPts val="0"/>
              </a:spcBef>
              <a:buNone/>
            </a:pPr>
            <a:r>
              <a:rPr lang="en"/>
              <a:t>Engineering can’t be done in isolation. </a:t>
            </a:r>
          </a:p>
          <a:p>
            <a:pPr indent="0" lvl="0" marL="0" rtl="0">
              <a:spcBef>
                <a:spcPts val="0"/>
              </a:spcBef>
              <a:buNone/>
            </a:pPr>
            <a:r>
              <a:rPr lang="en"/>
              <a:t>You need to understand and manipulate the world that the system operates in.</a:t>
            </a:r>
          </a:p>
          <a:p>
            <a:pPr indent="0" lvl="0" marL="0" rtl="0">
              <a:spcBef>
                <a:spcPts val="0"/>
              </a:spcBef>
              <a:buNone/>
            </a:pPr>
            <a:r>
              <a:t/>
            </a:r>
            <a:endParaRPr/>
          </a:p>
          <a:p>
            <a:pPr lvl="0" marR="0" rtl="0" algn="l">
              <a:lnSpc>
                <a:spcPct val="100000"/>
              </a:lnSpc>
              <a:spcBef>
                <a:spcPts val="600"/>
              </a:spcBef>
              <a:spcAft>
                <a:spcPts val="0"/>
              </a:spcAft>
              <a:buNone/>
            </a:pPr>
            <a:r>
              <a:t/>
            </a:r>
            <a:endParaRPr sz="2400"/>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 Knowledge is Essential</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Even if domain properties were captured correctly and the system initially met requirements, the world can change!</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Ariane 5 rocket</a:t>
            </a:r>
          </a:p>
          <a:p>
            <a:pPr indent="-228600" lvl="0" marL="457200" marR="0" rtl="0" algn="l">
              <a:lnSpc>
                <a:spcPct val="100000"/>
              </a:lnSpc>
              <a:spcBef>
                <a:spcPts val="600"/>
              </a:spcBef>
              <a:spcAft>
                <a:spcPts val="0"/>
              </a:spcAft>
              <a:buClr>
                <a:srgbClr val="000000"/>
              </a:buClr>
            </a:pPr>
            <a:r>
              <a:rPr lang="en">
                <a:solidFill>
                  <a:srgbClr val="000000"/>
                </a:solidFill>
              </a:rPr>
              <a:t>New York subway system</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b="1" lang="en">
                <a:solidFill>
                  <a:srgbClr val="FF0000"/>
                </a:solidFill>
              </a:rPr>
              <a:t>ALWAYS</a:t>
            </a:r>
            <a:r>
              <a:rPr lang="en"/>
              <a:t> </a:t>
            </a:r>
            <a:r>
              <a:rPr b="1" lang="en">
                <a:solidFill>
                  <a:srgbClr val="FF0000"/>
                </a:solidFill>
              </a:rPr>
              <a:t>validate and continually question your domain knowledge.</a:t>
            </a:r>
          </a:p>
          <a:p>
            <a:pPr lvl="0" marR="0" rtl="0" algn="l">
              <a:lnSpc>
                <a:spcPct val="100000"/>
              </a:lnSpc>
              <a:spcBef>
                <a:spcPts val="600"/>
              </a:spcBef>
              <a:spcAft>
                <a:spcPts val="0"/>
              </a:spcAft>
              <a:buNone/>
            </a:pPr>
            <a:r>
              <a:t/>
            </a:r>
            <a:endParaRPr sz="2400"/>
          </a:p>
        </p:txBody>
      </p:sp>
      <p:pic>
        <p:nvPicPr>
          <p:cNvPr descr="challenger-explosion.jpg" id="289" name="Shape 289"/>
          <p:cNvPicPr preferRelativeResize="0"/>
          <p:nvPr/>
        </p:nvPicPr>
        <p:blipFill>
          <a:blip r:embed="rId3">
            <a:alphaModFix/>
          </a:blip>
          <a:stretch>
            <a:fillRect/>
          </a:stretch>
        </p:blipFill>
        <p:spPr>
          <a:xfrm>
            <a:off x="5568474" y="3288099"/>
            <a:ext cx="2730025" cy="1885474"/>
          </a:xfrm>
          <a:prstGeom prst="rect">
            <a:avLst/>
          </a:prstGeom>
          <a:noFill/>
          <a:ln>
            <a:noFill/>
          </a:ln>
        </p:spPr>
      </p:pic>
      <p:sp>
        <p:nvSpPr>
          <p:cNvPr id="290" name="Shape 2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Modeling the World</a:t>
            </a:r>
          </a:p>
        </p:txBody>
      </p:sp>
      <p:sp>
        <p:nvSpPr>
          <p:cNvPr id="296" name="Shape 2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There are many systems that do not directly interface with the world, but most systems do </a:t>
            </a:r>
            <a:r>
              <a:rPr i="1" lang="en">
                <a:solidFill>
                  <a:srgbClr val="000000"/>
                </a:solidFill>
              </a:rPr>
              <a:t>model</a:t>
            </a:r>
            <a:r>
              <a:rPr lang="en">
                <a:solidFill>
                  <a:srgbClr val="000000"/>
                </a:solidFill>
              </a:rPr>
              <a:t> a process in the world.</a:t>
            </a:r>
          </a:p>
          <a:p>
            <a:pPr indent="-228600" lvl="0" marL="457200" marR="0" rtl="0" algn="l">
              <a:lnSpc>
                <a:spcPct val="100000"/>
              </a:lnSpc>
              <a:spcBef>
                <a:spcPts val="600"/>
              </a:spcBef>
              <a:spcAft>
                <a:spcPts val="0"/>
              </a:spcAft>
              <a:buClr>
                <a:srgbClr val="000000"/>
              </a:buClr>
            </a:pPr>
            <a:r>
              <a:rPr lang="en">
                <a:solidFill>
                  <a:srgbClr val="000000"/>
                </a:solidFill>
              </a:rPr>
              <a:t>The purpose of such software is to provide efficient and convenient access to information about the world.</a:t>
            </a:r>
          </a:p>
          <a:p>
            <a:pPr indent="-228600" lvl="0" marL="457200" marR="0" rtl="0" algn="l">
              <a:lnSpc>
                <a:spcPct val="100000"/>
              </a:lnSpc>
              <a:spcBef>
                <a:spcPts val="600"/>
              </a:spcBef>
              <a:spcAft>
                <a:spcPts val="0"/>
              </a:spcAft>
              <a:buClr>
                <a:srgbClr val="000000"/>
              </a:buClr>
            </a:pPr>
            <a:r>
              <a:rPr lang="en">
                <a:solidFill>
                  <a:srgbClr val="000000"/>
                </a:solidFill>
              </a:rPr>
              <a:t>Still a </a:t>
            </a:r>
            <a:r>
              <a:rPr i="1" lang="en">
                <a:solidFill>
                  <a:srgbClr val="000000"/>
                </a:solidFill>
              </a:rPr>
              <a:t>conceptual</a:t>
            </a:r>
            <a:r>
              <a:rPr lang="en">
                <a:solidFill>
                  <a:srgbClr val="000000"/>
                </a:solidFill>
              </a:rPr>
              <a:t> connection between the world and the machine.</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297" name="Shape 2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1" name="Shape 301"/>
        <p:cNvGrpSpPr/>
        <p:nvPr/>
      </p:nvGrpSpPr>
      <p:grpSpPr>
        <a:xfrm>
          <a:off x="0" y="0"/>
          <a:ext cx="0" cy="0"/>
          <a:chOff x="0" y="0"/>
          <a:chExt cx="0" cy="0"/>
        </a:xfrm>
      </p:grpSpPr>
      <p:sp>
        <p:nvSpPr>
          <p:cNvPr id="302" name="Shape 3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Modeling a Process</a:t>
            </a:r>
          </a:p>
        </p:txBody>
      </p:sp>
      <p:sp>
        <p:nvSpPr>
          <p:cNvPr id="303" name="Shape 3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rgbClr val="000000"/>
              </a:buClr>
              <a:buSzPct val="100000"/>
            </a:pPr>
            <a:r>
              <a:rPr lang="en" sz="2800">
                <a:solidFill>
                  <a:srgbClr val="000000"/>
                </a:solidFill>
              </a:rPr>
              <a:t>Modeling works because there are properties true of both the world and the machine model. </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Properties must be described differently in the world and machine, and the specification needs to map the two forms.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304" name="Shape 304"/>
          <p:cNvSpPr/>
          <p:nvPr/>
        </p:nvSpPr>
        <p:spPr>
          <a:xfrm>
            <a:off x="1730025" y="4507262"/>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3612500" y="4507262"/>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txBox="1"/>
          <p:nvPr/>
        </p:nvSpPr>
        <p:spPr>
          <a:xfrm>
            <a:off x="2817825" y="6081912"/>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07" name="Shape 307"/>
          <p:cNvSpPr txBox="1"/>
          <p:nvPr/>
        </p:nvSpPr>
        <p:spPr>
          <a:xfrm>
            <a:off x="5000675" y="6081912"/>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08" name="Shape 308"/>
          <p:cNvSpPr txBox="1"/>
          <p:nvPr/>
        </p:nvSpPr>
        <p:spPr>
          <a:xfrm>
            <a:off x="3747175" y="402028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09" name="Shape 309"/>
          <p:cNvSpPr txBox="1"/>
          <p:nvPr/>
        </p:nvSpPr>
        <p:spPr>
          <a:xfrm>
            <a:off x="1929150" y="5040350"/>
            <a:ext cx="1561199" cy="646799"/>
          </a:xfrm>
          <a:prstGeom prst="rect">
            <a:avLst/>
          </a:prstGeom>
          <a:noFill/>
          <a:ln>
            <a:noFill/>
          </a:ln>
        </p:spPr>
        <p:txBody>
          <a:bodyPr anchorCtr="0" anchor="t" bIns="91425" lIns="91425" rIns="91425" tIns="91425">
            <a:noAutofit/>
          </a:bodyPr>
          <a:lstStyle/>
          <a:p>
            <a:pPr lvl="0">
              <a:spcBef>
                <a:spcPts val="0"/>
              </a:spcBef>
              <a:buNone/>
            </a:pPr>
            <a:r>
              <a:rPr lang="en"/>
              <a:t>Properties true of the real world</a:t>
            </a:r>
          </a:p>
        </p:txBody>
      </p:sp>
      <p:sp>
        <p:nvSpPr>
          <p:cNvPr id="310" name="Shape 310"/>
          <p:cNvSpPr txBox="1"/>
          <p:nvPr/>
        </p:nvSpPr>
        <p:spPr>
          <a:xfrm>
            <a:off x="5140700" y="5040350"/>
            <a:ext cx="1818000"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machine model</a:t>
            </a:r>
          </a:p>
        </p:txBody>
      </p:sp>
      <p:sp>
        <p:nvSpPr>
          <p:cNvPr id="311" name="Shape 311"/>
          <p:cNvSpPr txBox="1"/>
          <p:nvPr/>
        </p:nvSpPr>
        <p:spPr>
          <a:xfrm>
            <a:off x="3762775" y="4929762"/>
            <a:ext cx="12977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both (mapping)</a:t>
            </a:r>
          </a:p>
        </p:txBody>
      </p:sp>
      <p:sp>
        <p:nvSpPr>
          <p:cNvPr id="312" name="Shape 3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6" name="Shape 316"/>
        <p:cNvGrpSpPr/>
        <p:nvPr/>
      </p:nvGrpSpPr>
      <p:grpSpPr>
        <a:xfrm>
          <a:off x="0" y="0"/>
          <a:ext cx="0" cy="0"/>
          <a:chOff x="0" y="0"/>
          <a:chExt cx="0" cy="0"/>
        </a:xfrm>
      </p:grpSpPr>
      <p:sp>
        <p:nvSpPr>
          <p:cNvPr id="317" name="Shape 3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Library Model</a:t>
            </a:r>
          </a:p>
        </p:txBody>
      </p:sp>
      <p:sp>
        <p:nvSpPr>
          <p:cNvPr id="318" name="Shape 3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rgbClr val="000000"/>
              </a:buClr>
              <a:buSzPct val="100000"/>
            </a:pPr>
            <a:r>
              <a:rPr b="1" lang="en" sz="2000">
                <a:solidFill>
                  <a:srgbClr val="000000"/>
                </a:solidFill>
              </a:rPr>
              <a:t>World Property:</a:t>
            </a:r>
            <a:r>
              <a:rPr lang="en" sz="2000">
                <a:solidFill>
                  <a:srgbClr val="000000"/>
                </a:solidFill>
              </a:rPr>
              <a:t> For each novel X, there is a unique writer Y who is the author of the novel.</a:t>
            </a:r>
          </a:p>
          <a:p>
            <a:pPr indent="-355600" lvl="0" marL="457200" marR="0" rtl="0" algn="l">
              <a:lnSpc>
                <a:spcPct val="100000"/>
              </a:lnSpc>
              <a:spcBef>
                <a:spcPts val="600"/>
              </a:spcBef>
              <a:spcAft>
                <a:spcPts val="0"/>
              </a:spcAft>
              <a:buClr>
                <a:srgbClr val="000000"/>
              </a:buClr>
              <a:buSzPct val="100000"/>
            </a:pPr>
            <a:r>
              <a:rPr b="1" lang="en" sz="2000">
                <a:solidFill>
                  <a:srgbClr val="000000"/>
                </a:solidFill>
              </a:rPr>
              <a:t>Machine Property:</a:t>
            </a:r>
            <a:r>
              <a:rPr lang="en" sz="2000">
                <a:solidFill>
                  <a:srgbClr val="000000"/>
                </a:solidFill>
              </a:rPr>
              <a:t> For each record of type B, there is a unique record of type W to which there is a pointer from the B record.</a:t>
            </a:r>
          </a:p>
          <a:p>
            <a:pPr indent="-355600" lvl="0" marL="457200" marR="0" rtl="0" algn="l">
              <a:lnSpc>
                <a:spcPct val="100000"/>
              </a:lnSpc>
              <a:spcBef>
                <a:spcPts val="600"/>
              </a:spcBef>
              <a:spcAft>
                <a:spcPts val="0"/>
              </a:spcAft>
              <a:buClr>
                <a:srgbClr val="000000"/>
              </a:buClr>
              <a:buSzPct val="100000"/>
            </a:pPr>
            <a:r>
              <a:rPr b="1" lang="en" sz="2000">
                <a:solidFill>
                  <a:srgbClr val="000000"/>
                </a:solidFill>
              </a:rPr>
              <a:t>Mapping Property:</a:t>
            </a:r>
            <a:r>
              <a:rPr lang="en" sz="2000">
                <a:solidFill>
                  <a:srgbClr val="000000"/>
                </a:solidFill>
              </a:rPr>
              <a:t> Each B record contains a character string that is the title of the novel and each A record contains a character string that is the name of the author.</a:t>
            </a:r>
          </a:p>
          <a:p>
            <a:pPr lvl="0" marR="0" rtl="0" algn="l">
              <a:lnSpc>
                <a:spcPct val="100000"/>
              </a:lnSpc>
              <a:spcBef>
                <a:spcPts val="600"/>
              </a:spcBef>
              <a:spcAft>
                <a:spcPts val="0"/>
              </a:spcAft>
              <a:buNone/>
            </a:pPr>
            <a:r>
              <a:t/>
            </a:r>
            <a:endParaRPr sz="2000">
              <a:solidFill>
                <a:srgbClr val="000000"/>
              </a:solidFill>
            </a:endParaRPr>
          </a:p>
          <a:p>
            <a:pPr lvl="0" marR="0" rtl="0" algn="l">
              <a:lnSpc>
                <a:spcPct val="100000"/>
              </a:lnSpc>
              <a:spcBef>
                <a:spcPts val="600"/>
              </a:spcBef>
              <a:spcAft>
                <a:spcPts val="0"/>
              </a:spcAft>
              <a:buNone/>
            </a:pPr>
            <a:r>
              <a:t/>
            </a:r>
            <a:endParaRPr sz="2000"/>
          </a:p>
        </p:txBody>
      </p:sp>
      <p:sp>
        <p:nvSpPr>
          <p:cNvPr id="319" name="Shape 319"/>
          <p:cNvSpPr/>
          <p:nvPr/>
        </p:nvSpPr>
        <p:spPr>
          <a:xfrm>
            <a:off x="1730025" y="4507262"/>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0" name="Shape 320"/>
          <p:cNvSpPr/>
          <p:nvPr/>
        </p:nvSpPr>
        <p:spPr>
          <a:xfrm>
            <a:off x="3612500" y="4507262"/>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2817825" y="6081912"/>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22" name="Shape 322"/>
          <p:cNvSpPr txBox="1"/>
          <p:nvPr/>
        </p:nvSpPr>
        <p:spPr>
          <a:xfrm>
            <a:off x="5000675" y="6081912"/>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23" name="Shape 323"/>
          <p:cNvSpPr txBox="1"/>
          <p:nvPr/>
        </p:nvSpPr>
        <p:spPr>
          <a:xfrm>
            <a:off x="3747175" y="41743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24" name="Shape 324"/>
          <p:cNvSpPr txBox="1"/>
          <p:nvPr/>
        </p:nvSpPr>
        <p:spPr>
          <a:xfrm>
            <a:off x="1929150" y="5040350"/>
            <a:ext cx="15611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real world</a:t>
            </a:r>
          </a:p>
        </p:txBody>
      </p:sp>
      <p:sp>
        <p:nvSpPr>
          <p:cNvPr id="325" name="Shape 325"/>
          <p:cNvSpPr txBox="1"/>
          <p:nvPr/>
        </p:nvSpPr>
        <p:spPr>
          <a:xfrm>
            <a:off x="5140700" y="5040350"/>
            <a:ext cx="1818000"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machine model</a:t>
            </a:r>
          </a:p>
        </p:txBody>
      </p:sp>
      <p:sp>
        <p:nvSpPr>
          <p:cNvPr id="326" name="Shape 326"/>
          <p:cNvSpPr txBox="1"/>
          <p:nvPr/>
        </p:nvSpPr>
        <p:spPr>
          <a:xfrm>
            <a:off x="3762775" y="4929762"/>
            <a:ext cx="12977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both (mapping)</a:t>
            </a:r>
          </a:p>
        </p:txBody>
      </p:sp>
      <p:sp>
        <p:nvSpPr>
          <p:cNvPr id="327" name="Shape 3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1" name="Shape 331"/>
        <p:cNvGrpSpPr/>
        <p:nvPr/>
      </p:nvGrpSpPr>
      <p:grpSpPr>
        <a:xfrm>
          <a:off x="0" y="0"/>
          <a:ext cx="0" cy="0"/>
          <a:chOff x="0" y="0"/>
          <a:chExt cx="0" cy="0"/>
        </a:xfrm>
      </p:grpSpPr>
      <p:sp>
        <p:nvSpPr>
          <p:cNvPr id="332" name="Shape 3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Want to Show...</a:t>
            </a:r>
          </a:p>
        </p:txBody>
      </p:sp>
      <p:sp>
        <p:nvSpPr>
          <p:cNvPr id="333" name="Shape 3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We can use the world-machine model to argue:</a:t>
            </a:r>
          </a:p>
          <a:p>
            <a:pPr indent="-228600" lvl="0" marL="457200" marR="0" rtl="0" algn="l">
              <a:lnSpc>
                <a:spcPct val="100000"/>
              </a:lnSpc>
              <a:spcBef>
                <a:spcPts val="600"/>
              </a:spcBef>
              <a:spcAft>
                <a:spcPts val="0"/>
              </a:spcAft>
              <a:buClr>
                <a:srgbClr val="000000"/>
              </a:buClr>
            </a:pPr>
            <a:r>
              <a:rPr lang="en">
                <a:solidFill>
                  <a:srgbClr val="000000"/>
                </a:solidFill>
              </a:rPr>
              <a:t>W, S -&gt; R</a:t>
            </a:r>
          </a:p>
          <a:p>
            <a:pPr indent="-228600" lvl="1" marL="914400" marR="0" rtl="0" algn="l">
              <a:lnSpc>
                <a:spcPct val="100000"/>
              </a:lnSpc>
              <a:spcBef>
                <a:spcPts val="600"/>
              </a:spcBef>
              <a:spcAft>
                <a:spcPts val="0"/>
              </a:spcAft>
              <a:buClr>
                <a:srgbClr val="000000"/>
              </a:buClr>
            </a:pPr>
            <a:r>
              <a:rPr lang="en">
                <a:solidFill>
                  <a:srgbClr val="000000"/>
                </a:solidFill>
              </a:rPr>
              <a:t>The specification satisfies the user’s requirements, under the stated domain properties.</a:t>
            </a:r>
          </a:p>
          <a:p>
            <a:pPr indent="-228600" lvl="0" marL="457200" marR="0" rtl="0" algn="l">
              <a:lnSpc>
                <a:spcPct val="100000"/>
              </a:lnSpc>
              <a:spcBef>
                <a:spcPts val="600"/>
              </a:spcBef>
              <a:spcAft>
                <a:spcPts val="0"/>
              </a:spcAft>
              <a:buClr>
                <a:srgbClr val="000000"/>
              </a:buClr>
            </a:pPr>
            <a:r>
              <a:rPr lang="en">
                <a:solidFill>
                  <a:srgbClr val="000000"/>
                </a:solidFill>
              </a:rPr>
              <a:t>P, M -&gt; S</a:t>
            </a:r>
          </a:p>
          <a:p>
            <a:pPr indent="-228600" lvl="1" marL="914400" marR="0" rtl="0" algn="l">
              <a:lnSpc>
                <a:spcPct val="100000"/>
              </a:lnSpc>
              <a:spcBef>
                <a:spcPts val="600"/>
              </a:spcBef>
              <a:spcAft>
                <a:spcPts val="0"/>
              </a:spcAft>
              <a:buClr>
                <a:srgbClr val="000000"/>
              </a:buClr>
            </a:pPr>
            <a:r>
              <a:rPr lang="en">
                <a:solidFill>
                  <a:srgbClr val="000000"/>
                </a:solidFill>
              </a:rPr>
              <a:t>The Machine satisfies the specification.</a:t>
            </a:r>
          </a:p>
          <a:p>
            <a:pPr indent="-228600" lvl="0" marL="457200" marR="0" rtl="0" algn="l">
              <a:lnSpc>
                <a:spcPct val="100000"/>
              </a:lnSpc>
              <a:spcBef>
                <a:spcPts val="600"/>
              </a:spcBef>
              <a:spcAft>
                <a:spcPts val="0"/>
              </a:spcAft>
              <a:buClr>
                <a:srgbClr val="000000"/>
              </a:buClr>
            </a:pPr>
            <a:r>
              <a:rPr lang="en">
                <a:solidFill>
                  <a:srgbClr val="000000"/>
                </a:solidFill>
              </a:rPr>
              <a:t>W, P, M -&gt; R</a:t>
            </a:r>
          </a:p>
          <a:p>
            <a:pPr indent="-228600" lvl="1" marL="914400" marR="0" rtl="0" algn="l">
              <a:lnSpc>
                <a:spcPct val="100000"/>
              </a:lnSpc>
              <a:spcBef>
                <a:spcPts val="600"/>
              </a:spcBef>
              <a:spcAft>
                <a:spcPts val="0"/>
              </a:spcAft>
              <a:buClr>
                <a:srgbClr val="000000"/>
              </a:buClr>
            </a:pPr>
            <a:r>
              <a:rPr lang="en">
                <a:solidFill>
                  <a:srgbClr val="000000"/>
                </a:solidFill>
              </a:rPr>
              <a:t>The Machine satisfied the user’s requirements, under the stated domain properties.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334" name="Shape 3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Furnace System</a:t>
            </a:r>
          </a:p>
        </p:txBody>
      </p:sp>
      <p:sp>
        <p:nvSpPr>
          <p:cNvPr id="340" name="Shape 340"/>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are building a system to control the temperature of a furnace. </a:t>
            </a:r>
          </a:p>
          <a:p>
            <a:pPr indent="-381000" lvl="0" marL="457200" marR="0" rtl="0" algn="l">
              <a:lnSpc>
                <a:spcPct val="100000"/>
              </a:lnSpc>
              <a:spcBef>
                <a:spcPts val="600"/>
              </a:spcBef>
              <a:spcAft>
                <a:spcPts val="0"/>
              </a:spcAft>
              <a:buSzPct val="100000"/>
            </a:pPr>
            <a:r>
              <a:rPr lang="en" sz="2400"/>
              <a:t>What forms the world and the machine?</a:t>
            </a:r>
          </a:p>
          <a:p>
            <a:pPr indent="-381000" lvl="0" marL="457200" marR="0" rtl="0" algn="l">
              <a:lnSpc>
                <a:spcPct val="100000"/>
              </a:lnSpc>
              <a:spcBef>
                <a:spcPts val="600"/>
              </a:spcBef>
              <a:spcAft>
                <a:spcPts val="0"/>
              </a:spcAft>
              <a:buSzPct val="100000"/>
            </a:pPr>
            <a:r>
              <a:rPr lang="en" sz="2400"/>
              <a:t>What are some of the variables that we can establish? </a:t>
            </a:r>
          </a:p>
        </p:txBody>
      </p:sp>
      <p:sp>
        <p:nvSpPr>
          <p:cNvPr id="341" name="Shape 341"/>
          <p:cNvSpPr/>
          <p:nvPr/>
        </p:nvSpPr>
        <p:spPr>
          <a:xfrm>
            <a:off x="7216975" y="2696400"/>
            <a:ext cx="1056600" cy="2507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Furnace</a:t>
            </a:r>
          </a:p>
        </p:txBody>
      </p:sp>
      <p:sp>
        <p:nvSpPr>
          <p:cNvPr id="342" name="Shape 342"/>
          <p:cNvSpPr/>
          <p:nvPr/>
        </p:nvSpPr>
        <p:spPr>
          <a:xfrm>
            <a:off x="4813575" y="3747375"/>
            <a:ext cx="1201800" cy="46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Control Unit</a:t>
            </a:r>
          </a:p>
        </p:txBody>
      </p:sp>
      <p:sp>
        <p:nvSpPr>
          <p:cNvPr id="343" name="Shape 343"/>
          <p:cNvSpPr/>
          <p:nvPr/>
        </p:nvSpPr>
        <p:spPr>
          <a:xfrm>
            <a:off x="6875100" y="3421550"/>
            <a:ext cx="3420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4" name="Shape 344"/>
          <p:cNvCxnSpPr>
            <a:stCxn id="342" idx="0"/>
            <a:endCxn id="343" idx="1"/>
          </p:cNvCxnSpPr>
          <p:nvPr/>
        </p:nvCxnSpPr>
        <p:spPr>
          <a:xfrm flipH="1" rot="10800000">
            <a:off x="5414475" y="3617775"/>
            <a:ext cx="1460700" cy="129600"/>
          </a:xfrm>
          <a:prstGeom prst="straightConnector1">
            <a:avLst/>
          </a:prstGeom>
          <a:noFill/>
          <a:ln cap="flat" cmpd="sng" w="19050">
            <a:solidFill>
              <a:schemeClr val="dk2"/>
            </a:solidFill>
            <a:prstDash val="solid"/>
            <a:round/>
            <a:headEnd len="lg" w="lg" type="none"/>
            <a:tailEnd len="lg" w="lg" type="none"/>
          </a:ln>
        </p:spPr>
      </p:cxnSp>
      <p:sp>
        <p:nvSpPr>
          <p:cNvPr id="345" name="Shape 345"/>
          <p:cNvSpPr txBox="1"/>
          <p:nvPr/>
        </p:nvSpPr>
        <p:spPr>
          <a:xfrm>
            <a:off x="5922050" y="3028850"/>
            <a:ext cx="1460700" cy="392700"/>
          </a:xfrm>
          <a:prstGeom prst="rect">
            <a:avLst/>
          </a:prstGeom>
          <a:noFill/>
          <a:ln>
            <a:noFill/>
          </a:ln>
        </p:spPr>
        <p:txBody>
          <a:bodyPr anchorCtr="0" anchor="t" bIns="91425" lIns="91425" rIns="91425" tIns="91425">
            <a:noAutofit/>
          </a:bodyPr>
          <a:lstStyle/>
          <a:p>
            <a:pPr lvl="0">
              <a:spcBef>
                <a:spcPts val="0"/>
              </a:spcBef>
              <a:buNone/>
            </a:pPr>
            <a:r>
              <a:rPr lang="en"/>
              <a:t>Thermometer</a:t>
            </a:r>
          </a:p>
        </p:txBody>
      </p:sp>
      <p:sp>
        <p:nvSpPr>
          <p:cNvPr id="346" name="Shape 346"/>
          <p:cNvSpPr/>
          <p:nvPr/>
        </p:nvSpPr>
        <p:spPr>
          <a:xfrm>
            <a:off x="6750800" y="4333200"/>
            <a:ext cx="466200" cy="43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7" name="Shape 347"/>
          <p:cNvCxnSpPr>
            <a:stCxn id="342" idx="2"/>
            <a:endCxn id="346" idx="1"/>
          </p:cNvCxnSpPr>
          <p:nvPr/>
        </p:nvCxnSpPr>
        <p:spPr>
          <a:xfrm>
            <a:off x="5414475" y="4212375"/>
            <a:ext cx="1336200" cy="338400"/>
          </a:xfrm>
          <a:prstGeom prst="straightConnector1">
            <a:avLst/>
          </a:prstGeom>
          <a:noFill/>
          <a:ln cap="flat" cmpd="sng" w="19050">
            <a:solidFill>
              <a:schemeClr val="dk2"/>
            </a:solidFill>
            <a:prstDash val="solid"/>
            <a:round/>
            <a:headEnd len="lg" w="lg" type="none"/>
            <a:tailEnd len="lg" w="lg" type="none"/>
          </a:ln>
        </p:spPr>
      </p:cxnSp>
      <p:sp>
        <p:nvSpPr>
          <p:cNvPr id="348" name="Shape 348"/>
          <p:cNvSpPr txBox="1"/>
          <p:nvPr/>
        </p:nvSpPr>
        <p:spPr>
          <a:xfrm>
            <a:off x="6419300" y="4849125"/>
            <a:ext cx="1005000" cy="271500"/>
          </a:xfrm>
          <a:prstGeom prst="rect">
            <a:avLst/>
          </a:prstGeom>
          <a:noFill/>
          <a:ln>
            <a:noFill/>
          </a:ln>
        </p:spPr>
        <p:txBody>
          <a:bodyPr anchorCtr="0" anchor="t" bIns="91425" lIns="91425" rIns="91425" tIns="91425">
            <a:noAutofit/>
          </a:bodyPr>
          <a:lstStyle/>
          <a:p>
            <a:pPr lvl="0">
              <a:spcBef>
                <a:spcPts val="0"/>
              </a:spcBef>
              <a:buNone/>
            </a:pPr>
            <a:r>
              <a:rPr lang="en"/>
              <a:t>Burner</a:t>
            </a:r>
          </a:p>
        </p:txBody>
      </p:sp>
      <p:sp>
        <p:nvSpPr>
          <p:cNvPr id="349" name="Shape 3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4294967295" type="title"/>
          </p:nvPr>
        </p:nvSpPr>
        <p:spPr>
          <a:xfrm>
            <a:off x="657624" y="2555975"/>
            <a:ext cx="7834200" cy="1547400"/>
          </a:xfrm>
          <a:prstGeom prst="rect">
            <a:avLst/>
          </a:prstGeom>
        </p:spPr>
        <p:txBody>
          <a:bodyPr anchorCtr="0" anchor="b" bIns="91425" lIns="91425" rIns="91425" tIns="91425">
            <a:noAutofit/>
          </a:bodyPr>
          <a:lstStyle/>
          <a:p>
            <a:pPr lvl="0" rtl="0">
              <a:spcBef>
                <a:spcPts val="0"/>
              </a:spcBef>
              <a:buNone/>
            </a:pPr>
            <a:r>
              <a:rPr lang="en" sz="4800"/>
              <a:t>How do we know that the software will work?</a:t>
            </a:r>
          </a:p>
          <a:p>
            <a:pPr lvl="0" rtl="0">
              <a:spcBef>
                <a:spcPts val="0"/>
              </a:spcBef>
              <a:buNone/>
            </a:pPr>
            <a:r>
              <a:rPr lang="en" sz="3000"/>
              <a:t>(AKA: How do we know that our specification is correct?)</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Furnace System</a:t>
            </a:r>
          </a:p>
        </p:txBody>
      </p:sp>
      <p:sp>
        <p:nvSpPr>
          <p:cNvPr id="355" name="Shape 355"/>
          <p:cNvSpPr txBox="1"/>
          <p:nvPr>
            <p:ph idx="1" type="body"/>
          </p:nvPr>
        </p:nvSpPr>
        <p:spPr>
          <a:xfrm>
            <a:off x="457200" y="1600200"/>
            <a:ext cx="4256399"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Requirement:</a:t>
            </a:r>
          </a:p>
          <a:p>
            <a:pPr indent="-355600" lvl="0" marL="457200" marR="0" rtl="0" algn="l">
              <a:lnSpc>
                <a:spcPct val="100000"/>
              </a:lnSpc>
              <a:spcBef>
                <a:spcPts val="600"/>
              </a:spcBef>
              <a:spcAft>
                <a:spcPts val="0"/>
              </a:spcAft>
              <a:buSzPct val="100000"/>
            </a:pPr>
            <a:r>
              <a:rPr lang="en" sz="2000"/>
              <a:t>If the furnace temperature drops below the threshold, then the burner shall be activated.</a:t>
            </a:r>
          </a:p>
          <a:p>
            <a:pPr lvl="0" marR="0" rtl="0" algn="l">
              <a:lnSpc>
                <a:spcPct val="100000"/>
              </a:lnSpc>
              <a:spcBef>
                <a:spcPts val="600"/>
              </a:spcBef>
              <a:spcAft>
                <a:spcPts val="0"/>
              </a:spcAft>
              <a:buNone/>
            </a:pPr>
            <a:r>
              <a:t/>
            </a:r>
            <a:endParaRPr sz="2000"/>
          </a:p>
          <a:p>
            <a:pPr indent="-355600" lvl="0" marL="457200" marR="0" rtl="0" algn="l">
              <a:lnSpc>
                <a:spcPct val="100000"/>
              </a:lnSpc>
              <a:spcBef>
                <a:spcPts val="600"/>
              </a:spcBef>
              <a:spcAft>
                <a:spcPts val="0"/>
              </a:spcAft>
              <a:buSzPct val="100000"/>
            </a:pPr>
            <a:r>
              <a:rPr lang="en" sz="2000"/>
              <a:t>Establish the properties of the world, machine, and interface required to satisfy this requirement.</a:t>
            </a:r>
          </a:p>
          <a:p>
            <a:pPr indent="-355600" lvl="0" marL="457200" marR="0" rtl="0" algn="l">
              <a:lnSpc>
                <a:spcPct val="100000"/>
              </a:lnSpc>
              <a:spcBef>
                <a:spcPts val="600"/>
              </a:spcBef>
              <a:spcAft>
                <a:spcPts val="0"/>
              </a:spcAft>
              <a:buSzPct val="100000"/>
            </a:pPr>
            <a:r>
              <a:rPr lang="en" sz="2000"/>
              <a:t>State the specification and domain knowledge that should satisfy the requirement.</a:t>
            </a:r>
          </a:p>
        </p:txBody>
      </p:sp>
      <p:sp>
        <p:nvSpPr>
          <p:cNvPr id="356" name="Shape 356"/>
          <p:cNvSpPr/>
          <p:nvPr/>
        </p:nvSpPr>
        <p:spPr>
          <a:xfrm>
            <a:off x="7206525" y="2568450"/>
            <a:ext cx="1056600" cy="2507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Furnace</a:t>
            </a:r>
          </a:p>
        </p:txBody>
      </p:sp>
      <p:sp>
        <p:nvSpPr>
          <p:cNvPr id="357" name="Shape 357"/>
          <p:cNvSpPr/>
          <p:nvPr/>
        </p:nvSpPr>
        <p:spPr>
          <a:xfrm>
            <a:off x="4803125" y="3686250"/>
            <a:ext cx="12018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Control Unit</a:t>
            </a:r>
          </a:p>
        </p:txBody>
      </p:sp>
      <p:sp>
        <p:nvSpPr>
          <p:cNvPr id="358" name="Shape 358"/>
          <p:cNvSpPr/>
          <p:nvPr/>
        </p:nvSpPr>
        <p:spPr>
          <a:xfrm>
            <a:off x="6864650" y="3293600"/>
            <a:ext cx="3420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9" name="Shape 359"/>
          <p:cNvCxnSpPr>
            <a:stCxn id="357" idx="0"/>
            <a:endCxn id="358" idx="1"/>
          </p:cNvCxnSpPr>
          <p:nvPr/>
        </p:nvCxnSpPr>
        <p:spPr>
          <a:xfrm flipH="1" rot="10800000">
            <a:off x="5404025" y="3490050"/>
            <a:ext cx="1460700" cy="196200"/>
          </a:xfrm>
          <a:prstGeom prst="straightConnector1">
            <a:avLst/>
          </a:prstGeom>
          <a:noFill/>
          <a:ln cap="flat" cmpd="sng" w="19050">
            <a:solidFill>
              <a:schemeClr val="dk2"/>
            </a:solidFill>
            <a:prstDash val="solid"/>
            <a:round/>
            <a:headEnd len="lg" w="lg" type="none"/>
            <a:tailEnd len="lg" w="lg" type="none"/>
          </a:ln>
        </p:spPr>
      </p:cxnSp>
      <p:sp>
        <p:nvSpPr>
          <p:cNvPr id="360" name="Shape 360"/>
          <p:cNvSpPr txBox="1"/>
          <p:nvPr/>
        </p:nvSpPr>
        <p:spPr>
          <a:xfrm>
            <a:off x="5911600" y="2900900"/>
            <a:ext cx="1460700" cy="3927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361" name="Shape 361"/>
          <p:cNvSpPr/>
          <p:nvPr/>
        </p:nvSpPr>
        <p:spPr>
          <a:xfrm>
            <a:off x="6740350" y="4205250"/>
            <a:ext cx="466200" cy="43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2" name="Shape 362"/>
          <p:cNvCxnSpPr>
            <a:stCxn id="357" idx="2"/>
            <a:endCxn id="361" idx="1"/>
          </p:cNvCxnSpPr>
          <p:nvPr/>
        </p:nvCxnSpPr>
        <p:spPr>
          <a:xfrm>
            <a:off x="5404025" y="4078950"/>
            <a:ext cx="1336200" cy="343800"/>
          </a:xfrm>
          <a:prstGeom prst="straightConnector1">
            <a:avLst/>
          </a:prstGeom>
          <a:noFill/>
          <a:ln cap="flat" cmpd="sng" w="19050">
            <a:solidFill>
              <a:schemeClr val="dk2"/>
            </a:solidFill>
            <a:prstDash val="solid"/>
            <a:round/>
            <a:headEnd len="lg" w="lg" type="none"/>
            <a:tailEnd len="lg" w="lg" type="none"/>
          </a:ln>
        </p:spPr>
      </p:cxnSp>
      <p:sp>
        <p:nvSpPr>
          <p:cNvPr id="363" name="Shape 363"/>
          <p:cNvSpPr txBox="1"/>
          <p:nvPr/>
        </p:nvSpPr>
        <p:spPr>
          <a:xfrm>
            <a:off x="6408850" y="4721175"/>
            <a:ext cx="1005000" cy="271500"/>
          </a:xfrm>
          <a:prstGeom prst="rect">
            <a:avLst/>
          </a:prstGeom>
          <a:noFill/>
          <a:ln>
            <a:noFill/>
          </a:ln>
        </p:spPr>
        <p:txBody>
          <a:bodyPr anchorCtr="0" anchor="t" bIns="91425" lIns="91425" rIns="91425" tIns="91425">
            <a:noAutofit/>
          </a:bodyPr>
          <a:lstStyle/>
          <a:p>
            <a:pPr lvl="0" rtl="0">
              <a:spcBef>
                <a:spcPts val="0"/>
              </a:spcBef>
              <a:buNone/>
            </a:pPr>
            <a:r>
              <a:rPr lang="en"/>
              <a:t>Burner</a:t>
            </a:r>
          </a:p>
        </p:txBody>
      </p:sp>
      <p:sp>
        <p:nvSpPr>
          <p:cNvPr id="364" name="Shape 3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8" name="Shape 368"/>
        <p:cNvGrpSpPr/>
        <p:nvPr/>
      </p:nvGrpSpPr>
      <p:grpSpPr>
        <a:xfrm>
          <a:off x="0" y="0"/>
          <a:ext cx="0" cy="0"/>
          <a:chOff x="0" y="0"/>
          <a:chExt cx="0" cy="0"/>
        </a:xfrm>
      </p:grpSpPr>
      <p:sp>
        <p:nvSpPr>
          <p:cNvPr id="369" name="Shape 3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 Solution</a:t>
            </a:r>
          </a:p>
        </p:txBody>
      </p:sp>
      <p:sp>
        <p:nvSpPr>
          <p:cNvPr id="370" name="Shape 370"/>
          <p:cNvSpPr txBox="1"/>
          <p:nvPr>
            <p:ph idx="1" type="body"/>
          </p:nvPr>
        </p:nvSpPr>
        <p:spPr>
          <a:xfrm>
            <a:off x="457200" y="1600200"/>
            <a:ext cx="42563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Requirement:</a:t>
            </a:r>
          </a:p>
          <a:p>
            <a:pPr indent="-355600" lvl="0" marL="457200" marR="0" rtl="0" algn="l">
              <a:lnSpc>
                <a:spcPct val="100000"/>
              </a:lnSpc>
              <a:spcBef>
                <a:spcPts val="600"/>
              </a:spcBef>
              <a:spcAft>
                <a:spcPts val="0"/>
              </a:spcAft>
              <a:buSzPct val="100000"/>
            </a:pPr>
            <a:r>
              <a:rPr lang="en" sz="2000"/>
              <a:t>If the furnace temperature drops below the threshold, then the burner shall be activated.</a:t>
            </a:r>
          </a:p>
          <a:p>
            <a:pPr indent="-355600" lvl="0" marL="457200" marR="0" rtl="0" algn="l">
              <a:lnSpc>
                <a:spcPct val="100000"/>
              </a:lnSpc>
              <a:spcBef>
                <a:spcPts val="600"/>
              </a:spcBef>
              <a:spcAft>
                <a:spcPts val="0"/>
              </a:spcAft>
              <a:buSzPct val="100000"/>
            </a:pPr>
            <a:r>
              <a:rPr b="1" lang="en" sz="2000">
                <a:latin typeface="Courier New"/>
                <a:ea typeface="Courier New"/>
                <a:cs typeface="Courier New"/>
                <a:sym typeface="Courier New"/>
              </a:rPr>
              <a:t>temperature_low</a:t>
            </a:r>
            <a:r>
              <a:rPr b="1" lang="en" sz="2000"/>
              <a:t> -&gt; </a:t>
            </a:r>
            <a:r>
              <a:rPr b="1" lang="en" sz="2000">
                <a:latin typeface="Courier New"/>
                <a:ea typeface="Courier New"/>
                <a:cs typeface="Courier New"/>
                <a:sym typeface="Courier New"/>
              </a:rPr>
              <a:t>burner_active</a:t>
            </a:r>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p:txBody>
      </p:sp>
      <p:sp>
        <p:nvSpPr>
          <p:cNvPr id="371" name="Shape 371"/>
          <p:cNvSpPr/>
          <p:nvPr/>
        </p:nvSpPr>
        <p:spPr>
          <a:xfrm>
            <a:off x="7506300" y="1658712"/>
            <a:ext cx="1056600" cy="2507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Furnace</a:t>
            </a:r>
          </a:p>
        </p:txBody>
      </p:sp>
      <p:sp>
        <p:nvSpPr>
          <p:cNvPr id="372" name="Shape 372"/>
          <p:cNvSpPr/>
          <p:nvPr/>
        </p:nvSpPr>
        <p:spPr>
          <a:xfrm>
            <a:off x="5102900" y="2776512"/>
            <a:ext cx="12018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Control Unit</a:t>
            </a:r>
          </a:p>
        </p:txBody>
      </p:sp>
      <p:sp>
        <p:nvSpPr>
          <p:cNvPr id="373" name="Shape 373"/>
          <p:cNvSpPr/>
          <p:nvPr/>
        </p:nvSpPr>
        <p:spPr>
          <a:xfrm>
            <a:off x="7164425" y="2383862"/>
            <a:ext cx="3420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4" name="Shape 374"/>
          <p:cNvCxnSpPr>
            <a:stCxn id="372" idx="0"/>
            <a:endCxn id="373" idx="1"/>
          </p:cNvCxnSpPr>
          <p:nvPr/>
        </p:nvCxnSpPr>
        <p:spPr>
          <a:xfrm flipH="1" rot="10800000">
            <a:off x="5703800" y="2580312"/>
            <a:ext cx="1460700" cy="196200"/>
          </a:xfrm>
          <a:prstGeom prst="straightConnector1">
            <a:avLst/>
          </a:prstGeom>
          <a:noFill/>
          <a:ln cap="flat" cmpd="sng" w="19050">
            <a:solidFill>
              <a:schemeClr val="dk2"/>
            </a:solidFill>
            <a:prstDash val="solid"/>
            <a:round/>
            <a:headEnd len="lg" w="lg" type="none"/>
            <a:tailEnd len="lg" w="lg" type="none"/>
          </a:ln>
        </p:spPr>
      </p:cxnSp>
      <p:sp>
        <p:nvSpPr>
          <p:cNvPr id="375" name="Shape 375"/>
          <p:cNvSpPr txBox="1"/>
          <p:nvPr/>
        </p:nvSpPr>
        <p:spPr>
          <a:xfrm>
            <a:off x="6211375" y="1991162"/>
            <a:ext cx="1460700" cy="3927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376" name="Shape 376"/>
          <p:cNvSpPr/>
          <p:nvPr/>
        </p:nvSpPr>
        <p:spPr>
          <a:xfrm>
            <a:off x="7040125" y="3295512"/>
            <a:ext cx="466200" cy="43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7" name="Shape 377"/>
          <p:cNvCxnSpPr>
            <a:stCxn id="372" idx="2"/>
            <a:endCxn id="376" idx="1"/>
          </p:cNvCxnSpPr>
          <p:nvPr/>
        </p:nvCxnSpPr>
        <p:spPr>
          <a:xfrm>
            <a:off x="5703800" y="3169212"/>
            <a:ext cx="1336200" cy="343800"/>
          </a:xfrm>
          <a:prstGeom prst="straightConnector1">
            <a:avLst/>
          </a:prstGeom>
          <a:noFill/>
          <a:ln cap="flat" cmpd="sng" w="19050">
            <a:solidFill>
              <a:schemeClr val="dk2"/>
            </a:solidFill>
            <a:prstDash val="solid"/>
            <a:round/>
            <a:headEnd len="lg" w="lg" type="none"/>
            <a:tailEnd len="lg" w="lg" type="none"/>
          </a:ln>
        </p:spPr>
      </p:cxnSp>
      <p:sp>
        <p:nvSpPr>
          <p:cNvPr id="378" name="Shape 378"/>
          <p:cNvSpPr txBox="1"/>
          <p:nvPr/>
        </p:nvSpPr>
        <p:spPr>
          <a:xfrm>
            <a:off x="6708625" y="3811437"/>
            <a:ext cx="1005000" cy="271500"/>
          </a:xfrm>
          <a:prstGeom prst="rect">
            <a:avLst/>
          </a:prstGeom>
          <a:noFill/>
          <a:ln>
            <a:noFill/>
          </a:ln>
        </p:spPr>
        <p:txBody>
          <a:bodyPr anchorCtr="0" anchor="t" bIns="91425" lIns="91425" rIns="91425" tIns="91425">
            <a:noAutofit/>
          </a:bodyPr>
          <a:lstStyle/>
          <a:p>
            <a:pPr lvl="0" rtl="0">
              <a:spcBef>
                <a:spcPts val="0"/>
              </a:spcBef>
              <a:buNone/>
            </a:pPr>
            <a:r>
              <a:rPr lang="en"/>
              <a:t>Burner</a:t>
            </a:r>
          </a:p>
        </p:txBody>
      </p:sp>
      <p:sp>
        <p:nvSpPr>
          <p:cNvPr id="379" name="Shape 379"/>
          <p:cNvSpPr/>
          <p:nvPr/>
        </p:nvSpPr>
        <p:spPr>
          <a:xfrm>
            <a:off x="895700" y="4406575"/>
            <a:ext cx="38813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2684875" y="4406562"/>
            <a:ext cx="3881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txBox="1"/>
          <p:nvPr/>
        </p:nvSpPr>
        <p:spPr>
          <a:xfrm>
            <a:off x="2057300" y="600937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82" name="Shape 382"/>
          <p:cNvSpPr txBox="1"/>
          <p:nvPr/>
        </p:nvSpPr>
        <p:spPr>
          <a:xfrm>
            <a:off x="4348725" y="60093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83" name="Shape 383"/>
          <p:cNvSpPr txBox="1"/>
          <p:nvPr/>
        </p:nvSpPr>
        <p:spPr>
          <a:xfrm>
            <a:off x="3019725" y="39471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84" name="Shape 384"/>
          <p:cNvSpPr txBox="1"/>
          <p:nvPr/>
        </p:nvSpPr>
        <p:spPr>
          <a:xfrm>
            <a:off x="3603825" y="4986987"/>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85" name="Shape 385"/>
          <p:cNvSpPr txBox="1"/>
          <p:nvPr/>
        </p:nvSpPr>
        <p:spPr>
          <a:xfrm>
            <a:off x="2859825" y="4715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burner_state</a:t>
            </a:r>
          </a:p>
        </p:txBody>
      </p:sp>
      <p:sp>
        <p:nvSpPr>
          <p:cNvPr id="386" name="Shape 386"/>
          <p:cNvSpPr txBox="1"/>
          <p:nvPr/>
        </p:nvSpPr>
        <p:spPr>
          <a:xfrm>
            <a:off x="4823950" y="4873022"/>
            <a:ext cx="1856100" cy="3113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signal_burner</a:t>
            </a:r>
          </a:p>
        </p:txBody>
      </p:sp>
      <p:sp>
        <p:nvSpPr>
          <p:cNvPr id="387" name="Shape 387"/>
          <p:cNvSpPr txBox="1"/>
          <p:nvPr/>
        </p:nvSpPr>
        <p:spPr>
          <a:xfrm>
            <a:off x="895700" y="49128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temperature_low</a:t>
            </a:r>
          </a:p>
        </p:txBody>
      </p:sp>
      <p:sp>
        <p:nvSpPr>
          <p:cNvPr id="388" name="Shape 388"/>
          <p:cNvSpPr txBox="1"/>
          <p:nvPr/>
        </p:nvSpPr>
        <p:spPr>
          <a:xfrm>
            <a:off x="2859825" y="52585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temp_threshold</a:t>
            </a:r>
          </a:p>
        </p:txBody>
      </p:sp>
      <p:sp>
        <p:nvSpPr>
          <p:cNvPr id="389" name="Shape 389"/>
          <p:cNvSpPr txBox="1"/>
          <p:nvPr/>
        </p:nvSpPr>
        <p:spPr>
          <a:xfrm>
            <a:off x="2778675" y="4986987"/>
            <a:ext cx="20184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current_reading</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
        <p:nvSpPr>
          <p:cNvPr id="391" name="Shape 391"/>
          <p:cNvSpPr txBox="1"/>
          <p:nvPr/>
        </p:nvSpPr>
        <p:spPr>
          <a:xfrm>
            <a:off x="1036075" y="5258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burner_active</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5" name="Shape 395"/>
        <p:cNvGrpSpPr/>
        <p:nvPr/>
      </p:nvGrpSpPr>
      <p:grpSpPr>
        <a:xfrm>
          <a:off x="0" y="0"/>
          <a:ext cx="0" cy="0"/>
          <a:chOff x="0" y="0"/>
          <a:chExt cx="0" cy="0"/>
        </a:xfrm>
      </p:grpSpPr>
      <p:sp>
        <p:nvSpPr>
          <p:cNvPr id="396" name="Shape 3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 Solution</a:t>
            </a:r>
          </a:p>
        </p:txBody>
      </p:sp>
      <p:sp>
        <p:nvSpPr>
          <p:cNvPr id="397" name="Shape 397"/>
          <p:cNvSpPr txBox="1"/>
          <p:nvPr>
            <p:ph idx="1" type="body"/>
          </p:nvPr>
        </p:nvSpPr>
        <p:spPr>
          <a:xfrm>
            <a:off x="457200" y="1600200"/>
            <a:ext cx="42563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t>Requirement:</a:t>
            </a:r>
          </a:p>
          <a:p>
            <a:pPr indent="-342900" lvl="0" marL="457200" marR="0" rtl="0" algn="l">
              <a:lnSpc>
                <a:spcPct val="100000"/>
              </a:lnSpc>
              <a:spcBef>
                <a:spcPts val="600"/>
              </a:spcBef>
              <a:spcAft>
                <a:spcPts val="0"/>
              </a:spcAft>
              <a:buSzPct val="100000"/>
            </a:pPr>
            <a:r>
              <a:rPr b="1" lang="en" sz="1800">
                <a:latin typeface="Courier New"/>
                <a:ea typeface="Courier New"/>
                <a:cs typeface="Courier New"/>
                <a:sym typeface="Courier New"/>
              </a:rPr>
              <a:t>temperature_low</a:t>
            </a:r>
            <a:r>
              <a:rPr b="1" lang="en" sz="1800"/>
              <a:t> -&gt; </a:t>
            </a:r>
            <a:r>
              <a:rPr b="1" lang="en" sz="1800">
                <a:latin typeface="Courier New"/>
                <a:ea typeface="Courier New"/>
                <a:cs typeface="Courier New"/>
                <a:sym typeface="Courier New"/>
              </a:rPr>
              <a:t>burner_active</a:t>
            </a:r>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p:txBody>
      </p:sp>
      <p:sp>
        <p:nvSpPr>
          <p:cNvPr id="398" name="Shape 398"/>
          <p:cNvSpPr/>
          <p:nvPr/>
        </p:nvSpPr>
        <p:spPr>
          <a:xfrm>
            <a:off x="895700" y="4406575"/>
            <a:ext cx="38813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9" name="Shape 399"/>
          <p:cNvSpPr/>
          <p:nvPr/>
        </p:nvSpPr>
        <p:spPr>
          <a:xfrm>
            <a:off x="2684875" y="4406562"/>
            <a:ext cx="3881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txBox="1"/>
          <p:nvPr/>
        </p:nvSpPr>
        <p:spPr>
          <a:xfrm>
            <a:off x="2057300" y="600937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401" name="Shape 401"/>
          <p:cNvSpPr txBox="1"/>
          <p:nvPr/>
        </p:nvSpPr>
        <p:spPr>
          <a:xfrm>
            <a:off x="4348725" y="60093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402" name="Shape 402"/>
          <p:cNvSpPr txBox="1"/>
          <p:nvPr/>
        </p:nvSpPr>
        <p:spPr>
          <a:xfrm>
            <a:off x="3019725" y="4001412"/>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403" name="Shape 403"/>
          <p:cNvSpPr txBox="1"/>
          <p:nvPr/>
        </p:nvSpPr>
        <p:spPr>
          <a:xfrm>
            <a:off x="3603825" y="4986987"/>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04" name="Shape 404"/>
          <p:cNvSpPr txBox="1"/>
          <p:nvPr/>
        </p:nvSpPr>
        <p:spPr>
          <a:xfrm>
            <a:off x="2859825" y="4715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burner_state</a:t>
            </a:r>
          </a:p>
        </p:txBody>
      </p:sp>
      <p:sp>
        <p:nvSpPr>
          <p:cNvPr id="405" name="Shape 405"/>
          <p:cNvSpPr txBox="1"/>
          <p:nvPr/>
        </p:nvSpPr>
        <p:spPr>
          <a:xfrm>
            <a:off x="4864300" y="508835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burner_signal</a:t>
            </a:r>
          </a:p>
        </p:txBody>
      </p:sp>
      <p:sp>
        <p:nvSpPr>
          <p:cNvPr id="406" name="Shape 406"/>
          <p:cNvSpPr txBox="1"/>
          <p:nvPr/>
        </p:nvSpPr>
        <p:spPr>
          <a:xfrm>
            <a:off x="895700" y="49128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temperature_low</a:t>
            </a:r>
          </a:p>
        </p:txBody>
      </p:sp>
      <p:sp>
        <p:nvSpPr>
          <p:cNvPr id="407" name="Shape 407"/>
          <p:cNvSpPr txBox="1"/>
          <p:nvPr/>
        </p:nvSpPr>
        <p:spPr>
          <a:xfrm>
            <a:off x="2798850" y="5296975"/>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temp_threshold</a:t>
            </a:r>
          </a:p>
        </p:txBody>
      </p:sp>
      <p:sp>
        <p:nvSpPr>
          <p:cNvPr id="408" name="Shape 408"/>
          <p:cNvSpPr txBox="1"/>
          <p:nvPr/>
        </p:nvSpPr>
        <p:spPr>
          <a:xfrm>
            <a:off x="2798850" y="5021875"/>
            <a:ext cx="20184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current_reading</a:t>
            </a:r>
          </a:p>
        </p:txBody>
      </p:sp>
      <p:sp>
        <p:nvSpPr>
          <p:cNvPr id="409" name="Shape 409"/>
          <p:cNvSpPr txBox="1"/>
          <p:nvPr>
            <p:ph idx="1" type="body"/>
          </p:nvPr>
        </p:nvSpPr>
        <p:spPr>
          <a:xfrm>
            <a:off x="3684750" y="1600200"/>
            <a:ext cx="5001900" cy="1982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Specification:</a:t>
            </a:r>
          </a:p>
          <a:p>
            <a:pPr indent="-330200" lvl="0" marL="457200" marR="0" rtl="0" algn="l">
              <a:lnSpc>
                <a:spcPct val="100000"/>
              </a:lnSpc>
              <a:spcBef>
                <a:spcPts val="600"/>
              </a:spcBef>
              <a:spcAft>
                <a:spcPts val="0"/>
              </a:spcAft>
              <a:buSzPct val="100000"/>
            </a:pPr>
            <a:r>
              <a:rPr lang="en" sz="1600">
                <a:latin typeface="Courier New"/>
                <a:ea typeface="Courier New"/>
                <a:cs typeface="Courier New"/>
                <a:sym typeface="Courier New"/>
              </a:rPr>
              <a:t>burner_signal</a:t>
            </a:r>
            <a:r>
              <a:rPr lang="en" sz="1600"/>
              <a:t> -&gt; (</a:t>
            </a:r>
            <a:r>
              <a:rPr lang="en" sz="1600">
                <a:latin typeface="Courier New"/>
                <a:ea typeface="Courier New"/>
                <a:cs typeface="Courier New"/>
                <a:sym typeface="Courier New"/>
              </a:rPr>
              <a:t>burner_state = on)</a:t>
            </a:r>
          </a:p>
          <a:p>
            <a:pPr lvl="0" marR="0" rtl="0" algn="l">
              <a:lnSpc>
                <a:spcPct val="100000"/>
              </a:lnSpc>
              <a:spcBef>
                <a:spcPts val="600"/>
              </a:spcBef>
              <a:spcAft>
                <a:spcPts val="0"/>
              </a:spcAft>
              <a:buNone/>
            </a:pPr>
            <a:r>
              <a:rPr b="1" lang="en" sz="1600"/>
              <a:t>Machine Assumptions:</a:t>
            </a:r>
          </a:p>
          <a:p>
            <a:pPr indent="-330200" lvl="0" marL="457200" rtl="0">
              <a:spcBef>
                <a:spcPts val="0"/>
              </a:spcBef>
              <a:buSzPct val="100000"/>
            </a:pPr>
            <a:r>
              <a:rPr lang="en" sz="1600">
                <a:latin typeface="Courier New"/>
                <a:ea typeface="Courier New"/>
                <a:cs typeface="Courier New"/>
                <a:sym typeface="Courier New"/>
              </a:rPr>
              <a:t>burner_signal</a:t>
            </a:r>
            <a:r>
              <a:rPr lang="en" sz="1600"/>
              <a:t> -&gt; (</a:t>
            </a:r>
            <a:r>
              <a:rPr lang="en" sz="1600">
                <a:latin typeface="Courier New"/>
                <a:ea typeface="Courier New"/>
                <a:cs typeface="Courier New"/>
                <a:sym typeface="Courier New"/>
              </a:rPr>
              <a:t>current_reading </a:t>
            </a:r>
            <a:r>
              <a:rPr lang="en" sz="1600"/>
              <a:t>&lt; </a:t>
            </a:r>
            <a:r>
              <a:rPr lang="en" sz="1600">
                <a:latin typeface="Courier New"/>
                <a:ea typeface="Courier New"/>
                <a:cs typeface="Courier New"/>
                <a:sym typeface="Courier New"/>
              </a:rPr>
              <a:t>temp_threshold</a:t>
            </a:r>
            <a:r>
              <a:rPr lang="en" sz="1600"/>
              <a:t>)</a:t>
            </a:r>
          </a:p>
          <a:p>
            <a:pPr lvl="0" marR="0" rtl="0" algn="l">
              <a:lnSpc>
                <a:spcPct val="100000"/>
              </a:lnSpc>
              <a:spcBef>
                <a:spcPts val="600"/>
              </a:spcBef>
              <a:spcAft>
                <a:spcPts val="0"/>
              </a:spcAft>
              <a:buNone/>
            </a:pPr>
            <a:r>
              <a:rPr b="1" lang="en" sz="1600"/>
              <a:t>Domain Assumptions:</a:t>
            </a:r>
          </a:p>
          <a:p>
            <a:pPr indent="-330200" lvl="0" marL="457200" marR="0" rtl="0" algn="l">
              <a:lnSpc>
                <a:spcPct val="100000"/>
              </a:lnSpc>
              <a:spcBef>
                <a:spcPts val="600"/>
              </a:spcBef>
              <a:spcAft>
                <a:spcPts val="0"/>
              </a:spcAft>
              <a:buSzPct val="100000"/>
            </a:pPr>
            <a:r>
              <a:rPr lang="en" sz="1600"/>
              <a:t>(</a:t>
            </a:r>
            <a:r>
              <a:rPr lang="en" sz="1600">
                <a:latin typeface="Courier New"/>
                <a:ea typeface="Courier New"/>
                <a:cs typeface="Courier New"/>
                <a:sym typeface="Courier New"/>
              </a:rPr>
              <a:t>current_reading </a:t>
            </a:r>
            <a:r>
              <a:rPr lang="en" sz="1600"/>
              <a:t>&lt; </a:t>
            </a:r>
            <a:r>
              <a:rPr lang="en" sz="1600">
                <a:latin typeface="Courier New"/>
                <a:ea typeface="Courier New"/>
                <a:cs typeface="Courier New"/>
                <a:sym typeface="Courier New"/>
              </a:rPr>
              <a:t>temp_threshold</a:t>
            </a:r>
            <a:r>
              <a:rPr lang="en" sz="1600"/>
              <a:t>) -&gt;  </a:t>
            </a:r>
            <a:r>
              <a:rPr lang="en" sz="1600">
                <a:latin typeface="Courier New"/>
                <a:ea typeface="Courier New"/>
                <a:cs typeface="Courier New"/>
                <a:sym typeface="Courier New"/>
              </a:rPr>
              <a:t>temperature_low</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t/>
            </a:r>
            <a:endParaRPr sz="1800"/>
          </a:p>
        </p:txBody>
      </p:sp>
      <p:sp>
        <p:nvSpPr>
          <p:cNvPr id="410" name="Shape 410"/>
          <p:cNvSpPr txBox="1"/>
          <p:nvPr/>
        </p:nvSpPr>
        <p:spPr>
          <a:xfrm>
            <a:off x="1150050" y="5258475"/>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burner_active</a:t>
            </a:r>
          </a:p>
        </p:txBody>
      </p:sp>
      <p:sp>
        <p:nvSpPr>
          <p:cNvPr id="411" name="Shape 4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5" name="Shape 415"/>
        <p:cNvGrpSpPr/>
        <p:nvPr/>
      </p:nvGrpSpPr>
      <p:grpSpPr>
        <a:xfrm>
          <a:off x="0" y="0"/>
          <a:ext cx="0" cy="0"/>
          <a:chOff x="0" y="0"/>
          <a:chExt cx="0" cy="0"/>
        </a:xfrm>
      </p:grpSpPr>
      <p:sp>
        <p:nvSpPr>
          <p:cNvPr id="416" name="Shape 4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Four Principles for Description</a:t>
            </a:r>
          </a:p>
        </p:txBody>
      </p:sp>
      <p:sp>
        <p:nvSpPr>
          <p:cNvPr id="417" name="Shape 4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solidFill>
                  <a:srgbClr val="000000"/>
                </a:solidFill>
              </a:rPr>
              <a:t>We need to clearly capture the world. We can do so by following four principles:</a:t>
            </a:r>
          </a:p>
          <a:p>
            <a:pPr indent="-228600" lvl="0" marL="457200" marR="0" rtl="0" algn="l">
              <a:lnSpc>
                <a:spcPct val="100000"/>
              </a:lnSpc>
              <a:spcBef>
                <a:spcPts val="600"/>
              </a:spcBef>
              <a:spcAft>
                <a:spcPts val="0"/>
              </a:spcAft>
              <a:buClr>
                <a:srgbClr val="000000"/>
              </a:buClr>
            </a:pPr>
            <a:r>
              <a:rPr lang="en">
                <a:solidFill>
                  <a:srgbClr val="000000"/>
                </a:solidFill>
              </a:rPr>
              <a:t>Von Neumann’s principle</a:t>
            </a:r>
          </a:p>
          <a:p>
            <a:pPr indent="-228600" lvl="0" marL="457200" marR="0" rtl="0" algn="l">
              <a:lnSpc>
                <a:spcPct val="100000"/>
              </a:lnSpc>
              <a:spcBef>
                <a:spcPts val="600"/>
              </a:spcBef>
              <a:spcAft>
                <a:spcPts val="0"/>
              </a:spcAft>
              <a:buClr>
                <a:srgbClr val="000000"/>
              </a:buClr>
            </a:pPr>
            <a:r>
              <a:rPr lang="en">
                <a:solidFill>
                  <a:srgbClr val="000000"/>
                </a:solidFill>
              </a:rPr>
              <a:t>The principle of reductionism</a:t>
            </a:r>
          </a:p>
          <a:p>
            <a:pPr indent="-228600" lvl="0" marL="457200" marR="0" rtl="0" algn="l">
              <a:lnSpc>
                <a:spcPct val="100000"/>
              </a:lnSpc>
              <a:spcBef>
                <a:spcPts val="600"/>
              </a:spcBef>
              <a:spcAft>
                <a:spcPts val="0"/>
              </a:spcAft>
              <a:buClr>
                <a:srgbClr val="000000"/>
              </a:buClr>
            </a:pPr>
            <a:r>
              <a:rPr lang="en">
                <a:solidFill>
                  <a:srgbClr val="000000"/>
                </a:solidFill>
              </a:rPr>
              <a:t>The Shanley principle</a:t>
            </a:r>
          </a:p>
          <a:p>
            <a:pPr indent="-228600" lvl="0" marL="457200" marR="0" rtl="0" algn="l">
              <a:lnSpc>
                <a:spcPct val="100000"/>
              </a:lnSpc>
              <a:spcBef>
                <a:spcPts val="600"/>
              </a:spcBef>
              <a:spcAft>
                <a:spcPts val="0"/>
              </a:spcAft>
              <a:buClr>
                <a:srgbClr val="000000"/>
              </a:buClr>
            </a:pPr>
            <a:r>
              <a:rPr lang="en">
                <a:solidFill>
                  <a:srgbClr val="000000"/>
                </a:solidFill>
              </a:rPr>
              <a:t>Montaigne’s principle</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418" name="Shape 4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2" name="Shape 422"/>
        <p:cNvGrpSpPr/>
        <p:nvPr/>
      </p:nvGrpSpPr>
      <p:grpSpPr>
        <a:xfrm>
          <a:off x="0" y="0"/>
          <a:ext cx="0" cy="0"/>
          <a:chOff x="0" y="0"/>
          <a:chExt cx="0" cy="0"/>
        </a:xfrm>
      </p:grpSpPr>
      <p:sp>
        <p:nvSpPr>
          <p:cNvPr id="423" name="Shape 4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24" name="Shape 42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solidFill>
                  <a:srgbClr val="000000"/>
                </a:solidFill>
              </a:rPr>
              <a:t>“There is no point in using exact methods when there is no clarity in the concepts and issues to which they are to be applied.”</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Before capturing properties of the world and machine, start by establishing the vocabulary of ground terms that we will use.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If we want to assert that “For each novel X, there is a unique writer Y that is the author of the novel.”</a:t>
            </a:r>
          </a:p>
          <a:p>
            <a:pPr indent="-228600" lvl="1" marL="914400" marR="0" rtl="0" algn="l">
              <a:lnSpc>
                <a:spcPct val="100000"/>
              </a:lnSpc>
              <a:spcBef>
                <a:spcPts val="600"/>
              </a:spcBef>
              <a:spcAft>
                <a:spcPts val="0"/>
              </a:spcAft>
              <a:buClr>
                <a:srgbClr val="000000"/>
              </a:buClr>
            </a:pPr>
            <a:r>
              <a:rPr lang="en">
                <a:solidFill>
                  <a:srgbClr val="000000"/>
                </a:solidFill>
              </a:rPr>
              <a:t>What is a novel?</a:t>
            </a:r>
          </a:p>
          <a:p>
            <a:pPr indent="-228600" lvl="1" marL="914400" marR="0" rtl="0" algn="l">
              <a:lnSpc>
                <a:spcPct val="100000"/>
              </a:lnSpc>
              <a:spcBef>
                <a:spcPts val="600"/>
              </a:spcBef>
              <a:spcAft>
                <a:spcPts val="0"/>
              </a:spcAft>
              <a:buClr>
                <a:srgbClr val="000000"/>
              </a:buClr>
            </a:pPr>
            <a:r>
              <a:rPr lang="en">
                <a:solidFill>
                  <a:srgbClr val="000000"/>
                </a:solidFill>
              </a:rPr>
              <a:t>What is a writer?</a:t>
            </a:r>
          </a:p>
          <a:p>
            <a:pPr indent="-228600" lvl="1" marL="914400" marR="0" rtl="0" algn="l">
              <a:lnSpc>
                <a:spcPct val="100000"/>
              </a:lnSpc>
              <a:spcBef>
                <a:spcPts val="600"/>
              </a:spcBef>
              <a:spcAft>
                <a:spcPts val="0"/>
              </a:spcAft>
              <a:buClr>
                <a:srgbClr val="000000"/>
              </a:buClr>
            </a:pPr>
            <a:r>
              <a:rPr lang="en">
                <a:solidFill>
                  <a:srgbClr val="000000"/>
                </a:solidFill>
              </a:rPr>
              <a:t>What does it mean to be an author?</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25" name="Shape 4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9" name="Shape 429"/>
        <p:cNvGrpSpPr/>
        <p:nvPr/>
      </p:nvGrpSpPr>
      <p:grpSpPr>
        <a:xfrm>
          <a:off x="0" y="0"/>
          <a:ext cx="0" cy="0"/>
          <a:chOff x="0" y="0"/>
          <a:chExt cx="0" cy="0"/>
        </a:xfrm>
      </p:grpSpPr>
      <p:sp>
        <p:nvSpPr>
          <p:cNvPr id="430" name="Shape 43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31" name="Shape 4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sz="2800">
                <a:solidFill>
                  <a:srgbClr val="000000"/>
                </a:solidFill>
              </a:rPr>
              <a:t>For each phenomenon, we must give a:</a:t>
            </a:r>
          </a:p>
          <a:p>
            <a:pPr indent="-228600" lvl="1" marL="914400" marR="0" rtl="0" algn="l">
              <a:lnSpc>
                <a:spcPct val="100000"/>
              </a:lnSpc>
              <a:spcBef>
                <a:spcPts val="600"/>
              </a:spcBef>
              <a:spcAft>
                <a:spcPts val="0"/>
              </a:spcAft>
              <a:buClr>
                <a:srgbClr val="000000"/>
              </a:buClr>
            </a:pPr>
            <a:r>
              <a:rPr b="1" lang="en">
                <a:solidFill>
                  <a:srgbClr val="000000"/>
                </a:solidFill>
              </a:rPr>
              <a:t>Recognition rule: </a:t>
            </a:r>
            <a:r>
              <a:rPr lang="en">
                <a:solidFill>
                  <a:srgbClr val="000000"/>
                </a:solidFill>
              </a:rPr>
              <a:t>a definition of the phenomenon.</a:t>
            </a:r>
          </a:p>
          <a:p>
            <a:pPr indent="-228600" lvl="1" marL="914400" marR="0" rtl="0" algn="l">
              <a:lnSpc>
                <a:spcPct val="100000"/>
              </a:lnSpc>
              <a:spcBef>
                <a:spcPts val="600"/>
              </a:spcBef>
              <a:spcAft>
                <a:spcPts val="0"/>
              </a:spcAft>
              <a:buClr>
                <a:srgbClr val="000000"/>
              </a:buClr>
            </a:pPr>
            <a:r>
              <a:rPr b="1" lang="en">
                <a:solidFill>
                  <a:srgbClr val="000000"/>
                </a:solidFill>
              </a:rPr>
              <a:t>Formal term:</a:t>
            </a:r>
            <a:r>
              <a:rPr lang="en">
                <a:solidFill>
                  <a:srgbClr val="000000"/>
                </a:solidFill>
              </a:rPr>
              <a:t> symbol and argument list by which we can refer to the phenomenon.</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This is possible because of two bounds:</a:t>
            </a:r>
          </a:p>
          <a:p>
            <a:pPr indent="-228600" lvl="1" marL="914400" marR="0" rtl="0" algn="l">
              <a:lnSpc>
                <a:spcPct val="100000"/>
              </a:lnSpc>
              <a:spcBef>
                <a:spcPts val="600"/>
              </a:spcBef>
              <a:spcAft>
                <a:spcPts val="0"/>
              </a:spcAft>
              <a:buClr>
                <a:srgbClr val="000000"/>
              </a:buClr>
            </a:pPr>
            <a:r>
              <a:rPr lang="en">
                <a:solidFill>
                  <a:srgbClr val="000000"/>
                </a:solidFill>
              </a:rPr>
              <a:t>We are not required to formalize the whole world - only the phenomena of interest.</a:t>
            </a:r>
          </a:p>
          <a:p>
            <a:pPr indent="-228600" lvl="1" marL="914400" marR="0" rtl="0" algn="l">
              <a:lnSpc>
                <a:spcPct val="100000"/>
              </a:lnSpc>
              <a:spcBef>
                <a:spcPts val="600"/>
              </a:spcBef>
              <a:spcAft>
                <a:spcPts val="0"/>
              </a:spcAft>
              <a:buClr>
                <a:srgbClr val="000000"/>
              </a:buClr>
            </a:pPr>
            <a:r>
              <a:rPr lang="en">
                <a:solidFill>
                  <a:srgbClr val="000000"/>
                </a:solidFill>
              </a:rPr>
              <a:t>We must only formalize what is needed to meet the user’s needs.</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Formal semantics make specifications provable and refutable. </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32" name="Shape 4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38" name="Shape 43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solidFill>
                  <a:srgbClr val="000000"/>
                </a:solidFill>
              </a:rPr>
              <a:t>“There is no sense in being precise if you don’t know what you are talking about.”</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39" name="Shape 4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Principle of Reductionism</a:t>
            </a:r>
          </a:p>
        </p:txBody>
      </p:sp>
      <p:sp>
        <p:nvSpPr>
          <p:cNvPr id="445" name="Shape 4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We have freedom in choosing how we will describe phenomena. </a:t>
            </a:r>
          </a:p>
          <a:p>
            <a:pPr indent="-228600" lvl="0" marL="457200" marR="0" rtl="0" algn="l">
              <a:lnSpc>
                <a:spcPct val="100000"/>
              </a:lnSpc>
              <a:spcBef>
                <a:spcPts val="600"/>
              </a:spcBef>
              <a:spcAft>
                <a:spcPts val="0"/>
              </a:spcAft>
              <a:buClr>
                <a:srgbClr val="000000"/>
              </a:buClr>
            </a:pPr>
            <a:r>
              <a:rPr lang="en">
                <a:solidFill>
                  <a:srgbClr val="000000"/>
                </a:solidFill>
              </a:rPr>
              <a:t>When possible, we should reduce the problem to the simplest building blocks, then construct more complex phenomena and properties from those blocks.</a:t>
            </a:r>
          </a:p>
          <a:p>
            <a:pPr indent="-228600" lvl="0" marL="457200" marR="0" rtl="0" algn="l">
              <a:lnSpc>
                <a:spcPct val="100000"/>
              </a:lnSpc>
              <a:spcBef>
                <a:spcPts val="600"/>
              </a:spcBef>
              <a:spcAft>
                <a:spcPts val="0"/>
              </a:spcAft>
              <a:buClr>
                <a:srgbClr val="000000"/>
              </a:buClr>
            </a:pPr>
            <a:r>
              <a:rPr lang="en">
                <a:solidFill>
                  <a:srgbClr val="000000"/>
                </a:solidFill>
              </a:rPr>
              <a:t>Reduce a problem into its components, define those precisely, then use those stable components to make complex arguments.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46" name="Shape 4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0" name="Shape 450"/>
        <p:cNvGrpSpPr/>
        <p:nvPr/>
      </p:nvGrpSpPr>
      <p:grpSpPr>
        <a:xfrm>
          <a:off x="0" y="0"/>
          <a:ext cx="0" cy="0"/>
          <a:chOff x="0" y="0"/>
          <a:chExt cx="0" cy="0"/>
        </a:xfrm>
      </p:grpSpPr>
      <p:sp>
        <p:nvSpPr>
          <p:cNvPr id="451" name="Shape 4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Principle of Reductionism</a:t>
            </a:r>
          </a:p>
        </p:txBody>
      </p:sp>
      <p:sp>
        <p:nvSpPr>
          <p:cNvPr id="452" name="Shape 4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Avoid nouns to describe phenomena. These are almost always wrong.</a:t>
            </a:r>
          </a:p>
          <a:p>
            <a:pPr indent="-228600" lvl="1" marL="914400" marR="0" rtl="0" algn="l">
              <a:lnSpc>
                <a:spcPct val="100000"/>
              </a:lnSpc>
              <a:spcBef>
                <a:spcPts val="600"/>
              </a:spcBef>
              <a:spcAft>
                <a:spcPts val="0"/>
              </a:spcAft>
              <a:buClr>
                <a:srgbClr val="000000"/>
              </a:buClr>
            </a:pPr>
            <a:r>
              <a:rPr lang="en">
                <a:solidFill>
                  <a:srgbClr val="000000"/>
                </a:solidFill>
              </a:rPr>
              <a:t>Member, Call, Meeting, Flight</a:t>
            </a:r>
          </a:p>
          <a:p>
            <a:pPr indent="-228600" lvl="0" marL="457200" marR="0" rtl="0" algn="l">
              <a:lnSpc>
                <a:spcPct val="100000"/>
              </a:lnSpc>
              <a:spcBef>
                <a:spcPts val="600"/>
              </a:spcBef>
              <a:spcAft>
                <a:spcPts val="0"/>
              </a:spcAft>
              <a:buClr>
                <a:srgbClr val="000000"/>
              </a:buClr>
            </a:pPr>
            <a:r>
              <a:rPr lang="en">
                <a:solidFill>
                  <a:srgbClr val="000000"/>
                </a:solidFill>
              </a:rPr>
              <a:t>Describe nouns using the phenomena that define the noun. </a:t>
            </a:r>
          </a:p>
          <a:p>
            <a:pPr indent="-228600" lvl="1" marL="914400" marR="0" rtl="0" algn="l">
              <a:lnSpc>
                <a:spcPct val="100000"/>
              </a:lnSpc>
              <a:spcBef>
                <a:spcPts val="600"/>
              </a:spcBef>
              <a:spcAft>
                <a:spcPts val="0"/>
              </a:spcAft>
              <a:buClr>
                <a:srgbClr val="000000"/>
              </a:buClr>
            </a:pPr>
            <a:r>
              <a:rPr lang="en">
                <a:solidFill>
                  <a:srgbClr val="000000"/>
                </a:solidFill>
              </a:rPr>
              <a:t>A Member should be defined in terms of events: enrolled, resigned, lapsed, expelled. </a:t>
            </a:r>
          </a:p>
          <a:p>
            <a:pPr indent="-228600" lvl="0" marL="457200" marR="0" rtl="0" algn="l">
              <a:lnSpc>
                <a:spcPct val="100000"/>
              </a:lnSpc>
              <a:spcBef>
                <a:spcPts val="600"/>
              </a:spcBef>
              <a:spcAft>
                <a:spcPts val="0"/>
              </a:spcAft>
              <a:buClr>
                <a:srgbClr val="000000"/>
              </a:buClr>
            </a:pPr>
            <a:r>
              <a:rPr lang="en">
                <a:solidFill>
                  <a:srgbClr val="000000"/>
                </a:solidFill>
              </a:rPr>
              <a:t>Ground terms should almost always be events. Use events to give meaning to a member, call, or flight.</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53" name="Shape 4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7" name="Shape 457"/>
        <p:cNvGrpSpPr/>
        <p:nvPr/>
      </p:nvGrpSpPr>
      <p:grpSpPr>
        <a:xfrm>
          <a:off x="0" y="0"/>
          <a:ext cx="0" cy="0"/>
          <a:chOff x="0" y="0"/>
          <a:chExt cx="0" cy="0"/>
        </a:xfrm>
      </p:grpSpPr>
      <p:sp>
        <p:nvSpPr>
          <p:cNvPr id="458" name="Shape 4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Shanley’s Principle</a:t>
            </a:r>
          </a:p>
        </p:txBody>
      </p:sp>
      <p:sp>
        <p:nvSpPr>
          <p:cNvPr id="459" name="Shape 4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Separation of concerns: hide aspects of a problem currently not of interest.</a:t>
            </a:r>
          </a:p>
          <a:p>
            <a:pPr indent="-228600" lvl="0" marL="457200" marR="0" rtl="0" algn="l">
              <a:lnSpc>
                <a:spcPct val="100000"/>
              </a:lnSpc>
              <a:spcBef>
                <a:spcPts val="600"/>
              </a:spcBef>
              <a:spcAft>
                <a:spcPts val="0"/>
              </a:spcAft>
              <a:buClr>
                <a:srgbClr val="000000"/>
              </a:buClr>
            </a:pPr>
            <a:r>
              <a:rPr lang="en">
                <a:solidFill>
                  <a:srgbClr val="000000"/>
                </a:solidFill>
              </a:rPr>
              <a:t>Shanley’s Principle: Separate aspects of a problem into parallel components, and do not lose site of the connections between these components.</a:t>
            </a:r>
          </a:p>
          <a:p>
            <a:pPr indent="-228600" lvl="0" marL="457200" marR="0" rtl="0" algn="l">
              <a:lnSpc>
                <a:spcPct val="100000"/>
              </a:lnSpc>
              <a:spcBef>
                <a:spcPts val="600"/>
              </a:spcBef>
              <a:spcAft>
                <a:spcPts val="0"/>
              </a:spcAft>
              <a:buClr>
                <a:srgbClr val="000000"/>
              </a:buClr>
            </a:pPr>
            <a:r>
              <a:rPr lang="en">
                <a:solidFill>
                  <a:srgbClr val="000000"/>
                </a:solidFill>
              </a:rPr>
              <a:t>The world is complicated, and restricting our view of it too much can risk not capturing enough detail.</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60" name="Shape 4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and Specifications</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elicit user requirements:</a:t>
            </a:r>
          </a:p>
          <a:p>
            <a:pPr indent="-228600" lvl="1" marL="914400" marR="0" rtl="0" algn="l">
              <a:lnSpc>
                <a:spcPct val="100000"/>
              </a:lnSpc>
              <a:spcBef>
                <a:spcPts val="600"/>
              </a:spcBef>
              <a:spcAft>
                <a:spcPts val="0"/>
              </a:spcAft>
            </a:pPr>
            <a:r>
              <a:rPr lang="en"/>
              <a:t>Things that we </a:t>
            </a:r>
            <a:r>
              <a:rPr b="1" lang="en"/>
              <a:t>want</a:t>
            </a:r>
            <a:r>
              <a:rPr lang="en"/>
              <a:t> the software to do.</a:t>
            </a:r>
          </a:p>
          <a:p>
            <a:pPr indent="-228600" lvl="0" marL="457200" marR="0" rtl="0" algn="l">
              <a:lnSpc>
                <a:spcPct val="100000"/>
              </a:lnSpc>
              <a:spcBef>
                <a:spcPts val="600"/>
              </a:spcBef>
              <a:spcAft>
                <a:spcPts val="0"/>
              </a:spcAft>
            </a:pPr>
            <a:r>
              <a:rPr lang="en"/>
              <a:t>We write requirement specifications describing what the software </a:t>
            </a:r>
            <a:r>
              <a:rPr b="1" lang="en"/>
              <a:t>will do</a:t>
            </a:r>
            <a:r>
              <a:rPr lang="en"/>
              <a:t> to make those requirements true.</a:t>
            </a:r>
          </a:p>
          <a:p>
            <a:pPr indent="-228600" lvl="0" marL="457200" marR="0" rtl="0" algn="l">
              <a:lnSpc>
                <a:spcPct val="100000"/>
              </a:lnSpc>
              <a:spcBef>
                <a:spcPts val="600"/>
              </a:spcBef>
              <a:spcAft>
                <a:spcPts val="0"/>
              </a:spcAft>
            </a:pPr>
            <a:r>
              <a:rPr lang="en"/>
              <a:t>We must be able to argue that the software will fulfill the real-world needs of users.</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4" name="Shape 464"/>
        <p:cNvGrpSpPr/>
        <p:nvPr/>
      </p:nvGrpSpPr>
      <p:grpSpPr>
        <a:xfrm>
          <a:off x="0" y="0"/>
          <a:ext cx="0" cy="0"/>
          <a:chOff x="0" y="0"/>
          <a:chExt cx="0" cy="0"/>
        </a:xfrm>
      </p:grpSpPr>
      <p:sp>
        <p:nvSpPr>
          <p:cNvPr id="465" name="Shape 4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Montaigne’s Principle</a:t>
            </a:r>
          </a:p>
        </p:txBody>
      </p:sp>
      <p:sp>
        <p:nvSpPr>
          <p:cNvPr id="466" name="Shape 46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“The greater part of the world’s troubles are due to questions of grammar.”</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Need to make a clear distinction between the operative mood - </a:t>
            </a:r>
            <a:r>
              <a:rPr i="1" lang="en" sz="2400">
                <a:solidFill>
                  <a:srgbClr val="000000"/>
                </a:solidFill>
              </a:rPr>
              <a:t>what we want to be true </a:t>
            </a:r>
            <a:r>
              <a:rPr lang="en" sz="2400">
                <a:solidFill>
                  <a:srgbClr val="000000"/>
                </a:solidFill>
              </a:rPr>
              <a:t>- and the indicative mood - </a:t>
            </a:r>
            <a:r>
              <a:rPr i="1" lang="en" sz="2400">
                <a:solidFill>
                  <a:srgbClr val="000000"/>
                </a:solidFill>
              </a:rPr>
              <a:t>what we assert to be true</a:t>
            </a:r>
            <a:r>
              <a:rPr lang="en" sz="2400">
                <a:solidFill>
                  <a:srgbClr val="000000"/>
                </a:solidFill>
              </a:rPr>
              <a: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Requirements can be operative (we want the machine to make this happen), but domain knowledge must be indicative:</a:t>
            </a:r>
          </a:p>
          <a:p>
            <a:pPr indent="-381000" lvl="1" marL="914400" marR="0" rtl="0" algn="l">
              <a:lnSpc>
                <a:spcPct val="100000"/>
              </a:lnSpc>
              <a:spcBef>
                <a:spcPts val="600"/>
              </a:spcBef>
              <a:spcAft>
                <a:spcPts val="0"/>
              </a:spcAft>
              <a:buClr>
                <a:srgbClr val="000000"/>
              </a:buClr>
              <a:buSzPct val="100000"/>
            </a:pPr>
            <a:r>
              <a:rPr lang="en">
                <a:solidFill>
                  <a:srgbClr val="000000"/>
                </a:solidFill>
                <a:latin typeface="Courier New"/>
                <a:ea typeface="Courier New"/>
                <a:cs typeface="Courier New"/>
                <a:sym typeface="Courier New"/>
              </a:rPr>
              <a:t>can_rev</a:t>
            </a:r>
            <a:r>
              <a:rPr lang="en">
                <a:solidFill>
                  <a:srgbClr val="000000"/>
                </a:solidFill>
              </a:rPr>
              <a:t> -&gt; </a:t>
            </a:r>
            <a:r>
              <a:rPr lang="en">
                <a:solidFill>
                  <a:srgbClr val="000000"/>
                </a:solidFill>
                <a:latin typeface="Courier New"/>
                <a:ea typeface="Courier New"/>
                <a:cs typeface="Courier New"/>
                <a:sym typeface="Courier New"/>
              </a:rPr>
              <a:t>on_runway</a:t>
            </a:r>
          </a:p>
          <a:p>
            <a:pPr indent="-228600" lvl="1" marL="914400" marR="0" rtl="0" algn="l">
              <a:lnSpc>
                <a:spcPct val="100000"/>
              </a:lnSpc>
              <a:spcBef>
                <a:spcPts val="600"/>
              </a:spcBef>
              <a:spcAft>
                <a:spcPts val="0"/>
              </a:spcAft>
              <a:buClr>
                <a:srgbClr val="000000"/>
              </a:buClr>
            </a:pPr>
            <a:r>
              <a:rPr lang="en">
                <a:solidFill>
                  <a:srgbClr val="000000"/>
                </a:solidFill>
                <a:latin typeface="Courier New"/>
                <a:ea typeface="Courier New"/>
                <a:cs typeface="Courier New"/>
                <a:sym typeface="Courier New"/>
              </a:rPr>
              <a:t>rotating</a:t>
            </a:r>
            <a:r>
              <a:rPr lang="en">
                <a:solidFill>
                  <a:srgbClr val="000000"/>
                </a:solidFill>
              </a:rPr>
              <a:t> -&gt; </a:t>
            </a:r>
            <a:r>
              <a:rPr lang="en">
                <a:solidFill>
                  <a:srgbClr val="000000"/>
                </a:solidFill>
                <a:latin typeface="Courier New"/>
                <a:ea typeface="Courier New"/>
                <a:cs typeface="Courier New"/>
                <a:sym typeface="Courier New"/>
              </a:rPr>
              <a:t>pulsing</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a:p>
        </p:txBody>
      </p:sp>
      <p:sp>
        <p:nvSpPr>
          <p:cNvPr id="467" name="Shape 46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1" name="Shape 471"/>
        <p:cNvGrpSpPr/>
        <p:nvPr/>
      </p:nvGrpSpPr>
      <p:grpSpPr>
        <a:xfrm>
          <a:off x="0" y="0"/>
          <a:ext cx="0" cy="0"/>
          <a:chOff x="0" y="0"/>
          <a:chExt cx="0" cy="0"/>
        </a:xfrm>
      </p:grpSpPr>
      <p:sp>
        <p:nvSpPr>
          <p:cNvPr id="472" name="Shape 47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Montaigne’s Principle</a:t>
            </a:r>
          </a:p>
        </p:txBody>
      </p:sp>
      <p:sp>
        <p:nvSpPr>
          <p:cNvPr id="473" name="Shape 4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Font typeface="Courier New"/>
            </a:pPr>
            <a:r>
              <a:rPr lang="en">
                <a:solidFill>
                  <a:srgbClr val="000000"/>
                </a:solidFill>
              </a:rPr>
              <a:t>In natural language, be careful with verbs such as “will” and “shall.” </a:t>
            </a:r>
          </a:p>
          <a:p>
            <a:pPr indent="-228600" lvl="1" marL="914400" marR="0" rtl="0" algn="l">
              <a:lnSpc>
                <a:spcPct val="100000"/>
              </a:lnSpc>
              <a:spcBef>
                <a:spcPts val="600"/>
              </a:spcBef>
              <a:spcAft>
                <a:spcPts val="0"/>
              </a:spcAft>
              <a:buClr>
                <a:srgbClr val="000000"/>
              </a:buClr>
              <a:buFont typeface="Courier New"/>
            </a:pPr>
            <a:r>
              <a:rPr lang="en">
                <a:solidFill>
                  <a:srgbClr val="000000"/>
                </a:solidFill>
              </a:rPr>
              <a:t>Will is indicative - we assert this to be true.</a:t>
            </a:r>
          </a:p>
          <a:p>
            <a:pPr indent="-228600" lvl="1" marL="914400" marR="0" rtl="0" algn="l">
              <a:lnSpc>
                <a:spcPct val="100000"/>
              </a:lnSpc>
              <a:spcBef>
                <a:spcPts val="600"/>
              </a:spcBef>
              <a:spcAft>
                <a:spcPts val="0"/>
              </a:spcAft>
              <a:buClr>
                <a:srgbClr val="000000"/>
              </a:buClr>
              <a:buFont typeface="Courier New"/>
            </a:pPr>
            <a:r>
              <a:rPr lang="en">
                <a:solidFill>
                  <a:srgbClr val="000000"/>
                </a:solidFill>
              </a:rPr>
              <a:t>Shall is operative - this could be made true.</a:t>
            </a:r>
          </a:p>
          <a:p>
            <a:pPr indent="0" lvl="0" marL="45720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Keep in mind the distinction between:</a:t>
            </a:r>
          </a:p>
          <a:p>
            <a:pPr indent="-228600" lvl="1" marL="914400" marR="0" rtl="0" algn="l">
              <a:lnSpc>
                <a:spcPct val="100000"/>
              </a:lnSpc>
              <a:spcBef>
                <a:spcPts val="600"/>
              </a:spcBef>
              <a:spcAft>
                <a:spcPts val="0"/>
              </a:spcAft>
              <a:buClr>
                <a:srgbClr val="000000"/>
              </a:buClr>
            </a:pPr>
            <a:r>
              <a:rPr lang="en">
                <a:solidFill>
                  <a:srgbClr val="000000"/>
                </a:solidFill>
              </a:rPr>
              <a:t>“I shall drown. No one will save me.”</a:t>
            </a:r>
          </a:p>
          <a:p>
            <a:pPr indent="-228600" lvl="1" marL="914400" marR="0" rtl="0" algn="l">
              <a:lnSpc>
                <a:spcPct val="100000"/>
              </a:lnSpc>
              <a:spcBef>
                <a:spcPts val="600"/>
              </a:spcBef>
              <a:spcAft>
                <a:spcPts val="0"/>
              </a:spcAft>
              <a:buClr>
                <a:srgbClr val="000000"/>
              </a:buClr>
            </a:pPr>
            <a:r>
              <a:rPr lang="en">
                <a:solidFill>
                  <a:srgbClr val="000000"/>
                </a:solidFill>
              </a:rPr>
              <a:t>“I will drown. No one shall save me.”</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a:p>
        </p:txBody>
      </p:sp>
      <p:sp>
        <p:nvSpPr>
          <p:cNvPr id="474" name="Shape 47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8" name="Shape 478"/>
        <p:cNvGrpSpPr/>
        <p:nvPr/>
      </p:nvGrpSpPr>
      <p:grpSpPr>
        <a:xfrm>
          <a:off x="0" y="0"/>
          <a:ext cx="0" cy="0"/>
          <a:chOff x="0" y="0"/>
          <a:chExt cx="0" cy="0"/>
        </a:xfrm>
      </p:grpSpPr>
      <p:sp>
        <p:nvSpPr>
          <p:cNvPr id="479" name="Shape 47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80" name="Shape 48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Specifications capture the relationship between the system and the world it lives in.</a:t>
            </a:r>
          </a:p>
          <a:p>
            <a:pPr indent="-228600" lvl="0" marL="457200" marR="0" rtl="0" algn="l">
              <a:lnSpc>
                <a:spcPct val="100000"/>
              </a:lnSpc>
              <a:spcBef>
                <a:spcPts val="600"/>
              </a:spcBef>
              <a:spcAft>
                <a:spcPts val="0"/>
              </a:spcAft>
              <a:buClr>
                <a:srgbClr val="000000"/>
              </a:buClr>
            </a:pPr>
            <a:r>
              <a:rPr lang="en">
                <a:solidFill>
                  <a:srgbClr val="000000"/>
                </a:solidFill>
              </a:rPr>
              <a:t>We can model this relationship with the world-machine model. </a:t>
            </a:r>
          </a:p>
          <a:p>
            <a:pPr indent="-228600" lvl="1" marL="914400" marR="0" rtl="0" algn="l">
              <a:lnSpc>
                <a:spcPct val="100000"/>
              </a:lnSpc>
              <a:spcBef>
                <a:spcPts val="600"/>
              </a:spcBef>
              <a:spcAft>
                <a:spcPts val="0"/>
              </a:spcAft>
              <a:buClr>
                <a:srgbClr val="000000"/>
              </a:buClr>
            </a:pPr>
            <a:r>
              <a:rPr lang="en">
                <a:solidFill>
                  <a:srgbClr val="000000"/>
                </a:solidFill>
              </a:rPr>
              <a:t>Capture properties of the machine and world, and properties of the interface between them.</a:t>
            </a:r>
          </a:p>
          <a:p>
            <a:pPr indent="-228600" lvl="0" marL="457200" marR="0" rtl="0" algn="l">
              <a:lnSpc>
                <a:spcPct val="100000"/>
              </a:lnSpc>
              <a:spcBef>
                <a:spcPts val="600"/>
              </a:spcBef>
              <a:spcAft>
                <a:spcPts val="0"/>
              </a:spcAft>
              <a:buClr>
                <a:srgbClr val="000000"/>
              </a:buClr>
            </a:pPr>
            <a:r>
              <a:rPr lang="en">
                <a:solidFill>
                  <a:srgbClr val="000000"/>
                </a:solidFill>
              </a:rPr>
              <a:t>Always state and validate your assumptions about the world.</a:t>
            </a:r>
          </a:p>
          <a:p>
            <a:pPr lvl="0" marR="0" rtl="0" algn="l">
              <a:lnSpc>
                <a:spcPct val="100000"/>
              </a:lnSpc>
              <a:spcBef>
                <a:spcPts val="600"/>
              </a:spcBef>
              <a:spcAft>
                <a:spcPts val="0"/>
              </a:spcAft>
              <a:buNone/>
            </a:pPr>
            <a:r>
              <a:t/>
            </a:r>
            <a:endParaRPr/>
          </a:p>
        </p:txBody>
      </p:sp>
      <p:sp>
        <p:nvSpPr>
          <p:cNvPr id="481" name="Shape 4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5" name="Shape 485"/>
        <p:cNvGrpSpPr/>
        <p:nvPr/>
      </p:nvGrpSpPr>
      <p:grpSpPr>
        <a:xfrm>
          <a:off x="0" y="0"/>
          <a:ext cx="0" cy="0"/>
          <a:chOff x="0" y="0"/>
          <a:chExt cx="0" cy="0"/>
        </a:xfrm>
      </p:grpSpPr>
      <p:sp>
        <p:nvSpPr>
          <p:cNvPr id="486" name="Shape 4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87" name="Shape 4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Requirements Modeling &amp; Verification</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Readings: </a:t>
            </a:r>
          </a:p>
          <a:p>
            <a:pPr indent="-228600" lvl="1" marL="914400" marR="0" rtl="0" algn="l">
              <a:lnSpc>
                <a:spcPct val="100000"/>
              </a:lnSpc>
              <a:spcBef>
                <a:spcPts val="600"/>
              </a:spcBef>
              <a:spcAft>
                <a:spcPts val="0"/>
              </a:spcAft>
              <a:buClr>
                <a:srgbClr val="000000"/>
              </a:buClr>
            </a:pPr>
            <a:r>
              <a:rPr lang="en">
                <a:solidFill>
                  <a:srgbClr val="000000"/>
                </a:solidFill>
              </a:rPr>
              <a:t>Steven Miller - “Proving the Shalls” (on Moodle)</a:t>
            </a:r>
          </a:p>
          <a:p>
            <a:pPr indent="0" lvl="0" marL="45720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Homework:</a:t>
            </a:r>
          </a:p>
          <a:p>
            <a:pPr indent="-228600" lvl="1" marL="914400" marR="0" rtl="0" algn="l">
              <a:lnSpc>
                <a:spcPct val="100000"/>
              </a:lnSpc>
              <a:spcBef>
                <a:spcPts val="600"/>
              </a:spcBef>
              <a:spcAft>
                <a:spcPts val="0"/>
              </a:spcAft>
              <a:buClr>
                <a:srgbClr val="000000"/>
              </a:buClr>
            </a:pPr>
            <a:r>
              <a:rPr lang="en">
                <a:solidFill>
                  <a:srgbClr val="000000"/>
                </a:solidFill>
              </a:rPr>
              <a:t>Homework this weekend. </a:t>
            </a:r>
          </a:p>
          <a:p>
            <a:pPr indent="-228600" lvl="1" marL="914400" marR="0" rtl="0" algn="l">
              <a:lnSpc>
                <a:spcPct val="100000"/>
              </a:lnSpc>
              <a:spcBef>
                <a:spcPts val="600"/>
              </a:spcBef>
              <a:spcAft>
                <a:spcPts val="0"/>
              </a:spcAft>
              <a:buClr>
                <a:srgbClr val="000000"/>
              </a:buClr>
            </a:pPr>
            <a:r>
              <a:rPr lang="en">
                <a:solidFill>
                  <a:srgbClr val="000000"/>
                </a:solidFill>
              </a:rPr>
              <a:t>Any questions?</a:t>
            </a:r>
          </a:p>
          <a:p>
            <a:pPr lvl="0" marR="0" rtl="0" algn="l">
              <a:lnSpc>
                <a:spcPct val="100000"/>
              </a:lnSpc>
              <a:spcBef>
                <a:spcPts val="600"/>
              </a:spcBef>
              <a:spcAft>
                <a:spcPts val="0"/>
              </a:spcAft>
              <a:buNone/>
            </a:pPr>
            <a:r>
              <a:t/>
            </a:r>
            <a:endParaRPr/>
          </a:p>
        </p:txBody>
      </p:sp>
      <p:sp>
        <p:nvSpPr>
          <p:cNvPr id="488" name="Shape 4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World and the Machine</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Software is a description of a machine.</a:t>
            </a:r>
          </a:p>
          <a:p>
            <a:pPr indent="-228600" lvl="0" marL="457200" marR="0" rtl="0" algn="l">
              <a:lnSpc>
                <a:spcPct val="100000"/>
              </a:lnSpc>
              <a:spcBef>
                <a:spcPts val="600"/>
              </a:spcBef>
              <a:spcAft>
                <a:spcPts val="0"/>
              </a:spcAft>
            </a:pPr>
            <a:r>
              <a:rPr lang="en"/>
              <a:t>But, the purpose of the machine is located in the world in which it is installed and used.</a:t>
            </a:r>
          </a:p>
          <a:p>
            <a:pPr indent="-228600" lvl="0" marL="457200" marR="0" rtl="0" algn="l">
              <a:lnSpc>
                <a:spcPct val="100000"/>
              </a:lnSpc>
              <a:spcBef>
                <a:spcPts val="600"/>
              </a:spcBef>
              <a:spcAft>
                <a:spcPts val="0"/>
              </a:spcAft>
            </a:pPr>
            <a:r>
              <a:rPr lang="en"/>
              <a:t>The needs of the user - the problems we are solving - are part of the </a:t>
            </a:r>
            <a:r>
              <a:rPr b="1" lang="en"/>
              <a:t>world domain</a:t>
            </a:r>
            <a:r>
              <a:rPr lang="en"/>
              <a:t>, and the solution we construct forms the </a:t>
            </a:r>
            <a:r>
              <a:rPr b="1" lang="en"/>
              <a:t>machine domain</a:t>
            </a:r>
            <a:r>
              <a:rPr lang="en"/>
              <a:t>. </a:t>
            </a:r>
          </a:p>
          <a:p>
            <a:pPr indent="-228600" lvl="0" marL="457200" marR="0" rtl="0" algn="l">
              <a:lnSpc>
                <a:spcPct val="100000"/>
              </a:lnSpc>
              <a:spcBef>
                <a:spcPts val="600"/>
              </a:spcBef>
              <a:spcAft>
                <a:spcPts val="0"/>
              </a:spcAft>
            </a:pPr>
            <a:r>
              <a:rPr lang="en"/>
              <a:t>The specification must bridge the two domains.</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Do We Know the Software Will Work?</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 the requirements.</a:t>
            </a:r>
          </a:p>
          <a:p>
            <a:pPr indent="-228600" lvl="0" marL="457200" marR="0" rtl="0" algn="l">
              <a:lnSpc>
                <a:spcPct val="100000"/>
              </a:lnSpc>
              <a:spcBef>
                <a:spcPts val="600"/>
              </a:spcBef>
              <a:spcAft>
                <a:spcPts val="0"/>
              </a:spcAft>
            </a:pPr>
            <a:r>
              <a:rPr lang="en"/>
              <a:t>Clearly state our domain knowledge and assumptions about the world that the software will operate within.</a:t>
            </a:r>
          </a:p>
          <a:p>
            <a:pPr indent="-228600" lvl="1" marL="914400" marR="0" rtl="0" algn="l">
              <a:lnSpc>
                <a:spcPct val="100000"/>
              </a:lnSpc>
              <a:spcBef>
                <a:spcPts val="600"/>
              </a:spcBef>
              <a:spcAft>
                <a:spcPts val="0"/>
              </a:spcAft>
            </a:pPr>
            <a:r>
              <a:rPr b="1" lang="en"/>
              <a:t>This is critical!</a:t>
            </a:r>
          </a:p>
          <a:p>
            <a:pPr indent="-228600" lvl="0" marL="457200" marR="0" rtl="0" algn="l">
              <a:lnSpc>
                <a:spcPct val="100000"/>
              </a:lnSpc>
              <a:spcBef>
                <a:spcPts val="600"/>
              </a:spcBef>
              <a:spcAft>
                <a:spcPts val="0"/>
              </a:spcAft>
            </a:pPr>
            <a:r>
              <a:rPr lang="en"/>
              <a:t>Write specifications that - as long as our assumptions hold - will enable the machine to satisfy the real-world user requirements.</a:t>
            </a:r>
          </a:p>
          <a:p>
            <a:pPr lvl="0" marR="0" rtl="0" algn="l">
              <a:lnSpc>
                <a:spcPct val="100000"/>
              </a:lnSpc>
              <a:spcBef>
                <a:spcPts val="600"/>
              </a:spcBef>
              <a:spcAft>
                <a:spcPts val="0"/>
              </a:spcAft>
              <a:buNone/>
            </a:pPr>
            <a:r>
              <a:t/>
            </a:r>
            <a:endParaRP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the World-Machine Model</a:t>
            </a:r>
          </a:p>
          <a:p>
            <a:pPr indent="-228600" lvl="1" marL="914400" marR="0" rtl="0" algn="l">
              <a:lnSpc>
                <a:spcPct val="100000"/>
              </a:lnSpc>
              <a:spcBef>
                <a:spcPts val="600"/>
              </a:spcBef>
              <a:spcAft>
                <a:spcPts val="0"/>
              </a:spcAft>
            </a:pPr>
            <a:r>
              <a:rPr lang="en"/>
              <a:t>A framework for analyzing relationships between the requirements, specification, machine, and domain assumptions.</a:t>
            </a:r>
          </a:p>
          <a:p>
            <a:pPr indent="-228600" lvl="0" marL="457200" marR="0" rtl="0" algn="l">
              <a:lnSpc>
                <a:spcPct val="100000"/>
              </a:lnSpc>
              <a:spcBef>
                <a:spcPts val="600"/>
              </a:spcBef>
              <a:spcAft>
                <a:spcPts val="0"/>
              </a:spcAft>
            </a:pPr>
            <a:r>
              <a:rPr lang="en"/>
              <a:t>Understand the relationships between the machine and the world.</a:t>
            </a:r>
          </a:p>
          <a:p>
            <a:pPr indent="-228600" lvl="0" marL="457200" marR="0" rtl="0" algn="l">
              <a:lnSpc>
                <a:spcPct val="100000"/>
              </a:lnSpc>
              <a:spcBef>
                <a:spcPts val="600"/>
              </a:spcBef>
              <a:spcAft>
                <a:spcPts val="0"/>
              </a:spcAft>
            </a:pPr>
            <a:r>
              <a:rPr lang="en"/>
              <a:t>Understand how to capture those relationships in the system specification.</a:t>
            </a:r>
          </a:p>
          <a:p>
            <a:pPr indent="-228600" lvl="0" marL="457200" marR="0" rtl="0" algn="l">
              <a:lnSpc>
                <a:spcPct val="100000"/>
              </a:lnSpc>
              <a:spcBef>
                <a:spcPts val="600"/>
              </a:spcBef>
              <a:spcAft>
                <a:spcPts val="0"/>
              </a:spcAft>
            </a:pPr>
            <a:r>
              <a:rPr lang="en"/>
              <a:t>Discuss common mistakes made during system specification.</a:t>
            </a:r>
          </a:p>
          <a:p>
            <a:pPr lvl="0" marR="0" rtl="0" algn="l">
              <a:lnSpc>
                <a:spcPct val="100000"/>
              </a:lnSpc>
              <a:spcBef>
                <a:spcPts val="600"/>
              </a:spcBef>
              <a:spcAft>
                <a:spcPts val="0"/>
              </a:spcAft>
              <a:buNone/>
            </a:pPr>
            <a:r>
              <a:t/>
            </a:r>
            <a:endParaRP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World-Machine Model</a:t>
            </a:r>
          </a:p>
        </p:txBody>
      </p:sp>
      <p:sp>
        <p:nvSpPr>
          <p:cNvPr id="92" name="Shape 92"/>
          <p:cNvSpPr txBox="1"/>
          <p:nvPr>
            <p:ph idx="1" type="body"/>
          </p:nvPr>
        </p:nvSpPr>
        <p:spPr>
          <a:xfrm>
            <a:off x="457200" y="1600200"/>
            <a:ext cx="8538599" cy="17768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We want to make a change to the environment (world).</a:t>
            </a:r>
          </a:p>
          <a:p>
            <a:pPr indent="-381000" lvl="0" marL="457200" marR="0" rtl="0" algn="l">
              <a:lnSpc>
                <a:spcPct val="100000"/>
              </a:lnSpc>
              <a:spcBef>
                <a:spcPts val="600"/>
              </a:spcBef>
              <a:spcAft>
                <a:spcPts val="0"/>
              </a:spcAft>
              <a:buSzPct val="100000"/>
            </a:pPr>
            <a:r>
              <a:rPr lang="en" sz="2400"/>
              <a:t>We will build a machine to do it.</a:t>
            </a:r>
          </a:p>
          <a:p>
            <a:pPr indent="-381000" lvl="0" marL="457200" marR="0" rtl="0" algn="l">
              <a:lnSpc>
                <a:spcPct val="100000"/>
              </a:lnSpc>
              <a:spcBef>
                <a:spcPts val="600"/>
              </a:spcBef>
              <a:spcAft>
                <a:spcPts val="0"/>
              </a:spcAft>
              <a:buSzPct val="100000"/>
            </a:pPr>
            <a:r>
              <a:rPr lang="en" sz="2400"/>
              <a:t>The machine must interact with the world.</a:t>
            </a:r>
          </a:p>
          <a:p>
            <a:pPr lvl="0" marR="0" rtl="0" algn="l">
              <a:lnSpc>
                <a:spcPct val="100000"/>
              </a:lnSpc>
              <a:spcBef>
                <a:spcPts val="600"/>
              </a:spcBef>
              <a:spcAft>
                <a:spcPts val="0"/>
              </a:spcAft>
              <a:buNone/>
            </a:pPr>
            <a:r>
              <a:t/>
            </a:r>
            <a:endParaRPr/>
          </a:p>
        </p:txBody>
      </p:sp>
      <p:sp>
        <p:nvSpPr>
          <p:cNvPr id="93" name="Shape 93"/>
          <p:cNvSpPr/>
          <p:nvPr/>
        </p:nvSpPr>
        <p:spPr>
          <a:xfrm>
            <a:off x="1730025" y="39469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4" name="Shape 94"/>
          <p:cNvSpPr/>
          <p:nvPr/>
        </p:nvSpPr>
        <p:spPr>
          <a:xfrm>
            <a:off x="3612500" y="39469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txBox="1"/>
          <p:nvPr/>
        </p:nvSpPr>
        <p:spPr>
          <a:xfrm>
            <a:off x="2817825" y="5521625"/>
            <a:ext cx="1170599" cy="404100"/>
          </a:xfrm>
          <a:prstGeom prst="rect">
            <a:avLst/>
          </a:prstGeom>
          <a:noFill/>
          <a:ln>
            <a:noFill/>
          </a:ln>
        </p:spPr>
        <p:txBody>
          <a:bodyPr anchorCtr="0" anchor="t" bIns="91425" lIns="91425" rIns="91425" tIns="91425">
            <a:noAutofit/>
          </a:bodyPr>
          <a:lstStyle/>
          <a:p>
            <a:pPr lvl="0">
              <a:spcBef>
                <a:spcPts val="0"/>
              </a:spcBef>
              <a:buNone/>
            </a:pPr>
            <a:r>
              <a:rPr lang="en"/>
              <a:t>The World</a:t>
            </a:r>
          </a:p>
        </p:txBody>
      </p:sp>
      <p:sp>
        <p:nvSpPr>
          <p:cNvPr id="96" name="Shape 96"/>
          <p:cNvSpPr txBox="1"/>
          <p:nvPr/>
        </p:nvSpPr>
        <p:spPr>
          <a:xfrm>
            <a:off x="5000675" y="55216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97" name="Shape 97"/>
          <p:cNvSpPr txBox="1"/>
          <p:nvPr/>
        </p:nvSpPr>
        <p:spPr>
          <a:xfrm>
            <a:off x="3747175" y="34600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World-Machine Model</a:t>
            </a:r>
          </a:p>
        </p:txBody>
      </p:sp>
      <p:sp>
        <p:nvSpPr>
          <p:cNvPr id="104" name="Shape 104"/>
          <p:cNvSpPr txBox="1"/>
          <p:nvPr>
            <p:ph idx="1" type="body"/>
          </p:nvPr>
        </p:nvSpPr>
        <p:spPr>
          <a:xfrm>
            <a:off x="626300" y="1569100"/>
            <a:ext cx="8060400"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R (User Requirements): Phenomena that we should make true.</a:t>
            </a:r>
          </a:p>
          <a:p>
            <a:pPr lvl="0" marR="0" rtl="0" algn="l">
              <a:lnSpc>
                <a:spcPct val="100000"/>
              </a:lnSpc>
              <a:spcBef>
                <a:spcPts val="600"/>
              </a:spcBef>
              <a:spcAft>
                <a:spcPts val="0"/>
              </a:spcAft>
              <a:buNone/>
            </a:pPr>
            <a:r>
              <a:t/>
            </a:r>
            <a:endParaRPr sz="2000"/>
          </a:p>
        </p:txBody>
      </p:sp>
      <p:sp>
        <p:nvSpPr>
          <p:cNvPr id="105" name="Shape 105"/>
          <p:cNvSpPr/>
          <p:nvPr/>
        </p:nvSpPr>
        <p:spPr>
          <a:xfrm>
            <a:off x="1730025" y="39469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p:nvPr/>
        </p:nvSpPr>
        <p:spPr>
          <a:xfrm>
            <a:off x="3612500" y="39469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txBox="1"/>
          <p:nvPr/>
        </p:nvSpPr>
        <p:spPr>
          <a:xfrm>
            <a:off x="2817825" y="552162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08" name="Shape 108"/>
          <p:cNvSpPr txBox="1"/>
          <p:nvPr/>
        </p:nvSpPr>
        <p:spPr>
          <a:xfrm>
            <a:off x="5000675" y="55216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09" name="Shape 109"/>
          <p:cNvSpPr txBox="1"/>
          <p:nvPr/>
        </p:nvSpPr>
        <p:spPr>
          <a:xfrm>
            <a:off x="3747175" y="35648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10" name="Shape 110"/>
          <p:cNvSpPr txBox="1"/>
          <p:nvPr/>
        </p:nvSpPr>
        <p:spPr>
          <a:xfrm>
            <a:off x="2931725" y="4423525"/>
            <a:ext cx="434999" cy="548999"/>
          </a:xfrm>
          <a:prstGeom prst="rect">
            <a:avLst/>
          </a:prstGeom>
          <a:noFill/>
          <a:ln>
            <a:noFill/>
          </a:ln>
        </p:spPr>
        <p:txBody>
          <a:bodyPr anchorCtr="0" anchor="t" bIns="91425" lIns="91425" rIns="91425" tIns="91425">
            <a:noAutofit/>
          </a:bodyPr>
          <a:lstStyle/>
          <a:p>
            <a:pPr lvl="0">
              <a:spcBef>
                <a:spcPts val="0"/>
              </a:spcBef>
              <a:buNone/>
            </a:pPr>
            <a:r>
              <a:rPr b="1" lang="en" sz="2400"/>
              <a:t>R</a:t>
            </a:r>
          </a:p>
        </p:txBody>
      </p:sp>
      <p:sp>
        <p:nvSpPr>
          <p:cNvPr id="111" name="Shape 111"/>
          <p:cNvSpPr txBox="1"/>
          <p:nvPr>
            <p:ph idx="1" type="body"/>
          </p:nvPr>
        </p:nvSpPr>
        <p:spPr>
          <a:xfrm>
            <a:off x="952225" y="1887225"/>
            <a:ext cx="6918899"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P (Program): The description of the machine.</a:t>
            </a:r>
          </a:p>
        </p:txBody>
      </p:sp>
      <p:sp>
        <p:nvSpPr>
          <p:cNvPr id="112" name="Shape 112"/>
          <p:cNvSpPr txBox="1"/>
          <p:nvPr/>
        </p:nvSpPr>
        <p:spPr>
          <a:xfrm>
            <a:off x="543207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P</a:t>
            </a:r>
          </a:p>
        </p:txBody>
      </p:sp>
      <p:sp>
        <p:nvSpPr>
          <p:cNvPr id="113" name="Shape 113"/>
          <p:cNvSpPr txBox="1"/>
          <p:nvPr>
            <p:ph idx="1" type="body"/>
          </p:nvPr>
        </p:nvSpPr>
        <p:spPr>
          <a:xfrm>
            <a:off x="952225" y="2216800"/>
            <a:ext cx="6918899"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S (Specification): What the software can do to connect the machine and the world. </a:t>
            </a:r>
          </a:p>
        </p:txBody>
      </p:sp>
      <p:sp>
        <p:nvSpPr>
          <p:cNvPr id="114" name="Shape 114"/>
          <p:cNvSpPr txBox="1"/>
          <p:nvPr/>
        </p:nvSpPr>
        <p:spPr>
          <a:xfrm>
            <a:off x="41134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S</a:t>
            </a:r>
          </a:p>
        </p:txBody>
      </p:sp>
      <p:sp>
        <p:nvSpPr>
          <p:cNvPr id="115" name="Shape 115"/>
          <p:cNvSpPr txBox="1"/>
          <p:nvPr/>
        </p:nvSpPr>
        <p:spPr>
          <a:xfrm>
            <a:off x="62229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M</a:t>
            </a:r>
          </a:p>
        </p:txBody>
      </p:sp>
      <p:sp>
        <p:nvSpPr>
          <p:cNvPr id="116" name="Shape 116"/>
          <p:cNvSpPr txBox="1"/>
          <p:nvPr>
            <p:ph idx="1" type="body"/>
          </p:nvPr>
        </p:nvSpPr>
        <p:spPr>
          <a:xfrm>
            <a:off x="952225" y="2812287"/>
            <a:ext cx="6918899"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M (Hardware): The physical hardware. </a:t>
            </a:r>
          </a:p>
        </p:txBody>
      </p:sp>
      <p:sp>
        <p:nvSpPr>
          <p:cNvPr id="117" name="Shape 117"/>
          <p:cNvSpPr txBox="1"/>
          <p:nvPr/>
        </p:nvSpPr>
        <p:spPr>
          <a:xfrm>
            <a:off x="20039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W</a:t>
            </a:r>
          </a:p>
        </p:txBody>
      </p:sp>
      <p:sp>
        <p:nvSpPr>
          <p:cNvPr id="118" name="Shape 118"/>
          <p:cNvSpPr txBox="1"/>
          <p:nvPr>
            <p:ph idx="1" type="body"/>
          </p:nvPr>
        </p:nvSpPr>
        <p:spPr>
          <a:xfrm>
            <a:off x="952225" y="3151025"/>
            <a:ext cx="7584300"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W (Domain Knowledge): Assumptions about the world.</a:t>
            </a:r>
          </a:p>
        </p:txBody>
      </p:sp>
      <p:sp>
        <p:nvSpPr>
          <p:cNvPr id="119" name="Shape 1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