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Radiation_poisoning" TargetMode="External"/><Relationship Id="rId3" Type="http://schemas.openxmlformats.org/officeDocument/2006/relationships/hyperlink" Target="http://en.wikipedia.org/wiki/Race_condition"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Department_of_Commerce" TargetMode="External"/><Relationship Id="rId3" Type="http://schemas.openxmlformats.org/officeDocument/2006/relationships/hyperlink" Target="http://en.wikipedia.org/wiki/National_Institute_of_Standards_and_Technology"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More importantly than any hit to the bottom line, in the worst cases, software bugs can harm people, equipment, and the environment. </a:t>
            </a:r>
          </a:p>
          <a:p>
            <a:pPr lvl="0" rtl="0">
              <a:spcBef>
                <a:spcPts val="0"/>
              </a:spcBef>
              <a:buNone/>
            </a:pPr>
            <a:r>
              <a:rPr lang="en" sz="1200"/>
              <a:t>The Therac-25 was a radiation therapy machine that</a:t>
            </a:r>
            <a:r>
              <a:rPr lang="en" sz="1000">
                <a:solidFill>
                  <a:schemeClr val="dk1"/>
                </a:solidFill>
                <a:highlight>
                  <a:srgbClr val="FFFFFF"/>
                </a:highlight>
              </a:rPr>
              <a:t> was involved in at least six accidents between 1985 and 1987, in which patients were given massive </a:t>
            </a:r>
            <a:r>
              <a:rPr lang="en" sz="1000">
                <a:solidFill>
                  <a:srgbClr val="0B0080"/>
                </a:solidFill>
                <a:highlight>
                  <a:srgbClr val="FFFFFF"/>
                </a:highlight>
                <a:hlinkClick r:id="rId2"/>
              </a:rPr>
              <a:t>overdoses of radiation</a:t>
            </a:r>
            <a:r>
              <a:rPr lang="en" sz="1000">
                <a:solidFill>
                  <a:schemeClr val="dk1"/>
                </a:solidFill>
                <a:highlight>
                  <a:srgbClr val="FFFFFF"/>
                </a:highlight>
              </a:rPr>
              <a:t>, roughly 100 times the intended dose, all due to a potential </a:t>
            </a:r>
            <a:r>
              <a:rPr lang="en" sz="1000">
                <a:solidFill>
                  <a:srgbClr val="0B0080"/>
                </a:solidFill>
                <a:highlight>
                  <a:srgbClr val="FFFFFF"/>
                </a:highlight>
                <a:hlinkClick r:id="rId3"/>
              </a:rPr>
              <a:t>race condition</a:t>
            </a:r>
            <a:r>
              <a:rPr lang="en" sz="1000">
                <a:solidFill>
                  <a:schemeClr val="dk1"/>
                </a:solidFill>
                <a:highlight>
                  <a:srgbClr val="FFFFFF"/>
                </a:highlight>
              </a:rPr>
              <a:t>. </a:t>
            </a:r>
          </a:p>
          <a:p>
            <a:pPr lvl="0" rtl="0">
              <a:spcBef>
                <a:spcPts val="0"/>
              </a:spcBef>
              <a:buNone/>
            </a:pPr>
            <a:r>
              <a:t/>
            </a:r>
            <a:endParaRPr sz="1000">
              <a:solidFill>
                <a:schemeClr val="dk1"/>
              </a:solidFill>
              <a:highlight>
                <a:srgbClr val="FFFFFF"/>
              </a:highlight>
            </a:endParaRPr>
          </a:p>
          <a:p>
            <a:pPr lvl="0" rtl="0">
              <a:spcBef>
                <a:spcPts val="0"/>
              </a:spcBef>
              <a:buClr>
                <a:schemeClr val="dk1"/>
              </a:buClr>
              <a:buSzPct val="110000"/>
              <a:buFont typeface="Arial"/>
              <a:buNone/>
            </a:pPr>
            <a:r>
              <a:rPr lang="en" sz="1000">
                <a:solidFill>
                  <a:schemeClr val="dk1"/>
                </a:solidFill>
                <a:highlight>
                  <a:srgbClr val="FFFFFF"/>
                </a:highlight>
              </a:rPr>
              <a:t>This little device, fits in the palm of my hand, is a pacemaker. A little block of sensors, pulse generators, and a lot of complicated software, that regulates the beating of the heart. Just one example of the growing medical device industry - little complex combinations of hardware/software that are implanted in patients and used to improve their quality of life.</a:t>
            </a:r>
          </a:p>
          <a:p>
            <a:pPr lvl="0" rtl="0">
              <a:spcBef>
                <a:spcPts val="0"/>
              </a:spcBef>
              <a:buClr>
                <a:schemeClr val="dk1"/>
              </a:buClr>
              <a:buSzPct val="110000"/>
              <a:buFont typeface="Arial"/>
              <a:buNone/>
            </a:pPr>
            <a:r>
              <a:rPr lang="en" sz="1000">
                <a:solidFill>
                  <a:schemeClr val="dk1"/>
                </a:solidFill>
                <a:highlight>
                  <a:srgbClr val="FFFFFF"/>
                </a:highlight>
              </a:rPr>
              <a:t>In 2010, software problems were responsible for 26% of medical device recalls. These were classified by FDA as class 1 recalls, meaning (quote).</a:t>
            </a:r>
          </a:p>
          <a:p>
            <a:pPr lvl="0" rtl="0">
              <a:spcBef>
                <a:spcPts val="0"/>
              </a:spcBef>
              <a:buClr>
                <a:schemeClr val="dk1"/>
              </a:buClr>
              <a:buSzPct val="110000"/>
              <a:buFont typeface="Arial"/>
              <a:buNone/>
            </a:pPr>
            <a:r>
              <a:rPr lang="en" sz="1000">
                <a:solidFill>
                  <a:schemeClr val="dk1"/>
                </a:solidFill>
                <a:highlight>
                  <a:srgbClr val="FFFFFF"/>
                </a:highlight>
              </a:rPr>
              <a:t>To swap one of these devices, to remove a defective one, a patient must undergo surgery - a life-threatening operation in order to fix a software issue.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 point</a:t>
            </a:r>
          </a:p>
          <a:p>
            <a:pPr lvl="0" rtl="0">
              <a:spcBef>
                <a:spcPts val="0"/>
              </a:spcBef>
              <a:buClr>
                <a:schemeClr val="dk1"/>
              </a:buClr>
              <a:buSzPct val="100000"/>
              <a:buFont typeface="Arial"/>
              <a:buNone/>
            </a:pPr>
            <a:r>
              <a:rPr lang="en"/>
              <a:t>we’re awful - </a:t>
            </a:r>
            <a:r>
              <a:rPr lang="en">
                <a:solidFill>
                  <a:schemeClr val="dk1"/>
                </a:solidFill>
              </a:rPr>
              <a:t>who here works in industry? interned?</a:t>
            </a:r>
          </a:p>
          <a:p>
            <a:pPr lvl="0" rtl="0">
              <a:spcBef>
                <a:spcPts val="0"/>
              </a:spcBef>
              <a:buClr>
                <a:schemeClr val="dk1"/>
              </a:buClr>
              <a:buSzPct val="100000"/>
              <a:buFont typeface="Arial"/>
              <a:buNone/>
            </a:pPr>
            <a:r>
              <a:rPr lang="en">
                <a:solidFill>
                  <a:schemeClr val="dk1"/>
                </a:solidFill>
              </a:rPr>
              <a:t>worst thing you’ve seen?</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What’s the problem?</a:t>
            </a:r>
          </a:p>
          <a:p>
            <a:pPr lvl="0" rtl="0">
              <a:spcBef>
                <a:spcPts val="0"/>
              </a:spcBef>
              <a:buNone/>
            </a:pPr>
            <a:r>
              <a:rPr lang="en">
                <a:solidFill>
                  <a:schemeClr val="dk1"/>
                </a:solidFill>
              </a:rPr>
              <a:t>Old figures - 1994 figures, but these problems have only gotten worse, if anything, as the complexity of software increases.</a:t>
            </a:r>
          </a:p>
          <a:p>
            <a:pPr lvl="0" rtl="0">
              <a:spcBef>
                <a:spcPts val="0"/>
              </a:spcBef>
              <a:buNone/>
            </a:pPr>
            <a:r>
              <a:rPr lang="en">
                <a:solidFill>
                  <a:schemeClr val="dk1"/>
                </a:solidFill>
              </a:rPr>
              <a:t>read this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Why is SE important? Well, it’s how we avoid these disasters.</a:t>
            </a:r>
          </a:p>
          <a:p>
            <a:pPr lvl="0" rtl="0">
              <a:spcBef>
                <a:spcPts val="0"/>
              </a:spcBef>
              <a:buNone/>
            </a:pPr>
            <a:r>
              <a:rPr lang="en"/>
              <a:t>The practice of software engineering is what takes you from being a programmer, a hobbyist, a hacker to being a professional - we’re concerned with developing and teaching theories, methods, and tools for professional software development.</a:t>
            </a:r>
          </a:p>
          <a:p>
            <a:pPr lvl="0" rtl="0">
              <a:spcBef>
                <a:spcPts val="0"/>
              </a:spcBef>
              <a:buNone/>
            </a:pPr>
            <a:r>
              <a:rPr lang="en"/>
              <a:t>Why is that important? That’s how we beat those numbers, that’s how we don’t end up on the evening news, how we push our society into a better future.</a:t>
            </a:r>
          </a:p>
          <a:p>
            <a:pPr lvl="0" rtl="0">
              <a:spcBef>
                <a:spcPts val="0"/>
              </a:spcBef>
              <a:buNone/>
            </a:pPr>
            <a:r>
              <a:rPr lang="en"/>
              <a:t>It costs a lot to develop good software, but much of that cost comes from fixing our screw-ups. By offering better methods of developing software, by offering tools to improve efficiency and streamline the development process, by teaching best practices, we get better software - robust to attack, unlikely to fail - and we do so faster and for less cost.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is why we need to apply engineering principles to programming. Engineering is about rigor, about discipline.</a:t>
            </a:r>
          </a:p>
          <a:p>
            <a:pPr lvl="0" rtl="0">
              <a:spcBef>
                <a:spcPts val="0"/>
              </a:spcBef>
              <a:buNone/>
            </a:pPr>
            <a:r>
              <a:rPr lang="en">
                <a:solidFill>
                  <a:schemeClr val="dk1"/>
                </a:solidFill>
              </a:rPr>
              <a:t>Jobs is to</a:t>
            </a:r>
          </a:p>
          <a:p>
            <a:pPr indent="-228600" lvl="0" marL="457200" rtl="0">
              <a:spcBef>
                <a:spcPts val="0"/>
              </a:spcBef>
              <a:buClr>
                <a:schemeClr val="dk1"/>
              </a:buClr>
              <a:buChar char="-"/>
            </a:pPr>
            <a:r>
              <a:rPr lang="en">
                <a:solidFill>
                  <a:schemeClr val="dk1"/>
                </a:solidFill>
              </a:rPr>
              <a:t>high quality - safe, reliable</a:t>
            </a:r>
          </a:p>
          <a:p>
            <a:pPr lvl="0" rtl="0">
              <a:spcBef>
                <a:spcPts val="0"/>
              </a:spcBef>
              <a:buNone/>
            </a:pPr>
            <a:r>
              <a:rPr lang="en">
                <a:solidFill>
                  <a:schemeClr val="dk1"/>
                </a:solidFill>
              </a:rPr>
              <a:t>In this class, I hope you’ll learn some useful skills.</a:t>
            </a:r>
          </a:p>
          <a:p>
            <a:pPr lvl="0" rtl="0">
              <a:spcBef>
                <a:spcPts val="0"/>
              </a:spcBef>
              <a:buNone/>
            </a:pPr>
            <a:r>
              <a:rPr lang="en">
                <a:solidFill>
                  <a:schemeClr val="dk1"/>
                </a:solidFill>
              </a:rPr>
              <a:t>you’ll need the practice - no judgement on your individual skills, but that’s the reality of large-scale sw dev</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When I say that you’ll want the practice, I mean that there’s something in this for you. </a:t>
            </a:r>
          </a:p>
          <a:p>
            <a:pPr lvl="0" rtl="0">
              <a:spcBef>
                <a:spcPts val="0"/>
              </a:spcBef>
              <a:buNone/>
            </a:pPr>
            <a:r>
              <a:rPr lang="en">
                <a:solidFill>
                  <a:schemeClr val="dk1"/>
                </a:solidFill>
              </a:rPr>
              <a:t>When I started out, I saw graphs like these are motivation for doing a CS degree. Look at all of this demand for software! you’re guaranteed a job!</a:t>
            </a:r>
          </a:p>
          <a:p>
            <a:pPr lvl="0" rtl="0">
              <a:spcBef>
                <a:spcPts val="0"/>
              </a:spcBef>
              <a:buNone/>
            </a:pPr>
            <a:r>
              <a:rPr lang="en">
                <a:solidFill>
                  <a:schemeClr val="dk1"/>
                </a:solidFill>
              </a:rPr>
              <a:t>In practice, more like this. Anyone can build a computer program. More and more people are doing this.</a:t>
            </a:r>
          </a:p>
          <a:p>
            <a:pPr lvl="0" rtl="0">
              <a:spcBef>
                <a:spcPts val="0"/>
              </a:spcBef>
              <a:buNone/>
            </a:pPr>
            <a:r>
              <a:rPr lang="en">
                <a:solidFill>
                  <a:schemeClr val="dk1"/>
                </a:solidFill>
              </a:rPr>
              <a:t>But, the actual number of skilled developers is lower -more like that original plot. So, this is your incentive to become good engineers. The key to getting a well-paying job is to be good at your work. To demonstrate that you’re the best developer, the best engineer you can be. Software engineering skills are a really nice way to land that job at Google or Amazon. You’ll be able to show that you can deliver well-build, dependable, and well-documented software.</a:t>
            </a:r>
          </a:p>
          <a:p>
            <a:pPr lvl="0" rtl="0">
              <a:spcBef>
                <a:spcPts val="0"/>
              </a:spcBef>
              <a:buNone/>
            </a:pPr>
            <a:r>
              <a:rPr lang="en">
                <a:solidFill>
                  <a:schemeClr val="dk1"/>
                </a:solidFill>
              </a:rPr>
              <a:t>At least, that’s the goal. Lets see what we can do with you.</a:t>
            </a:r>
          </a:p>
          <a:p>
            <a:pPr lvl="0" rtl="0">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Many ways to develop software, but roughly, real-world development follows typical stages, and we will look at these in a great deal of detail as the class goes on.</a:t>
            </a:r>
          </a:p>
          <a:p>
            <a:pPr indent="-228600" lvl="0" marL="457200" rtl="0">
              <a:spcBef>
                <a:spcPts val="0"/>
              </a:spcBef>
              <a:buClr>
                <a:schemeClr val="dk1"/>
              </a:buClr>
              <a:buChar char="-"/>
            </a:pPr>
            <a:r>
              <a:rPr lang="en">
                <a:solidFill>
                  <a:schemeClr val="dk1"/>
                </a:solidFill>
              </a:rPr>
              <a:t>concept formation - you get an idea, someone comes to you and asks for something. investigate feasibility, figure out if it’s something you want to do and take care of the boring legal jumbo</a:t>
            </a:r>
          </a:p>
          <a:p>
            <a:pPr indent="-228600" lvl="0" marL="457200" rtl="0">
              <a:spcBef>
                <a:spcPts val="0"/>
              </a:spcBef>
              <a:buClr>
                <a:schemeClr val="dk1"/>
              </a:buClr>
              <a:buChar char="-"/>
            </a:pPr>
            <a:r>
              <a:rPr lang="en">
                <a:solidFill>
                  <a:schemeClr val="dk1"/>
                </a:solidFill>
              </a:rPr>
              <a:t>figure out exactly what you’re building - features, results, interview the customer and grill them</a:t>
            </a:r>
          </a:p>
          <a:p>
            <a:pPr indent="-228600" lvl="0" marL="457200" rtl="0">
              <a:spcBef>
                <a:spcPts val="0"/>
              </a:spcBef>
              <a:buClr>
                <a:schemeClr val="dk1"/>
              </a:buClr>
              <a:buChar char="-"/>
            </a:pPr>
            <a:r>
              <a:rPr lang="en">
                <a:solidFill>
                  <a:schemeClr val="dk1"/>
                </a:solidFill>
              </a:rPr>
              <a:t>take the requirements and figure out HOW to build it, what it should look like, how program should be structured</a:t>
            </a:r>
          </a:p>
          <a:p>
            <a:pPr indent="-228600" lvl="0" marL="457200" rtl="0">
              <a:spcBef>
                <a:spcPts val="0"/>
              </a:spcBef>
              <a:buClr>
                <a:schemeClr val="dk1"/>
              </a:buClr>
              <a:buChar char="-"/>
            </a:pPr>
            <a:r>
              <a:rPr lang="en">
                <a:solidFill>
                  <a:schemeClr val="dk1"/>
                </a:solidFill>
              </a:rPr>
              <a:t>actually implement it, then make sure it works coirrectly</a:t>
            </a:r>
          </a:p>
          <a:p>
            <a:pPr lvl="0" rtl="0">
              <a:spcBef>
                <a:spcPts val="0"/>
              </a:spcBef>
              <a:buNone/>
            </a:pPr>
            <a:r>
              <a:rPr lang="en">
                <a:solidFill>
                  <a:schemeClr val="dk1"/>
                </a:solidFill>
              </a:rPr>
              <a:t>oh, and sometimes you go back to previous stages. this is pretty normal. in fact, you can pretty much count on it. This is a class about how the lifecycle of a software product, and the practices that take place at each  stage of that lifecycle. I bring this up because the class roughly folllows this process.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The lecture plan roughly follows this lifecycle.</a:t>
            </a:r>
          </a:p>
          <a:p>
            <a:pPr lvl="0" rtl="0">
              <a:spcBef>
                <a:spcPts val="0"/>
              </a:spcBef>
              <a:buNone/>
            </a:pPr>
            <a:r>
              <a:rPr lang="en">
                <a:solidFill>
                  <a:schemeClr val="dk1"/>
                </a:solidFill>
              </a:rPr>
              <a:t>read off</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off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point out ninth edition</a:t>
            </a:r>
          </a:p>
          <a:p>
            <a:pPr lvl="0" rtl="0">
              <a:spcBef>
                <a:spcPts val="0"/>
              </a:spcBef>
              <a:buNone/>
            </a:pPr>
            <a:r>
              <a:rPr lang="en">
                <a:solidFill>
                  <a:schemeClr val="dk1"/>
                </a:solidFill>
              </a:rPr>
              <a:t>Don’t do homework questions from it, but I still recommend it so you can follow along with the course. Other two (go over). Again, not required, but may be useful. Especially design patterns.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Most of the time, we’re in normal class mode. I will stand up here and drone at you, then toss in a joke to keep you awake</a:t>
            </a:r>
          </a:p>
          <a:p>
            <a:pPr indent="-228600" lvl="0" marL="457200" rtl="0">
              <a:spcBef>
                <a:spcPts val="0"/>
              </a:spcBef>
              <a:buClr>
                <a:schemeClr val="dk1"/>
              </a:buClr>
              <a:buChar char="-"/>
            </a:pPr>
            <a:r>
              <a:rPr lang="en">
                <a:solidFill>
                  <a:schemeClr val="dk1"/>
                </a:solidFill>
              </a:rPr>
              <a:t>Then, because it’s boring to just listen to me talk. For me too. We’ll do alot of group discussion. I’ll ask questions,try to get you to answer them. We’ll work through problems and examples in a group. I expect you guys to respond. I’ll stand here until someone does. These discussions factor into your grade, where there is a 10% participation credit.</a:t>
            </a:r>
          </a:p>
          <a:p>
            <a:pPr indent="-228600" lvl="0" marL="457200" rtl="0">
              <a:spcBef>
                <a:spcPts val="0"/>
              </a:spcBef>
              <a:buClr>
                <a:schemeClr val="dk1"/>
              </a:buClr>
              <a:buChar char="-"/>
            </a:pPr>
            <a:r>
              <a:rPr lang="en">
                <a:solidFill>
                  <a:schemeClr val="dk1"/>
                </a:solidFill>
              </a:rPr>
              <a:t>Project. Work in groups on a large-scale software project. You’ll go through each stage of development, and build a system. The idea is that you get to put the course content into practice.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off</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read off</a:t>
            </a:r>
          </a:p>
          <a:p>
            <a:pPr lvl="0" rtl="0">
              <a:spcBef>
                <a:spcPts val="0"/>
              </a:spcBef>
              <a:buNone/>
            </a:pPr>
            <a:r>
              <a:rPr lang="en">
                <a:solidFill>
                  <a:schemeClr val="dk1"/>
                </a:solidFill>
              </a:rPr>
              <a:t>APOGEE - can work alone on project, but are recommended to join a group.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project - </a:t>
            </a:r>
          </a:p>
          <a:p>
            <a:pPr indent="-228600" lvl="0" marL="457200" rtl="0">
              <a:spcBef>
                <a:spcPts val="0"/>
              </a:spcBef>
              <a:buClr>
                <a:schemeClr val="dk1"/>
              </a:buClr>
              <a:buChar char="-"/>
            </a:pPr>
            <a:r>
              <a:rPr lang="en">
                <a:solidFill>
                  <a:schemeClr val="dk1"/>
                </a:solidFill>
              </a:rPr>
              <a:t>We’re not trying to make things arbitrairly hard to justify teamworks, but good engineering is hard - it takes time adn work</a:t>
            </a:r>
          </a:p>
          <a:p>
            <a:pPr indent="-228600" lvl="0" marL="457200" rtl="0">
              <a:spcBef>
                <a:spcPts val="0"/>
              </a:spcBef>
              <a:buClr>
                <a:schemeClr val="dk1"/>
              </a:buClr>
              <a:buChar char="-"/>
            </a:pPr>
            <a:r>
              <a:rPr lang="en">
                <a:solidFill>
                  <a:schemeClr val="dk1"/>
                </a:solidFill>
              </a:rPr>
              <a:t>planning/scheduling is essential. most issues come from people starting too late and trying to cram. That doesn’t work here. Especially given the need for teamwork. Working together takes planning. </a:t>
            </a:r>
          </a:p>
          <a:p>
            <a:pPr indent="-228600" lvl="0" marL="457200" rtl="0">
              <a:spcBef>
                <a:spcPts val="0"/>
              </a:spcBef>
              <a:buClr>
                <a:schemeClr val="dk1"/>
              </a:buClr>
              <a:buChar char="-"/>
            </a:pPr>
            <a:r>
              <a:rPr lang="en">
                <a:solidFill>
                  <a:schemeClr val="dk1"/>
                </a:solidFill>
              </a:rPr>
              <a:t>You can’t slack off - we do use peer evaluations in grading, and if you don’t take part, you won’t get the grade.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I’m new. I’m going to make mistakes. I’ll forget things, try things that don’t work out, and will change things as we go along. Don’t hesitate to contact me at any time. I want your feedback. If something isn’t working, don’t wait until the end to tell me - let me know and we’ll see what we can do about it.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1-3) - A written explanation (including supporting documentation) must be submitted.</a:t>
            </a:r>
          </a:p>
          <a:p>
            <a:pPr lvl="0" rtl="0">
              <a:spcBef>
                <a:spcPts val="0"/>
              </a:spcBef>
              <a:buNone/>
            </a:pPr>
            <a:r>
              <a:rPr lang="en">
                <a:solidFill>
                  <a:schemeClr val="dk1"/>
                </a:solidFill>
              </a:rPr>
              <a:t>Make-up arrangements should be completed prior to the scheduled activity. </a:t>
            </a:r>
          </a:p>
          <a:p>
            <a:pPr lvl="0" rtl="0">
              <a:spcBef>
                <a:spcPts val="0"/>
              </a:spcBef>
              <a:buNone/>
            </a:pPr>
            <a:r>
              <a:rPr lang="en">
                <a:solidFill>
                  <a:schemeClr val="dk1"/>
                </a:solidFill>
              </a:rPr>
              <a:t>(read 4)</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Someday you will graduate, and in the real world, you will have to work with a wide variety of people. Now is the time to abandon preconceived prejudices about others. Students in this class are expected to respectfully work with all other students, regardless of gender, race, sexuality, religion, number of tentacles, whether they pick their nose, or any other possible criteria. Real talk here - we’re a bunch of nerds, and nerds have a reputation for not knowing what to do when women are in the room. Don’t be that stereotype. There is a zero-tolerance policy for any student that discriminates against other students, regardless of the reason. Be a professional adult.</a:t>
            </a:r>
          </a:p>
          <a:p>
            <a:pPr lvl="0" rtl="0">
              <a:lnSpc>
                <a:spcPct val="115000"/>
              </a:lnSpc>
              <a:spcBef>
                <a:spcPts val="0"/>
              </a:spcBef>
              <a:buClr>
                <a:schemeClr val="dk1"/>
              </a:buClr>
              <a:buSzPct val="100000"/>
              <a:buFont typeface="Arial"/>
              <a:buNone/>
            </a:pPr>
            <a:r>
              <a:rPr lang="en">
                <a:solidFill>
                  <a:schemeClr val="dk1"/>
                </a:solidFill>
              </a:rPr>
              <a:t>(read)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 point - why so flipping hard?</a:t>
            </a:r>
          </a:p>
          <a:p>
            <a:pPr lvl="0" rtl="0">
              <a:spcBef>
                <a:spcPts val="0"/>
              </a:spcBef>
              <a:buClr>
                <a:schemeClr val="dk1"/>
              </a:buClr>
              <a:buSzPct val="100000"/>
              <a:buFont typeface="Arial"/>
              <a:buNone/>
            </a:pPr>
            <a:r>
              <a:rPr lang="en"/>
              <a:t>guesses? </a:t>
            </a:r>
            <a:r>
              <a:rPr lang="en">
                <a:solidFill>
                  <a:schemeClr val="dk1"/>
                </a:solidFill>
              </a:rPr>
              <a:t>who here works in industry? interned?</a:t>
            </a:r>
          </a:p>
          <a:p>
            <a:pPr lvl="0" rtl="0">
              <a:spcBef>
                <a:spcPts val="0"/>
              </a:spcBef>
              <a:buNone/>
            </a:pPr>
            <a:r>
              <a:rPr lang="en">
                <a:solidFill>
                  <a:schemeClr val="dk1"/>
                </a:solidFill>
              </a:rPr>
              <a:t>how much time do you spend designing? testing? challenges?</a:t>
            </a:r>
          </a:p>
          <a:p>
            <a:pPr lvl="0" rtl="0">
              <a:spcBef>
                <a:spcPts val="0"/>
              </a:spcBef>
              <a:buNone/>
            </a:pPr>
            <a:r>
              <a:t/>
            </a:r>
            <a:endParaRPr>
              <a:solidFill>
                <a:schemeClr val="dk1"/>
              </a:solidFill>
            </a:endParaRPr>
          </a:p>
          <a:p>
            <a:pPr lvl="0" rtl="0">
              <a:spcBef>
                <a:spcPts val="0"/>
              </a:spcBef>
              <a:buNone/>
            </a:pPr>
            <a:r>
              <a:rPr lang="en">
                <a:solidFill>
                  <a:schemeClr val="dk1"/>
                </a:solidFill>
              </a:rPr>
              <a:t>(expensive, so incentive to half-ass), intangible/hard to visualize, look for good answers from audience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Software engineering is concerned with the development - design, building, and testing - and evolution of high-quality software systems in a systematic, controlled, and efficient manner. </a:t>
            </a:r>
          </a:p>
          <a:p>
            <a:pPr lvl="0" rtl="0">
              <a:spcBef>
                <a:spcPts val="0"/>
              </a:spcBef>
              <a:buNone/>
            </a:pPr>
            <a:r>
              <a:rPr lang="en">
                <a:solidFill>
                  <a:schemeClr val="dk1"/>
                </a:solidFill>
              </a:rPr>
              <a:t>Pay attention to bolded part.</a:t>
            </a:r>
          </a:p>
          <a:p>
            <a:pPr lvl="0" rtl="0">
              <a:spcBef>
                <a:spcPts val="0"/>
              </a:spcBef>
              <a:buNone/>
            </a:pPr>
            <a:r>
              <a:rPr lang="en">
                <a:solidFill>
                  <a:schemeClr val="dk1"/>
                </a:solidFill>
              </a:rPr>
              <a:t>Software engineers are concerned with safety and reliability of the product as well as the cost and schedule of the development process.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how about a different question - when we say software, do we just mean a computer program. </a:t>
            </a:r>
          </a:p>
          <a:p>
            <a:pPr lvl="0" rtl="0">
              <a:spcBef>
                <a:spcPts val="0"/>
              </a:spcBef>
              <a:buNone/>
            </a:pPr>
            <a:r>
              <a:t/>
            </a:r>
            <a:endParaRPr/>
          </a:p>
          <a:p>
            <a:pPr lvl="0" rtl="0">
              <a:spcBef>
                <a:spcPts val="0"/>
              </a:spcBef>
              <a:buNone/>
            </a:pPr>
            <a:r>
              <a:rPr lang="en"/>
              <a:t>What is software? What do you need to consider when developing software?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One view is to look at software as the product being sold. Software isn’t just the executable, but everything that comes with it and everything that goes into its develppment.</a:t>
            </a:r>
          </a:p>
          <a:p>
            <a:pPr lvl="0" rtl="0">
              <a:spcBef>
                <a:spcPts val="0"/>
              </a:spcBef>
              <a:buNone/>
            </a:pPr>
            <a:r>
              <a:rPr lang="en"/>
              <a:t>A software project is a potentially huge collection of artifacts:</a:t>
            </a:r>
          </a:p>
          <a:p>
            <a:pPr lvl="0" rtl="0">
              <a:spcBef>
                <a:spcPts val="0"/>
              </a:spcBef>
              <a:buNone/>
            </a:pPr>
            <a:r>
              <a:rPr lang="en"/>
              <a:t>(read these)</a:t>
            </a:r>
          </a:p>
          <a:p>
            <a:pPr lvl="0" rtl="0">
              <a:spcBef>
                <a:spcPts val="0"/>
              </a:spcBef>
              <a:buNone/>
            </a:pPr>
            <a:r>
              <a:rPr lang="en"/>
              <a:t>Software is also part of a broader environment (3) In building software, (4)</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Software development is an insanely human-intensive effort. You might not think that - the manufacturing process is trivial. It’s relatively hard to build 1000 phones, but that’s because each part needs to be built in a factory somewhere by teams of people performing physical processes. Manufacturing copies of the software product is easy, right click, copy, paste. </a:t>
            </a:r>
          </a:p>
          <a:p>
            <a:pPr lvl="0" rtl="0">
              <a:spcBef>
                <a:spcPts val="0"/>
              </a:spcBef>
              <a:buNone/>
            </a:pPr>
            <a:r>
              <a:t/>
            </a:r>
            <a:endParaRPr/>
          </a:p>
          <a:p>
            <a:pPr lvl="0" rtl="0">
              <a:spcBef>
                <a:spcPts val="0"/>
              </a:spcBef>
              <a:buNone/>
            </a:pPr>
            <a:r>
              <a:rPr lang="en"/>
              <a:t>But, it’s hard to build the original unit - the product. In many ways, harder than any engineered physical artifact. Software involves a lot of people in very specialized positions. Not just a programmer, but (read off and elaborate a bit)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More importantly, software is both complex and intangible. This is an important idea that we’ll come back to from time to time. Software is intangible. You can’t see it, touch it, or smell it. If you’re building a bridge, and you screw up, you’ll find out pretty quickly. It might fall over before you’re done. It’s harder to make a mistake because most mistakes are obvious. That isn’t the case in software. There’s no clear way to see that a part doesn’t fit correctly. If you’re lucky, when you run it, you’ll notice an issue, but that requires that you can actually run it. Sometimes that doesn’t happen until later in the process. Even then, that’s only the obvious mistakes. Some mistakes only emerge when you hook every component together and look at their interaction, and even then, you still might not notice a problem unless you feed in the right inputs. Software is insanely complex, code is highly interconnected, and mistakes are not easy to see.</a:t>
            </a:r>
          </a:p>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When building software, there are a lot of different considerations to make. It’s not just a question of whether it works. You aren’t going to just make sure it gives the answer to 1+1, but you’ll want to shoot for the fulfillment of certain attributes and goals that make your product better, that let you compete with others on the market, make your customers happy.</a:t>
            </a:r>
          </a:p>
          <a:p>
            <a:pPr lvl="0" rtl="0">
              <a:spcBef>
                <a:spcPts val="0"/>
              </a:spcBef>
              <a:buNone/>
            </a:pPr>
            <a:r>
              <a:rPr lang="en"/>
              <a:t>Not going to go through everything you could aim for, but a few key ones include maintainability:</a:t>
            </a:r>
          </a:p>
          <a:p>
            <a:pPr indent="-228600" lvl="0" marL="457200" rtl="0">
              <a:spcBef>
                <a:spcPts val="0"/>
              </a:spcBef>
              <a:buChar char="-"/>
            </a:pPr>
            <a:r>
              <a:rPr lang="en"/>
              <a:t>(read off), add new features, change functionality, fix problems, and ensure that customers can continue to make use of your work</a:t>
            </a:r>
          </a:p>
          <a:p>
            <a:pPr indent="-228600" lvl="0" marL="457200" rtl="0">
              <a:spcBef>
                <a:spcPts val="0"/>
              </a:spcBef>
              <a:buChar char="-"/>
            </a:pPr>
            <a:r>
              <a:rPr lang="en"/>
              <a:t>(read off). Shouldn’t blow up an airplane, shouldn’t overload a medical device, it shouldn’t erase your harddrive or cause legal liability issues.</a:t>
            </a:r>
          </a:p>
          <a:p>
            <a:pPr indent="-228600" lvl="0" marL="457200" rtl="0">
              <a:spcBef>
                <a:spcPts val="0"/>
              </a:spcBef>
              <a:buClr>
                <a:schemeClr val="dk1"/>
              </a:buClr>
              <a:buChar char="-"/>
            </a:pPr>
            <a:r>
              <a:rPr lang="en">
                <a:solidFill>
                  <a:schemeClr val="dk1"/>
                </a:solidFill>
              </a:rPr>
              <a:t>(read off) Don’t be a memory hog, don’t take hours to do a task that can be done in minutes with a little bit of optimization.</a:t>
            </a:r>
          </a:p>
          <a:p>
            <a:pPr indent="-228600" lvl="0" marL="457200" rtl="0">
              <a:spcBef>
                <a:spcPts val="0"/>
              </a:spcBef>
              <a:buClr>
                <a:schemeClr val="dk1"/>
              </a:buClr>
              <a:buChar char="-"/>
            </a:pPr>
            <a:r>
              <a:rPr lang="en">
                <a:solidFill>
                  <a:schemeClr val="dk1"/>
                </a:solidFill>
              </a:rPr>
              <a:t>(read off) Don’t make your program too confusing. Can your mom sit down with it and launch a missile? No? Then redesign it?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Remember, making a high quality product is expensive, and the more of each of these attributes you want, the more it costs you. You can’t build software that works, that is dependable, that is highly efficient, and is highly maintainable all at the same time.There is a trade-off game here - if you need to be highly dependible, you might have to sacrifice some level of efficiency, or you must be prepared to pay for both - increased budget to hire people, increased development time to refine and optimzie.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And, it isn’t easy to choose these attributes. You have to balance the needs of the people that are involved in every aspect of your software. What makes your software high-quality depends on who you ask.</a:t>
            </a:r>
          </a:p>
          <a:p>
            <a:pPr lvl="0" rtl="0">
              <a:spcBef>
                <a:spcPts val="0"/>
              </a:spcBef>
              <a:buNone/>
            </a:pPr>
            <a:r>
              <a:rPr lang="en"/>
              <a:t>(read off a bit)</a:t>
            </a:r>
          </a:p>
          <a:p>
            <a:pPr lvl="0" rtl="0">
              <a:spcBef>
                <a:spcPts val="0"/>
              </a:spcBef>
              <a:buNone/>
            </a:pPr>
            <a:r>
              <a:rPr lang="en"/>
              <a:t>You’re going to have to prioritize. You’ll have to look at what everybody finds important and put that first, then figure out who to appease and who to piss off. </a:t>
            </a:r>
          </a:p>
          <a:p>
            <a:pPr lvl="0" rtl="0">
              <a:spcBef>
                <a:spcPts val="600"/>
              </a:spcBef>
              <a:buNone/>
            </a:pPr>
            <a:r>
              <a:rPr lang="en">
                <a:solidFill>
                  <a:schemeClr val="dk1"/>
                </a:solidFill>
              </a:rPr>
              <a:t>And in some domains, what people want doesn’t matter, certain attributes must dominate: for instance, in a safety-critical system - an airplane autopilot system for instance, dependability and efficiency are more important than anything.</a:t>
            </a:r>
          </a:p>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Even then, how you organize the development cycle itself matters. Organization and planning are king. WE’ll follow something that looks a bit like this (quick recap)</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But, if we want to be honest, it often looks more like this. Come up with an idea, then sit down and tap it out. Then stick there for awhile as you find out about mistakes.</a:t>
            </a:r>
          </a:p>
          <a:p>
            <a:pPr lvl="0" rtl="0">
              <a:spcBef>
                <a:spcPts val="0"/>
              </a:spcBef>
              <a:buNone/>
            </a:pPr>
            <a:r>
              <a:rPr lang="en">
                <a:solidFill>
                  <a:schemeClr val="dk1"/>
                </a:solidFill>
              </a:rPr>
              <a:t>This is clearly a problem, and this is why development is so expensive and the products we get out of it so terrible still.</a:t>
            </a:r>
          </a:p>
          <a:p>
            <a:pPr lvl="0" rtl="0">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here’s the honest answer to what is software engineering and the role of the successful software engineer.</a:t>
            </a:r>
          </a:p>
          <a:p>
            <a:pPr lvl="0" rtl="0">
              <a:spcBef>
                <a:spcPts val="0"/>
              </a:spcBef>
              <a:buNone/>
            </a:pPr>
            <a:r>
              <a:rPr lang="en">
                <a:solidFill>
                  <a:schemeClr val="dk1"/>
                </a:solidFill>
              </a:rPr>
              <a:t>- (read).</a:t>
            </a:r>
          </a:p>
          <a:p>
            <a:pPr lvl="0" rtl="0">
              <a:spcBef>
                <a:spcPts val="0"/>
              </a:spcBef>
              <a:buNone/>
            </a:pPr>
            <a:r>
              <a:rPr lang="en">
                <a:solidFill>
                  <a:schemeClr val="dk1"/>
                </a:solidFill>
              </a:rPr>
              <a:t>That point - the best we can do given what we have means there is always a trade-off game. As a NASA engineer put it, “we want products to be better, faster to develop, and cheaper to develop - you aren’t getting all three. Best you can do is pick two.” It can be created on a short schedule without a big budget, but that comes at a cost to quality. It can be developed quickly and quality can be maintained, but that will cost you. This semester, you will hear me say several times that the right answer depends on your product, your budget, your resources. It depends is frustrating, but it is the honest answer. What we’ll do is prepare you to make that judgement call.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Whereas many computer science classes deal with taking complex domain-specific problems and deriving solutions from the appropriate mathematical and computational theories. For example, in an AI course, you learn to reason about intelligence problems and design software that solves such problems. SE is the study of software itself. The study of what software is, and how it can be build in a rigorous, controlled manner. In software engineering, you will learn to reason about </a:t>
            </a:r>
            <a:r>
              <a:rPr i="1" lang="en">
                <a:solidFill>
                  <a:schemeClr val="dk1"/>
                </a:solidFill>
              </a:rPr>
              <a:t>software</a:t>
            </a:r>
            <a:r>
              <a:rPr lang="en">
                <a:solidFill>
                  <a:schemeClr val="dk1"/>
                </a:solidFill>
              </a:rPr>
              <a:t> itself, and will learn lessons that apply to any program you design in the future. </a:t>
            </a:r>
          </a:p>
          <a:p>
            <a:pPr lvl="0" rtl="0">
              <a:spcBef>
                <a:spcPts val="0"/>
              </a:spcBef>
              <a:buNone/>
            </a:pPr>
            <a:r>
              <a:rPr lang="en">
                <a:solidFill>
                  <a:schemeClr val="dk1"/>
                </a:solidFill>
              </a:rPr>
              <a:t> focused around designing, developing, and documenting reliable, functionally complete, and usable software.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Your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first of these principles is that (read). Basically, engineering is serious. Failure can have consequences, so we must approach development from a serious perspective.But… (read)</a:t>
            </a:r>
          </a:p>
          <a:p>
            <a:pPr lvl="0" rtl="0">
              <a:spcBef>
                <a:spcPts val="0"/>
              </a:spcBef>
              <a:buNone/>
            </a:pPr>
            <a:r>
              <a:rPr lang="en">
                <a:solidFill>
                  <a:schemeClr val="dk1"/>
                </a:solidFill>
              </a:rPr>
              <a:t>I never question this, software development is a creative process. It requires clever thinking, ingenuity. Software development can’t be boiled down to a recipe book that can be applied by rote.</a:t>
            </a:r>
          </a:p>
          <a:p>
            <a:pPr lvl="0" rtl="0">
              <a:spcBef>
                <a:spcPts val="0"/>
              </a:spcBef>
              <a:buNone/>
            </a:pPr>
            <a:r>
              <a:rPr lang="en">
                <a:solidFill>
                  <a:schemeClr val="dk1"/>
                </a:solidFill>
              </a:rPr>
              <a:t>But, when you think of creativity, you think of the opposite of formality, you think of beautiful chaos. The breaking of rules.  Isn’t this a contradiction?</a:t>
            </a:r>
          </a:p>
          <a:p>
            <a:pPr lvl="0" rtl="0">
              <a:spcBef>
                <a:spcPts val="0"/>
              </a:spcBef>
              <a:buNone/>
            </a:pPr>
            <a:r>
              <a:t/>
            </a:r>
            <a:endParaRPr>
              <a:solidFill>
                <a:schemeClr val="dk1"/>
              </a:solidFill>
            </a:endParaRPr>
          </a:p>
          <a:p>
            <a:pPr lvl="0" rtl="0">
              <a:spcBef>
                <a:spcPts val="0"/>
              </a:spcBef>
              <a:buNone/>
            </a:pPr>
            <a:r>
              <a:rPr lang="en">
                <a:solidFill>
                  <a:schemeClr val="dk1"/>
                </a:solidFill>
              </a:rPr>
              <a:t>(discuss some)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 don’t think they do. By applying rigor and formality to the development process, we increase the confidence in our results without sitfling the creativity of our approach. We provide structure to the process of getting from conception to product. We increase the skill of the developer. Think of your favorite artist. Did they start out as a great artist? They practiced, they built skill. They were technically proficient. That is the aim of this idea of structuring and formalizing the development process and the activities performed - to provide developers with a solid base of skill proficiency, and to ensure that the creative product is sound and safe to use.</a:t>
            </a:r>
          </a:p>
          <a:p>
            <a:pPr lvl="0" rtl="0">
              <a:spcBef>
                <a:spcPts val="0"/>
              </a:spcBef>
              <a:buNone/>
            </a:pPr>
            <a:r>
              <a:t/>
            </a:r>
            <a:endParaRPr>
              <a:solidFill>
                <a:schemeClr val="dk1"/>
              </a:solidFill>
            </a:endParaRPr>
          </a:p>
          <a:p>
            <a:pPr lvl="0" rtl="0">
              <a:spcBef>
                <a:spcPts val="0"/>
              </a:spcBef>
              <a:buNone/>
            </a:pPr>
            <a:r>
              <a:rPr lang="en">
                <a:solidFill>
                  <a:schemeClr val="dk1"/>
                </a:solidFill>
              </a:rPr>
              <a:t>This is evident in the programming languages we use - they have restrictions, maybe a defined type structure to protect users and developers alike, but these constraints don’t destroy the freedom of the developer. They help avert disaster and teach the developer about the pitfalls that could await them. Instead, having structure frees them from certain tedious aspects of development - for instance, by providing automatic garbage collection, we protect the users, we free up the focus of the developer, and we get better software as a result.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Software is complex. We cannot deal with all aspects of a problem simultaneously. We’ll just muck it up.</a:t>
            </a:r>
          </a:p>
          <a:p>
            <a:pPr lvl="0" rtl="0">
              <a:spcBef>
                <a:spcPts val="0"/>
              </a:spcBef>
              <a:buNone/>
            </a:pPr>
            <a:r>
              <a:rPr lang="en">
                <a:solidFill>
                  <a:schemeClr val="dk1"/>
                </a:solidFill>
              </a:rPr>
              <a:t>So, this is a simple idea that will seep into all aspects of design, development, and testing - divide and conquer, separate your issues and tasks. </a:t>
            </a:r>
          </a:p>
          <a:p>
            <a:pPr lvl="0" rtl="0">
              <a:spcBef>
                <a:spcPts val="0"/>
              </a:spcBef>
              <a:buNone/>
            </a:pPr>
            <a:r>
              <a:rPr lang="en">
                <a:solidFill>
                  <a:schemeClr val="dk1"/>
                </a:solidFill>
              </a:rPr>
              <a:t>(read issues and tasks)</a:t>
            </a:r>
          </a:p>
          <a:p>
            <a:pPr lvl="0" rtl="0">
              <a:spcBef>
                <a:spcPts val="0"/>
              </a:spcBef>
              <a:buNone/>
            </a:pPr>
            <a:r>
              <a:rPr lang="en">
                <a:solidFill>
                  <a:schemeClr val="dk1"/>
                </a:solidFill>
              </a:rPr>
              <a:t>Can separate in terms of time - figure out what will take the most or least amount of time and look at it first</a:t>
            </a:r>
          </a:p>
          <a:p>
            <a:pPr lvl="0" rtl="0">
              <a:spcBef>
                <a:spcPts val="0"/>
              </a:spcBef>
              <a:buNone/>
            </a:pPr>
            <a:r>
              <a:rPr lang="en">
                <a:solidFill>
                  <a:schemeClr val="dk1"/>
                </a:solidFill>
              </a:rPr>
              <a:t>can separate in terms of qualities - how can we best increase efficiency? now, let’s look at reliability?</a:t>
            </a:r>
          </a:p>
          <a:p>
            <a:pPr lvl="0" rtl="0">
              <a:spcBef>
                <a:spcPts val="0"/>
              </a:spcBef>
              <a:buNone/>
            </a:pPr>
            <a:r>
              <a:rPr lang="en">
                <a:solidFill>
                  <a:schemeClr val="dk1"/>
                </a:solidFill>
              </a:rPr>
              <a:t>in terms of views of an artifact - maybe we can break our requirements into chapters based on types of functionality. Great. Let’s work on refining detailing this feature first, now this one, now this one.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worry here is that if we separate too much, if we focus on one thing at a time, we’ll miss out on the global picture. We won’t end up with an optimized system because we didn't spend enough time on how things will fit together.</a:t>
            </a:r>
          </a:p>
          <a:p>
            <a:pPr lvl="0" rtl="0">
              <a:spcBef>
                <a:spcPts val="0"/>
              </a:spcBef>
              <a:buNone/>
            </a:pPr>
            <a:r>
              <a:rPr lang="en">
                <a:solidFill>
                  <a:schemeClr val="dk1"/>
                </a:solidFill>
              </a:rPr>
              <a:t>The answer is sure, that’s a risk, but if we focus entirely on the global view, we might screw up entirely. We might get the functionality wrong, we might make unfixable mistakes, or miss something, or be clueless as to how to properly implement something. We don’t want to get lost in the weeds, but we also don’t want to trip over the alligator hiding in those weeds.</a:t>
            </a:r>
          </a:p>
          <a:p>
            <a:pPr lvl="0" rtl="0">
              <a:spcBef>
                <a:spcPts val="0"/>
              </a:spcBef>
              <a:buNone/>
            </a:pPr>
            <a:r>
              <a:t/>
            </a:r>
            <a:endParaRPr>
              <a:solidFill>
                <a:schemeClr val="dk1"/>
              </a:solidFill>
            </a:endParaRPr>
          </a:p>
          <a:p>
            <a:pPr lvl="0" rtl="0">
              <a:spcBef>
                <a:spcPts val="0"/>
              </a:spcBef>
              <a:buNone/>
            </a:pPr>
            <a:r>
              <a:rPr lang="en">
                <a:solidFill>
                  <a:schemeClr val="dk1"/>
                </a:solidFill>
              </a:rPr>
              <a:t>The thing is, separation of concerns also allows separation of responsibilities. By planning a project in discrete, clear stages, we allow teams to efficiently work in parallel, focusing on their responsibilities and tasks - keep management focused on management, let requirements and design teams work concurrently and feed off of each other, let someone worry about optimization and someone to worry about correctness.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Modularity is closely related to separation of concerns - they appear to be the same thing at first. Separation of concerns is more how you approach everything in life - don’t try to solve a big problem at once, but split it into tasks. Modularity is a concrete design principle along the same lines. Architect a system as a series of cooperating, but otherwise independent subsystems. If we’re building a calculator, let’s separate multiplication functions from trigonometric functions. In your word processor, spell check functions independently of font styling. Modularity applies at the program level - you don’t want to stick too much of your code in one location - a single class or function - but you want to group code logically and carefully control how parts of the program communicate, ideally in such a way that parts of your program could stand alone and be reused in other products.</a:t>
            </a:r>
          </a:p>
          <a:p>
            <a:pPr lvl="0" rtl="0">
              <a:spcBef>
                <a:spcPts val="0"/>
              </a:spcBef>
              <a:buNone/>
            </a:pPr>
            <a:r>
              <a:rPr lang="en">
                <a:solidFill>
                  <a:schemeClr val="dk1"/>
                </a:solidFill>
              </a:rPr>
              <a:t>By breaking programs into smaller, independent modules, we have three goals in mind.</a:t>
            </a:r>
          </a:p>
          <a:p>
            <a:pPr lvl="0" rtl="0">
              <a:spcBef>
                <a:spcPts val="0"/>
              </a:spcBef>
              <a:buNone/>
            </a:pPr>
            <a:r>
              <a:rPr lang="en">
                <a:solidFill>
                  <a:schemeClr val="dk1"/>
                </a:solidFill>
              </a:rPr>
              <a:t>- Decomposability. You want to be able to take the system and break it into understandable modules. The understandable is important here. You want to be able to look at a module, and know that it does one thing, and you want to understand what that is any why that module does it. It’s a pain to look at a class that does 32 different things. Why is it doing so much? Where is the code I need for the one thing I want to do? How do I understand something so complicated?</a:t>
            </a:r>
          </a:p>
          <a:p>
            <a:pPr lvl="0" rtl="0">
              <a:spcBef>
                <a:spcPts val="0"/>
              </a:spcBef>
              <a:buNone/>
            </a:pPr>
            <a:r>
              <a:rPr lang="en">
                <a:solidFill>
                  <a:schemeClr val="dk1"/>
                </a:solidFill>
              </a:rPr>
              <a:t>- Composability. You want to be able to take these small modules and be able to construct a working system out of the building blocks. </a:t>
            </a:r>
          </a:p>
          <a:p>
            <a:pPr indent="0" lvl="0" marL="0" rtl="0">
              <a:spcBef>
                <a:spcPts val="0"/>
              </a:spcBef>
              <a:buNone/>
            </a:pPr>
            <a:r>
              <a:rPr lang="en">
                <a:solidFill>
                  <a:schemeClr val="dk1"/>
                </a:solidFill>
              </a:rPr>
              <a:t>- This makes reuse easier - can take those blocks and make something else by adding a few new modules. </a:t>
            </a:r>
          </a:p>
          <a:p>
            <a:pPr indent="0" lvl="0" marL="0" rtl="0">
              <a:spcBef>
                <a:spcPts val="0"/>
              </a:spcBef>
              <a:buNone/>
            </a:pPr>
            <a:r>
              <a:rPr lang="en">
                <a:solidFill>
                  <a:schemeClr val="dk1"/>
                </a:solidFill>
              </a:rPr>
              <a:t>- It makes maintenance easier - if something is wrong, you find the block responsible and fix it. You don’t have to fix other things too.</a:t>
            </a:r>
          </a:p>
          <a:p>
            <a:pPr indent="0" lvl="0" marL="0" rtl="0">
              <a:spcBef>
                <a:spcPts val="0"/>
              </a:spcBef>
              <a:buNone/>
            </a:pPr>
            <a:r>
              <a:rPr lang="en">
                <a:solidFill>
                  <a:schemeClr val="dk1"/>
                </a:solidFill>
              </a:rPr>
              <a:t>- Foundation of OO frameworks. Slip in the right object and talk to it.</a:t>
            </a:r>
          </a:p>
          <a:p>
            <a:pPr lvl="0" rtl="0">
              <a:spcBef>
                <a:spcPts val="0"/>
              </a:spcBef>
              <a:buNone/>
            </a:pPr>
            <a:r>
              <a:rPr lang="en">
                <a:solidFill>
                  <a:schemeClr val="dk1"/>
                </a:solidFill>
              </a:rPr>
              <a:t>- Ease of understanding. At some point, the system will change. To facilitate change, we must understand the system. We need to understand the whole, sure, but through modularity, we can understand the pieces. We can both see the whole picture and the weeds.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We can measure modularity through two metrics. We’ll talk about these a lot when we talk about design.</a:t>
            </a:r>
          </a:p>
          <a:p>
            <a:pPr lvl="0" rtl="0">
              <a:spcBef>
                <a:spcPts val="0"/>
              </a:spcBef>
              <a:buNone/>
            </a:pPr>
            <a:r>
              <a:rPr lang="en">
                <a:solidFill>
                  <a:schemeClr val="dk1"/>
                </a:solidFill>
              </a:rPr>
              <a:t>(read definitions)</a:t>
            </a:r>
          </a:p>
          <a:p>
            <a:pPr lvl="0" rtl="0">
              <a:spcBef>
                <a:spcPts val="0"/>
              </a:spcBef>
              <a:buNone/>
            </a:pPr>
            <a:r>
              <a:rPr lang="en">
                <a:solidFill>
                  <a:schemeClr val="dk1"/>
                </a:solidFill>
              </a:rPr>
              <a:t>We want high cohesion. If we have a class, made up of several methods, we want those methods to be similar - to be related through some common purpose. If we’re building a calculator, we might want a class that collects all functions related to multiplication, and a separate class that collects all methods related to addition. This improves maintainabilty - we know where to look for particular modules. It reduces complexity - we could get rid of some modules by not repeating functionality. We can facilitate reuse by simply making it obvious where everything is. </a:t>
            </a:r>
          </a:p>
          <a:p>
            <a:pPr lvl="0" rtl="0">
              <a:spcBef>
                <a:spcPts val="0"/>
              </a:spcBef>
              <a:buNone/>
            </a:pPr>
            <a:r>
              <a:rPr lang="en">
                <a:solidFill>
                  <a:schemeClr val="dk1"/>
                </a:solidFill>
              </a:rPr>
              <a:t>And we want low coupling. We want modules that are independent. If coupling is too high, a bug in one module will cause a rippling effect where it spills over into other modules, requiring potentially many changes to the system. This interdependence makes testing harder, as you can’t test modules independently. Your final system might be harder to assemble, as you have to understand how more modules work and how they communicate.</a:t>
            </a:r>
          </a:p>
          <a:p>
            <a:pPr lvl="0" rtl="0">
              <a:spcBef>
                <a:spcPts val="0"/>
              </a:spcBef>
              <a:buNone/>
            </a:pPr>
            <a:r>
              <a:rPr lang="en">
                <a:solidFill>
                  <a:schemeClr val="dk1"/>
                </a:solidFill>
              </a:rPr>
              <a:t>Keep these in mind - you’ll get tired of hearing about them by the end of the semester.</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Abstraction is something you find throughout all of CS- the principle of taking a problem that is hard to solve, simplify it by identifying the important aspects, and ignoring the rest of the little details. The idea is that hard problems can be solved if we streamline them - remove the details we don’t care about and focus on the key factors. This is something that will also come up often.</a:t>
            </a:r>
          </a:p>
          <a:p>
            <a:pPr lvl="0" rtl="0">
              <a:spcBef>
                <a:spcPts val="0"/>
              </a:spcBef>
              <a:buNone/>
            </a:pPr>
            <a:r>
              <a:rPr lang="en">
                <a:solidFill>
                  <a:schemeClr val="dk1"/>
                </a:solidFill>
              </a:rPr>
              <a:t>- this is key in ensuring that your software functions as it should. Software is complex, and to make sure it works, we need ways to isolate features or behaviors and verify that they work as intended. One way to do that is to model a system function - perhaps as a state machine - and analyze this model outside of the complexities of the real system. This simplified model can help us understand whether the real system works as intended.</a:t>
            </a:r>
          </a:p>
          <a:p>
            <a:pPr lvl="0" rtl="0">
              <a:spcBef>
                <a:spcPts val="0"/>
              </a:spcBef>
              <a:buNone/>
            </a:pPr>
            <a:r>
              <a:rPr lang="en">
                <a:solidFill>
                  <a:schemeClr val="dk1"/>
                </a:solidFill>
              </a:rPr>
              <a:t>- this comes up in design notations - we have all of these ways to try to visualize this intangible product we’re building, different diagrams, class structure, ways to plot out interaction sequences - let us look at the software from every angle, but each view is simplified to one aspect at a time so we can analyze in isolation. For insntance, a class diagram is a great way to see the class structure of the system. This allows us to identify undesired dependencies. However, this is a static diagram that doesn’t reveal the full picture of runtime behavior. Sequence diagrams can help with that.</a:t>
            </a:r>
          </a:p>
          <a:p>
            <a:pPr lvl="0" rtl="0">
              <a:spcBef>
                <a:spcPts val="0"/>
              </a:spcBef>
              <a:buNone/>
            </a:pPr>
            <a:r>
              <a:rPr lang="en">
                <a:solidFill>
                  <a:schemeClr val="dk1"/>
                </a:solidFill>
              </a:rPr>
              <a:t>- You should keep in mind that an abstraction does hide certain details of reality, so you eventually want to look at those details too - have multiple abstractions, so you can combine them to still solve the whole problem. Almost a form of separation of concerns, right? Multiple abstractions provide different views of the whole picture, and you can piece together a solution from there.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Simple principle - change is inevitable in a software project. We should plan for it. This principle effects all aspects of SE</a:t>
            </a:r>
          </a:p>
          <a:p>
            <a:pPr indent="-228600" lvl="0" marL="457200" rtl="0">
              <a:spcBef>
                <a:spcPts val="0"/>
              </a:spcBef>
              <a:buClr>
                <a:schemeClr val="dk1"/>
              </a:buClr>
              <a:buChar char="-"/>
            </a:pPr>
            <a:r>
              <a:rPr lang="en">
                <a:solidFill>
                  <a:schemeClr val="dk1"/>
                </a:solidFill>
              </a:rPr>
              <a:t>make sure your artifacts - requirements, design, code - are easy to change. Modularity and separation of conerns are crucial in enabling this</a:t>
            </a:r>
          </a:p>
          <a:p>
            <a:pPr indent="-228600" lvl="0" marL="457200" rtl="0">
              <a:spcBef>
                <a:spcPts val="0"/>
              </a:spcBef>
              <a:buClr>
                <a:schemeClr val="dk1"/>
              </a:buClr>
              <a:buChar char="-"/>
            </a:pPr>
            <a:r>
              <a:rPr lang="en">
                <a:solidFill>
                  <a:schemeClr val="dk1"/>
                </a:solidFill>
              </a:rPr>
              <a:t>Version control systems are your friends</a:t>
            </a:r>
          </a:p>
          <a:p>
            <a:pPr indent="-228600" lvl="0" marL="457200" rtl="0">
              <a:spcBef>
                <a:spcPts val="0"/>
              </a:spcBef>
              <a:buClr>
                <a:schemeClr val="dk1"/>
              </a:buClr>
              <a:buChar char="-"/>
            </a:pPr>
            <a:r>
              <a:rPr lang="en">
                <a:solidFill>
                  <a:schemeClr val="dk1"/>
                </a:solidFill>
              </a:rPr>
              <a:t>Programmers will leave, management will leave, this happens. don’t let it cripple your project</a:t>
            </a:r>
          </a:p>
          <a:p>
            <a:pPr indent="-228600" lvl="0" marL="457200" rtl="0">
              <a:spcBef>
                <a:spcPts val="0"/>
              </a:spcBef>
              <a:buClr>
                <a:schemeClr val="dk1"/>
              </a:buClr>
              <a:buChar char="-"/>
            </a:pPr>
            <a:r>
              <a:rPr lang="en">
                <a:solidFill>
                  <a:schemeClr val="dk1"/>
                </a:solidFill>
              </a:rPr>
              <a:t>Especially with as fast as the mobile market moves these days. you might not be first to market with a new product, or you might find there is no longera need for the tool you’re building. Have a backup plan.</a:t>
            </a:r>
          </a:p>
          <a:p>
            <a:pPr indent="-228600" lvl="0" marL="457200" rtl="0">
              <a:spcBef>
                <a:spcPts val="0"/>
              </a:spcBef>
              <a:buClr>
                <a:schemeClr val="dk1"/>
              </a:buClr>
              <a:buChar char="-"/>
            </a:pPr>
            <a:r>
              <a:rPr lang="en">
                <a:solidFill>
                  <a:schemeClr val="dk1"/>
                </a:solidFill>
              </a:rPr>
              <a:t>Same deal. Plan for rapidly changing tech. Make sure an OS update or fancy new hardware platform doesn’t leave you obsolete.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Why software? It’s important. A concept that we’ll return to a lot is cost. Money is both the greatest human motivator and our greatest demotivator all at once - we assign importance to money - and we are not happy to be parted from it. So, why is software engineering important? Because software is expensive. </a:t>
            </a:r>
          </a:p>
          <a:p>
            <a:pPr indent="-228600" lvl="0" marL="457200" rtl="0">
              <a:spcBef>
                <a:spcPts val="0"/>
              </a:spcBef>
              <a:buChar char="-"/>
            </a:pPr>
            <a:r>
              <a:rPr lang="en"/>
              <a:t>Software is ubiquitous. Everything is a computer now, and computers need software. The developed world relies on software to power every single industry, and our economy depends on it.</a:t>
            </a:r>
          </a:p>
          <a:p>
            <a:pPr indent="-228600" lvl="0" marL="457200" rtl="0">
              <a:spcBef>
                <a:spcPts val="0"/>
              </a:spcBef>
              <a:buChar char="-"/>
            </a:pPr>
            <a:r>
              <a:rPr lang="en"/>
              <a:t>And, the fact is that what we spend on software development is a significant fraction of the GNP. Software costs a lot to make.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In every problem, try to find a general solution. This is where hardware and manufacturing have an edge. Computers are built using roughly similar and compatible parts. Even more so, buildings are constructed from standard parts. In physical inustries, you can generally solve your problem using off-the-shelf parts, then reuse your method and parts in building other items. This is uncommon in software. </a:t>
            </a:r>
          </a:p>
          <a:p>
            <a:pPr lvl="0" rtl="0">
              <a:spcBef>
                <a:spcPts val="0"/>
              </a:spcBef>
              <a:buNone/>
            </a:pPr>
            <a:r>
              <a:t/>
            </a:r>
            <a:endParaRPr>
              <a:solidFill>
                <a:schemeClr val="dk1"/>
              </a:solidFill>
            </a:endParaRPr>
          </a:p>
          <a:p>
            <a:pPr lvl="0" rtl="0">
              <a:spcBef>
                <a:spcPts val="0"/>
              </a:spcBef>
              <a:buNone/>
            </a:pPr>
            <a:r>
              <a:rPr lang="en">
                <a:solidFill>
                  <a:schemeClr val="dk1"/>
                </a:solidFill>
              </a:rPr>
              <a:t>Sometimes, a purpose-built solution is more optimized and efficient, but a general problem may be easier to solve - address the core problem, then tune it to your domain. Might be easier than trying to hit your particular corner case. Your generalized solution is likely more reusable. </a:t>
            </a:r>
          </a:p>
          <a:p>
            <a:pPr lvl="0" rtl="0">
              <a:spcBef>
                <a:spcPts val="0"/>
              </a:spcBef>
              <a:buNone/>
            </a:pPr>
            <a:r>
              <a:rPr lang="en">
                <a:solidFill>
                  <a:schemeClr val="dk1"/>
                </a:solidFill>
              </a:rPr>
              <a:t>If you’re really lucky, you may be able to grab some other software to help provide certain functionality in your system - videogames are good at this one, licence physics engines, animation frameworks, graphic pipelines.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Simple principle - Move towards your goal in increments. It’s hard to take the big bang approach - boom, a complete product. Instead, it’s better to set intermediate goals - we’ll have this piece of functionality done in two weeks, then the next two weeks later, and so on.</a:t>
            </a:r>
          </a:p>
          <a:p>
            <a:pPr lvl="0" rtl="0">
              <a:spcBef>
                <a:spcPts val="0"/>
              </a:spcBef>
              <a:buNone/>
            </a:pPr>
            <a:r>
              <a:t/>
            </a:r>
            <a:endParaRPr>
              <a:solidFill>
                <a:schemeClr val="dk1"/>
              </a:solidFill>
            </a:endParaRPr>
          </a:p>
          <a:p>
            <a:pPr lvl="0" rtl="0">
              <a:spcBef>
                <a:spcPts val="0"/>
              </a:spcBef>
              <a:buNone/>
            </a:pPr>
            <a:r>
              <a:rPr lang="en">
                <a:solidFill>
                  <a:schemeClr val="dk1"/>
                </a:solidFill>
              </a:rPr>
              <a:t>(read)</a:t>
            </a:r>
          </a:p>
          <a:p>
            <a:pPr lvl="0" rtl="0">
              <a:spcBef>
                <a:spcPts val="0"/>
              </a:spcBef>
              <a:buNone/>
            </a:pPr>
            <a:r>
              <a:rPr lang="en">
                <a:solidFill>
                  <a:schemeClr val="dk1"/>
                </a:solidFill>
              </a:rPr>
              <a:t>(read) specification, design, implementation, testing</a:t>
            </a:r>
          </a:p>
          <a:p>
            <a:pPr lvl="0" rtl="0">
              <a:spcBef>
                <a:spcPts val="0"/>
              </a:spcBef>
              <a:buNone/>
            </a:pPr>
            <a:r>
              <a:rPr lang="en">
                <a:solidFill>
                  <a:schemeClr val="dk1"/>
                </a:solidFill>
              </a:rPr>
              <a:t>Still, too often see planning go wrong and focus go astray, then developers try to do much at once. The idea here is to have a plan. To stay focused on one thing at a time, so you are constantly adjusting and refining your schedule. As a result, you have some prayer of staying on schedule.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 keep these in mind during this class and in the future when you plan a new software project, design the software, evaluate new tools, or look at new methodologies. Remember that even though development - tools, frameworks, languages - evolve, these principles remain the same. They won’t steer you in the wrong direction.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is a little of date, but still gives an idea of the scope. That figure is, at least, 10% low - maybe 25% low. Software is everywhere. Your car is a computer - Ford is one of the biggest software companies in the US -  your phone, your refridgerator. Software is ubiquitous!</a:t>
            </a:r>
          </a:p>
          <a:p>
            <a:pPr lvl="0" rtl="0">
              <a:spcBef>
                <a:spcPts val="0"/>
              </a:spcBef>
              <a:buNone/>
            </a:pPr>
            <a:r>
              <a:rPr lang="en">
                <a:solidFill>
                  <a:schemeClr val="dk1"/>
                </a:solidFill>
              </a:rPr>
              <a:t>If it’s around for awhile, it only gets more expensive - might spend way more fixing issues, adding features, keeping up compatibility. Can be a nightmare.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rgbClr val="222222"/>
                </a:solidFill>
                <a:highlight>
                  <a:srgbClr val="FFFFFF"/>
                </a:highlight>
              </a:rPr>
              <a:t>Amazon, of course, is software. No one disputes that. If I ask you about software, you’d mention something like this - a web app, a video game, a word processor. That’s not all that is software though - Our society is built on software. It powers our homes, it manages our private information, it controls our cars, it automates our factories and it even regulates our bodies. Ford is one of the largest software makers in the country. </a:t>
            </a:r>
            <a:r>
              <a:rPr lang="en">
                <a:solidFill>
                  <a:schemeClr val="dk1"/>
                </a:solidFill>
              </a:rPr>
              <a:t>Ford employs more software engineers than Apple. </a:t>
            </a:r>
            <a:r>
              <a:rPr lang="en">
                <a:solidFill>
                  <a:srgbClr val="222222"/>
                </a:solidFill>
                <a:highlight>
                  <a:srgbClr val="FFFFFF"/>
                </a:highlight>
              </a:rPr>
              <a:t>It is incredibly important that we construct good software. We need robust, operational systems, especially given growing demand for features, limited development budgets and strict time constraints.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If you don’t nail development - don’t test enough, leave bugs in, there are nasty outcomes.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00">
                <a:solidFill>
                  <a:schemeClr val="dk1"/>
                </a:solidFill>
                <a:highlight>
                  <a:srgbClr val="FFFFFF"/>
                </a:highlight>
              </a:rPr>
              <a:t>As a software developer, software bugs hurt your bottom line. They are expensive to fix, and only become more expensive the longer they remain active. The cost of fixing bugs, handling tech support, distributing the patched software, and addressing potential legal issues is not insignificant. </a:t>
            </a:r>
          </a:p>
          <a:p>
            <a:pPr lvl="0" rtl="0">
              <a:spcBef>
                <a:spcPts val="0"/>
              </a:spcBef>
              <a:buNone/>
            </a:pPr>
            <a:r>
              <a:rPr lang="en" sz="1000">
                <a:solidFill>
                  <a:schemeClr val="dk1"/>
                </a:solidFill>
                <a:highlight>
                  <a:srgbClr val="FFFFFF"/>
                </a:highlight>
              </a:rPr>
              <a:t>In 2002, a study commissioned by the US </a:t>
            </a:r>
            <a:r>
              <a:rPr lang="en" sz="1000">
                <a:solidFill>
                  <a:srgbClr val="0B0080"/>
                </a:solidFill>
                <a:highlight>
                  <a:srgbClr val="FFFFFF"/>
                </a:highlight>
                <a:hlinkClick r:id="rId2"/>
              </a:rPr>
              <a:t>Department of Commerce</a:t>
            </a:r>
            <a:r>
              <a:rPr lang="en" sz="1000">
                <a:solidFill>
                  <a:schemeClr val="dk1"/>
                </a:solidFill>
                <a:highlight>
                  <a:srgbClr val="FFFFFF"/>
                </a:highlight>
              </a:rPr>
              <a:t>' </a:t>
            </a:r>
            <a:r>
              <a:rPr lang="en" sz="1000">
                <a:solidFill>
                  <a:srgbClr val="0B0080"/>
                </a:solidFill>
                <a:highlight>
                  <a:srgbClr val="FFFFFF"/>
                </a:highlight>
                <a:hlinkClick r:id="rId3"/>
              </a:rPr>
              <a:t>National Institute of Standards and Technology</a:t>
            </a:r>
            <a:r>
              <a:rPr lang="en" sz="1000">
                <a:solidFill>
                  <a:schemeClr val="dk1"/>
                </a:solidFill>
                <a:highlight>
                  <a:srgbClr val="FFFFFF"/>
                </a:highlight>
              </a:rPr>
              <a:t> concluded that "software bugs, or errors, are so prevalent and so detrimental that they cost the US economy an estimated $59 billion annually, or about 0.6 percent of the gross domestic product"</a:t>
            </a:r>
          </a:p>
          <a:p>
            <a:pPr lvl="0" rtl="0">
              <a:spcBef>
                <a:spcPts val="0"/>
              </a:spcBef>
              <a:buNone/>
            </a:pPr>
            <a:r>
              <a:rPr lang="en" sz="1000">
                <a:solidFill>
                  <a:schemeClr val="dk1"/>
                </a:solidFill>
                <a:highlight>
                  <a:srgbClr val="FFFFFF"/>
                </a:highlight>
              </a:rPr>
              <a:t>The report estimated that minor improvements in software testing would relieve 1/3rd of that cost.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2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2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2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7.png"/><Relationship Id="rId5" Type="http://schemas.openxmlformats.org/officeDocument/2006/relationships/image" Target="../media/image6.jpg"/><Relationship Id="rId6"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mailto:greg@greggay.com" TargetMode="External"/><Relationship Id="rId4" Type="http://schemas.openxmlformats.org/officeDocument/2006/relationships/hyperlink" Target="https://dropbox.cse.sc.edu/course/view.php?id=103" TargetMode="External"/><Relationship Id="rId5" Type="http://schemas.openxmlformats.org/officeDocument/2006/relationships/hyperlink" Target="http://greggay.com/courses/fall17csce7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jpg"/><Relationship Id="rId4" Type="http://schemas.openxmlformats.org/officeDocument/2006/relationships/image" Target="../media/image15.jpg"/><Relationship Id="rId5"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jpg"/><Relationship Id="rId4" Type="http://schemas.openxmlformats.org/officeDocument/2006/relationships/image" Target="../media/image16.png"/><Relationship Id="rId5" Type="http://schemas.openxmlformats.org/officeDocument/2006/relationships/image" Target="../media/image14.jpg"/><Relationship Id="rId6" Type="http://schemas.openxmlformats.org/officeDocument/2006/relationships/image" Target="../media/image1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jpg"/><Relationship Id="rId4" Type="http://schemas.openxmlformats.org/officeDocument/2006/relationships/image" Target="../media/image1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jpg"/><Relationship Id="rId4" Type="http://schemas.openxmlformats.org/officeDocument/2006/relationships/image" Target="../media/image4.jp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Course Overview: </a:t>
            </a:r>
          </a:p>
          <a:p>
            <a:pPr lvl="0">
              <a:spcBef>
                <a:spcPts val="0"/>
              </a:spcBef>
              <a:buNone/>
            </a:pPr>
            <a:r>
              <a:rPr lang="en" sz="3600"/>
              <a:t>The Product and the Principles</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a:spcBef>
                <a:spcPts val="0"/>
              </a:spcBef>
              <a:buNone/>
            </a:pPr>
            <a:r>
              <a:rPr lang="en"/>
              <a:t>CSCE 740 - Lecture 1 - 08/24/2017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Bugs Hurt People</a:t>
            </a:r>
          </a:p>
        </p:txBody>
      </p:sp>
      <p:pic>
        <p:nvPicPr>
          <p:cNvPr id="116" name="Shape 116"/>
          <p:cNvPicPr preferRelativeResize="0"/>
          <p:nvPr/>
        </p:nvPicPr>
        <p:blipFill>
          <a:blip r:embed="rId3">
            <a:alphaModFix/>
          </a:blip>
          <a:stretch>
            <a:fillRect/>
          </a:stretch>
        </p:blipFill>
        <p:spPr>
          <a:xfrm>
            <a:off x="2490775" y="2115775"/>
            <a:ext cx="4162425" cy="3009900"/>
          </a:xfrm>
          <a:prstGeom prst="rect">
            <a:avLst/>
          </a:prstGeom>
          <a:noFill/>
          <a:ln>
            <a:noFill/>
          </a:ln>
        </p:spPr>
      </p:pic>
      <p:pic>
        <p:nvPicPr>
          <p:cNvPr descr="pacemaker.png" id="117" name="Shape 117"/>
          <p:cNvPicPr preferRelativeResize="0"/>
          <p:nvPr/>
        </p:nvPicPr>
        <p:blipFill>
          <a:blip r:embed="rId4">
            <a:alphaModFix/>
          </a:blip>
          <a:stretch>
            <a:fillRect/>
          </a:stretch>
        </p:blipFill>
        <p:spPr>
          <a:xfrm>
            <a:off x="0" y="2018150"/>
            <a:ext cx="3364099" cy="3205149"/>
          </a:xfrm>
          <a:prstGeom prst="rect">
            <a:avLst/>
          </a:prstGeom>
          <a:noFill/>
          <a:ln>
            <a:noFill/>
          </a:ln>
        </p:spPr>
      </p:pic>
      <p:sp>
        <p:nvSpPr>
          <p:cNvPr id="118" name="Shape 118"/>
          <p:cNvSpPr txBox="1"/>
          <p:nvPr>
            <p:ph idx="1" type="body"/>
          </p:nvPr>
        </p:nvSpPr>
        <p:spPr>
          <a:xfrm>
            <a:off x="2490775" y="1618175"/>
            <a:ext cx="6653399" cy="4774799"/>
          </a:xfrm>
          <a:prstGeom prst="rect">
            <a:avLst/>
          </a:prstGeom>
        </p:spPr>
        <p:txBody>
          <a:bodyPr anchorCtr="0" anchor="t" bIns="91425" lIns="91425" rIns="91425" tIns="91425">
            <a:noAutofit/>
          </a:bodyPr>
          <a:lstStyle/>
          <a:p>
            <a:pPr indent="0" lvl="0" marL="0" rtl="0" algn="l">
              <a:spcBef>
                <a:spcPts val="0"/>
              </a:spcBef>
              <a:buNone/>
            </a:pPr>
            <a:r>
              <a:rPr lang="en" sz="2800"/>
              <a:t>Software problems are responsible for </a:t>
            </a:r>
            <a:r>
              <a:rPr b="1" lang="en" sz="2800"/>
              <a:t>26% of medical device recalls</a:t>
            </a:r>
            <a:r>
              <a:rPr lang="en" sz="2800"/>
              <a:t> in 2010. </a:t>
            </a:r>
          </a:p>
          <a:p>
            <a:pPr indent="0" lvl="0" marL="0" rtl="0" algn="l">
              <a:spcBef>
                <a:spcPts val="0"/>
              </a:spcBef>
              <a:buNone/>
            </a:pPr>
            <a:r>
              <a:t/>
            </a:r>
            <a:endParaRPr sz="2800"/>
          </a:p>
          <a:p>
            <a:pPr indent="0" lvl="0" marL="0" rtl="0" algn="l">
              <a:spcBef>
                <a:spcPts val="0"/>
              </a:spcBef>
              <a:buNone/>
            </a:pPr>
            <a:r>
              <a:t/>
            </a:r>
            <a:endParaRPr sz="2800"/>
          </a:p>
          <a:p>
            <a:pPr indent="0" lvl="0" marL="0" rtl="0" algn="l">
              <a:spcBef>
                <a:spcPts val="0"/>
              </a:spcBef>
              <a:buNone/>
            </a:pPr>
            <a:r>
              <a:t/>
            </a:r>
            <a:endParaRPr sz="2800"/>
          </a:p>
          <a:p>
            <a:pPr indent="0" lvl="0" marL="0" rtl="0" algn="l">
              <a:spcBef>
                <a:spcPts val="0"/>
              </a:spcBef>
              <a:buNone/>
            </a:pPr>
            <a:r>
              <a:rPr lang="en" sz="2800"/>
              <a:t>“There is a reasonable probability that use of these products will cause serious adverse health consequences or death.”</a:t>
            </a:r>
          </a:p>
          <a:p>
            <a:pPr indent="-406400" lvl="0" marL="457200" rtl="0" algn="l">
              <a:spcBef>
                <a:spcPts val="0"/>
              </a:spcBef>
              <a:buSzPct val="100000"/>
              <a:buChar char="-"/>
            </a:pPr>
            <a:r>
              <a:rPr b="1" lang="en" sz="2800"/>
              <a:t>US Food and Drug Administration</a:t>
            </a:r>
          </a:p>
        </p:txBody>
      </p:sp>
      <p:sp>
        <p:nvSpPr>
          <p:cNvPr id="119" name="Shape 11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16"/>
                                        </p:tgtEl>
                                      </p:cBhvr>
                                    </p:animEffect>
                                    <p:set>
                                      <p:cBhvr>
                                        <p:cTn dur="1" fill="hold">
                                          <p:stCondLst>
                                            <p:cond delay="0"/>
                                          </p:stCondLst>
                                        </p:cTn>
                                        <p:tgtEl>
                                          <p:spTgt spid="1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Are we any good at building software?</a:t>
            </a:r>
          </a:p>
        </p:txBody>
      </p:sp>
      <p:sp>
        <p:nvSpPr>
          <p:cNvPr id="125" name="Shape 12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The Problems</a:t>
            </a:r>
          </a:p>
        </p:txBody>
      </p:sp>
      <p:sp>
        <p:nvSpPr>
          <p:cNvPr id="131" name="Shape 13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We don’t deliver finished products on time</a:t>
            </a:r>
          </a:p>
          <a:p>
            <a:pPr indent="-228600" lvl="0" marL="457200" rtl="0" algn="l">
              <a:spcBef>
                <a:spcPts val="0"/>
              </a:spcBef>
            </a:pPr>
            <a:r>
              <a:rPr lang="en"/>
              <a:t>Only 16.1% of projects delivered on time and within budget, with all planned features complete as specified.</a:t>
            </a:r>
          </a:p>
          <a:p>
            <a:pPr indent="-228600" lvl="0" marL="457200" rtl="0" algn="l">
              <a:spcBef>
                <a:spcPts val="0"/>
              </a:spcBef>
            </a:pPr>
            <a:r>
              <a:rPr lang="en"/>
              <a:t>31.1% of projects are cancelled before delivery.</a:t>
            </a:r>
          </a:p>
          <a:p>
            <a:pPr indent="-228600" lvl="1" marL="914400" rtl="0" algn="l">
              <a:spcBef>
                <a:spcPts val="0"/>
              </a:spcBef>
            </a:pPr>
            <a:r>
              <a:rPr lang="en"/>
              <a:t>$81 billion spent per year on cancelled projects</a:t>
            </a:r>
          </a:p>
          <a:p>
            <a:pPr indent="-228600" lvl="0" marL="457200" rtl="0" algn="l">
              <a:spcBef>
                <a:spcPts val="0"/>
              </a:spcBef>
            </a:pPr>
            <a:r>
              <a:rPr lang="en"/>
              <a:t>The rest were completed and operational,</a:t>
            </a:r>
          </a:p>
          <a:p>
            <a:pPr indent="-228600" lvl="1" marL="914400" rtl="0" algn="l">
              <a:spcBef>
                <a:spcPts val="0"/>
              </a:spcBef>
            </a:pPr>
            <a:r>
              <a:rPr lang="en"/>
              <a:t>over budget, behind schedule, poor quality</a:t>
            </a:r>
          </a:p>
        </p:txBody>
      </p:sp>
      <p:sp>
        <p:nvSpPr>
          <p:cNvPr id="132" name="Shape 13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Software Engineering?</a:t>
            </a:r>
          </a:p>
        </p:txBody>
      </p:sp>
      <p:sp>
        <p:nvSpPr>
          <p:cNvPr id="138" name="Shape 13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Software engineering is concerned with theories, methods, and tools for professional software development.</a:t>
            </a:r>
          </a:p>
          <a:p>
            <a:pPr lvl="0" rtl="0">
              <a:spcBef>
                <a:spcPts val="0"/>
              </a:spcBef>
              <a:buNone/>
            </a:pPr>
            <a:r>
              <a:t/>
            </a:r>
            <a:endParaRPr/>
          </a:p>
          <a:p>
            <a:pPr lvl="0" rtl="0">
              <a:spcBef>
                <a:spcPts val="0"/>
              </a:spcBef>
              <a:buNone/>
            </a:pPr>
            <a:r>
              <a:rPr lang="en"/>
              <a:t>Better engineering practices lead to </a:t>
            </a:r>
            <a:r>
              <a:rPr b="1" lang="en"/>
              <a:t>better </a:t>
            </a:r>
            <a:r>
              <a:rPr lang="en"/>
              <a:t>software, </a:t>
            </a:r>
            <a:r>
              <a:rPr b="1" lang="en"/>
              <a:t>faster</a:t>
            </a:r>
            <a:r>
              <a:rPr lang="en"/>
              <a:t> development, and </a:t>
            </a:r>
            <a:r>
              <a:rPr b="1" lang="en"/>
              <a:t>cheaper</a:t>
            </a:r>
            <a:r>
              <a:rPr lang="en"/>
              <a:t> production costs.</a:t>
            </a:r>
          </a:p>
        </p:txBody>
      </p:sp>
      <p:sp>
        <p:nvSpPr>
          <p:cNvPr id="139" name="Shape 13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Need for Disciplined Practices</a:t>
            </a:r>
          </a:p>
        </p:txBody>
      </p:sp>
      <p:sp>
        <p:nvSpPr>
          <p:cNvPr id="145" name="Shape 145"/>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0" lvl="0" marL="0" rtl="0" algn="l">
              <a:spcBef>
                <a:spcPts val="0"/>
              </a:spcBef>
              <a:buNone/>
            </a:pPr>
            <a:r>
              <a:rPr lang="en"/>
              <a:t>The job of software engineers is to:</a:t>
            </a:r>
          </a:p>
          <a:p>
            <a:pPr indent="-228600" lvl="0" marL="457200" rtl="0" algn="l">
              <a:spcBef>
                <a:spcPts val="0"/>
              </a:spcBef>
            </a:pPr>
            <a:r>
              <a:rPr lang="en"/>
              <a:t>produce high-quality products</a:t>
            </a:r>
          </a:p>
          <a:p>
            <a:pPr indent="-228600" lvl="0" marL="457200" rtl="0" algn="l">
              <a:spcBef>
                <a:spcPts val="0"/>
              </a:spcBef>
            </a:pPr>
            <a:r>
              <a:rPr lang="en"/>
              <a:t>produce them on schedule</a:t>
            </a:r>
          </a:p>
          <a:p>
            <a:pPr indent="-228600" lvl="0" marL="457200" rtl="0" algn="l">
              <a:spcBef>
                <a:spcPts val="0"/>
              </a:spcBef>
            </a:pPr>
            <a:r>
              <a:rPr lang="en"/>
              <a:t>and do this within planned costs</a:t>
            </a:r>
          </a:p>
          <a:p>
            <a:pPr lvl="0" rtl="0" algn="l">
              <a:spcBef>
                <a:spcPts val="0"/>
              </a:spcBef>
              <a:buNone/>
            </a:pPr>
            <a:r>
              <a:t/>
            </a:r>
            <a:endParaRPr/>
          </a:p>
          <a:p>
            <a:pPr lvl="0" rtl="0" algn="l">
              <a:spcBef>
                <a:spcPts val="0"/>
              </a:spcBef>
              <a:buNone/>
            </a:pPr>
            <a:r>
              <a:rPr lang="en"/>
              <a:t>In this class, we’ll learn some useful skills. </a:t>
            </a:r>
          </a:p>
          <a:p>
            <a:pPr lvl="0" rtl="0" algn="l">
              <a:spcBef>
                <a:spcPts val="0"/>
              </a:spcBef>
              <a:buNone/>
            </a:pPr>
            <a:r>
              <a:rPr lang="en"/>
              <a:t>(You’ll want the practice)</a:t>
            </a:r>
          </a:p>
        </p:txBody>
      </p:sp>
      <p:sp>
        <p:nvSpPr>
          <p:cNvPr id="146" name="Shape 14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Developers in Demand</a:t>
            </a:r>
          </a:p>
        </p:txBody>
      </p:sp>
      <p:cxnSp>
        <p:nvCxnSpPr>
          <p:cNvPr id="152" name="Shape 152"/>
          <p:cNvCxnSpPr/>
          <p:nvPr/>
        </p:nvCxnSpPr>
        <p:spPr>
          <a:xfrm flipH="1" rot="10800000">
            <a:off x="1787625" y="2161349"/>
            <a:ext cx="299" cy="3315300"/>
          </a:xfrm>
          <a:prstGeom prst="straightConnector1">
            <a:avLst/>
          </a:prstGeom>
          <a:noFill/>
          <a:ln cap="flat" cmpd="sng" w="38100">
            <a:solidFill>
              <a:schemeClr val="dk2"/>
            </a:solidFill>
            <a:prstDash val="solid"/>
            <a:round/>
            <a:headEnd len="lg" w="lg" type="none"/>
            <a:tailEnd len="lg" w="lg" type="triangle"/>
          </a:ln>
        </p:spPr>
      </p:cxnSp>
      <p:cxnSp>
        <p:nvCxnSpPr>
          <p:cNvPr id="153" name="Shape 153"/>
          <p:cNvCxnSpPr/>
          <p:nvPr/>
        </p:nvCxnSpPr>
        <p:spPr>
          <a:xfrm flipH="1" rot="10800000">
            <a:off x="1803875" y="5476699"/>
            <a:ext cx="4079099" cy="16200"/>
          </a:xfrm>
          <a:prstGeom prst="straightConnector1">
            <a:avLst/>
          </a:prstGeom>
          <a:noFill/>
          <a:ln cap="flat" cmpd="sng" w="38100">
            <a:solidFill>
              <a:schemeClr val="dk2"/>
            </a:solidFill>
            <a:prstDash val="solid"/>
            <a:round/>
            <a:headEnd len="lg" w="lg" type="none"/>
            <a:tailEnd len="lg" w="lg" type="triangle"/>
          </a:ln>
        </p:spPr>
      </p:cxnSp>
      <p:sp>
        <p:nvSpPr>
          <p:cNvPr id="154" name="Shape 154"/>
          <p:cNvSpPr txBox="1"/>
          <p:nvPr/>
        </p:nvSpPr>
        <p:spPr>
          <a:xfrm>
            <a:off x="5606650" y="2275175"/>
            <a:ext cx="2876400" cy="715199"/>
          </a:xfrm>
          <a:prstGeom prst="rect">
            <a:avLst/>
          </a:prstGeom>
          <a:noFill/>
          <a:ln>
            <a:noFill/>
          </a:ln>
        </p:spPr>
        <p:txBody>
          <a:bodyPr anchorCtr="0" anchor="t" bIns="91425" lIns="91425" rIns="91425" tIns="91425">
            <a:noAutofit/>
          </a:bodyPr>
          <a:lstStyle/>
          <a:p>
            <a:pPr lvl="0">
              <a:spcBef>
                <a:spcPts val="0"/>
              </a:spcBef>
              <a:buNone/>
            </a:pPr>
            <a:r>
              <a:rPr b="1" lang="en" sz="1800"/>
              <a:t>Demand for Software</a:t>
            </a:r>
          </a:p>
        </p:txBody>
      </p:sp>
      <p:sp>
        <p:nvSpPr>
          <p:cNvPr id="155" name="Shape 155"/>
          <p:cNvSpPr txBox="1"/>
          <p:nvPr/>
        </p:nvSpPr>
        <p:spPr>
          <a:xfrm>
            <a:off x="5671375" y="4133950"/>
            <a:ext cx="2876400" cy="715199"/>
          </a:xfrm>
          <a:prstGeom prst="rect">
            <a:avLst/>
          </a:prstGeom>
          <a:noFill/>
          <a:ln>
            <a:noFill/>
          </a:ln>
        </p:spPr>
        <p:txBody>
          <a:bodyPr anchorCtr="0" anchor="t" bIns="91425" lIns="91425" rIns="91425" tIns="91425">
            <a:noAutofit/>
          </a:bodyPr>
          <a:lstStyle/>
          <a:p>
            <a:pPr lvl="0" rtl="0">
              <a:spcBef>
                <a:spcPts val="0"/>
              </a:spcBef>
              <a:buNone/>
            </a:pPr>
            <a:r>
              <a:rPr b="1" lang="en" sz="1800"/>
              <a:t>Developers Available</a:t>
            </a:r>
          </a:p>
        </p:txBody>
      </p:sp>
      <p:sp>
        <p:nvSpPr>
          <p:cNvPr id="156" name="Shape 156"/>
          <p:cNvSpPr/>
          <p:nvPr/>
        </p:nvSpPr>
        <p:spPr>
          <a:xfrm>
            <a:off x="2169475" y="2519075"/>
            <a:ext cx="3207925" cy="2282550"/>
          </a:xfrm>
          <a:custGeom>
            <a:pathLst>
              <a:path extrusionOk="0" h="91302" w="128317">
                <a:moveTo>
                  <a:pt x="0" y="91302"/>
                </a:moveTo>
                <a:cubicBezTo>
                  <a:pt x="30650" y="91302"/>
                  <a:pt x="63871" y="79251"/>
                  <a:pt x="85545" y="57578"/>
                </a:cubicBezTo>
                <a:cubicBezTo>
                  <a:pt x="102451" y="40671"/>
                  <a:pt x="111410" y="16906"/>
                  <a:pt x="128317" y="0"/>
                </a:cubicBezTo>
              </a:path>
            </a:pathLst>
          </a:custGeom>
          <a:noFill/>
          <a:ln cap="flat" cmpd="sng" w="38100">
            <a:solidFill>
              <a:schemeClr val="dk2"/>
            </a:solidFill>
            <a:prstDash val="solid"/>
            <a:round/>
            <a:headEnd len="lg" w="lg" type="none"/>
            <a:tailEnd len="lg" w="lg" type="none"/>
          </a:ln>
        </p:spPr>
      </p:sp>
      <p:sp>
        <p:nvSpPr>
          <p:cNvPr id="157" name="Shape 157"/>
          <p:cNvSpPr/>
          <p:nvPr/>
        </p:nvSpPr>
        <p:spPr>
          <a:xfrm>
            <a:off x="2200325" y="3927675"/>
            <a:ext cx="3321025" cy="884225"/>
          </a:xfrm>
          <a:custGeom>
            <a:pathLst>
              <a:path extrusionOk="0" h="35369" w="132841">
                <a:moveTo>
                  <a:pt x="0" y="35369"/>
                </a:moveTo>
                <a:cubicBezTo>
                  <a:pt x="36349" y="35369"/>
                  <a:pt x="76105" y="33246"/>
                  <a:pt x="106931" y="13983"/>
                </a:cubicBezTo>
                <a:cubicBezTo>
                  <a:pt x="115253" y="8781"/>
                  <a:pt x="125901" y="6939"/>
                  <a:pt x="132841" y="0"/>
                </a:cubicBezTo>
              </a:path>
            </a:pathLst>
          </a:custGeom>
          <a:noFill/>
          <a:ln cap="flat" cmpd="sng" w="38100">
            <a:solidFill>
              <a:schemeClr val="dk2"/>
            </a:solidFill>
            <a:prstDash val="solid"/>
            <a:round/>
            <a:headEnd len="lg" w="lg" type="none"/>
            <a:tailEnd len="lg" w="lg" type="none"/>
          </a:ln>
        </p:spPr>
      </p:sp>
      <p:sp>
        <p:nvSpPr>
          <p:cNvPr id="158" name="Shape 158"/>
          <p:cNvSpPr/>
          <p:nvPr/>
        </p:nvSpPr>
        <p:spPr>
          <a:xfrm>
            <a:off x="2231175" y="2004975"/>
            <a:ext cx="2863175" cy="2830250"/>
          </a:xfrm>
          <a:custGeom>
            <a:pathLst>
              <a:path extrusionOk="0" h="113210" w="114527">
                <a:moveTo>
                  <a:pt x="0" y="111044"/>
                </a:moveTo>
                <a:cubicBezTo>
                  <a:pt x="8663" y="112487"/>
                  <a:pt x="17762" y="114252"/>
                  <a:pt x="26321" y="112277"/>
                </a:cubicBezTo>
                <a:cubicBezTo>
                  <a:pt x="33419" y="110638"/>
                  <a:pt x="39786" y="106512"/>
                  <a:pt x="46885" y="104874"/>
                </a:cubicBezTo>
                <a:cubicBezTo>
                  <a:pt x="64250" y="100866"/>
                  <a:pt x="83100" y="96354"/>
                  <a:pt x="96238" y="84311"/>
                </a:cubicBezTo>
                <a:cubicBezTo>
                  <a:pt x="117426" y="64887"/>
                  <a:pt x="114334" y="28743"/>
                  <a:pt x="114334" y="0"/>
                </a:cubicBezTo>
              </a:path>
            </a:pathLst>
          </a:custGeom>
          <a:noFill/>
          <a:ln cap="flat" cmpd="sng" w="38100">
            <a:solidFill>
              <a:srgbClr val="FF0000"/>
            </a:solidFill>
            <a:prstDash val="solid"/>
            <a:round/>
            <a:headEnd len="lg" w="lg" type="none"/>
            <a:tailEnd len="lg" w="lg" type="none"/>
          </a:ln>
        </p:spPr>
      </p:sp>
      <p:sp>
        <p:nvSpPr>
          <p:cNvPr id="159" name="Shape 159"/>
          <p:cNvSpPr txBox="1"/>
          <p:nvPr/>
        </p:nvSpPr>
        <p:spPr>
          <a:xfrm>
            <a:off x="5094350" y="1610912"/>
            <a:ext cx="2876400" cy="715199"/>
          </a:xfrm>
          <a:prstGeom prst="rect">
            <a:avLst/>
          </a:prstGeom>
          <a:noFill/>
          <a:ln>
            <a:noFill/>
          </a:ln>
        </p:spPr>
        <p:txBody>
          <a:bodyPr anchorCtr="0" anchor="t" bIns="91425" lIns="91425" rIns="91425" tIns="91425">
            <a:noAutofit/>
          </a:bodyPr>
          <a:lstStyle/>
          <a:p>
            <a:pPr lvl="0" rtl="0">
              <a:spcBef>
                <a:spcPts val="0"/>
              </a:spcBef>
              <a:buNone/>
            </a:pPr>
            <a:r>
              <a:rPr b="1" lang="en" sz="1800"/>
              <a:t>Developers Available</a:t>
            </a:r>
          </a:p>
        </p:txBody>
      </p:sp>
      <p:sp>
        <p:nvSpPr>
          <p:cNvPr id="160" name="Shape 160"/>
          <p:cNvSpPr txBox="1"/>
          <p:nvPr/>
        </p:nvSpPr>
        <p:spPr>
          <a:xfrm>
            <a:off x="5537600" y="3608462"/>
            <a:ext cx="2876400" cy="715199"/>
          </a:xfrm>
          <a:prstGeom prst="rect">
            <a:avLst/>
          </a:prstGeom>
          <a:noFill/>
          <a:ln>
            <a:noFill/>
          </a:ln>
        </p:spPr>
        <p:txBody>
          <a:bodyPr anchorCtr="0" anchor="t" bIns="91425" lIns="91425" rIns="91425" tIns="91425">
            <a:noAutofit/>
          </a:bodyPr>
          <a:lstStyle/>
          <a:p>
            <a:pPr lvl="0" rtl="0">
              <a:spcBef>
                <a:spcPts val="0"/>
              </a:spcBef>
              <a:buNone/>
            </a:pPr>
            <a:r>
              <a:rPr b="1" lang="en" sz="1800"/>
              <a:t>Skilled Developers</a:t>
            </a:r>
          </a:p>
        </p:txBody>
      </p:sp>
      <p:sp>
        <p:nvSpPr>
          <p:cNvPr id="161" name="Shape 16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57"/>
                                        </p:tgtEl>
                                      </p:cBhvr>
                                    </p:animEffect>
                                    <p:set>
                                      <p:cBhvr>
                                        <p:cTn dur="1" fill="hold">
                                          <p:stCondLst>
                                            <p:cond delay="0"/>
                                          </p:stCondLst>
                                        </p:cTn>
                                        <p:tgtEl>
                                          <p:spTgt spid="1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5"/>
                                        </p:tgtEl>
                                      </p:cBhvr>
                                    </p:animEffect>
                                    <p:set>
                                      <p:cBhvr>
                                        <p:cTn dur="1" fill="hold">
                                          <p:stCondLst>
                                            <p:cond delay="0"/>
                                          </p:stCondLst>
                                        </p:cTn>
                                        <p:tgtEl>
                                          <p:spTgt spid="15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Desired Course Outcomes</a:t>
            </a:r>
          </a:p>
        </p:txBody>
      </p:sp>
      <p:sp>
        <p:nvSpPr>
          <p:cNvPr id="167" name="Shape 1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buAutoNum type="arabicPeriod"/>
            </a:pPr>
            <a:r>
              <a:rPr lang="en" sz="2400"/>
              <a:t>Be able to distinguish software development processes and choose an appropriate process for a project. </a:t>
            </a:r>
          </a:p>
          <a:p>
            <a:pPr indent="-381000" lvl="0" marL="457200" rtl="0">
              <a:lnSpc>
                <a:spcPct val="115000"/>
              </a:lnSpc>
              <a:spcBef>
                <a:spcPts val="0"/>
              </a:spcBef>
              <a:buSzPct val="100000"/>
              <a:buAutoNum type="arabicPeriod"/>
            </a:pPr>
            <a:r>
              <a:rPr lang="en" sz="2400"/>
              <a:t>Be familiar with requirements elicitation and be able to create a requirements specification document. </a:t>
            </a:r>
          </a:p>
          <a:p>
            <a:pPr indent="-381000" lvl="0" marL="457200" rtl="0">
              <a:lnSpc>
                <a:spcPct val="115000"/>
              </a:lnSpc>
              <a:spcBef>
                <a:spcPts val="0"/>
              </a:spcBef>
              <a:buSzPct val="100000"/>
              <a:buAutoNum type="arabicPeriod"/>
            </a:pPr>
            <a:r>
              <a:rPr lang="en" sz="2400"/>
              <a:t>Learn about software architectural models and understand how to analyze control and data flow.</a:t>
            </a:r>
          </a:p>
          <a:p>
            <a:pPr indent="-381000" lvl="0" marL="457200" rtl="0">
              <a:lnSpc>
                <a:spcPct val="115000"/>
              </a:lnSpc>
              <a:spcBef>
                <a:spcPts val="0"/>
              </a:spcBef>
              <a:buSzPct val="100000"/>
              <a:buAutoNum type="arabicPeriod"/>
            </a:pPr>
            <a:r>
              <a:rPr lang="en" sz="2400"/>
              <a:t>Understand the principles of object-oriented software design, including static and dynamic models. </a:t>
            </a:r>
          </a:p>
          <a:p>
            <a:pPr indent="-381000" lvl="0" marL="457200" rtl="0">
              <a:lnSpc>
                <a:spcPct val="115000"/>
              </a:lnSpc>
              <a:spcBef>
                <a:spcPts val="0"/>
              </a:spcBef>
              <a:buSzPct val="100000"/>
              <a:buAutoNum type="arabicPeriod"/>
            </a:pPr>
            <a:r>
              <a:rPr lang="en" sz="2400"/>
              <a:t>Be able to apply software design patterns.</a:t>
            </a:r>
          </a:p>
          <a:p>
            <a:pPr indent="-381000" lvl="0" marL="457200" rtl="0">
              <a:lnSpc>
                <a:spcPct val="115000"/>
              </a:lnSpc>
              <a:spcBef>
                <a:spcPts val="0"/>
              </a:spcBef>
              <a:buSzPct val="100000"/>
              <a:buAutoNum type="arabicPeriod"/>
            </a:pPr>
            <a:r>
              <a:rPr lang="en" sz="2400"/>
              <a:t>Be familiar with the fundamentals of software testing and test selection methods.</a:t>
            </a:r>
          </a:p>
          <a:p>
            <a:pPr lvl="0" rtl="0" algn="l">
              <a:spcBef>
                <a:spcPts val="0"/>
              </a:spcBef>
              <a:buNone/>
            </a:pPr>
            <a:r>
              <a:t/>
            </a:r>
            <a:endParaRPr/>
          </a:p>
        </p:txBody>
      </p:sp>
      <p:sp>
        <p:nvSpPr>
          <p:cNvPr id="168" name="Shape 16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Typical Development Process</a:t>
            </a:r>
          </a:p>
        </p:txBody>
      </p:sp>
      <p:pic>
        <p:nvPicPr>
          <p:cNvPr descr="Eureka-Idea-Light-Bulb1.jpg" id="174" name="Shape 174"/>
          <p:cNvPicPr preferRelativeResize="0"/>
          <p:nvPr/>
        </p:nvPicPr>
        <p:blipFill>
          <a:blip r:embed="rId3">
            <a:alphaModFix/>
          </a:blip>
          <a:stretch>
            <a:fillRect/>
          </a:stretch>
        </p:blipFill>
        <p:spPr>
          <a:xfrm>
            <a:off x="457275" y="1713762"/>
            <a:ext cx="2982153" cy="1898332"/>
          </a:xfrm>
          <a:prstGeom prst="rect">
            <a:avLst/>
          </a:prstGeom>
          <a:noFill/>
          <a:ln>
            <a:noFill/>
          </a:ln>
        </p:spPr>
      </p:pic>
      <p:sp>
        <p:nvSpPr>
          <p:cNvPr id="175" name="Shape 175"/>
          <p:cNvSpPr/>
          <p:nvPr/>
        </p:nvSpPr>
        <p:spPr>
          <a:xfrm>
            <a:off x="2246801" y="1713763"/>
            <a:ext cx="1410300" cy="90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Concept Formation</a:t>
            </a:r>
          </a:p>
        </p:txBody>
      </p:sp>
      <p:pic>
        <p:nvPicPr>
          <p:cNvPr descr="what-i-really-need.png" id="176" name="Shape 176"/>
          <p:cNvPicPr preferRelativeResize="0"/>
          <p:nvPr/>
        </p:nvPicPr>
        <p:blipFill>
          <a:blip r:embed="rId4">
            <a:alphaModFix/>
          </a:blip>
          <a:stretch>
            <a:fillRect/>
          </a:stretch>
        </p:blipFill>
        <p:spPr>
          <a:xfrm>
            <a:off x="2611183" y="2613926"/>
            <a:ext cx="2427734" cy="2114353"/>
          </a:xfrm>
          <a:prstGeom prst="rect">
            <a:avLst/>
          </a:prstGeom>
          <a:noFill/>
          <a:ln>
            <a:noFill/>
          </a:ln>
        </p:spPr>
      </p:pic>
      <p:sp>
        <p:nvSpPr>
          <p:cNvPr id="177" name="Shape 177"/>
          <p:cNvSpPr/>
          <p:nvPr/>
        </p:nvSpPr>
        <p:spPr>
          <a:xfrm>
            <a:off x="1649048" y="3977100"/>
            <a:ext cx="1958999" cy="90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Requirements Specification</a:t>
            </a:r>
          </a:p>
        </p:txBody>
      </p:sp>
      <p:cxnSp>
        <p:nvCxnSpPr>
          <p:cNvPr id="178" name="Shape 178"/>
          <p:cNvCxnSpPr/>
          <p:nvPr/>
        </p:nvCxnSpPr>
        <p:spPr>
          <a:xfrm>
            <a:off x="2611183" y="2832449"/>
            <a:ext cx="681599" cy="504600"/>
          </a:xfrm>
          <a:prstGeom prst="straightConnector1">
            <a:avLst/>
          </a:prstGeom>
          <a:noFill/>
          <a:ln cap="flat" cmpd="sng" w="76200">
            <a:solidFill>
              <a:schemeClr val="dk2"/>
            </a:solidFill>
            <a:prstDash val="solid"/>
            <a:round/>
            <a:headEnd len="lg" w="lg" type="none"/>
            <a:tailEnd len="lg" w="lg" type="triangle"/>
          </a:ln>
        </p:spPr>
      </p:cxnSp>
      <p:pic>
        <p:nvPicPr>
          <p:cNvPr descr="Drafting.jpg" id="179" name="Shape 179"/>
          <p:cNvPicPr preferRelativeResize="0"/>
          <p:nvPr/>
        </p:nvPicPr>
        <p:blipFill>
          <a:blip r:embed="rId5">
            <a:alphaModFix/>
          </a:blip>
          <a:stretch>
            <a:fillRect/>
          </a:stretch>
        </p:blipFill>
        <p:spPr>
          <a:xfrm>
            <a:off x="4680197" y="4085433"/>
            <a:ext cx="2105880" cy="1446399"/>
          </a:xfrm>
          <a:prstGeom prst="rect">
            <a:avLst/>
          </a:prstGeom>
          <a:noFill/>
          <a:ln>
            <a:noFill/>
          </a:ln>
        </p:spPr>
      </p:pic>
      <p:sp>
        <p:nvSpPr>
          <p:cNvPr id="180" name="Shape 180"/>
          <p:cNvSpPr/>
          <p:nvPr/>
        </p:nvSpPr>
        <p:spPr>
          <a:xfrm>
            <a:off x="3657108" y="5047800"/>
            <a:ext cx="1626300" cy="90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Design</a:t>
            </a:r>
          </a:p>
        </p:txBody>
      </p:sp>
      <p:cxnSp>
        <p:nvCxnSpPr>
          <p:cNvPr id="181" name="Shape 181"/>
          <p:cNvCxnSpPr/>
          <p:nvPr/>
        </p:nvCxnSpPr>
        <p:spPr>
          <a:xfrm>
            <a:off x="4246870" y="3977110"/>
            <a:ext cx="681600" cy="504600"/>
          </a:xfrm>
          <a:prstGeom prst="straightConnector1">
            <a:avLst/>
          </a:prstGeom>
          <a:noFill/>
          <a:ln cap="flat" cmpd="sng" w="76200">
            <a:solidFill>
              <a:schemeClr val="dk2"/>
            </a:solidFill>
            <a:prstDash val="solid"/>
            <a:round/>
            <a:headEnd len="lg" w="lg" type="none"/>
            <a:tailEnd len="lg" w="lg" type="triangle"/>
          </a:ln>
        </p:spPr>
      </p:cxnSp>
      <p:pic>
        <p:nvPicPr>
          <p:cNvPr descr="applemac1984.jpg" id="182" name="Shape 182"/>
          <p:cNvPicPr preferRelativeResize="0"/>
          <p:nvPr/>
        </p:nvPicPr>
        <p:blipFill>
          <a:blip r:embed="rId6">
            <a:alphaModFix/>
          </a:blip>
          <a:stretch>
            <a:fillRect/>
          </a:stretch>
        </p:blipFill>
        <p:spPr>
          <a:xfrm>
            <a:off x="6377490" y="4812000"/>
            <a:ext cx="2221983" cy="1446399"/>
          </a:xfrm>
          <a:prstGeom prst="rect">
            <a:avLst/>
          </a:prstGeom>
          <a:noFill/>
          <a:ln>
            <a:noFill/>
          </a:ln>
        </p:spPr>
      </p:pic>
      <p:cxnSp>
        <p:nvCxnSpPr>
          <p:cNvPr id="183" name="Shape 183"/>
          <p:cNvCxnSpPr/>
          <p:nvPr/>
        </p:nvCxnSpPr>
        <p:spPr>
          <a:xfrm>
            <a:off x="6292320" y="5282946"/>
            <a:ext cx="681599" cy="504600"/>
          </a:xfrm>
          <a:prstGeom prst="straightConnector1">
            <a:avLst/>
          </a:prstGeom>
          <a:noFill/>
          <a:ln cap="flat" cmpd="sng" w="76200">
            <a:solidFill>
              <a:schemeClr val="dk2"/>
            </a:solidFill>
            <a:prstDash val="solid"/>
            <a:round/>
            <a:headEnd len="lg" w="lg" type="none"/>
            <a:tailEnd len="lg" w="lg" type="triangle"/>
          </a:ln>
        </p:spPr>
      </p:cxnSp>
      <p:sp>
        <p:nvSpPr>
          <p:cNvPr id="184" name="Shape 184"/>
          <p:cNvSpPr/>
          <p:nvPr/>
        </p:nvSpPr>
        <p:spPr>
          <a:xfrm>
            <a:off x="6580949" y="3911850"/>
            <a:ext cx="2106000" cy="90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lgn="ctr">
              <a:spcBef>
                <a:spcPts val="0"/>
              </a:spcBef>
              <a:buNone/>
            </a:pPr>
            <a:r>
              <a:rPr b="1" lang="en" sz="1800"/>
              <a:t>and Testing</a:t>
            </a:r>
          </a:p>
        </p:txBody>
      </p:sp>
      <p:cxnSp>
        <p:nvCxnSpPr>
          <p:cNvPr id="185" name="Shape 185"/>
          <p:cNvCxnSpPr/>
          <p:nvPr/>
        </p:nvCxnSpPr>
        <p:spPr>
          <a:xfrm>
            <a:off x="5855265" y="3177659"/>
            <a:ext cx="681600" cy="504600"/>
          </a:xfrm>
          <a:prstGeom prst="straightConnector1">
            <a:avLst/>
          </a:prstGeom>
          <a:noFill/>
          <a:ln cap="flat" cmpd="sng" w="76200">
            <a:solidFill>
              <a:schemeClr val="dk2"/>
            </a:solidFill>
            <a:prstDash val="solid"/>
            <a:round/>
            <a:headEnd len="lg" w="lg" type="triangle"/>
            <a:tailEnd len="lg" w="lg" type="none"/>
          </a:ln>
        </p:spPr>
      </p:cxnSp>
      <p:cxnSp>
        <p:nvCxnSpPr>
          <p:cNvPr id="186" name="Shape 186"/>
          <p:cNvCxnSpPr/>
          <p:nvPr/>
        </p:nvCxnSpPr>
        <p:spPr>
          <a:xfrm>
            <a:off x="4357377" y="2109430"/>
            <a:ext cx="681600" cy="504600"/>
          </a:xfrm>
          <a:prstGeom prst="straightConnector1">
            <a:avLst/>
          </a:prstGeom>
          <a:noFill/>
          <a:ln cap="flat" cmpd="sng" w="76200">
            <a:solidFill>
              <a:schemeClr val="dk2"/>
            </a:solidFill>
            <a:prstDash val="solid"/>
            <a:round/>
            <a:headEnd len="lg" w="lg" type="triangle"/>
            <a:tailEnd len="lg" w="lg" type="none"/>
          </a:ln>
        </p:spPr>
      </p:cxnSp>
      <p:sp>
        <p:nvSpPr>
          <p:cNvPr id="187" name="Shape 18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Lecture Plan (approximate)</a:t>
            </a:r>
          </a:p>
        </p:txBody>
      </p:sp>
      <p:sp>
        <p:nvSpPr>
          <p:cNvPr id="193" name="Shape 1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gn="l">
              <a:spcBef>
                <a:spcPts val="0"/>
              </a:spcBef>
            </a:pPr>
            <a:r>
              <a:rPr lang="en"/>
              <a:t>Introduction and Processes (2 weeks)</a:t>
            </a:r>
          </a:p>
          <a:p>
            <a:pPr indent="-228600" lvl="0" marL="457200" rtl="0" algn="l">
              <a:spcBef>
                <a:spcPts val="0"/>
              </a:spcBef>
            </a:pPr>
            <a:r>
              <a:rPr lang="en"/>
              <a:t>Requirements Specification (3 weeks)</a:t>
            </a:r>
          </a:p>
          <a:p>
            <a:pPr indent="-228600" lvl="0" marL="457200" rtl="0" algn="l">
              <a:spcBef>
                <a:spcPts val="0"/>
              </a:spcBef>
            </a:pPr>
            <a:r>
              <a:rPr lang="en"/>
              <a:t>Design Fundamentals (1 week)</a:t>
            </a:r>
          </a:p>
          <a:p>
            <a:pPr indent="-228600" lvl="0" marL="457200" rtl="0" algn="l">
              <a:spcBef>
                <a:spcPts val="0"/>
              </a:spcBef>
            </a:pPr>
            <a:r>
              <a:rPr lang="en"/>
              <a:t>Software Architecture (1 week)</a:t>
            </a:r>
          </a:p>
          <a:p>
            <a:pPr indent="-228600" lvl="0" marL="457200" rtl="0" algn="l">
              <a:spcBef>
                <a:spcPts val="0"/>
              </a:spcBef>
            </a:pPr>
            <a:r>
              <a:rPr lang="en"/>
              <a:t>Design (OO) (2 weeks)</a:t>
            </a:r>
          </a:p>
          <a:p>
            <a:pPr indent="-228600" lvl="0" marL="457200" rtl="0" algn="l">
              <a:spcBef>
                <a:spcPts val="0"/>
              </a:spcBef>
            </a:pPr>
            <a:r>
              <a:rPr lang="en"/>
              <a:t>Implementation (1 week)</a:t>
            </a:r>
          </a:p>
          <a:p>
            <a:pPr indent="-228600" lvl="0" marL="457200" rtl="0" algn="l">
              <a:spcBef>
                <a:spcPts val="0"/>
              </a:spcBef>
            </a:pPr>
            <a:r>
              <a:rPr lang="en"/>
              <a:t>Testing (3 weeks)</a:t>
            </a:r>
          </a:p>
          <a:p>
            <a:pPr indent="-228600" lvl="0" marL="457200" rtl="0" algn="l">
              <a:spcBef>
                <a:spcPts val="0"/>
              </a:spcBef>
            </a:pPr>
            <a:r>
              <a:rPr lang="en"/>
              <a:t>Reliability and Maintenance (1 week)</a:t>
            </a:r>
          </a:p>
          <a:p>
            <a:pPr lvl="0" rtl="0" algn="l">
              <a:spcBef>
                <a:spcPts val="0"/>
              </a:spcBef>
              <a:buNone/>
            </a:pPr>
            <a:r>
              <a:t/>
            </a:r>
            <a:endParaRPr/>
          </a:p>
        </p:txBody>
      </p:sp>
      <p:sp>
        <p:nvSpPr>
          <p:cNvPr id="194" name="Shape 19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Contact Info</a:t>
            </a:r>
          </a:p>
        </p:txBody>
      </p:sp>
      <p:sp>
        <p:nvSpPr>
          <p:cNvPr id="200" name="Shape 2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gn="l">
              <a:spcBef>
                <a:spcPts val="0"/>
              </a:spcBef>
            </a:pPr>
            <a:r>
              <a:rPr lang="en"/>
              <a:t>Instructor: Greg Gay (Dr, Professor, $#*%)</a:t>
            </a:r>
          </a:p>
          <a:p>
            <a:pPr indent="-228600" lvl="1" marL="914400" rtl="0" algn="l">
              <a:spcBef>
                <a:spcPts val="0"/>
              </a:spcBef>
            </a:pPr>
            <a:r>
              <a:rPr lang="en"/>
              <a:t>E-mail: </a:t>
            </a:r>
            <a:r>
              <a:rPr lang="en" u="sng">
                <a:solidFill>
                  <a:schemeClr val="hlink"/>
                </a:solidFill>
                <a:hlinkClick r:id="rId3"/>
              </a:rPr>
              <a:t>greg@greggay.com</a:t>
            </a:r>
            <a:r>
              <a:rPr lang="en"/>
              <a:t> </a:t>
            </a:r>
          </a:p>
          <a:p>
            <a:pPr indent="-228600" lvl="1" marL="914400" rtl="0" algn="l">
              <a:spcBef>
                <a:spcPts val="0"/>
              </a:spcBef>
            </a:pPr>
            <a:r>
              <a:rPr lang="en"/>
              <a:t>Office Hours: T/Th, 4:00-5:00 PM, 3A66 Swearingen Engineering Center</a:t>
            </a:r>
          </a:p>
          <a:p>
            <a:pPr indent="-228600" lvl="0" marL="457200" rtl="0" algn="l">
              <a:spcBef>
                <a:spcPts val="0"/>
              </a:spcBef>
            </a:pPr>
            <a:r>
              <a:rPr lang="en"/>
              <a:t>Website: </a:t>
            </a:r>
          </a:p>
          <a:p>
            <a:pPr indent="-228600" lvl="1" marL="914400" rtl="0" algn="l">
              <a:spcBef>
                <a:spcPts val="0"/>
              </a:spcBef>
              <a:buClr>
                <a:srgbClr val="000000"/>
              </a:buClr>
            </a:pPr>
            <a:r>
              <a:rPr lang="en" u="sng">
                <a:solidFill>
                  <a:schemeClr val="hlink"/>
                </a:solidFill>
                <a:hlinkClick r:id="rId4"/>
              </a:rPr>
              <a:t>https://dropbox.cse.sc.edu/course/view.php?id=103</a:t>
            </a:r>
            <a:r>
              <a:rPr lang="en">
                <a:solidFill>
                  <a:srgbClr val="000000"/>
                </a:solidFill>
              </a:rPr>
              <a:t> </a:t>
            </a:r>
          </a:p>
          <a:p>
            <a:pPr indent="-228600" lvl="2" marL="1371600" rtl="0" algn="l">
              <a:spcBef>
                <a:spcPts val="0"/>
              </a:spcBef>
            </a:pPr>
            <a:r>
              <a:rPr lang="en"/>
              <a:t>(Dropbox - will be used for course material and assignment submission)</a:t>
            </a:r>
          </a:p>
          <a:p>
            <a:pPr indent="-228600" lvl="1" marL="914400" rtl="0" algn="l">
              <a:spcBef>
                <a:spcPts val="0"/>
              </a:spcBef>
            </a:pPr>
            <a:r>
              <a:rPr lang="en" u="sng">
                <a:solidFill>
                  <a:schemeClr val="hlink"/>
                </a:solidFill>
                <a:hlinkClick r:id="rId5"/>
              </a:rPr>
              <a:t>http://greggay.com/courses/fall17csce740/</a:t>
            </a:r>
            <a:r>
              <a:rPr lang="en"/>
              <a:t> </a:t>
            </a:r>
          </a:p>
          <a:p>
            <a:pPr indent="-228600" lvl="2" marL="1371600" rtl="0" algn="l">
              <a:spcBef>
                <a:spcPts val="0"/>
              </a:spcBef>
            </a:pPr>
            <a:r>
              <a:rPr lang="en"/>
              <a:t>(Backup page - may be out of date)</a:t>
            </a:r>
          </a:p>
          <a:p>
            <a:pPr lvl="0" rtl="0" algn="l">
              <a:spcBef>
                <a:spcPts val="0"/>
              </a:spcBef>
              <a:buNone/>
            </a:pPr>
            <a:r>
              <a:t/>
            </a:r>
            <a:endParaRPr/>
          </a:p>
        </p:txBody>
      </p:sp>
      <p:sp>
        <p:nvSpPr>
          <p:cNvPr id="201" name="Shape 20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a:spcBef>
                <a:spcPts val="0"/>
              </a:spcBef>
              <a:buNone/>
            </a:pPr>
            <a:r>
              <a:rPr lang="en"/>
              <a:t>Today’s Goals</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Introduce Software Engineering</a:t>
            </a:r>
          </a:p>
          <a:p>
            <a:pPr indent="-381000" lvl="0" marL="457200" rtl="0">
              <a:spcBef>
                <a:spcPts val="0"/>
              </a:spcBef>
              <a:buSzPct val="100000"/>
            </a:pPr>
            <a:r>
              <a:rPr lang="en" sz="2400"/>
              <a:t>What the heck is going on in this class?</a:t>
            </a:r>
          </a:p>
          <a:p>
            <a:pPr indent="-381000" lvl="0" marL="457200" rtl="0">
              <a:spcBef>
                <a:spcPts val="0"/>
              </a:spcBef>
              <a:buSzPct val="100000"/>
            </a:pPr>
            <a:r>
              <a:rPr lang="en" sz="2400"/>
              <a:t>What you should already know</a:t>
            </a:r>
          </a:p>
          <a:p>
            <a:pPr indent="-381000" lvl="0" marL="457200" rtl="0">
              <a:spcBef>
                <a:spcPts val="0"/>
              </a:spcBef>
              <a:buSzPct val="100000"/>
            </a:pPr>
            <a:r>
              <a:rPr lang="en" sz="2400"/>
              <a:t>Course expectations</a:t>
            </a:r>
          </a:p>
          <a:p>
            <a:pPr indent="-381000" lvl="0" marL="457200" rtl="0">
              <a:spcBef>
                <a:spcPts val="0"/>
              </a:spcBef>
              <a:buSzPct val="100000"/>
            </a:pPr>
            <a:r>
              <a:rPr lang="en" sz="2400"/>
              <a:t>Assignments/grading</a:t>
            </a:r>
          </a:p>
          <a:p>
            <a:pPr indent="-381000" lvl="0" marL="457200" rtl="0">
              <a:spcBef>
                <a:spcPts val="0"/>
              </a:spcBef>
              <a:buSzPct val="100000"/>
            </a:pPr>
            <a:r>
              <a:rPr lang="en" sz="2400"/>
              <a:t>Answer any questions</a:t>
            </a:r>
          </a:p>
          <a:p>
            <a:pPr lvl="0" rtl="0">
              <a:spcBef>
                <a:spcPts val="0"/>
              </a:spcBef>
              <a:buNone/>
            </a:pPr>
            <a:r>
              <a:t/>
            </a:r>
            <a:endParaRPr sz="1100"/>
          </a:p>
          <a:p>
            <a:pPr lvl="0" rtl="0">
              <a:spcBef>
                <a:spcPts val="0"/>
              </a:spcBef>
              <a:buNone/>
            </a:pPr>
            <a:r>
              <a:rPr lang="en"/>
              <a:t>Cover the basics: </a:t>
            </a:r>
          </a:p>
          <a:p>
            <a:pPr indent="-381000" lvl="0" marL="457200" rtl="0">
              <a:spcBef>
                <a:spcPts val="0"/>
              </a:spcBef>
              <a:buSzPct val="100000"/>
            </a:pPr>
            <a:r>
              <a:rPr lang="en" sz="2400"/>
              <a:t>What is software?</a:t>
            </a:r>
          </a:p>
          <a:p>
            <a:pPr indent="-381000" lvl="0" marL="457200" rtl="0">
              <a:spcBef>
                <a:spcPts val="0"/>
              </a:spcBef>
              <a:buSzPct val="100000"/>
            </a:pPr>
            <a:r>
              <a:rPr lang="en" sz="2400"/>
              <a:t>What are the principles governing software engineering?</a:t>
            </a:r>
          </a:p>
          <a:p>
            <a:pPr lvl="0" rtl="0">
              <a:spcBef>
                <a:spcPts val="0"/>
              </a:spcBef>
              <a:buNone/>
            </a:pPr>
            <a:r>
              <a:t/>
            </a:r>
            <a:endParaRPr/>
          </a:p>
        </p:txBody>
      </p:sp>
      <p:sp>
        <p:nvSpPr>
          <p:cNvPr id="58" name="Shape 5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Textbook</a:t>
            </a:r>
          </a:p>
        </p:txBody>
      </p:sp>
      <p:sp>
        <p:nvSpPr>
          <p:cNvPr id="207" name="Shape 207"/>
          <p:cNvSpPr txBox="1"/>
          <p:nvPr>
            <p:ph idx="1" type="body"/>
          </p:nvPr>
        </p:nvSpPr>
        <p:spPr>
          <a:xfrm>
            <a:off x="457200" y="1600200"/>
            <a:ext cx="52674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Main Book:</a:t>
            </a:r>
          </a:p>
          <a:p>
            <a:pPr indent="-355600" lvl="0" marL="457200" marR="0" rtl="0" algn="l">
              <a:lnSpc>
                <a:spcPct val="100000"/>
              </a:lnSpc>
              <a:spcBef>
                <a:spcPts val="600"/>
              </a:spcBef>
              <a:spcAft>
                <a:spcPts val="0"/>
              </a:spcAft>
              <a:buSzPct val="100000"/>
            </a:pPr>
            <a:r>
              <a:rPr i="1" lang="en" sz="2000"/>
              <a:t>Software Engineering</a:t>
            </a:r>
            <a:r>
              <a:rPr lang="en" sz="2000"/>
              <a:t>, Ian Sommerville. </a:t>
            </a:r>
          </a:p>
          <a:p>
            <a:pPr indent="-355600" lvl="1" marL="914400" marR="0" rtl="0" algn="l">
              <a:lnSpc>
                <a:spcPct val="100000"/>
              </a:lnSpc>
              <a:spcBef>
                <a:spcPts val="600"/>
              </a:spcBef>
              <a:spcAft>
                <a:spcPts val="0"/>
              </a:spcAft>
              <a:buSzPct val="100000"/>
            </a:pPr>
            <a:r>
              <a:rPr lang="en" sz="2000"/>
              <a:t>Ninth </a:t>
            </a:r>
            <a:r>
              <a:rPr b="1" lang="en" sz="2000"/>
              <a:t>or</a:t>
            </a:r>
            <a:r>
              <a:rPr lang="en" sz="2000"/>
              <a:t> Tenth Edition</a:t>
            </a:r>
          </a:p>
          <a:p>
            <a:pPr indent="0" lvl="0" marL="457200"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rPr lang="en" sz="2800"/>
              <a:t>Recommended:</a:t>
            </a:r>
          </a:p>
          <a:p>
            <a:pPr indent="-355600" lvl="0" marL="457200" rtl="0">
              <a:lnSpc>
                <a:spcPct val="115000"/>
              </a:lnSpc>
              <a:spcBef>
                <a:spcPts val="0"/>
              </a:spcBef>
              <a:buSzPct val="100000"/>
            </a:pPr>
            <a:r>
              <a:rPr i="1" lang="en" sz="2000"/>
              <a:t>UML Distilled: A Brief Guide to the Standard Object Modeling Language</a:t>
            </a:r>
            <a:r>
              <a:rPr lang="en" sz="2000"/>
              <a:t>. Martin Fowler. Third Edition. </a:t>
            </a:r>
          </a:p>
          <a:p>
            <a:pPr indent="-355600" lvl="0" marL="457200" rtl="0">
              <a:lnSpc>
                <a:spcPct val="115000"/>
              </a:lnSpc>
              <a:spcBef>
                <a:spcPts val="0"/>
              </a:spcBef>
              <a:buSzPct val="100000"/>
            </a:pPr>
            <a:r>
              <a:rPr i="1" lang="en" sz="2000"/>
              <a:t>Head First Design Patterns</a:t>
            </a:r>
            <a:r>
              <a:rPr lang="en" sz="2000"/>
              <a:t>. Eric Freeman, Bert Bates, Kathy Sierra, Elisabeth Robson. </a:t>
            </a:r>
          </a:p>
          <a:p>
            <a:pPr lvl="0" marR="0" rtl="0" algn="l">
              <a:lnSpc>
                <a:spcPct val="100000"/>
              </a:lnSpc>
              <a:spcBef>
                <a:spcPts val="600"/>
              </a:spcBef>
              <a:spcAft>
                <a:spcPts val="0"/>
              </a:spcAft>
              <a:buNone/>
            </a:pPr>
            <a:r>
              <a:t/>
            </a:r>
            <a:endParaRPr sz="2800"/>
          </a:p>
        </p:txBody>
      </p:sp>
      <p:pic>
        <p:nvPicPr>
          <p:cNvPr descr="61Wf5YOKPiL._SX401_BO1,204,203,200_.jpg" id="208" name="Shape 208"/>
          <p:cNvPicPr preferRelativeResize="0"/>
          <p:nvPr/>
        </p:nvPicPr>
        <p:blipFill>
          <a:blip r:embed="rId3">
            <a:alphaModFix/>
          </a:blip>
          <a:stretch>
            <a:fillRect/>
          </a:stretch>
        </p:blipFill>
        <p:spPr>
          <a:xfrm>
            <a:off x="5849247" y="1646700"/>
            <a:ext cx="3129399" cy="3882649"/>
          </a:xfrm>
          <a:prstGeom prst="rect">
            <a:avLst/>
          </a:prstGeom>
          <a:noFill/>
          <a:ln>
            <a:noFill/>
          </a:ln>
        </p:spPr>
      </p:pic>
      <p:sp>
        <p:nvSpPr>
          <p:cNvPr id="209" name="Shape 20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Learning Modes</a:t>
            </a:r>
          </a:p>
        </p:txBody>
      </p:sp>
      <p:sp>
        <p:nvSpPr>
          <p:cNvPr id="215" name="Shape 215"/>
          <p:cNvSpPr txBox="1"/>
          <p:nvPr>
            <p:ph idx="1" type="body"/>
          </p:nvPr>
        </p:nvSpPr>
        <p:spPr>
          <a:xfrm>
            <a:off x="2813550" y="1557150"/>
            <a:ext cx="3516899" cy="9393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Lectures/Textbook</a:t>
            </a:r>
          </a:p>
          <a:p>
            <a:pPr lvl="0" marR="0" rtl="0" algn="l">
              <a:lnSpc>
                <a:spcPct val="100000"/>
              </a:lnSpc>
              <a:spcBef>
                <a:spcPts val="600"/>
              </a:spcBef>
              <a:spcAft>
                <a:spcPts val="0"/>
              </a:spcAft>
              <a:buNone/>
            </a:pPr>
            <a:r>
              <a:t/>
            </a:r>
            <a:endParaRPr/>
          </a:p>
          <a:p>
            <a:pPr lvl="0" rtl="0" algn="l">
              <a:spcBef>
                <a:spcPts val="0"/>
              </a:spcBef>
              <a:buNone/>
            </a:pPr>
            <a:r>
              <a:t/>
            </a:r>
            <a:endParaRPr/>
          </a:p>
        </p:txBody>
      </p:sp>
      <p:pic>
        <p:nvPicPr>
          <p:cNvPr descr="Lecture_Blue-Focus-Marketing.jpg" id="216" name="Shape 216"/>
          <p:cNvPicPr preferRelativeResize="0"/>
          <p:nvPr/>
        </p:nvPicPr>
        <p:blipFill>
          <a:blip r:embed="rId3">
            <a:alphaModFix/>
          </a:blip>
          <a:stretch>
            <a:fillRect/>
          </a:stretch>
        </p:blipFill>
        <p:spPr>
          <a:xfrm>
            <a:off x="3636394" y="2180825"/>
            <a:ext cx="2169364" cy="1753827"/>
          </a:xfrm>
          <a:prstGeom prst="rect">
            <a:avLst/>
          </a:prstGeom>
          <a:noFill/>
          <a:ln>
            <a:noFill/>
          </a:ln>
        </p:spPr>
      </p:pic>
      <p:sp>
        <p:nvSpPr>
          <p:cNvPr id="217" name="Shape 217"/>
          <p:cNvSpPr txBox="1"/>
          <p:nvPr>
            <p:ph idx="1" type="body"/>
          </p:nvPr>
        </p:nvSpPr>
        <p:spPr>
          <a:xfrm>
            <a:off x="457199" y="3657285"/>
            <a:ext cx="3342900" cy="8766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Class Discussions</a:t>
            </a:r>
          </a:p>
          <a:p>
            <a:pPr lvl="0" marR="0" rtl="0" algn="l">
              <a:lnSpc>
                <a:spcPct val="100000"/>
              </a:lnSpc>
              <a:spcBef>
                <a:spcPts val="600"/>
              </a:spcBef>
              <a:spcAft>
                <a:spcPts val="0"/>
              </a:spcAft>
              <a:buNone/>
            </a:pPr>
            <a:r>
              <a:t/>
            </a:r>
            <a:endParaRPr/>
          </a:p>
          <a:p>
            <a:pPr lvl="0" rtl="0" algn="l">
              <a:spcBef>
                <a:spcPts val="0"/>
              </a:spcBef>
              <a:buNone/>
            </a:pPr>
            <a:r>
              <a:t/>
            </a:r>
            <a:endParaRPr/>
          </a:p>
        </p:txBody>
      </p:sp>
      <p:pic>
        <p:nvPicPr>
          <p:cNvPr descr="34.jpg" id="218" name="Shape 218"/>
          <p:cNvPicPr preferRelativeResize="0"/>
          <p:nvPr/>
        </p:nvPicPr>
        <p:blipFill>
          <a:blip r:embed="rId4">
            <a:alphaModFix/>
          </a:blip>
          <a:stretch>
            <a:fillRect/>
          </a:stretch>
        </p:blipFill>
        <p:spPr>
          <a:xfrm>
            <a:off x="672204" y="4260907"/>
            <a:ext cx="2631077" cy="1753827"/>
          </a:xfrm>
          <a:prstGeom prst="rect">
            <a:avLst/>
          </a:prstGeom>
          <a:noFill/>
          <a:ln>
            <a:noFill/>
          </a:ln>
        </p:spPr>
      </p:pic>
      <p:pic>
        <p:nvPicPr>
          <p:cNvPr descr="Project-Management.jpg" id="219" name="Shape 219"/>
          <p:cNvPicPr preferRelativeResize="0"/>
          <p:nvPr/>
        </p:nvPicPr>
        <p:blipFill>
          <a:blip r:embed="rId5">
            <a:alphaModFix/>
          </a:blip>
          <a:stretch>
            <a:fillRect/>
          </a:stretch>
        </p:blipFill>
        <p:spPr>
          <a:xfrm>
            <a:off x="5805746" y="4260915"/>
            <a:ext cx="2890056" cy="1890335"/>
          </a:xfrm>
          <a:prstGeom prst="rect">
            <a:avLst/>
          </a:prstGeom>
          <a:noFill/>
          <a:ln>
            <a:noFill/>
          </a:ln>
        </p:spPr>
      </p:pic>
      <p:sp>
        <p:nvSpPr>
          <p:cNvPr id="220" name="Shape 220"/>
          <p:cNvSpPr txBox="1"/>
          <p:nvPr>
            <p:ph idx="1" type="body"/>
          </p:nvPr>
        </p:nvSpPr>
        <p:spPr>
          <a:xfrm>
            <a:off x="5894714" y="3657297"/>
            <a:ext cx="3342900" cy="8766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Group Project</a:t>
            </a:r>
          </a:p>
          <a:p>
            <a:pPr lvl="0" marR="0" rtl="0" algn="l">
              <a:lnSpc>
                <a:spcPct val="100000"/>
              </a:lnSpc>
              <a:spcBef>
                <a:spcPts val="600"/>
              </a:spcBef>
              <a:spcAft>
                <a:spcPts val="0"/>
              </a:spcAft>
              <a:buNone/>
            </a:pPr>
            <a:r>
              <a:t/>
            </a:r>
            <a:endParaRPr/>
          </a:p>
          <a:p>
            <a:pPr lvl="0" rtl="0" algn="l">
              <a:spcBef>
                <a:spcPts val="0"/>
              </a:spcBef>
              <a:buNone/>
            </a:pPr>
            <a:r>
              <a:t/>
            </a:r>
            <a:endParaRPr/>
          </a:p>
        </p:txBody>
      </p:sp>
      <p:sp>
        <p:nvSpPr>
          <p:cNvPr id="221" name="Shape 22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Prerequisites</a:t>
            </a:r>
          </a:p>
        </p:txBody>
      </p:sp>
      <p:sp>
        <p:nvSpPr>
          <p:cNvPr id="227" name="Shape 22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You need to be proficient in Java </a:t>
            </a:r>
          </a:p>
          <a:p>
            <a:pPr indent="-228600" lvl="0" marL="457200" marR="0" rtl="0" algn="l">
              <a:lnSpc>
                <a:spcPct val="100000"/>
              </a:lnSpc>
              <a:spcBef>
                <a:spcPts val="600"/>
              </a:spcBef>
              <a:spcAft>
                <a:spcPts val="0"/>
              </a:spcAft>
            </a:pPr>
            <a:r>
              <a:rPr lang="en"/>
              <a:t>(and, ideally, C or C++)</a:t>
            </a:r>
          </a:p>
          <a:p>
            <a:pPr indent="-228600" lvl="0" marL="457200" marR="0" rtl="0" algn="l">
              <a:lnSpc>
                <a:spcPct val="100000"/>
              </a:lnSpc>
              <a:spcBef>
                <a:spcPts val="600"/>
              </a:spcBef>
              <a:spcAft>
                <a:spcPts val="0"/>
              </a:spcAft>
            </a:pPr>
            <a:r>
              <a:rPr lang="en"/>
              <a:t>You should be able to read and write programs without additional instruction.</a:t>
            </a:r>
          </a:p>
          <a:p>
            <a:pPr indent="-228600" lvl="0" marL="457200" marR="0" rtl="0" algn="l">
              <a:lnSpc>
                <a:spcPct val="100000"/>
              </a:lnSpc>
              <a:spcBef>
                <a:spcPts val="600"/>
              </a:spcBef>
              <a:spcAft>
                <a:spcPts val="0"/>
              </a:spcAft>
            </a:pPr>
            <a:r>
              <a:rPr lang="en"/>
              <a:t>This is </a:t>
            </a:r>
            <a:r>
              <a:rPr b="1" lang="en"/>
              <a:t>not</a:t>
            </a:r>
            <a:r>
              <a:rPr lang="en"/>
              <a:t> a programming language class.</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You need a basic understanding of algorithms, logic, and sets.</a:t>
            </a:r>
          </a:p>
          <a:p>
            <a:pPr lvl="0" rtl="0" algn="l">
              <a:spcBef>
                <a:spcPts val="0"/>
              </a:spcBef>
              <a:buNone/>
            </a:pPr>
            <a:r>
              <a:t/>
            </a:r>
            <a:endParaRPr/>
          </a:p>
        </p:txBody>
      </p:sp>
      <p:sp>
        <p:nvSpPr>
          <p:cNvPr id="228" name="Shape 22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Assignments and Grading</a:t>
            </a:r>
          </a:p>
        </p:txBody>
      </p:sp>
      <p:sp>
        <p:nvSpPr>
          <p:cNvPr id="234" name="Shape 23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Midterm (20%) and Final (30%)</a:t>
            </a:r>
          </a:p>
          <a:p>
            <a:pPr indent="-228600" lvl="1" marL="914400" marR="0" rtl="0" algn="l">
              <a:lnSpc>
                <a:spcPct val="100000"/>
              </a:lnSpc>
              <a:spcBef>
                <a:spcPts val="600"/>
              </a:spcBef>
              <a:spcAft>
                <a:spcPts val="0"/>
              </a:spcAft>
            </a:pPr>
            <a:r>
              <a:rPr b="1" lang="en"/>
              <a:t>Closed book</a:t>
            </a:r>
          </a:p>
          <a:p>
            <a:pPr indent="-228600" lvl="1" marL="914400" marR="0" rtl="0" algn="l">
              <a:lnSpc>
                <a:spcPct val="100000"/>
              </a:lnSpc>
              <a:spcBef>
                <a:spcPts val="600"/>
              </a:spcBef>
              <a:spcAft>
                <a:spcPts val="0"/>
              </a:spcAft>
            </a:pPr>
            <a:r>
              <a:rPr lang="en"/>
              <a:t>Midterm: In-class, October 12th.</a:t>
            </a:r>
          </a:p>
          <a:p>
            <a:pPr indent="-228600" lvl="1" marL="914400" marR="0" rtl="0" algn="l">
              <a:lnSpc>
                <a:spcPct val="100000"/>
              </a:lnSpc>
              <a:spcBef>
                <a:spcPts val="600"/>
              </a:spcBef>
              <a:spcAft>
                <a:spcPts val="0"/>
              </a:spcAft>
            </a:pPr>
            <a:r>
              <a:rPr lang="en"/>
              <a:t>Final: December 14th. </a:t>
            </a:r>
          </a:p>
          <a:p>
            <a:pPr indent="-228600" lvl="2" marL="1371600" marR="0" rtl="0" algn="l">
              <a:lnSpc>
                <a:spcPct val="100000"/>
              </a:lnSpc>
              <a:spcBef>
                <a:spcPts val="600"/>
              </a:spcBef>
              <a:spcAft>
                <a:spcPts val="0"/>
              </a:spcAft>
            </a:pPr>
            <a:r>
              <a:rPr lang="en"/>
              <a:t>Check this independently!</a:t>
            </a:r>
          </a:p>
          <a:p>
            <a:pPr indent="-228600" lvl="0" marL="457200" marR="0" rtl="0" algn="l">
              <a:lnSpc>
                <a:spcPct val="100000"/>
              </a:lnSpc>
              <a:spcBef>
                <a:spcPts val="600"/>
              </a:spcBef>
              <a:spcAft>
                <a:spcPts val="0"/>
              </a:spcAft>
            </a:pPr>
            <a:r>
              <a:rPr lang="en"/>
              <a:t>Projects (40% in total)</a:t>
            </a:r>
          </a:p>
          <a:p>
            <a:pPr indent="-228600" lvl="1" marL="914400" marR="0" rtl="0" algn="l">
              <a:lnSpc>
                <a:spcPct val="100000"/>
              </a:lnSpc>
              <a:spcBef>
                <a:spcPts val="600"/>
              </a:spcBef>
              <a:spcAft>
                <a:spcPts val="0"/>
              </a:spcAft>
            </a:pPr>
            <a:r>
              <a:rPr lang="en"/>
              <a:t>Groups of three-four.</a:t>
            </a:r>
          </a:p>
          <a:p>
            <a:pPr indent="-228600" lvl="1" marL="914400" marR="0" rtl="0" algn="l">
              <a:lnSpc>
                <a:spcPct val="100000"/>
              </a:lnSpc>
              <a:spcBef>
                <a:spcPts val="600"/>
              </a:spcBef>
              <a:spcAft>
                <a:spcPts val="0"/>
              </a:spcAft>
            </a:pPr>
            <a:r>
              <a:rPr lang="en"/>
              <a:t>Frequent peer evaluations.</a:t>
            </a:r>
          </a:p>
          <a:p>
            <a:pPr indent="-228600" lvl="0" marL="457200" marR="0" rtl="0" algn="l">
              <a:lnSpc>
                <a:spcPct val="100000"/>
              </a:lnSpc>
              <a:spcBef>
                <a:spcPts val="600"/>
              </a:spcBef>
              <a:spcAft>
                <a:spcPts val="0"/>
              </a:spcAft>
            </a:pPr>
            <a:r>
              <a:rPr lang="en"/>
              <a:t>Participation (10%)</a:t>
            </a:r>
          </a:p>
          <a:p>
            <a:pPr indent="-228600" lvl="1" marL="914400" marR="0" rtl="0" algn="l">
              <a:lnSpc>
                <a:spcPct val="100000"/>
              </a:lnSpc>
              <a:spcBef>
                <a:spcPts val="600"/>
              </a:spcBef>
              <a:spcAft>
                <a:spcPts val="0"/>
              </a:spcAft>
            </a:pPr>
            <a:r>
              <a:rPr lang="en"/>
              <a:t>Many in-class activities.</a:t>
            </a:r>
          </a:p>
          <a:p>
            <a:pPr indent="-228600" lvl="1" marL="914400" marR="0" rtl="0" algn="l">
              <a:lnSpc>
                <a:spcPct val="100000"/>
              </a:lnSpc>
              <a:spcBef>
                <a:spcPts val="600"/>
              </a:spcBef>
              <a:spcAft>
                <a:spcPts val="0"/>
              </a:spcAft>
            </a:pPr>
            <a:r>
              <a:rPr lang="en"/>
              <a:t>Group participation.</a:t>
            </a:r>
          </a:p>
          <a:p>
            <a:pPr indent="-228600" lvl="1" marL="914400" marR="0" rtl="0" algn="l">
              <a:lnSpc>
                <a:spcPct val="100000"/>
              </a:lnSpc>
              <a:spcBef>
                <a:spcPts val="600"/>
              </a:spcBef>
              <a:spcAft>
                <a:spcPts val="0"/>
              </a:spcAft>
            </a:pPr>
            <a:r>
              <a:rPr lang="en"/>
              <a:t>Answering questions.</a:t>
            </a:r>
          </a:p>
          <a:p>
            <a:pPr lvl="0" rtl="0" algn="l">
              <a:spcBef>
                <a:spcPts val="0"/>
              </a:spcBef>
              <a:buNone/>
            </a:pPr>
            <a:r>
              <a:t/>
            </a:r>
            <a:endParaRPr/>
          </a:p>
        </p:txBody>
      </p:sp>
      <p:sp>
        <p:nvSpPr>
          <p:cNvPr id="235" name="Shape 23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Expected Workload</a:t>
            </a:r>
          </a:p>
        </p:txBody>
      </p:sp>
      <p:sp>
        <p:nvSpPr>
          <p:cNvPr id="241" name="Shape 24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This class can be time consuming.</a:t>
            </a:r>
          </a:p>
          <a:p>
            <a:pPr lvl="0" rtl="0" algn="l">
              <a:spcBef>
                <a:spcPts val="0"/>
              </a:spcBef>
              <a:buNone/>
            </a:pPr>
            <a:r>
              <a:rPr lang="en"/>
              <a:t>Do not underestimate the project work.</a:t>
            </a:r>
          </a:p>
          <a:p>
            <a:pPr indent="-406400" lvl="0" marL="457200" rtl="0">
              <a:spcBef>
                <a:spcPts val="0"/>
              </a:spcBef>
              <a:buSzPct val="100000"/>
            </a:pPr>
            <a:r>
              <a:rPr lang="en" sz="2800"/>
              <a:t>Project work requires team coordination</a:t>
            </a:r>
          </a:p>
          <a:p>
            <a:pPr indent="-406400" lvl="0" marL="457200" rtl="0" algn="l">
              <a:spcBef>
                <a:spcPts val="0"/>
              </a:spcBef>
              <a:buSzPct val="100000"/>
            </a:pPr>
            <a:r>
              <a:rPr lang="en" sz="2800"/>
              <a:t>Good engineering is hard.</a:t>
            </a:r>
          </a:p>
          <a:p>
            <a:pPr indent="-406400" lvl="0" marL="457200" rtl="0" algn="l">
              <a:spcBef>
                <a:spcPts val="0"/>
              </a:spcBef>
              <a:buSzPct val="100000"/>
            </a:pPr>
            <a:r>
              <a:rPr lang="en" sz="2800"/>
              <a:t>Planning and scheduling your time is essential.</a:t>
            </a:r>
          </a:p>
          <a:p>
            <a:pPr indent="-406400" lvl="0" marL="457200" rtl="0" algn="l">
              <a:spcBef>
                <a:spcPts val="0"/>
              </a:spcBef>
              <a:buSzPct val="100000"/>
            </a:pPr>
            <a:r>
              <a:rPr lang="en" sz="2800"/>
              <a:t>Do NOT delay getting started.</a:t>
            </a:r>
          </a:p>
        </p:txBody>
      </p:sp>
      <p:sp>
        <p:nvSpPr>
          <p:cNvPr id="242" name="Shape 24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Feedback</a:t>
            </a:r>
          </a:p>
        </p:txBody>
      </p:sp>
      <p:sp>
        <p:nvSpPr>
          <p:cNvPr id="248" name="Shape 24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Problems with assignments, course questions, feedback?</a:t>
            </a:r>
          </a:p>
          <a:p>
            <a:pPr indent="-381000" lvl="0" marL="457200" marR="0" rtl="0" algn="l">
              <a:lnSpc>
                <a:spcPct val="100000"/>
              </a:lnSpc>
              <a:spcBef>
                <a:spcPts val="600"/>
              </a:spcBef>
              <a:spcAft>
                <a:spcPts val="0"/>
              </a:spcAft>
              <a:buSzPct val="100000"/>
            </a:pPr>
            <a:r>
              <a:rPr lang="en" sz="2400"/>
              <a:t>Contact me!</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sz="2800"/>
              <a:t>Problem with instructor</a:t>
            </a:r>
          </a:p>
          <a:p>
            <a:pPr indent="-381000" lvl="0" marL="457200" marR="0" rtl="0" algn="l">
              <a:lnSpc>
                <a:spcPct val="100000"/>
              </a:lnSpc>
              <a:spcBef>
                <a:spcPts val="600"/>
              </a:spcBef>
              <a:spcAft>
                <a:spcPts val="0"/>
              </a:spcAft>
              <a:buSzPct val="100000"/>
            </a:pPr>
            <a:r>
              <a:rPr lang="en" sz="2400"/>
              <a:t>Also contact me</a:t>
            </a:r>
          </a:p>
          <a:p>
            <a:pPr indent="-381000" lvl="0" marL="457200" marR="0" rtl="0" algn="l">
              <a:lnSpc>
                <a:spcPct val="100000"/>
              </a:lnSpc>
              <a:spcBef>
                <a:spcPts val="600"/>
              </a:spcBef>
              <a:spcAft>
                <a:spcPts val="0"/>
              </a:spcAft>
              <a:buSzPct val="100000"/>
            </a:pPr>
            <a:r>
              <a:rPr lang="en" sz="2400"/>
              <a:t>Contact CS front office</a:t>
            </a:r>
          </a:p>
          <a:p>
            <a:pPr lvl="0" marR="0" rtl="0" algn="l">
              <a:lnSpc>
                <a:spcPct val="100000"/>
              </a:lnSpc>
              <a:spcBef>
                <a:spcPts val="600"/>
              </a:spcBef>
              <a:spcAft>
                <a:spcPts val="0"/>
              </a:spcAft>
              <a:buNone/>
            </a:pPr>
            <a:r>
              <a:t/>
            </a:r>
            <a:endParaRPr sz="2800"/>
          </a:p>
          <a:p>
            <a:pPr lvl="0" marR="0" rtl="0" algn="l">
              <a:lnSpc>
                <a:spcPct val="100000"/>
              </a:lnSpc>
              <a:spcBef>
                <a:spcPts val="600"/>
              </a:spcBef>
              <a:spcAft>
                <a:spcPts val="0"/>
              </a:spcAft>
              <a:buNone/>
            </a:pPr>
            <a:r>
              <a:t/>
            </a:r>
            <a:endParaRPr sz="2800"/>
          </a:p>
        </p:txBody>
      </p:sp>
      <p:sp>
        <p:nvSpPr>
          <p:cNvPr id="249" name="Shape 24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Other Policies</a:t>
            </a:r>
          </a:p>
        </p:txBody>
      </p:sp>
      <p:sp>
        <p:nvSpPr>
          <p:cNvPr id="255" name="Shape 25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buClr>
                <a:schemeClr val="dk1"/>
              </a:buClr>
              <a:buSzPct val="36666"/>
              <a:buFont typeface="Arial"/>
              <a:buNone/>
            </a:pPr>
            <a:r>
              <a:rPr i="1" lang="en"/>
              <a:t>Integrity and Ethics:</a:t>
            </a:r>
          </a:p>
          <a:p>
            <a:pPr lvl="0" rtl="0">
              <a:lnSpc>
                <a:spcPct val="115000"/>
              </a:lnSpc>
              <a:spcBef>
                <a:spcPts val="0"/>
              </a:spcBef>
              <a:buClr>
                <a:schemeClr val="dk1"/>
              </a:buClr>
              <a:buSzPct val="55000"/>
              <a:buFont typeface="Arial"/>
              <a:buNone/>
            </a:pPr>
            <a:r>
              <a:rPr lang="en" sz="2000">
                <a:highlight>
                  <a:srgbClr val="FFFFFF"/>
                </a:highlight>
              </a:rPr>
              <a:t>The homework and programs you submit for this class must be entirely your own. If this policy is not absolutely clear, then please contact me. Any other collaboration of any type on any assignment is not permitted. It is your responsibility to protect your work from unauthorized access.</a:t>
            </a:r>
          </a:p>
          <a:p>
            <a:pPr lvl="0" rtl="0">
              <a:lnSpc>
                <a:spcPct val="115000"/>
              </a:lnSpc>
              <a:spcBef>
                <a:spcPts val="0"/>
              </a:spcBef>
              <a:buClr>
                <a:schemeClr val="dk1"/>
              </a:buClr>
              <a:buSzPct val="100000"/>
              <a:buFont typeface="Arial"/>
              <a:buNone/>
            </a:pPr>
            <a:r>
              <a:t/>
            </a:r>
            <a:endParaRPr sz="1100"/>
          </a:p>
          <a:p>
            <a:pPr lvl="0" rtl="0">
              <a:lnSpc>
                <a:spcPct val="115000"/>
              </a:lnSpc>
              <a:spcBef>
                <a:spcPts val="0"/>
              </a:spcBef>
              <a:buClr>
                <a:schemeClr val="dk1"/>
              </a:buClr>
              <a:buSzPct val="36666"/>
              <a:buFont typeface="Arial"/>
              <a:buNone/>
            </a:pPr>
            <a:r>
              <a:rPr i="1" lang="en"/>
              <a:t>Classroom Climate:</a:t>
            </a:r>
          </a:p>
          <a:p>
            <a:pPr lvl="0" rtl="0">
              <a:lnSpc>
                <a:spcPct val="115000"/>
              </a:lnSpc>
              <a:spcBef>
                <a:spcPts val="0"/>
              </a:spcBef>
              <a:buClr>
                <a:schemeClr val="dk1"/>
              </a:buClr>
              <a:buSzPct val="55000"/>
              <a:buFont typeface="Arial"/>
              <a:buNone/>
            </a:pPr>
            <a:r>
              <a:rPr lang="en" sz="2000"/>
              <a:t>All students are expected to behave as scholars at a leading institute of technology. This includes arriving on time, not talking during lecture (unless addressing the instructor), and not leaving the classroom before the end of lecture. Disruptive students will be warned and potentially dismissed from the classroom.</a:t>
            </a:r>
          </a:p>
        </p:txBody>
      </p:sp>
      <p:sp>
        <p:nvSpPr>
          <p:cNvPr id="256" name="Shape 25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Other Policies</a:t>
            </a:r>
          </a:p>
        </p:txBody>
      </p:sp>
      <p:sp>
        <p:nvSpPr>
          <p:cNvPr id="262" name="Shape 262"/>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nSpc>
                <a:spcPct val="115000"/>
              </a:lnSpc>
              <a:spcBef>
                <a:spcPts val="0"/>
              </a:spcBef>
              <a:buNone/>
            </a:pPr>
            <a:r>
              <a:rPr i="1" lang="en"/>
              <a:t>Make-Up and Late Homework</a:t>
            </a:r>
          </a:p>
          <a:p>
            <a:pPr indent="-355600" lvl="0" marL="457200" rtl="0">
              <a:lnSpc>
                <a:spcPct val="115000"/>
              </a:lnSpc>
              <a:spcBef>
                <a:spcPts val="0"/>
              </a:spcBef>
              <a:buSzPct val="100000"/>
            </a:pPr>
            <a:r>
              <a:rPr lang="en" sz="2000"/>
              <a:t>The midterm and final are required. </a:t>
            </a:r>
          </a:p>
          <a:p>
            <a:pPr indent="-355600" lvl="0" marL="457200" rtl="0">
              <a:lnSpc>
                <a:spcPct val="115000"/>
              </a:lnSpc>
              <a:spcBef>
                <a:spcPts val="0"/>
              </a:spcBef>
              <a:buSzPct val="100000"/>
            </a:pPr>
            <a:r>
              <a:rPr lang="en" sz="2000"/>
              <a:t>If a test fall on a religious holiday, they will be rescheduled. </a:t>
            </a:r>
          </a:p>
          <a:p>
            <a:pPr indent="-355600" lvl="0" marL="457200" rtl="0">
              <a:lnSpc>
                <a:spcPct val="115000"/>
              </a:lnSpc>
              <a:spcBef>
                <a:spcPts val="0"/>
              </a:spcBef>
              <a:buSzPct val="100000"/>
            </a:pPr>
            <a:r>
              <a:rPr lang="en" sz="2000"/>
              <a:t>Make-ups for graded activities may be arranged if your absence is caused by a documented illness or personal emergency. </a:t>
            </a:r>
          </a:p>
          <a:p>
            <a:pPr indent="-355600" lvl="0" marL="457200" rtl="0">
              <a:lnSpc>
                <a:spcPct val="115000"/>
              </a:lnSpc>
              <a:spcBef>
                <a:spcPts val="0"/>
              </a:spcBef>
              <a:buSzPct val="100000"/>
            </a:pPr>
            <a:r>
              <a:rPr lang="en" sz="2000"/>
              <a:t>Homework assignments are due at the time noted on the assignment handout. Late work is not accepted without prior approval. Any assignment turned in after the due date will be considered late and will be subject to a penalty of 10% per day, including weekends and holidays. </a:t>
            </a:r>
          </a:p>
        </p:txBody>
      </p:sp>
      <p:sp>
        <p:nvSpPr>
          <p:cNvPr id="263" name="Shape 26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Other Policies</a:t>
            </a:r>
          </a:p>
        </p:txBody>
      </p:sp>
      <p:sp>
        <p:nvSpPr>
          <p:cNvPr id="269" name="Shape 269"/>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0" lvl="0" marL="0" rtl="0">
              <a:lnSpc>
                <a:spcPct val="115000"/>
              </a:lnSpc>
              <a:spcBef>
                <a:spcPts val="0"/>
              </a:spcBef>
              <a:buNone/>
            </a:pPr>
            <a:r>
              <a:rPr i="1" lang="en"/>
              <a:t>Diversity</a:t>
            </a:r>
          </a:p>
          <a:p>
            <a:pPr lvl="0" rtl="0">
              <a:lnSpc>
                <a:spcPct val="115000"/>
              </a:lnSpc>
              <a:spcBef>
                <a:spcPts val="0"/>
              </a:spcBef>
              <a:buNone/>
            </a:pPr>
            <a:r>
              <a:rPr lang="en" sz="2000"/>
              <a:t>Students in this class are expected to respectfully work with all other students, regardless of gender, race, sexuality, religion, or any other protected criteria. There is a zero-tolerance policy for any student that discriminates against other students.</a:t>
            </a:r>
          </a:p>
          <a:p>
            <a:pPr lvl="0" rtl="0">
              <a:lnSpc>
                <a:spcPct val="115000"/>
              </a:lnSpc>
              <a:spcBef>
                <a:spcPts val="0"/>
              </a:spcBef>
              <a:buClr>
                <a:schemeClr val="dk1"/>
              </a:buClr>
              <a:buSzPct val="55000"/>
              <a:buFont typeface="Arial"/>
              <a:buNone/>
            </a:pPr>
            <a:r>
              <a:rPr lang="en" sz="2000"/>
              <a:t> </a:t>
            </a:r>
          </a:p>
          <a:p>
            <a:pPr lvl="0" rtl="0">
              <a:lnSpc>
                <a:spcPct val="115000"/>
              </a:lnSpc>
              <a:spcBef>
                <a:spcPts val="0"/>
              </a:spcBef>
              <a:buClr>
                <a:schemeClr val="dk1"/>
              </a:buClr>
              <a:buSzPct val="36666"/>
              <a:buFont typeface="Arial"/>
              <a:buNone/>
            </a:pPr>
            <a:r>
              <a:rPr i="1" lang="en"/>
              <a:t>Special Needs</a:t>
            </a:r>
          </a:p>
          <a:p>
            <a:pPr lvl="0" rtl="0">
              <a:lnSpc>
                <a:spcPct val="115000"/>
              </a:lnSpc>
              <a:spcBef>
                <a:spcPts val="0"/>
              </a:spcBef>
              <a:buClr>
                <a:schemeClr val="dk1"/>
              </a:buClr>
              <a:buSzPct val="55000"/>
              <a:buFont typeface="Arial"/>
              <a:buNone/>
            </a:pPr>
            <a:r>
              <a:rPr lang="en" sz="2000"/>
              <a:t>We will provide, on a flexible and individual basis, reasonable accommodations to students that have disabilities that may affect their ability to participate in course activities or to meet course requirements Students with disabilities should contact their instructor early in the semester to discuss their individual needs. </a:t>
            </a:r>
          </a:p>
          <a:p>
            <a:pPr indent="0" lvl="0" marL="0" rtl="0">
              <a:lnSpc>
                <a:spcPct val="115000"/>
              </a:lnSpc>
              <a:spcBef>
                <a:spcPts val="0"/>
              </a:spcBef>
              <a:buNone/>
            </a:pPr>
            <a:r>
              <a:t/>
            </a:r>
            <a:endParaRPr sz="1100"/>
          </a:p>
        </p:txBody>
      </p:sp>
      <p:sp>
        <p:nvSpPr>
          <p:cNvPr id="270" name="Shape 27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idx="4294967295" type="title"/>
          </p:nvPr>
        </p:nvSpPr>
        <p:spPr>
          <a:xfrm>
            <a:off x="113750" y="2555975"/>
            <a:ext cx="9030299" cy="1547399"/>
          </a:xfrm>
          <a:prstGeom prst="rect">
            <a:avLst/>
          </a:prstGeom>
        </p:spPr>
        <p:txBody>
          <a:bodyPr anchorCtr="0" anchor="b" bIns="91425" lIns="91425" rIns="91425" tIns="91425">
            <a:noAutofit/>
          </a:bodyPr>
          <a:lstStyle/>
          <a:p>
            <a:pPr lvl="0" rtl="0">
              <a:spcBef>
                <a:spcPts val="0"/>
              </a:spcBef>
              <a:buNone/>
            </a:pPr>
            <a:r>
              <a:rPr lang="en" sz="4800"/>
              <a:t>Why is software development so %$##% hard?</a:t>
            </a:r>
          </a:p>
        </p:txBody>
      </p:sp>
      <p:sp>
        <p:nvSpPr>
          <p:cNvPr id="276" name="Shape 27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is Software Engineering?</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ctr">
              <a:spcBef>
                <a:spcPts val="0"/>
              </a:spcBef>
              <a:buNone/>
            </a:pPr>
            <a:r>
              <a:t/>
            </a:r>
            <a:endParaRPr/>
          </a:p>
          <a:p>
            <a:pPr lvl="0" rtl="0" algn="ctr">
              <a:spcBef>
                <a:spcPts val="0"/>
              </a:spcBef>
              <a:buNone/>
            </a:pPr>
            <a:r>
              <a:t/>
            </a:r>
            <a:endParaRPr/>
          </a:p>
          <a:p>
            <a:pPr lvl="0" rtl="0" algn="ctr">
              <a:spcBef>
                <a:spcPts val="0"/>
              </a:spcBef>
              <a:buNone/>
            </a:pPr>
            <a:r>
              <a:rPr lang="en"/>
              <a:t>The development and evolution of </a:t>
            </a:r>
            <a:r>
              <a:rPr b="1" lang="en"/>
              <a:t>high-quality</a:t>
            </a:r>
            <a:r>
              <a:rPr lang="en"/>
              <a:t> (large) software systems in a </a:t>
            </a:r>
            <a:r>
              <a:rPr b="1" lang="en"/>
              <a:t>systematic, controlled, and efficient</a:t>
            </a:r>
            <a:r>
              <a:rPr lang="en"/>
              <a:t> manner.</a:t>
            </a:r>
          </a:p>
          <a:p>
            <a:pPr lvl="0" rtl="0">
              <a:spcBef>
                <a:spcPts val="0"/>
              </a:spcBef>
              <a:buNone/>
            </a:pPr>
            <a:r>
              <a:t/>
            </a:r>
            <a:endParaRPr/>
          </a:p>
          <a:p>
            <a:pPr lvl="0" rtl="0">
              <a:spcBef>
                <a:spcPts val="0"/>
              </a:spcBef>
              <a:buNone/>
            </a:pPr>
            <a:r>
              <a:t/>
            </a:r>
            <a:endParaRPr/>
          </a:p>
        </p:txBody>
      </p:sp>
      <p:sp>
        <p:nvSpPr>
          <p:cNvPr id="65" name="Shape 6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idx="4294967295" type="title"/>
          </p:nvPr>
        </p:nvSpPr>
        <p:spPr>
          <a:xfrm>
            <a:off x="113750" y="2555975"/>
            <a:ext cx="9030299" cy="1547399"/>
          </a:xfrm>
          <a:prstGeom prst="rect">
            <a:avLst/>
          </a:prstGeom>
        </p:spPr>
        <p:txBody>
          <a:bodyPr anchorCtr="0" anchor="b" bIns="91425" lIns="91425" rIns="91425" tIns="91425">
            <a:noAutofit/>
          </a:bodyPr>
          <a:lstStyle/>
          <a:p>
            <a:pPr lvl="0" rtl="0">
              <a:spcBef>
                <a:spcPts val="0"/>
              </a:spcBef>
              <a:buNone/>
            </a:pPr>
            <a:r>
              <a:rPr lang="en" sz="4800"/>
              <a:t>software = computer program</a:t>
            </a:r>
          </a:p>
        </p:txBody>
      </p:sp>
      <p:sp>
        <p:nvSpPr>
          <p:cNvPr id="282" name="Shape 282"/>
          <p:cNvSpPr txBox="1"/>
          <p:nvPr/>
        </p:nvSpPr>
        <p:spPr>
          <a:xfrm>
            <a:off x="2781800" y="2612750"/>
            <a:ext cx="1112700" cy="9312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a:t>
            </a:r>
          </a:p>
        </p:txBody>
      </p:sp>
      <p:sp>
        <p:nvSpPr>
          <p:cNvPr id="283" name="Shape 28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As Product</a:t>
            </a:r>
          </a:p>
        </p:txBody>
      </p:sp>
      <p:sp>
        <p:nvSpPr>
          <p:cNvPr id="289" name="Shape 28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Software is more than the executable</a:t>
            </a:r>
          </a:p>
          <a:p>
            <a:pPr indent="-228600" lvl="0" marL="457200" rtl="0">
              <a:spcBef>
                <a:spcPts val="0"/>
              </a:spcBef>
            </a:pPr>
            <a:r>
              <a:rPr lang="en"/>
              <a:t>Also any legal documents, installation manual, user manual, requirement documentation, design documentation, source code documentation, testing code, regulations and laws that must be followed.</a:t>
            </a:r>
          </a:p>
          <a:p>
            <a:pPr indent="-228600" lvl="0" marL="457200" rtl="0">
              <a:spcBef>
                <a:spcPts val="0"/>
              </a:spcBef>
            </a:pPr>
            <a:r>
              <a:rPr lang="en"/>
              <a:t>Software interacts with other software, hardware, people.</a:t>
            </a:r>
          </a:p>
          <a:p>
            <a:pPr indent="-228600" lvl="0" marL="457200" rtl="0">
              <a:spcBef>
                <a:spcPts val="0"/>
              </a:spcBef>
            </a:pPr>
            <a:r>
              <a:rPr lang="en"/>
              <a:t>We must consider and discuss all of these.</a:t>
            </a:r>
          </a:p>
        </p:txBody>
      </p:sp>
      <p:sp>
        <p:nvSpPr>
          <p:cNvPr id="290" name="Shape 29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Development is Human-Intensive</a:t>
            </a:r>
          </a:p>
        </p:txBody>
      </p:sp>
      <p:sp>
        <p:nvSpPr>
          <p:cNvPr id="296" name="Shape 296"/>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a:t>Creation of software is labor-intensive</a:t>
            </a:r>
          </a:p>
          <a:p>
            <a:pPr indent="-228600" lvl="0" marL="457200" rtl="0">
              <a:spcBef>
                <a:spcPts val="0"/>
              </a:spcBef>
            </a:pPr>
            <a:r>
              <a:rPr lang="en"/>
              <a:t>Trivial manufacturing process (copying)</a:t>
            </a:r>
          </a:p>
          <a:p>
            <a:pPr indent="-228600" lvl="0" marL="457200" rtl="0">
              <a:spcBef>
                <a:spcPts val="0"/>
              </a:spcBef>
            </a:pPr>
            <a:r>
              <a:rPr lang="en"/>
              <a:t>But, difficult building process:</a:t>
            </a:r>
          </a:p>
          <a:p>
            <a:pPr indent="-228600" lvl="1" marL="914400" rtl="0">
              <a:spcBef>
                <a:spcPts val="0"/>
              </a:spcBef>
            </a:pPr>
            <a:r>
              <a:rPr lang="en"/>
              <a:t>May involve more than just programmers:</a:t>
            </a:r>
          </a:p>
          <a:p>
            <a:pPr indent="-228600" lvl="2" marL="1371600" rtl="0">
              <a:spcBef>
                <a:spcPts val="0"/>
              </a:spcBef>
            </a:pPr>
            <a:r>
              <a:rPr lang="en"/>
              <a:t>Designers</a:t>
            </a:r>
          </a:p>
          <a:p>
            <a:pPr indent="-228600" lvl="2" marL="1371600" rtl="0">
              <a:spcBef>
                <a:spcPts val="0"/>
              </a:spcBef>
            </a:pPr>
            <a:r>
              <a:rPr lang="en"/>
              <a:t>Management</a:t>
            </a:r>
          </a:p>
          <a:p>
            <a:pPr indent="-228600" lvl="2" marL="1371600" rtl="0">
              <a:spcBef>
                <a:spcPts val="0"/>
              </a:spcBef>
            </a:pPr>
            <a:r>
              <a:rPr lang="en"/>
              <a:t>Testers</a:t>
            </a:r>
          </a:p>
          <a:p>
            <a:pPr indent="-228600" lvl="2" marL="1371600" rtl="0">
              <a:spcBef>
                <a:spcPts val="0"/>
              </a:spcBef>
            </a:pPr>
            <a:r>
              <a:rPr lang="en"/>
              <a:t>Customers</a:t>
            </a:r>
          </a:p>
          <a:p>
            <a:pPr indent="-228600" lvl="2" marL="1371600" rtl="0">
              <a:spcBef>
                <a:spcPts val="0"/>
              </a:spcBef>
            </a:pPr>
            <a:r>
              <a:rPr lang="en"/>
              <a:t>Legal/Government Entities</a:t>
            </a:r>
          </a:p>
        </p:txBody>
      </p:sp>
      <p:sp>
        <p:nvSpPr>
          <p:cNvPr id="297" name="Shape 29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Development is Human-Intensive</a:t>
            </a:r>
          </a:p>
        </p:txBody>
      </p:sp>
      <p:sp>
        <p:nvSpPr>
          <p:cNvPr id="303" name="Shape 3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spcBef>
                <a:spcPts val="0"/>
              </a:spcBef>
              <a:buNone/>
            </a:pPr>
            <a:r>
              <a:rPr lang="en"/>
              <a:t>Software is complex and</a:t>
            </a:r>
            <a:r>
              <a:rPr b="1" lang="en"/>
              <a:t> intangible</a:t>
            </a:r>
            <a:r>
              <a:rPr lang="en"/>
              <a:t>.</a:t>
            </a:r>
          </a:p>
          <a:p>
            <a:pPr indent="-228600" lvl="0" marL="457200" rtl="0">
              <a:spcBef>
                <a:spcPts val="0"/>
              </a:spcBef>
            </a:pPr>
            <a:r>
              <a:rPr lang="en"/>
              <a:t>Can’t see it, touch it, hear it, or smell it.</a:t>
            </a:r>
          </a:p>
          <a:p>
            <a:pPr indent="-228600" lvl="0" marL="457200" rtl="0">
              <a:spcBef>
                <a:spcPts val="0"/>
              </a:spcBef>
            </a:pPr>
            <a:r>
              <a:rPr lang="en"/>
              <a:t>Hard to see mistakes until it is done.</a:t>
            </a:r>
          </a:p>
          <a:p>
            <a:pPr indent="-228600" lvl="1" marL="914400" rtl="0">
              <a:spcBef>
                <a:spcPts val="0"/>
              </a:spcBef>
            </a:pPr>
            <a:r>
              <a:rPr lang="en"/>
              <a:t>(and you still might miss them)</a:t>
            </a:r>
          </a:p>
          <a:p>
            <a:pPr indent="-228600" lvl="0" marL="457200" rtl="0">
              <a:spcBef>
                <a:spcPts val="0"/>
              </a:spcBef>
            </a:pPr>
            <a:r>
              <a:rPr lang="en"/>
              <a:t>Components highly interconnected, hard to visualize the “structure” of a system.</a:t>
            </a:r>
          </a:p>
          <a:p>
            <a:pPr indent="0" lvl="0" marL="0" rtl="0">
              <a:spcBef>
                <a:spcPts val="0"/>
              </a:spcBef>
              <a:buNone/>
            </a:pPr>
            <a:r>
              <a:t/>
            </a:r>
            <a:endParaRPr/>
          </a:p>
        </p:txBody>
      </p:sp>
      <p:sp>
        <p:nvSpPr>
          <p:cNvPr id="304" name="Shape 30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Software Product Attributes</a:t>
            </a:r>
          </a:p>
        </p:txBody>
      </p:sp>
      <p:sp>
        <p:nvSpPr>
          <p:cNvPr id="310" name="Shape 31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High-quality software doesn’t “just” function, but fulfills certain attributes and goals.</a:t>
            </a:r>
          </a:p>
          <a:p>
            <a:pPr lvl="0" rtl="0">
              <a:spcBef>
                <a:spcPts val="0"/>
              </a:spcBef>
              <a:buNone/>
            </a:pPr>
            <a:r>
              <a:t/>
            </a:r>
            <a:endParaRPr sz="1100"/>
          </a:p>
          <a:p>
            <a:pPr indent="-381000" lvl="0" marL="457200" rtl="0">
              <a:spcBef>
                <a:spcPts val="0"/>
              </a:spcBef>
              <a:buSzPct val="100000"/>
            </a:pPr>
            <a:r>
              <a:rPr b="1" lang="en" sz="2400"/>
              <a:t>Maintainability: </a:t>
            </a:r>
            <a:r>
              <a:rPr lang="en" sz="2400"/>
              <a:t>Should be possible for the software to evolve to meet changing requirements.</a:t>
            </a:r>
          </a:p>
          <a:p>
            <a:pPr indent="-381000" lvl="0" marL="457200" rtl="0">
              <a:spcBef>
                <a:spcPts val="0"/>
              </a:spcBef>
              <a:buSzPct val="100000"/>
            </a:pPr>
            <a:r>
              <a:rPr b="1" lang="en" sz="2400"/>
              <a:t>Dependability: </a:t>
            </a:r>
            <a:r>
              <a:rPr lang="en" sz="2400"/>
              <a:t>Software should not cause physical or economic damage in the event of failure.</a:t>
            </a:r>
          </a:p>
          <a:p>
            <a:pPr indent="-381000" lvl="0" marL="457200" rtl="0">
              <a:spcBef>
                <a:spcPts val="0"/>
              </a:spcBef>
              <a:buSzPct val="100000"/>
            </a:pPr>
            <a:r>
              <a:rPr b="1" lang="en" sz="2400"/>
              <a:t>Efficiency: </a:t>
            </a:r>
            <a:r>
              <a:rPr lang="en" sz="2400"/>
              <a:t>Software should not make wasteful use of system resources. </a:t>
            </a:r>
          </a:p>
          <a:p>
            <a:pPr indent="-381000" lvl="0" marL="457200" rtl="0">
              <a:spcBef>
                <a:spcPts val="0"/>
              </a:spcBef>
              <a:buSzPct val="100000"/>
            </a:pPr>
            <a:r>
              <a:rPr b="1" lang="en" sz="2400"/>
              <a:t>Usability: </a:t>
            </a:r>
            <a:r>
              <a:rPr lang="en" sz="2400"/>
              <a:t>Software should have an appropriate user interface and documentation.</a:t>
            </a:r>
          </a:p>
        </p:txBody>
      </p:sp>
      <p:sp>
        <p:nvSpPr>
          <p:cNvPr id="311" name="Shape 31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Expensive to Maximize Attributes</a:t>
            </a:r>
          </a:p>
        </p:txBody>
      </p:sp>
      <p:sp>
        <p:nvSpPr>
          <p:cNvPr id="317" name="Shape 31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Costs rise exponentially if very high levels of an attribute are required.</a:t>
            </a:r>
          </a:p>
          <a:p>
            <a:pPr lvl="0" rtl="0">
              <a:spcBef>
                <a:spcPts val="0"/>
              </a:spcBef>
              <a:buNone/>
            </a:pPr>
            <a:r>
              <a:t/>
            </a:r>
            <a:endParaRPr/>
          </a:p>
        </p:txBody>
      </p:sp>
      <p:cxnSp>
        <p:nvCxnSpPr>
          <p:cNvPr id="318" name="Shape 318"/>
          <p:cNvCxnSpPr/>
          <p:nvPr/>
        </p:nvCxnSpPr>
        <p:spPr>
          <a:xfrm flipH="1" rot="10800000">
            <a:off x="2524325" y="2706374"/>
            <a:ext cx="299" cy="3315300"/>
          </a:xfrm>
          <a:prstGeom prst="straightConnector1">
            <a:avLst/>
          </a:prstGeom>
          <a:noFill/>
          <a:ln cap="flat" cmpd="sng" w="38100">
            <a:solidFill>
              <a:srgbClr val="2388DB"/>
            </a:solidFill>
            <a:prstDash val="solid"/>
            <a:round/>
            <a:headEnd len="lg" w="lg" type="none"/>
            <a:tailEnd len="lg" w="lg" type="triangle"/>
          </a:ln>
        </p:spPr>
      </p:cxnSp>
      <p:cxnSp>
        <p:nvCxnSpPr>
          <p:cNvPr id="319" name="Shape 319"/>
          <p:cNvCxnSpPr/>
          <p:nvPr/>
        </p:nvCxnSpPr>
        <p:spPr>
          <a:xfrm flipH="1" rot="10800000">
            <a:off x="2540575" y="6021724"/>
            <a:ext cx="4079099" cy="16200"/>
          </a:xfrm>
          <a:prstGeom prst="straightConnector1">
            <a:avLst/>
          </a:prstGeom>
          <a:noFill/>
          <a:ln cap="flat" cmpd="sng" w="38100">
            <a:solidFill>
              <a:srgbClr val="2388DB"/>
            </a:solidFill>
            <a:prstDash val="solid"/>
            <a:round/>
            <a:headEnd len="lg" w="lg" type="none"/>
            <a:tailEnd len="lg" w="lg" type="triangle"/>
          </a:ln>
        </p:spPr>
      </p:cxnSp>
      <p:sp>
        <p:nvSpPr>
          <p:cNvPr id="320" name="Shape 320"/>
          <p:cNvSpPr txBox="1"/>
          <p:nvPr/>
        </p:nvSpPr>
        <p:spPr>
          <a:xfrm>
            <a:off x="1226275" y="3071400"/>
            <a:ext cx="1476000" cy="715199"/>
          </a:xfrm>
          <a:prstGeom prst="rect">
            <a:avLst/>
          </a:prstGeom>
          <a:noFill/>
          <a:ln>
            <a:noFill/>
          </a:ln>
        </p:spPr>
        <p:txBody>
          <a:bodyPr anchorCtr="0" anchor="t" bIns="91425" lIns="91425" rIns="91425" tIns="91425">
            <a:noAutofit/>
          </a:bodyPr>
          <a:lstStyle/>
          <a:p>
            <a:pPr lvl="0" rtl="0">
              <a:spcBef>
                <a:spcPts val="0"/>
              </a:spcBef>
              <a:buNone/>
            </a:pPr>
            <a:r>
              <a:rPr b="1" lang="en" sz="1800"/>
              <a:t>Cost</a:t>
            </a:r>
          </a:p>
        </p:txBody>
      </p:sp>
      <p:sp>
        <p:nvSpPr>
          <p:cNvPr id="321" name="Shape 321"/>
          <p:cNvSpPr txBox="1"/>
          <p:nvPr/>
        </p:nvSpPr>
        <p:spPr>
          <a:xfrm>
            <a:off x="6681150" y="5449250"/>
            <a:ext cx="2314499" cy="715199"/>
          </a:xfrm>
          <a:prstGeom prst="rect">
            <a:avLst/>
          </a:prstGeom>
          <a:noFill/>
          <a:ln>
            <a:noFill/>
          </a:ln>
        </p:spPr>
        <p:txBody>
          <a:bodyPr anchorCtr="0" anchor="t" bIns="91425" lIns="91425" rIns="91425" tIns="91425">
            <a:noAutofit/>
          </a:bodyPr>
          <a:lstStyle/>
          <a:p>
            <a:pPr lvl="0" rtl="0">
              <a:spcBef>
                <a:spcPts val="0"/>
              </a:spcBef>
              <a:buNone/>
            </a:pPr>
            <a:r>
              <a:rPr b="1" lang="en" sz="1800"/>
              <a:t>Dependability</a:t>
            </a:r>
          </a:p>
          <a:p>
            <a:pPr lvl="0" rtl="0">
              <a:spcBef>
                <a:spcPts val="0"/>
              </a:spcBef>
              <a:buNone/>
            </a:pPr>
            <a:r>
              <a:rPr b="1" lang="en" sz="1800"/>
              <a:t>(Efficiency)</a:t>
            </a:r>
          </a:p>
          <a:p>
            <a:pPr lvl="0" rtl="0">
              <a:spcBef>
                <a:spcPts val="0"/>
              </a:spcBef>
              <a:buNone/>
            </a:pPr>
            <a:r>
              <a:rPr b="1" lang="en" sz="1800"/>
              <a:t>(Maintainability)</a:t>
            </a:r>
          </a:p>
          <a:p>
            <a:pPr lvl="0" rtl="0">
              <a:spcBef>
                <a:spcPts val="0"/>
              </a:spcBef>
              <a:buNone/>
            </a:pPr>
            <a:r>
              <a:rPr b="1" lang="en" sz="1800"/>
              <a:t>(etc.)</a:t>
            </a:r>
          </a:p>
        </p:txBody>
      </p:sp>
      <p:sp>
        <p:nvSpPr>
          <p:cNvPr id="322" name="Shape 322"/>
          <p:cNvSpPr/>
          <p:nvPr/>
        </p:nvSpPr>
        <p:spPr>
          <a:xfrm>
            <a:off x="2520650" y="2736375"/>
            <a:ext cx="3690150" cy="3315475"/>
          </a:xfrm>
          <a:custGeom>
            <a:pathLst>
              <a:path extrusionOk="0" h="132619" w="147606">
                <a:moveTo>
                  <a:pt x="0" y="132619"/>
                </a:moveTo>
                <a:cubicBezTo>
                  <a:pt x="50747" y="126275"/>
                  <a:pt x="101483" y="91827"/>
                  <a:pt x="128077" y="48143"/>
                </a:cubicBezTo>
                <a:cubicBezTo>
                  <a:pt x="134450" y="37673"/>
                  <a:pt x="139850" y="26530"/>
                  <a:pt x="143973" y="14988"/>
                </a:cubicBezTo>
                <a:cubicBezTo>
                  <a:pt x="145702" y="10146"/>
                  <a:pt x="145309" y="4598"/>
                  <a:pt x="147606" y="0"/>
                </a:cubicBezTo>
              </a:path>
            </a:pathLst>
          </a:custGeom>
          <a:noFill/>
          <a:ln cap="flat" cmpd="sng" w="19050">
            <a:solidFill>
              <a:srgbClr val="FF0000"/>
            </a:solidFill>
            <a:prstDash val="solid"/>
            <a:round/>
            <a:headEnd len="lg" w="lg" type="none"/>
            <a:tailEnd len="lg" w="lg" type="none"/>
          </a:ln>
        </p:spPr>
      </p:sp>
      <p:sp>
        <p:nvSpPr>
          <p:cNvPr id="323" name="Shape 323"/>
          <p:cNvSpPr/>
          <p:nvPr/>
        </p:nvSpPr>
        <p:spPr>
          <a:xfrm>
            <a:off x="6051850" y="2520650"/>
            <a:ext cx="760800" cy="601799"/>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4" name="Shape 32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50"/>
            <a:ext cx="8538599" cy="1143299"/>
          </a:xfrm>
          <a:prstGeom prst="rect">
            <a:avLst/>
          </a:prstGeom>
        </p:spPr>
        <p:txBody>
          <a:bodyPr anchorCtr="0" anchor="b" bIns="91425" lIns="91425" rIns="91425" tIns="91425">
            <a:noAutofit/>
          </a:bodyPr>
          <a:lstStyle/>
          <a:p>
            <a:pPr lvl="0" rtl="0">
              <a:spcBef>
                <a:spcPts val="0"/>
              </a:spcBef>
              <a:buNone/>
            </a:pPr>
            <a:r>
              <a:rPr lang="en"/>
              <a:t>Quality is in the Eyes of Beholders</a:t>
            </a:r>
          </a:p>
        </p:txBody>
      </p:sp>
      <p:sp>
        <p:nvSpPr>
          <p:cNvPr id="330" name="Shape 330"/>
          <p:cNvSpPr/>
          <p:nvPr/>
        </p:nvSpPr>
        <p:spPr>
          <a:xfrm>
            <a:off x="3192450" y="1884850"/>
            <a:ext cx="2759100" cy="2429699"/>
          </a:xfrm>
          <a:prstGeom prst="roundRect">
            <a:avLst>
              <a:gd fmla="val 16667"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Good Documentation</a:t>
            </a:r>
          </a:p>
          <a:p>
            <a:pPr lvl="0" rtl="0">
              <a:spcBef>
                <a:spcPts val="0"/>
              </a:spcBef>
              <a:buNone/>
            </a:pPr>
            <a:r>
              <a:rPr b="1" lang="en"/>
              <a:t>Readable Code</a:t>
            </a:r>
          </a:p>
          <a:p>
            <a:pPr lvl="0" rtl="0">
              <a:spcBef>
                <a:spcPts val="0"/>
              </a:spcBef>
              <a:buNone/>
            </a:pPr>
            <a:r>
              <a:rPr b="1" lang="en"/>
              <a:t>Good Design</a:t>
            </a:r>
          </a:p>
          <a:p>
            <a:pPr lvl="0" rtl="0">
              <a:spcBef>
                <a:spcPts val="0"/>
              </a:spcBef>
              <a:buNone/>
            </a:pPr>
            <a:r>
              <a:rPr b="1" lang="en"/>
              <a:t>Reusability</a:t>
            </a:r>
          </a:p>
          <a:p>
            <a:pPr lvl="0" rtl="0">
              <a:spcBef>
                <a:spcPts val="0"/>
              </a:spcBef>
              <a:buNone/>
            </a:pPr>
            <a:r>
              <a:t/>
            </a:r>
            <a:endParaRPr b="1">
              <a:solidFill>
                <a:srgbClr val="274E13"/>
              </a:solidFill>
            </a:endParaRPr>
          </a:p>
          <a:p>
            <a:pPr lvl="0" rtl="0">
              <a:spcBef>
                <a:spcPts val="0"/>
              </a:spcBef>
              <a:buNone/>
            </a:pPr>
            <a:r>
              <a:rPr b="1" lang="en">
                <a:solidFill>
                  <a:srgbClr val="274E13"/>
                </a:solidFill>
              </a:rPr>
              <a:t>Reliability</a:t>
            </a:r>
          </a:p>
          <a:p>
            <a:pPr lvl="0" rtl="0">
              <a:spcBef>
                <a:spcPts val="0"/>
              </a:spcBef>
              <a:buNone/>
            </a:pPr>
            <a:r>
              <a:rPr b="1" lang="en">
                <a:solidFill>
                  <a:srgbClr val="274E13"/>
                </a:solidFill>
              </a:rPr>
              <a:t>Correctness</a:t>
            </a:r>
          </a:p>
          <a:p>
            <a:pPr lvl="0" rtl="0">
              <a:spcBef>
                <a:spcPts val="0"/>
              </a:spcBef>
              <a:buNone/>
            </a:pPr>
            <a:r>
              <a:rPr b="1" lang="en">
                <a:solidFill>
                  <a:srgbClr val="274E13"/>
                </a:solidFill>
              </a:rPr>
              <a:t>Efficiency</a:t>
            </a:r>
          </a:p>
        </p:txBody>
      </p:sp>
      <p:sp>
        <p:nvSpPr>
          <p:cNvPr id="331" name="Shape 331"/>
          <p:cNvSpPr/>
          <p:nvPr/>
        </p:nvSpPr>
        <p:spPr>
          <a:xfrm>
            <a:off x="749375" y="3099725"/>
            <a:ext cx="4257899" cy="2043899"/>
          </a:xfrm>
          <a:prstGeom prst="roundRect">
            <a:avLst>
              <a:gd fmla="val 16667" name="adj"/>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Functionality</a:t>
            </a:r>
          </a:p>
          <a:p>
            <a:pPr lvl="0" rtl="0">
              <a:spcBef>
                <a:spcPts val="0"/>
              </a:spcBef>
              <a:buNone/>
            </a:pPr>
            <a:r>
              <a:rPr b="1" lang="en"/>
              <a:t>Ease of Use</a:t>
            </a:r>
          </a:p>
          <a:p>
            <a:pPr lvl="0" rtl="0">
              <a:spcBef>
                <a:spcPts val="0"/>
              </a:spcBef>
              <a:buNone/>
            </a:pPr>
            <a:r>
              <a:rPr b="1" lang="en"/>
              <a:t>Ease of Learning</a:t>
            </a:r>
          </a:p>
        </p:txBody>
      </p:sp>
      <p:sp>
        <p:nvSpPr>
          <p:cNvPr id="332" name="Shape 332"/>
          <p:cNvSpPr/>
          <p:nvPr/>
        </p:nvSpPr>
        <p:spPr>
          <a:xfrm>
            <a:off x="3042950" y="3122425"/>
            <a:ext cx="5143499" cy="1706699"/>
          </a:xfrm>
          <a:prstGeom prst="roundRect">
            <a:avLst>
              <a:gd fmla="val 16667" name="adj"/>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b="1" lang="en"/>
              <a:t>Low Cost</a:t>
            </a:r>
          </a:p>
          <a:p>
            <a:pPr lvl="0" rtl="0" algn="r">
              <a:spcBef>
                <a:spcPts val="0"/>
              </a:spcBef>
              <a:buNone/>
            </a:pPr>
            <a:r>
              <a:rPr b="1" lang="en"/>
              <a:t>Portability</a:t>
            </a:r>
          </a:p>
          <a:p>
            <a:pPr lvl="0" rtl="0" algn="r">
              <a:spcBef>
                <a:spcPts val="0"/>
              </a:spcBef>
              <a:buNone/>
            </a:pPr>
            <a:r>
              <a:rPr b="1" lang="en"/>
              <a:t>Increased Productivity</a:t>
            </a:r>
          </a:p>
        </p:txBody>
      </p:sp>
      <p:sp>
        <p:nvSpPr>
          <p:cNvPr id="333" name="Shape 333"/>
          <p:cNvSpPr txBox="1"/>
          <p:nvPr/>
        </p:nvSpPr>
        <p:spPr>
          <a:xfrm>
            <a:off x="2407125" y="5223000"/>
            <a:ext cx="1941599" cy="510900"/>
          </a:xfrm>
          <a:prstGeom prst="rect">
            <a:avLst/>
          </a:prstGeom>
          <a:noFill/>
          <a:ln>
            <a:noFill/>
          </a:ln>
        </p:spPr>
        <p:txBody>
          <a:bodyPr anchorCtr="0" anchor="t" bIns="91425" lIns="91425" rIns="91425" tIns="91425">
            <a:noAutofit/>
          </a:bodyPr>
          <a:lstStyle/>
          <a:p>
            <a:pPr lvl="0" rtl="0">
              <a:spcBef>
                <a:spcPts val="0"/>
              </a:spcBef>
              <a:buNone/>
            </a:pPr>
            <a:r>
              <a:rPr b="1" lang="en" sz="1800"/>
              <a:t>User</a:t>
            </a:r>
          </a:p>
        </p:txBody>
      </p:sp>
      <p:sp>
        <p:nvSpPr>
          <p:cNvPr id="334" name="Shape 334"/>
          <p:cNvSpPr txBox="1"/>
          <p:nvPr/>
        </p:nvSpPr>
        <p:spPr>
          <a:xfrm>
            <a:off x="6454050" y="4978000"/>
            <a:ext cx="1941599" cy="510900"/>
          </a:xfrm>
          <a:prstGeom prst="rect">
            <a:avLst/>
          </a:prstGeom>
          <a:noFill/>
          <a:ln>
            <a:noFill/>
          </a:ln>
        </p:spPr>
        <p:txBody>
          <a:bodyPr anchorCtr="0" anchor="t" bIns="91425" lIns="91425" rIns="91425" tIns="91425">
            <a:noAutofit/>
          </a:bodyPr>
          <a:lstStyle/>
          <a:p>
            <a:pPr lvl="0" rtl="0">
              <a:spcBef>
                <a:spcPts val="0"/>
              </a:spcBef>
              <a:buNone/>
            </a:pPr>
            <a:r>
              <a:rPr b="1" lang="en" sz="1800"/>
              <a:t>Customer</a:t>
            </a:r>
          </a:p>
        </p:txBody>
      </p:sp>
      <p:sp>
        <p:nvSpPr>
          <p:cNvPr id="335" name="Shape 335"/>
          <p:cNvSpPr txBox="1"/>
          <p:nvPr/>
        </p:nvSpPr>
        <p:spPr>
          <a:xfrm>
            <a:off x="5951550" y="1610575"/>
            <a:ext cx="1941599" cy="510900"/>
          </a:xfrm>
          <a:prstGeom prst="rect">
            <a:avLst/>
          </a:prstGeom>
          <a:noFill/>
          <a:ln>
            <a:noFill/>
          </a:ln>
        </p:spPr>
        <p:txBody>
          <a:bodyPr anchorCtr="0" anchor="t" bIns="91425" lIns="91425" rIns="91425" tIns="91425">
            <a:noAutofit/>
          </a:bodyPr>
          <a:lstStyle/>
          <a:p>
            <a:pPr lvl="0" rtl="0">
              <a:spcBef>
                <a:spcPts val="0"/>
              </a:spcBef>
              <a:buNone/>
            </a:pPr>
            <a:r>
              <a:rPr b="1" lang="en" sz="1800"/>
              <a:t>Maintainer</a:t>
            </a:r>
          </a:p>
        </p:txBody>
      </p:sp>
      <p:sp>
        <p:nvSpPr>
          <p:cNvPr id="336" name="Shape 33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Typical Development Process</a:t>
            </a:r>
          </a:p>
        </p:txBody>
      </p:sp>
      <p:pic>
        <p:nvPicPr>
          <p:cNvPr descr="Eureka-Idea-Light-Bulb1.jpg" id="342" name="Shape 342"/>
          <p:cNvPicPr preferRelativeResize="0"/>
          <p:nvPr/>
        </p:nvPicPr>
        <p:blipFill>
          <a:blip r:embed="rId3">
            <a:alphaModFix/>
          </a:blip>
          <a:stretch>
            <a:fillRect/>
          </a:stretch>
        </p:blipFill>
        <p:spPr>
          <a:xfrm>
            <a:off x="523500" y="1671212"/>
            <a:ext cx="2958155" cy="1929775"/>
          </a:xfrm>
          <a:prstGeom prst="rect">
            <a:avLst/>
          </a:prstGeom>
          <a:noFill/>
          <a:ln>
            <a:noFill/>
          </a:ln>
        </p:spPr>
      </p:pic>
      <p:sp>
        <p:nvSpPr>
          <p:cNvPr id="343" name="Shape 343"/>
          <p:cNvSpPr/>
          <p:nvPr/>
        </p:nvSpPr>
        <p:spPr>
          <a:xfrm>
            <a:off x="2298626" y="1671213"/>
            <a:ext cx="1399200" cy="91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Concept Formation</a:t>
            </a:r>
          </a:p>
        </p:txBody>
      </p:sp>
      <p:pic>
        <p:nvPicPr>
          <p:cNvPr descr="what-i-really-need.png" id="344" name="Shape 344"/>
          <p:cNvPicPr preferRelativeResize="0"/>
          <p:nvPr/>
        </p:nvPicPr>
        <p:blipFill>
          <a:blip r:embed="rId4">
            <a:alphaModFix/>
          </a:blip>
          <a:stretch>
            <a:fillRect/>
          </a:stretch>
        </p:blipFill>
        <p:spPr>
          <a:xfrm>
            <a:off x="2660075" y="2586286"/>
            <a:ext cx="2408197" cy="2149375"/>
          </a:xfrm>
          <a:prstGeom prst="rect">
            <a:avLst/>
          </a:prstGeom>
          <a:noFill/>
          <a:ln>
            <a:noFill/>
          </a:ln>
        </p:spPr>
      </p:pic>
      <p:sp>
        <p:nvSpPr>
          <p:cNvPr id="345" name="Shape 345"/>
          <p:cNvSpPr/>
          <p:nvPr/>
        </p:nvSpPr>
        <p:spPr>
          <a:xfrm>
            <a:off x="1714497" y="3972050"/>
            <a:ext cx="1934400" cy="91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Requirements Specification</a:t>
            </a:r>
          </a:p>
        </p:txBody>
      </p:sp>
      <p:cxnSp>
        <p:nvCxnSpPr>
          <p:cNvPr id="346" name="Shape 346"/>
          <p:cNvCxnSpPr/>
          <p:nvPr/>
        </p:nvCxnSpPr>
        <p:spPr>
          <a:xfrm>
            <a:off x="2660075" y="2808428"/>
            <a:ext cx="676200" cy="512699"/>
          </a:xfrm>
          <a:prstGeom prst="straightConnector1">
            <a:avLst/>
          </a:prstGeom>
          <a:noFill/>
          <a:ln cap="flat" cmpd="sng" w="76200">
            <a:solidFill>
              <a:schemeClr val="dk2"/>
            </a:solidFill>
            <a:prstDash val="solid"/>
            <a:round/>
            <a:headEnd len="lg" w="lg" type="none"/>
            <a:tailEnd len="lg" w="lg" type="triangle"/>
          </a:ln>
        </p:spPr>
      </p:cxnSp>
      <p:pic>
        <p:nvPicPr>
          <p:cNvPr descr="Drafting.jpg" id="347" name="Shape 347"/>
          <p:cNvPicPr preferRelativeResize="0"/>
          <p:nvPr/>
        </p:nvPicPr>
        <p:blipFill>
          <a:blip r:embed="rId5">
            <a:alphaModFix/>
          </a:blip>
          <a:stretch>
            <a:fillRect/>
          </a:stretch>
        </p:blipFill>
        <p:spPr>
          <a:xfrm>
            <a:off x="4712440" y="4082166"/>
            <a:ext cx="2088934" cy="1470356"/>
          </a:xfrm>
          <a:prstGeom prst="rect">
            <a:avLst/>
          </a:prstGeom>
          <a:noFill/>
          <a:ln>
            <a:noFill/>
          </a:ln>
        </p:spPr>
      </p:pic>
      <p:sp>
        <p:nvSpPr>
          <p:cNvPr id="348" name="Shape 348"/>
          <p:cNvSpPr/>
          <p:nvPr/>
        </p:nvSpPr>
        <p:spPr>
          <a:xfrm>
            <a:off x="3649003" y="5219896"/>
            <a:ext cx="1613100" cy="91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Design</a:t>
            </a:r>
          </a:p>
        </p:txBody>
      </p:sp>
      <p:cxnSp>
        <p:nvCxnSpPr>
          <p:cNvPr id="349" name="Shape 349"/>
          <p:cNvCxnSpPr/>
          <p:nvPr/>
        </p:nvCxnSpPr>
        <p:spPr>
          <a:xfrm>
            <a:off x="4282600" y="3972049"/>
            <a:ext cx="676200" cy="512700"/>
          </a:xfrm>
          <a:prstGeom prst="straightConnector1">
            <a:avLst/>
          </a:prstGeom>
          <a:noFill/>
          <a:ln cap="flat" cmpd="sng" w="76200">
            <a:solidFill>
              <a:schemeClr val="dk2"/>
            </a:solidFill>
            <a:prstDash val="solid"/>
            <a:round/>
            <a:headEnd len="lg" w="lg" type="none"/>
            <a:tailEnd len="lg" w="lg" type="triangle"/>
          </a:ln>
        </p:spPr>
      </p:cxnSp>
      <p:pic>
        <p:nvPicPr>
          <p:cNvPr descr="applemac1984.jpg" id="350" name="Shape 350"/>
          <p:cNvPicPr preferRelativeResize="0"/>
          <p:nvPr/>
        </p:nvPicPr>
        <p:blipFill>
          <a:blip r:embed="rId6">
            <a:alphaModFix/>
          </a:blip>
          <a:stretch>
            <a:fillRect/>
          </a:stretch>
        </p:blipFill>
        <p:spPr>
          <a:xfrm>
            <a:off x="6396074" y="4820768"/>
            <a:ext cx="2204102" cy="1470356"/>
          </a:xfrm>
          <a:prstGeom prst="rect">
            <a:avLst/>
          </a:prstGeom>
          <a:noFill/>
          <a:ln>
            <a:noFill/>
          </a:ln>
        </p:spPr>
      </p:pic>
      <p:cxnSp>
        <p:nvCxnSpPr>
          <p:cNvPr id="351" name="Shape 351"/>
          <p:cNvCxnSpPr/>
          <p:nvPr/>
        </p:nvCxnSpPr>
        <p:spPr>
          <a:xfrm>
            <a:off x="6311590" y="5299514"/>
            <a:ext cx="676199" cy="512700"/>
          </a:xfrm>
          <a:prstGeom prst="straightConnector1">
            <a:avLst/>
          </a:prstGeom>
          <a:noFill/>
          <a:ln cap="flat" cmpd="sng" w="76200">
            <a:solidFill>
              <a:schemeClr val="dk2"/>
            </a:solidFill>
            <a:prstDash val="solid"/>
            <a:round/>
            <a:headEnd len="lg" w="lg" type="none"/>
            <a:tailEnd len="lg" w="lg" type="triangle"/>
          </a:ln>
        </p:spPr>
      </p:cxnSp>
      <p:sp>
        <p:nvSpPr>
          <p:cNvPr id="352" name="Shape 352"/>
          <p:cNvSpPr/>
          <p:nvPr/>
        </p:nvSpPr>
        <p:spPr>
          <a:xfrm>
            <a:off x="6597975" y="3905700"/>
            <a:ext cx="2088900" cy="91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lgn="ctr">
              <a:spcBef>
                <a:spcPts val="0"/>
              </a:spcBef>
              <a:buNone/>
            </a:pPr>
            <a:r>
              <a:rPr b="1" lang="en" sz="1800"/>
              <a:t>and Testing</a:t>
            </a:r>
          </a:p>
        </p:txBody>
      </p:sp>
      <p:cxnSp>
        <p:nvCxnSpPr>
          <p:cNvPr id="353" name="Shape 353"/>
          <p:cNvCxnSpPr/>
          <p:nvPr/>
        </p:nvCxnSpPr>
        <p:spPr>
          <a:xfrm>
            <a:off x="5878052" y="3159356"/>
            <a:ext cx="676200" cy="512700"/>
          </a:xfrm>
          <a:prstGeom prst="straightConnector1">
            <a:avLst/>
          </a:prstGeom>
          <a:noFill/>
          <a:ln cap="flat" cmpd="sng" w="76200">
            <a:solidFill>
              <a:schemeClr val="dk2"/>
            </a:solidFill>
            <a:prstDash val="solid"/>
            <a:round/>
            <a:headEnd len="lg" w="lg" type="triangle"/>
            <a:tailEnd len="lg" w="lg" type="none"/>
          </a:ln>
        </p:spPr>
      </p:cxnSp>
      <p:cxnSp>
        <p:nvCxnSpPr>
          <p:cNvPr id="354" name="Shape 354"/>
          <p:cNvCxnSpPr/>
          <p:nvPr/>
        </p:nvCxnSpPr>
        <p:spPr>
          <a:xfrm>
            <a:off x="4392217" y="2073434"/>
            <a:ext cx="676200" cy="512700"/>
          </a:xfrm>
          <a:prstGeom prst="straightConnector1">
            <a:avLst/>
          </a:prstGeom>
          <a:noFill/>
          <a:ln cap="flat" cmpd="sng" w="76200">
            <a:solidFill>
              <a:schemeClr val="dk2"/>
            </a:solidFill>
            <a:prstDash val="solid"/>
            <a:round/>
            <a:headEnd len="lg" w="lg" type="triangle"/>
            <a:tailEnd len="lg" w="lg" type="none"/>
          </a:ln>
        </p:spPr>
      </p:cxnSp>
      <p:sp>
        <p:nvSpPr>
          <p:cNvPr id="355" name="Shape 35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Typical Development Process</a:t>
            </a:r>
          </a:p>
        </p:txBody>
      </p:sp>
      <p:pic>
        <p:nvPicPr>
          <p:cNvPr descr="Eureka-Idea-Light-Bulb1.jpg" id="361" name="Shape 361"/>
          <p:cNvPicPr preferRelativeResize="0"/>
          <p:nvPr/>
        </p:nvPicPr>
        <p:blipFill>
          <a:blip r:embed="rId3">
            <a:alphaModFix/>
          </a:blip>
          <a:stretch>
            <a:fillRect/>
          </a:stretch>
        </p:blipFill>
        <p:spPr>
          <a:xfrm>
            <a:off x="153325" y="1645099"/>
            <a:ext cx="3239699" cy="1973274"/>
          </a:xfrm>
          <a:prstGeom prst="rect">
            <a:avLst/>
          </a:prstGeom>
          <a:noFill/>
          <a:ln>
            <a:noFill/>
          </a:ln>
        </p:spPr>
      </p:pic>
      <p:sp>
        <p:nvSpPr>
          <p:cNvPr id="362" name="Shape 362"/>
          <p:cNvSpPr/>
          <p:nvPr/>
        </p:nvSpPr>
        <p:spPr>
          <a:xfrm>
            <a:off x="2097400" y="1645100"/>
            <a:ext cx="1532099" cy="935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Concept Formation</a:t>
            </a:r>
          </a:p>
        </p:txBody>
      </p:sp>
      <p:pic>
        <p:nvPicPr>
          <p:cNvPr descr="applemac1984.jpg" id="363" name="Shape 363"/>
          <p:cNvPicPr preferRelativeResize="0"/>
          <p:nvPr/>
        </p:nvPicPr>
        <p:blipFill>
          <a:blip r:embed="rId4">
            <a:alphaModFix/>
          </a:blip>
          <a:stretch>
            <a:fillRect/>
          </a:stretch>
        </p:blipFill>
        <p:spPr>
          <a:xfrm>
            <a:off x="3689475" y="3646050"/>
            <a:ext cx="2413880" cy="1503500"/>
          </a:xfrm>
          <a:prstGeom prst="rect">
            <a:avLst/>
          </a:prstGeom>
          <a:noFill/>
          <a:ln>
            <a:noFill/>
          </a:ln>
        </p:spPr>
      </p:pic>
      <p:sp>
        <p:nvSpPr>
          <p:cNvPr id="364" name="Shape 364"/>
          <p:cNvSpPr/>
          <p:nvPr/>
        </p:nvSpPr>
        <p:spPr>
          <a:xfrm>
            <a:off x="3501375" y="5428725"/>
            <a:ext cx="1992900" cy="935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lgn="ctr">
              <a:spcBef>
                <a:spcPts val="0"/>
              </a:spcBef>
              <a:buNone/>
            </a:pPr>
            <a:r>
              <a:rPr b="1" lang="en" sz="1800" strike="sngStrike"/>
              <a:t>and Testing</a:t>
            </a:r>
          </a:p>
        </p:txBody>
      </p:sp>
      <p:cxnSp>
        <p:nvCxnSpPr>
          <p:cNvPr id="365" name="Shape 365"/>
          <p:cNvCxnSpPr/>
          <p:nvPr/>
        </p:nvCxnSpPr>
        <p:spPr>
          <a:xfrm>
            <a:off x="3085325" y="3320112"/>
            <a:ext cx="740400" cy="524399"/>
          </a:xfrm>
          <a:prstGeom prst="straightConnector1">
            <a:avLst/>
          </a:prstGeom>
          <a:noFill/>
          <a:ln cap="flat" cmpd="sng" w="76200">
            <a:solidFill>
              <a:schemeClr val="dk2"/>
            </a:solidFill>
            <a:prstDash val="solid"/>
            <a:round/>
            <a:headEnd len="lg" w="lg" type="none"/>
            <a:tailEnd len="lg" w="lg" type="triangle"/>
          </a:ln>
        </p:spPr>
      </p:cxnSp>
      <p:sp>
        <p:nvSpPr>
          <p:cNvPr id="366" name="Shape 366"/>
          <p:cNvSpPr/>
          <p:nvPr/>
        </p:nvSpPr>
        <p:spPr>
          <a:xfrm>
            <a:off x="6103350" y="4350075"/>
            <a:ext cx="1512725" cy="1078650"/>
          </a:xfrm>
          <a:custGeom>
            <a:pathLst>
              <a:path extrusionOk="0" h="43146" w="60509">
                <a:moveTo>
                  <a:pt x="0" y="43146"/>
                </a:moveTo>
                <a:cubicBezTo>
                  <a:pt x="10067" y="39285"/>
                  <a:pt x="58739" y="27174"/>
                  <a:pt x="60405" y="19983"/>
                </a:cubicBezTo>
                <a:cubicBezTo>
                  <a:pt x="62070" y="12792"/>
                  <a:pt x="18394" y="3330"/>
                  <a:pt x="9992" y="0"/>
                </a:cubicBezTo>
              </a:path>
            </a:pathLst>
          </a:custGeom>
          <a:noFill/>
          <a:ln cap="flat" cmpd="sng" w="76200">
            <a:solidFill>
              <a:schemeClr val="dk2"/>
            </a:solidFill>
            <a:prstDash val="solid"/>
            <a:round/>
            <a:headEnd len="lg" w="lg" type="none"/>
            <a:tailEnd len="lg" w="lg" type="triangle"/>
          </a:ln>
        </p:spPr>
      </p:sp>
      <p:sp>
        <p:nvSpPr>
          <p:cNvPr id="367" name="Shape 367"/>
          <p:cNvSpPr/>
          <p:nvPr/>
        </p:nvSpPr>
        <p:spPr>
          <a:xfrm>
            <a:off x="3156475" y="2026800"/>
            <a:ext cx="3110999" cy="101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(Ok, I had an idea, and I think it’s a good one.)</a:t>
            </a:r>
          </a:p>
        </p:txBody>
      </p:sp>
      <p:sp>
        <p:nvSpPr>
          <p:cNvPr id="368" name="Shape 36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Trade-Off Game</a:t>
            </a:r>
          </a:p>
        </p:txBody>
      </p:sp>
      <p:sp>
        <p:nvSpPr>
          <p:cNvPr id="374" name="Shape 37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t>Software engineering is the process of designing, constructing and maintaining the </a:t>
            </a:r>
            <a:r>
              <a:rPr b="1" lang="en"/>
              <a:t>best software</a:t>
            </a:r>
            <a:r>
              <a:rPr lang="en"/>
              <a:t> possible given the </a:t>
            </a:r>
            <a:r>
              <a:rPr b="1" lang="en"/>
              <a:t>available resources</a:t>
            </a:r>
            <a:r>
              <a:rPr lang="en"/>
              <a:t>.</a:t>
            </a:r>
          </a:p>
          <a:p>
            <a:pPr lvl="0" rtl="0">
              <a:spcBef>
                <a:spcPts val="0"/>
              </a:spcBef>
              <a:buClr>
                <a:srgbClr val="000000"/>
              </a:buClr>
              <a:buSzPct val="36666"/>
              <a:buNone/>
            </a:pPr>
            <a:r>
              <a:t/>
            </a:r>
            <a:endParaRPr/>
          </a:p>
          <a:p>
            <a:pPr lvl="0" rtl="0">
              <a:spcBef>
                <a:spcPts val="0"/>
              </a:spcBef>
              <a:buClr>
                <a:srgbClr val="000000"/>
              </a:buClr>
              <a:buSzPct val="36666"/>
              <a:buNone/>
            </a:pPr>
            <a:r>
              <a:rPr lang="en"/>
              <a:t>We are always trading off between what we want, what we need, and what we've got. As a NASA engineer put it,</a:t>
            </a:r>
          </a:p>
          <a:p>
            <a:pPr indent="-228600" lvl="0" marL="457200" rtl="0">
              <a:spcBef>
                <a:spcPts val="0"/>
              </a:spcBef>
            </a:pPr>
            <a:r>
              <a:rPr b="1" lang="en"/>
              <a:t>“Better, faster, or cheaper - pick any two”</a:t>
            </a:r>
          </a:p>
        </p:txBody>
      </p:sp>
      <p:sp>
        <p:nvSpPr>
          <p:cNvPr id="375" name="Shape 37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How does this differ from CS?</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Most CS courses teach you how to solve particular types of problems.</a:t>
            </a:r>
          </a:p>
          <a:p>
            <a:pPr lvl="0" rtl="0" algn="l">
              <a:spcBef>
                <a:spcPts val="0"/>
              </a:spcBef>
              <a:buNone/>
            </a:pPr>
            <a:r>
              <a:t/>
            </a:r>
            <a:endParaRPr/>
          </a:p>
          <a:p>
            <a:pPr lvl="0" rtl="0" algn="l">
              <a:spcBef>
                <a:spcPts val="0"/>
              </a:spcBef>
              <a:buNone/>
            </a:pPr>
            <a:r>
              <a:rPr lang="en"/>
              <a:t>SE is </a:t>
            </a:r>
            <a:r>
              <a:rPr i="1" lang="en"/>
              <a:t>the study of software</a:t>
            </a:r>
            <a:r>
              <a:rPr lang="en"/>
              <a:t>.</a:t>
            </a:r>
          </a:p>
          <a:p>
            <a:pPr indent="-228600" lvl="0" marL="457200" rtl="0" algn="l">
              <a:spcBef>
                <a:spcPts val="0"/>
              </a:spcBef>
            </a:pPr>
            <a:r>
              <a:rPr lang="en"/>
              <a:t>Building those solutions in a rigorous manner.</a:t>
            </a:r>
          </a:p>
          <a:p>
            <a:pPr indent="-228600" lvl="0" marL="457200" rtl="0" algn="l">
              <a:spcBef>
                <a:spcPts val="0"/>
              </a:spcBef>
            </a:pPr>
            <a:r>
              <a:rPr lang="en"/>
              <a:t>Solutions should be reliable, functionally complete, and usable.</a:t>
            </a:r>
          </a:p>
          <a:p>
            <a:pPr lvl="0" rtl="0" algn="l">
              <a:spcBef>
                <a:spcPts val="0"/>
              </a:spcBef>
              <a:buNone/>
            </a:pPr>
            <a:r>
              <a:t/>
            </a:r>
            <a:endParaRPr/>
          </a:p>
          <a:p>
            <a:pPr lvl="0" rtl="0">
              <a:spcBef>
                <a:spcPts val="0"/>
              </a:spcBef>
              <a:buNone/>
            </a:pPr>
            <a:r>
              <a:t/>
            </a:r>
            <a:endParaRPr/>
          </a:p>
          <a:p>
            <a:pPr lvl="0" rtl="0">
              <a:spcBef>
                <a:spcPts val="0"/>
              </a:spcBef>
              <a:buNone/>
            </a:pPr>
            <a:r>
              <a:t/>
            </a:r>
            <a:endParaRPr/>
          </a:p>
        </p:txBody>
      </p:sp>
      <p:sp>
        <p:nvSpPr>
          <p:cNvPr id="72" name="Shape 7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Role of Software Engineers</a:t>
            </a:r>
          </a:p>
        </p:txBody>
      </p:sp>
      <p:sp>
        <p:nvSpPr>
          <p:cNvPr id="381" name="Shape 38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i="1" lang="en"/>
              <a:t>Software engineers</a:t>
            </a:r>
            <a:r>
              <a:rPr lang="en"/>
              <a:t>, aren’t just responsible for designing, constructing, and maintaining software. </a:t>
            </a:r>
          </a:p>
          <a:p>
            <a:pPr lvl="0" rtl="0">
              <a:spcBef>
                <a:spcPts val="0"/>
              </a:spcBef>
              <a:buClr>
                <a:srgbClr val="000000"/>
              </a:buClr>
              <a:buSzPct val="36666"/>
              <a:buNone/>
            </a:pPr>
            <a:r>
              <a:t/>
            </a:r>
            <a:endParaRPr/>
          </a:p>
          <a:p>
            <a:pPr lvl="0" rtl="0">
              <a:spcBef>
                <a:spcPts val="0"/>
              </a:spcBef>
              <a:buClr>
                <a:srgbClr val="000000"/>
              </a:buClr>
              <a:buSzPct val="36666"/>
              <a:buNone/>
            </a:pPr>
            <a:r>
              <a:rPr lang="en"/>
              <a:t>They are the people we look to </a:t>
            </a:r>
            <a:r>
              <a:rPr b="1" lang="en"/>
              <a:t>plan</a:t>
            </a:r>
            <a:r>
              <a:rPr lang="en"/>
              <a:t>, </a:t>
            </a:r>
            <a:r>
              <a:rPr b="1" lang="en"/>
              <a:t>make</a:t>
            </a:r>
            <a:r>
              <a:rPr lang="en"/>
              <a:t>, and </a:t>
            </a:r>
            <a:r>
              <a:rPr b="1" lang="en"/>
              <a:t>justify</a:t>
            </a:r>
            <a:r>
              <a:rPr lang="en"/>
              <a:t> well-informed decisions about trade-offs throughout the development process.</a:t>
            </a:r>
          </a:p>
        </p:txBody>
      </p:sp>
      <p:sp>
        <p:nvSpPr>
          <p:cNvPr id="382" name="Shape 38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Principles of SE</a:t>
            </a:r>
          </a:p>
        </p:txBody>
      </p:sp>
      <p:sp>
        <p:nvSpPr>
          <p:cNvPr id="388" name="Shape 388"/>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Software Engineering is based on a collection of fundamental principles.</a:t>
            </a:r>
          </a:p>
          <a:p>
            <a:pPr lvl="0" rtl="0" algn="l">
              <a:spcBef>
                <a:spcPts val="0"/>
              </a:spcBef>
              <a:buNone/>
            </a:pPr>
            <a:r>
              <a:t/>
            </a:r>
            <a:endParaRPr sz="1100"/>
          </a:p>
          <a:p>
            <a:pPr lvl="0" rtl="0" algn="l">
              <a:spcBef>
                <a:spcPts val="0"/>
              </a:spcBef>
              <a:buNone/>
            </a:pPr>
            <a:r>
              <a:rPr lang="en"/>
              <a:t>These principles guide the development of all aspects of software development:</a:t>
            </a:r>
          </a:p>
          <a:p>
            <a:pPr indent="-228600" lvl="1" marL="914400" rtl="0" algn="l">
              <a:spcBef>
                <a:spcPts val="0"/>
              </a:spcBef>
            </a:pPr>
            <a:r>
              <a:rPr lang="en"/>
              <a:t>Languages</a:t>
            </a:r>
          </a:p>
          <a:p>
            <a:pPr indent="-228600" lvl="1" marL="914400" rtl="0" algn="l">
              <a:spcBef>
                <a:spcPts val="0"/>
              </a:spcBef>
            </a:pPr>
            <a:r>
              <a:rPr lang="en"/>
              <a:t>Methods</a:t>
            </a:r>
          </a:p>
          <a:p>
            <a:pPr indent="-228600" lvl="1" marL="914400" rtl="0" algn="l">
              <a:spcBef>
                <a:spcPts val="0"/>
              </a:spcBef>
            </a:pPr>
            <a:r>
              <a:rPr lang="en"/>
              <a:t>Tools</a:t>
            </a:r>
          </a:p>
          <a:p>
            <a:pPr indent="-228600" lvl="1" marL="914400" rtl="0" algn="l">
              <a:spcBef>
                <a:spcPts val="0"/>
              </a:spcBef>
            </a:pPr>
            <a:r>
              <a:rPr lang="en"/>
              <a:t>Processes</a:t>
            </a:r>
          </a:p>
          <a:p>
            <a:pPr indent="-228600" lvl="1" marL="914400" rtl="0" algn="l">
              <a:spcBef>
                <a:spcPts val="0"/>
              </a:spcBef>
            </a:pPr>
            <a:r>
              <a:rPr lang="en"/>
              <a:t>Project Management</a:t>
            </a:r>
          </a:p>
        </p:txBody>
      </p:sp>
      <p:sp>
        <p:nvSpPr>
          <p:cNvPr id="389" name="Shape 38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1: Rigor and Formality</a:t>
            </a:r>
          </a:p>
        </p:txBody>
      </p:sp>
      <p:sp>
        <p:nvSpPr>
          <p:cNvPr id="395" name="Shape 39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Proper engineering requires professionalism, rigorous practices, and a formal approach.</a:t>
            </a:r>
          </a:p>
          <a:p>
            <a:pPr lvl="0" rtl="0" algn="l">
              <a:spcBef>
                <a:spcPts val="0"/>
              </a:spcBef>
              <a:buNone/>
            </a:pPr>
            <a:r>
              <a:t/>
            </a:r>
            <a:endParaRPr sz="1100"/>
          </a:p>
          <a:p>
            <a:pPr lvl="0" rtl="0" algn="l">
              <a:spcBef>
                <a:spcPts val="0"/>
              </a:spcBef>
              <a:buNone/>
            </a:pPr>
            <a:r>
              <a:rPr lang="en"/>
              <a:t>But… software development is a creative process. Creativity often implies informality and chaos.</a:t>
            </a:r>
          </a:p>
          <a:p>
            <a:pPr lvl="0" rtl="0" algn="l">
              <a:spcBef>
                <a:spcPts val="0"/>
              </a:spcBef>
              <a:buNone/>
            </a:pPr>
            <a:r>
              <a:t/>
            </a:r>
            <a:endParaRPr sz="1100"/>
          </a:p>
          <a:p>
            <a:pPr lvl="0" rtl="0" algn="l">
              <a:spcBef>
                <a:spcPts val="0"/>
              </a:spcBef>
              <a:buNone/>
            </a:pPr>
            <a:r>
              <a:rPr lang="en"/>
              <a:t>Do rigor and formality contradict creativity?</a:t>
            </a:r>
          </a:p>
        </p:txBody>
      </p:sp>
      <p:sp>
        <p:nvSpPr>
          <p:cNvPr id="396" name="Shape 39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Rigor and Formality</a:t>
            </a:r>
          </a:p>
        </p:txBody>
      </p:sp>
      <p:sp>
        <p:nvSpPr>
          <p:cNvPr id="402" name="Shape 40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Do rigor and formality contradict creativity?</a:t>
            </a:r>
          </a:p>
          <a:p>
            <a:pPr lvl="0" rtl="0" algn="l">
              <a:spcBef>
                <a:spcPts val="0"/>
              </a:spcBef>
              <a:buNone/>
            </a:pPr>
            <a:r>
              <a:t/>
            </a:r>
            <a:endParaRPr/>
          </a:p>
          <a:p>
            <a:pPr lvl="0" rtl="0" algn="l">
              <a:spcBef>
                <a:spcPts val="0"/>
              </a:spcBef>
              <a:buNone/>
            </a:pPr>
            <a:r>
              <a:rPr lang="en"/>
              <a:t>Not necessarily so:</a:t>
            </a:r>
          </a:p>
          <a:p>
            <a:pPr indent="-228600" lvl="0" marL="457200" rtl="0" algn="l">
              <a:spcBef>
                <a:spcPts val="0"/>
              </a:spcBef>
            </a:pPr>
            <a:r>
              <a:rPr lang="en"/>
              <a:t>Provides structure to the process. </a:t>
            </a:r>
          </a:p>
          <a:p>
            <a:pPr indent="-228600" lvl="0" marL="457200" rtl="0" algn="l">
              <a:spcBef>
                <a:spcPts val="0"/>
              </a:spcBef>
            </a:pPr>
            <a:r>
              <a:rPr lang="en"/>
              <a:t>Increases skill.</a:t>
            </a:r>
          </a:p>
          <a:p>
            <a:pPr indent="-228600" lvl="0" marL="457200" rtl="0" algn="l">
              <a:spcBef>
                <a:spcPts val="0"/>
              </a:spcBef>
            </a:pPr>
            <a:r>
              <a:rPr lang="en"/>
              <a:t>Increases confidence in the creative results.</a:t>
            </a:r>
          </a:p>
        </p:txBody>
      </p:sp>
      <p:sp>
        <p:nvSpPr>
          <p:cNvPr id="403" name="Shape 40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2: Separation of Concerns</a:t>
            </a:r>
          </a:p>
        </p:txBody>
      </p:sp>
      <p:sp>
        <p:nvSpPr>
          <p:cNvPr id="409" name="Shape 40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We cannot deal with all aspects of a problem simultaneously.</a:t>
            </a:r>
          </a:p>
          <a:p>
            <a:pPr lvl="0" rtl="0" algn="l">
              <a:spcBef>
                <a:spcPts val="0"/>
              </a:spcBef>
              <a:buNone/>
            </a:pPr>
            <a:r>
              <a:t/>
            </a:r>
            <a:endParaRPr/>
          </a:p>
          <a:p>
            <a:pPr lvl="0" rtl="0" algn="l">
              <a:spcBef>
                <a:spcPts val="0"/>
              </a:spcBef>
              <a:buNone/>
            </a:pPr>
            <a:r>
              <a:rPr lang="en"/>
              <a:t>So, separate issues and tasks:</a:t>
            </a:r>
          </a:p>
          <a:p>
            <a:pPr indent="-228600" lvl="0" marL="457200" rtl="0" algn="l">
              <a:spcBef>
                <a:spcPts val="0"/>
              </a:spcBef>
            </a:pPr>
            <a:r>
              <a:rPr lang="en"/>
              <a:t>Functional design from efficiency goals.</a:t>
            </a:r>
          </a:p>
          <a:p>
            <a:pPr indent="-228600" lvl="0" marL="457200" rtl="0" algn="l">
              <a:spcBef>
                <a:spcPts val="0"/>
              </a:spcBef>
            </a:pPr>
            <a:r>
              <a:rPr lang="en"/>
              <a:t>Requirements specification before design.</a:t>
            </a:r>
          </a:p>
          <a:p>
            <a:pPr indent="-228600" lvl="0" marL="457200" rtl="0" algn="l">
              <a:spcBef>
                <a:spcPts val="0"/>
              </a:spcBef>
            </a:pPr>
            <a:r>
              <a:rPr lang="en"/>
              <a:t>Implement behaviors one feature at a time.</a:t>
            </a:r>
          </a:p>
        </p:txBody>
      </p:sp>
      <p:sp>
        <p:nvSpPr>
          <p:cNvPr id="410" name="Shape 41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Separation of Concerns</a:t>
            </a:r>
          </a:p>
        </p:txBody>
      </p:sp>
      <p:sp>
        <p:nvSpPr>
          <p:cNvPr id="416" name="Shape 41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b="1" lang="en"/>
              <a:t>By separating concerns, won’t we miss out on optimizations?</a:t>
            </a:r>
          </a:p>
          <a:p>
            <a:pPr indent="0" lvl="0" marL="0" rtl="0" algn="l">
              <a:spcBef>
                <a:spcPts val="0"/>
              </a:spcBef>
              <a:buNone/>
            </a:pPr>
            <a:r>
              <a:rPr lang="en" sz="2400"/>
              <a:t>Sure, but if we only take the global view, we may fail entirely!</a:t>
            </a:r>
          </a:p>
          <a:p>
            <a:pPr lvl="0" rtl="0" algn="l">
              <a:spcBef>
                <a:spcPts val="0"/>
              </a:spcBef>
              <a:buNone/>
            </a:pPr>
            <a:r>
              <a:t/>
            </a:r>
            <a:endParaRPr/>
          </a:p>
          <a:p>
            <a:pPr lvl="0" rtl="0" algn="l">
              <a:spcBef>
                <a:spcPts val="0"/>
              </a:spcBef>
              <a:buNone/>
            </a:pPr>
            <a:r>
              <a:rPr b="1" lang="en"/>
              <a:t>Separation of concerns allows separation of responsibilities.</a:t>
            </a:r>
          </a:p>
          <a:p>
            <a:pPr indent="-381000" lvl="0" marL="457200" rtl="0" algn="l">
              <a:spcBef>
                <a:spcPts val="0"/>
              </a:spcBef>
              <a:buSzPct val="100000"/>
            </a:pPr>
            <a:r>
              <a:rPr lang="en" sz="2400"/>
              <a:t>Separation of managerial and technical issues.</a:t>
            </a:r>
          </a:p>
          <a:p>
            <a:pPr indent="-381000" lvl="0" marL="457200" rtl="0" algn="l">
              <a:spcBef>
                <a:spcPts val="0"/>
              </a:spcBef>
              <a:buSzPct val="100000"/>
            </a:pPr>
            <a:r>
              <a:rPr lang="en" sz="2400"/>
              <a:t>Separation of requirements and design.</a:t>
            </a:r>
          </a:p>
          <a:p>
            <a:pPr indent="-381000" lvl="0" marL="457200" rtl="0" algn="l">
              <a:spcBef>
                <a:spcPts val="0"/>
              </a:spcBef>
              <a:buSzPct val="100000"/>
            </a:pPr>
            <a:r>
              <a:rPr lang="en" sz="2400"/>
              <a:t>Separation of functionality between developers.</a:t>
            </a:r>
          </a:p>
        </p:txBody>
      </p:sp>
      <p:sp>
        <p:nvSpPr>
          <p:cNvPr id="417" name="Shape 41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Shape 42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3: Modularity</a:t>
            </a:r>
          </a:p>
        </p:txBody>
      </p:sp>
      <p:sp>
        <p:nvSpPr>
          <p:cNvPr id="423" name="Shape 423"/>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A complex system must be broken down into smaller modules.</a:t>
            </a:r>
          </a:p>
          <a:p>
            <a:pPr lvl="0" rtl="0" algn="l">
              <a:spcBef>
                <a:spcPts val="0"/>
              </a:spcBef>
              <a:buNone/>
            </a:pPr>
            <a:r>
              <a:t/>
            </a:r>
            <a:endParaRPr sz="1100"/>
          </a:p>
          <a:p>
            <a:pPr lvl="0" rtl="0" algn="l">
              <a:spcBef>
                <a:spcPts val="0"/>
              </a:spcBef>
              <a:buNone/>
            </a:pPr>
            <a:r>
              <a:rPr lang="en"/>
              <a:t>Three goals:</a:t>
            </a:r>
          </a:p>
          <a:p>
            <a:pPr indent="-228600" lvl="0" marL="457200" rtl="0" algn="l">
              <a:spcBef>
                <a:spcPts val="0"/>
              </a:spcBef>
            </a:pPr>
            <a:r>
              <a:rPr lang="en"/>
              <a:t>Decomposability</a:t>
            </a:r>
          </a:p>
          <a:p>
            <a:pPr indent="-228600" lvl="1" marL="914400" rtl="0" algn="l">
              <a:spcBef>
                <a:spcPts val="0"/>
              </a:spcBef>
            </a:pPr>
            <a:r>
              <a:rPr lang="en"/>
              <a:t>Break the system into understandable modules.</a:t>
            </a:r>
          </a:p>
          <a:p>
            <a:pPr indent="-228600" lvl="0" marL="457200" rtl="0" algn="l">
              <a:spcBef>
                <a:spcPts val="0"/>
              </a:spcBef>
            </a:pPr>
            <a:r>
              <a:rPr lang="en"/>
              <a:t>Composability</a:t>
            </a:r>
          </a:p>
          <a:p>
            <a:pPr indent="-228600" lvl="1" marL="914400" rtl="0" algn="l">
              <a:spcBef>
                <a:spcPts val="0"/>
              </a:spcBef>
            </a:pPr>
            <a:r>
              <a:rPr lang="en"/>
              <a:t>Construct the system from smaller pieces.</a:t>
            </a:r>
          </a:p>
          <a:p>
            <a:pPr indent="-228600" lvl="0" marL="457200" rtl="0" algn="l">
              <a:spcBef>
                <a:spcPts val="0"/>
              </a:spcBef>
            </a:pPr>
            <a:r>
              <a:rPr lang="en"/>
              <a:t>Ease of Understanding</a:t>
            </a:r>
          </a:p>
          <a:p>
            <a:pPr indent="-228600" lvl="1" marL="914400" rtl="0" algn="l">
              <a:spcBef>
                <a:spcPts val="0"/>
              </a:spcBef>
            </a:pPr>
            <a:r>
              <a:rPr lang="en"/>
              <a:t>System will change. We must understand it.</a:t>
            </a:r>
          </a:p>
        </p:txBody>
      </p:sp>
      <p:sp>
        <p:nvSpPr>
          <p:cNvPr id="424" name="Shape 42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Modularity Properties</a:t>
            </a:r>
          </a:p>
        </p:txBody>
      </p:sp>
      <p:sp>
        <p:nvSpPr>
          <p:cNvPr id="430" name="Shape 430"/>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Cohesion = The degree to which modules are compatible.</a:t>
            </a:r>
          </a:p>
          <a:p>
            <a:pPr indent="-228600" lvl="0" marL="457200" rtl="0" algn="l">
              <a:spcBef>
                <a:spcPts val="0"/>
              </a:spcBef>
            </a:pPr>
            <a:r>
              <a:rPr lang="en"/>
              <a:t>Coupling = The degree of interdependence between modules.</a:t>
            </a:r>
          </a:p>
          <a:p>
            <a:pPr lvl="0" rtl="0" algn="l">
              <a:spcBef>
                <a:spcPts val="0"/>
              </a:spcBef>
              <a:buNone/>
            </a:pPr>
            <a:r>
              <a:t/>
            </a:r>
            <a:endParaRPr/>
          </a:p>
          <a:p>
            <a:pPr lvl="0" rtl="0" algn="l">
              <a:spcBef>
                <a:spcPts val="0"/>
              </a:spcBef>
              <a:buNone/>
            </a:pPr>
            <a:r>
              <a:rPr lang="en"/>
              <a:t>We want </a:t>
            </a:r>
            <a:r>
              <a:rPr b="1" lang="en">
                <a:solidFill>
                  <a:srgbClr val="0000FF"/>
                </a:solidFill>
              </a:rPr>
              <a:t>high</a:t>
            </a:r>
            <a:r>
              <a:rPr lang="en"/>
              <a:t> cohesion and </a:t>
            </a:r>
            <a:r>
              <a:rPr b="1" lang="en">
                <a:solidFill>
                  <a:srgbClr val="0000FF"/>
                </a:solidFill>
              </a:rPr>
              <a:t>low</a:t>
            </a:r>
            <a:r>
              <a:rPr lang="en"/>
              <a:t> coupling.</a:t>
            </a:r>
          </a:p>
        </p:txBody>
      </p:sp>
      <p:sp>
        <p:nvSpPr>
          <p:cNvPr id="431" name="Shape 43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Shape 43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4: Abstraction</a:t>
            </a:r>
          </a:p>
        </p:txBody>
      </p:sp>
      <p:sp>
        <p:nvSpPr>
          <p:cNvPr id="437" name="Shape 43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Simplify a problem by identify the important aspects, focusing on those, and pretending that the other details don’t exist.</a:t>
            </a:r>
          </a:p>
          <a:p>
            <a:pPr lvl="0" rtl="0" algn="l">
              <a:spcBef>
                <a:spcPts val="0"/>
              </a:spcBef>
              <a:buNone/>
            </a:pPr>
            <a:r>
              <a:t/>
            </a:r>
            <a:endParaRPr sz="1100"/>
          </a:p>
          <a:p>
            <a:pPr indent="-228600" lvl="0" marL="457200" rtl="0" algn="l">
              <a:spcBef>
                <a:spcPts val="0"/>
              </a:spcBef>
            </a:pPr>
            <a:r>
              <a:rPr lang="en"/>
              <a:t>Examples of abstraction:</a:t>
            </a:r>
          </a:p>
          <a:p>
            <a:pPr indent="-228600" lvl="1" marL="914400" rtl="0" algn="l">
              <a:spcBef>
                <a:spcPts val="0"/>
              </a:spcBef>
            </a:pPr>
            <a:r>
              <a:rPr lang="en"/>
              <a:t>Behavior analysis</a:t>
            </a:r>
          </a:p>
          <a:p>
            <a:pPr indent="-228600" lvl="2" marL="1371600" rtl="0" algn="l">
              <a:spcBef>
                <a:spcPts val="0"/>
              </a:spcBef>
            </a:pPr>
            <a:r>
              <a:rPr lang="en"/>
              <a:t>By modeling a system function and analyzing that model, we can understand whether the full system performs correctly.</a:t>
            </a:r>
          </a:p>
          <a:p>
            <a:pPr indent="-228600" lvl="1" marL="914400" rtl="0" algn="l">
              <a:spcBef>
                <a:spcPts val="0"/>
              </a:spcBef>
            </a:pPr>
            <a:r>
              <a:rPr lang="en"/>
              <a:t>Design notations</a:t>
            </a:r>
          </a:p>
          <a:p>
            <a:pPr indent="-228600" lvl="2" marL="1371600" rtl="0" algn="l">
              <a:spcBef>
                <a:spcPts val="0"/>
              </a:spcBef>
            </a:pPr>
            <a:r>
              <a:rPr lang="en"/>
              <a:t>Visualize static structure to identify dependencies, but abstract runtime method calls</a:t>
            </a:r>
          </a:p>
        </p:txBody>
      </p:sp>
      <p:sp>
        <p:nvSpPr>
          <p:cNvPr id="438" name="Shape 43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5: Anticipation of Change</a:t>
            </a:r>
          </a:p>
        </p:txBody>
      </p:sp>
      <p:sp>
        <p:nvSpPr>
          <p:cNvPr id="444" name="Shape 444"/>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Change is inevitable. Plan for it.</a:t>
            </a:r>
          </a:p>
          <a:p>
            <a:pPr lvl="0" rtl="0" algn="l">
              <a:spcBef>
                <a:spcPts val="0"/>
              </a:spcBef>
              <a:buNone/>
            </a:pPr>
            <a:r>
              <a:t/>
            </a:r>
            <a:endParaRPr/>
          </a:p>
          <a:p>
            <a:pPr indent="-228600" lvl="0" marL="457200" rtl="0" algn="l">
              <a:spcBef>
                <a:spcPts val="0"/>
              </a:spcBef>
            </a:pPr>
            <a:r>
              <a:rPr lang="en"/>
              <a:t>Make sure artifacts are easy to change.</a:t>
            </a:r>
          </a:p>
          <a:p>
            <a:pPr indent="-228600" lvl="0" marL="457200" rtl="0" algn="l">
              <a:spcBef>
                <a:spcPts val="0"/>
              </a:spcBef>
            </a:pPr>
            <a:r>
              <a:rPr lang="en"/>
              <a:t>Maintain many versions of all artifacts.</a:t>
            </a:r>
          </a:p>
          <a:p>
            <a:pPr indent="-228600" lvl="0" marL="457200" rtl="0" algn="l">
              <a:spcBef>
                <a:spcPts val="0"/>
              </a:spcBef>
            </a:pPr>
            <a:r>
              <a:rPr lang="en"/>
              <a:t>Plan for personnel turnover.</a:t>
            </a:r>
          </a:p>
          <a:p>
            <a:pPr indent="-228600" lvl="0" marL="457200" rtl="0" algn="l">
              <a:spcBef>
                <a:spcPts val="0"/>
              </a:spcBef>
            </a:pPr>
            <a:r>
              <a:rPr lang="en"/>
              <a:t>Plan for a rapidly changing market.</a:t>
            </a:r>
          </a:p>
          <a:p>
            <a:pPr indent="-228600" lvl="0" marL="457200" rtl="0" algn="l">
              <a:spcBef>
                <a:spcPts val="0"/>
              </a:spcBef>
            </a:pPr>
            <a:r>
              <a:rPr lang="en"/>
              <a:t>Plan for rapidly changing technology.</a:t>
            </a:r>
          </a:p>
          <a:p>
            <a:pPr lvl="0" rtl="0" algn="l">
              <a:spcBef>
                <a:spcPts val="0"/>
              </a:spcBef>
              <a:buNone/>
            </a:pPr>
            <a:r>
              <a:t/>
            </a:r>
            <a:endParaRPr/>
          </a:p>
          <a:p>
            <a:pPr lvl="0" rtl="0" algn="l">
              <a:spcBef>
                <a:spcPts val="0"/>
              </a:spcBef>
              <a:buNone/>
            </a:pPr>
            <a:r>
              <a:t/>
            </a:r>
            <a:endParaRPr/>
          </a:p>
        </p:txBody>
      </p:sp>
      <p:sp>
        <p:nvSpPr>
          <p:cNvPr id="445" name="Shape 44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is Important</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economies of </a:t>
            </a:r>
            <a:r>
              <a:rPr b="1" lang="en">
                <a:solidFill>
                  <a:srgbClr val="FF0000"/>
                </a:solidFill>
              </a:rPr>
              <a:t>all</a:t>
            </a:r>
            <a:r>
              <a:rPr b="1" lang="en"/>
              <a:t> </a:t>
            </a:r>
            <a:r>
              <a:rPr lang="en"/>
              <a:t>developed nations are dependent on software.</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Software development expenditure represents a significant fraction of GNP of all developed countries.</a:t>
            </a:r>
          </a:p>
          <a:p>
            <a:pPr lvl="0" rtl="0">
              <a:spcBef>
                <a:spcPts val="0"/>
              </a:spcBef>
              <a:buNone/>
            </a:pPr>
            <a:r>
              <a:t/>
            </a:r>
            <a:endParaRPr/>
          </a:p>
        </p:txBody>
      </p:sp>
      <p:sp>
        <p:nvSpPr>
          <p:cNvPr id="79" name="Shape 7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6: Generality</a:t>
            </a:r>
          </a:p>
        </p:txBody>
      </p:sp>
      <p:sp>
        <p:nvSpPr>
          <p:cNvPr id="451" name="Shape 451"/>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In every problem, attempt to find a more general solution.</a:t>
            </a:r>
          </a:p>
          <a:p>
            <a:pPr lvl="0" rtl="0" algn="l">
              <a:spcBef>
                <a:spcPts val="0"/>
              </a:spcBef>
              <a:buNone/>
            </a:pPr>
            <a:r>
              <a:t/>
            </a:r>
            <a:endParaRPr/>
          </a:p>
          <a:p>
            <a:pPr indent="-228600" lvl="0" marL="457200" rtl="0" algn="l">
              <a:spcBef>
                <a:spcPts val="0"/>
              </a:spcBef>
            </a:pPr>
            <a:r>
              <a:rPr lang="en"/>
              <a:t>A general problem is often easier to solve.</a:t>
            </a:r>
          </a:p>
          <a:p>
            <a:pPr indent="-228600" lvl="0" marL="457200" rtl="0" algn="l">
              <a:spcBef>
                <a:spcPts val="0"/>
              </a:spcBef>
            </a:pPr>
            <a:r>
              <a:rPr lang="en"/>
              <a:t>A generalized solution may be reusable.</a:t>
            </a:r>
          </a:p>
          <a:p>
            <a:pPr indent="-228600" lvl="0" marL="457200" rtl="0" algn="l">
              <a:spcBef>
                <a:spcPts val="0"/>
              </a:spcBef>
            </a:pPr>
            <a:r>
              <a:rPr lang="en"/>
              <a:t>If you are lucky, you may be able to buy instead of build.</a:t>
            </a:r>
          </a:p>
          <a:p>
            <a:pPr lvl="0" rtl="0" algn="l">
              <a:spcBef>
                <a:spcPts val="0"/>
              </a:spcBef>
              <a:buNone/>
            </a:pPr>
            <a:r>
              <a:t/>
            </a:r>
            <a:endParaRPr/>
          </a:p>
        </p:txBody>
      </p:sp>
      <p:sp>
        <p:nvSpPr>
          <p:cNvPr id="452" name="Shape 45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7: Incrementality</a:t>
            </a:r>
          </a:p>
        </p:txBody>
      </p:sp>
      <p:sp>
        <p:nvSpPr>
          <p:cNvPr id="458" name="Shape 458"/>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Move towards the goal in increments.</a:t>
            </a:r>
          </a:p>
          <a:p>
            <a:pPr lvl="0" rtl="0" algn="l">
              <a:spcBef>
                <a:spcPts val="0"/>
              </a:spcBef>
              <a:buNone/>
            </a:pPr>
            <a:r>
              <a:t/>
            </a:r>
            <a:endParaRPr sz="1100"/>
          </a:p>
          <a:p>
            <a:pPr lvl="0" rtl="0" algn="l">
              <a:spcBef>
                <a:spcPts val="0"/>
              </a:spcBef>
              <a:buNone/>
            </a:pPr>
            <a:r>
              <a:rPr lang="en"/>
              <a:t>Separation of concerns and modularity facilitate incrementality.</a:t>
            </a:r>
          </a:p>
          <a:p>
            <a:pPr lvl="0" rtl="0" algn="l">
              <a:spcBef>
                <a:spcPts val="0"/>
              </a:spcBef>
              <a:buNone/>
            </a:pPr>
            <a:r>
              <a:t/>
            </a:r>
            <a:endParaRPr sz="1100"/>
          </a:p>
          <a:p>
            <a:pPr lvl="0" rtl="0" algn="l">
              <a:spcBef>
                <a:spcPts val="0"/>
              </a:spcBef>
              <a:buNone/>
            </a:pPr>
            <a:r>
              <a:rPr lang="en"/>
              <a:t>Process of software development is focused on incrementality (requirements, then design, etc.). </a:t>
            </a:r>
          </a:p>
          <a:p>
            <a:pPr lvl="0" rtl="0" algn="l">
              <a:spcBef>
                <a:spcPts val="0"/>
              </a:spcBef>
              <a:buNone/>
            </a:pPr>
            <a:r>
              <a:t/>
            </a:r>
            <a:endParaRPr/>
          </a:p>
        </p:txBody>
      </p:sp>
      <p:sp>
        <p:nvSpPr>
          <p:cNvPr id="459" name="Shape 45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65" name="Shape 465"/>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406400" lvl="0" marL="457200" rtl="0" algn="l">
              <a:spcBef>
                <a:spcPts val="0"/>
              </a:spcBef>
              <a:buSzPct val="100000"/>
            </a:pPr>
            <a:r>
              <a:rPr lang="en" sz="2800"/>
              <a:t>Software engineering is concerned with the theories, methods, and tools for developing, managing, and maintaining software products.</a:t>
            </a:r>
          </a:p>
          <a:p>
            <a:pPr indent="-406400" lvl="0" marL="457200" rtl="0" algn="l">
              <a:spcBef>
                <a:spcPts val="0"/>
              </a:spcBef>
              <a:buSzPct val="100000"/>
            </a:pPr>
            <a:r>
              <a:rPr lang="en" sz="2800"/>
              <a:t>Software engineers do all of this while planning for and making trade-offs given the resources they have.</a:t>
            </a:r>
          </a:p>
          <a:p>
            <a:pPr indent="-406400" lvl="0" marL="457200" rtl="0" algn="l">
              <a:spcBef>
                <a:spcPts val="0"/>
              </a:spcBef>
              <a:buSzPct val="100000"/>
            </a:pPr>
            <a:r>
              <a:rPr lang="en" sz="2800"/>
              <a:t>Seven principles guide all aspects of software development. Keep them in mind this course (and in the future).</a:t>
            </a:r>
          </a:p>
          <a:p>
            <a:pPr lvl="0" rtl="0" algn="l">
              <a:spcBef>
                <a:spcPts val="0"/>
              </a:spcBef>
              <a:buNone/>
            </a:pPr>
            <a:r>
              <a:t/>
            </a:r>
            <a:endParaRPr sz="2800"/>
          </a:p>
        </p:txBody>
      </p:sp>
      <p:sp>
        <p:nvSpPr>
          <p:cNvPr id="466" name="Shape 46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Shape 4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72" name="Shape 472"/>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Plan your team selection.</a:t>
            </a:r>
          </a:p>
          <a:p>
            <a:pPr indent="-406400" lvl="1" marL="914400" rtl="0" algn="l">
              <a:spcBef>
                <a:spcPts val="0"/>
              </a:spcBef>
              <a:buSzPct val="100000"/>
            </a:pPr>
            <a:r>
              <a:rPr lang="en" sz="2800"/>
              <a:t>The earlier, the better!</a:t>
            </a:r>
          </a:p>
          <a:p>
            <a:pPr indent="0" lvl="0" marL="457200" rtl="0" algn="l">
              <a:spcBef>
                <a:spcPts val="0"/>
              </a:spcBef>
              <a:buNone/>
            </a:pPr>
            <a:r>
              <a:t/>
            </a:r>
            <a:endParaRPr/>
          </a:p>
          <a:p>
            <a:pPr indent="-228600" lvl="0" marL="457200" rtl="0" algn="l">
              <a:spcBef>
                <a:spcPts val="0"/>
              </a:spcBef>
            </a:pPr>
            <a:r>
              <a:rPr lang="en"/>
              <a:t>Speaking of planning…</a:t>
            </a:r>
          </a:p>
          <a:p>
            <a:pPr indent="-406400" lvl="1" marL="914400" rtl="0" algn="l">
              <a:spcBef>
                <a:spcPts val="0"/>
              </a:spcBef>
              <a:buSzPct val="100000"/>
            </a:pPr>
            <a:r>
              <a:rPr lang="en" sz="2800"/>
              <a:t>Project planning, risk management, and software development processes.</a:t>
            </a:r>
          </a:p>
          <a:p>
            <a:pPr indent="-406400" lvl="1" marL="914400" rtl="0" algn="l">
              <a:spcBef>
                <a:spcPts val="0"/>
              </a:spcBef>
              <a:buSzPct val="100000"/>
            </a:pPr>
            <a:r>
              <a:rPr lang="en" sz="2800"/>
              <a:t>Reading: Sommerville, chapters 2 and 3.</a:t>
            </a:r>
          </a:p>
          <a:p>
            <a:pPr lvl="0" rtl="0" algn="l">
              <a:spcBef>
                <a:spcPts val="0"/>
              </a:spcBef>
              <a:buNone/>
            </a:pPr>
            <a:r>
              <a:t/>
            </a:r>
            <a:endParaRPr/>
          </a:p>
        </p:txBody>
      </p:sp>
      <p:sp>
        <p:nvSpPr>
          <p:cNvPr id="473" name="Shape 47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Scope</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Software is expensive to develop and maintain.</a:t>
            </a:r>
          </a:p>
          <a:p>
            <a:pPr indent="-381000" lvl="0" marL="457200" rtl="0" algn="l">
              <a:spcBef>
                <a:spcPts val="0"/>
              </a:spcBef>
              <a:buSzPct val="100000"/>
            </a:pPr>
            <a:r>
              <a:rPr lang="en" sz="2400"/>
              <a:t>$542 Billion spent each year on software projects (2013, Forrester Research)</a:t>
            </a:r>
          </a:p>
          <a:p>
            <a:pPr indent="-381000" lvl="0" marL="457200" rtl="0" algn="l">
              <a:spcBef>
                <a:spcPts val="0"/>
              </a:spcBef>
              <a:buSzPct val="100000"/>
            </a:pPr>
            <a:r>
              <a:rPr lang="en" sz="2400"/>
              <a:t>Software costs often dominate system costs.</a:t>
            </a:r>
          </a:p>
          <a:p>
            <a:pPr indent="-381000" lvl="1" marL="914400" rtl="0" algn="l">
              <a:spcBef>
                <a:spcPts val="0"/>
              </a:spcBef>
              <a:buSzPct val="100000"/>
            </a:pPr>
            <a:r>
              <a:rPr lang="en" sz="2400"/>
              <a:t>The costs of software often exceed the costs of hardware.</a:t>
            </a:r>
          </a:p>
          <a:p>
            <a:pPr indent="-381000" lvl="0" marL="457200" rtl="0" algn="l">
              <a:spcBef>
                <a:spcPts val="0"/>
              </a:spcBef>
              <a:buSzPct val="100000"/>
            </a:pPr>
            <a:r>
              <a:rPr lang="en" sz="2400"/>
              <a:t>For systems with a long life, maintenance costs may be several times development costs.</a:t>
            </a:r>
          </a:p>
        </p:txBody>
      </p:sp>
      <p:sp>
        <p:nvSpPr>
          <p:cNvPr id="86" name="Shape 8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Our Society Depends on Software</a:t>
            </a:r>
          </a:p>
        </p:txBody>
      </p:sp>
      <p:sp>
        <p:nvSpPr>
          <p:cNvPr id="92" name="Shape 9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This is software:                        So is this:</a:t>
            </a:r>
          </a:p>
          <a:p>
            <a:pPr lvl="0" rtl="0" algn="l">
              <a:spcBef>
                <a:spcPts val="0"/>
              </a:spcBef>
              <a:buNone/>
            </a:pPr>
            <a:r>
              <a:t/>
            </a:r>
            <a:endParaRPr/>
          </a:p>
          <a:p>
            <a:pPr lvl="0" rtl="0" algn="l">
              <a:spcBef>
                <a:spcPts val="0"/>
              </a:spcBef>
              <a:buNone/>
            </a:pPr>
            <a:r>
              <a:t/>
            </a:r>
            <a:endParaRPr/>
          </a:p>
          <a:p>
            <a:pPr lvl="0" rtl="0" algn="l">
              <a:spcBef>
                <a:spcPts val="0"/>
              </a:spcBef>
              <a:buNone/>
            </a:pPr>
            <a:r>
              <a:t/>
            </a:r>
            <a:endParaRPr/>
          </a:p>
          <a:p>
            <a:pPr lvl="0" rtl="0" algn="l">
              <a:spcBef>
                <a:spcPts val="0"/>
              </a:spcBef>
              <a:buNone/>
            </a:pPr>
            <a:r>
              <a:rPr lang="en"/>
              <a:t>                                                   Also, this:</a:t>
            </a:r>
          </a:p>
          <a:p>
            <a:pPr lvl="0" rtl="0" algn="l">
              <a:spcBef>
                <a:spcPts val="0"/>
              </a:spcBef>
              <a:buNone/>
            </a:pPr>
            <a:r>
              <a:rPr lang="en"/>
              <a:t>           </a:t>
            </a:r>
          </a:p>
          <a:p>
            <a:pPr lvl="0" rtl="0" algn="l">
              <a:spcBef>
                <a:spcPts val="0"/>
              </a:spcBef>
              <a:buNone/>
            </a:pPr>
            <a:r>
              <a:rPr lang="en"/>
              <a:t>                                        </a:t>
            </a:r>
          </a:p>
          <a:p>
            <a:pPr lvl="0" rtl="0">
              <a:spcBef>
                <a:spcPts val="0"/>
              </a:spcBef>
              <a:buNone/>
            </a:pPr>
            <a:r>
              <a:rPr lang="en"/>
              <a:t> </a:t>
            </a:r>
          </a:p>
          <a:p>
            <a:pPr lvl="0" rtl="0">
              <a:spcBef>
                <a:spcPts val="0"/>
              </a:spcBef>
              <a:buNone/>
            </a:pPr>
            <a:r>
              <a:t/>
            </a:r>
            <a:endParaRPr/>
          </a:p>
        </p:txBody>
      </p:sp>
      <p:pic>
        <p:nvPicPr>
          <p:cNvPr descr="Ford_Focus_1.6_Ti-VCT_Champions_Edition_(III)_–_Frontansicht,_23._September_2012,_Mettmann.jpg" id="93" name="Shape 93"/>
          <p:cNvPicPr preferRelativeResize="0"/>
          <p:nvPr/>
        </p:nvPicPr>
        <p:blipFill>
          <a:blip r:embed="rId3">
            <a:alphaModFix/>
          </a:blip>
          <a:stretch>
            <a:fillRect/>
          </a:stretch>
        </p:blipFill>
        <p:spPr>
          <a:xfrm>
            <a:off x="5295547" y="2222700"/>
            <a:ext cx="3034050" cy="1560676"/>
          </a:xfrm>
          <a:prstGeom prst="rect">
            <a:avLst/>
          </a:prstGeom>
          <a:noFill/>
          <a:ln>
            <a:noFill/>
          </a:ln>
        </p:spPr>
      </p:pic>
      <p:pic>
        <p:nvPicPr>
          <p:cNvPr descr="power_grid_sun_yellow.jpg" id="94" name="Shape 94"/>
          <p:cNvPicPr preferRelativeResize="0"/>
          <p:nvPr/>
        </p:nvPicPr>
        <p:blipFill>
          <a:blip r:embed="rId4">
            <a:alphaModFix/>
          </a:blip>
          <a:stretch>
            <a:fillRect/>
          </a:stretch>
        </p:blipFill>
        <p:spPr>
          <a:xfrm>
            <a:off x="5236487" y="4390675"/>
            <a:ext cx="3152175" cy="2041499"/>
          </a:xfrm>
          <a:prstGeom prst="rect">
            <a:avLst/>
          </a:prstGeom>
          <a:noFill/>
          <a:ln>
            <a:noFill/>
          </a:ln>
        </p:spPr>
      </p:pic>
      <p:pic>
        <p:nvPicPr>
          <p:cNvPr descr="mobile-homepage-sep2015-1.png" id="95" name="Shape 95"/>
          <p:cNvPicPr preferRelativeResize="0"/>
          <p:nvPr/>
        </p:nvPicPr>
        <p:blipFill>
          <a:blip r:embed="rId5">
            <a:alphaModFix/>
          </a:blip>
          <a:stretch>
            <a:fillRect/>
          </a:stretch>
        </p:blipFill>
        <p:spPr>
          <a:xfrm>
            <a:off x="628650" y="2351275"/>
            <a:ext cx="2559379" cy="3654225"/>
          </a:xfrm>
          <a:prstGeom prst="rect">
            <a:avLst/>
          </a:prstGeom>
          <a:noFill/>
          <a:ln cap="flat" cmpd="sng" w="9525">
            <a:solidFill>
              <a:schemeClr val="dk2"/>
            </a:solidFill>
            <a:prstDash val="solid"/>
            <a:round/>
            <a:headEnd len="med" w="med" type="none"/>
            <a:tailEnd len="med" w="med" type="none"/>
          </a:ln>
        </p:spPr>
      </p:pic>
      <p:sp>
        <p:nvSpPr>
          <p:cNvPr id="96" name="Shape 9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if you mess up?</a:t>
            </a:r>
          </a:p>
        </p:txBody>
      </p:sp>
      <p:sp>
        <p:nvSpPr>
          <p:cNvPr id="102" name="Shape 10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If you screw up during design, development, or testing…</a:t>
            </a:r>
          </a:p>
          <a:p>
            <a:pPr lvl="0" rtl="0">
              <a:spcBef>
                <a:spcPts val="0"/>
              </a:spcBef>
              <a:buNone/>
            </a:pPr>
            <a:r>
              <a:t/>
            </a:r>
            <a:endParaRPr/>
          </a:p>
          <a:p>
            <a:pPr indent="-228600" lvl="0" marL="457200" rtl="0">
              <a:spcBef>
                <a:spcPts val="0"/>
              </a:spcBef>
            </a:pPr>
            <a:r>
              <a:rPr b="1" lang="en"/>
              <a:t>Best Case: </a:t>
            </a:r>
            <a:r>
              <a:rPr lang="en"/>
              <a:t>Software bugs hurt profits.</a:t>
            </a:r>
          </a:p>
          <a:p>
            <a:pPr indent="-228600" lvl="0" marL="457200" rtl="0">
              <a:spcBef>
                <a:spcPts val="0"/>
              </a:spcBef>
            </a:pPr>
            <a:r>
              <a:rPr b="1" lang="en"/>
              <a:t>Worst Case:</a:t>
            </a:r>
            <a:r>
              <a:rPr lang="en"/>
              <a:t> Software bugs hurt people.</a:t>
            </a:r>
          </a:p>
          <a:p>
            <a:pPr lvl="0" rtl="0">
              <a:spcBef>
                <a:spcPts val="0"/>
              </a:spcBef>
              <a:buNone/>
            </a:pPr>
            <a:r>
              <a:t/>
            </a:r>
            <a:endParaRPr b="1"/>
          </a:p>
          <a:p>
            <a:pPr indent="457200" lvl="0" marL="0" rtl="0" algn="r">
              <a:spcBef>
                <a:spcPts val="0"/>
              </a:spcBef>
              <a:buNone/>
            </a:pPr>
            <a:r>
              <a:t/>
            </a:r>
            <a:endParaRPr/>
          </a:p>
        </p:txBody>
      </p:sp>
      <p:sp>
        <p:nvSpPr>
          <p:cNvPr id="103" name="Shape 10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Bugs Hurt Profits</a:t>
            </a:r>
          </a:p>
        </p:txBody>
      </p:sp>
      <p:sp>
        <p:nvSpPr>
          <p:cNvPr id="109" name="Shape 10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lgn="l">
              <a:spcBef>
                <a:spcPts val="0"/>
              </a:spcBef>
              <a:buNone/>
            </a:pPr>
            <a:r>
              <a:rPr lang="en"/>
              <a:t>“Bugs cost the U.S. economy $60 billion annually… and testing would relieve one-third of the cost.”</a:t>
            </a:r>
          </a:p>
          <a:p>
            <a:pPr indent="0" lvl="0" marL="0" rtl="0" algn="r">
              <a:spcBef>
                <a:spcPts val="0"/>
              </a:spcBef>
              <a:buNone/>
            </a:pPr>
            <a:r>
              <a:rPr b="1" lang="en"/>
              <a:t>- NIST</a:t>
            </a:r>
          </a:p>
          <a:p>
            <a:pPr lvl="0" rtl="0">
              <a:spcBef>
                <a:spcPts val="0"/>
              </a:spcBef>
              <a:buNone/>
            </a:pPr>
            <a:r>
              <a:t/>
            </a:r>
            <a:endParaRPr/>
          </a:p>
          <a:p>
            <a:pPr lvl="0" rtl="0">
              <a:spcBef>
                <a:spcPts val="0"/>
              </a:spcBef>
              <a:buNone/>
            </a:pPr>
            <a:r>
              <a:rPr lang="en"/>
              <a:t>“Finding and ﬁxing a software problem after delivery is often 100 times more expensive than ﬁnding and ﬁxing it before.”</a:t>
            </a:r>
          </a:p>
          <a:p>
            <a:pPr lvl="0" rtl="0" algn="r">
              <a:spcBef>
                <a:spcPts val="0"/>
              </a:spcBef>
              <a:buClr>
                <a:schemeClr val="dk1"/>
              </a:buClr>
              <a:buSzPct val="61111"/>
              <a:buFont typeface="Arial"/>
              <a:buNone/>
            </a:pPr>
            <a:r>
              <a:rPr b="1" lang="en"/>
              <a:t>- Barry Boehm </a:t>
            </a:r>
            <a:r>
              <a:rPr b="1" lang="en" sz="1800"/>
              <a:t>(</a:t>
            </a:r>
            <a:r>
              <a:rPr b="1" lang="en" sz="1800">
                <a:solidFill>
                  <a:srgbClr val="222222"/>
                </a:solidFill>
                <a:highlight>
                  <a:srgbClr val="FFFFFF"/>
                </a:highlight>
              </a:rPr>
              <a:t>TRW Emeritus Professor, USC)</a:t>
            </a:r>
          </a:p>
          <a:p>
            <a:pPr indent="0" lvl="0" marL="0" rtl="0" algn="l">
              <a:spcBef>
                <a:spcPts val="0"/>
              </a:spcBef>
              <a:buNone/>
            </a:pPr>
            <a:r>
              <a:t/>
            </a:r>
            <a:endParaRPr/>
          </a:p>
          <a:p>
            <a:pPr indent="0" lvl="0" marL="0" rtl="0" algn="l">
              <a:spcBef>
                <a:spcPts val="0"/>
              </a:spcBef>
              <a:buNone/>
            </a:pPr>
            <a:r>
              <a:t/>
            </a:r>
            <a:endParaRPr/>
          </a:p>
        </p:txBody>
      </p:sp>
      <p:sp>
        <p:nvSpPr>
          <p:cNvPr id="110" name="Shape 11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