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EB53D2B-8525-4A08-A0AF-6A45D0368DDB}">
  <a:tblStyle styleId="{6EB53D2B-8525-4A08-A0AF-6A45D0368DD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p>
          <a:p>
            <a:pPr lvl="0">
              <a:spcBef>
                <a:spcPts val="0"/>
              </a:spcBef>
              <a:buClr>
                <a:schemeClr val="dk1"/>
              </a:buClr>
              <a:buSzPct val="100000"/>
              <a:buFont typeface="Arial"/>
              <a:buNone/>
            </a:pPr>
            <a:r>
              <a:rPr lang="en">
                <a:solidFill>
                  <a:schemeClr val="dk1"/>
                </a:solidFill>
              </a:rPr>
              <a:t>Where do you think you can get in the most trouble here?</a:t>
            </a:r>
          </a:p>
          <a:p>
            <a:pPr lvl="0">
              <a:spcBef>
                <a:spcPts val="0"/>
              </a:spcBef>
              <a:buClr>
                <a:schemeClr val="dk1"/>
              </a:buClr>
              <a:buSzPct val="100000"/>
              <a:buFont typeface="Arial"/>
              <a:buNone/>
            </a:pPr>
            <a:r>
              <a:rPr lang="en">
                <a:solidFill>
                  <a:schemeClr val="dk1"/>
                </a:solidFill>
              </a:rPr>
              <a:t>(discuss - last one)</a:t>
            </a:r>
          </a:p>
          <a:p>
            <a:pPr lvl="0" rtl="0">
              <a:spcBef>
                <a:spcPts val="0"/>
              </a:spcBef>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(read)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most common way to model system behavior before building it for read is as a finite state machine. </a:t>
            </a:r>
          </a:p>
          <a:p>
            <a:pPr lvl="0" rtl="0">
              <a:lnSpc>
                <a:spcPct val="115000"/>
              </a:lnSpc>
              <a:spcBef>
                <a:spcPts val="0"/>
              </a:spcBef>
              <a:buNone/>
            </a:pPr>
            <a:r>
              <a:rPr lang="en"/>
              <a:t>These are directed graphs where </a:t>
            </a:r>
            <a:r>
              <a:rPr lang="en">
                <a:solidFill>
                  <a:schemeClr val="dk1"/>
                </a:solidFill>
              </a:rPr>
              <a:t>nodes represent snapshots of the system and edges represent events and conditions that change what the system is doing.\</a:t>
            </a:r>
          </a:p>
          <a:p>
            <a:pPr lvl="0" rtl="0">
              <a:lnSpc>
                <a:spcPct val="115000"/>
              </a:lnSpc>
              <a:spcBef>
                <a:spcPts val="0"/>
              </a:spcBef>
              <a:buNone/>
            </a:pPr>
            <a:r>
              <a:rPr lang="en">
                <a:solidFill>
                  <a:schemeClr val="dk1"/>
                </a:solidFill>
              </a:rPr>
              <a:t>(read) - extremely simple, not enough information to execute for real - but (read). (read)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First, let’s cover some terminology. We commonly talk about the behavior of software in terms of events and conditions, then reflect on the state of the software. What does that actually mean, though?</a:t>
            </a:r>
          </a:p>
          <a:p>
            <a:pPr indent="-228600" lvl="0" marL="457200" rtl="0">
              <a:lnSpc>
                <a:spcPct val="115000"/>
              </a:lnSpc>
              <a:spcBef>
                <a:spcPts val="0"/>
              </a:spcBef>
              <a:buClr>
                <a:schemeClr val="dk1"/>
              </a:buClr>
              <a:buChar char="-"/>
            </a:pPr>
            <a:r>
              <a:rPr lang="en">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p>
          <a:p>
            <a:pPr indent="-228600" lvl="0" marL="457200" rtl="0">
              <a:lnSpc>
                <a:spcPct val="115000"/>
              </a:lnSpc>
              <a:spcBef>
                <a:spcPts val="0"/>
              </a:spcBef>
              <a:buClr>
                <a:schemeClr val="dk1"/>
              </a:buClr>
              <a:buChar char="-"/>
            </a:pPr>
            <a:r>
              <a:rPr lang="en">
                <a:solidFill>
                  <a:schemeClr val="dk1"/>
                </a:solidFill>
              </a:rPr>
              <a:t>(read). Describe the environment or software over a period of time. An event happens and it is over, a condition is something that is true over a period of time. It can be triggered by an event, but is not an event.</a:t>
            </a:r>
          </a:p>
          <a:p>
            <a:pPr indent="-228600" lvl="0" marL="457200" rtl="0">
              <a:lnSpc>
                <a:spcPct val="115000"/>
              </a:lnSpc>
              <a:spcBef>
                <a:spcPts val="0"/>
              </a:spcBef>
              <a:buClr>
                <a:schemeClr val="dk1"/>
              </a:buClr>
              <a:buChar char="-"/>
            </a:pPr>
            <a:r>
              <a:rPr lang="en">
                <a:solidFill>
                  <a:schemeClr val="dk1"/>
                </a:solidFill>
              </a:rPr>
              <a:t>(read). The state of an object or of the software is some description of what it is currently doing. What mode is it in? What is guiding its behavior? </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p>
          <a:p>
            <a:pPr indent="-228600" lvl="0" marL="457200" rtl="0">
              <a:spcBef>
                <a:spcPts val="0"/>
              </a:spcBef>
              <a:buClr>
                <a:schemeClr val="dk1"/>
              </a:buClr>
              <a:buChar char="-"/>
            </a:pPr>
            <a:r>
              <a:rPr lang="en">
                <a:solidFill>
                  <a:schemeClr val="dk1"/>
                </a:solidFill>
              </a:rPr>
              <a:t>initial state</a:t>
            </a:r>
          </a:p>
          <a:p>
            <a:pPr indent="-228600" lvl="0" marL="457200" rtl="0">
              <a:spcBef>
                <a:spcPts val="0"/>
              </a:spcBef>
              <a:buClr>
                <a:schemeClr val="dk1"/>
              </a:buClr>
              <a:buChar char="-"/>
            </a:pPr>
            <a:r>
              <a:rPr lang="en">
                <a:solidFill>
                  <a:schemeClr val="dk1"/>
                </a:solidFill>
              </a:rPr>
              <a:t>point out transitions and guards</a:t>
            </a:r>
          </a:p>
          <a:p>
            <a:pPr indent="-228600" lvl="0" marL="457200" rtl="0">
              <a:spcBef>
                <a:spcPts val="0"/>
              </a:spcBef>
              <a:buClr>
                <a:schemeClr val="dk1"/>
              </a:buClr>
              <a:buChar char="-"/>
            </a:pPr>
            <a:r>
              <a:rPr lang="en">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essentially the same question we started with last class. There, we talked about how you need to ensure that your domain assumptions are both stated and accurate. You can’t just claim that the software will operate under any conditions - you need to state your assumptions. By listing things we know - properties we assert to be true, we can argue that the requirements and the specification are correct. If the software meets those requirements, then the software is correct. There’s a powerful idea at the core of yesterday’s class that we will continue with today.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p>
          <a:p>
            <a:pPr lvl="0" rtl="0">
              <a:spcBef>
                <a:spcPts val="0"/>
              </a:spcBef>
              <a:buNone/>
            </a:pPr>
            <a:r>
              <a:rPr lang="en">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p>
          <a:p>
            <a:pPr lvl="0" rtl="0">
              <a:spcBef>
                <a:spcPts val="0"/>
              </a:spcBef>
              <a:buNone/>
            </a:pPr>
            <a:r>
              <a:rPr lang="en">
                <a:solidFill>
                  <a:schemeClr val="dk1"/>
                </a:solidFill>
              </a:rPr>
              <a:t>Typically, we can break down these properties into two forms - safety properties and liveness properties. </a:t>
            </a:r>
          </a:p>
          <a:p>
            <a:pPr lvl="0" rtl="0">
              <a:spcBef>
                <a:spcPts val="0"/>
              </a:spcBef>
              <a:buNone/>
            </a:pPr>
            <a:r>
              <a:rPr lang="en">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a:t>
            </a:r>
          </a:p>
          <a:p>
            <a:pPr lvl="0" rtl="0">
              <a:spcBef>
                <a:spcPts val="0"/>
              </a:spcBef>
              <a:buNone/>
            </a:pPr>
            <a:r>
              <a:rPr lang="en">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p>
          <a:p>
            <a:pPr lvl="0" rtl="0">
              <a:spcBef>
                <a:spcPts val="0"/>
              </a:spcBef>
              <a:buNone/>
            </a:pPr>
            <a:r>
              <a:rPr lang="en">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p>
          <a:p>
            <a:pPr lvl="0" rtl="0">
              <a:spcBef>
                <a:spcPts val="0"/>
              </a:spcBef>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sz="1050">
                <a:solidFill>
                  <a:srgbClr val="252525"/>
                </a:solidFill>
                <a:highlight>
                  <a:srgbClr val="FFFFFF"/>
                </a:highlight>
              </a:rPr>
              <a:t>temporal logic</a:t>
            </a:r>
            <a:r>
              <a:rPr lang="en" sz="1050">
                <a:solidFill>
                  <a:srgbClr val="252525"/>
                </a:solidFill>
                <a:highlight>
                  <a:srgbClr val="FFFFFF"/>
                </a:highlight>
              </a:rPr>
              <a:t> is any system of rules and symbolism for representing, and reasoning about, propositions qualified in terms of </a:t>
            </a:r>
            <a:r>
              <a:rPr lang="en" sz="1050">
                <a:solidFill>
                  <a:srgbClr val="0B0080"/>
                </a:solidFill>
                <a:highlight>
                  <a:srgbClr val="FFFFFF"/>
                </a:highlight>
                <a:hlinkClick r:id="rId2"/>
              </a:rPr>
              <a:t>time</a:t>
            </a:r>
            <a:r>
              <a:rPr lang="en" sz="1050">
                <a:solidFill>
                  <a:srgbClr val="252525"/>
                </a:solidFill>
                <a:highlight>
                  <a:srgbClr val="FFFFFF"/>
                </a:highlight>
              </a:rPr>
              <a:t>. Consider the statement: "I am hungry." Though its meaning is constant in time, the truth value of the statement can vary in time. Sometimes the statement is true, and sometimes the statement is false, but the statement is never true and false simultaneously. In traditional logic, you can only discuss statements whose truth value is constant in time. We’d be limited severly in what we could</a:t>
            </a:r>
          </a:p>
          <a:p>
            <a:pPr lvl="0" rtl="0">
              <a:spcBef>
                <a:spcPts val="0"/>
              </a:spcBef>
              <a:buNone/>
            </a:pPr>
            <a:r>
              <a:rPr lang="en" sz="1050">
                <a:solidFill>
                  <a:srgbClr val="252525"/>
                </a:solidFill>
                <a:highlight>
                  <a:srgbClr val="FFFFFF"/>
                </a:highlight>
              </a:rPr>
              <a:t>verify over the program - and many requirements actually ask for sequences of events over types of paths - there are a lot of qualifiers. We can address this in temporal logic, where statements can have a truth value which can vary in time. In a temporal logic we can then express statements like "I am </a:t>
            </a:r>
            <a:r>
              <a:rPr i="1" lang="en" sz="1050">
                <a:solidFill>
                  <a:srgbClr val="252525"/>
                </a:solidFill>
                <a:highlight>
                  <a:srgbClr val="FFFFFF"/>
                </a:highlight>
              </a:rPr>
              <a:t>always</a:t>
            </a:r>
            <a:r>
              <a:rPr lang="en" sz="1050">
                <a:solidFill>
                  <a:srgbClr val="252525"/>
                </a:solidFill>
                <a:highlight>
                  <a:srgbClr val="FFFFFF"/>
                </a:highlight>
              </a:rPr>
              <a:t> hungry", "I will </a:t>
            </a:r>
            <a:r>
              <a:rPr i="1" lang="en" sz="1050">
                <a:solidFill>
                  <a:srgbClr val="252525"/>
                </a:solidFill>
                <a:highlight>
                  <a:srgbClr val="FFFFFF"/>
                </a:highlight>
              </a:rPr>
              <a:t>eventually</a:t>
            </a:r>
            <a:r>
              <a:rPr lang="en" sz="1050">
                <a:solidFill>
                  <a:srgbClr val="252525"/>
                </a:solidFill>
                <a:highlight>
                  <a:srgbClr val="FFFFFF"/>
                </a:highlight>
              </a:rPr>
              <a:t> be hungry", or "I will be hungry </a:t>
            </a:r>
            <a:r>
              <a:rPr i="1" lang="en" sz="1050">
                <a:solidFill>
                  <a:srgbClr val="252525"/>
                </a:solidFill>
                <a:highlight>
                  <a:srgbClr val="FFFFFF"/>
                </a:highlight>
              </a:rPr>
              <a:t>until</a:t>
            </a:r>
            <a:r>
              <a:rPr lang="en" sz="1050">
                <a:solidFill>
                  <a:srgbClr val="252525"/>
                </a:solidFill>
                <a:highlight>
                  <a:srgbClr val="FFFFFF"/>
                </a:highlight>
              </a:rPr>
              <a:t> I eat something".</a:t>
            </a:r>
          </a:p>
          <a:p>
            <a:pPr lvl="0" rtl="0">
              <a:spcBef>
                <a:spcPts val="0"/>
              </a:spcBef>
              <a:buNone/>
            </a:pPr>
            <a:r>
              <a:rPr lang="en" sz="1050">
                <a:solidFill>
                  <a:srgbClr val="252525"/>
                </a:solidFill>
                <a:highlight>
                  <a:srgbClr val="FFFFFF"/>
                </a:highlight>
              </a:rPr>
              <a:t>Typically, two types of temporal logic are used to express properties.</a:t>
            </a:r>
          </a:p>
          <a:p>
            <a:pPr lvl="0" rtl="0">
              <a:spcBef>
                <a:spcPts val="0"/>
              </a:spcBef>
              <a:buNone/>
            </a:pPr>
            <a:r>
              <a:rPr lang="en" sz="1050">
                <a:solidFill>
                  <a:srgbClr val="252525"/>
                </a:solidFill>
                <a:highlight>
                  <a:srgbClr val="FFFFFF"/>
                </a:highlight>
              </a:rPr>
              <a:t>Linear time logic, or LTL, has the ability to reason about a time line. One can encode formulae about the future of </a:t>
            </a:r>
            <a:r>
              <a:rPr lang="en" sz="1050">
                <a:solidFill>
                  <a:srgbClr val="0B0080"/>
                </a:solidFill>
                <a:highlight>
                  <a:srgbClr val="FFFFFF"/>
                </a:highlight>
                <a:hlinkClick r:id="rId3"/>
              </a:rPr>
              <a:t>paths</a:t>
            </a:r>
            <a:r>
              <a:rPr lang="en" sz="1050">
                <a:solidFill>
                  <a:srgbClr val="252525"/>
                </a:solidFill>
                <a:highlight>
                  <a:srgbClr val="FFFFFF"/>
                </a:highlight>
              </a:rPr>
              <a:t>, for instance, that a condition will eventually be true or that a condition will be true until another fact becomes true,</a:t>
            </a:r>
          </a:p>
          <a:p>
            <a:pPr lvl="0" rtl="0">
              <a:spcBef>
                <a:spcPts val="0"/>
              </a:spcBef>
              <a:buNone/>
            </a:pPr>
            <a:r>
              <a:rPr lang="en" sz="1050">
                <a:solidFill>
                  <a:srgbClr val="252525"/>
                </a:solidFill>
                <a:highlight>
                  <a:srgbClr val="FFFFFF"/>
                </a:highlight>
              </a:rPr>
              <a:t>Branching logics, such as computation tree logic or CTL, however, can reason about multiple time lines. In a branching logic we may state that "there is a timeline in which that </a:t>
            </a:r>
            <a:r>
              <a:rPr i="1" lang="en" sz="1050">
                <a:solidFill>
                  <a:srgbClr val="252525"/>
                </a:solidFill>
                <a:highlight>
                  <a:srgbClr val="FFFFFF"/>
                </a:highlight>
              </a:rPr>
              <a:t>I</a:t>
            </a:r>
            <a:r>
              <a:rPr lang="en" sz="1050">
                <a:solidFill>
                  <a:srgbClr val="252525"/>
                </a:solidFill>
                <a:highlight>
                  <a:srgbClr val="FFFFFF"/>
                </a:highlight>
              </a:rPr>
              <a:t> will stay hungry forever." Or, in terms of liveness, "there is a possibility that eventually </a:t>
            </a:r>
            <a:r>
              <a:rPr i="1" lang="en" sz="1050">
                <a:solidFill>
                  <a:srgbClr val="252525"/>
                </a:solidFill>
                <a:highlight>
                  <a:srgbClr val="FFFFFF"/>
                </a:highlight>
              </a:rPr>
              <a:t>I</a:t>
            </a:r>
            <a:r>
              <a:rPr lang="en" sz="1050">
                <a:solidFill>
                  <a:srgbClr val="252525"/>
                </a:solidFill>
                <a:highlight>
                  <a:srgbClr val="FFFFFF"/>
                </a:highlight>
              </a:rPr>
              <a:t> am no longer hungry." If we do not know whether or not </a:t>
            </a:r>
            <a:r>
              <a:rPr i="1" lang="en" sz="1050">
                <a:solidFill>
                  <a:srgbClr val="252525"/>
                </a:solidFill>
                <a:highlight>
                  <a:srgbClr val="FFFFFF"/>
                </a:highlight>
              </a:rPr>
              <a:t>I</a:t>
            </a:r>
            <a:r>
              <a:rPr lang="en" sz="1050">
                <a:solidFill>
                  <a:srgbClr val="252525"/>
                </a:solidFill>
                <a:highlight>
                  <a:srgbClr val="FFFFFF"/>
                </a:highlight>
              </a:rPr>
              <a:t> will ever get fed, these statements are both true some times.</a:t>
            </a:r>
          </a:p>
          <a:p>
            <a:pPr lvl="0" rtl="0">
              <a:spcBef>
                <a:spcPts val="0"/>
              </a:spcBef>
              <a:buNone/>
            </a:pPr>
            <a:r>
              <a:rPr lang="en" sz="1050">
                <a:solidFill>
                  <a:srgbClr val="252525"/>
                </a:solidFill>
                <a:highlight>
                  <a:srgbClr val="FFFFFF"/>
                </a:highlight>
              </a:rPr>
              <a:t>(read)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(go over)</a:t>
            </a:r>
          </a:p>
          <a:p>
            <a:pPr lvl="0" rtl="0">
              <a:spcBef>
                <a:spcPts val="0"/>
              </a:spcBef>
              <a:buNone/>
            </a:pPr>
            <a:r>
              <a:rPr lang="en" sz="1050">
                <a:solidFill>
                  <a:srgbClr val="252525"/>
                </a:solidFill>
                <a:highlight>
                  <a:srgbClr val="FFFFFF"/>
                </a:highlight>
              </a:rPr>
              <a:t>U and R are very similar, the difference is that U means that the first property can stop being true in the same state that the latter becomes true. </a:t>
            </a:r>
          </a:p>
          <a:p>
            <a:pPr lvl="0" rtl="0">
              <a:spcBef>
                <a:spcPts val="0"/>
              </a:spcBef>
              <a:buNone/>
            </a:pPr>
            <a:r>
              <a:rPr lang="en"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252525"/>
                </a:solidFill>
              </a:rPr>
              <a:t>read, ask them to explain formulae</a:t>
            </a:r>
          </a:p>
          <a:p>
            <a:pPr lvl="0">
              <a:spcBef>
                <a:spcPts val="0"/>
              </a:spcBef>
              <a:buClr>
                <a:schemeClr val="dk1"/>
              </a:buClr>
              <a:buSzPct val="100000"/>
              <a:buFont typeface="Arial"/>
              <a:buNone/>
            </a:pPr>
            <a:r>
              <a:rPr lang="en" sz="1050">
                <a:solidFill>
                  <a:srgbClr val="252525"/>
                </a:solidFill>
              </a:rPr>
              <a:t>F G done = final state, once done it can’t be undone</a:t>
            </a:r>
          </a:p>
          <a:p>
            <a:pPr lvl="0">
              <a:spcBef>
                <a:spcPts val="0"/>
              </a:spcBef>
              <a:buClr>
                <a:schemeClr val="dk1"/>
              </a:buClr>
              <a:buSzPct val="100000"/>
              <a:buFont typeface="Arial"/>
              <a:buNone/>
            </a:pPr>
            <a:r>
              <a:rPr lang="en" sz="1050">
                <a:solidFill>
                  <a:srgbClr val="252525"/>
                </a:solidFill>
              </a:rPr>
              <a:t>(discuss - no )</a:t>
            </a:r>
          </a:p>
          <a:p>
            <a:pPr lvl="0">
              <a:spcBef>
                <a:spcPts val="0"/>
              </a:spcBef>
              <a:buClr>
                <a:schemeClr val="dk1"/>
              </a:buClr>
              <a:buSzPct val="100000"/>
              <a:buFont typeface="Arial"/>
              <a:buNone/>
            </a:pPr>
            <a:r>
              <a:rPr lang="en" sz="1050">
                <a:solidFill>
                  <a:srgbClr val="252525"/>
                </a:solidFill>
              </a:rPr>
              <a:t>this says (request is true and stays true on all states from then on) and (done is false and stays false on all states from now on). Might be true for a bit, but will eventually be falsified if the above hold</a:t>
            </a:r>
          </a:p>
          <a:p>
            <a:pPr lvl="0">
              <a:spcBef>
                <a:spcPts val="0"/>
              </a:spcBef>
              <a:buClr>
                <a:schemeClr val="dk1"/>
              </a:buClr>
              <a:buSzPct val="100000"/>
              <a:buFont typeface="Arial"/>
              <a:buNone/>
            </a:pPr>
            <a:r>
              <a:rPr lang="en" sz="1050">
                <a:solidFill>
                  <a:srgbClr val="252525"/>
                </a:solidFill>
              </a:rPr>
              <a:t>if it’s requested, it will eventually be received, then processed, then eventually done</a:t>
            </a:r>
          </a:p>
          <a:p>
            <a:pPr lvl="0">
              <a:spcBef>
                <a:spcPts val="0"/>
              </a:spcBef>
              <a:buClr>
                <a:schemeClr val="dk1"/>
              </a:buClr>
              <a:buSzPct val="100000"/>
              <a:buFont typeface="Arial"/>
              <a:buNone/>
            </a:pPr>
            <a:r>
              <a:rPr lang="en" sz="1050">
                <a:solidFill>
                  <a:srgbClr val="252525"/>
                </a:solidFill>
              </a:rPr>
              <a:t>note - g whole expression will become and remain true (implies makes this an if)</a:t>
            </a:r>
          </a:p>
          <a:p>
            <a:pPr lvl="0" rtl="0">
              <a:spcBef>
                <a:spcPts val="0"/>
              </a:spcBef>
              <a:buNone/>
            </a:pPr>
            <a:r>
              <a:t/>
            </a:r>
            <a:endParaRPr sz="1050">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p>
          <a:p>
            <a:pPr lvl="0" rtl="0">
              <a:spcBef>
                <a:spcPts val="0"/>
              </a:spcBef>
              <a:buNone/>
            </a:pPr>
            <a:r>
              <a:rPr lang="en" sz="1050">
                <a:solidFill>
                  <a:srgbClr val="252525"/>
                </a:solidFill>
                <a:highlight>
                  <a:srgbClr val="FFFFFF"/>
                </a:highlight>
              </a:rPr>
              <a:t>(go over)</a:t>
            </a:r>
          </a:p>
          <a:p>
            <a:pPr lvl="0" rtl="0">
              <a:spcBef>
                <a:spcPts val="0"/>
              </a:spcBef>
              <a:buNone/>
            </a:pPr>
            <a:r>
              <a:rPr lang="en"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p>
          <a:p>
            <a:pPr lvl="0" rtl="0">
              <a:spcBef>
                <a:spcPts val="0"/>
              </a:spcBef>
              <a:buNone/>
            </a:pPr>
            <a:r>
              <a:rPr lang="en"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 "I will like chocolate from now on, no matter what happens."</a:t>
            </a:r>
          </a:p>
          <a:p>
            <a:pPr lv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.P"It's possible I may like chocolate some day, at least for one day."</a:t>
            </a:r>
          </a:p>
          <a:p>
            <a:pPr lvl="0" rtl="0">
              <a:lnSpc>
                <a:spcPct val="160000"/>
              </a:lnSpc>
              <a:spcBef>
                <a:spcPts val="300"/>
              </a:spcBef>
              <a:spcAft>
                <a:spcPts val="100"/>
              </a:spcAft>
              <a:buNone/>
            </a:pPr>
            <a:r>
              <a:rPr b="1" lang="en" sz="1050">
                <a:solidFill>
                  <a:srgbClr val="252525"/>
                </a:solidFill>
                <a:highlight>
                  <a:srgbClr val="FFFFFF"/>
                </a:highlight>
              </a:rPr>
              <a:t>AF</a:t>
            </a:r>
            <a:r>
              <a:rPr lang="en" sz="1050">
                <a:solidFill>
                  <a:srgbClr val="252525"/>
                </a:solidFill>
                <a:highlight>
                  <a:srgbClr val="FFFFFF"/>
                </a:highlight>
              </a:rPr>
              <a:t>.</a:t>
            </a:r>
            <a:r>
              <a:rPr b="1" lang="en" sz="1050">
                <a:solidFill>
                  <a:srgbClr val="252525"/>
                </a:solidFill>
                <a:highlight>
                  <a:srgbClr val="FFFFFF"/>
                </a:highlight>
              </a:rPr>
              <a:t>EG</a:t>
            </a:r>
            <a:r>
              <a:rPr lang="en" sz="1050">
                <a:solidFill>
                  <a:srgbClr val="252525"/>
                </a:solidFill>
                <a:highlight>
                  <a:srgbClr val="FFFFFF"/>
                </a:highlight>
              </a:rPr>
              <a:t>. "It's always possible (AF) that I will suddenly start liking chocolate for the rest of time." </a:t>
            </a:r>
          </a:p>
          <a:p>
            <a:pPr lvl="0" rtl="0">
              <a:lnSpc>
                <a:spcPct val="160000"/>
              </a:lnSpc>
              <a:spcBef>
                <a:spcPts val="300"/>
              </a:spcBef>
              <a:spcAft>
                <a:spcPts val="100"/>
              </a:spcAft>
              <a:buNone/>
            </a:pPr>
            <a:r>
              <a:rPr b="1" lang="en" sz="1050">
                <a:solidFill>
                  <a:srgbClr val="252525"/>
                </a:solidFill>
                <a:highlight>
                  <a:srgbClr val="FFFFFF"/>
                </a:highlight>
              </a:rPr>
              <a:t>EG</a:t>
            </a:r>
            <a:r>
              <a:rPr lang="en" sz="1050">
                <a:solidFill>
                  <a:srgbClr val="252525"/>
                </a:solidFill>
                <a:highlight>
                  <a:srgbClr val="FFFFFF"/>
                </a:highlight>
              </a:rPr>
              <a:t>.</a:t>
            </a:r>
            <a:r>
              <a:rPr b="1" lang="en" sz="1050">
                <a:solidFill>
                  <a:srgbClr val="252525"/>
                </a:solidFill>
                <a:highlight>
                  <a:srgbClr val="FFFFFF"/>
                </a:highlight>
              </a:rPr>
              <a:t>AF</a:t>
            </a:r>
            <a:r>
              <a:rPr lang="en"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p>
          <a:p>
            <a:pPr lvl="0"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p>
          <a:p>
            <a:pPr lv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a:t>
            </a:r>
            <a:r>
              <a:rPr b="1" lang="en" sz="1050">
                <a:solidFill>
                  <a:srgbClr val="252525"/>
                </a:solidFill>
                <a:highlight>
                  <a:srgbClr val="FFFFFF"/>
                </a:highlight>
              </a:rPr>
              <a:t>EX</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a:t>
            </a:r>
            <a:r>
              <a:rPr b="1" lang="en" sz="1050">
                <a:solidFill>
                  <a:srgbClr val="252525"/>
                </a:solidFill>
                <a:highlight>
                  <a:srgbClr val="FFFFFF"/>
                </a:highlight>
              </a:rPr>
              <a:t>AG</a:t>
            </a:r>
            <a:r>
              <a:rPr lang="en" sz="1050">
                <a:solidFill>
                  <a:srgbClr val="252525"/>
                </a:solidFill>
                <a:highlight>
                  <a:srgbClr val="FFFFFF"/>
                </a:highlight>
              </a:rPr>
              <a:t>.Q)) "It's possible that: there will eventually come a time when it will be warm forever (AG.Q) and that before that time there will always be </a:t>
            </a:r>
            <a:r>
              <a:rPr i="1" lang="en" sz="1050">
                <a:solidFill>
                  <a:srgbClr val="252525"/>
                </a:solidFill>
                <a:highlight>
                  <a:srgbClr val="FFFFFF"/>
                </a:highlight>
              </a:rPr>
              <a:t>some</a:t>
            </a:r>
            <a:r>
              <a:rPr lang="en" sz="1050">
                <a:solidFill>
                  <a:srgbClr val="252525"/>
                </a:solidFill>
                <a:highlight>
                  <a:srgbClr val="FFFFFF"/>
                </a:highlight>
              </a:rPr>
              <a:t> way to get me to like chocolate the next day (EX.P)."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lnSpc>
                <a:spcPct val="160000"/>
              </a:lnSpc>
              <a:spcBef>
                <a:spcPts val="300"/>
              </a:spcBef>
              <a:spcAft>
                <a:spcPts val="100"/>
              </a:spcAft>
              <a:buNone/>
            </a:pPr>
            <a:r>
              <a:rPr lang="en" sz="1050">
                <a:solidFill>
                  <a:srgbClr val="252525"/>
                </a:solidFill>
                <a:highlight>
                  <a:srgbClr val="FFFFFF"/>
                </a:highlight>
              </a:rPr>
              <a:t>ask about LTL - what the CTL formula says that along all paths, it is always true that there is some possible continuation where we could eventually reset. The LTL formula here is not the same -it says that we MUST eventually reset, the CTL formula just allows the possibility. This is a formula that is not possible in LTL</a:t>
            </a:r>
          </a:p>
          <a:p>
            <a:pPr lvl="0" rtl="0">
              <a:lnSpc>
                <a:spcPct val="160000"/>
              </a:lnSpc>
              <a:spcBef>
                <a:spcPts val="300"/>
              </a:spcBef>
              <a:spcAft>
                <a:spcPts val="100"/>
              </a:spcAft>
              <a:buNone/>
            </a:pPr>
            <a:r>
              <a:rPr lang="en" sz="1050">
                <a:solidFill>
                  <a:srgbClr val="252525"/>
                </a:solidFill>
                <a:highlight>
                  <a:srgbClr val="FFFFFF"/>
                </a:highlight>
              </a:rPr>
              <a:t>read</a:t>
            </a:r>
          </a:p>
          <a:p>
            <a:pPr lvl="0" rtl="0">
              <a:lnSpc>
                <a:spcPct val="160000"/>
              </a:lnSpc>
              <a:spcBef>
                <a:spcPts val="300"/>
              </a:spcBef>
              <a:spcAft>
                <a:spcPts val="100"/>
              </a:spcAft>
              <a:buNone/>
            </a:pPr>
            <a:r>
              <a:rPr lang="en" sz="1050">
                <a:solidFill>
                  <a:srgbClr val="252525"/>
                </a:solidFill>
                <a:highlight>
                  <a:srgbClr val="FFFFFF"/>
                </a:highlight>
              </a:rPr>
              <a:t>ask about CTL - The CTL formula says that on all paths, at some point, it will become permanently true along all extensions that things are good. This is trickier - this statement is too strong. Consider this diagram, where p is good. F( G good) holds on this - eventually, we get to a point where good is always true, on the right. The CTL formula is not true because we have this good state closer to the front - we can’t differentiate the two p nodes. the all paths part is what kills us. We can’t swap the A to an E either, as that is too weak. The LTL statement has no equivalent CTL statement in this case - this is why we need both logics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(read). This is really helpful, as we don’t just know that something is wrong, we can trace our way through the model to see exactly what is wrong.</a:t>
            </a:r>
          </a:p>
          <a:p>
            <a:pPr lvl="0" rtl="0">
              <a:spcBef>
                <a:spcPts val="0"/>
              </a:spcBef>
              <a:buNone/>
            </a:pPr>
            <a:r>
              <a:rPr lang="en">
                <a:solidFill>
                  <a:schemeClr val="dk1"/>
                </a:solidFill>
              </a:rPr>
              <a:t>If you get a violation, this can mean three things</a:t>
            </a:r>
          </a:p>
          <a:p>
            <a:pPr lvl="0" rtl="0">
              <a:spcBef>
                <a:spcPts val="0"/>
              </a:spcBef>
              <a:buNone/>
            </a:pPr>
            <a:r>
              <a:rPr lang="en">
                <a:solidFill>
                  <a:schemeClr val="dk1"/>
                </a:solidFill>
              </a:rPr>
              <a:t>(read) - you made a mistake when you translated specification to the temporal logic</a:t>
            </a:r>
          </a:p>
          <a:p>
            <a:pPr lvl="0" rtl="0">
              <a:spcBef>
                <a:spcPts val="0"/>
              </a:spcBef>
              <a:buNone/>
            </a:pPr>
            <a:r>
              <a:rPr lang="en">
                <a:solidFill>
                  <a:schemeClr val="dk1"/>
                </a:solidFill>
              </a:rPr>
              <a:t>(read) - the model is wrong, and needs to be fixed</a:t>
            </a:r>
          </a:p>
          <a:p>
            <a:pPr lvl="0" rtl="0">
              <a:spcBef>
                <a:spcPts val="0"/>
              </a:spcBef>
              <a:buNone/>
            </a:pPr>
            <a:r>
              <a:rPr lang="en">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this same process isn’t just useful for analyzing our requirements, but is useful for verification of the final system as well. You can (read)</a:t>
            </a:r>
          </a:p>
          <a:p>
            <a:pPr lvl="0" rtl="0">
              <a:spcBef>
                <a:spcPts val="0"/>
              </a:spcBef>
              <a:buNone/>
            </a:pPr>
            <a:r>
              <a:rPr lang="en">
                <a:solidFill>
                  <a:schemeClr val="dk1"/>
                </a:solidFill>
              </a:rPr>
              <a:t>(read) - we can take that, extract inputs from it, then run those inputs as a test for the final system (read)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p>
          <a:p>
            <a:pPr lvl="0" rtl="0">
              <a:spcBef>
                <a:spcPts val="0"/>
              </a:spcBef>
              <a:buNone/>
            </a:pPr>
            <a:r>
              <a:rPr lang="en">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p>
          <a:p>
            <a:pPr lvl="0" rtl="0">
              <a:spcBef>
                <a:spcPts val="0"/>
              </a:spcBef>
              <a:buNone/>
            </a:pPr>
            <a:r>
              <a:rPr lang="en">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2727"/>
              </a:lnSpc>
              <a:spcBef>
                <a:spcPts val="600"/>
              </a:spcBef>
              <a:spcAft>
                <a:spcPts val="600"/>
              </a:spcAft>
              <a:buNone/>
            </a:pPr>
            <a:r>
              <a:rPr lang="en" sz="1050">
                <a:solidFill>
                  <a:srgbClr val="252525"/>
                </a:solidFill>
                <a:highlight>
                  <a:srgbClr val="FFFFFF"/>
                </a:highlight>
              </a:rPr>
              <a:t>To give an example, say we built a model of the dining philosophers problem (read)</a:t>
            </a:r>
          </a:p>
          <a:p>
            <a:pPr lvl="0" rtl="0">
              <a:lnSpc>
                <a:spcPct val="152727"/>
              </a:lnSpc>
              <a:spcBef>
                <a:spcPts val="600"/>
              </a:spcBef>
              <a:spcAft>
                <a:spcPts val="600"/>
              </a:spcAft>
              <a:buClr>
                <a:schemeClr val="dk1"/>
              </a:buClr>
              <a:buSzPct val="100000"/>
              <a:buFont typeface="Arial"/>
              <a:buNone/>
            </a:pPr>
            <a:r>
              <a:rPr lang="en" sz="1050">
                <a:solidFill>
                  <a:srgbClr val="252525"/>
                </a:solidFill>
                <a:highlight>
                  <a:srgbClr val="FFFFFF"/>
                </a:highlight>
              </a:rPr>
              <a:t>(read)</a:t>
            </a:r>
          </a:p>
          <a:p>
            <a:pPr lvl="0" rtl="0">
              <a:spcBef>
                <a:spcPts val="0"/>
              </a:spcBef>
              <a:buNone/>
            </a:pPr>
            <a:r>
              <a:rPr lang="en">
                <a:solidFill>
                  <a:schemeClr val="dk1"/>
                </a:solidFill>
              </a:rPr>
              <a:t>What we can see from this is that the limits of verification are reached pretty quickly as the complexity of the model grows. All of these algorithms have tricks to prune the state space, but even still, models cannot be too complex - if so, they must be simplified further to be verified in this way. This is why we can’t just use these techniques on real code. Real code almost always has a massive state space.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p>
          <a:p>
            <a:pPr lvl="0" rtl="0">
              <a:spcBef>
                <a:spcPts val="0"/>
              </a:spcBef>
              <a:buNone/>
            </a:pPr>
            <a:r>
              <a:rPr lang="en">
                <a:solidFill>
                  <a:schemeClr val="dk1"/>
                </a:solidFill>
              </a:rPr>
              <a:t>(read rest)</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example of an exhaustive search algorithm is the branch-and-bound algorithm. 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p>
          <a:p>
            <a:pPr lvl="0" rtl="0">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first set a value of zero to x1. This inserts a zero into clauses two and four, but does not satisfy or unsatisfy either clause yet. </a:t>
            </a:r>
          </a:p>
          <a:p>
            <a:pPr lvl="0" rtl="0">
              <a:spcBef>
                <a:spcPts val="0"/>
              </a:spcBef>
              <a:buNone/>
            </a:pPr>
            <a:r>
              <a:rPr lang="en">
                <a:solidFill>
                  <a:schemeClr val="dk1"/>
                </a:solidFill>
              </a:rPr>
              <a:t>-Next, we insert a value of zero for x2. This satisfies the first clause, but unsatisifies the fourth clause (as both x1 and x2 are set to zero). </a:t>
            </a:r>
          </a:p>
          <a:p>
            <a:pPr lvl="0" rtl="0">
              <a:spcBef>
                <a:spcPts val="0"/>
              </a:spcBef>
              <a:buNone/>
            </a:pPr>
            <a:r>
              <a:rPr lang="en">
                <a:solidFill>
                  <a:schemeClr val="dk1"/>
                </a:solidFill>
              </a:rPr>
              <a:t>-Therefore, we stop and backtrack, assigning a new value of one to x2. This satisifies the fourth clause. We can continue this process with all variables until the complete formula is satisified.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-If we assign a value of zero to x2, the first clause is rendered true (¬x2 = ¬0 = 1). We can eliminate the first cause from the formula and x2 from clause four. This leaves the following: (read)</a:t>
            </a:r>
          </a:p>
          <a:p>
            <a:pPr lvl="0" rtl="0">
              <a:spcBef>
                <a:spcPts val="0"/>
              </a:spcBef>
              <a:buNone/>
            </a:pPr>
            <a:r>
              <a:rPr lang="en">
                <a:solidFill>
                  <a:schemeClr val="dk1"/>
                </a:solidFill>
              </a:rPr>
              <a:t>- As the third clause is now a unit clause, we assign x1 = 1. We can now remove both clauses one and three from the formula:(read)</a:t>
            </a:r>
          </a:p>
          <a:p>
            <a:pPr lvl="0" rtl="0">
              <a:spcBef>
                <a:spcPts val="0"/>
              </a:spcBef>
              <a:buNone/>
            </a:pPr>
            <a:r>
              <a:rPr lang="en">
                <a:solidFill>
                  <a:schemeClr val="dk1"/>
                </a:solidFill>
              </a:rPr>
              <a:t>- From this point, the example is trivially solved with x4 = 0 and x5 = 0 so that we have assigned everything.</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this depends on how it will be used. For human inspection, a model must be relatively simple. Otherwise, you’ll get lost. For automated verification, it can be more complex, but must not fall prey to state space explosion.</a:t>
            </a:r>
          </a:p>
          <a:p>
            <a:pPr lvl="0" rtl="0">
              <a:spcBef>
                <a:spcPts val="0"/>
              </a:spcBef>
              <a:buNone/>
            </a:pPr>
            <a:r>
              <a:rPr lang="en">
                <a:solidFill>
                  <a:schemeClr val="dk1"/>
                </a:solidFill>
              </a:rPr>
              <a:t>(read, read)</a:t>
            </a:r>
          </a:p>
          <a:p>
            <a:pPr lvl="0" rtl="0">
              <a:spcBef>
                <a:spcPts val="0"/>
              </a:spcBef>
              <a:buNone/>
            </a:pPr>
            <a:r>
              <a:rPr lang="en">
                <a:solidFill>
                  <a:schemeClr val="dk1"/>
                </a:solidFill>
              </a:rPr>
              <a:t>For instance, you’d build seperate models to analyze airflow over an aircraft fusulage and to analyze the internal layout for efficient passenger loading.</a:t>
            </a:r>
          </a:p>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Remember those principles back in the first class? One of those was abstraction - (read).</a:t>
            </a:r>
          </a:p>
          <a:p>
            <a:pPr lvl="0" rtl="0">
              <a:lnSpc>
                <a:spcPct val="115000"/>
              </a:lnSpc>
              <a:spcBef>
                <a:spcPts val="0"/>
              </a:spcBef>
              <a:buNone/>
            </a:pPr>
            <a:r>
              <a:rPr lang="en"/>
              <a:t>This idea has been the key to solving many, many, MANY computing problems over the years. Start cutting away at unnecessary complexity. Find a simpler, related problem to solve, figure it out, then see if your solution holds on the big problem.</a:t>
            </a:r>
          </a:p>
          <a:p>
            <a:pPr lvl="0" rtl="0">
              <a:lnSpc>
                <a:spcPct val="115000"/>
              </a:lnSpc>
              <a:spcBef>
                <a:spcPts val="0"/>
              </a:spcBef>
              <a:buNone/>
            </a:pPr>
            <a:r>
              <a:rPr lang="en"/>
              <a:t>The final software is going to be big and complex and scary. You haven’t built it yet, you don’t have code, you don’t even have a design laid out. Those are big things that will take a lot of time, but if you just want to analyze your functional requirements, then those details don’t matter just yet. Ignore them and focus on the core behavior of the software. Focus on its functionality and build a model.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all).</a:t>
            </a:r>
          </a:p>
          <a:p>
            <a:pPr lvl="0" rtl="0">
              <a:spcBef>
                <a:spcPts val="0"/>
              </a:spcBef>
              <a:buNone/>
            </a:pPr>
            <a:r>
              <a:rPr lang="en">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 big challenge in using models to perform verification is that models must be representative of the actual program. To make a model, we make simplifications. </a:t>
            </a:r>
            <a:r>
              <a:rPr lang="en"/>
              <a:t>These models - while prescribing behavior - operate at an abstracted level. They need to be useful for automated verification, and if you model every detail down to the hardware level, you’re just building the final system. It’ll be just as complex, the state space will be too large, and it’ll take you months to build. Unfortunately, abstraction can get you in trouble - especially when working with embedded or real-time systems, where the execution of the system is highly dependent on the timing of input - when it arrives, when output is released, how much time computation takes - many details that are often abstracted from the models. </a:t>
            </a:r>
          </a:p>
          <a:p>
            <a:pPr lvl="0" rtl="0">
              <a:spcBef>
                <a:spcPts val="0"/>
              </a:spcBef>
              <a:buNone/>
            </a:pPr>
            <a:r>
              <a:rPr lang="en">
                <a:solidFill>
                  <a:schemeClr val="dk1"/>
                </a:solidFill>
              </a:rPr>
              <a:t>-Consider the actual operating environment of the implementation of the SimplePacing software. A number of abstractions have been made in the interest of better analyzing the core requirements, or because the final details were not yet known.  </a:t>
            </a:r>
          </a:p>
          <a:p>
            <a:pPr lvl="0" rtl="0">
              <a:spcBef>
                <a:spcPts val="0"/>
              </a:spcBef>
              <a:buNone/>
            </a:pPr>
            <a:r>
              <a:rPr lang="en">
                <a:solidFill>
                  <a:schemeClr val="dk1"/>
                </a:solidFill>
              </a:rPr>
              <a:t>-For example, the model receives a simple binary sense. In the real world, the electrical impulses being sensed in the heart are complex analog readings, prone to noise. </a:t>
            </a:r>
          </a:p>
          <a:p>
            <a:pPr lvl="0" rtl="0">
              <a:spcBef>
                <a:spcPts val="0"/>
              </a:spcBef>
              <a:buNone/>
            </a:pPr>
            <a:r>
              <a:rPr lang="en"/>
              <a:t>-The time stamps used as both input and output from SimplePacing will be taken by polling a clock module in the software platform. In the model, the input and output timestamps are the same, but in the real software differences from computation time, clock drift, and the difficulty of synchronizing the parallel components of the software. </a:t>
            </a:r>
            <a:r>
              <a:rPr lang="en">
                <a:solidFill>
                  <a:schemeClr val="dk1"/>
                </a:solidFill>
              </a:rPr>
              <a:t>Furthermore, clock issues are commonly non-deterministic. Repeated application of the same test stimulus may not result in the same output if, say, processing time varies. </a:t>
            </a:r>
          </a:p>
          <a:p>
            <a:pPr lvl="0" rtl="0">
              <a:spcBef>
                <a:spcPts val="0"/>
              </a:spcBef>
              <a:buNone/>
            </a:pPr>
            <a:r>
              <a:rPr lang="en"/>
              <a:t>These kind of behaviors are hard to predict until you implement, and you often end up with a model that is a little too optimistic, that is simple enough that properties that hold over it are not guaranteed over the real program.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(1-3)</a:t>
            </a:r>
          </a:p>
          <a:p>
            <a:pPr lvl="0" rtl="0">
              <a:lnSpc>
                <a:spcPct val="115000"/>
              </a:lnSpc>
              <a:spcBef>
                <a:spcPts val="0"/>
              </a:spcBef>
              <a:buNone/>
            </a:pPr>
            <a:r>
              <a:rPr lang="en"/>
              <a:t>(4) - you don’t model that 2+3 = 5 and 2+4 = 6, rather, you model that the addition of two positive numbers returns a positive number. Addition of two negative numbers returns a negative number. So on. (5)</a:t>
            </a:r>
          </a:p>
          <a:p>
            <a:pPr lvl="0" rtl="0">
              <a:lnSpc>
                <a:spcPct val="115000"/>
              </a:lnSpc>
              <a:spcBef>
                <a:spcPts val="0"/>
              </a:spcBef>
              <a:buNone/>
            </a:pPr>
            <a:r>
              <a:rPr lang="en"/>
              <a:t>You can apply input, and analyze the response. This gives you the means to analyze our requirements for weaknesses.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(1-3). discuss</a:t>
            </a:r>
          </a:p>
          <a:p>
            <a:pPr lvl="0" rtl="0">
              <a:lnSpc>
                <a:spcPct val="115000"/>
              </a:lnSpc>
              <a:spcBef>
                <a:spcPts val="0"/>
              </a:spcBef>
              <a:buNone/>
            </a:pPr>
            <a:r>
              <a:rPr lang="en"/>
              <a:t>(4) (5) verification-  It builds evidence that we’re doing the right thing. We can show individual situations where the property holds, but usually, we cannot  guarantee that the requirement holds in all situations.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faults, like synchronization faults in multi-threaded systems, (1)</a:t>
            </a:r>
          </a:p>
          <a:p>
            <a:pPr lvl="0" rtl="0">
              <a:spcBef>
                <a:spcPts val="0"/>
              </a:spcBef>
              <a:buNone/>
            </a:pPr>
            <a:r>
              <a:rPr lang="en">
                <a:solidFill>
                  <a:schemeClr val="dk1"/>
                </a:solidFill>
              </a:rPr>
              <a:t>2-4</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Often, on a real program, testing is the best you can do. You can’t cover the input space, but you do enough to feel confident. In this case, however, we’ve simplified things dramatically by building a model. A model is much, much simpler than the real system. So, we can perform a more thorough analysis. This is a process called finite state verification.</a:t>
            </a:r>
          </a:p>
          <a:p>
            <a:pPr lvl="0">
              <a:spcBef>
                <a:spcPts val="0"/>
              </a:spcBef>
              <a:buClr>
                <a:schemeClr val="dk1"/>
              </a:buClr>
              <a:buSzPct val="100000"/>
              <a:buFont typeface="Arial"/>
              <a:buNone/>
            </a:pPr>
            <a:r>
              <a:rPr lang="en">
                <a:solidFill>
                  <a:schemeClr val="dk1"/>
                </a:solidFill>
              </a:rPr>
              <a:t>(read)</a:t>
            </a:r>
          </a:p>
          <a:p>
            <a:pPr lvl="0" rtl="0">
              <a:spcBef>
                <a:spcPts val="0"/>
              </a:spcBef>
              <a:buNone/>
            </a:pPr>
            <a:r>
              <a:rPr lang="en">
                <a:solidFill>
                  <a:schemeClr val="dk1"/>
                </a:solidFill>
              </a:rPr>
              <a:t>(2) - state space, not the input space. We don’t need to try all inputs, but rather, examine the abstract states.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Proving the Shalls:</a:t>
            </a:r>
          </a:p>
          <a:p>
            <a:pPr lvl="0" rtl="0">
              <a:spcBef>
                <a:spcPts val="0"/>
              </a:spcBef>
              <a:buNone/>
            </a:pPr>
            <a:r>
              <a:rPr lang="en" sz="3600"/>
              <a:t>Requirement Analysis and Verification</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10 - 09/28/2017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115" name="Shape 11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If we can show that the model satisfies the requirement, then the program should as well.</a:t>
            </a:r>
          </a:p>
          <a:p>
            <a:pPr lvl="0" marR="0" rtl="0" algn="l">
              <a:lnSpc>
                <a:spcPct val="100000"/>
              </a:lnSpc>
              <a:spcBef>
                <a:spcPts val="600"/>
              </a:spcBef>
              <a:spcAft>
                <a:spcPts val="0"/>
              </a:spcAft>
              <a:buNone/>
            </a:pPr>
            <a:r>
              <a:t/>
            </a:r>
            <a:endParaRPr sz="2400"/>
          </a:p>
        </p:txBody>
      </p:sp>
      <p:pic>
        <p:nvPicPr>
          <p:cNvPr descr="model-top.png" id="116" name="Shape 116"/>
          <p:cNvPicPr preferRelativeResize="0"/>
          <p:nvPr/>
        </p:nvPicPr>
        <p:blipFill>
          <a:blip r:embed="rId3">
            <a:alphaModFix/>
          </a:blip>
          <a:stretch>
            <a:fillRect/>
          </a:stretch>
        </p:blipFill>
        <p:spPr>
          <a:xfrm>
            <a:off x="3011112" y="1921275"/>
            <a:ext cx="3291399" cy="2139200"/>
          </a:xfrm>
          <a:prstGeom prst="rect">
            <a:avLst/>
          </a:prstGeom>
          <a:noFill/>
          <a:ln>
            <a:noFill/>
          </a:ln>
        </p:spPr>
      </p:pic>
      <p:sp>
        <p:nvSpPr>
          <p:cNvPr id="117" name="Shape 117"/>
          <p:cNvSpPr/>
          <p:nvPr/>
        </p:nvSpPr>
        <p:spPr>
          <a:xfrm>
            <a:off x="549637" y="2367150"/>
            <a:ext cx="2021436" cy="1693332"/>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Specification </a:t>
            </a:r>
          </a:p>
        </p:txBody>
      </p:sp>
      <p:cxnSp>
        <p:nvCxnSpPr>
          <p:cNvPr id="118" name="Shape 118"/>
          <p:cNvCxnSpPr>
            <a:stCxn id="117" idx="0"/>
            <a:endCxn id="116" idx="1"/>
          </p:cNvCxnSpPr>
          <p:nvPr/>
        </p:nvCxnSpPr>
        <p:spPr>
          <a:xfrm flipH="1" rot="10800000">
            <a:off x="2569388" y="2990916"/>
            <a:ext cx="441600" cy="2229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p:nvPr/>
        </p:nvSpPr>
        <p:spPr>
          <a:xfrm>
            <a:off x="6742512" y="2615912"/>
            <a:ext cx="1968600" cy="1195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public static void Main(){</a:t>
            </a:r>
          </a:p>
          <a:p>
            <a:pPr lvl="0" rtl="0">
              <a:spcBef>
                <a:spcPts val="0"/>
              </a:spcBef>
              <a:buNone/>
            </a:pPr>
            <a:r>
              <a:rPr lang="en" sz="1000"/>
              <a:t>	System.out.println(“Hello world!”);</a:t>
            </a:r>
          </a:p>
          <a:p>
            <a:pPr lvl="0" rtl="0">
              <a:spcBef>
                <a:spcPts val="0"/>
              </a:spcBef>
              <a:buNone/>
            </a:pPr>
            <a:r>
              <a:rPr lang="en" sz="1000"/>
              <a:t>}</a:t>
            </a:r>
          </a:p>
        </p:txBody>
      </p:sp>
      <p:cxnSp>
        <p:nvCxnSpPr>
          <p:cNvPr id="120" name="Shape 120"/>
          <p:cNvCxnSpPr>
            <a:stCxn id="116" idx="3"/>
            <a:endCxn id="119" idx="1"/>
          </p:cNvCxnSpPr>
          <p:nvPr/>
        </p:nvCxnSpPr>
        <p:spPr>
          <a:xfrm>
            <a:off x="6302511" y="2990875"/>
            <a:ext cx="440099" cy="222900"/>
          </a:xfrm>
          <a:prstGeom prst="straightConnector1">
            <a:avLst/>
          </a:prstGeom>
          <a:noFill/>
          <a:ln cap="flat" cmpd="sng" w="19050">
            <a:solidFill>
              <a:schemeClr val="dk2"/>
            </a:solidFill>
            <a:prstDash val="solid"/>
            <a:round/>
            <a:headEnd len="lg" w="lg" type="none"/>
            <a:tailEnd len="lg" w="lg" type="triangle"/>
          </a:ln>
        </p:spPr>
      </p:cxnSp>
      <p:sp>
        <p:nvSpPr>
          <p:cNvPr id="121" name="Shape 121"/>
          <p:cNvSpPr txBox="1"/>
          <p:nvPr/>
        </p:nvSpPr>
        <p:spPr>
          <a:xfrm>
            <a:off x="549662" y="4172800"/>
            <a:ext cx="2021400" cy="687900"/>
          </a:xfrm>
          <a:prstGeom prst="rect">
            <a:avLst/>
          </a:prstGeom>
          <a:noFill/>
          <a:ln>
            <a:noFill/>
          </a:ln>
        </p:spPr>
        <p:txBody>
          <a:bodyPr anchorCtr="0" anchor="t" bIns="91425" lIns="91425" rIns="91425" tIns="91425">
            <a:noAutofit/>
          </a:bodyPr>
          <a:lstStyle/>
          <a:p>
            <a:pPr lvl="0" rtl="0">
              <a:spcBef>
                <a:spcPts val="0"/>
              </a:spcBef>
              <a:buNone/>
            </a:pPr>
            <a:r>
              <a:rPr b="1" lang="en"/>
              <a:t>If</a:t>
            </a:r>
            <a:r>
              <a:rPr lang="en"/>
              <a:t> the model satisfies the specification...</a:t>
            </a:r>
          </a:p>
        </p:txBody>
      </p:sp>
      <p:sp>
        <p:nvSpPr>
          <p:cNvPr id="122" name="Shape 122"/>
          <p:cNvSpPr txBox="1"/>
          <p:nvPr/>
        </p:nvSpPr>
        <p:spPr>
          <a:xfrm>
            <a:off x="3560387" y="406047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123" name="Shape 123"/>
          <p:cNvSpPr txBox="1"/>
          <p:nvPr/>
        </p:nvSpPr>
        <p:spPr>
          <a:xfrm>
            <a:off x="6500862" y="4008050"/>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
        <p:nvSpPr>
          <p:cNvPr id="124" name="Shape 1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Building behavioral models.</a:t>
            </a:r>
          </a:p>
          <a:p>
            <a:pPr indent="-228600" lvl="0" marL="457200" marR="0" rtl="0" algn="l">
              <a:lnSpc>
                <a:spcPct val="100000"/>
              </a:lnSpc>
              <a:spcBef>
                <a:spcPts val="600"/>
              </a:spcBef>
              <a:spcAft>
                <a:spcPts val="0"/>
              </a:spcAft>
            </a:pPr>
            <a:r>
              <a:rPr lang="en"/>
              <a:t>Formulating specification statements as formal logical expressions.</a:t>
            </a:r>
          </a:p>
          <a:p>
            <a:pPr indent="-228600" lvl="1" marL="914400" marR="0" rtl="0" algn="l">
              <a:lnSpc>
                <a:spcPct val="100000"/>
              </a:lnSpc>
              <a:spcBef>
                <a:spcPts val="600"/>
              </a:spcBef>
              <a:spcAft>
                <a:spcPts val="0"/>
              </a:spcAft>
            </a:pPr>
            <a:r>
              <a:rPr lang="en"/>
              <a:t>Introduction to temporal logic.</a:t>
            </a:r>
          </a:p>
          <a:p>
            <a:pPr indent="-228600" lvl="0" marL="457200" marR="0" rtl="0" algn="l">
              <a:lnSpc>
                <a:spcPct val="100000"/>
              </a:lnSpc>
              <a:spcBef>
                <a:spcPts val="600"/>
              </a:spcBef>
              <a:spcAft>
                <a:spcPts val="0"/>
              </a:spcAft>
            </a:pPr>
            <a:r>
              <a:rPr lang="en"/>
              <a:t>Performing finite-state verification over the model.</a:t>
            </a:r>
          </a:p>
          <a:p>
            <a:pPr indent="-228600" lvl="1" marL="914400" marR="0" rtl="0" algn="l">
              <a:lnSpc>
                <a:spcPct val="100000"/>
              </a:lnSpc>
              <a:spcBef>
                <a:spcPts val="600"/>
              </a:spcBef>
              <a:spcAft>
                <a:spcPts val="0"/>
              </a:spcAft>
            </a:pPr>
            <a:r>
              <a:rPr lang="en"/>
              <a:t>Exhaustive search algorithms.</a:t>
            </a:r>
          </a:p>
        </p:txBody>
      </p:sp>
      <p:sp>
        <p:nvSpPr>
          <p:cNvPr id="131" name="Shape 13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4294967295" type="title"/>
          </p:nvPr>
        </p:nvSpPr>
        <p:spPr>
          <a:xfrm>
            <a:off x="543450" y="2555975"/>
            <a:ext cx="7948500" cy="3027900"/>
          </a:xfrm>
          <a:prstGeom prst="rect">
            <a:avLst/>
          </a:prstGeom>
        </p:spPr>
        <p:txBody>
          <a:bodyPr anchorCtr="0" anchor="b" bIns="91425" lIns="91425" rIns="91425" tIns="91425">
            <a:noAutofit/>
          </a:bodyPr>
          <a:lstStyle/>
          <a:p>
            <a:pPr lvl="0" rtl="0">
              <a:spcBef>
                <a:spcPts val="0"/>
              </a:spcBef>
              <a:buNone/>
            </a:pPr>
            <a:r>
              <a:rPr lang="en"/>
              <a:t>State Machine Models</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37" name="Shape 13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Machines</a:t>
            </a:r>
          </a:p>
        </p:txBody>
      </p:sp>
      <p:sp>
        <p:nvSpPr>
          <p:cNvPr id="143" name="Shape 143"/>
          <p:cNvSpPr txBox="1"/>
          <p:nvPr>
            <p:ph idx="1" type="body"/>
          </p:nvPr>
        </p:nvSpPr>
        <p:spPr>
          <a:xfrm>
            <a:off x="457200" y="1600200"/>
            <a:ext cx="44738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 common method of modeling behavior of a system. </a:t>
            </a:r>
          </a:p>
          <a:p>
            <a:pPr indent="-381000" lvl="0" marL="457200" marR="0" rtl="0" algn="l">
              <a:lnSpc>
                <a:spcPct val="100000"/>
              </a:lnSpc>
              <a:spcBef>
                <a:spcPts val="600"/>
              </a:spcBef>
              <a:spcAft>
                <a:spcPts val="0"/>
              </a:spcAft>
              <a:buSzPct val="100000"/>
            </a:pPr>
            <a:r>
              <a:rPr lang="en" sz="2400"/>
              <a:t>A directed graph: nodes represent states, edges represent transitions.</a:t>
            </a:r>
          </a:p>
          <a:p>
            <a:pPr indent="-381000" lvl="0" marL="457200" marR="0" rtl="0" algn="l">
              <a:lnSpc>
                <a:spcPct val="100000"/>
              </a:lnSpc>
              <a:spcBef>
                <a:spcPts val="600"/>
              </a:spcBef>
              <a:spcAft>
                <a:spcPts val="0"/>
              </a:spcAft>
              <a:buSzPct val="100000"/>
            </a:pPr>
            <a:r>
              <a:rPr lang="en" sz="2400"/>
              <a:t>Not a substitute for a program, but a way to explore functionality.</a:t>
            </a:r>
          </a:p>
          <a:p>
            <a:pPr indent="-228600" lvl="1" marL="914400" marR="0" rtl="0" algn="l">
              <a:lnSpc>
                <a:spcPct val="100000"/>
              </a:lnSpc>
              <a:spcBef>
                <a:spcPts val="600"/>
              </a:spcBef>
              <a:spcAft>
                <a:spcPts val="0"/>
              </a:spcAft>
            </a:pPr>
            <a:r>
              <a:rPr lang="en"/>
              <a:t>Typically build a model for each major feature.</a:t>
            </a:r>
          </a:p>
        </p:txBody>
      </p:sp>
      <p:pic>
        <p:nvPicPr>
          <p:cNvPr descr="2.gif" id="144" name="Shape 144"/>
          <p:cNvPicPr preferRelativeResize="0"/>
          <p:nvPr/>
        </p:nvPicPr>
        <p:blipFill>
          <a:blip r:embed="rId3">
            <a:alphaModFix/>
          </a:blip>
          <a:stretch>
            <a:fillRect/>
          </a:stretch>
        </p:blipFill>
        <p:spPr>
          <a:xfrm>
            <a:off x="4435675" y="2107925"/>
            <a:ext cx="4173525" cy="2323700"/>
          </a:xfrm>
          <a:prstGeom prst="rect">
            <a:avLst/>
          </a:prstGeom>
          <a:noFill/>
          <a:ln>
            <a:noFill/>
          </a:ln>
        </p:spPr>
      </p:pic>
      <p:sp>
        <p:nvSpPr>
          <p:cNvPr id="145" name="Shape 14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Some Terminology</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b="1" lang="en" sz="2400"/>
              <a:t>Event - </a:t>
            </a:r>
            <a:r>
              <a:rPr lang="en" sz="2400"/>
              <a:t>Something that happens at a point in time.</a:t>
            </a:r>
          </a:p>
          <a:p>
            <a:pPr indent="-355600" lvl="1" marL="914400" marR="0" rtl="0" algn="l">
              <a:lnSpc>
                <a:spcPct val="100000"/>
              </a:lnSpc>
              <a:spcBef>
                <a:spcPts val="600"/>
              </a:spcBef>
              <a:spcAft>
                <a:spcPts val="0"/>
              </a:spcAft>
              <a:buClr>
                <a:schemeClr val="dk1"/>
              </a:buClr>
              <a:buSzPct val="100000"/>
              <a:buFont typeface="Arial"/>
            </a:pPr>
            <a:r>
              <a:rPr lang="en" sz="2000"/>
              <a:t>Operator presses a self-test button on the device.</a:t>
            </a:r>
          </a:p>
          <a:p>
            <a:pPr indent="-355600" lvl="1" marL="914400" marR="0" rtl="0" algn="l">
              <a:lnSpc>
                <a:spcPct val="100000"/>
              </a:lnSpc>
              <a:spcBef>
                <a:spcPts val="600"/>
              </a:spcBef>
              <a:spcAft>
                <a:spcPts val="0"/>
              </a:spcAft>
              <a:buClr>
                <a:schemeClr val="dk1"/>
              </a:buClr>
              <a:buSzPct val="100000"/>
              <a:buFont typeface="Arial"/>
            </a:pPr>
            <a:r>
              <a:rPr lang="en" sz="2000"/>
              <a:t>The alarm goes off.</a:t>
            </a:r>
          </a:p>
          <a:p>
            <a:pPr indent="-381000" lvl="0" marL="457200" marR="0" rtl="0" algn="l">
              <a:lnSpc>
                <a:spcPct val="100000"/>
              </a:lnSpc>
              <a:spcBef>
                <a:spcPts val="600"/>
              </a:spcBef>
              <a:spcAft>
                <a:spcPts val="0"/>
              </a:spcAft>
              <a:buSzPct val="100000"/>
            </a:pPr>
            <a:r>
              <a:rPr b="1" lang="en" sz="2400"/>
              <a:t>Condition</a:t>
            </a:r>
            <a:r>
              <a:rPr lang="en" sz="2400"/>
              <a:t> - Describes a property that can be true or false and has duration.</a:t>
            </a:r>
          </a:p>
          <a:p>
            <a:pPr indent="-355600" lvl="1" marL="914400" marR="0" rtl="0" algn="l">
              <a:lnSpc>
                <a:spcPct val="100000"/>
              </a:lnSpc>
              <a:spcBef>
                <a:spcPts val="600"/>
              </a:spcBef>
              <a:spcAft>
                <a:spcPts val="0"/>
              </a:spcAft>
              <a:buSzPct val="100000"/>
            </a:pPr>
            <a:r>
              <a:rPr lang="en" sz="2000"/>
              <a:t>The fuel level is high.</a:t>
            </a:r>
          </a:p>
          <a:p>
            <a:pPr indent="-355600" lvl="1" marL="914400" marR="0" rtl="0" algn="l">
              <a:lnSpc>
                <a:spcPct val="100000"/>
              </a:lnSpc>
              <a:spcBef>
                <a:spcPts val="600"/>
              </a:spcBef>
              <a:spcAft>
                <a:spcPts val="0"/>
              </a:spcAft>
              <a:buSzPct val="100000"/>
            </a:pPr>
            <a:r>
              <a:rPr lang="en" sz="2000"/>
              <a:t>The alarm is on.</a:t>
            </a:r>
          </a:p>
          <a:p>
            <a:pPr indent="-381000" lvl="0" marL="457200" marR="0" rtl="0" algn="l">
              <a:lnSpc>
                <a:spcPct val="100000"/>
              </a:lnSpc>
              <a:spcBef>
                <a:spcPts val="600"/>
              </a:spcBef>
              <a:spcAft>
                <a:spcPts val="0"/>
              </a:spcAft>
              <a:buSzPct val="100000"/>
            </a:pPr>
            <a:r>
              <a:rPr b="1" lang="en" sz="2400"/>
              <a:t>State</a:t>
            </a:r>
            <a:r>
              <a:rPr lang="en" sz="2400"/>
              <a:t> - An abstract description of the current value of an entity’s attributes.</a:t>
            </a:r>
          </a:p>
          <a:p>
            <a:pPr indent="-355600" lvl="1" marL="914400" marR="0" rtl="0" algn="l">
              <a:lnSpc>
                <a:spcPct val="100000"/>
              </a:lnSpc>
              <a:spcBef>
                <a:spcPts val="600"/>
              </a:spcBef>
              <a:spcAft>
                <a:spcPts val="0"/>
              </a:spcAft>
              <a:buSzPct val="100000"/>
            </a:pPr>
            <a:r>
              <a:rPr lang="en" sz="2000"/>
              <a:t>The controller is in the “self-test” state after the self-test button has been pressed, and leaves it when the rest button has been pressed.</a:t>
            </a:r>
          </a:p>
          <a:p>
            <a:pPr indent="-355600" lvl="1" marL="914400" marR="0" rtl="0" algn="l">
              <a:lnSpc>
                <a:spcPct val="100000"/>
              </a:lnSpc>
              <a:spcBef>
                <a:spcPts val="600"/>
              </a:spcBef>
              <a:spcAft>
                <a:spcPts val="0"/>
              </a:spcAft>
              <a:buSzPct val="100000"/>
            </a:pPr>
            <a:r>
              <a:rPr lang="en" sz="2000"/>
              <a:t>The tank is in the “too-low” state when the fuel level is below the set threshold for N seconds. </a:t>
            </a:r>
          </a:p>
        </p:txBody>
      </p:sp>
      <p:sp>
        <p:nvSpPr>
          <p:cNvPr id="152" name="Shape 15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States, Transitions, and Guards</a:t>
            </a:r>
          </a:p>
        </p:txBody>
      </p:sp>
      <p:sp>
        <p:nvSpPr>
          <p:cNvPr id="158" name="Shape 1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b="1" lang="en"/>
              <a:t>State</a:t>
            </a:r>
            <a:r>
              <a:rPr lang="en"/>
              <a:t> - An abstract description of the current value of an entity’s attributes.</a:t>
            </a:r>
          </a:p>
          <a:p>
            <a:pPr indent="-228600" lvl="0" marL="457200" marR="0" rtl="0" algn="l">
              <a:lnSpc>
                <a:spcPct val="100000"/>
              </a:lnSpc>
              <a:spcBef>
                <a:spcPts val="600"/>
              </a:spcBef>
              <a:spcAft>
                <a:spcPts val="0"/>
              </a:spcAft>
            </a:pPr>
            <a:r>
              <a:rPr lang="en"/>
              <a:t>States change in response to events.</a:t>
            </a:r>
          </a:p>
          <a:p>
            <a:pPr indent="-228600" lvl="1" marL="914400" marR="0" rtl="0" algn="l">
              <a:lnSpc>
                <a:spcPct val="100000"/>
              </a:lnSpc>
              <a:spcBef>
                <a:spcPts val="600"/>
              </a:spcBef>
              <a:spcAft>
                <a:spcPts val="0"/>
              </a:spcAft>
            </a:pPr>
            <a:r>
              <a:rPr lang="en"/>
              <a:t>A state change is called a </a:t>
            </a:r>
            <a:r>
              <a:rPr b="1" lang="en"/>
              <a:t>transition</a:t>
            </a:r>
            <a:r>
              <a:rPr lang="en"/>
              <a:t>.</a:t>
            </a:r>
          </a:p>
          <a:p>
            <a:pPr indent="-228600" lvl="0" marL="457200" marR="0" rtl="0" algn="l">
              <a:lnSpc>
                <a:spcPct val="100000"/>
              </a:lnSpc>
              <a:spcBef>
                <a:spcPts val="600"/>
              </a:spcBef>
              <a:spcAft>
                <a:spcPts val="0"/>
              </a:spcAft>
            </a:pPr>
            <a:r>
              <a:rPr lang="en"/>
              <a:t>When multiple responses to an event (transitions triggered by that event) are possible, the choice is guided by the current conditions.</a:t>
            </a:r>
          </a:p>
          <a:p>
            <a:pPr indent="-228600" lvl="1" marL="914400" marR="0" rtl="0" algn="l">
              <a:lnSpc>
                <a:spcPct val="100000"/>
              </a:lnSpc>
              <a:spcBef>
                <a:spcPts val="600"/>
              </a:spcBef>
              <a:spcAft>
                <a:spcPts val="0"/>
              </a:spcAft>
            </a:pPr>
            <a:r>
              <a:rPr lang="en"/>
              <a:t>These conditions are also called the </a:t>
            </a:r>
            <a:r>
              <a:rPr b="1" lang="en"/>
              <a:t>guards</a:t>
            </a:r>
            <a:r>
              <a:rPr lang="en"/>
              <a:t> on a transition.</a:t>
            </a:r>
          </a:p>
        </p:txBody>
      </p:sp>
      <p:sp>
        <p:nvSpPr>
          <p:cNvPr id="159" name="Shape 1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State Transitions</a:t>
            </a:r>
          </a:p>
        </p:txBody>
      </p:sp>
      <p:sp>
        <p:nvSpPr>
          <p:cNvPr id="165" name="Shape 165"/>
          <p:cNvSpPr txBox="1"/>
          <p:nvPr>
            <p:ph idx="1" type="body"/>
          </p:nvPr>
        </p:nvSpPr>
        <p:spPr>
          <a:xfrm>
            <a:off x="457200" y="1600200"/>
            <a:ext cx="8538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3810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event</a:t>
            </a:r>
            <a:r>
              <a:rPr lang="en" sz="2400"/>
              <a:t>: The event that triggered the transition.</a:t>
            </a:r>
          </a:p>
          <a:p>
            <a:pPr indent="-3810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guard</a:t>
            </a:r>
            <a:r>
              <a:rPr lang="en" sz="2400"/>
              <a:t>: Conditions that must be true to choose this transition.</a:t>
            </a:r>
          </a:p>
          <a:p>
            <a:pPr indent="-3810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activity</a:t>
            </a:r>
            <a:r>
              <a:rPr lang="en" sz="2400"/>
              <a:t>: Behavior exhibited by the object when this transition is taken. </a:t>
            </a:r>
          </a:p>
          <a:p>
            <a:pPr indent="-381000" lvl="0" marL="457200" marR="0" rtl="0" algn="l">
              <a:lnSpc>
                <a:spcPct val="100000"/>
              </a:lnSpc>
              <a:spcBef>
                <a:spcPts val="600"/>
              </a:spcBef>
              <a:spcAft>
                <a:spcPts val="0"/>
              </a:spcAft>
              <a:buSzPct val="100000"/>
            </a:pPr>
            <a:r>
              <a:rPr lang="en" sz="2400"/>
              <a:t>All three are optional.</a:t>
            </a:r>
          </a:p>
          <a:p>
            <a:pPr indent="-381000" lvl="1" marL="914400" marR="0" rtl="0" algn="l">
              <a:lnSpc>
                <a:spcPct val="100000"/>
              </a:lnSpc>
              <a:spcBef>
                <a:spcPts val="600"/>
              </a:spcBef>
              <a:spcAft>
                <a:spcPts val="0"/>
              </a:spcAft>
              <a:buSzPct val="100000"/>
            </a:pPr>
            <a:r>
              <a:rPr lang="en"/>
              <a:t>Missing Activity: No output from this transition. </a:t>
            </a:r>
          </a:p>
          <a:p>
            <a:pPr indent="-228600" lvl="1" marL="914400" marR="0" rtl="0" algn="l">
              <a:lnSpc>
                <a:spcPct val="100000"/>
              </a:lnSpc>
              <a:spcBef>
                <a:spcPts val="600"/>
              </a:spcBef>
              <a:spcAft>
                <a:spcPts val="0"/>
              </a:spcAft>
            </a:pPr>
            <a:r>
              <a:rPr lang="en"/>
              <a:t>Missing Guard: Always take this transition if the event occurs.</a:t>
            </a:r>
          </a:p>
          <a:p>
            <a:pPr indent="-228600" lvl="1" marL="914400" marR="0" rtl="0" algn="l">
              <a:lnSpc>
                <a:spcPct val="100000"/>
              </a:lnSpc>
              <a:spcBef>
                <a:spcPts val="600"/>
              </a:spcBef>
              <a:spcAft>
                <a:spcPts val="0"/>
              </a:spcAft>
            </a:pPr>
            <a:r>
              <a:rPr lang="en"/>
              <a:t>Missing Event: Take this transition immediately.</a:t>
            </a:r>
          </a:p>
        </p:txBody>
      </p:sp>
      <p:sp>
        <p:nvSpPr>
          <p:cNvPr id="166" name="Shape 1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State Transition Examples</a:t>
            </a:r>
          </a:p>
        </p:txBody>
      </p:sp>
      <p:sp>
        <p:nvSpPr>
          <p:cNvPr id="172" name="Shape 172"/>
          <p:cNvSpPr txBox="1"/>
          <p:nvPr>
            <p:ph idx="1" type="body"/>
          </p:nvPr>
        </p:nvSpPr>
        <p:spPr>
          <a:xfrm>
            <a:off x="457200" y="1600200"/>
            <a:ext cx="8538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228600" lvl="0" marL="457200" rtl="0">
              <a:spcBef>
                <a:spcPts val="0"/>
              </a:spcBef>
            </a:pPr>
            <a:r>
              <a:rPr lang="en"/>
              <a:t>The controller is in the “self-test” state after the self-test button has been pressed, and leaves it when the rest button has been pressed.</a:t>
            </a:r>
          </a:p>
          <a:p>
            <a:pPr indent="-228600" lvl="1" marL="914400" rtl="0">
              <a:spcBef>
                <a:spcPts val="0"/>
              </a:spcBef>
            </a:pPr>
            <a:r>
              <a:rPr lang="en"/>
              <a:t>Pressing self-test button is an </a:t>
            </a:r>
            <a:r>
              <a:rPr b="1" lang="en">
                <a:latin typeface="Courier New"/>
                <a:ea typeface="Courier New"/>
                <a:cs typeface="Courier New"/>
                <a:sym typeface="Courier New"/>
              </a:rPr>
              <a:t>event</a:t>
            </a:r>
            <a:r>
              <a:rPr b="1" lang="en"/>
              <a:t>.</a:t>
            </a:r>
          </a:p>
          <a:p>
            <a:pPr indent="-228600" lvl="0" marL="457200" rtl="0">
              <a:spcBef>
                <a:spcPts val="0"/>
              </a:spcBef>
            </a:pPr>
            <a:r>
              <a:rPr lang="en"/>
              <a:t>The tank is in the “too-low” state when the fuel level is below the set threshold for N seconds.</a:t>
            </a:r>
          </a:p>
          <a:p>
            <a:pPr indent="-228600" lvl="1" marL="914400" rtl="0">
              <a:spcBef>
                <a:spcPts val="0"/>
              </a:spcBef>
            </a:pPr>
            <a:r>
              <a:rPr lang="en"/>
              <a:t>Fuel level below threshold for N seconds is a </a:t>
            </a:r>
            <a:r>
              <a:rPr b="1" lang="en">
                <a:latin typeface="Courier New"/>
                <a:ea typeface="Courier New"/>
                <a:cs typeface="Courier New"/>
                <a:sym typeface="Courier New"/>
              </a:rPr>
              <a:t>guard</a:t>
            </a:r>
            <a:r>
              <a:rPr lang="en"/>
              <a:t>. </a:t>
            </a:r>
          </a:p>
          <a:p>
            <a:pPr lvl="0" marR="0" rtl="0" algn="l">
              <a:lnSpc>
                <a:spcPct val="100000"/>
              </a:lnSpc>
              <a:spcBef>
                <a:spcPts val="600"/>
              </a:spcBef>
              <a:spcAft>
                <a:spcPts val="0"/>
              </a:spcAft>
              <a:buNone/>
            </a:pPr>
            <a:r>
              <a:t/>
            </a:r>
            <a:endParaRPr sz="2400"/>
          </a:p>
        </p:txBody>
      </p:sp>
      <p:sp>
        <p:nvSpPr>
          <p:cNvPr id="173" name="Shape 17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 Gumball Machine</a:t>
            </a:r>
          </a:p>
        </p:txBody>
      </p:sp>
      <p:sp>
        <p:nvSpPr>
          <p:cNvPr id="179" name="Shape 179"/>
          <p:cNvSpPr/>
          <p:nvPr/>
        </p:nvSpPr>
        <p:spPr>
          <a:xfrm>
            <a:off x="3592929" y="2562251"/>
            <a:ext cx="1206300" cy="651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Waiting for Quarter</a:t>
            </a:r>
          </a:p>
        </p:txBody>
      </p:sp>
      <p:sp>
        <p:nvSpPr>
          <p:cNvPr id="180" name="Shape 180"/>
          <p:cNvSpPr/>
          <p:nvPr/>
        </p:nvSpPr>
        <p:spPr>
          <a:xfrm>
            <a:off x="4043914" y="1690425"/>
            <a:ext cx="304200" cy="3006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1" name="Shape 181"/>
          <p:cNvCxnSpPr>
            <a:stCxn id="180" idx="4"/>
            <a:endCxn id="179" idx="0"/>
          </p:cNvCxnSpPr>
          <p:nvPr/>
        </p:nvCxnSpPr>
        <p:spPr>
          <a:xfrm>
            <a:off x="4196014" y="1991025"/>
            <a:ext cx="0" cy="571200"/>
          </a:xfrm>
          <a:prstGeom prst="straightConnector1">
            <a:avLst/>
          </a:prstGeom>
          <a:noFill/>
          <a:ln cap="flat" cmpd="sng" w="19050">
            <a:solidFill>
              <a:schemeClr val="dk2"/>
            </a:solidFill>
            <a:prstDash val="solid"/>
            <a:round/>
            <a:headEnd len="lg" w="lg" type="none"/>
            <a:tailEnd len="lg" w="lg" type="triangle"/>
          </a:ln>
        </p:spPr>
      </p:cxnSp>
      <p:sp>
        <p:nvSpPr>
          <p:cNvPr id="182" name="Shape 182"/>
          <p:cNvSpPr/>
          <p:nvPr/>
        </p:nvSpPr>
        <p:spPr>
          <a:xfrm>
            <a:off x="3592929" y="3774160"/>
            <a:ext cx="1206300" cy="651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Quarter Inserted</a:t>
            </a:r>
          </a:p>
        </p:txBody>
      </p:sp>
      <p:cxnSp>
        <p:nvCxnSpPr>
          <p:cNvPr id="183" name="Shape 183"/>
          <p:cNvCxnSpPr>
            <a:stCxn id="179" idx="2"/>
            <a:endCxn id="182" idx="0"/>
          </p:cNvCxnSpPr>
          <p:nvPr/>
        </p:nvCxnSpPr>
        <p:spPr>
          <a:xfrm>
            <a:off x="4196079" y="3213551"/>
            <a:ext cx="0" cy="560699"/>
          </a:xfrm>
          <a:prstGeom prst="straightConnector1">
            <a:avLst/>
          </a:prstGeom>
          <a:noFill/>
          <a:ln cap="flat" cmpd="sng" w="19050">
            <a:solidFill>
              <a:schemeClr val="dk2"/>
            </a:solidFill>
            <a:prstDash val="solid"/>
            <a:round/>
            <a:headEnd len="lg" w="lg" type="none"/>
            <a:tailEnd len="lg" w="lg" type="triangle"/>
          </a:ln>
        </p:spPr>
      </p:cxnSp>
      <p:sp>
        <p:nvSpPr>
          <p:cNvPr id="184" name="Shape 184"/>
          <p:cNvSpPr txBox="1"/>
          <p:nvPr/>
        </p:nvSpPr>
        <p:spPr>
          <a:xfrm>
            <a:off x="4261948" y="3343550"/>
            <a:ext cx="2812200" cy="300600"/>
          </a:xfrm>
          <a:prstGeom prst="rect">
            <a:avLst/>
          </a:prstGeom>
          <a:noFill/>
          <a:ln>
            <a:noFill/>
          </a:ln>
        </p:spPr>
        <p:txBody>
          <a:bodyPr anchorCtr="0" anchor="t" bIns="91425" lIns="91425" rIns="91425" tIns="91425">
            <a:noAutofit/>
          </a:bodyPr>
          <a:lstStyle/>
          <a:p>
            <a:pPr lvl="0" rtl="0">
              <a:spcBef>
                <a:spcPts val="0"/>
              </a:spcBef>
              <a:buNone/>
            </a:pPr>
            <a:r>
              <a:rPr lang="en"/>
              <a:t>user inserts quarter</a:t>
            </a:r>
          </a:p>
        </p:txBody>
      </p:sp>
      <p:cxnSp>
        <p:nvCxnSpPr>
          <p:cNvPr id="185" name="Shape 185"/>
          <p:cNvCxnSpPr/>
          <p:nvPr/>
        </p:nvCxnSpPr>
        <p:spPr>
          <a:xfrm rot="10800000">
            <a:off x="3782462" y="3213460"/>
            <a:ext cx="0" cy="560700"/>
          </a:xfrm>
          <a:prstGeom prst="straightConnector1">
            <a:avLst/>
          </a:prstGeom>
          <a:noFill/>
          <a:ln cap="flat" cmpd="sng" w="19050">
            <a:solidFill>
              <a:schemeClr val="dk2"/>
            </a:solidFill>
            <a:prstDash val="solid"/>
            <a:round/>
            <a:headEnd len="lg" w="lg" type="none"/>
            <a:tailEnd len="lg" w="lg" type="triangle"/>
          </a:ln>
        </p:spPr>
      </p:cxnSp>
      <p:sp>
        <p:nvSpPr>
          <p:cNvPr id="186" name="Shape 186"/>
          <p:cNvSpPr txBox="1"/>
          <p:nvPr/>
        </p:nvSpPr>
        <p:spPr>
          <a:xfrm>
            <a:off x="1901803" y="3343550"/>
            <a:ext cx="1691099" cy="300600"/>
          </a:xfrm>
          <a:prstGeom prst="rect">
            <a:avLst/>
          </a:prstGeom>
          <a:noFill/>
          <a:ln>
            <a:noFill/>
          </a:ln>
        </p:spPr>
        <p:txBody>
          <a:bodyPr anchorCtr="0" anchor="t" bIns="91425" lIns="91425" rIns="91425" tIns="91425">
            <a:noAutofit/>
          </a:bodyPr>
          <a:lstStyle/>
          <a:p>
            <a:pPr lvl="0" rtl="0">
              <a:spcBef>
                <a:spcPts val="0"/>
              </a:spcBef>
              <a:buNone/>
            </a:pPr>
            <a:r>
              <a:rPr lang="en"/>
              <a:t>user ejects quarter</a:t>
            </a:r>
          </a:p>
        </p:txBody>
      </p:sp>
      <p:sp>
        <p:nvSpPr>
          <p:cNvPr id="187" name="Shape 187"/>
          <p:cNvSpPr/>
          <p:nvPr/>
        </p:nvSpPr>
        <p:spPr>
          <a:xfrm>
            <a:off x="5625561" y="4822613"/>
            <a:ext cx="1206300" cy="651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Gumball Sold</a:t>
            </a:r>
          </a:p>
        </p:txBody>
      </p:sp>
      <p:cxnSp>
        <p:nvCxnSpPr>
          <p:cNvPr id="188" name="Shape 188"/>
          <p:cNvCxnSpPr>
            <a:endCxn id="187" idx="0"/>
          </p:cNvCxnSpPr>
          <p:nvPr/>
        </p:nvCxnSpPr>
        <p:spPr>
          <a:xfrm>
            <a:off x="4798911" y="4099913"/>
            <a:ext cx="1429800" cy="722700"/>
          </a:xfrm>
          <a:prstGeom prst="straightConnector1">
            <a:avLst/>
          </a:prstGeom>
          <a:noFill/>
          <a:ln cap="flat" cmpd="sng" w="19050">
            <a:solidFill>
              <a:schemeClr val="dk2"/>
            </a:solidFill>
            <a:prstDash val="solid"/>
            <a:round/>
            <a:headEnd len="lg" w="lg" type="none"/>
            <a:tailEnd len="lg" w="lg" type="triangle"/>
          </a:ln>
        </p:spPr>
      </p:cxnSp>
      <p:sp>
        <p:nvSpPr>
          <p:cNvPr id="189" name="Shape 189"/>
          <p:cNvSpPr txBox="1"/>
          <p:nvPr/>
        </p:nvSpPr>
        <p:spPr>
          <a:xfrm>
            <a:off x="5383018" y="4083087"/>
            <a:ext cx="1691100" cy="300600"/>
          </a:xfrm>
          <a:prstGeom prst="rect">
            <a:avLst/>
          </a:prstGeom>
          <a:noFill/>
          <a:ln>
            <a:noFill/>
          </a:ln>
        </p:spPr>
        <p:txBody>
          <a:bodyPr anchorCtr="0" anchor="t" bIns="91425" lIns="91425" rIns="91425" tIns="91425">
            <a:noAutofit/>
          </a:bodyPr>
          <a:lstStyle/>
          <a:p>
            <a:pPr lvl="0" rtl="0">
              <a:spcBef>
                <a:spcPts val="0"/>
              </a:spcBef>
              <a:buNone/>
            </a:pPr>
            <a:r>
              <a:rPr lang="en"/>
              <a:t>user turns crank</a:t>
            </a:r>
          </a:p>
        </p:txBody>
      </p:sp>
      <p:sp>
        <p:nvSpPr>
          <p:cNvPr id="190" name="Shape 190"/>
          <p:cNvSpPr/>
          <p:nvPr/>
        </p:nvSpPr>
        <p:spPr>
          <a:xfrm>
            <a:off x="1204225" y="4822613"/>
            <a:ext cx="1206300" cy="651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Out of Gumballs</a:t>
            </a:r>
          </a:p>
        </p:txBody>
      </p:sp>
      <p:cxnSp>
        <p:nvCxnSpPr>
          <p:cNvPr id="191" name="Shape 191"/>
          <p:cNvCxnSpPr>
            <a:endCxn id="190" idx="3"/>
          </p:cNvCxnSpPr>
          <p:nvPr/>
        </p:nvCxnSpPr>
        <p:spPr>
          <a:xfrm rot="10800000">
            <a:off x="2410525" y="5148263"/>
            <a:ext cx="3215400" cy="0"/>
          </a:xfrm>
          <a:prstGeom prst="straightConnector1">
            <a:avLst/>
          </a:prstGeom>
          <a:noFill/>
          <a:ln cap="flat" cmpd="sng" w="19050">
            <a:solidFill>
              <a:schemeClr val="dk2"/>
            </a:solidFill>
            <a:prstDash val="solid"/>
            <a:round/>
            <a:headEnd len="lg" w="lg" type="none"/>
            <a:tailEnd len="lg" w="lg" type="triangle"/>
          </a:ln>
        </p:spPr>
      </p:cxnSp>
      <p:sp>
        <p:nvSpPr>
          <p:cNvPr id="192" name="Shape 192"/>
          <p:cNvSpPr txBox="1"/>
          <p:nvPr/>
        </p:nvSpPr>
        <p:spPr>
          <a:xfrm>
            <a:off x="729415" y="2378364"/>
            <a:ext cx="2055000" cy="300600"/>
          </a:xfrm>
          <a:prstGeom prst="rect">
            <a:avLst/>
          </a:prstGeom>
          <a:noFill/>
          <a:ln>
            <a:noFill/>
          </a:ln>
        </p:spPr>
        <p:txBody>
          <a:bodyPr anchorCtr="0" anchor="t" bIns="91425" lIns="91425" rIns="91425" tIns="91425">
            <a:noAutofit/>
          </a:bodyPr>
          <a:lstStyle/>
          <a:p>
            <a:pPr lvl="0" rtl="0">
              <a:spcBef>
                <a:spcPts val="0"/>
              </a:spcBef>
              <a:buNone/>
            </a:pPr>
            <a:r>
              <a:rPr lang="en"/>
              <a:t>[gumballs &gt; 0]</a:t>
            </a:r>
          </a:p>
        </p:txBody>
      </p:sp>
      <p:sp>
        <p:nvSpPr>
          <p:cNvPr id="193" name="Shape 193"/>
          <p:cNvSpPr/>
          <p:nvPr/>
        </p:nvSpPr>
        <p:spPr>
          <a:xfrm>
            <a:off x="4825609" y="2879936"/>
            <a:ext cx="2649081" cy="2257182"/>
          </a:xfrm>
          <a:custGeom>
            <a:pathLst>
              <a:path extrusionOk="0" h="96399" w="111870">
                <a:moveTo>
                  <a:pt x="85688" y="96399"/>
                </a:moveTo>
                <a:lnTo>
                  <a:pt x="111870" y="1785"/>
                </a:lnTo>
                <a:lnTo>
                  <a:pt x="0" y="0"/>
                </a:lnTo>
              </a:path>
            </a:pathLst>
          </a:custGeom>
          <a:noFill/>
          <a:ln cap="flat" cmpd="sng" w="19050">
            <a:solidFill>
              <a:schemeClr val="dk2"/>
            </a:solidFill>
            <a:prstDash val="solid"/>
            <a:round/>
            <a:headEnd len="lg" w="lg" type="none"/>
            <a:tailEnd len="lg" w="lg" type="triangle"/>
          </a:ln>
        </p:spPr>
      </p:sp>
      <p:sp>
        <p:nvSpPr>
          <p:cNvPr id="194" name="Shape 194"/>
          <p:cNvSpPr txBox="1"/>
          <p:nvPr/>
        </p:nvSpPr>
        <p:spPr>
          <a:xfrm>
            <a:off x="7074144" y="4383761"/>
            <a:ext cx="1612800" cy="300600"/>
          </a:xfrm>
          <a:prstGeom prst="rect">
            <a:avLst/>
          </a:prstGeom>
          <a:noFill/>
          <a:ln>
            <a:noFill/>
          </a:ln>
        </p:spPr>
        <p:txBody>
          <a:bodyPr anchorCtr="0" anchor="t" bIns="91425" lIns="91425" rIns="91425" tIns="91425">
            <a:noAutofit/>
          </a:bodyPr>
          <a:lstStyle/>
          <a:p>
            <a:pPr lvl="0" rtl="0">
              <a:spcBef>
                <a:spcPts val="0"/>
              </a:spcBef>
              <a:buNone/>
            </a:pPr>
            <a:r>
              <a:rPr lang="en"/>
              <a:t>[gumballs -1 &gt; 0] / dispense gumball</a:t>
            </a:r>
          </a:p>
        </p:txBody>
      </p:sp>
      <p:sp>
        <p:nvSpPr>
          <p:cNvPr id="195" name="Shape 195"/>
          <p:cNvSpPr/>
          <p:nvPr/>
        </p:nvSpPr>
        <p:spPr>
          <a:xfrm>
            <a:off x="457200" y="2782385"/>
            <a:ext cx="3099996" cy="2368661"/>
          </a:xfrm>
          <a:custGeom>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lg" w="lg" type="none"/>
            <a:tailEnd len="lg" w="lg" type="triangle"/>
          </a:ln>
        </p:spPr>
      </p:sp>
      <p:sp>
        <p:nvSpPr>
          <p:cNvPr id="196" name="Shape 196"/>
          <p:cNvSpPr txBox="1"/>
          <p:nvPr/>
        </p:nvSpPr>
        <p:spPr>
          <a:xfrm>
            <a:off x="2602579" y="4841029"/>
            <a:ext cx="2950499" cy="300600"/>
          </a:xfrm>
          <a:prstGeom prst="rect">
            <a:avLst/>
          </a:prstGeom>
          <a:noFill/>
          <a:ln>
            <a:noFill/>
          </a:ln>
        </p:spPr>
        <p:txBody>
          <a:bodyPr anchorCtr="0" anchor="t" bIns="91425" lIns="91425" rIns="91425" tIns="91425">
            <a:noAutofit/>
          </a:bodyPr>
          <a:lstStyle/>
          <a:p>
            <a:pPr lvl="0" rtl="0">
              <a:spcBef>
                <a:spcPts val="0"/>
              </a:spcBef>
              <a:buNone/>
            </a:pPr>
            <a:r>
              <a:rPr lang="en"/>
              <a:t>[gumballs -1 = 0] / dispense gumball</a:t>
            </a:r>
          </a:p>
        </p:txBody>
      </p:sp>
      <p:sp>
        <p:nvSpPr>
          <p:cNvPr id="197" name="Shape 1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4294967295" type="title"/>
          </p:nvPr>
        </p:nvSpPr>
        <p:spPr>
          <a:xfrm>
            <a:off x="543450" y="2555975"/>
            <a:ext cx="7948500" cy="3027900"/>
          </a:xfrm>
          <a:prstGeom prst="rect">
            <a:avLst/>
          </a:prstGeom>
        </p:spPr>
        <p:txBody>
          <a:bodyPr anchorCtr="0" anchor="b" bIns="91425" lIns="91425" rIns="91425" tIns="91425">
            <a:noAutofit/>
          </a:bodyPr>
          <a:lstStyle/>
          <a:p>
            <a:pPr lvl="0" rtl="0">
              <a:spcBef>
                <a:spcPts val="0"/>
              </a:spcBef>
              <a:buNone/>
            </a:pPr>
            <a:r>
              <a:rPr lang="en"/>
              <a:t>Expressing Specification Statements as Provable Properties</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03" name="Shape 20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sz="4800"/>
              <a:t>How do we know that the software will work?</a:t>
            </a:r>
          </a:p>
          <a:p>
            <a:pPr lvl="0" rtl="0">
              <a:spcBef>
                <a:spcPts val="0"/>
              </a:spcBef>
              <a:buNone/>
            </a:pPr>
            <a:r>
              <a:rPr lang="en" sz="3000"/>
              <a:t>(AKA: How do we know that our specification is correct?)</a:t>
            </a:r>
          </a:p>
          <a:p>
            <a:pPr lvl="0" rtl="0">
              <a:spcBef>
                <a:spcPts val="0"/>
              </a:spcBef>
              <a:buNone/>
            </a:pPr>
            <a:r>
              <a:rPr lang="en" sz="3000"/>
              <a:t>(Also… free of contradictions and complete)</a:t>
            </a:r>
          </a:p>
          <a:p>
            <a:pPr lvl="0" rtl="0">
              <a:spcBef>
                <a:spcPts val="0"/>
              </a:spcBef>
              <a:buNone/>
            </a:pPr>
            <a:r>
              <a:t/>
            </a:r>
            <a:endParaRPr sz="3000"/>
          </a:p>
        </p:txBody>
      </p:sp>
      <p:sp>
        <p:nvSpPr>
          <p:cNvPr id="57" name="Shape 5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Expressing Properties</a:t>
            </a:r>
          </a:p>
        </p:txBody>
      </p:sp>
      <p:sp>
        <p:nvSpPr>
          <p:cNvPr id="209" name="Shape 209"/>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Properties expressed in a formal logic.</a:t>
            </a:r>
          </a:p>
          <a:p>
            <a:pPr indent="-228600" lvl="1" marL="914400" marR="0" rtl="0" algn="l">
              <a:lnSpc>
                <a:spcPct val="100000"/>
              </a:lnSpc>
              <a:spcBef>
                <a:spcPts val="600"/>
              </a:spcBef>
              <a:spcAft>
                <a:spcPts val="0"/>
              </a:spcAft>
            </a:pPr>
            <a:r>
              <a:rPr lang="en"/>
              <a:t>Temporal logic ensures that properties hold over execution paths, not just at a single point in time.</a:t>
            </a:r>
          </a:p>
          <a:p>
            <a:pPr indent="-228600" lvl="0" marL="457200" marR="0" rtl="0" algn="l">
              <a:lnSpc>
                <a:spcPct val="100000"/>
              </a:lnSpc>
              <a:spcBef>
                <a:spcPts val="600"/>
              </a:spcBef>
              <a:spcAft>
                <a:spcPts val="0"/>
              </a:spcAft>
            </a:pPr>
            <a:r>
              <a:rPr lang="en"/>
              <a:t>Safety Properties</a:t>
            </a:r>
          </a:p>
          <a:p>
            <a:pPr indent="-228600" lvl="1" marL="914400" marR="0" rtl="0" algn="l">
              <a:lnSpc>
                <a:spcPct val="100000"/>
              </a:lnSpc>
              <a:spcBef>
                <a:spcPts val="600"/>
              </a:spcBef>
              <a:spcAft>
                <a:spcPts val="0"/>
              </a:spcAft>
            </a:pPr>
            <a:r>
              <a:rPr lang="en"/>
              <a:t>System </a:t>
            </a:r>
            <a:r>
              <a:rPr b="1" lang="en"/>
              <a:t>never</a:t>
            </a:r>
            <a:r>
              <a:rPr lang="en"/>
              <a:t> reaches bad state.</a:t>
            </a:r>
          </a:p>
          <a:p>
            <a:pPr indent="-228600" lvl="1" marL="914400" marR="0" rtl="0" algn="l">
              <a:lnSpc>
                <a:spcPct val="100000"/>
              </a:lnSpc>
              <a:spcBef>
                <a:spcPts val="600"/>
              </a:spcBef>
              <a:spcAft>
                <a:spcPts val="0"/>
              </a:spcAft>
            </a:pPr>
            <a:r>
              <a:rPr b="1" lang="en"/>
              <a:t>Always</a:t>
            </a:r>
            <a:r>
              <a:rPr lang="en"/>
              <a:t> in some good state.</a:t>
            </a:r>
          </a:p>
          <a:p>
            <a:pPr indent="-228600" lvl="0" marL="457200" marR="0" rtl="0" algn="l">
              <a:lnSpc>
                <a:spcPct val="100000"/>
              </a:lnSpc>
              <a:spcBef>
                <a:spcPts val="600"/>
              </a:spcBef>
              <a:spcAft>
                <a:spcPts val="0"/>
              </a:spcAft>
            </a:pPr>
            <a:r>
              <a:rPr lang="en"/>
              <a:t>Liveness Properties</a:t>
            </a:r>
          </a:p>
          <a:p>
            <a:pPr indent="-228600" lvl="1" marL="914400" marR="0" rtl="0" algn="l">
              <a:lnSpc>
                <a:spcPct val="100000"/>
              </a:lnSpc>
              <a:spcBef>
                <a:spcPts val="600"/>
              </a:spcBef>
              <a:spcAft>
                <a:spcPts val="0"/>
              </a:spcAft>
            </a:pPr>
            <a:r>
              <a:rPr b="1" lang="en"/>
              <a:t>Eventually</a:t>
            </a:r>
            <a:r>
              <a:rPr lang="en"/>
              <a:t> useful things happen.</a:t>
            </a:r>
          </a:p>
          <a:p>
            <a:pPr indent="-228600" lvl="1" marL="914400" marR="0" rtl="0" algn="l">
              <a:lnSpc>
                <a:spcPct val="100000"/>
              </a:lnSpc>
              <a:spcBef>
                <a:spcPts val="600"/>
              </a:spcBef>
              <a:spcAft>
                <a:spcPts val="0"/>
              </a:spcAft>
            </a:pPr>
            <a:r>
              <a:rPr b="1" lang="en"/>
              <a:t>Fairness</a:t>
            </a:r>
            <a:r>
              <a:rPr lang="en"/>
              <a:t> criteria.</a:t>
            </a:r>
          </a:p>
          <a:p>
            <a:pPr lvl="0" marR="0" rtl="0" algn="l">
              <a:lnSpc>
                <a:spcPct val="100000"/>
              </a:lnSpc>
              <a:spcBef>
                <a:spcPts val="600"/>
              </a:spcBef>
              <a:spcAft>
                <a:spcPts val="0"/>
              </a:spcAft>
              <a:buNone/>
            </a:pPr>
            <a:r>
              <a:t/>
            </a:r>
            <a:endParaRPr sz="2400"/>
          </a:p>
        </p:txBody>
      </p:sp>
      <p:sp>
        <p:nvSpPr>
          <p:cNvPr id="210" name="Shape 21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Temporal Logic</a:t>
            </a:r>
          </a:p>
        </p:txBody>
      </p:sp>
      <p:sp>
        <p:nvSpPr>
          <p:cNvPr id="216" name="Shape 2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Sets of rules and symbolism for representing propositions qualified over time. </a:t>
            </a:r>
          </a:p>
          <a:p>
            <a:pPr indent="-228600" lvl="0" marL="457200" marR="0" rtl="0" algn="l">
              <a:lnSpc>
                <a:spcPct val="100000"/>
              </a:lnSpc>
              <a:spcBef>
                <a:spcPts val="600"/>
              </a:spcBef>
              <a:spcAft>
                <a:spcPts val="0"/>
              </a:spcAft>
            </a:pPr>
            <a:r>
              <a:rPr lang="en"/>
              <a:t>Linear Time Logic (LTL)</a:t>
            </a:r>
          </a:p>
          <a:p>
            <a:pPr indent="-228600" lvl="1" marL="914400" marR="0" rtl="0" algn="l">
              <a:lnSpc>
                <a:spcPct val="100000"/>
              </a:lnSpc>
              <a:spcBef>
                <a:spcPts val="600"/>
              </a:spcBef>
              <a:spcAft>
                <a:spcPts val="0"/>
              </a:spcAft>
            </a:pPr>
            <a:r>
              <a:rPr lang="en"/>
              <a:t>Reason about events over a timeline.</a:t>
            </a:r>
          </a:p>
          <a:p>
            <a:pPr indent="-228600" lvl="0" marL="457200" marR="0" rtl="0" algn="l">
              <a:lnSpc>
                <a:spcPct val="100000"/>
              </a:lnSpc>
              <a:spcBef>
                <a:spcPts val="600"/>
              </a:spcBef>
              <a:spcAft>
                <a:spcPts val="0"/>
              </a:spcAft>
            </a:pPr>
            <a:r>
              <a:rPr lang="en"/>
              <a:t>Computation Tree Logic (CTL)</a:t>
            </a:r>
          </a:p>
          <a:p>
            <a:pPr indent="-228600" lvl="1" marL="914400" marR="0" rtl="0" algn="l">
              <a:lnSpc>
                <a:spcPct val="100000"/>
              </a:lnSpc>
              <a:spcBef>
                <a:spcPts val="600"/>
              </a:spcBef>
              <a:spcAft>
                <a:spcPts val="0"/>
              </a:spcAft>
            </a:pPr>
            <a:r>
              <a:rPr lang="en"/>
              <a:t>Branching logic that can reason about multiple timelines.</a:t>
            </a:r>
          </a:p>
          <a:p>
            <a:pPr indent="-228600" lvl="0" marL="457200" marR="0" rtl="0" algn="l">
              <a:lnSpc>
                <a:spcPct val="100000"/>
              </a:lnSpc>
              <a:spcBef>
                <a:spcPts val="600"/>
              </a:spcBef>
              <a:spcAft>
                <a:spcPts val="0"/>
              </a:spcAft>
            </a:pPr>
            <a:r>
              <a:rPr lang="en"/>
              <a:t>We need both forms of logic - each can express properties that the other cannot.</a:t>
            </a:r>
          </a:p>
          <a:p>
            <a:pPr lvl="0" marR="0" rtl="0" algn="l">
              <a:lnSpc>
                <a:spcPct val="100000"/>
              </a:lnSpc>
              <a:spcBef>
                <a:spcPts val="600"/>
              </a:spcBef>
              <a:spcAft>
                <a:spcPts val="0"/>
              </a:spcAft>
              <a:buNone/>
            </a:pPr>
            <a:r>
              <a:t/>
            </a:r>
            <a:endParaRPr sz="2400"/>
          </a:p>
        </p:txBody>
      </p:sp>
      <p:sp>
        <p:nvSpPr>
          <p:cNvPr id="217" name="Shape 2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Linear Time Logic Formulae</a:t>
            </a:r>
          </a:p>
        </p:txBody>
      </p:sp>
      <p:sp>
        <p:nvSpPr>
          <p:cNvPr id="223" name="Shape 22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Formulae written with propositional variables (boolean properties), logical operators (and, or, not, implication), and a set of modal operators:</a:t>
            </a:r>
          </a:p>
          <a:p>
            <a:pPr lvl="0" marR="0" rtl="0" algn="l">
              <a:lnSpc>
                <a:spcPct val="100000"/>
              </a:lnSpc>
              <a:spcBef>
                <a:spcPts val="600"/>
              </a:spcBef>
              <a:spcAft>
                <a:spcPts val="0"/>
              </a:spcAft>
              <a:buNone/>
            </a:pPr>
            <a:r>
              <a:t/>
            </a:r>
            <a:endParaRPr sz="2400"/>
          </a:p>
        </p:txBody>
      </p:sp>
      <p:graphicFrame>
        <p:nvGraphicFramePr>
          <p:cNvPr id="224" name="Shape 224"/>
          <p:cNvGraphicFramePr/>
          <p:nvPr/>
        </p:nvGraphicFramePr>
        <p:xfrm>
          <a:off x="899550" y="3450175"/>
          <a:ext cx="3000000" cy="3000000"/>
        </p:xfrm>
        <a:graphic>
          <a:graphicData uri="http://schemas.openxmlformats.org/drawingml/2006/table">
            <a:tbl>
              <a:tblPr>
                <a:noFill/>
                <a:tableStyleId>{6EB53D2B-8525-4A08-A0AF-6A45D0368DDB}</a:tableStyleId>
              </a:tblPr>
              <a:tblGrid>
                <a:gridCol w="1264150"/>
                <a:gridCol w="1622150"/>
                <a:gridCol w="4352675"/>
              </a:tblGrid>
              <a:tr h="381000">
                <a:tc>
                  <a:txBody>
                    <a:bodyPr>
                      <a:noAutofit/>
                    </a:bodyPr>
                    <a:lstStyle/>
                    <a:p>
                      <a:pPr lvl="0" rtl="0">
                        <a:spcBef>
                          <a:spcPts val="0"/>
                        </a:spcBef>
                        <a:buNone/>
                      </a:pPr>
                      <a:r>
                        <a:rPr b="1" lang="en"/>
                        <a:t>X (next)</a:t>
                      </a:r>
                    </a:p>
                  </a:txBody>
                  <a:tcPr marT="91425" marB="91425" marR="91425" marL="91425"/>
                </a:tc>
                <a:tc>
                  <a:txBody>
                    <a:bodyPr>
                      <a:noAutofit/>
                    </a:bodyPr>
                    <a:lstStyle/>
                    <a:p>
                      <a:pPr lvl="0" rtl="0">
                        <a:spcBef>
                          <a:spcPts val="0"/>
                        </a:spcBef>
                        <a:buNone/>
                      </a:pPr>
                      <a:r>
                        <a:rPr lang="en"/>
                        <a:t>X hunger</a:t>
                      </a:r>
                    </a:p>
                  </a:txBody>
                  <a:tcPr marT="91425" marB="91425" marR="91425" marL="91425"/>
                </a:tc>
                <a:tc>
                  <a:txBody>
                    <a:bodyPr>
                      <a:noAutofit/>
                    </a:bodyPr>
                    <a:lstStyle/>
                    <a:p>
                      <a:pPr lvl="0" rtl="0">
                        <a:spcBef>
                          <a:spcPts val="0"/>
                        </a:spcBef>
                        <a:buNone/>
                      </a:pPr>
                      <a:r>
                        <a:rPr lang="en"/>
                        <a:t>In the next state, I will be hungry.</a:t>
                      </a:r>
                    </a:p>
                  </a:txBody>
                  <a:tcPr marT="91425" marB="91425" marR="91425" marL="91425"/>
                </a:tc>
              </a:tr>
              <a:tr h="381000">
                <a:tc>
                  <a:txBody>
                    <a:bodyPr>
                      <a:noAutofit/>
                    </a:bodyPr>
                    <a:lstStyle/>
                    <a:p>
                      <a:pPr lvl="0" rtl="0">
                        <a:spcBef>
                          <a:spcPts val="0"/>
                        </a:spcBef>
                        <a:buNone/>
                      </a:pPr>
                      <a:r>
                        <a:rPr b="1" lang="en"/>
                        <a:t>G (globally)</a:t>
                      </a:r>
                    </a:p>
                  </a:txBody>
                  <a:tcPr marT="91425" marB="91425" marR="91425" marL="91425"/>
                </a:tc>
                <a:tc>
                  <a:txBody>
                    <a:bodyPr>
                      <a:noAutofit/>
                    </a:bodyPr>
                    <a:lstStyle/>
                    <a:p>
                      <a:pPr lvl="0" rtl="0">
                        <a:spcBef>
                          <a:spcPts val="0"/>
                        </a:spcBef>
                        <a:buNone/>
                      </a:pPr>
                      <a:r>
                        <a:rPr lang="en"/>
                        <a:t>G hunger</a:t>
                      </a:r>
                    </a:p>
                  </a:txBody>
                  <a:tcPr marT="91425" marB="91425" marR="91425" marL="91425"/>
                </a:tc>
                <a:tc>
                  <a:txBody>
                    <a:bodyPr>
                      <a:noAutofit/>
                    </a:bodyPr>
                    <a:lstStyle/>
                    <a:p>
                      <a:pPr lvl="0" rtl="0">
                        <a:spcBef>
                          <a:spcPts val="0"/>
                        </a:spcBef>
                        <a:buNone/>
                      </a:pPr>
                      <a:r>
                        <a:rPr lang="en"/>
                        <a:t>In all future states, I will be hungry.</a:t>
                      </a:r>
                    </a:p>
                  </a:txBody>
                  <a:tcPr marT="91425" marB="91425" marR="91425" marL="91425"/>
                </a:tc>
              </a:tr>
              <a:tr h="381000">
                <a:tc>
                  <a:txBody>
                    <a:bodyPr>
                      <a:noAutofit/>
                    </a:bodyPr>
                    <a:lstStyle/>
                    <a:p>
                      <a:pPr lvl="0" rtl="0">
                        <a:spcBef>
                          <a:spcPts val="0"/>
                        </a:spcBef>
                        <a:buNone/>
                      </a:pPr>
                      <a:r>
                        <a:rPr b="1" lang="en"/>
                        <a:t>F (finally)</a:t>
                      </a:r>
                    </a:p>
                  </a:txBody>
                  <a:tcPr marT="91425" marB="91425" marR="91425" marL="91425"/>
                </a:tc>
                <a:tc>
                  <a:txBody>
                    <a:bodyPr>
                      <a:noAutofit/>
                    </a:bodyPr>
                    <a:lstStyle/>
                    <a:p>
                      <a:pPr lvl="0" rtl="0">
                        <a:spcBef>
                          <a:spcPts val="0"/>
                        </a:spcBef>
                        <a:buNone/>
                      </a:pPr>
                      <a:r>
                        <a:rPr lang="en"/>
                        <a:t>F hunger</a:t>
                      </a:r>
                    </a:p>
                  </a:txBody>
                  <a:tcPr marT="91425" marB="91425" marR="91425" marL="91425"/>
                </a:tc>
                <a:tc>
                  <a:txBody>
                    <a:bodyPr>
                      <a:noAutofit/>
                    </a:bodyPr>
                    <a:lstStyle/>
                    <a:p>
                      <a:pPr lvl="0" rtl="0">
                        <a:spcBef>
                          <a:spcPts val="0"/>
                        </a:spcBef>
                        <a:buNone/>
                      </a:pPr>
                      <a:r>
                        <a:rPr lang="en"/>
                        <a:t>Eventually, there will be a state where I am hungry.</a:t>
                      </a:r>
                    </a:p>
                  </a:txBody>
                  <a:tcPr marT="91425" marB="91425" marR="91425" marL="91425"/>
                </a:tc>
              </a:tr>
              <a:tr h="381000">
                <a:tc>
                  <a:txBody>
                    <a:bodyPr>
                      <a:noAutofit/>
                    </a:bodyPr>
                    <a:lstStyle/>
                    <a:p>
                      <a:pPr lvl="0" rtl="0">
                        <a:spcBef>
                          <a:spcPts val="0"/>
                        </a:spcBef>
                        <a:buNone/>
                      </a:pPr>
                      <a:r>
                        <a:rPr b="1" lang="en"/>
                        <a:t>U (until)</a:t>
                      </a:r>
                    </a:p>
                  </a:txBody>
                  <a:tcPr marT="91425" marB="91425" marR="91425" marL="91425"/>
                </a:tc>
                <a:tc>
                  <a:txBody>
                    <a:bodyPr>
                      <a:noAutofit/>
                    </a:bodyPr>
                    <a:lstStyle/>
                    <a:p>
                      <a:pPr lvl="0" rtl="0">
                        <a:spcBef>
                          <a:spcPts val="0"/>
                        </a:spcBef>
                        <a:buNone/>
                      </a:pPr>
                      <a:r>
                        <a:rPr lang="en"/>
                        <a:t>hunger U burger</a:t>
                      </a:r>
                    </a:p>
                  </a:txBody>
                  <a:tcPr marT="91425" marB="91425" marR="91425" marL="91425"/>
                </a:tc>
                <a:tc>
                  <a:txBody>
                    <a:bodyPr>
                      <a:noAutofit/>
                    </a:bodyPr>
                    <a:lstStyle/>
                    <a:p>
                      <a:pPr lvl="0" rtl="0">
                        <a:spcBef>
                          <a:spcPts val="0"/>
                        </a:spcBef>
                        <a:buNone/>
                      </a:pPr>
                      <a:r>
                        <a:rPr lang="en"/>
                        <a:t>I will be hungry until I start to eat a burger.</a:t>
                      </a:r>
                    </a:p>
                  </a:txBody>
                  <a:tcPr marT="91425" marB="91425" marR="91425" marL="91425"/>
                </a:tc>
              </a:tr>
              <a:tr h="381000">
                <a:tc>
                  <a:txBody>
                    <a:bodyPr>
                      <a:noAutofit/>
                    </a:bodyPr>
                    <a:lstStyle/>
                    <a:p>
                      <a:pPr lvl="0" rtl="0">
                        <a:spcBef>
                          <a:spcPts val="0"/>
                        </a:spcBef>
                        <a:buNone/>
                      </a:pPr>
                      <a:r>
                        <a:rPr b="1" lang="en"/>
                        <a:t>R (release)</a:t>
                      </a:r>
                    </a:p>
                  </a:txBody>
                  <a:tcPr marT="91425" marB="91425" marR="91425" marL="91425"/>
                </a:tc>
                <a:tc>
                  <a:txBody>
                    <a:bodyPr>
                      <a:noAutofit/>
                    </a:bodyPr>
                    <a:lstStyle/>
                    <a:p>
                      <a:pPr lvl="0" rtl="0">
                        <a:spcBef>
                          <a:spcPts val="0"/>
                        </a:spcBef>
                        <a:buNone/>
                      </a:pPr>
                      <a:r>
                        <a:rPr lang="en"/>
                        <a:t>hunger R burger</a:t>
                      </a:r>
                    </a:p>
                  </a:txBody>
                  <a:tcPr marT="91425" marB="91425" marR="91425" marL="91425"/>
                </a:tc>
                <a:tc>
                  <a:txBody>
                    <a:bodyPr>
                      <a:noAutofit/>
                    </a:bodyPr>
                    <a:lstStyle/>
                    <a:p>
                      <a:pPr lvl="0" rtl="0">
                        <a:spcBef>
                          <a:spcPts val="0"/>
                        </a:spcBef>
                        <a:buNone/>
                      </a:pPr>
                      <a:r>
                        <a:rPr lang="en"/>
                        <a:t>I will cease to be hungry after I eat a burger.</a:t>
                      </a:r>
                    </a:p>
                  </a:txBody>
                  <a:tcPr marT="91425" marB="91425" marR="91425" marL="91425"/>
                </a:tc>
              </a:tr>
            </a:tbl>
          </a:graphicData>
        </a:graphic>
      </p:graphicFrame>
      <p:sp>
        <p:nvSpPr>
          <p:cNvPr id="225" name="Shape 22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231" name="Shape 2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X (next) - This operator provides a constraint on the next moment in time.</a:t>
            </a:r>
          </a:p>
          <a:p>
            <a:pPr indent="-228600" lvl="1" marL="914400" marR="0" rtl="0" algn="l">
              <a:lnSpc>
                <a:spcPct val="100000"/>
              </a:lnSpc>
              <a:spcBef>
                <a:spcPts val="600"/>
              </a:spcBef>
              <a:spcAft>
                <a:spcPts val="0"/>
              </a:spcAft>
            </a:pPr>
            <a:r>
              <a:rPr lang="en"/>
              <a:t>(sad &amp;&amp; !rich) -&gt; X(sad)</a:t>
            </a:r>
          </a:p>
          <a:p>
            <a:pPr indent="-228600" lvl="1" marL="914400" marR="0" rtl="0" algn="l">
              <a:lnSpc>
                <a:spcPct val="100000"/>
              </a:lnSpc>
              <a:spcBef>
                <a:spcPts val="600"/>
              </a:spcBef>
              <a:spcAft>
                <a:spcPts val="0"/>
              </a:spcAft>
            </a:pPr>
            <a:r>
              <a:rPr lang="en"/>
              <a:t>((x==0) &amp;&amp; (add3)) -&gt; X(x == 3)</a:t>
            </a:r>
          </a:p>
          <a:p>
            <a:pPr indent="-228600" lvl="0" marL="457200" marR="0" rtl="0" algn="l">
              <a:lnSpc>
                <a:spcPct val="100000"/>
              </a:lnSpc>
              <a:spcBef>
                <a:spcPts val="600"/>
              </a:spcBef>
              <a:spcAft>
                <a:spcPts val="0"/>
              </a:spcAft>
            </a:pPr>
            <a:r>
              <a:rPr lang="en"/>
              <a:t>F (finally) - At some point in the future, this property will be true.</a:t>
            </a:r>
          </a:p>
          <a:p>
            <a:pPr indent="-228600" lvl="1" marL="914400" marR="0" rtl="0" algn="l">
              <a:lnSpc>
                <a:spcPct val="100000"/>
              </a:lnSpc>
              <a:spcBef>
                <a:spcPts val="600"/>
              </a:spcBef>
              <a:spcAft>
                <a:spcPts val="0"/>
              </a:spcAft>
            </a:pPr>
            <a:r>
              <a:rPr lang="en"/>
              <a:t>(funny &amp;&amp; ownCamera) -&gt; F(famous)</a:t>
            </a:r>
          </a:p>
          <a:p>
            <a:pPr indent="-228600" lvl="1" marL="914400" marR="0" rtl="0" algn="l">
              <a:lnSpc>
                <a:spcPct val="100000"/>
              </a:lnSpc>
              <a:spcBef>
                <a:spcPts val="600"/>
              </a:spcBef>
              <a:spcAft>
                <a:spcPts val="0"/>
              </a:spcAft>
            </a:pPr>
            <a:r>
              <a:rPr lang="en"/>
              <a:t>sad -&gt; F(happy)</a:t>
            </a:r>
          </a:p>
          <a:p>
            <a:pPr indent="-228600" lvl="1" marL="914400" marR="0" rtl="0" algn="l">
              <a:lnSpc>
                <a:spcPct val="100000"/>
              </a:lnSpc>
              <a:spcBef>
                <a:spcPts val="600"/>
              </a:spcBef>
              <a:spcAft>
                <a:spcPts val="0"/>
              </a:spcAft>
            </a:pPr>
            <a:r>
              <a:rPr lang="en"/>
              <a:t>send -&gt; F(receive)</a:t>
            </a:r>
          </a:p>
          <a:p>
            <a:pPr lvl="0" marR="0" rtl="0" algn="l">
              <a:lnSpc>
                <a:spcPct val="100000"/>
              </a:lnSpc>
              <a:spcBef>
                <a:spcPts val="600"/>
              </a:spcBef>
              <a:spcAft>
                <a:spcPts val="0"/>
              </a:spcAft>
              <a:buNone/>
            </a:pPr>
            <a:r>
              <a:t/>
            </a:r>
            <a:endParaRPr sz="2400"/>
          </a:p>
        </p:txBody>
      </p:sp>
      <p:sp>
        <p:nvSpPr>
          <p:cNvPr id="232" name="Shape 23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238" name="Shape 2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 (globally) - This property must always be true.</a:t>
            </a:r>
          </a:p>
          <a:p>
            <a:pPr indent="-228600" lvl="1" marL="914400" marR="0" rtl="0" algn="l">
              <a:lnSpc>
                <a:spcPct val="100000"/>
              </a:lnSpc>
              <a:spcBef>
                <a:spcPts val="600"/>
              </a:spcBef>
              <a:spcAft>
                <a:spcPts val="0"/>
              </a:spcAft>
            </a:pPr>
            <a:r>
              <a:rPr lang="en"/>
              <a:t>winLottery -&gt; G(rich)</a:t>
            </a:r>
          </a:p>
          <a:p>
            <a:pPr indent="-228600" lvl="0" marL="457200" marR="0" rtl="0" algn="l">
              <a:lnSpc>
                <a:spcPct val="100000"/>
              </a:lnSpc>
              <a:spcBef>
                <a:spcPts val="600"/>
              </a:spcBef>
              <a:spcAft>
                <a:spcPts val="0"/>
              </a:spcAft>
            </a:pPr>
            <a:r>
              <a:rPr lang="en"/>
              <a:t>U (until) - One property must be true until the second becomes true.</a:t>
            </a:r>
          </a:p>
          <a:p>
            <a:pPr indent="-228600" lvl="1" marL="914400" marR="0" rtl="0" algn="l">
              <a:lnSpc>
                <a:spcPct val="100000"/>
              </a:lnSpc>
              <a:spcBef>
                <a:spcPts val="600"/>
              </a:spcBef>
              <a:spcAft>
                <a:spcPts val="0"/>
              </a:spcAft>
            </a:pPr>
            <a:r>
              <a:rPr lang="en"/>
              <a:t>startLecture -&gt; (talk U endLecture)</a:t>
            </a:r>
          </a:p>
          <a:p>
            <a:pPr indent="-228600" lvl="1" marL="914400" marR="0" rtl="0" algn="l">
              <a:lnSpc>
                <a:spcPct val="100000"/>
              </a:lnSpc>
              <a:spcBef>
                <a:spcPts val="600"/>
              </a:spcBef>
              <a:spcAft>
                <a:spcPts val="0"/>
              </a:spcAft>
            </a:pPr>
            <a:r>
              <a:rPr lang="en"/>
              <a:t>born -&gt; (alive U dead)</a:t>
            </a:r>
          </a:p>
          <a:p>
            <a:pPr indent="-228600" lvl="1" marL="914400" marR="0" rtl="0" algn="l">
              <a:lnSpc>
                <a:spcPct val="100000"/>
              </a:lnSpc>
              <a:spcBef>
                <a:spcPts val="600"/>
              </a:spcBef>
              <a:spcAft>
                <a:spcPts val="0"/>
              </a:spcAft>
            </a:pPr>
            <a:r>
              <a:rPr lang="en"/>
              <a:t>request -&gt; (!reply U acknowledgement)</a:t>
            </a:r>
          </a:p>
          <a:p>
            <a:pPr lvl="0" marR="0" rtl="0" algn="l">
              <a:lnSpc>
                <a:spcPct val="100000"/>
              </a:lnSpc>
              <a:spcBef>
                <a:spcPts val="600"/>
              </a:spcBef>
              <a:spcAft>
                <a:spcPts val="0"/>
              </a:spcAft>
              <a:buNone/>
            </a:pPr>
            <a:r>
              <a:t/>
            </a:r>
            <a:endParaRPr sz="2400"/>
          </a:p>
        </p:txBody>
      </p:sp>
      <p:sp>
        <p:nvSpPr>
          <p:cNvPr id="239" name="Shape 23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More LTL Examples</a:t>
            </a:r>
          </a:p>
        </p:txBody>
      </p:sp>
      <p:sp>
        <p:nvSpPr>
          <p:cNvPr id="245" name="Shape 2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 (requested -&gt; F (received))</a:t>
            </a:r>
          </a:p>
          <a:p>
            <a:pPr indent="-228600" lvl="0" marL="457200" marR="0" rtl="0" algn="l">
              <a:lnSpc>
                <a:spcPct val="100000"/>
              </a:lnSpc>
              <a:spcBef>
                <a:spcPts val="600"/>
              </a:spcBef>
              <a:spcAft>
                <a:spcPts val="0"/>
              </a:spcAft>
            </a:pPr>
            <a:r>
              <a:rPr lang="en"/>
              <a:t>G (received -&gt; X (processed))</a:t>
            </a:r>
          </a:p>
          <a:p>
            <a:pPr indent="-228600" lvl="0" marL="457200" marR="0" rtl="0" algn="l">
              <a:lnSpc>
                <a:spcPct val="100000"/>
              </a:lnSpc>
              <a:spcBef>
                <a:spcPts val="600"/>
              </a:spcBef>
              <a:spcAft>
                <a:spcPts val="0"/>
              </a:spcAft>
            </a:pPr>
            <a:r>
              <a:rPr lang="en"/>
              <a:t>G (processed -&gt; F (G (done)))</a:t>
            </a:r>
          </a:p>
          <a:p>
            <a:pPr indent="-228600" lvl="0" marL="457200" marR="0" rtl="0" algn="l">
              <a:lnSpc>
                <a:spcPct val="100000"/>
              </a:lnSpc>
              <a:spcBef>
                <a:spcPts val="600"/>
              </a:spcBef>
              <a:spcAft>
                <a:spcPts val="0"/>
              </a:spcAft>
            </a:pPr>
            <a:r>
              <a:rPr lang="en"/>
              <a:t>If the above are true, can this be true?</a:t>
            </a:r>
          </a:p>
          <a:p>
            <a:pPr indent="-228600" lvl="1" marL="914400" marR="0" rtl="0" algn="l">
              <a:lnSpc>
                <a:spcPct val="100000"/>
              </a:lnSpc>
              <a:spcBef>
                <a:spcPts val="600"/>
              </a:spcBef>
              <a:spcAft>
                <a:spcPts val="0"/>
              </a:spcAft>
            </a:pPr>
            <a:r>
              <a:rPr lang="en"/>
              <a:t>G (requested) &amp;&amp; G (!done)</a:t>
            </a:r>
          </a:p>
          <a:p>
            <a:pPr lvl="0" marR="0" rtl="0" algn="l">
              <a:lnSpc>
                <a:spcPct val="100000"/>
              </a:lnSpc>
              <a:spcBef>
                <a:spcPts val="600"/>
              </a:spcBef>
              <a:spcAft>
                <a:spcPts val="0"/>
              </a:spcAft>
              <a:buNone/>
            </a:pPr>
            <a:r>
              <a:t/>
            </a:r>
            <a:endParaRPr sz="2400"/>
          </a:p>
        </p:txBody>
      </p:sp>
      <p:sp>
        <p:nvSpPr>
          <p:cNvPr id="246" name="Shape 24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Computation Tree Logic Formulae</a:t>
            </a:r>
          </a:p>
        </p:txBody>
      </p:sp>
      <p:sp>
        <p:nvSpPr>
          <p:cNvPr id="252" name="Shape 252"/>
          <p:cNvSpPr txBox="1"/>
          <p:nvPr>
            <p:ph idx="1" type="body"/>
          </p:nvPr>
        </p:nvSpPr>
        <p:spPr>
          <a:xfrm>
            <a:off x="457200" y="1600200"/>
            <a:ext cx="8538600" cy="2125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Combines quantifiers over all paths and path-specific quantifiers:</a:t>
            </a:r>
          </a:p>
          <a:p>
            <a:pPr lvl="0" marR="0" rtl="0" algn="l">
              <a:lnSpc>
                <a:spcPct val="100000"/>
              </a:lnSpc>
              <a:spcBef>
                <a:spcPts val="600"/>
              </a:spcBef>
              <a:spcAft>
                <a:spcPts val="0"/>
              </a:spcAft>
              <a:buNone/>
            </a:pPr>
            <a:r>
              <a:t/>
            </a:r>
            <a:endParaRPr sz="2400"/>
          </a:p>
        </p:txBody>
      </p:sp>
      <p:graphicFrame>
        <p:nvGraphicFramePr>
          <p:cNvPr id="253" name="Shape 253"/>
          <p:cNvGraphicFramePr/>
          <p:nvPr/>
        </p:nvGraphicFramePr>
        <p:xfrm>
          <a:off x="554525" y="3907650"/>
          <a:ext cx="3000000" cy="3000000"/>
        </p:xfrm>
        <a:graphic>
          <a:graphicData uri="http://schemas.openxmlformats.org/drawingml/2006/table">
            <a:tbl>
              <a:tblPr>
                <a:noFill/>
                <a:tableStyleId>{6EB53D2B-8525-4A08-A0AF-6A45D0368DDB}</a:tableStyleId>
              </a:tblPr>
              <a:tblGrid>
                <a:gridCol w="1387050"/>
                <a:gridCol w="1779850"/>
                <a:gridCol w="4775850"/>
              </a:tblGrid>
              <a:tr h="381000">
                <a:tc>
                  <a:txBody>
                    <a:bodyPr>
                      <a:noAutofit/>
                    </a:bodyPr>
                    <a:lstStyle/>
                    <a:p>
                      <a:pPr lvl="0" rtl="0">
                        <a:spcBef>
                          <a:spcPts val="0"/>
                        </a:spcBef>
                        <a:buNone/>
                      </a:pPr>
                      <a:r>
                        <a:rPr b="1" lang="en"/>
                        <a:t>X (next)</a:t>
                      </a:r>
                    </a:p>
                  </a:txBody>
                  <a:tcPr marT="91425" marB="91425" marR="91425" marL="91425"/>
                </a:tc>
                <a:tc>
                  <a:txBody>
                    <a:bodyPr>
                      <a:noAutofit/>
                    </a:bodyPr>
                    <a:lstStyle/>
                    <a:p>
                      <a:pPr lvl="0" rtl="0">
                        <a:spcBef>
                          <a:spcPts val="0"/>
                        </a:spcBef>
                        <a:buNone/>
                      </a:pPr>
                      <a:r>
                        <a:rPr lang="en"/>
                        <a:t>X hunger</a:t>
                      </a:r>
                    </a:p>
                  </a:txBody>
                  <a:tcPr marT="91425" marB="91425" marR="91425" marL="91425"/>
                </a:tc>
                <a:tc>
                  <a:txBody>
                    <a:bodyPr>
                      <a:noAutofit/>
                    </a:bodyPr>
                    <a:lstStyle/>
                    <a:p>
                      <a:pPr lvl="0" rtl="0">
                        <a:spcBef>
                          <a:spcPts val="0"/>
                        </a:spcBef>
                        <a:buNone/>
                      </a:pPr>
                      <a:r>
                        <a:rPr lang="en"/>
                        <a:t>In the next state on this path, I will be hungry.</a:t>
                      </a:r>
                    </a:p>
                  </a:txBody>
                  <a:tcPr marT="91425" marB="91425" marR="91425" marL="91425"/>
                </a:tc>
              </a:tr>
              <a:tr h="381000">
                <a:tc>
                  <a:txBody>
                    <a:bodyPr>
                      <a:noAutofit/>
                    </a:bodyPr>
                    <a:lstStyle/>
                    <a:p>
                      <a:pPr lvl="0" rtl="0">
                        <a:spcBef>
                          <a:spcPts val="0"/>
                        </a:spcBef>
                        <a:buNone/>
                      </a:pPr>
                      <a:r>
                        <a:rPr b="1" lang="en"/>
                        <a:t>G (globally)</a:t>
                      </a:r>
                    </a:p>
                  </a:txBody>
                  <a:tcPr marT="91425" marB="91425" marR="91425" marL="91425"/>
                </a:tc>
                <a:tc>
                  <a:txBody>
                    <a:bodyPr>
                      <a:noAutofit/>
                    </a:bodyPr>
                    <a:lstStyle/>
                    <a:p>
                      <a:pPr lvl="0" rtl="0">
                        <a:spcBef>
                          <a:spcPts val="0"/>
                        </a:spcBef>
                        <a:buNone/>
                      </a:pPr>
                      <a:r>
                        <a:rPr lang="en"/>
                        <a:t>G hunger</a:t>
                      </a:r>
                    </a:p>
                  </a:txBody>
                  <a:tcPr marT="91425" marB="91425" marR="91425" marL="91425"/>
                </a:tc>
                <a:tc>
                  <a:txBody>
                    <a:bodyPr>
                      <a:noAutofit/>
                    </a:bodyPr>
                    <a:lstStyle/>
                    <a:p>
                      <a:pPr lvl="0" rtl="0">
                        <a:spcBef>
                          <a:spcPts val="0"/>
                        </a:spcBef>
                        <a:buNone/>
                      </a:pPr>
                      <a:r>
                        <a:rPr lang="en"/>
                        <a:t>In all future states on this path, I will be hungry.</a:t>
                      </a:r>
                    </a:p>
                  </a:txBody>
                  <a:tcPr marT="91425" marB="91425" marR="91425" marL="91425"/>
                </a:tc>
              </a:tr>
              <a:tr h="381000">
                <a:tc>
                  <a:txBody>
                    <a:bodyPr>
                      <a:noAutofit/>
                    </a:bodyPr>
                    <a:lstStyle/>
                    <a:p>
                      <a:pPr lvl="0" rtl="0">
                        <a:spcBef>
                          <a:spcPts val="0"/>
                        </a:spcBef>
                        <a:buNone/>
                      </a:pPr>
                      <a:r>
                        <a:rPr b="1" lang="en"/>
                        <a:t>F (finally)</a:t>
                      </a:r>
                    </a:p>
                  </a:txBody>
                  <a:tcPr marT="91425" marB="91425" marR="91425" marL="91425"/>
                </a:tc>
                <a:tc>
                  <a:txBody>
                    <a:bodyPr>
                      <a:noAutofit/>
                    </a:bodyPr>
                    <a:lstStyle/>
                    <a:p>
                      <a:pPr lvl="0" rtl="0">
                        <a:spcBef>
                          <a:spcPts val="0"/>
                        </a:spcBef>
                        <a:buNone/>
                      </a:pPr>
                      <a:r>
                        <a:rPr lang="en"/>
                        <a:t>F hunger</a:t>
                      </a:r>
                    </a:p>
                  </a:txBody>
                  <a:tcPr marT="91425" marB="91425" marR="91425" marL="91425"/>
                </a:tc>
                <a:tc>
                  <a:txBody>
                    <a:bodyPr>
                      <a:noAutofit/>
                    </a:bodyPr>
                    <a:lstStyle/>
                    <a:p>
                      <a:pPr lvl="0" rtl="0">
                        <a:spcBef>
                          <a:spcPts val="0"/>
                        </a:spcBef>
                        <a:buNone/>
                      </a:pPr>
                      <a:r>
                        <a:rPr lang="en"/>
                        <a:t>Eventually on this path, there will be a state where I am hungry.</a:t>
                      </a:r>
                    </a:p>
                  </a:txBody>
                  <a:tcPr marT="91425" marB="91425" marR="91425" marL="91425"/>
                </a:tc>
              </a:tr>
              <a:tr h="381000">
                <a:tc>
                  <a:txBody>
                    <a:bodyPr>
                      <a:noAutofit/>
                    </a:bodyPr>
                    <a:lstStyle/>
                    <a:p>
                      <a:pPr lvl="0" rtl="0">
                        <a:spcBef>
                          <a:spcPts val="0"/>
                        </a:spcBef>
                        <a:buNone/>
                      </a:pPr>
                      <a:r>
                        <a:rPr b="1" lang="en"/>
                        <a:t>U (until)</a:t>
                      </a:r>
                    </a:p>
                  </a:txBody>
                  <a:tcPr marT="91425" marB="91425" marR="91425" marL="91425"/>
                </a:tc>
                <a:tc>
                  <a:txBody>
                    <a:bodyPr>
                      <a:noAutofit/>
                    </a:bodyPr>
                    <a:lstStyle/>
                    <a:p>
                      <a:pPr lvl="0" rtl="0">
                        <a:spcBef>
                          <a:spcPts val="0"/>
                        </a:spcBef>
                        <a:buNone/>
                      </a:pPr>
                      <a:r>
                        <a:rPr lang="en"/>
                        <a:t>hunger U burger</a:t>
                      </a:r>
                    </a:p>
                  </a:txBody>
                  <a:tcPr marT="91425" marB="91425" marR="91425" marL="91425"/>
                </a:tc>
                <a:tc>
                  <a:txBody>
                    <a:bodyPr>
                      <a:noAutofit/>
                    </a:bodyPr>
                    <a:lstStyle/>
                    <a:p>
                      <a:pPr lvl="0" rtl="0">
                        <a:spcBef>
                          <a:spcPts val="0"/>
                        </a:spcBef>
                        <a:buNone/>
                      </a:pPr>
                      <a:r>
                        <a:rPr lang="en"/>
                        <a:t>On this path, I will be hungry until I start to eat a burger. (I must eventually eat a burger)</a:t>
                      </a:r>
                    </a:p>
                  </a:txBody>
                  <a:tcPr marT="91425" marB="91425" marR="91425" marL="91425"/>
                </a:tc>
              </a:tr>
              <a:tr h="381000">
                <a:tc>
                  <a:txBody>
                    <a:bodyPr>
                      <a:noAutofit/>
                    </a:bodyPr>
                    <a:lstStyle/>
                    <a:p>
                      <a:pPr lvl="0" rtl="0">
                        <a:spcBef>
                          <a:spcPts val="0"/>
                        </a:spcBef>
                        <a:buNone/>
                      </a:pPr>
                      <a:r>
                        <a:rPr b="1" lang="en"/>
                        <a:t>W (weak until)</a:t>
                      </a:r>
                    </a:p>
                  </a:txBody>
                  <a:tcPr marT="91425" marB="91425" marR="91425" marL="91425"/>
                </a:tc>
                <a:tc>
                  <a:txBody>
                    <a:bodyPr>
                      <a:noAutofit/>
                    </a:bodyPr>
                    <a:lstStyle/>
                    <a:p>
                      <a:pPr lvl="0" rtl="0">
                        <a:spcBef>
                          <a:spcPts val="0"/>
                        </a:spcBef>
                        <a:buNone/>
                      </a:pPr>
                      <a:r>
                        <a:rPr lang="en"/>
                        <a:t>hunger W burger</a:t>
                      </a:r>
                    </a:p>
                  </a:txBody>
                  <a:tcPr marT="91425" marB="91425" marR="91425" marL="91425"/>
                </a:tc>
                <a:tc>
                  <a:txBody>
                    <a:bodyPr>
                      <a:noAutofit/>
                    </a:bodyPr>
                    <a:lstStyle/>
                    <a:p>
                      <a:pPr lvl="0" rtl="0">
                        <a:spcBef>
                          <a:spcPts val="0"/>
                        </a:spcBef>
                        <a:buNone/>
                      </a:pPr>
                      <a:r>
                        <a:rPr lang="en">
                          <a:solidFill>
                            <a:schemeClr val="dk1"/>
                          </a:solidFill>
                        </a:rPr>
                        <a:t>On this path, I will be hungry until I start to eat a burger. (There is no guarantee that I eat a burger)</a:t>
                      </a:r>
                    </a:p>
                  </a:txBody>
                  <a:tcPr marT="91425" marB="91425" marR="91425" marL="91425"/>
                </a:tc>
              </a:tr>
            </a:tbl>
          </a:graphicData>
        </a:graphic>
      </p:graphicFrame>
      <p:graphicFrame>
        <p:nvGraphicFramePr>
          <p:cNvPr id="254" name="Shape 254"/>
          <p:cNvGraphicFramePr/>
          <p:nvPr/>
        </p:nvGraphicFramePr>
        <p:xfrm>
          <a:off x="819100" y="2521500"/>
          <a:ext cx="3000000" cy="3000000"/>
        </p:xfrm>
        <a:graphic>
          <a:graphicData uri="http://schemas.openxmlformats.org/drawingml/2006/table">
            <a:tbl>
              <a:tblPr>
                <a:noFill/>
                <a:tableStyleId>{6EB53D2B-8525-4A08-A0AF-6A45D0368DDB}</a:tableStyleId>
              </a:tblPr>
              <a:tblGrid>
                <a:gridCol w="1264150"/>
                <a:gridCol w="1622150"/>
                <a:gridCol w="4352675"/>
              </a:tblGrid>
              <a:tr h="381000">
                <a:tc>
                  <a:txBody>
                    <a:bodyPr>
                      <a:noAutofit/>
                    </a:bodyPr>
                    <a:lstStyle/>
                    <a:p>
                      <a:pPr lvl="0" rtl="0">
                        <a:spcBef>
                          <a:spcPts val="0"/>
                        </a:spcBef>
                        <a:buNone/>
                      </a:pPr>
                      <a:r>
                        <a:rPr b="1" lang="en"/>
                        <a:t>A (all)</a:t>
                      </a:r>
                    </a:p>
                  </a:txBody>
                  <a:tcPr marT="91425" marB="91425" marR="91425" marL="91425"/>
                </a:tc>
                <a:tc>
                  <a:txBody>
                    <a:bodyPr>
                      <a:noAutofit/>
                    </a:bodyPr>
                    <a:lstStyle/>
                    <a:p>
                      <a:pPr lvl="0" rtl="0">
                        <a:spcBef>
                          <a:spcPts val="0"/>
                        </a:spcBef>
                        <a:buNone/>
                      </a:pPr>
                      <a:r>
                        <a:rPr lang="en"/>
                        <a:t>A hunger</a:t>
                      </a:r>
                    </a:p>
                  </a:txBody>
                  <a:tcPr marT="91425" marB="91425" marR="91425" marL="91425"/>
                </a:tc>
                <a:tc>
                  <a:txBody>
                    <a:bodyPr>
                      <a:noAutofit/>
                    </a:bodyPr>
                    <a:lstStyle/>
                    <a:p>
                      <a:pPr lvl="0" rtl="0">
                        <a:spcBef>
                          <a:spcPts val="0"/>
                        </a:spcBef>
                        <a:buNone/>
                      </a:pPr>
                      <a:r>
                        <a:rPr lang="en"/>
                        <a:t>Starting from the current state, I must be hungry on all paths.</a:t>
                      </a:r>
                    </a:p>
                  </a:txBody>
                  <a:tcPr marT="91425" marB="91425" marR="91425" marL="91425"/>
                </a:tc>
              </a:tr>
              <a:tr h="381000">
                <a:tc>
                  <a:txBody>
                    <a:bodyPr>
                      <a:noAutofit/>
                    </a:bodyPr>
                    <a:lstStyle/>
                    <a:p>
                      <a:pPr lvl="0" rtl="0">
                        <a:spcBef>
                          <a:spcPts val="0"/>
                        </a:spcBef>
                        <a:buNone/>
                      </a:pPr>
                      <a:r>
                        <a:rPr b="1" lang="en"/>
                        <a:t>E (exists)</a:t>
                      </a:r>
                    </a:p>
                  </a:txBody>
                  <a:tcPr marT="91425" marB="91425" marR="91425" marL="91425"/>
                </a:tc>
                <a:tc>
                  <a:txBody>
                    <a:bodyPr>
                      <a:noAutofit/>
                    </a:bodyPr>
                    <a:lstStyle/>
                    <a:p>
                      <a:pPr lvl="0" rtl="0">
                        <a:spcBef>
                          <a:spcPts val="0"/>
                        </a:spcBef>
                        <a:buNone/>
                      </a:pPr>
                      <a:r>
                        <a:rPr lang="en"/>
                        <a:t>E hunger</a:t>
                      </a:r>
                    </a:p>
                  </a:txBody>
                  <a:tcPr marT="91425" marB="91425" marR="91425" marL="91425"/>
                </a:tc>
                <a:tc>
                  <a:txBody>
                    <a:bodyPr>
                      <a:noAutofit/>
                    </a:bodyPr>
                    <a:lstStyle/>
                    <a:p>
                      <a:pPr lvl="0" rtl="0">
                        <a:spcBef>
                          <a:spcPts val="0"/>
                        </a:spcBef>
                        <a:buNone/>
                      </a:pPr>
                      <a:r>
                        <a:rPr lang="en"/>
                        <a:t>There must be some path, starting from the current state, where I am hungry.</a:t>
                      </a:r>
                    </a:p>
                  </a:txBody>
                  <a:tcPr marT="91425" marB="91425" marR="91425" marL="91425"/>
                </a:tc>
              </a:tr>
            </a:tbl>
          </a:graphicData>
        </a:graphic>
      </p:graphicFrame>
      <p:sp>
        <p:nvSpPr>
          <p:cNvPr id="255" name="Shape 2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CTL Examples</a:t>
            </a:r>
          </a:p>
        </p:txBody>
      </p:sp>
      <p:sp>
        <p:nvSpPr>
          <p:cNvPr id="261" name="Shape 2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chocolate = “I like chocolate.” </a:t>
            </a:r>
          </a:p>
          <a:p>
            <a:pPr indent="-419100" lvl="0" marL="457200" marR="0" rtl="0" algn="l">
              <a:lnSpc>
                <a:spcPct val="100000"/>
              </a:lnSpc>
              <a:spcBef>
                <a:spcPts val="600"/>
              </a:spcBef>
              <a:spcAft>
                <a:spcPts val="0"/>
              </a:spcAft>
              <a:buClr>
                <a:schemeClr val="dk1"/>
              </a:buClr>
              <a:buSzPct val="100000"/>
              <a:buFont typeface="Arial"/>
            </a:pPr>
            <a:r>
              <a:rPr lang="en"/>
              <a:t>warm = “It is warm outside.”</a:t>
            </a:r>
          </a:p>
          <a:p>
            <a:pPr indent="-228600" lvl="0" marL="457200" marR="0" rtl="0" algn="l">
              <a:lnSpc>
                <a:spcPct val="100000"/>
              </a:lnSpc>
              <a:spcBef>
                <a:spcPts val="600"/>
              </a:spcBef>
              <a:spcAft>
                <a:spcPts val="0"/>
              </a:spcAft>
            </a:pPr>
            <a:r>
              <a:rPr lang="en"/>
              <a:t>AG chocolate</a:t>
            </a:r>
          </a:p>
          <a:p>
            <a:pPr indent="-228600" lvl="0" marL="457200" marR="0" rtl="0" algn="l">
              <a:lnSpc>
                <a:spcPct val="100000"/>
              </a:lnSpc>
              <a:spcBef>
                <a:spcPts val="600"/>
              </a:spcBef>
              <a:spcAft>
                <a:spcPts val="0"/>
              </a:spcAft>
            </a:pPr>
            <a:r>
              <a:rPr lang="en"/>
              <a:t>EF chocolate</a:t>
            </a:r>
          </a:p>
          <a:p>
            <a:pPr indent="-228600" lvl="0" marL="457200" marR="0" rtl="0" algn="l">
              <a:lnSpc>
                <a:spcPct val="100000"/>
              </a:lnSpc>
              <a:spcBef>
                <a:spcPts val="600"/>
              </a:spcBef>
              <a:spcAft>
                <a:spcPts val="0"/>
              </a:spcAft>
            </a:pPr>
            <a:r>
              <a:rPr lang="en"/>
              <a:t>AF (EG chocolate)</a:t>
            </a:r>
          </a:p>
          <a:p>
            <a:pPr indent="-228600" lvl="0" marL="457200" marR="0" rtl="0" algn="l">
              <a:lnSpc>
                <a:spcPct val="100000"/>
              </a:lnSpc>
              <a:spcBef>
                <a:spcPts val="600"/>
              </a:spcBef>
              <a:spcAft>
                <a:spcPts val="0"/>
              </a:spcAft>
            </a:pPr>
            <a:r>
              <a:rPr lang="en"/>
              <a:t>EG (AF chocolate)</a:t>
            </a:r>
          </a:p>
          <a:p>
            <a:pPr indent="-228600" lvl="0" marL="457200" marR="0" rtl="0" algn="l">
              <a:lnSpc>
                <a:spcPct val="100000"/>
              </a:lnSpc>
              <a:spcBef>
                <a:spcPts val="600"/>
              </a:spcBef>
              <a:spcAft>
                <a:spcPts val="0"/>
              </a:spcAft>
            </a:pPr>
            <a:r>
              <a:rPr lang="en"/>
              <a:t>AG (chocolate U warm)</a:t>
            </a:r>
          </a:p>
          <a:p>
            <a:pPr indent="-228600" lvl="0" marL="457200" marR="0" rtl="0" algn="l">
              <a:lnSpc>
                <a:spcPct val="100000"/>
              </a:lnSpc>
              <a:spcBef>
                <a:spcPts val="600"/>
              </a:spcBef>
              <a:spcAft>
                <a:spcPts val="0"/>
              </a:spcAft>
            </a:pPr>
            <a:r>
              <a:rPr lang="en"/>
              <a:t>EF ((EX chocolate) U (AG warm))</a:t>
            </a:r>
          </a:p>
          <a:p>
            <a:pPr lvl="0" marR="0" rtl="0" algn="l">
              <a:lnSpc>
                <a:spcPct val="100000"/>
              </a:lnSpc>
              <a:spcBef>
                <a:spcPts val="600"/>
              </a:spcBef>
              <a:spcAft>
                <a:spcPts val="0"/>
              </a:spcAft>
              <a:buNone/>
            </a:pPr>
            <a:r>
              <a:t/>
            </a:r>
            <a:endParaRPr sz="2400"/>
          </a:p>
        </p:txBody>
      </p:sp>
      <p:sp>
        <p:nvSpPr>
          <p:cNvPr id="262" name="Shape 26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268" name="Shape 2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always possible to reach a state where we can reset.</a:t>
            </a:r>
          </a:p>
          <a:p>
            <a:pPr indent="-228600" lvl="1" marL="914400" marR="0" rtl="0" algn="l">
              <a:lnSpc>
                <a:spcPct val="100000"/>
              </a:lnSpc>
              <a:spcBef>
                <a:spcPts val="600"/>
              </a:spcBef>
              <a:spcAft>
                <a:spcPts val="0"/>
              </a:spcAft>
            </a:pPr>
            <a:r>
              <a:rPr b="1" lang="en"/>
              <a:t>AG (EF reset)</a:t>
            </a:r>
          </a:p>
          <a:p>
            <a:pPr indent="-228600" lvl="1" marL="914400" marR="0" rtl="0" algn="l">
              <a:lnSpc>
                <a:spcPct val="100000"/>
              </a:lnSpc>
              <a:spcBef>
                <a:spcPts val="600"/>
              </a:spcBef>
              <a:spcAft>
                <a:spcPts val="0"/>
              </a:spcAft>
            </a:pPr>
            <a:r>
              <a:rPr lang="en"/>
              <a:t>Is the LTL formula</a:t>
            </a:r>
            <a:r>
              <a:rPr b="1" lang="en"/>
              <a:t> G (F reset) </a:t>
            </a:r>
            <a:r>
              <a:rPr lang="en"/>
              <a:t>the same expression?</a:t>
            </a:r>
          </a:p>
          <a:p>
            <a:pPr indent="-228600" lvl="0" marL="457200" marR="0" rtl="0" algn="l">
              <a:lnSpc>
                <a:spcPct val="100000"/>
              </a:lnSpc>
              <a:spcBef>
                <a:spcPts val="600"/>
              </a:spcBef>
              <a:spcAft>
                <a:spcPts val="0"/>
              </a:spcAft>
            </a:pPr>
            <a:r>
              <a:rPr lang="en"/>
              <a:t>Eventually, the system will reach a good state and remain there.</a:t>
            </a:r>
          </a:p>
          <a:p>
            <a:pPr indent="-228600" lvl="1" marL="914400" marR="0" rtl="0" algn="l">
              <a:lnSpc>
                <a:spcPct val="100000"/>
              </a:lnSpc>
              <a:spcBef>
                <a:spcPts val="600"/>
              </a:spcBef>
              <a:spcAft>
                <a:spcPts val="0"/>
              </a:spcAft>
            </a:pPr>
            <a:r>
              <a:rPr b="1" lang="en"/>
              <a:t>F (G good)</a:t>
            </a:r>
          </a:p>
          <a:p>
            <a:pPr indent="-228600" lvl="1" marL="914400" marR="0" rtl="0" algn="l">
              <a:lnSpc>
                <a:spcPct val="100000"/>
              </a:lnSpc>
              <a:spcBef>
                <a:spcPts val="600"/>
              </a:spcBef>
              <a:spcAft>
                <a:spcPts val="0"/>
              </a:spcAft>
            </a:pPr>
            <a:r>
              <a:rPr lang="en"/>
              <a:t>Is the CTL formula </a:t>
            </a:r>
            <a:r>
              <a:rPr b="1" lang="en"/>
              <a:t>AF (AG good) </a:t>
            </a:r>
            <a:r>
              <a:rPr lang="en"/>
              <a:t>the same?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sz="2400"/>
          </a:p>
        </p:txBody>
      </p:sp>
      <p:pic>
        <p:nvPicPr>
          <p:cNvPr descr="Screenshot from 2015-09-03 14:15:48.png" id="269" name="Shape 269"/>
          <p:cNvPicPr preferRelativeResize="0"/>
          <p:nvPr/>
        </p:nvPicPr>
        <p:blipFill>
          <a:blip r:embed="rId3">
            <a:alphaModFix/>
          </a:blip>
          <a:stretch>
            <a:fillRect/>
          </a:stretch>
        </p:blipFill>
        <p:spPr>
          <a:xfrm>
            <a:off x="2640812" y="5100975"/>
            <a:ext cx="3960718" cy="1143300"/>
          </a:xfrm>
          <a:prstGeom prst="rect">
            <a:avLst/>
          </a:prstGeom>
          <a:noFill/>
          <a:ln>
            <a:noFill/>
          </a:ln>
        </p:spPr>
      </p:pic>
      <p:sp>
        <p:nvSpPr>
          <p:cNvPr id="270" name="Shape 27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idx="4294967295" type="title"/>
          </p:nvPr>
        </p:nvSpPr>
        <p:spPr>
          <a:xfrm>
            <a:off x="543450" y="2555975"/>
            <a:ext cx="7948500" cy="3027900"/>
          </a:xfrm>
          <a:prstGeom prst="rect">
            <a:avLst/>
          </a:prstGeom>
        </p:spPr>
        <p:txBody>
          <a:bodyPr anchorCtr="0" anchor="b" bIns="91425" lIns="91425" rIns="91425" tIns="91425">
            <a:noAutofit/>
          </a:bodyPr>
          <a:lstStyle/>
          <a:p>
            <a:pPr lvl="0" rtl="0">
              <a:spcBef>
                <a:spcPts val="0"/>
              </a:spcBef>
              <a:buNone/>
            </a:pPr>
            <a:r>
              <a:rPr lang="en"/>
              <a:t>Proving Properties Over Models</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76" name="Shape 2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Power of Argument</a:t>
            </a:r>
          </a:p>
        </p:txBody>
      </p:sp>
      <p:sp>
        <p:nvSpPr>
          <p:cNvPr id="63" name="Shape 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Once the software is complete, we perform verification (does the software meet the requirements?).</a:t>
            </a:r>
          </a:p>
          <a:p>
            <a:pPr indent="-228600" lvl="1" marL="914400" marR="0" rtl="0" algn="l">
              <a:lnSpc>
                <a:spcPct val="100000"/>
              </a:lnSpc>
              <a:spcBef>
                <a:spcPts val="600"/>
              </a:spcBef>
              <a:spcAft>
                <a:spcPts val="0"/>
              </a:spcAft>
            </a:pPr>
            <a:r>
              <a:rPr lang="en"/>
              <a:t>We </a:t>
            </a:r>
            <a:r>
              <a:rPr b="1" lang="en"/>
              <a:t>argue</a:t>
            </a:r>
            <a:r>
              <a:rPr lang="en"/>
              <a:t> that the software is correct.</a:t>
            </a:r>
          </a:p>
          <a:p>
            <a:pPr indent="-228600" lvl="1" marL="914400" marR="0" rtl="0" algn="l">
              <a:lnSpc>
                <a:spcPct val="100000"/>
              </a:lnSpc>
              <a:spcBef>
                <a:spcPts val="600"/>
              </a:spcBef>
              <a:spcAft>
                <a:spcPts val="0"/>
              </a:spcAft>
            </a:pPr>
            <a:r>
              <a:rPr lang="en"/>
              <a:t>We </a:t>
            </a:r>
            <a:r>
              <a:rPr b="1" lang="en"/>
              <a:t>argue </a:t>
            </a:r>
            <a:r>
              <a:rPr lang="en"/>
              <a:t>that the software meets the users’ needs.</a:t>
            </a:r>
          </a:p>
          <a:p>
            <a:pPr indent="-228600" lvl="0" marL="457200" marR="0" rtl="0" algn="l">
              <a:lnSpc>
                <a:spcPct val="100000"/>
              </a:lnSpc>
              <a:spcBef>
                <a:spcPts val="600"/>
              </a:spcBef>
              <a:spcAft>
                <a:spcPts val="0"/>
              </a:spcAft>
            </a:pPr>
            <a:r>
              <a:rPr lang="en"/>
              <a:t>Before we build the software, we want to know that the specifications are complete, correct, and not contradictory.</a:t>
            </a:r>
          </a:p>
          <a:p>
            <a:pPr indent="-228600" lvl="0" marL="457200" marR="0" rtl="0" algn="l">
              <a:lnSpc>
                <a:spcPct val="100000"/>
              </a:lnSpc>
              <a:spcBef>
                <a:spcPts val="600"/>
              </a:spcBef>
              <a:spcAft>
                <a:spcPts val="0"/>
              </a:spcAft>
            </a:pPr>
            <a:r>
              <a:rPr lang="en"/>
              <a:t>How can we analyze the specification without code?</a:t>
            </a:r>
          </a:p>
        </p:txBody>
      </p:sp>
      <p:sp>
        <p:nvSpPr>
          <p:cNvPr id="64" name="Shape 6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Proving Properties</a:t>
            </a:r>
          </a:p>
        </p:txBody>
      </p:sp>
      <p:sp>
        <p:nvSpPr>
          <p:cNvPr id="282" name="Shape 2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0000"/>
            </a:pPr>
            <a:r>
              <a:rPr lang="en"/>
              <a:t>To perform verification, we take properties and exhaustively search the state space of the model for violations.</a:t>
            </a:r>
          </a:p>
          <a:p>
            <a:pPr indent="-228600" lvl="0" marL="457200" marR="0" rtl="0" algn="l">
              <a:lnSpc>
                <a:spcPct val="100000"/>
              </a:lnSpc>
              <a:spcBef>
                <a:spcPts val="600"/>
              </a:spcBef>
              <a:spcAft>
                <a:spcPts val="0"/>
              </a:spcAft>
            </a:pPr>
            <a:r>
              <a:rPr lang="en"/>
              <a:t>Violations give us counter-examples</a:t>
            </a:r>
          </a:p>
          <a:p>
            <a:pPr indent="-228600" lvl="1" marL="914400" marR="0" rtl="0" algn="l">
              <a:lnSpc>
                <a:spcPct val="100000"/>
              </a:lnSpc>
              <a:spcBef>
                <a:spcPts val="600"/>
              </a:spcBef>
              <a:spcAft>
                <a:spcPts val="0"/>
              </a:spcAft>
            </a:pPr>
            <a:r>
              <a:rPr lang="en"/>
              <a:t>A path that demonstrates how the property has been violated. </a:t>
            </a:r>
          </a:p>
          <a:p>
            <a:pPr indent="-228600" lvl="0" marL="457200" marR="0" rtl="0" algn="l">
              <a:lnSpc>
                <a:spcPct val="100000"/>
              </a:lnSpc>
              <a:spcBef>
                <a:spcPts val="600"/>
              </a:spcBef>
              <a:spcAft>
                <a:spcPts val="0"/>
              </a:spcAft>
            </a:pPr>
            <a:r>
              <a:rPr lang="en"/>
              <a:t>Implications:</a:t>
            </a:r>
          </a:p>
          <a:p>
            <a:pPr indent="-228600" lvl="1" marL="914400" marR="0" rtl="0" algn="l">
              <a:lnSpc>
                <a:spcPct val="100000"/>
              </a:lnSpc>
              <a:spcBef>
                <a:spcPts val="600"/>
              </a:spcBef>
              <a:spcAft>
                <a:spcPts val="0"/>
              </a:spcAft>
            </a:pPr>
            <a:r>
              <a:rPr lang="en"/>
              <a:t>Property is incorrect.</a:t>
            </a:r>
          </a:p>
          <a:p>
            <a:pPr indent="-228600" lvl="1" marL="914400" marR="0" rtl="0" algn="l">
              <a:lnSpc>
                <a:spcPct val="100000"/>
              </a:lnSpc>
              <a:spcBef>
                <a:spcPts val="600"/>
              </a:spcBef>
              <a:spcAft>
                <a:spcPts val="0"/>
              </a:spcAft>
            </a:pPr>
            <a:r>
              <a:rPr lang="en"/>
              <a:t>Model does not reflect expected behavior.</a:t>
            </a:r>
          </a:p>
          <a:p>
            <a:pPr indent="-228600" lvl="1" marL="914400" marR="0" rtl="0" algn="l">
              <a:lnSpc>
                <a:spcPct val="100000"/>
              </a:lnSpc>
              <a:spcBef>
                <a:spcPts val="600"/>
              </a:spcBef>
              <a:spcAft>
                <a:spcPts val="0"/>
              </a:spcAft>
            </a:pPr>
            <a:r>
              <a:rPr lang="en"/>
              <a:t>Real issue found in the system being designed.</a:t>
            </a:r>
          </a:p>
        </p:txBody>
      </p:sp>
      <p:sp>
        <p:nvSpPr>
          <p:cNvPr id="283" name="Shape 2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 Generation from FS Verification</a:t>
            </a:r>
          </a:p>
        </p:txBody>
      </p:sp>
      <p:sp>
        <p:nvSpPr>
          <p:cNvPr id="289" name="Shape 2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80000"/>
              <a:buFont typeface="Arial"/>
            </a:pPr>
            <a:r>
              <a:rPr lang="en"/>
              <a:t>We can also take properties and </a:t>
            </a:r>
            <a:r>
              <a:rPr b="1" lang="en"/>
              <a:t>negate</a:t>
            </a:r>
            <a:r>
              <a:rPr lang="en"/>
              <a:t> them.</a:t>
            </a:r>
          </a:p>
          <a:p>
            <a:pPr indent="-228600" lvl="1" marL="914400" marR="0" rtl="0" algn="l">
              <a:lnSpc>
                <a:spcPct val="100000"/>
              </a:lnSpc>
              <a:spcBef>
                <a:spcPts val="600"/>
              </a:spcBef>
              <a:spcAft>
                <a:spcPts val="0"/>
              </a:spcAft>
            </a:pPr>
            <a:r>
              <a:rPr lang="en"/>
              <a:t>Called a “trap property” - we assert that a property can never be met.</a:t>
            </a:r>
          </a:p>
          <a:p>
            <a:pPr indent="-228600" lvl="0" marL="457200" marR="0" rtl="0" algn="l">
              <a:lnSpc>
                <a:spcPct val="100000"/>
              </a:lnSpc>
              <a:spcBef>
                <a:spcPts val="600"/>
              </a:spcBef>
              <a:spcAft>
                <a:spcPts val="0"/>
              </a:spcAft>
            </a:pPr>
            <a:r>
              <a:rPr lang="en"/>
              <a:t>The counter-example shows one way the property can be met.</a:t>
            </a:r>
          </a:p>
          <a:p>
            <a:pPr indent="-228600" lvl="0" marL="457200" marR="0" rtl="0" algn="l">
              <a:lnSpc>
                <a:spcPct val="100000"/>
              </a:lnSpc>
              <a:spcBef>
                <a:spcPts val="600"/>
              </a:spcBef>
              <a:spcAft>
                <a:spcPts val="0"/>
              </a:spcAft>
            </a:pPr>
            <a:r>
              <a:rPr lang="en"/>
              <a:t>This can be used as a test for the real system - to demonstrate that the final system meets its specification.</a:t>
            </a:r>
          </a:p>
        </p:txBody>
      </p:sp>
      <p:sp>
        <p:nvSpPr>
          <p:cNvPr id="290" name="Shape 29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Exhaustive Search</a:t>
            </a:r>
          </a:p>
        </p:txBody>
      </p:sp>
      <p:sp>
        <p:nvSpPr>
          <p:cNvPr id="296" name="Shape 296"/>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Algorithms exhaustively comb through the possible execution paths through the model.</a:t>
            </a:r>
          </a:p>
          <a:p>
            <a:pPr indent="-381000" lvl="0" marL="457200" marR="0" rtl="0" algn="l">
              <a:lnSpc>
                <a:spcPct val="100000"/>
              </a:lnSpc>
              <a:spcBef>
                <a:spcPts val="600"/>
              </a:spcBef>
              <a:spcAft>
                <a:spcPts val="0"/>
              </a:spcAft>
              <a:buSzPct val="100000"/>
            </a:pPr>
            <a:r>
              <a:rPr lang="en" sz="2400"/>
              <a:t>Major limitation - state space explosion.</a:t>
            </a:r>
          </a:p>
        </p:txBody>
      </p:sp>
      <p:pic>
        <p:nvPicPr>
          <p:cNvPr descr="Screenshot from 2015-09-03 14:48:55.png" id="297" name="Shape 297"/>
          <p:cNvPicPr preferRelativeResize="0"/>
          <p:nvPr/>
        </p:nvPicPr>
        <p:blipFill>
          <a:blip r:embed="rId3">
            <a:alphaModFix/>
          </a:blip>
          <a:stretch>
            <a:fillRect/>
          </a:stretch>
        </p:blipFill>
        <p:spPr>
          <a:xfrm>
            <a:off x="1773200" y="2875725"/>
            <a:ext cx="5267348" cy="3692175"/>
          </a:xfrm>
          <a:prstGeom prst="rect">
            <a:avLst/>
          </a:prstGeom>
          <a:noFill/>
          <a:ln>
            <a:noFill/>
          </a:ln>
        </p:spPr>
      </p:pic>
      <p:sp>
        <p:nvSpPr>
          <p:cNvPr id="298" name="Shape 29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Exhaustive Search - Dining Philosophers</a:t>
            </a:r>
          </a:p>
        </p:txBody>
      </p:sp>
      <p:sp>
        <p:nvSpPr>
          <p:cNvPr id="304" name="Shape 3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Problem - X philosophers sit at a table with Y forks between them. Philosophers may think or eat. When they eat, they need two forks.</a:t>
            </a:r>
          </a:p>
          <a:p>
            <a:pPr indent="-228600" lvl="0" marL="457200" marR="0" rtl="0" algn="l">
              <a:lnSpc>
                <a:spcPct val="100000"/>
              </a:lnSpc>
              <a:spcBef>
                <a:spcPts val="600"/>
              </a:spcBef>
              <a:spcAft>
                <a:spcPts val="0"/>
              </a:spcAft>
            </a:pPr>
            <a:r>
              <a:rPr lang="en"/>
              <a:t>Goal is to avoid deadlock - a state where no progress is possible.</a:t>
            </a:r>
          </a:p>
          <a:p>
            <a:pPr indent="-355600" lvl="1" marL="914400" marR="0" rtl="0" algn="l">
              <a:lnSpc>
                <a:spcPct val="100000"/>
              </a:lnSpc>
              <a:spcBef>
                <a:spcPts val="600"/>
              </a:spcBef>
              <a:spcAft>
                <a:spcPts val="0"/>
              </a:spcAft>
              <a:buSzPct val="100000"/>
            </a:pPr>
            <a:r>
              <a:rPr lang="en" sz="2000"/>
              <a:t>5 philosophers/forks - deadlock after exploring 145 states</a:t>
            </a:r>
          </a:p>
          <a:p>
            <a:pPr indent="-355600" lvl="1" marL="914400" marR="0" rtl="0" algn="l">
              <a:lnSpc>
                <a:spcPct val="100000"/>
              </a:lnSpc>
              <a:spcBef>
                <a:spcPts val="600"/>
              </a:spcBef>
              <a:spcAft>
                <a:spcPts val="0"/>
              </a:spcAft>
              <a:buSzPct val="100000"/>
            </a:pPr>
            <a:r>
              <a:rPr lang="en" sz="2000"/>
              <a:t>10 philosophers/forks - deadlock after exploring 18,313 states</a:t>
            </a:r>
          </a:p>
          <a:p>
            <a:pPr indent="-355600" lvl="1" marL="914400" marR="0" rtl="0" algn="l">
              <a:lnSpc>
                <a:spcPct val="100000"/>
              </a:lnSpc>
              <a:spcBef>
                <a:spcPts val="600"/>
              </a:spcBef>
              <a:spcAft>
                <a:spcPts val="0"/>
              </a:spcAft>
              <a:buSzPct val="100000"/>
            </a:pPr>
            <a:r>
              <a:rPr lang="en" sz="2000"/>
              <a:t>15 philosophers/forks - deadlock after exploring 148,897 states </a:t>
            </a:r>
          </a:p>
          <a:p>
            <a:pPr indent="-355600" lvl="1" marL="914400" marR="0" rtl="0" algn="l">
              <a:lnSpc>
                <a:spcPct val="100000"/>
              </a:lnSpc>
              <a:spcBef>
                <a:spcPts val="600"/>
              </a:spcBef>
              <a:spcAft>
                <a:spcPts val="0"/>
              </a:spcAft>
              <a:buSzPct val="100000"/>
            </a:pPr>
            <a:r>
              <a:rPr lang="en" sz="2000"/>
              <a:t>9 philosophers/10 forks - deadlock found after exploring 404,796 states</a:t>
            </a:r>
          </a:p>
        </p:txBody>
      </p:sp>
      <p:sp>
        <p:nvSpPr>
          <p:cNvPr id="305" name="Shape 30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Based on SAT</a:t>
            </a:r>
          </a:p>
        </p:txBody>
      </p:sp>
      <p:sp>
        <p:nvSpPr>
          <p:cNvPr id="311" name="Shape 3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Express properties as conjunctive normal form expressions: </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f = (!x2 || x5) &amp;&amp; (x1 || !x3 || x4) &amp;&amp; (x4 || ! x5) &amp;&amp; (x1|| x2) </a:t>
            </a:r>
          </a:p>
          <a:p>
            <a:pPr indent="-228600" lvl="0" marL="457200" marR="0" rtl="0" algn="l">
              <a:lnSpc>
                <a:spcPct val="100000"/>
              </a:lnSpc>
              <a:spcBef>
                <a:spcPts val="600"/>
              </a:spcBef>
              <a:spcAft>
                <a:spcPts val="0"/>
              </a:spcAft>
            </a:pPr>
            <a:r>
              <a:rPr lang="en"/>
              <a:t>Examine reachable states and choose a transition based on how it affects the CNF expression.</a:t>
            </a:r>
          </a:p>
          <a:p>
            <a:pPr indent="-228600" lvl="1" marL="914400" marR="0" rtl="0" algn="l">
              <a:lnSpc>
                <a:spcPct val="100000"/>
              </a:lnSpc>
              <a:spcBef>
                <a:spcPts val="600"/>
              </a:spcBef>
              <a:spcAft>
                <a:spcPts val="0"/>
              </a:spcAft>
            </a:pPr>
            <a:r>
              <a:rPr lang="en"/>
              <a:t>If we want </a:t>
            </a:r>
            <a:r>
              <a:rPr lang="en">
                <a:latin typeface="Courier New"/>
                <a:ea typeface="Courier New"/>
                <a:cs typeface="Courier New"/>
                <a:sym typeface="Courier New"/>
              </a:rPr>
              <a:t>x2 </a:t>
            </a:r>
            <a:r>
              <a:rPr lang="en"/>
              <a:t>to be false, choose a transition that imposes that change.</a:t>
            </a:r>
          </a:p>
          <a:p>
            <a:pPr indent="-228600" lvl="0" marL="457200" marR="0" rtl="0" algn="l">
              <a:lnSpc>
                <a:spcPct val="100000"/>
              </a:lnSpc>
              <a:spcBef>
                <a:spcPts val="600"/>
              </a:spcBef>
              <a:spcAft>
                <a:spcPts val="0"/>
              </a:spcAft>
            </a:pPr>
            <a:r>
              <a:rPr lang="en"/>
              <a:t>Continue until CNF expression is satisfied.</a:t>
            </a:r>
          </a:p>
        </p:txBody>
      </p:sp>
      <p:sp>
        <p:nvSpPr>
          <p:cNvPr id="312" name="Shape 31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318" name="Shape 3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See whether that value satisfies all of the clauses that it appears in.</a:t>
            </a:r>
          </a:p>
          <a:p>
            <a:pPr indent="-228600" lvl="1" marL="914400" marR="0" rtl="0" algn="l">
              <a:lnSpc>
                <a:spcPct val="100000"/>
              </a:lnSpc>
              <a:spcBef>
                <a:spcPts val="600"/>
              </a:spcBef>
              <a:spcAft>
                <a:spcPts val="0"/>
              </a:spcAft>
            </a:pPr>
            <a:r>
              <a:rPr lang="en"/>
              <a:t>If so, assign a value to the next variable.</a:t>
            </a:r>
          </a:p>
          <a:p>
            <a:pPr indent="-228600" lvl="1" marL="914400" marR="0" rtl="0" algn="l">
              <a:lnSpc>
                <a:spcPct val="100000"/>
              </a:lnSpc>
              <a:spcBef>
                <a:spcPts val="600"/>
              </a:spcBef>
              <a:spcAft>
                <a:spcPts val="0"/>
              </a:spcAft>
            </a:pPr>
            <a:r>
              <a:rPr lang="en"/>
              <a:t>If not, backtrack (bound) and apply the other value.</a:t>
            </a:r>
          </a:p>
          <a:p>
            <a:pPr indent="-228600" lvl="0" marL="457200" marR="0" rtl="0" algn="l">
              <a:lnSpc>
                <a:spcPct val="100000"/>
              </a:lnSpc>
              <a:spcBef>
                <a:spcPts val="600"/>
              </a:spcBef>
              <a:spcAft>
                <a:spcPts val="0"/>
              </a:spcAft>
            </a:pPr>
            <a:r>
              <a:rPr lang="en"/>
              <a:t>Prune branches of the boolean decision tree as values are applies.</a:t>
            </a:r>
          </a:p>
        </p:txBody>
      </p:sp>
      <p:sp>
        <p:nvSpPr>
          <p:cNvPr id="319" name="Shape 31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325" name="Shape 32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326" name="Shape 326"/>
          <p:cNvSpPr txBox="1"/>
          <p:nvPr/>
        </p:nvSpPr>
        <p:spPr>
          <a:xfrm>
            <a:off x="522000" y="2646600"/>
            <a:ext cx="8100000" cy="36612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x1 to false.</a:t>
            </a:r>
            <a:br>
              <a:rPr lang="en" sz="2400"/>
            </a:br>
            <a:r>
              <a:rPr lang="en" sz="2400">
                <a:solidFill>
                  <a:schemeClr val="dk1"/>
                </a:solidFill>
                <a:latin typeface="Courier New"/>
                <a:ea typeface="Courier New"/>
                <a:cs typeface="Courier New"/>
                <a:sym typeface="Courier New"/>
              </a:rPr>
              <a:t>f = (!x2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x2) </a:t>
            </a:r>
          </a:p>
          <a:p>
            <a:pPr indent="-381000" lvl="0" marL="457200" rtl="0">
              <a:spcBef>
                <a:spcPts val="0"/>
              </a:spcBef>
              <a:buClr>
                <a:schemeClr val="dk1"/>
              </a:buClr>
              <a:buSzPct val="100000"/>
              <a:buAutoNum type="arabicPeriod"/>
            </a:pPr>
            <a:r>
              <a:rPr b="1" lang="en" sz="2400">
                <a:solidFill>
                  <a:schemeClr val="dk1"/>
                </a:solidFill>
              </a:rPr>
              <a:t>Set x2 to false.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a:t>
            </a:r>
          </a:p>
          <a:p>
            <a:pPr indent="-381000" lvl="0" marL="457200" rtl="0">
              <a:spcBef>
                <a:spcPts val="0"/>
              </a:spcBef>
              <a:buClr>
                <a:schemeClr val="dk1"/>
              </a:buClr>
              <a:buSzPct val="100000"/>
              <a:buAutoNum type="arabicPeriod"/>
            </a:pPr>
            <a:r>
              <a:rPr b="1" lang="en" sz="2400">
                <a:solidFill>
                  <a:schemeClr val="dk1"/>
                </a:solidFill>
              </a:rPr>
              <a:t>Backtrack and set x1 to true.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a:t>
            </a:r>
          </a:p>
        </p:txBody>
      </p:sp>
      <p:sp>
        <p:nvSpPr>
          <p:cNvPr id="327" name="Shape 32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1"/>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1"/>
                                        <p:tgtEl>
                                          <p:spTgt spid="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1"/>
                                        <p:tgtEl>
                                          <p:spTgt spid="32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333" name="Shape 3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If the value satisfies a clause, that clause is removed from the formula. </a:t>
            </a:r>
          </a:p>
          <a:p>
            <a:pPr indent="-228600" lvl="0" marL="457200" marR="0" rtl="0" algn="l">
              <a:lnSpc>
                <a:spcPct val="100000"/>
              </a:lnSpc>
              <a:spcBef>
                <a:spcPts val="600"/>
              </a:spcBef>
              <a:spcAft>
                <a:spcPts val="0"/>
              </a:spcAft>
            </a:pPr>
            <a:r>
              <a:rPr lang="en"/>
              <a:t>If the variable is negated, but does not satisfy a clause, then the variable is removed from that clause.</a:t>
            </a:r>
          </a:p>
          <a:p>
            <a:pPr indent="-228600" lvl="0" marL="457200" marR="0" rtl="0" algn="l">
              <a:lnSpc>
                <a:spcPct val="100000"/>
              </a:lnSpc>
              <a:spcBef>
                <a:spcPts val="600"/>
              </a:spcBef>
              <a:spcAft>
                <a:spcPts val="0"/>
              </a:spcAft>
            </a:pPr>
            <a:r>
              <a:rPr lang="en"/>
              <a:t>Repeat until a solution is found.</a:t>
            </a:r>
          </a:p>
        </p:txBody>
      </p:sp>
      <p:sp>
        <p:nvSpPr>
          <p:cNvPr id="334" name="Shape 33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340" name="Shape 3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341" name="Shape 341"/>
          <p:cNvSpPr txBox="1"/>
          <p:nvPr/>
        </p:nvSpPr>
        <p:spPr>
          <a:xfrm>
            <a:off x="522000" y="2646600"/>
            <a:ext cx="8100000" cy="36612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x2 to false.</a:t>
            </a:r>
            <a:br>
              <a:rPr lang="en" sz="2400"/>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x5) &amp;&amp; (x1 || !x3 || x4) &amp;&amp; (x4 || ! x5) &amp;&amp; (x1|| </a:t>
            </a:r>
            <a:r>
              <a:rPr b="1" lang="en" sz="2000">
                <a:solidFill>
                  <a:srgbClr val="FF0000"/>
                </a:solidFill>
                <a:latin typeface="Courier New"/>
                <a:ea typeface="Courier New"/>
                <a:cs typeface="Courier New"/>
                <a:sym typeface="Courier New"/>
              </a:rPr>
              <a:t>0</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(x1 || !x3 || x4) &amp;&amp; (x4 || ! x5) &amp;&amp; (x1) </a:t>
            </a:r>
          </a:p>
          <a:p>
            <a:pPr indent="-381000" lvl="0" marL="457200" rtl="0">
              <a:spcBef>
                <a:spcPts val="0"/>
              </a:spcBef>
              <a:buClr>
                <a:schemeClr val="dk1"/>
              </a:buClr>
              <a:buSzPct val="100000"/>
              <a:buAutoNum type="arabicPeriod"/>
            </a:pPr>
            <a:r>
              <a:rPr b="1" lang="en" sz="2400">
                <a:solidFill>
                  <a:schemeClr val="dk1"/>
                </a:solidFill>
              </a:rPr>
              <a:t>Set x1 to true.</a:t>
            </a:r>
            <a:br>
              <a:rPr lang="en" sz="2400">
                <a:solidFill>
                  <a:schemeClr val="dk1"/>
                </a:solidFill>
              </a:rPr>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!x3 || x4) &amp;&amp; (x4 || ! x5) &amp;&amp;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(x4 || ! x5) </a:t>
            </a:r>
          </a:p>
          <a:p>
            <a:pPr indent="-381000" lvl="0" marL="457200" rtl="0">
              <a:spcBef>
                <a:spcPts val="0"/>
              </a:spcBef>
              <a:buClr>
                <a:schemeClr val="dk1"/>
              </a:buClr>
              <a:buSzPct val="100000"/>
              <a:buAutoNum type="arabicPeriod"/>
            </a:pPr>
            <a:r>
              <a:rPr b="1" lang="en" sz="2400">
                <a:solidFill>
                  <a:schemeClr val="dk1"/>
                </a:solidFill>
              </a:rPr>
              <a:t>Set x4 to false, then x5 to false.</a:t>
            </a:r>
          </a:p>
        </p:txBody>
      </p:sp>
      <p:sp>
        <p:nvSpPr>
          <p:cNvPr id="342" name="Shape 3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
                                        <p:tgtEl>
                                          <p:spTgt spid="3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348" name="Shape 34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be useful, a model must be:</a:t>
            </a:r>
          </a:p>
          <a:p>
            <a:pPr indent="-228600" lvl="0" marL="457200" marR="0" rtl="0" algn="l">
              <a:lnSpc>
                <a:spcPct val="100000"/>
              </a:lnSpc>
              <a:spcBef>
                <a:spcPts val="600"/>
              </a:spcBef>
              <a:spcAft>
                <a:spcPts val="0"/>
              </a:spcAft>
            </a:pPr>
            <a:r>
              <a:rPr lang="en"/>
              <a:t>Compact</a:t>
            </a:r>
          </a:p>
          <a:p>
            <a:pPr indent="-228600" lvl="1" marL="914400" marR="0" rtl="0" algn="l">
              <a:lnSpc>
                <a:spcPct val="100000"/>
              </a:lnSpc>
              <a:spcBef>
                <a:spcPts val="600"/>
              </a:spcBef>
              <a:spcAft>
                <a:spcPts val="0"/>
              </a:spcAft>
            </a:pPr>
            <a:r>
              <a:rPr lang="en"/>
              <a:t>Models must be simplified enough to be analyzed.</a:t>
            </a:r>
          </a:p>
          <a:p>
            <a:pPr indent="-228600" lvl="1" marL="914400" marR="0" rtl="0" algn="l">
              <a:lnSpc>
                <a:spcPct val="100000"/>
              </a:lnSpc>
              <a:spcBef>
                <a:spcPts val="600"/>
              </a:spcBef>
              <a:spcAft>
                <a:spcPts val="0"/>
              </a:spcAft>
            </a:pPr>
            <a:r>
              <a:rPr lang="en"/>
              <a:t>Depends on how it will be used.</a:t>
            </a:r>
          </a:p>
          <a:p>
            <a:pPr indent="-228600" lvl="0" marL="457200" marR="0" rtl="0" algn="l">
              <a:lnSpc>
                <a:spcPct val="100000"/>
              </a:lnSpc>
              <a:spcBef>
                <a:spcPts val="600"/>
              </a:spcBef>
              <a:spcAft>
                <a:spcPts val="0"/>
              </a:spcAft>
            </a:pPr>
            <a:r>
              <a:rPr lang="en"/>
              <a:t>Predictive</a:t>
            </a:r>
          </a:p>
          <a:p>
            <a:pPr indent="-228600" lvl="1" marL="914400" marR="0" rtl="0" algn="l">
              <a:lnSpc>
                <a:spcPct val="100000"/>
              </a:lnSpc>
              <a:spcBef>
                <a:spcPts val="600"/>
              </a:spcBef>
              <a:spcAft>
                <a:spcPts val="0"/>
              </a:spcAft>
            </a:pPr>
            <a:r>
              <a:rPr lang="en"/>
              <a:t>Represent the real system well enough to distinguish between good and bad outcomes of analyses.</a:t>
            </a:r>
          </a:p>
          <a:p>
            <a:pPr indent="-228600" lvl="1" marL="914400" marR="0" rtl="0" algn="l">
              <a:lnSpc>
                <a:spcPct val="100000"/>
              </a:lnSpc>
              <a:spcBef>
                <a:spcPts val="600"/>
              </a:spcBef>
              <a:spcAft>
                <a:spcPts val="0"/>
              </a:spcAft>
            </a:pPr>
            <a:r>
              <a:rPr lang="en"/>
              <a:t>No single model usually represents all characteristics of the system well enough.</a:t>
            </a:r>
          </a:p>
        </p:txBody>
      </p:sp>
      <p:sp>
        <p:nvSpPr>
          <p:cNvPr id="349" name="Shape 34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Abstraction Holds the Key</a:t>
            </a:r>
          </a:p>
        </p:txBody>
      </p:sp>
      <p:sp>
        <p:nvSpPr>
          <p:cNvPr id="70" name="Shape 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Abstraction</a:t>
            </a:r>
            <a:r>
              <a:rPr lang="en"/>
              <a:t> - simplifying a problem by identifying important aspects, focusing on those, and pretending other details don’t exist.</a:t>
            </a:r>
          </a:p>
          <a:p>
            <a:pPr indent="-228600" lvl="0" marL="457200" marR="0" rtl="0" algn="l">
              <a:lnSpc>
                <a:spcPct val="100000"/>
              </a:lnSpc>
              <a:spcBef>
                <a:spcPts val="600"/>
              </a:spcBef>
              <a:spcAft>
                <a:spcPts val="0"/>
              </a:spcAft>
            </a:pPr>
            <a:r>
              <a:rPr lang="en"/>
              <a:t>The key to solving </a:t>
            </a:r>
            <a:r>
              <a:rPr b="1" lang="en"/>
              <a:t>many</a:t>
            </a:r>
            <a:r>
              <a:rPr lang="en"/>
              <a:t> computing problems.</a:t>
            </a:r>
          </a:p>
          <a:p>
            <a:pPr indent="-228600" lvl="1" marL="914400" marR="0" rtl="0" algn="l">
              <a:lnSpc>
                <a:spcPct val="100000"/>
              </a:lnSpc>
              <a:spcBef>
                <a:spcPts val="600"/>
              </a:spcBef>
              <a:spcAft>
                <a:spcPts val="0"/>
              </a:spcAft>
            </a:pPr>
            <a:r>
              <a:rPr lang="en"/>
              <a:t>Solve a simpler version, then apply to the big problem.</a:t>
            </a:r>
          </a:p>
          <a:p>
            <a:pPr indent="-228600" lvl="0" marL="457200" marR="0" rtl="0" algn="l">
              <a:lnSpc>
                <a:spcPct val="100000"/>
              </a:lnSpc>
              <a:spcBef>
                <a:spcPts val="600"/>
              </a:spcBef>
              <a:spcAft>
                <a:spcPts val="0"/>
              </a:spcAft>
            </a:pPr>
            <a:r>
              <a:rPr lang="en"/>
              <a:t>Don’t have code? A design? Hardware? Ignore those and focus on the core behavior.</a:t>
            </a:r>
          </a:p>
        </p:txBody>
      </p:sp>
      <p:sp>
        <p:nvSpPr>
          <p:cNvPr id="71" name="Shape 7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355" name="Shape 35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be useful, a model must be:</a:t>
            </a:r>
          </a:p>
          <a:p>
            <a:pPr indent="-419100" lvl="0" marL="457200" marR="0" rtl="0" algn="l">
              <a:lnSpc>
                <a:spcPct val="100000"/>
              </a:lnSpc>
              <a:spcBef>
                <a:spcPts val="600"/>
              </a:spcBef>
              <a:spcAft>
                <a:spcPts val="0"/>
              </a:spcAft>
              <a:buClr>
                <a:schemeClr val="dk1"/>
              </a:buClr>
              <a:buSzPct val="100000"/>
              <a:buFont typeface="Arial"/>
            </a:pPr>
            <a:r>
              <a:rPr lang="en"/>
              <a:t>Meaningful</a:t>
            </a:r>
          </a:p>
          <a:p>
            <a:pPr indent="-228600" lvl="1" marL="914400" marR="0" rtl="0" algn="l">
              <a:lnSpc>
                <a:spcPct val="100000"/>
              </a:lnSpc>
              <a:spcBef>
                <a:spcPts val="600"/>
              </a:spcBef>
              <a:spcAft>
                <a:spcPts val="0"/>
              </a:spcAft>
            </a:pPr>
            <a:r>
              <a:rPr lang="en"/>
              <a:t>Must provide more information than success and failure. </a:t>
            </a:r>
          </a:p>
          <a:p>
            <a:pPr indent="-228600" lvl="0" marL="457200" marR="0" rtl="0" algn="l">
              <a:lnSpc>
                <a:spcPct val="100000"/>
              </a:lnSpc>
              <a:spcBef>
                <a:spcPts val="600"/>
              </a:spcBef>
              <a:spcAft>
                <a:spcPts val="0"/>
              </a:spcAft>
            </a:pPr>
            <a:r>
              <a:rPr lang="en"/>
              <a:t>General</a:t>
            </a:r>
          </a:p>
          <a:p>
            <a:pPr indent="-228600" lvl="1" marL="914400" marR="0" rtl="0" algn="l">
              <a:lnSpc>
                <a:spcPct val="100000"/>
              </a:lnSpc>
              <a:spcBef>
                <a:spcPts val="600"/>
              </a:spcBef>
              <a:spcAft>
                <a:spcPts val="0"/>
              </a:spcAft>
            </a:pPr>
            <a:r>
              <a:rPr lang="en"/>
              <a:t>Models must be practical for use in the domain of interest.</a:t>
            </a:r>
          </a:p>
          <a:p>
            <a:pPr indent="-228600" lvl="1" marL="914400" marR="0" rtl="0" algn="l">
              <a:lnSpc>
                <a:spcPct val="100000"/>
              </a:lnSpc>
              <a:spcBef>
                <a:spcPts val="600"/>
              </a:spcBef>
              <a:spcAft>
                <a:spcPts val="0"/>
              </a:spcAft>
            </a:pPr>
            <a:r>
              <a:rPr lang="en"/>
              <a:t>An analysis of C programs is not useful if it only works for programs without pointers.</a:t>
            </a:r>
          </a:p>
        </p:txBody>
      </p:sp>
      <p:sp>
        <p:nvSpPr>
          <p:cNvPr id="356" name="Shape 35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Model Refinement</a:t>
            </a:r>
          </a:p>
        </p:txBody>
      </p:sp>
      <p:sp>
        <p:nvSpPr>
          <p:cNvPr id="362" name="Shape 3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Models have to balance precision with efficiency.</a:t>
            </a:r>
          </a:p>
          <a:p>
            <a:pPr indent="-381000" lvl="0" marL="457200" marR="0" rtl="0" algn="l">
              <a:lnSpc>
                <a:spcPct val="100000"/>
              </a:lnSpc>
              <a:spcBef>
                <a:spcPts val="600"/>
              </a:spcBef>
              <a:spcAft>
                <a:spcPts val="0"/>
              </a:spcAft>
              <a:buSzPct val="100000"/>
            </a:pPr>
            <a:r>
              <a:rPr lang="en" sz="2400"/>
              <a:t>Abstractions that are too simple may introduce spurious failure paths that may not be in the real system.</a:t>
            </a:r>
          </a:p>
          <a:p>
            <a:pPr indent="-381000" lvl="0" marL="457200" marR="0" rtl="0" algn="l">
              <a:lnSpc>
                <a:spcPct val="100000"/>
              </a:lnSpc>
              <a:spcBef>
                <a:spcPts val="600"/>
              </a:spcBef>
              <a:spcAft>
                <a:spcPts val="0"/>
              </a:spcAft>
              <a:buSzPct val="100000"/>
            </a:pPr>
            <a:r>
              <a:rPr lang="en" sz="2400"/>
              <a:t>Models that are too complex may render model checking infeasible due to resource exhaustion.</a:t>
            </a:r>
          </a:p>
        </p:txBody>
      </p:sp>
      <p:pic>
        <p:nvPicPr>
          <p:cNvPr descr="Screenshot from 2015-09-03 15:53:20.png" id="363" name="Shape 363"/>
          <p:cNvPicPr preferRelativeResize="0"/>
          <p:nvPr/>
        </p:nvPicPr>
        <p:blipFill>
          <a:blip r:embed="rId3">
            <a:alphaModFix/>
          </a:blip>
          <a:stretch>
            <a:fillRect/>
          </a:stretch>
        </p:blipFill>
        <p:spPr>
          <a:xfrm>
            <a:off x="2160100" y="3612075"/>
            <a:ext cx="4823800" cy="2902124"/>
          </a:xfrm>
          <a:prstGeom prst="rect">
            <a:avLst/>
          </a:prstGeom>
          <a:noFill/>
          <a:ln>
            <a:noFill/>
          </a:ln>
        </p:spPr>
      </p:pic>
      <p:sp>
        <p:nvSpPr>
          <p:cNvPr id="364" name="Shape 36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idx="1" type="body"/>
          </p:nvPr>
        </p:nvSpPr>
        <p:spPr>
          <a:xfrm>
            <a:off x="403350" y="1473525"/>
            <a:ext cx="8229600" cy="1716600"/>
          </a:xfrm>
          <a:prstGeom prst="rect">
            <a:avLst/>
          </a:prstGeom>
        </p:spPr>
        <p:txBody>
          <a:bodyPr anchorCtr="0" anchor="t" bIns="91425" lIns="91425" rIns="91425" tIns="91425">
            <a:noAutofit/>
          </a:bodyPr>
          <a:lstStyle/>
          <a:p>
            <a:pPr lvl="0" rtl="0" algn="l">
              <a:spcBef>
                <a:spcPts val="0"/>
              </a:spcBef>
              <a:buNone/>
            </a:pPr>
            <a:r>
              <a:rPr lang="en"/>
              <a:t>Models require abstraction. Useful for requirements analysis, but may not reflect operating conditions.</a:t>
            </a:r>
          </a:p>
        </p:txBody>
      </p:sp>
      <p:sp>
        <p:nvSpPr>
          <p:cNvPr id="370" name="Shape 370"/>
          <p:cNvSpPr txBox="1"/>
          <p:nvPr>
            <p:ph type="title"/>
          </p:nvPr>
        </p:nvSpPr>
        <p:spPr>
          <a:xfrm>
            <a:off x="457200" y="274650"/>
            <a:ext cx="8121899" cy="1143299"/>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en"/>
              <a:t>Challenge - Does the Model Match the Program?</a:t>
            </a:r>
          </a:p>
        </p:txBody>
      </p:sp>
      <p:sp>
        <p:nvSpPr>
          <p:cNvPr id="371" name="Shape 371"/>
          <p:cNvSpPr/>
          <p:nvPr/>
        </p:nvSpPr>
        <p:spPr>
          <a:xfrm>
            <a:off x="3822193" y="3245700"/>
            <a:ext cx="4292099" cy="3161700"/>
          </a:xfrm>
          <a:prstGeom prst="roundRect">
            <a:avLst>
              <a:gd fmla="val 16667"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4487324" y="3581475"/>
            <a:ext cx="1448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SimplePacing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73" name="Shape 373"/>
          <p:cNvCxnSpPr>
            <a:endCxn id="374" idx="5"/>
          </p:cNvCxnSpPr>
          <p:nvPr/>
        </p:nvCxnSpPr>
        <p:spPr>
          <a:xfrm flipH="1">
            <a:off x="2930762" y="3784387"/>
            <a:ext cx="1637400" cy="900"/>
          </a:xfrm>
          <a:prstGeom prst="straightConnector1">
            <a:avLst/>
          </a:prstGeom>
          <a:noFill/>
          <a:ln cap="flat" cmpd="sng" w="19050">
            <a:solidFill>
              <a:srgbClr val="000000"/>
            </a:solidFill>
            <a:prstDash val="solid"/>
            <a:round/>
            <a:headEnd len="lg" w="lg" type="triangle"/>
            <a:tailEnd len="lg" w="lg" type="none"/>
          </a:ln>
        </p:spPr>
      </p:cxnSp>
      <p:sp>
        <p:nvSpPr>
          <p:cNvPr id="374" name="Shape 374"/>
          <p:cNvSpPr/>
          <p:nvPr/>
        </p:nvSpPr>
        <p:spPr>
          <a:xfrm>
            <a:off x="2469383" y="3449031"/>
            <a:ext cx="601182" cy="604908"/>
          </a:xfrm>
          <a:prstGeom prst="lightningBolt">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5" name="Shape 375"/>
          <p:cNvSpPr txBox="1"/>
          <p:nvPr/>
        </p:nvSpPr>
        <p:spPr>
          <a:xfrm>
            <a:off x="3822207" y="3784382"/>
            <a:ext cx="712500" cy="162900"/>
          </a:xfrm>
          <a:prstGeom prst="rect">
            <a:avLst/>
          </a:prstGeom>
          <a:noFill/>
          <a:ln>
            <a:noFill/>
          </a:ln>
        </p:spPr>
        <p:txBody>
          <a:bodyPr anchorCtr="0" anchor="t" bIns="91425" lIns="91425" rIns="91425" tIns="91425">
            <a:noAutofit/>
          </a:bodyPr>
          <a:lstStyle/>
          <a:p>
            <a:pPr lvl="0" rtl="0" algn="l">
              <a:spcBef>
                <a:spcPts val="0"/>
              </a:spcBef>
              <a:buNone/>
            </a:pPr>
            <a:r>
              <a:rPr lang="en"/>
              <a:t>sense</a:t>
            </a:r>
          </a:p>
        </p:txBody>
      </p:sp>
      <p:sp>
        <p:nvSpPr>
          <p:cNvPr id="376" name="Shape 376"/>
          <p:cNvSpPr txBox="1"/>
          <p:nvPr/>
        </p:nvSpPr>
        <p:spPr>
          <a:xfrm>
            <a:off x="2366561" y="4044555"/>
            <a:ext cx="1104900" cy="234300"/>
          </a:xfrm>
          <a:prstGeom prst="rect">
            <a:avLst/>
          </a:prstGeom>
          <a:noFill/>
          <a:ln>
            <a:noFill/>
          </a:ln>
        </p:spPr>
        <p:txBody>
          <a:bodyPr anchorCtr="0" anchor="t" bIns="91425" lIns="91425" rIns="91425" tIns="91425">
            <a:noAutofit/>
          </a:bodyPr>
          <a:lstStyle/>
          <a:p>
            <a:pPr lvl="0" rtl="0" algn="l">
              <a:spcBef>
                <a:spcPts val="0"/>
              </a:spcBef>
              <a:buNone/>
            </a:pPr>
            <a:r>
              <a:rPr lang="en"/>
              <a:t>Voltage Sensor</a:t>
            </a:r>
          </a:p>
        </p:txBody>
      </p:sp>
      <p:sp>
        <p:nvSpPr>
          <p:cNvPr id="377" name="Shape 377"/>
          <p:cNvSpPr/>
          <p:nvPr/>
        </p:nvSpPr>
        <p:spPr>
          <a:xfrm>
            <a:off x="4785074" y="5244161"/>
            <a:ext cx="853200" cy="796200"/>
          </a:xfrm>
          <a:prstGeom prst="ellipse">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8" name="Shape 378"/>
          <p:cNvCxnSpPr>
            <a:endCxn id="377" idx="0"/>
          </p:cNvCxnSpPr>
          <p:nvPr/>
        </p:nvCxnSpPr>
        <p:spPr>
          <a:xfrm flipH="1" rot="10800000">
            <a:off x="5201774" y="5244161"/>
            <a:ext cx="9900" cy="434400"/>
          </a:xfrm>
          <a:prstGeom prst="straightConnector1">
            <a:avLst/>
          </a:prstGeom>
          <a:noFill/>
          <a:ln cap="flat" cmpd="sng" w="19050">
            <a:solidFill>
              <a:srgbClr val="000000"/>
            </a:solidFill>
            <a:prstDash val="solid"/>
            <a:round/>
            <a:headEnd len="lg" w="lg" type="none"/>
            <a:tailEnd len="lg" w="lg" type="triangle"/>
          </a:ln>
        </p:spPr>
      </p:cxnSp>
      <p:cxnSp>
        <p:nvCxnSpPr>
          <p:cNvPr id="379" name="Shape 379"/>
          <p:cNvCxnSpPr>
            <a:endCxn id="377" idx="5"/>
          </p:cNvCxnSpPr>
          <p:nvPr/>
        </p:nvCxnSpPr>
        <p:spPr>
          <a:xfrm>
            <a:off x="5206126" y="5678360"/>
            <a:ext cx="307200" cy="245400"/>
          </a:xfrm>
          <a:prstGeom prst="straightConnector1">
            <a:avLst/>
          </a:prstGeom>
          <a:noFill/>
          <a:ln cap="flat" cmpd="sng" w="19050">
            <a:solidFill>
              <a:srgbClr val="000000"/>
            </a:solidFill>
            <a:prstDash val="solid"/>
            <a:round/>
            <a:headEnd len="lg" w="lg" type="none"/>
            <a:tailEnd len="lg" w="lg" type="triangle"/>
          </a:ln>
        </p:spPr>
      </p:cxnSp>
      <p:sp>
        <p:nvSpPr>
          <p:cNvPr id="380" name="Shape 380"/>
          <p:cNvSpPr txBox="1"/>
          <p:nvPr/>
        </p:nvSpPr>
        <p:spPr>
          <a:xfrm>
            <a:off x="4541023" y="6020587"/>
            <a:ext cx="1637400" cy="310800"/>
          </a:xfrm>
          <a:prstGeom prst="rect">
            <a:avLst/>
          </a:prstGeom>
          <a:noFill/>
          <a:ln>
            <a:noFill/>
          </a:ln>
        </p:spPr>
        <p:txBody>
          <a:bodyPr anchorCtr="0" anchor="t" bIns="91425" lIns="91425" rIns="91425" tIns="91425">
            <a:noAutofit/>
          </a:bodyPr>
          <a:lstStyle/>
          <a:p>
            <a:pPr lvl="0" rtl="0" algn="l">
              <a:spcBef>
                <a:spcPts val="0"/>
              </a:spcBef>
              <a:buNone/>
            </a:pPr>
            <a:r>
              <a:rPr lang="en"/>
              <a:t>Clock Module</a:t>
            </a:r>
          </a:p>
        </p:txBody>
      </p:sp>
      <p:cxnSp>
        <p:nvCxnSpPr>
          <p:cNvPr id="381" name="Shape 381"/>
          <p:cNvCxnSpPr>
            <a:stCxn id="377" idx="0"/>
            <a:endCxn id="372" idx="2"/>
          </p:cNvCxnSpPr>
          <p:nvPr/>
        </p:nvCxnSpPr>
        <p:spPr>
          <a:xfrm rot="10800000">
            <a:off x="5211674" y="4908461"/>
            <a:ext cx="0" cy="335700"/>
          </a:xfrm>
          <a:prstGeom prst="straightConnector1">
            <a:avLst/>
          </a:prstGeom>
          <a:noFill/>
          <a:ln cap="flat" cmpd="sng" w="19050">
            <a:solidFill>
              <a:srgbClr val="000000"/>
            </a:solidFill>
            <a:prstDash val="solid"/>
            <a:round/>
            <a:headEnd len="lg" w="lg" type="triangle"/>
            <a:tailEnd len="lg" w="lg" type="triangle"/>
          </a:ln>
        </p:spPr>
      </p:cxnSp>
      <p:sp>
        <p:nvSpPr>
          <p:cNvPr id="382" name="Shape 382"/>
          <p:cNvSpPr txBox="1"/>
          <p:nvPr/>
        </p:nvSpPr>
        <p:spPr>
          <a:xfrm>
            <a:off x="5431166" y="4878737"/>
            <a:ext cx="1002600" cy="162900"/>
          </a:xfrm>
          <a:prstGeom prst="rect">
            <a:avLst/>
          </a:prstGeom>
          <a:noFill/>
          <a:ln>
            <a:noFill/>
          </a:ln>
        </p:spPr>
        <p:txBody>
          <a:bodyPr anchorCtr="0" anchor="t" bIns="91425" lIns="91425" rIns="91425" tIns="91425">
            <a:noAutofit/>
          </a:bodyPr>
          <a:lstStyle/>
          <a:p>
            <a:pPr lvl="0" rtl="0" algn="l">
              <a:spcBef>
                <a:spcPts val="0"/>
              </a:spcBef>
              <a:buNone/>
            </a:pPr>
            <a:r>
              <a:rPr lang="en"/>
              <a:t>timeIn / timeOut</a:t>
            </a:r>
          </a:p>
        </p:txBody>
      </p:sp>
      <p:sp>
        <p:nvSpPr>
          <p:cNvPr id="383" name="Shape 383"/>
          <p:cNvSpPr/>
          <p:nvPr/>
        </p:nvSpPr>
        <p:spPr>
          <a:xfrm>
            <a:off x="6586870" y="3581483"/>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84" name="Shape 384"/>
          <p:cNvSpPr/>
          <p:nvPr/>
        </p:nvSpPr>
        <p:spPr>
          <a:xfrm>
            <a:off x="6653270" y="3784588"/>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85" name="Shape 385"/>
          <p:cNvSpPr/>
          <p:nvPr/>
        </p:nvSpPr>
        <p:spPr>
          <a:xfrm>
            <a:off x="6716772" y="3947269"/>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Other Subsystems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86" name="Shape 386"/>
          <p:cNvCxnSpPr/>
          <p:nvPr/>
        </p:nvCxnSpPr>
        <p:spPr>
          <a:xfrm flipH="1" rot="10800000">
            <a:off x="5941007" y="3782726"/>
            <a:ext cx="657599" cy="4200"/>
          </a:xfrm>
          <a:prstGeom prst="straightConnector1">
            <a:avLst/>
          </a:prstGeom>
          <a:noFill/>
          <a:ln cap="flat" cmpd="sng" w="19050">
            <a:solidFill>
              <a:srgbClr val="000000"/>
            </a:solidFill>
            <a:prstDash val="solid"/>
            <a:round/>
            <a:headEnd len="lg" w="lg" type="triangle"/>
            <a:tailEnd len="lg" w="lg" type="none"/>
          </a:ln>
        </p:spPr>
      </p:cxnSp>
      <p:cxnSp>
        <p:nvCxnSpPr>
          <p:cNvPr id="387" name="Shape 387"/>
          <p:cNvCxnSpPr/>
          <p:nvPr/>
        </p:nvCxnSpPr>
        <p:spPr>
          <a:xfrm flipH="1" rot="10800000">
            <a:off x="5933951" y="3895569"/>
            <a:ext cx="671700" cy="4200"/>
          </a:xfrm>
          <a:prstGeom prst="straightConnector1">
            <a:avLst/>
          </a:prstGeom>
          <a:noFill/>
          <a:ln cap="flat" cmpd="sng" w="19050">
            <a:solidFill>
              <a:srgbClr val="000000"/>
            </a:solidFill>
            <a:prstDash val="solid"/>
            <a:round/>
            <a:headEnd len="lg" w="lg" type="none"/>
            <a:tailEnd len="lg" w="lg" type="triangle"/>
          </a:ln>
        </p:spPr>
      </p:cxnSp>
      <p:sp>
        <p:nvSpPr>
          <p:cNvPr id="388" name="Shape 388"/>
          <p:cNvSpPr/>
          <p:nvPr/>
        </p:nvSpPr>
        <p:spPr>
          <a:xfrm>
            <a:off x="697075" y="3205825"/>
            <a:ext cx="4028700" cy="28098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800"/>
          </a:p>
          <a:p>
            <a:pPr lvl="0" rtl="0">
              <a:spcBef>
                <a:spcPts val="0"/>
              </a:spcBef>
              <a:buNone/>
            </a:pPr>
            <a:r>
              <a:t/>
            </a:r>
            <a:endParaRPr sz="1800"/>
          </a:p>
          <a:p>
            <a:pPr lvl="0" rtl="0">
              <a:spcBef>
                <a:spcPts val="0"/>
              </a:spcBef>
              <a:buNone/>
            </a:pPr>
            <a:r>
              <a:rPr b="1" lang="en" sz="1600"/>
              <a:t>In the model: </a:t>
            </a:r>
          </a:p>
          <a:p>
            <a:pPr indent="-330200" lvl="0" marL="457200" rtl="0">
              <a:spcBef>
                <a:spcPts val="0"/>
              </a:spcBef>
              <a:buSzPct val="100000"/>
              <a:buChar char="●"/>
            </a:pPr>
            <a:r>
              <a:rPr lang="en" sz="1600"/>
              <a:t>Binary input</a:t>
            </a:r>
          </a:p>
          <a:p>
            <a:pPr lvl="0" rtl="0">
              <a:spcBef>
                <a:spcPts val="0"/>
              </a:spcBef>
              <a:buNone/>
            </a:pPr>
            <a:r>
              <a:rPr b="1" lang="en" sz="1600"/>
              <a:t>In the implementation: </a:t>
            </a:r>
          </a:p>
          <a:p>
            <a:pPr indent="-330200" lvl="0" marL="457200" rtl="0">
              <a:spcBef>
                <a:spcPts val="0"/>
              </a:spcBef>
              <a:buSzPct val="100000"/>
              <a:buChar char="●"/>
            </a:pPr>
            <a:r>
              <a:rPr lang="en" sz="1600"/>
              <a:t>Voltage reading compared </a:t>
            </a:r>
            <a:br>
              <a:rPr lang="en" sz="1600"/>
            </a:br>
            <a:r>
              <a:rPr lang="en" sz="1600"/>
              <a:t>to calculated threshold</a:t>
            </a:r>
          </a:p>
        </p:txBody>
      </p:sp>
      <p:sp>
        <p:nvSpPr>
          <p:cNvPr id="389" name="Shape 389"/>
          <p:cNvSpPr/>
          <p:nvPr/>
        </p:nvSpPr>
        <p:spPr>
          <a:xfrm>
            <a:off x="792675" y="4408500"/>
            <a:ext cx="5794200" cy="21057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In the model: </a:t>
            </a:r>
          </a:p>
          <a:p>
            <a:pPr indent="-330200" lvl="0" marL="457200" rtl="0">
              <a:spcBef>
                <a:spcPts val="0"/>
              </a:spcBef>
              <a:buSzPct val="100000"/>
              <a:buChar char="●"/>
            </a:pPr>
            <a:r>
              <a:rPr lang="en" sz="1600"/>
              <a:t>input time = output time</a:t>
            </a:r>
          </a:p>
          <a:p>
            <a:pPr indent="-330200" lvl="0" marL="457200" rtl="0">
              <a:spcBef>
                <a:spcPts val="0"/>
              </a:spcBef>
              <a:buSzPct val="100000"/>
              <a:buChar char="●"/>
            </a:pPr>
            <a:r>
              <a:rPr lang="en" sz="1600"/>
              <a:t>Operations take place </a:t>
            </a:r>
            <a:br>
              <a:rPr lang="en" sz="1600"/>
            </a:br>
            <a:r>
              <a:rPr lang="en" sz="1600"/>
              <a:t>instantly.</a:t>
            </a:r>
          </a:p>
          <a:p>
            <a:pPr lvl="0" rtl="0">
              <a:spcBef>
                <a:spcPts val="0"/>
              </a:spcBef>
              <a:buNone/>
            </a:pPr>
            <a:r>
              <a:rPr b="1" lang="en" sz="1600"/>
              <a:t>In the implementation:</a:t>
            </a:r>
          </a:p>
          <a:p>
            <a:pPr indent="-330200" lvl="0" marL="457200" rtl="0">
              <a:spcBef>
                <a:spcPts val="0"/>
              </a:spcBef>
              <a:buSzPct val="100000"/>
              <a:buChar char="●"/>
            </a:pPr>
            <a:r>
              <a:rPr lang="en" sz="1600"/>
              <a:t>Operations take time to </a:t>
            </a:r>
            <a:br>
              <a:rPr lang="en" sz="1600"/>
            </a:br>
            <a:r>
              <a:rPr lang="en" sz="1600"/>
              <a:t>compute. </a:t>
            </a:r>
          </a:p>
          <a:p>
            <a:pPr indent="-330200" lvl="0" marL="457200" rtl="0">
              <a:spcBef>
                <a:spcPts val="0"/>
              </a:spcBef>
              <a:buSzPct val="100000"/>
              <a:buChar char="●"/>
            </a:pPr>
            <a:r>
              <a:rPr lang="en" sz="1600"/>
              <a:t>Clock drift may impact time.</a:t>
            </a:r>
          </a:p>
        </p:txBody>
      </p:sp>
      <p:sp>
        <p:nvSpPr>
          <p:cNvPr id="390" name="Shape 39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par>
                                <p:cTn fill="hold" nodeType="withEffect" presetClass="exit" presetID="10" presetSubtype="0">
                                  <p:stCondLst>
                                    <p:cond delay="0"/>
                                  </p:stCondLst>
                                  <p:childTnLst>
                                    <p:animEffect filter="fade" transition="out">
                                      <p:cBhvr>
                                        <p:cTn dur="1"/>
                                        <p:tgtEl>
                                          <p:spTgt spid="388"/>
                                        </p:tgtEl>
                                      </p:cBhvr>
                                    </p:animEffect>
                                    <p:set>
                                      <p:cBhvr>
                                        <p:cTn dur="1" fill="hold">
                                          <p:stCondLst>
                                            <p:cond delay="0"/>
                                          </p:stCondLst>
                                        </p:cTn>
                                        <p:tgtEl>
                                          <p:spTgt spid="38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96" name="Shape 3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analyze our specifications by creating simplified models of the system and proving that properties hold over the model.</a:t>
            </a:r>
          </a:p>
          <a:p>
            <a:pPr indent="-228600" lvl="0" marL="457200" marR="0" rtl="0" algn="l">
              <a:lnSpc>
                <a:spcPct val="100000"/>
              </a:lnSpc>
              <a:spcBef>
                <a:spcPts val="600"/>
              </a:spcBef>
              <a:spcAft>
                <a:spcPts val="0"/>
              </a:spcAft>
            </a:pPr>
            <a:r>
              <a:rPr lang="en"/>
              <a:t>To do so, we must express specifications as sets of logical formulae written in a temporal logic.</a:t>
            </a:r>
          </a:p>
          <a:p>
            <a:pPr indent="-228600" lvl="0" marL="457200" marR="0" rtl="0" algn="l">
              <a:lnSpc>
                <a:spcPct val="100000"/>
              </a:lnSpc>
              <a:spcBef>
                <a:spcPts val="600"/>
              </a:spcBef>
              <a:spcAft>
                <a:spcPts val="0"/>
              </a:spcAft>
            </a:pPr>
            <a:r>
              <a:rPr lang="en"/>
              <a:t>Finite state verification exhaustively searches the state space for violations of properties.</a:t>
            </a:r>
          </a:p>
        </p:txBody>
      </p:sp>
      <p:sp>
        <p:nvSpPr>
          <p:cNvPr id="397" name="Shape 3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03" name="Shape 4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By performing this process, we can gain confidence that the specifications are correct (or fix them if they are not).</a:t>
            </a:r>
          </a:p>
          <a:p>
            <a:pPr indent="-228600" lvl="0" marL="457200" marR="0" rtl="0" algn="l">
              <a:lnSpc>
                <a:spcPct val="100000"/>
              </a:lnSpc>
              <a:spcBef>
                <a:spcPts val="600"/>
              </a:spcBef>
              <a:spcAft>
                <a:spcPts val="0"/>
              </a:spcAft>
            </a:pPr>
            <a:r>
              <a:rPr lang="en"/>
              <a:t>We can also generate test cases from the model to demonstrate that properties still hold over the final system.</a:t>
            </a:r>
          </a:p>
        </p:txBody>
      </p:sp>
      <p:sp>
        <p:nvSpPr>
          <p:cNvPr id="404" name="Shape 40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10" name="Shape 41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Design Fundamentals</a:t>
            </a:r>
          </a:p>
          <a:p>
            <a:pPr lvl="0" rtl="0">
              <a:spcBef>
                <a:spcPts val="0"/>
              </a:spcBef>
              <a:buClr>
                <a:srgbClr val="000000"/>
              </a:buClr>
              <a:buSzPct val="36666"/>
              <a:buNone/>
            </a:pPr>
            <a:r>
              <a:t/>
            </a:r>
            <a:endParaRPr/>
          </a:p>
          <a:p>
            <a:pPr indent="-228600" lvl="0" marL="457200" rtl="0">
              <a:spcBef>
                <a:spcPts val="0"/>
              </a:spcBef>
            </a:pPr>
            <a:r>
              <a:rPr lang="en"/>
              <a:t>Readings: </a:t>
            </a:r>
          </a:p>
          <a:p>
            <a:pPr indent="-228600" lvl="1" marL="914400" rtl="0">
              <a:spcBef>
                <a:spcPts val="600"/>
              </a:spcBef>
            </a:pPr>
            <a:r>
              <a:rPr lang="en"/>
              <a:t>Sommerville, chapter 6</a:t>
            </a:r>
          </a:p>
          <a:p>
            <a:pPr indent="-69850" lvl="0" marL="457200" rtl="0">
              <a:spcBef>
                <a:spcPts val="0"/>
              </a:spcBef>
              <a:buClr>
                <a:srgbClr val="000000"/>
              </a:buClr>
              <a:buSzPct val="36666"/>
              <a:buNone/>
            </a:pPr>
            <a:r>
              <a:t/>
            </a:r>
            <a:endParaRPr/>
          </a:p>
          <a:p>
            <a:pPr indent="-228600" lvl="0" marL="457200" rtl="0">
              <a:spcBef>
                <a:spcPts val="0"/>
              </a:spcBef>
            </a:pPr>
            <a:r>
              <a:rPr lang="en"/>
              <a:t>Homework 2:</a:t>
            </a:r>
          </a:p>
          <a:p>
            <a:pPr indent="-228600" lvl="1" marL="914400" rtl="0">
              <a:spcBef>
                <a:spcPts val="600"/>
              </a:spcBef>
            </a:pPr>
            <a:r>
              <a:rPr lang="en"/>
              <a:t>Up on Moodle</a:t>
            </a:r>
          </a:p>
          <a:p>
            <a:pPr indent="-228600" lvl="1" marL="914400" rtl="0">
              <a:spcBef>
                <a:spcPts val="600"/>
              </a:spcBef>
            </a:pPr>
            <a:r>
              <a:rPr lang="en"/>
              <a:t>You will get feedback on HW1 soon!</a:t>
            </a:r>
          </a:p>
          <a:p>
            <a:pPr indent="-228600" lvl="1" marL="914400" rtl="0">
              <a:spcBef>
                <a:spcPts val="600"/>
              </a:spcBef>
            </a:pPr>
            <a:r>
              <a:rPr lang="en"/>
              <a:t>Revised requirements and tests due 10/10. </a:t>
            </a:r>
          </a:p>
          <a:p>
            <a:pPr indent="-228600" lvl="1" marL="914400" rtl="0">
              <a:spcBef>
                <a:spcPts val="600"/>
              </a:spcBef>
            </a:pPr>
            <a:r>
              <a:rPr lang="en"/>
              <a:t>Any questions?</a:t>
            </a:r>
          </a:p>
        </p:txBody>
      </p:sp>
      <p:sp>
        <p:nvSpPr>
          <p:cNvPr id="411" name="Shape 41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What About a Model?</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Models can be used to “tame” the complexity of the program.</a:t>
            </a:r>
          </a:p>
          <a:p>
            <a:pPr indent="-228600" lvl="1" marL="914400" marR="0" rtl="0" algn="l">
              <a:lnSpc>
                <a:spcPct val="100000"/>
              </a:lnSpc>
              <a:spcBef>
                <a:spcPts val="600"/>
              </a:spcBef>
              <a:spcAft>
                <a:spcPts val="0"/>
              </a:spcAft>
            </a:pPr>
            <a:r>
              <a:rPr lang="en"/>
              <a:t>Models are simpler than the real program.</a:t>
            </a:r>
          </a:p>
          <a:p>
            <a:pPr indent="-228600" lvl="1" marL="914400" marR="0" rtl="0" algn="l">
              <a:lnSpc>
                <a:spcPct val="100000"/>
              </a:lnSpc>
              <a:spcBef>
                <a:spcPts val="600"/>
              </a:spcBef>
              <a:spcAft>
                <a:spcPts val="0"/>
              </a:spcAft>
            </a:pPr>
            <a:r>
              <a:rPr lang="en"/>
              <a:t>By abstracting away unnecessary details, we can learn important insights.</a:t>
            </a:r>
          </a:p>
          <a:p>
            <a:pPr indent="-228600" lvl="0" marL="457200" marR="0" rtl="0" algn="l">
              <a:lnSpc>
                <a:spcPct val="100000"/>
              </a:lnSpc>
              <a:spcBef>
                <a:spcPts val="600"/>
              </a:spcBef>
              <a:spcAft>
                <a:spcPts val="0"/>
              </a:spcAft>
            </a:pPr>
            <a:r>
              <a:rPr lang="en"/>
              <a:t>Perhaps models can be used to verify the full programs!</a:t>
            </a:r>
          </a:p>
        </p:txBody>
      </p:sp>
      <p:sp>
        <p:nvSpPr>
          <p:cNvPr id="78" name="Shape 7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Behavior Modeling</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 analysis can be performed by modeling behavior as </a:t>
            </a:r>
            <a:r>
              <a:rPr b="1" lang="en"/>
              <a:t>state machines</a:t>
            </a:r>
            <a:r>
              <a:rPr lang="en"/>
              <a:t>.</a:t>
            </a:r>
          </a:p>
          <a:p>
            <a:pPr indent="-228600" lvl="1" marL="914400" marR="0" rtl="0" algn="l">
              <a:lnSpc>
                <a:spcPct val="100000"/>
              </a:lnSpc>
              <a:spcBef>
                <a:spcPts val="600"/>
              </a:spcBef>
              <a:spcAft>
                <a:spcPts val="0"/>
              </a:spcAft>
            </a:pPr>
            <a:r>
              <a:rPr lang="en"/>
              <a:t>Input causes the system to change state (transition).</a:t>
            </a:r>
          </a:p>
          <a:p>
            <a:pPr indent="-228600" lvl="1" marL="914400" marR="0" rtl="0" algn="l">
              <a:lnSpc>
                <a:spcPct val="100000"/>
              </a:lnSpc>
              <a:spcBef>
                <a:spcPts val="600"/>
              </a:spcBef>
              <a:spcAft>
                <a:spcPts val="0"/>
              </a:spcAft>
            </a:pPr>
            <a:r>
              <a:rPr lang="en"/>
              <a:t>Use the requirements to develop a model of how the system responds to different types of input when performing a function.</a:t>
            </a:r>
          </a:p>
          <a:p>
            <a:pPr indent="-228600" lvl="0" marL="457200" marR="0" rtl="0" algn="l">
              <a:lnSpc>
                <a:spcPct val="100000"/>
              </a:lnSpc>
              <a:spcBef>
                <a:spcPts val="600"/>
              </a:spcBef>
              <a:spcAft>
                <a:spcPts val="0"/>
              </a:spcAft>
            </a:pPr>
            <a:r>
              <a:rPr lang="en"/>
              <a:t>Not as complex as the real code (states summarize </a:t>
            </a:r>
            <a:r>
              <a:rPr i="1" lang="en"/>
              <a:t>types of responses</a:t>
            </a:r>
            <a:r>
              <a:rPr lang="en"/>
              <a:t>).</a:t>
            </a:r>
          </a:p>
          <a:p>
            <a:pPr indent="-228600" lvl="0" marL="457200" marR="0" rtl="0" algn="l">
              <a:lnSpc>
                <a:spcPct val="100000"/>
              </a:lnSpc>
              <a:spcBef>
                <a:spcPts val="600"/>
              </a:spcBef>
              <a:spcAft>
                <a:spcPts val="0"/>
              </a:spcAft>
            </a:pPr>
            <a:r>
              <a:rPr lang="en"/>
              <a:t>Can be “executed”.</a:t>
            </a:r>
          </a:p>
        </p:txBody>
      </p:sp>
      <p:sp>
        <p:nvSpPr>
          <p:cNvPr id="85" name="Shape 8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 You Want to Perform Verification...</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You have a property that you want your program to obey (i.e., a requirement).</a:t>
            </a:r>
          </a:p>
          <a:p>
            <a:pPr indent="-419100" lvl="0" marL="457200" marR="0" rtl="0" algn="l">
              <a:lnSpc>
                <a:spcPct val="100000"/>
              </a:lnSpc>
              <a:spcBef>
                <a:spcPts val="600"/>
              </a:spcBef>
              <a:spcAft>
                <a:spcPts val="0"/>
              </a:spcAft>
              <a:buClr>
                <a:schemeClr val="dk1"/>
              </a:buClr>
              <a:buSzPct val="100000"/>
              <a:buFont typeface="Arial"/>
            </a:pPr>
            <a:r>
              <a:rPr lang="en"/>
              <a:t>Great! Let’s write some tests!</a:t>
            </a:r>
          </a:p>
          <a:p>
            <a:pPr indent="-228600" lvl="0" marL="457200" marR="0" rtl="0" algn="l">
              <a:lnSpc>
                <a:spcPct val="100000"/>
              </a:lnSpc>
              <a:spcBef>
                <a:spcPts val="600"/>
              </a:spcBef>
              <a:spcAft>
                <a:spcPts val="0"/>
              </a:spcAft>
            </a:pPr>
            <a:r>
              <a:rPr b="1" lang="en"/>
              <a:t>Does testing guarantee that the requirement is met?</a:t>
            </a:r>
            <a:r>
              <a:rPr lang="en"/>
              <a:t> </a:t>
            </a:r>
          </a:p>
        </p:txBody>
      </p:sp>
      <p:sp>
        <p:nvSpPr>
          <p:cNvPr id="92" name="Shape 92"/>
          <p:cNvSpPr txBox="1"/>
          <p:nvPr/>
        </p:nvSpPr>
        <p:spPr>
          <a:xfrm>
            <a:off x="531325" y="3975075"/>
            <a:ext cx="8155500" cy="1849800"/>
          </a:xfrm>
          <a:prstGeom prst="rect">
            <a:avLst/>
          </a:prstGeom>
          <a:noFill/>
          <a:ln>
            <a:noFill/>
          </a:ln>
        </p:spPr>
        <p:txBody>
          <a:bodyPr anchorCtr="0" anchor="t" bIns="91425" lIns="91425" rIns="91425" tIns="91425">
            <a:noAutofit/>
          </a:bodyPr>
          <a:lstStyle/>
          <a:p>
            <a:pPr indent="-381000" lvl="1" marL="914400" rtl="0">
              <a:spcBef>
                <a:spcPts val="600"/>
              </a:spcBef>
              <a:buClr>
                <a:schemeClr val="dk1"/>
              </a:buClr>
              <a:buSzPct val="100000"/>
            </a:pPr>
            <a:r>
              <a:rPr lang="en" sz="2400">
                <a:solidFill>
                  <a:schemeClr val="dk1"/>
                </a:solidFill>
              </a:rPr>
              <a:t>Not quite…</a:t>
            </a:r>
          </a:p>
          <a:p>
            <a:pPr indent="-381000" lvl="2" marL="1371600" rtl="0">
              <a:spcBef>
                <a:spcPts val="600"/>
              </a:spcBef>
              <a:buClr>
                <a:schemeClr val="dk1"/>
              </a:buClr>
              <a:buSzPct val="100000"/>
            </a:pPr>
            <a:r>
              <a:rPr lang="en" sz="2400">
                <a:solidFill>
                  <a:schemeClr val="dk1"/>
                </a:solidFill>
              </a:rPr>
              <a:t>Testing can make a </a:t>
            </a:r>
            <a:r>
              <a:rPr b="1" lang="en" sz="2400">
                <a:solidFill>
                  <a:schemeClr val="dk1"/>
                </a:solidFill>
              </a:rPr>
              <a:t>statistical</a:t>
            </a:r>
            <a:r>
              <a:rPr lang="en" sz="2400">
                <a:solidFill>
                  <a:schemeClr val="dk1"/>
                </a:solidFill>
              </a:rPr>
              <a:t> argument in favor of verification, but usually cannot guarantee that the requirement holds in </a:t>
            </a:r>
            <a:r>
              <a:rPr i="1" lang="en" sz="2400">
                <a:solidFill>
                  <a:schemeClr val="dk1"/>
                </a:solidFill>
              </a:rPr>
              <a:t>all </a:t>
            </a:r>
            <a:r>
              <a:rPr lang="en" sz="2400">
                <a:solidFill>
                  <a:schemeClr val="dk1"/>
                </a:solidFill>
              </a:rPr>
              <a:t>situations.</a:t>
            </a:r>
          </a:p>
          <a:p>
            <a:pPr lvl="0" rtl="0">
              <a:spcBef>
                <a:spcPts val="0"/>
              </a:spcBef>
              <a:buNone/>
            </a:pPr>
            <a:r>
              <a:t/>
            </a:r>
            <a:endParaRPr/>
          </a:p>
        </p:txBody>
      </p:sp>
      <p:sp>
        <p:nvSpPr>
          <p:cNvPr id="93" name="Shape 9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Any real system has a near-infinite number of possible inputs.</a:t>
            </a:r>
          </a:p>
          <a:p>
            <a:pPr indent="-355600" lvl="1" marL="914400" rtl="0">
              <a:spcBef>
                <a:spcPts val="0"/>
              </a:spcBef>
              <a:buSzPct val="100000"/>
            </a:pPr>
            <a:r>
              <a:rPr lang="en" sz="2000"/>
              <a:t>Models are simplified, but still may have trillions of inputs.</a:t>
            </a:r>
          </a:p>
          <a:p>
            <a:pPr indent="-381000" lvl="0" marL="457200" rtl="0">
              <a:spcBef>
                <a:spcPts val="0"/>
              </a:spcBef>
              <a:buSzPct val="100000"/>
            </a:pPr>
            <a:r>
              <a:rPr lang="en" sz="2400"/>
              <a:t>Some faults trigger failures extremely rarely, or under conditions that are hard to control and recreate </a:t>
            </a:r>
            <a:br>
              <a:rPr lang="en" sz="2400"/>
            </a:br>
            <a:r>
              <a:rPr lang="en" sz="2400"/>
              <a:t>through testing.</a:t>
            </a:r>
          </a:p>
          <a:p>
            <a:pPr indent="-381000" lvl="0" marL="457200" rtl="0">
              <a:spcBef>
                <a:spcPts val="0"/>
              </a:spcBef>
              <a:buSzPct val="100000"/>
            </a:pPr>
            <a:r>
              <a:rPr lang="en" sz="2400"/>
              <a:t>How can we </a:t>
            </a:r>
            <a:r>
              <a:rPr i="1" lang="en" sz="2400"/>
              <a:t>prove</a:t>
            </a:r>
            <a:r>
              <a:rPr lang="en" sz="2400"/>
              <a:t> that our </a:t>
            </a:r>
            <a:br>
              <a:rPr lang="en" sz="2400"/>
            </a:br>
            <a:r>
              <a:rPr lang="en" sz="2400"/>
              <a:t>system meets the property?</a:t>
            </a:r>
          </a:p>
          <a:p>
            <a:pPr lvl="0" marR="0" rtl="0" algn="l">
              <a:lnSpc>
                <a:spcPct val="100000"/>
              </a:lnSpc>
              <a:spcBef>
                <a:spcPts val="600"/>
              </a:spcBef>
              <a:spcAft>
                <a:spcPts val="0"/>
              </a:spcAft>
              <a:buNone/>
            </a:pPr>
            <a:r>
              <a:t/>
            </a:r>
            <a:endParaRPr sz="2400"/>
          </a:p>
        </p:txBody>
      </p:sp>
      <p:pic>
        <p:nvPicPr>
          <p:cNvPr descr="Screenshot from 2015-09-03 12:11:12.png" id="100" name="Shape 100"/>
          <p:cNvPicPr preferRelativeResize="0"/>
          <p:nvPr/>
        </p:nvPicPr>
        <p:blipFill>
          <a:blip r:embed="rId3">
            <a:alphaModFix/>
          </a:blip>
          <a:stretch>
            <a:fillRect/>
          </a:stretch>
        </p:blipFill>
        <p:spPr>
          <a:xfrm>
            <a:off x="5431362" y="3706475"/>
            <a:ext cx="3255425" cy="2416475"/>
          </a:xfrm>
          <a:prstGeom prst="rect">
            <a:avLst/>
          </a:prstGeom>
          <a:noFill/>
          <a:ln>
            <a:noFill/>
          </a:ln>
        </p:spPr>
      </p:pic>
      <p:sp>
        <p:nvSpPr>
          <p:cNvPr id="101" name="Shape 1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Finite-State Verification</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Express specification as a set of logical properties, written as Boolean formulae.</a:t>
            </a:r>
          </a:p>
          <a:p>
            <a:pPr indent="-228600" lvl="0" marL="457200" rtl="0">
              <a:spcBef>
                <a:spcPts val="0"/>
              </a:spcBef>
            </a:pPr>
            <a:r>
              <a:rPr lang="en"/>
              <a:t>Exhaustively search the state space of the model for violations of those properties.</a:t>
            </a:r>
          </a:p>
          <a:p>
            <a:pPr indent="-228600" lvl="0" marL="457200" rtl="0">
              <a:spcBef>
                <a:spcPts val="0"/>
              </a:spcBef>
            </a:pPr>
            <a:r>
              <a:rPr lang="en"/>
              <a:t>If the property holds -</a:t>
            </a:r>
            <a:br>
              <a:rPr lang="en"/>
            </a:br>
            <a:r>
              <a:rPr lang="en"/>
              <a:t>proof that the model</a:t>
            </a:r>
            <a:br>
              <a:rPr lang="en"/>
            </a:br>
            <a:r>
              <a:rPr lang="en"/>
              <a:t>is correct.</a:t>
            </a:r>
          </a:p>
          <a:p>
            <a:pPr indent="-228600" lvl="0" marL="457200" rtl="0">
              <a:spcBef>
                <a:spcPts val="0"/>
              </a:spcBef>
            </a:pPr>
            <a:r>
              <a:rPr lang="en"/>
              <a:t>Contrast with testing -</a:t>
            </a:r>
            <a:br>
              <a:rPr lang="en"/>
            </a:br>
            <a:r>
              <a:rPr lang="en"/>
              <a:t>no violation might just</a:t>
            </a:r>
            <a:br>
              <a:rPr lang="en"/>
            </a:br>
            <a:r>
              <a:rPr lang="en"/>
              <a:t>mean bad tests.</a:t>
            </a:r>
          </a:p>
          <a:p>
            <a:pPr lvl="0" marR="0" rtl="0" algn="l">
              <a:lnSpc>
                <a:spcPct val="100000"/>
              </a:lnSpc>
              <a:spcBef>
                <a:spcPts val="600"/>
              </a:spcBef>
              <a:spcAft>
                <a:spcPts val="0"/>
              </a:spcAft>
              <a:buNone/>
            </a:pPr>
            <a:r>
              <a:t/>
            </a:r>
            <a:endParaRPr sz="2400"/>
          </a:p>
        </p:txBody>
      </p:sp>
      <p:pic>
        <p:nvPicPr>
          <p:cNvPr descr="Screenshot from 2015-09-03 12:22:58.png" id="108" name="Shape 108"/>
          <p:cNvPicPr preferRelativeResize="0"/>
          <p:nvPr/>
        </p:nvPicPr>
        <p:blipFill>
          <a:blip r:embed="rId3">
            <a:alphaModFix/>
          </a:blip>
          <a:stretch>
            <a:fillRect/>
          </a:stretch>
        </p:blipFill>
        <p:spPr>
          <a:xfrm>
            <a:off x="4924619" y="3833019"/>
            <a:ext cx="3718500" cy="2250550"/>
          </a:xfrm>
          <a:prstGeom prst="rect">
            <a:avLst/>
          </a:prstGeom>
          <a:noFill/>
          <a:ln>
            <a:noFill/>
          </a:ln>
        </p:spPr>
      </p:pic>
      <p:sp>
        <p:nvSpPr>
          <p:cNvPr id="109" name="Shape 10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