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wrap="square"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 name="Shape 40"/>
        <p:cNvGrpSpPr/>
        <p:nvPr/>
      </p:nvGrpSpPr>
      <p:grpSpPr>
        <a:xfrm>
          <a:off x="0" y="0"/>
          <a:ext cx="0" cy="0"/>
          <a:chOff x="0" y="0"/>
          <a:chExt cx="0" cy="0"/>
        </a:xfrm>
      </p:grpSpPr>
      <p:sp>
        <p:nvSpPr>
          <p:cNvPr id="41" name="Shape 4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2" name="Shape 42"/>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rtl="0">
              <a:spcBef>
                <a:spcPts val="0"/>
              </a:spcBef>
              <a:buNone/>
            </a:pPr>
            <a:r>
              <a:rPr lang="en"/>
              <a:t>Like with the requirements, coming up with the design is a multi-stage process where you need to look at different aspects of the system. Throughout the design process, you’ll spend time on five particular aspects of system design.</a:t>
            </a:r>
          </a:p>
          <a:p>
            <a:pPr indent="-228600" lvl="0" marL="457200" rtl="0">
              <a:spcBef>
                <a:spcPts val="0"/>
              </a:spcBef>
              <a:buChar char="-"/>
            </a:pPr>
            <a:r>
              <a:rPr lang="en"/>
              <a:t>architecture: (read) try to structure the software into a set of independent subsystems - figure out what functions each of those provides and how they interact with each other.</a:t>
            </a:r>
          </a:p>
          <a:p>
            <a:pPr indent="-228600" lvl="0" marL="457200" rtl="0">
              <a:spcBef>
                <a:spcPts val="0"/>
              </a:spcBef>
              <a:buChar char="-"/>
            </a:pPr>
            <a:r>
              <a:rPr lang="en"/>
              <a:t>Now that you have the breakdown, look at communication and interaction, look at how users interact with the system, how the system connects to databases or other external systems - internally, how the subsystems interact and what internal subsystems can externally interface with others users and systems.</a:t>
            </a:r>
          </a:p>
          <a:p>
            <a:pPr indent="-228600" lvl="0" marL="457200" rtl="0">
              <a:spcBef>
                <a:spcPts val="0"/>
              </a:spcBef>
              <a:buChar char="-"/>
            </a:pPr>
            <a:r>
              <a:rPr lang="en"/>
              <a:t>Now is where we get more into the nitty-gritty of the source code. break the system into classes and functions, start to define input parameters and output variables - much of the meat of the design.</a:t>
            </a:r>
          </a:p>
          <a:p>
            <a:pPr indent="-228600" lvl="0" marL="457200" rtl="0">
              <a:spcBef>
                <a:spcPts val="0"/>
              </a:spcBef>
              <a:buChar char="-"/>
            </a:pPr>
            <a:r>
              <a:rPr lang="en"/>
              <a:t>This is a step people tend to forget about - the data: what data does your system need to operate, what data does it produce, what does that data look like in both cases? What format is it stored in, what data structures and file formats do you want to work with.</a:t>
            </a:r>
          </a:p>
          <a:p>
            <a:pPr indent="-228600" lvl="0" marL="457200" rtl="0">
              <a:spcBef>
                <a:spcPts val="0"/>
              </a:spcBef>
              <a:buChar char="-"/>
            </a:pPr>
            <a:r>
              <a:rPr lang="en"/>
              <a:t>how should the functionality be implemented? what are the potential solutions, and which is faster, easier to implement, easrier to maintain, more secure, and so on.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indent="-228600" lvl="0" marL="457200" rtl="0">
              <a:spcBef>
                <a:spcPts val="0"/>
              </a:spcBef>
              <a:buChar char="-"/>
            </a:pPr>
            <a:r>
              <a:rPr lang="en"/>
              <a:t>read, we just talked about these phases of design, but they aren’t clean, linear, sequential stages. they overlap with each other to a significant degree. So, we’ll talk about different phases of design in isolation because that’s the easiest wy to get the conceptual point across, but these stages rarely fall into sequence. Many of them take place at the same time and feed each other.</a:t>
            </a:r>
          </a:p>
          <a:p>
            <a:pPr indent="-228600" lvl="0" marL="457200" rtl="0">
              <a:spcBef>
                <a:spcPts val="0"/>
              </a:spcBef>
              <a:buChar char="-"/>
            </a:pPr>
            <a:r>
              <a:rPr lang="en"/>
              <a:t>(read) in your abstract view of the system. You start at a high level, looking at the big picture, then you figure out how to structure the solution, then you figure out the classes that make up the components of the solution, the you fill in the methods, then the parameters, then what those parameters look like, until suddenly, you have the software staring back at you.</a:t>
            </a:r>
          </a:p>
          <a:p>
            <a:pPr indent="-228600" lvl="0" marL="457200" rtl="0">
              <a:spcBef>
                <a:spcPts val="0"/>
              </a:spcBef>
              <a:buChar char="-"/>
            </a:pPr>
            <a:r>
              <a:rPr lang="en"/>
              <a:t>(read) - it’s easy to get lost in the weeds. make sure you keep looking at all of those levels of detail to ensure that the software will work once you combine everything.</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rtl="0">
              <a:spcBef>
                <a:spcPts val="0"/>
              </a:spcBef>
              <a:buNone/>
            </a:pPr>
            <a:r>
              <a:rPr lang="en"/>
              <a:t>when we start to design a system, it’s pretty normal to think about the system as a hierarchy of components. </a:t>
            </a:r>
          </a:p>
          <a:p>
            <a:pPr lvl="0" rtl="0">
              <a:spcBef>
                <a:spcPts val="0"/>
              </a:spcBef>
              <a:buNone/>
            </a:pPr>
            <a:r>
              <a:rPr lang="en"/>
              <a:t>We start with the system, this box, that we need to build. Then we break it into into the subsystems. </a:t>
            </a:r>
          </a:p>
          <a:p>
            <a:pPr lvl="0" rtl="0">
              <a:spcBef>
                <a:spcPts val="0"/>
              </a:spcBef>
              <a:buNone/>
            </a:pPr>
            <a:r>
              <a:rPr lang="en"/>
              <a:t>Each subsystem is made up of classes that provide functionality. What classes do we need?</a:t>
            </a:r>
          </a:p>
          <a:p>
            <a:pPr lvl="0">
              <a:spcBef>
                <a:spcPts val="0"/>
              </a:spcBef>
              <a:buNone/>
            </a:pPr>
            <a:r>
              <a:rPr lang="en"/>
              <a:t>Now, those classes need functions from other sources, who provides those bits of common functionality that the layers above depend on?</a:t>
            </a:r>
          </a:p>
          <a:p>
            <a:pPr lvl="0" rtl="0">
              <a:spcBef>
                <a:spcPts val="0"/>
              </a:spcBef>
              <a:buNone/>
            </a:pPr>
            <a:r>
              <a:rPr lang="en"/>
              <a:t>(2-4)</a:t>
            </a:r>
          </a:p>
          <a:p>
            <a:pPr lvl="0" rtl="0">
              <a:spcBef>
                <a:spcPts val="0"/>
              </a:spcBef>
              <a:buNone/>
            </a:pPr>
            <a:r>
              <a:rPr lang="en"/>
              <a:t>Eventually, we get this graph defining the control structure of the software of higher layers that filter access and make use of the lower layers. A good design strategy can inform what those units are - those components - and how they connect. A good design strategy leaves you with a reasonable system hierarchy that is cleanly laid out and includes sensible dependencies.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rtl="0">
              <a:spcBef>
                <a:spcPts val="0"/>
              </a:spcBef>
              <a:buNone/>
            </a:pPr>
            <a:r>
              <a:rPr lang="en"/>
              <a:t>One very common design strategy is what is called (title), or functional design. Here, (1-2)</a:t>
            </a:r>
          </a:p>
          <a:p>
            <a:pPr lvl="0" rtl="0">
              <a:spcBef>
                <a:spcPts val="0"/>
              </a:spcBef>
              <a:buNone/>
            </a:pPr>
            <a:r>
              <a:rPr lang="en"/>
              <a:t>(3-5)</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(1-3)</a:t>
            </a:r>
          </a:p>
          <a:p>
            <a:pPr lvl="0">
              <a:spcBef>
                <a:spcPts val="0"/>
              </a:spcBef>
              <a:buNone/>
            </a:pPr>
            <a:r>
              <a:rPr lang="en"/>
              <a:t>What do you think are some of the pros? Cons? (discuss)</a:t>
            </a:r>
          </a:p>
          <a:p>
            <a:pPr lvl="0">
              <a:spcBef>
                <a:spcPts val="0"/>
              </a:spcBef>
              <a:buNone/>
            </a:pPr>
            <a:r>
              <a:rPr lang="en"/>
              <a:t>Clean model, clear understanding of how it is supposed to work. </a:t>
            </a:r>
          </a:p>
          <a:p>
            <a:pPr lvl="0" rtl="0">
              <a:spcBef>
                <a:spcPts val="0"/>
              </a:spcBef>
              <a:buNone/>
            </a:pPr>
            <a:r>
              <a:rPr lang="en"/>
              <a:t>Central source of failure, hard to isolate issues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indent="-228600" lvl="0" marL="457200" rtl="0">
              <a:spcBef>
                <a:spcPts val="0"/>
              </a:spcBef>
              <a:buChar char="-"/>
            </a:pPr>
            <a:r>
              <a:rPr lang="en"/>
              <a:t>walk through</a:t>
            </a:r>
          </a:p>
          <a:p>
            <a:pPr indent="-228600" lvl="0" marL="457200" rtl="0">
              <a:spcBef>
                <a:spcPts val="0"/>
              </a:spcBef>
              <a:buChar char="-"/>
            </a:pPr>
            <a:r>
              <a:rPr lang="en"/>
              <a:t>Now, this could be implemented as a main method calling each subsequent method, like in a C program.. where most program were implemented in this style</a:t>
            </a:r>
          </a:p>
          <a:p>
            <a:pPr indent="-228600" lvl="0" marL="457200" rtl="0">
              <a:spcBef>
                <a:spcPts val="0"/>
              </a:spcBef>
              <a:buChar char="-"/>
            </a:pPr>
            <a:r>
              <a:rPr lang="en"/>
              <a:t>or, this can be implemented with classes and objects, but with this kind of structure where all information is held in some central location, and this assembly-line like structure is maintained</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rtl="0">
              <a:spcBef>
                <a:spcPts val="0"/>
              </a:spcBef>
              <a:buNone/>
            </a:pPr>
            <a:r>
              <a:rPr lang="en"/>
              <a:t>The second is called object-oriented design, though I don’t like that term, as any form of design we’ve talked about can be built with objects, and an OO language might have programs written that follow a more centralized model. So, a better term might be decentralized design. We model the system as a collection of interacting objects - a decentralized design where each object maintains its own data. We might even have multiple instances of the same object, each tasked with transforming and maintaining unique data. Each object communicates with other objects directly, without going through a central location, to get a job done.</a:t>
            </a:r>
          </a:p>
          <a:p>
            <a:pPr lvl="0">
              <a:spcBef>
                <a:spcPts val="0"/>
              </a:spcBef>
              <a:buNone/>
            </a:pPr>
            <a:r>
              <a:rPr lang="en"/>
              <a:t>This is how most systems are designed now -</a:t>
            </a:r>
          </a:p>
          <a:p>
            <a:pPr lvl="0">
              <a:spcBef>
                <a:spcPts val="0"/>
              </a:spcBef>
              <a:buNone/>
            </a:pPr>
            <a:r>
              <a:rPr lang="en"/>
              <a:t>(pros/cons)</a:t>
            </a:r>
          </a:p>
          <a:p>
            <a:pPr lvl="0" rtl="0">
              <a:spcBef>
                <a:spcPts val="0"/>
              </a:spcBef>
              <a:buNone/>
            </a:pPr>
            <a:r>
              <a:rPr lang="en"/>
              <a:t> in some cases the old-schoold functional design is easier to implement, but the OO design is easier to isolate errors in, since we can usually go look at each object and separately check its results. It’s easier to design self-contained components.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53" name="Shape 253"/>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indent="-228600" lvl="0" marL="457200" rtl="0">
              <a:spcBef>
                <a:spcPts val="0"/>
              </a:spcBef>
              <a:buChar char="-"/>
            </a:pPr>
            <a:r>
              <a:rPr lang="en"/>
              <a:t>walk through</a:t>
            </a:r>
          </a:p>
          <a:p>
            <a:pPr indent="-228600" lvl="0" marL="457200" rtl="0">
              <a:spcBef>
                <a:spcPts val="0"/>
              </a:spcBef>
              <a:buChar char="-"/>
            </a:pPr>
            <a:r>
              <a:rPr lang="en"/>
              <a:t>Here, we could scan multiple source programs, each through their own token stream instances. If we wanted to do something involving multiple programs, we can take information from the instances assigned to each program and compate them.</a:t>
            </a:r>
          </a:p>
          <a:p>
            <a:pPr indent="-228600" lvl="0" marL="457200" rtl="0">
              <a:spcBef>
                <a:spcPts val="0"/>
              </a:spcBef>
              <a:buChar char="-"/>
            </a:pPr>
            <a:r>
              <a:rPr lang="en"/>
              <a:t>This could be built in something like C too - this just implies that there isn’t a central master authority, but that system components communicate directly with each other, and data is stored in each component.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Shape 28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83" name="Shape 2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solidFill>
                  <a:schemeClr val="dk1"/>
                </a:solidFill>
              </a:rPr>
              <a:t>Regardless, you end up with that hierarchy of components. (1-4)</a:t>
            </a:r>
          </a:p>
          <a:p>
            <a:pPr lvl="0" rtl="0">
              <a:spcBef>
                <a:spcPts val="0"/>
              </a:spcBef>
              <a:buClr>
                <a:schemeClr val="dk1"/>
              </a:buClr>
              <a:buSzPct val="100000"/>
              <a:buFont typeface="Arial"/>
              <a:buNone/>
            </a:pPr>
            <a:r>
              <a:rPr lang="en">
                <a:solidFill>
                  <a:schemeClr val="dk1"/>
                </a:solidFill>
              </a:rPr>
              <a:t>You need to fill this in somehow - decide what those components are and how they connect.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rtl="0">
              <a:spcBef>
                <a:spcPts val="0"/>
              </a:spcBef>
              <a:buNone/>
            </a:pPr>
            <a:r>
              <a:rPr lang="en"/>
              <a:t>We’ve selected our process, we’ve come up with our requirements, and now, we settle into the next phase of software development - designing the software itself. (read)</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Shape 30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07" name="Shape 307"/>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a:spcBef>
                <a:spcPts val="0"/>
              </a:spcBef>
              <a:buNone/>
            </a:pPr>
            <a:r>
              <a:rPr lang="en"/>
              <a:t>One strategy for doing so is called top-down design.</a:t>
            </a:r>
          </a:p>
          <a:p>
            <a:pPr lvl="0" rtl="0">
              <a:spcBef>
                <a:spcPts val="0"/>
              </a:spcBef>
              <a:buNone/>
            </a:pPr>
            <a:r>
              <a:rPr lang="en"/>
              <a:t>(1-4)</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Shape 31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14" name="Shape 31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the practice is messier. (read)</a:t>
            </a:r>
          </a:p>
          <a:p>
            <a:pPr lvl="0" rtl="0">
              <a:spcBef>
                <a:spcPts val="0"/>
              </a:spcBef>
              <a:buNone/>
            </a:pPr>
            <a:r>
              <a:rPr lang="en"/>
              <a:t>(read)</a:t>
            </a:r>
          </a:p>
          <a:p>
            <a:pPr lvl="0" rtl="0">
              <a:spcBef>
                <a:spcPts val="0"/>
              </a:spcBef>
              <a:buNone/>
            </a:pPr>
            <a:r>
              <a:rPr lang="en"/>
              <a:t>- (read)You realize you need some lower level of functionality, and you go off and design that so that it’s there before you forget about it. So, you end up developing the tree in more of a depth-first style than a breadth-first one</a:t>
            </a:r>
          </a:p>
          <a:p>
            <a:pPr lvl="0" rtl="0">
              <a:spcBef>
                <a:spcPts val="0"/>
              </a:spcBef>
              <a:buNone/>
            </a:pPr>
            <a:r>
              <a:rPr lang="en"/>
              <a:t>- (read). More and more, we tend to design software for reuse - as libraries of functions that can go into any project - so that we don’t need to spend time redeveloping the wheel. Reuse is, when done right, a fantastic thing, but it also tends to impose restrictions on the design of new software as you need to work that older code into your new project.</a:t>
            </a:r>
          </a:p>
          <a:p>
            <a:pPr lvl="0" rtl="0">
              <a:spcBef>
                <a:spcPts val="0"/>
              </a:spcBef>
              <a:buNone/>
            </a:pPr>
            <a:r>
              <a:rPr lang="en"/>
              <a:t>- (read) - until we look at the details of the lower levels, we aren’t sure how to design the higher levels.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Shape 32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21" name="Shape 321"/>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rtl="0">
              <a:spcBef>
                <a:spcPts val="0"/>
              </a:spcBef>
              <a:buNone/>
            </a:pPr>
            <a:r>
              <a:rPr lang="en"/>
              <a:t>The counter to top-down design is bottom-up design (1). The LEGO approach. Little, independent services that can be combined to perform larger functions.</a:t>
            </a:r>
          </a:p>
          <a:p>
            <a:pPr lvl="0" rtl="0">
              <a:spcBef>
                <a:spcPts val="0"/>
              </a:spcBef>
              <a:buNone/>
            </a:pPr>
            <a:r>
              <a:rPr lang="en"/>
              <a:t>The answer is somewhere between the two. Start from one end, specify components, but never forget the big picture - as you design subsystems, make sure you design how they connect to existing subsystems, plan for integration of all subsystems in the end. Revisit each level of the hierarchy and revise it as you go along - your first stab is rarely the final solution.</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Shape 32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28" name="Shape 328"/>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indent="-228600" lvl="0" marL="457200" rtl="0">
              <a:spcBef>
                <a:spcPts val="0"/>
              </a:spcBef>
              <a:buChar char="-"/>
            </a:pPr>
            <a:r>
              <a:rPr lang="en"/>
              <a:t>Let’s take a quick breather and summarize where we’re at</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Shape 33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35" name="Shape 33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(discussion) what entails a good design?</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Shape 34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41" name="Shape 341"/>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indent="-228600" lvl="0" marL="457200" rtl="0">
              <a:spcBef>
                <a:spcPts val="0"/>
              </a:spcBef>
              <a:buChar char="-"/>
            </a:pPr>
            <a:r>
              <a:rPr lang="en"/>
              <a:t>Guess what? (read)</a:t>
            </a:r>
          </a:p>
          <a:p>
            <a:pPr indent="-228600" lvl="0" marL="457200" rtl="0">
              <a:spcBef>
                <a:spcPts val="0"/>
              </a:spcBef>
              <a:buChar char="-"/>
            </a:pPr>
            <a:r>
              <a:rPr lang="en"/>
              <a:t>(read) - depends on your priorities (3)</a:t>
            </a:r>
          </a:p>
          <a:p>
            <a:pPr indent="-228600" lvl="0" marL="457200" rtl="0">
              <a:spcBef>
                <a:spcPts val="0"/>
              </a:spcBef>
              <a:buChar char="-"/>
            </a:pPr>
            <a:r>
              <a:rPr lang="en"/>
              <a:t>(4)</a:t>
            </a:r>
          </a:p>
          <a:p>
            <a:pPr indent="-228600" lvl="0" marL="457200" rtl="0">
              <a:spcBef>
                <a:spcPts val="0"/>
              </a:spcBef>
              <a:buChar char="-"/>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Shape 34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48" name="Shape 34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228600" lvl="0" marL="457200" rtl="0">
              <a:spcBef>
                <a:spcPts val="0"/>
              </a:spcBef>
              <a:buAutoNum type="arabicParenBoth"/>
            </a:pPr>
            <a:r>
              <a:rPr lang="en"/>
              <a:t>Obviously, we want to design a system that works quickly, responds fluidly. However, even more important</a:t>
            </a:r>
          </a:p>
          <a:p>
            <a:pPr lvl="0" rtl="0">
              <a:spcBef>
                <a:spcPts val="0"/>
              </a:spcBef>
              <a:buNone/>
            </a:pPr>
            <a:r>
              <a:rPr lang="en"/>
              <a:t>(2). (3-4)You add features, add and redesign components, update functionality.</a:t>
            </a:r>
          </a:p>
          <a:p>
            <a:pPr lvl="0" rtl="0">
              <a:spcBef>
                <a:spcPts val="0"/>
              </a:spcBef>
              <a:buNone/>
            </a:pPr>
            <a:r>
              <a:rPr lang="en"/>
              <a:t>So, what many lessons about design boil down to is the constant - the idea of change. (5) It is intuitive to a programmer, easy to understand, have clear points for extension. </a:t>
            </a:r>
          </a:p>
          <a:p>
            <a:pPr lvl="0" rtl="0">
              <a:spcBef>
                <a:spcPts val="0"/>
              </a:spcBef>
              <a:buNone/>
            </a:pPr>
            <a:r>
              <a:rPr lang="en"/>
              <a:t>(6). This is crucial. It is very, very easy to break your system through change. A good design is one that is easy to change, but protects the existing functionality from those changes.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Shape 35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55" name="Shape 355"/>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indent="0" lvl="0" marL="0" rtl="0">
              <a:spcBef>
                <a:spcPts val="0"/>
              </a:spcBef>
              <a:buClr>
                <a:schemeClr val="dk1"/>
              </a:buClr>
              <a:buNone/>
            </a:pPr>
            <a:r>
              <a:rPr lang="en"/>
              <a:t>And so, the biggest design qualities to emphasize are clarity and maintainability - the design should be understandable and facilitate change and evolution. In service of those two goals, there are some qualities that we should strive for in our design - </a:t>
            </a:r>
          </a:p>
          <a:p>
            <a:pPr indent="0" lvl="0" marL="0" rtl="0">
              <a:spcBef>
                <a:spcPts val="0"/>
              </a:spcBef>
              <a:buClr>
                <a:schemeClr val="dk1"/>
              </a:buClr>
              <a:buNone/>
            </a:pPr>
            <a:r>
              <a:rPr lang="en"/>
              <a:t>Simplicity is obvious - make something understandable, come up with a design that will be clear to the developers, something we can understand without being the person who wrote it, something that can be changed by someone who wasn’t on the original team. Modularity is the idea that  we can break the system down into logically-grouped components that work largely independently of each other - this is important in enabling efficiency and supporting changew. Then, there are a bunch of those “abilities” - can the system be adapted, can we maintain traceability to the requirements, and so on. We’ll talk about a few.</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Shape 36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62" name="Shape 362"/>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rtl="0">
              <a:spcBef>
                <a:spcPts val="0"/>
              </a:spcBef>
              <a:buNone/>
            </a:pPr>
            <a:r>
              <a:rPr lang="en"/>
              <a:t>Remember, software engineering is a trade-off game - making a high quality product is expensive, and the more of each of these attributes you want, the more it costs you. There is a balancing act here - if you need to be highly efficient, you might have to sacrifice some level of clarity, or you must be prepared to pay for both - increased budget to hire people, increased development time to refine and optimzie. Your job will be to make that judgement call. So, let’s talk about some of the facets of a good design that you may want to emphasize.</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Shape 37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75" name="Shape 375"/>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a:spcBef>
                <a:spcPts val="0"/>
              </a:spcBef>
              <a:buNone/>
            </a:pPr>
            <a:r>
              <a:rPr lang="en"/>
              <a:t>Modularity is fundamental to a good design. It is the idea that (1) </a:t>
            </a:r>
          </a:p>
          <a:p>
            <a:pPr lvl="0">
              <a:spcBef>
                <a:spcPts val="0"/>
              </a:spcBef>
              <a:buNone/>
            </a:pPr>
            <a:r>
              <a:rPr lang="en"/>
              <a:t>Intuitively, this is that principle of divide and conquer. Design your system as small, independent subsystems that interact in service of a greater goal. If we don’t, if we lump everything together, don’t focus on logically separating functionality,</a:t>
            </a:r>
          </a:p>
          <a:p>
            <a:pPr lvl="0">
              <a:spcBef>
                <a:spcPts val="0"/>
              </a:spcBef>
              <a:buNone/>
            </a:pPr>
            <a:r>
              <a:rPr lang="en"/>
              <a:t>you won’t be able to find code you’re looking for, you won’t know how different parts of the program interact, you will introduce more mistakes when you make changes, you won’t be able to extend functionality. This is key.</a:t>
            </a:r>
          </a:p>
          <a:p>
            <a:pPr lvl="0" rtl="0">
              <a:spcBef>
                <a:spcPts val="0"/>
              </a:spcBef>
              <a:buNone/>
            </a:pPr>
            <a:r>
              <a:rPr lang="en"/>
              <a:t>Modularity is emphasized in service of three goals</a:t>
            </a:r>
          </a:p>
          <a:p>
            <a:pPr indent="-228600" lvl="0" marL="457200" rtl="0">
              <a:spcBef>
                <a:spcPts val="0"/>
              </a:spcBef>
              <a:buChar char="-"/>
            </a:pPr>
            <a:r>
              <a:rPr lang="en"/>
              <a:t>(read). Understandable is key. It is easier to build software that is free of faults, that works as intended, if we know what to build. If we have a clear idea of what functionality is offered by a component, and what the output of that functionality should look like. If we can decompose the requirements into logical subsystems that have clearly defined roles and responsibilities, we are more likely to build a working system that can be altered or extended in the future.</a:t>
            </a:r>
          </a:p>
          <a:p>
            <a:pPr indent="-228600" lvl="0" marL="457200" rtl="0">
              <a:spcBef>
                <a:spcPts val="0"/>
              </a:spcBef>
              <a:buChar char="-"/>
            </a:pPr>
            <a:r>
              <a:rPr lang="en">
                <a:solidFill>
                  <a:schemeClr val="dk1"/>
                </a:solidFill>
              </a:rPr>
              <a:t>From the other end, we have composability (read). More and more, we want to be able to reuse components of a project in future software or use what others have done in our new project. From that end, it is useful to think of software like Lego. You want to be able to take these small modules and be able to construct a working system out of the building blocks. You want to be able to slip new code in with minimal changes to existing code.</a:t>
            </a:r>
          </a:p>
          <a:p>
            <a:pPr indent="-228600" lvl="0" marL="457200" rtl="0">
              <a:spcBef>
                <a:spcPts val="0"/>
              </a:spcBef>
              <a:buChar char="-"/>
            </a:pPr>
            <a:r>
              <a:rPr lang="en">
                <a:solidFill>
                  <a:schemeClr val="dk1"/>
                </a:solidFill>
              </a:rPr>
              <a:t>Ease of understanding. At some point, the system will change. To facilitate change, we must understand the system. New programmers will come in, you’ll forget what you originally did. You’ll need to slip new code into a system that wasn’t built with it in mind.Modularity enables these things.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Shape 5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5" name="Shape 55"/>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rtl="0">
              <a:spcBef>
                <a:spcPts val="0"/>
              </a:spcBef>
              <a:buNone/>
            </a:pPr>
            <a:r>
              <a:rPr lang="en"/>
              <a:t>(read)</a:t>
            </a:r>
          </a:p>
          <a:p>
            <a:pPr indent="-228600" lvl="0" marL="457200" rtl="0">
              <a:spcBef>
                <a:spcPts val="0"/>
              </a:spcBef>
              <a:buChar char="-"/>
            </a:pPr>
            <a:r>
              <a:rPr lang="en"/>
              <a:t>(read). </a:t>
            </a:r>
          </a:p>
          <a:p>
            <a:pPr indent="-228600" lvl="0" marL="457200" rtl="0">
              <a:spcBef>
                <a:spcPts val="0"/>
              </a:spcBef>
              <a:buChar char="-"/>
            </a:pPr>
            <a:r>
              <a:rPr lang="en"/>
              <a:t>We have the spec - which describes what the system should do - what its functions are and what the behavior should look like. That tells us nothing about how to implement it. That tells us what the machine should do, but not how to contruct it or what the structure of that solution looks like.</a:t>
            </a:r>
          </a:p>
          <a:p>
            <a:pPr indent="-228600" lvl="0" marL="457200" rtl="0">
              <a:spcBef>
                <a:spcPts val="0"/>
              </a:spcBef>
              <a:buChar char="-"/>
            </a:pPr>
            <a:r>
              <a:rPr lang="en"/>
              <a:t>The design is our instruction book, our blueprint for how to build the solution. The design describes the structure of the solution.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Shape 38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82" name="Shape 382"/>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rPr>
              <a:t>In designing for modularity, there are two properties that we really need to keep in mind. Things we can measure and use to judge the quality of our design, those are cohesion and coupling.</a:t>
            </a:r>
          </a:p>
          <a:p>
            <a:pPr lvl="0" rtl="0">
              <a:spcBef>
                <a:spcPts val="0"/>
              </a:spcBef>
              <a:buNone/>
            </a:pPr>
            <a:r>
              <a:rPr lang="en">
                <a:solidFill>
                  <a:schemeClr val="dk1"/>
                </a:solidFill>
              </a:rPr>
              <a:t>(read definitions)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Shape 38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89" name="Shape 389"/>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indent="-228600" lvl="0" marL="457200" rtl="0">
              <a:spcBef>
                <a:spcPts val="0"/>
              </a:spcBef>
              <a:buClr>
                <a:schemeClr val="dk1"/>
              </a:buClr>
              <a:buChar char="-"/>
            </a:pPr>
            <a:r>
              <a:rPr lang="en">
                <a:solidFill>
                  <a:schemeClr val="dk1"/>
                </a:solidFill>
              </a:rPr>
              <a:t>read</a:t>
            </a:r>
          </a:p>
          <a:p>
            <a:pPr indent="-228600" lvl="0" marL="457200" rtl="0">
              <a:spcBef>
                <a:spcPts val="0"/>
              </a:spcBef>
              <a:buClr>
                <a:schemeClr val="dk1"/>
              </a:buClr>
              <a:buChar char="-"/>
            </a:pPr>
            <a:r>
              <a:rPr lang="en">
                <a:solidFill>
                  <a:schemeClr val="dk1"/>
                </a:solidFill>
              </a:rPr>
              <a:t>(read)  If we have a class, made up of several methods, we want those methods to be similar - to be related through some common purpose - maybe they all come together to perform a particular function of the software. If we’re building a word processor, we might store all font styling code in one class, and all page style code in one class, and bulletpoint code in one class, and so on</a:t>
            </a:r>
          </a:p>
          <a:p>
            <a:pPr indent="-228600" lvl="0" marL="457200" rtl="0">
              <a:spcBef>
                <a:spcPts val="0"/>
              </a:spcBef>
              <a:buClr>
                <a:schemeClr val="dk1"/>
              </a:buClr>
              <a:buChar char="-"/>
            </a:pPr>
            <a:r>
              <a:rPr lang="en">
                <a:solidFill>
                  <a:schemeClr val="dk1"/>
                </a:solidFill>
              </a:rPr>
              <a:t>(read) This improves our ability to maintain the software - if there is a problem or we want to expand a feature, we know where to look for the code we need. We can facilitate reuse by building these highly cohesive - highly docused -classes that do one thing, do it well, and contain all code they need to do that job.</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Shape 39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96" name="Shape 396"/>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rPr>
              <a:t>The idea of cohesion is fairly subjective in its base form. What do we mean by the modules fitting together? One programmers idea of what it related might differ from another’s. So, to aid in this, a number of types of cohesion have been proposed. These give you  an idea of how to organize your code.</a:t>
            </a:r>
          </a:p>
          <a:p>
            <a:pPr lvl="0" rtl="0">
              <a:spcBef>
                <a:spcPts val="0"/>
              </a:spcBef>
              <a:buNone/>
            </a:pPr>
            <a:r>
              <a:rPr lang="en">
                <a:solidFill>
                  <a:schemeClr val="dk1"/>
                </a:solidFill>
              </a:rPr>
              <a:t>- (read). This is like that word processor example. We group together a set of classes or methods that perfom similar functions, but don’t necessarily rely on each other. This is considered a form of weak cohesion - the individual components are related, but still work independent of each other.</a:t>
            </a:r>
          </a:p>
          <a:p>
            <a:pPr lvl="0" rtl="0">
              <a:spcBef>
                <a:spcPts val="0"/>
              </a:spcBef>
              <a:buNone/>
            </a:pPr>
            <a:r>
              <a:rPr lang="en">
                <a:solidFill>
                  <a:schemeClr val="dk1"/>
                </a:solidFill>
              </a:rPr>
              <a:t>- (read). If we have a set of functions related in time, we can group them. This is largely something you’d see in systems that interact with the real world - if an event sets off different parallel computations. Any time that several things need to happen at the same time following a particular event, we can put their code together as a single grouping. This is still a weak form of cohesion because the functions might not have anything to do with each other, they just share a temporal relationship that might not always hold.</a:t>
            </a:r>
          </a:p>
          <a:p>
            <a:pPr lvl="0" rtl="0">
              <a:spcBef>
                <a:spcPts val="0"/>
              </a:spcBef>
              <a:buNone/>
            </a:pPr>
            <a:r>
              <a:rPr lang="en">
                <a:solidFill>
                  <a:schemeClr val="dk1"/>
                </a:solidFill>
              </a:rPr>
              <a:t>- (read). So, rather than being things that occur at the same time, they are called one after the other. We had that compiler example earlier, where we passed off data along an assembly line. This is a similar concept, If we put those different compiler functions together, they would have procedural cohesion. The components form a sequence of events. </a:t>
            </a:r>
          </a:p>
          <a:p>
            <a:pPr lvl="0" rtl="0">
              <a:spcBef>
                <a:spcPts val="0"/>
              </a:spcBef>
              <a:buNone/>
            </a:pPr>
            <a:r>
              <a:rPr lang="en">
                <a:solidFill>
                  <a:schemeClr val="dk1"/>
                </a:solidFill>
              </a:rPr>
              <a:t>- (read) Stronger form of the procedural cohesion. Now, it’s not just part of the same control sequence, but they are linked - the output of one step of the control sequence is explicitly the input of the next. So, this is really that compiler example. We scan the code into tokens, pass those tokens into the tree generator, pass that tree to the binary generation. This is a stronger form of cohesion because not only is there a conceptual link - the items form a sequence of events, but a direct link from input to output as well.</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Shape 40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03" name="Shape 403"/>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rPr>
              <a:t>- (read). Here, the relationship is that they operate on the same data or produce the same type of data as output. I saw this once in the code for an online store. They had a bunch of different report types, each completely unrelated from the others, but they all took in an object representing a product or a set of products and they all outputted a report structure with different fields, but the same data type. This is a slightly stronger form of cohesion, because even though the modules may be unrelated, we can count on something - the input, output, or both are the same for all of the modules.</a:t>
            </a:r>
          </a:p>
          <a:p>
            <a:pPr lvl="0" rtl="0">
              <a:spcBef>
                <a:spcPts val="0"/>
              </a:spcBef>
              <a:buNone/>
            </a:pPr>
            <a:r>
              <a:rPr lang="en">
                <a:solidFill>
                  <a:schemeClr val="dk1"/>
                </a:solidFill>
              </a:rPr>
              <a:t>- (read) - even stronger. Now, nothing is part of a component unless it has to be there. The elements come together to perform one clear function of the system. </a:t>
            </a:r>
          </a:p>
          <a:p>
            <a:pPr lvl="0" rtl="0">
              <a:spcBef>
                <a:spcPts val="0"/>
              </a:spcBef>
              <a:buNone/>
            </a:pPr>
            <a:r>
              <a:rPr lang="en">
                <a:solidFill>
                  <a:schemeClr val="dk1"/>
                </a:solidFill>
              </a:rPr>
              <a:t>- (read) - in this form of cohesion, we have a class that stores data of some kind and all of its functions relate to either transformation or examination of that data. This is a very strong form of cohesion - everything we need is in one place - functionality and the data it works with.</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Shape 40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10" name="Shape 410"/>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rPr>
              <a:t>- (read) We aim to achieve cohesion, but code is messy. It’s not easy to achieve strong cohesion in practice, and it’s hard to quantify the level of cohesion we have achieved. It’s more of an ideal - we want to aim for high cohesion, but (read)</a:t>
            </a:r>
          </a:p>
          <a:p>
            <a:pPr lvl="0" rtl="0">
              <a:spcBef>
                <a:spcPts val="0"/>
              </a:spcBef>
              <a:buNone/>
            </a:pPr>
            <a:r>
              <a:rPr lang="en">
                <a:solidFill>
                  <a:schemeClr val="dk1"/>
                </a:solidFill>
              </a:rPr>
              <a:t>- It can be hard to figure out what is related and should be grouped together.</a:t>
            </a:r>
          </a:p>
          <a:p>
            <a:pPr lvl="0" rtl="0">
              <a:spcBef>
                <a:spcPts val="0"/>
              </a:spcBef>
              <a:buNone/>
            </a:pPr>
            <a:r>
              <a:rPr lang="en">
                <a:solidFill>
                  <a:schemeClr val="dk1"/>
                </a:solidFill>
              </a:rPr>
              <a:t>- And you have the problem that you often need the same module of code for multiple functions. What do you do then? You don’t want to repeat that code in multiple classes, that’s a bad idea, but you need to put it somewhere.</a:t>
            </a:r>
          </a:p>
          <a:p>
            <a:pPr lvl="0" rtl="0">
              <a:spcBef>
                <a:spcPts val="0"/>
              </a:spcBef>
              <a:buNone/>
            </a:pPr>
            <a:r>
              <a:rPr lang="en">
                <a:solidFill>
                  <a:schemeClr val="dk1"/>
                </a:solidFill>
              </a:rPr>
              <a:t>- (read). During inheritance, classes inherit data and methods from their parents, and then from their parents. This gets convoluted quickly, and weakens cohesion because that code isn’t actually as grouped as you had intended.</a:t>
            </a:r>
          </a:p>
          <a:p>
            <a:pPr lvl="0" rtl="0">
              <a:spcBef>
                <a:spcPts val="0"/>
              </a:spcBef>
              <a:buNone/>
            </a:pPr>
            <a:r>
              <a:rPr lang="en">
                <a:solidFill>
                  <a:schemeClr val="dk1"/>
                </a:solidFill>
              </a:rPr>
              <a:t>- it is hard in an OO system to isolate one component from another completely, and (read)</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Shape 41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17" name="Shape 417"/>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rPr>
              <a:t>(read). Basically, how often and in what ways do the classes communicate with each other? Do we have code in one class that depends heavily on something in another class? Are we often pulling data from other locations rather than storing a local copy? </a:t>
            </a:r>
          </a:p>
          <a:p>
            <a:pPr lvl="0" rtl="0">
              <a:spcBef>
                <a:spcPts val="0"/>
              </a:spcBef>
              <a:buNone/>
            </a:pPr>
            <a:r>
              <a:rPr lang="en">
                <a:solidFill>
                  <a:schemeClr val="dk1"/>
                </a:solidFill>
              </a:rPr>
              <a:t>- We want low, or loose, coupling. (read) We want modules that are independent. If coupling is too high, a bug in one module will cause a rippling effect where it spills over into other modules, requiring many changes to the system and making it very likely that we add more bugs when we fix one. This interdependence makes testing harder, as you can’t test modules independently. Your final system might be harder to assemble, as you have to understand how more modules work and how they communicate.</a:t>
            </a:r>
          </a:p>
          <a:p>
            <a:pPr indent="-228600" lvl="0" marL="457200" rtl="0">
              <a:spcBef>
                <a:spcPts val="0"/>
              </a:spcBef>
              <a:buClr>
                <a:schemeClr val="dk1"/>
              </a:buClr>
              <a:buChar char="-"/>
            </a:pPr>
            <a:r>
              <a:rPr lang="en">
                <a:solidFill>
                  <a:schemeClr val="dk1"/>
                </a:solidFill>
              </a:rPr>
              <a:t>a good way to make coupling lower is to look at where you store data. (read) rather than directly manipulating that stored data in another object.</a:t>
            </a:r>
          </a:p>
          <a:p>
            <a:pPr lvl="0" rtl="0">
              <a:spcBef>
                <a:spcPts val="0"/>
              </a:spcBef>
              <a:buNone/>
            </a:pPr>
            <a:r>
              <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Shape 42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24" name="Shape 424"/>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a:spcBef>
                <a:spcPts val="0"/>
              </a:spcBef>
              <a:buNone/>
            </a:pPr>
            <a:r>
              <a:rPr lang="en">
                <a:solidFill>
                  <a:schemeClr val="dk1"/>
                </a:solidFill>
              </a:rPr>
              <a:t>If we have tight coupling, we have several components that depend on each other. Commonly, this emerges in two ways - either they call functionality of each other - especially if those calls are bidirectional. Or, </a:t>
            </a:r>
          </a:p>
          <a:p>
            <a:pPr lvl="0" rtl="0">
              <a:spcBef>
                <a:spcPts val="0"/>
              </a:spcBef>
              <a:buNone/>
            </a:pPr>
            <a:r>
              <a:rPr lang="en">
                <a:solidFill>
                  <a:schemeClr val="dk1"/>
                </a:solidFill>
              </a:rPr>
              <a:t>this means they all share the same data. f you have high coupling, you usually also have low cohesion - elements aren’t well grouped, and as a result, one component needs to use too many functions or work with too much data from another component. That dependence is likely to result in more bugs, and more severe bugs, because problems ripple through the system, causing other components to also fail. Fixing bugs requires fixing all of the dependent components instead of just one. It makes it harder to understand how the system works. It makes reuse much more difficult because you can’t strip independent units of code out. It’s just a pain in the butt.</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Shape 44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43" name="Shape 443"/>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a:spcBef>
                <a:spcPts val="0"/>
              </a:spcBef>
              <a:buNone/>
            </a:pPr>
            <a:r>
              <a:rPr lang="en">
                <a:solidFill>
                  <a:schemeClr val="dk1"/>
                </a:solidFill>
              </a:rPr>
              <a:t>If we want to achieve loose coupling - we want to ensure that each component stores most of the data that it needs locally. When that component performs operations, it will only manipulate the local data. We want to streamline connections between components, only calling the others if absolutely necessary. If there are problems, they are contained - as much as possible - to this component. </a:t>
            </a:r>
          </a:p>
          <a:p>
            <a:pPr lvl="0" rtl="0">
              <a:spcBef>
                <a:spcPts val="0"/>
              </a:spcBef>
              <a:buNone/>
            </a:pPr>
            <a:r>
              <a:rPr lang="en">
                <a:solidFill>
                  <a:schemeClr val="dk1"/>
                </a:solidFill>
              </a:rPr>
              <a:t>We can inspect each part of the system in isolation from the rest, inspect both its operations and data, and find the problem unit. Most importantly, bug fixes only need to be applied to this single broken component.</a:t>
            </a:r>
          </a:p>
          <a:p>
            <a:pPr lvl="0" rtl="0">
              <a:spcBef>
                <a:spcPts val="0"/>
              </a:spcBef>
              <a:buNone/>
            </a:pPr>
            <a:r>
              <a:rPr lang="en">
                <a:solidFill>
                  <a:schemeClr val="dk1"/>
                </a:solidFill>
              </a:rPr>
              <a:t>Cohesion plays a role here too - if we have high cohesion, related elements are well grouped, then we are also likely to have looser coupling - we don’t need to constantly call elements from other components - connections are minimized, and system efficiency will be higher.</a:t>
            </a:r>
          </a:p>
          <a:p>
            <a:pPr lvl="0" rtl="0">
              <a:spcBef>
                <a:spcPts val="0"/>
              </a:spcBef>
              <a:buNone/>
            </a:pPr>
            <a:r>
              <a:t/>
            </a: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Shape 46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61" name="Shape 461"/>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rPr>
              <a:t>(discussion)</a:t>
            </a:r>
          </a:p>
          <a:p>
            <a:pPr lvl="0" rtl="0">
              <a:spcBef>
                <a:spcPts val="0"/>
              </a:spcBef>
              <a:buNone/>
            </a:pPr>
            <a:r>
              <a:rPr lang="en">
                <a:solidFill>
                  <a:schemeClr val="dk1"/>
                </a:solidFill>
              </a:rPr>
              <a:t>-(1-2)good - objects themselves are a natural way to achieve cohesion - we can more easily group functions together as the independently functioning units. We could do that before in C, by putting sets of functions in a file and and importing them of course, but in an OO language, we have a natural framework for creating a project as a set of interacting entities that store their own data, offer a particular function, and work with the other entities of the system to perform tasks. This is good for cohesion</a:t>
            </a:r>
          </a:p>
          <a:p>
            <a:pPr lvl="0" rtl="0">
              <a:spcBef>
                <a:spcPts val="0"/>
              </a:spcBef>
              <a:buNone/>
            </a:pPr>
            <a:r>
              <a:rPr lang="en">
                <a:solidFill>
                  <a:schemeClr val="dk1"/>
                </a:solidFill>
              </a:rPr>
              <a:t>-The idea that we can distribute data to the objects that need it rather than storing it centrally is good for decreasing coupling too. WE can restrict the impact of problems in the system, and when we fix something, we only have to touch code in one place instead of several. We can control access to information through private and protected variables and methods, and forcing other parts of the software to only read and alter data through the methods we offer. This is powerful.</a:t>
            </a:r>
          </a:p>
          <a:p>
            <a:pPr lvl="0">
              <a:spcBef>
                <a:spcPts val="0"/>
              </a:spcBef>
              <a:buNone/>
            </a:pPr>
            <a:r>
              <a:rPr lang="en">
                <a:solidFill>
                  <a:schemeClr val="dk1"/>
                </a:solidFill>
              </a:rPr>
              <a:t>-Also easy to screw up, though. Haphazard about where data is stored, too much duplication of data, too many objects - requiring connections </a:t>
            </a:r>
          </a:p>
          <a:p>
            <a:pPr lvl="0">
              <a:spcBef>
                <a:spcPts val="0"/>
              </a:spcBef>
              <a:buClr>
                <a:schemeClr val="dk1"/>
              </a:buClr>
              <a:buSzPct val="100000"/>
              <a:buFont typeface="Arial"/>
              <a:buNone/>
            </a:pPr>
            <a:r>
              <a:rPr lang="en">
                <a:solidFill>
                  <a:schemeClr val="dk1"/>
                </a:solidFill>
              </a:rPr>
              <a:t>- (3) bad for coupling - that dependence on central data. Say you have a mistake in a component, well it can rewrite that global data. Now, any component using that data will exhibit the wrong behavior. It cascades through the whole execution.</a:t>
            </a:r>
          </a:p>
          <a:p>
            <a:pPr lvl="0">
              <a:spcBef>
                <a:spcPts val="0"/>
              </a:spcBef>
              <a:buClr>
                <a:schemeClr val="dk1"/>
              </a:buClr>
              <a:buSzPct val="100000"/>
              <a:buFont typeface="Arial"/>
              <a:buNone/>
            </a:pPr>
            <a:r>
              <a:rPr lang="en">
                <a:solidFill>
                  <a:schemeClr val="dk1"/>
                </a:solidFill>
              </a:rPr>
              <a:t>- (4-5) This is an interesting one. You’d think it was no problem -but the question is in how you are storing data within that structure, particularly when the stored data is itself an instance of an object. Are you storing the original data or just a pointer to it. Problems can arise when you start to manipulate or copy that data. Sometimes you roll your own data structure, then you create an instance or it, store some data, and it seems to be in good shape. Then, you make a copy within another class and manipulate the copy, but the changes propagate back to the original because you just copied a pointer, not the underlying data. This vastly increases the coupling in a system and is tricky to work out. Be careful with pointers.</a:t>
            </a:r>
          </a:p>
          <a:p>
            <a:pPr lvl="0" rtl="0">
              <a:spcBef>
                <a:spcPts val="0"/>
              </a:spcBef>
              <a:buNone/>
            </a:pPr>
            <a:r>
              <a:rPr lang="en">
                <a:solidFill>
                  <a:schemeClr val="dk1"/>
                </a:solidFill>
              </a:rPr>
              <a:t>-(6) </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6" name="Shape 466"/>
        <p:cNvGrpSpPr/>
        <p:nvPr/>
      </p:nvGrpSpPr>
      <p:grpSpPr>
        <a:xfrm>
          <a:off x="0" y="0"/>
          <a:ext cx="0" cy="0"/>
          <a:chOff x="0" y="0"/>
          <a:chExt cx="0" cy="0"/>
        </a:xfrm>
      </p:grpSpPr>
      <p:sp>
        <p:nvSpPr>
          <p:cNvPr id="467" name="Shape 46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68" name="Shape 468"/>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indent="-228600" lvl="0" marL="457200" rtl="0">
              <a:spcBef>
                <a:spcPts val="0"/>
              </a:spcBef>
              <a:buClr>
                <a:schemeClr val="dk1"/>
              </a:buClr>
              <a:buChar char="-"/>
            </a:pPr>
            <a:r>
              <a:rPr lang="en">
                <a:solidFill>
                  <a:schemeClr val="dk1"/>
                </a:solidFill>
              </a:rPr>
              <a:t>We hinted at this a bit, but with inheritance, we create fresh classes that inherit operations and data fields from their parents. </a:t>
            </a:r>
          </a:p>
          <a:p>
            <a:pPr indent="-228600" lvl="0" marL="457200" rtl="0">
              <a:spcBef>
                <a:spcPts val="0"/>
              </a:spcBef>
              <a:buClr>
                <a:schemeClr val="dk1"/>
              </a:buClr>
              <a:buChar char="-"/>
            </a:pPr>
            <a:r>
              <a:rPr lang="en">
                <a:solidFill>
                  <a:schemeClr val="dk1"/>
                </a:solidFill>
              </a:rPr>
              <a:t>(1). This is a good thing. Before OO, data had to be stored in one central location. If we made a mistake in one method, that essentially poisoned the data for everything else. It was harder to isolate problems and easier for one mistake to cripple everything. In OO systems, we can more easily localize data and decrease that dependence. </a:t>
            </a:r>
          </a:p>
          <a:p>
            <a:pPr indent="-228600" lvl="0" marL="457200" rtl="0">
              <a:spcBef>
                <a:spcPts val="0"/>
              </a:spcBef>
              <a:buClr>
                <a:schemeClr val="dk1"/>
              </a:buClr>
              <a:buChar char="-"/>
            </a:pPr>
            <a:r>
              <a:rPr lang="en">
                <a:solidFill>
                  <a:schemeClr val="dk1"/>
                </a:solidFill>
              </a:rPr>
              <a:t>This is very useful, but inheritance can complicate a design. (2) You’re depending on another part of the system, creating an additional link, and decreasing cohesion by grabbing operations from another location. Data and functions are shared with all children, and a mistake in a parent propagates to its children. Inheritance is amazing and useful, but it also adds an additional later of complexity. You need to analyze not just coupling of the child, but the coupling of the parent as well</a:t>
            </a:r>
          </a:p>
          <a:p>
            <a:pPr indent="-228600" lvl="0" marL="457200" rtl="0">
              <a:spcBef>
                <a:spcPts val="0"/>
              </a:spcBef>
              <a:buClr>
                <a:schemeClr val="dk1"/>
              </a:buClr>
              <a:buChar char="-"/>
            </a:pPr>
            <a:r>
              <a:rPr lang="en">
                <a:solidFill>
                  <a:schemeClr val="dk1"/>
                </a:solidFill>
              </a:rPr>
              <a:t>If you fix a bug in a parent or make any changes to its functionality, those changes propagate to its children too. you must make sure the changes don’t break the children, increasing headaches during debugging.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When you sit down with your completed requirement specification, the next step is to build the software. But, the specification isn’t really a blueprint for that software. It’s just a list of things it needs to do. So, when you first transition, you really just have a big box - that represents the software that you’re going to build.</a:t>
            </a:r>
          </a:p>
          <a:p>
            <a:pPr lvl="0" rtl="0">
              <a:spcBef>
                <a:spcPts val="0"/>
              </a:spcBef>
              <a:buNone/>
            </a:pPr>
            <a:r>
              <a:rPr lang="en"/>
              <a:t>(1) This big, black - well, blue here - box</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3" name="Shape 473"/>
        <p:cNvGrpSpPr/>
        <p:nvPr/>
      </p:nvGrpSpPr>
      <p:grpSpPr>
        <a:xfrm>
          <a:off x="0" y="0"/>
          <a:ext cx="0" cy="0"/>
          <a:chOff x="0" y="0"/>
          <a:chExt cx="0" cy="0"/>
        </a:xfrm>
      </p:grpSpPr>
      <p:sp>
        <p:nvSpPr>
          <p:cNvPr id="474" name="Shape 47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75" name="Shape 475"/>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rPr>
              <a:t>A powerful idea in design is the concept of information hiding. The basic idea is that we (read)</a:t>
            </a:r>
          </a:p>
          <a:p>
            <a:pPr lvl="0" rtl="0">
              <a:spcBef>
                <a:spcPts val="0"/>
              </a:spcBef>
              <a:buNone/>
            </a:pPr>
            <a:r>
              <a:rPr lang="en">
                <a:solidFill>
                  <a:schemeClr val="dk1"/>
                </a:solidFill>
              </a:rPr>
              <a:t>This is something that any well-designed system will do - we design independent components and clearly document how they are accessed - we create these self-sufficient components where you don’t need a clear understanding of how they work, just how to use them. </a:t>
            </a:r>
          </a:p>
          <a:p>
            <a:pPr lvl="0" rtl="0">
              <a:spcBef>
                <a:spcPts val="0"/>
              </a:spcBef>
              <a:buNone/>
            </a:pPr>
            <a:r>
              <a:rPr lang="en">
                <a:solidFill>
                  <a:schemeClr val="dk1"/>
                </a:solidFill>
              </a:rPr>
              <a:t>-From the development point of view, information hiding is worth pursuing in a design because it (read). We document the interface to a component so that another developer can grab that component and start using it immediately. </a:t>
            </a:r>
          </a:p>
          <a:p>
            <a:pPr lvl="0" rtl="0">
              <a:spcBef>
                <a:spcPts val="0"/>
              </a:spcBef>
              <a:buNone/>
            </a:pPr>
            <a:r>
              <a:rPr lang="en">
                <a:solidFill>
                  <a:schemeClr val="dk1"/>
                </a:solidFill>
              </a:rPr>
              <a:t>-We can offer, say, a JAR file or function library that offers certain services, and a developer can grab those are start using them immediately in their project without needing to know how to program that functionality themselves. that way, you can more easily divide and conquer the system functionality and greatly boost reuse.</a:t>
            </a:r>
          </a:p>
          <a:p>
            <a:pPr lvl="0" rtl="0">
              <a:spcBef>
                <a:spcPts val="0"/>
              </a:spcBef>
              <a:buNone/>
            </a:pPr>
            <a:r>
              <a:rPr lang="en">
                <a:solidFill>
                  <a:schemeClr val="dk1"/>
                </a:solidFill>
              </a:rPr>
              <a:t>- If you do this properly, you can ensure loose coupling by designing the entire system as a set of interacting components that operate entirely independently on their own data through well-defined interfaces.</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0" name="Shape 480"/>
        <p:cNvGrpSpPr/>
        <p:nvPr/>
      </p:nvGrpSpPr>
      <p:grpSpPr>
        <a:xfrm>
          <a:off x="0" y="0"/>
          <a:ext cx="0" cy="0"/>
          <a:chOff x="0" y="0"/>
          <a:chExt cx="0" cy="0"/>
        </a:xfrm>
      </p:grpSpPr>
      <p:sp>
        <p:nvSpPr>
          <p:cNvPr id="481" name="Shape 48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82" name="Shape 482"/>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rPr>
              <a:t>To give an example, say we want to grab a sort function - we find this sortAscending. </a:t>
            </a:r>
          </a:p>
          <a:p>
            <a:pPr indent="-228600" lvl="0" marL="457200" rtl="0">
              <a:spcBef>
                <a:spcPts val="0"/>
              </a:spcBef>
              <a:buClr>
                <a:schemeClr val="dk1"/>
              </a:buClr>
              <a:buChar char="-"/>
            </a:pPr>
            <a:r>
              <a:rPr lang="en">
                <a:solidFill>
                  <a:schemeClr val="dk1"/>
                </a:solidFill>
              </a:rPr>
              <a:t>(read) could be a quick sort, bubble sort, who knows? The thing is, it doesn’t matter. </a:t>
            </a:r>
          </a:p>
          <a:p>
            <a:pPr indent="-228600" lvl="0" marL="457200" rtl="0">
              <a:spcBef>
                <a:spcPts val="0"/>
              </a:spcBef>
              <a:buClr>
                <a:schemeClr val="dk1"/>
              </a:buClr>
              <a:buChar char="-"/>
            </a:pPr>
            <a:r>
              <a:rPr lang="en">
                <a:solidFill>
                  <a:schemeClr val="dk1"/>
                </a:solidFill>
              </a:rPr>
              <a:t>(read). We know what to pass in, we know what it does. This is a sign of a good design. From the name and interface, we can tell that it takes in an array and a length, and it spits out the array sorted in ascending numeric order. </a:t>
            </a:r>
          </a:p>
          <a:p>
            <a:pPr indent="-228600" lvl="0" marL="457200" rtl="0">
              <a:spcBef>
                <a:spcPts val="0"/>
              </a:spcBef>
              <a:buClr>
                <a:schemeClr val="dk1"/>
              </a:buClr>
              <a:buChar char="-"/>
            </a:pPr>
            <a:r>
              <a:rPr lang="en">
                <a:solidFill>
                  <a:schemeClr val="dk1"/>
                </a:solidFill>
              </a:rPr>
              <a:t>That tells us what we need to know to build a component of our system that needs sorting function - we don’t need to know how it works, that distracts from our purpose. We know what it does though, and the interface through which we can acccess it. That’s enough to count on it and use it. (3)</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7" name="Shape 487"/>
        <p:cNvGrpSpPr/>
        <p:nvPr/>
      </p:nvGrpSpPr>
      <p:grpSpPr>
        <a:xfrm>
          <a:off x="0" y="0"/>
          <a:ext cx="0" cy="0"/>
          <a:chOff x="0" y="0"/>
          <a:chExt cx="0" cy="0"/>
        </a:xfrm>
      </p:grpSpPr>
      <p:sp>
        <p:nvSpPr>
          <p:cNvPr id="488" name="Shape 48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89" name="Shape 489"/>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rPr>
              <a:t>- Information hiding is a conceptual idea - we design components that are easily reusable, little black boxes we can import into a project. There is basically a wall around the class, we can trust what’s in there, but we don’t need to have programmed it ourself to use it. A related idea, data encapsulation, builds a literal wall around a component. Simply, (read)</a:t>
            </a:r>
          </a:p>
          <a:p>
            <a:pPr lvl="0" rtl="0">
              <a:spcBef>
                <a:spcPts val="0"/>
              </a:spcBef>
              <a:buNone/>
            </a:pPr>
            <a:r>
              <a:rPr lang="en">
                <a:solidFill>
                  <a:schemeClr val="dk1"/>
                </a:solidFill>
              </a:rPr>
              <a:t>- You encapsulate the data a module is working with inside of that class and carefully control access to it through making that data private and only allowing reading and writing of that data through the methods you choose to make public and their strictly-defined interfaces. (read, read, read)</a:t>
            </a:r>
          </a:p>
          <a:p>
            <a:pPr lvl="0" rtl="0">
              <a:spcBef>
                <a:spcPts val="0"/>
              </a:spcBef>
              <a:buNone/>
            </a:pPr>
            <a:r>
              <a:rPr lang="en">
                <a:solidFill>
                  <a:schemeClr val="dk1"/>
                </a:solidFill>
              </a:rPr>
              <a:t>- This makes your design more robust by decreasing coupling, improving the security of your system, decreasing the means by which a bug can impact execution, and making it easier to isolate and fix issues.</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4" name="Shape 494"/>
        <p:cNvGrpSpPr/>
        <p:nvPr/>
      </p:nvGrpSpPr>
      <p:grpSpPr>
        <a:xfrm>
          <a:off x="0" y="0"/>
          <a:ext cx="0" cy="0"/>
          <a:chOff x="0" y="0"/>
          <a:chExt cx="0" cy="0"/>
        </a:xfrm>
      </p:grpSpPr>
      <p:sp>
        <p:nvSpPr>
          <p:cNvPr id="495" name="Shape 49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96" name="Shape 496"/>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indent="-228600" lvl="0" marL="457200" rtl="0">
              <a:spcBef>
                <a:spcPts val="0"/>
              </a:spcBef>
              <a:buClr>
                <a:schemeClr val="dk1"/>
              </a:buClr>
              <a:buChar char="-"/>
            </a:pPr>
            <a:r>
              <a:rPr lang="en">
                <a:solidFill>
                  <a:schemeClr val="dk1"/>
                </a:solidFill>
              </a:rPr>
              <a:t>explain first, second</a:t>
            </a:r>
          </a:p>
          <a:p>
            <a:pPr indent="-228600" lvl="0" marL="457200" rtl="0">
              <a:spcBef>
                <a:spcPts val="0"/>
              </a:spcBef>
              <a:buClr>
                <a:schemeClr val="dk1"/>
              </a:buClr>
              <a:buChar char="-"/>
            </a:pPr>
            <a:r>
              <a:rPr lang="en">
                <a:solidFill>
                  <a:schemeClr val="dk1"/>
                </a:solidFill>
              </a:rPr>
              <a:t>what’s wrong with the first? access - can change total;</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2" name="Shape 502"/>
        <p:cNvGrpSpPr/>
        <p:nvPr/>
      </p:nvGrpSpPr>
      <p:grpSpPr>
        <a:xfrm>
          <a:off x="0" y="0"/>
          <a:ext cx="0" cy="0"/>
          <a:chOff x="0" y="0"/>
          <a:chExt cx="0" cy="0"/>
        </a:xfrm>
      </p:grpSpPr>
      <p:sp>
        <p:nvSpPr>
          <p:cNvPr id="503" name="Shape 50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04" name="Shape 504"/>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indent="-228600" lvl="0" marL="457200" rtl="0">
              <a:spcBef>
                <a:spcPts val="0"/>
              </a:spcBef>
              <a:buClr>
                <a:schemeClr val="dk1"/>
              </a:buClr>
              <a:buChar char="-"/>
            </a:pPr>
            <a:r>
              <a:rPr lang="en">
                <a:solidFill>
                  <a:schemeClr val="dk1"/>
                </a:solidFill>
              </a:rPr>
              <a:t>understandability is an attribute that we want to achieve with a design. We want thr design to be understood by the programmers - easy to follow, clear to implement, the design shouldn’t introduce ambiguity.</a:t>
            </a:r>
          </a:p>
          <a:p>
            <a:pPr indent="-228600" lvl="0" marL="457200" rtl="0">
              <a:spcBef>
                <a:spcPts val="0"/>
              </a:spcBef>
              <a:buClr>
                <a:schemeClr val="dk1"/>
              </a:buClr>
              <a:buChar char="-"/>
            </a:pPr>
            <a:r>
              <a:rPr lang="en">
                <a:solidFill>
                  <a:schemeClr val="dk1"/>
                </a:solidFill>
              </a:rPr>
              <a:t>Understandability is related to many other characteristics of the design.</a:t>
            </a:r>
          </a:p>
          <a:p>
            <a:pPr indent="-228600" lvl="0" marL="457200" rtl="0">
              <a:spcBef>
                <a:spcPts val="0"/>
              </a:spcBef>
              <a:buClr>
                <a:schemeClr val="dk1"/>
              </a:buClr>
              <a:buChar char="-"/>
            </a:pPr>
            <a:r>
              <a:rPr lang="en">
                <a:solidFill>
                  <a:schemeClr val="dk1"/>
                </a:solidFill>
              </a:rPr>
              <a:t>(read the resT)</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9" name="Shape 509"/>
        <p:cNvGrpSpPr/>
        <p:nvPr/>
      </p:nvGrpSpPr>
      <p:grpSpPr>
        <a:xfrm>
          <a:off x="0" y="0"/>
          <a:ext cx="0" cy="0"/>
          <a:chOff x="0" y="0"/>
          <a:chExt cx="0" cy="0"/>
        </a:xfrm>
      </p:grpSpPr>
      <p:sp>
        <p:nvSpPr>
          <p:cNvPr id="510" name="Shape 51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11" name="Shape 511"/>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rPr>
              <a:t>can just read this one, maybe elaborate at the end</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6" name="Shape 516"/>
        <p:cNvGrpSpPr/>
        <p:nvPr/>
      </p:nvGrpSpPr>
      <p:grpSpPr>
        <a:xfrm>
          <a:off x="0" y="0"/>
          <a:ext cx="0" cy="0"/>
          <a:chOff x="0" y="0"/>
          <a:chExt cx="0" cy="0"/>
        </a:xfrm>
      </p:grpSpPr>
      <p:sp>
        <p:nvSpPr>
          <p:cNvPr id="517" name="Shape 51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18" name="Shape 518"/>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rPr>
              <a:t>The project will change, so the design needs to adapt to changes. It needs to be adaptable and maintainable if new features need to be added, mistakes need to be corrected.</a:t>
            </a:r>
          </a:p>
          <a:p>
            <a:pPr lvl="0" rtl="0">
              <a:spcBef>
                <a:spcPts val="0"/>
              </a:spcBef>
              <a:buNone/>
            </a:pPr>
            <a:r>
              <a:rPr lang="en">
                <a:solidFill>
                  <a:schemeClr val="dk1"/>
                </a:solidFill>
              </a:rPr>
              <a:t>(read the rest)</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3" name="Shape 523"/>
        <p:cNvGrpSpPr/>
        <p:nvPr/>
      </p:nvGrpSpPr>
      <p:grpSpPr>
        <a:xfrm>
          <a:off x="0" y="0"/>
          <a:ext cx="0" cy="0"/>
          <a:chOff x="0" y="0"/>
          <a:chExt cx="0" cy="0"/>
        </a:xfrm>
      </p:grpSpPr>
      <p:sp>
        <p:nvSpPr>
          <p:cNvPr id="524" name="Shape 52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25" name="Shape 525"/>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rPr>
              <a:t>read</a:t>
            </a:r>
          </a:p>
          <a:p>
            <a:pPr indent="-228600" lvl="0" marL="457200" rtl="0">
              <a:spcBef>
                <a:spcPts val="0"/>
              </a:spcBef>
              <a:buClr>
                <a:schemeClr val="dk1"/>
              </a:buClr>
              <a:buChar char="-"/>
            </a:pPr>
            <a:r>
              <a:rPr lang="en">
                <a:solidFill>
                  <a:schemeClr val="dk1"/>
                </a:solidFill>
              </a:rPr>
              <a:t>Say we want to add new features in the system. So,we can adapt a component and change it without changing the original form if we derive a subclass and modify this derived class with new features. We can then test that modified child in isolation and retain the original form for use with methods that don’t need the new features.. Safer adaptation that way.</a:t>
            </a:r>
          </a:p>
          <a:p>
            <a:pPr indent="-228600" lvl="0" marL="457200" rtl="0">
              <a:spcBef>
                <a:spcPts val="0"/>
              </a:spcBef>
              <a:buClr>
                <a:schemeClr val="dk1"/>
              </a:buClr>
              <a:buChar char="-"/>
            </a:pPr>
            <a:r>
              <a:rPr lang="en">
                <a:solidFill>
                  <a:schemeClr val="dk1"/>
                </a:solidFill>
              </a:rPr>
              <a:t>But, this is a bit of a double-edged sword. (read)</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0" name="Shape 530"/>
        <p:cNvGrpSpPr/>
        <p:nvPr/>
      </p:nvGrpSpPr>
      <p:grpSpPr>
        <a:xfrm>
          <a:off x="0" y="0"/>
          <a:ext cx="0" cy="0"/>
          <a:chOff x="0" y="0"/>
          <a:chExt cx="0" cy="0"/>
        </a:xfrm>
      </p:grpSpPr>
      <p:sp>
        <p:nvSpPr>
          <p:cNvPr id="531" name="Shape 53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32" name="Shape 532"/>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rPr>
              <a:t>(read)</a:t>
            </a:r>
          </a:p>
          <a:p>
            <a:pPr lvl="0" rtl="0">
              <a:spcBef>
                <a:spcPts val="0"/>
              </a:spcBef>
              <a:buNone/>
            </a:pPr>
            <a:r>
              <a:rPr lang="en">
                <a:solidFill>
                  <a:schemeClr val="dk1"/>
                </a:solidFill>
              </a:rPr>
              <a:t>This is, in some ways, the ultimate measurement of a good design. Can we trace a component to the requirements that it relates to? To the data they use, to the components they rely on? Can we visualize and follow these connections and understand - when we make a change - what also needs to adapt to that change? </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7" name="Shape 537"/>
        <p:cNvGrpSpPr/>
        <p:nvPr/>
      </p:nvGrpSpPr>
      <p:grpSpPr>
        <a:xfrm>
          <a:off x="0" y="0"/>
          <a:ext cx="0" cy="0"/>
          <a:chOff x="0" y="0"/>
          <a:chExt cx="0" cy="0"/>
        </a:xfrm>
      </p:grpSpPr>
      <p:sp>
        <p:nvSpPr>
          <p:cNvPr id="538" name="Shape 53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39" name="Shape 539"/>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rPr>
              <a:t>read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To this.. A reasonable blueprint for what that system will look like - a map of the structure of the code to be built.</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4" name="Shape 544"/>
        <p:cNvGrpSpPr/>
        <p:nvPr/>
      </p:nvGrpSpPr>
      <p:grpSpPr>
        <a:xfrm>
          <a:off x="0" y="0"/>
          <a:ext cx="0" cy="0"/>
          <a:chOff x="0" y="0"/>
          <a:chExt cx="0" cy="0"/>
        </a:xfrm>
      </p:grpSpPr>
      <p:sp>
        <p:nvSpPr>
          <p:cNvPr id="545" name="Shape 54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46" name="Shape 546"/>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rPr>
              <a:t>read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rtl="0">
              <a:spcBef>
                <a:spcPts val="0"/>
              </a:spcBef>
              <a:buNone/>
            </a:pPr>
            <a:r>
              <a:rPr lang="en"/>
              <a:t>As a process, design looks something like this: walk through, this is pretty straightforward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Design is an iterative process, with three repeating broad stages of design</a:t>
            </a:r>
          </a:p>
          <a:p>
            <a:pPr indent="-228600" lvl="0" marL="457200" rtl="0">
              <a:spcBef>
                <a:spcPts val="0"/>
              </a:spcBef>
              <a:buChar char="-"/>
            </a:pPr>
            <a:r>
              <a:rPr lang="en"/>
              <a:t>(read) Read the specification, over and over, until you’re sick of it. Walk through each requirement, run through sample runs by hand, and map out how you’d make that functionality work. Pour over those use cases and scenarios and fill in the software side. Think about what you’re implementing and make sure you understand what the system needs to do once it is out there in the wild.</a:t>
            </a:r>
          </a:p>
          <a:p>
            <a:pPr indent="-228600" lvl="0" marL="457200" rtl="0">
              <a:spcBef>
                <a:spcPts val="0"/>
              </a:spcBef>
              <a:buChar char="-"/>
            </a:pPr>
            <a:r>
              <a:rPr lang="en"/>
              <a:t>(read). Consider the time and budget you have to implement the system, how many programmers you have, their skills and experience, how efficient a solution will be when executing, how easy it will be to build, whether you can add new features in the future, and so on, and prioritize those factors in choosing a solution</a:t>
            </a:r>
          </a:p>
          <a:p>
            <a:pPr indent="-228600" lvl="0" marL="457200" rtl="0">
              <a:spcBef>
                <a:spcPts val="0"/>
              </a:spcBef>
              <a:buChar char="-"/>
            </a:pPr>
            <a:r>
              <a:rPr lang="en"/>
              <a:t>(read) - build models of the class structures and link them through their interactions, map out runtime models of object interactions, draft out and document your blueprints, then use all of those artifacts to make sure your design works as intended.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Design is also not just something you typically do once, but something (1) - refined as you work through. You start (2). At a high level, what is going on inside this system - (3-4) This is a crucial step - regardless of how individual functions work or individual classes, a good architecture is needed for an efficient design - one with minimal communication overhead and minimal dependencies.</a:t>
            </a:r>
          </a:p>
          <a:p>
            <a:pPr lvl="0" rtl="0">
              <a:spcBef>
                <a:spcPts val="0"/>
              </a:spcBef>
              <a:buNone/>
            </a:pPr>
            <a:r>
              <a:rPr lang="en"/>
              <a:t>Then (5) - class design in OO, functional design in procedural languages (6-7). Then, (8-10)</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399"/>
          </a:xfrm>
          <a:prstGeom prst="rect">
            <a:avLst/>
          </a:prstGeom>
          <a:solidFill>
            <a:schemeClr val="dk2"/>
          </a:solidFill>
          <a:ln>
            <a:noFill/>
          </a:ln>
        </p:spPr>
        <p:txBody>
          <a:bodyPr anchorCtr="0" anchor="ctr" bIns="45700" lIns="91425" rIns="91425" wrap="square" tIns="45700">
            <a:noAutofit/>
          </a:bodyPr>
          <a:lstStyle/>
          <a:p>
            <a:pPr lvl="0">
              <a:spcBef>
                <a:spcPts val="0"/>
              </a:spcBef>
              <a:buNone/>
            </a:pPr>
            <a:r>
              <a:t/>
            </a:r>
            <a:endParaRPr/>
          </a:p>
        </p:txBody>
      </p:sp>
      <p:cxnSp>
        <p:nvCxnSpPr>
          <p:cNvPr id="11" name="Shape 11"/>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rIns="91425" wrap="square"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4836035"/>
            <a:ext cx="7772400" cy="1032599"/>
          </a:xfrm>
          <a:prstGeom prst="rect">
            <a:avLst/>
          </a:prstGeom>
        </p:spPr>
        <p:txBody>
          <a:bodyPr anchorCtr="0" anchor="t" bIns="91425" lIns="91425" rIns="91425" wrap="square"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6333134"/>
            <a:ext cx="548699" cy="524699"/>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532999"/>
          </a:xfrm>
          <a:prstGeom prst="rect">
            <a:avLst/>
          </a:prstGeom>
          <a:solidFill>
            <a:srgbClr val="2388DB"/>
          </a:solidFill>
          <a:ln>
            <a:noFill/>
          </a:ln>
        </p:spPr>
        <p:txBody>
          <a:bodyPr anchorCtr="0" anchor="ctr" bIns="45700" lIns="91425" rIns="91425" wrap="square" tIns="45700">
            <a:noAutofit/>
          </a:bodyPr>
          <a:lstStyle/>
          <a:p>
            <a:pPr lvl="0">
              <a:spcBef>
                <a:spcPts val="0"/>
              </a:spcBef>
              <a:buNone/>
            </a:pPr>
            <a:r>
              <a:t/>
            </a:r>
            <a:endParaRPr/>
          </a:p>
        </p:txBody>
      </p:sp>
      <p:cxnSp>
        <p:nvCxnSpPr>
          <p:cNvPr id="17" name="Shape 17"/>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7"/>
            <a:ext cx="8229600" cy="1143000"/>
          </a:xfrm>
          <a:prstGeom prst="rect">
            <a:avLst/>
          </a:prstGeom>
        </p:spPr>
        <p:txBody>
          <a:bodyPr anchorCtr="0" anchor="b"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6333134"/>
            <a:ext cx="548699" cy="524699"/>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532999"/>
          </a:xfrm>
          <a:prstGeom prst="rect">
            <a:avLst/>
          </a:prstGeom>
          <a:solidFill>
            <a:schemeClr val="dk2"/>
          </a:solidFill>
          <a:ln>
            <a:noFill/>
          </a:ln>
        </p:spPr>
        <p:txBody>
          <a:bodyPr anchorCtr="0" anchor="ctr" bIns="45700" lIns="91425" rIns="91425" wrap="square" tIns="45700">
            <a:noAutofit/>
          </a:bodyPr>
          <a:lstStyle/>
          <a:p>
            <a:pPr lvl="0">
              <a:spcBef>
                <a:spcPts val="0"/>
              </a:spcBef>
              <a:buNone/>
            </a:pPr>
            <a:r>
              <a:t/>
            </a:r>
            <a:endParaRPr/>
          </a:p>
        </p:txBody>
      </p:sp>
      <p:cxnSp>
        <p:nvCxnSpPr>
          <p:cNvPr id="23" name="Shape 23"/>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7"/>
            <a:ext cx="8229600" cy="1143000"/>
          </a:xfrm>
          <a:prstGeom prst="rect">
            <a:avLst/>
          </a:prstGeom>
        </p:spPr>
        <p:txBody>
          <a:bodyPr anchorCtr="0" anchor="b"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3" y="1600200"/>
            <a:ext cx="3994500" cy="4967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6333134"/>
            <a:ext cx="548699" cy="524699"/>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532999"/>
          </a:xfrm>
          <a:prstGeom prst="rect">
            <a:avLst/>
          </a:prstGeom>
          <a:solidFill>
            <a:srgbClr val="2388DB"/>
          </a:solidFill>
          <a:ln>
            <a:noFill/>
          </a:ln>
        </p:spPr>
        <p:txBody>
          <a:bodyPr anchorCtr="0" anchor="ctr" bIns="45700" lIns="91425" rIns="91425" wrap="square" tIns="45700">
            <a:noAutofit/>
          </a:bodyPr>
          <a:lstStyle/>
          <a:p>
            <a:pPr lvl="0">
              <a:spcBef>
                <a:spcPts val="0"/>
              </a:spcBef>
              <a:buNone/>
            </a:pPr>
            <a:r>
              <a:t/>
            </a:r>
            <a:endParaRPr/>
          </a:p>
        </p:txBody>
      </p:sp>
      <p:cxnSp>
        <p:nvCxnSpPr>
          <p:cNvPr id="30" name="Shape 30"/>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7"/>
            <a:ext cx="8229600" cy="1143000"/>
          </a:xfrm>
          <a:prstGeom prst="rect">
            <a:avLst/>
          </a:prstGeom>
        </p:spPr>
        <p:txBody>
          <a:bodyPr anchorCtr="0" anchor="b"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6333134"/>
            <a:ext cx="548699" cy="524699"/>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8"/>
            <a:ext cx="8229600" cy="692700"/>
          </a:xfrm>
          <a:prstGeom prst="rect">
            <a:avLst/>
          </a:prstGeom>
        </p:spPr>
        <p:txBody>
          <a:bodyPr anchorCtr="0" anchor="t" bIns="91425" lIns="91425" rIns="91425" wrap="square" tIns="91425"/>
          <a:lstStyle>
            <a:lvl1pPr lvl="0">
              <a:spcBef>
                <a:spcPts val="0"/>
              </a:spcBef>
              <a:buClr>
                <a:schemeClr val="dk2"/>
              </a:buClr>
              <a:buSzPct val="1000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rIns="91425" wrap="square" tIns="45700">
            <a:noAutofit/>
          </a:bodyPr>
          <a:lstStyle/>
          <a:p>
            <a:pPr lvl="0">
              <a:spcBef>
                <a:spcPts val="0"/>
              </a:spcBef>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699" cy="524699"/>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699" cy="524699"/>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z">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000"/>
          </a:xfrm>
          <a:prstGeom prst="rect">
            <a:avLst/>
          </a:prstGeom>
          <a:noFill/>
          <a:ln>
            <a:noFill/>
          </a:ln>
        </p:spPr>
        <p:txBody>
          <a:bodyPr anchorCtr="0" anchor="b" bIns="91425" lIns="91425" rIns="91425" wrap="square"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wrap="square" tIns="91425"/>
          <a:lstStyle>
            <a:lvl1pPr lvl="0">
              <a:spcBef>
                <a:spcPts val="600"/>
              </a:spcBef>
              <a:buClr>
                <a:schemeClr val="dk1"/>
              </a:buClr>
              <a:buSzPct val="100000"/>
              <a:buChar char="●"/>
              <a:defRPr sz="3000">
                <a:solidFill>
                  <a:schemeClr val="dk1"/>
                </a:solidFill>
              </a:defRPr>
            </a:lvl1pPr>
            <a:lvl2pPr lvl="1">
              <a:spcBef>
                <a:spcPts val="480"/>
              </a:spcBef>
              <a:buClr>
                <a:schemeClr val="dk1"/>
              </a:buClr>
              <a:buSzPct val="100000"/>
              <a:buChar char="○"/>
              <a:defRPr sz="2400">
                <a:solidFill>
                  <a:schemeClr val="dk1"/>
                </a:solidFill>
              </a:defRPr>
            </a:lvl2pPr>
            <a:lvl3pPr lvl="2">
              <a:spcBef>
                <a:spcPts val="480"/>
              </a:spcBef>
              <a:buClr>
                <a:schemeClr val="dk1"/>
              </a:buClr>
              <a:buSzPct val="100000"/>
              <a:buChar char="■"/>
              <a:defRPr sz="2400">
                <a:solidFill>
                  <a:schemeClr val="dk1"/>
                </a:solidFill>
              </a:defRPr>
            </a:lvl3pPr>
            <a:lvl4pPr lvl="3">
              <a:spcBef>
                <a:spcPts val="360"/>
              </a:spcBef>
              <a:buClr>
                <a:schemeClr val="dk1"/>
              </a:buClr>
              <a:buSzPct val="100000"/>
              <a:buChar char="●"/>
              <a:defRPr sz="1800">
                <a:solidFill>
                  <a:schemeClr val="dk1"/>
                </a:solidFill>
              </a:defRPr>
            </a:lvl4pPr>
            <a:lvl5pPr lvl="4">
              <a:spcBef>
                <a:spcPts val="360"/>
              </a:spcBef>
              <a:buClr>
                <a:schemeClr val="dk1"/>
              </a:buClr>
              <a:buSzPct val="100000"/>
              <a:buChar char="○"/>
              <a:defRPr sz="1800">
                <a:solidFill>
                  <a:schemeClr val="dk1"/>
                </a:solidFill>
              </a:defRPr>
            </a:lvl5pPr>
            <a:lvl6pPr lvl="5">
              <a:spcBef>
                <a:spcPts val="360"/>
              </a:spcBef>
              <a:buClr>
                <a:schemeClr val="dk1"/>
              </a:buClr>
              <a:buSzPct val="100000"/>
              <a:buChar char="■"/>
              <a:defRPr sz="1800">
                <a:solidFill>
                  <a:schemeClr val="dk1"/>
                </a:solidFill>
              </a:defRPr>
            </a:lvl6pPr>
            <a:lvl7pPr lvl="6">
              <a:spcBef>
                <a:spcPts val="360"/>
              </a:spcBef>
              <a:buClr>
                <a:schemeClr val="dk1"/>
              </a:buClr>
              <a:buSzPct val="100000"/>
              <a:buChar char="●"/>
              <a:defRPr sz="1800">
                <a:solidFill>
                  <a:schemeClr val="dk1"/>
                </a:solidFill>
              </a:defRPr>
            </a:lvl7pPr>
            <a:lvl8pPr lvl="7">
              <a:spcBef>
                <a:spcPts val="360"/>
              </a:spcBef>
              <a:buClr>
                <a:schemeClr val="dk1"/>
              </a:buClr>
              <a:buSzPct val="100000"/>
              <a:buChar char="○"/>
              <a:defRPr sz="1800">
                <a:solidFill>
                  <a:schemeClr val="dk1"/>
                </a:solidFill>
              </a:defRPr>
            </a:lvl8pPr>
            <a:lvl9pPr lvl="8">
              <a:spcBef>
                <a:spcPts val="360"/>
              </a:spcBef>
              <a:buClr>
                <a:schemeClr val="dk1"/>
              </a:buClr>
              <a:buSzPct val="100000"/>
              <a:buChar char="■"/>
              <a:defRPr sz="1800">
                <a:solidFill>
                  <a:schemeClr val="dk1"/>
                </a:solidFill>
              </a:defRPr>
            </a:lvl9pPr>
          </a:lstStyle>
          <a:p/>
        </p:txBody>
      </p:sp>
      <p:sp>
        <p:nvSpPr>
          <p:cNvPr id="8" name="Shape 8"/>
          <p:cNvSpPr txBox="1"/>
          <p:nvPr>
            <p:ph idx="12" type="sldNum"/>
          </p:nvPr>
        </p:nvSpPr>
        <p:spPr>
          <a:xfrm>
            <a:off x="8556791" y="6333134"/>
            <a:ext cx="548699" cy="524699"/>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 name="Shape 43"/>
        <p:cNvGrpSpPr/>
        <p:nvPr/>
      </p:nvGrpSpPr>
      <p:grpSpPr>
        <a:xfrm>
          <a:off x="0" y="0"/>
          <a:ext cx="0" cy="0"/>
          <a:chOff x="0" y="0"/>
          <a:chExt cx="0" cy="0"/>
        </a:xfrm>
      </p:grpSpPr>
      <p:sp>
        <p:nvSpPr>
          <p:cNvPr id="44" name="Shape 44"/>
          <p:cNvSpPr txBox="1"/>
          <p:nvPr>
            <p:ph type="ctrTitle"/>
          </p:nvPr>
        </p:nvSpPr>
        <p:spPr>
          <a:xfrm>
            <a:off x="685800" y="2490375"/>
            <a:ext cx="7772400" cy="2198400"/>
          </a:xfrm>
          <a:prstGeom prst="rect">
            <a:avLst/>
          </a:prstGeom>
        </p:spPr>
        <p:txBody>
          <a:bodyPr anchorCtr="0" anchor="b" bIns="91425" lIns="91425" rIns="91425" wrap="square" tIns="91425">
            <a:noAutofit/>
          </a:bodyPr>
          <a:lstStyle/>
          <a:p>
            <a:pPr lvl="0" rtl="0">
              <a:spcBef>
                <a:spcPts val="0"/>
              </a:spcBef>
              <a:buNone/>
            </a:pPr>
            <a:r>
              <a:rPr lang="en" sz="5600"/>
              <a:t>Software Design Fundamentals</a:t>
            </a:r>
          </a:p>
        </p:txBody>
      </p:sp>
      <p:sp>
        <p:nvSpPr>
          <p:cNvPr id="45" name="Shape 45"/>
          <p:cNvSpPr txBox="1"/>
          <p:nvPr>
            <p:ph idx="1" type="subTitle"/>
          </p:nvPr>
        </p:nvSpPr>
        <p:spPr>
          <a:xfrm>
            <a:off x="685800" y="4836035"/>
            <a:ext cx="7772400" cy="1032299"/>
          </a:xfrm>
          <a:prstGeom prst="rect">
            <a:avLst/>
          </a:prstGeom>
        </p:spPr>
        <p:txBody>
          <a:bodyPr anchorCtr="0" anchor="t" bIns="91425" lIns="91425" rIns="91425" wrap="square" tIns="91425">
            <a:noAutofit/>
          </a:bodyPr>
          <a:lstStyle/>
          <a:p>
            <a:pPr lvl="0" rtl="0">
              <a:spcBef>
                <a:spcPts val="0"/>
              </a:spcBef>
              <a:buNone/>
            </a:pPr>
            <a:r>
              <a:rPr lang="en"/>
              <a:t>CSCE 740 - Lecture 11 - 10/03/2017</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457200" y="274637"/>
            <a:ext cx="8229600" cy="1143299"/>
          </a:xfrm>
          <a:prstGeom prst="rect">
            <a:avLst/>
          </a:prstGeom>
        </p:spPr>
        <p:txBody>
          <a:bodyPr anchorCtr="0" anchor="b" bIns="91425" lIns="91425" rIns="91425" wrap="square" tIns="91425">
            <a:noAutofit/>
          </a:bodyPr>
          <a:lstStyle/>
          <a:p>
            <a:pPr lvl="0" rtl="0">
              <a:spcBef>
                <a:spcPts val="0"/>
              </a:spcBef>
              <a:buNone/>
            </a:pPr>
            <a:r>
              <a:rPr lang="en"/>
              <a:t>Design Activities</a:t>
            </a:r>
          </a:p>
        </p:txBody>
      </p:sp>
      <p:sp>
        <p:nvSpPr>
          <p:cNvPr id="146" name="Shape 146"/>
          <p:cNvSpPr/>
          <p:nvPr/>
        </p:nvSpPr>
        <p:spPr>
          <a:xfrm>
            <a:off x="457200" y="3025350"/>
            <a:ext cx="1455900" cy="807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lgn="ctr">
              <a:spcBef>
                <a:spcPts val="0"/>
              </a:spcBef>
              <a:buNone/>
            </a:pPr>
            <a:r>
              <a:rPr b="1" lang="en"/>
              <a:t>Architectural Design</a:t>
            </a:r>
          </a:p>
        </p:txBody>
      </p:sp>
      <p:sp>
        <p:nvSpPr>
          <p:cNvPr id="147" name="Shape 147"/>
          <p:cNvSpPr/>
          <p:nvPr/>
        </p:nvSpPr>
        <p:spPr>
          <a:xfrm>
            <a:off x="457200" y="1818000"/>
            <a:ext cx="1455900" cy="807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Requirements Specification</a:t>
            </a:r>
          </a:p>
        </p:txBody>
      </p:sp>
      <p:cxnSp>
        <p:nvCxnSpPr>
          <p:cNvPr id="148" name="Shape 148"/>
          <p:cNvCxnSpPr>
            <a:stCxn id="147" idx="2"/>
            <a:endCxn id="146" idx="0"/>
          </p:cNvCxnSpPr>
          <p:nvPr/>
        </p:nvCxnSpPr>
        <p:spPr>
          <a:xfrm>
            <a:off x="1185150" y="2625300"/>
            <a:ext cx="0" cy="400200"/>
          </a:xfrm>
          <a:prstGeom prst="straightConnector1">
            <a:avLst/>
          </a:prstGeom>
          <a:noFill/>
          <a:ln cap="flat" cmpd="sng" w="19050">
            <a:solidFill>
              <a:schemeClr val="dk2"/>
            </a:solidFill>
            <a:prstDash val="solid"/>
            <a:round/>
            <a:headEnd len="lg" w="lg" type="none"/>
            <a:tailEnd len="lg" w="lg" type="triangle"/>
          </a:ln>
        </p:spPr>
      </p:cxnSp>
      <p:sp>
        <p:nvSpPr>
          <p:cNvPr id="149" name="Shape 149"/>
          <p:cNvSpPr txBox="1"/>
          <p:nvPr/>
        </p:nvSpPr>
        <p:spPr>
          <a:xfrm>
            <a:off x="457200" y="4110625"/>
            <a:ext cx="1594800" cy="713100"/>
          </a:xfrm>
          <a:prstGeom prst="rect">
            <a:avLst/>
          </a:prstGeom>
          <a:noFill/>
          <a:ln>
            <a:noFill/>
          </a:ln>
        </p:spPr>
        <p:txBody>
          <a:bodyPr anchorCtr="0" anchor="t" bIns="91425" lIns="91425" rIns="91425" wrap="square" tIns="91425">
            <a:noAutofit/>
          </a:bodyPr>
          <a:lstStyle/>
          <a:p>
            <a:pPr lvl="0" algn="ctr">
              <a:spcBef>
                <a:spcPts val="0"/>
              </a:spcBef>
              <a:buNone/>
            </a:pPr>
            <a:r>
              <a:rPr lang="en"/>
              <a:t>System architecture (high-level breakdown of system)</a:t>
            </a:r>
          </a:p>
        </p:txBody>
      </p:sp>
      <p:sp>
        <p:nvSpPr>
          <p:cNvPr id="150" name="Shape 150"/>
          <p:cNvSpPr/>
          <p:nvPr/>
        </p:nvSpPr>
        <p:spPr>
          <a:xfrm>
            <a:off x="2151064" y="3025350"/>
            <a:ext cx="1455900" cy="807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Interface Design</a:t>
            </a:r>
          </a:p>
        </p:txBody>
      </p:sp>
      <p:cxnSp>
        <p:nvCxnSpPr>
          <p:cNvPr id="151" name="Shape 151"/>
          <p:cNvCxnSpPr>
            <a:stCxn id="146" idx="3"/>
            <a:endCxn id="150" idx="1"/>
          </p:cNvCxnSpPr>
          <p:nvPr/>
        </p:nvCxnSpPr>
        <p:spPr>
          <a:xfrm>
            <a:off x="1913100" y="3429000"/>
            <a:ext cx="237900" cy="0"/>
          </a:xfrm>
          <a:prstGeom prst="straightConnector1">
            <a:avLst/>
          </a:prstGeom>
          <a:noFill/>
          <a:ln cap="flat" cmpd="sng" w="19050">
            <a:solidFill>
              <a:schemeClr val="dk2"/>
            </a:solidFill>
            <a:prstDash val="solid"/>
            <a:round/>
            <a:headEnd len="lg" w="lg" type="none"/>
            <a:tailEnd len="lg" w="lg" type="triangle"/>
          </a:ln>
        </p:spPr>
      </p:cxnSp>
      <p:sp>
        <p:nvSpPr>
          <p:cNvPr id="152" name="Shape 152"/>
          <p:cNvSpPr/>
          <p:nvPr/>
        </p:nvSpPr>
        <p:spPr>
          <a:xfrm>
            <a:off x="3844928" y="3025350"/>
            <a:ext cx="1455900" cy="807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Component Design</a:t>
            </a:r>
          </a:p>
        </p:txBody>
      </p:sp>
      <p:cxnSp>
        <p:nvCxnSpPr>
          <p:cNvPr id="153" name="Shape 153"/>
          <p:cNvCxnSpPr>
            <a:stCxn id="150" idx="3"/>
            <a:endCxn id="152" idx="1"/>
          </p:cNvCxnSpPr>
          <p:nvPr/>
        </p:nvCxnSpPr>
        <p:spPr>
          <a:xfrm>
            <a:off x="3606964" y="3429000"/>
            <a:ext cx="237900" cy="0"/>
          </a:xfrm>
          <a:prstGeom prst="straightConnector1">
            <a:avLst/>
          </a:prstGeom>
          <a:noFill/>
          <a:ln cap="flat" cmpd="sng" w="19050">
            <a:solidFill>
              <a:schemeClr val="dk2"/>
            </a:solidFill>
            <a:prstDash val="solid"/>
            <a:round/>
            <a:headEnd len="lg" w="lg" type="none"/>
            <a:tailEnd len="lg" w="lg" type="triangle"/>
          </a:ln>
        </p:spPr>
      </p:cxnSp>
      <p:sp>
        <p:nvSpPr>
          <p:cNvPr id="154" name="Shape 154"/>
          <p:cNvSpPr/>
          <p:nvPr/>
        </p:nvSpPr>
        <p:spPr>
          <a:xfrm>
            <a:off x="5538781" y="3025350"/>
            <a:ext cx="1455899" cy="807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Data Design</a:t>
            </a:r>
          </a:p>
        </p:txBody>
      </p:sp>
      <p:cxnSp>
        <p:nvCxnSpPr>
          <p:cNvPr id="155" name="Shape 155"/>
          <p:cNvCxnSpPr>
            <a:stCxn id="152" idx="3"/>
            <a:endCxn id="154" idx="1"/>
          </p:cNvCxnSpPr>
          <p:nvPr/>
        </p:nvCxnSpPr>
        <p:spPr>
          <a:xfrm>
            <a:off x="5300828" y="3429000"/>
            <a:ext cx="237900" cy="0"/>
          </a:xfrm>
          <a:prstGeom prst="straightConnector1">
            <a:avLst/>
          </a:prstGeom>
          <a:noFill/>
          <a:ln cap="flat" cmpd="sng" w="19050">
            <a:solidFill>
              <a:schemeClr val="dk2"/>
            </a:solidFill>
            <a:prstDash val="solid"/>
            <a:round/>
            <a:headEnd len="lg" w="lg" type="none"/>
            <a:tailEnd len="lg" w="lg" type="triangle"/>
          </a:ln>
        </p:spPr>
      </p:cxnSp>
      <p:sp>
        <p:nvSpPr>
          <p:cNvPr id="156" name="Shape 156"/>
          <p:cNvSpPr/>
          <p:nvPr/>
        </p:nvSpPr>
        <p:spPr>
          <a:xfrm>
            <a:off x="7232657" y="3025350"/>
            <a:ext cx="1455900" cy="807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Algorithm Design</a:t>
            </a:r>
          </a:p>
        </p:txBody>
      </p:sp>
      <p:cxnSp>
        <p:nvCxnSpPr>
          <p:cNvPr id="157" name="Shape 157"/>
          <p:cNvCxnSpPr>
            <a:stCxn id="154" idx="3"/>
            <a:endCxn id="156" idx="1"/>
          </p:cNvCxnSpPr>
          <p:nvPr/>
        </p:nvCxnSpPr>
        <p:spPr>
          <a:xfrm>
            <a:off x="6994681" y="3429000"/>
            <a:ext cx="237900" cy="0"/>
          </a:xfrm>
          <a:prstGeom prst="straightConnector1">
            <a:avLst/>
          </a:prstGeom>
          <a:noFill/>
          <a:ln cap="flat" cmpd="sng" w="19050">
            <a:solidFill>
              <a:schemeClr val="dk2"/>
            </a:solidFill>
            <a:prstDash val="solid"/>
            <a:round/>
            <a:headEnd len="lg" w="lg" type="none"/>
            <a:tailEnd len="lg" w="lg" type="triangle"/>
          </a:ln>
        </p:spPr>
      </p:cxnSp>
      <p:sp>
        <p:nvSpPr>
          <p:cNvPr id="158" name="Shape 158"/>
          <p:cNvSpPr txBox="1"/>
          <p:nvPr/>
        </p:nvSpPr>
        <p:spPr>
          <a:xfrm>
            <a:off x="2081649" y="4110625"/>
            <a:ext cx="1594799" cy="713100"/>
          </a:xfrm>
          <a:prstGeom prst="rect">
            <a:avLst/>
          </a:prstGeom>
          <a:noFill/>
          <a:ln>
            <a:noFill/>
          </a:ln>
        </p:spPr>
        <p:txBody>
          <a:bodyPr anchorCtr="0" anchor="t" bIns="91425" lIns="91425" rIns="91425" wrap="square" tIns="91425">
            <a:noAutofit/>
          </a:bodyPr>
          <a:lstStyle/>
          <a:p>
            <a:pPr lvl="0" rtl="0" algn="ctr">
              <a:spcBef>
                <a:spcPts val="0"/>
              </a:spcBef>
              <a:buNone/>
            </a:pPr>
            <a:r>
              <a:rPr lang="en"/>
              <a:t>How subsystems interact with each other and how external users and systems interact with your system</a:t>
            </a:r>
          </a:p>
        </p:txBody>
      </p:sp>
      <p:sp>
        <p:nvSpPr>
          <p:cNvPr id="159" name="Shape 159"/>
          <p:cNvSpPr txBox="1"/>
          <p:nvPr/>
        </p:nvSpPr>
        <p:spPr>
          <a:xfrm>
            <a:off x="3775513" y="4110625"/>
            <a:ext cx="1594800" cy="713100"/>
          </a:xfrm>
          <a:prstGeom prst="rect">
            <a:avLst/>
          </a:prstGeom>
          <a:noFill/>
          <a:ln>
            <a:noFill/>
          </a:ln>
        </p:spPr>
        <p:txBody>
          <a:bodyPr anchorCtr="0" anchor="t" bIns="91425" lIns="91425" rIns="91425" wrap="square" tIns="91425">
            <a:noAutofit/>
          </a:bodyPr>
          <a:lstStyle/>
          <a:p>
            <a:pPr lvl="0" rtl="0" algn="ctr">
              <a:spcBef>
                <a:spcPts val="0"/>
              </a:spcBef>
              <a:buNone/>
            </a:pPr>
            <a:r>
              <a:rPr lang="en"/>
              <a:t>A listing of the individual classes within your system</a:t>
            </a:r>
          </a:p>
        </p:txBody>
      </p:sp>
      <p:sp>
        <p:nvSpPr>
          <p:cNvPr id="160" name="Shape 160"/>
          <p:cNvSpPr txBox="1"/>
          <p:nvPr/>
        </p:nvSpPr>
        <p:spPr>
          <a:xfrm>
            <a:off x="5469377" y="4110625"/>
            <a:ext cx="1594799" cy="713100"/>
          </a:xfrm>
          <a:prstGeom prst="rect">
            <a:avLst/>
          </a:prstGeom>
          <a:noFill/>
          <a:ln>
            <a:noFill/>
          </a:ln>
        </p:spPr>
        <p:txBody>
          <a:bodyPr anchorCtr="0" anchor="t" bIns="91425" lIns="91425" rIns="91425" wrap="square" tIns="91425">
            <a:noAutofit/>
          </a:bodyPr>
          <a:lstStyle/>
          <a:p>
            <a:pPr lvl="0" rtl="0" algn="ctr">
              <a:spcBef>
                <a:spcPts val="0"/>
              </a:spcBef>
              <a:buNone/>
            </a:pPr>
            <a:r>
              <a:rPr lang="en"/>
              <a:t>The format of data that is produced and consumed by your system</a:t>
            </a:r>
          </a:p>
        </p:txBody>
      </p:sp>
      <p:sp>
        <p:nvSpPr>
          <p:cNvPr id="161" name="Shape 161"/>
          <p:cNvSpPr txBox="1"/>
          <p:nvPr/>
        </p:nvSpPr>
        <p:spPr>
          <a:xfrm>
            <a:off x="7163242" y="4110625"/>
            <a:ext cx="1594800" cy="713100"/>
          </a:xfrm>
          <a:prstGeom prst="rect">
            <a:avLst/>
          </a:prstGeom>
          <a:noFill/>
          <a:ln>
            <a:noFill/>
          </a:ln>
        </p:spPr>
        <p:txBody>
          <a:bodyPr anchorCtr="0" anchor="t" bIns="91425" lIns="91425" rIns="91425" wrap="square" tIns="91425">
            <a:noAutofit/>
          </a:bodyPr>
          <a:lstStyle/>
          <a:p>
            <a:pPr lvl="0" rtl="0" algn="ctr">
              <a:spcBef>
                <a:spcPts val="0"/>
              </a:spcBef>
              <a:buNone/>
            </a:pPr>
            <a:r>
              <a:rPr lang="en"/>
              <a:t>Algorithms used to implement system functionality.</a:t>
            </a:r>
          </a:p>
        </p:txBody>
      </p:sp>
      <p:sp>
        <p:nvSpPr>
          <p:cNvPr id="162" name="Shape 162"/>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The Design Process</a:t>
            </a:r>
          </a:p>
        </p:txBody>
      </p:sp>
      <p:sp>
        <p:nvSpPr>
          <p:cNvPr id="168" name="Shape 168"/>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Design takes place in overlapping stages.</a:t>
            </a:r>
          </a:p>
          <a:p>
            <a:pPr indent="-228600" lvl="1" marL="914400" marR="0" rtl="0" algn="l">
              <a:lnSpc>
                <a:spcPct val="100000"/>
              </a:lnSpc>
              <a:spcBef>
                <a:spcPts val="600"/>
              </a:spcBef>
              <a:spcAft>
                <a:spcPts val="0"/>
              </a:spcAft>
            </a:pPr>
            <a:r>
              <a:rPr lang="en"/>
              <a:t>It is artificial to separate them into distinct phases. Some separation occurs, but these phases take place largely at the same time.</a:t>
            </a:r>
          </a:p>
          <a:p>
            <a:pPr indent="-228600" lvl="0" marL="457200" marR="0" rtl="0" algn="l">
              <a:lnSpc>
                <a:spcPct val="100000"/>
              </a:lnSpc>
              <a:spcBef>
                <a:spcPts val="600"/>
              </a:spcBef>
              <a:spcAft>
                <a:spcPts val="0"/>
              </a:spcAft>
            </a:pPr>
            <a:r>
              <a:rPr lang="en"/>
              <a:t>In practice - design is an exercise filling in the missing details.</a:t>
            </a:r>
          </a:p>
          <a:p>
            <a:pPr indent="-228600" lvl="1" marL="914400" marR="0" rtl="0" algn="l">
              <a:lnSpc>
                <a:spcPct val="100000"/>
              </a:lnSpc>
              <a:spcBef>
                <a:spcPts val="600"/>
              </a:spcBef>
              <a:spcAft>
                <a:spcPts val="0"/>
              </a:spcAft>
            </a:pPr>
            <a:r>
              <a:rPr lang="en"/>
              <a:t>However, don’t forget about the big picture. Keep looking at all levels of abstraction to make sure you’re designing the right solution.</a:t>
            </a:r>
          </a:p>
        </p:txBody>
      </p:sp>
      <p:sp>
        <p:nvSpPr>
          <p:cNvPr id="169" name="Shape 169"/>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nvSpPr>
        <p:spPr>
          <a:xfrm>
            <a:off x="524300" y="2065800"/>
            <a:ext cx="7613099" cy="2663399"/>
          </a:xfrm>
          <a:prstGeom prst="rect">
            <a:avLst/>
          </a:prstGeom>
          <a:noFill/>
          <a:ln>
            <a:noFill/>
          </a:ln>
        </p:spPr>
        <p:txBody>
          <a:bodyPr anchorCtr="0" anchor="t" bIns="91425" lIns="91425" rIns="91425" wrap="square" tIns="91425">
            <a:noAutofit/>
          </a:bodyPr>
          <a:lstStyle/>
          <a:p>
            <a:pPr lvl="0">
              <a:spcBef>
                <a:spcPts val="0"/>
              </a:spcBef>
              <a:buNone/>
            </a:pPr>
            <a:r>
              <a:rPr b="1" lang="en" sz="4800">
                <a:solidFill>
                  <a:srgbClr val="FFFFFF"/>
                </a:solidFill>
              </a:rPr>
              <a:t>Basic Design Strategies</a:t>
            </a:r>
          </a:p>
        </p:txBody>
      </p:sp>
      <p:sp>
        <p:nvSpPr>
          <p:cNvPr id="175" name="Shape 175"/>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Design Strategies</a:t>
            </a:r>
          </a:p>
        </p:txBody>
      </p:sp>
      <p:sp>
        <p:nvSpPr>
          <p:cNvPr id="181" name="Shape 181"/>
          <p:cNvSpPr/>
          <p:nvPr/>
        </p:nvSpPr>
        <p:spPr>
          <a:xfrm>
            <a:off x="1462600" y="2112450"/>
            <a:ext cx="1417500" cy="3726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UnitA</a:t>
            </a:r>
          </a:p>
        </p:txBody>
      </p:sp>
      <p:sp>
        <p:nvSpPr>
          <p:cNvPr id="182" name="Shape 182"/>
          <p:cNvSpPr/>
          <p:nvPr/>
        </p:nvSpPr>
        <p:spPr>
          <a:xfrm>
            <a:off x="690972" y="2967256"/>
            <a:ext cx="1417500" cy="3726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UnitB</a:t>
            </a:r>
          </a:p>
        </p:txBody>
      </p:sp>
      <p:sp>
        <p:nvSpPr>
          <p:cNvPr id="183" name="Shape 183"/>
          <p:cNvSpPr/>
          <p:nvPr/>
        </p:nvSpPr>
        <p:spPr>
          <a:xfrm>
            <a:off x="2496209" y="2967256"/>
            <a:ext cx="1417500" cy="3726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a:t>
            </a:r>
          </a:p>
        </p:txBody>
      </p:sp>
      <p:cxnSp>
        <p:nvCxnSpPr>
          <p:cNvPr id="184" name="Shape 184"/>
          <p:cNvCxnSpPr>
            <a:stCxn id="181" idx="2"/>
            <a:endCxn id="182" idx="0"/>
          </p:cNvCxnSpPr>
          <p:nvPr/>
        </p:nvCxnSpPr>
        <p:spPr>
          <a:xfrm flipH="1">
            <a:off x="1399750" y="2485050"/>
            <a:ext cx="771600" cy="482100"/>
          </a:xfrm>
          <a:prstGeom prst="straightConnector1">
            <a:avLst/>
          </a:prstGeom>
          <a:noFill/>
          <a:ln cap="flat" cmpd="sng" w="19050">
            <a:solidFill>
              <a:srgbClr val="2388DB"/>
            </a:solidFill>
            <a:prstDash val="solid"/>
            <a:round/>
            <a:headEnd len="lg" w="lg" type="none"/>
            <a:tailEnd len="lg" w="lg" type="triangle"/>
          </a:ln>
        </p:spPr>
      </p:cxnSp>
      <p:cxnSp>
        <p:nvCxnSpPr>
          <p:cNvPr id="185" name="Shape 185"/>
          <p:cNvCxnSpPr>
            <a:stCxn id="181" idx="2"/>
            <a:endCxn id="183" idx="0"/>
          </p:cNvCxnSpPr>
          <p:nvPr/>
        </p:nvCxnSpPr>
        <p:spPr>
          <a:xfrm>
            <a:off x="2171350" y="2485050"/>
            <a:ext cx="1033500" cy="482100"/>
          </a:xfrm>
          <a:prstGeom prst="straightConnector1">
            <a:avLst/>
          </a:prstGeom>
          <a:noFill/>
          <a:ln cap="flat" cmpd="sng" w="19050">
            <a:solidFill>
              <a:srgbClr val="2388DB"/>
            </a:solidFill>
            <a:prstDash val="solid"/>
            <a:round/>
            <a:headEnd len="lg" w="lg" type="none"/>
            <a:tailEnd len="lg" w="lg" type="triangle"/>
          </a:ln>
        </p:spPr>
      </p:cxnSp>
      <p:sp>
        <p:nvSpPr>
          <p:cNvPr id="186" name="Shape 186"/>
          <p:cNvSpPr/>
          <p:nvPr/>
        </p:nvSpPr>
        <p:spPr>
          <a:xfrm>
            <a:off x="457200" y="3822062"/>
            <a:ext cx="889800" cy="3726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UnitD</a:t>
            </a:r>
          </a:p>
        </p:txBody>
      </p:sp>
      <p:sp>
        <p:nvSpPr>
          <p:cNvPr id="187" name="Shape 187"/>
          <p:cNvSpPr/>
          <p:nvPr/>
        </p:nvSpPr>
        <p:spPr>
          <a:xfrm>
            <a:off x="1540517" y="3822062"/>
            <a:ext cx="889800" cy="3726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a:t>
            </a:r>
          </a:p>
        </p:txBody>
      </p:sp>
      <p:sp>
        <p:nvSpPr>
          <p:cNvPr id="188" name="Shape 188"/>
          <p:cNvSpPr/>
          <p:nvPr/>
        </p:nvSpPr>
        <p:spPr>
          <a:xfrm>
            <a:off x="2471462" y="3822062"/>
            <a:ext cx="889799" cy="3726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a:t>
            </a:r>
          </a:p>
        </p:txBody>
      </p:sp>
      <p:sp>
        <p:nvSpPr>
          <p:cNvPr id="189" name="Shape 189"/>
          <p:cNvSpPr/>
          <p:nvPr/>
        </p:nvSpPr>
        <p:spPr>
          <a:xfrm>
            <a:off x="3743054" y="3822062"/>
            <a:ext cx="889800" cy="3726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a:t>
            </a:r>
          </a:p>
        </p:txBody>
      </p:sp>
      <p:cxnSp>
        <p:nvCxnSpPr>
          <p:cNvPr id="190" name="Shape 190"/>
          <p:cNvCxnSpPr>
            <a:stCxn id="182" idx="2"/>
            <a:endCxn id="186" idx="0"/>
          </p:cNvCxnSpPr>
          <p:nvPr/>
        </p:nvCxnSpPr>
        <p:spPr>
          <a:xfrm flipH="1">
            <a:off x="902022" y="3339856"/>
            <a:ext cx="497700" cy="482100"/>
          </a:xfrm>
          <a:prstGeom prst="straightConnector1">
            <a:avLst/>
          </a:prstGeom>
          <a:noFill/>
          <a:ln cap="flat" cmpd="sng" w="19050">
            <a:solidFill>
              <a:srgbClr val="2388DB"/>
            </a:solidFill>
            <a:prstDash val="solid"/>
            <a:round/>
            <a:headEnd len="lg" w="lg" type="none"/>
            <a:tailEnd len="lg" w="lg" type="triangle"/>
          </a:ln>
        </p:spPr>
      </p:cxnSp>
      <p:cxnSp>
        <p:nvCxnSpPr>
          <p:cNvPr id="191" name="Shape 191"/>
          <p:cNvCxnSpPr>
            <a:stCxn id="182" idx="2"/>
            <a:endCxn id="187" idx="0"/>
          </p:cNvCxnSpPr>
          <p:nvPr/>
        </p:nvCxnSpPr>
        <p:spPr>
          <a:xfrm>
            <a:off x="1399722" y="3339856"/>
            <a:ext cx="585600" cy="482100"/>
          </a:xfrm>
          <a:prstGeom prst="straightConnector1">
            <a:avLst/>
          </a:prstGeom>
          <a:noFill/>
          <a:ln cap="flat" cmpd="sng" w="19050">
            <a:solidFill>
              <a:srgbClr val="2388DB"/>
            </a:solidFill>
            <a:prstDash val="solid"/>
            <a:round/>
            <a:headEnd len="lg" w="lg" type="none"/>
            <a:tailEnd len="lg" w="lg" type="triangle"/>
          </a:ln>
        </p:spPr>
      </p:cxnSp>
      <p:cxnSp>
        <p:nvCxnSpPr>
          <p:cNvPr id="192" name="Shape 192"/>
          <p:cNvCxnSpPr>
            <a:stCxn id="183" idx="2"/>
            <a:endCxn id="188" idx="0"/>
          </p:cNvCxnSpPr>
          <p:nvPr/>
        </p:nvCxnSpPr>
        <p:spPr>
          <a:xfrm flipH="1">
            <a:off x="2916359" y="3339856"/>
            <a:ext cx="288600" cy="482100"/>
          </a:xfrm>
          <a:prstGeom prst="straightConnector1">
            <a:avLst/>
          </a:prstGeom>
          <a:noFill/>
          <a:ln cap="flat" cmpd="sng" w="19050">
            <a:solidFill>
              <a:srgbClr val="2388DB"/>
            </a:solidFill>
            <a:prstDash val="solid"/>
            <a:round/>
            <a:headEnd len="lg" w="lg" type="none"/>
            <a:tailEnd len="lg" w="lg" type="triangle"/>
          </a:ln>
        </p:spPr>
      </p:cxnSp>
      <p:cxnSp>
        <p:nvCxnSpPr>
          <p:cNvPr id="193" name="Shape 193"/>
          <p:cNvCxnSpPr>
            <a:stCxn id="183" idx="2"/>
            <a:endCxn id="189" idx="0"/>
          </p:cNvCxnSpPr>
          <p:nvPr/>
        </p:nvCxnSpPr>
        <p:spPr>
          <a:xfrm>
            <a:off x="3204959" y="3339856"/>
            <a:ext cx="983100" cy="482100"/>
          </a:xfrm>
          <a:prstGeom prst="straightConnector1">
            <a:avLst/>
          </a:prstGeom>
          <a:noFill/>
          <a:ln cap="flat" cmpd="sng" w="19050">
            <a:solidFill>
              <a:srgbClr val="2388DB"/>
            </a:solidFill>
            <a:prstDash val="solid"/>
            <a:round/>
            <a:headEnd len="lg" w="lg" type="none"/>
            <a:tailEnd len="lg" w="lg" type="triangle"/>
          </a:ln>
        </p:spPr>
      </p:cxnSp>
      <p:sp>
        <p:nvSpPr>
          <p:cNvPr id="194" name="Shape 194"/>
          <p:cNvSpPr/>
          <p:nvPr/>
        </p:nvSpPr>
        <p:spPr>
          <a:xfrm>
            <a:off x="1095517" y="4676868"/>
            <a:ext cx="889800" cy="3726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UnitN</a:t>
            </a:r>
          </a:p>
        </p:txBody>
      </p:sp>
      <p:cxnSp>
        <p:nvCxnSpPr>
          <p:cNvPr id="195" name="Shape 195"/>
          <p:cNvCxnSpPr>
            <a:stCxn id="194" idx="0"/>
            <a:endCxn id="186" idx="2"/>
          </p:cNvCxnSpPr>
          <p:nvPr/>
        </p:nvCxnSpPr>
        <p:spPr>
          <a:xfrm rot="10800000">
            <a:off x="902017" y="4194768"/>
            <a:ext cx="638400" cy="482100"/>
          </a:xfrm>
          <a:prstGeom prst="straightConnector1">
            <a:avLst/>
          </a:prstGeom>
          <a:noFill/>
          <a:ln cap="flat" cmpd="sng" w="19050">
            <a:solidFill>
              <a:schemeClr val="dk2"/>
            </a:solidFill>
            <a:prstDash val="solid"/>
            <a:round/>
            <a:headEnd len="lg" w="lg" type="none"/>
            <a:tailEnd len="lg" w="lg" type="triangle"/>
          </a:ln>
        </p:spPr>
      </p:cxnSp>
      <p:cxnSp>
        <p:nvCxnSpPr>
          <p:cNvPr id="196" name="Shape 196"/>
          <p:cNvCxnSpPr>
            <a:stCxn id="194" idx="0"/>
            <a:endCxn id="188" idx="2"/>
          </p:cNvCxnSpPr>
          <p:nvPr/>
        </p:nvCxnSpPr>
        <p:spPr>
          <a:xfrm flipH="1" rot="10800000">
            <a:off x="1540417" y="4194768"/>
            <a:ext cx="1375800" cy="482100"/>
          </a:xfrm>
          <a:prstGeom prst="straightConnector1">
            <a:avLst/>
          </a:prstGeom>
          <a:noFill/>
          <a:ln cap="flat" cmpd="sng" w="19050">
            <a:solidFill>
              <a:schemeClr val="dk2"/>
            </a:solidFill>
            <a:prstDash val="solid"/>
            <a:round/>
            <a:headEnd len="lg" w="lg" type="none"/>
            <a:tailEnd len="lg" w="lg" type="triangle"/>
          </a:ln>
        </p:spPr>
      </p:cxnSp>
      <p:cxnSp>
        <p:nvCxnSpPr>
          <p:cNvPr id="197" name="Shape 197"/>
          <p:cNvCxnSpPr>
            <a:stCxn id="188" idx="3"/>
            <a:endCxn id="189" idx="1"/>
          </p:cNvCxnSpPr>
          <p:nvPr/>
        </p:nvCxnSpPr>
        <p:spPr>
          <a:xfrm>
            <a:off x="3361262" y="4008362"/>
            <a:ext cx="381900" cy="0"/>
          </a:xfrm>
          <a:prstGeom prst="straightConnector1">
            <a:avLst/>
          </a:prstGeom>
          <a:noFill/>
          <a:ln cap="flat" cmpd="sng" w="19050">
            <a:solidFill>
              <a:schemeClr val="dk2"/>
            </a:solidFill>
            <a:prstDash val="solid"/>
            <a:round/>
            <a:headEnd len="lg" w="lg" type="triangle"/>
            <a:tailEnd len="lg" w="lg" type="triangle"/>
          </a:ln>
        </p:spPr>
      </p:cxnSp>
      <p:sp>
        <p:nvSpPr>
          <p:cNvPr id="198" name="Shape 198"/>
          <p:cNvSpPr txBox="1"/>
          <p:nvPr/>
        </p:nvSpPr>
        <p:spPr>
          <a:xfrm>
            <a:off x="4846325" y="1771100"/>
            <a:ext cx="3840600" cy="3888000"/>
          </a:xfrm>
          <a:prstGeom prst="rect">
            <a:avLst/>
          </a:prstGeom>
          <a:noFill/>
          <a:ln>
            <a:noFill/>
          </a:ln>
        </p:spPr>
        <p:txBody>
          <a:bodyPr anchorCtr="0" anchor="t" bIns="91425" lIns="91425" rIns="91425" wrap="square" tIns="91425">
            <a:noAutofit/>
          </a:bodyPr>
          <a:lstStyle/>
          <a:p>
            <a:pPr lvl="0" rtl="0">
              <a:spcBef>
                <a:spcPts val="0"/>
              </a:spcBef>
              <a:buNone/>
            </a:pPr>
            <a:r>
              <a:rPr lang="en" sz="2400"/>
              <a:t>S</a:t>
            </a:r>
            <a:r>
              <a:rPr lang="en" sz="2400"/>
              <a:t>ystems are typically designed as a hierarchy.</a:t>
            </a:r>
          </a:p>
          <a:p>
            <a:pPr indent="-368300" lvl="0" marL="457200" rtl="0">
              <a:spcBef>
                <a:spcPts val="0"/>
              </a:spcBef>
              <a:buSzPct val="100000"/>
              <a:buChar char="●"/>
            </a:pPr>
            <a:r>
              <a:rPr lang="en" sz="2200"/>
              <a:t>UnitN provides a service used by UnitD.</a:t>
            </a:r>
          </a:p>
          <a:p>
            <a:pPr indent="-368300" lvl="0" marL="457200" rtl="0">
              <a:spcBef>
                <a:spcPts val="0"/>
              </a:spcBef>
              <a:buSzPct val="100000"/>
              <a:buChar char="●"/>
            </a:pPr>
            <a:r>
              <a:rPr lang="en" sz="2200"/>
              <a:t>UnitD provides a service used by UnitB.</a:t>
            </a:r>
          </a:p>
          <a:p>
            <a:pPr indent="-368300" lvl="0" marL="457200" rtl="0">
              <a:spcBef>
                <a:spcPts val="0"/>
              </a:spcBef>
              <a:buSzPct val="100000"/>
              <a:buChar char="●"/>
            </a:pPr>
            <a:r>
              <a:rPr lang="en" sz="2200"/>
              <a:t>UnitB provides a service used by UnitA.</a:t>
            </a:r>
          </a:p>
          <a:p>
            <a:pPr lvl="0" rtl="0">
              <a:spcBef>
                <a:spcPts val="0"/>
              </a:spcBef>
              <a:buNone/>
            </a:pPr>
            <a:r>
              <a:t/>
            </a:r>
            <a:endParaRPr sz="2200"/>
          </a:p>
          <a:p>
            <a:pPr lvl="0">
              <a:spcBef>
                <a:spcPts val="0"/>
              </a:spcBef>
              <a:buNone/>
            </a:pPr>
            <a:r>
              <a:rPr lang="en" sz="2200"/>
              <a:t>Design strategies dictate how these units and their connections are laid out.</a:t>
            </a:r>
          </a:p>
        </p:txBody>
      </p:sp>
      <p:sp>
        <p:nvSpPr>
          <p:cNvPr id="199" name="Shape 199"/>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Centralized Design</a:t>
            </a:r>
          </a:p>
        </p:txBody>
      </p:sp>
      <p:sp>
        <p:nvSpPr>
          <p:cNvPr id="205" name="Shape 205"/>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228600" lvl="0" marL="457200" marR="0" rtl="0" algn="l">
              <a:lnSpc>
                <a:spcPct val="100000"/>
              </a:lnSpc>
              <a:spcBef>
                <a:spcPts val="600"/>
              </a:spcBef>
              <a:spcAft>
                <a:spcPts val="0"/>
              </a:spcAft>
            </a:pPr>
            <a:r>
              <a:rPr lang="en"/>
              <a:t>System is designed from a functional viewpoint: call and return model. </a:t>
            </a:r>
          </a:p>
          <a:p>
            <a:pPr indent="-228600" lvl="1" marL="914400" rtl="0">
              <a:spcBef>
                <a:spcPts val="600"/>
              </a:spcBef>
            </a:pPr>
            <a:r>
              <a:rPr lang="en"/>
              <a:t>Typical in C and non-OO languages.</a:t>
            </a:r>
          </a:p>
          <a:p>
            <a:pPr indent="-228600" lvl="0" marL="457200" marR="0" rtl="0" algn="l">
              <a:lnSpc>
                <a:spcPct val="100000"/>
              </a:lnSpc>
              <a:spcBef>
                <a:spcPts val="600"/>
              </a:spcBef>
              <a:spcAft>
                <a:spcPts val="0"/>
              </a:spcAft>
            </a:pPr>
            <a:r>
              <a:rPr lang="en"/>
              <a:t>Execution is controlled from a central point in the system.</a:t>
            </a:r>
          </a:p>
          <a:p>
            <a:pPr indent="-228600" lvl="1" marL="914400" marR="0" rtl="0" algn="l">
              <a:lnSpc>
                <a:spcPct val="100000"/>
              </a:lnSpc>
              <a:spcBef>
                <a:spcPts val="600"/>
              </a:spcBef>
              <a:spcAft>
                <a:spcPts val="0"/>
              </a:spcAft>
            </a:pPr>
            <a:r>
              <a:rPr lang="en"/>
              <a:t>A method is called, the result is passed back to the controlling location, then that is passed into the next method.</a:t>
            </a:r>
          </a:p>
          <a:p>
            <a:pPr indent="-228600" lvl="1" marL="914400" marR="0" rtl="0" algn="l">
              <a:lnSpc>
                <a:spcPct val="100000"/>
              </a:lnSpc>
              <a:spcBef>
                <a:spcPts val="600"/>
              </a:spcBef>
              <a:spcAft>
                <a:spcPts val="0"/>
              </a:spcAft>
            </a:pPr>
            <a:r>
              <a:rPr lang="en"/>
              <a:t>System is designed as a set of independent services that communicate only with a central master component.</a:t>
            </a:r>
          </a:p>
        </p:txBody>
      </p:sp>
      <p:sp>
        <p:nvSpPr>
          <p:cNvPr id="206" name="Shape 206"/>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Centralized Design</a:t>
            </a:r>
          </a:p>
        </p:txBody>
      </p:sp>
      <p:sp>
        <p:nvSpPr>
          <p:cNvPr id="212" name="Shape 212"/>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228600" lvl="0" marL="457200" marR="0" rtl="0" algn="l">
              <a:lnSpc>
                <a:spcPct val="100000"/>
              </a:lnSpc>
              <a:spcBef>
                <a:spcPts val="600"/>
              </a:spcBef>
              <a:spcAft>
                <a:spcPts val="0"/>
              </a:spcAft>
            </a:pPr>
            <a:r>
              <a:rPr lang="en"/>
              <a:t>The system state is centralized and shared between the functions operating on that state.</a:t>
            </a:r>
          </a:p>
          <a:p>
            <a:pPr indent="-228600" lvl="1" marL="914400" marR="0" rtl="0" algn="l">
              <a:lnSpc>
                <a:spcPct val="100000"/>
              </a:lnSpc>
              <a:spcBef>
                <a:spcPts val="600"/>
              </a:spcBef>
              <a:spcAft>
                <a:spcPts val="0"/>
              </a:spcAft>
            </a:pPr>
            <a:r>
              <a:rPr lang="en"/>
              <a:t>All data is stored by the master component. </a:t>
            </a:r>
          </a:p>
          <a:p>
            <a:pPr indent="-228600" lvl="1" marL="914400" marR="0" rtl="0" algn="l">
              <a:lnSpc>
                <a:spcPct val="100000"/>
              </a:lnSpc>
              <a:spcBef>
                <a:spcPts val="600"/>
              </a:spcBef>
              <a:spcAft>
                <a:spcPts val="0"/>
              </a:spcAft>
            </a:pPr>
            <a:r>
              <a:rPr lang="en"/>
              <a:t>Each called component receives all data it needs from the master. </a:t>
            </a:r>
          </a:p>
          <a:p>
            <a:pPr lvl="0" marR="0" rtl="0" algn="l">
              <a:lnSpc>
                <a:spcPct val="100000"/>
              </a:lnSpc>
              <a:spcBef>
                <a:spcPts val="600"/>
              </a:spcBef>
              <a:spcAft>
                <a:spcPts val="0"/>
              </a:spcAft>
              <a:buNone/>
            </a:pPr>
            <a:r>
              <a:t/>
            </a:r>
            <a:endParaRPr/>
          </a:p>
        </p:txBody>
      </p:sp>
      <p:sp>
        <p:nvSpPr>
          <p:cNvPr id="213" name="Shape 213"/>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Shape 218"/>
          <p:cNvSpPr txBox="1"/>
          <p:nvPr>
            <p:ph type="title"/>
          </p:nvPr>
        </p:nvSpPr>
        <p:spPr>
          <a:xfrm>
            <a:off x="457200" y="274637"/>
            <a:ext cx="8229600" cy="1143299"/>
          </a:xfrm>
          <a:prstGeom prst="rect">
            <a:avLst/>
          </a:prstGeom>
        </p:spPr>
        <p:txBody>
          <a:bodyPr anchorCtr="0" anchor="b" bIns="91425" lIns="91425" rIns="91425" wrap="square" tIns="91425">
            <a:noAutofit/>
          </a:bodyPr>
          <a:lstStyle/>
          <a:p>
            <a:pPr lvl="0" rtl="0">
              <a:spcBef>
                <a:spcPts val="0"/>
              </a:spcBef>
              <a:buNone/>
            </a:pPr>
            <a:r>
              <a:rPr lang="en"/>
              <a:t>Centralized View of a Compiler</a:t>
            </a:r>
          </a:p>
        </p:txBody>
      </p:sp>
      <p:sp>
        <p:nvSpPr>
          <p:cNvPr id="219" name="Shape 219"/>
          <p:cNvSpPr/>
          <p:nvPr/>
        </p:nvSpPr>
        <p:spPr>
          <a:xfrm>
            <a:off x="576750" y="2889625"/>
            <a:ext cx="1174500" cy="797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lgn="ctr">
              <a:spcBef>
                <a:spcPts val="0"/>
              </a:spcBef>
              <a:buNone/>
            </a:pPr>
            <a:r>
              <a:rPr b="1" lang="en"/>
              <a:t>Scan Source</a:t>
            </a:r>
          </a:p>
        </p:txBody>
      </p:sp>
      <p:sp>
        <p:nvSpPr>
          <p:cNvPr id="220" name="Shape 220"/>
          <p:cNvSpPr/>
          <p:nvPr/>
        </p:nvSpPr>
        <p:spPr>
          <a:xfrm>
            <a:off x="2536175" y="3409150"/>
            <a:ext cx="1174500" cy="797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Build Symbol Table</a:t>
            </a:r>
          </a:p>
        </p:txBody>
      </p:sp>
      <p:cxnSp>
        <p:nvCxnSpPr>
          <p:cNvPr id="221" name="Shape 221"/>
          <p:cNvCxnSpPr/>
          <p:nvPr/>
        </p:nvCxnSpPr>
        <p:spPr>
          <a:xfrm flipH="1" rot="10800000">
            <a:off x="1778000" y="2695050"/>
            <a:ext cx="2204700" cy="335400"/>
          </a:xfrm>
          <a:prstGeom prst="straightConnector1">
            <a:avLst/>
          </a:prstGeom>
          <a:noFill/>
          <a:ln cap="flat" cmpd="sng" w="19050">
            <a:solidFill>
              <a:schemeClr val="dk2"/>
            </a:solidFill>
            <a:prstDash val="solid"/>
            <a:round/>
            <a:headEnd len="lg" w="lg" type="none"/>
            <a:tailEnd len="lg" w="lg" type="triangle"/>
          </a:ln>
        </p:spPr>
      </p:cxnSp>
      <p:cxnSp>
        <p:nvCxnSpPr>
          <p:cNvPr id="222" name="Shape 222"/>
          <p:cNvCxnSpPr>
            <a:stCxn id="223" idx="1"/>
            <a:endCxn id="219" idx="0"/>
          </p:cNvCxnSpPr>
          <p:nvPr/>
        </p:nvCxnSpPr>
        <p:spPr>
          <a:xfrm flipH="1">
            <a:off x="1164150" y="2428937"/>
            <a:ext cx="2820600" cy="460800"/>
          </a:xfrm>
          <a:prstGeom prst="straightConnector1">
            <a:avLst/>
          </a:prstGeom>
          <a:noFill/>
          <a:ln cap="flat" cmpd="sng" w="19050">
            <a:solidFill>
              <a:schemeClr val="dk2"/>
            </a:solidFill>
            <a:prstDash val="solid"/>
            <a:round/>
            <a:headEnd len="lg" w="lg" type="none"/>
            <a:tailEnd len="lg" w="lg" type="triangle"/>
          </a:ln>
        </p:spPr>
      </p:cxnSp>
      <p:sp>
        <p:nvSpPr>
          <p:cNvPr id="224" name="Shape 224"/>
          <p:cNvSpPr txBox="1"/>
          <p:nvPr/>
        </p:nvSpPr>
        <p:spPr>
          <a:xfrm>
            <a:off x="576750" y="2348450"/>
            <a:ext cx="1667400" cy="387900"/>
          </a:xfrm>
          <a:prstGeom prst="rect">
            <a:avLst/>
          </a:prstGeom>
          <a:noFill/>
          <a:ln>
            <a:noFill/>
          </a:ln>
        </p:spPr>
        <p:txBody>
          <a:bodyPr anchorCtr="0" anchor="t" bIns="91425" lIns="91425" rIns="91425" wrap="square" tIns="91425">
            <a:noAutofit/>
          </a:bodyPr>
          <a:lstStyle/>
          <a:p>
            <a:pPr lvl="0">
              <a:spcBef>
                <a:spcPts val="0"/>
              </a:spcBef>
              <a:buNone/>
            </a:pPr>
            <a:r>
              <a:rPr lang="en"/>
              <a:t>Source Program</a:t>
            </a:r>
          </a:p>
        </p:txBody>
      </p:sp>
      <p:sp>
        <p:nvSpPr>
          <p:cNvPr id="225" name="Shape 225"/>
          <p:cNvSpPr txBox="1"/>
          <p:nvPr/>
        </p:nvSpPr>
        <p:spPr>
          <a:xfrm>
            <a:off x="2483150" y="2986837"/>
            <a:ext cx="794400" cy="325200"/>
          </a:xfrm>
          <a:prstGeom prst="rect">
            <a:avLst/>
          </a:prstGeom>
          <a:noFill/>
          <a:ln>
            <a:noFill/>
          </a:ln>
        </p:spPr>
        <p:txBody>
          <a:bodyPr anchorCtr="0" anchor="t" bIns="91425" lIns="91425" rIns="91425" wrap="square" tIns="91425">
            <a:noAutofit/>
          </a:bodyPr>
          <a:lstStyle/>
          <a:p>
            <a:pPr lvl="0">
              <a:spcBef>
                <a:spcPts val="0"/>
              </a:spcBef>
              <a:buNone/>
            </a:pPr>
            <a:r>
              <a:rPr lang="en"/>
              <a:t>Tokens</a:t>
            </a:r>
          </a:p>
        </p:txBody>
      </p:sp>
      <p:sp>
        <p:nvSpPr>
          <p:cNvPr id="226" name="Shape 226"/>
          <p:cNvSpPr/>
          <p:nvPr/>
        </p:nvSpPr>
        <p:spPr>
          <a:xfrm>
            <a:off x="4836150" y="3409150"/>
            <a:ext cx="1174500" cy="797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Analysis</a:t>
            </a:r>
          </a:p>
        </p:txBody>
      </p:sp>
      <p:cxnSp>
        <p:nvCxnSpPr>
          <p:cNvPr id="227" name="Shape 227"/>
          <p:cNvCxnSpPr>
            <a:stCxn id="220" idx="3"/>
            <a:endCxn id="223" idx="2"/>
          </p:cNvCxnSpPr>
          <p:nvPr/>
        </p:nvCxnSpPr>
        <p:spPr>
          <a:xfrm flipH="1" rot="10800000">
            <a:off x="3710675" y="2827600"/>
            <a:ext cx="861300" cy="980100"/>
          </a:xfrm>
          <a:prstGeom prst="straightConnector1">
            <a:avLst/>
          </a:prstGeom>
          <a:noFill/>
          <a:ln cap="flat" cmpd="sng" w="19050">
            <a:solidFill>
              <a:schemeClr val="dk2"/>
            </a:solidFill>
            <a:prstDash val="solid"/>
            <a:round/>
            <a:headEnd len="lg" w="lg" type="none"/>
            <a:tailEnd len="lg" w="lg" type="triangle"/>
          </a:ln>
        </p:spPr>
      </p:cxnSp>
      <p:sp>
        <p:nvSpPr>
          <p:cNvPr id="228" name="Shape 228"/>
          <p:cNvSpPr txBox="1"/>
          <p:nvPr/>
        </p:nvSpPr>
        <p:spPr>
          <a:xfrm>
            <a:off x="3897450" y="3469837"/>
            <a:ext cx="938700" cy="597600"/>
          </a:xfrm>
          <a:prstGeom prst="rect">
            <a:avLst/>
          </a:prstGeom>
          <a:noFill/>
          <a:ln>
            <a:noFill/>
          </a:ln>
        </p:spPr>
        <p:txBody>
          <a:bodyPr anchorCtr="0" anchor="t" bIns="91425" lIns="91425" rIns="91425" wrap="square" tIns="91425">
            <a:noAutofit/>
          </a:bodyPr>
          <a:lstStyle/>
          <a:p>
            <a:pPr lvl="0">
              <a:spcBef>
                <a:spcPts val="0"/>
              </a:spcBef>
              <a:buNone/>
            </a:pPr>
            <a:r>
              <a:rPr lang="en"/>
              <a:t>Tokens, Symbols</a:t>
            </a:r>
          </a:p>
        </p:txBody>
      </p:sp>
      <p:sp>
        <p:nvSpPr>
          <p:cNvPr id="229" name="Shape 229"/>
          <p:cNvSpPr/>
          <p:nvPr/>
        </p:nvSpPr>
        <p:spPr>
          <a:xfrm>
            <a:off x="6176962" y="2750900"/>
            <a:ext cx="1174500" cy="797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Generate Binary</a:t>
            </a:r>
          </a:p>
        </p:txBody>
      </p:sp>
      <p:cxnSp>
        <p:nvCxnSpPr>
          <p:cNvPr id="230" name="Shape 230"/>
          <p:cNvCxnSpPr/>
          <p:nvPr/>
        </p:nvCxnSpPr>
        <p:spPr>
          <a:xfrm rot="10800000">
            <a:off x="4978400" y="2847475"/>
            <a:ext cx="711300" cy="558900"/>
          </a:xfrm>
          <a:prstGeom prst="straightConnector1">
            <a:avLst/>
          </a:prstGeom>
          <a:noFill/>
          <a:ln cap="flat" cmpd="sng" w="19050">
            <a:solidFill>
              <a:schemeClr val="dk2"/>
            </a:solidFill>
            <a:prstDash val="solid"/>
            <a:round/>
            <a:headEnd len="lg" w="lg" type="none"/>
            <a:tailEnd len="lg" w="lg" type="triangle"/>
          </a:ln>
        </p:spPr>
      </p:cxnSp>
      <p:sp>
        <p:nvSpPr>
          <p:cNvPr id="231" name="Shape 231"/>
          <p:cNvSpPr txBox="1"/>
          <p:nvPr/>
        </p:nvSpPr>
        <p:spPr>
          <a:xfrm>
            <a:off x="5220125" y="2695050"/>
            <a:ext cx="865500" cy="513900"/>
          </a:xfrm>
          <a:prstGeom prst="rect">
            <a:avLst/>
          </a:prstGeom>
          <a:noFill/>
          <a:ln>
            <a:noFill/>
          </a:ln>
        </p:spPr>
        <p:txBody>
          <a:bodyPr anchorCtr="0" anchor="t" bIns="91425" lIns="91425" rIns="91425" wrap="square" tIns="91425">
            <a:noAutofit/>
          </a:bodyPr>
          <a:lstStyle/>
          <a:p>
            <a:pPr lvl="0">
              <a:spcBef>
                <a:spcPts val="0"/>
              </a:spcBef>
              <a:buNone/>
            </a:pPr>
            <a:r>
              <a:rPr lang="en"/>
              <a:t>Syntax Tree</a:t>
            </a:r>
          </a:p>
        </p:txBody>
      </p:sp>
      <p:cxnSp>
        <p:nvCxnSpPr>
          <p:cNvPr id="232" name="Shape 232"/>
          <p:cNvCxnSpPr>
            <a:stCxn id="229" idx="3"/>
          </p:cNvCxnSpPr>
          <p:nvPr/>
        </p:nvCxnSpPr>
        <p:spPr>
          <a:xfrm flipH="1" rot="10800000">
            <a:off x="7351462" y="3149150"/>
            <a:ext cx="392700" cy="300"/>
          </a:xfrm>
          <a:prstGeom prst="straightConnector1">
            <a:avLst/>
          </a:prstGeom>
          <a:noFill/>
          <a:ln cap="flat" cmpd="sng" w="19050">
            <a:solidFill>
              <a:schemeClr val="dk2"/>
            </a:solidFill>
            <a:prstDash val="solid"/>
            <a:round/>
            <a:headEnd len="lg" w="lg" type="none"/>
            <a:tailEnd len="lg" w="lg" type="triangle"/>
          </a:ln>
        </p:spPr>
      </p:cxnSp>
      <p:sp>
        <p:nvSpPr>
          <p:cNvPr id="233" name="Shape 233"/>
          <p:cNvSpPr txBox="1"/>
          <p:nvPr/>
        </p:nvSpPr>
        <p:spPr>
          <a:xfrm>
            <a:off x="7381875" y="3213475"/>
            <a:ext cx="744600" cy="513900"/>
          </a:xfrm>
          <a:prstGeom prst="rect">
            <a:avLst/>
          </a:prstGeom>
          <a:noFill/>
          <a:ln>
            <a:noFill/>
          </a:ln>
        </p:spPr>
        <p:txBody>
          <a:bodyPr anchorCtr="0" anchor="t" bIns="91425" lIns="91425" rIns="91425" wrap="square" tIns="91425">
            <a:noAutofit/>
          </a:bodyPr>
          <a:lstStyle/>
          <a:p>
            <a:pPr lvl="0">
              <a:spcBef>
                <a:spcPts val="0"/>
              </a:spcBef>
              <a:buNone/>
            </a:pPr>
            <a:r>
              <a:rPr lang="en"/>
              <a:t>Object Code</a:t>
            </a:r>
          </a:p>
        </p:txBody>
      </p:sp>
      <p:sp>
        <p:nvSpPr>
          <p:cNvPr id="234" name="Shape 234"/>
          <p:cNvSpPr/>
          <p:nvPr/>
        </p:nvSpPr>
        <p:spPr>
          <a:xfrm>
            <a:off x="6207450" y="1685875"/>
            <a:ext cx="1174500" cy="797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Output Errors</a:t>
            </a:r>
          </a:p>
        </p:txBody>
      </p:sp>
      <p:cxnSp>
        <p:nvCxnSpPr>
          <p:cNvPr id="235" name="Shape 235"/>
          <p:cNvCxnSpPr>
            <a:stCxn id="223" idx="3"/>
            <a:endCxn id="234" idx="1"/>
          </p:cNvCxnSpPr>
          <p:nvPr/>
        </p:nvCxnSpPr>
        <p:spPr>
          <a:xfrm flipH="1" rot="10800000">
            <a:off x="5159250" y="2084537"/>
            <a:ext cx="1048200" cy="344400"/>
          </a:xfrm>
          <a:prstGeom prst="straightConnector1">
            <a:avLst/>
          </a:prstGeom>
          <a:noFill/>
          <a:ln cap="flat" cmpd="sng" w="19050">
            <a:solidFill>
              <a:schemeClr val="dk2"/>
            </a:solidFill>
            <a:prstDash val="solid"/>
            <a:round/>
            <a:headEnd len="lg" w="lg" type="none"/>
            <a:tailEnd len="lg" w="lg" type="triangle"/>
          </a:ln>
        </p:spPr>
      </p:cxnSp>
      <p:sp>
        <p:nvSpPr>
          <p:cNvPr id="236" name="Shape 236"/>
          <p:cNvSpPr txBox="1"/>
          <p:nvPr/>
        </p:nvSpPr>
        <p:spPr>
          <a:xfrm>
            <a:off x="5220125" y="1561650"/>
            <a:ext cx="990600" cy="723600"/>
          </a:xfrm>
          <a:prstGeom prst="rect">
            <a:avLst/>
          </a:prstGeom>
          <a:noFill/>
          <a:ln>
            <a:noFill/>
          </a:ln>
        </p:spPr>
        <p:txBody>
          <a:bodyPr anchorCtr="0" anchor="t" bIns="91425" lIns="91425" rIns="91425" wrap="square" tIns="91425">
            <a:noAutofit/>
          </a:bodyPr>
          <a:lstStyle/>
          <a:p>
            <a:pPr lvl="0">
              <a:spcBef>
                <a:spcPts val="0"/>
              </a:spcBef>
              <a:buNone/>
            </a:pPr>
            <a:r>
              <a:rPr lang="en"/>
              <a:t>Error Indicator</a:t>
            </a:r>
          </a:p>
        </p:txBody>
      </p:sp>
      <p:cxnSp>
        <p:nvCxnSpPr>
          <p:cNvPr id="237" name="Shape 237"/>
          <p:cNvCxnSpPr>
            <a:stCxn id="223" idx="3"/>
          </p:cNvCxnSpPr>
          <p:nvPr/>
        </p:nvCxnSpPr>
        <p:spPr>
          <a:xfrm>
            <a:off x="5159250" y="2428937"/>
            <a:ext cx="1019700" cy="590700"/>
          </a:xfrm>
          <a:prstGeom prst="straightConnector1">
            <a:avLst/>
          </a:prstGeom>
          <a:noFill/>
          <a:ln cap="flat" cmpd="sng" w="19050">
            <a:solidFill>
              <a:schemeClr val="dk2"/>
            </a:solidFill>
            <a:prstDash val="solid"/>
            <a:round/>
            <a:headEnd len="lg" w="lg" type="none"/>
            <a:tailEnd len="lg" w="lg" type="triangle"/>
          </a:ln>
        </p:spPr>
      </p:cxnSp>
      <p:sp>
        <p:nvSpPr>
          <p:cNvPr id="238" name="Shape 238"/>
          <p:cNvSpPr txBox="1"/>
          <p:nvPr/>
        </p:nvSpPr>
        <p:spPr>
          <a:xfrm>
            <a:off x="7381875" y="2084275"/>
            <a:ext cx="1111800" cy="271500"/>
          </a:xfrm>
          <a:prstGeom prst="rect">
            <a:avLst/>
          </a:prstGeom>
          <a:noFill/>
          <a:ln>
            <a:noFill/>
          </a:ln>
        </p:spPr>
        <p:txBody>
          <a:bodyPr anchorCtr="0" anchor="t" bIns="91425" lIns="91425" rIns="91425" wrap="square" tIns="91425">
            <a:noAutofit/>
          </a:bodyPr>
          <a:lstStyle/>
          <a:p>
            <a:pPr lvl="0">
              <a:spcBef>
                <a:spcPts val="0"/>
              </a:spcBef>
              <a:buNone/>
            </a:pPr>
            <a:r>
              <a:rPr lang="en"/>
              <a:t>Error Messages</a:t>
            </a:r>
          </a:p>
        </p:txBody>
      </p:sp>
      <p:sp>
        <p:nvSpPr>
          <p:cNvPr id="239" name="Shape 239"/>
          <p:cNvSpPr txBox="1"/>
          <p:nvPr/>
        </p:nvSpPr>
        <p:spPr>
          <a:xfrm>
            <a:off x="576750" y="4206250"/>
            <a:ext cx="4194600" cy="2401200"/>
          </a:xfrm>
          <a:prstGeom prst="rect">
            <a:avLst/>
          </a:prstGeom>
          <a:noFill/>
          <a:ln>
            <a:noFill/>
          </a:ln>
        </p:spPr>
        <p:txBody>
          <a:bodyPr anchorCtr="0" anchor="t" bIns="91425" lIns="91425" rIns="91425" wrap="square" tIns="91425">
            <a:noAutofit/>
          </a:bodyPr>
          <a:lstStyle/>
          <a:p>
            <a:pPr lvl="0" rtl="0">
              <a:spcBef>
                <a:spcPts val="0"/>
              </a:spcBef>
              <a:buNone/>
            </a:pPr>
            <a:r>
              <a:rPr lang="en">
                <a:latin typeface="Courier New"/>
                <a:ea typeface="Courier New"/>
                <a:cs typeface="Courier New"/>
                <a:sym typeface="Courier New"/>
              </a:rPr>
              <a:t>tokens = scanSource(program);</a:t>
            </a:r>
          </a:p>
          <a:p>
            <a:pPr lvl="0" rtl="0">
              <a:spcBef>
                <a:spcPts val="0"/>
              </a:spcBef>
              <a:buNone/>
            </a:pPr>
            <a:r>
              <a:rPr lang="en">
                <a:latin typeface="Courier New"/>
                <a:ea typeface="Courier New"/>
                <a:cs typeface="Courier New"/>
                <a:sym typeface="Courier New"/>
              </a:rPr>
              <a:t>symbols=buildSymbolTable(tokens);</a:t>
            </a:r>
          </a:p>
          <a:p>
            <a:pPr lvl="0" rtl="0">
              <a:spcBef>
                <a:spcPts val="0"/>
              </a:spcBef>
              <a:buNone/>
            </a:pPr>
            <a:r>
              <a:rPr lang="en">
                <a:latin typeface="Courier New"/>
                <a:ea typeface="Courier New"/>
                <a:cs typeface="Courier New"/>
                <a:sym typeface="Courier New"/>
              </a:rPr>
              <a:t>try{</a:t>
            </a:r>
          </a:p>
          <a:p>
            <a:pPr lvl="0" rtl="0">
              <a:spcBef>
                <a:spcPts val="0"/>
              </a:spcBef>
              <a:buNone/>
            </a:pPr>
            <a:r>
              <a:rPr lang="en">
                <a:latin typeface="Courier New"/>
                <a:ea typeface="Courier New"/>
                <a:cs typeface="Courier New"/>
                <a:sym typeface="Courier New"/>
              </a:rPr>
              <a:t>	tree=analysis(tokens,symbols);</a:t>
            </a:r>
          </a:p>
          <a:p>
            <a:pPr lvl="0" rtl="0">
              <a:spcBef>
                <a:spcPts val="0"/>
              </a:spcBef>
              <a:buNone/>
            </a:pPr>
            <a:r>
              <a:rPr lang="en">
                <a:latin typeface="Courier New"/>
                <a:ea typeface="Courier New"/>
                <a:cs typeface="Courier New"/>
                <a:sym typeface="Courier New"/>
              </a:rPr>
              <a:t>	generateBinary(tree);</a:t>
            </a:r>
          </a:p>
          <a:p>
            <a:pPr lvl="0" rtl="0">
              <a:spcBef>
                <a:spcPts val="0"/>
              </a:spcBef>
              <a:buNone/>
            </a:pPr>
            <a:r>
              <a:rPr lang="en">
                <a:latin typeface="Courier New"/>
                <a:ea typeface="Courier New"/>
                <a:cs typeface="Courier New"/>
                <a:sym typeface="Courier New"/>
              </a:rPr>
              <a:t>catch(errors){</a:t>
            </a:r>
          </a:p>
          <a:p>
            <a:pPr lvl="0" rtl="0">
              <a:spcBef>
                <a:spcPts val="0"/>
              </a:spcBef>
              <a:buNone/>
            </a:pPr>
            <a:r>
              <a:rPr lang="en">
                <a:latin typeface="Courier New"/>
                <a:ea typeface="Courier New"/>
                <a:cs typeface="Courier New"/>
                <a:sym typeface="Courier New"/>
              </a:rPr>
              <a:t>	print errors</a:t>
            </a:r>
          </a:p>
          <a:p>
            <a:pPr lvl="0">
              <a:spcBef>
                <a:spcPts val="0"/>
              </a:spcBef>
              <a:buNone/>
            </a:pPr>
            <a:r>
              <a:rPr lang="en">
                <a:latin typeface="Courier New"/>
                <a:ea typeface="Courier New"/>
                <a:cs typeface="Courier New"/>
                <a:sym typeface="Courier New"/>
              </a:rPr>
              <a:t>}</a:t>
            </a:r>
          </a:p>
        </p:txBody>
      </p:sp>
      <p:sp>
        <p:nvSpPr>
          <p:cNvPr id="223" name="Shape 223"/>
          <p:cNvSpPr/>
          <p:nvPr/>
        </p:nvSpPr>
        <p:spPr>
          <a:xfrm>
            <a:off x="3984750" y="2030387"/>
            <a:ext cx="1174500" cy="797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Main</a:t>
            </a:r>
          </a:p>
        </p:txBody>
      </p:sp>
      <p:cxnSp>
        <p:nvCxnSpPr>
          <p:cNvPr id="240" name="Shape 240"/>
          <p:cNvCxnSpPr>
            <a:stCxn id="223" idx="2"/>
            <a:endCxn id="220" idx="0"/>
          </p:cNvCxnSpPr>
          <p:nvPr/>
        </p:nvCxnSpPr>
        <p:spPr>
          <a:xfrm flipH="1">
            <a:off x="3123300" y="2827487"/>
            <a:ext cx="1448700" cy="581700"/>
          </a:xfrm>
          <a:prstGeom prst="straightConnector1">
            <a:avLst/>
          </a:prstGeom>
          <a:noFill/>
          <a:ln cap="flat" cmpd="sng" w="19050">
            <a:solidFill>
              <a:schemeClr val="dk2"/>
            </a:solidFill>
            <a:prstDash val="solid"/>
            <a:round/>
            <a:headEnd len="lg" w="lg" type="none"/>
            <a:tailEnd len="lg" w="lg" type="triangle"/>
          </a:ln>
        </p:spPr>
      </p:cxnSp>
      <p:cxnSp>
        <p:nvCxnSpPr>
          <p:cNvPr id="241" name="Shape 241"/>
          <p:cNvCxnSpPr>
            <a:stCxn id="223" idx="2"/>
            <a:endCxn id="226" idx="0"/>
          </p:cNvCxnSpPr>
          <p:nvPr/>
        </p:nvCxnSpPr>
        <p:spPr>
          <a:xfrm>
            <a:off x="4572000" y="2827487"/>
            <a:ext cx="851400" cy="581700"/>
          </a:xfrm>
          <a:prstGeom prst="straightConnector1">
            <a:avLst/>
          </a:prstGeom>
          <a:noFill/>
          <a:ln cap="flat" cmpd="sng" w="19050">
            <a:solidFill>
              <a:schemeClr val="dk2"/>
            </a:solidFill>
            <a:prstDash val="solid"/>
            <a:round/>
            <a:headEnd len="lg" w="lg" type="none"/>
            <a:tailEnd len="lg" w="lg" type="triangle"/>
          </a:ln>
        </p:spPr>
      </p:cxnSp>
      <p:cxnSp>
        <p:nvCxnSpPr>
          <p:cNvPr id="242" name="Shape 242"/>
          <p:cNvCxnSpPr/>
          <p:nvPr/>
        </p:nvCxnSpPr>
        <p:spPr>
          <a:xfrm flipH="1" rot="10800000">
            <a:off x="7351462" y="2084275"/>
            <a:ext cx="392700" cy="300"/>
          </a:xfrm>
          <a:prstGeom prst="straightConnector1">
            <a:avLst/>
          </a:prstGeom>
          <a:noFill/>
          <a:ln cap="flat" cmpd="sng" w="19050">
            <a:solidFill>
              <a:schemeClr val="dk2"/>
            </a:solidFill>
            <a:prstDash val="solid"/>
            <a:round/>
            <a:headEnd len="lg" w="lg" type="none"/>
            <a:tailEnd len="lg" w="lg" type="triangle"/>
          </a:ln>
        </p:spPr>
      </p:cxnSp>
      <p:sp>
        <p:nvSpPr>
          <p:cNvPr id="243" name="Shape 243"/>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Shape 248"/>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Decentralized Design</a:t>
            </a:r>
          </a:p>
        </p:txBody>
      </p:sp>
      <p:sp>
        <p:nvSpPr>
          <p:cNvPr id="249" name="Shape 249"/>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228600" lvl="0" marL="457200" marR="0" rtl="0" algn="l">
              <a:lnSpc>
                <a:spcPct val="100000"/>
              </a:lnSpc>
              <a:spcBef>
                <a:spcPts val="600"/>
              </a:spcBef>
              <a:spcAft>
                <a:spcPts val="0"/>
              </a:spcAft>
            </a:pPr>
            <a:r>
              <a:rPr lang="en"/>
              <a:t>Basis of object-oriented design</a:t>
            </a:r>
          </a:p>
          <a:p>
            <a:pPr indent="-228600" lvl="0" marL="457200" marR="0" rtl="0" algn="l">
              <a:lnSpc>
                <a:spcPct val="100000"/>
              </a:lnSpc>
              <a:spcBef>
                <a:spcPts val="600"/>
              </a:spcBef>
              <a:spcAft>
                <a:spcPts val="0"/>
              </a:spcAft>
            </a:pPr>
            <a:r>
              <a:rPr lang="en"/>
              <a:t>System is designed as a collection of interacting components.</a:t>
            </a:r>
          </a:p>
          <a:p>
            <a:pPr indent="-228600" lvl="0" marL="457200" marR="0" rtl="0" algn="l">
              <a:lnSpc>
                <a:spcPct val="100000"/>
              </a:lnSpc>
              <a:spcBef>
                <a:spcPts val="600"/>
              </a:spcBef>
              <a:spcAft>
                <a:spcPts val="0"/>
              </a:spcAft>
            </a:pPr>
            <a:r>
              <a:rPr lang="en"/>
              <a:t>System state is decentralized and each component manages its own data.</a:t>
            </a:r>
          </a:p>
          <a:p>
            <a:pPr indent="-228600" lvl="0" marL="457200" marR="0" rtl="0" algn="l">
              <a:lnSpc>
                <a:spcPct val="100000"/>
              </a:lnSpc>
              <a:spcBef>
                <a:spcPts val="600"/>
              </a:spcBef>
              <a:spcAft>
                <a:spcPts val="0"/>
              </a:spcAft>
            </a:pPr>
            <a:r>
              <a:rPr lang="en"/>
              <a:t>Multiple instances of an component may exist and communicate.</a:t>
            </a:r>
          </a:p>
          <a:p>
            <a:pPr indent="-228600" lvl="0" marL="457200" marR="0" rtl="0" algn="l">
              <a:lnSpc>
                <a:spcPct val="100000"/>
              </a:lnSpc>
              <a:spcBef>
                <a:spcPts val="600"/>
              </a:spcBef>
              <a:spcAft>
                <a:spcPts val="0"/>
              </a:spcAft>
            </a:pPr>
            <a:r>
              <a:rPr lang="en"/>
              <a:t>How most modern systems are designed.</a:t>
            </a:r>
          </a:p>
          <a:p>
            <a:pPr indent="-419100" lvl="1" marL="914400" marR="0" rtl="0" algn="l">
              <a:lnSpc>
                <a:spcPct val="100000"/>
              </a:lnSpc>
              <a:spcBef>
                <a:spcPts val="600"/>
              </a:spcBef>
              <a:spcAft>
                <a:spcPts val="0"/>
              </a:spcAft>
              <a:buSzPct val="100000"/>
            </a:pPr>
            <a:r>
              <a:rPr lang="en" sz="3000"/>
              <a:t>Easier to isolate errors in one component.</a:t>
            </a:r>
          </a:p>
        </p:txBody>
      </p:sp>
      <p:sp>
        <p:nvSpPr>
          <p:cNvPr id="250" name="Shape 250"/>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Shape 255"/>
          <p:cNvSpPr txBox="1"/>
          <p:nvPr>
            <p:ph type="title"/>
          </p:nvPr>
        </p:nvSpPr>
        <p:spPr>
          <a:xfrm>
            <a:off x="457200" y="274637"/>
            <a:ext cx="8229600" cy="1143299"/>
          </a:xfrm>
          <a:prstGeom prst="rect">
            <a:avLst/>
          </a:prstGeom>
        </p:spPr>
        <p:txBody>
          <a:bodyPr anchorCtr="0" anchor="b" bIns="91425" lIns="91425" rIns="91425" wrap="square" tIns="91425">
            <a:noAutofit/>
          </a:bodyPr>
          <a:lstStyle/>
          <a:p>
            <a:pPr lvl="0" rtl="0">
              <a:spcBef>
                <a:spcPts val="0"/>
              </a:spcBef>
              <a:buNone/>
            </a:pPr>
            <a:r>
              <a:rPr lang="en"/>
              <a:t>Decentralized View of a Compiler</a:t>
            </a:r>
          </a:p>
        </p:txBody>
      </p:sp>
      <p:sp>
        <p:nvSpPr>
          <p:cNvPr id="256" name="Shape 256"/>
          <p:cNvSpPr/>
          <p:nvPr/>
        </p:nvSpPr>
        <p:spPr>
          <a:xfrm>
            <a:off x="1449175" y="2570750"/>
            <a:ext cx="1174500" cy="797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Token Stream</a:t>
            </a:r>
          </a:p>
        </p:txBody>
      </p:sp>
      <p:sp>
        <p:nvSpPr>
          <p:cNvPr id="257" name="Shape 257"/>
          <p:cNvSpPr/>
          <p:nvPr/>
        </p:nvSpPr>
        <p:spPr>
          <a:xfrm>
            <a:off x="3562375" y="2570750"/>
            <a:ext cx="1174500" cy="797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Symbol Table</a:t>
            </a:r>
          </a:p>
        </p:txBody>
      </p:sp>
      <p:cxnSp>
        <p:nvCxnSpPr>
          <p:cNvPr id="258" name="Shape 258"/>
          <p:cNvCxnSpPr>
            <a:stCxn id="256" idx="3"/>
            <a:endCxn id="257" idx="1"/>
          </p:cNvCxnSpPr>
          <p:nvPr/>
        </p:nvCxnSpPr>
        <p:spPr>
          <a:xfrm>
            <a:off x="2623675" y="2969300"/>
            <a:ext cx="938700" cy="0"/>
          </a:xfrm>
          <a:prstGeom prst="straightConnector1">
            <a:avLst/>
          </a:prstGeom>
          <a:noFill/>
          <a:ln cap="flat" cmpd="sng" w="19050">
            <a:solidFill>
              <a:schemeClr val="dk2"/>
            </a:solidFill>
            <a:prstDash val="solid"/>
            <a:round/>
            <a:headEnd len="lg" w="lg" type="none"/>
            <a:tailEnd len="lg" w="lg" type="triangle"/>
          </a:ln>
        </p:spPr>
      </p:cxnSp>
      <p:cxnSp>
        <p:nvCxnSpPr>
          <p:cNvPr id="259" name="Shape 259"/>
          <p:cNvCxnSpPr>
            <a:endCxn id="256" idx="0"/>
          </p:cNvCxnSpPr>
          <p:nvPr/>
        </p:nvCxnSpPr>
        <p:spPr>
          <a:xfrm>
            <a:off x="1952425" y="2182850"/>
            <a:ext cx="84000" cy="387900"/>
          </a:xfrm>
          <a:prstGeom prst="straightConnector1">
            <a:avLst/>
          </a:prstGeom>
          <a:noFill/>
          <a:ln cap="flat" cmpd="sng" w="19050">
            <a:solidFill>
              <a:schemeClr val="dk2"/>
            </a:solidFill>
            <a:prstDash val="solid"/>
            <a:round/>
            <a:headEnd len="lg" w="lg" type="none"/>
            <a:tailEnd len="lg" w="lg" type="triangle"/>
          </a:ln>
        </p:spPr>
      </p:cxnSp>
      <p:sp>
        <p:nvSpPr>
          <p:cNvPr id="260" name="Shape 260"/>
          <p:cNvSpPr txBox="1"/>
          <p:nvPr/>
        </p:nvSpPr>
        <p:spPr>
          <a:xfrm>
            <a:off x="1291875" y="1752825"/>
            <a:ext cx="1667400" cy="387900"/>
          </a:xfrm>
          <a:prstGeom prst="rect">
            <a:avLst/>
          </a:prstGeom>
          <a:noFill/>
          <a:ln>
            <a:noFill/>
          </a:ln>
        </p:spPr>
        <p:txBody>
          <a:bodyPr anchorCtr="0" anchor="t" bIns="91425" lIns="91425" rIns="91425" wrap="square" tIns="91425">
            <a:noAutofit/>
          </a:bodyPr>
          <a:lstStyle/>
          <a:p>
            <a:pPr lvl="0" rtl="0">
              <a:spcBef>
                <a:spcPts val="0"/>
              </a:spcBef>
              <a:buNone/>
            </a:pPr>
            <a:r>
              <a:rPr lang="en"/>
              <a:t>Source Program</a:t>
            </a:r>
          </a:p>
        </p:txBody>
      </p:sp>
      <p:sp>
        <p:nvSpPr>
          <p:cNvPr id="261" name="Shape 261"/>
          <p:cNvSpPr txBox="1"/>
          <p:nvPr/>
        </p:nvSpPr>
        <p:spPr>
          <a:xfrm>
            <a:off x="2697025" y="2518325"/>
            <a:ext cx="794400" cy="325200"/>
          </a:xfrm>
          <a:prstGeom prst="rect">
            <a:avLst/>
          </a:prstGeom>
          <a:noFill/>
          <a:ln>
            <a:noFill/>
          </a:ln>
        </p:spPr>
        <p:txBody>
          <a:bodyPr anchorCtr="0" anchor="t" bIns="91425" lIns="91425" rIns="91425" wrap="square" tIns="91425">
            <a:noAutofit/>
          </a:bodyPr>
          <a:lstStyle/>
          <a:p>
            <a:pPr lvl="0" rtl="0">
              <a:spcBef>
                <a:spcPts val="0"/>
              </a:spcBef>
              <a:buNone/>
            </a:pPr>
            <a:r>
              <a:rPr lang="en"/>
              <a:t>Add</a:t>
            </a:r>
          </a:p>
        </p:txBody>
      </p:sp>
      <p:sp>
        <p:nvSpPr>
          <p:cNvPr id="262" name="Shape 262"/>
          <p:cNvSpPr/>
          <p:nvPr/>
        </p:nvSpPr>
        <p:spPr>
          <a:xfrm>
            <a:off x="4805325" y="3797875"/>
            <a:ext cx="1174500" cy="797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Syntax Tree</a:t>
            </a:r>
          </a:p>
        </p:txBody>
      </p:sp>
      <p:sp>
        <p:nvSpPr>
          <p:cNvPr id="263" name="Shape 263"/>
          <p:cNvSpPr/>
          <p:nvPr/>
        </p:nvSpPr>
        <p:spPr>
          <a:xfrm>
            <a:off x="2456425" y="5265775"/>
            <a:ext cx="1174500" cy="797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Abstract Code</a:t>
            </a:r>
          </a:p>
        </p:txBody>
      </p:sp>
      <p:sp>
        <p:nvSpPr>
          <p:cNvPr id="264" name="Shape 264"/>
          <p:cNvSpPr/>
          <p:nvPr/>
        </p:nvSpPr>
        <p:spPr>
          <a:xfrm>
            <a:off x="7007400" y="3795650"/>
            <a:ext cx="1174500" cy="797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Error Messages</a:t>
            </a:r>
          </a:p>
        </p:txBody>
      </p:sp>
      <p:sp>
        <p:nvSpPr>
          <p:cNvPr id="265" name="Shape 265"/>
          <p:cNvSpPr txBox="1"/>
          <p:nvPr/>
        </p:nvSpPr>
        <p:spPr>
          <a:xfrm>
            <a:off x="2099325" y="2193250"/>
            <a:ext cx="650700" cy="178500"/>
          </a:xfrm>
          <a:prstGeom prst="rect">
            <a:avLst/>
          </a:prstGeom>
          <a:noFill/>
          <a:ln>
            <a:noFill/>
          </a:ln>
        </p:spPr>
        <p:txBody>
          <a:bodyPr anchorCtr="0" anchor="t" bIns="91425" lIns="91425" rIns="91425" wrap="square" tIns="91425">
            <a:noAutofit/>
          </a:bodyPr>
          <a:lstStyle/>
          <a:p>
            <a:pPr lvl="0">
              <a:spcBef>
                <a:spcPts val="0"/>
              </a:spcBef>
              <a:buNone/>
            </a:pPr>
            <a:r>
              <a:rPr lang="en"/>
              <a:t>Scan</a:t>
            </a:r>
          </a:p>
        </p:txBody>
      </p:sp>
      <p:sp>
        <p:nvSpPr>
          <p:cNvPr id="266" name="Shape 266"/>
          <p:cNvSpPr/>
          <p:nvPr/>
        </p:nvSpPr>
        <p:spPr>
          <a:xfrm>
            <a:off x="2456425" y="3797875"/>
            <a:ext cx="1174500" cy="797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Grammar</a:t>
            </a:r>
          </a:p>
        </p:txBody>
      </p:sp>
      <p:cxnSp>
        <p:nvCxnSpPr>
          <p:cNvPr id="267" name="Shape 267"/>
          <p:cNvCxnSpPr>
            <a:stCxn id="266" idx="0"/>
            <a:endCxn id="257" idx="2"/>
          </p:cNvCxnSpPr>
          <p:nvPr/>
        </p:nvCxnSpPr>
        <p:spPr>
          <a:xfrm flipH="1" rot="10800000">
            <a:off x="3043675" y="3367975"/>
            <a:ext cx="1106100" cy="429900"/>
          </a:xfrm>
          <a:prstGeom prst="straightConnector1">
            <a:avLst/>
          </a:prstGeom>
          <a:noFill/>
          <a:ln cap="flat" cmpd="sng" w="19050">
            <a:solidFill>
              <a:schemeClr val="dk2"/>
            </a:solidFill>
            <a:prstDash val="solid"/>
            <a:round/>
            <a:headEnd len="lg" w="lg" type="none"/>
            <a:tailEnd len="lg" w="lg" type="triangle"/>
          </a:ln>
        </p:spPr>
      </p:cxnSp>
      <p:sp>
        <p:nvSpPr>
          <p:cNvPr id="268" name="Shape 268"/>
          <p:cNvSpPr txBox="1"/>
          <p:nvPr/>
        </p:nvSpPr>
        <p:spPr>
          <a:xfrm>
            <a:off x="3680275" y="3467750"/>
            <a:ext cx="938700" cy="387900"/>
          </a:xfrm>
          <a:prstGeom prst="rect">
            <a:avLst/>
          </a:prstGeom>
          <a:noFill/>
          <a:ln>
            <a:noFill/>
          </a:ln>
        </p:spPr>
        <p:txBody>
          <a:bodyPr anchorCtr="0" anchor="t" bIns="91425" lIns="91425" rIns="91425" wrap="square" tIns="91425">
            <a:noAutofit/>
          </a:bodyPr>
          <a:lstStyle/>
          <a:p>
            <a:pPr lvl="0">
              <a:spcBef>
                <a:spcPts val="0"/>
              </a:spcBef>
              <a:buNone/>
            </a:pPr>
            <a:r>
              <a:rPr lang="en"/>
              <a:t>Get</a:t>
            </a:r>
          </a:p>
        </p:txBody>
      </p:sp>
      <p:cxnSp>
        <p:nvCxnSpPr>
          <p:cNvPr id="269" name="Shape 269"/>
          <p:cNvCxnSpPr>
            <a:stCxn id="256" idx="2"/>
            <a:endCxn id="266" idx="1"/>
          </p:cNvCxnSpPr>
          <p:nvPr/>
        </p:nvCxnSpPr>
        <p:spPr>
          <a:xfrm>
            <a:off x="2036425" y="3367850"/>
            <a:ext cx="420000" cy="828600"/>
          </a:xfrm>
          <a:prstGeom prst="straightConnector1">
            <a:avLst/>
          </a:prstGeom>
          <a:noFill/>
          <a:ln cap="flat" cmpd="sng" w="19050">
            <a:solidFill>
              <a:schemeClr val="dk2"/>
            </a:solidFill>
            <a:prstDash val="solid"/>
            <a:round/>
            <a:headEnd len="lg" w="lg" type="none"/>
            <a:tailEnd len="lg" w="lg" type="triangle"/>
          </a:ln>
        </p:spPr>
      </p:cxnSp>
      <p:sp>
        <p:nvSpPr>
          <p:cNvPr id="270" name="Shape 270"/>
          <p:cNvSpPr txBox="1"/>
          <p:nvPr/>
        </p:nvSpPr>
        <p:spPr>
          <a:xfrm>
            <a:off x="1354775" y="3692900"/>
            <a:ext cx="990600" cy="178500"/>
          </a:xfrm>
          <a:prstGeom prst="rect">
            <a:avLst/>
          </a:prstGeom>
          <a:noFill/>
          <a:ln>
            <a:noFill/>
          </a:ln>
        </p:spPr>
        <p:txBody>
          <a:bodyPr anchorCtr="0" anchor="t" bIns="91425" lIns="91425" rIns="91425" wrap="square" tIns="91425">
            <a:noAutofit/>
          </a:bodyPr>
          <a:lstStyle/>
          <a:p>
            <a:pPr lvl="0">
              <a:spcBef>
                <a:spcPts val="0"/>
              </a:spcBef>
              <a:buNone/>
            </a:pPr>
            <a:r>
              <a:rPr lang="en"/>
              <a:t>Check</a:t>
            </a:r>
          </a:p>
        </p:txBody>
      </p:sp>
      <p:cxnSp>
        <p:nvCxnSpPr>
          <p:cNvPr id="271" name="Shape 271"/>
          <p:cNvCxnSpPr>
            <a:endCxn id="262" idx="1"/>
          </p:cNvCxnSpPr>
          <p:nvPr/>
        </p:nvCxnSpPr>
        <p:spPr>
          <a:xfrm>
            <a:off x="3630825" y="4196425"/>
            <a:ext cx="1174500" cy="0"/>
          </a:xfrm>
          <a:prstGeom prst="straightConnector1">
            <a:avLst/>
          </a:prstGeom>
          <a:noFill/>
          <a:ln cap="flat" cmpd="sng" w="19050">
            <a:solidFill>
              <a:schemeClr val="dk2"/>
            </a:solidFill>
            <a:prstDash val="solid"/>
            <a:round/>
            <a:headEnd len="lg" w="lg" type="none"/>
            <a:tailEnd len="lg" w="lg" type="triangle"/>
          </a:ln>
        </p:spPr>
      </p:cxnSp>
      <p:sp>
        <p:nvSpPr>
          <p:cNvPr id="272" name="Shape 272"/>
          <p:cNvSpPr txBox="1"/>
          <p:nvPr/>
        </p:nvSpPr>
        <p:spPr>
          <a:xfrm>
            <a:off x="3798100" y="4259050"/>
            <a:ext cx="860400" cy="325200"/>
          </a:xfrm>
          <a:prstGeom prst="rect">
            <a:avLst/>
          </a:prstGeom>
          <a:noFill/>
          <a:ln>
            <a:noFill/>
          </a:ln>
        </p:spPr>
        <p:txBody>
          <a:bodyPr anchorCtr="0" anchor="t" bIns="91425" lIns="91425" rIns="91425" wrap="square" tIns="91425">
            <a:noAutofit/>
          </a:bodyPr>
          <a:lstStyle/>
          <a:p>
            <a:pPr lvl="0">
              <a:spcBef>
                <a:spcPts val="0"/>
              </a:spcBef>
              <a:buNone/>
            </a:pPr>
            <a:r>
              <a:rPr lang="en"/>
              <a:t>Build</a:t>
            </a:r>
          </a:p>
        </p:txBody>
      </p:sp>
      <p:cxnSp>
        <p:nvCxnSpPr>
          <p:cNvPr id="273" name="Shape 273"/>
          <p:cNvCxnSpPr>
            <a:stCxn id="262" idx="3"/>
            <a:endCxn id="264" idx="1"/>
          </p:cNvCxnSpPr>
          <p:nvPr/>
        </p:nvCxnSpPr>
        <p:spPr>
          <a:xfrm flipH="1" rot="10800000">
            <a:off x="5979825" y="4194325"/>
            <a:ext cx="1027500" cy="2100"/>
          </a:xfrm>
          <a:prstGeom prst="straightConnector1">
            <a:avLst/>
          </a:prstGeom>
          <a:noFill/>
          <a:ln cap="flat" cmpd="sng" w="19050">
            <a:solidFill>
              <a:schemeClr val="dk2"/>
            </a:solidFill>
            <a:prstDash val="solid"/>
            <a:round/>
            <a:headEnd len="lg" w="lg" type="none"/>
            <a:tailEnd len="lg" w="lg" type="triangle"/>
          </a:ln>
        </p:spPr>
      </p:cxnSp>
      <p:sp>
        <p:nvSpPr>
          <p:cNvPr id="274" name="Shape 274"/>
          <p:cNvSpPr txBox="1"/>
          <p:nvPr/>
        </p:nvSpPr>
        <p:spPr>
          <a:xfrm>
            <a:off x="6168262" y="4259050"/>
            <a:ext cx="650700" cy="271500"/>
          </a:xfrm>
          <a:prstGeom prst="rect">
            <a:avLst/>
          </a:prstGeom>
          <a:noFill/>
          <a:ln>
            <a:noFill/>
          </a:ln>
        </p:spPr>
        <p:txBody>
          <a:bodyPr anchorCtr="0" anchor="t" bIns="91425" lIns="91425" rIns="91425" wrap="square" tIns="91425">
            <a:noAutofit/>
          </a:bodyPr>
          <a:lstStyle/>
          <a:p>
            <a:pPr lvl="0">
              <a:spcBef>
                <a:spcPts val="0"/>
              </a:spcBef>
              <a:buNone/>
            </a:pPr>
            <a:r>
              <a:rPr lang="en"/>
              <a:t>Print</a:t>
            </a:r>
          </a:p>
        </p:txBody>
      </p:sp>
      <p:cxnSp>
        <p:nvCxnSpPr>
          <p:cNvPr id="275" name="Shape 275"/>
          <p:cNvCxnSpPr>
            <a:stCxn id="266" idx="2"/>
            <a:endCxn id="263" idx="0"/>
          </p:cNvCxnSpPr>
          <p:nvPr/>
        </p:nvCxnSpPr>
        <p:spPr>
          <a:xfrm>
            <a:off x="3043675" y="4594975"/>
            <a:ext cx="0" cy="670800"/>
          </a:xfrm>
          <a:prstGeom prst="straightConnector1">
            <a:avLst/>
          </a:prstGeom>
          <a:noFill/>
          <a:ln cap="flat" cmpd="sng" w="19050">
            <a:solidFill>
              <a:schemeClr val="dk2"/>
            </a:solidFill>
            <a:prstDash val="solid"/>
            <a:round/>
            <a:headEnd len="lg" w="lg" type="none"/>
            <a:tailEnd len="lg" w="lg" type="triangle"/>
          </a:ln>
        </p:spPr>
      </p:cxnSp>
      <p:sp>
        <p:nvSpPr>
          <p:cNvPr id="276" name="Shape 276"/>
          <p:cNvSpPr txBox="1"/>
          <p:nvPr/>
        </p:nvSpPr>
        <p:spPr>
          <a:xfrm>
            <a:off x="3221350" y="4751900"/>
            <a:ext cx="990600" cy="325200"/>
          </a:xfrm>
          <a:prstGeom prst="rect">
            <a:avLst/>
          </a:prstGeom>
          <a:noFill/>
          <a:ln>
            <a:noFill/>
          </a:ln>
        </p:spPr>
        <p:txBody>
          <a:bodyPr anchorCtr="0" anchor="t" bIns="91425" lIns="91425" rIns="91425" wrap="square" tIns="91425">
            <a:noAutofit/>
          </a:bodyPr>
          <a:lstStyle/>
          <a:p>
            <a:pPr lvl="0">
              <a:spcBef>
                <a:spcPts val="0"/>
              </a:spcBef>
              <a:buNone/>
            </a:pPr>
            <a:r>
              <a:rPr lang="en"/>
              <a:t>Generate</a:t>
            </a:r>
          </a:p>
        </p:txBody>
      </p:sp>
      <p:sp>
        <p:nvSpPr>
          <p:cNvPr id="277" name="Shape 277"/>
          <p:cNvSpPr/>
          <p:nvPr/>
        </p:nvSpPr>
        <p:spPr>
          <a:xfrm>
            <a:off x="4805325" y="5265775"/>
            <a:ext cx="1174500" cy="797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Object Code</a:t>
            </a:r>
          </a:p>
        </p:txBody>
      </p:sp>
      <p:cxnSp>
        <p:nvCxnSpPr>
          <p:cNvPr id="278" name="Shape 278"/>
          <p:cNvCxnSpPr>
            <a:endCxn id="277" idx="1"/>
          </p:cNvCxnSpPr>
          <p:nvPr/>
        </p:nvCxnSpPr>
        <p:spPr>
          <a:xfrm>
            <a:off x="3630825" y="5664325"/>
            <a:ext cx="1174500" cy="0"/>
          </a:xfrm>
          <a:prstGeom prst="straightConnector1">
            <a:avLst/>
          </a:prstGeom>
          <a:noFill/>
          <a:ln cap="flat" cmpd="sng" w="19050">
            <a:solidFill>
              <a:schemeClr val="dk2"/>
            </a:solidFill>
            <a:prstDash val="solid"/>
            <a:round/>
            <a:headEnd len="lg" w="lg" type="none"/>
            <a:tailEnd len="lg" w="lg" type="triangle"/>
          </a:ln>
        </p:spPr>
      </p:cxnSp>
      <p:sp>
        <p:nvSpPr>
          <p:cNvPr id="279" name="Shape 279"/>
          <p:cNvSpPr txBox="1"/>
          <p:nvPr/>
        </p:nvSpPr>
        <p:spPr>
          <a:xfrm>
            <a:off x="3798100" y="5842475"/>
            <a:ext cx="990600" cy="178500"/>
          </a:xfrm>
          <a:prstGeom prst="rect">
            <a:avLst/>
          </a:prstGeom>
          <a:noFill/>
          <a:ln>
            <a:noFill/>
          </a:ln>
        </p:spPr>
        <p:txBody>
          <a:bodyPr anchorCtr="0" anchor="t" bIns="91425" lIns="91425" rIns="91425" wrap="square" tIns="91425">
            <a:noAutofit/>
          </a:bodyPr>
          <a:lstStyle/>
          <a:p>
            <a:pPr lvl="0">
              <a:spcBef>
                <a:spcPts val="0"/>
              </a:spcBef>
              <a:buNone/>
            </a:pPr>
            <a:r>
              <a:rPr lang="en"/>
              <a:t>Generate</a:t>
            </a:r>
          </a:p>
        </p:txBody>
      </p:sp>
      <p:sp>
        <p:nvSpPr>
          <p:cNvPr id="280" name="Shape 280"/>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Shape 285"/>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Design Strategies</a:t>
            </a:r>
          </a:p>
        </p:txBody>
      </p:sp>
      <p:sp>
        <p:nvSpPr>
          <p:cNvPr id="286" name="Shape 286"/>
          <p:cNvSpPr/>
          <p:nvPr/>
        </p:nvSpPr>
        <p:spPr>
          <a:xfrm>
            <a:off x="1462600" y="2112450"/>
            <a:ext cx="1417500" cy="3726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UnitA</a:t>
            </a:r>
          </a:p>
        </p:txBody>
      </p:sp>
      <p:sp>
        <p:nvSpPr>
          <p:cNvPr id="287" name="Shape 287"/>
          <p:cNvSpPr/>
          <p:nvPr/>
        </p:nvSpPr>
        <p:spPr>
          <a:xfrm>
            <a:off x="690972" y="2967256"/>
            <a:ext cx="1417500" cy="3726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UnitB</a:t>
            </a:r>
          </a:p>
        </p:txBody>
      </p:sp>
      <p:sp>
        <p:nvSpPr>
          <p:cNvPr id="288" name="Shape 288"/>
          <p:cNvSpPr/>
          <p:nvPr/>
        </p:nvSpPr>
        <p:spPr>
          <a:xfrm>
            <a:off x="2496209" y="2967256"/>
            <a:ext cx="1417500" cy="3726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a:t>
            </a:r>
          </a:p>
        </p:txBody>
      </p:sp>
      <p:cxnSp>
        <p:nvCxnSpPr>
          <p:cNvPr id="289" name="Shape 289"/>
          <p:cNvCxnSpPr>
            <a:stCxn id="286" idx="2"/>
            <a:endCxn id="287" idx="0"/>
          </p:cNvCxnSpPr>
          <p:nvPr/>
        </p:nvCxnSpPr>
        <p:spPr>
          <a:xfrm flipH="1">
            <a:off x="1399750" y="2485050"/>
            <a:ext cx="771600" cy="482100"/>
          </a:xfrm>
          <a:prstGeom prst="straightConnector1">
            <a:avLst/>
          </a:prstGeom>
          <a:noFill/>
          <a:ln cap="flat" cmpd="sng" w="19050">
            <a:solidFill>
              <a:srgbClr val="2388DB"/>
            </a:solidFill>
            <a:prstDash val="solid"/>
            <a:round/>
            <a:headEnd len="lg" w="lg" type="none"/>
            <a:tailEnd len="lg" w="lg" type="triangle"/>
          </a:ln>
        </p:spPr>
      </p:cxnSp>
      <p:cxnSp>
        <p:nvCxnSpPr>
          <p:cNvPr id="290" name="Shape 290"/>
          <p:cNvCxnSpPr>
            <a:stCxn id="286" idx="2"/>
            <a:endCxn id="288" idx="0"/>
          </p:cNvCxnSpPr>
          <p:nvPr/>
        </p:nvCxnSpPr>
        <p:spPr>
          <a:xfrm>
            <a:off x="2171350" y="2485050"/>
            <a:ext cx="1033500" cy="482100"/>
          </a:xfrm>
          <a:prstGeom prst="straightConnector1">
            <a:avLst/>
          </a:prstGeom>
          <a:noFill/>
          <a:ln cap="flat" cmpd="sng" w="19050">
            <a:solidFill>
              <a:srgbClr val="2388DB"/>
            </a:solidFill>
            <a:prstDash val="solid"/>
            <a:round/>
            <a:headEnd len="lg" w="lg" type="none"/>
            <a:tailEnd len="lg" w="lg" type="triangle"/>
          </a:ln>
        </p:spPr>
      </p:cxnSp>
      <p:sp>
        <p:nvSpPr>
          <p:cNvPr id="291" name="Shape 291"/>
          <p:cNvSpPr/>
          <p:nvPr/>
        </p:nvSpPr>
        <p:spPr>
          <a:xfrm>
            <a:off x="457200" y="3822062"/>
            <a:ext cx="889800" cy="3726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UnitD</a:t>
            </a:r>
          </a:p>
        </p:txBody>
      </p:sp>
      <p:sp>
        <p:nvSpPr>
          <p:cNvPr id="292" name="Shape 292"/>
          <p:cNvSpPr/>
          <p:nvPr/>
        </p:nvSpPr>
        <p:spPr>
          <a:xfrm>
            <a:off x="1540517" y="3822062"/>
            <a:ext cx="889800" cy="3726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a:t>
            </a:r>
          </a:p>
        </p:txBody>
      </p:sp>
      <p:sp>
        <p:nvSpPr>
          <p:cNvPr id="293" name="Shape 293"/>
          <p:cNvSpPr/>
          <p:nvPr/>
        </p:nvSpPr>
        <p:spPr>
          <a:xfrm>
            <a:off x="2471462" y="3822062"/>
            <a:ext cx="889799" cy="3726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a:t>
            </a:r>
          </a:p>
        </p:txBody>
      </p:sp>
      <p:sp>
        <p:nvSpPr>
          <p:cNvPr id="294" name="Shape 294"/>
          <p:cNvSpPr/>
          <p:nvPr/>
        </p:nvSpPr>
        <p:spPr>
          <a:xfrm>
            <a:off x="3743054" y="3822062"/>
            <a:ext cx="889800" cy="3726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a:t>
            </a:r>
          </a:p>
        </p:txBody>
      </p:sp>
      <p:cxnSp>
        <p:nvCxnSpPr>
          <p:cNvPr id="295" name="Shape 295"/>
          <p:cNvCxnSpPr>
            <a:stCxn id="287" idx="2"/>
            <a:endCxn id="291" idx="0"/>
          </p:cNvCxnSpPr>
          <p:nvPr/>
        </p:nvCxnSpPr>
        <p:spPr>
          <a:xfrm flipH="1">
            <a:off x="902022" y="3339856"/>
            <a:ext cx="497700" cy="482100"/>
          </a:xfrm>
          <a:prstGeom prst="straightConnector1">
            <a:avLst/>
          </a:prstGeom>
          <a:noFill/>
          <a:ln cap="flat" cmpd="sng" w="19050">
            <a:solidFill>
              <a:srgbClr val="2388DB"/>
            </a:solidFill>
            <a:prstDash val="solid"/>
            <a:round/>
            <a:headEnd len="lg" w="lg" type="none"/>
            <a:tailEnd len="lg" w="lg" type="triangle"/>
          </a:ln>
        </p:spPr>
      </p:cxnSp>
      <p:cxnSp>
        <p:nvCxnSpPr>
          <p:cNvPr id="296" name="Shape 296"/>
          <p:cNvCxnSpPr>
            <a:stCxn id="287" idx="2"/>
            <a:endCxn id="292" idx="0"/>
          </p:cNvCxnSpPr>
          <p:nvPr/>
        </p:nvCxnSpPr>
        <p:spPr>
          <a:xfrm>
            <a:off x="1399722" y="3339856"/>
            <a:ext cx="585600" cy="482100"/>
          </a:xfrm>
          <a:prstGeom prst="straightConnector1">
            <a:avLst/>
          </a:prstGeom>
          <a:noFill/>
          <a:ln cap="flat" cmpd="sng" w="19050">
            <a:solidFill>
              <a:srgbClr val="2388DB"/>
            </a:solidFill>
            <a:prstDash val="solid"/>
            <a:round/>
            <a:headEnd len="lg" w="lg" type="none"/>
            <a:tailEnd len="lg" w="lg" type="triangle"/>
          </a:ln>
        </p:spPr>
      </p:cxnSp>
      <p:cxnSp>
        <p:nvCxnSpPr>
          <p:cNvPr id="297" name="Shape 297"/>
          <p:cNvCxnSpPr>
            <a:stCxn id="288" idx="2"/>
            <a:endCxn id="293" idx="0"/>
          </p:cNvCxnSpPr>
          <p:nvPr/>
        </p:nvCxnSpPr>
        <p:spPr>
          <a:xfrm flipH="1">
            <a:off x="2916359" y="3339856"/>
            <a:ext cx="288600" cy="482100"/>
          </a:xfrm>
          <a:prstGeom prst="straightConnector1">
            <a:avLst/>
          </a:prstGeom>
          <a:noFill/>
          <a:ln cap="flat" cmpd="sng" w="19050">
            <a:solidFill>
              <a:srgbClr val="2388DB"/>
            </a:solidFill>
            <a:prstDash val="solid"/>
            <a:round/>
            <a:headEnd len="lg" w="lg" type="none"/>
            <a:tailEnd len="lg" w="lg" type="triangle"/>
          </a:ln>
        </p:spPr>
      </p:cxnSp>
      <p:cxnSp>
        <p:nvCxnSpPr>
          <p:cNvPr id="298" name="Shape 298"/>
          <p:cNvCxnSpPr>
            <a:stCxn id="288" idx="2"/>
            <a:endCxn id="294" idx="0"/>
          </p:cNvCxnSpPr>
          <p:nvPr/>
        </p:nvCxnSpPr>
        <p:spPr>
          <a:xfrm>
            <a:off x="3204959" y="3339856"/>
            <a:ext cx="983100" cy="482100"/>
          </a:xfrm>
          <a:prstGeom prst="straightConnector1">
            <a:avLst/>
          </a:prstGeom>
          <a:noFill/>
          <a:ln cap="flat" cmpd="sng" w="19050">
            <a:solidFill>
              <a:srgbClr val="2388DB"/>
            </a:solidFill>
            <a:prstDash val="solid"/>
            <a:round/>
            <a:headEnd len="lg" w="lg" type="none"/>
            <a:tailEnd len="lg" w="lg" type="triangle"/>
          </a:ln>
        </p:spPr>
      </p:cxnSp>
      <p:sp>
        <p:nvSpPr>
          <p:cNvPr id="299" name="Shape 299"/>
          <p:cNvSpPr/>
          <p:nvPr/>
        </p:nvSpPr>
        <p:spPr>
          <a:xfrm>
            <a:off x="1095517" y="4676868"/>
            <a:ext cx="889800" cy="3726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UnitN</a:t>
            </a:r>
          </a:p>
        </p:txBody>
      </p:sp>
      <p:cxnSp>
        <p:nvCxnSpPr>
          <p:cNvPr id="300" name="Shape 300"/>
          <p:cNvCxnSpPr>
            <a:stCxn id="299" idx="0"/>
            <a:endCxn id="291" idx="2"/>
          </p:cNvCxnSpPr>
          <p:nvPr/>
        </p:nvCxnSpPr>
        <p:spPr>
          <a:xfrm rot="10800000">
            <a:off x="902017" y="4194768"/>
            <a:ext cx="638400" cy="482100"/>
          </a:xfrm>
          <a:prstGeom prst="straightConnector1">
            <a:avLst/>
          </a:prstGeom>
          <a:noFill/>
          <a:ln cap="flat" cmpd="sng" w="19050">
            <a:solidFill>
              <a:schemeClr val="dk2"/>
            </a:solidFill>
            <a:prstDash val="solid"/>
            <a:round/>
            <a:headEnd len="lg" w="lg" type="none"/>
            <a:tailEnd len="lg" w="lg" type="triangle"/>
          </a:ln>
        </p:spPr>
      </p:cxnSp>
      <p:cxnSp>
        <p:nvCxnSpPr>
          <p:cNvPr id="301" name="Shape 301"/>
          <p:cNvCxnSpPr>
            <a:stCxn id="299" idx="0"/>
            <a:endCxn id="293" idx="2"/>
          </p:cNvCxnSpPr>
          <p:nvPr/>
        </p:nvCxnSpPr>
        <p:spPr>
          <a:xfrm flipH="1" rot="10800000">
            <a:off x="1540417" y="4194768"/>
            <a:ext cx="1375800" cy="482100"/>
          </a:xfrm>
          <a:prstGeom prst="straightConnector1">
            <a:avLst/>
          </a:prstGeom>
          <a:noFill/>
          <a:ln cap="flat" cmpd="sng" w="19050">
            <a:solidFill>
              <a:schemeClr val="dk2"/>
            </a:solidFill>
            <a:prstDash val="solid"/>
            <a:round/>
            <a:headEnd len="lg" w="lg" type="none"/>
            <a:tailEnd len="lg" w="lg" type="triangle"/>
          </a:ln>
        </p:spPr>
      </p:cxnSp>
      <p:cxnSp>
        <p:nvCxnSpPr>
          <p:cNvPr id="302" name="Shape 302"/>
          <p:cNvCxnSpPr>
            <a:stCxn id="293" idx="3"/>
            <a:endCxn id="294" idx="1"/>
          </p:cNvCxnSpPr>
          <p:nvPr/>
        </p:nvCxnSpPr>
        <p:spPr>
          <a:xfrm>
            <a:off x="3361262" y="4008362"/>
            <a:ext cx="381900" cy="0"/>
          </a:xfrm>
          <a:prstGeom prst="straightConnector1">
            <a:avLst/>
          </a:prstGeom>
          <a:noFill/>
          <a:ln cap="flat" cmpd="sng" w="19050">
            <a:solidFill>
              <a:schemeClr val="dk2"/>
            </a:solidFill>
            <a:prstDash val="solid"/>
            <a:round/>
            <a:headEnd len="lg" w="lg" type="triangle"/>
            <a:tailEnd len="lg" w="lg" type="triangle"/>
          </a:ln>
        </p:spPr>
      </p:cxnSp>
      <p:sp>
        <p:nvSpPr>
          <p:cNvPr id="303" name="Shape 303"/>
          <p:cNvSpPr txBox="1"/>
          <p:nvPr/>
        </p:nvSpPr>
        <p:spPr>
          <a:xfrm>
            <a:off x="4846325" y="1771100"/>
            <a:ext cx="3840600" cy="3888000"/>
          </a:xfrm>
          <a:prstGeom prst="rect">
            <a:avLst/>
          </a:prstGeom>
          <a:noFill/>
          <a:ln>
            <a:noFill/>
          </a:ln>
        </p:spPr>
        <p:txBody>
          <a:bodyPr anchorCtr="0" anchor="t" bIns="91425" lIns="91425" rIns="91425" wrap="square" tIns="91425">
            <a:noAutofit/>
          </a:bodyPr>
          <a:lstStyle/>
          <a:p>
            <a:pPr lvl="0" rtl="0">
              <a:spcBef>
                <a:spcPts val="0"/>
              </a:spcBef>
              <a:buNone/>
            </a:pPr>
            <a:r>
              <a:rPr lang="en" sz="2400"/>
              <a:t>Systems are typically designed as a hierarchy.</a:t>
            </a:r>
          </a:p>
          <a:p>
            <a:pPr indent="-368300" lvl="0" marL="457200" rtl="0">
              <a:spcBef>
                <a:spcPts val="0"/>
              </a:spcBef>
              <a:buSzPct val="100000"/>
              <a:buChar char="●"/>
            </a:pPr>
            <a:r>
              <a:rPr lang="en" sz="2200"/>
              <a:t>Higher-level units make use of many lower-level units.</a:t>
            </a:r>
          </a:p>
          <a:p>
            <a:pPr indent="-368300" lvl="0" marL="457200" rtl="0">
              <a:spcBef>
                <a:spcPts val="0"/>
              </a:spcBef>
              <a:buSzPct val="100000"/>
              <a:buChar char="●"/>
            </a:pPr>
            <a:r>
              <a:rPr lang="en" sz="2200"/>
              <a:t>Lower-level units tend to stand alone.</a:t>
            </a:r>
          </a:p>
          <a:p>
            <a:pPr indent="-368300" lvl="1" marL="914400" rtl="0">
              <a:spcBef>
                <a:spcPts val="0"/>
              </a:spcBef>
              <a:buSzPct val="100000"/>
              <a:buChar char="○"/>
            </a:pPr>
            <a:r>
              <a:rPr lang="en" sz="2200"/>
              <a:t>Small, self-contained, rarely call other components.</a:t>
            </a:r>
          </a:p>
        </p:txBody>
      </p:sp>
      <p:sp>
        <p:nvSpPr>
          <p:cNvPr id="304" name="Shape 304"/>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Shape 50"/>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Today’s Goals</a:t>
            </a:r>
          </a:p>
        </p:txBody>
      </p:sp>
      <p:sp>
        <p:nvSpPr>
          <p:cNvPr id="51" name="Shape 51"/>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228600" lvl="0" marL="457200" marR="0" rtl="0" algn="l">
              <a:lnSpc>
                <a:spcPct val="100000"/>
              </a:lnSpc>
              <a:spcBef>
                <a:spcPts val="600"/>
              </a:spcBef>
              <a:spcAft>
                <a:spcPts val="0"/>
              </a:spcAft>
            </a:pPr>
            <a:r>
              <a:rPr lang="en"/>
              <a:t>Define design</a:t>
            </a:r>
          </a:p>
          <a:p>
            <a:pPr indent="-228600" lvl="0" marL="457200" marR="0" rtl="0" algn="l">
              <a:lnSpc>
                <a:spcPct val="100000"/>
              </a:lnSpc>
              <a:spcBef>
                <a:spcPts val="600"/>
              </a:spcBef>
              <a:spcAft>
                <a:spcPts val="0"/>
              </a:spcAft>
            </a:pPr>
            <a:r>
              <a:rPr lang="en"/>
              <a:t>Introduce the design process</a:t>
            </a:r>
          </a:p>
          <a:p>
            <a:pPr indent="-228600" lvl="0" marL="457200" marR="0" rtl="0" algn="l">
              <a:lnSpc>
                <a:spcPct val="100000"/>
              </a:lnSpc>
              <a:spcBef>
                <a:spcPts val="600"/>
              </a:spcBef>
              <a:spcAft>
                <a:spcPts val="0"/>
              </a:spcAft>
            </a:pPr>
            <a:r>
              <a:rPr lang="en"/>
              <a:t>Overview of design criteria</a:t>
            </a:r>
          </a:p>
          <a:p>
            <a:pPr indent="-228600" lvl="1" marL="914400" marR="0" rtl="0" algn="l">
              <a:lnSpc>
                <a:spcPct val="100000"/>
              </a:lnSpc>
              <a:spcBef>
                <a:spcPts val="600"/>
              </a:spcBef>
              <a:spcAft>
                <a:spcPts val="0"/>
              </a:spcAft>
            </a:pPr>
            <a:r>
              <a:rPr lang="en"/>
              <a:t>What results in a good design?</a:t>
            </a:r>
          </a:p>
        </p:txBody>
      </p:sp>
      <p:sp>
        <p:nvSpPr>
          <p:cNvPr id="52" name="Shape 52"/>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Shape 309"/>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Top-Down Design</a:t>
            </a:r>
          </a:p>
        </p:txBody>
      </p:sp>
      <p:sp>
        <p:nvSpPr>
          <p:cNvPr id="310" name="Shape 310"/>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228600" lvl="0" marL="457200" marR="0" rtl="0" algn="l">
              <a:lnSpc>
                <a:spcPct val="100000"/>
              </a:lnSpc>
              <a:spcBef>
                <a:spcPts val="600"/>
              </a:spcBef>
              <a:spcAft>
                <a:spcPts val="0"/>
              </a:spcAft>
            </a:pPr>
            <a:r>
              <a:rPr lang="en"/>
              <a:t>In principle, top-down design involves starting at the uppermost components, design those, and work down the hierarchy level-by-level.</a:t>
            </a:r>
          </a:p>
          <a:p>
            <a:pPr lvl="0" marR="0" rtl="0" algn="l">
              <a:lnSpc>
                <a:spcPct val="100000"/>
              </a:lnSpc>
              <a:spcBef>
                <a:spcPts val="600"/>
              </a:spcBef>
              <a:spcAft>
                <a:spcPts val="0"/>
              </a:spcAft>
              <a:buNone/>
            </a:pPr>
            <a:r>
              <a:t/>
            </a:r>
            <a:endParaRPr sz="1100"/>
          </a:p>
          <a:p>
            <a:pPr indent="-419100" lvl="0" marL="457200" marR="0" rtl="0" algn="l">
              <a:lnSpc>
                <a:spcPct val="100000"/>
              </a:lnSpc>
              <a:spcBef>
                <a:spcPts val="600"/>
              </a:spcBef>
              <a:spcAft>
                <a:spcPts val="0"/>
              </a:spcAft>
              <a:buClr>
                <a:schemeClr val="dk1"/>
              </a:buClr>
              <a:buSzPct val="100000"/>
              <a:buFont typeface="Arial"/>
            </a:pPr>
            <a:r>
              <a:rPr lang="en"/>
              <a:t>Choose a major system function.</a:t>
            </a:r>
          </a:p>
          <a:p>
            <a:pPr indent="-228600" lvl="0" marL="457200" marR="0" rtl="0" algn="l">
              <a:lnSpc>
                <a:spcPct val="100000"/>
              </a:lnSpc>
              <a:spcBef>
                <a:spcPts val="600"/>
              </a:spcBef>
              <a:spcAft>
                <a:spcPts val="0"/>
              </a:spcAft>
            </a:pPr>
            <a:r>
              <a:rPr lang="en"/>
              <a:t>Decide how to break it into components.</a:t>
            </a:r>
          </a:p>
          <a:p>
            <a:pPr indent="-228600" lvl="0" marL="457200" marR="0" rtl="0" algn="l">
              <a:lnSpc>
                <a:spcPct val="100000"/>
              </a:lnSpc>
              <a:spcBef>
                <a:spcPts val="600"/>
              </a:spcBef>
              <a:spcAft>
                <a:spcPts val="0"/>
              </a:spcAft>
            </a:pPr>
            <a:r>
              <a:rPr lang="en"/>
              <a:t>Decide how to break those components into smaller subcomponents.</a:t>
            </a:r>
          </a:p>
        </p:txBody>
      </p:sp>
      <p:sp>
        <p:nvSpPr>
          <p:cNvPr id="311" name="Shape 311"/>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Shape 316"/>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Top-Down Design</a:t>
            </a:r>
          </a:p>
        </p:txBody>
      </p:sp>
      <p:sp>
        <p:nvSpPr>
          <p:cNvPr id="317" name="Shape 317"/>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228600" lvl="0" marL="457200" marR="0" rtl="0" algn="l">
              <a:lnSpc>
                <a:spcPct val="100000"/>
              </a:lnSpc>
              <a:spcBef>
                <a:spcPts val="600"/>
              </a:spcBef>
              <a:spcAft>
                <a:spcPts val="0"/>
              </a:spcAft>
            </a:pPr>
            <a:r>
              <a:rPr lang="en"/>
              <a:t>In practice, large system design is never truly top-down.</a:t>
            </a:r>
          </a:p>
          <a:p>
            <a:pPr indent="-228600" lvl="1" marL="914400" marR="0" rtl="0" algn="l">
              <a:lnSpc>
                <a:spcPct val="100000"/>
              </a:lnSpc>
              <a:spcBef>
                <a:spcPts val="600"/>
              </a:spcBef>
              <a:spcAft>
                <a:spcPts val="0"/>
              </a:spcAft>
            </a:pPr>
            <a:r>
              <a:rPr lang="en"/>
              <a:t>Some branches are designed before others.</a:t>
            </a:r>
          </a:p>
          <a:p>
            <a:pPr indent="-228600" lvl="1" marL="914400" marR="0" rtl="0" algn="l">
              <a:lnSpc>
                <a:spcPct val="100000"/>
              </a:lnSpc>
              <a:spcBef>
                <a:spcPts val="600"/>
              </a:spcBef>
              <a:spcAft>
                <a:spcPts val="0"/>
              </a:spcAft>
            </a:pPr>
            <a:r>
              <a:rPr lang="en"/>
              <a:t>Designers reuse experience (and sometimes components) during the design process.</a:t>
            </a:r>
          </a:p>
          <a:p>
            <a:pPr indent="-228600" lvl="1" marL="914400" marR="0" rtl="0" algn="l">
              <a:lnSpc>
                <a:spcPct val="100000"/>
              </a:lnSpc>
              <a:spcBef>
                <a:spcPts val="600"/>
              </a:spcBef>
              <a:spcAft>
                <a:spcPts val="0"/>
              </a:spcAft>
            </a:pPr>
            <a:r>
              <a:rPr lang="en"/>
              <a:t>Sometimes, the lower levels need to be designed for the top-level to be completed.</a:t>
            </a:r>
          </a:p>
        </p:txBody>
      </p:sp>
      <p:sp>
        <p:nvSpPr>
          <p:cNvPr id="318" name="Shape 318"/>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Shape 323"/>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Bottom-Up Design</a:t>
            </a:r>
          </a:p>
        </p:txBody>
      </p:sp>
      <p:sp>
        <p:nvSpPr>
          <p:cNvPr id="324" name="Shape 324"/>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228600" lvl="0" marL="457200" marR="0" rtl="0" algn="l">
              <a:lnSpc>
                <a:spcPct val="100000"/>
              </a:lnSpc>
              <a:spcBef>
                <a:spcPts val="600"/>
              </a:spcBef>
              <a:spcAft>
                <a:spcPts val="0"/>
              </a:spcAft>
            </a:pPr>
            <a:r>
              <a:rPr lang="en"/>
              <a:t>In principle,bottom-up design involves starting with standalone components, then assembling them into a complete system.</a:t>
            </a:r>
          </a:p>
          <a:p>
            <a:pPr lvl="0" marR="0" rtl="0" algn="l">
              <a:lnSpc>
                <a:spcPct val="100000"/>
              </a:lnSpc>
              <a:spcBef>
                <a:spcPts val="600"/>
              </a:spcBef>
              <a:spcAft>
                <a:spcPts val="0"/>
              </a:spcAft>
              <a:buNone/>
            </a:pPr>
            <a:r>
              <a:t/>
            </a:r>
            <a:endParaRPr sz="1100"/>
          </a:p>
          <a:p>
            <a:pPr indent="-228600" lvl="0" marL="457200" marR="0" rtl="0" algn="l">
              <a:lnSpc>
                <a:spcPct val="100000"/>
              </a:lnSpc>
              <a:spcBef>
                <a:spcPts val="600"/>
              </a:spcBef>
              <a:spcAft>
                <a:spcPts val="0"/>
              </a:spcAft>
            </a:pPr>
            <a:r>
              <a:rPr lang="en"/>
              <a:t>In practice, large system design is never truly bottom-up.</a:t>
            </a:r>
          </a:p>
          <a:p>
            <a:pPr indent="-406400" lvl="1" marL="914400" marR="0" rtl="0" algn="l">
              <a:lnSpc>
                <a:spcPct val="100000"/>
              </a:lnSpc>
              <a:spcBef>
                <a:spcPts val="600"/>
              </a:spcBef>
              <a:spcAft>
                <a:spcPts val="0"/>
              </a:spcAft>
              <a:buSzPct val="100000"/>
            </a:pPr>
            <a:r>
              <a:rPr lang="en" sz="2800"/>
              <a:t>An efficient system cannot be designed without planning for integration. The complete picture must be kept in mind.</a:t>
            </a:r>
          </a:p>
        </p:txBody>
      </p:sp>
      <p:sp>
        <p:nvSpPr>
          <p:cNvPr id="325" name="Shape 325"/>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Shape 330"/>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Key Points</a:t>
            </a:r>
          </a:p>
        </p:txBody>
      </p:sp>
      <p:sp>
        <p:nvSpPr>
          <p:cNvPr id="331" name="Shape 331"/>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228600" lvl="0" marL="457200" marR="0" rtl="0" algn="l">
              <a:lnSpc>
                <a:spcPct val="100000"/>
              </a:lnSpc>
              <a:spcBef>
                <a:spcPts val="600"/>
              </a:spcBef>
              <a:spcAft>
                <a:spcPts val="0"/>
              </a:spcAft>
            </a:pPr>
            <a:r>
              <a:rPr lang="en"/>
              <a:t>Design is the process of deciding what components make up the software, and how they connect.</a:t>
            </a:r>
          </a:p>
          <a:p>
            <a:pPr indent="-228600" lvl="1" marL="914400" marR="0" rtl="0" algn="l">
              <a:lnSpc>
                <a:spcPct val="100000"/>
              </a:lnSpc>
              <a:spcBef>
                <a:spcPts val="600"/>
              </a:spcBef>
              <a:spcAft>
                <a:spcPts val="0"/>
              </a:spcAft>
            </a:pPr>
            <a:r>
              <a:rPr lang="en"/>
              <a:t>The </a:t>
            </a:r>
            <a:r>
              <a:rPr i="1" lang="en"/>
              <a:t>structure</a:t>
            </a:r>
            <a:r>
              <a:rPr lang="en"/>
              <a:t> of the software.</a:t>
            </a:r>
          </a:p>
          <a:p>
            <a:pPr indent="-228600" lvl="0" marL="457200" marR="0" rtl="0" algn="l">
              <a:lnSpc>
                <a:spcPct val="100000"/>
              </a:lnSpc>
              <a:spcBef>
                <a:spcPts val="600"/>
              </a:spcBef>
              <a:spcAft>
                <a:spcPts val="0"/>
              </a:spcAft>
            </a:pPr>
            <a:r>
              <a:rPr lang="en"/>
              <a:t>Design activities include architectural design, interface design, component design, data design, and algorithm design.</a:t>
            </a:r>
          </a:p>
          <a:p>
            <a:pPr indent="-228600" lvl="1" marL="914400" marR="0" rtl="0" algn="l">
              <a:lnSpc>
                <a:spcPct val="100000"/>
              </a:lnSpc>
              <a:spcBef>
                <a:spcPts val="600"/>
              </a:spcBef>
              <a:spcAft>
                <a:spcPts val="0"/>
              </a:spcAft>
            </a:pPr>
            <a:r>
              <a:rPr lang="en"/>
              <a:t>But this is a messy process where phases overlap and activities cycle.</a:t>
            </a:r>
          </a:p>
          <a:p>
            <a:pPr lvl="0" marR="0" rtl="0" algn="l">
              <a:lnSpc>
                <a:spcPct val="100000"/>
              </a:lnSpc>
              <a:spcBef>
                <a:spcPts val="600"/>
              </a:spcBef>
              <a:spcAft>
                <a:spcPts val="0"/>
              </a:spcAft>
              <a:buNone/>
            </a:pPr>
            <a:r>
              <a:t/>
            </a:r>
            <a:endParaRPr/>
          </a:p>
        </p:txBody>
      </p:sp>
      <p:sp>
        <p:nvSpPr>
          <p:cNvPr id="332" name="Shape 332"/>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Shape 337"/>
          <p:cNvSpPr txBox="1"/>
          <p:nvPr/>
        </p:nvSpPr>
        <p:spPr>
          <a:xfrm>
            <a:off x="524300" y="2065800"/>
            <a:ext cx="7613100" cy="2663400"/>
          </a:xfrm>
          <a:prstGeom prst="rect">
            <a:avLst/>
          </a:prstGeom>
          <a:noFill/>
          <a:ln>
            <a:noFill/>
          </a:ln>
        </p:spPr>
        <p:txBody>
          <a:bodyPr anchorCtr="0" anchor="t" bIns="91425" lIns="91425" rIns="91425" wrap="square" tIns="91425">
            <a:noAutofit/>
          </a:bodyPr>
          <a:lstStyle/>
          <a:p>
            <a:pPr lvl="0" rtl="0">
              <a:spcBef>
                <a:spcPts val="0"/>
              </a:spcBef>
              <a:buNone/>
            </a:pPr>
            <a:r>
              <a:rPr b="1" lang="en" sz="4800">
                <a:solidFill>
                  <a:srgbClr val="FFFFFF"/>
                </a:solidFill>
              </a:rPr>
              <a:t>What are the criteria for a “good” design?</a:t>
            </a:r>
          </a:p>
        </p:txBody>
      </p:sp>
      <p:sp>
        <p:nvSpPr>
          <p:cNvPr id="338" name="Shape 338"/>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Shape 343"/>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Design Quality</a:t>
            </a:r>
          </a:p>
        </p:txBody>
      </p:sp>
      <p:sp>
        <p:nvSpPr>
          <p:cNvPr id="344" name="Shape 344"/>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228600" lvl="0" marL="457200" marR="0" rtl="0" algn="l">
              <a:lnSpc>
                <a:spcPct val="100000"/>
              </a:lnSpc>
              <a:spcBef>
                <a:spcPts val="600"/>
              </a:spcBef>
              <a:spcAft>
                <a:spcPts val="0"/>
              </a:spcAft>
            </a:pPr>
            <a:r>
              <a:rPr lang="en"/>
              <a:t>No simple answer.</a:t>
            </a:r>
          </a:p>
          <a:p>
            <a:pPr indent="-228600" lvl="0" marL="457200" marR="0" rtl="0" algn="l">
              <a:lnSpc>
                <a:spcPct val="100000"/>
              </a:lnSpc>
              <a:spcBef>
                <a:spcPts val="600"/>
              </a:spcBef>
              <a:spcAft>
                <a:spcPts val="0"/>
              </a:spcAft>
            </a:pPr>
            <a:r>
              <a:rPr lang="en"/>
              <a:t>Design quality is an elusive concept.</a:t>
            </a:r>
          </a:p>
          <a:p>
            <a:pPr indent="-228600" lvl="1" marL="914400" marR="0" rtl="0" algn="l">
              <a:lnSpc>
                <a:spcPct val="100000"/>
              </a:lnSpc>
              <a:spcBef>
                <a:spcPts val="600"/>
              </a:spcBef>
              <a:spcAft>
                <a:spcPts val="0"/>
              </a:spcAft>
            </a:pPr>
            <a:r>
              <a:rPr lang="en"/>
              <a:t>Depends on organizational priorities, and involves balancing competing objectives.</a:t>
            </a:r>
          </a:p>
          <a:p>
            <a:pPr indent="-228600" lvl="0" marL="457200" marR="0" rtl="0" algn="l">
              <a:lnSpc>
                <a:spcPct val="100000"/>
              </a:lnSpc>
              <a:spcBef>
                <a:spcPts val="600"/>
              </a:spcBef>
              <a:spcAft>
                <a:spcPts val="0"/>
              </a:spcAft>
            </a:pPr>
            <a:r>
              <a:rPr lang="en"/>
              <a:t>A “good” design may be the most efficient, the cheapest, the most maintainable, the most reliable, etc…</a:t>
            </a:r>
          </a:p>
        </p:txBody>
      </p:sp>
      <p:sp>
        <p:nvSpPr>
          <p:cNvPr id="345" name="Shape 345"/>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Shape 350"/>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Design Quality</a:t>
            </a:r>
          </a:p>
        </p:txBody>
      </p:sp>
      <p:sp>
        <p:nvSpPr>
          <p:cNvPr id="351" name="Shape 351"/>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228600" lvl="0" marL="457200" marR="0" rtl="0" algn="l">
              <a:lnSpc>
                <a:spcPct val="100000"/>
              </a:lnSpc>
              <a:spcBef>
                <a:spcPts val="600"/>
              </a:spcBef>
              <a:spcAft>
                <a:spcPts val="0"/>
              </a:spcAft>
            </a:pPr>
            <a:r>
              <a:rPr lang="en"/>
              <a:t>A good design results in efficient software.</a:t>
            </a:r>
          </a:p>
          <a:p>
            <a:pPr indent="-228600" lvl="0" marL="457200" marR="0" rtl="0" algn="l">
              <a:lnSpc>
                <a:spcPct val="100000"/>
              </a:lnSpc>
              <a:spcBef>
                <a:spcPts val="600"/>
              </a:spcBef>
              <a:spcAft>
                <a:spcPts val="0"/>
              </a:spcAft>
            </a:pPr>
            <a:r>
              <a:rPr lang="en"/>
              <a:t>Even more important...</a:t>
            </a:r>
          </a:p>
          <a:p>
            <a:pPr indent="-228600" lvl="0" marL="457200" marR="0" rtl="0" algn="l">
              <a:lnSpc>
                <a:spcPct val="100000"/>
              </a:lnSpc>
              <a:spcBef>
                <a:spcPts val="600"/>
              </a:spcBef>
              <a:spcAft>
                <a:spcPts val="0"/>
              </a:spcAft>
            </a:pPr>
            <a:r>
              <a:rPr lang="en"/>
              <a:t>Software will change over time.</a:t>
            </a:r>
          </a:p>
          <a:p>
            <a:pPr indent="-228600" lvl="1" marL="914400" marR="0" rtl="0" algn="l">
              <a:lnSpc>
                <a:spcPct val="100000"/>
              </a:lnSpc>
              <a:spcBef>
                <a:spcPts val="600"/>
              </a:spcBef>
              <a:spcAft>
                <a:spcPts val="0"/>
              </a:spcAft>
            </a:pPr>
            <a:r>
              <a:rPr lang="en"/>
              <a:t>During implementation, after release.</a:t>
            </a:r>
          </a:p>
          <a:p>
            <a:pPr indent="-228600" lvl="0" marL="457200" marR="0" rtl="0" algn="l">
              <a:lnSpc>
                <a:spcPct val="100000"/>
              </a:lnSpc>
              <a:spcBef>
                <a:spcPts val="600"/>
              </a:spcBef>
              <a:spcAft>
                <a:spcPts val="0"/>
              </a:spcAft>
            </a:pPr>
            <a:r>
              <a:rPr lang="en"/>
              <a:t>A good design </a:t>
            </a:r>
            <a:r>
              <a:rPr b="1" lang="en"/>
              <a:t>allows changes</a:t>
            </a:r>
            <a:r>
              <a:rPr lang="en"/>
              <a:t> to be made.</a:t>
            </a:r>
          </a:p>
          <a:p>
            <a:pPr indent="-228600" lvl="1" marL="914400" marR="0" rtl="0" algn="l">
              <a:lnSpc>
                <a:spcPct val="100000"/>
              </a:lnSpc>
              <a:spcBef>
                <a:spcPts val="600"/>
              </a:spcBef>
              <a:spcAft>
                <a:spcPts val="0"/>
              </a:spcAft>
            </a:pPr>
            <a:r>
              <a:rPr lang="en"/>
              <a:t>While also </a:t>
            </a:r>
            <a:r>
              <a:rPr b="1" lang="en"/>
              <a:t>protecting what works</a:t>
            </a:r>
            <a:r>
              <a:rPr lang="en"/>
              <a:t> from any side effects of those changes.</a:t>
            </a:r>
          </a:p>
        </p:txBody>
      </p:sp>
      <p:sp>
        <p:nvSpPr>
          <p:cNvPr id="352" name="Shape 352"/>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Shape 357"/>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Design Attributes</a:t>
            </a:r>
          </a:p>
        </p:txBody>
      </p:sp>
      <p:sp>
        <p:nvSpPr>
          <p:cNvPr id="358" name="Shape 358"/>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228600" lvl="0" marL="457200" marR="0" rtl="0" algn="l">
              <a:lnSpc>
                <a:spcPct val="100000"/>
              </a:lnSpc>
              <a:spcBef>
                <a:spcPts val="600"/>
              </a:spcBef>
              <a:spcAft>
                <a:spcPts val="0"/>
              </a:spcAft>
            </a:pPr>
            <a:r>
              <a:rPr lang="en"/>
              <a:t>Simplicity</a:t>
            </a:r>
          </a:p>
          <a:p>
            <a:pPr indent="-228600" lvl="0" marL="457200" marR="0" rtl="0" algn="l">
              <a:lnSpc>
                <a:spcPct val="100000"/>
              </a:lnSpc>
              <a:spcBef>
                <a:spcPts val="600"/>
              </a:spcBef>
              <a:spcAft>
                <a:spcPts val="0"/>
              </a:spcAft>
            </a:pPr>
            <a:r>
              <a:rPr lang="en"/>
              <a:t>Modularity</a:t>
            </a:r>
          </a:p>
          <a:p>
            <a:pPr indent="-228600" lvl="1" marL="914400" marR="0" rtl="0" algn="l">
              <a:lnSpc>
                <a:spcPct val="100000"/>
              </a:lnSpc>
              <a:spcBef>
                <a:spcPts val="600"/>
              </a:spcBef>
              <a:spcAft>
                <a:spcPts val="0"/>
              </a:spcAft>
            </a:pPr>
            <a:r>
              <a:rPr lang="en"/>
              <a:t>Low Coupling</a:t>
            </a:r>
          </a:p>
          <a:p>
            <a:pPr indent="-228600" lvl="1" marL="914400" marR="0" rtl="0" algn="l">
              <a:lnSpc>
                <a:spcPct val="100000"/>
              </a:lnSpc>
              <a:spcBef>
                <a:spcPts val="600"/>
              </a:spcBef>
              <a:spcAft>
                <a:spcPts val="0"/>
              </a:spcAft>
            </a:pPr>
            <a:r>
              <a:rPr lang="en"/>
              <a:t>High Cohesion</a:t>
            </a:r>
          </a:p>
          <a:p>
            <a:pPr indent="-228600" lvl="1" marL="914400" marR="0" rtl="0" algn="l">
              <a:lnSpc>
                <a:spcPct val="100000"/>
              </a:lnSpc>
              <a:spcBef>
                <a:spcPts val="600"/>
              </a:spcBef>
              <a:spcAft>
                <a:spcPts val="0"/>
              </a:spcAft>
            </a:pPr>
            <a:r>
              <a:rPr lang="en"/>
              <a:t>Information Hiding</a:t>
            </a:r>
          </a:p>
          <a:p>
            <a:pPr indent="-228600" lvl="1" marL="914400" marR="0" rtl="0" algn="l">
              <a:lnSpc>
                <a:spcPct val="100000"/>
              </a:lnSpc>
              <a:spcBef>
                <a:spcPts val="600"/>
              </a:spcBef>
              <a:spcAft>
                <a:spcPts val="0"/>
              </a:spcAft>
            </a:pPr>
            <a:r>
              <a:rPr lang="en"/>
              <a:t>Data Encapsulation</a:t>
            </a:r>
          </a:p>
          <a:p>
            <a:pPr indent="-228600" lvl="0" marL="457200" marR="0" rtl="0" algn="l">
              <a:lnSpc>
                <a:spcPct val="100000"/>
              </a:lnSpc>
              <a:spcBef>
                <a:spcPts val="600"/>
              </a:spcBef>
              <a:spcAft>
                <a:spcPts val="0"/>
              </a:spcAft>
            </a:pPr>
            <a:r>
              <a:rPr lang="en"/>
              <a:t>Other “abilities”</a:t>
            </a:r>
          </a:p>
          <a:p>
            <a:pPr indent="-228600" lvl="1" marL="914400" marR="0" rtl="0" algn="l">
              <a:lnSpc>
                <a:spcPct val="100000"/>
              </a:lnSpc>
              <a:spcBef>
                <a:spcPts val="600"/>
              </a:spcBef>
              <a:spcAft>
                <a:spcPts val="0"/>
              </a:spcAft>
            </a:pPr>
            <a:r>
              <a:rPr lang="en"/>
              <a:t>Adaptability</a:t>
            </a:r>
          </a:p>
          <a:p>
            <a:pPr indent="-228600" lvl="1" marL="914400" marR="0" rtl="0" algn="l">
              <a:lnSpc>
                <a:spcPct val="100000"/>
              </a:lnSpc>
              <a:spcBef>
                <a:spcPts val="600"/>
              </a:spcBef>
              <a:spcAft>
                <a:spcPts val="0"/>
              </a:spcAft>
            </a:pPr>
            <a:r>
              <a:rPr lang="en"/>
              <a:t>Traceability</a:t>
            </a:r>
          </a:p>
        </p:txBody>
      </p:sp>
      <p:sp>
        <p:nvSpPr>
          <p:cNvPr id="359" name="Shape 359"/>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Shape 364"/>
          <p:cNvSpPr txBox="1"/>
          <p:nvPr>
            <p:ph type="title"/>
          </p:nvPr>
        </p:nvSpPr>
        <p:spPr>
          <a:xfrm>
            <a:off x="457200" y="274650"/>
            <a:ext cx="8538599" cy="1143299"/>
          </a:xfrm>
          <a:prstGeom prst="rect">
            <a:avLst/>
          </a:prstGeom>
        </p:spPr>
        <p:txBody>
          <a:bodyPr anchorCtr="0" anchor="b" bIns="91425" lIns="91425" rIns="91425" wrap="square" tIns="91425">
            <a:noAutofit/>
          </a:bodyPr>
          <a:lstStyle/>
          <a:p>
            <a:pPr lvl="0" rtl="0">
              <a:spcBef>
                <a:spcPts val="0"/>
              </a:spcBef>
              <a:buNone/>
            </a:pPr>
            <a:r>
              <a:rPr lang="en"/>
              <a:t>Expensive to Maximize Attributes</a:t>
            </a:r>
          </a:p>
        </p:txBody>
      </p:sp>
      <p:sp>
        <p:nvSpPr>
          <p:cNvPr id="365" name="Shape 365"/>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rtl="0">
              <a:spcBef>
                <a:spcPts val="0"/>
              </a:spcBef>
              <a:buNone/>
            </a:pPr>
            <a:r>
              <a:rPr lang="en"/>
              <a:t>Costs rise exponentially if very high levels of an attribute are required.</a:t>
            </a:r>
          </a:p>
          <a:p>
            <a:pPr lvl="0" rtl="0">
              <a:spcBef>
                <a:spcPts val="0"/>
              </a:spcBef>
              <a:buNone/>
            </a:pPr>
            <a:r>
              <a:t/>
            </a:r>
            <a:endParaRPr/>
          </a:p>
        </p:txBody>
      </p:sp>
      <p:cxnSp>
        <p:nvCxnSpPr>
          <p:cNvPr id="366" name="Shape 366"/>
          <p:cNvCxnSpPr/>
          <p:nvPr/>
        </p:nvCxnSpPr>
        <p:spPr>
          <a:xfrm flipH="1" rot="10800000">
            <a:off x="2524325" y="2706374"/>
            <a:ext cx="299" cy="3315300"/>
          </a:xfrm>
          <a:prstGeom prst="straightConnector1">
            <a:avLst/>
          </a:prstGeom>
          <a:noFill/>
          <a:ln cap="flat" cmpd="sng" w="38100">
            <a:solidFill>
              <a:srgbClr val="2388DB"/>
            </a:solidFill>
            <a:prstDash val="solid"/>
            <a:round/>
            <a:headEnd len="lg" w="lg" type="none"/>
            <a:tailEnd len="lg" w="lg" type="triangle"/>
          </a:ln>
        </p:spPr>
      </p:cxnSp>
      <p:cxnSp>
        <p:nvCxnSpPr>
          <p:cNvPr id="367" name="Shape 367"/>
          <p:cNvCxnSpPr/>
          <p:nvPr/>
        </p:nvCxnSpPr>
        <p:spPr>
          <a:xfrm flipH="1" rot="10800000">
            <a:off x="2540575" y="6021724"/>
            <a:ext cx="4079099" cy="16200"/>
          </a:xfrm>
          <a:prstGeom prst="straightConnector1">
            <a:avLst/>
          </a:prstGeom>
          <a:noFill/>
          <a:ln cap="flat" cmpd="sng" w="38100">
            <a:solidFill>
              <a:srgbClr val="2388DB"/>
            </a:solidFill>
            <a:prstDash val="solid"/>
            <a:round/>
            <a:headEnd len="lg" w="lg" type="none"/>
            <a:tailEnd len="lg" w="lg" type="triangle"/>
          </a:ln>
        </p:spPr>
      </p:cxnSp>
      <p:sp>
        <p:nvSpPr>
          <p:cNvPr id="368" name="Shape 368"/>
          <p:cNvSpPr txBox="1"/>
          <p:nvPr/>
        </p:nvSpPr>
        <p:spPr>
          <a:xfrm>
            <a:off x="1226275" y="3071400"/>
            <a:ext cx="1476000" cy="715199"/>
          </a:xfrm>
          <a:prstGeom prst="rect">
            <a:avLst/>
          </a:prstGeom>
          <a:noFill/>
          <a:ln>
            <a:noFill/>
          </a:ln>
        </p:spPr>
        <p:txBody>
          <a:bodyPr anchorCtr="0" anchor="t" bIns="91425" lIns="91425" rIns="91425" wrap="square" tIns="91425">
            <a:noAutofit/>
          </a:bodyPr>
          <a:lstStyle/>
          <a:p>
            <a:pPr lvl="0" rtl="0">
              <a:spcBef>
                <a:spcPts val="0"/>
              </a:spcBef>
              <a:buNone/>
            </a:pPr>
            <a:r>
              <a:rPr b="1" lang="en" sz="1800"/>
              <a:t>Cost</a:t>
            </a:r>
          </a:p>
        </p:txBody>
      </p:sp>
      <p:sp>
        <p:nvSpPr>
          <p:cNvPr id="369" name="Shape 369"/>
          <p:cNvSpPr txBox="1"/>
          <p:nvPr/>
        </p:nvSpPr>
        <p:spPr>
          <a:xfrm>
            <a:off x="6681150" y="5449250"/>
            <a:ext cx="2314499" cy="715199"/>
          </a:xfrm>
          <a:prstGeom prst="rect">
            <a:avLst/>
          </a:prstGeom>
          <a:noFill/>
          <a:ln>
            <a:noFill/>
          </a:ln>
        </p:spPr>
        <p:txBody>
          <a:bodyPr anchorCtr="0" anchor="t" bIns="91425" lIns="91425" rIns="91425" wrap="square" tIns="91425">
            <a:noAutofit/>
          </a:bodyPr>
          <a:lstStyle/>
          <a:p>
            <a:pPr lvl="0" rtl="0">
              <a:spcBef>
                <a:spcPts val="0"/>
              </a:spcBef>
              <a:buNone/>
            </a:pPr>
            <a:r>
              <a:rPr b="1" lang="en" sz="1800"/>
              <a:t>Efficiency</a:t>
            </a:r>
          </a:p>
          <a:p>
            <a:pPr lvl="0" rtl="0">
              <a:spcBef>
                <a:spcPts val="0"/>
              </a:spcBef>
              <a:buNone/>
            </a:pPr>
            <a:r>
              <a:rPr b="1" lang="en" sz="1800"/>
              <a:t>(Clarity)</a:t>
            </a:r>
          </a:p>
          <a:p>
            <a:pPr lvl="0" rtl="0">
              <a:spcBef>
                <a:spcPts val="0"/>
              </a:spcBef>
              <a:buNone/>
            </a:pPr>
            <a:r>
              <a:rPr b="1" lang="en" sz="1800"/>
              <a:t>(Maintainability)</a:t>
            </a:r>
          </a:p>
          <a:p>
            <a:pPr lvl="0" rtl="0">
              <a:spcBef>
                <a:spcPts val="0"/>
              </a:spcBef>
              <a:buNone/>
            </a:pPr>
            <a:r>
              <a:rPr b="1" lang="en" sz="1800"/>
              <a:t>(etc.)</a:t>
            </a:r>
          </a:p>
        </p:txBody>
      </p:sp>
      <p:sp>
        <p:nvSpPr>
          <p:cNvPr id="370" name="Shape 370"/>
          <p:cNvSpPr/>
          <p:nvPr/>
        </p:nvSpPr>
        <p:spPr>
          <a:xfrm>
            <a:off x="2520650" y="2736375"/>
            <a:ext cx="3690150" cy="3315475"/>
          </a:xfrm>
          <a:custGeom>
            <a:pathLst>
              <a:path extrusionOk="0" h="132619" w="147606">
                <a:moveTo>
                  <a:pt x="0" y="132619"/>
                </a:moveTo>
                <a:cubicBezTo>
                  <a:pt x="50747" y="126275"/>
                  <a:pt x="101483" y="91827"/>
                  <a:pt x="128077" y="48143"/>
                </a:cubicBezTo>
                <a:cubicBezTo>
                  <a:pt x="134450" y="37673"/>
                  <a:pt x="139850" y="26530"/>
                  <a:pt x="143973" y="14988"/>
                </a:cubicBezTo>
                <a:cubicBezTo>
                  <a:pt x="145702" y="10146"/>
                  <a:pt x="145309" y="4598"/>
                  <a:pt x="147606" y="0"/>
                </a:cubicBezTo>
              </a:path>
            </a:pathLst>
          </a:custGeom>
          <a:noFill/>
          <a:ln cap="flat" cmpd="sng" w="19050">
            <a:solidFill>
              <a:srgbClr val="FF0000"/>
            </a:solidFill>
            <a:prstDash val="solid"/>
            <a:round/>
            <a:headEnd len="lg" w="lg" type="none"/>
            <a:tailEnd len="lg" w="lg" type="none"/>
          </a:ln>
        </p:spPr>
      </p:sp>
      <p:sp>
        <p:nvSpPr>
          <p:cNvPr id="371" name="Shape 371"/>
          <p:cNvSpPr/>
          <p:nvPr/>
        </p:nvSpPr>
        <p:spPr>
          <a:xfrm>
            <a:off x="6051850" y="2520650"/>
            <a:ext cx="760800" cy="601799"/>
          </a:xfrm>
          <a:prstGeom prst="rect">
            <a:avLst/>
          </a:prstGeom>
          <a:solidFill>
            <a:srgbClr val="FFFFFF"/>
          </a:solidFill>
          <a:ln cap="flat" cmpd="sng" w="19050">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72" name="Shape 372"/>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Shape 377"/>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Modularity</a:t>
            </a:r>
          </a:p>
        </p:txBody>
      </p:sp>
      <p:sp>
        <p:nvSpPr>
          <p:cNvPr id="378" name="Shape 378"/>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marR="0" rtl="0" algn="l">
              <a:lnSpc>
                <a:spcPct val="100000"/>
              </a:lnSpc>
              <a:spcBef>
                <a:spcPts val="600"/>
              </a:spcBef>
              <a:spcAft>
                <a:spcPts val="0"/>
              </a:spcAft>
              <a:buNone/>
            </a:pPr>
            <a:r>
              <a:rPr lang="en">
                <a:solidFill>
                  <a:srgbClr val="000000"/>
                </a:solidFill>
              </a:rPr>
              <a:t>A complex system must be broken down into smaller modules.</a:t>
            </a:r>
          </a:p>
          <a:p>
            <a:pPr lvl="0" marR="0" rtl="0" algn="l">
              <a:lnSpc>
                <a:spcPct val="100000"/>
              </a:lnSpc>
              <a:spcBef>
                <a:spcPts val="600"/>
              </a:spcBef>
              <a:spcAft>
                <a:spcPts val="0"/>
              </a:spcAft>
              <a:buNone/>
            </a:pPr>
            <a:r>
              <a:t/>
            </a:r>
            <a:endParaRPr sz="1100">
              <a:solidFill>
                <a:srgbClr val="000000"/>
              </a:solidFill>
            </a:endParaRPr>
          </a:p>
          <a:p>
            <a:pPr lvl="0" marR="0" rtl="0" algn="l">
              <a:lnSpc>
                <a:spcPct val="100000"/>
              </a:lnSpc>
              <a:spcBef>
                <a:spcPts val="600"/>
              </a:spcBef>
              <a:spcAft>
                <a:spcPts val="0"/>
              </a:spcAft>
              <a:buNone/>
            </a:pPr>
            <a:r>
              <a:rPr lang="en">
                <a:solidFill>
                  <a:srgbClr val="000000"/>
                </a:solidFill>
              </a:rPr>
              <a:t>Three goals of modularity:</a:t>
            </a:r>
          </a:p>
          <a:p>
            <a:pPr indent="-228600" lvl="0" marL="457200" marR="0" rtl="0" algn="l">
              <a:lnSpc>
                <a:spcPct val="100000"/>
              </a:lnSpc>
              <a:spcBef>
                <a:spcPts val="600"/>
              </a:spcBef>
              <a:spcAft>
                <a:spcPts val="0"/>
              </a:spcAft>
              <a:buClr>
                <a:srgbClr val="000000"/>
              </a:buClr>
            </a:pPr>
            <a:r>
              <a:rPr lang="en">
                <a:solidFill>
                  <a:srgbClr val="000000"/>
                </a:solidFill>
              </a:rPr>
              <a:t>Decomposability</a:t>
            </a:r>
          </a:p>
          <a:p>
            <a:pPr indent="-228600" lvl="1" marL="914400" marR="0" rtl="0" algn="l">
              <a:lnSpc>
                <a:spcPct val="100000"/>
              </a:lnSpc>
              <a:spcBef>
                <a:spcPts val="600"/>
              </a:spcBef>
              <a:spcAft>
                <a:spcPts val="0"/>
              </a:spcAft>
              <a:buClr>
                <a:srgbClr val="000000"/>
              </a:buClr>
            </a:pPr>
            <a:r>
              <a:rPr lang="en">
                <a:solidFill>
                  <a:srgbClr val="000000"/>
                </a:solidFill>
              </a:rPr>
              <a:t>Break the system down into understandable modules.</a:t>
            </a:r>
          </a:p>
          <a:p>
            <a:pPr indent="-228600" lvl="0" marL="457200" marR="0" rtl="0" algn="l">
              <a:lnSpc>
                <a:spcPct val="100000"/>
              </a:lnSpc>
              <a:spcBef>
                <a:spcPts val="600"/>
              </a:spcBef>
              <a:spcAft>
                <a:spcPts val="0"/>
              </a:spcAft>
              <a:buClr>
                <a:srgbClr val="000000"/>
              </a:buClr>
            </a:pPr>
            <a:r>
              <a:rPr lang="en">
                <a:solidFill>
                  <a:srgbClr val="000000"/>
                </a:solidFill>
              </a:rPr>
              <a:t>Composability</a:t>
            </a:r>
          </a:p>
          <a:p>
            <a:pPr indent="-228600" lvl="1" marL="914400" marR="0" rtl="0" algn="l">
              <a:lnSpc>
                <a:spcPct val="100000"/>
              </a:lnSpc>
              <a:spcBef>
                <a:spcPts val="600"/>
              </a:spcBef>
              <a:spcAft>
                <a:spcPts val="0"/>
              </a:spcAft>
              <a:buClr>
                <a:srgbClr val="000000"/>
              </a:buClr>
            </a:pPr>
            <a:r>
              <a:rPr lang="en">
                <a:solidFill>
                  <a:srgbClr val="000000"/>
                </a:solidFill>
              </a:rPr>
              <a:t>Construct a system from smaller pieces. </a:t>
            </a:r>
          </a:p>
          <a:p>
            <a:pPr indent="-228600" lvl="0" marL="457200" marR="0" rtl="0" algn="l">
              <a:lnSpc>
                <a:spcPct val="100000"/>
              </a:lnSpc>
              <a:spcBef>
                <a:spcPts val="600"/>
              </a:spcBef>
              <a:spcAft>
                <a:spcPts val="0"/>
              </a:spcAft>
              <a:buClr>
                <a:srgbClr val="000000"/>
              </a:buClr>
            </a:pPr>
            <a:r>
              <a:rPr lang="en">
                <a:solidFill>
                  <a:srgbClr val="000000"/>
                </a:solidFill>
              </a:rPr>
              <a:t>Ease of Understanding</a:t>
            </a:r>
          </a:p>
          <a:p>
            <a:pPr indent="-228600" lvl="1" marL="914400" marR="0" rtl="0" algn="l">
              <a:lnSpc>
                <a:spcPct val="100000"/>
              </a:lnSpc>
              <a:spcBef>
                <a:spcPts val="600"/>
              </a:spcBef>
              <a:spcAft>
                <a:spcPts val="0"/>
              </a:spcAft>
              <a:buClr>
                <a:srgbClr val="000000"/>
              </a:buClr>
            </a:pPr>
            <a:r>
              <a:rPr lang="en">
                <a:solidFill>
                  <a:srgbClr val="000000"/>
                </a:solidFill>
              </a:rPr>
              <a:t>The system will change, we must understand it.</a:t>
            </a:r>
          </a:p>
        </p:txBody>
      </p:sp>
      <p:sp>
        <p:nvSpPr>
          <p:cNvPr id="379" name="Shape 379"/>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 name="Shape 56"/>
        <p:cNvGrpSpPr/>
        <p:nvPr/>
      </p:nvGrpSpPr>
      <p:grpSpPr>
        <a:xfrm>
          <a:off x="0" y="0"/>
          <a:ext cx="0" cy="0"/>
          <a:chOff x="0" y="0"/>
          <a:chExt cx="0" cy="0"/>
        </a:xfrm>
      </p:grpSpPr>
      <p:sp>
        <p:nvSpPr>
          <p:cNvPr id="57" name="Shape 57"/>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What is Design?</a:t>
            </a:r>
          </a:p>
        </p:txBody>
      </p:sp>
      <p:sp>
        <p:nvSpPr>
          <p:cNvPr id="58" name="Shape 58"/>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marR="0" rtl="0" algn="l">
              <a:lnSpc>
                <a:spcPct val="100000"/>
              </a:lnSpc>
              <a:spcBef>
                <a:spcPts val="600"/>
              </a:spcBef>
              <a:spcAft>
                <a:spcPts val="0"/>
              </a:spcAft>
              <a:buNone/>
            </a:pPr>
            <a:r>
              <a:rPr lang="en"/>
              <a:t>Design is the creative process of transforming a problem into a solution.</a:t>
            </a:r>
          </a:p>
          <a:p>
            <a:pPr indent="-228600" lvl="0" marL="457200" marR="0" rtl="0" algn="l">
              <a:lnSpc>
                <a:spcPct val="100000"/>
              </a:lnSpc>
              <a:spcBef>
                <a:spcPts val="600"/>
              </a:spcBef>
              <a:spcAft>
                <a:spcPts val="0"/>
              </a:spcAft>
            </a:pPr>
            <a:r>
              <a:rPr lang="en"/>
              <a:t>In our case, transforming a requirements specification into a detailed description of the software to be implemented.</a:t>
            </a:r>
          </a:p>
          <a:p>
            <a:pPr lvl="0" marR="0" rtl="0" algn="l">
              <a:lnSpc>
                <a:spcPct val="100000"/>
              </a:lnSpc>
              <a:spcBef>
                <a:spcPts val="600"/>
              </a:spcBef>
              <a:spcAft>
                <a:spcPts val="0"/>
              </a:spcAft>
              <a:buNone/>
            </a:pPr>
            <a:r>
              <a:t/>
            </a:r>
            <a:endParaRPr sz="1100"/>
          </a:p>
          <a:p>
            <a:pPr indent="-228600" lvl="0" marL="457200" marR="0" rtl="0" algn="l">
              <a:lnSpc>
                <a:spcPct val="100000"/>
              </a:lnSpc>
              <a:spcBef>
                <a:spcPts val="600"/>
              </a:spcBef>
              <a:spcAft>
                <a:spcPts val="0"/>
              </a:spcAft>
            </a:pPr>
            <a:r>
              <a:rPr lang="en"/>
              <a:t>Specification - </a:t>
            </a:r>
            <a:r>
              <a:rPr i="1" lang="en"/>
              <a:t>what</a:t>
            </a:r>
            <a:r>
              <a:rPr lang="en"/>
              <a:t> we’re going to build.</a:t>
            </a:r>
          </a:p>
          <a:p>
            <a:pPr indent="-228600" lvl="0" marL="457200" marR="0" rtl="0" algn="l">
              <a:lnSpc>
                <a:spcPct val="100000"/>
              </a:lnSpc>
              <a:spcBef>
                <a:spcPts val="600"/>
              </a:spcBef>
              <a:spcAft>
                <a:spcPts val="0"/>
              </a:spcAft>
            </a:pPr>
            <a:r>
              <a:rPr lang="en"/>
              <a:t>Design - </a:t>
            </a:r>
            <a:r>
              <a:rPr i="1" lang="en"/>
              <a:t>how</a:t>
            </a:r>
            <a:r>
              <a:rPr lang="en"/>
              <a:t> to build it. A description of the structure of the solution.</a:t>
            </a:r>
          </a:p>
        </p:txBody>
      </p:sp>
      <p:sp>
        <p:nvSpPr>
          <p:cNvPr id="59" name="Shape 59"/>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Shape 384"/>
          <p:cNvSpPr txBox="1"/>
          <p:nvPr>
            <p:ph type="title"/>
          </p:nvPr>
        </p:nvSpPr>
        <p:spPr>
          <a:xfrm>
            <a:off x="457200" y="274637"/>
            <a:ext cx="8229600" cy="1143299"/>
          </a:xfrm>
          <a:prstGeom prst="rect">
            <a:avLst/>
          </a:prstGeom>
        </p:spPr>
        <p:txBody>
          <a:bodyPr anchorCtr="0" anchor="b" bIns="91425" lIns="91425" rIns="91425" wrap="square" tIns="91425">
            <a:noAutofit/>
          </a:bodyPr>
          <a:lstStyle/>
          <a:p>
            <a:pPr lvl="0" rtl="0">
              <a:spcBef>
                <a:spcPts val="0"/>
              </a:spcBef>
              <a:buNone/>
            </a:pPr>
            <a:r>
              <a:rPr lang="en"/>
              <a:t>Modularity Properties</a:t>
            </a:r>
          </a:p>
        </p:txBody>
      </p:sp>
      <p:sp>
        <p:nvSpPr>
          <p:cNvPr id="385" name="Shape 385"/>
          <p:cNvSpPr txBox="1"/>
          <p:nvPr>
            <p:ph idx="1" type="body"/>
          </p:nvPr>
        </p:nvSpPr>
        <p:spPr>
          <a:xfrm>
            <a:off x="457200" y="1600200"/>
            <a:ext cx="8155800" cy="4967700"/>
          </a:xfrm>
          <a:prstGeom prst="rect">
            <a:avLst/>
          </a:prstGeom>
        </p:spPr>
        <p:txBody>
          <a:bodyPr anchorCtr="0" anchor="t" bIns="91425" lIns="91425" rIns="91425" wrap="square" tIns="91425">
            <a:noAutofit/>
          </a:bodyPr>
          <a:lstStyle/>
          <a:p>
            <a:pPr indent="-228600" lvl="0" marL="457200" rtl="0" algn="l">
              <a:spcBef>
                <a:spcPts val="0"/>
              </a:spcBef>
            </a:pPr>
            <a:r>
              <a:rPr lang="en"/>
              <a:t>Cohesion = The degree to which modules are compatible.</a:t>
            </a:r>
          </a:p>
          <a:p>
            <a:pPr indent="-228600" lvl="0" marL="457200" rtl="0" algn="l">
              <a:spcBef>
                <a:spcPts val="0"/>
              </a:spcBef>
            </a:pPr>
            <a:r>
              <a:rPr lang="en"/>
              <a:t>Coupling = The degree of interdependence between modules.</a:t>
            </a:r>
          </a:p>
          <a:p>
            <a:pPr lvl="0" rtl="0" algn="l">
              <a:spcBef>
                <a:spcPts val="0"/>
              </a:spcBef>
              <a:buNone/>
            </a:pPr>
            <a:r>
              <a:t/>
            </a:r>
            <a:endParaRPr/>
          </a:p>
          <a:p>
            <a:pPr lvl="0" rtl="0" algn="l">
              <a:spcBef>
                <a:spcPts val="0"/>
              </a:spcBef>
              <a:buNone/>
            </a:pPr>
            <a:r>
              <a:rPr lang="en"/>
              <a:t>We want </a:t>
            </a:r>
            <a:r>
              <a:rPr b="1" lang="en">
                <a:solidFill>
                  <a:srgbClr val="0000FF"/>
                </a:solidFill>
              </a:rPr>
              <a:t>high</a:t>
            </a:r>
            <a:r>
              <a:rPr lang="en"/>
              <a:t> cohesion and </a:t>
            </a:r>
            <a:r>
              <a:rPr b="1" lang="en">
                <a:solidFill>
                  <a:srgbClr val="0000FF"/>
                </a:solidFill>
              </a:rPr>
              <a:t>low</a:t>
            </a:r>
            <a:r>
              <a:rPr lang="en"/>
              <a:t> coupling.</a:t>
            </a:r>
          </a:p>
        </p:txBody>
      </p:sp>
      <p:sp>
        <p:nvSpPr>
          <p:cNvPr id="386" name="Shape 386"/>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Shape 391"/>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Cohesion</a:t>
            </a:r>
          </a:p>
        </p:txBody>
      </p:sp>
      <p:sp>
        <p:nvSpPr>
          <p:cNvPr id="392" name="Shape 392"/>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228600" lvl="0" marL="457200" rtl="0" algn="l">
              <a:spcBef>
                <a:spcPts val="0"/>
              </a:spcBef>
            </a:pPr>
            <a:r>
              <a:rPr lang="en"/>
              <a:t>The degree to which modules are compatible. A measure of how well a component “fits together”.</a:t>
            </a:r>
          </a:p>
          <a:p>
            <a:pPr indent="-228600" lvl="0" marL="457200" rtl="0" algn="l">
              <a:spcBef>
                <a:spcPts val="0"/>
              </a:spcBef>
            </a:pPr>
            <a:r>
              <a:rPr lang="en"/>
              <a:t>A component should implement a single logical entity or feature of the software.</a:t>
            </a:r>
          </a:p>
          <a:p>
            <a:pPr indent="-228600" lvl="0" marL="457200" rtl="0" algn="l">
              <a:spcBef>
                <a:spcPts val="0"/>
              </a:spcBef>
            </a:pPr>
            <a:r>
              <a:rPr lang="en"/>
              <a:t>A high level of cohesion is a desirable design attribute because changes are localized to a single, cohesive component.</a:t>
            </a:r>
          </a:p>
        </p:txBody>
      </p:sp>
      <p:sp>
        <p:nvSpPr>
          <p:cNvPr id="393" name="Shape 393"/>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Shape 398"/>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Types of Cohesion</a:t>
            </a:r>
          </a:p>
        </p:txBody>
      </p:sp>
      <p:sp>
        <p:nvSpPr>
          <p:cNvPr id="399" name="Shape 399"/>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381000" lvl="0" marL="457200" rtl="0" algn="l">
              <a:spcBef>
                <a:spcPts val="0"/>
              </a:spcBef>
              <a:buSzPct val="100000"/>
            </a:pPr>
            <a:r>
              <a:rPr b="1" lang="en" sz="2400"/>
              <a:t>Logical Cohesion (weak)</a:t>
            </a:r>
          </a:p>
          <a:p>
            <a:pPr indent="-228600" lvl="1" marL="914400" rtl="0" algn="l">
              <a:spcBef>
                <a:spcPts val="0"/>
              </a:spcBef>
            </a:pPr>
            <a:r>
              <a:rPr lang="en"/>
              <a:t>Components that perform similar functions are grouped.</a:t>
            </a:r>
          </a:p>
          <a:p>
            <a:pPr indent="-381000" lvl="0" marL="457200" rtl="0" algn="l">
              <a:spcBef>
                <a:spcPts val="0"/>
              </a:spcBef>
              <a:buSzPct val="100000"/>
            </a:pPr>
            <a:r>
              <a:rPr b="1" lang="en" sz="2400"/>
              <a:t>Temporal Cohesion (weak)</a:t>
            </a:r>
          </a:p>
          <a:p>
            <a:pPr indent="-228600" lvl="1" marL="914400" rtl="0" algn="l">
              <a:spcBef>
                <a:spcPts val="0"/>
              </a:spcBef>
            </a:pPr>
            <a:r>
              <a:rPr lang="en"/>
              <a:t>Components that are activated at the same time are grouped.</a:t>
            </a:r>
          </a:p>
          <a:p>
            <a:pPr indent="-381000" lvl="0" marL="457200" rtl="0" algn="l">
              <a:spcBef>
                <a:spcPts val="0"/>
              </a:spcBef>
              <a:buSzPct val="100000"/>
            </a:pPr>
            <a:r>
              <a:rPr b="1" lang="en" sz="2400"/>
              <a:t>Procedural Cohesion (weak)</a:t>
            </a:r>
          </a:p>
          <a:p>
            <a:pPr indent="-228600" lvl="1" marL="914400" rtl="0" algn="l">
              <a:spcBef>
                <a:spcPts val="0"/>
              </a:spcBef>
            </a:pPr>
            <a:r>
              <a:rPr lang="en"/>
              <a:t>The elements in a component make up a single control sequence.</a:t>
            </a:r>
          </a:p>
          <a:p>
            <a:pPr indent="-381000" lvl="0" marL="457200" rtl="0">
              <a:spcBef>
                <a:spcPts val="0"/>
              </a:spcBef>
              <a:buSzPct val="100000"/>
            </a:pPr>
            <a:r>
              <a:rPr b="1" lang="en" sz="2400"/>
              <a:t>Sequential Cohesion (medium)</a:t>
            </a:r>
          </a:p>
          <a:p>
            <a:pPr indent="-228600" lvl="1" marL="914400" rtl="0">
              <a:spcBef>
                <a:spcPts val="600"/>
              </a:spcBef>
            </a:pPr>
            <a:r>
              <a:rPr lang="en"/>
              <a:t>The output for one part of a component is the input to another part.</a:t>
            </a:r>
          </a:p>
        </p:txBody>
      </p:sp>
      <p:sp>
        <p:nvSpPr>
          <p:cNvPr id="400" name="Shape 400"/>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Shape 405"/>
          <p:cNvSpPr txBox="1"/>
          <p:nvPr>
            <p:ph type="title"/>
          </p:nvPr>
        </p:nvSpPr>
        <p:spPr>
          <a:xfrm>
            <a:off x="457200" y="274637"/>
            <a:ext cx="8229600" cy="1143299"/>
          </a:xfrm>
          <a:prstGeom prst="rect">
            <a:avLst/>
          </a:prstGeom>
        </p:spPr>
        <p:txBody>
          <a:bodyPr anchorCtr="0" anchor="b" bIns="91425" lIns="91425" rIns="91425" wrap="square" tIns="91425">
            <a:noAutofit/>
          </a:bodyPr>
          <a:lstStyle/>
          <a:p>
            <a:pPr lvl="0" rtl="0">
              <a:spcBef>
                <a:spcPts val="0"/>
              </a:spcBef>
              <a:buNone/>
            </a:pPr>
            <a:r>
              <a:rPr lang="en"/>
              <a:t>Levels of Cohesion</a:t>
            </a:r>
          </a:p>
        </p:txBody>
      </p:sp>
      <p:sp>
        <p:nvSpPr>
          <p:cNvPr id="406" name="Shape 406"/>
          <p:cNvSpPr txBox="1"/>
          <p:nvPr>
            <p:ph idx="1" type="body"/>
          </p:nvPr>
        </p:nvSpPr>
        <p:spPr>
          <a:xfrm>
            <a:off x="457200" y="1600200"/>
            <a:ext cx="8155800" cy="4967700"/>
          </a:xfrm>
          <a:prstGeom prst="rect">
            <a:avLst/>
          </a:prstGeom>
        </p:spPr>
        <p:txBody>
          <a:bodyPr anchorCtr="0" anchor="t" bIns="91425" lIns="91425" rIns="91425" wrap="square" tIns="91425">
            <a:noAutofit/>
          </a:bodyPr>
          <a:lstStyle/>
          <a:p>
            <a:pPr indent="-228600" lvl="0" marL="457200" rtl="0">
              <a:spcBef>
                <a:spcPts val="0"/>
              </a:spcBef>
            </a:pPr>
            <a:r>
              <a:rPr b="1" lang="en"/>
              <a:t>Communicational Cohesion (medium)</a:t>
            </a:r>
          </a:p>
          <a:p>
            <a:pPr indent="-228600" lvl="1" marL="914400" rtl="0">
              <a:spcBef>
                <a:spcPts val="600"/>
              </a:spcBef>
            </a:pPr>
            <a:r>
              <a:rPr lang="en"/>
              <a:t>All of the elements of a component operate on the same input or produce the same output.</a:t>
            </a:r>
          </a:p>
          <a:p>
            <a:pPr indent="-228600" lvl="0" marL="457200" marR="0" rtl="0" algn="l">
              <a:lnSpc>
                <a:spcPct val="100000"/>
              </a:lnSpc>
              <a:spcBef>
                <a:spcPts val="600"/>
              </a:spcBef>
              <a:spcAft>
                <a:spcPts val="0"/>
              </a:spcAft>
            </a:pPr>
            <a:r>
              <a:rPr b="1" lang="en"/>
              <a:t>Functional Cohesion (strong)</a:t>
            </a:r>
          </a:p>
          <a:p>
            <a:pPr indent="-228600" lvl="1" marL="914400" marR="0" rtl="0" algn="l">
              <a:lnSpc>
                <a:spcPct val="100000"/>
              </a:lnSpc>
              <a:spcBef>
                <a:spcPts val="600"/>
              </a:spcBef>
              <a:spcAft>
                <a:spcPts val="0"/>
              </a:spcAft>
            </a:pPr>
            <a:r>
              <a:rPr lang="en"/>
              <a:t>Each part of a component is necessary for the execution of a single system feature.</a:t>
            </a:r>
          </a:p>
          <a:p>
            <a:pPr indent="-228600" lvl="0" marL="457200" marR="0" rtl="0" algn="l">
              <a:lnSpc>
                <a:spcPct val="100000"/>
              </a:lnSpc>
              <a:spcBef>
                <a:spcPts val="600"/>
              </a:spcBef>
              <a:spcAft>
                <a:spcPts val="0"/>
              </a:spcAft>
            </a:pPr>
            <a:r>
              <a:rPr b="1" lang="en"/>
              <a:t>Object/Data Cohesion (strong)</a:t>
            </a:r>
          </a:p>
          <a:p>
            <a:pPr indent="-228600" lvl="1" marL="914400" marR="0" rtl="0" algn="l">
              <a:lnSpc>
                <a:spcPct val="100000"/>
              </a:lnSpc>
              <a:spcBef>
                <a:spcPts val="600"/>
              </a:spcBef>
              <a:spcAft>
                <a:spcPts val="0"/>
              </a:spcAft>
            </a:pPr>
            <a:r>
              <a:rPr lang="en"/>
              <a:t>Each operation modifies or allows inspection of stored object attributes.</a:t>
            </a:r>
          </a:p>
          <a:p>
            <a:pPr indent="-228600" lvl="1" marL="914400" marR="0" rtl="0" algn="l">
              <a:lnSpc>
                <a:spcPct val="100000"/>
              </a:lnSpc>
              <a:spcBef>
                <a:spcPts val="600"/>
              </a:spcBef>
              <a:spcAft>
                <a:spcPts val="0"/>
              </a:spcAft>
            </a:pPr>
            <a:r>
              <a:rPr lang="en"/>
              <a:t>The class stores data and all operations performed on that data.</a:t>
            </a:r>
          </a:p>
        </p:txBody>
      </p:sp>
      <p:sp>
        <p:nvSpPr>
          <p:cNvPr id="407" name="Shape 407"/>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Shape 412"/>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Cohesion as a Design Attribute</a:t>
            </a:r>
          </a:p>
        </p:txBody>
      </p:sp>
      <p:sp>
        <p:nvSpPr>
          <p:cNvPr id="413" name="Shape 413"/>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Not well-defined.</a:t>
            </a:r>
          </a:p>
          <a:p>
            <a:pPr indent="-406400" lvl="1" marL="914400" marR="0" rtl="0" algn="l">
              <a:lnSpc>
                <a:spcPct val="100000"/>
              </a:lnSpc>
              <a:spcBef>
                <a:spcPts val="600"/>
              </a:spcBef>
              <a:spcAft>
                <a:spcPts val="0"/>
              </a:spcAft>
              <a:buSzPct val="100000"/>
            </a:pPr>
            <a:r>
              <a:rPr lang="en" sz="2800"/>
              <a:t>Despite guidelines, cohesion is subjective and can’t be easily measured.</a:t>
            </a:r>
          </a:p>
          <a:p>
            <a:pPr indent="-406400" lvl="1" marL="914400" marR="0" rtl="0" algn="l">
              <a:lnSpc>
                <a:spcPct val="100000"/>
              </a:lnSpc>
              <a:spcBef>
                <a:spcPts val="600"/>
              </a:spcBef>
              <a:spcAft>
                <a:spcPts val="0"/>
              </a:spcAft>
              <a:buSzPct val="100000"/>
            </a:pPr>
            <a:r>
              <a:rPr lang="en" sz="2800"/>
              <a:t>Often very difficult to figure out what is related.</a:t>
            </a:r>
          </a:p>
          <a:p>
            <a:pPr indent="-406400" lvl="2" marL="1371600" marR="0" rtl="0" algn="l">
              <a:lnSpc>
                <a:spcPct val="100000"/>
              </a:lnSpc>
              <a:spcBef>
                <a:spcPts val="600"/>
              </a:spcBef>
              <a:spcAft>
                <a:spcPts val="0"/>
              </a:spcAft>
              <a:buSzPct val="100000"/>
            </a:pPr>
            <a:r>
              <a:rPr lang="en" sz="2800"/>
              <a:t>Some code is used by multiple classes.</a:t>
            </a:r>
          </a:p>
          <a:p>
            <a:pPr indent="-228600" lvl="0" marL="457200" marR="0" rtl="0" algn="l">
              <a:lnSpc>
                <a:spcPct val="100000"/>
              </a:lnSpc>
              <a:spcBef>
                <a:spcPts val="600"/>
              </a:spcBef>
              <a:spcAft>
                <a:spcPts val="0"/>
              </a:spcAft>
            </a:pPr>
            <a:r>
              <a:rPr lang="en"/>
              <a:t>Inheriting attributes from super-classes weakens cohesion.</a:t>
            </a:r>
          </a:p>
          <a:p>
            <a:pPr indent="-228600" lvl="1" marL="914400" marR="0" rtl="0" algn="l">
              <a:lnSpc>
                <a:spcPct val="100000"/>
              </a:lnSpc>
              <a:spcBef>
                <a:spcPts val="600"/>
              </a:spcBef>
              <a:spcAft>
                <a:spcPts val="0"/>
              </a:spcAft>
            </a:pPr>
            <a:r>
              <a:rPr lang="en"/>
              <a:t>To understand a component, the super-classes as well as the component class must be examined.</a:t>
            </a:r>
          </a:p>
        </p:txBody>
      </p:sp>
      <p:sp>
        <p:nvSpPr>
          <p:cNvPr id="414" name="Shape 414"/>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Shape 419"/>
          <p:cNvSpPr txBox="1"/>
          <p:nvPr>
            <p:ph type="title"/>
          </p:nvPr>
        </p:nvSpPr>
        <p:spPr>
          <a:xfrm>
            <a:off x="457200" y="274637"/>
            <a:ext cx="8229600" cy="1143299"/>
          </a:xfrm>
          <a:prstGeom prst="rect">
            <a:avLst/>
          </a:prstGeom>
        </p:spPr>
        <p:txBody>
          <a:bodyPr anchorCtr="0" anchor="b" bIns="91425" lIns="91425" rIns="91425" wrap="square" tIns="91425">
            <a:noAutofit/>
          </a:bodyPr>
          <a:lstStyle/>
          <a:p>
            <a:pPr lvl="0" rtl="0">
              <a:spcBef>
                <a:spcPts val="0"/>
              </a:spcBef>
              <a:buNone/>
            </a:pPr>
            <a:r>
              <a:rPr lang="en"/>
              <a:t>Coupling</a:t>
            </a:r>
          </a:p>
        </p:txBody>
      </p:sp>
      <p:sp>
        <p:nvSpPr>
          <p:cNvPr id="420" name="Shape 420"/>
          <p:cNvSpPr txBox="1"/>
          <p:nvPr>
            <p:ph idx="1" type="body"/>
          </p:nvPr>
        </p:nvSpPr>
        <p:spPr>
          <a:xfrm>
            <a:off x="457200" y="1600200"/>
            <a:ext cx="8155800" cy="4967700"/>
          </a:xfrm>
          <a:prstGeom prst="rect">
            <a:avLst/>
          </a:prstGeom>
        </p:spPr>
        <p:txBody>
          <a:bodyPr anchorCtr="0" anchor="t" bIns="91425" lIns="91425" rIns="91425" wrap="square" tIns="91425">
            <a:noAutofit/>
          </a:bodyPr>
          <a:lstStyle/>
          <a:p>
            <a:pPr indent="-228600" lvl="0" marL="457200" rtl="0" algn="l">
              <a:spcBef>
                <a:spcPts val="0"/>
              </a:spcBef>
            </a:pPr>
            <a:r>
              <a:rPr lang="en"/>
              <a:t>The degree of interdependence between modules. A measure of the strength of the interconnections between components.</a:t>
            </a:r>
          </a:p>
          <a:p>
            <a:pPr indent="-228600" lvl="1" marL="914400" rtl="0" algn="l">
              <a:spcBef>
                <a:spcPts val="0"/>
              </a:spcBef>
            </a:pPr>
            <a:r>
              <a:rPr lang="en"/>
              <a:t>Is code from another class called often?</a:t>
            </a:r>
          </a:p>
          <a:p>
            <a:pPr indent="-228600" lvl="1" marL="914400" rtl="0" algn="l">
              <a:spcBef>
                <a:spcPts val="0"/>
              </a:spcBef>
            </a:pPr>
            <a:r>
              <a:rPr lang="en"/>
              <a:t>How much data is passed during those calls?</a:t>
            </a:r>
          </a:p>
          <a:p>
            <a:pPr indent="-228600" lvl="0" marL="457200" rtl="0" algn="l">
              <a:spcBef>
                <a:spcPts val="0"/>
              </a:spcBef>
            </a:pPr>
            <a:r>
              <a:rPr lang="en"/>
              <a:t>Loose coupling means component changes are unlikely to affect other components.</a:t>
            </a:r>
          </a:p>
          <a:p>
            <a:pPr indent="-228600" lvl="1" marL="914400" rtl="0" algn="l">
              <a:spcBef>
                <a:spcPts val="0"/>
              </a:spcBef>
            </a:pPr>
            <a:r>
              <a:rPr lang="en"/>
              <a:t>Loose coupling can be achieved by storing local data in objects and communicating solely by passing data through component’s parameters. </a:t>
            </a:r>
          </a:p>
        </p:txBody>
      </p:sp>
      <p:sp>
        <p:nvSpPr>
          <p:cNvPr id="421" name="Shape 421"/>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Shape 426"/>
          <p:cNvSpPr txBox="1"/>
          <p:nvPr>
            <p:ph type="title"/>
          </p:nvPr>
        </p:nvSpPr>
        <p:spPr>
          <a:xfrm>
            <a:off x="457200" y="274637"/>
            <a:ext cx="8229600" cy="1143299"/>
          </a:xfrm>
          <a:prstGeom prst="rect">
            <a:avLst/>
          </a:prstGeom>
        </p:spPr>
        <p:txBody>
          <a:bodyPr anchorCtr="0" anchor="b" bIns="91425" lIns="91425" rIns="91425" wrap="square" tIns="91425">
            <a:noAutofit/>
          </a:bodyPr>
          <a:lstStyle/>
          <a:p>
            <a:pPr lvl="0" rtl="0">
              <a:spcBef>
                <a:spcPts val="0"/>
              </a:spcBef>
              <a:buNone/>
            </a:pPr>
            <a:r>
              <a:rPr lang="en"/>
              <a:t>Tight Coupling</a:t>
            </a:r>
          </a:p>
        </p:txBody>
      </p:sp>
      <p:sp>
        <p:nvSpPr>
          <p:cNvPr id="427" name="Shape 427"/>
          <p:cNvSpPr/>
          <p:nvPr/>
        </p:nvSpPr>
        <p:spPr>
          <a:xfrm>
            <a:off x="1125200" y="1667775"/>
            <a:ext cx="2516700" cy="1551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lgn="ctr">
              <a:spcBef>
                <a:spcPts val="0"/>
              </a:spcBef>
              <a:buNone/>
            </a:pPr>
            <a:r>
              <a:rPr b="1" lang="en" sz="1800"/>
              <a:t>Component A</a:t>
            </a:r>
          </a:p>
        </p:txBody>
      </p:sp>
      <p:sp>
        <p:nvSpPr>
          <p:cNvPr id="428" name="Shape 428"/>
          <p:cNvSpPr/>
          <p:nvPr/>
        </p:nvSpPr>
        <p:spPr>
          <a:xfrm>
            <a:off x="5267525" y="1667775"/>
            <a:ext cx="2516700" cy="1551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sz="1800"/>
              <a:t>Component B</a:t>
            </a:r>
          </a:p>
        </p:txBody>
      </p:sp>
      <p:sp>
        <p:nvSpPr>
          <p:cNvPr id="429" name="Shape 429"/>
          <p:cNvSpPr/>
          <p:nvPr/>
        </p:nvSpPr>
        <p:spPr>
          <a:xfrm>
            <a:off x="1125200" y="4345025"/>
            <a:ext cx="2516700" cy="1551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sz="1800"/>
              <a:t>Component C</a:t>
            </a:r>
          </a:p>
        </p:txBody>
      </p:sp>
      <p:sp>
        <p:nvSpPr>
          <p:cNvPr id="430" name="Shape 430"/>
          <p:cNvSpPr/>
          <p:nvPr/>
        </p:nvSpPr>
        <p:spPr>
          <a:xfrm>
            <a:off x="5267525" y="4345012"/>
            <a:ext cx="2516700" cy="1551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sz="1800"/>
              <a:t>Component D</a:t>
            </a:r>
          </a:p>
        </p:txBody>
      </p:sp>
      <p:sp>
        <p:nvSpPr>
          <p:cNvPr id="431" name="Shape 431"/>
          <p:cNvSpPr/>
          <p:nvPr/>
        </p:nvSpPr>
        <p:spPr>
          <a:xfrm>
            <a:off x="3942825" y="3397550"/>
            <a:ext cx="1153499" cy="744599"/>
          </a:xfrm>
          <a:prstGeom prst="rect">
            <a:avLst/>
          </a:prstGeom>
          <a:solidFill>
            <a:srgbClr val="F4CCCC"/>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lgn="ctr">
              <a:spcBef>
                <a:spcPts val="0"/>
              </a:spcBef>
              <a:buNone/>
            </a:pPr>
            <a:r>
              <a:rPr b="1" lang="en"/>
              <a:t>Shared Data</a:t>
            </a:r>
          </a:p>
        </p:txBody>
      </p:sp>
      <p:cxnSp>
        <p:nvCxnSpPr>
          <p:cNvPr id="432" name="Shape 432"/>
          <p:cNvCxnSpPr>
            <a:stCxn id="427" idx="2"/>
            <a:endCxn id="429" idx="0"/>
          </p:cNvCxnSpPr>
          <p:nvPr/>
        </p:nvCxnSpPr>
        <p:spPr>
          <a:xfrm>
            <a:off x="2383550" y="3219675"/>
            <a:ext cx="0" cy="1125300"/>
          </a:xfrm>
          <a:prstGeom prst="straightConnector1">
            <a:avLst/>
          </a:prstGeom>
          <a:noFill/>
          <a:ln cap="flat" cmpd="sng" w="9525">
            <a:solidFill>
              <a:schemeClr val="dk2"/>
            </a:solidFill>
            <a:prstDash val="solid"/>
            <a:round/>
            <a:headEnd len="lg" w="lg" type="triangle"/>
            <a:tailEnd len="lg" w="lg" type="none"/>
          </a:ln>
        </p:spPr>
      </p:cxnSp>
      <p:cxnSp>
        <p:nvCxnSpPr>
          <p:cNvPr id="433" name="Shape 433"/>
          <p:cNvCxnSpPr>
            <a:stCxn id="427" idx="3"/>
            <a:endCxn id="431" idx="0"/>
          </p:cNvCxnSpPr>
          <p:nvPr/>
        </p:nvCxnSpPr>
        <p:spPr>
          <a:xfrm>
            <a:off x="3641900" y="2443725"/>
            <a:ext cx="877800" cy="953700"/>
          </a:xfrm>
          <a:prstGeom prst="straightConnector1">
            <a:avLst/>
          </a:prstGeom>
          <a:noFill/>
          <a:ln cap="flat" cmpd="sng" w="9525">
            <a:solidFill>
              <a:schemeClr val="dk2"/>
            </a:solidFill>
            <a:prstDash val="solid"/>
            <a:round/>
            <a:headEnd len="lg" w="lg" type="none"/>
            <a:tailEnd len="lg" w="lg" type="triangle"/>
          </a:ln>
        </p:spPr>
      </p:cxnSp>
      <p:cxnSp>
        <p:nvCxnSpPr>
          <p:cNvPr id="434" name="Shape 434"/>
          <p:cNvCxnSpPr>
            <a:stCxn id="429" idx="3"/>
            <a:endCxn id="431" idx="2"/>
          </p:cNvCxnSpPr>
          <p:nvPr/>
        </p:nvCxnSpPr>
        <p:spPr>
          <a:xfrm flipH="1" rot="10800000">
            <a:off x="3641900" y="4142075"/>
            <a:ext cx="877800" cy="978900"/>
          </a:xfrm>
          <a:prstGeom prst="straightConnector1">
            <a:avLst/>
          </a:prstGeom>
          <a:noFill/>
          <a:ln cap="flat" cmpd="sng" w="9525">
            <a:solidFill>
              <a:schemeClr val="dk2"/>
            </a:solidFill>
            <a:prstDash val="solid"/>
            <a:round/>
            <a:headEnd len="lg" w="lg" type="none"/>
            <a:tailEnd len="lg" w="lg" type="triangle"/>
          </a:ln>
        </p:spPr>
      </p:cxnSp>
      <p:cxnSp>
        <p:nvCxnSpPr>
          <p:cNvPr id="435" name="Shape 435"/>
          <p:cNvCxnSpPr>
            <a:stCxn id="428" idx="1"/>
            <a:endCxn id="431" idx="0"/>
          </p:cNvCxnSpPr>
          <p:nvPr/>
        </p:nvCxnSpPr>
        <p:spPr>
          <a:xfrm flipH="1">
            <a:off x="4519625" y="2443725"/>
            <a:ext cx="747900" cy="953700"/>
          </a:xfrm>
          <a:prstGeom prst="straightConnector1">
            <a:avLst/>
          </a:prstGeom>
          <a:noFill/>
          <a:ln cap="flat" cmpd="sng" w="9525">
            <a:solidFill>
              <a:schemeClr val="dk2"/>
            </a:solidFill>
            <a:prstDash val="solid"/>
            <a:round/>
            <a:headEnd len="lg" w="lg" type="none"/>
            <a:tailEnd len="lg" w="lg" type="triangle"/>
          </a:ln>
        </p:spPr>
      </p:cxnSp>
      <p:cxnSp>
        <p:nvCxnSpPr>
          <p:cNvPr id="436" name="Shape 436"/>
          <p:cNvCxnSpPr>
            <a:stCxn id="430" idx="1"/>
            <a:endCxn id="431" idx="2"/>
          </p:cNvCxnSpPr>
          <p:nvPr/>
        </p:nvCxnSpPr>
        <p:spPr>
          <a:xfrm rot="10800000">
            <a:off x="4519625" y="4142062"/>
            <a:ext cx="747900" cy="978900"/>
          </a:xfrm>
          <a:prstGeom prst="straightConnector1">
            <a:avLst/>
          </a:prstGeom>
          <a:noFill/>
          <a:ln cap="flat" cmpd="sng" w="9525">
            <a:solidFill>
              <a:schemeClr val="dk2"/>
            </a:solidFill>
            <a:prstDash val="solid"/>
            <a:round/>
            <a:headEnd len="lg" w="lg" type="none"/>
            <a:tailEnd len="lg" w="lg" type="triangle"/>
          </a:ln>
        </p:spPr>
      </p:cxnSp>
      <p:cxnSp>
        <p:nvCxnSpPr>
          <p:cNvPr id="437" name="Shape 437"/>
          <p:cNvCxnSpPr>
            <a:stCxn id="427" idx="3"/>
            <a:endCxn id="428" idx="1"/>
          </p:cNvCxnSpPr>
          <p:nvPr/>
        </p:nvCxnSpPr>
        <p:spPr>
          <a:xfrm>
            <a:off x="3641900" y="2443725"/>
            <a:ext cx="1625700" cy="0"/>
          </a:xfrm>
          <a:prstGeom prst="straightConnector1">
            <a:avLst/>
          </a:prstGeom>
          <a:noFill/>
          <a:ln cap="flat" cmpd="sng" w="9525">
            <a:solidFill>
              <a:schemeClr val="dk2"/>
            </a:solidFill>
            <a:prstDash val="solid"/>
            <a:round/>
            <a:headEnd len="lg" w="lg" type="triangle"/>
            <a:tailEnd len="lg" w="lg" type="none"/>
          </a:ln>
        </p:spPr>
      </p:cxnSp>
      <p:cxnSp>
        <p:nvCxnSpPr>
          <p:cNvPr id="438" name="Shape 438"/>
          <p:cNvCxnSpPr>
            <a:stCxn id="429" idx="3"/>
            <a:endCxn id="430" idx="1"/>
          </p:cNvCxnSpPr>
          <p:nvPr/>
        </p:nvCxnSpPr>
        <p:spPr>
          <a:xfrm>
            <a:off x="3641900" y="5120975"/>
            <a:ext cx="1625700" cy="0"/>
          </a:xfrm>
          <a:prstGeom prst="straightConnector1">
            <a:avLst/>
          </a:prstGeom>
          <a:noFill/>
          <a:ln cap="flat" cmpd="sng" w="9525">
            <a:solidFill>
              <a:schemeClr val="dk2"/>
            </a:solidFill>
            <a:prstDash val="solid"/>
            <a:round/>
            <a:headEnd len="lg" w="lg" type="none"/>
            <a:tailEnd len="lg" w="lg" type="triangle"/>
          </a:ln>
        </p:spPr>
      </p:cxnSp>
      <p:cxnSp>
        <p:nvCxnSpPr>
          <p:cNvPr id="439" name="Shape 439"/>
          <p:cNvCxnSpPr>
            <a:stCxn id="428" idx="2"/>
            <a:endCxn id="430" idx="0"/>
          </p:cNvCxnSpPr>
          <p:nvPr/>
        </p:nvCxnSpPr>
        <p:spPr>
          <a:xfrm>
            <a:off x="6525875" y="3219675"/>
            <a:ext cx="0" cy="1125300"/>
          </a:xfrm>
          <a:prstGeom prst="straightConnector1">
            <a:avLst/>
          </a:prstGeom>
          <a:noFill/>
          <a:ln cap="flat" cmpd="sng" w="9525">
            <a:solidFill>
              <a:schemeClr val="dk2"/>
            </a:solidFill>
            <a:prstDash val="solid"/>
            <a:round/>
            <a:headEnd len="lg" w="lg" type="none"/>
            <a:tailEnd len="lg" w="lg" type="triangle"/>
          </a:ln>
        </p:spPr>
      </p:cxnSp>
      <p:sp>
        <p:nvSpPr>
          <p:cNvPr id="440" name="Shape 440"/>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sp>
        <p:nvSpPr>
          <p:cNvPr id="445" name="Shape 445"/>
          <p:cNvSpPr txBox="1"/>
          <p:nvPr>
            <p:ph type="title"/>
          </p:nvPr>
        </p:nvSpPr>
        <p:spPr>
          <a:xfrm>
            <a:off x="457200" y="274637"/>
            <a:ext cx="8229600" cy="1143299"/>
          </a:xfrm>
          <a:prstGeom prst="rect">
            <a:avLst/>
          </a:prstGeom>
        </p:spPr>
        <p:txBody>
          <a:bodyPr anchorCtr="0" anchor="b" bIns="91425" lIns="91425" rIns="91425" wrap="square" tIns="91425">
            <a:noAutofit/>
          </a:bodyPr>
          <a:lstStyle/>
          <a:p>
            <a:pPr lvl="0" rtl="0">
              <a:spcBef>
                <a:spcPts val="0"/>
              </a:spcBef>
              <a:buNone/>
            </a:pPr>
            <a:r>
              <a:rPr lang="en"/>
              <a:t>Loose Coupling</a:t>
            </a:r>
          </a:p>
        </p:txBody>
      </p:sp>
      <p:sp>
        <p:nvSpPr>
          <p:cNvPr id="446" name="Shape 446"/>
          <p:cNvSpPr/>
          <p:nvPr/>
        </p:nvSpPr>
        <p:spPr>
          <a:xfrm>
            <a:off x="3313675" y="1772175"/>
            <a:ext cx="1971300" cy="1447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sz="1800"/>
              <a:t>Component A</a:t>
            </a:r>
          </a:p>
          <a:p>
            <a:pPr lvl="0" rtl="0" algn="ctr">
              <a:spcBef>
                <a:spcPts val="0"/>
              </a:spcBef>
              <a:buNone/>
            </a:pPr>
            <a:r>
              <a:t/>
            </a:r>
            <a:endParaRPr b="1" sz="1800"/>
          </a:p>
          <a:p>
            <a:pPr lvl="0" rtl="0" algn="ctr">
              <a:spcBef>
                <a:spcPts val="0"/>
              </a:spcBef>
              <a:buNone/>
            </a:pPr>
            <a:r>
              <a:t/>
            </a:r>
            <a:endParaRPr b="1" sz="1800"/>
          </a:p>
          <a:p>
            <a:pPr lvl="0" algn="ctr">
              <a:spcBef>
                <a:spcPts val="0"/>
              </a:spcBef>
              <a:buNone/>
            </a:pPr>
            <a:r>
              <a:rPr b="1" lang="en" sz="1800"/>
              <a:t>A’s Data</a:t>
            </a:r>
          </a:p>
        </p:txBody>
      </p:sp>
      <p:cxnSp>
        <p:nvCxnSpPr>
          <p:cNvPr id="447" name="Shape 447"/>
          <p:cNvCxnSpPr>
            <a:stCxn id="446" idx="1"/>
            <a:endCxn id="446" idx="3"/>
          </p:cNvCxnSpPr>
          <p:nvPr/>
        </p:nvCxnSpPr>
        <p:spPr>
          <a:xfrm>
            <a:off x="3313675" y="2495775"/>
            <a:ext cx="1971300" cy="0"/>
          </a:xfrm>
          <a:prstGeom prst="straightConnector1">
            <a:avLst/>
          </a:prstGeom>
          <a:noFill/>
          <a:ln cap="flat" cmpd="sng" w="19050">
            <a:solidFill>
              <a:schemeClr val="dk2"/>
            </a:solidFill>
            <a:prstDash val="solid"/>
            <a:round/>
            <a:headEnd len="lg" w="lg" type="none"/>
            <a:tailEnd len="lg" w="lg" type="none"/>
          </a:ln>
        </p:spPr>
      </p:cxnSp>
      <p:sp>
        <p:nvSpPr>
          <p:cNvPr id="448" name="Shape 448"/>
          <p:cNvSpPr/>
          <p:nvPr/>
        </p:nvSpPr>
        <p:spPr>
          <a:xfrm>
            <a:off x="6014225" y="3434600"/>
            <a:ext cx="1971300" cy="1447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sz="1800"/>
              <a:t>Component B</a:t>
            </a:r>
          </a:p>
          <a:p>
            <a:pPr lvl="0" rtl="0" algn="ctr">
              <a:spcBef>
                <a:spcPts val="0"/>
              </a:spcBef>
              <a:buNone/>
            </a:pPr>
            <a:r>
              <a:t/>
            </a:r>
            <a:endParaRPr b="1" sz="1800"/>
          </a:p>
          <a:p>
            <a:pPr lvl="0" rtl="0" algn="ctr">
              <a:spcBef>
                <a:spcPts val="0"/>
              </a:spcBef>
              <a:buNone/>
            </a:pPr>
            <a:r>
              <a:t/>
            </a:r>
            <a:endParaRPr b="1" sz="1800"/>
          </a:p>
          <a:p>
            <a:pPr lvl="0" rtl="0" algn="ctr">
              <a:spcBef>
                <a:spcPts val="0"/>
              </a:spcBef>
              <a:buNone/>
            </a:pPr>
            <a:r>
              <a:rPr b="1" lang="en" sz="1800"/>
              <a:t>B’s Data</a:t>
            </a:r>
          </a:p>
        </p:txBody>
      </p:sp>
      <p:cxnSp>
        <p:nvCxnSpPr>
          <p:cNvPr id="449" name="Shape 449"/>
          <p:cNvCxnSpPr>
            <a:stCxn id="448" idx="1"/>
            <a:endCxn id="448" idx="3"/>
          </p:cNvCxnSpPr>
          <p:nvPr/>
        </p:nvCxnSpPr>
        <p:spPr>
          <a:xfrm>
            <a:off x="6014225" y="4158200"/>
            <a:ext cx="1971300" cy="0"/>
          </a:xfrm>
          <a:prstGeom prst="straightConnector1">
            <a:avLst/>
          </a:prstGeom>
          <a:noFill/>
          <a:ln cap="flat" cmpd="sng" w="19050">
            <a:solidFill>
              <a:schemeClr val="dk2"/>
            </a:solidFill>
            <a:prstDash val="solid"/>
            <a:round/>
            <a:headEnd len="lg" w="lg" type="none"/>
            <a:tailEnd len="lg" w="lg" type="none"/>
          </a:ln>
        </p:spPr>
      </p:cxnSp>
      <p:sp>
        <p:nvSpPr>
          <p:cNvPr id="450" name="Shape 450"/>
          <p:cNvSpPr/>
          <p:nvPr/>
        </p:nvSpPr>
        <p:spPr>
          <a:xfrm>
            <a:off x="1552700" y="3434600"/>
            <a:ext cx="1971300" cy="1447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sz="1800"/>
              <a:t>Component C</a:t>
            </a:r>
          </a:p>
          <a:p>
            <a:pPr lvl="0" rtl="0" algn="ctr">
              <a:spcBef>
                <a:spcPts val="0"/>
              </a:spcBef>
              <a:buNone/>
            </a:pPr>
            <a:r>
              <a:t/>
            </a:r>
            <a:endParaRPr b="1" sz="1800"/>
          </a:p>
          <a:p>
            <a:pPr lvl="0" rtl="0" algn="ctr">
              <a:spcBef>
                <a:spcPts val="0"/>
              </a:spcBef>
              <a:buNone/>
            </a:pPr>
            <a:r>
              <a:t/>
            </a:r>
            <a:endParaRPr b="1" sz="1800"/>
          </a:p>
          <a:p>
            <a:pPr lvl="0" rtl="0" algn="ctr">
              <a:spcBef>
                <a:spcPts val="0"/>
              </a:spcBef>
              <a:buNone/>
            </a:pPr>
            <a:r>
              <a:rPr b="1" lang="en" sz="1800"/>
              <a:t>C’s Data</a:t>
            </a:r>
          </a:p>
        </p:txBody>
      </p:sp>
      <p:cxnSp>
        <p:nvCxnSpPr>
          <p:cNvPr id="451" name="Shape 451"/>
          <p:cNvCxnSpPr>
            <a:stCxn id="450" idx="1"/>
            <a:endCxn id="450" idx="3"/>
          </p:cNvCxnSpPr>
          <p:nvPr/>
        </p:nvCxnSpPr>
        <p:spPr>
          <a:xfrm>
            <a:off x="1552700" y="4158200"/>
            <a:ext cx="1971300" cy="0"/>
          </a:xfrm>
          <a:prstGeom prst="straightConnector1">
            <a:avLst/>
          </a:prstGeom>
          <a:noFill/>
          <a:ln cap="flat" cmpd="sng" w="19050">
            <a:solidFill>
              <a:schemeClr val="dk2"/>
            </a:solidFill>
            <a:prstDash val="solid"/>
            <a:round/>
            <a:headEnd len="lg" w="lg" type="none"/>
            <a:tailEnd len="lg" w="lg" type="none"/>
          </a:ln>
        </p:spPr>
      </p:cxnSp>
      <p:sp>
        <p:nvSpPr>
          <p:cNvPr id="452" name="Shape 452"/>
          <p:cNvSpPr/>
          <p:nvPr/>
        </p:nvSpPr>
        <p:spPr>
          <a:xfrm>
            <a:off x="3783462" y="4881800"/>
            <a:ext cx="1971300" cy="1447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sz="1800"/>
              <a:t>Component D</a:t>
            </a:r>
          </a:p>
          <a:p>
            <a:pPr lvl="0" rtl="0" algn="ctr">
              <a:spcBef>
                <a:spcPts val="0"/>
              </a:spcBef>
              <a:buNone/>
            </a:pPr>
            <a:r>
              <a:t/>
            </a:r>
            <a:endParaRPr b="1" sz="1800"/>
          </a:p>
          <a:p>
            <a:pPr lvl="0" rtl="0" algn="ctr">
              <a:spcBef>
                <a:spcPts val="0"/>
              </a:spcBef>
              <a:buNone/>
            </a:pPr>
            <a:r>
              <a:t/>
            </a:r>
            <a:endParaRPr b="1" sz="1800"/>
          </a:p>
          <a:p>
            <a:pPr lvl="0" rtl="0" algn="ctr">
              <a:spcBef>
                <a:spcPts val="0"/>
              </a:spcBef>
              <a:buNone/>
            </a:pPr>
            <a:r>
              <a:rPr b="1" lang="en" sz="1800"/>
              <a:t>D’s Data</a:t>
            </a:r>
          </a:p>
        </p:txBody>
      </p:sp>
      <p:cxnSp>
        <p:nvCxnSpPr>
          <p:cNvPr id="453" name="Shape 453"/>
          <p:cNvCxnSpPr>
            <a:stCxn id="452" idx="1"/>
            <a:endCxn id="452" idx="3"/>
          </p:cNvCxnSpPr>
          <p:nvPr/>
        </p:nvCxnSpPr>
        <p:spPr>
          <a:xfrm>
            <a:off x="3783462" y="5605400"/>
            <a:ext cx="1971300" cy="0"/>
          </a:xfrm>
          <a:prstGeom prst="straightConnector1">
            <a:avLst/>
          </a:prstGeom>
          <a:noFill/>
          <a:ln cap="flat" cmpd="sng" w="19050">
            <a:solidFill>
              <a:schemeClr val="dk2"/>
            </a:solidFill>
            <a:prstDash val="solid"/>
            <a:round/>
            <a:headEnd len="lg" w="lg" type="none"/>
            <a:tailEnd len="lg" w="lg" type="none"/>
          </a:ln>
        </p:spPr>
      </p:cxnSp>
      <p:cxnSp>
        <p:nvCxnSpPr>
          <p:cNvPr id="454" name="Shape 454"/>
          <p:cNvCxnSpPr>
            <a:stCxn id="452" idx="1"/>
            <a:endCxn id="450" idx="2"/>
          </p:cNvCxnSpPr>
          <p:nvPr/>
        </p:nvCxnSpPr>
        <p:spPr>
          <a:xfrm rot="10800000">
            <a:off x="2538462" y="4881800"/>
            <a:ext cx="1245000" cy="723600"/>
          </a:xfrm>
          <a:prstGeom prst="straightConnector1">
            <a:avLst/>
          </a:prstGeom>
          <a:noFill/>
          <a:ln cap="flat" cmpd="sng" w="19050">
            <a:solidFill>
              <a:schemeClr val="dk2"/>
            </a:solidFill>
            <a:prstDash val="solid"/>
            <a:round/>
            <a:headEnd len="lg" w="lg" type="triangle"/>
            <a:tailEnd len="lg" w="lg" type="none"/>
          </a:ln>
        </p:spPr>
      </p:cxnSp>
      <p:cxnSp>
        <p:nvCxnSpPr>
          <p:cNvPr id="455" name="Shape 455"/>
          <p:cNvCxnSpPr>
            <a:stCxn id="450" idx="0"/>
            <a:endCxn id="446" idx="1"/>
          </p:cNvCxnSpPr>
          <p:nvPr/>
        </p:nvCxnSpPr>
        <p:spPr>
          <a:xfrm flipH="1" rot="10800000">
            <a:off x="2538350" y="2495900"/>
            <a:ext cx="775200" cy="938700"/>
          </a:xfrm>
          <a:prstGeom prst="straightConnector1">
            <a:avLst/>
          </a:prstGeom>
          <a:noFill/>
          <a:ln cap="flat" cmpd="sng" w="19050">
            <a:solidFill>
              <a:schemeClr val="dk2"/>
            </a:solidFill>
            <a:prstDash val="solid"/>
            <a:round/>
            <a:headEnd len="lg" w="lg" type="none"/>
            <a:tailEnd len="lg" w="lg" type="triangle"/>
          </a:ln>
        </p:spPr>
      </p:cxnSp>
      <p:cxnSp>
        <p:nvCxnSpPr>
          <p:cNvPr id="456" name="Shape 456"/>
          <p:cNvCxnSpPr>
            <a:stCxn id="446" idx="3"/>
            <a:endCxn id="448" idx="0"/>
          </p:cNvCxnSpPr>
          <p:nvPr/>
        </p:nvCxnSpPr>
        <p:spPr>
          <a:xfrm>
            <a:off x="5284975" y="2495775"/>
            <a:ext cx="1714800" cy="938700"/>
          </a:xfrm>
          <a:prstGeom prst="straightConnector1">
            <a:avLst/>
          </a:prstGeom>
          <a:noFill/>
          <a:ln cap="flat" cmpd="sng" w="19050">
            <a:solidFill>
              <a:schemeClr val="dk2"/>
            </a:solidFill>
            <a:prstDash val="solid"/>
            <a:round/>
            <a:headEnd len="lg" w="lg" type="triangle"/>
            <a:tailEnd len="lg" w="lg" type="none"/>
          </a:ln>
        </p:spPr>
      </p:cxnSp>
      <p:sp>
        <p:nvSpPr>
          <p:cNvPr id="457" name="Shape 457"/>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cxnSp>
        <p:nvCxnSpPr>
          <p:cNvPr id="458" name="Shape 458"/>
          <p:cNvCxnSpPr>
            <a:stCxn id="448" idx="2"/>
            <a:endCxn id="452" idx="3"/>
          </p:cNvCxnSpPr>
          <p:nvPr/>
        </p:nvCxnSpPr>
        <p:spPr>
          <a:xfrm flipH="1">
            <a:off x="5754875" y="4881800"/>
            <a:ext cx="1245000" cy="723600"/>
          </a:xfrm>
          <a:prstGeom prst="straightConnector1">
            <a:avLst/>
          </a:prstGeom>
          <a:noFill/>
          <a:ln cap="flat" cmpd="sng" w="19050">
            <a:solidFill>
              <a:schemeClr val="dk2"/>
            </a:solidFill>
            <a:prstDash val="solid"/>
            <a:round/>
            <a:headEnd len="lg" w="lg" type="none"/>
            <a:tailEnd len="lg" w="lg" type="triangle"/>
          </a:ln>
        </p:spPr>
      </p:cxn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sp>
        <p:nvSpPr>
          <p:cNvPr id="463" name="Shape 463"/>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Food for Thought</a:t>
            </a:r>
          </a:p>
        </p:txBody>
      </p:sp>
      <p:sp>
        <p:nvSpPr>
          <p:cNvPr id="464" name="Shape 464"/>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How does an OO language like Java or C++ support low coupling and high cohesion?</a:t>
            </a:r>
          </a:p>
          <a:p>
            <a:pPr indent="-406400" lvl="1" marL="914400" marR="0" rtl="0" algn="l">
              <a:lnSpc>
                <a:spcPct val="100000"/>
              </a:lnSpc>
              <a:spcBef>
                <a:spcPts val="600"/>
              </a:spcBef>
              <a:spcAft>
                <a:spcPts val="0"/>
              </a:spcAft>
              <a:buSzPct val="100000"/>
            </a:pPr>
            <a:r>
              <a:rPr lang="en" sz="2800"/>
              <a:t>How can we mess it up?</a:t>
            </a:r>
          </a:p>
          <a:p>
            <a:pPr indent="-228600" lvl="0" marL="457200" rtl="0">
              <a:spcBef>
                <a:spcPts val="0"/>
              </a:spcBef>
            </a:pPr>
            <a:r>
              <a:rPr lang="en"/>
              <a:t>How do global variables affect coupling?</a:t>
            </a:r>
          </a:p>
          <a:p>
            <a:pPr indent="-228600" lvl="0" marL="457200" rtl="0">
              <a:spcBef>
                <a:spcPts val="0"/>
              </a:spcBef>
            </a:pPr>
            <a:r>
              <a:rPr lang="en"/>
              <a:t>How about complex data structures?</a:t>
            </a:r>
          </a:p>
          <a:p>
            <a:pPr indent="-228600" lvl="1" marL="914400" rtl="0">
              <a:spcBef>
                <a:spcPts val="0"/>
              </a:spcBef>
            </a:pPr>
            <a:r>
              <a:rPr lang="en"/>
              <a:t>… and pointers?</a:t>
            </a:r>
          </a:p>
          <a:p>
            <a:pPr indent="-228600" lvl="0" marL="457200" rtl="0">
              <a:spcBef>
                <a:spcPts val="0"/>
              </a:spcBef>
            </a:pPr>
            <a:r>
              <a:rPr lang="en"/>
              <a:t>What does inheritance do to coupling and cohesion?</a:t>
            </a:r>
          </a:p>
          <a:p>
            <a:pPr indent="0" lvl="0" marL="457200" marR="0" rtl="0" algn="l">
              <a:lnSpc>
                <a:spcPct val="100000"/>
              </a:lnSpc>
              <a:spcBef>
                <a:spcPts val="600"/>
              </a:spcBef>
              <a:spcAft>
                <a:spcPts val="0"/>
              </a:spcAft>
              <a:buNone/>
            </a:pPr>
            <a:r>
              <a:t/>
            </a:r>
            <a:endParaRPr sz="2800"/>
          </a:p>
        </p:txBody>
      </p:sp>
      <p:sp>
        <p:nvSpPr>
          <p:cNvPr id="465" name="Shape 465"/>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9" name="Shape 469"/>
        <p:cNvGrpSpPr/>
        <p:nvPr/>
      </p:nvGrpSpPr>
      <p:grpSpPr>
        <a:xfrm>
          <a:off x="0" y="0"/>
          <a:ext cx="0" cy="0"/>
          <a:chOff x="0" y="0"/>
          <a:chExt cx="0" cy="0"/>
        </a:xfrm>
      </p:grpSpPr>
      <p:sp>
        <p:nvSpPr>
          <p:cNvPr id="470" name="Shape 470"/>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Coupling and Inheritance</a:t>
            </a:r>
          </a:p>
        </p:txBody>
      </p:sp>
      <p:sp>
        <p:nvSpPr>
          <p:cNvPr id="471" name="Shape 471"/>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228600" lvl="0" marL="457200" rtl="0" algn="l">
              <a:spcBef>
                <a:spcPts val="0"/>
              </a:spcBef>
            </a:pPr>
            <a:r>
              <a:rPr lang="en"/>
              <a:t>Object-oriented systems can be loosely coupled because there is no need for shared state and objects communicate using message passing.</a:t>
            </a:r>
          </a:p>
          <a:p>
            <a:pPr indent="-228600" lvl="0" marL="457200" rtl="0" algn="l">
              <a:spcBef>
                <a:spcPts val="0"/>
              </a:spcBef>
            </a:pPr>
            <a:r>
              <a:rPr lang="en"/>
              <a:t>However, an object class is coupled to its super-classes.</a:t>
            </a:r>
          </a:p>
          <a:p>
            <a:pPr indent="-228600" lvl="1" marL="914400" rtl="0" algn="l">
              <a:spcBef>
                <a:spcPts val="0"/>
              </a:spcBef>
            </a:pPr>
            <a:r>
              <a:rPr lang="en"/>
              <a:t>Changes made to the attributes or operations in a super-class propagate to all sub-classes. Such changes must be carefully controlled.</a:t>
            </a:r>
          </a:p>
        </p:txBody>
      </p:sp>
      <p:sp>
        <p:nvSpPr>
          <p:cNvPr id="472" name="Shape 472"/>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Shape 64"/>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What is Design?</a:t>
            </a:r>
          </a:p>
        </p:txBody>
      </p:sp>
      <p:sp>
        <p:nvSpPr>
          <p:cNvPr id="65" name="Shape 65"/>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marR="0" rtl="0" algn="l">
              <a:lnSpc>
                <a:spcPct val="100000"/>
              </a:lnSpc>
              <a:spcBef>
                <a:spcPts val="600"/>
              </a:spcBef>
              <a:spcAft>
                <a:spcPts val="0"/>
              </a:spcAft>
              <a:buNone/>
            </a:pPr>
            <a:r>
              <a:rPr lang="en"/>
              <a:t>Design is the process of going from this:</a:t>
            </a:r>
          </a:p>
        </p:txBody>
      </p:sp>
      <p:sp>
        <p:nvSpPr>
          <p:cNvPr id="66" name="Shape 66"/>
          <p:cNvSpPr/>
          <p:nvPr/>
        </p:nvSpPr>
        <p:spPr>
          <a:xfrm>
            <a:off x="1188750" y="2418075"/>
            <a:ext cx="6766500" cy="36270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lgn="ctr">
              <a:spcBef>
                <a:spcPts val="0"/>
              </a:spcBef>
              <a:buNone/>
            </a:pPr>
            <a:r>
              <a:rPr b="1" lang="en" sz="4800"/>
              <a:t>Software</a:t>
            </a:r>
          </a:p>
        </p:txBody>
      </p:sp>
      <p:sp>
        <p:nvSpPr>
          <p:cNvPr id="67" name="Shape 67"/>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6" name="Shape 476"/>
        <p:cNvGrpSpPr/>
        <p:nvPr/>
      </p:nvGrpSpPr>
      <p:grpSpPr>
        <a:xfrm>
          <a:off x="0" y="0"/>
          <a:ext cx="0" cy="0"/>
          <a:chOff x="0" y="0"/>
          <a:chExt cx="0" cy="0"/>
        </a:xfrm>
      </p:grpSpPr>
      <p:sp>
        <p:nvSpPr>
          <p:cNvPr id="477" name="Shape 477"/>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Information Hiding</a:t>
            </a:r>
          </a:p>
        </p:txBody>
      </p:sp>
      <p:sp>
        <p:nvSpPr>
          <p:cNvPr id="478" name="Shape 478"/>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Put the complexity inside of a “black box”</a:t>
            </a:r>
          </a:p>
          <a:p>
            <a:pPr indent="-228600" lvl="1" marL="914400" marR="0" rtl="0" algn="l">
              <a:lnSpc>
                <a:spcPct val="100000"/>
              </a:lnSpc>
              <a:spcBef>
                <a:spcPts val="600"/>
              </a:spcBef>
              <a:spcAft>
                <a:spcPts val="0"/>
              </a:spcAft>
            </a:pPr>
            <a:r>
              <a:rPr lang="en"/>
              <a:t>Hide it from the components that use that “box”.</a:t>
            </a:r>
          </a:p>
          <a:p>
            <a:pPr indent="-228600" lvl="1" marL="914400" marR="0" rtl="0" algn="l">
              <a:lnSpc>
                <a:spcPct val="100000"/>
              </a:lnSpc>
              <a:spcBef>
                <a:spcPts val="600"/>
              </a:spcBef>
              <a:spcAft>
                <a:spcPts val="0"/>
              </a:spcAft>
            </a:pPr>
            <a:r>
              <a:rPr lang="en"/>
              <a:t>The user does not need to know </a:t>
            </a:r>
            <a:r>
              <a:rPr i="1" lang="en"/>
              <a:t>how </a:t>
            </a:r>
            <a:r>
              <a:rPr lang="en"/>
              <a:t>the box works, just </a:t>
            </a:r>
            <a:r>
              <a:rPr i="1" lang="en"/>
              <a:t>what</a:t>
            </a:r>
            <a:r>
              <a:rPr lang="en"/>
              <a:t> it does.</a:t>
            </a:r>
          </a:p>
          <a:p>
            <a:pPr indent="-228600" lvl="0" marL="457200" marR="0" rtl="0" algn="l">
              <a:lnSpc>
                <a:spcPct val="100000"/>
              </a:lnSpc>
              <a:spcBef>
                <a:spcPts val="600"/>
              </a:spcBef>
              <a:spcAft>
                <a:spcPts val="0"/>
              </a:spcAft>
            </a:pPr>
            <a:r>
              <a:rPr lang="en"/>
              <a:t>Greatly reduces the amount of information the designer needs to understand at once.</a:t>
            </a:r>
          </a:p>
          <a:p>
            <a:pPr indent="-228600" lvl="0" marL="457200" marR="0" rtl="0" algn="l">
              <a:lnSpc>
                <a:spcPct val="100000"/>
              </a:lnSpc>
              <a:spcBef>
                <a:spcPts val="600"/>
              </a:spcBef>
              <a:spcAft>
                <a:spcPts val="0"/>
              </a:spcAft>
            </a:pPr>
            <a:r>
              <a:rPr lang="en"/>
              <a:t>Examples:</a:t>
            </a:r>
          </a:p>
          <a:p>
            <a:pPr indent="-228600" lvl="1" marL="914400" marR="0" rtl="0" algn="l">
              <a:lnSpc>
                <a:spcPct val="100000"/>
              </a:lnSpc>
              <a:spcBef>
                <a:spcPts val="600"/>
              </a:spcBef>
              <a:spcAft>
                <a:spcPts val="0"/>
              </a:spcAft>
            </a:pPr>
            <a:r>
              <a:rPr lang="en"/>
              <a:t>Functions, Interfaces, Classes, Libraries</a:t>
            </a:r>
          </a:p>
          <a:p>
            <a:pPr indent="-228600" lvl="0" marL="457200" marR="0" rtl="0" algn="l">
              <a:lnSpc>
                <a:spcPct val="100000"/>
              </a:lnSpc>
              <a:spcBef>
                <a:spcPts val="600"/>
              </a:spcBef>
              <a:spcAft>
                <a:spcPts val="0"/>
              </a:spcAft>
            </a:pPr>
            <a:r>
              <a:rPr lang="en"/>
              <a:t>If used properly, helps ensure loose coupling.</a:t>
            </a:r>
          </a:p>
        </p:txBody>
      </p:sp>
      <p:sp>
        <p:nvSpPr>
          <p:cNvPr id="479" name="Shape 479"/>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3" name="Shape 483"/>
        <p:cNvGrpSpPr/>
        <p:nvPr/>
      </p:nvGrpSpPr>
      <p:grpSpPr>
        <a:xfrm>
          <a:off x="0" y="0"/>
          <a:ext cx="0" cy="0"/>
          <a:chOff x="0" y="0"/>
          <a:chExt cx="0" cy="0"/>
        </a:xfrm>
      </p:grpSpPr>
      <p:sp>
        <p:nvSpPr>
          <p:cNvPr id="484" name="Shape 484"/>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Information Hiding Example</a:t>
            </a:r>
          </a:p>
        </p:txBody>
      </p:sp>
      <p:sp>
        <p:nvSpPr>
          <p:cNvPr id="485" name="Shape 485"/>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marR="0" rtl="0" algn="l">
              <a:lnSpc>
                <a:spcPct val="100000"/>
              </a:lnSpc>
              <a:spcBef>
                <a:spcPts val="600"/>
              </a:spcBef>
              <a:spcAft>
                <a:spcPts val="0"/>
              </a:spcAft>
              <a:buNone/>
            </a:pPr>
            <a:r>
              <a:rPr lang="en" sz="2200">
                <a:latin typeface="Courier New"/>
                <a:ea typeface="Courier New"/>
                <a:cs typeface="Courier New"/>
                <a:sym typeface="Courier New"/>
              </a:rPr>
              <a:t>int[] sortAscending(int[] unsorted, int length);</a:t>
            </a:r>
          </a:p>
          <a:p>
            <a:pPr lvl="0" marR="0" rtl="0" algn="l">
              <a:lnSpc>
                <a:spcPct val="100000"/>
              </a:lnSpc>
              <a:spcBef>
                <a:spcPts val="600"/>
              </a:spcBef>
              <a:spcAft>
                <a:spcPts val="0"/>
              </a:spcAft>
              <a:buNone/>
            </a:pPr>
            <a:r>
              <a:t/>
            </a:r>
            <a:endParaRPr/>
          </a:p>
          <a:p>
            <a:pPr indent="-228600" lvl="0" marL="457200" marR="0" rtl="0" algn="l">
              <a:lnSpc>
                <a:spcPct val="100000"/>
              </a:lnSpc>
              <a:spcBef>
                <a:spcPts val="600"/>
              </a:spcBef>
              <a:spcAft>
                <a:spcPts val="0"/>
              </a:spcAft>
            </a:pPr>
            <a:r>
              <a:rPr lang="en"/>
              <a:t>We do not know what sort routine is used.</a:t>
            </a:r>
          </a:p>
          <a:p>
            <a:pPr indent="-228600" lvl="0" marL="457200" marR="0" rtl="0" algn="l">
              <a:lnSpc>
                <a:spcPct val="100000"/>
              </a:lnSpc>
              <a:spcBef>
                <a:spcPts val="600"/>
              </a:spcBef>
              <a:spcAft>
                <a:spcPts val="0"/>
              </a:spcAft>
            </a:pPr>
            <a:r>
              <a:rPr lang="en"/>
              <a:t>All we know is what the interface is and what the module accomplishes.</a:t>
            </a:r>
          </a:p>
          <a:p>
            <a:pPr indent="-228600" lvl="0" marL="457200" marR="0" rtl="0" algn="l">
              <a:lnSpc>
                <a:spcPct val="100000"/>
              </a:lnSpc>
              <a:spcBef>
                <a:spcPts val="600"/>
              </a:spcBef>
              <a:spcAft>
                <a:spcPts val="0"/>
              </a:spcAft>
            </a:pPr>
            <a:r>
              <a:rPr lang="en"/>
              <a:t>Allows designers to focus on one part of the system at a time, without worrying about other components.</a:t>
            </a:r>
          </a:p>
        </p:txBody>
      </p:sp>
      <p:sp>
        <p:nvSpPr>
          <p:cNvPr id="486" name="Shape 486"/>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0" name="Shape 490"/>
        <p:cNvGrpSpPr/>
        <p:nvPr/>
      </p:nvGrpSpPr>
      <p:grpSpPr>
        <a:xfrm>
          <a:off x="0" y="0"/>
          <a:ext cx="0" cy="0"/>
          <a:chOff x="0" y="0"/>
          <a:chExt cx="0" cy="0"/>
        </a:xfrm>
      </p:grpSpPr>
      <p:sp>
        <p:nvSpPr>
          <p:cNvPr id="491" name="Shape 491"/>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Data Encapsulation</a:t>
            </a:r>
          </a:p>
        </p:txBody>
      </p:sp>
      <p:sp>
        <p:nvSpPr>
          <p:cNvPr id="492" name="Shape 492"/>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228600" lvl="0" marL="457200" marR="0" rtl="0" algn="l">
              <a:lnSpc>
                <a:spcPct val="100000"/>
              </a:lnSpc>
              <a:spcBef>
                <a:spcPts val="600"/>
              </a:spcBef>
              <a:spcAft>
                <a:spcPts val="0"/>
              </a:spcAft>
            </a:pPr>
            <a:r>
              <a:rPr lang="en"/>
              <a:t>Encapsulation is the principle of building a barrier around a collection of items.</a:t>
            </a:r>
          </a:p>
          <a:p>
            <a:pPr indent="-228600" lvl="0" marL="457200" marR="0" rtl="0" algn="l">
              <a:lnSpc>
                <a:spcPct val="100000"/>
              </a:lnSpc>
              <a:spcBef>
                <a:spcPts val="600"/>
              </a:spcBef>
              <a:spcAft>
                <a:spcPts val="0"/>
              </a:spcAft>
            </a:pPr>
            <a:r>
              <a:rPr lang="en"/>
              <a:t>Encapsulate the data a module is working on.</a:t>
            </a:r>
          </a:p>
          <a:p>
            <a:pPr indent="-228600" lvl="1" marL="914400" marR="0" rtl="0" algn="l">
              <a:lnSpc>
                <a:spcPct val="100000"/>
              </a:lnSpc>
              <a:spcBef>
                <a:spcPts val="600"/>
              </a:spcBef>
              <a:spcAft>
                <a:spcPts val="0"/>
              </a:spcAft>
            </a:pPr>
            <a:r>
              <a:rPr lang="en"/>
              <a:t>Protect the data from unauthorized access.</a:t>
            </a:r>
          </a:p>
          <a:p>
            <a:pPr indent="-228600" lvl="1" marL="914400" marR="0" rtl="0" algn="l">
              <a:lnSpc>
                <a:spcPct val="100000"/>
              </a:lnSpc>
              <a:spcBef>
                <a:spcPts val="600"/>
              </a:spcBef>
              <a:spcAft>
                <a:spcPts val="0"/>
              </a:spcAft>
            </a:pPr>
            <a:r>
              <a:rPr lang="en"/>
              <a:t>Nobody else can mess with the data.</a:t>
            </a:r>
          </a:p>
          <a:p>
            <a:pPr indent="-228600" lvl="1" marL="914400" marR="0" rtl="0" algn="l">
              <a:lnSpc>
                <a:spcPct val="100000"/>
              </a:lnSpc>
              <a:spcBef>
                <a:spcPts val="600"/>
              </a:spcBef>
              <a:spcAft>
                <a:spcPts val="0"/>
              </a:spcAft>
            </a:pPr>
            <a:r>
              <a:rPr lang="en"/>
              <a:t>If it gets corrupted, it must have been the fault of this component. </a:t>
            </a:r>
          </a:p>
          <a:p>
            <a:pPr indent="-228600" lvl="0" marL="457200" marR="0" rtl="0" algn="l">
              <a:lnSpc>
                <a:spcPct val="100000"/>
              </a:lnSpc>
              <a:spcBef>
                <a:spcPts val="600"/>
              </a:spcBef>
              <a:spcAft>
                <a:spcPts val="0"/>
              </a:spcAft>
            </a:pPr>
            <a:r>
              <a:rPr lang="en"/>
              <a:t>Makes the design more robust.</a:t>
            </a:r>
          </a:p>
        </p:txBody>
      </p:sp>
      <p:sp>
        <p:nvSpPr>
          <p:cNvPr id="493" name="Shape 493"/>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7" name="Shape 497"/>
        <p:cNvGrpSpPr/>
        <p:nvPr/>
      </p:nvGrpSpPr>
      <p:grpSpPr>
        <a:xfrm>
          <a:off x="0" y="0"/>
          <a:ext cx="0" cy="0"/>
          <a:chOff x="0" y="0"/>
          <a:chExt cx="0" cy="0"/>
        </a:xfrm>
      </p:grpSpPr>
      <p:sp>
        <p:nvSpPr>
          <p:cNvPr id="498" name="Shape 498"/>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Encapsulation Example</a:t>
            </a:r>
          </a:p>
        </p:txBody>
      </p:sp>
      <p:sp>
        <p:nvSpPr>
          <p:cNvPr id="499" name="Shape 499"/>
          <p:cNvSpPr txBox="1"/>
          <p:nvPr>
            <p:ph idx="2" type="body"/>
          </p:nvPr>
        </p:nvSpPr>
        <p:spPr>
          <a:xfrm>
            <a:off x="4692273" y="1600200"/>
            <a:ext cx="3994500" cy="4967700"/>
          </a:xfrm>
          <a:prstGeom prst="rect">
            <a:avLst/>
          </a:prstGeom>
        </p:spPr>
        <p:txBody>
          <a:bodyPr anchorCtr="0" anchor="t" bIns="91425" lIns="91425" rIns="91425" wrap="square" tIns="91425">
            <a:noAutofit/>
          </a:bodyPr>
          <a:lstStyle/>
          <a:p>
            <a:pPr lvl="0" rtl="0">
              <a:lnSpc>
                <a:spcPct val="100000"/>
              </a:lnSpc>
              <a:spcBef>
                <a:spcPts val="0"/>
              </a:spcBef>
              <a:buNone/>
            </a:pPr>
            <a:r>
              <a:rPr lang="en" sz="2400"/>
              <a:t>Version 2:</a:t>
            </a:r>
          </a:p>
          <a:p>
            <a:pPr lvl="0" rtl="0">
              <a:lnSpc>
                <a:spcPct val="100000"/>
              </a:lnSpc>
              <a:spcBef>
                <a:spcPts val="0"/>
              </a:spcBef>
              <a:spcAft>
                <a:spcPts val="800"/>
              </a:spcAft>
              <a:buClr>
                <a:schemeClr val="dk1"/>
              </a:buClr>
              <a:buSzPct val="91666"/>
              <a:buFont typeface="Arial"/>
              <a:buNone/>
            </a:pPr>
            <a:r>
              <a:rPr lang="en" sz="1200">
                <a:latin typeface="Consolas"/>
                <a:ea typeface="Consolas"/>
                <a:cs typeface="Consolas"/>
                <a:sym typeface="Consolas"/>
              </a:rPr>
              <a:t>class Adder{</a:t>
            </a:r>
          </a:p>
          <a:p>
            <a:pPr indent="457200" lvl="0" rtl="0">
              <a:lnSpc>
                <a:spcPct val="100000"/>
              </a:lnSpc>
              <a:spcBef>
                <a:spcPts val="0"/>
              </a:spcBef>
              <a:spcAft>
                <a:spcPts val="800"/>
              </a:spcAft>
              <a:buNone/>
            </a:pPr>
            <a:r>
              <a:rPr lang="en" sz="1200">
                <a:latin typeface="Consolas"/>
                <a:ea typeface="Consolas"/>
                <a:cs typeface="Consolas"/>
                <a:sym typeface="Consolas"/>
              </a:rPr>
              <a:t>private int total;</a:t>
            </a:r>
            <a:br>
              <a:rPr lang="en" sz="1200">
                <a:latin typeface="Consolas"/>
                <a:ea typeface="Consolas"/>
                <a:cs typeface="Consolas"/>
                <a:sym typeface="Consolas"/>
              </a:rPr>
            </a:br>
            <a:r>
              <a:rPr lang="en" sz="1200">
                <a:latin typeface="Consolas"/>
                <a:ea typeface="Consolas"/>
                <a:cs typeface="Consolas"/>
                <a:sym typeface="Consolas"/>
              </a:rPr>
              <a:t>	void addNum(int number){</a:t>
            </a:r>
            <a:br>
              <a:rPr lang="en" sz="1200">
                <a:latin typeface="Consolas"/>
                <a:ea typeface="Consolas"/>
                <a:cs typeface="Consolas"/>
                <a:sym typeface="Consolas"/>
              </a:rPr>
            </a:br>
            <a:r>
              <a:rPr lang="en" sz="1200">
                <a:latin typeface="Consolas"/>
                <a:ea typeface="Consolas"/>
                <a:cs typeface="Consolas"/>
                <a:sym typeface="Consolas"/>
              </a:rPr>
              <a:t>		total += number;</a:t>
            </a:r>
            <a:br>
              <a:rPr lang="en" sz="1200">
                <a:latin typeface="Consolas"/>
                <a:ea typeface="Consolas"/>
                <a:cs typeface="Consolas"/>
                <a:sym typeface="Consolas"/>
              </a:rPr>
            </a:br>
            <a:r>
              <a:rPr lang="en" sz="1200">
                <a:latin typeface="Consolas"/>
                <a:ea typeface="Consolas"/>
                <a:cs typeface="Consolas"/>
                <a:sym typeface="Consolas"/>
              </a:rPr>
              <a:t>	}</a:t>
            </a:r>
          </a:p>
          <a:p>
            <a:pPr indent="457200" lvl="0" rtl="0">
              <a:lnSpc>
                <a:spcPct val="100000"/>
              </a:lnSpc>
              <a:spcBef>
                <a:spcPts val="0"/>
              </a:spcBef>
              <a:spcAft>
                <a:spcPts val="800"/>
              </a:spcAft>
              <a:buNone/>
            </a:pPr>
            <a:r>
              <a:rPr lang="en" sz="1200">
                <a:latin typeface="Consolas"/>
                <a:ea typeface="Consolas"/>
                <a:cs typeface="Consolas"/>
                <a:sym typeface="Consolas"/>
              </a:rPr>
              <a:t>int getTotal(){</a:t>
            </a:r>
          </a:p>
          <a:p>
            <a:pPr indent="457200" lvl="0" rtl="0">
              <a:lnSpc>
                <a:spcPct val="100000"/>
              </a:lnSpc>
              <a:spcBef>
                <a:spcPts val="0"/>
              </a:spcBef>
              <a:spcAft>
                <a:spcPts val="800"/>
              </a:spcAft>
              <a:buNone/>
            </a:pPr>
            <a:r>
              <a:rPr lang="en" sz="1200">
                <a:latin typeface="Consolas"/>
                <a:ea typeface="Consolas"/>
                <a:cs typeface="Consolas"/>
                <a:sym typeface="Consolas"/>
              </a:rPr>
              <a:t>	return total;</a:t>
            </a:r>
          </a:p>
          <a:p>
            <a:pPr indent="387350" lvl="0" rtl="0">
              <a:lnSpc>
                <a:spcPct val="100000"/>
              </a:lnSpc>
              <a:spcBef>
                <a:spcPts val="0"/>
              </a:spcBef>
              <a:spcAft>
                <a:spcPts val="800"/>
              </a:spcAft>
              <a:buClr>
                <a:schemeClr val="dk1"/>
              </a:buClr>
              <a:buSzPct val="91666"/>
              <a:buFont typeface="Arial"/>
              <a:buNone/>
            </a:pPr>
            <a:r>
              <a:rPr lang="en" sz="1200">
                <a:latin typeface="Consolas"/>
                <a:ea typeface="Consolas"/>
                <a:cs typeface="Consolas"/>
                <a:sym typeface="Consolas"/>
              </a:rPr>
              <a:t>}</a:t>
            </a:r>
            <a:br>
              <a:rPr lang="en" sz="1200">
                <a:latin typeface="Consolas"/>
                <a:ea typeface="Consolas"/>
                <a:cs typeface="Consolas"/>
                <a:sym typeface="Consolas"/>
              </a:rPr>
            </a:br>
            <a:r>
              <a:rPr lang="en" sz="1200">
                <a:latin typeface="Consolas"/>
                <a:ea typeface="Consolas"/>
                <a:cs typeface="Consolas"/>
                <a:sym typeface="Consolas"/>
              </a:rPr>
              <a:t>};</a:t>
            </a:r>
            <a:br>
              <a:rPr lang="en" sz="1200">
                <a:latin typeface="Consolas"/>
                <a:ea typeface="Consolas"/>
                <a:cs typeface="Consolas"/>
                <a:sym typeface="Consolas"/>
              </a:rPr>
            </a:br>
            <a:r>
              <a:rPr lang="en" sz="1200">
                <a:latin typeface="Consolas"/>
                <a:ea typeface="Consolas"/>
                <a:cs typeface="Consolas"/>
                <a:sym typeface="Consolas"/>
              </a:rPr>
              <a:t>int main( )</a:t>
            </a:r>
            <a:br>
              <a:rPr lang="en" sz="1200">
                <a:latin typeface="Consolas"/>
                <a:ea typeface="Consolas"/>
                <a:cs typeface="Consolas"/>
                <a:sym typeface="Consolas"/>
              </a:rPr>
            </a:br>
            <a:r>
              <a:rPr lang="en" sz="1200">
                <a:latin typeface="Consolas"/>
                <a:ea typeface="Consolas"/>
                <a:cs typeface="Consolas"/>
                <a:sym typeface="Consolas"/>
              </a:rPr>
              <a:t>{</a:t>
            </a:r>
            <a:br>
              <a:rPr lang="en" sz="1200">
                <a:latin typeface="Consolas"/>
                <a:ea typeface="Consolas"/>
                <a:cs typeface="Consolas"/>
                <a:sym typeface="Consolas"/>
              </a:rPr>
            </a:br>
            <a:r>
              <a:rPr lang="en" sz="1200">
                <a:latin typeface="Consolas"/>
                <a:ea typeface="Consolas"/>
                <a:cs typeface="Consolas"/>
                <a:sym typeface="Consolas"/>
              </a:rPr>
              <a:t>   Adder a; </a:t>
            </a:r>
            <a:br>
              <a:rPr lang="en" sz="1200">
                <a:latin typeface="Consolas"/>
                <a:ea typeface="Consolas"/>
                <a:cs typeface="Consolas"/>
                <a:sym typeface="Consolas"/>
              </a:rPr>
            </a:br>
            <a:r>
              <a:rPr lang="en" sz="1200">
                <a:latin typeface="Consolas"/>
                <a:ea typeface="Consolas"/>
                <a:cs typeface="Consolas"/>
                <a:sym typeface="Consolas"/>
              </a:rPr>
              <a:t>   a.addNum(10);</a:t>
            </a:r>
            <a:br>
              <a:rPr lang="en" sz="1200">
                <a:latin typeface="Consolas"/>
                <a:ea typeface="Consolas"/>
                <a:cs typeface="Consolas"/>
                <a:sym typeface="Consolas"/>
              </a:rPr>
            </a:br>
            <a:r>
              <a:rPr lang="en" sz="1200">
                <a:latin typeface="Consolas"/>
                <a:ea typeface="Consolas"/>
                <a:cs typeface="Consolas"/>
                <a:sym typeface="Consolas"/>
              </a:rPr>
              <a:t>   a.addNum(20);</a:t>
            </a:r>
            <a:br>
              <a:rPr lang="en" sz="1200">
                <a:latin typeface="Consolas"/>
                <a:ea typeface="Consolas"/>
                <a:cs typeface="Consolas"/>
                <a:sym typeface="Consolas"/>
              </a:rPr>
            </a:br>
            <a:r>
              <a:rPr lang="en" sz="1200">
                <a:latin typeface="Consolas"/>
                <a:ea typeface="Consolas"/>
                <a:cs typeface="Consolas"/>
                <a:sym typeface="Consolas"/>
              </a:rPr>
              <a:t>   a.addNum(30);</a:t>
            </a:r>
            <a:br>
              <a:rPr lang="en" sz="1200">
                <a:latin typeface="Consolas"/>
                <a:ea typeface="Consolas"/>
                <a:cs typeface="Consolas"/>
                <a:sym typeface="Consolas"/>
              </a:rPr>
            </a:br>
            <a:r>
              <a:rPr lang="en" sz="1200">
                <a:latin typeface="Consolas"/>
                <a:ea typeface="Consolas"/>
                <a:cs typeface="Consolas"/>
                <a:sym typeface="Consolas"/>
              </a:rPr>
              <a:t>   cout &lt;&lt; "Total " &lt;&lt; a.getTotal() &lt;&lt;endl;</a:t>
            </a:r>
            <a:br>
              <a:rPr lang="en" sz="1200">
                <a:latin typeface="Consolas"/>
                <a:ea typeface="Consolas"/>
                <a:cs typeface="Consolas"/>
                <a:sym typeface="Consolas"/>
              </a:rPr>
            </a:br>
            <a:r>
              <a:rPr lang="en" sz="1200">
                <a:latin typeface="Consolas"/>
                <a:ea typeface="Consolas"/>
                <a:cs typeface="Consolas"/>
                <a:sym typeface="Consolas"/>
              </a:rPr>
              <a:t>   return 0;</a:t>
            </a:r>
            <a:br>
              <a:rPr lang="en" sz="1200">
                <a:latin typeface="Consolas"/>
                <a:ea typeface="Consolas"/>
                <a:cs typeface="Consolas"/>
                <a:sym typeface="Consolas"/>
              </a:rPr>
            </a:br>
            <a:r>
              <a:rPr lang="en" sz="1200">
                <a:latin typeface="Consolas"/>
                <a:ea typeface="Consolas"/>
                <a:cs typeface="Consolas"/>
                <a:sym typeface="Consolas"/>
              </a:rPr>
              <a:t>}</a:t>
            </a:r>
          </a:p>
        </p:txBody>
      </p:sp>
      <p:sp>
        <p:nvSpPr>
          <p:cNvPr id="500" name="Shape 500"/>
          <p:cNvSpPr txBox="1"/>
          <p:nvPr>
            <p:ph idx="1" type="body"/>
          </p:nvPr>
        </p:nvSpPr>
        <p:spPr>
          <a:xfrm>
            <a:off x="457200" y="1600200"/>
            <a:ext cx="3994500" cy="4967700"/>
          </a:xfrm>
          <a:prstGeom prst="rect">
            <a:avLst/>
          </a:prstGeom>
        </p:spPr>
        <p:txBody>
          <a:bodyPr anchorCtr="0" anchor="t" bIns="91425" lIns="91425" rIns="91425" wrap="square" tIns="91425">
            <a:noAutofit/>
          </a:bodyPr>
          <a:lstStyle/>
          <a:p>
            <a:pPr lvl="0" rtl="0">
              <a:lnSpc>
                <a:spcPct val="100000"/>
              </a:lnSpc>
              <a:spcBef>
                <a:spcPts val="0"/>
              </a:spcBef>
              <a:buNone/>
            </a:pPr>
            <a:r>
              <a:rPr lang="en" sz="2400"/>
              <a:t>Version 1:</a:t>
            </a:r>
          </a:p>
          <a:p>
            <a:pPr lvl="0" rtl="0">
              <a:lnSpc>
                <a:spcPct val="100000"/>
              </a:lnSpc>
              <a:spcBef>
                <a:spcPts val="0"/>
              </a:spcBef>
              <a:spcAft>
                <a:spcPts val="800"/>
              </a:spcAft>
              <a:buNone/>
            </a:pPr>
            <a:r>
              <a:rPr lang="en" sz="1200">
                <a:solidFill>
                  <a:srgbClr val="000000"/>
                </a:solidFill>
                <a:latin typeface="Consolas"/>
                <a:ea typeface="Consolas"/>
                <a:cs typeface="Consolas"/>
                <a:sym typeface="Consolas"/>
              </a:rPr>
              <a:t>class Adder{</a:t>
            </a:r>
          </a:p>
          <a:p>
            <a:pPr indent="457200" lvl="0" rtl="0">
              <a:lnSpc>
                <a:spcPct val="100000"/>
              </a:lnSpc>
              <a:spcBef>
                <a:spcPts val="0"/>
              </a:spcBef>
              <a:spcAft>
                <a:spcPts val="800"/>
              </a:spcAft>
              <a:buNone/>
            </a:pPr>
            <a:r>
              <a:rPr lang="en" sz="1200">
                <a:solidFill>
                  <a:srgbClr val="000000"/>
                </a:solidFill>
                <a:latin typeface="Consolas"/>
                <a:ea typeface="Consolas"/>
                <a:cs typeface="Consolas"/>
                <a:sym typeface="Consolas"/>
              </a:rPr>
              <a:t>int total;</a:t>
            </a:r>
            <a:br>
              <a:rPr lang="en" sz="1200">
                <a:solidFill>
                  <a:srgbClr val="000000"/>
                </a:solidFill>
                <a:latin typeface="Consolas"/>
                <a:ea typeface="Consolas"/>
                <a:cs typeface="Consolas"/>
                <a:sym typeface="Consolas"/>
              </a:rPr>
            </a:br>
            <a:r>
              <a:rPr lang="en" sz="1200">
                <a:solidFill>
                  <a:srgbClr val="000000"/>
                </a:solidFill>
                <a:latin typeface="Consolas"/>
                <a:ea typeface="Consolas"/>
                <a:cs typeface="Consolas"/>
                <a:sym typeface="Consolas"/>
              </a:rPr>
              <a:t>	void addNum(int number){</a:t>
            </a:r>
            <a:br>
              <a:rPr lang="en" sz="1200">
                <a:solidFill>
                  <a:srgbClr val="000000"/>
                </a:solidFill>
                <a:latin typeface="Consolas"/>
                <a:ea typeface="Consolas"/>
                <a:cs typeface="Consolas"/>
                <a:sym typeface="Consolas"/>
              </a:rPr>
            </a:br>
            <a:r>
              <a:rPr lang="en" sz="1200">
                <a:solidFill>
                  <a:srgbClr val="000000"/>
                </a:solidFill>
                <a:latin typeface="Consolas"/>
                <a:ea typeface="Consolas"/>
                <a:cs typeface="Consolas"/>
                <a:sym typeface="Consolas"/>
              </a:rPr>
              <a:t>		total += number;</a:t>
            </a:r>
            <a:br>
              <a:rPr lang="en" sz="1200">
                <a:solidFill>
                  <a:srgbClr val="000000"/>
                </a:solidFill>
                <a:latin typeface="Consolas"/>
                <a:ea typeface="Consolas"/>
                <a:cs typeface="Consolas"/>
                <a:sym typeface="Consolas"/>
              </a:rPr>
            </a:br>
            <a:r>
              <a:rPr lang="en" sz="1200">
                <a:solidFill>
                  <a:srgbClr val="000000"/>
                </a:solidFill>
                <a:latin typeface="Consolas"/>
                <a:ea typeface="Consolas"/>
                <a:cs typeface="Consolas"/>
                <a:sym typeface="Consolas"/>
              </a:rPr>
              <a:t>	}</a:t>
            </a:r>
            <a:br>
              <a:rPr lang="en" sz="1200">
                <a:solidFill>
                  <a:srgbClr val="000000"/>
                </a:solidFill>
                <a:latin typeface="Consolas"/>
                <a:ea typeface="Consolas"/>
                <a:cs typeface="Consolas"/>
                <a:sym typeface="Consolas"/>
              </a:rPr>
            </a:br>
            <a:r>
              <a:rPr lang="en" sz="1200">
                <a:solidFill>
                  <a:srgbClr val="000000"/>
                </a:solidFill>
                <a:latin typeface="Consolas"/>
                <a:ea typeface="Consolas"/>
                <a:cs typeface="Consolas"/>
                <a:sym typeface="Consolas"/>
              </a:rPr>
              <a:t>};</a:t>
            </a:r>
          </a:p>
          <a:p>
            <a:pPr indent="387350" lvl="0" rtl="0">
              <a:lnSpc>
                <a:spcPct val="100000"/>
              </a:lnSpc>
              <a:spcBef>
                <a:spcPts val="0"/>
              </a:spcBef>
              <a:spcAft>
                <a:spcPts val="800"/>
              </a:spcAft>
              <a:buClr>
                <a:schemeClr val="dk1"/>
              </a:buClr>
              <a:buSzPct val="91666"/>
              <a:buFont typeface="Arial"/>
              <a:buNone/>
            </a:pPr>
            <a:br>
              <a:rPr lang="en" sz="1200">
                <a:solidFill>
                  <a:srgbClr val="000000"/>
                </a:solidFill>
                <a:latin typeface="Consolas"/>
                <a:ea typeface="Consolas"/>
                <a:cs typeface="Consolas"/>
                <a:sym typeface="Consolas"/>
              </a:rPr>
            </a:br>
            <a:r>
              <a:rPr lang="en" sz="1200">
                <a:solidFill>
                  <a:srgbClr val="000000"/>
                </a:solidFill>
                <a:latin typeface="Consolas"/>
                <a:ea typeface="Consolas"/>
                <a:cs typeface="Consolas"/>
                <a:sym typeface="Consolas"/>
              </a:rPr>
              <a:t>int main( )</a:t>
            </a:r>
            <a:br>
              <a:rPr lang="en" sz="1200">
                <a:solidFill>
                  <a:srgbClr val="000000"/>
                </a:solidFill>
                <a:latin typeface="Consolas"/>
                <a:ea typeface="Consolas"/>
                <a:cs typeface="Consolas"/>
                <a:sym typeface="Consolas"/>
              </a:rPr>
            </a:br>
            <a:r>
              <a:rPr lang="en" sz="1200">
                <a:solidFill>
                  <a:srgbClr val="000000"/>
                </a:solidFill>
                <a:latin typeface="Consolas"/>
                <a:ea typeface="Consolas"/>
                <a:cs typeface="Consolas"/>
                <a:sym typeface="Consolas"/>
              </a:rPr>
              <a:t>{</a:t>
            </a:r>
            <a:br>
              <a:rPr lang="en" sz="1200">
                <a:solidFill>
                  <a:srgbClr val="000000"/>
                </a:solidFill>
                <a:latin typeface="Consolas"/>
                <a:ea typeface="Consolas"/>
                <a:cs typeface="Consolas"/>
                <a:sym typeface="Consolas"/>
              </a:rPr>
            </a:br>
            <a:r>
              <a:rPr lang="en" sz="1200">
                <a:solidFill>
                  <a:srgbClr val="000000"/>
                </a:solidFill>
                <a:latin typeface="Consolas"/>
                <a:ea typeface="Consolas"/>
                <a:cs typeface="Consolas"/>
                <a:sym typeface="Consolas"/>
              </a:rPr>
              <a:t>   Adder a;</a:t>
            </a:r>
            <a:br>
              <a:rPr lang="en" sz="1200">
                <a:solidFill>
                  <a:srgbClr val="000000"/>
                </a:solidFill>
                <a:latin typeface="Consolas"/>
                <a:ea typeface="Consolas"/>
                <a:cs typeface="Consolas"/>
                <a:sym typeface="Consolas"/>
              </a:rPr>
            </a:br>
            <a:r>
              <a:rPr lang="en" sz="1200">
                <a:solidFill>
                  <a:srgbClr val="000000"/>
                </a:solidFill>
                <a:latin typeface="Consolas"/>
                <a:ea typeface="Consolas"/>
                <a:cs typeface="Consolas"/>
                <a:sym typeface="Consolas"/>
              </a:rPr>
              <a:t>   </a:t>
            </a:r>
            <a:br>
              <a:rPr lang="en" sz="1200">
                <a:solidFill>
                  <a:srgbClr val="000000"/>
                </a:solidFill>
                <a:latin typeface="Consolas"/>
                <a:ea typeface="Consolas"/>
                <a:cs typeface="Consolas"/>
                <a:sym typeface="Consolas"/>
              </a:rPr>
            </a:br>
            <a:r>
              <a:rPr lang="en" sz="1200">
                <a:solidFill>
                  <a:srgbClr val="000000"/>
                </a:solidFill>
                <a:latin typeface="Consolas"/>
                <a:ea typeface="Consolas"/>
                <a:cs typeface="Consolas"/>
                <a:sym typeface="Consolas"/>
              </a:rPr>
              <a:t>   a.addNum(10);</a:t>
            </a:r>
            <a:br>
              <a:rPr lang="en" sz="1200">
                <a:solidFill>
                  <a:srgbClr val="000000"/>
                </a:solidFill>
                <a:latin typeface="Consolas"/>
                <a:ea typeface="Consolas"/>
                <a:cs typeface="Consolas"/>
                <a:sym typeface="Consolas"/>
              </a:rPr>
            </a:br>
            <a:r>
              <a:rPr lang="en" sz="1200">
                <a:solidFill>
                  <a:srgbClr val="000000"/>
                </a:solidFill>
                <a:latin typeface="Consolas"/>
                <a:ea typeface="Consolas"/>
                <a:cs typeface="Consolas"/>
                <a:sym typeface="Consolas"/>
              </a:rPr>
              <a:t>   a.addNum(20);</a:t>
            </a:r>
            <a:br>
              <a:rPr lang="en" sz="1200">
                <a:solidFill>
                  <a:srgbClr val="000000"/>
                </a:solidFill>
                <a:latin typeface="Consolas"/>
                <a:ea typeface="Consolas"/>
                <a:cs typeface="Consolas"/>
                <a:sym typeface="Consolas"/>
              </a:rPr>
            </a:br>
            <a:r>
              <a:rPr lang="en" sz="1200">
                <a:solidFill>
                  <a:srgbClr val="000000"/>
                </a:solidFill>
                <a:latin typeface="Consolas"/>
                <a:ea typeface="Consolas"/>
                <a:cs typeface="Consolas"/>
                <a:sym typeface="Consolas"/>
              </a:rPr>
              <a:t>   a.addNum(30);</a:t>
            </a:r>
            <a:br>
              <a:rPr lang="en" sz="1200">
                <a:solidFill>
                  <a:srgbClr val="000000"/>
                </a:solidFill>
                <a:latin typeface="Consolas"/>
                <a:ea typeface="Consolas"/>
                <a:cs typeface="Consolas"/>
                <a:sym typeface="Consolas"/>
              </a:rPr>
            </a:br>
            <a:br>
              <a:rPr lang="en" sz="1200">
                <a:solidFill>
                  <a:srgbClr val="000000"/>
                </a:solidFill>
                <a:latin typeface="Consolas"/>
                <a:ea typeface="Consolas"/>
                <a:cs typeface="Consolas"/>
                <a:sym typeface="Consolas"/>
              </a:rPr>
            </a:br>
            <a:r>
              <a:rPr lang="en" sz="1200">
                <a:solidFill>
                  <a:srgbClr val="000000"/>
                </a:solidFill>
                <a:latin typeface="Consolas"/>
                <a:ea typeface="Consolas"/>
                <a:cs typeface="Consolas"/>
                <a:sym typeface="Consolas"/>
              </a:rPr>
              <a:t>   cout &lt;&lt; "Total " &lt;&lt; a.total &lt;&lt;endl;</a:t>
            </a:r>
            <a:br>
              <a:rPr lang="en" sz="1200">
                <a:solidFill>
                  <a:srgbClr val="000000"/>
                </a:solidFill>
                <a:latin typeface="Consolas"/>
                <a:ea typeface="Consolas"/>
                <a:cs typeface="Consolas"/>
                <a:sym typeface="Consolas"/>
              </a:rPr>
            </a:br>
            <a:r>
              <a:rPr lang="en" sz="1200">
                <a:solidFill>
                  <a:srgbClr val="000000"/>
                </a:solidFill>
                <a:latin typeface="Consolas"/>
                <a:ea typeface="Consolas"/>
                <a:cs typeface="Consolas"/>
                <a:sym typeface="Consolas"/>
              </a:rPr>
              <a:t>   return 0;</a:t>
            </a:r>
            <a:br>
              <a:rPr lang="en" sz="1200">
                <a:solidFill>
                  <a:srgbClr val="000000"/>
                </a:solidFill>
                <a:latin typeface="Consolas"/>
                <a:ea typeface="Consolas"/>
                <a:cs typeface="Consolas"/>
                <a:sym typeface="Consolas"/>
              </a:rPr>
            </a:br>
            <a:r>
              <a:rPr lang="en" sz="1200">
                <a:solidFill>
                  <a:srgbClr val="000000"/>
                </a:solidFill>
                <a:latin typeface="Consolas"/>
                <a:ea typeface="Consolas"/>
                <a:cs typeface="Consolas"/>
                <a:sym typeface="Consolas"/>
              </a:rPr>
              <a:t>}</a:t>
            </a:r>
          </a:p>
          <a:p>
            <a:pPr lvl="0" rtl="0">
              <a:spcBef>
                <a:spcPts val="0"/>
              </a:spcBef>
              <a:buNone/>
            </a:pPr>
            <a:r>
              <a:t/>
            </a:r>
            <a:endParaRPr sz="1400">
              <a:latin typeface="Consolas"/>
              <a:ea typeface="Consolas"/>
              <a:cs typeface="Consolas"/>
              <a:sym typeface="Consolas"/>
            </a:endParaRPr>
          </a:p>
        </p:txBody>
      </p:sp>
      <p:sp>
        <p:nvSpPr>
          <p:cNvPr id="501" name="Shape 501"/>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5" name="Shape 505"/>
        <p:cNvGrpSpPr/>
        <p:nvPr/>
      </p:nvGrpSpPr>
      <p:grpSpPr>
        <a:xfrm>
          <a:off x="0" y="0"/>
          <a:ext cx="0" cy="0"/>
          <a:chOff x="0" y="0"/>
          <a:chExt cx="0" cy="0"/>
        </a:xfrm>
      </p:grpSpPr>
      <p:sp>
        <p:nvSpPr>
          <p:cNvPr id="506" name="Shape 506"/>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Understandability</a:t>
            </a:r>
          </a:p>
        </p:txBody>
      </p:sp>
      <p:sp>
        <p:nvSpPr>
          <p:cNvPr id="507" name="Shape 507"/>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rtl="0" algn="l">
              <a:spcBef>
                <a:spcPts val="0"/>
              </a:spcBef>
              <a:buNone/>
            </a:pPr>
            <a:r>
              <a:rPr lang="en" sz="2400"/>
              <a:t>The design should be understandable by the developers - unambiguous and easy to follow. Related to many component characteristics:</a:t>
            </a:r>
          </a:p>
          <a:p>
            <a:pPr indent="-381000" lvl="0" marL="457200" rtl="0" algn="l">
              <a:spcBef>
                <a:spcPts val="0"/>
              </a:spcBef>
              <a:buSzPct val="100000"/>
            </a:pPr>
            <a:r>
              <a:rPr lang="en" sz="2400"/>
              <a:t>Cohesion</a:t>
            </a:r>
          </a:p>
          <a:p>
            <a:pPr indent="-368300" lvl="1" marL="914400" rtl="0" algn="l">
              <a:spcBef>
                <a:spcPts val="0"/>
              </a:spcBef>
              <a:buSzPct val="100000"/>
            </a:pPr>
            <a:r>
              <a:rPr lang="en" sz="2200"/>
              <a:t>Can each component be understood on its own?</a:t>
            </a:r>
          </a:p>
          <a:p>
            <a:pPr indent="-381000" lvl="0" marL="457200" rtl="0" algn="l">
              <a:spcBef>
                <a:spcPts val="0"/>
              </a:spcBef>
              <a:buSzPct val="100000"/>
            </a:pPr>
            <a:r>
              <a:rPr lang="en" sz="2400"/>
              <a:t>Naming</a:t>
            </a:r>
          </a:p>
          <a:p>
            <a:pPr indent="-368300" lvl="1" marL="914400" rtl="0" algn="l">
              <a:spcBef>
                <a:spcPts val="0"/>
              </a:spcBef>
              <a:buSzPct val="100000"/>
            </a:pPr>
            <a:r>
              <a:rPr lang="en" sz="2200"/>
              <a:t>Are meaningful component (class, method, variable) names used?</a:t>
            </a:r>
          </a:p>
          <a:p>
            <a:pPr indent="-381000" lvl="0" marL="457200" rtl="0" algn="l">
              <a:spcBef>
                <a:spcPts val="0"/>
              </a:spcBef>
              <a:buSzPct val="100000"/>
            </a:pPr>
            <a:r>
              <a:rPr lang="en" sz="2400"/>
              <a:t>Documentation</a:t>
            </a:r>
          </a:p>
          <a:p>
            <a:pPr indent="-368300" lvl="1" marL="914400" rtl="0" algn="l">
              <a:spcBef>
                <a:spcPts val="0"/>
              </a:spcBef>
              <a:buSzPct val="100000"/>
            </a:pPr>
            <a:r>
              <a:rPr lang="en" sz="2200"/>
              <a:t>Is the design well-documented? Are decisions justified? Rationale noted?</a:t>
            </a:r>
          </a:p>
          <a:p>
            <a:pPr indent="-381000" lvl="0" marL="457200" rtl="0" algn="l">
              <a:spcBef>
                <a:spcPts val="0"/>
              </a:spcBef>
              <a:buSzPct val="100000"/>
            </a:pPr>
            <a:r>
              <a:rPr lang="en" sz="2400"/>
              <a:t>Complexity</a:t>
            </a:r>
          </a:p>
          <a:p>
            <a:pPr indent="-368300" lvl="1" marL="914400" rtl="0" algn="l">
              <a:spcBef>
                <a:spcPts val="0"/>
              </a:spcBef>
              <a:buSzPct val="100000"/>
            </a:pPr>
            <a:r>
              <a:rPr lang="en" sz="2200"/>
              <a:t>Are complex algorithms used?</a:t>
            </a:r>
          </a:p>
          <a:p>
            <a:pPr lvl="0" rtl="0" algn="l">
              <a:spcBef>
                <a:spcPts val="0"/>
              </a:spcBef>
              <a:buNone/>
            </a:pPr>
            <a:r>
              <a:t/>
            </a:r>
            <a:endParaRPr sz="2400"/>
          </a:p>
          <a:p>
            <a:pPr lvl="0" rtl="0" algn="l">
              <a:spcBef>
                <a:spcPts val="0"/>
              </a:spcBef>
              <a:buNone/>
            </a:pPr>
            <a:r>
              <a:t/>
            </a:r>
            <a:endParaRPr sz="2400"/>
          </a:p>
        </p:txBody>
      </p:sp>
      <p:sp>
        <p:nvSpPr>
          <p:cNvPr id="508" name="Shape 508"/>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2" name="Shape 512"/>
        <p:cNvGrpSpPr/>
        <p:nvPr/>
      </p:nvGrpSpPr>
      <p:grpSpPr>
        <a:xfrm>
          <a:off x="0" y="0"/>
          <a:ext cx="0" cy="0"/>
          <a:chOff x="0" y="0"/>
          <a:chExt cx="0" cy="0"/>
        </a:xfrm>
      </p:grpSpPr>
      <p:sp>
        <p:nvSpPr>
          <p:cNvPr id="513" name="Shape 513"/>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Understandability</a:t>
            </a:r>
          </a:p>
        </p:txBody>
      </p:sp>
      <p:sp>
        <p:nvSpPr>
          <p:cNvPr id="514" name="Shape 514"/>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228600" lvl="0" marL="457200" rtl="0" algn="l">
              <a:spcBef>
                <a:spcPts val="0"/>
              </a:spcBef>
            </a:pPr>
            <a:r>
              <a:rPr lang="en"/>
              <a:t>High complexity means many relationships between different entities in the design.</a:t>
            </a:r>
          </a:p>
          <a:p>
            <a:pPr indent="-228600" lvl="1" marL="914400" rtl="0" algn="l">
              <a:spcBef>
                <a:spcPts val="0"/>
              </a:spcBef>
            </a:pPr>
            <a:r>
              <a:rPr lang="en"/>
              <a:t>Hence, the design is hard to understand.</a:t>
            </a:r>
          </a:p>
          <a:p>
            <a:pPr indent="-228600" lvl="0" marL="457200" rtl="0" algn="l">
              <a:spcBef>
                <a:spcPts val="0"/>
              </a:spcBef>
            </a:pPr>
            <a:r>
              <a:rPr lang="en"/>
              <a:t>Most “measurements” of design quality measure the complexity.</a:t>
            </a:r>
          </a:p>
          <a:p>
            <a:pPr indent="-228600" lvl="1" marL="914400" rtl="0" algn="l">
              <a:spcBef>
                <a:spcPts val="0"/>
              </a:spcBef>
            </a:pPr>
            <a:r>
              <a:rPr lang="en"/>
              <a:t>They tell you to avoid high complexity (high number of relations between components).</a:t>
            </a:r>
          </a:p>
          <a:p>
            <a:pPr indent="-228600" lvl="1" marL="914400" rtl="0" algn="l">
              <a:spcBef>
                <a:spcPts val="0"/>
              </a:spcBef>
            </a:pPr>
            <a:r>
              <a:rPr lang="en"/>
              <a:t>These metrics tend to be of little use - the number is irrelevant - instead, be careful to only include necessary relations.</a:t>
            </a:r>
          </a:p>
          <a:p>
            <a:pPr lvl="0" rtl="0" algn="l">
              <a:spcBef>
                <a:spcPts val="0"/>
              </a:spcBef>
              <a:buNone/>
            </a:pPr>
            <a:r>
              <a:t/>
            </a:r>
            <a:endParaRPr/>
          </a:p>
          <a:p>
            <a:pPr lvl="0" rtl="0" algn="l">
              <a:spcBef>
                <a:spcPts val="0"/>
              </a:spcBef>
              <a:buNone/>
            </a:pPr>
            <a:r>
              <a:t/>
            </a:r>
            <a:endParaRPr/>
          </a:p>
        </p:txBody>
      </p:sp>
      <p:sp>
        <p:nvSpPr>
          <p:cNvPr id="515" name="Shape 515"/>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9" name="Shape 519"/>
        <p:cNvGrpSpPr/>
        <p:nvPr/>
      </p:nvGrpSpPr>
      <p:grpSpPr>
        <a:xfrm>
          <a:off x="0" y="0"/>
          <a:ext cx="0" cy="0"/>
          <a:chOff x="0" y="0"/>
          <a:chExt cx="0" cy="0"/>
        </a:xfrm>
      </p:grpSpPr>
      <p:sp>
        <p:nvSpPr>
          <p:cNvPr id="520" name="Shape 520"/>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Adaptability</a:t>
            </a:r>
          </a:p>
        </p:txBody>
      </p:sp>
      <p:sp>
        <p:nvSpPr>
          <p:cNvPr id="521" name="Shape 521"/>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A design is adaptable if:</a:t>
            </a:r>
          </a:p>
          <a:p>
            <a:pPr indent="-228600" lvl="1" marL="914400" marR="0" rtl="0" algn="l">
              <a:lnSpc>
                <a:spcPct val="100000"/>
              </a:lnSpc>
              <a:spcBef>
                <a:spcPts val="600"/>
              </a:spcBef>
              <a:spcAft>
                <a:spcPts val="0"/>
              </a:spcAft>
            </a:pPr>
            <a:r>
              <a:rPr lang="en"/>
              <a:t>Its components are loosely coupled.</a:t>
            </a:r>
          </a:p>
          <a:p>
            <a:pPr indent="-228600" lvl="1" marL="914400" marR="0" rtl="0" algn="l">
              <a:lnSpc>
                <a:spcPct val="100000"/>
              </a:lnSpc>
              <a:spcBef>
                <a:spcPts val="600"/>
              </a:spcBef>
              <a:spcAft>
                <a:spcPts val="0"/>
              </a:spcAft>
            </a:pPr>
            <a:r>
              <a:rPr lang="en"/>
              <a:t>It is well-documented and the documentation is kept up to date.</a:t>
            </a:r>
          </a:p>
          <a:p>
            <a:pPr indent="-228600" lvl="1" marL="914400" marR="0" rtl="0" algn="l">
              <a:lnSpc>
                <a:spcPct val="100000"/>
              </a:lnSpc>
              <a:spcBef>
                <a:spcPts val="600"/>
              </a:spcBef>
              <a:spcAft>
                <a:spcPts val="0"/>
              </a:spcAft>
            </a:pPr>
            <a:r>
              <a:rPr lang="en"/>
              <a:t>There is an obvious correspondence between design levels (interface, components, data, etc).</a:t>
            </a:r>
          </a:p>
          <a:p>
            <a:pPr indent="-228600" lvl="1" marL="914400" marR="0" rtl="0" algn="l">
              <a:lnSpc>
                <a:spcPct val="100000"/>
              </a:lnSpc>
              <a:spcBef>
                <a:spcPts val="600"/>
              </a:spcBef>
              <a:spcAft>
                <a:spcPts val="0"/>
              </a:spcAft>
            </a:pPr>
            <a:r>
              <a:rPr lang="en"/>
              <a:t>Each component is a self-contained entity (strong cohesion). </a:t>
            </a:r>
          </a:p>
          <a:p>
            <a:pPr indent="-228600" lvl="0" marL="457200" marR="0" rtl="0" algn="l">
              <a:lnSpc>
                <a:spcPct val="100000"/>
              </a:lnSpc>
              <a:spcBef>
                <a:spcPts val="600"/>
              </a:spcBef>
              <a:spcAft>
                <a:spcPts val="0"/>
              </a:spcAft>
            </a:pPr>
            <a:r>
              <a:rPr lang="en"/>
              <a:t>To adapt a design, it must be possible to trace links between components so that change consequences can be analyzed.</a:t>
            </a:r>
          </a:p>
          <a:p>
            <a:pPr lvl="0" rtl="0" algn="l">
              <a:spcBef>
                <a:spcPts val="0"/>
              </a:spcBef>
              <a:buNone/>
            </a:pPr>
            <a:r>
              <a:t/>
            </a:r>
            <a:endParaRPr/>
          </a:p>
          <a:p>
            <a:pPr lvl="0" rtl="0" algn="l">
              <a:spcBef>
                <a:spcPts val="0"/>
              </a:spcBef>
              <a:buNone/>
            </a:pPr>
            <a:r>
              <a:t/>
            </a:r>
            <a:endParaRPr/>
          </a:p>
        </p:txBody>
      </p:sp>
      <p:sp>
        <p:nvSpPr>
          <p:cNvPr id="522" name="Shape 522"/>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6" name="Shape 526"/>
        <p:cNvGrpSpPr/>
        <p:nvPr/>
      </p:nvGrpSpPr>
      <p:grpSpPr>
        <a:xfrm>
          <a:off x="0" y="0"/>
          <a:ext cx="0" cy="0"/>
          <a:chOff x="0" y="0"/>
          <a:chExt cx="0" cy="0"/>
        </a:xfrm>
      </p:grpSpPr>
      <p:sp>
        <p:nvSpPr>
          <p:cNvPr id="527" name="Shape 527"/>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Adaptability and Inheritance</a:t>
            </a:r>
          </a:p>
        </p:txBody>
      </p:sp>
      <p:sp>
        <p:nvSpPr>
          <p:cNvPr id="528" name="Shape 528"/>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marR="0" rtl="0" algn="l">
              <a:lnSpc>
                <a:spcPct val="100000"/>
              </a:lnSpc>
              <a:spcBef>
                <a:spcPts val="600"/>
              </a:spcBef>
              <a:spcAft>
                <a:spcPts val="0"/>
              </a:spcAft>
              <a:buNone/>
            </a:pPr>
            <a:r>
              <a:rPr lang="en"/>
              <a:t>Inheritance improves adaptability.</a:t>
            </a:r>
          </a:p>
          <a:p>
            <a:pPr indent="-228600" lvl="0" marL="457200" marR="0" rtl="0" algn="l">
              <a:lnSpc>
                <a:spcPct val="100000"/>
              </a:lnSpc>
              <a:spcBef>
                <a:spcPts val="600"/>
              </a:spcBef>
              <a:spcAft>
                <a:spcPts val="0"/>
              </a:spcAft>
            </a:pPr>
            <a:r>
              <a:rPr lang="en"/>
              <a:t>Components may be expanded without change by deriving a sub-class and modifying that derived class.</a:t>
            </a:r>
          </a:p>
          <a:p>
            <a:pPr indent="-228600" lvl="0" marL="457200" marR="0" rtl="0" algn="l">
              <a:lnSpc>
                <a:spcPct val="100000"/>
              </a:lnSpc>
              <a:spcBef>
                <a:spcPts val="600"/>
              </a:spcBef>
              <a:spcAft>
                <a:spcPts val="0"/>
              </a:spcAft>
            </a:pPr>
            <a:r>
              <a:rPr lang="en"/>
              <a:t>However, as the depth of the inheritance hierarchy increases, so does complexity.</a:t>
            </a:r>
          </a:p>
          <a:p>
            <a:pPr indent="-406400" lvl="1" marL="914400" marR="0" rtl="0" algn="l">
              <a:lnSpc>
                <a:spcPct val="100000"/>
              </a:lnSpc>
              <a:spcBef>
                <a:spcPts val="600"/>
              </a:spcBef>
              <a:spcAft>
                <a:spcPts val="0"/>
              </a:spcAft>
              <a:buSzPct val="100000"/>
            </a:pPr>
            <a:r>
              <a:rPr lang="en" sz="2800"/>
              <a:t>Complexity must be periodically reviewed and restructured.</a:t>
            </a:r>
          </a:p>
        </p:txBody>
      </p:sp>
      <p:sp>
        <p:nvSpPr>
          <p:cNvPr id="529" name="Shape 529"/>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3" name="Shape 533"/>
        <p:cNvGrpSpPr/>
        <p:nvPr/>
      </p:nvGrpSpPr>
      <p:grpSpPr>
        <a:xfrm>
          <a:off x="0" y="0"/>
          <a:ext cx="0" cy="0"/>
          <a:chOff x="0" y="0"/>
          <a:chExt cx="0" cy="0"/>
        </a:xfrm>
      </p:grpSpPr>
      <p:sp>
        <p:nvSpPr>
          <p:cNvPr id="534" name="Shape 534"/>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Design Traceability</a:t>
            </a:r>
          </a:p>
        </p:txBody>
      </p:sp>
      <p:sp>
        <p:nvSpPr>
          <p:cNvPr id="535" name="Shape 535"/>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marR="0" rtl="0" algn="l">
              <a:lnSpc>
                <a:spcPct val="100000"/>
              </a:lnSpc>
              <a:spcBef>
                <a:spcPts val="600"/>
              </a:spcBef>
              <a:spcAft>
                <a:spcPts val="0"/>
              </a:spcAft>
              <a:buNone/>
            </a:pPr>
            <a:r>
              <a:rPr lang="en"/>
              <a:t>For a design to be adaptable and understandable, we must be able to link:</a:t>
            </a:r>
          </a:p>
          <a:p>
            <a:pPr indent="-228600" lvl="0" marL="457200" marR="0" rtl="0" algn="l">
              <a:lnSpc>
                <a:spcPct val="100000"/>
              </a:lnSpc>
              <a:spcBef>
                <a:spcPts val="600"/>
              </a:spcBef>
              <a:spcAft>
                <a:spcPts val="0"/>
              </a:spcAft>
            </a:pPr>
            <a:r>
              <a:rPr lang="en"/>
              <a:t>Components to their data.</a:t>
            </a:r>
          </a:p>
          <a:p>
            <a:pPr indent="-228600" lvl="0" marL="457200" marR="0" rtl="0" algn="l">
              <a:lnSpc>
                <a:spcPct val="100000"/>
              </a:lnSpc>
              <a:spcBef>
                <a:spcPts val="600"/>
              </a:spcBef>
              <a:spcAft>
                <a:spcPts val="0"/>
              </a:spcAft>
            </a:pPr>
            <a:r>
              <a:rPr lang="en"/>
              <a:t>Components to their related components.</a:t>
            </a:r>
          </a:p>
          <a:p>
            <a:pPr indent="-228600" lvl="0" marL="457200" marR="0" rtl="0" algn="l">
              <a:lnSpc>
                <a:spcPct val="100000"/>
              </a:lnSpc>
              <a:spcBef>
                <a:spcPts val="600"/>
              </a:spcBef>
              <a:spcAft>
                <a:spcPts val="0"/>
              </a:spcAft>
            </a:pPr>
            <a:r>
              <a:rPr lang="en"/>
              <a:t>Data to related data.</a:t>
            </a:r>
          </a:p>
          <a:p>
            <a:pPr indent="-228600" lvl="0" marL="457200" marR="0" rtl="0" algn="l">
              <a:lnSpc>
                <a:spcPct val="100000"/>
              </a:lnSpc>
              <a:spcBef>
                <a:spcPts val="600"/>
              </a:spcBef>
              <a:spcAft>
                <a:spcPts val="0"/>
              </a:spcAft>
            </a:pPr>
            <a:r>
              <a:rPr lang="en"/>
              <a:t>Components to their requirements.</a:t>
            </a:r>
          </a:p>
          <a:p>
            <a:pPr indent="-228600" lvl="0" marL="457200" marR="0" rtl="0" algn="l">
              <a:lnSpc>
                <a:spcPct val="100000"/>
              </a:lnSpc>
              <a:spcBef>
                <a:spcPts val="600"/>
              </a:spcBef>
              <a:spcAft>
                <a:spcPts val="0"/>
              </a:spcAft>
            </a:pPr>
            <a:r>
              <a:rPr lang="en"/>
              <a:t>Components to their test cases.</a:t>
            </a:r>
          </a:p>
        </p:txBody>
      </p:sp>
      <p:sp>
        <p:nvSpPr>
          <p:cNvPr id="536" name="Shape 536"/>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0" name="Shape 540"/>
        <p:cNvGrpSpPr/>
        <p:nvPr/>
      </p:nvGrpSpPr>
      <p:grpSpPr>
        <a:xfrm>
          <a:off x="0" y="0"/>
          <a:ext cx="0" cy="0"/>
          <a:chOff x="0" y="0"/>
          <a:chExt cx="0" cy="0"/>
        </a:xfrm>
      </p:grpSpPr>
      <p:sp>
        <p:nvSpPr>
          <p:cNvPr id="541" name="Shape 541"/>
          <p:cNvSpPr txBox="1"/>
          <p:nvPr>
            <p:ph type="title"/>
          </p:nvPr>
        </p:nvSpPr>
        <p:spPr>
          <a:xfrm>
            <a:off x="457200" y="274637"/>
            <a:ext cx="8229600" cy="1143299"/>
          </a:xfrm>
          <a:prstGeom prst="rect">
            <a:avLst/>
          </a:prstGeom>
        </p:spPr>
        <p:txBody>
          <a:bodyPr anchorCtr="0" anchor="b" bIns="91425" lIns="91425" rIns="91425" wrap="square" tIns="91425">
            <a:noAutofit/>
          </a:bodyPr>
          <a:lstStyle/>
          <a:p>
            <a:pPr lvl="0" rtl="0">
              <a:spcBef>
                <a:spcPts val="0"/>
              </a:spcBef>
              <a:buNone/>
            </a:pPr>
            <a:r>
              <a:rPr lang="en"/>
              <a:t>We Have Learned</a:t>
            </a:r>
          </a:p>
        </p:txBody>
      </p:sp>
      <p:sp>
        <p:nvSpPr>
          <p:cNvPr id="542" name="Shape 542"/>
          <p:cNvSpPr txBox="1"/>
          <p:nvPr>
            <p:ph idx="1" type="body"/>
          </p:nvPr>
        </p:nvSpPr>
        <p:spPr>
          <a:xfrm>
            <a:off x="457200" y="1600200"/>
            <a:ext cx="8155800" cy="4967700"/>
          </a:xfrm>
          <a:prstGeom prst="rect">
            <a:avLst/>
          </a:prstGeom>
        </p:spPr>
        <p:txBody>
          <a:bodyPr anchorCtr="0" anchor="t" bIns="91425" lIns="91425" rIns="91425" wrap="square" tIns="91425">
            <a:noAutofit/>
          </a:bodyPr>
          <a:lstStyle/>
          <a:p>
            <a:pPr indent="-228600" lvl="0" marL="457200" rtl="0">
              <a:spcBef>
                <a:spcPts val="0"/>
              </a:spcBef>
            </a:pPr>
            <a:r>
              <a:rPr lang="en"/>
              <a:t>Design is the process of deciding what components make up the software, and how they connect.</a:t>
            </a:r>
          </a:p>
          <a:p>
            <a:pPr indent="-228600" lvl="1" marL="914400" rtl="0">
              <a:spcBef>
                <a:spcPts val="600"/>
              </a:spcBef>
            </a:pPr>
            <a:r>
              <a:rPr lang="en"/>
              <a:t>The </a:t>
            </a:r>
            <a:r>
              <a:rPr i="1" lang="en"/>
              <a:t>structure</a:t>
            </a:r>
            <a:r>
              <a:rPr lang="en"/>
              <a:t> of the software.</a:t>
            </a:r>
          </a:p>
          <a:p>
            <a:pPr indent="-228600" lvl="0" marL="457200" marR="0" rtl="0" algn="l">
              <a:lnSpc>
                <a:spcPct val="100000"/>
              </a:lnSpc>
              <a:spcBef>
                <a:spcPts val="600"/>
              </a:spcBef>
              <a:spcAft>
                <a:spcPts val="0"/>
              </a:spcAft>
            </a:pPr>
            <a:r>
              <a:rPr lang="en"/>
              <a:t>A good design allows change while protecting unchanged components.</a:t>
            </a:r>
          </a:p>
          <a:p>
            <a:pPr indent="-228600" lvl="0" marL="457200" marR="0" rtl="0" algn="l">
              <a:lnSpc>
                <a:spcPct val="100000"/>
              </a:lnSpc>
              <a:spcBef>
                <a:spcPts val="600"/>
              </a:spcBef>
              <a:spcAft>
                <a:spcPts val="0"/>
              </a:spcAft>
            </a:pPr>
            <a:r>
              <a:rPr lang="en"/>
              <a:t>Coupling and cohesion are central to good software design.</a:t>
            </a:r>
          </a:p>
          <a:p>
            <a:pPr indent="-228600" lvl="1" marL="914400" marR="0" rtl="0" algn="l">
              <a:lnSpc>
                <a:spcPct val="100000"/>
              </a:lnSpc>
              <a:spcBef>
                <a:spcPts val="600"/>
              </a:spcBef>
              <a:spcAft>
                <a:spcPts val="0"/>
              </a:spcAft>
            </a:pPr>
            <a:r>
              <a:rPr lang="en"/>
              <a:t>Always keep these in mind.</a:t>
            </a:r>
          </a:p>
        </p:txBody>
      </p:sp>
      <p:sp>
        <p:nvSpPr>
          <p:cNvPr id="543" name="Shape 543"/>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What is Design?</a:t>
            </a:r>
          </a:p>
        </p:txBody>
      </p:sp>
      <p:sp>
        <p:nvSpPr>
          <p:cNvPr id="73" name="Shape 73"/>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marR="0" rtl="0" algn="l">
              <a:lnSpc>
                <a:spcPct val="100000"/>
              </a:lnSpc>
              <a:spcBef>
                <a:spcPts val="600"/>
              </a:spcBef>
              <a:spcAft>
                <a:spcPts val="0"/>
              </a:spcAft>
              <a:buNone/>
            </a:pPr>
            <a:r>
              <a:rPr lang="en"/>
              <a:t>… to this:</a:t>
            </a:r>
          </a:p>
        </p:txBody>
      </p:sp>
      <p:sp>
        <p:nvSpPr>
          <p:cNvPr id="74" name="Shape 74"/>
          <p:cNvSpPr/>
          <p:nvPr/>
        </p:nvSpPr>
        <p:spPr>
          <a:xfrm>
            <a:off x="1188750" y="2418075"/>
            <a:ext cx="6766500" cy="36270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t/>
            </a:r>
            <a:endParaRPr b="1" sz="4800"/>
          </a:p>
        </p:txBody>
      </p:sp>
      <p:sp>
        <p:nvSpPr>
          <p:cNvPr id="75" name="Shape 75"/>
          <p:cNvSpPr/>
          <p:nvPr/>
        </p:nvSpPr>
        <p:spPr>
          <a:xfrm>
            <a:off x="1513850" y="2733050"/>
            <a:ext cx="1148100" cy="1036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rPr b="1" lang="en"/>
              <a:t>…</a:t>
            </a:r>
          </a:p>
          <a:p>
            <a:pPr lvl="0">
              <a:spcBef>
                <a:spcPts val="0"/>
              </a:spcBef>
              <a:buNone/>
            </a:pPr>
            <a:r>
              <a:t/>
            </a:r>
            <a:endParaRPr b="1"/>
          </a:p>
          <a:p>
            <a:pPr lvl="0">
              <a:spcBef>
                <a:spcPts val="0"/>
              </a:spcBef>
              <a:buNone/>
            </a:pPr>
            <a:r>
              <a:rPr lang="en"/>
              <a:t>…</a:t>
            </a:r>
          </a:p>
          <a:p>
            <a:pPr lvl="0">
              <a:spcBef>
                <a:spcPts val="0"/>
              </a:spcBef>
              <a:buNone/>
            </a:pPr>
            <a:r>
              <a:rPr lang="en"/>
              <a:t>...</a:t>
            </a:r>
          </a:p>
        </p:txBody>
      </p:sp>
      <p:cxnSp>
        <p:nvCxnSpPr>
          <p:cNvPr id="76" name="Shape 76"/>
          <p:cNvCxnSpPr/>
          <p:nvPr/>
        </p:nvCxnSpPr>
        <p:spPr>
          <a:xfrm>
            <a:off x="1513850" y="3108925"/>
            <a:ext cx="1148100" cy="0"/>
          </a:xfrm>
          <a:prstGeom prst="straightConnector1">
            <a:avLst/>
          </a:prstGeom>
          <a:noFill/>
          <a:ln cap="flat" cmpd="sng" w="9525">
            <a:solidFill>
              <a:schemeClr val="dk2"/>
            </a:solidFill>
            <a:prstDash val="solid"/>
            <a:round/>
            <a:headEnd len="lg" w="lg" type="none"/>
            <a:tailEnd len="lg" w="lg" type="none"/>
          </a:ln>
        </p:spPr>
      </p:cxnSp>
      <p:sp>
        <p:nvSpPr>
          <p:cNvPr id="77" name="Shape 77"/>
          <p:cNvSpPr/>
          <p:nvPr/>
        </p:nvSpPr>
        <p:spPr>
          <a:xfrm>
            <a:off x="5862325" y="2733050"/>
            <a:ext cx="1148100" cy="1036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b="1" lang="en"/>
              <a:t>…</a:t>
            </a:r>
          </a:p>
          <a:p>
            <a:pPr lvl="0" rtl="0">
              <a:spcBef>
                <a:spcPts val="0"/>
              </a:spcBef>
              <a:buNone/>
            </a:pPr>
            <a:r>
              <a:t/>
            </a:r>
            <a:endParaRPr b="1"/>
          </a:p>
          <a:p>
            <a:pPr lvl="0" rtl="0">
              <a:spcBef>
                <a:spcPts val="0"/>
              </a:spcBef>
              <a:buNone/>
            </a:pPr>
            <a:r>
              <a:rPr lang="en"/>
              <a:t>…</a:t>
            </a:r>
          </a:p>
          <a:p>
            <a:pPr lvl="0" rtl="0">
              <a:spcBef>
                <a:spcPts val="0"/>
              </a:spcBef>
              <a:buNone/>
            </a:pPr>
            <a:r>
              <a:rPr lang="en"/>
              <a:t>...</a:t>
            </a:r>
          </a:p>
        </p:txBody>
      </p:sp>
      <p:cxnSp>
        <p:nvCxnSpPr>
          <p:cNvPr id="78" name="Shape 78"/>
          <p:cNvCxnSpPr/>
          <p:nvPr/>
        </p:nvCxnSpPr>
        <p:spPr>
          <a:xfrm>
            <a:off x="5862325" y="3108925"/>
            <a:ext cx="1148100" cy="0"/>
          </a:xfrm>
          <a:prstGeom prst="straightConnector1">
            <a:avLst/>
          </a:prstGeom>
          <a:noFill/>
          <a:ln cap="flat" cmpd="sng" w="9525">
            <a:solidFill>
              <a:schemeClr val="dk2"/>
            </a:solidFill>
            <a:prstDash val="solid"/>
            <a:round/>
            <a:headEnd len="lg" w="lg" type="none"/>
            <a:tailEnd len="lg" w="lg" type="none"/>
          </a:ln>
        </p:spPr>
      </p:cxnSp>
      <p:sp>
        <p:nvSpPr>
          <p:cNvPr id="79" name="Shape 79"/>
          <p:cNvSpPr/>
          <p:nvPr/>
        </p:nvSpPr>
        <p:spPr>
          <a:xfrm>
            <a:off x="5862325" y="4145300"/>
            <a:ext cx="1148100" cy="1036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b="1" lang="en"/>
              <a:t>…</a:t>
            </a:r>
          </a:p>
          <a:p>
            <a:pPr lvl="0" rtl="0">
              <a:spcBef>
                <a:spcPts val="0"/>
              </a:spcBef>
              <a:buNone/>
            </a:pPr>
            <a:r>
              <a:t/>
            </a:r>
            <a:endParaRPr b="1"/>
          </a:p>
          <a:p>
            <a:pPr lvl="0" rtl="0">
              <a:spcBef>
                <a:spcPts val="0"/>
              </a:spcBef>
              <a:buNone/>
            </a:pPr>
            <a:r>
              <a:rPr lang="en"/>
              <a:t>…</a:t>
            </a:r>
          </a:p>
          <a:p>
            <a:pPr lvl="0" rtl="0">
              <a:spcBef>
                <a:spcPts val="0"/>
              </a:spcBef>
              <a:buNone/>
            </a:pPr>
            <a:r>
              <a:rPr lang="en"/>
              <a:t>...</a:t>
            </a:r>
          </a:p>
        </p:txBody>
      </p:sp>
      <p:cxnSp>
        <p:nvCxnSpPr>
          <p:cNvPr id="80" name="Shape 80"/>
          <p:cNvCxnSpPr/>
          <p:nvPr/>
        </p:nvCxnSpPr>
        <p:spPr>
          <a:xfrm>
            <a:off x="5862325" y="4521175"/>
            <a:ext cx="1148100" cy="0"/>
          </a:xfrm>
          <a:prstGeom prst="straightConnector1">
            <a:avLst/>
          </a:prstGeom>
          <a:noFill/>
          <a:ln cap="flat" cmpd="sng" w="9525">
            <a:solidFill>
              <a:schemeClr val="dk2"/>
            </a:solidFill>
            <a:prstDash val="solid"/>
            <a:round/>
            <a:headEnd len="lg" w="lg" type="none"/>
            <a:tailEnd len="lg" w="lg" type="none"/>
          </a:ln>
        </p:spPr>
      </p:cxnSp>
      <p:sp>
        <p:nvSpPr>
          <p:cNvPr id="81" name="Shape 81"/>
          <p:cNvSpPr/>
          <p:nvPr/>
        </p:nvSpPr>
        <p:spPr>
          <a:xfrm>
            <a:off x="3616975" y="3850650"/>
            <a:ext cx="1148100" cy="1036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b="1" lang="en"/>
              <a:t>…</a:t>
            </a:r>
          </a:p>
          <a:p>
            <a:pPr lvl="0" rtl="0">
              <a:spcBef>
                <a:spcPts val="0"/>
              </a:spcBef>
              <a:buNone/>
            </a:pPr>
            <a:r>
              <a:t/>
            </a:r>
            <a:endParaRPr b="1"/>
          </a:p>
          <a:p>
            <a:pPr lvl="0" rtl="0">
              <a:spcBef>
                <a:spcPts val="0"/>
              </a:spcBef>
              <a:buNone/>
            </a:pPr>
            <a:r>
              <a:rPr lang="en"/>
              <a:t>…</a:t>
            </a:r>
          </a:p>
          <a:p>
            <a:pPr lvl="0" rtl="0">
              <a:spcBef>
                <a:spcPts val="0"/>
              </a:spcBef>
              <a:buNone/>
            </a:pPr>
            <a:r>
              <a:rPr lang="en"/>
              <a:t>...</a:t>
            </a:r>
          </a:p>
        </p:txBody>
      </p:sp>
      <p:cxnSp>
        <p:nvCxnSpPr>
          <p:cNvPr id="82" name="Shape 82"/>
          <p:cNvCxnSpPr/>
          <p:nvPr/>
        </p:nvCxnSpPr>
        <p:spPr>
          <a:xfrm>
            <a:off x="3616975" y="4226525"/>
            <a:ext cx="1148100" cy="0"/>
          </a:xfrm>
          <a:prstGeom prst="straightConnector1">
            <a:avLst/>
          </a:prstGeom>
          <a:noFill/>
          <a:ln cap="flat" cmpd="sng" w="9525">
            <a:solidFill>
              <a:schemeClr val="dk2"/>
            </a:solidFill>
            <a:prstDash val="solid"/>
            <a:round/>
            <a:headEnd len="lg" w="lg" type="none"/>
            <a:tailEnd len="lg" w="lg" type="none"/>
          </a:ln>
        </p:spPr>
      </p:cxnSp>
      <p:cxnSp>
        <p:nvCxnSpPr>
          <p:cNvPr id="83" name="Shape 83"/>
          <p:cNvCxnSpPr>
            <a:stCxn id="75" idx="3"/>
            <a:endCxn id="81" idx="1"/>
          </p:cNvCxnSpPr>
          <p:nvPr/>
        </p:nvCxnSpPr>
        <p:spPr>
          <a:xfrm>
            <a:off x="2661950" y="3251150"/>
            <a:ext cx="954900" cy="1117500"/>
          </a:xfrm>
          <a:prstGeom prst="straightConnector1">
            <a:avLst/>
          </a:prstGeom>
          <a:noFill/>
          <a:ln cap="flat" cmpd="sng" w="19050">
            <a:solidFill>
              <a:schemeClr val="dk2"/>
            </a:solidFill>
            <a:prstDash val="solid"/>
            <a:round/>
            <a:headEnd len="lg" w="lg" type="none"/>
            <a:tailEnd len="lg" w="lg" type="none"/>
          </a:ln>
        </p:spPr>
      </p:cxnSp>
      <p:cxnSp>
        <p:nvCxnSpPr>
          <p:cNvPr id="84" name="Shape 84"/>
          <p:cNvCxnSpPr>
            <a:stCxn id="81" idx="3"/>
            <a:endCxn id="79" idx="1"/>
          </p:cNvCxnSpPr>
          <p:nvPr/>
        </p:nvCxnSpPr>
        <p:spPr>
          <a:xfrm>
            <a:off x="4765075" y="4368750"/>
            <a:ext cx="1097400" cy="294600"/>
          </a:xfrm>
          <a:prstGeom prst="straightConnector1">
            <a:avLst/>
          </a:prstGeom>
          <a:noFill/>
          <a:ln cap="flat" cmpd="sng" w="19050">
            <a:solidFill>
              <a:schemeClr val="dk2"/>
            </a:solidFill>
            <a:prstDash val="solid"/>
            <a:round/>
            <a:headEnd len="lg" w="lg" type="none"/>
            <a:tailEnd len="lg" w="lg" type="none"/>
          </a:ln>
        </p:spPr>
      </p:cxnSp>
      <p:cxnSp>
        <p:nvCxnSpPr>
          <p:cNvPr id="85" name="Shape 85"/>
          <p:cNvCxnSpPr>
            <a:stCxn id="79" idx="0"/>
            <a:endCxn id="77" idx="2"/>
          </p:cNvCxnSpPr>
          <p:nvPr/>
        </p:nvCxnSpPr>
        <p:spPr>
          <a:xfrm rot="10800000">
            <a:off x="6436375" y="3769100"/>
            <a:ext cx="0" cy="376200"/>
          </a:xfrm>
          <a:prstGeom prst="straightConnector1">
            <a:avLst/>
          </a:prstGeom>
          <a:noFill/>
          <a:ln cap="flat" cmpd="sng" w="19050">
            <a:solidFill>
              <a:schemeClr val="dk2"/>
            </a:solidFill>
            <a:prstDash val="solid"/>
            <a:round/>
            <a:headEnd len="lg" w="lg" type="none"/>
            <a:tailEnd len="lg" w="lg" type="triangle"/>
          </a:ln>
        </p:spPr>
      </p:cxnSp>
      <p:sp>
        <p:nvSpPr>
          <p:cNvPr id="86" name="Shape 86"/>
          <p:cNvSpPr/>
          <p:nvPr/>
        </p:nvSpPr>
        <p:spPr>
          <a:xfrm>
            <a:off x="1513850" y="4368750"/>
            <a:ext cx="1148100" cy="1036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b="1" lang="en"/>
              <a:t>…</a:t>
            </a:r>
          </a:p>
          <a:p>
            <a:pPr lvl="0" rtl="0">
              <a:spcBef>
                <a:spcPts val="0"/>
              </a:spcBef>
              <a:buNone/>
            </a:pPr>
            <a:r>
              <a:t/>
            </a:r>
            <a:endParaRPr b="1"/>
          </a:p>
          <a:p>
            <a:pPr lvl="0" rtl="0">
              <a:spcBef>
                <a:spcPts val="0"/>
              </a:spcBef>
              <a:buNone/>
            </a:pPr>
            <a:r>
              <a:rPr lang="en"/>
              <a:t>…</a:t>
            </a:r>
          </a:p>
          <a:p>
            <a:pPr lvl="0" rtl="0">
              <a:spcBef>
                <a:spcPts val="0"/>
              </a:spcBef>
              <a:buNone/>
            </a:pPr>
            <a:r>
              <a:rPr lang="en"/>
              <a:t>...</a:t>
            </a:r>
          </a:p>
        </p:txBody>
      </p:sp>
      <p:cxnSp>
        <p:nvCxnSpPr>
          <p:cNvPr id="87" name="Shape 87"/>
          <p:cNvCxnSpPr/>
          <p:nvPr/>
        </p:nvCxnSpPr>
        <p:spPr>
          <a:xfrm>
            <a:off x="1513850" y="4744625"/>
            <a:ext cx="1148100" cy="0"/>
          </a:xfrm>
          <a:prstGeom prst="straightConnector1">
            <a:avLst/>
          </a:prstGeom>
          <a:noFill/>
          <a:ln cap="flat" cmpd="sng" w="9525">
            <a:solidFill>
              <a:schemeClr val="dk2"/>
            </a:solidFill>
            <a:prstDash val="solid"/>
            <a:round/>
            <a:headEnd len="lg" w="lg" type="none"/>
            <a:tailEnd len="lg" w="lg" type="none"/>
          </a:ln>
        </p:spPr>
      </p:cxnSp>
      <p:cxnSp>
        <p:nvCxnSpPr>
          <p:cNvPr id="88" name="Shape 88"/>
          <p:cNvCxnSpPr>
            <a:stCxn id="81" idx="1"/>
            <a:endCxn id="86" idx="3"/>
          </p:cNvCxnSpPr>
          <p:nvPr/>
        </p:nvCxnSpPr>
        <p:spPr>
          <a:xfrm flipH="1">
            <a:off x="2662075" y="4368750"/>
            <a:ext cx="954900" cy="518100"/>
          </a:xfrm>
          <a:prstGeom prst="straightConnector1">
            <a:avLst/>
          </a:prstGeom>
          <a:noFill/>
          <a:ln cap="flat" cmpd="sng" w="9525">
            <a:solidFill>
              <a:schemeClr val="dk2"/>
            </a:solidFill>
            <a:prstDash val="solid"/>
            <a:round/>
            <a:headEnd len="lg" w="lg" type="none"/>
            <a:tailEnd len="lg" w="lg" type="none"/>
          </a:ln>
        </p:spPr>
      </p:cxnSp>
      <p:sp>
        <p:nvSpPr>
          <p:cNvPr id="89" name="Shape 89"/>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7" name="Shape 547"/>
        <p:cNvGrpSpPr/>
        <p:nvPr/>
      </p:nvGrpSpPr>
      <p:grpSpPr>
        <a:xfrm>
          <a:off x="0" y="0"/>
          <a:ext cx="0" cy="0"/>
          <a:chOff x="0" y="0"/>
          <a:chExt cx="0" cy="0"/>
        </a:xfrm>
      </p:grpSpPr>
      <p:sp>
        <p:nvSpPr>
          <p:cNvPr id="548" name="Shape 548"/>
          <p:cNvSpPr txBox="1"/>
          <p:nvPr>
            <p:ph type="title"/>
          </p:nvPr>
        </p:nvSpPr>
        <p:spPr>
          <a:xfrm>
            <a:off x="457200" y="274637"/>
            <a:ext cx="8229600" cy="1143299"/>
          </a:xfrm>
          <a:prstGeom prst="rect">
            <a:avLst/>
          </a:prstGeom>
        </p:spPr>
        <p:txBody>
          <a:bodyPr anchorCtr="0" anchor="b" bIns="91425" lIns="91425" rIns="91425" wrap="square" tIns="91425">
            <a:noAutofit/>
          </a:bodyPr>
          <a:lstStyle/>
          <a:p>
            <a:pPr lvl="0" rtl="0">
              <a:spcBef>
                <a:spcPts val="0"/>
              </a:spcBef>
              <a:buNone/>
            </a:pPr>
            <a:r>
              <a:rPr lang="en"/>
              <a:t>Next Time</a:t>
            </a:r>
          </a:p>
        </p:txBody>
      </p:sp>
      <p:sp>
        <p:nvSpPr>
          <p:cNvPr id="549" name="Shape 549"/>
          <p:cNvSpPr txBox="1"/>
          <p:nvPr>
            <p:ph idx="1" type="body"/>
          </p:nvPr>
        </p:nvSpPr>
        <p:spPr>
          <a:xfrm>
            <a:off x="457200" y="1600200"/>
            <a:ext cx="8155800" cy="4967700"/>
          </a:xfrm>
          <a:prstGeom prst="rect">
            <a:avLst/>
          </a:prstGeom>
        </p:spPr>
        <p:txBody>
          <a:bodyPr anchorCtr="0" anchor="t" bIns="91425" lIns="91425" rIns="91425" wrap="square" tIns="91425">
            <a:noAutofit/>
          </a:bodyPr>
          <a:lstStyle/>
          <a:p>
            <a:pPr indent="-228600" lvl="0" marL="457200" marR="0" rtl="0" algn="l">
              <a:lnSpc>
                <a:spcPct val="100000"/>
              </a:lnSpc>
              <a:spcBef>
                <a:spcPts val="600"/>
              </a:spcBef>
              <a:spcAft>
                <a:spcPts val="0"/>
              </a:spcAft>
            </a:pPr>
            <a:r>
              <a:rPr lang="en"/>
              <a:t>Basics of software architecture.</a:t>
            </a:r>
          </a:p>
          <a:p>
            <a:pPr lvl="0" marR="0" rtl="0" algn="l">
              <a:lnSpc>
                <a:spcPct val="100000"/>
              </a:lnSpc>
              <a:spcBef>
                <a:spcPts val="600"/>
              </a:spcBef>
              <a:spcAft>
                <a:spcPts val="0"/>
              </a:spcAft>
              <a:buNone/>
            </a:pPr>
            <a:r>
              <a:t/>
            </a:r>
            <a:endParaRPr/>
          </a:p>
          <a:p>
            <a:pPr indent="-228600" lvl="0" marL="457200" marR="0" rtl="0" algn="l">
              <a:lnSpc>
                <a:spcPct val="100000"/>
              </a:lnSpc>
              <a:spcBef>
                <a:spcPts val="600"/>
              </a:spcBef>
              <a:spcAft>
                <a:spcPts val="0"/>
              </a:spcAft>
            </a:pPr>
            <a:r>
              <a:rPr lang="en"/>
              <a:t>Homework 2 due 10/10. </a:t>
            </a:r>
          </a:p>
          <a:p>
            <a:pPr indent="-228600" lvl="0" marL="457200" marR="0" rtl="0" algn="l">
              <a:lnSpc>
                <a:spcPct val="100000"/>
              </a:lnSpc>
              <a:spcBef>
                <a:spcPts val="600"/>
              </a:spcBef>
              <a:spcAft>
                <a:spcPts val="0"/>
              </a:spcAft>
            </a:pPr>
            <a:r>
              <a:rPr lang="en"/>
              <a:t>Questions?</a:t>
            </a:r>
          </a:p>
        </p:txBody>
      </p:sp>
      <p:sp>
        <p:nvSpPr>
          <p:cNvPr id="550" name="Shape 550"/>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What is Design?</a:t>
            </a:r>
          </a:p>
        </p:txBody>
      </p:sp>
      <p:sp>
        <p:nvSpPr>
          <p:cNvPr id="95" name="Shape 95"/>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0" lvl="0" marL="0" marR="0" rtl="0" algn="l">
              <a:lnSpc>
                <a:spcPct val="100000"/>
              </a:lnSpc>
              <a:spcBef>
                <a:spcPts val="600"/>
              </a:spcBef>
              <a:spcAft>
                <a:spcPts val="0"/>
              </a:spcAft>
              <a:buNone/>
            </a:pPr>
            <a:r>
              <a:rPr lang="en" sz="3000"/>
              <a:t>Design is the process of defi</a:t>
            </a:r>
            <a:r>
              <a:rPr lang="en"/>
              <a:t>ning</a:t>
            </a:r>
            <a:r>
              <a:rPr lang="en" sz="3000"/>
              <a:t> the </a:t>
            </a:r>
            <a:r>
              <a:rPr i="1" lang="en" sz="3000"/>
              <a:t>st</a:t>
            </a:r>
            <a:r>
              <a:rPr i="1" lang="en"/>
              <a:t>ructure</a:t>
            </a:r>
            <a:r>
              <a:rPr lang="en"/>
              <a:t> of the software.</a:t>
            </a:r>
          </a:p>
          <a:p>
            <a:pPr indent="-228600" lvl="0" marL="457200" marR="0" rtl="0" algn="l">
              <a:lnSpc>
                <a:spcPct val="100000"/>
              </a:lnSpc>
              <a:spcBef>
                <a:spcPts val="600"/>
              </a:spcBef>
              <a:spcAft>
                <a:spcPts val="0"/>
              </a:spcAft>
            </a:pPr>
            <a:r>
              <a:rPr lang="en"/>
              <a:t>What </a:t>
            </a:r>
            <a:r>
              <a:rPr i="1" lang="en"/>
              <a:t>units</a:t>
            </a:r>
            <a:r>
              <a:rPr lang="en"/>
              <a:t> make up the codebase?</a:t>
            </a:r>
          </a:p>
          <a:p>
            <a:pPr indent="-228600" lvl="0" marL="457200" marR="0" rtl="0" algn="l">
              <a:lnSpc>
                <a:spcPct val="100000"/>
              </a:lnSpc>
              <a:spcBef>
                <a:spcPts val="600"/>
              </a:spcBef>
              <a:spcAft>
                <a:spcPts val="0"/>
              </a:spcAft>
            </a:pPr>
            <a:r>
              <a:rPr lang="en"/>
              <a:t>How do those units connect to perform the required functions?</a:t>
            </a:r>
          </a:p>
        </p:txBody>
      </p:sp>
      <p:sp>
        <p:nvSpPr>
          <p:cNvPr id="96" name="Shape 96"/>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457200" y="274637"/>
            <a:ext cx="8229600" cy="1143299"/>
          </a:xfrm>
          <a:prstGeom prst="rect">
            <a:avLst/>
          </a:prstGeom>
        </p:spPr>
        <p:txBody>
          <a:bodyPr anchorCtr="0" anchor="b" bIns="91425" lIns="91425" rIns="91425" wrap="square" tIns="91425">
            <a:noAutofit/>
          </a:bodyPr>
          <a:lstStyle/>
          <a:p>
            <a:pPr lvl="0" rtl="0">
              <a:spcBef>
                <a:spcPts val="0"/>
              </a:spcBef>
              <a:buNone/>
            </a:pPr>
            <a:r>
              <a:rPr lang="en"/>
              <a:t>General Design Stages</a:t>
            </a:r>
          </a:p>
        </p:txBody>
      </p:sp>
      <p:sp>
        <p:nvSpPr>
          <p:cNvPr id="102" name="Shape 102"/>
          <p:cNvSpPr/>
          <p:nvPr/>
        </p:nvSpPr>
        <p:spPr>
          <a:xfrm>
            <a:off x="2195850" y="1852100"/>
            <a:ext cx="1751100" cy="9857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lgn="ctr">
              <a:spcBef>
                <a:spcPts val="0"/>
              </a:spcBef>
              <a:buNone/>
            </a:pPr>
            <a:r>
              <a:rPr b="1" lang="en"/>
              <a:t>Identify nature of requirements</a:t>
            </a:r>
          </a:p>
        </p:txBody>
      </p:sp>
      <p:sp>
        <p:nvSpPr>
          <p:cNvPr id="103" name="Shape 103"/>
          <p:cNvSpPr txBox="1"/>
          <p:nvPr/>
        </p:nvSpPr>
        <p:spPr>
          <a:xfrm>
            <a:off x="457200" y="1923175"/>
            <a:ext cx="1415699" cy="639600"/>
          </a:xfrm>
          <a:prstGeom prst="rect">
            <a:avLst/>
          </a:prstGeom>
          <a:noFill/>
          <a:ln>
            <a:noFill/>
          </a:ln>
        </p:spPr>
        <p:txBody>
          <a:bodyPr anchorCtr="0" anchor="t" bIns="91425" lIns="91425" rIns="91425" wrap="square" tIns="91425">
            <a:noAutofit/>
          </a:bodyPr>
          <a:lstStyle/>
          <a:p>
            <a:pPr lvl="0" rtl="0">
              <a:spcBef>
                <a:spcPts val="0"/>
              </a:spcBef>
              <a:buNone/>
            </a:pPr>
            <a:r>
              <a:rPr lang="en"/>
              <a:t>Discussions </a:t>
            </a:r>
          </a:p>
          <a:p>
            <a:pPr lvl="0">
              <a:spcBef>
                <a:spcPts val="0"/>
              </a:spcBef>
              <a:buNone/>
            </a:pPr>
            <a:r>
              <a:rPr lang="en"/>
              <a:t>with Customers</a:t>
            </a:r>
          </a:p>
        </p:txBody>
      </p:sp>
      <p:cxnSp>
        <p:nvCxnSpPr>
          <p:cNvPr id="104" name="Shape 104"/>
          <p:cNvCxnSpPr/>
          <p:nvPr/>
        </p:nvCxnSpPr>
        <p:spPr>
          <a:xfrm>
            <a:off x="1661050" y="2177200"/>
            <a:ext cx="545399" cy="0"/>
          </a:xfrm>
          <a:prstGeom prst="straightConnector1">
            <a:avLst/>
          </a:prstGeom>
          <a:noFill/>
          <a:ln cap="flat" cmpd="sng" w="19050">
            <a:solidFill>
              <a:schemeClr val="dk2"/>
            </a:solidFill>
            <a:prstDash val="solid"/>
            <a:round/>
            <a:headEnd len="lg" w="lg" type="none"/>
            <a:tailEnd len="lg" w="lg" type="triangle"/>
          </a:ln>
        </p:spPr>
      </p:cxnSp>
      <p:sp>
        <p:nvSpPr>
          <p:cNvPr id="105" name="Shape 105"/>
          <p:cNvSpPr/>
          <p:nvPr/>
        </p:nvSpPr>
        <p:spPr>
          <a:xfrm>
            <a:off x="6102325" y="1852100"/>
            <a:ext cx="1751100" cy="9857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Analyze problem and derive solution</a:t>
            </a:r>
          </a:p>
        </p:txBody>
      </p:sp>
      <p:cxnSp>
        <p:nvCxnSpPr>
          <p:cNvPr id="106" name="Shape 106"/>
          <p:cNvCxnSpPr>
            <a:endCxn id="105" idx="1"/>
          </p:cNvCxnSpPr>
          <p:nvPr/>
        </p:nvCxnSpPr>
        <p:spPr>
          <a:xfrm>
            <a:off x="3946825" y="2344999"/>
            <a:ext cx="2155500" cy="0"/>
          </a:xfrm>
          <a:prstGeom prst="straightConnector1">
            <a:avLst/>
          </a:prstGeom>
          <a:noFill/>
          <a:ln cap="flat" cmpd="sng" w="19050">
            <a:solidFill>
              <a:schemeClr val="dk2"/>
            </a:solidFill>
            <a:prstDash val="solid"/>
            <a:round/>
            <a:headEnd len="lg" w="lg" type="none"/>
            <a:tailEnd len="lg" w="lg" type="triangle"/>
          </a:ln>
        </p:spPr>
      </p:cxnSp>
      <p:sp>
        <p:nvSpPr>
          <p:cNvPr id="107" name="Shape 107"/>
          <p:cNvSpPr txBox="1"/>
          <p:nvPr/>
        </p:nvSpPr>
        <p:spPr>
          <a:xfrm>
            <a:off x="4149075" y="1806137"/>
            <a:ext cx="1751100" cy="366899"/>
          </a:xfrm>
          <a:prstGeom prst="rect">
            <a:avLst/>
          </a:prstGeom>
          <a:noFill/>
          <a:ln>
            <a:noFill/>
          </a:ln>
        </p:spPr>
        <p:txBody>
          <a:bodyPr anchorCtr="0" anchor="t" bIns="91425" lIns="91425" rIns="91425" wrap="square" tIns="91425">
            <a:noAutofit/>
          </a:bodyPr>
          <a:lstStyle/>
          <a:p>
            <a:pPr lvl="0">
              <a:spcBef>
                <a:spcPts val="0"/>
              </a:spcBef>
              <a:buNone/>
            </a:pPr>
            <a:r>
              <a:rPr lang="en"/>
              <a:t>High-Level Requirements</a:t>
            </a:r>
          </a:p>
        </p:txBody>
      </p:sp>
      <p:sp>
        <p:nvSpPr>
          <p:cNvPr id="108" name="Shape 108"/>
          <p:cNvSpPr/>
          <p:nvPr/>
        </p:nvSpPr>
        <p:spPr>
          <a:xfrm>
            <a:off x="1147950" y="3464750"/>
            <a:ext cx="1751100" cy="9857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Postulate a design solution</a:t>
            </a:r>
          </a:p>
        </p:txBody>
      </p:sp>
      <p:cxnSp>
        <p:nvCxnSpPr>
          <p:cNvPr id="109" name="Shape 109"/>
          <p:cNvCxnSpPr/>
          <p:nvPr/>
        </p:nvCxnSpPr>
        <p:spPr>
          <a:xfrm flipH="1">
            <a:off x="2845875" y="2753925"/>
            <a:ext cx="3292799" cy="713100"/>
          </a:xfrm>
          <a:prstGeom prst="straightConnector1">
            <a:avLst/>
          </a:prstGeom>
          <a:noFill/>
          <a:ln cap="flat" cmpd="sng" w="19050">
            <a:solidFill>
              <a:schemeClr val="dk2"/>
            </a:solidFill>
            <a:prstDash val="solid"/>
            <a:round/>
            <a:headEnd len="lg" w="lg" type="none"/>
            <a:tailEnd len="lg" w="lg" type="triangle"/>
          </a:ln>
        </p:spPr>
      </p:cxnSp>
      <p:sp>
        <p:nvSpPr>
          <p:cNvPr id="110" name="Shape 110"/>
          <p:cNvSpPr txBox="1"/>
          <p:nvPr/>
        </p:nvSpPr>
        <p:spPr>
          <a:xfrm>
            <a:off x="5276687" y="2837900"/>
            <a:ext cx="1751100" cy="366899"/>
          </a:xfrm>
          <a:prstGeom prst="rect">
            <a:avLst/>
          </a:prstGeom>
          <a:noFill/>
          <a:ln>
            <a:noFill/>
          </a:ln>
        </p:spPr>
        <p:txBody>
          <a:bodyPr anchorCtr="0" anchor="t" bIns="91425" lIns="91425" rIns="91425" wrap="square" tIns="91425">
            <a:noAutofit/>
          </a:bodyPr>
          <a:lstStyle/>
          <a:p>
            <a:pPr lvl="0" rtl="0">
              <a:spcBef>
                <a:spcPts val="0"/>
              </a:spcBef>
              <a:buNone/>
            </a:pPr>
            <a:r>
              <a:rPr lang="en"/>
              <a:t>System Specification</a:t>
            </a:r>
          </a:p>
        </p:txBody>
      </p:sp>
      <p:sp>
        <p:nvSpPr>
          <p:cNvPr id="111" name="Shape 111"/>
          <p:cNvSpPr/>
          <p:nvPr/>
        </p:nvSpPr>
        <p:spPr>
          <a:xfrm>
            <a:off x="4340325" y="3464750"/>
            <a:ext cx="1751100" cy="9857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Validate design against specification</a:t>
            </a:r>
          </a:p>
        </p:txBody>
      </p:sp>
      <p:cxnSp>
        <p:nvCxnSpPr>
          <p:cNvPr id="112" name="Shape 112"/>
          <p:cNvCxnSpPr/>
          <p:nvPr/>
        </p:nvCxnSpPr>
        <p:spPr>
          <a:xfrm>
            <a:off x="2898425" y="3739650"/>
            <a:ext cx="1447200" cy="0"/>
          </a:xfrm>
          <a:prstGeom prst="straightConnector1">
            <a:avLst/>
          </a:prstGeom>
          <a:noFill/>
          <a:ln cap="flat" cmpd="sng" w="19050">
            <a:solidFill>
              <a:schemeClr val="dk2"/>
            </a:solidFill>
            <a:prstDash val="solid"/>
            <a:round/>
            <a:headEnd len="lg" w="lg" type="none"/>
            <a:tailEnd len="lg" w="lg" type="triangle"/>
          </a:ln>
        </p:spPr>
      </p:cxnSp>
      <p:sp>
        <p:nvSpPr>
          <p:cNvPr id="113" name="Shape 113"/>
          <p:cNvSpPr txBox="1"/>
          <p:nvPr/>
        </p:nvSpPr>
        <p:spPr>
          <a:xfrm>
            <a:off x="2994333" y="3774200"/>
            <a:ext cx="1250700" cy="366899"/>
          </a:xfrm>
          <a:prstGeom prst="rect">
            <a:avLst/>
          </a:prstGeom>
          <a:noFill/>
          <a:ln>
            <a:noFill/>
          </a:ln>
        </p:spPr>
        <p:txBody>
          <a:bodyPr anchorCtr="0" anchor="t" bIns="91425" lIns="91425" rIns="91425" wrap="square" tIns="91425">
            <a:noAutofit/>
          </a:bodyPr>
          <a:lstStyle/>
          <a:p>
            <a:pPr lvl="0" rtl="0">
              <a:spcBef>
                <a:spcPts val="0"/>
              </a:spcBef>
              <a:buNone/>
            </a:pPr>
            <a:r>
              <a:rPr lang="en"/>
              <a:t>Potential Design</a:t>
            </a:r>
          </a:p>
        </p:txBody>
      </p:sp>
      <p:cxnSp>
        <p:nvCxnSpPr>
          <p:cNvPr id="114" name="Shape 114"/>
          <p:cNvCxnSpPr/>
          <p:nvPr/>
        </p:nvCxnSpPr>
        <p:spPr>
          <a:xfrm rot="10800000">
            <a:off x="2877300" y="4347850"/>
            <a:ext cx="1489199" cy="0"/>
          </a:xfrm>
          <a:prstGeom prst="straightConnector1">
            <a:avLst/>
          </a:prstGeom>
          <a:noFill/>
          <a:ln cap="flat" cmpd="sng" w="19050">
            <a:solidFill>
              <a:srgbClr val="980000"/>
            </a:solidFill>
            <a:prstDash val="solid"/>
            <a:round/>
            <a:headEnd len="lg" w="lg" type="none"/>
            <a:tailEnd len="lg" w="lg" type="triangle"/>
          </a:ln>
        </p:spPr>
      </p:cxnSp>
      <p:sp>
        <p:nvSpPr>
          <p:cNvPr id="115" name="Shape 115"/>
          <p:cNvSpPr txBox="1"/>
          <p:nvPr/>
        </p:nvSpPr>
        <p:spPr>
          <a:xfrm>
            <a:off x="2994346" y="4396250"/>
            <a:ext cx="1250700" cy="366899"/>
          </a:xfrm>
          <a:prstGeom prst="rect">
            <a:avLst/>
          </a:prstGeom>
          <a:noFill/>
          <a:ln>
            <a:noFill/>
          </a:ln>
        </p:spPr>
        <p:txBody>
          <a:bodyPr anchorCtr="0" anchor="t" bIns="91425" lIns="91425" rIns="91425" wrap="square" tIns="91425">
            <a:noAutofit/>
          </a:bodyPr>
          <a:lstStyle/>
          <a:p>
            <a:pPr lvl="0" rtl="0">
              <a:spcBef>
                <a:spcPts val="0"/>
              </a:spcBef>
              <a:buNone/>
            </a:pPr>
            <a:r>
              <a:rPr lang="en"/>
              <a:t>Seek a new design</a:t>
            </a:r>
          </a:p>
        </p:txBody>
      </p:sp>
      <p:sp>
        <p:nvSpPr>
          <p:cNvPr id="116" name="Shape 116"/>
          <p:cNvSpPr/>
          <p:nvPr/>
        </p:nvSpPr>
        <p:spPr>
          <a:xfrm>
            <a:off x="6935700" y="4624750"/>
            <a:ext cx="1751100" cy="9858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Refine design</a:t>
            </a:r>
          </a:p>
        </p:txBody>
      </p:sp>
      <p:cxnSp>
        <p:nvCxnSpPr>
          <p:cNvPr id="117" name="Shape 117"/>
          <p:cNvCxnSpPr>
            <a:stCxn id="111" idx="3"/>
          </p:cNvCxnSpPr>
          <p:nvPr/>
        </p:nvCxnSpPr>
        <p:spPr>
          <a:xfrm>
            <a:off x="6091425" y="3957649"/>
            <a:ext cx="837600" cy="766800"/>
          </a:xfrm>
          <a:prstGeom prst="straightConnector1">
            <a:avLst/>
          </a:prstGeom>
          <a:noFill/>
          <a:ln cap="flat" cmpd="sng" w="19050">
            <a:solidFill>
              <a:srgbClr val="980000"/>
            </a:solidFill>
            <a:prstDash val="solid"/>
            <a:round/>
            <a:headEnd len="lg" w="lg" type="none"/>
            <a:tailEnd len="lg" w="lg" type="triangle"/>
          </a:ln>
        </p:spPr>
      </p:cxnSp>
      <p:cxnSp>
        <p:nvCxnSpPr>
          <p:cNvPr id="118" name="Shape 118"/>
          <p:cNvCxnSpPr/>
          <p:nvPr/>
        </p:nvCxnSpPr>
        <p:spPr>
          <a:xfrm rot="10800000">
            <a:off x="6002675" y="4422250"/>
            <a:ext cx="936600" cy="921900"/>
          </a:xfrm>
          <a:prstGeom prst="straightConnector1">
            <a:avLst/>
          </a:prstGeom>
          <a:noFill/>
          <a:ln cap="flat" cmpd="sng" w="19050">
            <a:solidFill>
              <a:schemeClr val="dk2"/>
            </a:solidFill>
            <a:prstDash val="solid"/>
            <a:round/>
            <a:headEnd len="lg" w="lg" type="none"/>
            <a:tailEnd len="lg" w="lg" type="triangle"/>
          </a:ln>
        </p:spPr>
      </p:cxnSp>
      <p:sp>
        <p:nvSpPr>
          <p:cNvPr id="119" name="Shape 119"/>
          <p:cNvSpPr txBox="1"/>
          <p:nvPr/>
        </p:nvSpPr>
        <p:spPr>
          <a:xfrm>
            <a:off x="5777108" y="4859875"/>
            <a:ext cx="1250700" cy="366899"/>
          </a:xfrm>
          <a:prstGeom prst="rect">
            <a:avLst/>
          </a:prstGeom>
          <a:noFill/>
          <a:ln>
            <a:noFill/>
          </a:ln>
        </p:spPr>
        <p:txBody>
          <a:bodyPr anchorCtr="0" anchor="t" bIns="91425" lIns="91425" rIns="91425" wrap="square" tIns="91425">
            <a:noAutofit/>
          </a:bodyPr>
          <a:lstStyle/>
          <a:p>
            <a:pPr lvl="0" rtl="0">
              <a:spcBef>
                <a:spcPts val="0"/>
              </a:spcBef>
              <a:buNone/>
            </a:pPr>
            <a:r>
              <a:rPr lang="en"/>
              <a:t>Potential Design</a:t>
            </a:r>
          </a:p>
        </p:txBody>
      </p:sp>
      <p:sp>
        <p:nvSpPr>
          <p:cNvPr id="120" name="Shape 120"/>
          <p:cNvSpPr/>
          <p:nvPr/>
        </p:nvSpPr>
        <p:spPr>
          <a:xfrm>
            <a:off x="2398000" y="5335700"/>
            <a:ext cx="1751100" cy="9857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Implement solution</a:t>
            </a:r>
          </a:p>
        </p:txBody>
      </p:sp>
      <p:cxnSp>
        <p:nvCxnSpPr>
          <p:cNvPr id="121" name="Shape 121"/>
          <p:cNvCxnSpPr>
            <a:stCxn id="111" idx="2"/>
          </p:cNvCxnSpPr>
          <p:nvPr/>
        </p:nvCxnSpPr>
        <p:spPr>
          <a:xfrm flipH="1">
            <a:off x="4135875" y="4450549"/>
            <a:ext cx="1080000" cy="966900"/>
          </a:xfrm>
          <a:prstGeom prst="straightConnector1">
            <a:avLst/>
          </a:prstGeom>
          <a:noFill/>
          <a:ln cap="flat" cmpd="sng" w="19050">
            <a:solidFill>
              <a:srgbClr val="274E13"/>
            </a:solidFill>
            <a:prstDash val="solid"/>
            <a:round/>
            <a:headEnd len="lg" w="lg" type="none"/>
            <a:tailEnd len="lg" w="lg" type="triangle"/>
          </a:ln>
        </p:spPr>
      </p:cxnSp>
      <p:sp>
        <p:nvSpPr>
          <p:cNvPr id="122" name="Shape 122"/>
          <p:cNvSpPr/>
          <p:nvPr/>
        </p:nvSpPr>
        <p:spPr>
          <a:xfrm>
            <a:off x="4188225" y="4232500"/>
            <a:ext cx="272699" cy="271499"/>
          </a:xfrm>
          <a:prstGeom prst="ellipse">
            <a:avLst/>
          </a:prstGeom>
          <a:solidFill>
            <a:srgbClr val="D9EAD3"/>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lgn="l">
              <a:spcBef>
                <a:spcPts val="0"/>
              </a:spcBef>
              <a:buNone/>
            </a:pPr>
            <a:r>
              <a:rPr lang="en"/>
              <a:t>1</a:t>
            </a:r>
          </a:p>
        </p:txBody>
      </p:sp>
      <p:sp>
        <p:nvSpPr>
          <p:cNvPr id="123" name="Shape 123"/>
          <p:cNvSpPr/>
          <p:nvPr/>
        </p:nvSpPr>
        <p:spPr>
          <a:xfrm>
            <a:off x="6015900" y="3877137"/>
            <a:ext cx="272699" cy="271499"/>
          </a:xfrm>
          <a:prstGeom prst="ellipse">
            <a:avLst/>
          </a:prstGeom>
          <a:solidFill>
            <a:srgbClr val="D9EAD3"/>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l">
              <a:spcBef>
                <a:spcPts val="0"/>
              </a:spcBef>
              <a:buNone/>
            </a:pPr>
            <a:r>
              <a:rPr lang="en"/>
              <a:t>2</a:t>
            </a:r>
          </a:p>
        </p:txBody>
      </p:sp>
      <p:sp>
        <p:nvSpPr>
          <p:cNvPr id="124" name="Shape 124"/>
          <p:cNvSpPr/>
          <p:nvPr/>
        </p:nvSpPr>
        <p:spPr>
          <a:xfrm>
            <a:off x="5031887" y="4443950"/>
            <a:ext cx="272699" cy="271499"/>
          </a:xfrm>
          <a:prstGeom prst="ellipse">
            <a:avLst/>
          </a:prstGeom>
          <a:solidFill>
            <a:srgbClr val="D9EAD3"/>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l">
              <a:spcBef>
                <a:spcPts val="0"/>
              </a:spcBef>
              <a:buNone/>
            </a:pPr>
            <a:r>
              <a:rPr lang="en"/>
              <a:t>3</a:t>
            </a:r>
          </a:p>
        </p:txBody>
      </p:sp>
      <p:sp>
        <p:nvSpPr>
          <p:cNvPr id="125" name="Shape 125"/>
          <p:cNvSpPr txBox="1"/>
          <p:nvPr/>
        </p:nvSpPr>
        <p:spPr>
          <a:xfrm>
            <a:off x="4337758" y="5134300"/>
            <a:ext cx="1250700" cy="366899"/>
          </a:xfrm>
          <a:prstGeom prst="rect">
            <a:avLst/>
          </a:prstGeom>
          <a:noFill/>
          <a:ln>
            <a:noFill/>
          </a:ln>
        </p:spPr>
        <p:txBody>
          <a:bodyPr anchorCtr="0" anchor="t" bIns="91425" lIns="91425" rIns="91425" wrap="square" tIns="91425">
            <a:noAutofit/>
          </a:bodyPr>
          <a:lstStyle/>
          <a:p>
            <a:pPr lvl="0" rtl="0">
              <a:spcBef>
                <a:spcPts val="0"/>
              </a:spcBef>
              <a:buNone/>
            </a:pPr>
            <a:r>
              <a:rPr lang="en"/>
              <a:t>Final Design “Blueprints”</a:t>
            </a:r>
          </a:p>
        </p:txBody>
      </p:sp>
      <p:sp>
        <p:nvSpPr>
          <p:cNvPr id="126" name="Shape 126"/>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Stages of Design</a:t>
            </a:r>
          </a:p>
        </p:txBody>
      </p:sp>
      <p:sp>
        <p:nvSpPr>
          <p:cNvPr id="132" name="Shape 132"/>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marR="0" rtl="0" algn="l">
              <a:lnSpc>
                <a:spcPct val="100000"/>
              </a:lnSpc>
              <a:spcBef>
                <a:spcPts val="600"/>
              </a:spcBef>
              <a:spcAft>
                <a:spcPts val="0"/>
              </a:spcAft>
              <a:buNone/>
            </a:pPr>
            <a:r>
              <a:rPr lang="en"/>
              <a:t>Three repeating stages:</a:t>
            </a:r>
          </a:p>
          <a:p>
            <a:pPr indent="-228600" lvl="0" marL="457200" marR="0" rtl="0" algn="l">
              <a:lnSpc>
                <a:spcPct val="100000"/>
              </a:lnSpc>
              <a:spcBef>
                <a:spcPts val="600"/>
              </a:spcBef>
              <a:spcAft>
                <a:spcPts val="0"/>
              </a:spcAft>
            </a:pPr>
            <a:r>
              <a:rPr lang="en"/>
              <a:t>Problem Understanding</a:t>
            </a:r>
          </a:p>
          <a:p>
            <a:pPr indent="-228600" lvl="1" marL="914400" marR="0" rtl="0" algn="l">
              <a:lnSpc>
                <a:spcPct val="100000"/>
              </a:lnSpc>
              <a:spcBef>
                <a:spcPts val="600"/>
              </a:spcBef>
              <a:spcAft>
                <a:spcPts val="0"/>
              </a:spcAft>
            </a:pPr>
            <a:r>
              <a:rPr lang="en"/>
              <a:t>Look at the problem from different angles to discover what needs the design needs to capture.</a:t>
            </a:r>
          </a:p>
          <a:p>
            <a:pPr indent="-228600" lvl="0" marL="457200" marR="0" rtl="0" algn="l">
              <a:lnSpc>
                <a:spcPct val="100000"/>
              </a:lnSpc>
              <a:spcBef>
                <a:spcPts val="600"/>
              </a:spcBef>
              <a:spcAft>
                <a:spcPts val="0"/>
              </a:spcAft>
            </a:pPr>
            <a:r>
              <a:rPr lang="en"/>
              <a:t>Identify Solutions</a:t>
            </a:r>
          </a:p>
          <a:p>
            <a:pPr indent="-228600" lvl="1" marL="914400" marR="0" rtl="0" algn="l">
              <a:lnSpc>
                <a:spcPct val="100000"/>
              </a:lnSpc>
              <a:spcBef>
                <a:spcPts val="600"/>
              </a:spcBef>
              <a:spcAft>
                <a:spcPts val="0"/>
              </a:spcAft>
            </a:pPr>
            <a:r>
              <a:rPr lang="en"/>
              <a:t>Evaluate possible solutions and choose the most appropriate in terms of available resources.</a:t>
            </a:r>
          </a:p>
          <a:p>
            <a:pPr indent="-228600" lvl="0" marL="457200" marR="0" rtl="0" algn="l">
              <a:lnSpc>
                <a:spcPct val="100000"/>
              </a:lnSpc>
              <a:spcBef>
                <a:spcPts val="600"/>
              </a:spcBef>
              <a:spcAft>
                <a:spcPts val="0"/>
              </a:spcAft>
            </a:pPr>
            <a:r>
              <a:rPr lang="en"/>
              <a:t>Describe and Document Chosen Solution </a:t>
            </a:r>
          </a:p>
          <a:p>
            <a:pPr indent="-228600" lvl="1" marL="914400" marR="0" rtl="0" algn="l">
              <a:lnSpc>
                <a:spcPct val="100000"/>
              </a:lnSpc>
              <a:spcBef>
                <a:spcPts val="600"/>
              </a:spcBef>
              <a:spcAft>
                <a:spcPts val="0"/>
              </a:spcAft>
            </a:pPr>
            <a:r>
              <a:rPr lang="en"/>
              <a:t>Use graphical, formal, or other descriptive notations to describe the components of the design.</a:t>
            </a:r>
          </a:p>
        </p:txBody>
      </p:sp>
      <p:sp>
        <p:nvSpPr>
          <p:cNvPr id="133" name="Shape 133"/>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457200" y="274637"/>
            <a:ext cx="8229600" cy="1143000"/>
          </a:xfrm>
          <a:prstGeom prst="rect">
            <a:avLst/>
          </a:prstGeom>
        </p:spPr>
        <p:txBody>
          <a:bodyPr anchorCtr="0" anchor="b" bIns="91425" lIns="91425" rIns="91425" wrap="square" tIns="91425">
            <a:noAutofit/>
          </a:bodyPr>
          <a:lstStyle/>
          <a:p>
            <a:pPr lvl="0" rtl="0">
              <a:spcBef>
                <a:spcPts val="0"/>
              </a:spcBef>
              <a:buNone/>
            </a:pPr>
            <a:r>
              <a:rPr lang="en"/>
              <a:t>Stages of Design</a:t>
            </a:r>
          </a:p>
        </p:txBody>
      </p:sp>
      <p:sp>
        <p:nvSpPr>
          <p:cNvPr id="139" name="Shape 139"/>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0" lvl="0" marL="0" marR="0" rtl="0" algn="l">
              <a:lnSpc>
                <a:spcPct val="100000"/>
              </a:lnSpc>
              <a:spcBef>
                <a:spcPts val="600"/>
              </a:spcBef>
              <a:spcAft>
                <a:spcPts val="0"/>
              </a:spcAft>
              <a:buNone/>
            </a:pPr>
            <a:r>
              <a:rPr lang="en"/>
              <a:t>Design is performed at multiple levels of granularity:</a:t>
            </a:r>
          </a:p>
          <a:p>
            <a:pPr indent="-228600" lvl="0" marL="457200" marR="0" rtl="0" algn="l">
              <a:lnSpc>
                <a:spcPct val="100000"/>
              </a:lnSpc>
              <a:spcBef>
                <a:spcPts val="600"/>
              </a:spcBef>
              <a:spcAft>
                <a:spcPts val="0"/>
              </a:spcAft>
            </a:pPr>
            <a:r>
              <a:rPr lang="en"/>
              <a:t>Architecture</a:t>
            </a:r>
          </a:p>
          <a:p>
            <a:pPr indent="-228600" lvl="1" marL="914400" marR="0" rtl="0" algn="l">
              <a:lnSpc>
                <a:spcPct val="100000"/>
              </a:lnSpc>
              <a:spcBef>
                <a:spcPts val="600"/>
              </a:spcBef>
              <a:spcAft>
                <a:spcPts val="0"/>
              </a:spcAft>
            </a:pPr>
            <a:r>
              <a:rPr lang="en"/>
              <a:t>How is the system structured into </a:t>
            </a:r>
            <a:r>
              <a:rPr i="1" lang="en"/>
              <a:t>subsystems</a:t>
            </a:r>
            <a:r>
              <a:rPr lang="en"/>
              <a:t>?</a:t>
            </a:r>
          </a:p>
          <a:p>
            <a:pPr indent="-228600" lvl="1" marL="914400" marR="0" rtl="0" algn="l">
              <a:lnSpc>
                <a:spcPct val="100000"/>
              </a:lnSpc>
              <a:spcBef>
                <a:spcPts val="600"/>
              </a:spcBef>
              <a:spcAft>
                <a:spcPts val="0"/>
              </a:spcAft>
            </a:pPr>
            <a:r>
              <a:rPr lang="en"/>
              <a:t>How do those subsystems work together?</a:t>
            </a:r>
          </a:p>
          <a:p>
            <a:pPr indent="-228600" lvl="0" marL="457200" marR="0" rtl="0" algn="l">
              <a:lnSpc>
                <a:spcPct val="100000"/>
              </a:lnSpc>
              <a:spcBef>
                <a:spcPts val="600"/>
              </a:spcBef>
              <a:spcAft>
                <a:spcPts val="0"/>
              </a:spcAft>
            </a:pPr>
            <a:r>
              <a:rPr lang="en"/>
              <a:t>Unit</a:t>
            </a:r>
          </a:p>
          <a:p>
            <a:pPr indent="-228600" lvl="1" marL="914400" marR="0" rtl="0" algn="l">
              <a:lnSpc>
                <a:spcPct val="100000"/>
              </a:lnSpc>
              <a:spcBef>
                <a:spcPts val="600"/>
              </a:spcBef>
              <a:spcAft>
                <a:spcPts val="0"/>
              </a:spcAft>
            </a:pPr>
            <a:r>
              <a:rPr lang="en"/>
              <a:t>What </a:t>
            </a:r>
            <a:r>
              <a:rPr i="1" lang="en"/>
              <a:t>units</a:t>
            </a:r>
            <a:r>
              <a:rPr lang="en"/>
              <a:t> make up these subsystems?</a:t>
            </a:r>
          </a:p>
          <a:p>
            <a:pPr indent="-228600" lvl="1" marL="914400" marR="0" rtl="0" algn="l">
              <a:lnSpc>
                <a:spcPct val="100000"/>
              </a:lnSpc>
              <a:spcBef>
                <a:spcPts val="600"/>
              </a:spcBef>
              <a:spcAft>
                <a:spcPts val="0"/>
              </a:spcAft>
            </a:pPr>
            <a:r>
              <a:rPr lang="en"/>
              <a:t>How do these units work together?</a:t>
            </a:r>
          </a:p>
          <a:p>
            <a:pPr indent="-228600" lvl="0" marL="457200" marR="0" rtl="0" algn="l">
              <a:lnSpc>
                <a:spcPct val="100000"/>
              </a:lnSpc>
              <a:spcBef>
                <a:spcPts val="600"/>
              </a:spcBef>
              <a:spcAft>
                <a:spcPts val="0"/>
              </a:spcAft>
            </a:pPr>
            <a:r>
              <a:rPr lang="en"/>
              <a:t>Low-Level</a:t>
            </a:r>
          </a:p>
          <a:p>
            <a:pPr indent="-228600" lvl="1" marL="914400" marR="0" rtl="0" algn="l">
              <a:lnSpc>
                <a:spcPct val="100000"/>
              </a:lnSpc>
              <a:spcBef>
                <a:spcPts val="600"/>
              </a:spcBef>
              <a:spcAft>
                <a:spcPts val="0"/>
              </a:spcAft>
            </a:pPr>
            <a:r>
              <a:rPr lang="en"/>
              <a:t>What algorithms will be employed?</a:t>
            </a:r>
          </a:p>
          <a:p>
            <a:pPr indent="-228600" lvl="1" marL="914400" marR="0" rtl="0" algn="l">
              <a:lnSpc>
                <a:spcPct val="100000"/>
              </a:lnSpc>
              <a:spcBef>
                <a:spcPts val="600"/>
              </a:spcBef>
              <a:spcAft>
                <a:spcPts val="0"/>
              </a:spcAft>
            </a:pPr>
            <a:r>
              <a:rPr lang="en"/>
              <a:t>What data structures will be used?</a:t>
            </a:r>
          </a:p>
        </p:txBody>
      </p:sp>
      <p:sp>
        <p:nvSpPr>
          <p:cNvPr id="140" name="Shape 140"/>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