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p>
          <a:p>
            <a:pPr lvl="0" rtl="0">
              <a:spcBef>
                <a:spcPts val="0"/>
              </a:spcBef>
              <a:buNone/>
            </a:pPr>
            <a:r>
              <a:rPr lang="en"/>
              <a:t>- If you want a high degree of maintainability, you need a larger number of small, self-contained components. That’s the idea of high cohesion and low coupling. Keep related functions together, and as independent as possible - separate data from consumers, avoid shared data structures - then you can more easily fix bugs and add features to these little independent subsystems.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Now, unfortuantely, emphasizing one of these qualities tends to lessen another quality. They conflict with each other. </a:t>
            </a:r>
          </a:p>
          <a:p>
            <a:pPr lvl="0" rtl="0">
              <a:spcBef>
                <a:spcPts val="0"/>
              </a:spcBef>
              <a:buNone/>
            </a:pPr>
            <a:r>
              <a:rPr lang="en"/>
              <a:t>Using a small number of complex subsystems components improves performance because there are fewer bottlenecks, but hurts maintainability, as it’s harder to add features or make changes to complex subsystems. </a:t>
            </a:r>
          </a:p>
          <a:p>
            <a:pPr lvl="0" rtl="0">
              <a:spcBef>
                <a:spcPts val="0"/>
              </a:spcBef>
              <a:buNone/>
            </a:pPr>
            <a:r>
              <a:rPr lang="en"/>
              <a:t>(read) - you need to protect all of that data equally, and that’s infinitely harder than protecting data in one place.</a:t>
            </a:r>
          </a:p>
          <a:p>
            <a:pPr lvl="0" rtl="0">
              <a:spcBef>
                <a:spcPts val="0"/>
              </a:spcBef>
              <a:buNone/>
            </a:pPr>
            <a:r>
              <a:rPr lang="en"/>
              <a:t>(read) - those safety-related subsystems are communicating with the parts of the system they govern.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(discussion) what entails a good design?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This leads us to the first major part of the architecture design process - system structuring. Breaking down the system into several principal subsystems and identifying how they communicate.</a:t>
            </a:r>
          </a:p>
          <a:p>
            <a:pPr indent="-228600" lvl="0" marL="457200" rtl="0">
              <a:spcBef>
                <a:spcPts val="0"/>
              </a:spcBef>
              <a:buChar char="-"/>
            </a:pPr>
            <a:r>
              <a:rPr lang="en"/>
              <a:t>this is normally expressed as a block diagram presenting a high-level overview of the system structure - not very detailed yet, but a good start for brainstorming and explaining how the system is constructed. So, pretty straightforward - each block is a subsystem., lines mark channels of communication and control. Sometimes, we break a subsystem into two closely-related subsystems. This is fairly informal, but gives you an idea of where the components of the final system will go and how we control access (go over packaging robot control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When figuring out how to structure your system, there are three fundamental points of view to consider.</a:t>
            </a:r>
          </a:p>
          <a:p>
            <a:pPr lvl="0" rtl="0">
              <a:spcBef>
                <a:spcPts val="0"/>
              </a:spcBef>
              <a:buNone/>
            </a:pPr>
            <a:r>
              <a:rPr lang="en"/>
              <a:t>- The first is the static view, this one is pretty straightforward - these are your basic blueprints - take a look at the requirements, look at what services you need to offer, and think - logically - how can we break this down? what entities make up the system, who depends on who, and who needs to access who? </a:t>
            </a:r>
          </a:p>
          <a:p>
            <a:pPr lvl="0" rtl="0">
              <a:spcBef>
                <a:spcPts val="0"/>
              </a:spcBef>
              <a:buNone/>
            </a:pPr>
            <a:r>
              <a:rPr lang="en"/>
              <a:t>- The second is the dynamic view of those same components - visualize the entities during runtime and how the subsystems will communicate as they execute. This is useful for analyzing the performance, availability, security, and the like while planning. If there might be bottlenecks, try to figure out where they occur and rearchitect to fix them.</a:t>
            </a:r>
          </a:p>
          <a:p>
            <a:pPr lvl="0" rtl="0">
              <a:spcBef>
                <a:spcPts val="0"/>
              </a:spcBef>
              <a:buNone/>
            </a:pPr>
            <a:r>
              <a:rPr lang="en"/>
              <a:t>- The physical view shows (read). It’s easy to forget that the software needs to operate on hardware, and what hardware you’re working with and how it is distributed plays a role in coming up with the architecture of the code. You need to consider hardware access as well.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discuss). </a:t>
            </a:r>
          </a:p>
          <a:p>
            <a:pPr lvl="0" rtl="0">
              <a:spcBef>
                <a:spcPts val="0"/>
              </a:spcBef>
              <a:buNone/>
            </a:pPr>
            <a:r>
              <a:rPr lang="en"/>
              <a:t>We haven’t covered common architectural styles yet, but I just want to get some basic ideas. Given this scenario, how would you architect the software?</a:t>
            </a:r>
          </a:p>
          <a:p>
            <a:pPr lvl="0" rtl="0">
              <a:spcBef>
                <a:spcPts val="0"/>
              </a:spcBef>
              <a:buNone/>
            </a:pPr>
            <a:r>
              <a:rPr lang="en"/>
              <a:t>how you would break this down? </a:t>
            </a:r>
          </a:p>
          <a:p>
            <a:pPr lvl="0" rtl="0">
              <a:spcBef>
                <a:spcPts val="0"/>
              </a:spcBef>
              <a:buNone/>
            </a:pPr>
            <a:r>
              <a:rPr lang="en"/>
              <a:t>What qualities would you want to emphasize? How would you do this?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We’re going to cover four common models - (read),</a:t>
            </a:r>
          </a:p>
          <a:p>
            <a:pPr indent="-228600" lvl="0" marL="457200" rtl="0">
              <a:spcBef>
                <a:spcPts val="0"/>
              </a:spcBef>
              <a:buChar char="-"/>
            </a:pPr>
            <a:r>
              <a:rPr lang="en"/>
              <a:t>In practice, the style of architecture you cover will dictate many of the characteristics of your system. (read). Your task is to choose the right style for the job - you wouldn’t grab the blueprints for a skyscraper when building a castle. Same for software.</a:t>
            </a:r>
          </a:p>
          <a:p>
            <a:pPr indent="-228600" lvl="0" marL="457200" rtl="0">
              <a:spcBef>
                <a:spcPts val="0"/>
              </a:spcBef>
              <a:buChar char="-"/>
            </a:pPr>
            <a:r>
              <a:rPr lang="en"/>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p>
          <a:p>
            <a:pPr lvl="0" rtl="0">
              <a:spcBef>
                <a:spcPts val="0"/>
              </a:spcBef>
              <a:buNone/>
            </a:pPr>
            <a:r>
              <a:rPr lang="en">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p>
          <a:p>
            <a:pPr lvl="0" rtl="0">
              <a:spcBef>
                <a:spcPts val="0"/>
              </a:spcBef>
              <a:buNone/>
            </a:pPr>
            <a:r>
              <a:rPr lang="en">
                <a:solidFill>
                  <a:schemeClr val="dk1"/>
                </a:solidFill>
              </a:rPr>
              <a:t>- This also (read). As a layer is developed, some of the services provided by that layer can be made available to users. We can slot in new functionality as it is completed.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lr>
                <a:schemeClr val="dk1"/>
              </a:buClr>
              <a:buChar char="-"/>
            </a:pPr>
            <a:r>
              <a:rPr lang="en">
                <a:solidFill>
                  <a:schemeClr val="dk1"/>
                </a:solidFill>
              </a:rPr>
              <a:t>Here is an example of the layered architecture for a copyright management system in a university librar</a:t>
            </a:r>
          </a:p>
          <a:p>
            <a:pPr indent="-228600" lvl="0" marL="457200" rtl="0">
              <a:spcBef>
                <a:spcPts val="0"/>
              </a:spcBef>
              <a:buClr>
                <a:schemeClr val="dk1"/>
              </a:buClr>
              <a:buChar char="-"/>
            </a:pPr>
            <a:r>
              <a:rPr lang="en">
                <a:solidFill>
                  <a:schemeClr val="dk1"/>
                </a:solidFill>
              </a:rPr>
              <a:t>(walk through, relate layers) these might be seperate subsystems, but at the same layer.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p>
          <a:p>
            <a:pPr indent="-228600" lvl="0" marL="457200" rtl="0">
              <a:spcBef>
                <a:spcPts val="0"/>
              </a:spcBef>
              <a:buClr>
                <a:schemeClr val="dk1"/>
              </a:buClr>
              <a:buChar char="-"/>
            </a:pPr>
            <a:r>
              <a:rPr lang="en">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p>
          <a:p>
            <a:pPr indent="-228600" lvl="0" marL="457200" rtl="0">
              <a:spcBef>
                <a:spcPts val="0"/>
              </a:spcBef>
              <a:buClr>
                <a:schemeClr val="dk1"/>
              </a:buClr>
              <a:buChar char="-"/>
            </a:pPr>
            <a:r>
              <a:rPr lang="en">
                <a:solidFill>
                  <a:schemeClr val="dk1"/>
                </a:solidFill>
              </a:rPr>
              <a:t>(read), this is a powerful way to protect important data.</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In practice, a high-level layer may have to interact with a low-level layer through multiple levels of access. That adds communication overhead.</a:t>
            </a:r>
          </a:p>
          <a:p>
            <a:pPr indent="-228600" lvl="0" marL="457200" rtl="0">
              <a:spcBef>
                <a:spcPts val="0"/>
              </a:spcBef>
              <a:buClr>
                <a:schemeClr val="dk1"/>
              </a:buClr>
              <a:buChar char="-"/>
            </a:pPr>
            <a:r>
              <a:rPr lang="en">
                <a:solidFill>
                  <a:schemeClr val="dk1"/>
                </a:solidFill>
              </a:rPr>
              <a:t>(read).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Now, this is a class about software, but I want to start today by talking about buildings. You see a few on this slide, you’re in one right now. Good, solid engineered products. Now, the buildings on this slide are all very different - you’ve got a castle, you’ve got a skyscraper, you’ve got some kind of german beer hall thing. They’re still different versions of the same fundamental concept - a permanent structure to protect inhabitants from the elements, offer privacy to conduct business or live, and all of those other things we use buildings for. But, each does belong to a distinct category. The top left one is clearly a castle. Every castle has its variations, but they are still distinctly castles. Same for skyscrapers. All skyscrapers are a little different, but they are built using the same materials, with similar support structures, elevator placement, hvac structures, and so on. So, over time, we see styles of building appear - different architectures that, although they allow variation, enable us to take the lessons learned from others of that type and distill those into new buildings. When you go to build a skyscraper now, there isn’t much need for experimentation, there isn’t much cause to worry that it’ll all collapse. We know how to build a skyscraper because we have a template to follow - a framework we can be creative within, but still offers structure. Software offers similar architectural styles that can inform and structure the design of new projects.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(1,2,3) </a:t>
            </a:r>
          </a:p>
          <a:p>
            <a:pPr lvl="0">
              <a:spcBef>
                <a:spcPts val="0"/>
              </a:spcBef>
              <a:buNone/>
            </a:pPr>
            <a:r>
              <a:rPr lang="en"/>
              <a:t>Each has its pros and cons. At the local level, the former is often a good idea - we talked about that last time, local data decreases coupling. Still, this doesn’t always work or make sense. </a:t>
            </a:r>
          </a:p>
          <a:p>
            <a:pPr lvl="0" rtl="0">
              <a:spcBef>
                <a:spcPts val="0"/>
              </a:spcBef>
              <a:buNone/>
            </a:pPr>
            <a:r>
              <a:rPr lang="en"/>
              <a:t>If several subsystems need the same data, it can be hard to figure out where to stash parts of it and it can be inefficient - results in a lot of communication.</a:t>
            </a:r>
          </a:p>
          <a:p>
            <a:pPr lvl="0" rtl="0">
              <a:spcBef>
                <a:spcPts val="0"/>
              </a:spcBef>
              <a:buNone/>
            </a:pPr>
            <a:r>
              <a:rPr lang="en"/>
              <a:t>The repository model is structured around the latter - many structured around large amounts of data, used by many different system function, are organized around a central database.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This kind of model is useful when data is produced by one component and used by another. This is useful when components don’t need to interact directly, but rather through the manipulation of information.</a:t>
            </a:r>
          </a:p>
          <a:p>
            <a:pPr lvl="0" rtl="0">
              <a:spcBef>
                <a:spcPts val="0"/>
              </a:spcBef>
              <a:buNone/>
            </a:pPr>
            <a:r>
              <a:rPr lang="en"/>
              <a:t>(describe example)</a:t>
            </a:r>
          </a:p>
          <a:p>
            <a:pPr lvl="0" rtl="0">
              <a:spcBef>
                <a:spcPts val="0"/>
              </a:spcBef>
              <a:buNone/>
            </a:pPr>
            <a:r>
              <a:rPr lang="en"/>
              <a:t>Consider an IDE - the central data is our source code, the project we’re building. The data repository is the code.</a:t>
            </a:r>
          </a:p>
          <a:p>
            <a:pPr lvl="0" rtl="0">
              <a:spcBef>
                <a:spcPts val="0"/>
              </a:spcBef>
              <a:buNone/>
            </a:pPr>
            <a:r>
              <a:rPr lang="en"/>
              <a:t>walk through components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a:t>
            </a:r>
          </a:p>
          <a:p>
            <a:pPr indent="-228600" lvl="0" marL="457200" rtl="0">
              <a:spcBef>
                <a:spcPts val="0"/>
              </a:spcBef>
              <a:buClr>
                <a:schemeClr val="dk1"/>
              </a:buClr>
              <a:buChar char="-"/>
            </a:pPr>
            <a:r>
              <a:rPr lang="en">
                <a:solidFill>
                  <a:schemeClr val="dk1"/>
                </a:solidFill>
              </a:rPr>
              <a:t>(read). They do not need to be aware of the existence of other components. They are just concerned with the data. This can be pretty secure - you can completely wall off each of those systems.</a:t>
            </a:r>
          </a:p>
          <a:p>
            <a:pPr indent="-228600" lvl="0" marL="457200" rtl="0">
              <a:spcBef>
                <a:spcPts val="0"/>
              </a:spcBef>
              <a:buClr>
                <a:schemeClr val="dk1"/>
              </a:buClr>
              <a:buChar char="-"/>
            </a:pPr>
            <a:r>
              <a:rPr lang="en">
                <a:solidFill>
                  <a:schemeClr val="dk1"/>
                </a:solidFill>
              </a:rPr>
              <a:t>(read). Data can be controlled centrally, we don’t need to synchronize all subsystems. We can centralize backups, we can use a single security policy to manage data.</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Problems with the repository affect the whole system. If you can get in there and corrupt that data, then you wreck everything.</a:t>
            </a:r>
          </a:p>
          <a:p>
            <a:pPr indent="-228600" lvl="0" marL="457200" rtl="0">
              <a:spcBef>
                <a:spcPts val="0"/>
              </a:spcBef>
              <a:buClr>
                <a:schemeClr val="dk1"/>
              </a:buClr>
              <a:buChar char="-"/>
            </a:pPr>
            <a:r>
              <a:rPr lang="en">
                <a:solidFill>
                  <a:schemeClr val="dk1"/>
                </a:solidFill>
              </a:rPr>
              <a:t>Everybody needs to work with the same data, not their own interpretation of that data. (read). </a:t>
            </a:r>
          </a:p>
          <a:p>
            <a:pPr indent="-228600" lvl="0" marL="457200" rtl="0">
              <a:spcBef>
                <a:spcPts val="0"/>
              </a:spcBef>
              <a:buClr>
                <a:schemeClr val="dk1"/>
              </a:buClr>
              <a:buChar char="-"/>
            </a:pPr>
            <a:r>
              <a:rPr lang="en">
                <a:solidFill>
                  <a:schemeClr val="dk1"/>
                </a:solidFill>
              </a:rPr>
              <a:t>(read) - say we want to change that central data and how it works, how it is stored - that requires changes to all subsystems, not just one subsystem that stores data locally.</a:t>
            </a:r>
          </a:p>
          <a:p>
            <a:pPr indent="-228600" lvl="0" marL="457200" rtl="0">
              <a:spcBef>
                <a:spcPts val="0"/>
              </a:spcBef>
              <a:buClr>
                <a:schemeClr val="dk1"/>
              </a:buClr>
              <a:buChar char="-"/>
            </a:pPr>
            <a:r>
              <a:rPr lang="en">
                <a:solidFill>
                  <a:schemeClr val="dk1"/>
                </a:solidFill>
              </a:rPr>
              <a:t>Since components communicate through the central repository, rather than with each other (read) - more overhead is needed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can just read this</a:t>
            </a:r>
          </a:p>
          <a:p>
            <a:pPr indent="-228600" lvl="0" marL="457200" rtl="0">
              <a:spcBef>
                <a:spcPts val="0"/>
              </a:spcBef>
              <a:buChar char="-"/>
            </a:pPr>
            <a:r>
              <a:rPr lang="en"/>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something like Netflix might use this architecture.</a:t>
            </a:r>
          </a:p>
          <a:p>
            <a:pPr indent="-228600" lvl="0" marL="457200" rtl="0">
              <a:spcBef>
                <a:spcPts val="0"/>
              </a:spcBef>
              <a:buChar char="-"/>
            </a:pPr>
            <a:r>
              <a:rPr lang="en"/>
              <a:t>Each local system operates lightweight client software that calls the appropriate servers - an html server when it needs to serve a webpage to the interface, the video server when a video needs to be streamed, and so on.</a:t>
            </a:r>
          </a:p>
          <a:p>
            <a:pPr indent="-228600" lvl="0" marL="457200" rtl="0">
              <a:spcBef>
                <a:spcPts val="0"/>
              </a:spcBef>
              <a:buChar char="-"/>
            </a:pPr>
            <a:r>
              <a:rPr lang="en"/>
              <a:t>Multiple clients can be connected at once, and when pinged, a server provides the service is was written for.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these</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To give an example of how you’d implement a client/server architecture, REST is a common micro-architecture - way to structure interactions between clients and servers.</a:t>
            </a:r>
          </a:p>
          <a:p>
            <a:pPr lvl="0" rtl="0">
              <a:spcBef>
                <a:spcPts val="0"/>
              </a:spcBef>
              <a:buNone/>
            </a:pPr>
            <a:r>
              <a:rPr lang="en"/>
              <a:t>(read). It’s generally implemented through HTTP, the same protocol that manages the web, that brings websites to your browser. REST is the basis for a lot of web applications.</a:t>
            </a:r>
          </a:p>
          <a:p>
            <a:pPr lvl="0" rtl="0">
              <a:spcBef>
                <a:spcPts val="0"/>
              </a:spcBef>
              <a:buNone/>
            </a:pPr>
            <a:r>
              <a:rPr lang="en"/>
              <a:t>(read) - a server offers resources - videos, webpages, student records, whatever data you plan to make use of - and clients and servers move data around through a</a:t>
            </a:r>
          </a:p>
          <a:p>
            <a:pPr lvl="0" rtl="0">
              <a:spcBef>
                <a:spcPts val="0"/>
              </a:spcBef>
              <a:buNone/>
            </a:pPr>
            <a:r>
              <a:rPr lang="en"/>
              <a:t>(read) - same set of operations on the same resources, but the client contains the code needed to present that resource in the correct way.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 set of rules that determine how messages are exchanged between clients and servers. (read)</a:t>
            </a:r>
          </a:p>
          <a:p>
            <a:pPr lvl="0" rtl="0">
              <a:spcBef>
                <a:spcPts val="0"/>
              </a:spcBef>
              <a:buNone/>
            </a:pPr>
            <a:r>
              <a:rPr lang="en"/>
              <a:t>(read). The body contains the resources that you want to exchange, according to the instructions contained in the header. </a:t>
            </a:r>
          </a:p>
          <a:p>
            <a:pPr lvl="0" rtl="0">
              <a:spcBef>
                <a:spcPts val="0"/>
              </a:spcBef>
              <a:buNone/>
            </a:pPr>
            <a:r>
              <a:rPr lang="en"/>
              <a:t>(read)</a:t>
            </a:r>
          </a:p>
          <a:p>
            <a:pPr lvl="0" rtl="0">
              <a:spcBef>
                <a:spcPts val="0"/>
              </a:spcBef>
              <a:buNone/>
            </a:pPr>
            <a:r>
              <a:rPr lang="en"/>
              <a:t>What this header usually looks like is a method invocation, the request type you want to make, followed by the resource you want, then a series of fields, including the domain hosting the resource.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just like a webpage - a webpage is a resource</a:t>
            </a:r>
          </a:p>
          <a:p>
            <a:pPr lvl="0" rtl="0">
              <a:spcBef>
                <a:spcPts val="0"/>
              </a:spcBef>
              <a:buNone/>
            </a:pPr>
            <a:r>
              <a:rPr lang="en"/>
              <a:t>(read) - say you were storing client information, you should store information on that client by a noun identifying them, like their name. </a:t>
            </a:r>
          </a:p>
          <a:p>
            <a:pPr lvl="0" rtl="0">
              <a:spcBef>
                <a:spcPts val="0"/>
              </a:spcBef>
              <a:buNone/>
            </a:pPr>
            <a:r>
              <a:rPr lang="en"/>
              <a:t>(read) - that’s not good form, because you’re using a URL to describe an action </a:t>
            </a:r>
          </a:p>
          <a:p>
            <a:pPr lvl="0" rtl="0">
              <a:spcBef>
                <a:spcPts val="0"/>
              </a:spcBef>
              <a:buNone/>
            </a:pPr>
            <a:r>
              <a:rPr lang="en"/>
              <a:t>(read) - they should be as precise as needed. You should not need to include any other information in the request to identify the resource you want to interact with. URLS should act as a complete map of all data your application handles.</a:t>
            </a:r>
          </a:p>
          <a:p>
            <a:pPr lvl="0" rtl="0">
              <a:spcBef>
                <a:spcPts val="0"/>
              </a:spcBef>
              <a:buNone/>
            </a:pPr>
            <a:r>
              <a:rPr lang="en"/>
              <a:t>The point of REST is to keep interactions as simple as possible, so the actions performed on resources are limited to a handful of verbs, or methods: GET, DELETE, PUT, and POST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GET is the simplest of these. It just asks the server to send you a resource. That’s what your browser sends each time you click on a link or type a URL into an address bar. Data is never modified on the server side as the result of a GET request. Once the client receives the data, it can do what it wants with it.</a:t>
            </a:r>
          </a:p>
          <a:p>
            <a:pPr lvl="0" rtl="0">
              <a:spcBef>
                <a:spcPts val="0"/>
              </a:spcBef>
              <a:buNone/>
            </a:pPr>
            <a:r>
              <a:rPr lang="en"/>
              <a:t>PUT lets your create or update a resource on the server, by passing that resource’s data to the server in the request body. Now, REST is also completely backend agnostic. There is nothing in the request that tells the backend how to create or store the data, just that is should store this data somehow. It’s up to code on the backend side to interpret the data - just like the client did in GET.</a:t>
            </a:r>
          </a:p>
          <a:p>
            <a:pPr lvl="0" rtl="0">
              <a:spcBef>
                <a:spcPts val="0"/>
              </a:spcBef>
              <a:buNone/>
            </a:pPr>
            <a:r>
              <a:rPr lang="en"/>
              <a:t>DELETE removes a resource from a server. Now, that doesn’t give you the ability to just remove anything from the web, again, code on the server side chooses how and whether to put the request in action. The server can use information in the header or the source of the request to figure out whether it should remove the resource or not.</a:t>
            </a:r>
          </a:p>
          <a:p>
            <a:pPr lvl="0" rtl="0">
              <a:spcBef>
                <a:spcPts val="0"/>
              </a:spcBef>
              <a:buNone/>
            </a:pPr>
            <a:r>
              <a:rPr lang="en"/>
              <a:t>PUT has a bit more freedom in its interpretation. It just indicates that the server should perform a pre-set processing job on that resource. Often, it’s used as a form of PUT where you use POST for the initial resource creation and PUT for resource updates. Sometimes, it is used to trigger a particular processing task that is up to the server-side code, based on the type of resource.</a:t>
            </a:r>
          </a:p>
          <a:p>
            <a:pPr lvl="0" rtl="0">
              <a:spcBef>
                <a:spcPts val="0"/>
              </a:spcBef>
              <a:buNone/>
            </a:pPr>
            <a:r>
              <a:rPr lang="en"/>
              <a:t>(Now, this API is simple, but it allows you to communicate between a variety of entirely different servers - backends -each offering their own resources and any number of different front-end systems, ranging from GUIS to command line scripts to phone apps to web sites, each with their own code for interpreting and presenting these resources.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In the repository model, we had a bunch of subsystems that needed to work with the same data, here, we have a sequence of steps where we take data, transform it, and pass it to the next system.</a:t>
            </a:r>
          </a:p>
          <a:p>
            <a:pPr lvl="0" rtl="0">
              <a:spcBef>
                <a:spcPts val="0"/>
              </a:spcBef>
              <a:buNone/>
            </a:pPr>
            <a:r>
              <a:rPr lang="en"/>
              <a:t>read rest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Application that issues invoices to customers. Once a week, payments made are checked and invoices are adjusted. If invoices have been paid, a receipt is issued. If not, a reminder is issued.</a:t>
            </a:r>
          </a:p>
          <a:p>
            <a:pPr lvl="0" rtl="0">
              <a:spcBef>
                <a:spcPts val="0"/>
              </a:spcBef>
              <a:buNone/>
            </a:pPr>
            <a:r>
              <a:rPr lang="en"/>
              <a:t>(walk through)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(discussion - advantages?)</a:t>
            </a:r>
          </a:p>
          <a:p>
            <a:pPr lvl="0" rtl="0">
              <a:spcBef>
                <a:spcPts val="0"/>
              </a:spcBef>
              <a:buNone/>
            </a:pPr>
            <a:r>
              <a:rPr lang="en">
                <a:solidFill>
                  <a:schemeClr val="dk1"/>
                </a:solidFill>
              </a:rPr>
              <a:t>- read, we have a pretty clear idea of who needs to communicate with whom.</a:t>
            </a:r>
          </a:p>
          <a:p>
            <a:pPr lvl="0" rtl="0">
              <a:spcBef>
                <a:spcPts val="0"/>
              </a:spcBef>
              <a:buNone/>
            </a:pPr>
            <a:r>
              <a:rPr lang="en">
                <a:solidFill>
                  <a:schemeClr val="dk1"/>
                </a:solidFill>
              </a:rPr>
              <a:t>- (read) - since communication progresses in a line, we don’t tend to have many dependencies between multiple components</a:t>
            </a:r>
          </a:p>
          <a:p>
            <a:pPr lvl="0" rtl="0">
              <a:spcBef>
                <a:spcPts val="0"/>
              </a:spcBef>
              <a:buNone/>
            </a:pPr>
            <a:r>
              <a:rPr lang="en">
                <a:solidFill>
                  <a:schemeClr val="dk1"/>
                </a:solidFill>
              </a:rPr>
              <a:t>- (read) - similarly, we can just slot in new subsystems without much integration work</a:t>
            </a:r>
          </a:p>
          <a:p>
            <a:pPr lvl="0" rtl="0">
              <a:spcBef>
                <a:spcPts val="0"/>
              </a:spcBef>
              <a:buNone/>
            </a:pPr>
            <a:r>
              <a:rPr lang="en">
                <a:solidFill>
                  <a:schemeClr val="dk1"/>
                </a:solidFill>
              </a:rPr>
              <a:t>(disadvantages)</a:t>
            </a:r>
          </a:p>
          <a:p>
            <a:pPr lvl="0" rtl="0">
              <a:spcBef>
                <a:spcPts val="0"/>
              </a:spcBef>
              <a:buNone/>
            </a:pPr>
            <a:r>
              <a:rPr lang="en">
                <a:solidFill>
                  <a:schemeClr val="dk1"/>
                </a:solidFill>
              </a:rPr>
              <a:t>-read </a:t>
            </a:r>
          </a:p>
          <a:p>
            <a:pPr lvl="0" rtl="0">
              <a:spcBef>
                <a:spcPts val="0"/>
              </a:spcBef>
              <a:buNone/>
            </a:pPr>
            <a:r>
              <a:rPr lang="en">
                <a:solidFill>
                  <a:schemeClr val="dk1"/>
                </a:solidFill>
              </a:rPr>
              <a:t>- read, there is some performance overhead since subsystems aren’t well connected</a:t>
            </a:r>
          </a:p>
          <a:p>
            <a:pPr lvl="0" rtl="0">
              <a:spcBef>
                <a:spcPts val="0"/>
              </a:spcBef>
              <a:buNone/>
            </a:pPr>
            <a:r>
              <a:rPr lang="en">
                <a:solidFill>
                  <a:schemeClr val="dk1"/>
                </a:solidFill>
              </a:rPr>
              <a:t>- 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(discussion) what entails a good design?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(read). This is distinct from system decomposition - that is more of a static idea, what are the components? Control modeling looks at runtime - when the system executes - when a command comes in or an event occurs - (read). Where are requests routed, and when? </a:t>
            </a:r>
          </a:p>
          <a:p>
            <a:pPr lvl="0" rtl="0">
              <a:spcBef>
                <a:spcPts val="0"/>
              </a:spcBef>
              <a:buNone/>
            </a:pPr>
            <a:r>
              <a:rPr lang="en"/>
              <a:t>The control model typically takes on two forms: </a:t>
            </a:r>
          </a:p>
          <a:p>
            <a:pPr lvl="0" rtl="0">
              <a:spcBef>
                <a:spcPts val="0"/>
              </a:spcBef>
              <a:buNone/>
            </a:pPr>
            <a:r>
              <a:rPr lang="en"/>
              <a:t>(read,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When control is centralized, one piece of the system - usually just your Main in the program - takes responsibility for managing the execution of all of the subsystems. The most common form of this for sequential programs is the call-return model:</a:t>
            </a:r>
          </a:p>
          <a:p>
            <a:pPr lvl="0" rtl="0">
              <a:spcBef>
                <a:spcPts val="0"/>
              </a:spcBef>
              <a:buNone/>
            </a:pPr>
            <a:r>
              <a:rPr lang="en"/>
              <a:t>(read, read).</a:t>
            </a:r>
          </a:p>
          <a:p>
            <a:pPr lvl="0" rtl="0">
              <a:spcBef>
                <a:spcPts val="0"/>
              </a:spcBef>
              <a:buNone/>
            </a:pPr>
            <a:r>
              <a:rPr lang="en"/>
              <a:t>So, a request comes in to the control module, and it calls the appropriate subsystem, which calls methods in its modules, stepping down into the system hierarchy and returning the result up that tree until it reaches the control subsystem again. Like I said, kind of your default contro lstructure.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In a concurrent system, with many parallel components, the manager model is common, where (read)</a:t>
            </a:r>
          </a:p>
          <a:p>
            <a:pPr lvl="0" rtl="0">
              <a:spcBef>
                <a:spcPts val="0"/>
              </a:spcBef>
              <a:buNone/>
            </a:pPr>
            <a:r>
              <a:rPr lang="en"/>
              <a:t>(walk through system)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Many embedded systems and systems distributed over networks follow more of a decentralized control style - driven instead by input events. (read)</a:t>
            </a:r>
          </a:p>
          <a:p>
            <a:pPr lvl="0" rtl="0">
              <a:spcBef>
                <a:spcPts val="0"/>
              </a:spcBef>
              <a:buNone/>
            </a:pPr>
            <a:r>
              <a:rPr lang="en"/>
              <a:t>Tends to either be a broadcast model, where (read)</a:t>
            </a:r>
          </a:p>
          <a:p>
            <a:pPr lvl="0" rtl="0">
              <a:spcBef>
                <a:spcPts val="0"/>
              </a:spcBef>
              <a:buNone/>
            </a:pPr>
            <a:r>
              <a:rPr lang="en"/>
              <a:t>or more of a centralized interrupt-driven model where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t>
            </a:r>
          </a:p>
          <a:p>
            <a:pPr indent="-228600" lvl="0" marL="457200" rtl="0">
              <a:spcBef>
                <a:spcPts val="0"/>
              </a:spcBef>
              <a:buChar char="-"/>
            </a:pPr>
            <a:r>
              <a:rPr lang="en"/>
              <a:t>a publisher-subscriber model (read). </a:t>
            </a:r>
          </a:p>
          <a:p>
            <a:pPr indent="-228600" lvl="0" marL="457200" rtl="0">
              <a:spcBef>
                <a:spcPts val="0"/>
              </a:spcBef>
              <a:buChar char="-"/>
            </a:pPr>
            <a:r>
              <a:rPr lang="en"/>
              <a:t>This can be very effective because it doesn’t need a central authority. On a network, any live computers can listen, and the ones that see the event and can respond do so. Even if failures occur, the working components can react.</a:t>
            </a:r>
          </a:p>
          <a:p>
            <a:pPr indent="-228600" lvl="0" marL="457200" rtl="0">
              <a:spcBef>
                <a:spcPts val="0"/>
              </a:spcBef>
              <a:buChar char="-"/>
            </a:pPr>
            <a:r>
              <a:rPr lang="en"/>
              <a:t>The downside is that (read). There is no guarantee that the system will respond to an event.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t>
            </a:r>
          </a:p>
          <a:p>
            <a:pPr lvl="0" rtl="0">
              <a:spcBef>
                <a:spcPts val="0"/>
              </a:spcBef>
              <a:buNone/>
            </a:pPr>
            <a:r>
              <a:rPr lang="en"/>
              <a:t>- So, how this works is that you (read). In centralized control, you had a unit - maybe your main - that would interpret input and call the appropriate subsystem. Here, you have a set of managers, each tuned to a particular event type</a:t>
            </a:r>
          </a:p>
          <a:p>
            <a:pPr lvl="0" rtl="0">
              <a:spcBef>
                <a:spcPts val="0"/>
              </a:spcBef>
              <a:buNone/>
            </a:pPr>
            <a:r>
              <a:rPr lang="en"/>
              <a:t>- You attach listeners to a particular input port, and when that memory location fires up with information, it notifies the appropriate subsystem. </a:t>
            </a:r>
          </a:p>
          <a:p>
            <a:pPr lvl="0" rtl="0">
              <a:spcBef>
                <a:spcPts val="0"/>
              </a:spcBef>
              <a:buNone/>
            </a:pPr>
            <a:r>
              <a:rPr lang="en"/>
              <a:t>- (read)</a:t>
            </a:r>
          </a:p>
          <a:p>
            <a:pPr lvl="0" rtl="0">
              <a:spcBef>
                <a:spcPts val="0"/>
              </a:spcBef>
              <a:buNone/>
            </a:pPr>
            <a:r>
              <a:rPr lang="en"/>
              <a:t>- The downside is that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Software is intangible - we keep repeating this point. So, if we can’t easily  touch or see the structure of the software, what does architecture mean when talking about software? In truth, it’s pretty much the same as what it means for a building. The IEEE defines software architecture as: (read). </a:t>
            </a:r>
          </a:p>
          <a:p>
            <a:pPr lvl="0" rtl="0">
              <a:spcBef>
                <a:spcPts val="0"/>
              </a:spcBef>
              <a:buNone/>
            </a:pPr>
            <a:r>
              <a:rPr lang="en"/>
              <a:t>The key difference is a mental one - it’s harder to see problems in a structure of software, as any visualization is an artificial one, but it is just as important - if not more so - to lay down the proper blueprint.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Say we have a nuclear plant controller, where we regulate temperature and other factors with our plutonium rods.</a:t>
            </a:r>
          </a:p>
          <a:p>
            <a:pPr indent="-228600" lvl="0" marL="457200" rtl="0">
              <a:spcBef>
                <a:spcPts val="0"/>
              </a:spcBef>
              <a:buChar char="-"/>
            </a:pPr>
            <a:r>
              <a:rPr lang="en"/>
              <a:t>We have a bunch of events that we need to watch for, tied to certain sensors.</a:t>
            </a:r>
          </a:p>
          <a:p>
            <a:pPr indent="-228600" lvl="0" marL="457200" rtl="0">
              <a:spcBef>
                <a:spcPts val="0"/>
              </a:spcBef>
              <a:buChar char="-"/>
            </a:pPr>
            <a:r>
              <a:rPr lang="en"/>
              <a:t>We define a handler for each event type, and they watch that memory location for events. When something hits that channel, they scramble a response</a:t>
            </a:r>
          </a:p>
          <a:p>
            <a:pPr indent="-228600" lvl="0" marL="457200" rtl="0">
              <a:spcBef>
                <a:spcPts val="0"/>
              </a:spcBef>
              <a:buChar char="-"/>
            </a:pPr>
            <a:r>
              <a:rPr lang="en"/>
              <a:t>(name specifics)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 and discuss). </a:t>
            </a:r>
          </a:p>
          <a:p>
            <a:pPr lvl="0" rtl="0">
              <a:spcBef>
                <a:spcPts val="0"/>
              </a:spcBef>
              <a:buNone/>
            </a:pPr>
            <a:r>
              <a:rPr lang="en"/>
              <a:t>activity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talk through</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talk through</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The first two steps of architectural design are the system decomposition, where we divide the system into independent subsystems. Then, we model the control structure - looking at a central model or an event-driven model. Finally, we perform modular decomposition. This is essentially the rest of the design, where (read)</a:t>
            </a:r>
          </a:p>
          <a:p>
            <a:pPr lvl="0" rtl="0">
              <a:spcBef>
                <a:spcPts val="0"/>
              </a:spcBef>
              <a:buNone/>
            </a:pPr>
            <a:r>
              <a:rPr lang="en"/>
              <a:t>We talked about the two main ways to do this last time, and after the midterm, we’ll really get into these: </a:t>
            </a:r>
          </a:p>
          <a:p>
            <a:pPr lvl="0" rtl="0">
              <a:spcBef>
                <a:spcPts val="0"/>
              </a:spcBef>
              <a:buNone/>
            </a:pPr>
            <a:r>
              <a:rPr lang="en"/>
              <a:t>(read)</a:t>
            </a:r>
          </a:p>
          <a:p>
            <a:pPr indent="-228600" lvl="0" marL="457200" rtl="0">
              <a:spcBef>
                <a:spcPts val="0"/>
              </a:spcBef>
              <a:buChar char="-"/>
            </a:pPr>
            <a:r>
              <a:rPr lang="en"/>
              <a:t>(read), This is the basis of object-oriented design. </a:t>
            </a:r>
          </a:p>
          <a:p>
            <a:pPr indent="-228600" lvl="0" marL="457200" rtl="0">
              <a:spcBef>
                <a:spcPts val="0"/>
              </a:spcBef>
              <a:buChar char="-"/>
            </a:pPr>
            <a:r>
              <a:rPr lang="en"/>
              <a:t>(read). This is more old-fashioned, but similar to the pipe and filter model, where we look at the functions and the interface they need to provide, then pass data through functions that transform it as the data flows through the system.</a:t>
            </a: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Planning the architecture of a system is the first step in design. It’s how we take this idea of a monolithic system, break it down into independent layers and subsystems, and structure how those parts connect. Before we design classes, before we choose algorithms, we should take the idea we have, the list of features, and broadly lay out how we will deliver that functionality.</a:t>
            </a:r>
          </a:p>
          <a:p>
            <a:pPr lvl="0" rtl="0">
              <a:spcBef>
                <a:spcPts val="0"/>
              </a:spcBef>
              <a:buNone/>
            </a:pPr>
            <a:r>
              <a:rPr lang="en">
                <a:solidFill>
                  <a:schemeClr val="dk1"/>
                </a:solidFill>
              </a:rPr>
              <a:t>(2), portions of the software responsible for certain features, and (4) to deliver the promised functionality.</a:t>
            </a:r>
          </a:p>
          <a:p>
            <a:pPr lvl="0" rtl="0">
              <a:spcBef>
                <a:spcPts val="0"/>
              </a:spcBef>
              <a:buClr>
                <a:schemeClr val="dk1"/>
              </a:buClr>
              <a:buSzPct val="100000"/>
              <a:buFont typeface="Arial"/>
              <a:buNone/>
            </a:pPr>
            <a:r>
              <a:rPr lang="en">
                <a:solidFill>
                  <a:schemeClr val="dk1"/>
                </a:solidFill>
              </a:rPr>
              <a:t>(3), but for now, we’re concerned with the design at a higher level. Before we can effectively lay out the classes, we need to lay down a broader structure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It turns out that building architecture and software architecture have many parallels</a:t>
            </a:r>
          </a:p>
          <a:p>
            <a:pPr indent="-228600" lvl="0" marL="457200" rtl="0">
              <a:spcBef>
                <a:spcPts val="0"/>
              </a:spcBef>
              <a:buChar char="-"/>
            </a:pPr>
            <a:r>
              <a:rPr lang="en"/>
              <a:t>Architects and their blueprints are (read). Same for software - the customer who has ordered the software rarely has a clue how development works. Your architectural design offers a way to explain how the system works in a manner that the customer can understand and offer feedback on</a:t>
            </a:r>
          </a:p>
          <a:p>
            <a:pPr indent="-228600" lvl="0" marL="457200" rtl="0">
              <a:spcBef>
                <a:spcPts val="0"/>
              </a:spcBef>
              <a:buChar char="-"/>
            </a:pPr>
            <a:r>
              <a:rPr lang="en"/>
              <a:t>(read) If your building design stinks, good materials and talented construction workers won’t save it. Same for the software. No matter how good your coders are, if the system is badly designed, it will be bad. It might be slow, it might be insecure, it might go offline way too often. A bad design will get you in trouble.</a:t>
            </a:r>
          </a:p>
          <a:p>
            <a:pPr indent="-228600" lvl="0" marL="457200" rtl="0">
              <a:spcBef>
                <a:spcPts val="0"/>
              </a:spcBef>
              <a:buChar char="-"/>
            </a:pPr>
            <a:r>
              <a:rPr lang="en"/>
              <a:t>(read). You get the idea. Just as there are skyscrapers and castles and other distinct types of buildings, we see dozens of software types out there, and unique architectural styles appropriate for those pieces of software. Having some knowledge of what architecture fits a particular type of system is a good way to get ahead as a software engineer.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Why plan our architecture? Why explicitly sit down and talk about it? There are a few key reasons</a:t>
            </a:r>
          </a:p>
          <a:p>
            <a:pPr lvl="0" rtl="0">
              <a:spcBef>
                <a:spcPts val="0"/>
              </a:spcBef>
              <a:buNone/>
            </a:pPr>
            <a:r>
              <a:rPr lang="en"/>
              <a:t>-Enables stakeholder communication. The architecture is a high-level presentation of the real system that can be used to get feedback from customers. The requirements specification is more for you, it’s your guide to what to build. The architecture gives you the means to go back to the customer and explain to them what you’re doing and how it will ensure that their requirements are met.</a:t>
            </a:r>
          </a:p>
          <a:p>
            <a:pPr lvl="0" rtl="0">
              <a:spcBef>
                <a:spcPts val="0"/>
              </a:spcBef>
              <a:buNone/>
            </a:pPr>
            <a:r>
              <a:rPr lang="en"/>
              <a:t>- It enables system analysis. Making the architecture explict means you can look for problems in it before coding even starts. You can analyze how subsystems communicate, how access to the system is managed, how the indpeendent parts integrate to provide functionality. This is good, because your architecture has a huge impact on performance, reliability, and maintenance of the system.</a:t>
            </a:r>
          </a:p>
          <a:p>
            <a:pPr lvl="0" rtl="0">
              <a:spcBef>
                <a:spcPts val="0"/>
              </a:spcBef>
              <a:buNone/>
            </a:pPr>
            <a:r>
              <a:rPr lang="en"/>
              <a:t>-It enables code reuse. If you architect your system well, you can take parts of it and  reuse them in future projects. The same applies to your current project - a well-designed architecture can also enable you to slip in code from other projects and integrate it without much trouble.</a:t>
            </a:r>
          </a:p>
          <a:p>
            <a:pPr lvl="0" rtl="0">
              <a:spcBef>
                <a:spcPts val="0"/>
              </a:spcBef>
              <a:buNone/>
            </a:pPr>
            <a:r>
              <a:rPr lang="en"/>
              <a:t>- Fundamentally, (read). A huge part of security is controlling access to critical parts of your system</a:t>
            </a:r>
          </a:p>
          <a:p>
            <a:pPr lvl="0" rtl="0">
              <a:spcBef>
                <a:spcPts val="0"/>
              </a:spcBef>
              <a:buNone/>
            </a:pPr>
            <a:r>
              <a:rPr lang="en"/>
              <a:t>Good things are well-architected. Those are the kind of systems that stick around, that outlive their original purpose, that are robust. So, get that 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Partitioning the system, designing the architecture, takes place in three main steps:</a:t>
            </a:r>
          </a:p>
          <a:p>
            <a:pPr lvl="0" rtl="0">
              <a:spcBef>
                <a:spcPts val="0"/>
              </a:spcBef>
              <a:buNone/>
            </a:pPr>
            <a:r>
              <a:rPr lang="en"/>
              <a:t>- (read) This is the most obvious step - functionally, how do we want to break down the system? How do we interface with each of these systems? Will the system be distributed across locations on a network? This is the biggest step in defining the architecture.</a:t>
            </a:r>
          </a:p>
          <a:p>
            <a:pPr lvl="0" rtl="0">
              <a:spcBef>
                <a:spcPts val="0"/>
              </a:spcBef>
              <a:buNone/>
            </a:pPr>
            <a:r>
              <a:rPr lang="en"/>
              <a:t>- The structuring gives us the blueprint of the static system, but during execution, how do the subsystems come together to offer services to the user? The next step is to model the control relationships. When commands come in, how does the system react? How are the appropriate subsystems notified and triggered? </a:t>
            </a:r>
          </a:p>
          <a:p>
            <a:pPr lvl="0" rtl="0">
              <a:spcBef>
                <a:spcPts val="0"/>
              </a:spcBef>
              <a:buNone/>
            </a:pPr>
            <a:r>
              <a:rPr lang="en"/>
              <a:t>- Finally, the third step is to sketch out those subsystems. Break them into classes and decide how those classes are structured and come together to form that subsystem.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Because there is a close relationship between non-functional requirements and the architecture you choose, it’s important to take those needs into account when choosing an architecture. Here are a few factors to keep in mind.</a:t>
            </a:r>
          </a:p>
          <a:p>
            <a:pPr lvl="0" rtl="0">
              <a:spcBef>
                <a:spcPts val="0"/>
              </a:spcBef>
              <a:buNone/>
            </a:pPr>
            <a:r>
              <a:rPr lang="en"/>
              <a:t>-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p>
          <a:p>
            <a:pPr lvl="0" rtl="0">
              <a:spcBef>
                <a:spcPts val="0"/>
              </a:spcBef>
              <a:buNone/>
            </a:pPr>
            <a:r>
              <a:rPr lang="en"/>
              <a:t>- If security is a concern, you might want to (read), with a high level of security validation applied to the higher layers. Architect the system to trap attackers with multiple layers of gates between them and critical assets.</a:t>
            </a:r>
          </a:p>
          <a:p>
            <a:pPr lvl="0" rtl="0">
              <a:spcBef>
                <a:spcPts val="0"/>
              </a:spcBef>
              <a:buNone/>
            </a:pPr>
            <a:r>
              <a:rPr lang="en"/>
              <a:t>- If your system has any safety-critical features, the architecture should be designed so that all safety-related operations are contained within a small number of components - ideally, components solely responsible for those safety-related features. Isolating safety features from normal software functionality means that the safety features can act even in the event that other components fail. Any safety-related components should always be executed locally rather than over a network, so that they can always act to shut down the misbehaving portion of the system.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Architectural Design</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wrap="square" tIns="91425">
            <a:noAutofit/>
          </a:bodyPr>
          <a:lstStyle/>
          <a:p>
            <a:pPr lvl="0" rtl="0">
              <a:spcBef>
                <a:spcPts val="0"/>
              </a:spcBef>
              <a:buNone/>
            </a:pPr>
            <a:r>
              <a:rPr lang="en"/>
              <a:t>CSCE 740 - Lecture 12 - 10/05/2017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Architectural Qualities</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buClr>
                <a:schemeClr val="dk1"/>
              </a:buClr>
              <a:buFont typeface="Arial"/>
            </a:pPr>
            <a:r>
              <a:rPr lang="en"/>
              <a:t>Availability</a:t>
            </a:r>
          </a:p>
          <a:p>
            <a:pPr indent="-406400" lvl="1" marL="914400" marR="0" rtl="0" algn="l">
              <a:lnSpc>
                <a:spcPct val="100000"/>
              </a:lnSpc>
              <a:spcBef>
                <a:spcPts val="600"/>
              </a:spcBef>
              <a:spcAft>
                <a:spcPts val="0"/>
              </a:spcAft>
              <a:buSzPct val="100000"/>
            </a:pPr>
            <a:r>
              <a:rPr lang="en" sz="2800"/>
              <a:t>Include redundant components so that they can be replaced or updated without stopping operation.</a:t>
            </a:r>
          </a:p>
          <a:p>
            <a:pPr indent="-228600" lvl="0" marL="457200" marR="0" rtl="0" algn="l">
              <a:lnSpc>
                <a:spcPct val="100000"/>
              </a:lnSpc>
              <a:spcBef>
                <a:spcPts val="600"/>
              </a:spcBef>
              <a:spcAft>
                <a:spcPts val="0"/>
              </a:spcAft>
            </a:pPr>
            <a:r>
              <a:rPr lang="en"/>
              <a:t>Maintainability</a:t>
            </a:r>
          </a:p>
          <a:p>
            <a:pPr indent="-406400" lvl="1" marL="914400" marR="0" rtl="0" algn="l">
              <a:lnSpc>
                <a:spcPct val="100000"/>
              </a:lnSpc>
              <a:spcBef>
                <a:spcPts val="600"/>
              </a:spcBef>
              <a:spcAft>
                <a:spcPts val="0"/>
              </a:spcAft>
              <a:buSzPct val="100000"/>
            </a:pPr>
            <a:r>
              <a:rPr lang="en" sz="2800"/>
              <a:t>Design system with large number of self-contained components that may readily be changed. Separate data from consumers, avoid shared data structures.</a:t>
            </a:r>
          </a:p>
          <a:p>
            <a:pPr lvl="0" marR="0" rtl="0" algn="l">
              <a:lnSpc>
                <a:spcPct val="100000"/>
              </a:lnSpc>
              <a:spcBef>
                <a:spcPts val="600"/>
              </a:spcBef>
              <a:spcAft>
                <a:spcPts val="0"/>
              </a:spcAft>
              <a:buNone/>
            </a:pPr>
            <a:r>
              <a:t/>
            </a:r>
            <a:endParaRPr sz="2800"/>
          </a:p>
        </p:txBody>
      </p:sp>
      <p:sp>
        <p:nvSpPr>
          <p:cNvPr id="110" name="Shape 1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Architectural Qualities Conflict</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These qualities often conflict. It is hard to achieve multiple qualities at once.</a:t>
            </a:r>
          </a:p>
          <a:p>
            <a:pPr indent="-228600" lvl="0" marL="457200" rtl="0">
              <a:spcBef>
                <a:spcPts val="0"/>
              </a:spcBef>
            </a:pPr>
            <a:r>
              <a:rPr lang="en"/>
              <a:t>Using fewer subsystems improves performance, but hurts maintainability.</a:t>
            </a:r>
          </a:p>
          <a:p>
            <a:pPr indent="-228600" lvl="0" marL="457200" rtl="0">
              <a:spcBef>
                <a:spcPts val="0"/>
              </a:spcBef>
            </a:pPr>
            <a:r>
              <a:rPr lang="en"/>
              <a:t>Introducing redundant data improves availability, but makes security more difficult.</a:t>
            </a:r>
          </a:p>
          <a:p>
            <a:pPr indent="-228600" lvl="0" marL="457200" rtl="0">
              <a:spcBef>
                <a:spcPts val="0"/>
              </a:spcBef>
            </a:pPr>
            <a:r>
              <a:rPr lang="en"/>
              <a:t>Localizing safety-related features usually introduces more communication between subsystems, degrading performance.</a:t>
            </a:r>
          </a:p>
          <a:p>
            <a:pPr lvl="0" marR="0" rtl="0" algn="l">
              <a:lnSpc>
                <a:spcPct val="100000"/>
              </a:lnSpc>
              <a:spcBef>
                <a:spcPts val="600"/>
              </a:spcBef>
              <a:spcAft>
                <a:spcPts val="0"/>
              </a:spcAft>
              <a:buNone/>
            </a:pPr>
            <a:r>
              <a:t/>
            </a:r>
            <a:endParaRPr/>
          </a:p>
        </p:txBody>
      </p:sp>
      <p:sp>
        <p:nvSpPr>
          <p:cNvPr id="117" name="Shape 1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nvSpPr>
        <p:spPr>
          <a:xfrm>
            <a:off x="858825" y="2097300"/>
            <a:ext cx="7613100" cy="26634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System Structuring</a:t>
            </a:r>
          </a:p>
        </p:txBody>
      </p:sp>
      <p:sp>
        <p:nvSpPr>
          <p:cNvPr id="123" name="Shape 1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p:nvPr/>
        </p:nvSpPr>
        <p:spPr>
          <a:xfrm>
            <a:off x="4969250" y="3602450"/>
            <a:ext cx="2909700" cy="1100099"/>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9" name="Shape 12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System Structuring</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How we decompose the system into interacting subsystems.</a:t>
            </a:r>
          </a:p>
          <a:p>
            <a:pPr indent="-406400" lvl="0" marL="457200" marR="0" rtl="0" algn="l">
              <a:lnSpc>
                <a:spcPct val="100000"/>
              </a:lnSpc>
              <a:spcBef>
                <a:spcPts val="600"/>
              </a:spcBef>
              <a:spcAft>
                <a:spcPts val="0"/>
              </a:spcAft>
              <a:buSzPct val="100000"/>
            </a:pPr>
            <a:r>
              <a:rPr lang="en" sz="2800"/>
              <a:t>Can be visualized as block diagrams presenting an overview of the system structure.</a:t>
            </a:r>
          </a:p>
        </p:txBody>
      </p:sp>
      <p:sp>
        <p:nvSpPr>
          <p:cNvPr id="131" name="Shape 131"/>
          <p:cNvSpPr/>
          <p:nvPr/>
        </p:nvSpPr>
        <p:spPr>
          <a:xfrm>
            <a:off x="1483550" y="3777200"/>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t>Vision System</a:t>
            </a:r>
          </a:p>
        </p:txBody>
      </p:sp>
      <p:sp>
        <p:nvSpPr>
          <p:cNvPr id="132" name="Shape 132"/>
          <p:cNvSpPr/>
          <p:nvPr/>
        </p:nvSpPr>
        <p:spPr>
          <a:xfrm>
            <a:off x="1483550" y="4937225"/>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Object ID System</a:t>
            </a:r>
          </a:p>
        </p:txBody>
      </p:sp>
      <p:cxnSp>
        <p:nvCxnSpPr>
          <p:cNvPr id="133" name="Shape 133"/>
          <p:cNvCxnSpPr>
            <a:endCxn id="132" idx="0"/>
          </p:cNvCxnSpPr>
          <p:nvPr/>
        </p:nvCxnSpPr>
        <p:spPr>
          <a:xfrm>
            <a:off x="1915400" y="4527725"/>
            <a:ext cx="0" cy="409500"/>
          </a:xfrm>
          <a:prstGeom prst="straightConnector1">
            <a:avLst/>
          </a:prstGeom>
          <a:noFill/>
          <a:ln cap="flat" cmpd="sng" w="19050">
            <a:solidFill>
              <a:schemeClr val="dk2"/>
            </a:solidFill>
            <a:prstDash val="solid"/>
            <a:round/>
            <a:headEnd len="lg" w="lg" type="none"/>
            <a:tailEnd len="lg" w="lg" type="triangle"/>
          </a:ln>
        </p:spPr>
      </p:cxnSp>
      <p:sp>
        <p:nvSpPr>
          <p:cNvPr id="134" name="Shape 134"/>
          <p:cNvSpPr/>
          <p:nvPr/>
        </p:nvSpPr>
        <p:spPr>
          <a:xfrm>
            <a:off x="5152350"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Arm Controller</a:t>
            </a:r>
          </a:p>
        </p:txBody>
      </p:sp>
      <p:sp>
        <p:nvSpPr>
          <p:cNvPr id="135" name="Shape 135"/>
          <p:cNvSpPr/>
          <p:nvPr/>
        </p:nvSpPr>
        <p:spPr>
          <a:xfrm>
            <a:off x="6507725"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Gripper Controller</a:t>
            </a:r>
          </a:p>
        </p:txBody>
      </p:sp>
      <p:cxnSp>
        <p:nvCxnSpPr>
          <p:cNvPr id="136" name="Shape 136"/>
          <p:cNvCxnSpPr>
            <a:stCxn id="131" idx="3"/>
            <a:endCxn id="128" idx="1"/>
          </p:cNvCxnSpPr>
          <p:nvPr/>
        </p:nvCxnSpPr>
        <p:spPr>
          <a:xfrm>
            <a:off x="2347250" y="4152500"/>
            <a:ext cx="2622000" cy="0"/>
          </a:xfrm>
          <a:prstGeom prst="straightConnector1">
            <a:avLst/>
          </a:prstGeom>
          <a:noFill/>
          <a:ln cap="flat" cmpd="sng" w="19050">
            <a:solidFill>
              <a:schemeClr val="dk2"/>
            </a:solidFill>
            <a:prstDash val="solid"/>
            <a:round/>
            <a:headEnd len="lg" w="lg" type="none"/>
            <a:tailEnd len="lg" w="lg" type="triangle"/>
          </a:ln>
        </p:spPr>
      </p:cxnSp>
      <p:sp>
        <p:nvSpPr>
          <p:cNvPr id="137" name="Shape 137"/>
          <p:cNvSpPr/>
          <p:nvPr/>
        </p:nvSpPr>
        <p:spPr>
          <a:xfrm>
            <a:off x="3433425" y="45773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Packaging Selection System</a:t>
            </a:r>
          </a:p>
        </p:txBody>
      </p:sp>
      <p:sp>
        <p:nvSpPr>
          <p:cNvPr id="138" name="Shape 138"/>
          <p:cNvSpPr/>
          <p:nvPr/>
        </p:nvSpPr>
        <p:spPr>
          <a:xfrm>
            <a:off x="3290325" y="4474625"/>
            <a:ext cx="1418999" cy="16758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9" name="Shape 139"/>
          <p:cNvSpPr/>
          <p:nvPr/>
        </p:nvSpPr>
        <p:spPr>
          <a:xfrm>
            <a:off x="3433425" y="53279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Packing System</a:t>
            </a:r>
          </a:p>
        </p:txBody>
      </p:sp>
      <p:cxnSp>
        <p:nvCxnSpPr>
          <p:cNvPr id="140" name="Shape 140"/>
          <p:cNvCxnSpPr>
            <a:stCxn id="132" idx="3"/>
            <a:endCxn id="138" idx="1"/>
          </p:cNvCxnSpPr>
          <p:nvPr/>
        </p:nvCxnSpPr>
        <p:spPr>
          <a:xfrm>
            <a:off x="2347250" y="5312525"/>
            <a:ext cx="943200" cy="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p:nvPr/>
        </p:nvCxnSpPr>
        <p:spPr>
          <a:xfrm flipH="1" rot="10800000">
            <a:off x="2352500" y="4269762"/>
            <a:ext cx="2611500" cy="925499"/>
          </a:xfrm>
          <a:prstGeom prst="bentConnector3">
            <a:avLst>
              <a:gd fmla="val 22836" name="adj1"/>
            </a:avLst>
          </a:prstGeom>
          <a:noFill/>
          <a:ln cap="flat" cmpd="sng" w="19050">
            <a:solidFill>
              <a:schemeClr val="dk2"/>
            </a:solidFill>
            <a:prstDash val="solid"/>
            <a:round/>
            <a:headEnd len="lg" w="lg" type="none"/>
            <a:tailEnd len="lg" w="lg" type="triangle"/>
          </a:ln>
        </p:spPr>
      </p:cxnSp>
      <p:cxnSp>
        <p:nvCxnSpPr>
          <p:cNvPr id="142" name="Shape 142"/>
          <p:cNvCxnSpPr>
            <a:stCxn id="128" idx="2"/>
            <a:endCxn id="138" idx="3"/>
          </p:cNvCxnSpPr>
          <p:nvPr/>
        </p:nvCxnSpPr>
        <p:spPr>
          <a:xfrm flipH="1">
            <a:off x="4709300" y="4702549"/>
            <a:ext cx="1714800" cy="609900"/>
          </a:xfrm>
          <a:prstGeom prst="straightConnector1">
            <a:avLst/>
          </a:prstGeom>
          <a:noFill/>
          <a:ln cap="flat" cmpd="sng" w="19050">
            <a:solidFill>
              <a:schemeClr val="dk2"/>
            </a:solidFill>
            <a:prstDash val="solid"/>
            <a:round/>
            <a:headEnd len="lg" w="lg" type="none"/>
            <a:tailEnd len="lg" w="lg" type="triangle"/>
          </a:ln>
        </p:spPr>
      </p:cxnSp>
      <p:sp>
        <p:nvSpPr>
          <p:cNvPr id="143" name="Shape 143"/>
          <p:cNvSpPr/>
          <p:nvPr/>
        </p:nvSpPr>
        <p:spPr>
          <a:xfrm>
            <a:off x="6649850" y="497276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Conveyor Controller</a:t>
            </a:r>
          </a:p>
        </p:txBody>
      </p:sp>
      <p:cxnSp>
        <p:nvCxnSpPr>
          <p:cNvPr id="144" name="Shape 144"/>
          <p:cNvCxnSpPr>
            <a:endCxn id="143" idx="1"/>
          </p:cNvCxnSpPr>
          <p:nvPr/>
        </p:nvCxnSpPr>
        <p:spPr>
          <a:xfrm flipH="1" rot="10800000">
            <a:off x="4732550" y="5348062"/>
            <a:ext cx="1917300" cy="434100"/>
          </a:xfrm>
          <a:prstGeom prst="straightConnector1">
            <a:avLst/>
          </a:prstGeom>
          <a:noFill/>
          <a:ln cap="flat" cmpd="sng" w="19050">
            <a:solidFill>
              <a:schemeClr val="dk2"/>
            </a:solidFill>
            <a:prstDash val="solid"/>
            <a:round/>
            <a:headEnd len="lg" w="lg" type="none"/>
            <a:tailEnd len="lg" w="lg" type="triangle"/>
          </a:ln>
        </p:spPr>
      </p:cxnSp>
      <p:sp>
        <p:nvSpPr>
          <p:cNvPr id="145" name="Shape 1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Structuring Views</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When structuring the system, consider:</a:t>
            </a:r>
          </a:p>
          <a:p>
            <a:pPr indent="-381000" lvl="0" marL="457200" marR="0" rtl="0" algn="l">
              <a:lnSpc>
                <a:spcPct val="100000"/>
              </a:lnSpc>
              <a:spcBef>
                <a:spcPts val="600"/>
              </a:spcBef>
              <a:spcAft>
                <a:spcPts val="0"/>
              </a:spcAft>
              <a:buSzPct val="100000"/>
            </a:pPr>
            <a:r>
              <a:rPr b="1" lang="en" sz="2400"/>
              <a:t>Static View</a:t>
            </a:r>
          </a:p>
          <a:p>
            <a:pPr indent="-228600" lvl="1" marL="914400" marR="0" rtl="0" algn="l">
              <a:lnSpc>
                <a:spcPct val="100000"/>
              </a:lnSpc>
              <a:spcBef>
                <a:spcPts val="600"/>
              </a:spcBef>
              <a:spcAft>
                <a:spcPts val="0"/>
              </a:spcAft>
            </a:pPr>
            <a:r>
              <a:rPr lang="en"/>
              <a:t>Logical view - given the services we want to offer, how does it make sense to delegate responsibility? Relate requirements to entities in the system.</a:t>
            </a:r>
          </a:p>
          <a:p>
            <a:pPr indent="-381000" lvl="0" marL="457200" marR="0" rtl="0" algn="l">
              <a:lnSpc>
                <a:spcPct val="100000"/>
              </a:lnSpc>
              <a:spcBef>
                <a:spcPts val="600"/>
              </a:spcBef>
              <a:spcAft>
                <a:spcPts val="0"/>
              </a:spcAft>
              <a:buSzPct val="100000"/>
            </a:pPr>
            <a:r>
              <a:rPr b="1" lang="en" sz="2400"/>
              <a:t>Dynamic View</a:t>
            </a:r>
          </a:p>
          <a:p>
            <a:pPr indent="-228600" lvl="1" marL="914400" marR="0" rtl="0" algn="l">
              <a:lnSpc>
                <a:spcPct val="100000"/>
              </a:lnSpc>
              <a:spcBef>
                <a:spcPts val="600"/>
              </a:spcBef>
              <a:spcAft>
                <a:spcPts val="0"/>
              </a:spcAft>
            </a:pPr>
            <a:r>
              <a:rPr lang="en"/>
              <a:t>Visualize entities communicating during runtime execution. Useful for judging performance, security, availability.</a:t>
            </a:r>
          </a:p>
          <a:p>
            <a:pPr indent="-381000" lvl="0" marL="457200" marR="0" rtl="0" algn="l">
              <a:lnSpc>
                <a:spcPct val="100000"/>
              </a:lnSpc>
              <a:spcBef>
                <a:spcPts val="600"/>
              </a:spcBef>
              <a:spcAft>
                <a:spcPts val="0"/>
              </a:spcAft>
              <a:buSzPct val="100000"/>
            </a:pPr>
            <a:r>
              <a:rPr b="1" lang="en" sz="2400"/>
              <a:t>Physical View</a:t>
            </a:r>
          </a:p>
          <a:p>
            <a:pPr indent="-228600" lvl="1" marL="914400" marR="0" rtl="0" algn="l">
              <a:lnSpc>
                <a:spcPct val="100000"/>
              </a:lnSpc>
              <a:spcBef>
                <a:spcPts val="600"/>
              </a:spcBef>
              <a:spcAft>
                <a:spcPts val="0"/>
              </a:spcAft>
            </a:pPr>
            <a:r>
              <a:rPr lang="en"/>
              <a:t>How hardware and software communicate and how software is distributed across processors.</a:t>
            </a:r>
          </a:p>
        </p:txBody>
      </p:sp>
      <p:sp>
        <p:nvSpPr>
          <p:cNvPr id="152" name="Shape 1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Example: The ASW</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How would you architect the system?</a:t>
            </a:r>
          </a:p>
        </p:txBody>
      </p:sp>
      <p:sp>
        <p:nvSpPr>
          <p:cNvPr id="159" name="Shape 1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Architectural Models</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Four common models: layered, shared repository, client/server, pipe &amp; filter</a:t>
            </a:r>
          </a:p>
          <a:p>
            <a:pPr indent="-228600" lvl="0" marL="457200" marR="0" rtl="0" algn="l">
              <a:lnSpc>
                <a:spcPct val="100000"/>
              </a:lnSpc>
              <a:spcBef>
                <a:spcPts val="600"/>
              </a:spcBef>
              <a:spcAft>
                <a:spcPts val="0"/>
              </a:spcAft>
            </a:pPr>
            <a:r>
              <a:rPr lang="en"/>
              <a:t>The model used affects the performance, robustness, availability, maintainability, etc. of the system.</a:t>
            </a:r>
          </a:p>
          <a:p>
            <a:pPr indent="-228600" lvl="0" marL="457200" marR="0" rtl="0" algn="l">
              <a:lnSpc>
                <a:spcPct val="100000"/>
              </a:lnSpc>
              <a:spcBef>
                <a:spcPts val="600"/>
              </a:spcBef>
              <a:spcAft>
                <a:spcPts val="0"/>
              </a:spcAft>
            </a:pPr>
            <a:r>
              <a:rPr lang="en"/>
              <a:t>Complex systems might not follow a single model - mix and match.</a:t>
            </a:r>
          </a:p>
        </p:txBody>
      </p:sp>
      <p:sp>
        <p:nvSpPr>
          <p:cNvPr id="166" name="Shape 1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Layered Model</a:t>
            </a:r>
          </a:p>
        </p:txBody>
      </p:sp>
      <p:sp>
        <p:nvSpPr>
          <p:cNvPr id="172" name="Shape 172"/>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System functionality organized into layers, with each layer only dependent on the previous layer.</a:t>
            </a:r>
          </a:p>
          <a:p>
            <a:pPr indent="-381000" lvl="0" marL="457200" rtl="0">
              <a:spcBef>
                <a:spcPts val="0"/>
              </a:spcBef>
              <a:buSzPct val="100000"/>
            </a:pPr>
            <a:r>
              <a:rPr lang="en" sz="2400"/>
              <a:t>Allows elements to change independently.</a:t>
            </a:r>
          </a:p>
          <a:p>
            <a:pPr indent="-381000" lvl="0" marL="457200">
              <a:spcBef>
                <a:spcPts val="0"/>
              </a:spcBef>
              <a:buSzPct val="100000"/>
            </a:pPr>
            <a:r>
              <a:rPr lang="en" sz="2400"/>
              <a:t>Supports incremental development.</a:t>
            </a:r>
          </a:p>
        </p:txBody>
      </p:sp>
      <p:sp>
        <p:nvSpPr>
          <p:cNvPr id="173" name="Shape 173"/>
          <p:cNvSpPr/>
          <p:nvPr/>
        </p:nvSpPr>
        <p:spPr>
          <a:xfrm>
            <a:off x="493525" y="17376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1800"/>
              <a:t>User Interface</a:t>
            </a:r>
          </a:p>
        </p:txBody>
      </p:sp>
      <p:sp>
        <p:nvSpPr>
          <p:cNvPr id="174" name="Shape 174"/>
          <p:cNvSpPr/>
          <p:nvPr/>
        </p:nvSpPr>
        <p:spPr>
          <a:xfrm>
            <a:off x="493525" y="28256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Interface Management, Authentication, Authorization</a:t>
            </a:r>
          </a:p>
        </p:txBody>
      </p:sp>
      <p:cxnSp>
        <p:nvCxnSpPr>
          <p:cNvPr id="175" name="Shape 175"/>
          <p:cNvCxnSpPr>
            <a:stCxn id="174" idx="0"/>
            <a:endCxn id="173" idx="2"/>
          </p:cNvCxnSpPr>
          <p:nvPr/>
        </p:nvCxnSpPr>
        <p:spPr>
          <a:xfrm rot="10800000">
            <a:off x="2292774" y="2549975"/>
            <a:ext cx="0" cy="275700"/>
          </a:xfrm>
          <a:prstGeom prst="straightConnector1">
            <a:avLst/>
          </a:prstGeom>
          <a:noFill/>
          <a:ln cap="flat" cmpd="sng" w="19050">
            <a:solidFill>
              <a:schemeClr val="dk2"/>
            </a:solidFill>
            <a:prstDash val="solid"/>
            <a:round/>
            <a:headEnd len="lg" w="lg" type="none"/>
            <a:tailEnd len="lg" w="lg" type="triangle"/>
          </a:ln>
        </p:spPr>
      </p:cxnSp>
      <p:sp>
        <p:nvSpPr>
          <p:cNvPr id="176" name="Shape 176"/>
          <p:cNvSpPr/>
          <p:nvPr/>
        </p:nvSpPr>
        <p:spPr>
          <a:xfrm>
            <a:off x="493525" y="39137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Core Business Logic (Functionality)</a:t>
            </a:r>
          </a:p>
        </p:txBody>
      </p:sp>
      <p:cxnSp>
        <p:nvCxnSpPr>
          <p:cNvPr id="177" name="Shape 177"/>
          <p:cNvCxnSpPr>
            <a:stCxn id="176" idx="0"/>
            <a:endCxn id="174" idx="2"/>
          </p:cNvCxnSpPr>
          <p:nvPr/>
        </p:nvCxnSpPr>
        <p:spPr>
          <a:xfrm rot="10800000">
            <a:off x="2292774" y="3638025"/>
            <a:ext cx="0" cy="275700"/>
          </a:xfrm>
          <a:prstGeom prst="straightConnector1">
            <a:avLst/>
          </a:prstGeom>
          <a:noFill/>
          <a:ln cap="flat" cmpd="sng" w="19050">
            <a:solidFill>
              <a:schemeClr val="dk2"/>
            </a:solidFill>
            <a:prstDash val="solid"/>
            <a:round/>
            <a:headEnd len="lg" w="lg" type="none"/>
            <a:tailEnd len="lg" w="lg" type="triangle"/>
          </a:ln>
        </p:spPr>
      </p:cxnSp>
      <p:sp>
        <p:nvSpPr>
          <p:cNvPr id="178" name="Shape 178"/>
          <p:cNvSpPr/>
          <p:nvPr/>
        </p:nvSpPr>
        <p:spPr>
          <a:xfrm>
            <a:off x="493525" y="50017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System Support (OS interface, Databases, etc.)</a:t>
            </a:r>
          </a:p>
        </p:txBody>
      </p:sp>
      <p:cxnSp>
        <p:nvCxnSpPr>
          <p:cNvPr id="179" name="Shape 179"/>
          <p:cNvCxnSpPr>
            <a:stCxn id="178" idx="0"/>
            <a:endCxn id="176" idx="2"/>
          </p:cNvCxnSpPr>
          <p:nvPr/>
        </p:nvCxnSpPr>
        <p:spPr>
          <a:xfrm rot="10800000">
            <a:off x="2292774" y="4726075"/>
            <a:ext cx="0" cy="275700"/>
          </a:xfrm>
          <a:prstGeom prst="straightConnector1">
            <a:avLst/>
          </a:prstGeom>
          <a:noFill/>
          <a:ln cap="flat" cmpd="sng" w="19050">
            <a:solidFill>
              <a:schemeClr val="dk2"/>
            </a:solidFill>
            <a:prstDash val="solid"/>
            <a:round/>
            <a:headEnd len="lg" w="lg" type="none"/>
            <a:tailEnd len="lg" w="lg" type="triangle"/>
          </a:ln>
        </p:spPr>
      </p:cxnSp>
      <p:sp>
        <p:nvSpPr>
          <p:cNvPr id="180" name="Shape 1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Copyright Management Example</a:t>
            </a:r>
          </a:p>
        </p:txBody>
      </p:sp>
      <p:sp>
        <p:nvSpPr>
          <p:cNvPr id="186" name="Shape 186"/>
          <p:cNvSpPr/>
          <p:nvPr/>
        </p:nvSpPr>
        <p:spPr>
          <a:xfrm>
            <a:off x="860250" y="174790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Web-based Interface</a:t>
            </a:r>
          </a:p>
        </p:txBody>
      </p:sp>
      <p:sp>
        <p:nvSpPr>
          <p:cNvPr id="187" name="Shape 187"/>
          <p:cNvSpPr/>
          <p:nvPr/>
        </p:nvSpPr>
        <p:spPr>
          <a:xfrm>
            <a:off x="860250" y="262985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Login, Forms and Query Manager, Print Manager</a:t>
            </a:r>
          </a:p>
        </p:txBody>
      </p:sp>
      <p:cxnSp>
        <p:nvCxnSpPr>
          <p:cNvPr id="188" name="Shape 188"/>
          <p:cNvCxnSpPr>
            <a:stCxn id="187" idx="0"/>
            <a:endCxn id="186" idx="2"/>
          </p:cNvCxnSpPr>
          <p:nvPr/>
        </p:nvCxnSpPr>
        <p:spPr>
          <a:xfrm rot="10800000">
            <a:off x="4571999" y="2364650"/>
            <a:ext cx="0" cy="265200"/>
          </a:xfrm>
          <a:prstGeom prst="straightConnector1">
            <a:avLst/>
          </a:prstGeom>
          <a:noFill/>
          <a:ln cap="flat" cmpd="sng" w="19050">
            <a:solidFill>
              <a:schemeClr val="dk2"/>
            </a:solidFill>
            <a:prstDash val="solid"/>
            <a:round/>
            <a:headEnd len="lg" w="lg" type="none"/>
            <a:tailEnd len="lg" w="lg" type="triangle"/>
          </a:ln>
        </p:spPr>
      </p:cxnSp>
      <p:sp>
        <p:nvSpPr>
          <p:cNvPr id="189" name="Shape 189"/>
          <p:cNvSpPr/>
          <p:nvPr/>
        </p:nvSpPr>
        <p:spPr>
          <a:xfrm>
            <a:off x="860250" y="3485250"/>
            <a:ext cx="7423499" cy="589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Search, Document Retrieval, Rights Management, Accounting</a:t>
            </a:r>
          </a:p>
        </p:txBody>
      </p:sp>
      <p:cxnSp>
        <p:nvCxnSpPr>
          <p:cNvPr id="190" name="Shape 190"/>
          <p:cNvCxnSpPr>
            <a:stCxn id="189" idx="0"/>
            <a:endCxn id="187" idx="2"/>
          </p:cNvCxnSpPr>
          <p:nvPr/>
        </p:nvCxnSpPr>
        <p:spPr>
          <a:xfrm rot="10800000">
            <a:off x="4571999" y="3246750"/>
            <a:ext cx="0" cy="238500"/>
          </a:xfrm>
          <a:prstGeom prst="straightConnector1">
            <a:avLst/>
          </a:prstGeom>
          <a:noFill/>
          <a:ln cap="flat" cmpd="sng" w="19050">
            <a:solidFill>
              <a:schemeClr val="dk2"/>
            </a:solidFill>
            <a:prstDash val="solid"/>
            <a:round/>
            <a:headEnd len="lg" w="lg" type="none"/>
            <a:tailEnd len="lg" w="lg" type="triangle"/>
          </a:ln>
        </p:spPr>
      </p:cxnSp>
      <p:sp>
        <p:nvSpPr>
          <p:cNvPr id="191" name="Shape 191"/>
          <p:cNvSpPr/>
          <p:nvPr/>
        </p:nvSpPr>
        <p:spPr>
          <a:xfrm>
            <a:off x="860250" y="436730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Search Index, Support</a:t>
            </a:r>
          </a:p>
        </p:txBody>
      </p:sp>
      <p:cxnSp>
        <p:nvCxnSpPr>
          <p:cNvPr id="192" name="Shape 192"/>
          <p:cNvCxnSpPr>
            <a:stCxn id="191" idx="0"/>
            <a:endCxn id="189" idx="2"/>
          </p:cNvCxnSpPr>
          <p:nvPr/>
        </p:nvCxnSpPr>
        <p:spPr>
          <a:xfrm rot="10800000">
            <a:off x="4571999" y="4074800"/>
            <a:ext cx="0" cy="292500"/>
          </a:xfrm>
          <a:prstGeom prst="straightConnector1">
            <a:avLst/>
          </a:prstGeom>
          <a:noFill/>
          <a:ln cap="flat" cmpd="sng" w="19050">
            <a:solidFill>
              <a:schemeClr val="dk2"/>
            </a:solidFill>
            <a:prstDash val="solid"/>
            <a:round/>
            <a:headEnd len="lg" w="lg" type="none"/>
            <a:tailEnd len="lg" w="lg" type="triangle"/>
          </a:ln>
        </p:spPr>
      </p:cxnSp>
      <p:sp>
        <p:nvSpPr>
          <p:cNvPr id="193" name="Shape 193"/>
          <p:cNvSpPr/>
          <p:nvPr/>
        </p:nvSpPr>
        <p:spPr>
          <a:xfrm>
            <a:off x="860250" y="516895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Databases and Database Handlers</a:t>
            </a:r>
          </a:p>
        </p:txBody>
      </p:sp>
      <p:cxnSp>
        <p:nvCxnSpPr>
          <p:cNvPr id="194" name="Shape 194"/>
          <p:cNvCxnSpPr>
            <a:stCxn id="193" idx="0"/>
            <a:endCxn id="191" idx="2"/>
          </p:cNvCxnSpPr>
          <p:nvPr/>
        </p:nvCxnSpPr>
        <p:spPr>
          <a:xfrm rot="10800000">
            <a:off x="4571999" y="4876450"/>
            <a:ext cx="0" cy="292500"/>
          </a:xfrm>
          <a:prstGeom prst="straightConnector1">
            <a:avLst/>
          </a:prstGeom>
          <a:noFill/>
          <a:ln cap="flat" cmpd="sng" w="19050">
            <a:solidFill>
              <a:schemeClr val="dk2"/>
            </a:solidFill>
            <a:prstDash val="solid"/>
            <a:round/>
            <a:headEnd len="lg" w="lg" type="none"/>
            <a:tailEnd len="lg" w="lg" type="triangle"/>
          </a:ln>
        </p:spPr>
      </p:cxnSp>
      <p:sp>
        <p:nvSpPr>
          <p:cNvPr id="195" name="Shape 1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Layered Model Characteristics</a:t>
            </a:r>
          </a:p>
        </p:txBody>
      </p:sp>
      <p:sp>
        <p:nvSpPr>
          <p:cNvPr id="201" name="Shape 201"/>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lvl="0" rtl="0">
              <a:spcBef>
                <a:spcPts val="0"/>
              </a:spcBef>
              <a:buNone/>
            </a:pPr>
            <a:r>
              <a:rPr b="1" lang="en"/>
              <a:t>Disadvantages</a:t>
            </a:r>
          </a:p>
          <a:p>
            <a:pPr indent="-381000" lvl="0" marL="457200" rtl="0">
              <a:spcBef>
                <a:spcPts val="0"/>
              </a:spcBef>
              <a:buSzPct val="100000"/>
            </a:pPr>
            <a:r>
              <a:rPr lang="en" sz="2400"/>
              <a:t>Clean separation between layers is often difficult.</a:t>
            </a:r>
          </a:p>
          <a:p>
            <a:pPr indent="-381000" lvl="0" marL="457200" rtl="0">
              <a:spcBef>
                <a:spcPts val="0"/>
              </a:spcBef>
              <a:buSzPct val="100000"/>
            </a:pPr>
            <a:r>
              <a:rPr lang="en" sz="2400"/>
              <a:t>Performance can be a problem because of multiple layers of processing between call and return.</a:t>
            </a:r>
          </a:p>
        </p:txBody>
      </p:sp>
      <p:sp>
        <p:nvSpPr>
          <p:cNvPr id="202" name="Shape 202"/>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spcBef>
                <a:spcPts val="0"/>
              </a:spcBef>
              <a:buNone/>
            </a:pPr>
            <a:r>
              <a:rPr b="1" lang="en"/>
              <a:t>Advantages</a:t>
            </a:r>
          </a:p>
          <a:p>
            <a:pPr indent="-381000" lvl="0" marL="457200" rtl="0">
              <a:spcBef>
                <a:spcPts val="0"/>
              </a:spcBef>
              <a:buSzPct val="100000"/>
            </a:pPr>
            <a:r>
              <a:rPr lang="en" sz="2400"/>
              <a:t>Allows replacement of entire layers as long as interface is maintained.</a:t>
            </a:r>
          </a:p>
          <a:p>
            <a:pPr indent="-381000" lvl="0" marL="457200" rtl="0">
              <a:spcBef>
                <a:spcPts val="0"/>
              </a:spcBef>
              <a:buSzPct val="100000"/>
            </a:pPr>
            <a:r>
              <a:rPr lang="en" sz="2400"/>
              <a:t>When changes occur, only the adjacent layer is impacted.</a:t>
            </a:r>
          </a:p>
          <a:p>
            <a:pPr indent="-381000" lvl="0" marL="457200" rtl="0">
              <a:spcBef>
                <a:spcPts val="0"/>
              </a:spcBef>
              <a:buSzPct val="100000"/>
            </a:pPr>
            <a:r>
              <a:rPr lang="en" sz="2400"/>
              <a:t>Redundant features (authentication) in each layer can enhance security and dependability.</a:t>
            </a:r>
          </a:p>
        </p:txBody>
      </p:sp>
      <p:sp>
        <p:nvSpPr>
          <p:cNvPr id="203" name="Shape 2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Architectural Styles </a:t>
            </a:r>
          </a:p>
        </p:txBody>
      </p:sp>
      <p:pic>
        <p:nvPicPr>
          <p:cNvPr descr="Bodiam-castle-10My8-1197.jpg" id="51" name="Shape 51"/>
          <p:cNvPicPr preferRelativeResize="0"/>
          <p:nvPr/>
        </p:nvPicPr>
        <p:blipFill>
          <a:blip r:embed="rId3">
            <a:alphaModFix/>
          </a:blip>
          <a:stretch>
            <a:fillRect/>
          </a:stretch>
        </p:blipFill>
        <p:spPr>
          <a:xfrm>
            <a:off x="99550" y="1758753"/>
            <a:ext cx="3427576" cy="2285900"/>
          </a:xfrm>
          <a:prstGeom prst="rect">
            <a:avLst/>
          </a:prstGeom>
          <a:noFill/>
          <a:ln>
            <a:noFill/>
          </a:ln>
        </p:spPr>
      </p:pic>
      <p:pic>
        <p:nvPicPr>
          <p:cNvPr descr="wpid-Skyscraper-Wallpaper.jpg" id="52" name="Shape 52"/>
          <p:cNvPicPr preferRelativeResize="0"/>
          <p:nvPr/>
        </p:nvPicPr>
        <p:blipFill>
          <a:blip r:embed="rId4">
            <a:alphaModFix/>
          </a:blip>
          <a:stretch>
            <a:fillRect/>
          </a:stretch>
        </p:blipFill>
        <p:spPr>
          <a:xfrm>
            <a:off x="0" y="3517050"/>
            <a:ext cx="4678924" cy="2924324"/>
          </a:xfrm>
          <a:prstGeom prst="rect">
            <a:avLst/>
          </a:prstGeom>
          <a:noFill/>
          <a:ln>
            <a:noFill/>
          </a:ln>
        </p:spPr>
      </p:pic>
      <p:pic>
        <p:nvPicPr>
          <p:cNvPr descr="German-house_2560x1600.jpg" id="53" name="Shape 53"/>
          <p:cNvPicPr preferRelativeResize="0"/>
          <p:nvPr/>
        </p:nvPicPr>
        <p:blipFill>
          <a:blip r:embed="rId5">
            <a:alphaModFix/>
          </a:blip>
          <a:stretch>
            <a:fillRect/>
          </a:stretch>
        </p:blipFill>
        <p:spPr>
          <a:xfrm>
            <a:off x="4188525" y="2417487"/>
            <a:ext cx="4955475" cy="3097175"/>
          </a:xfrm>
          <a:prstGeom prst="rect">
            <a:avLst/>
          </a:prstGeom>
          <a:noFill/>
          <a:ln>
            <a:noFill/>
          </a:ln>
        </p:spPr>
      </p:pic>
      <p:sp>
        <p:nvSpPr>
          <p:cNvPr id="54" name="Shape 5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The Repository Model</a:t>
            </a:r>
          </a:p>
        </p:txBody>
      </p:sp>
      <p:sp>
        <p:nvSpPr>
          <p:cNvPr id="209" name="Shape 20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Subsystems often exchange and work with the same data. This can be done in two ways:</a:t>
            </a:r>
          </a:p>
          <a:p>
            <a:pPr indent="-228600" lvl="0" marL="457200" marR="0" rtl="0" algn="l">
              <a:lnSpc>
                <a:spcPct val="100000"/>
              </a:lnSpc>
              <a:spcBef>
                <a:spcPts val="600"/>
              </a:spcBef>
              <a:spcAft>
                <a:spcPts val="0"/>
              </a:spcAft>
            </a:pPr>
            <a:r>
              <a:rPr lang="en"/>
              <a:t>Each subsystem maintains its own database and passes data explicitly to other subsystems.</a:t>
            </a:r>
          </a:p>
          <a:p>
            <a:pPr indent="-228600" lvl="0" marL="457200" rtl="0">
              <a:spcBef>
                <a:spcPts val="0"/>
              </a:spcBef>
            </a:pPr>
            <a:r>
              <a:rPr b="1" lang="en"/>
              <a:t>Shared data is held in a central repository and may be accessed by all subsystems.</a:t>
            </a:r>
          </a:p>
          <a:p>
            <a:pPr lvl="0" marR="0" rtl="0" algn="l">
              <a:lnSpc>
                <a:spcPct val="100000"/>
              </a:lnSpc>
              <a:spcBef>
                <a:spcPts val="600"/>
              </a:spcBef>
              <a:spcAft>
                <a:spcPts val="0"/>
              </a:spcAft>
              <a:buNone/>
            </a:pPr>
            <a:r>
              <a:rPr lang="en"/>
              <a:t>Repository model is structured around the latter.</a:t>
            </a:r>
          </a:p>
        </p:txBody>
      </p:sp>
      <p:sp>
        <p:nvSpPr>
          <p:cNvPr id="210" name="Shape 2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IDE Example</a:t>
            </a:r>
          </a:p>
        </p:txBody>
      </p:sp>
      <p:sp>
        <p:nvSpPr>
          <p:cNvPr id="216" name="Shape 216"/>
          <p:cNvSpPr/>
          <p:nvPr/>
        </p:nvSpPr>
        <p:spPr>
          <a:xfrm>
            <a:off x="3238800" y="3218225"/>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1800"/>
              <a:t>Project Information and Code</a:t>
            </a:r>
          </a:p>
        </p:txBody>
      </p:sp>
      <p:sp>
        <p:nvSpPr>
          <p:cNvPr id="217" name="Shape 217"/>
          <p:cNvSpPr/>
          <p:nvPr/>
        </p:nvSpPr>
        <p:spPr>
          <a:xfrm>
            <a:off x="3794000"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Model Editor</a:t>
            </a:r>
          </a:p>
        </p:txBody>
      </p:sp>
      <p:sp>
        <p:nvSpPr>
          <p:cNvPr id="218" name="Shape 218"/>
          <p:cNvSpPr/>
          <p:nvPr/>
        </p:nvSpPr>
        <p:spPr>
          <a:xfrm>
            <a:off x="5416725"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Code Generator</a:t>
            </a:r>
          </a:p>
        </p:txBody>
      </p:sp>
      <p:sp>
        <p:nvSpPr>
          <p:cNvPr id="219" name="Shape 219"/>
          <p:cNvSpPr/>
          <p:nvPr/>
        </p:nvSpPr>
        <p:spPr>
          <a:xfrm>
            <a:off x="7234775" y="29678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Java Editor</a:t>
            </a:r>
          </a:p>
        </p:txBody>
      </p:sp>
      <p:sp>
        <p:nvSpPr>
          <p:cNvPr id="220" name="Shape 220"/>
          <p:cNvSpPr/>
          <p:nvPr/>
        </p:nvSpPr>
        <p:spPr>
          <a:xfrm>
            <a:off x="7234775" y="39838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Python Editor</a:t>
            </a:r>
          </a:p>
        </p:txBody>
      </p:sp>
      <p:sp>
        <p:nvSpPr>
          <p:cNvPr id="221" name="Shape 221"/>
          <p:cNvSpPr/>
          <p:nvPr/>
        </p:nvSpPr>
        <p:spPr>
          <a:xfrm>
            <a:off x="5113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Report Generator</a:t>
            </a:r>
          </a:p>
        </p:txBody>
      </p:sp>
      <p:sp>
        <p:nvSpPr>
          <p:cNvPr id="222" name="Shape 222"/>
          <p:cNvSpPr/>
          <p:nvPr/>
        </p:nvSpPr>
        <p:spPr>
          <a:xfrm>
            <a:off x="3281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Design Analyzer</a:t>
            </a:r>
          </a:p>
        </p:txBody>
      </p:sp>
      <p:sp>
        <p:nvSpPr>
          <p:cNvPr id="223" name="Shape 223"/>
          <p:cNvSpPr/>
          <p:nvPr/>
        </p:nvSpPr>
        <p:spPr>
          <a:xfrm>
            <a:off x="1180925" y="3439325"/>
            <a:ext cx="1306800" cy="61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Suggested Refactorings</a:t>
            </a:r>
          </a:p>
        </p:txBody>
      </p:sp>
      <p:cxnSp>
        <p:nvCxnSpPr>
          <p:cNvPr id="224" name="Shape 224"/>
          <p:cNvCxnSpPr>
            <a:stCxn id="217" idx="2"/>
            <a:endCxn id="216" idx="0"/>
          </p:cNvCxnSpPr>
          <p:nvPr/>
        </p:nvCxnSpPr>
        <p:spPr>
          <a:xfrm>
            <a:off x="4390399" y="2580624"/>
            <a:ext cx="421500" cy="637500"/>
          </a:xfrm>
          <a:prstGeom prst="straightConnector1">
            <a:avLst/>
          </a:prstGeom>
          <a:noFill/>
          <a:ln cap="flat" cmpd="sng" w="19050">
            <a:solidFill>
              <a:schemeClr val="dk2"/>
            </a:solidFill>
            <a:prstDash val="solid"/>
            <a:round/>
            <a:headEnd len="lg" w="lg" type="triangle"/>
            <a:tailEnd len="lg" w="lg" type="triangle"/>
          </a:ln>
        </p:spPr>
      </p:cxnSp>
      <p:cxnSp>
        <p:nvCxnSpPr>
          <p:cNvPr id="225" name="Shape 225"/>
          <p:cNvCxnSpPr>
            <a:stCxn id="218" idx="2"/>
            <a:endCxn id="216" idx="0"/>
          </p:cNvCxnSpPr>
          <p:nvPr/>
        </p:nvCxnSpPr>
        <p:spPr>
          <a:xfrm flipH="1">
            <a:off x="4811924" y="2580624"/>
            <a:ext cx="1201200" cy="637500"/>
          </a:xfrm>
          <a:prstGeom prst="straightConnector1">
            <a:avLst/>
          </a:prstGeom>
          <a:noFill/>
          <a:ln cap="flat" cmpd="sng" w="19050">
            <a:solidFill>
              <a:schemeClr val="dk2"/>
            </a:solidFill>
            <a:prstDash val="solid"/>
            <a:round/>
            <a:headEnd len="lg" w="lg" type="triangle"/>
            <a:tailEnd len="lg" w="lg" type="triangle"/>
          </a:ln>
        </p:spPr>
      </p:cxnSp>
      <p:cxnSp>
        <p:nvCxnSpPr>
          <p:cNvPr id="226" name="Shape 226"/>
          <p:cNvCxnSpPr>
            <a:stCxn id="219" idx="1"/>
            <a:endCxn id="216" idx="3"/>
          </p:cNvCxnSpPr>
          <p:nvPr/>
        </p:nvCxnSpPr>
        <p:spPr>
          <a:xfrm flipH="1">
            <a:off x="6385175" y="3276199"/>
            <a:ext cx="849600" cy="471599"/>
          </a:xfrm>
          <a:prstGeom prst="straightConnector1">
            <a:avLst/>
          </a:prstGeom>
          <a:noFill/>
          <a:ln cap="flat" cmpd="sng" w="19050">
            <a:solidFill>
              <a:schemeClr val="dk2"/>
            </a:solidFill>
            <a:prstDash val="solid"/>
            <a:round/>
            <a:headEnd len="lg" w="lg" type="triangle"/>
            <a:tailEnd len="lg" w="lg" type="triangle"/>
          </a:ln>
        </p:spPr>
      </p:cxnSp>
      <p:cxnSp>
        <p:nvCxnSpPr>
          <p:cNvPr id="227" name="Shape 227"/>
          <p:cNvCxnSpPr>
            <a:stCxn id="220" idx="1"/>
            <a:endCxn id="216" idx="3"/>
          </p:cNvCxnSpPr>
          <p:nvPr/>
        </p:nvCxnSpPr>
        <p:spPr>
          <a:xfrm rot="10800000">
            <a:off x="6385175" y="3747774"/>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228" name="Shape 228"/>
          <p:cNvCxnSpPr>
            <a:stCxn id="221" idx="0"/>
            <a:endCxn id="216" idx="2"/>
          </p:cNvCxnSpPr>
          <p:nvPr/>
        </p:nvCxnSpPr>
        <p:spPr>
          <a:xfrm rot="10800000">
            <a:off x="4811849" y="4277075"/>
            <a:ext cx="897600" cy="702300"/>
          </a:xfrm>
          <a:prstGeom prst="straightConnector1">
            <a:avLst/>
          </a:prstGeom>
          <a:noFill/>
          <a:ln cap="flat" cmpd="sng" w="19050">
            <a:solidFill>
              <a:schemeClr val="dk2"/>
            </a:solidFill>
            <a:prstDash val="solid"/>
            <a:round/>
            <a:headEnd len="lg" w="lg" type="triangle"/>
            <a:tailEnd len="lg" w="lg" type="triangle"/>
          </a:ln>
        </p:spPr>
      </p:cxnSp>
      <p:cxnSp>
        <p:nvCxnSpPr>
          <p:cNvPr id="229" name="Shape 229"/>
          <p:cNvCxnSpPr>
            <a:stCxn id="216" idx="2"/>
            <a:endCxn id="222" idx="0"/>
          </p:cNvCxnSpPr>
          <p:nvPr/>
        </p:nvCxnSpPr>
        <p:spPr>
          <a:xfrm flipH="1">
            <a:off x="3877499" y="4277224"/>
            <a:ext cx="934500" cy="702300"/>
          </a:xfrm>
          <a:prstGeom prst="straightConnector1">
            <a:avLst/>
          </a:prstGeom>
          <a:noFill/>
          <a:ln cap="flat" cmpd="sng" w="19050">
            <a:solidFill>
              <a:schemeClr val="dk2"/>
            </a:solidFill>
            <a:prstDash val="solid"/>
            <a:round/>
            <a:headEnd len="lg" w="lg" type="triangle"/>
            <a:tailEnd len="lg" w="lg" type="triangle"/>
          </a:ln>
        </p:spPr>
      </p:cxnSp>
      <p:cxnSp>
        <p:nvCxnSpPr>
          <p:cNvPr id="230" name="Shape 230"/>
          <p:cNvCxnSpPr>
            <a:stCxn id="216" idx="1"/>
            <a:endCxn id="223" idx="3"/>
          </p:cNvCxnSpPr>
          <p:nvPr/>
        </p:nvCxnSpPr>
        <p:spPr>
          <a:xfrm rot="10800000">
            <a:off x="2487600" y="3747724"/>
            <a:ext cx="751200" cy="0"/>
          </a:xfrm>
          <a:prstGeom prst="straightConnector1">
            <a:avLst/>
          </a:prstGeom>
          <a:noFill/>
          <a:ln cap="flat" cmpd="sng" w="19050">
            <a:solidFill>
              <a:schemeClr val="dk2"/>
            </a:solidFill>
            <a:prstDash val="solid"/>
            <a:round/>
            <a:headEnd len="lg" w="lg" type="triangle"/>
            <a:tailEnd len="lg" w="lg" type="triangle"/>
          </a:ln>
        </p:spPr>
      </p:cxnSp>
      <p:sp>
        <p:nvSpPr>
          <p:cNvPr id="231" name="Shape 2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Repository Model Characteristics</a:t>
            </a:r>
          </a:p>
        </p:txBody>
      </p:sp>
      <p:sp>
        <p:nvSpPr>
          <p:cNvPr id="237" name="Shape 237"/>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lvl="0" rtl="0">
              <a:spcBef>
                <a:spcPts val="0"/>
              </a:spcBef>
              <a:buNone/>
            </a:pPr>
            <a:r>
              <a:rPr b="1" lang="en"/>
              <a:t>Disadvantages</a:t>
            </a:r>
          </a:p>
          <a:p>
            <a:pPr indent="-381000" lvl="0" marL="457200" rtl="0">
              <a:spcBef>
                <a:spcPts val="0"/>
              </a:spcBef>
              <a:buSzPct val="100000"/>
            </a:pPr>
            <a:r>
              <a:rPr lang="en" sz="2400"/>
              <a:t>Single point of failure.</a:t>
            </a:r>
          </a:p>
          <a:p>
            <a:pPr indent="-381000" lvl="0" marL="457200" rtl="0">
              <a:spcBef>
                <a:spcPts val="0"/>
              </a:spcBef>
              <a:buSzPct val="100000"/>
            </a:pPr>
            <a:r>
              <a:rPr lang="en" sz="2400"/>
              <a:t>Subsystems must agree on a data model (inevitably a compromise).</a:t>
            </a:r>
          </a:p>
          <a:p>
            <a:pPr indent="-381000" lvl="0" marL="457200" rtl="0">
              <a:spcBef>
                <a:spcPts val="0"/>
              </a:spcBef>
              <a:buSzPct val="100000"/>
            </a:pPr>
            <a:r>
              <a:rPr lang="en" sz="2400"/>
              <a:t>Data evolution is difficult and expensive.</a:t>
            </a:r>
          </a:p>
          <a:p>
            <a:pPr indent="-381000" lvl="0" marL="457200" rtl="0">
              <a:spcBef>
                <a:spcPts val="0"/>
              </a:spcBef>
              <a:buSzPct val="100000"/>
            </a:pPr>
            <a:r>
              <a:rPr lang="en" sz="2400"/>
              <a:t>Communication may be inefficient.</a:t>
            </a:r>
          </a:p>
        </p:txBody>
      </p:sp>
      <p:sp>
        <p:nvSpPr>
          <p:cNvPr id="238" name="Shape 23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spcBef>
                <a:spcPts val="0"/>
              </a:spcBef>
              <a:buNone/>
            </a:pPr>
            <a:r>
              <a:rPr b="1" lang="en"/>
              <a:t>Advantages</a:t>
            </a:r>
          </a:p>
          <a:p>
            <a:pPr indent="-381000" lvl="0" marL="457200" rtl="0">
              <a:spcBef>
                <a:spcPts val="0"/>
              </a:spcBef>
              <a:buSzPct val="100000"/>
            </a:pPr>
            <a:r>
              <a:rPr lang="en" sz="2400"/>
              <a:t>Efficient way to share large amounts of data.</a:t>
            </a:r>
          </a:p>
          <a:p>
            <a:pPr indent="-381000" lvl="0" marL="457200" rtl="0">
              <a:spcBef>
                <a:spcPts val="0"/>
              </a:spcBef>
              <a:buSzPct val="100000"/>
            </a:pPr>
            <a:r>
              <a:rPr lang="en" sz="2400"/>
              <a:t>Components can be independent.</a:t>
            </a:r>
          </a:p>
          <a:p>
            <a:pPr indent="-381000" lvl="1" marL="914400" rtl="0">
              <a:spcBef>
                <a:spcPts val="0"/>
              </a:spcBef>
              <a:buSzPct val="100000"/>
            </a:pPr>
            <a:r>
              <a:rPr lang="en"/>
              <a:t>May be more secure.</a:t>
            </a:r>
          </a:p>
          <a:p>
            <a:pPr indent="-381000" lvl="0" marL="457200" rtl="0">
              <a:spcBef>
                <a:spcPts val="0"/>
              </a:spcBef>
              <a:buSzPct val="100000"/>
            </a:pPr>
            <a:r>
              <a:rPr lang="en" sz="2400"/>
              <a:t>All data can be managed consistently (centralized backup, security, etc)</a:t>
            </a:r>
          </a:p>
        </p:txBody>
      </p:sp>
      <p:sp>
        <p:nvSpPr>
          <p:cNvPr id="239" name="Shape 2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Client-Server Architecture</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Functionality organized into services, distributed across a range of components:</a:t>
            </a:r>
          </a:p>
          <a:p>
            <a:pPr indent="-228600" lvl="0" marL="457200" marR="0" rtl="0" algn="l">
              <a:lnSpc>
                <a:spcPct val="100000"/>
              </a:lnSpc>
              <a:spcBef>
                <a:spcPts val="600"/>
              </a:spcBef>
              <a:spcAft>
                <a:spcPts val="0"/>
              </a:spcAft>
            </a:pPr>
            <a:r>
              <a:rPr lang="en"/>
              <a:t>A set of servers that offer services.</a:t>
            </a:r>
          </a:p>
          <a:p>
            <a:pPr indent="-228600" lvl="1" marL="914400" marR="0" rtl="0" algn="l">
              <a:lnSpc>
                <a:spcPct val="100000"/>
              </a:lnSpc>
              <a:spcBef>
                <a:spcPts val="600"/>
              </a:spcBef>
              <a:spcAft>
                <a:spcPts val="0"/>
              </a:spcAft>
            </a:pPr>
            <a:r>
              <a:rPr lang="en"/>
              <a:t>Print server, file server, code compilation server, etc..</a:t>
            </a:r>
          </a:p>
          <a:p>
            <a:pPr indent="-228600" lvl="0" marL="457200" marR="0" rtl="0" algn="l">
              <a:lnSpc>
                <a:spcPct val="100000"/>
              </a:lnSpc>
              <a:spcBef>
                <a:spcPts val="600"/>
              </a:spcBef>
              <a:spcAft>
                <a:spcPts val="0"/>
              </a:spcAft>
            </a:pPr>
            <a:r>
              <a:rPr lang="en"/>
              <a:t>Set of clients that call on these services.</a:t>
            </a:r>
          </a:p>
          <a:p>
            <a:pPr indent="-228600" lvl="1" marL="914400" marR="0" rtl="0" algn="l">
              <a:lnSpc>
                <a:spcPct val="100000"/>
              </a:lnSpc>
              <a:spcBef>
                <a:spcPts val="600"/>
              </a:spcBef>
              <a:spcAft>
                <a:spcPts val="0"/>
              </a:spcAft>
            </a:pPr>
            <a:r>
              <a:rPr lang="en"/>
              <a:t>Through locally-installed front-end.</a:t>
            </a:r>
          </a:p>
          <a:p>
            <a:pPr indent="-228600" lvl="0" marL="457200" marR="0" rtl="0" algn="l">
              <a:lnSpc>
                <a:spcPct val="100000"/>
              </a:lnSpc>
              <a:spcBef>
                <a:spcPts val="600"/>
              </a:spcBef>
              <a:spcAft>
                <a:spcPts val="0"/>
              </a:spcAft>
            </a:pPr>
            <a:r>
              <a:rPr lang="en"/>
              <a:t>Network that allows clients to access these services.</a:t>
            </a:r>
          </a:p>
          <a:p>
            <a:pPr indent="-228600" lvl="1" marL="914400" marR="0" rtl="0" algn="l">
              <a:lnSpc>
                <a:spcPct val="100000"/>
              </a:lnSpc>
              <a:spcBef>
                <a:spcPts val="600"/>
              </a:spcBef>
              <a:spcAft>
                <a:spcPts val="0"/>
              </a:spcAft>
            </a:pPr>
            <a:r>
              <a:rPr lang="en"/>
              <a:t>Distributed systems connected across the internet.</a:t>
            </a:r>
          </a:p>
        </p:txBody>
      </p:sp>
      <p:sp>
        <p:nvSpPr>
          <p:cNvPr id="246" name="Shape 2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Film Library Example</a:t>
            </a:r>
          </a:p>
        </p:txBody>
      </p:sp>
      <p:sp>
        <p:nvSpPr>
          <p:cNvPr id="252" name="Shape 252"/>
          <p:cNvSpPr/>
          <p:nvPr/>
        </p:nvSpPr>
        <p:spPr>
          <a:xfrm>
            <a:off x="4191900" y="1691350"/>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 N</a:t>
            </a:r>
          </a:p>
        </p:txBody>
      </p:sp>
      <p:sp>
        <p:nvSpPr>
          <p:cNvPr id="253" name="Shape 253"/>
          <p:cNvSpPr/>
          <p:nvPr/>
        </p:nvSpPr>
        <p:spPr>
          <a:xfrm>
            <a:off x="1523850" y="4889425"/>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Catalog Server</a:t>
            </a:r>
          </a:p>
        </p:txBody>
      </p:sp>
      <p:sp>
        <p:nvSpPr>
          <p:cNvPr id="254" name="Shape 254"/>
          <p:cNvSpPr/>
          <p:nvPr/>
        </p:nvSpPr>
        <p:spPr>
          <a:xfrm>
            <a:off x="3225150" y="4889425"/>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Video Server</a:t>
            </a:r>
          </a:p>
        </p:txBody>
      </p:sp>
      <p:sp>
        <p:nvSpPr>
          <p:cNvPr id="255" name="Shape 255"/>
          <p:cNvSpPr/>
          <p:nvPr/>
        </p:nvSpPr>
        <p:spPr>
          <a:xfrm>
            <a:off x="4926450" y="4889425"/>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Search Server</a:t>
            </a:r>
          </a:p>
        </p:txBody>
      </p:sp>
      <p:sp>
        <p:nvSpPr>
          <p:cNvPr id="256" name="Shape 256"/>
          <p:cNvSpPr/>
          <p:nvPr/>
        </p:nvSpPr>
        <p:spPr>
          <a:xfrm>
            <a:off x="6627750" y="4889425"/>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HTML Server</a:t>
            </a:r>
          </a:p>
        </p:txBody>
      </p:sp>
      <p:cxnSp>
        <p:nvCxnSpPr>
          <p:cNvPr id="257" name="Shape 257"/>
          <p:cNvCxnSpPr>
            <a:stCxn id="253" idx="0"/>
            <a:endCxn id="258" idx="2"/>
          </p:cNvCxnSpPr>
          <p:nvPr/>
        </p:nvCxnSpPr>
        <p:spPr>
          <a:xfrm flipH="1" rot="10800000">
            <a:off x="2121300" y="3135925"/>
            <a:ext cx="1897500" cy="1753500"/>
          </a:xfrm>
          <a:prstGeom prst="straightConnector1">
            <a:avLst/>
          </a:prstGeom>
          <a:noFill/>
          <a:ln cap="flat" cmpd="sng" w="19050">
            <a:solidFill>
              <a:schemeClr val="dk2"/>
            </a:solidFill>
            <a:prstDash val="solid"/>
            <a:round/>
            <a:headEnd len="lg" w="lg" type="triangle"/>
            <a:tailEnd len="lg" w="lg" type="triangle"/>
          </a:ln>
        </p:spPr>
      </p:cxnSp>
      <p:cxnSp>
        <p:nvCxnSpPr>
          <p:cNvPr id="259" name="Shape 259"/>
          <p:cNvCxnSpPr>
            <a:stCxn id="254" idx="0"/>
            <a:endCxn id="258" idx="2"/>
          </p:cNvCxnSpPr>
          <p:nvPr/>
        </p:nvCxnSpPr>
        <p:spPr>
          <a:xfrm flipH="1" rot="10800000">
            <a:off x="3822600" y="3135925"/>
            <a:ext cx="196200" cy="1753500"/>
          </a:xfrm>
          <a:prstGeom prst="straightConnector1">
            <a:avLst/>
          </a:prstGeom>
          <a:noFill/>
          <a:ln cap="flat" cmpd="sng" w="19050">
            <a:solidFill>
              <a:schemeClr val="dk2"/>
            </a:solidFill>
            <a:prstDash val="solid"/>
            <a:round/>
            <a:headEnd len="lg" w="lg" type="triangle"/>
            <a:tailEnd len="lg" w="lg" type="triangle"/>
          </a:ln>
        </p:spPr>
      </p:cxnSp>
      <p:cxnSp>
        <p:nvCxnSpPr>
          <p:cNvPr id="260" name="Shape 260"/>
          <p:cNvCxnSpPr>
            <a:stCxn id="255" idx="0"/>
            <a:endCxn id="258" idx="2"/>
          </p:cNvCxnSpPr>
          <p:nvPr/>
        </p:nvCxnSpPr>
        <p:spPr>
          <a:xfrm rot="10800000">
            <a:off x="4018800" y="3135925"/>
            <a:ext cx="1505100" cy="1753500"/>
          </a:xfrm>
          <a:prstGeom prst="straightConnector1">
            <a:avLst/>
          </a:prstGeom>
          <a:noFill/>
          <a:ln cap="flat" cmpd="sng" w="19050">
            <a:solidFill>
              <a:schemeClr val="dk2"/>
            </a:solidFill>
            <a:prstDash val="solid"/>
            <a:round/>
            <a:headEnd len="lg" w="lg" type="triangle"/>
            <a:tailEnd len="lg" w="lg" type="triangle"/>
          </a:ln>
        </p:spPr>
      </p:cxnSp>
      <p:cxnSp>
        <p:nvCxnSpPr>
          <p:cNvPr id="261" name="Shape 261"/>
          <p:cNvCxnSpPr>
            <a:stCxn id="256" idx="0"/>
            <a:endCxn id="258" idx="2"/>
          </p:cNvCxnSpPr>
          <p:nvPr/>
        </p:nvCxnSpPr>
        <p:spPr>
          <a:xfrm rot="10800000">
            <a:off x="4018800" y="3135925"/>
            <a:ext cx="3206400" cy="1753500"/>
          </a:xfrm>
          <a:prstGeom prst="straightConnector1">
            <a:avLst/>
          </a:prstGeom>
          <a:noFill/>
          <a:ln cap="flat" cmpd="sng" w="19050">
            <a:solidFill>
              <a:schemeClr val="dk2"/>
            </a:solidFill>
            <a:prstDash val="solid"/>
            <a:round/>
            <a:headEnd len="lg" w="lg" type="triangle"/>
            <a:tailEnd len="lg" w="lg" type="triangle"/>
          </a:ln>
        </p:spPr>
      </p:cxnSp>
      <p:sp>
        <p:nvSpPr>
          <p:cNvPr id="262" name="Shape 2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263" name="Shape 263"/>
          <p:cNvSpPr/>
          <p:nvPr/>
        </p:nvSpPr>
        <p:spPr>
          <a:xfrm>
            <a:off x="3882600" y="2005375"/>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sp>
        <p:nvSpPr>
          <p:cNvPr id="264" name="Shape 264"/>
          <p:cNvSpPr/>
          <p:nvPr/>
        </p:nvSpPr>
        <p:spPr>
          <a:xfrm>
            <a:off x="3606200" y="2327412"/>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 2</a:t>
            </a:r>
          </a:p>
        </p:txBody>
      </p:sp>
      <p:sp>
        <p:nvSpPr>
          <p:cNvPr id="258" name="Shape 258"/>
          <p:cNvSpPr/>
          <p:nvPr/>
        </p:nvSpPr>
        <p:spPr>
          <a:xfrm>
            <a:off x="3421250" y="2673037"/>
            <a:ext cx="1194900"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Client 1</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Client-Server Model Characteristics</a:t>
            </a:r>
          </a:p>
        </p:txBody>
      </p:sp>
      <p:sp>
        <p:nvSpPr>
          <p:cNvPr id="270" name="Shape 270"/>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lvl="0" rtl="0">
              <a:spcBef>
                <a:spcPts val="0"/>
              </a:spcBef>
              <a:buNone/>
            </a:pPr>
            <a:r>
              <a:rPr b="1" lang="en"/>
              <a:t>Disadvantages</a:t>
            </a:r>
          </a:p>
          <a:p>
            <a:pPr indent="-381000" lvl="0" marL="457200" rtl="0">
              <a:spcBef>
                <a:spcPts val="0"/>
              </a:spcBef>
              <a:buSzPct val="100000"/>
            </a:pPr>
            <a:r>
              <a:rPr lang="en" sz="2400"/>
              <a:t>Performance is unpredictable (depends on system and network).</a:t>
            </a:r>
          </a:p>
          <a:p>
            <a:pPr indent="-381000" lvl="0" marL="457200" rtl="0">
              <a:spcBef>
                <a:spcPts val="0"/>
              </a:spcBef>
              <a:buSzPct val="100000"/>
            </a:pPr>
            <a:r>
              <a:rPr lang="en" sz="2400"/>
              <a:t>Each service is a point of failure.</a:t>
            </a:r>
          </a:p>
          <a:p>
            <a:pPr indent="-381000" lvl="0" marL="457200" rtl="0">
              <a:spcBef>
                <a:spcPts val="0"/>
              </a:spcBef>
              <a:buSzPct val="100000"/>
            </a:pPr>
            <a:r>
              <a:rPr lang="en" sz="2400"/>
              <a:t>Data exchange may be inefficient (server -&gt; client -&gt; server).</a:t>
            </a:r>
          </a:p>
          <a:p>
            <a:pPr indent="-381000" lvl="0" marL="457200" rtl="0">
              <a:spcBef>
                <a:spcPts val="0"/>
              </a:spcBef>
              <a:buSzPct val="100000"/>
            </a:pPr>
            <a:r>
              <a:rPr lang="en" sz="2400"/>
              <a:t>Management problems if servers owned by others.</a:t>
            </a:r>
          </a:p>
        </p:txBody>
      </p:sp>
      <p:sp>
        <p:nvSpPr>
          <p:cNvPr id="271" name="Shape 271"/>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spcBef>
                <a:spcPts val="0"/>
              </a:spcBef>
              <a:buNone/>
            </a:pPr>
            <a:r>
              <a:rPr b="1" lang="en"/>
              <a:t>Advantages</a:t>
            </a:r>
          </a:p>
          <a:p>
            <a:pPr indent="-381000" lvl="0" marL="457200" rtl="0">
              <a:spcBef>
                <a:spcPts val="0"/>
              </a:spcBef>
              <a:buSzPct val="100000"/>
            </a:pPr>
            <a:r>
              <a:rPr lang="en" sz="2400"/>
              <a:t>Distributed architecture.</a:t>
            </a:r>
          </a:p>
          <a:p>
            <a:pPr indent="-368300" lvl="1" marL="914400" rtl="0">
              <a:spcBef>
                <a:spcPts val="0"/>
              </a:spcBef>
              <a:buSzPct val="100000"/>
            </a:pPr>
            <a:r>
              <a:rPr lang="en" sz="2200"/>
              <a:t>Failure in one server does not impact others.</a:t>
            </a:r>
          </a:p>
          <a:p>
            <a:pPr indent="-381000" lvl="0" marL="457200" rtl="0">
              <a:spcBef>
                <a:spcPts val="0"/>
              </a:spcBef>
              <a:buSzPct val="100000"/>
            </a:pPr>
            <a:r>
              <a:rPr lang="en" sz="2400"/>
              <a:t>Makes effective use of networked systems and their CPUs. May allow cheaper hardware.</a:t>
            </a:r>
          </a:p>
          <a:p>
            <a:pPr indent="-381000" lvl="0" marL="457200" rtl="0">
              <a:spcBef>
                <a:spcPts val="0"/>
              </a:spcBef>
              <a:buSzPct val="100000"/>
            </a:pPr>
            <a:r>
              <a:rPr lang="en" sz="2400"/>
              <a:t>Easy to add new servers or upgrade existing servers. </a:t>
            </a:r>
          </a:p>
        </p:txBody>
      </p:sp>
      <p:sp>
        <p:nvSpPr>
          <p:cNvPr id="272" name="Shape 2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Implementing Interactions Between Clients/Servers</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buFont typeface="Courier New"/>
            </a:pPr>
            <a:r>
              <a:rPr lang="en"/>
              <a:t>REST is a simple architecture for managing interactions between clients and servers.</a:t>
            </a:r>
          </a:p>
          <a:p>
            <a:pPr indent="-228600" lvl="0" marL="457200" marR="0" rtl="0" algn="l">
              <a:lnSpc>
                <a:spcPct val="100000"/>
              </a:lnSpc>
              <a:spcBef>
                <a:spcPts val="600"/>
              </a:spcBef>
              <a:spcAft>
                <a:spcPts val="0"/>
              </a:spcAft>
            </a:pPr>
            <a:r>
              <a:rPr lang="en"/>
              <a:t>Allows clients and servers to pass resources around through requests and responses.</a:t>
            </a:r>
          </a:p>
          <a:p>
            <a:pPr indent="-228600" lvl="0" marL="457200" marR="0" rtl="0" algn="l">
              <a:lnSpc>
                <a:spcPct val="100000"/>
              </a:lnSpc>
              <a:spcBef>
                <a:spcPts val="600"/>
              </a:spcBef>
              <a:spcAft>
                <a:spcPts val="0"/>
              </a:spcAft>
            </a:pPr>
            <a:r>
              <a:rPr lang="en"/>
              <a:t>Simple API that allows interactions tailored to clients as diverse as phone apps and websites.</a:t>
            </a:r>
          </a:p>
          <a:p>
            <a:pPr indent="-228600" lvl="1" marL="914400" marR="0" rtl="0" algn="l">
              <a:lnSpc>
                <a:spcPct val="100000"/>
              </a:lnSpc>
              <a:spcBef>
                <a:spcPts val="600"/>
              </a:spcBef>
              <a:spcAft>
                <a:spcPts val="0"/>
              </a:spcAft>
            </a:pPr>
            <a:r>
              <a:rPr lang="en"/>
              <a:t>Same API, up to client to present information.</a:t>
            </a:r>
          </a:p>
        </p:txBody>
      </p:sp>
      <p:sp>
        <p:nvSpPr>
          <p:cNvPr id="279" name="Shape 2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HTTP</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Courier New"/>
            </a:pPr>
            <a:r>
              <a:rPr lang="en"/>
              <a:t>Protocol used to send documents back and forth on the internet.</a:t>
            </a:r>
          </a:p>
          <a:p>
            <a:pPr indent="-228600" lvl="0" marL="457200" marR="0" rtl="0" algn="l">
              <a:lnSpc>
                <a:spcPct val="100000"/>
              </a:lnSpc>
              <a:spcBef>
                <a:spcPts val="600"/>
              </a:spcBef>
              <a:spcAft>
                <a:spcPts val="0"/>
              </a:spcAft>
            </a:pPr>
            <a:r>
              <a:rPr lang="en"/>
              <a:t>Clients initiate conversation, servers reply.</a:t>
            </a:r>
          </a:p>
          <a:p>
            <a:pPr indent="-228600" lvl="0" marL="457200" marR="0" rtl="0" algn="l">
              <a:lnSpc>
                <a:spcPct val="100000"/>
              </a:lnSpc>
              <a:spcBef>
                <a:spcPts val="600"/>
              </a:spcBef>
              <a:spcAft>
                <a:spcPts val="0"/>
              </a:spcAft>
            </a:pPr>
            <a:r>
              <a:rPr lang="en"/>
              <a:t>Messages composed of header (metadata) and body (data).</a:t>
            </a:r>
          </a:p>
          <a:p>
            <a:pPr indent="-228600" lvl="0" marL="457200" marR="0" rtl="0" algn="l">
              <a:lnSpc>
                <a:spcPct val="100000"/>
              </a:lnSpc>
              <a:spcBef>
                <a:spcPts val="600"/>
              </a:spcBef>
              <a:spcAft>
                <a:spcPts val="0"/>
              </a:spcAft>
            </a:pPr>
            <a:r>
              <a:rPr lang="en"/>
              <a:t>The header is the most important part.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VERB resource HTTP/1.1</a:t>
            </a:r>
          </a:p>
          <a:p>
            <a:pPr lvl="0" marR="0" rtl="0" algn="l">
              <a:lnSpc>
                <a:spcPct val="100000"/>
              </a:lnSpc>
              <a:spcBef>
                <a:spcPts val="600"/>
              </a:spcBef>
              <a:spcAft>
                <a:spcPts val="0"/>
              </a:spcAft>
              <a:buNone/>
            </a:pPr>
            <a:r>
              <a:rPr lang="en"/>
              <a:t>Host: example.com</a:t>
            </a:r>
          </a:p>
          <a:p>
            <a:pPr lvl="0" marR="0" rtl="0" algn="l">
              <a:lnSpc>
                <a:spcPct val="100000"/>
              </a:lnSpc>
              <a:spcBef>
                <a:spcPts val="600"/>
              </a:spcBef>
              <a:spcAft>
                <a:spcPts val="0"/>
              </a:spcAft>
              <a:buNone/>
            </a:pPr>
            <a:r>
              <a:rPr lang="en"/>
              <a:t>... </a:t>
            </a:r>
          </a:p>
        </p:txBody>
      </p:sp>
      <p:sp>
        <p:nvSpPr>
          <p:cNvPr id="286" name="Shape 2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HTTP Requests</a:t>
            </a:r>
          </a:p>
        </p:txBody>
      </p:sp>
      <p:sp>
        <p:nvSpPr>
          <p:cNvPr id="292" name="Shape 29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Resources are URLs. </a:t>
            </a:r>
          </a:p>
          <a:p>
            <a:pPr indent="-228600" lvl="0" marL="457200" marR="0" rtl="0" algn="l">
              <a:lnSpc>
                <a:spcPct val="100000"/>
              </a:lnSpc>
              <a:spcBef>
                <a:spcPts val="600"/>
              </a:spcBef>
              <a:spcAft>
                <a:spcPts val="0"/>
              </a:spcAft>
            </a:pPr>
            <a:r>
              <a:rPr lang="en"/>
              <a:t>Should be described using nouns.</a:t>
            </a:r>
          </a:p>
          <a:p>
            <a:pPr indent="-228600" lvl="1" marL="914400" marR="0" rtl="0" algn="l">
              <a:lnSpc>
                <a:spcPct val="100000"/>
              </a:lnSpc>
              <a:spcBef>
                <a:spcPts val="600"/>
              </a:spcBef>
              <a:spcAft>
                <a:spcPts val="0"/>
              </a:spcAft>
            </a:pPr>
            <a:r>
              <a:rPr lang="en"/>
              <a:t>Good: </a:t>
            </a:r>
            <a:r>
              <a:rPr lang="en">
                <a:latin typeface="Courier New"/>
                <a:ea typeface="Courier New"/>
                <a:cs typeface="Courier New"/>
                <a:sym typeface="Courier New"/>
              </a:rPr>
              <a:t>/clients/rbob</a:t>
            </a:r>
          </a:p>
          <a:p>
            <a:pPr indent="-228600" lvl="1" marL="914400" marR="0" rtl="0" algn="l">
              <a:lnSpc>
                <a:spcPct val="100000"/>
              </a:lnSpc>
              <a:spcBef>
                <a:spcPts val="600"/>
              </a:spcBef>
              <a:spcAft>
                <a:spcPts val="0"/>
              </a:spcAft>
            </a:pPr>
            <a:r>
              <a:rPr lang="en"/>
              <a:t>Bad: </a:t>
            </a:r>
            <a:r>
              <a:rPr lang="en">
                <a:latin typeface="Courier New"/>
                <a:ea typeface="Courier New"/>
                <a:cs typeface="Courier New"/>
                <a:sym typeface="Courier New"/>
              </a:rPr>
              <a:t>/clients/remove</a:t>
            </a:r>
          </a:p>
          <a:p>
            <a:pPr indent="-228600" lvl="0" marL="457200" marR="0" rtl="0" algn="l">
              <a:lnSpc>
                <a:spcPct val="100000"/>
              </a:lnSpc>
              <a:spcBef>
                <a:spcPts val="600"/>
              </a:spcBef>
              <a:spcAft>
                <a:spcPts val="0"/>
              </a:spcAft>
            </a:pPr>
            <a:r>
              <a:rPr lang="en"/>
              <a:t>Everything needed to identify a resource should be in the URL.</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Actions described through HTTP verbs: GET, DELETE, PUT, and POST. </a:t>
            </a:r>
          </a:p>
        </p:txBody>
      </p:sp>
      <p:sp>
        <p:nvSpPr>
          <p:cNvPr id="293" name="Shape 2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HTTP Verbs</a:t>
            </a:r>
          </a:p>
        </p:txBody>
      </p:sp>
      <p:sp>
        <p:nvSpPr>
          <p:cNvPr id="299" name="Shape 299"/>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000"/>
              <a:t>GET</a:t>
            </a:r>
          </a:p>
          <a:p>
            <a:pPr indent="-355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GET /clients/rbob</a:t>
            </a:r>
          </a:p>
          <a:p>
            <a:pPr indent="-355600" lvl="0" marL="457200" marR="0" rtl="0" algn="l">
              <a:lnSpc>
                <a:spcPct val="100000"/>
              </a:lnSpc>
              <a:spcBef>
                <a:spcPts val="600"/>
              </a:spcBef>
              <a:spcAft>
                <a:spcPts val="0"/>
              </a:spcAft>
              <a:buSzPct val="100000"/>
            </a:pPr>
            <a:r>
              <a:rPr lang="en" sz="2000"/>
              <a:t>Transmit the resource to the client.</a:t>
            </a:r>
          </a:p>
          <a:p>
            <a:pPr lvl="0" marR="0" rtl="0" algn="l">
              <a:lnSpc>
                <a:spcPct val="100000"/>
              </a:lnSpc>
              <a:spcBef>
                <a:spcPts val="600"/>
              </a:spcBef>
              <a:spcAft>
                <a:spcPts val="0"/>
              </a:spcAft>
              <a:buNone/>
            </a:pPr>
            <a:r>
              <a:rPr lang="en" sz="2000"/>
              <a:t>PUT </a:t>
            </a:r>
          </a:p>
          <a:p>
            <a:pPr indent="-355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PUT /clients/rbob</a:t>
            </a:r>
          </a:p>
          <a:p>
            <a:pPr indent="-355600" lvl="0" marL="457200" marR="0" rtl="0" algn="l">
              <a:lnSpc>
                <a:spcPct val="100000"/>
              </a:lnSpc>
              <a:spcBef>
                <a:spcPts val="600"/>
              </a:spcBef>
              <a:spcAft>
                <a:spcPts val="0"/>
              </a:spcAft>
              <a:buSzPct val="100000"/>
            </a:pPr>
            <a:r>
              <a:rPr lang="en" sz="2000"/>
              <a:t>Creates a resource on the server.</a:t>
            </a:r>
          </a:p>
        </p:txBody>
      </p:sp>
      <p:sp>
        <p:nvSpPr>
          <p:cNvPr id="300" name="Shape 300"/>
          <p:cNvSpPr txBox="1"/>
          <p:nvPr>
            <p:ph idx="2" type="body"/>
          </p:nvPr>
        </p:nvSpPr>
        <p:spPr>
          <a:xfrm>
            <a:off x="4692275" y="1600200"/>
            <a:ext cx="3994500" cy="4743600"/>
          </a:xfrm>
          <a:prstGeom prst="rect">
            <a:avLst/>
          </a:prstGeom>
        </p:spPr>
        <p:txBody>
          <a:bodyPr anchorCtr="0" anchor="t" bIns="91425" lIns="91425" rIns="91425" wrap="square" tIns="91425">
            <a:noAutofit/>
          </a:bodyPr>
          <a:lstStyle/>
          <a:p>
            <a:pPr lvl="0" rtl="0">
              <a:spcBef>
                <a:spcPts val="0"/>
              </a:spcBef>
              <a:buClr>
                <a:schemeClr val="dk1"/>
              </a:buClr>
              <a:buSzPct val="55000"/>
              <a:buFont typeface="Arial"/>
              <a:buNone/>
            </a:pPr>
            <a:r>
              <a:rPr lang="en" sz="2000"/>
              <a:t>DELETE</a:t>
            </a:r>
          </a:p>
          <a:p>
            <a:pPr indent="-355600" lvl="0" marL="457200" rtl="0">
              <a:spcBef>
                <a:spcPts val="0"/>
              </a:spcBef>
              <a:buSzPct val="100000"/>
              <a:buFont typeface="Courier New"/>
            </a:pPr>
            <a:r>
              <a:rPr lang="en" sz="2000">
                <a:latin typeface="Courier New"/>
                <a:ea typeface="Courier New"/>
                <a:cs typeface="Courier New"/>
                <a:sym typeface="Courier New"/>
              </a:rPr>
              <a:t>DELETE /clients/rbob</a:t>
            </a:r>
          </a:p>
          <a:p>
            <a:pPr indent="-355600" lvl="0" marL="457200" rtl="0">
              <a:spcBef>
                <a:spcPts val="0"/>
              </a:spcBef>
              <a:buSzPct val="100000"/>
            </a:pPr>
            <a:r>
              <a:rPr lang="en" sz="2000"/>
              <a:t>Remove a resource from the server.</a:t>
            </a:r>
          </a:p>
          <a:p>
            <a:pPr lvl="0" rtl="0">
              <a:spcBef>
                <a:spcPts val="0"/>
              </a:spcBef>
              <a:buClr>
                <a:schemeClr val="dk1"/>
              </a:buClr>
              <a:buSzPct val="55000"/>
              <a:buFont typeface="Arial"/>
              <a:buNone/>
            </a:pPr>
            <a:r>
              <a:rPr lang="en" sz="2000"/>
              <a:t>POST</a:t>
            </a:r>
          </a:p>
          <a:p>
            <a:pPr indent="-355600" lvl="0" marL="457200" rtl="0">
              <a:spcBef>
                <a:spcPts val="0"/>
              </a:spcBef>
              <a:buSzPct val="100000"/>
              <a:buFont typeface="Courier New"/>
            </a:pPr>
            <a:r>
              <a:rPr lang="en" sz="2000">
                <a:latin typeface="Courier New"/>
                <a:ea typeface="Courier New"/>
                <a:cs typeface="Courier New"/>
                <a:sym typeface="Courier New"/>
              </a:rPr>
              <a:t>POST /clients/rbob</a:t>
            </a:r>
          </a:p>
          <a:p>
            <a:pPr indent="-355600" lvl="0" marL="457200" rtl="0">
              <a:spcBef>
                <a:spcPts val="0"/>
              </a:spcBef>
              <a:buSzPct val="100000"/>
            </a:pPr>
            <a:r>
              <a:rPr lang="en" sz="2000"/>
              <a:t>Trigger processing on the server.</a:t>
            </a:r>
          </a:p>
          <a:p>
            <a:pPr indent="-355600" lvl="1" marL="914400" rtl="0">
              <a:spcBef>
                <a:spcPts val="600"/>
              </a:spcBef>
              <a:buSzPct val="100000"/>
            </a:pPr>
            <a:r>
              <a:rPr lang="en" sz="2000"/>
              <a:t>Sometimes used like PUT: POST for creation, PUT for updates</a:t>
            </a:r>
          </a:p>
          <a:p>
            <a:pPr indent="-355600" lvl="1" marL="914400" rtl="0">
              <a:spcBef>
                <a:spcPts val="600"/>
              </a:spcBef>
              <a:buSzPct val="100000"/>
            </a:pPr>
            <a:r>
              <a:rPr lang="en" sz="2000"/>
              <a:t>Sometimes used to trigger pre-set operations on resources.</a:t>
            </a:r>
          </a:p>
        </p:txBody>
      </p:sp>
      <p:sp>
        <p:nvSpPr>
          <p:cNvPr id="301" name="Shape 3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Today’s Goals</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Define what “architecture” means when discussing software development.</a:t>
            </a:r>
          </a:p>
          <a:p>
            <a:pPr indent="-228600" lvl="0" marL="457200" marR="0" rtl="0" algn="l">
              <a:lnSpc>
                <a:spcPct val="100000"/>
              </a:lnSpc>
              <a:spcBef>
                <a:spcPts val="600"/>
              </a:spcBef>
              <a:spcAft>
                <a:spcPts val="0"/>
              </a:spcAft>
            </a:pPr>
            <a:r>
              <a:rPr lang="en"/>
              <a:t>Discuss methods of documenting and planning software architecture (and why this is a good practice).</a:t>
            </a:r>
          </a:p>
          <a:p>
            <a:pPr indent="-228600" lvl="0" marL="457200" marR="0" rtl="0" algn="l">
              <a:lnSpc>
                <a:spcPct val="100000"/>
              </a:lnSpc>
              <a:spcBef>
                <a:spcPts val="600"/>
              </a:spcBef>
              <a:spcAft>
                <a:spcPts val="0"/>
              </a:spcAft>
            </a:pPr>
            <a:r>
              <a:rPr lang="en"/>
              <a:t>Discuss common architectural models.</a:t>
            </a:r>
          </a:p>
        </p:txBody>
      </p:sp>
      <p:sp>
        <p:nvSpPr>
          <p:cNvPr id="61" name="Shape 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Pipe and Filter Architecture</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Input is taken in by one component, processed, and the output serves as input to the next component. </a:t>
            </a:r>
          </a:p>
          <a:p>
            <a:pPr indent="-228600" lvl="0" marL="457200" marR="0" rtl="0" algn="l">
              <a:lnSpc>
                <a:spcPct val="100000"/>
              </a:lnSpc>
              <a:spcBef>
                <a:spcPts val="600"/>
              </a:spcBef>
              <a:spcAft>
                <a:spcPts val="0"/>
              </a:spcAft>
            </a:pPr>
            <a:r>
              <a:rPr lang="en"/>
              <a:t>Each processing step transforms data.</a:t>
            </a:r>
          </a:p>
          <a:p>
            <a:pPr indent="-228600" lvl="0" marL="457200" marR="0" rtl="0" algn="l">
              <a:lnSpc>
                <a:spcPct val="100000"/>
              </a:lnSpc>
              <a:spcBef>
                <a:spcPts val="600"/>
              </a:spcBef>
              <a:spcAft>
                <a:spcPts val="0"/>
              </a:spcAft>
            </a:pPr>
            <a:r>
              <a:rPr lang="en"/>
              <a:t>Transformations may execute sequentially or in parallel.</a:t>
            </a:r>
          </a:p>
          <a:p>
            <a:pPr indent="-228600" lvl="0" marL="457200" marR="0" rtl="0" algn="l">
              <a:lnSpc>
                <a:spcPct val="100000"/>
              </a:lnSpc>
              <a:spcBef>
                <a:spcPts val="600"/>
              </a:spcBef>
              <a:spcAft>
                <a:spcPts val="0"/>
              </a:spcAft>
            </a:pPr>
            <a:r>
              <a:rPr lang="en"/>
              <a:t>Data can be processed as items or batches.</a:t>
            </a:r>
          </a:p>
          <a:p>
            <a:pPr indent="-228600" lvl="0" marL="457200" marR="0" rtl="0" algn="l">
              <a:lnSpc>
                <a:spcPct val="100000"/>
              </a:lnSpc>
              <a:spcBef>
                <a:spcPts val="600"/>
              </a:spcBef>
              <a:spcAft>
                <a:spcPts val="0"/>
              </a:spcAft>
            </a:pPr>
            <a:r>
              <a:rPr lang="en"/>
              <a:t>Similar to Unix command line:</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cat file.txt | cut -d, -f 2 | sort -n | uniq -c </a:t>
            </a:r>
          </a:p>
        </p:txBody>
      </p:sp>
      <p:sp>
        <p:nvSpPr>
          <p:cNvPr id="308" name="Shape 3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Customer Invoicing Example</a:t>
            </a:r>
          </a:p>
        </p:txBody>
      </p:sp>
      <p:sp>
        <p:nvSpPr>
          <p:cNvPr id="314" name="Shape 314"/>
          <p:cNvSpPr/>
          <p:nvPr/>
        </p:nvSpPr>
        <p:spPr>
          <a:xfrm>
            <a:off x="457349" y="2690014"/>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Invoice Processing</a:t>
            </a:r>
          </a:p>
        </p:txBody>
      </p:sp>
      <p:sp>
        <p:nvSpPr>
          <p:cNvPr id="315" name="Shape 315"/>
          <p:cNvSpPr/>
          <p:nvPr/>
        </p:nvSpPr>
        <p:spPr>
          <a:xfrm>
            <a:off x="2241253" y="2690014"/>
            <a:ext cx="1381799"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Payment Identification</a:t>
            </a:r>
          </a:p>
        </p:txBody>
      </p:sp>
      <p:sp>
        <p:nvSpPr>
          <p:cNvPr id="316" name="Shape 316"/>
          <p:cNvSpPr/>
          <p:nvPr/>
        </p:nvSpPr>
        <p:spPr>
          <a:xfrm>
            <a:off x="4025157" y="1916250"/>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Receipt Generation</a:t>
            </a:r>
          </a:p>
        </p:txBody>
      </p:sp>
      <p:sp>
        <p:nvSpPr>
          <p:cNvPr id="317" name="Shape 317"/>
          <p:cNvSpPr/>
          <p:nvPr/>
        </p:nvSpPr>
        <p:spPr>
          <a:xfrm>
            <a:off x="4025157" y="3173909"/>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Payment Management</a:t>
            </a:r>
          </a:p>
        </p:txBody>
      </p:sp>
      <p:sp>
        <p:nvSpPr>
          <p:cNvPr id="318" name="Shape 318"/>
          <p:cNvSpPr/>
          <p:nvPr/>
        </p:nvSpPr>
        <p:spPr>
          <a:xfrm>
            <a:off x="5809061" y="3173909"/>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Payment Reminders</a:t>
            </a:r>
          </a:p>
        </p:txBody>
      </p:sp>
      <p:sp>
        <p:nvSpPr>
          <p:cNvPr id="319" name="Shape 319"/>
          <p:cNvSpPr/>
          <p:nvPr/>
        </p:nvSpPr>
        <p:spPr>
          <a:xfrm>
            <a:off x="600207" y="4007347"/>
            <a:ext cx="1095899"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Invoices</a:t>
            </a:r>
          </a:p>
        </p:txBody>
      </p:sp>
      <p:sp>
        <p:nvSpPr>
          <p:cNvPr id="320" name="Shape 320"/>
          <p:cNvSpPr/>
          <p:nvPr/>
        </p:nvSpPr>
        <p:spPr>
          <a:xfrm>
            <a:off x="2384111" y="4007347"/>
            <a:ext cx="10959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Payments</a:t>
            </a:r>
          </a:p>
        </p:txBody>
      </p:sp>
      <p:sp>
        <p:nvSpPr>
          <p:cNvPr id="321" name="Shape 321"/>
          <p:cNvSpPr/>
          <p:nvPr/>
        </p:nvSpPr>
        <p:spPr>
          <a:xfrm>
            <a:off x="5951919" y="1979030"/>
            <a:ext cx="10959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Receipts</a:t>
            </a:r>
          </a:p>
        </p:txBody>
      </p:sp>
      <p:sp>
        <p:nvSpPr>
          <p:cNvPr id="322" name="Shape 322"/>
          <p:cNvSpPr/>
          <p:nvPr/>
        </p:nvSpPr>
        <p:spPr>
          <a:xfrm>
            <a:off x="7463873" y="3236690"/>
            <a:ext cx="12231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Reminders</a:t>
            </a:r>
          </a:p>
        </p:txBody>
      </p:sp>
      <p:cxnSp>
        <p:nvCxnSpPr>
          <p:cNvPr id="323" name="Shape 323"/>
          <p:cNvCxnSpPr>
            <a:stCxn id="314" idx="3"/>
            <a:endCxn id="315" idx="1"/>
          </p:cNvCxnSpPr>
          <p:nvPr/>
        </p:nvCxnSpPr>
        <p:spPr>
          <a:xfrm>
            <a:off x="1839149" y="3076864"/>
            <a:ext cx="402000" cy="0"/>
          </a:xfrm>
          <a:prstGeom prst="straightConnector1">
            <a:avLst/>
          </a:prstGeom>
          <a:noFill/>
          <a:ln cap="flat" cmpd="sng" w="19050">
            <a:solidFill>
              <a:schemeClr val="dk2"/>
            </a:solidFill>
            <a:prstDash val="solid"/>
            <a:round/>
            <a:headEnd len="lg" w="lg" type="none"/>
            <a:tailEnd len="lg" w="lg" type="triangle"/>
          </a:ln>
        </p:spPr>
      </p:cxnSp>
      <p:cxnSp>
        <p:nvCxnSpPr>
          <p:cNvPr id="324" name="Shape 324"/>
          <p:cNvCxnSpPr>
            <a:stCxn id="319" idx="0"/>
            <a:endCxn id="314" idx="2"/>
          </p:cNvCxnSpPr>
          <p:nvPr/>
        </p:nvCxnSpPr>
        <p:spPr>
          <a:xfrm rot="10800000">
            <a:off x="1148157" y="3463747"/>
            <a:ext cx="0" cy="543600"/>
          </a:xfrm>
          <a:prstGeom prst="straightConnector1">
            <a:avLst/>
          </a:prstGeom>
          <a:noFill/>
          <a:ln cap="flat" cmpd="sng" w="19050">
            <a:solidFill>
              <a:schemeClr val="dk2"/>
            </a:solidFill>
            <a:prstDash val="solid"/>
            <a:round/>
            <a:headEnd len="lg" w="lg" type="none"/>
            <a:tailEnd len="lg" w="lg" type="triangle"/>
          </a:ln>
        </p:spPr>
      </p:cxnSp>
      <p:cxnSp>
        <p:nvCxnSpPr>
          <p:cNvPr id="325" name="Shape 325"/>
          <p:cNvCxnSpPr>
            <a:stCxn id="320" idx="0"/>
            <a:endCxn id="315" idx="2"/>
          </p:cNvCxnSpPr>
          <p:nvPr/>
        </p:nvCxnSpPr>
        <p:spPr>
          <a:xfrm rot="10800000">
            <a:off x="2932061" y="3463747"/>
            <a:ext cx="0" cy="543600"/>
          </a:xfrm>
          <a:prstGeom prst="straightConnector1">
            <a:avLst/>
          </a:prstGeom>
          <a:noFill/>
          <a:ln cap="flat" cmpd="sng" w="19050">
            <a:solidFill>
              <a:schemeClr val="dk2"/>
            </a:solidFill>
            <a:prstDash val="solid"/>
            <a:round/>
            <a:headEnd len="lg" w="lg" type="none"/>
            <a:tailEnd len="lg" w="lg" type="triangle"/>
          </a:ln>
        </p:spPr>
      </p:cxnSp>
      <p:cxnSp>
        <p:nvCxnSpPr>
          <p:cNvPr id="326" name="Shape 326"/>
          <p:cNvCxnSpPr>
            <a:stCxn id="315" idx="3"/>
            <a:endCxn id="316" idx="1"/>
          </p:cNvCxnSpPr>
          <p:nvPr/>
        </p:nvCxnSpPr>
        <p:spPr>
          <a:xfrm flipH="1" rot="10800000">
            <a:off x="3623053" y="2303164"/>
            <a:ext cx="402000" cy="773700"/>
          </a:xfrm>
          <a:prstGeom prst="straightConnector1">
            <a:avLst/>
          </a:prstGeom>
          <a:noFill/>
          <a:ln cap="flat" cmpd="sng" w="19050">
            <a:solidFill>
              <a:schemeClr val="dk2"/>
            </a:solidFill>
            <a:prstDash val="solid"/>
            <a:round/>
            <a:headEnd len="lg" w="lg" type="none"/>
            <a:tailEnd len="lg" w="lg" type="triangle"/>
          </a:ln>
        </p:spPr>
      </p:cxnSp>
      <p:cxnSp>
        <p:nvCxnSpPr>
          <p:cNvPr id="327" name="Shape 327"/>
          <p:cNvCxnSpPr>
            <a:stCxn id="316" idx="3"/>
            <a:endCxn id="321" idx="1"/>
          </p:cNvCxnSpPr>
          <p:nvPr/>
        </p:nvCxnSpPr>
        <p:spPr>
          <a:xfrm>
            <a:off x="5406957" y="2303100"/>
            <a:ext cx="545100" cy="0"/>
          </a:xfrm>
          <a:prstGeom prst="straightConnector1">
            <a:avLst/>
          </a:prstGeom>
          <a:noFill/>
          <a:ln cap="flat" cmpd="sng" w="19050">
            <a:solidFill>
              <a:schemeClr val="dk2"/>
            </a:solidFill>
            <a:prstDash val="solid"/>
            <a:round/>
            <a:headEnd len="lg" w="lg" type="none"/>
            <a:tailEnd len="lg" w="lg" type="triangle"/>
          </a:ln>
        </p:spPr>
      </p:cxnSp>
      <p:cxnSp>
        <p:nvCxnSpPr>
          <p:cNvPr id="328" name="Shape 328"/>
          <p:cNvCxnSpPr>
            <a:stCxn id="315" idx="3"/>
            <a:endCxn id="317" idx="1"/>
          </p:cNvCxnSpPr>
          <p:nvPr/>
        </p:nvCxnSpPr>
        <p:spPr>
          <a:xfrm>
            <a:off x="3623053" y="3076864"/>
            <a:ext cx="402000" cy="48390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stCxn id="317" idx="3"/>
            <a:endCxn id="318" idx="1"/>
          </p:cNvCxnSpPr>
          <p:nvPr/>
        </p:nvCxnSpPr>
        <p:spPr>
          <a:xfrm>
            <a:off x="5406957" y="3560759"/>
            <a:ext cx="402000" cy="0"/>
          </a:xfrm>
          <a:prstGeom prst="straightConnector1">
            <a:avLst/>
          </a:prstGeom>
          <a:noFill/>
          <a:ln cap="flat" cmpd="sng" w="19050">
            <a:solidFill>
              <a:schemeClr val="dk2"/>
            </a:solidFill>
            <a:prstDash val="solid"/>
            <a:round/>
            <a:headEnd len="lg" w="lg" type="none"/>
            <a:tailEnd len="lg" w="lg" type="triangle"/>
          </a:ln>
        </p:spPr>
      </p:cxnSp>
      <p:cxnSp>
        <p:nvCxnSpPr>
          <p:cNvPr id="330" name="Shape 330"/>
          <p:cNvCxnSpPr>
            <a:stCxn id="318" idx="3"/>
            <a:endCxn id="322" idx="1"/>
          </p:cNvCxnSpPr>
          <p:nvPr/>
        </p:nvCxnSpPr>
        <p:spPr>
          <a:xfrm>
            <a:off x="7190861" y="3560759"/>
            <a:ext cx="273000" cy="0"/>
          </a:xfrm>
          <a:prstGeom prst="straightConnector1">
            <a:avLst/>
          </a:prstGeom>
          <a:noFill/>
          <a:ln cap="flat" cmpd="sng" w="19050">
            <a:solidFill>
              <a:schemeClr val="dk2"/>
            </a:solidFill>
            <a:prstDash val="solid"/>
            <a:round/>
            <a:headEnd len="lg" w="lg" type="none"/>
            <a:tailEnd len="lg" w="lg" type="triangle"/>
          </a:ln>
        </p:spPr>
      </p:cxnSp>
      <p:sp>
        <p:nvSpPr>
          <p:cNvPr id="331" name="Shape 3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Pipe and Filter Characteristics</a:t>
            </a:r>
          </a:p>
        </p:txBody>
      </p:sp>
      <p:sp>
        <p:nvSpPr>
          <p:cNvPr id="337" name="Shape 337"/>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lvl="0" rtl="0">
              <a:spcBef>
                <a:spcPts val="0"/>
              </a:spcBef>
              <a:buNone/>
            </a:pPr>
            <a:r>
              <a:rPr b="1" lang="en"/>
              <a:t>Disadvantages</a:t>
            </a:r>
          </a:p>
          <a:p>
            <a:pPr indent="-381000" lvl="0" marL="457200" rtl="0">
              <a:spcBef>
                <a:spcPts val="0"/>
              </a:spcBef>
              <a:buSzPct val="100000"/>
            </a:pPr>
            <a:r>
              <a:rPr lang="en" sz="2400"/>
              <a:t>Format for data communication must be agreed on. Each transformation needs to accept and output the right format.</a:t>
            </a:r>
          </a:p>
          <a:p>
            <a:pPr indent="-381000" lvl="0" marL="457200" rtl="0">
              <a:spcBef>
                <a:spcPts val="0"/>
              </a:spcBef>
              <a:buSzPct val="100000"/>
            </a:pPr>
            <a:r>
              <a:rPr lang="en" sz="2400"/>
              <a:t>Increases system overhead.</a:t>
            </a:r>
          </a:p>
          <a:p>
            <a:pPr indent="-381000" lvl="0" marL="457200" rtl="0">
              <a:spcBef>
                <a:spcPts val="0"/>
              </a:spcBef>
              <a:buSzPct val="100000"/>
            </a:pPr>
            <a:r>
              <a:rPr lang="en" sz="2400"/>
              <a:t>Can hurt reuse if code doesn’t accept right data structure. </a:t>
            </a:r>
          </a:p>
        </p:txBody>
      </p:sp>
      <p:sp>
        <p:nvSpPr>
          <p:cNvPr id="338" name="Shape 33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spcBef>
                <a:spcPts val="0"/>
              </a:spcBef>
              <a:buNone/>
            </a:pPr>
            <a:r>
              <a:rPr b="1" lang="en"/>
              <a:t>Advantages</a:t>
            </a:r>
          </a:p>
          <a:p>
            <a:pPr indent="-381000" lvl="0" marL="457200" rtl="0">
              <a:spcBef>
                <a:spcPts val="0"/>
              </a:spcBef>
              <a:buSzPct val="100000"/>
            </a:pPr>
            <a:r>
              <a:rPr lang="en" sz="2400"/>
              <a:t>Easy to understand communication between components.</a:t>
            </a:r>
          </a:p>
          <a:p>
            <a:pPr indent="-381000" lvl="0" marL="457200" rtl="0">
              <a:spcBef>
                <a:spcPts val="0"/>
              </a:spcBef>
              <a:buSzPct val="100000"/>
            </a:pPr>
            <a:r>
              <a:rPr lang="en" sz="2400"/>
              <a:t>Supports subsystem reuse.</a:t>
            </a:r>
          </a:p>
          <a:p>
            <a:pPr indent="-381000" lvl="0" marL="457200" rtl="0">
              <a:spcBef>
                <a:spcPts val="0"/>
              </a:spcBef>
              <a:buSzPct val="100000"/>
            </a:pPr>
            <a:r>
              <a:rPr lang="en" sz="2400"/>
              <a:t>Can add features by adding new subsystems to the sequence. </a:t>
            </a:r>
          </a:p>
          <a:p>
            <a:pPr lvl="0" rtl="0">
              <a:spcBef>
                <a:spcPts val="0"/>
              </a:spcBef>
              <a:buNone/>
            </a:pPr>
            <a:r>
              <a:t/>
            </a:r>
            <a:endParaRPr sz="2400"/>
          </a:p>
        </p:txBody>
      </p:sp>
      <p:sp>
        <p:nvSpPr>
          <p:cNvPr id="339" name="Shape 3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nvSpPr>
        <p:spPr>
          <a:xfrm>
            <a:off x="524300" y="2065800"/>
            <a:ext cx="7613099" cy="2663399"/>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Control Modeling</a:t>
            </a:r>
          </a:p>
        </p:txBody>
      </p:sp>
      <p:sp>
        <p:nvSpPr>
          <p:cNvPr id="345" name="Shape 3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Control Models</a:t>
            </a:r>
          </a:p>
        </p:txBody>
      </p:sp>
      <p:sp>
        <p:nvSpPr>
          <p:cNvPr id="351" name="Shape 351"/>
          <p:cNvSpPr txBox="1"/>
          <p:nvPr>
            <p:ph idx="1" type="body"/>
          </p:nvPr>
        </p:nvSpPr>
        <p:spPr>
          <a:xfrm>
            <a:off x="457200" y="1600200"/>
            <a:ext cx="8229600" cy="47715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A model of the control relationships between the different parts of the system is established.</a:t>
            </a:r>
          </a:p>
          <a:p>
            <a:pPr indent="-381000" lvl="0" marL="457200" rtl="0">
              <a:spcBef>
                <a:spcPts val="0"/>
              </a:spcBef>
              <a:buSzPct val="100000"/>
            </a:pPr>
            <a:r>
              <a:rPr lang="en" sz="2400"/>
              <a:t>During execution, how do the subsystems work together to respond to requests?</a:t>
            </a:r>
          </a:p>
          <a:p>
            <a:pPr indent="-228600" lvl="1" marL="914400" rtl="0">
              <a:spcBef>
                <a:spcPts val="0"/>
              </a:spcBef>
            </a:pPr>
            <a:r>
              <a:rPr b="1" lang="en"/>
              <a:t>Centralized Control:</a:t>
            </a:r>
          </a:p>
          <a:p>
            <a:pPr indent="-228600" lvl="2" marL="1371600" rtl="0">
              <a:spcBef>
                <a:spcPts val="0"/>
              </a:spcBef>
            </a:pPr>
            <a:r>
              <a:rPr lang="en"/>
              <a:t>One subsystem has overall responsibility for control and stops/starts other subsystems.</a:t>
            </a:r>
          </a:p>
          <a:p>
            <a:pPr indent="-228600" lvl="1" marL="914400" rtl="0">
              <a:spcBef>
                <a:spcPts val="0"/>
              </a:spcBef>
            </a:pPr>
            <a:r>
              <a:rPr b="1" lang="en"/>
              <a:t>Event-Based Control:</a:t>
            </a:r>
          </a:p>
          <a:p>
            <a:pPr indent="-228600" lvl="2" marL="1371600" rtl="0">
              <a:spcBef>
                <a:spcPts val="0"/>
              </a:spcBef>
            </a:pPr>
            <a:r>
              <a:rPr lang="en"/>
              <a:t>Each subsystem can respond to events generated by other subsystems or the environment.</a:t>
            </a:r>
          </a:p>
          <a:p>
            <a:pPr indent="0" lvl="0" marL="0" marR="0" rtl="0" algn="l">
              <a:lnSpc>
                <a:spcPct val="100000"/>
              </a:lnSpc>
              <a:spcBef>
                <a:spcPts val="600"/>
              </a:spcBef>
              <a:spcAft>
                <a:spcPts val="0"/>
              </a:spcAft>
              <a:buNone/>
            </a:pPr>
            <a:r>
              <a:t/>
            </a:r>
            <a:endParaRPr sz="2400"/>
          </a:p>
        </p:txBody>
      </p:sp>
      <p:sp>
        <p:nvSpPr>
          <p:cNvPr id="352" name="Shape 3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Centralized Control: Call-Return</a:t>
            </a:r>
          </a:p>
        </p:txBody>
      </p:sp>
      <p:sp>
        <p:nvSpPr>
          <p:cNvPr id="358" name="Shape 358"/>
          <p:cNvSpPr txBox="1"/>
          <p:nvPr>
            <p:ph idx="1" type="body"/>
          </p:nvPr>
        </p:nvSpPr>
        <p:spPr>
          <a:xfrm>
            <a:off x="457200" y="1600200"/>
            <a:ext cx="8155800" cy="1403700"/>
          </a:xfrm>
          <a:prstGeom prst="rect">
            <a:avLst/>
          </a:prstGeom>
        </p:spPr>
        <p:txBody>
          <a:bodyPr anchorCtr="0" anchor="t" bIns="91425" lIns="91425" rIns="91425" wrap="square" tIns="91425">
            <a:noAutofit/>
          </a:bodyPr>
          <a:lstStyle/>
          <a:p>
            <a:pPr lvl="0" rtl="0">
              <a:spcBef>
                <a:spcPts val="0"/>
              </a:spcBef>
              <a:buNone/>
            </a:pPr>
            <a:r>
              <a:rPr lang="en" sz="2800"/>
              <a:t>A central piece of code (Main) takes responsibility for managing the execution of other subsystems.</a:t>
            </a:r>
          </a:p>
          <a:p>
            <a:pPr indent="0" lvl="0" marL="0" marR="0" rtl="0" algn="l">
              <a:lnSpc>
                <a:spcPct val="100000"/>
              </a:lnSpc>
              <a:spcBef>
                <a:spcPts val="600"/>
              </a:spcBef>
              <a:spcAft>
                <a:spcPts val="0"/>
              </a:spcAft>
              <a:buNone/>
            </a:pPr>
            <a:r>
              <a:t/>
            </a:r>
            <a:endParaRPr sz="2800"/>
          </a:p>
        </p:txBody>
      </p:sp>
      <p:sp>
        <p:nvSpPr>
          <p:cNvPr id="359" name="Shape 359"/>
          <p:cNvSpPr txBox="1"/>
          <p:nvPr>
            <p:ph idx="2" type="body"/>
          </p:nvPr>
        </p:nvSpPr>
        <p:spPr>
          <a:xfrm>
            <a:off x="4692275" y="2734575"/>
            <a:ext cx="3920700" cy="3833400"/>
          </a:xfrm>
          <a:prstGeom prst="rect">
            <a:avLst/>
          </a:prstGeom>
        </p:spPr>
        <p:txBody>
          <a:bodyPr anchorCtr="0" anchor="t" bIns="91425" lIns="91425" rIns="91425" wrap="square" tIns="91425">
            <a:noAutofit/>
          </a:bodyPr>
          <a:lstStyle/>
          <a:p>
            <a:pPr lvl="0" rtl="0">
              <a:spcBef>
                <a:spcPts val="0"/>
              </a:spcBef>
              <a:buNone/>
            </a:pPr>
            <a:r>
              <a:rPr lang="en" sz="2800"/>
              <a:t>Call-Return Model</a:t>
            </a:r>
          </a:p>
          <a:p>
            <a:pPr indent="-406400" lvl="0" marL="457200" rtl="0">
              <a:spcBef>
                <a:spcPts val="0"/>
              </a:spcBef>
              <a:buSzPct val="100000"/>
            </a:pPr>
            <a:r>
              <a:rPr lang="en" sz="2800"/>
              <a:t>Applicable to sequential systems.</a:t>
            </a:r>
          </a:p>
          <a:p>
            <a:pPr indent="-406400" lvl="0" marL="457200" rtl="0">
              <a:spcBef>
                <a:spcPts val="0"/>
              </a:spcBef>
              <a:buSzPct val="100000"/>
            </a:pPr>
            <a:r>
              <a:rPr lang="en" sz="2800"/>
              <a:t>Top-down model where control starts at the top of a subroutine and moves downwards.</a:t>
            </a:r>
          </a:p>
        </p:txBody>
      </p:sp>
      <p:sp>
        <p:nvSpPr>
          <p:cNvPr id="360" name="Shape 360"/>
          <p:cNvSpPr/>
          <p:nvPr/>
        </p:nvSpPr>
        <p:spPr>
          <a:xfrm>
            <a:off x="1401593" y="3186450"/>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Main program</a:t>
            </a:r>
          </a:p>
        </p:txBody>
      </p:sp>
      <p:sp>
        <p:nvSpPr>
          <p:cNvPr id="361" name="Shape 361"/>
          <p:cNvSpPr/>
          <p:nvPr/>
        </p:nvSpPr>
        <p:spPr>
          <a:xfrm>
            <a:off x="547319" y="4058474"/>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Subsystem 1</a:t>
            </a:r>
          </a:p>
        </p:txBody>
      </p:sp>
      <p:sp>
        <p:nvSpPr>
          <p:cNvPr id="362" name="Shape 362"/>
          <p:cNvSpPr/>
          <p:nvPr/>
        </p:nvSpPr>
        <p:spPr>
          <a:xfrm>
            <a:off x="2545909" y="4058474"/>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Subsystem 2</a:t>
            </a:r>
          </a:p>
        </p:txBody>
      </p:sp>
      <p:cxnSp>
        <p:nvCxnSpPr>
          <p:cNvPr id="363" name="Shape 363"/>
          <p:cNvCxnSpPr>
            <a:stCxn id="360" idx="2"/>
            <a:endCxn id="361" idx="0"/>
          </p:cNvCxnSpPr>
          <p:nvPr/>
        </p:nvCxnSpPr>
        <p:spPr>
          <a:xfrm flipH="1">
            <a:off x="1331843" y="3566850"/>
            <a:ext cx="854400" cy="491700"/>
          </a:xfrm>
          <a:prstGeom prst="straightConnector1">
            <a:avLst/>
          </a:prstGeom>
          <a:noFill/>
          <a:ln cap="flat" cmpd="sng" w="19050">
            <a:solidFill>
              <a:schemeClr val="dk2"/>
            </a:solidFill>
            <a:prstDash val="solid"/>
            <a:round/>
            <a:headEnd len="lg" w="lg" type="triangle"/>
            <a:tailEnd len="lg" w="lg" type="triangle"/>
          </a:ln>
        </p:spPr>
      </p:cxnSp>
      <p:cxnSp>
        <p:nvCxnSpPr>
          <p:cNvPr id="364" name="Shape 364"/>
          <p:cNvCxnSpPr>
            <a:stCxn id="360" idx="2"/>
            <a:endCxn id="362" idx="0"/>
          </p:cNvCxnSpPr>
          <p:nvPr/>
        </p:nvCxnSpPr>
        <p:spPr>
          <a:xfrm>
            <a:off x="2186243" y="3566850"/>
            <a:ext cx="1144200" cy="491700"/>
          </a:xfrm>
          <a:prstGeom prst="straightConnector1">
            <a:avLst/>
          </a:prstGeom>
          <a:noFill/>
          <a:ln cap="flat" cmpd="sng" w="19050">
            <a:solidFill>
              <a:schemeClr val="dk2"/>
            </a:solidFill>
            <a:prstDash val="solid"/>
            <a:round/>
            <a:headEnd len="lg" w="lg" type="triangle"/>
            <a:tailEnd len="lg" w="lg" type="triangle"/>
          </a:ln>
        </p:spPr>
      </p:cxnSp>
      <p:sp>
        <p:nvSpPr>
          <p:cNvPr id="365" name="Shape 365"/>
          <p:cNvSpPr/>
          <p:nvPr/>
        </p:nvSpPr>
        <p:spPr>
          <a:xfrm>
            <a:off x="457200"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Class 1.1</a:t>
            </a:r>
          </a:p>
        </p:txBody>
      </p:sp>
      <p:sp>
        <p:nvSpPr>
          <p:cNvPr id="366" name="Shape 366"/>
          <p:cNvSpPr/>
          <p:nvPr/>
        </p:nvSpPr>
        <p:spPr>
          <a:xfrm>
            <a:off x="1487855"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Class</a:t>
            </a:r>
            <a:r>
              <a:rPr b="1" lang="en"/>
              <a:t> 1.2</a:t>
            </a:r>
          </a:p>
        </p:txBody>
      </p:sp>
      <p:sp>
        <p:nvSpPr>
          <p:cNvPr id="367" name="Shape 367"/>
          <p:cNvSpPr/>
          <p:nvPr/>
        </p:nvSpPr>
        <p:spPr>
          <a:xfrm>
            <a:off x="2518511"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Class</a:t>
            </a:r>
            <a:r>
              <a:rPr b="1" lang="en"/>
              <a:t> 2.1</a:t>
            </a:r>
          </a:p>
        </p:txBody>
      </p:sp>
      <p:sp>
        <p:nvSpPr>
          <p:cNvPr id="368" name="Shape 368"/>
          <p:cNvSpPr/>
          <p:nvPr/>
        </p:nvSpPr>
        <p:spPr>
          <a:xfrm>
            <a:off x="3549167"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Class</a:t>
            </a:r>
            <a:r>
              <a:rPr b="1" lang="en"/>
              <a:t> 2.2</a:t>
            </a:r>
          </a:p>
        </p:txBody>
      </p:sp>
      <p:cxnSp>
        <p:nvCxnSpPr>
          <p:cNvPr id="369" name="Shape 369"/>
          <p:cNvCxnSpPr>
            <a:stCxn id="361" idx="2"/>
            <a:endCxn id="365" idx="0"/>
          </p:cNvCxnSpPr>
          <p:nvPr/>
        </p:nvCxnSpPr>
        <p:spPr>
          <a:xfrm flipH="1">
            <a:off x="949769" y="4438874"/>
            <a:ext cx="382200" cy="491700"/>
          </a:xfrm>
          <a:prstGeom prst="straightConnector1">
            <a:avLst/>
          </a:prstGeom>
          <a:noFill/>
          <a:ln cap="flat" cmpd="sng" w="19050">
            <a:solidFill>
              <a:schemeClr val="dk2"/>
            </a:solidFill>
            <a:prstDash val="solid"/>
            <a:round/>
            <a:headEnd len="lg" w="lg" type="triangle"/>
            <a:tailEnd len="lg" w="lg" type="triangle"/>
          </a:ln>
        </p:spPr>
      </p:cxnSp>
      <p:cxnSp>
        <p:nvCxnSpPr>
          <p:cNvPr id="370" name="Shape 370"/>
          <p:cNvCxnSpPr>
            <a:stCxn id="361" idx="2"/>
            <a:endCxn id="366" idx="0"/>
          </p:cNvCxnSpPr>
          <p:nvPr/>
        </p:nvCxnSpPr>
        <p:spPr>
          <a:xfrm>
            <a:off x="1331969" y="4438874"/>
            <a:ext cx="648600" cy="491700"/>
          </a:xfrm>
          <a:prstGeom prst="straightConnector1">
            <a:avLst/>
          </a:prstGeom>
          <a:noFill/>
          <a:ln cap="flat" cmpd="sng" w="19050">
            <a:solidFill>
              <a:schemeClr val="dk2"/>
            </a:solidFill>
            <a:prstDash val="solid"/>
            <a:round/>
            <a:headEnd len="lg" w="lg" type="triangle"/>
            <a:tailEnd len="lg" w="lg" type="triangle"/>
          </a:ln>
        </p:spPr>
      </p:cxnSp>
      <p:cxnSp>
        <p:nvCxnSpPr>
          <p:cNvPr id="371" name="Shape 371"/>
          <p:cNvCxnSpPr>
            <a:stCxn id="362" idx="2"/>
            <a:endCxn id="367" idx="0"/>
          </p:cNvCxnSpPr>
          <p:nvPr/>
        </p:nvCxnSpPr>
        <p:spPr>
          <a:xfrm flipH="1">
            <a:off x="3011059" y="4438874"/>
            <a:ext cx="319500" cy="491700"/>
          </a:xfrm>
          <a:prstGeom prst="straightConnector1">
            <a:avLst/>
          </a:prstGeom>
          <a:noFill/>
          <a:ln cap="flat" cmpd="sng" w="19050">
            <a:solidFill>
              <a:schemeClr val="dk2"/>
            </a:solidFill>
            <a:prstDash val="solid"/>
            <a:round/>
            <a:headEnd len="lg" w="lg" type="triangle"/>
            <a:tailEnd len="lg" w="lg" type="triangle"/>
          </a:ln>
        </p:spPr>
      </p:cxnSp>
      <p:cxnSp>
        <p:nvCxnSpPr>
          <p:cNvPr id="372" name="Shape 372"/>
          <p:cNvCxnSpPr>
            <a:stCxn id="362" idx="2"/>
            <a:endCxn id="368" idx="0"/>
          </p:cNvCxnSpPr>
          <p:nvPr/>
        </p:nvCxnSpPr>
        <p:spPr>
          <a:xfrm>
            <a:off x="3330559" y="4438874"/>
            <a:ext cx="711300" cy="491700"/>
          </a:xfrm>
          <a:prstGeom prst="straightConnector1">
            <a:avLst/>
          </a:prstGeom>
          <a:noFill/>
          <a:ln cap="flat" cmpd="sng" w="19050">
            <a:solidFill>
              <a:schemeClr val="dk2"/>
            </a:solidFill>
            <a:prstDash val="solid"/>
            <a:round/>
            <a:headEnd len="lg" w="lg" type="triangle"/>
            <a:tailEnd len="lg" w="lg" type="triangle"/>
          </a:ln>
        </p:spPr>
      </p:cxnSp>
      <p:sp>
        <p:nvSpPr>
          <p:cNvPr id="373" name="Shape 37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Centralized Control: Manager Model</a:t>
            </a:r>
          </a:p>
        </p:txBody>
      </p:sp>
      <p:sp>
        <p:nvSpPr>
          <p:cNvPr id="379" name="Shape 379"/>
          <p:cNvSpPr/>
          <p:nvPr/>
        </p:nvSpPr>
        <p:spPr>
          <a:xfrm>
            <a:off x="1635775" y="3135419"/>
            <a:ext cx="1514700" cy="6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System Controller Process</a:t>
            </a:r>
          </a:p>
        </p:txBody>
      </p:sp>
      <p:sp>
        <p:nvSpPr>
          <p:cNvPr id="380" name="Shape 380"/>
          <p:cNvSpPr/>
          <p:nvPr/>
        </p:nvSpPr>
        <p:spPr>
          <a:xfrm>
            <a:off x="457199" y="1875000"/>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Sensor Processes</a:t>
            </a:r>
          </a:p>
        </p:txBody>
      </p:sp>
      <p:sp>
        <p:nvSpPr>
          <p:cNvPr id="381" name="Shape 381"/>
          <p:cNvSpPr/>
          <p:nvPr/>
        </p:nvSpPr>
        <p:spPr>
          <a:xfrm>
            <a:off x="2661644" y="1875000"/>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Actuator Processes</a:t>
            </a:r>
          </a:p>
        </p:txBody>
      </p:sp>
      <p:sp>
        <p:nvSpPr>
          <p:cNvPr id="382" name="Shape 382"/>
          <p:cNvSpPr txBox="1"/>
          <p:nvPr>
            <p:ph idx="2" type="body"/>
          </p:nvPr>
        </p:nvSpPr>
        <p:spPr>
          <a:xfrm>
            <a:off x="4692275" y="1765650"/>
            <a:ext cx="3994500" cy="4802400"/>
          </a:xfrm>
          <a:prstGeom prst="rect">
            <a:avLst/>
          </a:prstGeom>
        </p:spPr>
        <p:txBody>
          <a:bodyPr anchorCtr="0" anchor="t" bIns="91425" lIns="91425" rIns="91425" wrap="square" tIns="91425">
            <a:noAutofit/>
          </a:bodyPr>
          <a:lstStyle/>
          <a:p>
            <a:pPr lvl="0" rtl="0">
              <a:spcBef>
                <a:spcPts val="0"/>
              </a:spcBef>
              <a:buNone/>
            </a:pPr>
            <a:r>
              <a:rPr lang="en" sz="2800"/>
              <a:t>Manager Model</a:t>
            </a:r>
          </a:p>
          <a:p>
            <a:pPr indent="-406400" lvl="0" marL="457200" rtl="0">
              <a:spcBef>
                <a:spcPts val="0"/>
              </a:spcBef>
              <a:buSzPct val="100000"/>
            </a:pPr>
            <a:r>
              <a:rPr lang="en" sz="2800"/>
              <a:t>Applicable to concurrent systems.</a:t>
            </a:r>
          </a:p>
          <a:p>
            <a:pPr indent="-406400" lvl="0" marL="457200" rtl="0">
              <a:spcBef>
                <a:spcPts val="0"/>
              </a:spcBef>
              <a:buSzPct val="100000"/>
            </a:pPr>
            <a:r>
              <a:rPr lang="en" sz="2800"/>
              <a:t>One process controls the stopping, starting, and coordination of other system processes.</a:t>
            </a:r>
          </a:p>
        </p:txBody>
      </p:sp>
      <p:sp>
        <p:nvSpPr>
          <p:cNvPr id="383" name="Shape 383"/>
          <p:cNvSpPr/>
          <p:nvPr/>
        </p:nvSpPr>
        <p:spPr>
          <a:xfrm>
            <a:off x="603264" y="191606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Sensor Processes</a:t>
            </a:r>
          </a:p>
        </p:txBody>
      </p:sp>
      <p:sp>
        <p:nvSpPr>
          <p:cNvPr id="384" name="Shape 384"/>
          <p:cNvSpPr/>
          <p:nvPr/>
        </p:nvSpPr>
        <p:spPr>
          <a:xfrm>
            <a:off x="745470" y="1966965"/>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Sensor Processes</a:t>
            </a:r>
          </a:p>
        </p:txBody>
      </p:sp>
      <p:sp>
        <p:nvSpPr>
          <p:cNvPr id="385" name="Shape 385"/>
          <p:cNvSpPr/>
          <p:nvPr/>
        </p:nvSpPr>
        <p:spPr>
          <a:xfrm>
            <a:off x="2505828" y="191606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Actuator Processes</a:t>
            </a:r>
          </a:p>
        </p:txBody>
      </p:sp>
      <p:sp>
        <p:nvSpPr>
          <p:cNvPr id="386" name="Shape 386"/>
          <p:cNvSpPr/>
          <p:nvPr/>
        </p:nvSpPr>
        <p:spPr>
          <a:xfrm>
            <a:off x="2389337" y="1966965"/>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Actuator Processes</a:t>
            </a:r>
          </a:p>
        </p:txBody>
      </p:sp>
      <p:cxnSp>
        <p:nvCxnSpPr>
          <p:cNvPr id="387" name="Shape 387"/>
          <p:cNvCxnSpPr>
            <a:stCxn id="384" idx="2"/>
            <a:endCxn id="379" idx="0"/>
          </p:cNvCxnSpPr>
          <p:nvPr/>
        </p:nvCxnSpPr>
        <p:spPr>
          <a:xfrm>
            <a:off x="1502820" y="2342565"/>
            <a:ext cx="890400" cy="792900"/>
          </a:xfrm>
          <a:prstGeom prst="straightConnector1">
            <a:avLst/>
          </a:prstGeom>
          <a:noFill/>
          <a:ln cap="flat" cmpd="sng" w="19050">
            <a:solidFill>
              <a:schemeClr val="dk2"/>
            </a:solidFill>
            <a:prstDash val="solid"/>
            <a:round/>
            <a:headEnd len="lg" w="lg" type="triangle"/>
            <a:tailEnd len="lg" w="lg" type="triangle"/>
          </a:ln>
        </p:spPr>
      </p:cxnSp>
      <p:cxnSp>
        <p:nvCxnSpPr>
          <p:cNvPr id="388" name="Shape 388"/>
          <p:cNvCxnSpPr>
            <a:stCxn id="386" idx="2"/>
            <a:endCxn id="379" idx="0"/>
          </p:cNvCxnSpPr>
          <p:nvPr/>
        </p:nvCxnSpPr>
        <p:spPr>
          <a:xfrm flipH="1">
            <a:off x="2393087" y="2342565"/>
            <a:ext cx="753600" cy="792900"/>
          </a:xfrm>
          <a:prstGeom prst="straightConnector1">
            <a:avLst/>
          </a:prstGeom>
          <a:noFill/>
          <a:ln cap="flat" cmpd="sng" w="19050">
            <a:solidFill>
              <a:schemeClr val="dk2"/>
            </a:solidFill>
            <a:prstDash val="solid"/>
            <a:round/>
            <a:headEnd len="lg" w="lg" type="triangle"/>
            <a:tailEnd len="lg" w="lg" type="triangle"/>
          </a:ln>
        </p:spPr>
      </p:cxnSp>
      <p:sp>
        <p:nvSpPr>
          <p:cNvPr id="389" name="Shape 389"/>
          <p:cNvSpPr/>
          <p:nvPr/>
        </p:nvSpPr>
        <p:spPr>
          <a:xfrm>
            <a:off x="457199" y="436906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Control Processes</a:t>
            </a:r>
          </a:p>
        </p:txBody>
      </p:sp>
      <p:sp>
        <p:nvSpPr>
          <p:cNvPr id="390" name="Shape 390"/>
          <p:cNvSpPr/>
          <p:nvPr/>
        </p:nvSpPr>
        <p:spPr>
          <a:xfrm>
            <a:off x="507920" y="429992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Control Processes</a:t>
            </a:r>
          </a:p>
        </p:txBody>
      </p:sp>
      <p:sp>
        <p:nvSpPr>
          <p:cNvPr id="391" name="Shape 391"/>
          <p:cNvSpPr/>
          <p:nvPr/>
        </p:nvSpPr>
        <p:spPr>
          <a:xfrm>
            <a:off x="603264" y="425361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Computation Processes</a:t>
            </a:r>
          </a:p>
        </p:txBody>
      </p:sp>
      <p:cxnSp>
        <p:nvCxnSpPr>
          <p:cNvPr id="392" name="Shape 392"/>
          <p:cNvCxnSpPr>
            <a:stCxn id="391" idx="0"/>
            <a:endCxn id="379" idx="2"/>
          </p:cNvCxnSpPr>
          <p:nvPr/>
        </p:nvCxnSpPr>
        <p:spPr>
          <a:xfrm flipH="1" rot="10800000">
            <a:off x="1360614" y="3806311"/>
            <a:ext cx="1032600" cy="447300"/>
          </a:xfrm>
          <a:prstGeom prst="straightConnector1">
            <a:avLst/>
          </a:prstGeom>
          <a:noFill/>
          <a:ln cap="flat" cmpd="sng" w="19050">
            <a:solidFill>
              <a:schemeClr val="dk2"/>
            </a:solidFill>
            <a:prstDash val="solid"/>
            <a:round/>
            <a:headEnd len="lg" w="lg" type="triangle"/>
            <a:tailEnd len="lg" w="lg" type="triangle"/>
          </a:ln>
        </p:spPr>
      </p:cxnSp>
      <p:sp>
        <p:nvSpPr>
          <p:cNvPr id="393" name="Shape 393"/>
          <p:cNvSpPr/>
          <p:nvPr/>
        </p:nvSpPr>
        <p:spPr>
          <a:xfrm>
            <a:off x="1759953" y="5004998"/>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User Interface Process</a:t>
            </a:r>
          </a:p>
        </p:txBody>
      </p:sp>
      <p:cxnSp>
        <p:nvCxnSpPr>
          <p:cNvPr id="394" name="Shape 394"/>
          <p:cNvCxnSpPr>
            <a:stCxn id="393" idx="0"/>
            <a:endCxn id="379" idx="2"/>
          </p:cNvCxnSpPr>
          <p:nvPr/>
        </p:nvCxnSpPr>
        <p:spPr>
          <a:xfrm rot="10800000">
            <a:off x="2393103" y="3806198"/>
            <a:ext cx="124200" cy="1198800"/>
          </a:xfrm>
          <a:prstGeom prst="straightConnector1">
            <a:avLst/>
          </a:prstGeom>
          <a:noFill/>
          <a:ln cap="flat" cmpd="sng" w="19050">
            <a:solidFill>
              <a:schemeClr val="dk2"/>
            </a:solidFill>
            <a:prstDash val="solid"/>
            <a:round/>
            <a:headEnd len="lg" w="lg" type="triangle"/>
            <a:tailEnd len="lg" w="lg" type="triangle"/>
          </a:ln>
        </p:spPr>
      </p:cxnSp>
      <p:sp>
        <p:nvSpPr>
          <p:cNvPr id="395" name="Shape 395"/>
          <p:cNvSpPr/>
          <p:nvPr/>
        </p:nvSpPr>
        <p:spPr>
          <a:xfrm>
            <a:off x="3069466" y="436906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Fault Handler</a:t>
            </a:r>
          </a:p>
        </p:txBody>
      </p:sp>
      <p:sp>
        <p:nvSpPr>
          <p:cNvPr id="396" name="Shape 396"/>
          <p:cNvSpPr/>
          <p:nvPr/>
        </p:nvSpPr>
        <p:spPr>
          <a:xfrm>
            <a:off x="2982480" y="4299926"/>
            <a:ext cx="1514699"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Fault Handler</a:t>
            </a:r>
          </a:p>
        </p:txBody>
      </p:sp>
      <p:sp>
        <p:nvSpPr>
          <p:cNvPr id="397" name="Shape 397"/>
          <p:cNvSpPr/>
          <p:nvPr/>
        </p:nvSpPr>
        <p:spPr>
          <a:xfrm>
            <a:off x="2887844" y="4207273"/>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Fault Handler Processes</a:t>
            </a:r>
          </a:p>
        </p:txBody>
      </p:sp>
      <p:cxnSp>
        <p:nvCxnSpPr>
          <p:cNvPr id="398" name="Shape 398"/>
          <p:cNvCxnSpPr>
            <a:stCxn id="397" idx="0"/>
            <a:endCxn id="379" idx="2"/>
          </p:cNvCxnSpPr>
          <p:nvPr/>
        </p:nvCxnSpPr>
        <p:spPr>
          <a:xfrm rot="10800000">
            <a:off x="2392994" y="3806173"/>
            <a:ext cx="1252200" cy="401100"/>
          </a:xfrm>
          <a:prstGeom prst="straightConnector1">
            <a:avLst/>
          </a:prstGeom>
          <a:noFill/>
          <a:ln cap="flat" cmpd="sng" w="19050">
            <a:solidFill>
              <a:schemeClr val="dk2"/>
            </a:solidFill>
            <a:prstDash val="solid"/>
            <a:round/>
            <a:headEnd len="lg" w="lg" type="triangle"/>
            <a:tailEnd len="lg" w="lg" type="triangle"/>
          </a:ln>
        </p:spPr>
      </p:cxnSp>
      <p:sp>
        <p:nvSpPr>
          <p:cNvPr id="399" name="Shape 3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Decentralized Control:</a:t>
            </a:r>
          </a:p>
          <a:p>
            <a:pPr lvl="0" rtl="0">
              <a:spcBef>
                <a:spcPts val="0"/>
              </a:spcBef>
              <a:buNone/>
            </a:pPr>
            <a:r>
              <a:rPr lang="en"/>
              <a:t>Event-Driven Systems</a:t>
            </a:r>
          </a:p>
        </p:txBody>
      </p:sp>
      <p:sp>
        <p:nvSpPr>
          <p:cNvPr id="405" name="Shape 40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spcBef>
                <a:spcPts val="0"/>
              </a:spcBef>
              <a:buNone/>
            </a:pPr>
            <a:r>
              <a:rPr lang="en"/>
              <a:t>Control is driven by externally-generated events where the timing of the event is out of control of subsystems that process the event.</a:t>
            </a:r>
          </a:p>
          <a:p>
            <a:pPr indent="-228600" lvl="0" marL="457200" rtl="0">
              <a:spcBef>
                <a:spcPts val="0"/>
              </a:spcBef>
            </a:pPr>
            <a:r>
              <a:rPr lang="en"/>
              <a:t>Broadcast Model</a:t>
            </a:r>
          </a:p>
          <a:p>
            <a:pPr indent="-228600" lvl="1" marL="914400" rtl="0">
              <a:spcBef>
                <a:spcPts val="0"/>
              </a:spcBef>
            </a:pPr>
            <a:r>
              <a:rPr lang="en"/>
              <a:t>An event is broadcast to all subsystems.</a:t>
            </a:r>
          </a:p>
          <a:p>
            <a:pPr indent="-228600" lvl="1" marL="914400" rtl="0">
              <a:spcBef>
                <a:spcPts val="0"/>
              </a:spcBef>
            </a:pPr>
            <a:r>
              <a:rPr lang="en"/>
              <a:t>Any subsystem that needs to respond to the event does do.</a:t>
            </a:r>
          </a:p>
          <a:p>
            <a:pPr indent="-228600" lvl="0" marL="457200" rtl="0">
              <a:spcBef>
                <a:spcPts val="0"/>
              </a:spcBef>
            </a:pPr>
            <a:r>
              <a:rPr lang="en"/>
              <a:t>Interrupt-Driven Model</a:t>
            </a:r>
          </a:p>
          <a:p>
            <a:pPr indent="-228600" lvl="1" marL="914400" rtl="0">
              <a:spcBef>
                <a:spcPts val="0"/>
              </a:spcBef>
            </a:pPr>
            <a:r>
              <a:rPr lang="en"/>
              <a:t>Events processed by interrupt handler and passed to proper component for processing.</a:t>
            </a:r>
          </a:p>
          <a:p>
            <a:pPr indent="0" lvl="0" marL="0" marR="0" rtl="0" algn="l">
              <a:lnSpc>
                <a:spcPct val="100000"/>
              </a:lnSpc>
              <a:spcBef>
                <a:spcPts val="600"/>
              </a:spcBef>
              <a:spcAft>
                <a:spcPts val="0"/>
              </a:spcAft>
              <a:buNone/>
            </a:pPr>
            <a:r>
              <a:t/>
            </a:r>
            <a:endParaRPr/>
          </a:p>
        </p:txBody>
      </p:sp>
      <p:sp>
        <p:nvSpPr>
          <p:cNvPr id="406" name="Shape 4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Broadcast Model</a:t>
            </a:r>
          </a:p>
        </p:txBody>
      </p:sp>
      <p:sp>
        <p:nvSpPr>
          <p:cNvPr id="412" name="Shape 4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spcBef>
                <a:spcPts val="0"/>
              </a:spcBef>
              <a:buNone/>
            </a:pPr>
            <a:r>
              <a:rPr lang="en"/>
              <a:t>An event is broadcast to all subsystems, and any that can handle it respond.</a:t>
            </a:r>
          </a:p>
          <a:p>
            <a:pPr indent="-228600" lvl="0" marL="457200" marR="0" rtl="0" algn="l">
              <a:lnSpc>
                <a:spcPct val="100000"/>
              </a:lnSpc>
              <a:spcBef>
                <a:spcPts val="600"/>
              </a:spcBef>
              <a:spcAft>
                <a:spcPts val="0"/>
              </a:spcAft>
            </a:pPr>
            <a:r>
              <a:rPr lang="en"/>
              <a:t>Subsystems can register interest in specific events. When these occur, control is transferred to the registered subsystems.</a:t>
            </a:r>
          </a:p>
          <a:p>
            <a:pPr indent="-228600" lvl="0" marL="457200" marR="0" rtl="0" algn="l">
              <a:lnSpc>
                <a:spcPct val="100000"/>
              </a:lnSpc>
              <a:spcBef>
                <a:spcPts val="600"/>
              </a:spcBef>
              <a:spcAft>
                <a:spcPts val="0"/>
              </a:spcAft>
            </a:pPr>
            <a:r>
              <a:rPr lang="en"/>
              <a:t>Effective for distributed systems. When one component fails, others can potentially respond.</a:t>
            </a:r>
          </a:p>
          <a:p>
            <a:pPr indent="-228600" lvl="1" marL="914400" marR="0" rtl="0" algn="l">
              <a:lnSpc>
                <a:spcPct val="100000"/>
              </a:lnSpc>
              <a:spcBef>
                <a:spcPts val="600"/>
              </a:spcBef>
              <a:spcAft>
                <a:spcPts val="0"/>
              </a:spcAft>
            </a:pPr>
            <a:r>
              <a:rPr lang="en"/>
              <a:t>However, subsystems don’t know when or if an event will be handled.</a:t>
            </a:r>
          </a:p>
        </p:txBody>
      </p:sp>
      <p:sp>
        <p:nvSpPr>
          <p:cNvPr id="413" name="Shape 4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Interrupt-Driven Model</a:t>
            </a:r>
          </a:p>
        </p:txBody>
      </p:sp>
      <p:sp>
        <p:nvSpPr>
          <p:cNvPr id="419" name="Shape 4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spcBef>
                <a:spcPts val="0"/>
              </a:spcBef>
              <a:buNone/>
            </a:pPr>
            <a:r>
              <a:rPr lang="en" sz="3000"/>
              <a:t>Events processed by interrupt handler and</a:t>
            </a:r>
            <a:r>
              <a:rPr lang="en"/>
              <a:t> </a:t>
            </a:r>
            <a:r>
              <a:rPr lang="en" sz="3000"/>
              <a:t>pass</a:t>
            </a:r>
            <a:r>
              <a:rPr lang="en"/>
              <a:t>ed</a:t>
            </a:r>
            <a:r>
              <a:rPr lang="en" sz="3000"/>
              <a:t> to proper component for processing.</a:t>
            </a:r>
          </a:p>
          <a:p>
            <a:pPr indent="-228600" lvl="0" marL="457200" rtl="0">
              <a:spcBef>
                <a:spcPts val="0"/>
              </a:spcBef>
            </a:pPr>
            <a:r>
              <a:rPr lang="en"/>
              <a:t>For each type of interrupt, define a handler that listens for the event and coordinates response.</a:t>
            </a:r>
          </a:p>
          <a:p>
            <a:pPr indent="-228600" lvl="0" marL="457200" rtl="0">
              <a:spcBef>
                <a:spcPts val="0"/>
              </a:spcBef>
            </a:pPr>
            <a:r>
              <a:rPr lang="en"/>
              <a:t>Each interrupt type associated with a memory location. Handlers watch that address.</a:t>
            </a:r>
          </a:p>
          <a:p>
            <a:pPr indent="-228600" lvl="0" marL="457200" rtl="0">
              <a:spcBef>
                <a:spcPts val="0"/>
              </a:spcBef>
            </a:pPr>
            <a:r>
              <a:rPr lang="en"/>
              <a:t>Used to ensure fast response to an event.</a:t>
            </a:r>
          </a:p>
          <a:p>
            <a:pPr indent="-228600" lvl="1" marL="914400" rtl="0">
              <a:spcBef>
                <a:spcPts val="0"/>
              </a:spcBef>
            </a:pPr>
            <a:r>
              <a:rPr lang="en"/>
              <a:t>However, complex to program and hard to validate.</a:t>
            </a:r>
          </a:p>
          <a:p>
            <a:pPr lvl="0" rtl="0">
              <a:spcBef>
                <a:spcPts val="0"/>
              </a:spcBef>
              <a:buClr>
                <a:schemeClr val="dk1"/>
              </a:buClr>
              <a:buSzPct val="36666"/>
              <a:buFont typeface="Arial"/>
              <a:buNone/>
            </a:pPr>
            <a:r>
              <a:t/>
            </a:r>
            <a:endParaRPr/>
          </a:p>
          <a:p>
            <a:pPr lvl="0" marR="0" rtl="0" algn="l">
              <a:lnSpc>
                <a:spcPct val="100000"/>
              </a:lnSpc>
              <a:spcBef>
                <a:spcPts val="600"/>
              </a:spcBef>
              <a:spcAft>
                <a:spcPts val="0"/>
              </a:spcAft>
              <a:buNone/>
            </a:pPr>
            <a:r>
              <a:t/>
            </a:r>
            <a:endParaRPr/>
          </a:p>
        </p:txBody>
      </p:sp>
      <p:sp>
        <p:nvSpPr>
          <p:cNvPr id="420" name="Shape 4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What is Software Architecture?</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“Software architecture is the </a:t>
            </a:r>
            <a:r>
              <a:rPr b="1" lang="en"/>
              <a:t>fundamental organization</a:t>
            </a:r>
            <a:r>
              <a:rPr lang="en"/>
              <a:t> of a system, embodied in its </a:t>
            </a:r>
            <a:r>
              <a:rPr b="1" lang="en"/>
              <a:t>components</a:t>
            </a:r>
            <a:r>
              <a:rPr lang="en"/>
              <a:t>, their </a:t>
            </a:r>
            <a:r>
              <a:rPr b="1" lang="en"/>
              <a:t>relationships</a:t>
            </a:r>
            <a:r>
              <a:rPr lang="en"/>
              <a:t> to one another and the environment, and the </a:t>
            </a:r>
            <a:r>
              <a:rPr b="1" lang="en"/>
              <a:t>principles</a:t>
            </a:r>
            <a:r>
              <a:rPr lang="en"/>
              <a:t> governing its design and evolution.”</a:t>
            </a:r>
          </a:p>
          <a:p>
            <a:pPr indent="-228600" lvl="0" marL="457200" marR="0" rtl="0" algn="r">
              <a:lnSpc>
                <a:spcPct val="100000"/>
              </a:lnSpc>
              <a:spcBef>
                <a:spcPts val="600"/>
              </a:spcBef>
              <a:spcAft>
                <a:spcPts val="0"/>
              </a:spcAft>
              <a:buChar char="-"/>
            </a:pPr>
            <a:r>
              <a:rPr b="1" lang="en"/>
              <a:t>IEEE Definition</a:t>
            </a:r>
          </a:p>
        </p:txBody>
      </p:sp>
      <p:sp>
        <p:nvSpPr>
          <p:cNvPr id="68" name="Shape 6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Nuclear Plant Interrupt Example</a:t>
            </a:r>
          </a:p>
        </p:txBody>
      </p:sp>
      <p:sp>
        <p:nvSpPr>
          <p:cNvPr id="426" name="Shape 426"/>
          <p:cNvSpPr/>
          <p:nvPr/>
        </p:nvSpPr>
        <p:spPr>
          <a:xfrm>
            <a:off x="2120925" y="2207050"/>
            <a:ext cx="4758599"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27" name="Shape 427"/>
          <p:cNvCxnSpPr>
            <a:stCxn id="426" idx="0"/>
            <a:endCxn id="426" idx="2"/>
          </p:cNvCxnSpPr>
          <p:nvPr/>
        </p:nvCxnSpPr>
        <p:spPr>
          <a:xfrm>
            <a:off x="4500224"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28" name="Shape 428"/>
          <p:cNvCxnSpPr/>
          <p:nvPr/>
        </p:nvCxnSpPr>
        <p:spPr>
          <a:xfrm>
            <a:off x="3274550"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29" name="Shape 429"/>
          <p:cNvCxnSpPr/>
          <p:nvPr/>
        </p:nvCxnSpPr>
        <p:spPr>
          <a:xfrm>
            <a:off x="5709375" y="2207050"/>
            <a:ext cx="0" cy="721200"/>
          </a:xfrm>
          <a:prstGeom prst="straightConnector1">
            <a:avLst/>
          </a:prstGeom>
          <a:noFill/>
          <a:ln cap="flat" cmpd="sng" w="19050">
            <a:solidFill>
              <a:schemeClr val="dk2"/>
            </a:solidFill>
            <a:prstDash val="solid"/>
            <a:round/>
            <a:headEnd len="lg" w="lg" type="none"/>
            <a:tailEnd len="lg" w="lg" type="none"/>
          </a:ln>
        </p:spPr>
      </p:cxnSp>
      <p:sp>
        <p:nvSpPr>
          <p:cNvPr id="430" name="Shape 430"/>
          <p:cNvSpPr txBox="1"/>
          <p:nvPr/>
        </p:nvSpPr>
        <p:spPr>
          <a:xfrm>
            <a:off x="398350" y="2207050"/>
            <a:ext cx="1528799" cy="581400"/>
          </a:xfrm>
          <a:prstGeom prst="rect">
            <a:avLst/>
          </a:prstGeom>
          <a:noFill/>
          <a:ln>
            <a:noFill/>
          </a:ln>
        </p:spPr>
        <p:txBody>
          <a:bodyPr anchorCtr="0" anchor="t" bIns="91425" lIns="91425" rIns="91425" wrap="square" tIns="91425">
            <a:noAutofit/>
          </a:bodyPr>
          <a:lstStyle/>
          <a:p>
            <a:pPr lvl="0" algn="ctr">
              <a:spcBef>
                <a:spcPts val="0"/>
              </a:spcBef>
              <a:buNone/>
            </a:pPr>
            <a:r>
              <a:rPr b="1" lang="en" sz="1800"/>
              <a:t>Interrupt Array</a:t>
            </a:r>
          </a:p>
        </p:txBody>
      </p:sp>
      <p:cxnSp>
        <p:nvCxnSpPr>
          <p:cNvPr id="431" name="Shape 431"/>
          <p:cNvCxnSpPr/>
          <p:nvPr/>
        </p:nvCxnSpPr>
        <p:spPr>
          <a:xfrm>
            <a:off x="265922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2" name="Shape 432"/>
          <p:cNvCxnSpPr/>
          <p:nvPr/>
        </p:nvCxnSpPr>
        <p:spPr>
          <a:xfrm>
            <a:off x="384517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3" name="Shape 433"/>
          <p:cNvCxnSpPr/>
          <p:nvPr/>
        </p:nvCxnSpPr>
        <p:spPr>
          <a:xfrm>
            <a:off x="5084950"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4" name="Shape 434"/>
          <p:cNvCxnSpPr/>
          <p:nvPr/>
        </p:nvCxnSpPr>
        <p:spPr>
          <a:xfrm>
            <a:off x="6335500" y="1754875"/>
            <a:ext cx="0" cy="430800"/>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11736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Temperature Event Handler</a:t>
            </a:r>
          </a:p>
        </p:txBody>
      </p:sp>
      <p:sp>
        <p:nvSpPr>
          <p:cNvPr id="436" name="Shape 436"/>
          <p:cNvSpPr/>
          <p:nvPr/>
        </p:nvSpPr>
        <p:spPr>
          <a:xfrm>
            <a:off x="3000162"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Radiation Event Handler</a:t>
            </a:r>
          </a:p>
        </p:txBody>
      </p:sp>
      <p:sp>
        <p:nvSpPr>
          <p:cNvPr id="437" name="Shape 437"/>
          <p:cNvSpPr/>
          <p:nvPr/>
        </p:nvSpPr>
        <p:spPr>
          <a:xfrm>
            <a:off x="4783650"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Fire Alarm Event Handler</a:t>
            </a:r>
          </a:p>
        </p:txBody>
      </p:sp>
      <p:sp>
        <p:nvSpPr>
          <p:cNvPr id="438" name="Shape 438"/>
          <p:cNvSpPr/>
          <p:nvPr/>
        </p:nvSpPr>
        <p:spPr>
          <a:xfrm>
            <a:off x="65671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Fuel Event Handler</a:t>
            </a:r>
          </a:p>
        </p:txBody>
      </p:sp>
      <p:cxnSp>
        <p:nvCxnSpPr>
          <p:cNvPr id="439" name="Shape 439"/>
          <p:cNvCxnSpPr>
            <a:endCxn id="435" idx="0"/>
          </p:cNvCxnSpPr>
          <p:nvPr/>
        </p:nvCxnSpPr>
        <p:spPr>
          <a:xfrm flipH="1">
            <a:off x="1916425" y="2949825"/>
            <a:ext cx="807300" cy="771900"/>
          </a:xfrm>
          <a:prstGeom prst="straightConnector1">
            <a:avLst/>
          </a:prstGeom>
          <a:noFill/>
          <a:ln cap="flat" cmpd="sng" w="19050">
            <a:solidFill>
              <a:schemeClr val="dk2"/>
            </a:solidFill>
            <a:prstDash val="solid"/>
            <a:round/>
            <a:headEnd len="lg" w="lg" type="none"/>
            <a:tailEnd len="lg" w="lg" type="triangle"/>
          </a:ln>
        </p:spPr>
      </p:cxnSp>
      <p:cxnSp>
        <p:nvCxnSpPr>
          <p:cNvPr id="440" name="Shape 440"/>
          <p:cNvCxnSpPr>
            <a:endCxn id="436" idx="0"/>
          </p:cNvCxnSpPr>
          <p:nvPr/>
        </p:nvCxnSpPr>
        <p:spPr>
          <a:xfrm flipH="1">
            <a:off x="3742962" y="2906925"/>
            <a:ext cx="122100" cy="814800"/>
          </a:xfrm>
          <a:prstGeom prst="straightConnector1">
            <a:avLst/>
          </a:prstGeom>
          <a:noFill/>
          <a:ln cap="flat" cmpd="sng" w="19050">
            <a:solidFill>
              <a:schemeClr val="dk2"/>
            </a:solidFill>
            <a:prstDash val="solid"/>
            <a:round/>
            <a:headEnd len="lg" w="lg" type="none"/>
            <a:tailEnd len="lg" w="lg" type="triangle"/>
          </a:ln>
        </p:spPr>
      </p:cxnSp>
      <p:cxnSp>
        <p:nvCxnSpPr>
          <p:cNvPr id="441" name="Shape 441"/>
          <p:cNvCxnSpPr>
            <a:endCxn id="437" idx="0"/>
          </p:cNvCxnSpPr>
          <p:nvPr/>
        </p:nvCxnSpPr>
        <p:spPr>
          <a:xfrm>
            <a:off x="5081550" y="2949825"/>
            <a:ext cx="444900" cy="771900"/>
          </a:xfrm>
          <a:prstGeom prst="straightConnector1">
            <a:avLst/>
          </a:prstGeom>
          <a:noFill/>
          <a:ln cap="flat" cmpd="sng" w="19050">
            <a:solidFill>
              <a:schemeClr val="dk2"/>
            </a:solidFill>
            <a:prstDash val="solid"/>
            <a:round/>
            <a:headEnd len="lg" w="lg" type="none"/>
            <a:tailEnd len="lg" w="lg" type="triangle"/>
          </a:ln>
        </p:spPr>
      </p:cxnSp>
      <p:cxnSp>
        <p:nvCxnSpPr>
          <p:cNvPr id="442" name="Shape 442"/>
          <p:cNvCxnSpPr>
            <a:endCxn id="438" idx="0"/>
          </p:cNvCxnSpPr>
          <p:nvPr/>
        </p:nvCxnSpPr>
        <p:spPr>
          <a:xfrm>
            <a:off x="6330425" y="2928225"/>
            <a:ext cx="979499" cy="793500"/>
          </a:xfrm>
          <a:prstGeom prst="straightConnector1">
            <a:avLst/>
          </a:prstGeom>
          <a:noFill/>
          <a:ln cap="flat" cmpd="sng" w="19050">
            <a:solidFill>
              <a:schemeClr val="dk2"/>
            </a:solidFill>
            <a:prstDash val="solid"/>
            <a:round/>
            <a:headEnd len="lg" w="lg" type="none"/>
            <a:tailEnd len="lg" w="lg" type="triangle"/>
          </a:ln>
        </p:spPr>
      </p:cxnSp>
      <p:sp>
        <p:nvSpPr>
          <p:cNvPr id="443" name="Shape 443"/>
          <p:cNvSpPr/>
          <p:nvPr/>
        </p:nvSpPr>
        <p:spPr>
          <a:xfrm>
            <a:off x="1173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Process 1</a:t>
            </a:r>
          </a:p>
        </p:txBody>
      </p:sp>
      <p:sp>
        <p:nvSpPr>
          <p:cNvPr id="444" name="Shape 444"/>
          <p:cNvSpPr/>
          <p:nvPr/>
        </p:nvSpPr>
        <p:spPr>
          <a:xfrm>
            <a:off x="2978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Process 2</a:t>
            </a:r>
          </a:p>
        </p:txBody>
      </p:sp>
      <p:sp>
        <p:nvSpPr>
          <p:cNvPr id="445" name="Shape 445"/>
          <p:cNvSpPr/>
          <p:nvPr/>
        </p:nvSpPr>
        <p:spPr>
          <a:xfrm>
            <a:off x="4783650"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Process 3</a:t>
            </a:r>
          </a:p>
        </p:txBody>
      </p:sp>
      <p:sp>
        <p:nvSpPr>
          <p:cNvPr id="446" name="Shape 446"/>
          <p:cNvSpPr/>
          <p:nvPr/>
        </p:nvSpPr>
        <p:spPr>
          <a:xfrm>
            <a:off x="65671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Process 4</a:t>
            </a:r>
          </a:p>
        </p:txBody>
      </p:sp>
      <p:cxnSp>
        <p:nvCxnSpPr>
          <p:cNvPr id="447" name="Shape 447"/>
          <p:cNvCxnSpPr>
            <a:stCxn id="435" idx="2"/>
            <a:endCxn id="443" idx="0"/>
          </p:cNvCxnSpPr>
          <p:nvPr/>
        </p:nvCxnSpPr>
        <p:spPr>
          <a:xfrm>
            <a:off x="1916425"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48" name="Shape 448"/>
          <p:cNvCxnSpPr>
            <a:stCxn id="436" idx="2"/>
            <a:endCxn id="444" idx="0"/>
          </p:cNvCxnSpPr>
          <p:nvPr/>
        </p:nvCxnSpPr>
        <p:spPr>
          <a:xfrm flipH="1">
            <a:off x="3721362" y="4210425"/>
            <a:ext cx="21600" cy="907500"/>
          </a:xfrm>
          <a:prstGeom prst="straightConnector1">
            <a:avLst/>
          </a:prstGeom>
          <a:noFill/>
          <a:ln cap="flat" cmpd="sng" w="19050">
            <a:solidFill>
              <a:schemeClr val="dk2"/>
            </a:solidFill>
            <a:prstDash val="solid"/>
            <a:round/>
            <a:headEnd len="lg" w="lg" type="none"/>
            <a:tailEnd len="lg" w="lg" type="triangle"/>
          </a:ln>
        </p:spPr>
      </p:cxnSp>
      <p:cxnSp>
        <p:nvCxnSpPr>
          <p:cNvPr id="449" name="Shape 449"/>
          <p:cNvCxnSpPr>
            <a:stCxn id="437" idx="2"/>
            <a:endCxn id="445" idx="0"/>
          </p:cNvCxnSpPr>
          <p:nvPr/>
        </p:nvCxnSpPr>
        <p:spPr>
          <a:xfrm>
            <a:off x="5526450"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50" name="Shape 450"/>
          <p:cNvCxnSpPr>
            <a:stCxn id="438" idx="2"/>
            <a:endCxn id="446" idx="0"/>
          </p:cNvCxnSpPr>
          <p:nvPr/>
        </p:nvCxnSpPr>
        <p:spPr>
          <a:xfrm>
            <a:off x="7309925" y="4210425"/>
            <a:ext cx="0" cy="907500"/>
          </a:xfrm>
          <a:prstGeom prst="straightConnector1">
            <a:avLst/>
          </a:prstGeom>
          <a:noFill/>
          <a:ln cap="flat" cmpd="sng" w="19050">
            <a:solidFill>
              <a:schemeClr val="dk2"/>
            </a:solidFill>
            <a:prstDash val="solid"/>
            <a:round/>
            <a:headEnd len="lg" w="lg" type="none"/>
            <a:tailEnd len="lg" w="lg" type="triangle"/>
          </a:ln>
        </p:spPr>
      </p:cxnSp>
      <p:sp>
        <p:nvSpPr>
          <p:cNvPr id="451" name="Shape 45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Example: The ASW</a:t>
            </a:r>
          </a:p>
        </p:txBody>
      </p:sp>
      <p:sp>
        <p:nvSpPr>
          <p:cNvPr id="457" name="Shape 4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indent="-381000" lvl="0" marL="457200" marR="0" rtl="0" algn="l">
              <a:lnSpc>
                <a:spcPct val="100000"/>
              </a:lnSpc>
              <a:spcBef>
                <a:spcPts val="600"/>
              </a:spcBef>
              <a:spcAft>
                <a:spcPts val="0"/>
              </a:spcAft>
              <a:buSzPct val="100000"/>
            </a:pPr>
            <a:r>
              <a:rPr b="1" lang="en" sz="2400"/>
              <a:t>Perform system structuring. Try to use one or more of the models covered.</a:t>
            </a:r>
          </a:p>
          <a:p>
            <a:pPr indent="-381000" lvl="0" marL="457200" marR="0" rtl="0" algn="l">
              <a:lnSpc>
                <a:spcPct val="100000"/>
              </a:lnSpc>
              <a:spcBef>
                <a:spcPts val="600"/>
              </a:spcBef>
              <a:spcAft>
                <a:spcPts val="0"/>
              </a:spcAft>
              <a:buSzPct val="100000"/>
            </a:pPr>
            <a:r>
              <a:rPr b="1" lang="en" sz="2400"/>
              <a:t>Perform control modeling. How should control be routed?</a:t>
            </a:r>
          </a:p>
        </p:txBody>
      </p:sp>
      <p:sp>
        <p:nvSpPr>
          <p:cNvPr id="458" name="Shape 4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ASW Solution</a:t>
            </a:r>
          </a:p>
        </p:txBody>
      </p:sp>
      <p:sp>
        <p:nvSpPr>
          <p:cNvPr id="464" name="Shape 464"/>
          <p:cNvSpPr txBox="1"/>
          <p:nvPr>
            <p:ph idx="1" type="body"/>
          </p:nvPr>
        </p:nvSpPr>
        <p:spPr>
          <a:xfrm>
            <a:off x="457200" y="1600200"/>
            <a:ext cx="8229600" cy="21705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1: Repository Model</a:t>
            </a:r>
          </a:p>
        </p:txBody>
      </p:sp>
      <p:sp>
        <p:nvSpPr>
          <p:cNvPr id="465" name="Shape 465"/>
          <p:cNvSpPr/>
          <p:nvPr/>
        </p:nvSpPr>
        <p:spPr>
          <a:xfrm>
            <a:off x="2841950" y="4499400"/>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Altimeter History Repository</a:t>
            </a:r>
          </a:p>
        </p:txBody>
      </p:sp>
      <p:sp>
        <p:nvSpPr>
          <p:cNvPr id="466" name="Shape 466"/>
          <p:cNvSpPr/>
          <p:nvPr/>
        </p:nvSpPr>
        <p:spPr>
          <a:xfrm>
            <a:off x="6837925" y="42489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Monitor Output</a:t>
            </a:r>
          </a:p>
        </p:txBody>
      </p:sp>
      <p:sp>
        <p:nvSpPr>
          <p:cNvPr id="467" name="Shape 467"/>
          <p:cNvSpPr/>
          <p:nvPr/>
        </p:nvSpPr>
        <p:spPr>
          <a:xfrm>
            <a:off x="6837925" y="52650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Autopilot Control</a:t>
            </a:r>
          </a:p>
        </p:txBody>
      </p:sp>
      <p:sp>
        <p:nvSpPr>
          <p:cNvPr id="468" name="Shape 468"/>
          <p:cNvSpPr/>
          <p:nvPr/>
        </p:nvSpPr>
        <p:spPr>
          <a:xfrm>
            <a:off x="897975" y="47205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Altimeter Reading</a:t>
            </a:r>
          </a:p>
        </p:txBody>
      </p:sp>
      <p:cxnSp>
        <p:nvCxnSpPr>
          <p:cNvPr id="469" name="Shape 469"/>
          <p:cNvCxnSpPr>
            <a:stCxn id="466" idx="1"/>
            <a:endCxn id="465" idx="3"/>
          </p:cNvCxnSpPr>
          <p:nvPr/>
        </p:nvCxnSpPr>
        <p:spPr>
          <a:xfrm flipH="1">
            <a:off x="5988325" y="4557374"/>
            <a:ext cx="849600" cy="471600"/>
          </a:xfrm>
          <a:prstGeom prst="straightConnector1">
            <a:avLst/>
          </a:prstGeom>
          <a:noFill/>
          <a:ln cap="flat" cmpd="sng" w="19050">
            <a:solidFill>
              <a:schemeClr val="dk2"/>
            </a:solidFill>
            <a:prstDash val="solid"/>
            <a:round/>
            <a:headEnd len="lg" w="lg" type="triangle"/>
            <a:tailEnd len="lg" w="lg" type="triangle"/>
          </a:ln>
        </p:spPr>
      </p:cxnSp>
      <p:cxnSp>
        <p:nvCxnSpPr>
          <p:cNvPr id="470" name="Shape 470"/>
          <p:cNvCxnSpPr>
            <a:stCxn id="467" idx="1"/>
            <a:endCxn id="465" idx="3"/>
          </p:cNvCxnSpPr>
          <p:nvPr/>
        </p:nvCxnSpPr>
        <p:spPr>
          <a:xfrm rot="10800000">
            <a:off x="5988325" y="5028949"/>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471" name="Shape 471"/>
          <p:cNvCxnSpPr>
            <a:stCxn id="465" idx="1"/>
            <a:endCxn id="468" idx="3"/>
          </p:cNvCxnSpPr>
          <p:nvPr/>
        </p:nvCxnSpPr>
        <p:spPr>
          <a:xfrm rot="10800000">
            <a:off x="2090750" y="5028899"/>
            <a:ext cx="751200" cy="0"/>
          </a:xfrm>
          <a:prstGeom prst="straightConnector1">
            <a:avLst/>
          </a:prstGeom>
          <a:noFill/>
          <a:ln cap="flat" cmpd="sng" w="19050">
            <a:solidFill>
              <a:schemeClr val="dk2"/>
            </a:solidFill>
            <a:prstDash val="solid"/>
            <a:round/>
            <a:headEnd len="lg" w="lg" type="triangle"/>
            <a:tailEnd len="lg" w="lg" type="none"/>
          </a:ln>
        </p:spPr>
      </p:cxnSp>
      <p:sp>
        <p:nvSpPr>
          <p:cNvPr id="472" name="Shape 4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ASW Solution</a:t>
            </a:r>
          </a:p>
        </p:txBody>
      </p:sp>
      <p:sp>
        <p:nvSpPr>
          <p:cNvPr id="478" name="Shape 478"/>
          <p:cNvSpPr txBox="1"/>
          <p:nvPr>
            <p:ph idx="1" type="body"/>
          </p:nvPr>
        </p:nvSpPr>
        <p:spPr>
          <a:xfrm>
            <a:off x="457200" y="1600200"/>
            <a:ext cx="8229600" cy="21705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2: Pipe and Filter</a:t>
            </a:r>
          </a:p>
        </p:txBody>
      </p:sp>
      <p:sp>
        <p:nvSpPr>
          <p:cNvPr id="479" name="Shape 479"/>
          <p:cNvSpPr/>
          <p:nvPr/>
        </p:nvSpPr>
        <p:spPr>
          <a:xfrm>
            <a:off x="5621350" y="5275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Autopilot Control</a:t>
            </a:r>
          </a:p>
        </p:txBody>
      </p:sp>
      <p:sp>
        <p:nvSpPr>
          <p:cNvPr id="480" name="Shape 480"/>
          <p:cNvSpPr/>
          <p:nvPr/>
        </p:nvSpPr>
        <p:spPr>
          <a:xfrm>
            <a:off x="1554700" y="43760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Altimeter Reading</a:t>
            </a:r>
          </a:p>
        </p:txBody>
      </p:sp>
      <p:cxnSp>
        <p:nvCxnSpPr>
          <p:cNvPr id="481" name="Shape 481"/>
          <p:cNvCxnSpPr>
            <a:stCxn id="482" idx="1"/>
          </p:cNvCxnSpPr>
          <p:nvPr/>
        </p:nvCxnSpPr>
        <p:spPr>
          <a:xfrm rot="10800000">
            <a:off x="2747375" y="4835049"/>
            <a:ext cx="811500" cy="393900"/>
          </a:xfrm>
          <a:prstGeom prst="straightConnector1">
            <a:avLst/>
          </a:prstGeom>
          <a:noFill/>
          <a:ln cap="flat" cmpd="sng" w="19050">
            <a:solidFill>
              <a:schemeClr val="dk2"/>
            </a:solidFill>
            <a:prstDash val="solid"/>
            <a:round/>
            <a:headEnd len="lg" w="lg" type="triangle"/>
            <a:tailEnd len="lg" w="lg" type="none"/>
          </a:ln>
        </p:spPr>
      </p:cxnSp>
      <p:sp>
        <p:nvSpPr>
          <p:cNvPr id="482" name="Shape 482"/>
          <p:cNvSpPr/>
          <p:nvPr/>
        </p:nvSpPr>
        <p:spPr>
          <a:xfrm>
            <a:off x="3558875" y="49205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Altimeter Response</a:t>
            </a:r>
          </a:p>
        </p:txBody>
      </p:sp>
      <p:sp>
        <p:nvSpPr>
          <p:cNvPr id="483" name="Shape 483"/>
          <p:cNvSpPr/>
          <p:nvPr/>
        </p:nvSpPr>
        <p:spPr>
          <a:xfrm>
            <a:off x="5661500" y="43819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Monitor Output</a:t>
            </a:r>
          </a:p>
        </p:txBody>
      </p:sp>
      <p:cxnSp>
        <p:nvCxnSpPr>
          <p:cNvPr id="484" name="Shape 484"/>
          <p:cNvCxnSpPr>
            <a:stCxn id="482" idx="3"/>
            <a:endCxn id="483" idx="1"/>
          </p:cNvCxnSpPr>
          <p:nvPr/>
        </p:nvCxnSpPr>
        <p:spPr>
          <a:xfrm flipH="1" rot="10800000">
            <a:off x="4751674" y="4690449"/>
            <a:ext cx="909900" cy="538500"/>
          </a:xfrm>
          <a:prstGeom prst="straightConnector1">
            <a:avLst/>
          </a:prstGeom>
          <a:noFill/>
          <a:ln cap="flat" cmpd="sng" w="19050">
            <a:solidFill>
              <a:schemeClr val="dk2"/>
            </a:solidFill>
            <a:prstDash val="solid"/>
            <a:round/>
            <a:headEnd len="lg" w="lg" type="none"/>
            <a:tailEnd len="lg" w="lg" type="triangle"/>
          </a:ln>
        </p:spPr>
      </p:cxnSp>
      <p:cxnSp>
        <p:nvCxnSpPr>
          <p:cNvPr id="485" name="Shape 485"/>
          <p:cNvCxnSpPr>
            <a:stCxn id="482" idx="3"/>
            <a:endCxn id="479" idx="1"/>
          </p:cNvCxnSpPr>
          <p:nvPr/>
        </p:nvCxnSpPr>
        <p:spPr>
          <a:xfrm>
            <a:off x="4751674" y="5228949"/>
            <a:ext cx="869700" cy="355200"/>
          </a:xfrm>
          <a:prstGeom prst="straightConnector1">
            <a:avLst/>
          </a:prstGeom>
          <a:noFill/>
          <a:ln cap="flat" cmpd="sng" w="19050">
            <a:solidFill>
              <a:schemeClr val="dk2"/>
            </a:solidFill>
            <a:prstDash val="solid"/>
            <a:round/>
            <a:headEnd len="lg" w="lg" type="none"/>
            <a:tailEnd len="lg" w="lg" type="triangle"/>
          </a:ln>
        </p:spPr>
      </p:cxnSp>
      <p:cxnSp>
        <p:nvCxnSpPr>
          <p:cNvPr id="486" name="Shape 486"/>
          <p:cNvCxnSpPr>
            <a:stCxn id="480" idx="3"/>
            <a:endCxn id="483" idx="1"/>
          </p:cNvCxnSpPr>
          <p:nvPr/>
        </p:nvCxnSpPr>
        <p:spPr>
          <a:xfrm>
            <a:off x="2747499" y="4684399"/>
            <a:ext cx="2913900" cy="6000"/>
          </a:xfrm>
          <a:prstGeom prst="straightConnector1">
            <a:avLst/>
          </a:prstGeom>
          <a:noFill/>
          <a:ln cap="flat" cmpd="sng" w="19050">
            <a:solidFill>
              <a:schemeClr val="dk2"/>
            </a:solidFill>
            <a:prstDash val="solid"/>
            <a:round/>
            <a:headEnd len="lg" w="lg" type="none"/>
            <a:tailEnd len="lg" w="lg" type="triangle"/>
          </a:ln>
        </p:spPr>
      </p:cxnSp>
      <p:sp>
        <p:nvSpPr>
          <p:cNvPr id="487" name="Shape 4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ASW Solution</a:t>
            </a:r>
          </a:p>
        </p:txBody>
      </p:sp>
      <p:sp>
        <p:nvSpPr>
          <p:cNvPr id="493" name="Shape 49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b="1" lang="en"/>
              <a:t>Perform control modeling. How should events be handled?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lang="en"/>
              <a:t>Depends on how you answered the previous question, but a natural option would be an Interrupt-Driven Model. </a:t>
            </a:r>
          </a:p>
          <a:p>
            <a:pPr lvl="0" marR="0" rtl="0" algn="l">
              <a:lnSpc>
                <a:spcPct val="100000"/>
              </a:lnSpc>
              <a:spcBef>
                <a:spcPts val="600"/>
              </a:spcBef>
              <a:spcAft>
                <a:spcPts val="0"/>
              </a:spcAft>
              <a:buNone/>
            </a:pPr>
            <a:r>
              <a:rPr lang="en"/>
              <a:t>Handlers for new altimeter readings, for error flags triggered by altimeter processing code.</a:t>
            </a:r>
          </a:p>
          <a:p>
            <a:pPr lvl="0" marR="0" rtl="0" algn="l">
              <a:lnSpc>
                <a:spcPct val="100000"/>
              </a:lnSpc>
              <a:spcBef>
                <a:spcPts val="600"/>
              </a:spcBef>
              <a:spcAft>
                <a:spcPts val="0"/>
              </a:spcAft>
              <a:buNone/>
            </a:pPr>
            <a:r>
              <a:t/>
            </a:r>
            <a:endParaRPr/>
          </a:p>
        </p:txBody>
      </p:sp>
      <p:sp>
        <p:nvSpPr>
          <p:cNvPr id="494" name="Shape 4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Modular Decomposition</a:t>
            </a:r>
          </a:p>
        </p:txBody>
      </p:sp>
      <p:sp>
        <p:nvSpPr>
          <p:cNvPr id="500" name="Shape 5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Next step - subsystems need to be decomposed into modules.  </a:t>
            </a:r>
          </a:p>
          <a:p>
            <a:pPr indent="-228600" lvl="0" marL="457200" rtl="0">
              <a:spcBef>
                <a:spcPts val="0"/>
              </a:spcBef>
            </a:pPr>
            <a:r>
              <a:rPr lang="en"/>
              <a:t>How we get from a “subsystem” to classes and methods.</a:t>
            </a:r>
          </a:p>
          <a:p>
            <a:pPr indent="-419100" lvl="0" marL="457200" marR="0" rtl="0" algn="l">
              <a:lnSpc>
                <a:spcPct val="100000"/>
              </a:lnSpc>
              <a:spcBef>
                <a:spcPts val="600"/>
              </a:spcBef>
              <a:spcAft>
                <a:spcPts val="0"/>
              </a:spcAft>
              <a:buClr>
                <a:schemeClr val="dk1"/>
              </a:buClr>
              <a:buSzPct val="100000"/>
              <a:buFont typeface="Arial"/>
            </a:pPr>
            <a:r>
              <a:rPr lang="en"/>
              <a:t>We’ll start to talk about this after the midterm.</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501" name="Shape 5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Key Points</a:t>
            </a:r>
          </a:p>
        </p:txBody>
      </p:sp>
      <p:sp>
        <p:nvSpPr>
          <p:cNvPr id="507" name="Shape 5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spcBef>
                <a:spcPts val="0"/>
              </a:spcBef>
            </a:pPr>
            <a:r>
              <a:rPr lang="en"/>
              <a:t>The software architect is responsible for deriving a system structure, a control model, and a modular decomposition.</a:t>
            </a:r>
          </a:p>
          <a:p>
            <a:pPr indent="-228600" lvl="0" marL="457200" rtl="0">
              <a:spcBef>
                <a:spcPts val="0"/>
              </a:spcBef>
            </a:pPr>
            <a:r>
              <a:rPr lang="en"/>
              <a:t>Architectural models can help organize a system.</a:t>
            </a:r>
          </a:p>
          <a:p>
            <a:pPr indent="-228600" lvl="1" marL="914400" rtl="0">
              <a:spcBef>
                <a:spcPts val="0"/>
              </a:spcBef>
            </a:pPr>
            <a:r>
              <a:rPr lang="en"/>
              <a:t>Layered, repository, client-server, and pipe and filter models - also many others.</a:t>
            </a:r>
          </a:p>
          <a:p>
            <a:pPr indent="-228600" lvl="0" marL="457200" rtl="0">
              <a:spcBef>
                <a:spcPts val="0"/>
              </a:spcBef>
            </a:pPr>
            <a:r>
              <a:rPr lang="en"/>
              <a:t>Control models include centralized control and event-driven models.</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508" name="Shape 5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514" name="Shape 5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Midterm Review </a:t>
            </a:r>
          </a:p>
          <a:p>
            <a:pPr indent="-228600" lvl="1" marL="914400" marR="0" rtl="0" algn="l">
              <a:lnSpc>
                <a:spcPct val="100000"/>
              </a:lnSpc>
              <a:spcBef>
                <a:spcPts val="600"/>
              </a:spcBef>
              <a:spcAft>
                <a:spcPts val="0"/>
              </a:spcAft>
            </a:pPr>
            <a:r>
              <a:rPr lang="en"/>
              <a:t>Practice exam on Moodle</a:t>
            </a:r>
          </a:p>
          <a:p>
            <a:pPr indent="-228600" lvl="1" marL="914400" marR="0" rtl="0" algn="l">
              <a:lnSpc>
                <a:spcPct val="100000"/>
              </a:lnSpc>
              <a:spcBef>
                <a:spcPts val="600"/>
              </a:spcBef>
              <a:spcAft>
                <a:spcPts val="0"/>
              </a:spcAft>
            </a:pPr>
            <a:r>
              <a:rPr lang="en"/>
              <a:t>Answers will be discussed Thursday</a:t>
            </a:r>
          </a:p>
          <a:p>
            <a:pPr indent="0" lvl="0" marL="914400" rtl="0">
              <a:spcBef>
                <a:spcPts val="0"/>
              </a:spcBef>
              <a:buNone/>
            </a:pPr>
            <a:r>
              <a:t/>
            </a:r>
            <a:endParaRPr/>
          </a:p>
          <a:p>
            <a:pPr indent="-228600" lvl="0" marL="457200" rtl="0">
              <a:spcBef>
                <a:spcPts val="0"/>
              </a:spcBef>
            </a:pPr>
            <a:r>
              <a:rPr lang="en"/>
              <a:t>Homework: Project 2 due next Tuesday night.</a:t>
            </a:r>
          </a:p>
          <a:p>
            <a:pPr lvl="0" marR="0" rtl="0" algn="l">
              <a:lnSpc>
                <a:spcPct val="100000"/>
              </a:lnSpc>
              <a:spcBef>
                <a:spcPts val="600"/>
              </a:spcBef>
              <a:spcAft>
                <a:spcPts val="0"/>
              </a:spcAft>
              <a:buNone/>
            </a:pPr>
            <a:r>
              <a:t/>
            </a:r>
            <a:endParaRPr/>
          </a:p>
        </p:txBody>
      </p:sp>
      <p:sp>
        <p:nvSpPr>
          <p:cNvPr id="515" name="Shape 5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Architectural Design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First stage of design.</a:t>
            </a:r>
          </a:p>
          <a:p>
            <a:pPr indent="-228600" lvl="0" marL="457200" marR="0" rtl="0" algn="l">
              <a:lnSpc>
                <a:spcPct val="100000"/>
              </a:lnSpc>
              <a:spcBef>
                <a:spcPts val="600"/>
              </a:spcBef>
              <a:spcAft>
                <a:spcPts val="0"/>
              </a:spcAft>
            </a:pPr>
            <a:r>
              <a:rPr b="1" lang="en"/>
              <a:t>Partitions</a:t>
            </a:r>
            <a:r>
              <a:rPr lang="en"/>
              <a:t> the requirements into self-contained subsystems. </a:t>
            </a:r>
          </a:p>
          <a:p>
            <a:pPr indent="-228600" lvl="1" marL="914400" marR="0" rtl="0" algn="l">
              <a:lnSpc>
                <a:spcPct val="100000"/>
              </a:lnSpc>
              <a:spcBef>
                <a:spcPts val="600"/>
              </a:spcBef>
              <a:spcAft>
                <a:spcPts val="0"/>
              </a:spcAft>
            </a:pPr>
            <a:r>
              <a:rPr lang="en"/>
              <a:t>Later, each subsystem will be decomposed into one or more classes.</a:t>
            </a:r>
          </a:p>
          <a:p>
            <a:pPr indent="-228600" lvl="0" marL="457200" marR="0" rtl="0" algn="l">
              <a:lnSpc>
                <a:spcPct val="100000"/>
              </a:lnSpc>
              <a:spcBef>
                <a:spcPts val="600"/>
              </a:spcBef>
              <a:spcAft>
                <a:spcPts val="0"/>
              </a:spcAft>
            </a:pPr>
            <a:r>
              <a:rPr lang="en"/>
              <a:t>Plan how those subsystems cooperate and communicate.</a:t>
            </a:r>
          </a:p>
        </p:txBody>
      </p:sp>
      <p:sp>
        <p:nvSpPr>
          <p:cNvPr id="75" name="Shape 7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Architecture Parallels</a:t>
            </a:r>
          </a:p>
        </p:txBody>
      </p:sp>
      <p:sp>
        <p:nvSpPr>
          <p:cNvPr id="81" name="Shape 8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Architectural plans are the technical interface between the customer and the contractor building the building.</a:t>
            </a:r>
          </a:p>
          <a:p>
            <a:pPr indent="-228600" lvl="1" marL="914400" marR="0" rtl="0" algn="l">
              <a:lnSpc>
                <a:spcPct val="100000"/>
              </a:lnSpc>
              <a:spcBef>
                <a:spcPts val="600"/>
              </a:spcBef>
              <a:spcAft>
                <a:spcPts val="0"/>
              </a:spcAft>
            </a:pPr>
            <a:r>
              <a:rPr lang="en"/>
              <a:t>(and the software)</a:t>
            </a:r>
          </a:p>
          <a:p>
            <a:pPr indent="-228600" lvl="0" marL="457200" marR="0" rtl="0" algn="l">
              <a:lnSpc>
                <a:spcPct val="100000"/>
              </a:lnSpc>
              <a:spcBef>
                <a:spcPts val="600"/>
              </a:spcBef>
              <a:spcAft>
                <a:spcPts val="0"/>
              </a:spcAft>
            </a:pPr>
            <a:r>
              <a:rPr lang="en"/>
              <a:t>A bad architectural design for a building cannot be rescued by good construction.</a:t>
            </a:r>
          </a:p>
          <a:p>
            <a:pPr indent="-228600" lvl="1" marL="914400" marR="0" rtl="0" algn="l">
              <a:lnSpc>
                <a:spcPct val="100000"/>
              </a:lnSpc>
              <a:spcBef>
                <a:spcPts val="600"/>
              </a:spcBef>
              <a:spcAft>
                <a:spcPts val="0"/>
              </a:spcAft>
            </a:pPr>
            <a:r>
              <a:rPr lang="en"/>
              <a:t>(same for software)</a:t>
            </a:r>
          </a:p>
          <a:p>
            <a:pPr indent="-228600" lvl="0" marL="457200" marR="0" rtl="0" algn="l">
              <a:lnSpc>
                <a:spcPct val="100000"/>
              </a:lnSpc>
              <a:spcBef>
                <a:spcPts val="600"/>
              </a:spcBef>
              <a:spcAft>
                <a:spcPts val="0"/>
              </a:spcAft>
            </a:pPr>
            <a:r>
              <a:rPr lang="en"/>
              <a:t>There are specialist types of building architects and architecture styles.</a:t>
            </a:r>
          </a:p>
          <a:p>
            <a:pPr indent="-228600" lvl="1" marL="914400" marR="0" rtl="0" algn="l">
              <a:lnSpc>
                <a:spcPct val="100000"/>
              </a:lnSpc>
              <a:spcBef>
                <a:spcPts val="600"/>
              </a:spcBef>
              <a:spcAft>
                <a:spcPts val="0"/>
              </a:spcAft>
            </a:pPr>
            <a:r>
              <a:rPr lang="en"/>
              <a:t>(you get the point)</a:t>
            </a:r>
          </a:p>
        </p:txBody>
      </p:sp>
      <p:sp>
        <p:nvSpPr>
          <p:cNvPr id="82" name="Shape 8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Why Explicitly Plan Architecture?</a:t>
            </a:r>
          </a:p>
        </p:txBody>
      </p:sp>
      <p:sp>
        <p:nvSpPr>
          <p:cNvPr id="88" name="Shape 8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Enable stakeholder communication</a:t>
            </a:r>
          </a:p>
          <a:p>
            <a:pPr indent="-228600" lvl="1" marL="914400" marR="0" rtl="0" algn="l">
              <a:lnSpc>
                <a:spcPct val="100000"/>
              </a:lnSpc>
              <a:spcBef>
                <a:spcPts val="600"/>
              </a:spcBef>
              <a:spcAft>
                <a:spcPts val="0"/>
              </a:spcAft>
            </a:pPr>
            <a:r>
              <a:rPr lang="en"/>
              <a:t>High-level presentation of the system.</a:t>
            </a:r>
          </a:p>
          <a:p>
            <a:pPr indent="-228600" lvl="0" marL="457200" marR="0" rtl="0" algn="l">
              <a:lnSpc>
                <a:spcPct val="100000"/>
              </a:lnSpc>
              <a:spcBef>
                <a:spcPts val="600"/>
              </a:spcBef>
              <a:spcAft>
                <a:spcPts val="0"/>
              </a:spcAft>
            </a:pPr>
            <a:r>
              <a:rPr lang="en"/>
              <a:t>Enables system analysis</a:t>
            </a:r>
          </a:p>
          <a:p>
            <a:pPr indent="-228600" lvl="1" marL="914400" marR="0" rtl="0" algn="l">
              <a:lnSpc>
                <a:spcPct val="100000"/>
              </a:lnSpc>
              <a:spcBef>
                <a:spcPts val="600"/>
              </a:spcBef>
              <a:spcAft>
                <a:spcPts val="0"/>
              </a:spcAft>
            </a:pPr>
            <a:r>
              <a:rPr lang="en"/>
              <a:t>Can look for problems before coding.</a:t>
            </a:r>
          </a:p>
          <a:p>
            <a:pPr indent="-228600" lvl="0" marL="457200" marR="0" rtl="0" algn="l">
              <a:lnSpc>
                <a:spcPct val="100000"/>
              </a:lnSpc>
              <a:spcBef>
                <a:spcPts val="600"/>
              </a:spcBef>
              <a:spcAft>
                <a:spcPts val="0"/>
              </a:spcAft>
            </a:pPr>
            <a:r>
              <a:rPr lang="en"/>
              <a:t>Enables large-scale reuse</a:t>
            </a:r>
          </a:p>
          <a:p>
            <a:pPr indent="-228600" lvl="1" marL="914400" marR="0" rtl="0" algn="l">
              <a:lnSpc>
                <a:spcPct val="100000"/>
              </a:lnSpc>
              <a:spcBef>
                <a:spcPts val="600"/>
              </a:spcBef>
              <a:spcAft>
                <a:spcPts val="0"/>
              </a:spcAft>
            </a:pPr>
            <a:r>
              <a:rPr lang="en"/>
              <a:t>Planning subsystems as independent entities allows their reuse in other systems.</a:t>
            </a:r>
          </a:p>
          <a:p>
            <a:pPr indent="-228600" lvl="0" marL="457200" marR="0" rtl="0" algn="l">
              <a:lnSpc>
                <a:spcPct val="100000"/>
              </a:lnSpc>
              <a:spcBef>
                <a:spcPts val="600"/>
              </a:spcBef>
              <a:spcAft>
                <a:spcPts val="0"/>
              </a:spcAft>
            </a:pPr>
            <a:r>
              <a:rPr lang="en"/>
              <a:t>Bad architectural design means bad security</a:t>
            </a:r>
          </a:p>
          <a:p>
            <a:pPr indent="-228600" lvl="1" marL="914400" marR="0" rtl="0" algn="l">
              <a:lnSpc>
                <a:spcPct val="100000"/>
              </a:lnSpc>
              <a:spcBef>
                <a:spcPts val="600"/>
              </a:spcBef>
              <a:spcAft>
                <a:spcPts val="0"/>
              </a:spcAft>
            </a:pPr>
            <a:r>
              <a:rPr lang="en"/>
              <a:t>Controlling access is the first line of defense.</a:t>
            </a:r>
          </a:p>
        </p:txBody>
      </p:sp>
      <p:sp>
        <p:nvSpPr>
          <p:cNvPr id="89" name="Shape 8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How We Partition a System</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System Structuring</a:t>
            </a:r>
          </a:p>
          <a:p>
            <a:pPr indent="-406400" lvl="1" marL="914400" marR="0" rtl="0" algn="l">
              <a:lnSpc>
                <a:spcPct val="100000"/>
              </a:lnSpc>
              <a:spcBef>
                <a:spcPts val="600"/>
              </a:spcBef>
              <a:spcAft>
                <a:spcPts val="0"/>
              </a:spcAft>
              <a:buSzPct val="100000"/>
            </a:pPr>
            <a:r>
              <a:rPr lang="en" sz="2800"/>
              <a:t>The system is decomposed into several subsystems and connections between those subsystems are identified.</a:t>
            </a:r>
          </a:p>
          <a:p>
            <a:pPr indent="-228600" lvl="0" marL="457200" marR="0" rtl="0" algn="l">
              <a:lnSpc>
                <a:spcPct val="100000"/>
              </a:lnSpc>
              <a:spcBef>
                <a:spcPts val="600"/>
              </a:spcBef>
              <a:spcAft>
                <a:spcPts val="0"/>
              </a:spcAft>
            </a:pPr>
            <a:r>
              <a:rPr lang="en"/>
              <a:t>Control Modeling</a:t>
            </a:r>
          </a:p>
          <a:p>
            <a:pPr indent="-406400" lvl="1" marL="914400" marR="0" rtl="0" algn="l">
              <a:lnSpc>
                <a:spcPct val="100000"/>
              </a:lnSpc>
              <a:spcBef>
                <a:spcPts val="600"/>
              </a:spcBef>
              <a:spcAft>
                <a:spcPts val="0"/>
              </a:spcAft>
              <a:buSzPct val="100000"/>
            </a:pPr>
            <a:r>
              <a:rPr lang="en" sz="2800"/>
              <a:t>A model of the control relationship between different parts of the system is established.</a:t>
            </a:r>
          </a:p>
          <a:p>
            <a:pPr indent="-228600" lvl="0" marL="457200" marR="0" rtl="0" algn="l">
              <a:lnSpc>
                <a:spcPct val="100000"/>
              </a:lnSpc>
              <a:spcBef>
                <a:spcPts val="600"/>
              </a:spcBef>
              <a:spcAft>
                <a:spcPts val="0"/>
              </a:spcAft>
            </a:pPr>
            <a:r>
              <a:rPr lang="en"/>
              <a:t>Modular Decomposition</a:t>
            </a:r>
          </a:p>
          <a:p>
            <a:pPr indent="-412750" lvl="1" marL="914400" marR="0" rtl="0" algn="l">
              <a:lnSpc>
                <a:spcPct val="100000"/>
              </a:lnSpc>
              <a:spcBef>
                <a:spcPts val="600"/>
              </a:spcBef>
              <a:spcAft>
                <a:spcPts val="0"/>
              </a:spcAft>
              <a:buSzPct val="100000"/>
            </a:pPr>
            <a:r>
              <a:rPr lang="en" sz="2900"/>
              <a:t>The subsystems are decomposed into modules to structure the implementation.</a:t>
            </a:r>
          </a:p>
        </p:txBody>
      </p:sp>
      <p:sp>
        <p:nvSpPr>
          <p:cNvPr id="96" name="Shape 9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Architectural Qualities</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Performance</a:t>
            </a:r>
          </a:p>
          <a:p>
            <a:pPr indent="-406400" lvl="1" marL="914400" marR="0" rtl="0" algn="l">
              <a:lnSpc>
                <a:spcPct val="100000"/>
              </a:lnSpc>
              <a:spcBef>
                <a:spcPts val="600"/>
              </a:spcBef>
              <a:spcAft>
                <a:spcPts val="0"/>
              </a:spcAft>
              <a:buSzPct val="100000"/>
            </a:pPr>
            <a:r>
              <a:rPr lang="en" sz="2800"/>
              <a:t>Minimize communication using fewer, larger components, stored on a local machine. Consider opportunities for parallel execution.</a:t>
            </a:r>
          </a:p>
          <a:p>
            <a:pPr indent="-228600" lvl="0" marL="457200" marR="0" rtl="0" algn="l">
              <a:lnSpc>
                <a:spcPct val="100000"/>
              </a:lnSpc>
              <a:spcBef>
                <a:spcPts val="600"/>
              </a:spcBef>
              <a:spcAft>
                <a:spcPts val="0"/>
              </a:spcAft>
            </a:pPr>
            <a:r>
              <a:rPr lang="en"/>
              <a:t>Security</a:t>
            </a:r>
          </a:p>
          <a:p>
            <a:pPr indent="-406400" lvl="1" marL="914400" marR="0" rtl="0" algn="l">
              <a:lnSpc>
                <a:spcPct val="100000"/>
              </a:lnSpc>
              <a:spcBef>
                <a:spcPts val="600"/>
              </a:spcBef>
              <a:spcAft>
                <a:spcPts val="0"/>
              </a:spcAft>
              <a:buSzPct val="100000"/>
            </a:pPr>
            <a:r>
              <a:rPr lang="en" sz="2800"/>
              <a:t>Layer the architecture, with the critical components protected in innermost layers.</a:t>
            </a:r>
          </a:p>
          <a:p>
            <a:pPr indent="-228600" lvl="0" marL="457200" marR="0" rtl="0" algn="l">
              <a:lnSpc>
                <a:spcPct val="100000"/>
              </a:lnSpc>
              <a:spcBef>
                <a:spcPts val="600"/>
              </a:spcBef>
              <a:spcAft>
                <a:spcPts val="0"/>
              </a:spcAft>
            </a:pPr>
            <a:r>
              <a:rPr lang="en"/>
              <a:t>Safety</a:t>
            </a:r>
          </a:p>
          <a:p>
            <a:pPr indent="-406400" lvl="1" marL="914400" marR="0" rtl="0" algn="l">
              <a:lnSpc>
                <a:spcPct val="100000"/>
              </a:lnSpc>
              <a:spcBef>
                <a:spcPts val="600"/>
              </a:spcBef>
              <a:spcAft>
                <a:spcPts val="0"/>
              </a:spcAft>
              <a:buSzPct val="100000"/>
            </a:pPr>
            <a:r>
              <a:rPr lang="en" sz="2800"/>
              <a:t>Encapsulate safety-related operations within a small number of local components. </a:t>
            </a:r>
          </a:p>
        </p:txBody>
      </p:sp>
      <p:sp>
        <p:nvSpPr>
          <p:cNvPr id="103" name="Shape 1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