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just one option</a:t>
            </a:r>
          </a:p>
          <a:p>
            <a:pPr lvl="0">
              <a:spcBef>
                <a:spcPts val="0"/>
              </a:spcBef>
              <a:buNone/>
            </a:pPr>
            <a:r>
              <a:rPr lang="en"/>
              <a:t>talk about scenarios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work through</a:t>
            </a:r>
          </a:p>
          <a:p>
            <a:pPr lvl="0" rtl="0">
              <a:spcBef>
                <a:spcPts val="0"/>
              </a:spcBef>
              <a:buNone/>
            </a:pPr>
            <a:r>
              <a:rPr lang="en"/>
              <a:t>departure flight, arrival flight, database</a:t>
            </a:r>
          </a:p>
          <a:p>
            <a:pPr lvl="0" rtl="0">
              <a:spcBef>
                <a:spcPts val="0"/>
              </a:spcBef>
              <a:buNone/>
            </a:pPr>
            <a:r>
              <a:rPr lang="en"/>
              <a:t>for each parameter in data structure, what are some input partitions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Here are kind of the essential, could be some others - make sure destination and originating differ for the arriving flight and for the departing flight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(discuss)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Roles in using system. Same physical person, different role. Clearer if you separate.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Solid - C language is known, how to compile it for other processors is known, the instruction set is well-defined.</a:t>
            </a:r>
          </a:p>
          <a:p>
            <a:pPr lvl="0">
              <a:spcBef>
                <a:spcPts val="0"/>
              </a:spcBef>
              <a:buNone/>
            </a:pPr>
            <a:r>
              <a:rPr lang="en"/>
              <a:t>Those are unlikely to change.</a:t>
            </a:r>
          </a:p>
          <a:p>
            <a:pPr lvl="0">
              <a:spcBef>
                <a:spcPts val="0"/>
              </a:spcBef>
              <a:buNone/>
            </a:pPr>
            <a:r>
              <a:rPr lang="en"/>
              <a:t>Still some risk - new processor. Even if that instruction set is well-defined, will it change? So, be careful that your design can adapt, but still - lots of knowns.</a:t>
            </a:r>
          </a:p>
          <a:p>
            <a:pPr lvl="0" rtl="0">
              <a:spcBef>
                <a:spcPts val="0"/>
              </a:spcBef>
              <a:buNone/>
            </a:pPr>
            <a:r>
              <a:rPr lang="en"/>
              <a:t>Questions like this - some room for different answers. Just argue your case well.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many more)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lgn="just">
              <a:lnSpc>
                <a:spcPct val="115000"/>
              </a:lnSpc>
              <a:spcBef>
                <a:spcPts val="0"/>
              </a:spcBef>
              <a:buClr>
                <a:schemeClr val="dk1"/>
              </a:buClr>
              <a:buSzPct val="100000"/>
              <a:buFont typeface="Arial"/>
              <a:buNone/>
            </a:pPr>
            <a:r>
              <a:rPr i="1" lang="en">
                <a:solidFill>
                  <a:schemeClr val="dk1"/>
                </a:solidFill>
              </a:rPr>
              <a:t>A system can typically not meet the requirements without some help (or at least collaboration) from the environment. For example, consider the example of a patient monitoring system discussed in the world-machine model lecture. In this system, the device cannot meet its requirements unless the nurses are close enough to hear the alarm, unless the physical sensors can accurately detect a heartbeat. Similar situations occur in most systems, the environment must cooperate to some degree with the system to get the job done. The reason to capture environmental assumptions is to document the degree of which we expect the environment to cooperate with us—our system assumes certain cooperation from the environment. If this cooperation is not present, our system may not satisfy the stated requirements. </a:t>
            </a:r>
          </a:p>
          <a:p>
            <a:pPr lvl="0" rtl="0">
              <a:lnSpc>
                <a:spcPct val="115000"/>
              </a:lnSpc>
              <a:spcBef>
                <a:spcPts val="0"/>
              </a:spcBef>
              <a:buClr>
                <a:schemeClr val="dk1"/>
              </a:buClr>
              <a:buSzPct val="100000"/>
              <a:buFont typeface="Arial"/>
              <a:buNone/>
            </a:pPr>
            <a:r>
              <a:rPr i="1" lang="en">
                <a:solidFill>
                  <a:schemeClr val="dk1"/>
                </a:solidFill>
              </a:rPr>
              <a:t>			</a:t>
            </a:r>
          </a:p>
          <a:p>
            <a:pPr lvl="0" rtl="0" algn="just">
              <a:lnSpc>
                <a:spcPct val="115000"/>
              </a:lnSpc>
              <a:spcBef>
                <a:spcPts val="0"/>
              </a:spcBef>
              <a:buClr>
                <a:schemeClr val="dk1"/>
              </a:buClr>
              <a:buSzPct val="100000"/>
              <a:buFont typeface="Arial"/>
              <a:buNone/>
            </a:pPr>
            <a:r>
              <a:rPr i="1" lang="en">
                <a:solidFill>
                  <a:schemeClr val="dk1"/>
                </a:solidFill>
              </a:rPr>
              <a:t>In other words:	</a:t>
            </a:r>
          </a:p>
          <a:p>
            <a:pPr lvl="0" rtl="0" algn="just">
              <a:lnSpc>
                <a:spcPct val="115000"/>
              </a:lnSpc>
              <a:spcBef>
                <a:spcPts val="0"/>
              </a:spcBef>
              <a:buNone/>
            </a:pPr>
            <a:r>
              <a:rPr i="1" lang="en">
                <a:solidFill>
                  <a:schemeClr val="dk1"/>
                </a:solidFill>
              </a:rPr>
              <a:t>1-A piece of software is always intended to work correctly in a given environment. Without a specification of what that environment is, it is impossible to determine if the software works correctly, it has to be evaluated in its intended environment.</a:t>
            </a:r>
          </a:p>
          <a:p>
            <a:pPr lvl="0" rtl="0" algn="just">
              <a:lnSpc>
                <a:spcPct val="115000"/>
              </a:lnSpc>
              <a:spcBef>
                <a:spcPts val="0"/>
              </a:spcBef>
              <a:buNone/>
            </a:pPr>
            <a:r>
              <a:rPr i="1" lang="en">
                <a:solidFill>
                  <a:schemeClr val="dk1"/>
                </a:solidFill>
              </a:rPr>
              <a:t>2-The software cannot be designed to handle all conceivable situations in all environments, we must limit the scope of the software. We do this by making assumptions about the environment, for example, assumptions about situations that cannot occur or how the environment will respond to commands. If the assumptions do not hold, the software may not work as intended.</a:t>
            </a:r>
          </a:p>
          <a:p>
            <a:pPr lvl="0" rtl="0" algn="just">
              <a:lnSpc>
                <a:spcPct val="115000"/>
              </a:lnSpc>
              <a:spcBef>
                <a:spcPts val="0"/>
              </a:spcBef>
              <a:buNone/>
            </a:pPr>
            <a:r>
              <a:rPr i="1" lang="en">
                <a:solidFill>
                  <a:schemeClr val="dk1"/>
                </a:solidFill>
              </a:rPr>
              <a:t>3-The software may not be able to achieve all system goals by itself. We may have to constrain the environment to meet the goals. For example, we may require that the software is used on aircraft above 1500 ft only. This must be captured in the requirements. </a:t>
            </a:r>
          </a:p>
          <a:p>
            <a:pPr lvl="0" rtl="0" algn="just">
              <a:lnSpc>
                <a:spcPct val="115000"/>
              </a:lnSpc>
              <a:spcBef>
                <a:spcPts val="0"/>
              </a:spcBef>
              <a:buNone/>
            </a:pPr>
            <a:r>
              <a:rPr i="1" lang="en">
                <a:solidFill>
                  <a:schemeClr val="dk1"/>
                </a:solidFill>
              </a:rPr>
              <a:t>This lets us argue that we built software that can meet the real-world requirements of the customers, and lets us make informed decisions anout when and where to deploy the software.</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Midterm Review</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wrap="square" tIns="91425">
            <a:noAutofit/>
          </a:bodyPr>
          <a:lstStyle/>
          <a:p>
            <a:pPr lvl="0" rtl="0">
              <a:spcBef>
                <a:spcPts val="0"/>
              </a:spcBef>
              <a:buNone/>
            </a:pPr>
            <a:r>
              <a:rPr lang="en"/>
              <a:t>CSCE 740 - Lecture 13 - 10/12/2017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4</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1600"/>
              <a:t>You are involved in a new software product - an insurance application intended to determine what insurance products a customer is eligible for. The eligibility requirements are captured in various laws and regulations.</a:t>
            </a:r>
          </a:p>
          <a:p>
            <a:pPr lvl="0" marR="0" rtl="0" algn="l">
              <a:lnSpc>
                <a:spcPct val="100000"/>
              </a:lnSpc>
              <a:spcBef>
                <a:spcPts val="600"/>
              </a:spcBef>
              <a:spcAft>
                <a:spcPts val="0"/>
              </a:spcAft>
              <a:buNone/>
            </a:pPr>
            <a:r>
              <a:rPr lang="en" sz="1600"/>
              <a:t>A contractor is doing most of the work. They will assist with all aspects of planning, management, and development since you lack the expertise to complete the project. The plan was a waterfall process. The product will be long lived, good documentation is a must. The laws were thought to be a good start for requirements.</a:t>
            </a:r>
          </a:p>
          <a:p>
            <a:pPr lvl="0" marR="0" rtl="0" algn="l">
              <a:lnSpc>
                <a:spcPct val="100000"/>
              </a:lnSpc>
              <a:spcBef>
                <a:spcPts val="600"/>
              </a:spcBef>
              <a:spcAft>
                <a:spcPts val="0"/>
              </a:spcAft>
              <a:buNone/>
            </a:pPr>
            <a:r>
              <a:rPr lang="en" sz="1600"/>
              <a:t>During the requirements capture process, the team discovers the laws are incomplete, ambiguous, and obtuse. The elicitation is taking longer than planned, and required a lot of interaction with case workers. Towards the end of the requirement process, the requirements document is incomplete and there is more work to be done. </a:t>
            </a:r>
          </a:p>
          <a:p>
            <a:pPr lvl="0" marR="0" rtl="0" algn="l">
              <a:lnSpc>
                <a:spcPct val="100000"/>
              </a:lnSpc>
              <a:spcBef>
                <a:spcPts val="600"/>
              </a:spcBef>
              <a:spcAft>
                <a:spcPts val="0"/>
              </a:spcAft>
              <a:buNone/>
            </a:pPr>
            <a:r>
              <a:rPr lang="en" sz="1600"/>
              <a:t>At this point, the contractor decides that since there is so much risk and the schedule is behind, the project will switch to an agile method (XP). In addition, to save money, the contractor is offshoring the coding to a development center in a low-cost country.</a:t>
            </a:r>
          </a:p>
          <a:p>
            <a:pPr lvl="0" marR="0" rtl="0" algn="l">
              <a:lnSpc>
                <a:spcPct val="100000"/>
              </a:lnSpc>
              <a:spcBef>
                <a:spcPts val="600"/>
              </a:spcBef>
              <a:spcAft>
                <a:spcPts val="0"/>
              </a:spcAft>
              <a:buNone/>
            </a:pPr>
            <a:r>
              <a:rPr b="1" lang="en" sz="1800"/>
              <a:t>1: Is this approach likely to succeed?</a:t>
            </a:r>
          </a:p>
          <a:p>
            <a:pPr lvl="0" marR="0" rtl="0" algn="l">
              <a:lnSpc>
                <a:spcPct val="100000"/>
              </a:lnSpc>
              <a:spcBef>
                <a:spcPts val="600"/>
              </a:spcBef>
              <a:spcAft>
                <a:spcPts val="0"/>
              </a:spcAft>
              <a:buNone/>
            </a:pPr>
            <a:r>
              <a:rPr b="1" lang="en" sz="1800"/>
              <a:t>2: What would your recommendation have been?</a:t>
            </a:r>
          </a:p>
          <a:p>
            <a:pPr lvl="0" marR="0" rtl="0" algn="l">
              <a:lnSpc>
                <a:spcPct val="100000"/>
              </a:lnSpc>
              <a:spcBef>
                <a:spcPts val="600"/>
              </a:spcBef>
              <a:spcAft>
                <a:spcPts val="0"/>
              </a:spcAft>
              <a:buNone/>
            </a:pPr>
            <a:r>
              <a:t/>
            </a:r>
            <a:endParaRPr sz="1400"/>
          </a:p>
        </p:txBody>
      </p:sp>
      <p:sp>
        <p:nvSpPr>
          <p:cNvPr id="108" name="Shape 1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4 - Solution</a:t>
            </a:r>
          </a:p>
        </p:txBody>
      </p:sp>
      <p:sp>
        <p:nvSpPr>
          <p:cNvPr id="114" name="Shape 1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Likely to succeed:</a:t>
            </a:r>
          </a:p>
          <a:p>
            <a:pPr indent="-342900" lvl="0" marL="457200" marR="0" rtl="0" algn="l">
              <a:lnSpc>
                <a:spcPct val="100000"/>
              </a:lnSpc>
              <a:spcBef>
                <a:spcPts val="600"/>
              </a:spcBef>
              <a:spcAft>
                <a:spcPts val="0"/>
              </a:spcAft>
              <a:buSzPct val="100000"/>
            </a:pPr>
            <a:r>
              <a:rPr lang="en" sz="1800"/>
              <a:t>NO!!!!!!!!!!!!!!!!!!!!!!!!!!!!!!!!!!!!!!!!!</a:t>
            </a:r>
          </a:p>
          <a:p>
            <a:pPr indent="-342900" lvl="0" marL="457200" marR="0" rtl="0" algn="l">
              <a:lnSpc>
                <a:spcPct val="100000"/>
              </a:lnSpc>
              <a:spcBef>
                <a:spcPts val="600"/>
              </a:spcBef>
              <a:spcAft>
                <a:spcPts val="0"/>
              </a:spcAft>
              <a:buSzPct val="100000"/>
            </a:pPr>
            <a:r>
              <a:rPr lang="en" sz="1800"/>
              <a:t>One reason: Agile requires access to customers. Off-shore development will make this hard. Lack of familiarity with US laws and regulations is a problem.</a:t>
            </a:r>
          </a:p>
          <a:p>
            <a:pPr indent="-342900" lvl="0" marL="457200" marR="0" rtl="0" algn="l">
              <a:lnSpc>
                <a:spcPct val="100000"/>
              </a:lnSpc>
              <a:spcBef>
                <a:spcPts val="600"/>
              </a:spcBef>
              <a:spcAft>
                <a:spcPts val="0"/>
              </a:spcAft>
              <a:buSzPct val="100000"/>
            </a:pPr>
            <a:r>
              <a:rPr lang="en" sz="1800"/>
              <a:t>Project now involves three organizations, unlikely to produce a good design even with traditional plan-driven methods. Existing requirements are poor, not written in a style conducive to incremental design.</a:t>
            </a:r>
          </a:p>
          <a:p>
            <a:pPr lvl="0" marR="0" rtl="0" algn="l">
              <a:lnSpc>
                <a:spcPct val="100000"/>
              </a:lnSpc>
              <a:spcBef>
                <a:spcPts val="600"/>
              </a:spcBef>
              <a:spcAft>
                <a:spcPts val="0"/>
              </a:spcAft>
              <a:buNone/>
            </a:pPr>
            <a:r>
              <a:rPr lang="en"/>
              <a:t>Recommendation:</a:t>
            </a:r>
          </a:p>
          <a:p>
            <a:pPr indent="-342900" lvl="0" marL="457200" marR="0" rtl="0" algn="l">
              <a:lnSpc>
                <a:spcPct val="100000"/>
              </a:lnSpc>
              <a:spcBef>
                <a:spcPts val="600"/>
              </a:spcBef>
              <a:spcAft>
                <a:spcPts val="0"/>
              </a:spcAft>
              <a:buSzPct val="100000"/>
            </a:pPr>
            <a:r>
              <a:rPr lang="en" sz="1800"/>
              <a:t>Cancel the project? </a:t>
            </a:r>
          </a:p>
          <a:p>
            <a:pPr indent="-342900" lvl="0" marL="457200" marR="0" rtl="0" algn="l">
              <a:lnSpc>
                <a:spcPct val="100000"/>
              </a:lnSpc>
              <a:spcBef>
                <a:spcPts val="600"/>
              </a:spcBef>
              <a:spcAft>
                <a:spcPts val="0"/>
              </a:spcAft>
              <a:buSzPct val="100000"/>
            </a:pPr>
            <a:r>
              <a:rPr lang="en" sz="1800"/>
              <a:t>Can we build incrementally or iteratively from the existing requirements? With good design, new or changed rules can be integrated into system. </a:t>
            </a:r>
          </a:p>
          <a:p>
            <a:pPr lvl="0" marR="0" rtl="0" algn="l">
              <a:lnSpc>
                <a:spcPct val="100000"/>
              </a:lnSpc>
              <a:spcBef>
                <a:spcPts val="600"/>
              </a:spcBef>
              <a:spcAft>
                <a:spcPts val="0"/>
              </a:spcAft>
              <a:buNone/>
            </a:pPr>
            <a:r>
              <a:t/>
            </a:r>
            <a:endParaRPr/>
          </a:p>
        </p:txBody>
      </p:sp>
      <p:sp>
        <p:nvSpPr>
          <p:cNvPr id="115" name="Shape 1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5</a:t>
            </a:r>
          </a:p>
        </p:txBody>
      </p:sp>
      <p:sp>
        <p:nvSpPr>
          <p:cNvPr id="121" name="Shape 12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81000" lvl="0" marL="457200" marR="0" rtl="0" algn="l">
              <a:lnSpc>
                <a:spcPct val="100000"/>
              </a:lnSpc>
              <a:spcBef>
                <a:spcPts val="600"/>
              </a:spcBef>
              <a:spcAft>
                <a:spcPts val="0"/>
              </a:spcAft>
              <a:buSzPct val="80000"/>
            </a:pPr>
            <a:r>
              <a:rPr lang="en"/>
              <a:t>Explain the difference between </a:t>
            </a:r>
            <a:r>
              <a:rPr i="1" lang="en"/>
              <a:t>verification</a:t>
            </a:r>
            <a:r>
              <a:rPr lang="en"/>
              <a:t> and </a:t>
            </a:r>
            <a:r>
              <a:rPr i="1" lang="en"/>
              <a:t>validation</a:t>
            </a:r>
            <a:r>
              <a:rPr lang="en"/>
              <a:t>.</a:t>
            </a:r>
          </a:p>
          <a:p>
            <a:pPr indent="-228600" lvl="0" marL="457200" marR="0" rtl="0" algn="l">
              <a:lnSpc>
                <a:spcPct val="100000"/>
              </a:lnSpc>
              <a:spcBef>
                <a:spcPts val="600"/>
              </a:spcBef>
              <a:spcAft>
                <a:spcPts val="0"/>
              </a:spcAft>
            </a:pPr>
            <a:r>
              <a:rPr lang="en"/>
              <a:t>Which of these is considered harder? Why?</a:t>
            </a:r>
          </a:p>
          <a:p>
            <a:pPr lvl="0" marR="0" rtl="0" algn="l">
              <a:lnSpc>
                <a:spcPct val="100000"/>
              </a:lnSpc>
              <a:spcBef>
                <a:spcPts val="600"/>
              </a:spcBef>
              <a:spcAft>
                <a:spcPts val="0"/>
              </a:spcAft>
              <a:buNone/>
            </a:pPr>
            <a:r>
              <a:t/>
            </a:r>
            <a:endParaRPr/>
          </a:p>
        </p:txBody>
      </p:sp>
      <p:sp>
        <p:nvSpPr>
          <p:cNvPr id="122" name="Shape 1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5 - Solution</a:t>
            </a:r>
          </a:p>
        </p:txBody>
      </p:sp>
      <p:sp>
        <p:nvSpPr>
          <p:cNvPr id="128" name="Shape 12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81000" lvl="0" marL="457200" marR="0" rtl="0" algn="l">
              <a:lnSpc>
                <a:spcPct val="100000"/>
              </a:lnSpc>
              <a:spcBef>
                <a:spcPts val="600"/>
              </a:spcBef>
              <a:spcAft>
                <a:spcPts val="0"/>
              </a:spcAft>
              <a:buSzPct val="80000"/>
            </a:pPr>
            <a:r>
              <a:rPr lang="en"/>
              <a:t>Explain the difference between </a:t>
            </a:r>
            <a:r>
              <a:rPr i="1" lang="en"/>
              <a:t>verification</a:t>
            </a:r>
            <a:r>
              <a:rPr lang="en"/>
              <a:t> and </a:t>
            </a:r>
            <a:r>
              <a:rPr i="1" lang="en"/>
              <a:t>validation</a:t>
            </a:r>
            <a:r>
              <a:rPr lang="en"/>
              <a:t>.</a:t>
            </a:r>
          </a:p>
          <a:p>
            <a:pPr indent="-228600" lvl="1" marL="914400" marR="0" rtl="0" algn="l">
              <a:lnSpc>
                <a:spcPct val="100000"/>
              </a:lnSpc>
              <a:spcBef>
                <a:spcPts val="600"/>
              </a:spcBef>
              <a:spcAft>
                <a:spcPts val="0"/>
              </a:spcAft>
            </a:pPr>
            <a:r>
              <a:rPr lang="en"/>
              <a:t>Validation: Does the system meet the customer’s needs? “Are we building the right product?”</a:t>
            </a:r>
          </a:p>
          <a:p>
            <a:pPr indent="-228600" lvl="1" marL="914400" marR="0" rtl="0" algn="l">
              <a:lnSpc>
                <a:spcPct val="100000"/>
              </a:lnSpc>
              <a:spcBef>
                <a:spcPts val="600"/>
              </a:spcBef>
              <a:spcAft>
                <a:spcPts val="0"/>
              </a:spcAft>
            </a:pPr>
            <a:r>
              <a:rPr lang="en"/>
              <a:t>Verification: Does the system meet the specifications we laid out? “Are we building the product right?”</a:t>
            </a:r>
          </a:p>
          <a:p>
            <a:pPr indent="-228600" lvl="0" marL="457200" marR="0" rtl="0" algn="l">
              <a:lnSpc>
                <a:spcPct val="100000"/>
              </a:lnSpc>
              <a:spcBef>
                <a:spcPts val="600"/>
              </a:spcBef>
              <a:spcAft>
                <a:spcPts val="0"/>
              </a:spcAft>
            </a:pPr>
            <a:r>
              <a:rPr lang="en"/>
              <a:t>Which of these is considered harder? Why?</a:t>
            </a:r>
          </a:p>
          <a:p>
            <a:pPr indent="-228600" lvl="1" marL="914400" marR="0" rtl="0" algn="l">
              <a:lnSpc>
                <a:spcPct val="100000"/>
              </a:lnSpc>
              <a:spcBef>
                <a:spcPts val="600"/>
              </a:spcBef>
              <a:spcAft>
                <a:spcPts val="0"/>
              </a:spcAft>
            </a:pPr>
            <a:r>
              <a:rPr lang="en"/>
              <a:t>Validation is harder. </a:t>
            </a:r>
          </a:p>
          <a:p>
            <a:pPr indent="-228600" lvl="1" marL="914400" marR="0" rtl="0" algn="l">
              <a:lnSpc>
                <a:spcPct val="100000"/>
              </a:lnSpc>
              <a:spcBef>
                <a:spcPts val="600"/>
              </a:spcBef>
              <a:spcAft>
                <a:spcPts val="0"/>
              </a:spcAft>
            </a:pPr>
            <a:r>
              <a:rPr lang="en"/>
              <a:t>It requires that we understand the customer’s actual desires. They might not have told us those, or changed their minds.</a:t>
            </a:r>
          </a:p>
          <a:p>
            <a:pPr lvl="0" marR="0" rtl="0" algn="l">
              <a:lnSpc>
                <a:spcPct val="100000"/>
              </a:lnSpc>
              <a:spcBef>
                <a:spcPts val="600"/>
              </a:spcBef>
              <a:spcAft>
                <a:spcPts val="0"/>
              </a:spcAft>
              <a:buNone/>
            </a:pPr>
            <a:r>
              <a:t/>
            </a:r>
            <a:endParaRPr/>
          </a:p>
        </p:txBody>
      </p:sp>
      <p:sp>
        <p:nvSpPr>
          <p:cNvPr id="129" name="Shape 1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Questions 6 &amp; 7</a:t>
            </a:r>
          </a:p>
        </p:txBody>
      </p:sp>
      <p:sp>
        <p:nvSpPr>
          <p:cNvPr id="135" name="Shape 13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ATM</a:t>
            </a:r>
          </a:p>
          <a:p>
            <a:pPr indent="-228600" lvl="0" marL="457200" marR="0" rtl="0" algn="l">
              <a:lnSpc>
                <a:spcPct val="100000"/>
              </a:lnSpc>
              <a:spcBef>
                <a:spcPts val="600"/>
              </a:spcBef>
              <a:spcAft>
                <a:spcPts val="0"/>
              </a:spcAft>
            </a:pPr>
            <a:r>
              <a:rPr lang="en"/>
              <a:t>What are the actors and use-cases involved in an ATM system? </a:t>
            </a:r>
          </a:p>
          <a:p>
            <a:pPr indent="-228600" lvl="0" marL="457200" marR="0" rtl="0" algn="l">
              <a:lnSpc>
                <a:spcPct val="100000"/>
              </a:lnSpc>
              <a:spcBef>
                <a:spcPts val="600"/>
              </a:spcBef>
              <a:spcAft>
                <a:spcPts val="0"/>
              </a:spcAft>
            </a:pPr>
            <a:r>
              <a:rPr lang="en"/>
              <a:t>Draw a use-case diagram</a:t>
            </a:r>
          </a:p>
          <a:p>
            <a:pPr indent="-228600" lvl="0" marL="457200" marR="0" rtl="0" algn="l">
              <a:lnSpc>
                <a:spcPct val="100000"/>
              </a:lnSpc>
              <a:spcBef>
                <a:spcPts val="600"/>
              </a:spcBef>
              <a:spcAft>
                <a:spcPts val="0"/>
              </a:spcAft>
            </a:pPr>
            <a:r>
              <a:rPr lang="en"/>
              <a:t>Pick one use case and write a scenario.</a:t>
            </a:r>
          </a:p>
          <a:p>
            <a:pPr lvl="0" marR="0" rtl="0" algn="l">
              <a:lnSpc>
                <a:spcPct val="100000"/>
              </a:lnSpc>
              <a:spcBef>
                <a:spcPts val="600"/>
              </a:spcBef>
              <a:spcAft>
                <a:spcPts val="0"/>
              </a:spcAft>
              <a:buNone/>
            </a:pPr>
            <a:r>
              <a:t/>
            </a:r>
            <a:endParaRPr/>
          </a:p>
        </p:txBody>
      </p:sp>
      <p:sp>
        <p:nvSpPr>
          <p:cNvPr id="136" name="Shape 13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Questions 6 &amp; 7 - Solution</a:t>
            </a:r>
          </a:p>
        </p:txBody>
      </p:sp>
      <p:sp>
        <p:nvSpPr>
          <p:cNvPr id="142" name="Shape 142"/>
          <p:cNvSpPr/>
          <p:nvPr/>
        </p:nvSpPr>
        <p:spPr>
          <a:xfrm>
            <a:off x="1872825" y="2388525"/>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3" name="Shape 143"/>
          <p:cNvSpPr txBox="1"/>
          <p:nvPr/>
        </p:nvSpPr>
        <p:spPr>
          <a:xfrm>
            <a:off x="1687450" y="3155437"/>
            <a:ext cx="1327800" cy="457200"/>
          </a:xfrm>
          <a:prstGeom prst="rect">
            <a:avLst/>
          </a:prstGeom>
          <a:noFill/>
          <a:ln>
            <a:noFill/>
          </a:ln>
        </p:spPr>
        <p:txBody>
          <a:bodyPr anchorCtr="0" anchor="t" bIns="91425" lIns="91425" rIns="91425" wrap="square" tIns="91425">
            <a:noAutofit/>
          </a:bodyPr>
          <a:lstStyle/>
          <a:p>
            <a:pPr lvl="0" rtl="0">
              <a:spcBef>
                <a:spcPts val="0"/>
              </a:spcBef>
              <a:buNone/>
            </a:pPr>
            <a:r>
              <a:rPr lang="en"/>
              <a:t>Customer</a:t>
            </a:r>
          </a:p>
        </p:txBody>
      </p:sp>
      <p:sp>
        <p:nvSpPr>
          <p:cNvPr id="144" name="Shape 144"/>
          <p:cNvSpPr/>
          <p:nvPr/>
        </p:nvSpPr>
        <p:spPr>
          <a:xfrm>
            <a:off x="1845750" y="4160750"/>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45" name="Shape 145"/>
          <p:cNvSpPr txBox="1"/>
          <p:nvPr/>
        </p:nvSpPr>
        <p:spPr>
          <a:xfrm>
            <a:off x="1370775" y="4929775"/>
            <a:ext cx="1589999" cy="457200"/>
          </a:xfrm>
          <a:prstGeom prst="rect">
            <a:avLst/>
          </a:prstGeom>
          <a:noFill/>
          <a:ln>
            <a:noFill/>
          </a:ln>
        </p:spPr>
        <p:txBody>
          <a:bodyPr anchorCtr="0" anchor="t" bIns="91425" lIns="91425" rIns="91425" wrap="square" tIns="91425">
            <a:noAutofit/>
          </a:bodyPr>
          <a:lstStyle/>
          <a:p>
            <a:pPr lvl="0" rtl="0">
              <a:spcBef>
                <a:spcPts val="0"/>
              </a:spcBef>
              <a:buNone/>
            </a:pPr>
            <a:r>
              <a:rPr lang="en"/>
              <a:t>Bank Operator</a:t>
            </a:r>
          </a:p>
        </p:txBody>
      </p:sp>
      <p:sp>
        <p:nvSpPr>
          <p:cNvPr id="146" name="Shape 146"/>
          <p:cNvSpPr/>
          <p:nvPr/>
        </p:nvSpPr>
        <p:spPr>
          <a:xfrm>
            <a:off x="1863925" y="5552325"/>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47" name="Shape 147"/>
          <p:cNvSpPr txBox="1"/>
          <p:nvPr/>
        </p:nvSpPr>
        <p:spPr>
          <a:xfrm>
            <a:off x="1158225" y="6321350"/>
            <a:ext cx="2015100" cy="457200"/>
          </a:xfrm>
          <a:prstGeom prst="rect">
            <a:avLst/>
          </a:prstGeom>
          <a:noFill/>
          <a:ln>
            <a:noFill/>
          </a:ln>
        </p:spPr>
        <p:txBody>
          <a:bodyPr anchorCtr="0" anchor="t" bIns="91425" lIns="91425" rIns="91425" wrap="square" tIns="91425">
            <a:noAutofit/>
          </a:bodyPr>
          <a:lstStyle/>
          <a:p>
            <a:pPr lvl="0" rtl="0">
              <a:spcBef>
                <a:spcPts val="0"/>
              </a:spcBef>
              <a:buNone/>
            </a:pPr>
            <a:r>
              <a:rPr lang="en"/>
              <a:t>Maintenance Person</a:t>
            </a:r>
          </a:p>
        </p:txBody>
      </p:sp>
      <p:sp>
        <p:nvSpPr>
          <p:cNvPr id="148" name="Shape 148"/>
          <p:cNvSpPr/>
          <p:nvPr/>
        </p:nvSpPr>
        <p:spPr>
          <a:xfrm>
            <a:off x="7301625" y="3465700"/>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49" name="Shape 149"/>
          <p:cNvSpPr txBox="1"/>
          <p:nvPr/>
        </p:nvSpPr>
        <p:spPr>
          <a:xfrm>
            <a:off x="6972300" y="4160750"/>
            <a:ext cx="1714500" cy="457200"/>
          </a:xfrm>
          <a:prstGeom prst="rect">
            <a:avLst/>
          </a:prstGeom>
          <a:noFill/>
          <a:ln>
            <a:noFill/>
          </a:ln>
        </p:spPr>
        <p:txBody>
          <a:bodyPr anchorCtr="0" anchor="t" bIns="91425" lIns="91425" rIns="91425" wrap="square" tIns="91425">
            <a:noAutofit/>
          </a:bodyPr>
          <a:lstStyle/>
          <a:p>
            <a:pPr lvl="0" rtl="0">
              <a:spcBef>
                <a:spcPts val="0"/>
              </a:spcBef>
              <a:buNone/>
            </a:pPr>
            <a:r>
              <a:rPr lang="en"/>
              <a:t>Cash Supply DB </a:t>
            </a:r>
          </a:p>
        </p:txBody>
      </p:sp>
      <p:sp>
        <p:nvSpPr>
          <p:cNvPr id="150" name="Shape 150"/>
          <p:cNvSpPr txBox="1"/>
          <p:nvPr/>
        </p:nvSpPr>
        <p:spPr>
          <a:xfrm>
            <a:off x="7111325" y="2523500"/>
            <a:ext cx="888899" cy="289500"/>
          </a:xfrm>
          <a:prstGeom prst="rect">
            <a:avLst/>
          </a:prstGeom>
          <a:noFill/>
          <a:ln>
            <a:noFill/>
          </a:ln>
        </p:spPr>
        <p:txBody>
          <a:bodyPr anchorCtr="0" anchor="t" bIns="91425" lIns="91425" rIns="91425" wrap="square" tIns="91425">
            <a:noAutofit/>
          </a:bodyPr>
          <a:lstStyle/>
          <a:p>
            <a:pPr lvl="0" rtl="0">
              <a:spcBef>
                <a:spcPts val="0"/>
              </a:spcBef>
              <a:buNone/>
            </a:pPr>
            <a:r>
              <a:rPr lang="en"/>
              <a:t>User DB</a:t>
            </a:r>
          </a:p>
        </p:txBody>
      </p:sp>
      <p:sp>
        <p:nvSpPr>
          <p:cNvPr id="151" name="Shape 151"/>
          <p:cNvSpPr/>
          <p:nvPr/>
        </p:nvSpPr>
        <p:spPr>
          <a:xfrm>
            <a:off x="3311375" y="1691875"/>
            <a:ext cx="3257100" cy="5057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a:off x="4345175" y="4699887"/>
            <a:ext cx="11894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Activate Error Mode</a:t>
            </a:r>
          </a:p>
        </p:txBody>
      </p:sp>
      <p:sp>
        <p:nvSpPr>
          <p:cNvPr id="153" name="Shape 153"/>
          <p:cNvSpPr/>
          <p:nvPr/>
        </p:nvSpPr>
        <p:spPr>
          <a:xfrm>
            <a:off x="4256975" y="5852625"/>
            <a:ext cx="13838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Refill Money Supply</a:t>
            </a:r>
          </a:p>
        </p:txBody>
      </p:sp>
      <p:cxnSp>
        <p:nvCxnSpPr>
          <p:cNvPr id="154" name="Shape 154"/>
          <p:cNvCxnSpPr>
            <a:stCxn id="144" idx="6"/>
            <a:endCxn id="152" idx="1"/>
          </p:cNvCxnSpPr>
          <p:nvPr/>
        </p:nvCxnSpPr>
        <p:spPr>
          <a:xfrm>
            <a:off x="2524349" y="4504550"/>
            <a:ext cx="1820700" cy="457800"/>
          </a:xfrm>
          <a:prstGeom prst="straightConnector1">
            <a:avLst/>
          </a:prstGeom>
          <a:noFill/>
          <a:ln cap="flat" cmpd="sng" w="19050">
            <a:solidFill>
              <a:schemeClr val="dk2"/>
            </a:solidFill>
            <a:prstDash val="solid"/>
            <a:round/>
            <a:headEnd len="lg" w="lg" type="none"/>
            <a:tailEnd len="lg" w="lg" type="none"/>
          </a:ln>
        </p:spPr>
      </p:cxnSp>
      <p:cxnSp>
        <p:nvCxnSpPr>
          <p:cNvPr id="155" name="Shape 155"/>
          <p:cNvCxnSpPr>
            <a:stCxn id="146" idx="6"/>
            <a:endCxn id="152" idx="1"/>
          </p:cNvCxnSpPr>
          <p:nvPr/>
        </p:nvCxnSpPr>
        <p:spPr>
          <a:xfrm flipH="1" rot="10800000">
            <a:off x="2542524" y="4962225"/>
            <a:ext cx="1802700" cy="933900"/>
          </a:xfrm>
          <a:prstGeom prst="straightConnector1">
            <a:avLst/>
          </a:prstGeom>
          <a:noFill/>
          <a:ln cap="flat" cmpd="sng" w="19050">
            <a:solidFill>
              <a:schemeClr val="dk2"/>
            </a:solidFill>
            <a:prstDash val="solid"/>
            <a:round/>
            <a:headEnd len="lg" w="lg" type="none"/>
            <a:tailEnd len="lg" w="lg" type="none"/>
          </a:ln>
        </p:spPr>
      </p:cxnSp>
      <p:cxnSp>
        <p:nvCxnSpPr>
          <p:cNvPr id="156" name="Shape 156"/>
          <p:cNvCxnSpPr>
            <a:stCxn id="146" idx="6"/>
            <a:endCxn id="153" idx="1"/>
          </p:cNvCxnSpPr>
          <p:nvPr/>
        </p:nvCxnSpPr>
        <p:spPr>
          <a:xfrm>
            <a:off x="2542524" y="5896125"/>
            <a:ext cx="1714500" cy="218700"/>
          </a:xfrm>
          <a:prstGeom prst="straightConnector1">
            <a:avLst/>
          </a:prstGeom>
          <a:noFill/>
          <a:ln cap="flat" cmpd="sng" w="19050">
            <a:solidFill>
              <a:schemeClr val="dk2"/>
            </a:solidFill>
            <a:prstDash val="solid"/>
            <a:round/>
            <a:headEnd len="lg" w="lg" type="none"/>
            <a:tailEnd len="lg" w="lg" type="none"/>
          </a:ln>
        </p:spPr>
      </p:cxnSp>
      <p:sp>
        <p:nvSpPr>
          <p:cNvPr id="157" name="Shape 157"/>
          <p:cNvSpPr/>
          <p:nvPr/>
        </p:nvSpPr>
        <p:spPr>
          <a:xfrm>
            <a:off x="5107425" y="1794062"/>
            <a:ext cx="1286700"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Validate PIN</a:t>
            </a:r>
          </a:p>
        </p:txBody>
      </p:sp>
      <p:sp>
        <p:nvSpPr>
          <p:cNvPr id="158" name="Shape 158"/>
          <p:cNvSpPr/>
          <p:nvPr/>
        </p:nvSpPr>
        <p:spPr>
          <a:xfrm>
            <a:off x="3741900" y="3044700"/>
            <a:ext cx="16601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Withdraw Money</a:t>
            </a:r>
          </a:p>
        </p:txBody>
      </p:sp>
      <p:sp>
        <p:nvSpPr>
          <p:cNvPr id="159" name="Shape 159"/>
          <p:cNvSpPr/>
          <p:nvPr/>
        </p:nvSpPr>
        <p:spPr>
          <a:xfrm>
            <a:off x="4615725" y="3992350"/>
            <a:ext cx="16601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Deposit Money</a:t>
            </a:r>
          </a:p>
        </p:txBody>
      </p:sp>
      <p:cxnSp>
        <p:nvCxnSpPr>
          <p:cNvPr id="160" name="Shape 160"/>
          <p:cNvCxnSpPr>
            <a:stCxn id="157" idx="3"/>
            <a:endCxn id="161" idx="2"/>
          </p:cNvCxnSpPr>
          <p:nvPr/>
        </p:nvCxnSpPr>
        <p:spPr>
          <a:xfrm flipH="1" rot="10800000">
            <a:off x="6394125" y="2025812"/>
            <a:ext cx="830100" cy="30600"/>
          </a:xfrm>
          <a:prstGeom prst="straightConnector1">
            <a:avLst/>
          </a:prstGeom>
          <a:noFill/>
          <a:ln cap="flat" cmpd="sng" w="19050">
            <a:solidFill>
              <a:schemeClr val="dk2"/>
            </a:solidFill>
            <a:prstDash val="solid"/>
            <a:round/>
            <a:headEnd len="lg" w="lg" type="none"/>
            <a:tailEnd len="lg" w="lg" type="none"/>
          </a:ln>
        </p:spPr>
      </p:cxnSp>
      <p:cxnSp>
        <p:nvCxnSpPr>
          <p:cNvPr id="162" name="Shape 162"/>
          <p:cNvCxnSpPr>
            <a:stCxn id="142" idx="6"/>
            <a:endCxn id="158" idx="1"/>
          </p:cNvCxnSpPr>
          <p:nvPr/>
        </p:nvCxnSpPr>
        <p:spPr>
          <a:xfrm>
            <a:off x="2551424" y="2732325"/>
            <a:ext cx="1190400" cy="574800"/>
          </a:xfrm>
          <a:prstGeom prst="straightConnector1">
            <a:avLst/>
          </a:prstGeom>
          <a:noFill/>
          <a:ln cap="flat" cmpd="sng" w="19050">
            <a:solidFill>
              <a:schemeClr val="dk2"/>
            </a:solidFill>
            <a:prstDash val="solid"/>
            <a:round/>
            <a:headEnd len="lg" w="lg" type="none"/>
            <a:tailEnd len="lg" w="lg" type="none"/>
          </a:ln>
        </p:spPr>
      </p:cxnSp>
      <p:cxnSp>
        <p:nvCxnSpPr>
          <p:cNvPr id="163" name="Shape 163"/>
          <p:cNvCxnSpPr>
            <a:stCxn id="142" idx="6"/>
            <a:endCxn id="159" idx="1"/>
          </p:cNvCxnSpPr>
          <p:nvPr/>
        </p:nvCxnSpPr>
        <p:spPr>
          <a:xfrm>
            <a:off x="2551424" y="2732325"/>
            <a:ext cx="2064300" cy="1522499"/>
          </a:xfrm>
          <a:prstGeom prst="straightConnector1">
            <a:avLst/>
          </a:prstGeom>
          <a:noFill/>
          <a:ln cap="flat" cmpd="sng" w="19050">
            <a:solidFill>
              <a:schemeClr val="dk2"/>
            </a:solidFill>
            <a:prstDash val="solid"/>
            <a:round/>
            <a:headEnd len="lg" w="lg" type="none"/>
            <a:tailEnd len="lg" w="lg" type="none"/>
          </a:ln>
        </p:spPr>
      </p:cxnSp>
      <p:cxnSp>
        <p:nvCxnSpPr>
          <p:cNvPr id="164" name="Shape 164"/>
          <p:cNvCxnSpPr>
            <a:stCxn id="158" idx="0"/>
            <a:endCxn id="157" idx="2"/>
          </p:cNvCxnSpPr>
          <p:nvPr/>
        </p:nvCxnSpPr>
        <p:spPr>
          <a:xfrm flipH="1" rot="10800000">
            <a:off x="4571999" y="2318700"/>
            <a:ext cx="1178700" cy="726000"/>
          </a:xfrm>
          <a:prstGeom prst="straightConnector1">
            <a:avLst/>
          </a:prstGeom>
          <a:noFill/>
          <a:ln cap="flat" cmpd="sng" w="19050">
            <a:solidFill>
              <a:srgbClr val="000000"/>
            </a:solidFill>
            <a:prstDash val="solid"/>
            <a:round/>
            <a:headEnd len="lg" w="lg" type="none"/>
            <a:tailEnd len="lg" w="lg" type="triangle"/>
          </a:ln>
        </p:spPr>
      </p:cxnSp>
      <p:cxnSp>
        <p:nvCxnSpPr>
          <p:cNvPr id="165" name="Shape 165"/>
          <p:cNvCxnSpPr>
            <a:stCxn id="159" idx="0"/>
            <a:endCxn id="157" idx="2"/>
          </p:cNvCxnSpPr>
          <p:nvPr/>
        </p:nvCxnSpPr>
        <p:spPr>
          <a:xfrm flipH="1" rot="10800000">
            <a:off x="5445824" y="2318650"/>
            <a:ext cx="305100" cy="1673700"/>
          </a:xfrm>
          <a:prstGeom prst="straightConnector1">
            <a:avLst/>
          </a:prstGeom>
          <a:noFill/>
          <a:ln cap="flat" cmpd="sng" w="19050">
            <a:solidFill>
              <a:srgbClr val="000000"/>
            </a:solidFill>
            <a:prstDash val="solid"/>
            <a:round/>
            <a:headEnd len="lg" w="lg" type="none"/>
            <a:tailEnd len="lg" w="lg" type="triangle"/>
          </a:ln>
        </p:spPr>
      </p:cxnSp>
      <p:sp>
        <p:nvSpPr>
          <p:cNvPr id="166" name="Shape 166"/>
          <p:cNvSpPr txBox="1"/>
          <p:nvPr/>
        </p:nvSpPr>
        <p:spPr>
          <a:xfrm>
            <a:off x="5661425" y="2694875"/>
            <a:ext cx="953999" cy="303000"/>
          </a:xfrm>
          <a:prstGeom prst="rect">
            <a:avLst/>
          </a:prstGeom>
          <a:noFill/>
          <a:ln>
            <a:noFill/>
          </a:ln>
        </p:spPr>
        <p:txBody>
          <a:bodyPr anchorCtr="0" anchor="t" bIns="91425" lIns="91425" rIns="91425" wrap="square" tIns="91425">
            <a:noAutofit/>
          </a:bodyPr>
          <a:lstStyle/>
          <a:p>
            <a:pPr lvl="0" rtl="0">
              <a:spcBef>
                <a:spcPts val="0"/>
              </a:spcBef>
              <a:buNone/>
            </a:pPr>
            <a:r>
              <a:rPr lang="en" sz="1000"/>
              <a:t>&lt;&lt;uses&gt;&gt;</a:t>
            </a:r>
          </a:p>
        </p:txBody>
      </p:sp>
      <p:sp>
        <p:nvSpPr>
          <p:cNvPr id="167" name="Shape 167"/>
          <p:cNvSpPr txBox="1"/>
          <p:nvPr/>
        </p:nvSpPr>
        <p:spPr>
          <a:xfrm>
            <a:off x="4884725" y="2732325"/>
            <a:ext cx="776699" cy="303000"/>
          </a:xfrm>
          <a:prstGeom prst="rect">
            <a:avLst/>
          </a:prstGeom>
          <a:noFill/>
          <a:ln>
            <a:noFill/>
          </a:ln>
        </p:spPr>
        <p:txBody>
          <a:bodyPr anchorCtr="0" anchor="t" bIns="91425" lIns="91425" rIns="91425" wrap="square" tIns="91425">
            <a:noAutofit/>
          </a:bodyPr>
          <a:lstStyle/>
          <a:p>
            <a:pPr lvl="0" rtl="0">
              <a:spcBef>
                <a:spcPts val="0"/>
              </a:spcBef>
              <a:buNone/>
            </a:pPr>
            <a:r>
              <a:rPr lang="en" sz="1000"/>
              <a:t>&lt;&lt;uses&gt;&gt;</a:t>
            </a:r>
          </a:p>
        </p:txBody>
      </p:sp>
      <p:sp>
        <p:nvSpPr>
          <p:cNvPr id="168" name="Shape 168"/>
          <p:cNvSpPr txBox="1"/>
          <p:nvPr/>
        </p:nvSpPr>
        <p:spPr>
          <a:xfrm>
            <a:off x="3338525" y="1755225"/>
            <a:ext cx="850499" cy="198899"/>
          </a:xfrm>
          <a:prstGeom prst="rect">
            <a:avLst/>
          </a:prstGeom>
          <a:noFill/>
          <a:ln>
            <a:noFill/>
          </a:ln>
        </p:spPr>
        <p:txBody>
          <a:bodyPr anchorCtr="0" anchor="t" bIns="91425" lIns="91425" rIns="91425" wrap="square" tIns="91425">
            <a:noAutofit/>
          </a:bodyPr>
          <a:lstStyle/>
          <a:p>
            <a:pPr lvl="0" rtl="0">
              <a:spcBef>
                <a:spcPts val="0"/>
              </a:spcBef>
              <a:buNone/>
            </a:pPr>
            <a:r>
              <a:rPr lang="en"/>
              <a:t>ATM</a:t>
            </a:r>
          </a:p>
        </p:txBody>
      </p:sp>
      <p:cxnSp>
        <p:nvCxnSpPr>
          <p:cNvPr id="169" name="Shape 169"/>
          <p:cNvCxnSpPr>
            <a:stCxn id="158" idx="3"/>
            <a:endCxn id="148" idx="2"/>
          </p:cNvCxnSpPr>
          <p:nvPr/>
        </p:nvCxnSpPr>
        <p:spPr>
          <a:xfrm>
            <a:off x="5402099" y="3307049"/>
            <a:ext cx="1899600" cy="502500"/>
          </a:xfrm>
          <a:prstGeom prst="straightConnector1">
            <a:avLst/>
          </a:prstGeom>
          <a:noFill/>
          <a:ln cap="flat" cmpd="sng" w="19050">
            <a:solidFill>
              <a:schemeClr val="dk2"/>
            </a:solidFill>
            <a:prstDash val="solid"/>
            <a:round/>
            <a:headEnd len="lg" w="lg" type="none"/>
            <a:tailEnd len="lg" w="lg" type="none"/>
          </a:ln>
        </p:spPr>
      </p:cxnSp>
      <p:cxnSp>
        <p:nvCxnSpPr>
          <p:cNvPr id="170" name="Shape 170"/>
          <p:cNvCxnSpPr>
            <a:stCxn id="159" idx="3"/>
            <a:endCxn id="148" idx="2"/>
          </p:cNvCxnSpPr>
          <p:nvPr/>
        </p:nvCxnSpPr>
        <p:spPr>
          <a:xfrm flipH="1" rot="10800000">
            <a:off x="6275924" y="3809499"/>
            <a:ext cx="1025700" cy="445200"/>
          </a:xfrm>
          <a:prstGeom prst="straightConnector1">
            <a:avLst/>
          </a:prstGeom>
          <a:noFill/>
          <a:ln cap="flat" cmpd="sng" w="19050">
            <a:solidFill>
              <a:schemeClr val="dk2"/>
            </a:solidFill>
            <a:prstDash val="solid"/>
            <a:round/>
            <a:headEnd len="lg" w="lg" type="none"/>
            <a:tailEnd len="lg" w="lg" type="none"/>
          </a:ln>
        </p:spPr>
      </p:cxnSp>
      <p:cxnSp>
        <p:nvCxnSpPr>
          <p:cNvPr id="171" name="Shape 171"/>
          <p:cNvCxnSpPr>
            <a:stCxn id="148" idx="2"/>
            <a:endCxn id="153" idx="3"/>
          </p:cNvCxnSpPr>
          <p:nvPr/>
        </p:nvCxnSpPr>
        <p:spPr>
          <a:xfrm flipH="1">
            <a:off x="5640825" y="3809500"/>
            <a:ext cx="1660800" cy="2305500"/>
          </a:xfrm>
          <a:prstGeom prst="straightConnector1">
            <a:avLst/>
          </a:prstGeom>
          <a:noFill/>
          <a:ln cap="flat" cmpd="sng" w="19050">
            <a:solidFill>
              <a:schemeClr val="dk2"/>
            </a:solidFill>
            <a:prstDash val="solid"/>
            <a:round/>
            <a:headEnd len="lg" w="lg" type="none"/>
            <a:tailEnd len="lg" w="lg" type="none"/>
          </a:ln>
        </p:spPr>
      </p:cxnSp>
      <p:sp>
        <p:nvSpPr>
          <p:cNvPr id="172" name="Shape 172"/>
          <p:cNvSpPr/>
          <p:nvPr/>
        </p:nvSpPr>
        <p:spPr>
          <a:xfrm>
            <a:off x="7216475" y="1708500"/>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73" name="Shape 173"/>
          <p:cNvSpPr/>
          <p:nvPr/>
        </p:nvSpPr>
        <p:spPr>
          <a:xfrm>
            <a:off x="3463075" y="2237050"/>
            <a:ext cx="1286700"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Enter PIN</a:t>
            </a:r>
          </a:p>
        </p:txBody>
      </p:sp>
      <p:cxnSp>
        <p:nvCxnSpPr>
          <p:cNvPr id="174" name="Shape 174"/>
          <p:cNvCxnSpPr>
            <a:stCxn id="142" idx="6"/>
            <a:endCxn id="173" idx="1"/>
          </p:cNvCxnSpPr>
          <p:nvPr/>
        </p:nvCxnSpPr>
        <p:spPr>
          <a:xfrm flipH="1" rot="10800000">
            <a:off x="2551424" y="2499525"/>
            <a:ext cx="911700" cy="232800"/>
          </a:xfrm>
          <a:prstGeom prst="straightConnector1">
            <a:avLst/>
          </a:prstGeom>
          <a:noFill/>
          <a:ln cap="flat" cmpd="sng" w="19050">
            <a:solidFill>
              <a:schemeClr val="dk2"/>
            </a:solidFill>
            <a:prstDash val="solid"/>
            <a:round/>
            <a:headEnd len="lg" w="lg" type="none"/>
            <a:tailEnd len="lg" w="lg" type="none"/>
          </a:ln>
        </p:spPr>
      </p:cxnSp>
      <p:sp>
        <p:nvSpPr>
          <p:cNvPr id="175" name="Shape 175"/>
          <p:cNvSpPr txBox="1"/>
          <p:nvPr/>
        </p:nvSpPr>
        <p:spPr>
          <a:xfrm>
            <a:off x="4773037" y="2318750"/>
            <a:ext cx="776699" cy="303000"/>
          </a:xfrm>
          <a:prstGeom prst="rect">
            <a:avLst/>
          </a:prstGeom>
          <a:noFill/>
          <a:ln>
            <a:noFill/>
          </a:ln>
        </p:spPr>
        <p:txBody>
          <a:bodyPr anchorCtr="0" anchor="t" bIns="91425" lIns="91425" rIns="91425" wrap="square" tIns="91425">
            <a:noAutofit/>
          </a:bodyPr>
          <a:lstStyle/>
          <a:p>
            <a:pPr lvl="0" rtl="0">
              <a:spcBef>
                <a:spcPts val="0"/>
              </a:spcBef>
              <a:buNone/>
            </a:pPr>
            <a:r>
              <a:rPr lang="en" sz="1000"/>
              <a:t>&lt;&lt;uses&gt;&gt;</a:t>
            </a:r>
          </a:p>
        </p:txBody>
      </p:sp>
      <p:cxnSp>
        <p:nvCxnSpPr>
          <p:cNvPr id="176" name="Shape 176"/>
          <p:cNvCxnSpPr>
            <a:stCxn id="157" idx="1"/>
            <a:endCxn id="175" idx="1"/>
          </p:cNvCxnSpPr>
          <p:nvPr/>
        </p:nvCxnSpPr>
        <p:spPr>
          <a:xfrm flipH="1">
            <a:off x="4772925" y="2056412"/>
            <a:ext cx="334500" cy="413700"/>
          </a:xfrm>
          <a:prstGeom prst="straightConnector1">
            <a:avLst/>
          </a:prstGeom>
          <a:noFill/>
          <a:ln cap="flat" cmpd="sng" w="19050">
            <a:solidFill>
              <a:srgbClr val="000000"/>
            </a:solidFill>
            <a:prstDash val="solid"/>
            <a:round/>
            <a:headEnd len="lg" w="lg" type="none"/>
            <a:tailEnd len="lg" w="lg" type="triangle"/>
          </a:ln>
        </p:spPr>
      </p:cxnSp>
      <p:sp>
        <p:nvSpPr>
          <p:cNvPr id="177" name="Shape 17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8</a:t>
            </a:r>
          </a:p>
        </p:txBody>
      </p:sp>
      <p:sp>
        <p:nvSpPr>
          <p:cNvPr id="183" name="Shape 18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rPr lang="en" sz="1800"/>
              <a:t>The airport connection check is part of a travel reservation system. It checks the validity of a single connection between two flights in an itinerary. </a:t>
            </a:r>
          </a:p>
          <a:p>
            <a:pPr lvl="0" rtl="0">
              <a:spcBef>
                <a:spcPts val="0"/>
              </a:spcBef>
              <a:buClr>
                <a:schemeClr val="dk1"/>
              </a:buClr>
              <a:buSzPct val="100000"/>
              <a:buFont typeface="Arial"/>
              <a:buNone/>
            </a:pPr>
            <a:r>
              <a:t/>
            </a:r>
            <a:endParaRPr sz="1100"/>
          </a:p>
          <a:p>
            <a:pPr lvl="0" rtl="0">
              <a:spcBef>
                <a:spcPts val="0"/>
              </a:spcBef>
              <a:buClr>
                <a:schemeClr val="dk1"/>
              </a:buClr>
              <a:buSzPct val="91666"/>
              <a:buFont typeface="Arial"/>
              <a:buNone/>
            </a:pPr>
            <a:r>
              <a:rPr b="1" lang="en" sz="1200">
                <a:latin typeface="Consolas"/>
                <a:ea typeface="Consolas"/>
                <a:cs typeface="Consolas"/>
                <a:sym typeface="Consolas"/>
              </a:rPr>
              <a:t>validConnection(Flight arrivingFlight, Flight departingFlight) returns ValidityCode. </a:t>
            </a:r>
          </a:p>
          <a:p>
            <a:pPr lvl="0" rtl="0">
              <a:spcBef>
                <a:spcPts val="0"/>
              </a:spcBef>
              <a:buClr>
                <a:schemeClr val="dk1"/>
              </a:buClr>
              <a:buSzPct val="100000"/>
              <a:buFont typeface="Arial"/>
              <a:buNone/>
            </a:pPr>
            <a:r>
              <a:t/>
            </a:r>
            <a:endParaRPr sz="1100"/>
          </a:p>
          <a:p>
            <a:pPr lvl="0" rtl="0">
              <a:spcBef>
                <a:spcPts val="0"/>
              </a:spcBef>
              <a:buClr>
                <a:schemeClr val="dk1"/>
              </a:buClr>
              <a:buSzPct val="61111"/>
              <a:buFont typeface="Arial"/>
              <a:buNone/>
            </a:pPr>
            <a:r>
              <a:rPr lang="en" sz="1800"/>
              <a:t>A Flight is a data structure consisting of:</a:t>
            </a:r>
          </a:p>
          <a:p>
            <a:pPr indent="-342900" lvl="0" marL="457200" rtl="0">
              <a:spcBef>
                <a:spcPts val="0"/>
              </a:spcBef>
              <a:buSzPct val="100000"/>
              <a:buChar char="●"/>
            </a:pPr>
            <a:r>
              <a:rPr lang="en" sz="1800"/>
              <a:t>A unique identifying flight code (string, three characters followed by four numbers).</a:t>
            </a:r>
          </a:p>
          <a:p>
            <a:pPr indent="-342900" lvl="0" marL="457200" rtl="0">
              <a:spcBef>
                <a:spcPts val="0"/>
              </a:spcBef>
              <a:buSzPct val="100000"/>
              <a:buChar char="●"/>
            </a:pPr>
            <a:r>
              <a:rPr lang="en" sz="1800"/>
              <a:t>The originating airport code (three character string).</a:t>
            </a:r>
          </a:p>
          <a:p>
            <a:pPr indent="-342900" lvl="0" marL="457200" rtl="0">
              <a:spcBef>
                <a:spcPts val="0"/>
              </a:spcBef>
              <a:buSzPct val="100000"/>
              <a:buChar char="●"/>
            </a:pPr>
            <a:r>
              <a:rPr lang="en" sz="1800"/>
              <a:t>The scheduled departure time (in universal time).</a:t>
            </a:r>
          </a:p>
          <a:p>
            <a:pPr indent="-342900" lvl="0" marL="457200" rtl="0">
              <a:spcBef>
                <a:spcPts val="0"/>
              </a:spcBef>
              <a:buSzPct val="100000"/>
              <a:buChar char="●"/>
            </a:pPr>
            <a:r>
              <a:rPr lang="en" sz="1800"/>
              <a:t>The destination airport code (three character string).</a:t>
            </a:r>
          </a:p>
          <a:p>
            <a:pPr indent="-342900" lvl="0" marL="457200" rtl="0">
              <a:spcBef>
                <a:spcPts val="0"/>
              </a:spcBef>
              <a:buSzPct val="100000"/>
              <a:buChar char="●"/>
            </a:pPr>
            <a:r>
              <a:rPr lang="en" sz="1800"/>
              <a:t>The scheduled arrival time (in universal time).</a:t>
            </a:r>
          </a:p>
          <a:p>
            <a:pPr lvl="0" rtl="0">
              <a:spcBef>
                <a:spcPts val="0"/>
              </a:spcBef>
              <a:buNone/>
            </a:pPr>
            <a:r>
              <a:t/>
            </a:r>
            <a:endParaRPr sz="1100"/>
          </a:p>
          <a:p>
            <a:pPr lvl="0" rtl="0">
              <a:spcBef>
                <a:spcPts val="0"/>
              </a:spcBef>
              <a:buClr>
                <a:schemeClr val="dk1"/>
              </a:buClr>
              <a:buSzPct val="61111"/>
              <a:buFont typeface="Arial"/>
              <a:buNone/>
            </a:pPr>
            <a:r>
              <a:rPr lang="en" sz="1800"/>
              <a:t>There is also a flight database, where each record contains:</a:t>
            </a:r>
          </a:p>
          <a:p>
            <a:pPr indent="-342900" lvl="0" marL="457200" rtl="0">
              <a:spcBef>
                <a:spcPts val="0"/>
              </a:spcBef>
              <a:buSzPct val="100000"/>
              <a:buChar char="●"/>
            </a:pPr>
            <a:r>
              <a:rPr lang="en" sz="1800"/>
              <a:t>Three-letter airport code (three character string).</a:t>
            </a:r>
          </a:p>
          <a:p>
            <a:pPr indent="-342900" lvl="0" marL="457200" rtl="0">
              <a:spcBef>
                <a:spcPts val="0"/>
              </a:spcBef>
              <a:buSzPct val="100000"/>
              <a:buChar char="●"/>
            </a:pPr>
            <a:r>
              <a:rPr lang="en" sz="1800"/>
              <a:t>Airport country (two character string).</a:t>
            </a:r>
          </a:p>
          <a:p>
            <a:pPr indent="-342900" lvl="0" marL="457200" rtl="0">
              <a:spcBef>
                <a:spcPts val="0"/>
              </a:spcBef>
              <a:buSzPct val="100000"/>
              <a:buChar char="●"/>
            </a:pPr>
            <a:r>
              <a:rPr lang="en" sz="1800"/>
              <a:t>Minimum connection time (integer, minimum number of minutes that must be allowed for flight connections).</a:t>
            </a:r>
          </a:p>
        </p:txBody>
      </p:sp>
      <p:sp>
        <p:nvSpPr>
          <p:cNvPr id="184" name="Shape 18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8</a:t>
            </a:r>
          </a:p>
        </p:txBody>
      </p:sp>
      <p:sp>
        <p:nvSpPr>
          <p:cNvPr id="190" name="Shape 19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sz="1800"/>
              <a:t>A Flight is a data structure consisting of:</a:t>
            </a:r>
          </a:p>
          <a:p>
            <a:pPr indent="-342900" lvl="0" marL="457200" rtl="0">
              <a:spcBef>
                <a:spcPts val="0"/>
              </a:spcBef>
              <a:buSzPct val="100000"/>
              <a:buChar char="●"/>
            </a:pPr>
            <a:r>
              <a:rPr lang="en" sz="1800"/>
              <a:t>A unique identifying flight code (string, three characters followed by four numbers).</a:t>
            </a:r>
          </a:p>
          <a:p>
            <a:pPr indent="-342900" lvl="0" marL="457200" rtl="0">
              <a:spcBef>
                <a:spcPts val="0"/>
              </a:spcBef>
              <a:buSzPct val="100000"/>
              <a:buChar char="●"/>
            </a:pPr>
            <a:r>
              <a:rPr lang="en" sz="1800"/>
              <a:t>The originating airport code (three character string).</a:t>
            </a:r>
          </a:p>
          <a:p>
            <a:pPr indent="-342900" lvl="0" marL="457200" rtl="0">
              <a:spcBef>
                <a:spcPts val="0"/>
              </a:spcBef>
              <a:buSzPct val="100000"/>
              <a:buChar char="●"/>
            </a:pPr>
            <a:r>
              <a:rPr lang="en" sz="1800"/>
              <a:t>The scheduled departure time (in universal time).</a:t>
            </a:r>
          </a:p>
          <a:p>
            <a:pPr indent="-342900" lvl="0" marL="457200" rtl="0">
              <a:spcBef>
                <a:spcPts val="0"/>
              </a:spcBef>
              <a:buSzPct val="100000"/>
              <a:buChar char="●"/>
            </a:pPr>
            <a:r>
              <a:rPr lang="en" sz="1800"/>
              <a:t>The destination airport code (three character string).</a:t>
            </a:r>
          </a:p>
          <a:p>
            <a:pPr indent="-342900" lvl="0" marL="457200" rtl="0">
              <a:spcBef>
                <a:spcPts val="0"/>
              </a:spcBef>
              <a:buSzPct val="100000"/>
              <a:buChar char="●"/>
            </a:pPr>
            <a:r>
              <a:rPr lang="en" sz="1800"/>
              <a:t>The scheduled arrival time (in universal time).</a:t>
            </a:r>
          </a:p>
          <a:p>
            <a:pPr lvl="0" rtl="0">
              <a:spcBef>
                <a:spcPts val="0"/>
              </a:spcBef>
              <a:buNone/>
            </a:pPr>
            <a:r>
              <a:t/>
            </a:r>
            <a:endParaRPr sz="1100"/>
          </a:p>
          <a:p>
            <a:pPr lvl="0" rtl="0">
              <a:spcBef>
                <a:spcPts val="0"/>
              </a:spcBef>
              <a:buNone/>
            </a:pPr>
            <a:r>
              <a:rPr lang="en" sz="1800"/>
              <a:t>There is also a flight database, where each record contains:</a:t>
            </a:r>
          </a:p>
          <a:p>
            <a:pPr indent="-342900" lvl="0" marL="457200" rtl="0">
              <a:spcBef>
                <a:spcPts val="0"/>
              </a:spcBef>
              <a:buSzPct val="100000"/>
              <a:buChar char="●"/>
            </a:pPr>
            <a:r>
              <a:rPr lang="en" sz="1800"/>
              <a:t>Three-letter airport code (three character string).</a:t>
            </a:r>
          </a:p>
          <a:p>
            <a:pPr indent="-342900" lvl="0" marL="457200" rtl="0">
              <a:spcBef>
                <a:spcPts val="0"/>
              </a:spcBef>
              <a:buSzPct val="100000"/>
              <a:buChar char="●"/>
            </a:pPr>
            <a:r>
              <a:rPr lang="en" sz="1800"/>
              <a:t>Airport country (two character string).</a:t>
            </a:r>
          </a:p>
          <a:p>
            <a:pPr indent="-342900" lvl="0" marL="457200" rtl="0">
              <a:spcBef>
                <a:spcPts val="0"/>
              </a:spcBef>
              <a:buSzPct val="100000"/>
              <a:buChar char="●"/>
            </a:pPr>
            <a:r>
              <a:rPr lang="en" sz="1800"/>
              <a:t>Minimum connection time (integer, minimum number of minutes that must be allowed for flight connections).</a:t>
            </a:r>
          </a:p>
          <a:p>
            <a:pPr lvl="0" rtl="0">
              <a:spcBef>
                <a:spcPts val="0"/>
              </a:spcBef>
              <a:buClr>
                <a:schemeClr val="dk1"/>
              </a:buClr>
              <a:buSzPct val="61111"/>
              <a:buFont typeface="Arial"/>
              <a:buNone/>
            </a:pPr>
            <a:r>
              <a:t/>
            </a:r>
            <a:endParaRPr sz="1800"/>
          </a:p>
          <a:p>
            <a:pPr lvl="0" rtl="0">
              <a:spcBef>
                <a:spcPts val="0"/>
              </a:spcBef>
              <a:buClr>
                <a:schemeClr val="dk1"/>
              </a:buClr>
              <a:buSzPct val="61111"/>
              <a:buFont typeface="Arial"/>
              <a:buNone/>
            </a:pPr>
            <a:r>
              <a:rPr b="1" lang="en" sz="1800"/>
              <a:t>Derive representative values of the parameters from this specification for the validConnection function.</a:t>
            </a:r>
            <a:r>
              <a:rPr lang="en" sz="1800"/>
              <a:t> </a:t>
            </a:r>
          </a:p>
        </p:txBody>
      </p:sp>
      <p:sp>
        <p:nvSpPr>
          <p:cNvPr id="191" name="Shape 19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8 - Solution</a:t>
            </a:r>
          </a:p>
        </p:txBody>
      </p:sp>
      <p:sp>
        <p:nvSpPr>
          <p:cNvPr id="197" name="Shape 197"/>
          <p:cNvSpPr txBox="1"/>
          <p:nvPr>
            <p:ph idx="1" type="body"/>
          </p:nvPr>
        </p:nvSpPr>
        <p:spPr>
          <a:xfrm>
            <a:off x="457200" y="1600200"/>
            <a:ext cx="2485200" cy="4967700"/>
          </a:xfrm>
          <a:prstGeom prst="rect">
            <a:avLst/>
          </a:prstGeom>
        </p:spPr>
        <p:txBody>
          <a:bodyPr anchorCtr="0" anchor="t" bIns="91425" lIns="91425" rIns="91425" wrap="square" tIns="91425">
            <a:noAutofit/>
          </a:bodyPr>
          <a:lstStyle/>
          <a:p>
            <a:pPr lvl="0" rtl="0">
              <a:spcBef>
                <a:spcPts val="0"/>
              </a:spcBef>
              <a:buNone/>
            </a:pPr>
            <a:r>
              <a:rPr i="1" lang="en" sz="1100" u="sng"/>
              <a:t>Parameter: Arriving flight</a:t>
            </a:r>
          </a:p>
          <a:p>
            <a:pPr lvl="0" rtl="0">
              <a:spcBef>
                <a:spcPts val="0"/>
              </a:spcBef>
              <a:buNone/>
            </a:pPr>
            <a:r>
              <a:t/>
            </a:r>
            <a:endParaRPr i="1" sz="1100"/>
          </a:p>
          <a:p>
            <a:pPr lvl="0" rtl="0">
              <a:spcBef>
                <a:spcPts val="0"/>
              </a:spcBef>
              <a:buNone/>
            </a:pPr>
            <a:r>
              <a:rPr i="1" lang="en" sz="1100"/>
              <a:t>Flight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a:t>
            </a:r>
          </a:p>
          <a:p>
            <a:pPr lvl="0" rtl="0">
              <a:spcBef>
                <a:spcPts val="0"/>
              </a:spcBef>
              <a:buNone/>
            </a:pPr>
            <a:r>
              <a:t/>
            </a:r>
            <a:endParaRPr i="1" sz="1100"/>
          </a:p>
          <a:p>
            <a:pPr lvl="0" rtl="0">
              <a:spcBef>
                <a:spcPts val="0"/>
              </a:spcBef>
              <a:buNone/>
            </a:pPr>
            <a:r>
              <a:rPr i="1" lang="en" sz="1100"/>
              <a:t>Originating airport code:</a:t>
            </a:r>
          </a:p>
          <a:p>
            <a:pPr indent="-298450" lvl="0" marL="457200" rtl="0">
              <a:spcBef>
                <a:spcPts val="0"/>
              </a:spcBef>
              <a:buSzPct val="100000"/>
            </a:pPr>
            <a:r>
              <a:rPr i="1" lang="en" sz="1100"/>
              <a:t>malformed </a:t>
            </a:r>
          </a:p>
          <a:p>
            <a:pPr indent="-298450" lvl="0" marL="457200" rtl="0">
              <a:spcBef>
                <a:spcPts val="0"/>
              </a:spcBef>
              <a:buSzPct val="100000"/>
            </a:pPr>
            <a:r>
              <a:rPr i="1" lang="en" sz="1100"/>
              <a:t>not in database </a:t>
            </a:r>
          </a:p>
          <a:p>
            <a:pPr indent="-298450" lvl="0" marL="457200" rtl="0">
              <a:spcBef>
                <a:spcPts val="0"/>
              </a:spcBef>
              <a:buSzPct val="100000"/>
            </a:pPr>
            <a:r>
              <a:rPr i="1" lang="en" sz="1100"/>
              <a:t>valid city</a:t>
            </a:r>
          </a:p>
          <a:p>
            <a:pPr lvl="0" rtl="0">
              <a:spcBef>
                <a:spcPts val="0"/>
              </a:spcBef>
              <a:buNone/>
            </a:pPr>
            <a:r>
              <a:t/>
            </a:r>
            <a:endParaRPr i="1" sz="1100"/>
          </a:p>
          <a:p>
            <a:pPr lvl="0" rtl="0">
              <a:spcBef>
                <a:spcPts val="0"/>
              </a:spcBef>
              <a:buNone/>
            </a:pPr>
            <a:r>
              <a:rPr i="1" lang="en" sz="1100"/>
              <a:t>Scheduled departure time:</a:t>
            </a:r>
          </a:p>
          <a:p>
            <a:pPr indent="-298450" lvl="0" marL="457200" rtl="0">
              <a:spcBef>
                <a:spcPts val="0"/>
              </a:spcBef>
              <a:buSzPct val="100000"/>
            </a:pPr>
            <a:r>
              <a:rPr i="1" lang="en" sz="1100"/>
              <a:t>syntactically malformed</a:t>
            </a:r>
          </a:p>
          <a:p>
            <a:pPr indent="-298450" lvl="0" marL="457200" rtl="0">
              <a:spcBef>
                <a:spcPts val="0"/>
              </a:spcBef>
              <a:buSzPct val="100000"/>
            </a:pPr>
            <a:r>
              <a:rPr i="1" lang="en" sz="1100"/>
              <a:t>out of legal range</a:t>
            </a:r>
          </a:p>
          <a:p>
            <a:pPr indent="-298450" lvl="0" marL="457200" rtl="0">
              <a:spcBef>
                <a:spcPts val="0"/>
              </a:spcBef>
              <a:buSzPct val="100000"/>
            </a:pPr>
            <a:r>
              <a:rPr i="1" lang="en" sz="1100"/>
              <a:t>legal</a:t>
            </a:r>
          </a:p>
          <a:p>
            <a:pPr lvl="0" rtl="0">
              <a:spcBef>
                <a:spcPts val="0"/>
              </a:spcBef>
              <a:buNone/>
            </a:pPr>
            <a:r>
              <a:t/>
            </a:r>
            <a:endParaRPr i="1" sz="1100"/>
          </a:p>
          <a:p>
            <a:pPr lvl="0" rtl="0">
              <a:spcBef>
                <a:spcPts val="0"/>
              </a:spcBef>
              <a:buNone/>
            </a:pPr>
            <a:r>
              <a:rPr i="1" lang="en" sz="1100"/>
              <a:t>Destination airport (transfer airport):</a:t>
            </a:r>
          </a:p>
          <a:p>
            <a:pPr indent="-298450" lvl="0" marL="457200" rtl="0">
              <a:spcBef>
                <a:spcPts val="0"/>
              </a:spcBef>
              <a:buSzPct val="100000"/>
            </a:pPr>
            <a:r>
              <a:rPr i="1" lang="en" sz="1100"/>
              <a:t>malformed </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 city</a:t>
            </a:r>
          </a:p>
          <a:p>
            <a:pPr lvl="0" rtl="0">
              <a:spcBef>
                <a:spcPts val="0"/>
              </a:spcBef>
              <a:buNone/>
            </a:pPr>
            <a:r>
              <a:t/>
            </a:r>
            <a:endParaRPr i="1" sz="1100"/>
          </a:p>
          <a:p>
            <a:pPr lvl="0" rtl="0">
              <a:spcBef>
                <a:spcPts val="0"/>
              </a:spcBef>
              <a:buNone/>
            </a:pPr>
            <a:r>
              <a:rPr i="1" lang="en" sz="1100"/>
              <a:t>Scheduled arrival time (tA):</a:t>
            </a:r>
          </a:p>
          <a:p>
            <a:pPr indent="-298450" lvl="0" marL="457200" rtl="0">
              <a:spcBef>
                <a:spcPts val="0"/>
              </a:spcBef>
              <a:buSzPct val="100000"/>
            </a:pPr>
            <a:r>
              <a:rPr i="1" lang="en" sz="1100"/>
              <a:t>syntactically malformed</a:t>
            </a:r>
          </a:p>
          <a:p>
            <a:pPr indent="-298450" lvl="0" marL="457200" rtl="0">
              <a:spcBef>
                <a:spcPts val="0"/>
              </a:spcBef>
              <a:buSzPct val="100000"/>
            </a:pPr>
            <a:r>
              <a:rPr i="1" lang="en" sz="1100"/>
              <a:t>out of legal range</a:t>
            </a:r>
          </a:p>
          <a:p>
            <a:pPr indent="-298450" lvl="0" marL="457200" rtl="0">
              <a:spcBef>
                <a:spcPts val="0"/>
              </a:spcBef>
              <a:buSzPct val="100000"/>
            </a:pPr>
            <a:r>
              <a:rPr i="1" lang="en" sz="1100"/>
              <a:t>legal</a:t>
            </a:r>
          </a:p>
        </p:txBody>
      </p:sp>
      <p:sp>
        <p:nvSpPr>
          <p:cNvPr id="198" name="Shape 198"/>
          <p:cNvSpPr txBox="1"/>
          <p:nvPr>
            <p:ph idx="2" type="body"/>
          </p:nvPr>
        </p:nvSpPr>
        <p:spPr>
          <a:xfrm>
            <a:off x="2942400" y="1600200"/>
            <a:ext cx="2978399" cy="49677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i="1" lang="en" sz="1100" u="sng"/>
              <a:t>Parameter: Departing flight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Flight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Originating airport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in database </a:t>
            </a:r>
          </a:p>
          <a:p>
            <a:pPr indent="-298450" lvl="0" marL="457200" rtl="0">
              <a:spcBef>
                <a:spcPts val="0"/>
              </a:spcBef>
              <a:buSzPct val="100000"/>
            </a:pPr>
            <a:r>
              <a:rPr i="1" lang="en" sz="1100"/>
              <a:t>differs from transfer airport </a:t>
            </a:r>
          </a:p>
          <a:p>
            <a:pPr indent="-298450" lvl="0" marL="457200" rtl="0">
              <a:spcBef>
                <a:spcPts val="0"/>
              </a:spcBef>
              <a:buSzPct val="100000"/>
            </a:pPr>
            <a:r>
              <a:rPr i="1" lang="en" sz="1100"/>
              <a:t>same as transfer airport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Scheduled departure time:</a:t>
            </a:r>
          </a:p>
          <a:p>
            <a:pPr indent="-298450" lvl="0" marL="457200" rtl="0">
              <a:spcBef>
                <a:spcPts val="0"/>
              </a:spcBef>
              <a:buSzPct val="100000"/>
            </a:pPr>
            <a:r>
              <a:rPr i="1" lang="en" sz="1100"/>
              <a:t>syntactically malformed</a:t>
            </a:r>
          </a:p>
          <a:p>
            <a:pPr indent="-298450" lvl="0" marL="457200" rtl="0">
              <a:spcBef>
                <a:spcPts val="0"/>
              </a:spcBef>
              <a:buSzPct val="100000"/>
            </a:pPr>
            <a:r>
              <a:rPr i="1" lang="en" sz="1100"/>
              <a:t>out of legal range</a:t>
            </a:r>
          </a:p>
          <a:p>
            <a:pPr indent="-298450" lvl="0" marL="457200" rtl="0">
              <a:spcBef>
                <a:spcPts val="0"/>
              </a:spcBef>
              <a:buSzPct val="100000"/>
            </a:pPr>
            <a:r>
              <a:rPr i="1" lang="en" sz="1100"/>
              <a:t>before arriving flight time (tA)</a:t>
            </a:r>
          </a:p>
          <a:p>
            <a:pPr indent="-298450" lvl="0" marL="457200" rtl="0">
              <a:spcBef>
                <a:spcPts val="0"/>
              </a:spcBef>
              <a:buSzPct val="100000"/>
            </a:pPr>
            <a:r>
              <a:rPr i="1" lang="en" sz="1100"/>
              <a:t>between tA and tA + minimum connection time (CT)</a:t>
            </a:r>
          </a:p>
          <a:p>
            <a:pPr indent="-298450" lvl="0" marL="457200" rtl="0">
              <a:spcBef>
                <a:spcPts val="0"/>
              </a:spcBef>
              <a:buSzPct val="100000"/>
            </a:pPr>
            <a:r>
              <a:rPr i="1" lang="en" sz="1100"/>
              <a:t>equal to tA + CT</a:t>
            </a:r>
          </a:p>
          <a:p>
            <a:pPr indent="-298450" lvl="0" marL="457200" rtl="0">
              <a:spcBef>
                <a:spcPts val="0"/>
              </a:spcBef>
              <a:buSzPct val="100000"/>
            </a:pPr>
            <a:r>
              <a:rPr i="1" lang="en" sz="1100"/>
              <a:t>greater than tA + CT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Destination airport code:</a:t>
            </a:r>
          </a:p>
          <a:p>
            <a:pPr indent="-298450" lvl="0" marL="457200" rtl="0">
              <a:spcBef>
                <a:spcPts val="0"/>
              </a:spcBef>
              <a:buSzPct val="100000"/>
            </a:pPr>
            <a:r>
              <a:rPr i="1" lang="en" sz="1100"/>
              <a:t>malformed </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 city</a:t>
            </a:r>
          </a:p>
          <a:p>
            <a:pPr lvl="0" rtl="0">
              <a:spcBef>
                <a:spcPts val="0"/>
              </a:spcBef>
              <a:buClr>
                <a:schemeClr val="dk1"/>
              </a:buClr>
              <a:buSzPct val="100000"/>
              <a:buFont typeface="Arial"/>
              <a:buNone/>
            </a:pPr>
            <a:r>
              <a:t/>
            </a:r>
            <a:endParaRPr i="1" sz="1100"/>
          </a:p>
          <a:p>
            <a:pPr lvl="0" rtl="0">
              <a:spcBef>
                <a:spcPts val="0"/>
              </a:spcBef>
              <a:buNone/>
            </a:pPr>
            <a:r>
              <a:t/>
            </a:r>
            <a:endParaRPr/>
          </a:p>
        </p:txBody>
      </p:sp>
      <p:sp>
        <p:nvSpPr>
          <p:cNvPr id="199" name="Shape 199"/>
          <p:cNvSpPr txBox="1"/>
          <p:nvPr>
            <p:ph idx="2" type="body"/>
          </p:nvPr>
        </p:nvSpPr>
        <p:spPr>
          <a:xfrm>
            <a:off x="5788175" y="1600200"/>
            <a:ext cx="2978399" cy="4967700"/>
          </a:xfrm>
          <a:prstGeom prst="rect">
            <a:avLst/>
          </a:prstGeom>
        </p:spPr>
        <p:txBody>
          <a:bodyPr anchorCtr="0" anchor="t" bIns="91425" lIns="91425" rIns="91425" wrap="square" tIns="91425">
            <a:noAutofit/>
          </a:bodyPr>
          <a:lstStyle/>
          <a:p>
            <a:pPr lvl="0" rtl="0">
              <a:spcBef>
                <a:spcPts val="0"/>
              </a:spcBef>
              <a:buNone/>
            </a:pPr>
            <a:r>
              <a:rPr i="1" lang="en" sz="1100"/>
              <a:t>Scheduled arrival time:</a:t>
            </a:r>
          </a:p>
          <a:p>
            <a:pPr indent="-298450" lvl="0" marL="457200" rtl="0">
              <a:spcBef>
                <a:spcPts val="0"/>
              </a:spcBef>
              <a:buSzPct val="100000"/>
            </a:pPr>
            <a:r>
              <a:rPr i="1" lang="en" sz="1100"/>
              <a:t>syntactically malformed </a:t>
            </a:r>
          </a:p>
          <a:p>
            <a:pPr indent="-298450" lvl="0" marL="457200" rtl="0">
              <a:spcBef>
                <a:spcPts val="0"/>
              </a:spcBef>
              <a:buSzPct val="100000"/>
            </a:pPr>
            <a:r>
              <a:rPr i="1" lang="en" sz="1100"/>
              <a:t>out of legal range </a:t>
            </a:r>
          </a:p>
          <a:p>
            <a:pPr indent="-298450" lvl="0" marL="457200" rtl="0">
              <a:spcBef>
                <a:spcPts val="0"/>
              </a:spcBef>
              <a:buSzPct val="100000"/>
            </a:pPr>
            <a:r>
              <a:rPr i="1" lang="en" sz="1100"/>
              <a:t>legal</a:t>
            </a:r>
          </a:p>
          <a:p>
            <a:pPr lvl="0" rtl="0">
              <a:spcBef>
                <a:spcPts val="0"/>
              </a:spcBef>
              <a:buNone/>
            </a:pPr>
            <a:r>
              <a:t/>
            </a:r>
            <a:endParaRPr i="1" sz="1100"/>
          </a:p>
          <a:p>
            <a:pPr lvl="0" rtl="0">
              <a:spcBef>
                <a:spcPts val="0"/>
              </a:spcBef>
              <a:buClr>
                <a:schemeClr val="dk1"/>
              </a:buClr>
              <a:buSzPct val="100000"/>
              <a:buFont typeface="Arial"/>
              <a:buNone/>
            </a:pPr>
            <a:r>
              <a:rPr i="1" lang="en" sz="1100" u="sng"/>
              <a:t>Parameter: Database record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This parameter refers to the database time record corresponding to the transfer airport.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Airport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found in database</a:t>
            </a:r>
          </a:p>
          <a:p>
            <a:pPr indent="-298450" lvl="0" marL="457200" rtl="0">
              <a:spcBef>
                <a:spcPts val="0"/>
              </a:spcBef>
              <a:buSzPct val="100000"/>
            </a:pPr>
            <a:r>
              <a:rPr i="1" lang="en" sz="1100"/>
              <a:t>valid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Airport country:</a:t>
            </a:r>
          </a:p>
          <a:p>
            <a:pPr indent="-298450" lvl="0" marL="457200" rtl="0">
              <a:spcBef>
                <a:spcPts val="0"/>
              </a:spcBef>
              <a:buSzPct val="100000"/>
            </a:pPr>
            <a:r>
              <a:rPr i="1" lang="en" sz="1100"/>
              <a:t>malformed</a:t>
            </a:r>
          </a:p>
          <a:p>
            <a:pPr indent="-298450" lvl="0" marL="457200" rtl="0">
              <a:spcBef>
                <a:spcPts val="0"/>
              </a:spcBef>
              <a:buSzPct val="100000"/>
            </a:pPr>
            <a:r>
              <a:rPr i="1" lang="en" sz="1100"/>
              <a:t>not a real country</a:t>
            </a:r>
          </a:p>
          <a:p>
            <a:pPr indent="-298450" lvl="0" marL="457200" rtl="0">
              <a:spcBef>
                <a:spcPts val="0"/>
              </a:spcBef>
              <a:buSzPct val="100000"/>
            </a:pPr>
            <a:r>
              <a:rPr i="1" lang="en" sz="1100"/>
              <a:t>valid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Minimum connection time: </a:t>
            </a:r>
          </a:p>
          <a:p>
            <a:pPr indent="-298450" lvl="0" marL="457200" rtl="0">
              <a:spcBef>
                <a:spcPts val="0"/>
              </a:spcBef>
              <a:buSzPct val="100000"/>
            </a:pPr>
            <a:r>
              <a:rPr i="1" lang="en" sz="1100"/>
              <a:t>not found in database</a:t>
            </a:r>
          </a:p>
          <a:p>
            <a:pPr indent="-298450" lvl="0" marL="457200" rtl="0">
              <a:spcBef>
                <a:spcPts val="0"/>
              </a:spcBef>
              <a:buSzPct val="100000"/>
            </a:pPr>
            <a:r>
              <a:rPr i="1" lang="en" sz="1100"/>
              <a:t>Negative</a:t>
            </a:r>
          </a:p>
          <a:p>
            <a:pPr indent="-298450" lvl="0" marL="457200" rtl="0">
              <a:spcBef>
                <a:spcPts val="0"/>
              </a:spcBef>
              <a:buSzPct val="100000"/>
            </a:pPr>
            <a:r>
              <a:rPr i="1" lang="en" sz="1100"/>
              <a:t>0</a:t>
            </a:r>
          </a:p>
          <a:p>
            <a:pPr indent="-298450" lvl="0" marL="457200" rtl="0">
              <a:spcBef>
                <a:spcPts val="0"/>
              </a:spcBef>
              <a:buSzPct val="100000"/>
            </a:pPr>
            <a:r>
              <a:rPr i="1" lang="en" sz="1100"/>
              <a:t>valid</a:t>
            </a:r>
          </a:p>
          <a:p>
            <a:pPr lvl="0" rtl="0">
              <a:spcBef>
                <a:spcPts val="0"/>
              </a:spcBef>
              <a:buNone/>
            </a:pPr>
            <a:r>
              <a:t/>
            </a:r>
            <a:endParaRPr i="1" sz="1100"/>
          </a:p>
          <a:p>
            <a:pPr lvl="0" rtl="0">
              <a:spcBef>
                <a:spcPts val="0"/>
              </a:spcBef>
              <a:buNone/>
            </a:pPr>
            <a:r>
              <a:t/>
            </a:r>
            <a:endParaRPr/>
          </a:p>
        </p:txBody>
      </p:sp>
      <p:sp>
        <p:nvSpPr>
          <p:cNvPr id="200" name="Shape 20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9</a:t>
            </a:r>
          </a:p>
        </p:txBody>
      </p:sp>
      <p:sp>
        <p:nvSpPr>
          <p:cNvPr id="206" name="Shape 20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Clr>
                <a:schemeClr val="dk1"/>
              </a:buClr>
              <a:buSzPct val="36666"/>
              <a:buFont typeface="Arial"/>
              <a:buNone/>
            </a:pPr>
            <a:r>
              <a:rPr lang="en"/>
              <a:t>The following requirements are unclear and ambiguous. Explain why, and then rewrite the statements so that they can be objectively evaluated. </a:t>
            </a:r>
          </a:p>
          <a:p>
            <a:pPr lvl="0" rtl="0">
              <a:spcBef>
                <a:spcPts val="0"/>
              </a:spcBef>
              <a:buClr>
                <a:schemeClr val="dk1"/>
              </a:buClr>
              <a:buSzPct val="36666"/>
              <a:buFont typeface="Arial"/>
              <a:buNone/>
            </a:pPr>
            <a:r>
              <a:rPr lang="en"/>
              <a:t>a. The response time should be minimized.</a:t>
            </a:r>
          </a:p>
          <a:p>
            <a:pPr lvl="0" rtl="0">
              <a:spcBef>
                <a:spcPts val="0"/>
              </a:spcBef>
              <a:buClr>
                <a:schemeClr val="dk1"/>
              </a:buClr>
              <a:buSzPct val="36666"/>
              <a:buFont typeface="Arial"/>
              <a:buNone/>
            </a:pPr>
            <a:r>
              <a:rPr lang="en"/>
              <a:t>b. The alarm should be raised quickly after a high fuel level has been detected.</a:t>
            </a:r>
          </a:p>
          <a:p>
            <a:pPr lvl="0" rtl="0">
              <a:spcBef>
                <a:spcPts val="0"/>
              </a:spcBef>
              <a:buNone/>
            </a:pPr>
            <a:r>
              <a:t/>
            </a:r>
            <a:endParaRPr/>
          </a:p>
        </p:txBody>
      </p:sp>
      <p:sp>
        <p:nvSpPr>
          <p:cNvPr id="207" name="Shape 20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General Questions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Today: Go over practice midterm questions.</a:t>
            </a:r>
          </a:p>
          <a:p>
            <a:pPr indent="-228600" lvl="0" marL="457200" marR="0" rtl="0" algn="l">
              <a:lnSpc>
                <a:spcPct val="100000"/>
              </a:lnSpc>
              <a:spcBef>
                <a:spcPts val="600"/>
              </a:spcBef>
              <a:spcAft>
                <a:spcPts val="0"/>
              </a:spcAft>
            </a:pPr>
            <a:r>
              <a:rPr lang="en"/>
              <a:t>First - any general questions on course content or homework? </a:t>
            </a:r>
          </a:p>
        </p:txBody>
      </p:sp>
      <p:sp>
        <p:nvSpPr>
          <p:cNvPr id="52" name="Shape 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9 - Solution</a:t>
            </a:r>
          </a:p>
        </p:txBody>
      </p:sp>
      <p:sp>
        <p:nvSpPr>
          <p:cNvPr id="213" name="Shape 21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434343"/>
                </a:solidFill>
              </a:rPr>
              <a:t>a. The response time should be minimized.</a:t>
            </a:r>
          </a:p>
          <a:p>
            <a:pPr lvl="0" rtl="0">
              <a:spcBef>
                <a:spcPts val="0"/>
              </a:spcBef>
              <a:buNone/>
            </a:pPr>
            <a:r>
              <a:t/>
            </a:r>
            <a:endParaRPr sz="1100"/>
          </a:p>
          <a:p>
            <a:pPr lvl="0" rtl="0">
              <a:spcBef>
                <a:spcPts val="0"/>
              </a:spcBef>
              <a:buNone/>
            </a:pPr>
            <a:r>
              <a:rPr lang="en"/>
              <a:t>“should” != shall</a:t>
            </a:r>
          </a:p>
          <a:p>
            <a:pPr lvl="0" rtl="0">
              <a:spcBef>
                <a:spcPts val="0"/>
              </a:spcBef>
              <a:buNone/>
            </a:pPr>
            <a:r>
              <a:rPr lang="en"/>
              <a:t>What does minimized mean? </a:t>
            </a:r>
          </a:p>
          <a:p>
            <a:pPr lvl="0" rtl="0">
              <a:spcBef>
                <a:spcPts val="0"/>
              </a:spcBef>
              <a:buNone/>
            </a:pPr>
            <a:r>
              <a:rPr lang="en"/>
              <a:t>Response time to what? </a:t>
            </a:r>
          </a:p>
          <a:p>
            <a:pPr lvl="0" rtl="0">
              <a:spcBef>
                <a:spcPts val="0"/>
              </a:spcBef>
              <a:buNone/>
            </a:pPr>
            <a:r>
              <a:t/>
            </a:r>
            <a:endParaRPr sz="1100"/>
          </a:p>
          <a:p>
            <a:pPr lvl="0" rtl="0">
              <a:spcBef>
                <a:spcPts val="0"/>
              </a:spcBef>
              <a:buNone/>
            </a:pPr>
            <a:r>
              <a:rPr lang="en"/>
              <a:t>“The system shall respond to a user request within ten seconds.”</a:t>
            </a:r>
          </a:p>
          <a:p>
            <a:pPr lvl="0" rtl="0">
              <a:spcBef>
                <a:spcPts val="0"/>
              </a:spcBef>
              <a:buNone/>
            </a:pPr>
            <a:r>
              <a:t/>
            </a:r>
            <a:endParaRPr/>
          </a:p>
        </p:txBody>
      </p:sp>
      <p:sp>
        <p:nvSpPr>
          <p:cNvPr id="214" name="Shape 2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9 - Solution</a:t>
            </a:r>
          </a:p>
        </p:txBody>
      </p:sp>
      <p:sp>
        <p:nvSpPr>
          <p:cNvPr id="220" name="Shape 22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Clr>
                <a:schemeClr val="dk1"/>
              </a:buClr>
              <a:buSzPct val="36666"/>
              <a:buFont typeface="Arial"/>
              <a:buNone/>
            </a:pPr>
            <a:r>
              <a:rPr lang="en">
                <a:solidFill>
                  <a:srgbClr val="434343"/>
                </a:solidFill>
              </a:rPr>
              <a:t>b. The alarm should be raised quickly after a high fuel level has been detected.</a:t>
            </a:r>
          </a:p>
          <a:p>
            <a:pPr lvl="0" rtl="0">
              <a:spcBef>
                <a:spcPts val="0"/>
              </a:spcBef>
              <a:buClr>
                <a:schemeClr val="dk1"/>
              </a:buClr>
              <a:buSzPct val="100000"/>
              <a:buFont typeface="Arial"/>
              <a:buNone/>
            </a:pPr>
            <a:r>
              <a:t/>
            </a:r>
            <a:endParaRPr sz="1100"/>
          </a:p>
          <a:p>
            <a:pPr lvl="0" rtl="0">
              <a:spcBef>
                <a:spcPts val="0"/>
              </a:spcBef>
              <a:buClr>
                <a:schemeClr val="dk1"/>
              </a:buClr>
              <a:buSzPct val="36666"/>
              <a:buFont typeface="Arial"/>
              <a:buNone/>
            </a:pPr>
            <a:r>
              <a:rPr lang="en"/>
              <a:t>Quickly? </a:t>
            </a:r>
          </a:p>
          <a:p>
            <a:pPr lvl="0" rtl="0">
              <a:spcBef>
                <a:spcPts val="0"/>
              </a:spcBef>
              <a:buClr>
                <a:schemeClr val="dk1"/>
              </a:buClr>
              <a:buSzPct val="36666"/>
              <a:buFont typeface="Arial"/>
              <a:buNone/>
            </a:pPr>
            <a:r>
              <a:rPr lang="en"/>
              <a:t>Is “high fuel level” a boolean condition or a specific quantity? </a:t>
            </a:r>
          </a:p>
          <a:p>
            <a:pPr lvl="0" rtl="0">
              <a:spcBef>
                <a:spcPts val="0"/>
              </a:spcBef>
              <a:buClr>
                <a:schemeClr val="dk1"/>
              </a:buClr>
              <a:buSzPct val="100000"/>
              <a:buFont typeface="Arial"/>
              <a:buNone/>
            </a:pPr>
            <a:r>
              <a:t/>
            </a:r>
            <a:endParaRPr sz="1100"/>
          </a:p>
          <a:p>
            <a:pPr lvl="0" rtl="0">
              <a:spcBef>
                <a:spcPts val="0"/>
              </a:spcBef>
              <a:buClr>
                <a:schemeClr val="dk1"/>
              </a:buClr>
              <a:buSzPct val="36666"/>
              <a:buFont typeface="Arial"/>
              <a:buNone/>
            </a:pPr>
            <a:r>
              <a:rPr lang="en"/>
              <a:t>“The alarm shall be raised within 5 seconds of the fuel level reaching 10 cm.”</a:t>
            </a:r>
          </a:p>
          <a:p>
            <a:pPr lvl="0" rtl="0">
              <a:spcBef>
                <a:spcPts val="0"/>
              </a:spcBef>
              <a:buNone/>
            </a:pPr>
            <a:r>
              <a:t/>
            </a:r>
            <a:endParaRPr sz="2400">
              <a:solidFill>
                <a:srgbClr val="434343"/>
              </a:solidFill>
            </a:endParaRPr>
          </a:p>
        </p:txBody>
      </p:sp>
      <p:sp>
        <p:nvSpPr>
          <p:cNvPr id="221" name="Shape 22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10</a:t>
            </a:r>
          </a:p>
        </p:txBody>
      </p:sp>
      <p:sp>
        <p:nvSpPr>
          <p:cNvPr id="227" name="Shape 22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In class, we discussed the importance of defining a test case for each requirement. What are the two primary benefits of defining this test case?</a:t>
            </a:r>
          </a:p>
        </p:txBody>
      </p:sp>
      <p:sp>
        <p:nvSpPr>
          <p:cNvPr id="228" name="Shape 22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10 - Solution</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A test case will greatly help us in the integration testing phase. Groups can start defining tests early and be ready when the system comes online.</a:t>
            </a:r>
          </a:p>
          <a:p>
            <a:pPr indent="-228600" lvl="0" marL="457200" rtl="0">
              <a:spcBef>
                <a:spcPts val="0"/>
              </a:spcBef>
              <a:buAutoNum type="arabicPeriod"/>
            </a:pPr>
            <a:r>
              <a:rPr lang="en"/>
              <a:t>Test cases force us to write testable (thus, good) requirements. If a requirement is not testable, we cannot write a test case.</a:t>
            </a:r>
          </a:p>
        </p:txBody>
      </p:sp>
      <p:sp>
        <p:nvSpPr>
          <p:cNvPr id="235" name="Shape 23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Question 11</a:t>
            </a:r>
          </a:p>
        </p:txBody>
      </p:sp>
      <p:sp>
        <p:nvSpPr>
          <p:cNvPr id="241" name="Shape 241"/>
          <p:cNvSpPr txBox="1"/>
          <p:nvPr>
            <p:ph idx="1" type="body"/>
          </p:nvPr>
        </p:nvSpPr>
        <p:spPr>
          <a:xfrm>
            <a:off x="457200" y="1600200"/>
            <a:ext cx="8538599"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You are setting out to develop a new GUI for an old application. The system has a diverse set of users and the system has to be acceptable to all of the user types. </a:t>
            </a:r>
          </a:p>
          <a:p>
            <a:pPr lvl="0" rtl="0">
              <a:spcBef>
                <a:spcPts val="0"/>
              </a:spcBef>
              <a:buNone/>
            </a:pPr>
            <a:r>
              <a:t/>
            </a:r>
            <a:endParaRPr>
              <a:solidFill>
                <a:srgbClr val="000000"/>
              </a:solidFill>
            </a:endParaRPr>
          </a:p>
          <a:p>
            <a:pPr lvl="0" rtl="0">
              <a:spcBef>
                <a:spcPts val="0"/>
              </a:spcBef>
              <a:buNone/>
            </a:pPr>
            <a:r>
              <a:rPr lang="en">
                <a:solidFill>
                  <a:srgbClr val="000000"/>
                </a:solidFill>
              </a:rPr>
              <a:t>What development process would you use? Justify your answer.</a:t>
            </a:r>
          </a:p>
        </p:txBody>
      </p:sp>
      <p:sp>
        <p:nvSpPr>
          <p:cNvPr id="242" name="Shape 24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11 - Solution</a:t>
            </a:r>
          </a:p>
        </p:txBody>
      </p:sp>
      <p:sp>
        <p:nvSpPr>
          <p:cNvPr id="248" name="Shape 24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Any process that makes use of evolutionary prototyping. Build something rapidly and get use feedback, then build something new that incorporates that feedback.</a:t>
            </a:r>
          </a:p>
        </p:txBody>
      </p:sp>
      <p:sp>
        <p:nvSpPr>
          <p:cNvPr id="249" name="Shape 24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12</a:t>
            </a:r>
          </a:p>
        </p:txBody>
      </p:sp>
      <p:sp>
        <p:nvSpPr>
          <p:cNvPr id="255" name="Shape 25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Briefly discuss the concept of incrementality (from now on, this is a real word) as it applies to software development.</a:t>
            </a:r>
          </a:p>
        </p:txBody>
      </p:sp>
      <p:sp>
        <p:nvSpPr>
          <p:cNvPr id="256" name="Shape 25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12 - Solution</a:t>
            </a:r>
          </a:p>
        </p:txBody>
      </p:sp>
      <p:sp>
        <p:nvSpPr>
          <p:cNvPr id="262" name="Shape 26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Incrementality is the principle of breaking the software project (or anything else) into smaller manageable pieces that can be used by the customer while other pieces are still in development. </a:t>
            </a:r>
          </a:p>
          <a:p>
            <a:pPr lvl="0" rtl="0">
              <a:spcBef>
                <a:spcPts val="0"/>
              </a:spcBef>
              <a:buNone/>
            </a:pPr>
            <a:r>
              <a:rPr lang="en">
                <a:solidFill>
                  <a:srgbClr val="000000"/>
                </a:solidFill>
              </a:rPr>
              <a:t>As new pieces are completed, they are integrated until we have a complete system.</a:t>
            </a:r>
          </a:p>
        </p:txBody>
      </p:sp>
      <p:sp>
        <p:nvSpPr>
          <p:cNvPr id="263" name="Shape 26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13</a:t>
            </a:r>
          </a:p>
        </p:txBody>
      </p:sp>
      <p:sp>
        <p:nvSpPr>
          <p:cNvPr id="269" name="Shape 26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sz="2200">
                <a:solidFill>
                  <a:srgbClr val="000000"/>
                </a:solidFill>
              </a:rPr>
              <a:t>The main function of a vending machine is to allow the customer to buy products from the machine (soda, candy, etc). When the customer wants to buy some of the products, they insert money, select one or more products, and the machine dispenses the product to the customer. Should the product cost less than the amount of money inserted, the machine will dispense change. The machine must be restocked when it runs out of products. A collector comes and collects money from the vending machine.</a:t>
            </a:r>
          </a:p>
          <a:p>
            <a:pPr lvl="0" rtl="0">
              <a:spcBef>
                <a:spcPts val="0"/>
              </a:spcBef>
              <a:buNone/>
            </a:pPr>
            <a:r>
              <a:rPr b="1" lang="en" sz="2200">
                <a:solidFill>
                  <a:srgbClr val="000000"/>
                </a:solidFill>
              </a:rPr>
              <a:t>1: Identify the actors and use cases. </a:t>
            </a:r>
          </a:p>
          <a:p>
            <a:pPr lvl="0" rtl="0">
              <a:spcBef>
                <a:spcPts val="0"/>
              </a:spcBef>
              <a:buNone/>
            </a:pPr>
            <a:r>
              <a:rPr b="1" lang="en" sz="2200">
                <a:solidFill>
                  <a:srgbClr val="000000"/>
                </a:solidFill>
              </a:rPr>
              <a:t>2: Define the basic course of events for one use case.</a:t>
            </a:r>
          </a:p>
          <a:p>
            <a:pPr lvl="0" rtl="0">
              <a:spcBef>
                <a:spcPts val="0"/>
              </a:spcBef>
              <a:buNone/>
            </a:pPr>
            <a:r>
              <a:rPr b="1" lang="en" sz="2200">
                <a:solidFill>
                  <a:srgbClr val="000000"/>
                </a:solidFill>
              </a:rPr>
              <a:t>3: What are the exception or alternate paths for that scenario?</a:t>
            </a:r>
          </a:p>
        </p:txBody>
      </p:sp>
      <p:sp>
        <p:nvSpPr>
          <p:cNvPr id="270" name="Shape 27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13 - Solution</a:t>
            </a:r>
          </a:p>
        </p:txBody>
      </p:sp>
      <p:sp>
        <p:nvSpPr>
          <p:cNvPr id="276" name="Shape 27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Actor: </a:t>
            </a:r>
            <a:r>
              <a:rPr b="1" lang="en">
                <a:solidFill>
                  <a:srgbClr val="000000"/>
                </a:solidFill>
              </a:rPr>
              <a:t>Customer</a:t>
            </a:r>
          </a:p>
          <a:p>
            <a:pPr lvl="0">
              <a:spcBef>
                <a:spcPts val="0"/>
              </a:spcBef>
              <a:buNone/>
            </a:pPr>
            <a:r>
              <a:rPr lang="en">
                <a:solidFill>
                  <a:srgbClr val="000000"/>
                </a:solidFill>
              </a:rPr>
              <a:t>Use Cases:</a:t>
            </a:r>
          </a:p>
          <a:p>
            <a:pPr indent="-228600" lvl="0" marL="457200" rtl="0">
              <a:spcBef>
                <a:spcPts val="0"/>
              </a:spcBef>
              <a:buClr>
                <a:srgbClr val="000000"/>
              </a:buClr>
            </a:pPr>
            <a:r>
              <a:rPr lang="en">
                <a:solidFill>
                  <a:srgbClr val="000000"/>
                </a:solidFill>
              </a:rPr>
              <a:t>Buy Product</a:t>
            </a:r>
          </a:p>
          <a:p>
            <a:pPr lvl="0" rtl="0">
              <a:spcBef>
                <a:spcPts val="0"/>
              </a:spcBef>
              <a:buNone/>
            </a:pPr>
            <a:r>
              <a:t/>
            </a:r>
            <a:endParaRPr>
              <a:solidFill>
                <a:srgbClr val="000000"/>
              </a:solidFill>
            </a:endParaRPr>
          </a:p>
          <a:p>
            <a:pPr lvl="0" rtl="0">
              <a:spcBef>
                <a:spcPts val="0"/>
              </a:spcBef>
              <a:buNone/>
            </a:pPr>
            <a:r>
              <a:rPr b="1" lang="en">
                <a:solidFill>
                  <a:srgbClr val="000000"/>
                </a:solidFill>
              </a:rPr>
              <a:t>What about these:</a:t>
            </a:r>
          </a:p>
          <a:p>
            <a:pPr indent="-228600" lvl="0" marL="457200" rtl="0">
              <a:spcBef>
                <a:spcPts val="0"/>
              </a:spcBef>
              <a:buClr>
                <a:srgbClr val="000000"/>
              </a:buClr>
            </a:pPr>
            <a:r>
              <a:rPr lang="en">
                <a:solidFill>
                  <a:srgbClr val="000000"/>
                </a:solidFill>
              </a:rPr>
              <a:t>Select Product</a:t>
            </a:r>
          </a:p>
          <a:p>
            <a:pPr indent="-228600" lvl="0" marL="457200" rtl="0">
              <a:spcBef>
                <a:spcPts val="0"/>
              </a:spcBef>
              <a:buClr>
                <a:srgbClr val="000000"/>
              </a:buClr>
            </a:pPr>
            <a:r>
              <a:rPr lang="en">
                <a:solidFill>
                  <a:srgbClr val="000000"/>
                </a:solidFill>
              </a:rPr>
              <a:t>Dispense Product</a:t>
            </a:r>
          </a:p>
          <a:p>
            <a:pPr indent="-228600" lvl="0" marL="457200">
              <a:spcBef>
                <a:spcPts val="0"/>
              </a:spcBef>
              <a:buClr>
                <a:srgbClr val="000000"/>
              </a:buClr>
            </a:pPr>
            <a:r>
              <a:rPr lang="en">
                <a:solidFill>
                  <a:srgbClr val="000000"/>
                </a:solidFill>
              </a:rPr>
              <a:t>Dispense Change</a:t>
            </a:r>
          </a:p>
          <a:p>
            <a:pPr lvl="0" rtl="0">
              <a:spcBef>
                <a:spcPts val="0"/>
              </a:spcBef>
              <a:buNone/>
            </a:pPr>
            <a:r>
              <a:t/>
            </a:r>
            <a:endParaRPr>
              <a:solidFill>
                <a:srgbClr val="000000"/>
              </a:solidFill>
            </a:endParaRPr>
          </a:p>
        </p:txBody>
      </p:sp>
      <p:sp>
        <p:nvSpPr>
          <p:cNvPr id="277" name="Shape 27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Briefly explain why a software system must change or become progressively less useful?</a:t>
            </a:r>
          </a:p>
        </p:txBody>
      </p:sp>
      <p:sp>
        <p:nvSpPr>
          <p:cNvPr id="59" name="Shape 5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13 - Solution</a:t>
            </a:r>
          </a:p>
        </p:txBody>
      </p:sp>
      <p:sp>
        <p:nvSpPr>
          <p:cNvPr id="283" name="Shape 28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Actor: </a:t>
            </a:r>
            <a:r>
              <a:rPr b="1" lang="en">
                <a:solidFill>
                  <a:srgbClr val="000000"/>
                </a:solidFill>
              </a:rPr>
              <a:t>Stocker</a:t>
            </a:r>
          </a:p>
          <a:p>
            <a:pPr lvl="0">
              <a:spcBef>
                <a:spcPts val="0"/>
              </a:spcBef>
              <a:buNone/>
            </a:pPr>
            <a:r>
              <a:rPr lang="en">
                <a:solidFill>
                  <a:srgbClr val="000000"/>
                </a:solidFill>
              </a:rPr>
              <a:t>Use Cases:</a:t>
            </a:r>
          </a:p>
          <a:p>
            <a:pPr indent="-228600" lvl="0" marL="457200" rtl="0">
              <a:spcBef>
                <a:spcPts val="0"/>
              </a:spcBef>
              <a:buClr>
                <a:srgbClr val="000000"/>
              </a:buClr>
            </a:pPr>
            <a:r>
              <a:rPr lang="en">
                <a:solidFill>
                  <a:srgbClr val="000000"/>
                </a:solidFill>
              </a:rPr>
              <a:t>Restock Machine</a:t>
            </a:r>
          </a:p>
          <a:p>
            <a:pPr lvl="0" rtl="0">
              <a:spcBef>
                <a:spcPts val="0"/>
              </a:spcBef>
              <a:buNone/>
            </a:pPr>
            <a:r>
              <a:rPr lang="en">
                <a:solidFill>
                  <a:srgbClr val="000000"/>
                </a:solidFill>
              </a:rPr>
              <a:t>Actor: </a:t>
            </a:r>
            <a:r>
              <a:rPr b="1" lang="en">
                <a:solidFill>
                  <a:srgbClr val="000000"/>
                </a:solidFill>
              </a:rPr>
              <a:t>Collector</a:t>
            </a:r>
          </a:p>
          <a:p>
            <a:pPr lvl="0">
              <a:spcBef>
                <a:spcPts val="0"/>
              </a:spcBef>
              <a:buNone/>
            </a:pPr>
            <a:r>
              <a:rPr lang="en">
                <a:solidFill>
                  <a:srgbClr val="000000"/>
                </a:solidFill>
              </a:rPr>
              <a:t>Use Cases:</a:t>
            </a:r>
          </a:p>
          <a:p>
            <a:pPr indent="-228600" lvl="0" marL="457200" rtl="0">
              <a:spcBef>
                <a:spcPts val="0"/>
              </a:spcBef>
              <a:buClr>
                <a:srgbClr val="000000"/>
              </a:buClr>
            </a:pPr>
            <a:r>
              <a:rPr lang="en">
                <a:solidFill>
                  <a:srgbClr val="000000"/>
                </a:solidFill>
              </a:rPr>
              <a:t>Collect Money</a:t>
            </a:r>
          </a:p>
          <a:p>
            <a:pPr lvl="0" rtl="0">
              <a:spcBef>
                <a:spcPts val="0"/>
              </a:spcBef>
              <a:buNone/>
            </a:pPr>
            <a:r>
              <a:t/>
            </a:r>
            <a:endParaRPr>
              <a:solidFill>
                <a:srgbClr val="000000"/>
              </a:solidFill>
            </a:endParaRPr>
          </a:p>
          <a:p>
            <a:pPr lvl="0" rtl="0">
              <a:spcBef>
                <a:spcPts val="0"/>
              </a:spcBef>
              <a:buNone/>
            </a:pPr>
            <a:r>
              <a:rPr b="1" lang="en">
                <a:solidFill>
                  <a:srgbClr val="000000"/>
                </a:solidFill>
              </a:rPr>
              <a:t>Can these two actors be the same person?</a:t>
            </a:r>
          </a:p>
        </p:txBody>
      </p:sp>
      <p:sp>
        <p:nvSpPr>
          <p:cNvPr id="284" name="Shape 28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14</a:t>
            </a:r>
          </a:p>
        </p:txBody>
      </p:sp>
      <p:sp>
        <p:nvSpPr>
          <p:cNvPr id="290" name="Shape 29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There is a difference between the internal and external completeness of a requirements document.</a:t>
            </a:r>
          </a:p>
          <a:p>
            <a:pPr lvl="0" rtl="0">
              <a:spcBef>
                <a:spcPts val="0"/>
              </a:spcBef>
              <a:buNone/>
            </a:pPr>
            <a:r>
              <a:t/>
            </a:r>
            <a:endParaRPr>
              <a:solidFill>
                <a:srgbClr val="000000"/>
              </a:solidFill>
            </a:endParaRPr>
          </a:p>
          <a:p>
            <a:pPr lvl="0" rtl="0">
              <a:spcBef>
                <a:spcPts val="0"/>
              </a:spcBef>
              <a:buNone/>
            </a:pPr>
            <a:r>
              <a:rPr b="1" lang="en">
                <a:solidFill>
                  <a:srgbClr val="000000"/>
                </a:solidFill>
              </a:rPr>
              <a:t>1: Describe internal and external completeness.</a:t>
            </a:r>
          </a:p>
          <a:p>
            <a:pPr lvl="0" rtl="0">
              <a:spcBef>
                <a:spcPts val="0"/>
              </a:spcBef>
              <a:buNone/>
            </a:pPr>
            <a:r>
              <a:rPr b="1" lang="en">
                <a:solidFill>
                  <a:srgbClr val="000000"/>
                </a:solidFill>
              </a:rPr>
              <a:t>2: Which is harder? Why?</a:t>
            </a:r>
          </a:p>
        </p:txBody>
      </p:sp>
      <p:sp>
        <p:nvSpPr>
          <p:cNvPr id="291" name="Shape 29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14 - Solution</a:t>
            </a:r>
          </a:p>
        </p:txBody>
      </p:sp>
      <p:sp>
        <p:nvSpPr>
          <p:cNvPr id="297" name="Shape 29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Internal Completeness is concerned with making sure we have not left and holes in the requirements document.</a:t>
            </a:r>
          </a:p>
          <a:p>
            <a:pPr indent="-381000" lvl="0" marL="457200" rtl="0">
              <a:spcBef>
                <a:spcPts val="0"/>
              </a:spcBef>
              <a:buClr>
                <a:srgbClr val="000000"/>
              </a:buClr>
              <a:buSzPct val="100000"/>
            </a:pPr>
            <a:r>
              <a:rPr lang="en" sz="2400">
                <a:solidFill>
                  <a:srgbClr val="000000"/>
                </a:solidFill>
              </a:rPr>
              <a:t>If we have requirements for when a button is pushed down, do we have requirements for when it is released?</a:t>
            </a:r>
          </a:p>
          <a:p>
            <a:pPr lvl="0" rtl="0">
              <a:spcBef>
                <a:spcPts val="0"/>
              </a:spcBef>
              <a:buNone/>
            </a:pPr>
            <a:r>
              <a:rPr lang="en">
                <a:solidFill>
                  <a:srgbClr val="000000"/>
                </a:solidFill>
              </a:rPr>
              <a:t>External Completeness is related to making sure we have covered the user’s requirements. </a:t>
            </a:r>
          </a:p>
          <a:p>
            <a:pPr indent="-381000" lvl="0" marL="457200" rtl="0">
              <a:spcBef>
                <a:spcPts val="0"/>
              </a:spcBef>
              <a:buClr>
                <a:srgbClr val="000000"/>
              </a:buClr>
              <a:buSzPct val="100000"/>
            </a:pPr>
            <a:r>
              <a:rPr lang="en" sz="2400">
                <a:solidFill>
                  <a:srgbClr val="000000"/>
                </a:solidFill>
              </a:rPr>
              <a:t>If we have internal completeness regarding button A, but the customer expects button B, we lack external completeness.</a:t>
            </a:r>
          </a:p>
        </p:txBody>
      </p:sp>
      <p:sp>
        <p:nvSpPr>
          <p:cNvPr id="298" name="Shape 29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14 - Solution</a:t>
            </a:r>
          </a:p>
        </p:txBody>
      </p:sp>
      <p:sp>
        <p:nvSpPr>
          <p:cNvPr id="304" name="Shape 30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External completeness is harder.</a:t>
            </a:r>
          </a:p>
          <a:p>
            <a:pPr indent="-228600" lvl="0" marL="457200" rtl="0">
              <a:spcBef>
                <a:spcPts val="0"/>
              </a:spcBef>
              <a:buClr>
                <a:srgbClr val="000000"/>
              </a:buClr>
            </a:pPr>
            <a:r>
              <a:rPr lang="en">
                <a:solidFill>
                  <a:srgbClr val="000000"/>
                </a:solidFill>
              </a:rPr>
              <a:t>It, again, requires capturing the needs of the customer.</a:t>
            </a:r>
          </a:p>
          <a:p>
            <a:pPr indent="-228600" lvl="0" marL="457200" rtl="0">
              <a:spcBef>
                <a:spcPts val="0"/>
              </a:spcBef>
              <a:buClr>
                <a:srgbClr val="000000"/>
              </a:buClr>
            </a:pPr>
            <a:r>
              <a:rPr lang="en">
                <a:solidFill>
                  <a:srgbClr val="000000"/>
                </a:solidFill>
              </a:rPr>
              <a:t>Internal completeness is testable.</a:t>
            </a:r>
          </a:p>
          <a:p>
            <a:pPr indent="-228600" lvl="0" marL="457200" rtl="0">
              <a:spcBef>
                <a:spcPts val="0"/>
              </a:spcBef>
              <a:buClr>
                <a:srgbClr val="000000"/>
              </a:buClr>
            </a:pPr>
            <a:r>
              <a:rPr lang="en">
                <a:solidFill>
                  <a:srgbClr val="000000"/>
                </a:solidFill>
              </a:rPr>
              <a:t>External completeness is subjective.</a:t>
            </a:r>
          </a:p>
        </p:txBody>
      </p:sp>
      <p:sp>
        <p:nvSpPr>
          <p:cNvPr id="305" name="Shape 30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15</a:t>
            </a:r>
          </a:p>
        </p:txBody>
      </p:sp>
      <p:sp>
        <p:nvSpPr>
          <p:cNvPr id="311" name="Shape 31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Why is it better in a requirements document to use TBD with no other information than to simply write nothing at all?</a:t>
            </a:r>
          </a:p>
        </p:txBody>
      </p:sp>
      <p:sp>
        <p:nvSpPr>
          <p:cNvPr id="312" name="Shape 31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15 - Solution</a:t>
            </a:r>
          </a:p>
        </p:txBody>
      </p:sp>
      <p:sp>
        <p:nvSpPr>
          <p:cNvPr id="318" name="Shape 31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666666"/>
                </a:solidFill>
              </a:rPr>
              <a:t>Why is it better in a requirements document to use TBD with no other information than to simply write nothing at all?</a:t>
            </a:r>
          </a:p>
          <a:p>
            <a:pPr lvl="0" rtl="0">
              <a:spcBef>
                <a:spcPts val="0"/>
              </a:spcBef>
              <a:buNone/>
            </a:pPr>
            <a:r>
              <a:t/>
            </a:r>
            <a:endParaRPr>
              <a:solidFill>
                <a:srgbClr val="000000"/>
              </a:solidFill>
            </a:endParaRPr>
          </a:p>
          <a:p>
            <a:pPr lvl="0" rtl="0">
              <a:spcBef>
                <a:spcPts val="0"/>
              </a:spcBef>
              <a:buNone/>
            </a:pPr>
            <a:r>
              <a:rPr lang="en">
                <a:solidFill>
                  <a:srgbClr val="000000"/>
                </a:solidFill>
              </a:rPr>
              <a:t>It is better to point out when a piece of information is missing than to just leave it out. Errors of omission are easier to catch (search for TBD).</a:t>
            </a:r>
          </a:p>
        </p:txBody>
      </p:sp>
      <p:sp>
        <p:nvSpPr>
          <p:cNvPr id="319" name="Shape 31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16</a:t>
            </a:r>
          </a:p>
        </p:txBody>
      </p:sp>
      <p:sp>
        <p:nvSpPr>
          <p:cNvPr id="325" name="Shape 32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In the class, we discussed non-functional requirements.</a:t>
            </a:r>
          </a:p>
          <a:p>
            <a:pPr lvl="0" rtl="0">
              <a:spcBef>
                <a:spcPts val="0"/>
              </a:spcBef>
              <a:buNone/>
            </a:pPr>
            <a:r>
              <a:t/>
            </a:r>
            <a:endParaRPr>
              <a:solidFill>
                <a:srgbClr val="000000"/>
              </a:solidFill>
            </a:endParaRPr>
          </a:p>
          <a:p>
            <a:pPr lvl="0" rtl="0">
              <a:spcBef>
                <a:spcPts val="0"/>
              </a:spcBef>
              <a:buNone/>
            </a:pPr>
            <a:r>
              <a:rPr b="1" lang="en">
                <a:solidFill>
                  <a:srgbClr val="000000"/>
                </a:solidFill>
              </a:rPr>
              <a:t>Explain the concept of non-functional requirements and give two examples.</a:t>
            </a:r>
          </a:p>
          <a:p>
            <a:pPr lvl="0" rtl="0">
              <a:spcBef>
                <a:spcPts val="0"/>
              </a:spcBef>
              <a:buNone/>
            </a:pPr>
            <a:r>
              <a:t/>
            </a:r>
            <a:endParaRPr b="1">
              <a:solidFill>
                <a:srgbClr val="000000"/>
              </a:solidFill>
            </a:endParaRPr>
          </a:p>
        </p:txBody>
      </p:sp>
      <p:sp>
        <p:nvSpPr>
          <p:cNvPr id="326" name="Shape 32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16 - Solution</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b="1" lang="en">
                <a:solidFill>
                  <a:srgbClr val="000000"/>
                </a:solidFill>
              </a:rPr>
              <a:t>Explain the concept of non-functional requirements and give two examples.</a:t>
            </a:r>
          </a:p>
          <a:p>
            <a:pPr lvl="0" rtl="0">
              <a:spcBef>
                <a:spcPts val="0"/>
              </a:spcBef>
              <a:buNone/>
            </a:pPr>
            <a:r>
              <a:t/>
            </a:r>
            <a:endParaRPr>
              <a:solidFill>
                <a:srgbClr val="000000"/>
              </a:solidFill>
            </a:endParaRPr>
          </a:p>
          <a:p>
            <a:pPr lvl="0" rtl="0">
              <a:spcBef>
                <a:spcPts val="0"/>
              </a:spcBef>
              <a:buNone/>
            </a:pPr>
            <a:r>
              <a:rPr lang="en">
                <a:solidFill>
                  <a:srgbClr val="000000"/>
                </a:solidFill>
              </a:rPr>
              <a:t>Requirements that do not impact the correctness of the functional behavior (the services the system performs). </a:t>
            </a:r>
          </a:p>
          <a:p>
            <a:pPr lvl="0" rtl="0">
              <a:spcBef>
                <a:spcPts val="0"/>
              </a:spcBef>
              <a:buNone/>
            </a:pPr>
            <a:r>
              <a:rPr lang="en">
                <a:solidFill>
                  <a:srgbClr val="000000"/>
                </a:solidFill>
              </a:rPr>
              <a:t>Usually related to security, performance, reliability, maintainability, etc.</a:t>
            </a:r>
          </a:p>
        </p:txBody>
      </p:sp>
      <p:sp>
        <p:nvSpPr>
          <p:cNvPr id="333" name="Shape 33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17</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You are setting out to develop a ‘C’ compiler for a new microprocessor with a well defined instruction set.</a:t>
            </a:r>
          </a:p>
          <a:p>
            <a:pPr lvl="0">
              <a:spcBef>
                <a:spcPts val="0"/>
              </a:spcBef>
              <a:buClr>
                <a:schemeClr val="dk1"/>
              </a:buClr>
              <a:buSzPct val="36666"/>
              <a:buFont typeface="Arial"/>
              <a:buNone/>
            </a:pPr>
            <a:r>
              <a:t/>
            </a:r>
            <a:endParaRPr>
              <a:solidFill>
                <a:srgbClr val="000000"/>
              </a:solidFill>
            </a:endParaRPr>
          </a:p>
          <a:p>
            <a:pPr lvl="0">
              <a:spcBef>
                <a:spcPts val="0"/>
              </a:spcBef>
              <a:buClr>
                <a:schemeClr val="dk1"/>
              </a:buClr>
              <a:buSzPct val="36666"/>
              <a:buFont typeface="Arial"/>
              <a:buNone/>
            </a:pPr>
            <a:r>
              <a:rPr b="1" lang="en">
                <a:solidFill>
                  <a:srgbClr val="000000"/>
                </a:solidFill>
              </a:rPr>
              <a:t>What development process would you choose? Why is it a good choice for this problem?</a:t>
            </a:r>
          </a:p>
          <a:p>
            <a:pPr lvl="0" rtl="0">
              <a:spcBef>
                <a:spcPts val="0"/>
              </a:spcBef>
              <a:buNone/>
            </a:pPr>
            <a:r>
              <a:t/>
            </a:r>
            <a:endParaRPr b="1">
              <a:solidFill>
                <a:srgbClr val="000000"/>
              </a:solidFill>
            </a:endParaRPr>
          </a:p>
        </p:txBody>
      </p:sp>
      <p:sp>
        <p:nvSpPr>
          <p:cNvPr id="340" name="Shape 34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17</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spcBef>
                <a:spcPts val="0"/>
              </a:spcBef>
              <a:buNone/>
            </a:pPr>
            <a:r>
              <a:rPr b="1" lang="en">
                <a:solidFill>
                  <a:srgbClr val="000000"/>
                </a:solidFill>
              </a:rPr>
              <a:t>What development process would you choose? Why is it a good choice for this problem?</a:t>
            </a:r>
          </a:p>
          <a:p>
            <a:pPr lvl="0">
              <a:spcBef>
                <a:spcPts val="0"/>
              </a:spcBef>
              <a:buNone/>
            </a:pPr>
            <a:r>
              <a:t/>
            </a:r>
            <a:endParaRPr>
              <a:solidFill>
                <a:srgbClr val="000000"/>
              </a:solidFill>
            </a:endParaRPr>
          </a:p>
          <a:p>
            <a:pPr lvl="0">
              <a:spcBef>
                <a:spcPts val="0"/>
              </a:spcBef>
              <a:buNone/>
            </a:pPr>
            <a:r>
              <a:rPr lang="en">
                <a:solidFill>
                  <a:srgbClr val="000000"/>
                </a:solidFill>
              </a:rPr>
              <a:t>A plan-driven process, such as waterfall.</a:t>
            </a:r>
          </a:p>
          <a:p>
            <a:pPr indent="-228600" lvl="0" marL="457200" rtl="0">
              <a:spcBef>
                <a:spcPts val="0"/>
              </a:spcBef>
              <a:buClr>
                <a:srgbClr val="000000"/>
              </a:buClr>
            </a:pPr>
            <a:r>
              <a:rPr lang="en">
                <a:solidFill>
                  <a:srgbClr val="000000"/>
                </a:solidFill>
              </a:rPr>
              <a:t>Solid requirements.</a:t>
            </a:r>
          </a:p>
          <a:p>
            <a:pPr indent="-228600" lvl="0" marL="457200" rtl="0">
              <a:spcBef>
                <a:spcPts val="0"/>
              </a:spcBef>
              <a:buClr>
                <a:srgbClr val="000000"/>
              </a:buClr>
            </a:pPr>
            <a:r>
              <a:rPr lang="en">
                <a:solidFill>
                  <a:srgbClr val="000000"/>
                </a:solidFill>
              </a:rPr>
              <a:t>Requirements unlikely to change.</a:t>
            </a:r>
          </a:p>
          <a:p>
            <a:pPr lvl="0" rtl="0">
              <a:spcBef>
                <a:spcPts val="0"/>
              </a:spcBef>
              <a:buNone/>
            </a:pPr>
            <a:r>
              <a:rPr lang="en">
                <a:solidFill>
                  <a:srgbClr val="000000"/>
                </a:solidFill>
              </a:rPr>
              <a:t>Any argument for an adaptive process?</a:t>
            </a:r>
          </a:p>
          <a:p>
            <a:pPr lvl="0" rtl="0">
              <a:spcBef>
                <a:spcPts val="0"/>
              </a:spcBef>
              <a:buNone/>
            </a:pPr>
            <a:r>
              <a:t/>
            </a:r>
            <a:endParaRPr b="1">
              <a:solidFill>
                <a:srgbClr val="000000"/>
              </a:solidFill>
            </a:endParaRPr>
          </a:p>
        </p:txBody>
      </p:sp>
      <p:sp>
        <p:nvSpPr>
          <p:cNvPr id="347" name="Shape 34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1 - Solution</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The world is constantly changing, and if software does not change too, it will be out of date and useless.</a:t>
            </a:r>
          </a:p>
          <a:p>
            <a:pPr indent="-228600" lvl="0" marL="457200" marR="0" rtl="0" algn="l">
              <a:lnSpc>
                <a:spcPct val="100000"/>
              </a:lnSpc>
              <a:spcBef>
                <a:spcPts val="600"/>
              </a:spcBef>
              <a:spcAft>
                <a:spcPts val="0"/>
              </a:spcAft>
            </a:pPr>
            <a:r>
              <a:rPr lang="en"/>
              <a:t>Changes might be </a:t>
            </a:r>
          </a:p>
          <a:p>
            <a:pPr indent="-228600" lvl="1" marL="914400" marR="0" rtl="0" algn="l">
              <a:lnSpc>
                <a:spcPct val="100000"/>
              </a:lnSpc>
              <a:spcBef>
                <a:spcPts val="600"/>
              </a:spcBef>
              <a:spcAft>
                <a:spcPts val="0"/>
              </a:spcAft>
            </a:pPr>
            <a:r>
              <a:rPr lang="en"/>
              <a:t>organizational (user’s needs have changed).</a:t>
            </a:r>
          </a:p>
          <a:p>
            <a:pPr indent="-228600" lvl="1" marL="914400" marR="0" rtl="0" algn="l">
              <a:lnSpc>
                <a:spcPct val="100000"/>
              </a:lnSpc>
              <a:spcBef>
                <a:spcPts val="600"/>
              </a:spcBef>
              <a:spcAft>
                <a:spcPts val="0"/>
              </a:spcAft>
            </a:pPr>
            <a:r>
              <a:rPr lang="en"/>
              <a:t>infrastructure (hardware and OS are changing).</a:t>
            </a:r>
          </a:p>
          <a:p>
            <a:pPr indent="-228600" lvl="1" marL="914400" marR="0" rtl="0" algn="l">
              <a:lnSpc>
                <a:spcPct val="100000"/>
              </a:lnSpc>
              <a:spcBef>
                <a:spcPts val="600"/>
              </a:spcBef>
              <a:spcAft>
                <a:spcPts val="0"/>
              </a:spcAft>
            </a:pPr>
            <a:r>
              <a:rPr lang="en"/>
              <a:t>changed computational model (standalone systems are now networked)</a:t>
            </a:r>
          </a:p>
          <a:p>
            <a:pPr indent="-228600" lvl="1" marL="914400" marR="0" rtl="0" algn="l">
              <a:lnSpc>
                <a:spcPct val="100000"/>
              </a:lnSpc>
              <a:spcBef>
                <a:spcPts val="600"/>
              </a:spcBef>
              <a:spcAft>
                <a:spcPts val="0"/>
              </a:spcAft>
            </a:pPr>
            <a:r>
              <a:rPr lang="en"/>
              <a:t>… etc...</a:t>
            </a:r>
          </a:p>
          <a:p>
            <a:pPr lvl="0" marR="0" rtl="0" algn="l">
              <a:lnSpc>
                <a:spcPct val="100000"/>
              </a:lnSpc>
              <a:spcBef>
                <a:spcPts val="600"/>
              </a:spcBef>
              <a:spcAft>
                <a:spcPts val="0"/>
              </a:spcAft>
              <a:buNone/>
            </a:pPr>
            <a:r>
              <a:t/>
            </a:r>
            <a:endParaRPr/>
          </a:p>
        </p:txBody>
      </p:sp>
      <p:sp>
        <p:nvSpPr>
          <p:cNvPr id="66" name="Shape 6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Any other questions?</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spcBef>
                <a:spcPts val="0"/>
              </a:spcBef>
              <a:buNone/>
            </a:pPr>
            <a:r>
              <a:rPr b="1" lang="en">
                <a:solidFill>
                  <a:srgbClr val="000000"/>
                </a:solidFill>
              </a:rPr>
              <a:t>Next Class: </a:t>
            </a:r>
          </a:p>
          <a:p>
            <a:pPr indent="-228600" lvl="0" marL="457200" rtl="0">
              <a:spcBef>
                <a:spcPts val="0"/>
              </a:spcBef>
              <a:buClr>
                <a:srgbClr val="000000"/>
              </a:buClr>
            </a:pPr>
            <a:r>
              <a:rPr lang="en">
                <a:solidFill>
                  <a:srgbClr val="000000"/>
                </a:solidFill>
              </a:rPr>
              <a:t>The Midterm</a:t>
            </a:r>
          </a:p>
          <a:p>
            <a:pPr lvl="0" rtl="0">
              <a:spcBef>
                <a:spcPts val="0"/>
              </a:spcBef>
              <a:buNone/>
            </a:pPr>
            <a:r>
              <a:t/>
            </a:r>
            <a:endParaRPr b="1">
              <a:solidFill>
                <a:srgbClr val="000000"/>
              </a:solidFill>
            </a:endParaRPr>
          </a:p>
          <a:p>
            <a:pPr lvl="0" rtl="0">
              <a:spcBef>
                <a:spcPts val="0"/>
              </a:spcBef>
              <a:buNone/>
            </a:pPr>
            <a:r>
              <a:rPr b="1" lang="en">
                <a:solidFill>
                  <a:srgbClr val="000000"/>
                </a:solidFill>
              </a:rPr>
              <a:t>Next Tuesday:</a:t>
            </a:r>
          </a:p>
          <a:p>
            <a:pPr indent="-228600" lvl="0" marL="457200">
              <a:spcBef>
                <a:spcPts val="0"/>
              </a:spcBef>
            </a:pPr>
            <a:r>
              <a:rPr lang="en"/>
              <a:t>Object-oriented design and class diagrams</a:t>
            </a:r>
          </a:p>
          <a:p>
            <a:pPr indent="-228600" lvl="0" marL="457200">
              <a:spcBef>
                <a:spcPts val="0"/>
              </a:spcBef>
            </a:pPr>
            <a:r>
              <a:rPr lang="en"/>
              <a:t>Reading</a:t>
            </a:r>
          </a:p>
          <a:p>
            <a:pPr indent="-228600" lvl="1" marL="914400">
              <a:spcBef>
                <a:spcPts val="0"/>
              </a:spcBef>
            </a:pPr>
            <a:r>
              <a:rPr lang="en"/>
              <a:t>Sommerville, chapter 5, 7</a:t>
            </a:r>
          </a:p>
          <a:p>
            <a:pPr indent="-228600" lvl="1" marL="914400">
              <a:spcBef>
                <a:spcPts val="0"/>
              </a:spcBef>
            </a:pPr>
            <a:r>
              <a:rPr lang="en"/>
              <a:t>Fowler UML, chapter 3</a:t>
            </a:r>
          </a:p>
          <a:p>
            <a:pPr indent="-228600" lvl="2" marL="1371600" rtl="0">
              <a:spcBef>
                <a:spcPts val="0"/>
              </a:spcBef>
            </a:pPr>
            <a:r>
              <a:rPr lang="en"/>
              <a:t>(or any resource on class diagrams)</a:t>
            </a:r>
          </a:p>
        </p:txBody>
      </p:sp>
      <p:sp>
        <p:nvSpPr>
          <p:cNvPr id="354" name="Shape 35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2</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The properties of the environment of a system are generally of critical importance for the system to be able to satisfy its stated system requirements. It is essential to capture environmental assumptions in a requirements document.</a:t>
            </a:r>
          </a:p>
          <a:p>
            <a:pPr lvl="0" rtl="0">
              <a:spcBef>
                <a:spcPts val="0"/>
              </a:spcBef>
              <a:buNone/>
            </a:pPr>
            <a:r>
              <a:t/>
            </a:r>
            <a:endParaRPr sz="1100"/>
          </a:p>
          <a:p>
            <a:pPr lvl="0" rtl="0">
              <a:spcBef>
                <a:spcPts val="0"/>
              </a:spcBef>
              <a:buNone/>
            </a:pPr>
            <a:r>
              <a:rPr lang="en"/>
              <a:t>Briefly discuss how the environment may influence a system’s ability to satisfy its requirements. </a:t>
            </a:r>
          </a:p>
          <a:p>
            <a:pPr lvl="0" rtl="0">
              <a:spcBef>
                <a:spcPts val="0"/>
              </a:spcBef>
              <a:buNone/>
            </a:pPr>
            <a:r>
              <a:t/>
            </a:r>
            <a:endParaRPr/>
          </a:p>
        </p:txBody>
      </p:sp>
      <p:sp>
        <p:nvSpPr>
          <p:cNvPr id="73" name="Shape 7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2 - Solution</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A system cannot meet its requirements without assuming properties of the environment.</a:t>
            </a:r>
          </a:p>
          <a:p>
            <a:pPr indent="-228600" lvl="1" marL="914400" marR="0" rtl="0" algn="l">
              <a:lnSpc>
                <a:spcPct val="100000"/>
              </a:lnSpc>
              <a:spcBef>
                <a:spcPts val="600"/>
              </a:spcBef>
              <a:spcAft>
                <a:spcPts val="0"/>
              </a:spcAft>
            </a:pPr>
            <a:r>
              <a:rPr lang="en"/>
              <a:t>Patient-Monitoring: Is the nurse close enough?</a:t>
            </a:r>
          </a:p>
          <a:p>
            <a:pPr indent="-228600" lvl="0" marL="457200" marR="0" rtl="0" algn="l">
              <a:lnSpc>
                <a:spcPct val="100000"/>
              </a:lnSpc>
              <a:spcBef>
                <a:spcPts val="600"/>
              </a:spcBef>
              <a:spcAft>
                <a:spcPts val="0"/>
              </a:spcAft>
            </a:pPr>
            <a:r>
              <a:rPr lang="en"/>
              <a:t>Environment must cooperate with system.</a:t>
            </a:r>
          </a:p>
          <a:p>
            <a:pPr indent="-228600" lvl="0" marL="457200" marR="0" rtl="0" algn="l">
              <a:lnSpc>
                <a:spcPct val="100000"/>
              </a:lnSpc>
              <a:spcBef>
                <a:spcPts val="600"/>
              </a:spcBef>
              <a:spcAft>
                <a:spcPts val="0"/>
              </a:spcAft>
            </a:pPr>
            <a:r>
              <a:rPr lang="en"/>
              <a:t>Requirements must capture what we assert to be true, so informed decisions can be made.</a:t>
            </a:r>
          </a:p>
          <a:p>
            <a:pPr indent="-228600" lvl="1" marL="914400" marR="0" rtl="0" algn="l">
              <a:lnSpc>
                <a:spcPct val="100000"/>
              </a:lnSpc>
              <a:spcBef>
                <a:spcPts val="600"/>
              </a:spcBef>
              <a:spcAft>
                <a:spcPts val="0"/>
              </a:spcAft>
            </a:pPr>
            <a:r>
              <a:rPr lang="en"/>
              <a:t>And we can argue that we wrote a correct specification and can meet the real-world requirements.</a:t>
            </a:r>
          </a:p>
          <a:p>
            <a:pPr lvl="0" marR="0" rtl="0" algn="l">
              <a:lnSpc>
                <a:spcPct val="100000"/>
              </a:lnSpc>
              <a:spcBef>
                <a:spcPts val="600"/>
              </a:spcBef>
              <a:spcAft>
                <a:spcPts val="0"/>
              </a:spcAft>
              <a:buNone/>
            </a:pPr>
            <a:r>
              <a:t/>
            </a:r>
            <a:endParaRPr/>
          </a:p>
        </p:txBody>
      </p:sp>
      <p:sp>
        <p:nvSpPr>
          <p:cNvPr id="80" name="Shape 8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3</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Explain the following tenets of XP (and other agile processes):</a:t>
            </a:r>
          </a:p>
          <a:p>
            <a:pPr indent="-228600" lvl="0" marL="457200" marR="0" rtl="0" algn="l">
              <a:lnSpc>
                <a:spcPct val="100000"/>
              </a:lnSpc>
              <a:spcBef>
                <a:spcPts val="600"/>
              </a:spcBef>
              <a:spcAft>
                <a:spcPts val="0"/>
              </a:spcAft>
            </a:pPr>
            <a:r>
              <a:rPr lang="en"/>
              <a:t>Collective Ownership</a:t>
            </a:r>
          </a:p>
          <a:p>
            <a:pPr indent="-228600" lvl="0" marL="457200" marR="0" rtl="0" algn="l">
              <a:lnSpc>
                <a:spcPct val="100000"/>
              </a:lnSpc>
              <a:spcBef>
                <a:spcPts val="600"/>
              </a:spcBef>
              <a:spcAft>
                <a:spcPts val="0"/>
              </a:spcAft>
            </a:pPr>
            <a:r>
              <a:rPr lang="en"/>
              <a:t>Sustainable Pace</a:t>
            </a:r>
          </a:p>
          <a:p>
            <a:pPr indent="-228600" lvl="0" marL="457200" marR="0" rtl="0" algn="l">
              <a:lnSpc>
                <a:spcPct val="100000"/>
              </a:lnSpc>
              <a:spcBef>
                <a:spcPts val="600"/>
              </a:spcBef>
              <a:spcAft>
                <a:spcPts val="0"/>
              </a:spcAft>
            </a:pPr>
            <a:r>
              <a:rPr lang="en"/>
              <a:t>Open Workspaces</a:t>
            </a:r>
          </a:p>
          <a:p>
            <a:pPr indent="-228600" lvl="0" marL="457200" marR="0" rtl="0" algn="l">
              <a:lnSpc>
                <a:spcPct val="100000"/>
              </a:lnSpc>
              <a:spcBef>
                <a:spcPts val="600"/>
              </a:spcBef>
              <a:spcAft>
                <a:spcPts val="0"/>
              </a:spcAft>
            </a:pPr>
            <a:r>
              <a:rPr lang="en"/>
              <a:t>Customer as a Team Member</a:t>
            </a:r>
          </a:p>
          <a:p>
            <a:pPr indent="-228600" lvl="0" marL="457200" marR="0" rtl="0" algn="l">
              <a:lnSpc>
                <a:spcPct val="100000"/>
              </a:lnSpc>
              <a:spcBef>
                <a:spcPts val="600"/>
              </a:spcBef>
              <a:spcAft>
                <a:spcPts val="0"/>
              </a:spcAft>
            </a:pPr>
            <a:r>
              <a:rPr lang="en"/>
              <a:t>Test-First Development</a:t>
            </a:r>
          </a:p>
          <a:p>
            <a:pPr indent="-228600" lvl="0" marL="457200" marR="0" rtl="0" algn="l">
              <a:lnSpc>
                <a:spcPct val="100000"/>
              </a:lnSpc>
              <a:spcBef>
                <a:spcPts val="600"/>
              </a:spcBef>
              <a:spcAft>
                <a:spcPts val="0"/>
              </a:spcAft>
            </a:pPr>
            <a:r>
              <a:rPr lang="en"/>
              <a:t>Short Iterative Cycles</a:t>
            </a:r>
          </a:p>
          <a:p>
            <a:pPr indent="-228600" lvl="0" marL="457200" marR="0" rtl="0" algn="l">
              <a:lnSpc>
                <a:spcPct val="100000"/>
              </a:lnSpc>
              <a:spcBef>
                <a:spcPts val="600"/>
              </a:spcBef>
              <a:spcAft>
                <a:spcPts val="0"/>
              </a:spcAft>
            </a:pPr>
            <a:r>
              <a:rPr lang="en"/>
              <a:t>Stories as Requirements</a:t>
            </a:r>
          </a:p>
          <a:p>
            <a:pPr lvl="0" marR="0" rtl="0" algn="l">
              <a:lnSpc>
                <a:spcPct val="100000"/>
              </a:lnSpc>
              <a:spcBef>
                <a:spcPts val="600"/>
              </a:spcBef>
              <a:spcAft>
                <a:spcPts val="0"/>
              </a:spcAft>
              <a:buNone/>
            </a:pPr>
            <a:r>
              <a:t/>
            </a:r>
            <a:endParaRPr/>
          </a:p>
        </p:txBody>
      </p:sp>
      <p:sp>
        <p:nvSpPr>
          <p:cNvPr id="87" name="Shape 8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3 - Solution</a:t>
            </a:r>
          </a:p>
        </p:txBody>
      </p:sp>
      <p:sp>
        <p:nvSpPr>
          <p:cNvPr id="93" name="Shape 9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Collective Ownership</a:t>
            </a:r>
          </a:p>
          <a:p>
            <a:pPr indent="-228600" lvl="1" marL="914400" marR="0" rtl="0" algn="l">
              <a:lnSpc>
                <a:spcPct val="100000"/>
              </a:lnSpc>
              <a:spcBef>
                <a:spcPts val="600"/>
              </a:spcBef>
              <a:spcAft>
                <a:spcPts val="0"/>
              </a:spcAft>
            </a:pPr>
            <a:r>
              <a:rPr lang="en"/>
              <a:t>All developers own the code, and can make changes. They do not need approval. </a:t>
            </a:r>
          </a:p>
          <a:p>
            <a:pPr indent="-228600" lvl="0" marL="457200" marR="0" rtl="0" algn="l">
              <a:lnSpc>
                <a:spcPct val="100000"/>
              </a:lnSpc>
              <a:spcBef>
                <a:spcPts val="600"/>
              </a:spcBef>
              <a:spcAft>
                <a:spcPts val="0"/>
              </a:spcAft>
            </a:pPr>
            <a:r>
              <a:rPr lang="en"/>
              <a:t>Strict Use of Coding Standards</a:t>
            </a:r>
          </a:p>
          <a:p>
            <a:pPr indent="-228600" lvl="1" marL="914400" marR="0" rtl="0" algn="l">
              <a:lnSpc>
                <a:spcPct val="100000"/>
              </a:lnSpc>
              <a:spcBef>
                <a:spcPts val="600"/>
              </a:spcBef>
              <a:spcAft>
                <a:spcPts val="0"/>
              </a:spcAft>
            </a:pPr>
            <a:r>
              <a:rPr lang="en"/>
              <a:t>Allows code to be readable by other developers.</a:t>
            </a:r>
          </a:p>
          <a:p>
            <a:pPr indent="-228600" lvl="0" marL="457200" marR="0" rtl="0" algn="l">
              <a:lnSpc>
                <a:spcPct val="100000"/>
              </a:lnSpc>
              <a:spcBef>
                <a:spcPts val="600"/>
              </a:spcBef>
              <a:spcAft>
                <a:spcPts val="0"/>
              </a:spcAft>
            </a:pPr>
            <a:r>
              <a:rPr lang="en"/>
              <a:t>Open Workspaces</a:t>
            </a:r>
          </a:p>
          <a:p>
            <a:pPr indent="-228600" lvl="1" marL="914400" marR="0" rtl="0" algn="l">
              <a:lnSpc>
                <a:spcPct val="100000"/>
              </a:lnSpc>
              <a:spcBef>
                <a:spcPts val="600"/>
              </a:spcBef>
              <a:spcAft>
                <a:spcPts val="0"/>
              </a:spcAft>
            </a:pPr>
            <a:r>
              <a:rPr lang="en"/>
              <a:t>Quick communication and informal meetings.</a:t>
            </a:r>
          </a:p>
          <a:p>
            <a:pPr indent="-228600" lvl="0" marL="457200" marR="0" rtl="0" algn="l">
              <a:lnSpc>
                <a:spcPct val="100000"/>
              </a:lnSpc>
              <a:spcBef>
                <a:spcPts val="600"/>
              </a:spcBef>
              <a:spcAft>
                <a:spcPts val="0"/>
              </a:spcAft>
            </a:pPr>
            <a:r>
              <a:rPr lang="en"/>
              <a:t>Customer as a Team Member</a:t>
            </a:r>
          </a:p>
          <a:p>
            <a:pPr indent="-228600" lvl="1" marL="914400" marR="0" rtl="0" algn="l">
              <a:lnSpc>
                <a:spcPct val="100000"/>
              </a:lnSpc>
              <a:spcBef>
                <a:spcPts val="600"/>
              </a:spcBef>
              <a:spcAft>
                <a:spcPts val="0"/>
              </a:spcAft>
            </a:pPr>
            <a:r>
              <a:rPr lang="en"/>
              <a:t>Rapid feedback is essential.</a:t>
            </a:r>
          </a:p>
          <a:p>
            <a:pPr indent="-228600" lvl="0" marL="457200" marR="0" rtl="0" algn="l">
              <a:lnSpc>
                <a:spcPct val="100000"/>
              </a:lnSpc>
              <a:spcBef>
                <a:spcPts val="600"/>
              </a:spcBef>
              <a:spcAft>
                <a:spcPts val="0"/>
              </a:spcAft>
            </a:pPr>
            <a:r>
              <a:rPr lang="en"/>
              <a:t>Test-First Development</a:t>
            </a:r>
          </a:p>
          <a:p>
            <a:pPr indent="-228600" lvl="1" marL="914400" marR="0" rtl="0" algn="l">
              <a:lnSpc>
                <a:spcPct val="100000"/>
              </a:lnSpc>
              <a:spcBef>
                <a:spcPts val="600"/>
              </a:spcBef>
              <a:spcAft>
                <a:spcPts val="0"/>
              </a:spcAft>
            </a:pPr>
            <a:r>
              <a:rPr lang="en"/>
              <a:t>Refines requirements, clarifies implementation.</a:t>
            </a:r>
          </a:p>
          <a:p>
            <a:pPr lvl="0" marR="0" rtl="0" algn="l">
              <a:lnSpc>
                <a:spcPct val="100000"/>
              </a:lnSpc>
              <a:spcBef>
                <a:spcPts val="600"/>
              </a:spcBef>
              <a:spcAft>
                <a:spcPts val="0"/>
              </a:spcAft>
              <a:buNone/>
            </a:pPr>
            <a:r>
              <a:t/>
            </a:r>
            <a:endParaRPr/>
          </a:p>
        </p:txBody>
      </p:sp>
      <p:sp>
        <p:nvSpPr>
          <p:cNvPr id="94" name="Shape 9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Question 3 - Solution</a:t>
            </a:r>
          </a:p>
        </p:txBody>
      </p:sp>
      <p:sp>
        <p:nvSpPr>
          <p:cNvPr id="100" name="Shape 10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Short Iterative Cycles</a:t>
            </a:r>
          </a:p>
          <a:p>
            <a:pPr indent="-228600" lvl="1" marL="914400" marR="0" rtl="0" algn="l">
              <a:lnSpc>
                <a:spcPct val="100000"/>
              </a:lnSpc>
              <a:spcBef>
                <a:spcPts val="600"/>
              </a:spcBef>
              <a:spcAft>
                <a:spcPts val="0"/>
              </a:spcAft>
            </a:pPr>
            <a:r>
              <a:rPr lang="en"/>
              <a:t>We are able to quickly get feedback on the current status of a project.</a:t>
            </a:r>
          </a:p>
          <a:p>
            <a:pPr indent="-228600" lvl="0" marL="457200" marR="0" rtl="0" algn="l">
              <a:lnSpc>
                <a:spcPct val="100000"/>
              </a:lnSpc>
              <a:spcBef>
                <a:spcPts val="600"/>
              </a:spcBef>
              <a:spcAft>
                <a:spcPts val="0"/>
              </a:spcAft>
            </a:pPr>
            <a:r>
              <a:rPr lang="en"/>
              <a:t>Sustainable Pace</a:t>
            </a:r>
          </a:p>
          <a:p>
            <a:pPr indent="-228600" lvl="1" marL="914400" marR="0" rtl="0" algn="l">
              <a:lnSpc>
                <a:spcPct val="100000"/>
              </a:lnSpc>
              <a:spcBef>
                <a:spcPts val="600"/>
              </a:spcBef>
              <a:spcAft>
                <a:spcPts val="0"/>
              </a:spcAft>
            </a:pPr>
            <a:r>
              <a:rPr lang="en"/>
              <a:t>Developers produce worse results if forced to work too much overtime. Keep iteration scope in check.</a:t>
            </a:r>
          </a:p>
          <a:p>
            <a:pPr indent="-228600" lvl="0" marL="457200" marR="0" rtl="0" algn="l">
              <a:lnSpc>
                <a:spcPct val="100000"/>
              </a:lnSpc>
              <a:spcBef>
                <a:spcPts val="600"/>
              </a:spcBef>
              <a:spcAft>
                <a:spcPts val="0"/>
              </a:spcAft>
            </a:pPr>
            <a:r>
              <a:rPr lang="en"/>
              <a:t>Stories as Requirements</a:t>
            </a:r>
          </a:p>
          <a:p>
            <a:pPr indent="-228600" lvl="1" marL="914400" marR="0" rtl="0" algn="l">
              <a:lnSpc>
                <a:spcPct val="100000"/>
              </a:lnSpc>
              <a:spcBef>
                <a:spcPts val="600"/>
              </a:spcBef>
              <a:spcAft>
                <a:spcPts val="0"/>
              </a:spcAft>
            </a:pPr>
            <a:r>
              <a:rPr lang="en"/>
              <a:t>We can use the expected usage of the system as the basis for development. Lightweight requirements document.</a:t>
            </a:r>
          </a:p>
          <a:p>
            <a:pPr lvl="0" marR="0" rtl="0" algn="l">
              <a:lnSpc>
                <a:spcPct val="100000"/>
              </a:lnSpc>
              <a:spcBef>
                <a:spcPts val="600"/>
              </a:spcBef>
              <a:spcAft>
                <a:spcPts val="0"/>
              </a:spcAft>
              <a:buNone/>
            </a:pPr>
            <a:r>
              <a:t/>
            </a:r>
            <a:endParaRPr/>
          </a:p>
        </p:txBody>
      </p:sp>
      <p:sp>
        <p:nvSpPr>
          <p:cNvPr id="101" name="Shape 1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