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029DD66-0F6B-4EFA-950E-798DDCF80DFB}">
  <a:tblStyle styleId="{9029DD66-0F6B-4EFA-950E-798DDCF80DF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1" Type="http://schemas.openxmlformats.org/officeDocument/2006/relationships/hyperlink" Target="http://en.wikipedia.org/wiki/Graph_%28mathematics%29" TargetMode="External"/><Relationship Id="rId10" Type="http://schemas.openxmlformats.org/officeDocument/2006/relationships/hyperlink" Target="http://en.wikipedia.org/wiki/Graph_%28mathematics%29" TargetMode="External"/><Relationship Id="rId13" Type="http://schemas.openxmlformats.org/officeDocument/2006/relationships/hyperlink" Target="http://en.wikipedia.org/wiki/Directed_graph" TargetMode="External"/><Relationship Id="rId12" Type="http://schemas.openxmlformats.org/officeDocument/2006/relationships/hyperlink" Target="http://en.wikipedia.org/wiki/Directed_graph" TargetMode="External"/><Relationship Id="rId1" Type="http://schemas.openxmlformats.org/officeDocument/2006/relationships/notesMaster" Target="../notesMasters/notesMaster1.xml"/><Relationship Id="rId2" Type="http://schemas.openxmlformats.org/officeDocument/2006/relationships/hyperlink" Target="http://en.wikipedia.org/wiki/Depiction" TargetMode="External"/><Relationship Id="rId3" Type="http://schemas.openxmlformats.org/officeDocument/2006/relationships/hyperlink" Target="http://en.wikipedia.org/wiki/Depiction" TargetMode="External"/><Relationship Id="rId4" Type="http://schemas.openxmlformats.org/officeDocument/2006/relationships/hyperlink" Target="http://en.wikipedia.org/wiki/Graph_%28mathematics%29" TargetMode="External"/><Relationship Id="rId9" Type="http://schemas.openxmlformats.org/officeDocument/2006/relationships/hyperlink" Target="http://en.wikipedia.org/wiki/Execution_%28computers%29" TargetMode="External"/><Relationship Id="rId5" Type="http://schemas.openxmlformats.org/officeDocument/2006/relationships/hyperlink" Target="http://en.wikipedia.org/wiki/Graph_%28mathematics%29" TargetMode="External"/><Relationship Id="rId6" Type="http://schemas.openxmlformats.org/officeDocument/2006/relationships/hyperlink" Target="http://en.wikipedia.org/wiki/Computer_program" TargetMode="External"/><Relationship Id="rId7" Type="http://schemas.openxmlformats.org/officeDocument/2006/relationships/hyperlink" Target="http://en.wikipedia.org/wiki/Computer_program" TargetMode="External"/><Relationship Id="rId8" Type="http://schemas.openxmlformats.org/officeDocument/2006/relationships/hyperlink" Target="http://en.wikipedia.org/wiki/Execution_%28computers%29"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At start - talk homework.</a:t>
            </a:r>
          </a:p>
          <a:p>
            <a:pPr lvl="0" rtl="0">
              <a:spcBef>
                <a:spcPts val="0"/>
              </a:spcBef>
              <a:buNone/>
            </a:pPr>
            <a:r>
              <a:rPr lang="en"/>
              <a:t>1) Commonly only four classes. Representing data - employee, meeting, vacation, room. </a:t>
            </a:r>
          </a:p>
          <a:p>
            <a:pPr lvl="0" rtl="0">
              <a:spcBef>
                <a:spcPts val="0"/>
              </a:spcBef>
              <a:buNone/>
            </a:pPr>
            <a:r>
              <a:rPr lang="en"/>
              <a:t>2) Can’t represent one item and a collection of items at once</a:t>
            </a:r>
          </a:p>
          <a:p>
            <a:pPr lvl="0" rtl="0">
              <a:spcBef>
                <a:spcPts val="0"/>
              </a:spcBef>
              <a:buNone/>
            </a:pPr>
            <a:r>
              <a:rPr lang="en"/>
              <a:t>3) Don’t put operations with data - see visitor pattern</a:t>
            </a:r>
          </a:p>
          <a:p>
            <a:pPr lvl="0" rtl="0">
              <a:spcBef>
                <a:spcPts val="0"/>
              </a:spcBef>
              <a:buNone/>
            </a:pPr>
            <a:r>
              <a:rPr lang="en"/>
              <a:t>4) interfaces? File IO? </a:t>
            </a:r>
          </a:p>
          <a:p>
            <a:pPr lvl="0">
              <a:spcBef>
                <a:spcPts val="0"/>
              </a:spcBef>
              <a:buNone/>
            </a:pPr>
            <a:r>
              <a:rPr lang="en"/>
              <a:t>5) Cohesion - small classes - i.e., separate schedule from booking</a:t>
            </a:r>
          </a:p>
          <a:p>
            <a:pPr lvl="0">
              <a:spcBef>
                <a:spcPts val="0"/>
              </a:spcBef>
              <a:buNone/>
            </a:pPr>
            <a:r>
              <a:rPr lang="en"/>
              <a:t>6) allowed to have a text-based interface if GUI too hard - main focus is scripting, however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There are other reasons too, but the chief one is that (read)\</a:t>
            </a:r>
          </a:p>
          <a:p>
            <a:pPr lvl="0">
              <a:spcBef>
                <a:spcPts val="0"/>
              </a:spcBef>
              <a:buNone/>
            </a:pPr>
            <a:r>
              <a:rPr lang="en"/>
              <a:t>That’s pretty straightforward - if we don’t try the code, we won’t find the faults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 1) You will write code that has nothing to do directly with the requirements. Fulfilling the specifications may not involve executing helper functions such as getters, setters, equals methods, and the like. Data-structure related code. Operating system interfacing. Corner cases in execution. Error-handling code might never be triggered. You might be missing information such as certain outcomes of conditions in your specifications - those won’t be executed in the program then. There are all sorts of reasons that checking the requirements might not run some of the code, and that means faults might be lurking.</a:t>
            </a:r>
          </a:p>
          <a:p>
            <a:pPr lvl="0" rtl="0">
              <a:lnSpc>
                <a:spcPct val="120000"/>
              </a:lnSpc>
              <a:spcBef>
                <a:spcPts val="0"/>
              </a:spcBef>
              <a:buNone/>
            </a:pPr>
            <a:r>
              <a:rPr lang="en">
                <a:solidFill>
                  <a:schemeClr val="dk1"/>
                </a:solidFill>
              </a:rPr>
              <a:t>(read 5). Requirements say little about how the code should be executed, and how the code is executed matters. So, the goal here is that, by executing everything, and by controlling how code is executed, we can do a more thorough job of testing.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Now, structural tests are - in many ways - very powerful. They can potentially expose many faults in the system. But, they can’t directly replace requirements-based tests. </a:t>
            </a:r>
          </a:p>
          <a:p>
            <a:pPr lvl="0" rtl="0">
              <a:lnSpc>
                <a:spcPct val="120000"/>
              </a:lnSpc>
              <a:spcBef>
                <a:spcPts val="0"/>
              </a:spcBef>
              <a:buNone/>
            </a:pPr>
            <a:r>
              <a:rPr lang="en">
                <a:solidFill>
                  <a:schemeClr val="dk1"/>
                </a:solidFill>
              </a:rPr>
              <a:t>(read) </a:t>
            </a:r>
          </a:p>
          <a:p>
            <a:pPr lvl="0" rtl="0">
              <a:lnSpc>
                <a:spcPct val="120000"/>
              </a:lnSpc>
              <a:spcBef>
                <a:spcPts val="0"/>
              </a:spcBef>
              <a:buNone/>
            </a:pPr>
            <a:r>
              <a:rPr lang="en">
                <a:solidFill>
                  <a:schemeClr val="dk1"/>
                </a:solidFill>
              </a:rPr>
              <a:t>and more importantly, they can’t find what is missing. If the implementation does not include a function specified in the SRS, then only tests created from the SRS can expose that fault. Structural tests are based on the code that is there, and cannot expose what isn’t in the code. </a:t>
            </a:r>
          </a:p>
          <a:p>
            <a:pPr lvl="0" rtl="0">
              <a:lnSpc>
                <a:spcPct val="120000"/>
              </a:lnSpc>
              <a:spcBef>
                <a:spcPts val="0"/>
              </a:spcBef>
              <a:buNone/>
            </a:pPr>
            <a:r>
              <a:rPr lang="en">
                <a:solidFill>
                  <a:schemeClr val="dk1"/>
                </a:solidFill>
              </a:rPr>
              <a:t>(read) conceptual faults - mistaken understanding about what they are supposed to implement</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sz="1000">
                <a:solidFill>
                  <a:srgbClr val="222222"/>
                </a:solidFill>
                <a:highlight>
                  <a:srgbClr val="FFFFFF"/>
                </a:highlight>
              </a:rPr>
              <a:t>The rough process of structural testing  is that we take the component code and pull out some information about the structure - these are our test obligations - what do we need to do to exercise this code? What combinations of elements do we need to cover? </a:t>
            </a:r>
          </a:p>
          <a:p>
            <a:pPr lvl="0" rtl="0">
              <a:lnSpc>
                <a:spcPct val="120000"/>
              </a:lnSpc>
              <a:spcBef>
                <a:spcPts val="0"/>
              </a:spcBef>
              <a:buNone/>
            </a:pPr>
            <a:r>
              <a:rPr lang="en" sz="1000">
                <a:solidFill>
                  <a:srgbClr val="222222"/>
                </a:solidFill>
                <a:highlight>
                  <a:srgbClr val="FFFFFF"/>
                </a:highlight>
              </a:rPr>
              <a:t>Then, we can use that set of obligations in one of two ways. </a:t>
            </a:r>
          </a:p>
          <a:p>
            <a:pPr lvl="0" rtl="0">
              <a:lnSpc>
                <a:spcPct val="120000"/>
              </a:lnSpc>
              <a:spcBef>
                <a:spcPts val="0"/>
              </a:spcBef>
              <a:buNone/>
            </a:pPr>
            <a:r>
              <a:rPr lang="en" sz="1000">
                <a:solidFill>
                  <a:srgbClr val="222222"/>
                </a:solidFill>
                <a:highlight>
                  <a:srgbClr val="FFFFFF"/>
                </a:highlight>
              </a:rPr>
              <a:t>We can take these obligations and use them to create tests. We know how we need to execute the code, so we write tests that will trigger those conditions. We can either do this by hand - target an element, write a test that will cover it, or as part of an automated test generation technique. Since we have a target, we essentially have an optimization problem. We can try to auto-generate tests that hit that target.</a:t>
            </a:r>
          </a:p>
          <a:p>
            <a:pPr lvl="0" rtl="0">
              <a:lnSpc>
                <a:spcPct val="120000"/>
              </a:lnSpc>
              <a:spcBef>
                <a:spcPts val="0"/>
              </a:spcBef>
              <a:buNone/>
            </a:pPr>
            <a:r>
              <a:rPr lang="en" sz="1000">
                <a:solidFill>
                  <a:srgbClr val="222222"/>
                </a:solidFill>
                <a:highlight>
                  <a:srgbClr val="FFFFFF"/>
                </a:highlight>
              </a:rPr>
              <a:t>Or, since we have a set of obligations, we can use them to measure coverage of existing tests. Just run existing tests on the code and measure how much coverage we have achieved. This can tell us how adequate our tests are. How good are they at covering the code? If there are gaps, we can supplement our existing tests with additional tests targeted at coverage of elements. The latter is important because it gives us a stopping criteria. When are you done testing? Potentially never. But, if we think coverage is a proxy for effective testing, then we can use 100% coverage as a stopping point.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Now, to measure coverage, we often need more than just the source code itself. Like in design - we used sequence diagrams to provide context the the abstract structural information. Here, we need information on how that code works - specifically, we need to know about control and data flow. In the first case, we need to know what parts of the code execute when we run a test. (read 2). The clearest example if if-then-else, well, only one outcome will execute, depending on the conditions we set. So, for a given test, we probably won’t execute both code branches. We need to know where control can branch, and in what ways. To do so, we track control flow information (read 3).</a:t>
            </a:r>
          </a:p>
          <a:p>
            <a:pPr lvl="0" rtl="0">
              <a:lnSpc>
                <a:spcPct val="120000"/>
              </a:lnSpc>
              <a:spcBef>
                <a:spcPts val="0"/>
              </a:spcBef>
              <a:buNone/>
            </a:pPr>
            <a:r>
              <a:rPr lang="en">
                <a:solidFill>
                  <a:schemeClr val="dk1"/>
                </a:solidFill>
              </a:rPr>
              <a:t>We also make use of the idea of data flow (read 4). So, each time we assign a value to a variable, we track that new definition, and look at where that variable and its current value is used in other expressions, until it gets redefined again.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Clr>
                <a:schemeClr val="dk1"/>
              </a:buClr>
              <a:buSzPct val="100000"/>
              <a:buFont typeface="Arial"/>
              <a:buNone/>
            </a:pPr>
            <a:r>
              <a:rPr lang="en">
                <a:solidFill>
                  <a:schemeClr val="dk1"/>
                </a:solidFill>
              </a:rPr>
              <a:t>When you want to analyze how control or information flow through a program, rather than using the code directly, it often makes sense to construct models whose states are related to locations in the source code, either a single statement, or often - a region of program commands.  So, instead of analyzing the code directly, we can extract a directed graph representing the different ways the program can be executed. For a single method, we can create what we call a control flow graph to model the execution of a program.</a:t>
            </a:r>
          </a:p>
          <a:p>
            <a:pPr lvl="0" rtl="0">
              <a:lnSpc>
                <a:spcPct val="120000"/>
              </a:lnSpc>
              <a:spcBef>
                <a:spcPts val="0"/>
              </a:spcBef>
              <a:buClr>
                <a:schemeClr val="dk1"/>
              </a:buClr>
              <a:buSzPct val="100000"/>
              <a:buFont typeface="Arial"/>
              <a:buNone/>
            </a:pPr>
            <a:r>
              <a:rPr lang="en">
                <a:solidFill>
                  <a:schemeClr val="dk1"/>
                </a:solidFill>
              </a:rPr>
              <a:t>A </a:t>
            </a:r>
            <a:r>
              <a:rPr b="1" lang="en">
                <a:solidFill>
                  <a:schemeClr val="dk1"/>
                </a:solidFill>
              </a:rPr>
              <a:t>control flow graph</a:t>
            </a:r>
            <a:r>
              <a:rPr lang="en">
                <a:solidFill>
                  <a:schemeClr val="dk1"/>
                </a:solidFill>
              </a:rPr>
              <a:t> (</a:t>
            </a:r>
            <a:r>
              <a:rPr b="1" lang="en">
                <a:solidFill>
                  <a:schemeClr val="dk1"/>
                </a:solidFill>
              </a:rPr>
              <a:t>CFG</a:t>
            </a:r>
            <a:r>
              <a:rPr lang="en">
                <a:solidFill>
                  <a:schemeClr val="dk1"/>
                </a:solidFill>
              </a:rPr>
              <a:t>) in computer science is a</a:t>
            </a:r>
            <a:r>
              <a:rPr lang="en">
                <a:solidFill>
                  <a:schemeClr val="dk1"/>
                </a:solidFill>
                <a:hlinkClick r:id="rId2"/>
              </a:rPr>
              <a:t> </a:t>
            </a:r>
            <a:r>
              <a:rPr lang="en">
                <a:solidFill>
                  <a:srgbClr val="0B0080"/>
                </a:solidFill>
                <a:hlinkClick r:id="rId3"/>
              </a:rPr>
              <a:t>representation</a:t>
            </a:r>
            <a:r>
              <a:rPr lang="en">
                <a:solidFill>
                  <a:schemeClr val="dk1"/>
                </a:solidFill>
              </a:rPr>
              <a:t>, using</a:t>
            </a:r>
            <a:r>
              <a:rPr lang="en">
                <a:solidFill>
                  <a:schemeClr val="dk1"/>
                </a:solidFill>
                <a:hlinkClick r:id="rId4"/>
              </a:rPr>
              <a:t> a directed </a:t>
            </a:r>
            <a:r>
              <a:rPr lang="en">
                <a:solidFill>
                  <a:srgbClr val="0B0080"/>
                </a:solidFill>
                <a:hlinkClick r:id="rId5"/>
              </a:rPr>
              <a:t>graph</a:t>
            </a:r>
            <a:r>
              <a:rPr lang="en">
                <a:solidFill>
                  <a:schemeClr val="dk1"/>
                </a:solidFill>
              </a:rPr>
              <a:t>, of all paths that might be traversed through a</a:t>
            </a:r>
            <a:r>
              <a:rPr lang="en">
                <a:solidFill>
                  <a:schemeClr val="dk1"/>
                </a:solidFill>
                <a:hlinkClick r:id="rId6"/>
              </a:rPr>
              <a:t> </a:t>
            </a:r>
            <a:r>
              <a:rPr lang="en">
                <a:solidFill>
                  <a:srgbClr val="0B0080"/>
                </a:solidFill>
                <a:hlinkClick r:id="rId7"/>
              </a:rPr>
              <a:t>program</a:t>
            </a:r>
            <a:r>
              <a:rPr lang="en">
                <a:solidFill>
                  <a:schemeClr val="dk1"/>
                </a:solidFill>
              </a:rPr>
              <a:t> during its</a:t>
            </a:r>
            <a:r>
              <a:rPr lang="en">
                <a:solidFill>
                  <a:schemeClr val="dk1"/>
                </a:solidFill>
                <a:hlinkClick r:id="rId8"/>
              </a:rPr>
              <a:t> </a:t>
            </a:r>
            <a:r>
              <a:rPr lang="en">
                <a:solidFill>
                  <a:srgbClr val="0B0080"/>
                </a:solidFill>
                <a:hlinkClick r:id="rId9"/>
              </a:rPr>
              <a:t>execution</a:t>
            </a:r>
            <a:r>
              <a:rPr lang="en">
                <a:solidFill>
                  <a:schemeClr val="dk1"/>
                </a:solidFill>
              </a:rPr>
              <a:t>. the nodes of the</a:t>
            </a:r>
            <a:r>
              <a:rPr lang="en">
                <a:solidFill>
                  <a:schemeClr val="dk1"/>
                </a:solidFill>
                <a:hlinkClick r:id="rId10"/>
              </a:rPr>
              <a:t> </a:t>
            </a:r>
            <a:r>
              <a:rPr lang="en">
                <a:solidFill>
                  <a:srgbClr val="0B0080"/>
                </a:solidFill>
                <a:hlinkClick r:id="rId11"/>
              </a:rPr>
              <a:t>graph</a:t>
            </a:r>
            <a:r>
              <a:rPr lang="en">
                <a:solidFill>
                  <a:schemeClr val="dk1"/>
                </a:solidFill>
              </a:rPr>
              <a:t> correspond to commands in a program - what we call basic blocks, sets of program statements executed without any possible path branching - and a</a:t>
            </a:r>
            <a:r>
              <a:rPr lang="en">
                <a:solidFill>
                  <a:schemeClr val="dk1"/>
                </a:solidFill>
                <a:hlinkClick r:id="rId12"/>
              </a:rPr>
              <a:t> </a:t>
            </a:r>
            <a:r>
              <a:rPr lang="en">
                <a:solidFill>
                  <a:srgbClr val="0B0080"/>
                </a:solidFill>
                <a:hlinkClick r:id="rId13"/>
              </a:rPr>
              <a:t>directed</a:t>
            </a:r>
            <a:r>
              <a:rPr lang="en">
                <a:solidFill>
                  <a:schemeClr val="dk1"/>
                </a:solidFill>
              </a:rPr>
              <a:t> edge indicates when control branches or is interrupted. If there are multiple edges, than control flow can take multiple paths depending on the current conditions in the program - indicating loops, if statements or switches for instance.</a:t>
            </a:r>
          </a:p>
          <a:p>
            <a:pPr lvl="0" rtl="0">
              <a:lnSpc>
                <a:spcPct val="120000"/>
              </a:lnSpc>
              <a:spcBef>
                <a:spcPts val="0"/>
              </a:spcBef>
              <a:buNone/>
            </a:pPr>
            <a:r>
              <a:rPr lang="en">
                <a:solidFill>
                  <a:schemeClr val="dk1"/>
                </a:solidFill>
              </a:rPr>
              <a:t>The CFG retains information about the program counter - the address of the next instruction to be executed, but leaves out information about concrete execution such as the current values of variables, So, one thing to watch out for in CFGs is that they depict all paths abstractly defined in the source code. In practice, some of those paths can never be taken - impossible combination of conditions. So, your CFG might show paths that can’t actually be realized in the read system, which can make some forms of analysis harder or imprecise.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2" type="hdr"/>
          </p:nvPr>
        </p:nvSpPr>
        <p:spPr>
          <a:xfrm>
            <a:off x="0" y="0"/>
            <a:ext cx="2971800" cy="457200"/>
          </a:xfrm>
          <a:prstGeom prst="rect">
            <a:avLst/>
          </a:prstGeom>
          <a:noFill/>
          <a:ln>
            <a:noFill/>
          </a:ln>
        </p:spPr>
        <p:txBody>
          <a:bodyPr anchorCtr="0" anchor="t" bIns="45550" lIns="91100" rIns="91100" wrap="square" tIns="45550">
            <a:noAutofit/>
          </a:bodyPr>
          <a:lstStyle/>
          <a:p>
            <a:pPr indent="0" lvl="0" marL="0" marR="0" rtl="0" algn="l">
              <a:spcBef>
                <a:spcPts val="0"/>
              </a:spcBef>
              <a:buSzPct val="25000"/>
              <a:buNone/>
            </a:pPr>
            <a:r>
              <a:rPr b="0" i="0" lang="en" sz="1200" u="none" cap="none" strike="noStrike"/>
              <a:t>Lecture 23 - White-Box Testing</a:t>
            </a:r>
          </a:p>
        </p:txBody>
      </p:sp>
      <p:sp>
        <p:nvSpPr>
          <p:cNvPr id="180" name="Shape 180"/>
          <p:cNvSpPr txBox="1"/>
          <p:nvPr>
            <p:ph idx="10" type="dt"/>
          </p:nvPr>
        </p:nvSpPr>
        <p:spPr>
          <a:xfrm>
            <a:off x="3884613" y="0"/>
            <a:ext cx="2971800" cy="457200"/>
          </a:xfrm>
          <a:prstGeom prst="rect">
            <a:avLst/>
          </a:prstGeom>
          <a:noFill/>
          <a:ln>
            <a:noFill/>
          </a:ln>
        </p:spPr>
        <p:txBody>
          <a:bodyPr anchorCtr="0" anchor="t" bIns="45550" lIns="91100" rIns="91100" wrap="square" tIns="45550">
            <a:noAutofit/>
          </a:bodyPr>
          <a:lstStyle/>
          <a:p>
            <a:pPr indent="0" lvl="0" marL="0" marR="0" rtl="0" algn="r">
              <a:spcBef>
                <a:spcPts val="0"/>
              </a:spcBef>
              <a:buSzPct val="25000"/>
              <a:buNone/>
            </a:pPr>
            <a:r>
              <a:rPr b="0" i="0" lang="en" sz="1200" u="none" cap="none" strike="noStrike"/>
              <a:t>CSci 5801  - Fall 2012</a:t>
            </a:r>
          </a:p>
        </p:txBody>
      </p:sp>
      <p:sp>
        <p:nvSpPr>
          <p:cNvPr id="181" name="Shape 181"/>
          <p:cNvSpPr txBox="1"/>
          <p:nvPr>
            <p:ph idx="11" type="ftr"/>
          </p:nvPr>
        </p:nvSpPr>
        <p:spPr>
          <a:xfrm>
            <a:off x="0" y="8685213"/>
            <a:ext cx="2971800" cy="457200"/>
          </a:xfrm>
          <a:prstGeom prst="rect">
            <a:avLst/>
          </a:prstGeom>
          <a:noFill/>
          <a:ln>
            <a:noFill/>
          </a:ln>
        </p:spPr>
        <p:txBody>
          <a:bodyPr anchorCtr="0" anchor="b" bIns="45550" lIns="91100" rIns="91100" wrap="square" tIns="45550">
            <a:noAutofit/>
          </a:bodyPr>
          <a:lstStyle/>
          <a:p>
            <a:pPr indent="0" lvl="0" marL="0" marR="0" rtl="0" algn="l">
              <a:spcBef>
                <a:spcPts val="0"/>
              </a:spcBef>
              <a:buSzPct val="25000"/>
              <a:buNone/>
            </a:pPr>
            <a:r>
              <a:rPr b="0" i="0" lang="en" sz="1200" u="none" cap="none" strike="noStrike"/>
              <a:t>CSci 5801 - Dr. Mats Heimdahl</a:t>
            </a:r>
          </a:p>
        </p:txBody>
      </p:sp>
      <p:sp>
        <p:nvSpPr>
          <p:cNvPr id="182" name="Shape 182"/>
          <p:cNvSpPr txBox="1"/>
          <p:nvPr>
            <p:ph idx="12" type="sldNum"/>
          </p:nvPr>
        </p:nvSpPr>
        <p:spPr>
          <a:xfrm>
            <a:off x="3884613" y="8685213"/>
            <a:ext cx="2971800" cy="457200"/>
          </a:xfrm>
          <a:prstGeom prst="rect">
            <a:avLst/>
          </a:prstGeom>
          <a:noFill/>
          <a:ln>
            <a:noFill/>
          </a:ln>
        </p:spPr>
        <p:txBody>
          <a:bodyPr anchorCtr="0" anchor="b" bIns="45550" lIns="91100" rIns="91100" wrap="square" tIns="45550">
            <a:noAutofit/>
          </a:bodyPr>
          <a:lstStyle/>
          <a:p>
            <a:pPr indent="0" lvl="0" marL="0" marR="0" rtl="0" algn="r">
              <a:spcBef>
                <a:spcPts val="0"/>
              </a:spcBef>
              <a:buSzPct val="25000"/>
              <a:buNone/>
            </a:pPr>
            <a:r>
              <a:rPr lang="en" sz="1300"/>
              <a:t> </a:t>
            </a:r>
          </a:p>
        </p:txBody>
      </p:sp>
      <p:sp>
        <p:nvSpPr>
          <p:cNvPr id="183" name="Shape 183"/>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184" name="Shape 184"/>
          <p:cNvSpPr txBox="1"/>
          <p:nvPr>
            <p:ph idx="1" type="body"/>
          </p:nvPr>
        </p:nvSpPr>
        <p:spPr>
          <a:xfrm>
            <a:off x="685800" y="4343400"/>
            <a:ext cx="5486400" cy="4114800"/>
          </a:xfrm>
          <a:prstGeom prst="rect">
            <a:avLst/>
          </a:prstGeom>
          <a:noFill/>
          <a:ln>
            <a:noFill/>
          </a:ln>
        </p:spPr>
        <p:txBody>
          <a:bodyPr anchorCtr="0" anchor="t" bIns="45550" lIns="91100" rIns="91100" wrap="square" tIns="45550">
            <a:noAutofit/>
          </a:bodyPr>
          <a:lstStyle/>
          <a:p>
            <a:pPr lvl="0" rtl="0">
              <a:spcBef>
                <a:spcPts val="0"/>
              </a:spcBef>
              <a:buNone/>
            </a:pPr>
            <a:r>
              <a:rPr lang="en" sz="1100"/>
              <a:t>Let’s consider a simple if-then-else - one of the basic building blocks of computer programs. In line 1, we have the condition statement. This gets its own node in the CFG because it’s a decision point. We need to choose a path before we execute more statements. If x=1, then we take the directed edge to line 2, if not, we go to line 5. Line 2 and 5 each get their own nodes. If there were more linear statements within the then/else blocks, than those would be part of the same nodes, until another branching point was reached. Anyways, after executing either the then or else block, we must transition control flow back to the same point - line 7.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ph idx="2" type="hdr"/>
          </p:nvPr>
        </p:nvSpPr>
        <p:spPr>
          <a:xfrm>
            <a:off x="0" y="0"/>
            <a:ext cx="2971800" cy="457200"/>
          </a:xfrm>
          <a:prstGeom prst="rect">
            <a:avLst/>
          </a:prstGeom>
          <a:noFill/>
          <a:ln>
            <a:noFill/>
          </a:ln>
        </p:spPr>
        <p:txBody>
          <a:bodyPr anchorCtr="0" anchor="t" bIns="45550" lIns="91100" rIns="91100" wrap="square" tIns="45550">
            <a:noAutofit/>
          </a:bodyPr>
          <a:lstStyle/>
          <a:p>
            <a:pPr indent="0" lvl="0" marL="0" marR="0" rtl="0" algn="l">
              <a:spcBef>
                <a:spcPts val="0"/>
              </a:spcBef>
              <a:buSzPct val="25000"/>
              <a:buNone/>
            </a:pPr>
            <a:r>
              <a:rPr b="0" i="0" lang="en" sz="1200" u="none" cap="none" strike="noStrike"/>
              <a:t>Lecture 23 - White-Box Testing</a:t>
            </a:r>
          </a:p>
        </p:txBody>
      </p:sp>
      <p:sp>
        <p:nvSpPr>
          <p:cNvPr id="202" name="Shape 202"/>
          <p:cNvSpPr txBox="1"/>
          <p:nvPr>
            <p:ph idx="10" type="dt"/>
          </p:nvPr>
        </p:nvSpPr>
        <p:spPr>
          <a:xfrm>
            <a:off x="3884613" y="0"/>
            <a:ext cx="2971800" cy="457200"/>
          </a:xfrm>
          <a:prstGeom prst="rect">
            <a:avLst/>
          </a:prstGeom>
          <a:noFill/>
          <a:ln>
            <a:noFill/>
          </a:ln>
        </p:spPr>
        <p:txBody>
          <a:bodyPr anchorCtr="0" anchor="t" bIns="45550" lIns="91100" rIns="91100" wrap="square" tIns="45550">
            <a:noAutofit/>
          </a:bodyPr>
          <a:lstStyle/>
          <a:p>
            <a:pPr indent="0" lvl="0" marL="0" marR="0" rtl="0" algn="r">
              <a:spcBef>
                <a:spcPts val="0"/>
              </a:spcBef>
              <a:buSzPct val="25000"/>
              <a:buNone/>
            </a:pPr>
            <a:r>
              <a:rPr b="0" i="0" lang="en" sz="1200" u="none" cap="none" strike="noStrike"/>
              <a:t>CSci 5801  - Fall 2012</a:t>
            </a:r>
          </a:p>
        </p:txBody>
      </p:sp>
      <p:sp>
        <p:nvSpPr>
          <p:cNvPr id="203" name="Shape 203"/>
          <p:cNvSpPr txBox="1"/>
          <p:nvPr>
            <p:ph idx="11" type="ftr"/>
          </p:nvPr>
        </p:nvSpPr>
        <p:spPr>
          <a:xfrm>
            <a:off x="0" y="8685213"/>
            <a:ext cx="2971800" cy="457200"/>
          </a:xfrm>
          <a:prstGeom prst="rect">
            <a:avLst/>
          </a:prstGeom>
          <a:noFill/>
          <a:ln>
            <a:noFill/>
          </a:ln>
        </p:spPr>
        <p:txBody>
          <a:bodyPr anchorCtr="0" anchor="b" bIns="45550" lIns="91100" rIns="91100" wrap="square" tIns="45550">
            <a:noAutofit/>
          </a:bodyPr>
          <a:lstStyle/>
          <a:p>
            <a:pPr indent="0" lvl="0" marL="0" marR="0" rtl="0" algn="l">
              <a:spcBef>
                <a:spcPts val="0"/>
              </a:spcBef>
              <a:buSzPct val="25000"/>
              <a:buNone/>
            </a:pPr>
            <a:r>
              <a:rPr b="0" i="0" lang="en" sz="1200" u="none" cap="none" strike="noStrike"/>
              <a:t>CSci 5801 - Dr. Mats Heimdahl</a:t>
            </a:r>
          </a:p>
        </p:txBody>
      </p:sp>
      <p:sp>
        <p:nvSpPr>
          <p:cNvPr id="204" name="Shape 204"/>
          <p:cNvSpPr txBox="1"/>
          <p:nvPr>
            <p:ph idx="12" type="sldNum"/>
          </p:nvPr>
        </p:nvSpPr>
        <p:spPr>
          <a:xfrm>
            <a:off x="3884613" y="8685213"/>
            <a:ext cx="2971800" cy="457200"/>
          </a:xfrm>
          <a:prstGeom prst="rect">
            <a:avLst/>
          </a:prstGeom>
          <a:noFill/>
          <a:ln>
            <a:noFill/>
          </a:ln>
        </p:spPr>
        <p:txBody>
          <a:bodyPr anchorCtr="0" anchor="b" bIns="45550" lIns="91100" rIns="91100" wrap="square" tIns="45550">
            <a:noAutofit/>
          </a:bodyPr>
          <a:lstStyle/>
          <a:p>
            <a:pPr indent="0" lvl="0" marL="0" marR="0" rtl="0" algn="r">
              <a:spcBef>
                <a:spcPts val="0"/>
              </a:spcBef>
              <a:buSzPct val="25000"/>
              <a:buNone/>
            </a:pPr>
            <a:r>
              <a:rPr lang="en" sz="1300"/>
              <a:t> </a:t>
            </a:r>
          </a:p>
        </p:txBody>
      </p:sp>
      <p:sp>
        <p:nvSpPr>
          <p:cNvPr id="205" name="Shape 205"/>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206" name="Shape 206"/>
          <p:cNvSpPr txBox="1"/>
          <p:nvPr>
            <p:ph idx="1" type="body"/>
          </p:nvPr>
        </p:nvSpPr>
        <p:spPr>
          <a:xfrm>
            <a:off x="685800" y="4343400"/>
            <a:ext cx="5486400" cy="4114800"/>
          </a:xfrm>
          <a:prstGeom prst="rect">
            <a:avLst/>
          </a:prstGeom>
          <a:noFill/>
          <a:ln>
            <a:noFill/>
          </a:ln>
        </p:spPr>
        <p:txBody>
          <a:bodyPr anchorCtr="0" anchor="t" bIns="45550" lIns="91100" rIns="91100" wrap="square" tIns="45550">
            <a:noAutofit/>
          </a:bodyPr>
          <a:lstStyle/>
          <a:p>
            <a:pPr lvl="0" rtl="0">
              <a:spcBef>
                <a:spcPts val="0"/>
              </a:spcBef>
              <a:buNone/>
            </a:pPr>
            <a:r>
              <a:rPr lang="en" sz="1100"/>
              <a:t>Let’s consider another simple building block of a program, a loop. In this case, we have a while loop that continues iterating until x is no longer greater than 1. So, we come into line 1, the loop condition, which again gets its own node. If it evaluates to true, we step into line 2. We execute the code in line 2, and transition back to line one. If there were more code following line 2, maybe an if then else block, then we’d see some more nodes and transitions, but we’d eventually have an edge going back to line 1. We now evaluate the loop condition again. If it is true, we go back to line 2 again. If not, we take the other edge to line 4 and continue executing the program.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txBox="1"/>
          <p:nvPr>
            <p:ph idx="2" type="hdr"/>
          </p:nvPr>
        </p:nvSpPr>
        <p:spPr>
          <a:xfrm>
            <a:off x="0" y="0"/>
            <a:ext cx="2971800" cy="457200"/>
          </a:xfrm>
          <a:prstGeom prst="rect">
            <a:avLst/>
          </a:prstGeom>
          <a:noFill/>
          <a:ln>
            <a:noFill/>
          </a:ln>
        </p:spPr>
        <p:txBody>
          <a:bodyPr anchorCtr="0" anchor="t" bIns="45550" lIns="91100" rIns="91100" wrap="square" tIns="45550">
            <a:noAutofit/>
          </a:bodyPr>
          <a:lstStyle/>
          <a:p>
            <a:pPr indent="0" lvl="0" marL="0" marR="0" rtl="0" algn="l">
              <a:spcBef>
                <a:spcPts val="0"/>
              </a:spcBef>
              <a:buSzPct val="25000"/>
              <a:buNone/>
            </a:pPr>
            <a:r>
              <a:rPr b="0" i="0" lang="en" sz="1200" u="none" cap="none" strike="noStrike"/>
              <a:t>Lecture 23 - White-Box Testing</a:t>
            </a:r>
          </a:p>
        </p:txBody>
      </p:sp>
      <p:sp>
        <p:nvSpPr>
          <p:cNvPr id="222" name="Shape 222"/>
          <p:cNvSpPr txBox="1"/>
          <p:nvPr>
            <p:ph idx="10" type="dt"/>
          </p:nvPr>
        </p:nvSpPr>
        <p:spPr>
          <a:xfrm>
            <a:off x="3884613" y="0"/>
            <a:ext cx="2971800" cy="457200"/>
          </a:xfrm>
          <a:prstGeom prst="rect">
            <a:avLst/>
          </a:prstGeom>
          <a:noFill/>
          <a:ln>
            <a:noFill/>
          </a:ln>
        </p:spPr>
        <p:txBody>
          <a:bodyPr anchorCtr="0" anchor="t" bIns="45550" lIns="91100" rIns="91100" wrap="square" tIns="45550">
            <a:noAutofit/>
          </a:bodyPr>
          <a:lstStyle/>
          <a:p>
            <a:pPr indent="0" lvl="0" marL="0" marR="0" rtl="0" algn="r">
              <a:spcBef>
                <a:spcPts val="0"/>
              </a:spcBef>
              <a:buSzPct val="25000"/>
              <a:buNone/>
            </a:pPr>
            <a:r>
              <a:rPr b="0" i="0" lang="en" sz="1200" u="none" cap="none" strike="noStrike"/>
              <a:t>CSci 5801  - Fall 2012</a:t>
            </a:r>
          </a:p>
        </p:txBody>
      </p:sp>
      <p:sp>
        <p:nvSpPr>
          <p:cNvPr id="223" name="Shape 223"/>
          <p:cNvSpPr txBox="1"/>
          <p:nvPr>
            <p:ph idx="11" type="ftr"/>
          </p:nvPr>
        </p:nvSpPr>
        <p:spPr>
          <a:xfrm>
            <a:off x="0" y="8685213"/>
            <a:ext cx="2971800" cy="457200"/>
          </a:xfrm>
          <a:prstGeom prst="rect">
            <a:avLst/>
          </a:prstGeom>
          <a:noFill/>
          <a:ln>
            <a:noFill/>
          </a:ln>
        </p:spPr>
        <p:txBody>
          <a:bodyPr anchorCtr="0" anchor="b" bIns="45550" lIns="91100" rIns="91100" wrap="square" tIns="45550">
            <a:noAutofit/>
          </a:bodyPr>
          <a:lstStyle/>
          <a:p>
            <a:pPr indent="0" lvl="0" marL="0" marR="0" rtl="0" algn="l">
              <a:spcBef>
                <a:spcPts val="0"/>
              </a:spcBef>
              <a:buSzPct val="25000"/>
              <a:buNone/>
            </a:pPr>
            <a:r>
              <a:rPr b="0" i="0" lang="en" sz="1200" u="none" cap="none" strike="noStrike"/>
              <a:t>CSci 5801 - Dr. Mats Heimdahl</a:t>
            </a:r>
          </a:p>
        </p:txBody>
      </p:sp>
      <p:sp>
        <p:nvSpPr>
          <p:cNvPr id="224" name="Shape 224"/>
          <p:cNvSpPr txBox="1"/>
          <p:nvPr>
            <p:ph idx="12" type="sldNum"/>
          </p:nvPr>
        </p:nvSpPr>
        <p:spPr>
          <a:xfrm>
            <a:off x="3884613" y="8685213"/>
            <a:ext cx="2971800" cy="457200"/>
          </a:xfrm>
          <a:prstGeom prst="rect">
            <a:avLst/>
          </a:prstGeom>
          <a:noFill/>
          <a:ln>
            <a:noFill/>
          </a:ln>
        </p:spPr>
        <p:txBody>
          <a:bodyPr anchorCtr="0" anchor="b" bIns="45550" lIns="91100" rIns="91100" wrap="square" tIns="45550">
            <a:noAutofit/>
          </a:bodyPr>
          <a:lstStyle/>
          <a:p>
            <a:pPr indent="0" lvl="0" marL="0" marR="0" rtl="0" algn="r">
              <a:spcBef>
                <a:spcPts val="0"/>
              </a:spcBef>
              <a:buSzPct val="25000"/>
              <a:buNone/>
            </a:pPr>
            <a:r>
              <a:rPr lang="en" sz="1300"/>
              <a:t> </a:t>
            </a:r>
          </a:p>
        </p:txBody>
      </p:sp>
      <p:sp>
        <p:nvSpPr>
          <p:cNvPr id="225" name="Shape 225"/>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226" name="Shape 226"/>
          <p:cNvSpPr txBox="1"/>
          <p:nvPr>
            <p:ph idx="1" type="body"/>
          </p:nvPr>
        </p:nvSpPr>
        <p:spPr>
          <a:xfrm>
            <a:off x="685800" y="4343400"/>
            <a:ext cx="5486400" cy="4114800"/>
          </a:xfrm>
          <a:prstGeom prst="rect">
            <a:avLst/>
          </a:prstGeom>
          <a:noFill/>
          <a:ln>
            <a:noFill/>
          </a:ln>
        </p:spPr>
        <p:txBody>
          <a:bodyPr anchorCtr="0" anchor="t" bIns="45550" lIns="91100" rIns="91100" wrap="square" tIns="45550">
            <a:noAutofit/>
          </a:bodyPr>
          <a:lstStyle/>
          <a:p>
            <a:pPr lvl="0" rtl="0">
              <a:spcBef>
                <a:spcPts val="0"/>
              </a:spcBef>
              <a:buNone/>
            </a:pPr>
            <a:r>
              <a:rPr lang="en" sz="1300"/>
              <a:t>A switch statement works in a similar manner, except instead of a binary switch - taking either one edge or the other - we have as many edges as there are cases. Take case 1 and we transition to the code that must execute for that case in line 2. If case 2 is true, we execute the code in line 3. Same in line 4 if case 3 is true. Then, finally, all cases hand execution back to the code in line 6.</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highlight>
                  <a:srgbClr val="FFFFFF"/>
                </a:highlight>
              </a:rPr>
              <a:t>The nodes in a control flow graph can represent a single line of code, but to keep a graph at a reasonable size, we instead tend to model each node as what is called a basic block - a set of sequentially executed instructuctions with a single entry and exit point.  (read 2)</a:t>
            </a:r>
          </a:p>
          <a:p>
            <a:pPr lvl="0" rtl="0">
              <a:lnSpc>
                <a:spcPct val="120000"/>
              </a:lnSpc>
              <a:spcBef>
                <a:spcPts val="0"/>
              </a:spcBef>
              <a:buNone/>
            </a:pPr>
            <a:r>
              <a:rPr lang="en">
                <a:solidFill>
                  <a:schemeClr val="dk1"/>
                </a:solidFill>
                <a:highlight>
                  <a:srgbClr val="FFFFFF"/>
                </a:highlight>
              </a:rPr>
              <a:t>(explain example)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eventually make a judgement call</a:t>
            </a:r>
          </a:p>
          <a:p>
            <a:pPr lvl="0" rtl="0">
              <a:spcBef>
                <a:spcPts val="0"/>
              </a:spcBef>
              <a:buNone/>
            </a:pPr>
            <a:r>
              <a:rPr lang="en"/>
              <a:t>how do you answer a question like that?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highlight>
                  <a:srgbClr val="FFFFFF"/>
                </a:highlight>
              </a:rPr>
              <a:t>go through example</a:t>
            </a:r>
          </a:p>
          <a:p>
            <a:pPr lvl="0" rtl="0">
              <a:lnSpc>
                <a:spcPct val="120000"/>
              </a:lnSpc>
              <a:spcBef>
                <a:spcPts val="0"/>
              </a:spcBef>
              <a:buNone/>
            </a:pPr>
            <a:r>
              <a:rPr lang="en">
                <a:solidFill>
                  <a:schemeClr val="dk1"/>
                </a:solidFill>
                <a:highlight>
                  <a:srgbClr val="FFFFFF"/>
                </a:highlight>
              </a:rPr>
              <a:t>point out that you can break up the or statement in the if condition into multiple checks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sz="1200">
                <a:solidFill>
                  <a:schemeClr val="dk1"/>
                </a:solidFill>
              </a:rPr>
              <a:t>Structural testing is based on the simple observation that a fault in a given element of the program cannot be revealed without exercising the specific element. As a result, a bunch of different criteria can be defined depending on the elements that need to be covered: statements - the nodes of the CFG, branches - the edges of the CFG, different ways of exercising conditions, different execution paths, and dozens of others. As I mentioned earlier, the basic idea is that we can point our inadequacies - places where our tests have fallen short. (read 8)</a:t>
            </a:r>
          </a:p>
          <a:p>
            <a:pPr lvl="0" rtl="0">
              <a:lnSpc>
                <a:spcPct val="120000"/>
              </a:lnSpc>
              <a:spcBef>
                <a:spcPts val="0"/>
              </a:spcBef>
              <a:buNone/>
            </a:pPr>
            <a:r>
              <a:rPr lang="en" sz="1200">
                <a:solidFill>
                  <a:schemeClr val="dk1"/>
                </a:solidFill>
              </a:rPr>
              <a:t>If that’s the case, well, we can target that missed obligation and come up with a test to fill in that crack. We can beef up our test suite by using these metrics as checklists to mark off while testing.</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txBox="1"/>
          <p:nvPr>
            <p:ph idx="2" type="hdr"/>
          </p:nvPr>
        </p:nvSpPr>
        <p:spPr>
          <a:xfrm>
            <a:off x="0" y="0"/>
            <a:ext cx="2971800" cy="457200"/>
          </a:xfrm>
          <a:prstGeom prst="rect">
            <a:avLst/>
          </a:prstGeom>
          <a:noFill/>
          <a:ln>
            <a:noFill/>
          </a:ln>
        </p:spPr>
        <p:txBody>
          <a:bodyPr anchorCtr="0" anchor="t" bIns="45550" lIns="91100" rIns="91100" wrap="square" tIns="45550">
            <a:noAutofit/>
          </a:bodyPr>
          <a:lstStyle/>
          <a:p>
            <a:pPr indent="0" lvl="0" marL="0" marR="0" rtl="0" algn="l">
              <a:spcBef>
                <a:spcPts val="0"/>
              </a:spcBef>
              <a:buSzPct val="25000"/>
              <a:buNone/>
            </a:pPr>
            <a:r>
              <a:rPr b="0" i="0" lang="en" sz="1200" u="none" cap="none" strike="noStrike"/>
              <a:t>Lecture 23 - White-Box Testing</a:t>
            </a:r>
          </a:p>
        </p:txBody>
      </p:sp>
      <p:sp>
        <p:nvSpPr>
          <p:cNvPr id="306" name="Shape 306"/>
          <p:cNvSpPr txBox="1"/>
          <p:nvPr>
            <p:ph idx="10" type="dt"/>
          </p:nvPr>
        </p:nvSpPr>
        <p:spPr>
          <a:xfrm>
            <a:off x="3884613" y="0"/>
            <a:ext cx="2971800" cy="457200"/>
          </a:xfrm>
          <a:prstGeom prst="rect">
            <a:avLst/>
          </a:prstGeom>
          <a:noFill/>
          <a:ln>
            <a:noFill/>
          </a:ln>
        </p:spPr>
        <p:txBody>
          <a:bodyPr anchorCtr="0" anchor="t" bIns="45550" lIns="91100" rIns="91100" wrap="square" tIns="45550">
            <a:noAutofit/>
          </a:bodyPr>
          <a:lstStyle/>
          <a:p>
            <a:pPr indent="0" lvl="0" marL="0" marR="0" rtl="0" algn="r">
              <a:spcBef>
                <a:spcPts val="0"/>
              </a:spcBef>
              <a:buSzPct val="25000"/>
              <a:buNone/>
            </a:pPr>
            <a:r>
              <a:rPr b="0" i="0" lang="en" sz="1200" u="none" cap="none" strike="noStrike"/>
              <a:t>CSci 5801  - Fall 2012</a:t>
            </a:r>
          </a:p>
        </p:txBody>
      </p:sp>
      <p:sp>
        <p:nvSpPr>
          <p:cNvPr id="307" name="Shape 307"/>
          <p:cNvSpPr txBox="1"/>
          <p:nvPr>
            <p:ph idx="11" type="ftr"/>
          </p:nvPr>
        </p:nvSpPr>
        <p:spPr>
          <a:xfrm>
            <a:off x="0" y="8685213"/>
            <a:ext cx="2971800" cy="457200"/>
          </a:xfrm>
          <a:prstGeom prst="rect">
            <a:avLst/>
          </a:prstGeom>
          <a:noFill/>
          <a:ln>
            <a:noFill/>
          </a:ln>
        </p:spPr>
        <p:txBody>
          <a:bodyPr anchorCtr="0" anchor="b" bIns="45550" lIns="91100" rIns="91100" wrap="square" tIns="45550">
            <a:noAutofit/>
          </a:bodyPr>
          <a:lstStyle/>
          <a:p>
            <a:pPr indent="0" lvl="0" marL="0" marR="0" rtl="0" algn="l">
              <a:spcBef>
                <a:spcPts val="0"/>
              </a:spcBef>
              <a:buSzPct val="25000"/>
              <a:buNone/>
            </a:pPr>
            <a:r>
              <a:rPr b="0" i="0" lang="en" sz="1200" u="none" cap="none" strike="noStrike"/>
              <a:t>CSci 5801 - Dr. Mats Heimdahl</a:t>
            </a:r>
          </a:p>
        </p:txBody>
      </p:sp>
      <p:sp>
        <p:nvSpPr>
          <p:cNvPr id="308" name="Shape 308"/>
          <p:cNvSpPr txBox="1"/>
          <p:nvPr>
            <p:ph idx="12" type="sldNum"/>
          </p:nvPr>
        </p:nvSpPr>
        <p:spPr>
          <a:xfrm>
            <a:off x="3884613" y="8685213"/>
            <a:ext cx="2971800" cy="457200"/>
          </a:xfrm>
          <a:prstGeom prst="rect">
            <a:avLst/>
          </a:prstGeom>
          <a:noFill/>
          <a:ln>
            <a:noFill/>
          </a:ln>
        </p:spPr>
        <p:txBody>
          <a:bodyPr anchorCtr="0" anchor="b" bIns="45550" lIns="91100" rIns="91100" wrap="square" tIns="45550">
            <a:noAutofit/>
          </a:bodyPr>
          <a:lstStyle/>
          <a:p>
            <a:pPr indent="0" lvl="0" marL="0" marR="0" rtl="0" algn="r">
              <a:spcBef>
                <a:spcPts val="0"/>
              </a:spcBef>
              <a:buSzPct val="25000"/>
              <a:buNone/>
            </a:pPr>
            <a:r>
              <a:rPr lang="en" sz="1300"/>
              <a:t> </a:t>
            </a:r>
          </a:p>
        </p:txBody>
      </p:sp>
      <p:sp>
        <p:nvSpPr>
          <p:cNvPr id="309" name="Shape 309"/>
          <p:cNvSpPr txBox="1"/>
          <p:nvPr>
            <p:ph idx="1" type="body"/>
          </p:nvPr>
        </p:nvSpPr>
        <p:spPr>
          <a:xfrm>
            <a:off x="751582" y="4573512"/>
            <a:ext cx="5430600" cy="3884100"/>
          </a:xfrm>
          <a:prstGeom prst="rect">
            <a:avLst/>
          </a:prstGeom>
          <a:noFill/>
          <a:ln>
            <a:noFill/>
          </a:ln>
        </p:spPr>
        <p:txBody>
          <a:bodyPr anchorCtr="0" anchor="t" bIns="44275" lIns="90125" rIns="90125" wrap="square" tIns="44275">
            <a:noAutofit/>
          </a:bodyPr>
          <a:lstStyle/>
          <a:p>
            <a:pPr lvl="0" rtl="0">
              <a:spcBef>
                <a:spcPts val="0"/>
              </a:spcBef>
              <a:buClr>
                <a:schemeClr val="dk1"/>
              </a:buClr>
              <a:buSzPct val="100000"/>
              <a:buFont typeface="Arial"/>
              <a:buNone/>
            </a:pPr>
            <a:r>
              <a:rPr lang="en" sz="1000"/>
              <a:t>Let’s look at an example.</a:t>
            </a:r>
            <a:r>
              <a:rPr lang="en" sz="1000">
                <a:solidFill>
                  <a:schemeClr val="dk1"/>
                </a:solidFill>
              </a:rPr>
              <a:t> In the program on this slide, we have a method which takes in an array and two integers - N and X - the number of elements in an array and some numeric threshold. Then, while a counter is less than N and the current entry of the array is less than X, if the current entry of the array is negative, we make it positive. The control flow graph for this method is on the right.</a:t>
            </a:r>
          </a:p>
          <a:p>
            <a:pPr lvl="0" rtl="0">
              <a:spcBef>
                <a:spcPts val="0"/>
              </a:spcBef>
              <a:buNone/>
            </a:pPr>
            <a:r>
              <a:rPr lang="en" sz="1000"/>
              <a:t>(participate - how many test cases? what is weakness of this? What won’t be revealed? Where would you use statement coverage?)</a:t>
            </a:r>
          </a:p>
          <a:p>
            <a:pPr lvl="0" rtl="0">
              <a:spcBef>
                <a:spcPts val="0"/>
              </a:spcBef>
              <a:buNone/>
            </a:pPr>
            <a:r>
              <a:rPr lang="en" sz="1000"/>
              <a:t>1- </a:t>
            </a:r>
            <a:r>
              <a:rPr b="0" i="0" lang="en" sz="1000" u="none" cap="none" strike="noStrike"/>
              <a:t>For th</a:t>
            </a:r>
            <a:r>
              <a:rPr lang="en" sz="1000"/>
              <a:t>is</a:t>
            </a:r>
            <a:r>
              <a:rPr b="0" i="0" lang="en" sz="1000" u="none" cap="none" strike="noStrike"/>
              <a:t> simple </a:t>
            </a:r>
            <a:r>
              <a:rPr lang="en" sz="1000"/>
              <a:t>method</a:t>
            </a:r>
            <a:r>
              <a:rPr b="0" i="0" lang="en" sz="1000" u="none" cap="none" strike="noStrike"/>
              <a:t>, a single test </a:t>
            </a:r>
            <a:r>
              <a:rPr lang="en" sz="1000"/>
              <a:t>input</a:t>
            </a:r>
            <a:r>
              <a:rPr b="0" i="0" lang="en" sz="1000" u="none" cap="none" strike="noStrike"/>
              <a:t> that executes the loop at least once with a negative array entry satisfies the criterion. </a:t>
            </a:r>
          </a:p>
          <a:p>
            <a:pPr lvl="0" rtl="0">
              <a:spcBef>
                <a:spcPts val="0"/>
              </a:spcBef>
              <a:buNone/>
            </a:pPr>
            <a:r>
              <a:rPr lang="en" sz="1000"/>
              <a:t>2 - </a:t>
            </a:r>
            <a:r>
              <a:rPr b="0" i="0" lang="en" sz="1000" u="none" cap="none" strike="noStrike"/>
              <a:t>Statement coverage represents the basic coverage criterion.  We just ask that the code be execut</a:t>
            </a:r>
            <a:r>
              <a:rPr lang="en" sz="1000"/>
              <a:t>ed. </a:t>
            </a:r>
            <a:r>
              <a:rPr b="0" i="0" lang="en" sz="1000" u="none" cap="none" strike="noStrike"/>
              <a:t>Many possible faults can remain uncover with tests that satisfy statement coverage.  In the example, the chosen test would not reveal failures that could occur when </a:t>
            </a:r>
            <a:r>
              <a:rPr lang="en" sz="1000"/>
              <a:t>the </a:t>
            </a:r>
            <a:r>
              <a:rPr b="0" i="0" lang="en" sz="1000" u="none" cap="none" strike="noStrike"/>
              <a:t>loop is not executed, failu</a:t>
            </a:r>
            <a:r>
              <a:rPr lang="en" sz="1000"/>
              <a:t>res due to taking the false branch in the a[i]&lt; 0 stepm </a:t>
            </a:r>
            <a:r>
              <a:rPr b="0" i="0" lang="en" sz="1000" u="none" cap="none" strike="noStrike"/>
              <a:t>failures in one of the two conditions of the boolean while expression, failures due to the bad access of elements of the tail of the array.</a:t>
            </a:r>
          </a:p>
          <a:p>
            <a:pPr lvl="0" rtl="0">
              <a:spcBef>
                <a:spcPts val="0"/>
              </a:spcBef>
              <a:buNone/>
            </a:pPr>
            <a:r>
              <a:rPr lang="en" sz="1000"/>
              <a:t>3- Statement coverage is often easy to obtain and, as a result, cheap. It is used </a:t>
            </a:r>
            <a:r>
              <a:rPr b="0" i="0" lang="en" sz="1000" u="none" cap="none" strike="noStrike"/>
              <a:t>where other criteria would require too many test cases, or for programs  with very low reliability criteria, where a good coverage would be too expensive with respect to the requirements.</a:t>
            </a:r>
          </a:p>
        </p:txBody>
      </p:sp>
      <p:sp>
        <p:nvSpPr>
          <p:cNvPr id="310" name="Shape 310"/>
          <p:cNvSpPr/>
          <p:nvPr>
            <p:ph idx="3" type="sldImg"/>
          </p:nvPr>
        </p:nvSpPr>
        <p:spPr>
          <a:xfrm>
            <a:off x="1324570" y="798286"/>
            <a:ext cx="4209000"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One thing to note is that (read 1). It’s all in how you write the test - you could write 1, 5, 20 tests - all could achieve the same level of coverage. (read 2)</a:t>
            </a:r>
          </a:p>
          <a:p>
            <a:pPr lvl="0" rtl="0">
              <a:lnSpc>
                <a:spcPct val="120000"/>
              </a:lnSpc>
              <a:spcBef>
                <a:spcPts val="0"/>
              </a:spcBef>
              <a:buNone/>
            </a:pPr>
            <a:r>
              <a:rPr lang="en">
                <a:solidFill>
                  <a:schemeClr val="dk1"/>
                </a:solidFill>
              </a:rPr>
              <a:t>That said, larger test suites may not achieve more coverage, but (read 3)</a:t>
            </a:r>
          </a:p>
          <a:p>
            <a:pPr lvl="0" rtl="0">
              <a:lnSpc>
                <a:spcPct val="120000"/>
              </a:lnSpc>
              <a:spcBef>
                <a:spcPts val="0"/>
              </a:spcBef>
              <a:buNone/>
            </a:pPr>
            <a:r>
              <a:rPr lang="en">
                <a:solidFill>
                  <a:schemeClr val="dk1"/>
                </a:solidFill>
              </a:rPr>
              <a:t>The reason is that (read 4). They might run the same code twice, but supply the right values to trigger a fault that had not been seen before.</a:t>
            </a:r>
          </a:p>
          <a:p>
            <a:pPr lvl="0" rtl="0">
              <a:lnSpc>
                <a:spcPct val="120000"/>
              </a:lnSpc>
              <a:spcBef>
                <a:spcPts val="0"/>
              </a:spcBef>
              <a:buNone/>
            </a:pPr>
            <a:r>
              <a:rPr lang="en">
                <a:solidFill>
                  <a:schemeClr val="dk1"/>
                </a:solidFill>
              </a:rPr>
              <a:t>This hints at a very important truth - (read 5)</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 1). This is because some tests are better than others for localizing faults. If we choose one obligation at a time and target that specifically, we effectively carve out one path and execute it. If that test fails, we can more easily tell what exactly went wrong. Contrast that against a test that goes in and executes - say - a loop over and over again. It might satsify a bunch of test obligations - it gets us, technically, closer to our goal. But, if it fails, it’s much harder to tell what went wrong. This is another important lesson with coverage - it’s actually easy to achieve a lot of the time. It shouldn’t be treated as the be-all-end-all goal of testing. We don’t test to achieve coverage, we test to find faults. These measurements are meant to help you build good tests, not to be something to hit as fast as possible so we can go home. So, things that quickly increase the coverage level are not always the best testing approaches. They satisfy the letter of the law, but not the spirit.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 1-3)</a:t>
            </a:r>
          </a:p>
          <a:p>
            <a:pPr lvl="0" rtl="0">
              <a:lnSpc>
                <a:spcPct val="120000"/>
              </a:lnSpc>
              <a:spcBef>
                <a:spcPts val="0"/>
              </a:spcBef>
              <a:buNone/>
            </a:pPr>
            <a:r>
              <a:rPr lang="en">
                <a:solidFill>
                  <a:schemeClr val="dk1"/>
                </a:solidFill>
              </a:rPr>
              <a:t>It’s subsuming the other for a reason, and that’s because you’re doing more work. At the least, (read 4). And, in those cases, you might actually end up with a bunch of unsatisfiable obligations - ones that are impossible to come up with tests for. In that case, you might end up with a test suite that is less effective than one that targets an easier criterion because it doesn’t actually exercise that much of the code. </a:t>
            </a:r>
          </a:p>
          <a:p>
            <a:pPr lvl="0" rtl="0">
              <a:lnSpc>
                <a:spcPct val="120000"/>
              </a:lnSpc>
              <a:spcBef>
                <a:spcPts val="0"/>
              </a:spcBef>
              <a:buNone/>
            </a:pPr>
            <a:r>
              <a:rPr lang="en">
                <a:solidFill>
                  <a:schemeClr val="dk1"/>
                </a:solidFill>
              </a:rPr>
              <a:t>You need to consider your capabilities and your budget in choosing how you test. Statement coverage may be all you can afford, it may be enough, but if you have the time and budget to shoot for branch coverage instead - and you can cover all of the branches - then you can claim statement coverage as well.</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txBox="1"/>
          <p:nvPr>
            <p:ph idx="2" type="hdr"/>
          </p:nvPr>
        </p:nvSpPr>
        <p:spPr>
          <a:xfrm>
            <a:off x="0" y="0"/>
            <a:ext cx="2971800" cy="457200"/>
          </a:xfrm>
          <a:prstGeom prst="rect">
            <a:avLst/>
          </a:prstGeom>
          <a:noFill/>
          <a:ln>
            <a:noFill/>
          </a:ln>
        </p:spPr>
        <p:txBody>
          <a:bodyPr anchorCtr="0" anchor="t" bIns="45550" lIns="91100" rIns="91100" wrap="square" tIns="45550">
            <a:noAutofit/>
          </a:bodyPr>
          <a:lstStyle/>
          <a:p>
            <a:pPr indent="0" lvl="0" marL="0" marR="0" rtl="0" algn="l">
              <a:spcBef>
                <a:spcPts val="0"/>
              </a:spcBef>
              <a:buSzPct val="25000"/>
              <a:buNone/>
            </a:pPr>
            <a:r>
              <a:rPr b="0" i="0" lang="en" sz="1200" u="none" cap="none" strike="noStrike"/>
              <a:t>Lecture 23 - White-Box Testing</a:t>
            </a:r>
          </a:p>
        </p:txBody>
      </p:sp>
      <p:sp>
        <p:nvSpPr>
          <p:cNvPr id="374" name="Shape 374"/>
          <p:cNvSpPr txBox="1"/>
          <p:nvPr>
            <p:ph idx="10" type="dt"/>
          </p:nvPr>
        </p:nvSpPr>
        <p:spPr>
          <a:xfrm>
            <a:off x="3884613" y="0"/>
            <a:ext cx="2971800" cy="457200"/>
          </a:xfrm>
          <a:prstGeom prst="rect">
            <a:avLst/>
          </a:prstGeom>
          <a:noFill/>
          <a:ln>
            <a:noFill/>
          </a:ln>
        </p:spPr>
        <p:txBody>
          <a:bodyPr anchorCtr="0" anchor="t" bIns="45550" lIns="91100" rIns="91100" wrap="square" tIns="45550">
            <a:noAutofit/>
          </a:bodyPr>
          <a:lstStyle/>
          <a:p>
            <a:pPr indent="0" lvl="0" marL="0" marR="0" rtl="0" algn="r">
              <a:spcBef>
                <a:spcPts val="0"/>
              </a:spcBef>
              <a:buSzPct val="25000"/>
              <a:buNone/>
            </a:pPr>
            <a:r>
              <a:rPr b="0" i="0" lang="en" sz="1200" u="none" cap="none" strike="noStrike"/>
              <a:t>CSci 5801  - Fall 2012</a:t>
            </a:r>
          </a:p>
        </p:txBody>
      </p:sp>
      <p:sp>
        <p:nvSpPr>
          <p:cNvPr id="375" name="Shape 375"/>
          <p:cNvSpPr txBox="1"/>
          <p:nvPr>
            <p:ph idx="11" type="ftr"/>
          </p:nvPr>
        </p:nvSpPr>
        <p:spPr>
          <a:xfrm>
            <a:off x="0" y="8685213"/>
            <a:ext cx="2971800" cy="457200"/>
          </a:xfrm>
          <a:prstGeom prst="rect">
            <a:avLst/>
          </a:prstGeom>
          <a:noFill/>
          <a:ln>
            <a:noFill/>
          </a:ln>
        </p:spPr>
        <p:txBody>
          <a:bodyPr anchorCtr="0" anchor="b" bIns="45550" lIns="91100" rIns="91100" wrap="square" tIns="45550">
            <a:noAutofit/>
          </a:bodyPr>
          <a:lstStyle/>
          <a:p>
            <a:pPr indent="0" lvl="0" marL="0" marR="0" rtl="0" algn="l">
              <a:spcBef>
                <a:spcPts val="0"/>
              </a:spcBef>
              <a:buSzPct val="25000"/>
              <a:buNone/>
            </a:pPr>
            <a:r>
              <a:rPr b="0" i="0" lang="en" sz="1200" u="none" cap="none" strike="noStrike"/>
              <a:t>CSci 5801 - Dr. Mats Heimdahl</a:t>
            </a:r>
          </a:p>
        </p:txBody>
      </p:sp>
      <p:sp>
        <p:nvSpPr>
          <p:cNvPr id="376" name="Shape 376"/>
          <p:cNvSpPr txBox="1"/>
          <p:nvPr>
            <p:ph idx="12" type="sldNum"/>
          </p:nvPr>
        </p:nvSpPr>
        <p:spPr>
          <a:xfrm>
            <a:off x="3884613" y="8685213"/>
            <a:ext cx="2971800" cy="457200"/>
          </a:xfrm>
          <a:prstGeom prst="rect">
            <a:avLst/>
          </a:prstGeom>
          <a:noFill/>
          <a:ln>
            <a:noFill/>
          </a:ln>
        </p:spPr>
        <p:txBody>
          <a:bodyPr anchorCtr="0" anchor="b" bIns="45550" lIns="91100" rIns="91100" wrap="square" tIns="45550">
            <a:noAutofit/>
          </a:bodyPr>
          <a:lstStyle/>
          <a:p>
            <a:pPr indent="0" lvl="0" marL="0" marR="0" rtl="0" algn="r">
              <a:spcBef>
                <a:spcPts val="0"/>
              </a:spcBef>
              <a:buSzPct val="25000"/>
              <a:buNone/>
            </a:pPr>
            <a:r>
              <a:rPr lang="en" sz="1300"/>
              <a:t> </a:t>
            </a:r>
          </a:p>
        </p:txBody>
      </p:sp>
      <p:sp>
        <p:nvSpPr>
          <p:cNvPr id="377" name="Shape 377"/>
          <p:cNvSpPr txBox="1"/>
          <p:nvPr>
            <p:ph idx="1" type="body"/>
          </p:nvPr>
        </p:nvSpPr>
        <p:spPr>
          <a:xfrm>
            <a:off x="751582" y="4573512"/>
            <a:ext cx="5430600" cy="3884100"/>
          </a:xfrm>
          <a:prstGeom prst="rect">
            <a:avLst/>
          </a:prstGeom>
          <a:noFill/>
          <a:ln>
            <a:noFill/>
          </a:ln>
        </p:spPr>
        <p:txBody>
          <a:bodyPr anchorCtr="0" anchor="t" bIns="44275" lIns="90125" rIns="90125" wrap="square" tIns="44275">
            <a:noAutofit/>
          </a:bodyPr>
          <a:lstStyle/>
          <a:p>
            <a:pPr lvl="0" rtl="0">
              <a:spcBef>
                <a:spcPts val="0"/>
              </a:spcBef>
              <a:buNone/>
            </a:pPr>
            <a:r>
              <a:rPr lang="en" sz="1000"/>
              <a:t>Lets look at this program again</a:t>
            </a:r>
          </a:p>
          <a:p>
            <a:pPr lvl="0" rtl="0">
              <a:spcBef>
                <a:spcPts val="0"/>
              </a:spcBef>
              <a:buNone/>
            </a:pPr>
            <a:r>
              <a:rPr lang="en" sz="1000"/>
              <a:t>(participation - do we need to add any tests? Relation to statement? weaknesses? faults not revealed?)</a:t>
            </a:r>
          </a:p>
          <a:p>
            <a:pPr lvl="0" rtl="0">
              <a:spcBef>
                <a:spcPts val="0"/>
              </a:spcBef>
              <a:buNone/>
            </a:pPr>
            <a:r>
              <a:rPr b="0" i="0" lang="en" sz="1000" u="none" cap="none" strike="noStrike"/>
              <a:t>In the example on the slide, this would require to cover both the </a:t>
            </a:r>
            <a:r>
              <a:rPr b="0" i="1" lang="en" sz="1000" u="none" cap="none" strike="noStrike"/>
              <a:t>True</a:t>
            </a:r>
            <a:r>
              <a:rPr b="0" i="0" lang="en" sz="1000" u="none" cap="none" strike="noStrike"/>
              <a:t> and the </a:t>
            </a:r>
            <a:r>
              <a:rPr b="0" i="1" lang="en" sz="1000" u="none" cap="none" strike="noStrike"/>
              <a:t>False</a:t>
            </a:r>
            <a:r>
              <a:rPr b="0" i="0" lang="en" sz="1000" u="none" cap="none" strike="noStrike"/>
              <a:t> edges exiting the </a:t>
            </a:r>
            <a:r>
              <a:rPr b="0" i="1" lang="en" sz="1000" u="none" cap="none" strike="noStrike"/>
              <a:t>if</a:t>
            </a:r>
            <a:r>
              <a:rPr b="0" i="0" lang="en" sz="1000" u="none" cap="none" strike="noStrike"/>
              <a:t> condition. </a:t>
            </a:r>
            <a:r>
              <a:rPr lang="en" sz="1000"/>
              <a:t>This can still be done in one test that executes the loop twice - once where the array entry is negative and once where it is positive, but it does require a little more though - you need to cover that false branch, which was not required in statement coverage.</a:t>
            </a:r>
          </a:p>
          <a:p>
            <a:pPr lvl="0" rtl="0">
              <a:spcBef>
                <a:spcPts val="0"/>
              </a:spcBef>
              <a:buNone/>
            </a:pPr>
            <a:r>
              <a:rPr b="0" i="0" lang="en" sz="1000" u="none" cap="none" strike="noStrike"/>
              <a:t>Branch coverage improves (subsumes) statement coverage, since tests that satisfy branch coverage, satisfy also statement coverage, but not the contrary. In the example, branch coverage </a:t>
            </a:r>
            <a:r>
              <a:rPr lang="en" sz="1000"/>
              <a:t>improves </a:t>
            </a:r>
            <a:r>
              <a:rPr b="0" i="0" lang="en" sz="1000" u="none" cap="none" strike="noStrike"/>
              <a:t> the possibility of revealing faults due to </a:t>
            </a:r>
            <a:r>
              <a:rPr lang="en" sz="1000"/>
              <a:t>bad</a:t>
            </a:r>
            <a:r>
              <a:rPr b="0" i="0" lang="en" sz="1000" u="none" cap="none" strike="noStrike"/>
              <a:t> handling of positive elements of the array (that are dealt with by the </a:t>
            </a:r>
            <a:r>
              <a:rPr b="0" i="1" lang="en" sz="1000" u="none" cap="none" strike="noStrike"/>
              <a:t>if-false</a:t>
            </a:r>
            <a:r>
              <a:rPr b="0" i="0" lang="en" sz="1000" u="none" cap="none" strike="noStrike"/>
              <a:t> branch).</a:t>
            </a:r>
            <a:r>
              <a:rPr lang="en" sz="1000"/>
              <a:t> But</a:t>
            </a:r>
            <a:r>
              <a:rPr b="0" i="0" lang="en" sz="1000" u="none" cap="none" strike="noStrike"/>
              <a:t>, failures that occur when the cycle is not executed, failures due to one of the two conditions of the boolean while expression, failures due to the bad access of elements of the tail of the array would still remain uncaught. So, we can do a bit better</a:t>
            </a:r>
            <a:r>
              <a:rPr lang="en" sz="1000"/>
              <a:t>,</a:t>
            </a:r>
          </a:p>
          <a:p>
            <a:pPr lvl="0" rtl="0">
              <a:spcBef>
                <a:spcPts val="0"/>
              </a:spcBef>
              <a:buNone/>
            </a:pPr>
            <a:r>
              <a:rPr lang="en" sz="1000"/>
              <a:t>Branch is probably the most common coveage type measured. Branch coverage gives you statement for not much more cost, and it hits all sorts of faults that statement coverage might miss, so it is often the default used in testing. It misses some kinds of faults, but hits a nice balance between cost and fault-exposing potential. </a:t>
            </a:r>
          </a:p>
        </p:txBody>
      </p:sp>
      <p:sp>
        <p:nvSpPr>
          <p:cNvPr id="378" name="Shape 378"/>
          <p:cNvSpPr/>
          <p:nvPr>
            <p:ph idx="3" type="sldImg"/>
          </p:nvPr>
        </p:nvSpPr>
        <p:spPr>
          <a:xfrm>
            <a:off x="1324570" y="798286"/>
            <a:ext cx="4209000"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000">
                <a:solidFill>
                  <a:schemeClr val="dk1"/>
                </a:solidFill>
                <a:highlight>
                  <a:srgbClr val="FFFFFF"/>
                </a:highlight>
              </a:rPr>
              <a:t>This is actually a really hard question to answer. </a:t>
            </a:r>
            <a:r>
              <a:rPr lang="en" sz="1000">
                <a:solidFill>
                  <a:schemeClr val="dk1"/>
                </a:solidFill>
              </a:rPr>
              <a:t>So, what we’d like to do is find all of the faults. That’s the point of testing, right? Too bad - it’s impossible. You can’t prove a negative, and no matter how much testing you do, you can’t do enough with real world software to prove there are no faults. Not unless you can try every possible input to the software and every environmental factor that can influence execution, and in practice, you can’t. It would take the lifetime of the earth. If we could just pull up a list of faults and check them off, there’d be no need to testing in the first place.</a:t>
            </a:r>
          </a:p>
          <a:p>
            <a:pPr lvl="0" rtl="0">
              <a:spcBef>
                <a:spcPts val="0"/>
              </a:spcBef>
              <a:buClr>
                <a:schemeClr val="dk1"/>
              </a:buClr>
              <a:buSzPct val="110000"/>
              <a:buFont typeface="Arial"/>
              <a:buNone/>
            </a:pPr>
            <a:r>
              <a:rPr lang="en" sz="1000">
                <a:solidFill>
                  <a:schemeClr val="dk1"/>
                </a:solidFill>
              </a:rPr>
              <a:t>So, if we’ve found and fixed some faults and we haven’t found any new faults in awhile, are we done testing? Have we done a good job? Or have we just not come up with good enough tests yet? That’s the question we’re left with.</a:t>
            </a:r>
          </a:p>
          <a:p>
            <a:pPr lvl="0" rtl="0">
              <a:spcBef>
                <a:spcPts val="0"/>
              </a:spcBef>
              <a:buClr>
                <a:schemeClr val="dk1"/>
              </a:buClr>
              <a:buSzPct val="110000"/>
              <a:buFont typeface="Arial"/>
              <a:buNone/>
            </a:pPr>
            <a:r>
              <a:rPr lang="en" sz="1000">
                <a:solidFill>
                  <a:schemeClr val="dk1"/>
                </a:solidFill>
              </a:rPr>
              <a:t>In practice, how this usually turns out is that, either </a:t>
            </a:r>
          </a:p>
          <a:p>
            <a:pPr lvl="0" rtl="0">
              <a:spcBef>
                <a:spcPts val="0"/>
              </a:spcBef>
              <a:buClr>
                <a:schemeClr val="dk1"/>
              </a:buClr>
              <a:buSzPct val="110000"/>
              <a:buFont typeface="Arial"/>
              <a:buNone/>
            </a:pPr>
            <a:r>
              <a:rPr lang="en" sz="1000">
                <a:solidFill>
                  <a:schemeClr val="dk1"/>
                </a:solidFill>
              </a:rPr>
              <a:t>- (read). Or, you’ve written up a couple of tests, tried some basic usage scenarios, and you settle for that</a:t>
            </a:r>
          </a:p>
          <a:p>
            <a:pPr lvl="0" rtl="0">
              <a:spcBef>
                <a:spcPts val="0"/>
              </a:spcBef>
              <a:buClr>
                <a:schemeClr val="dk1"/>
              </a:buClr>
              <a:buSzPct val="110000"/>
              <a:buFont typeface="Arial"/>
              <a:buNone/>
            </a:pPr>
            <a:r>
              <a:rPr lang="en" sz="1000">
                <a:solidFill>
                  <a:schemeClr val="dk1"/>
                </a:solidFill>
              </a:rPr>
              <a:t>- (read). Ran out of cash for testing, or - commonly - ran out of time. Video games - last year Assassin’s Creed, Battlefield 4. Deadlines are a beast.</a:t>
            </a:r>
          </a:p>
          <a:p>
            <a:pPr lvl="0" rtl="0">
              <a:spcBef>
                <a:spcPts val="0"/>
              </a:spcBef>
              <a:buNone/>
            </a:pPr>
            <a:r>
              <a:rPr lang="en" sz="1000">
                <a:solidFill>
                  <a:schemeClr val="dk1"/>
                </a:solidFill>
              </a:rPr>
              <a:t>In both cases, the testing is inadequate, and that can bite you - it’ll either be expensive, it can be annoying, or even life threatening.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When you decide which branch to take in the code, that decision is usually made by evaluating the result of a complex boolean expression. These expressions are known as decisions.</a:t>
            </a:r>
          </a:p>
          <a:p>
            <a:pPr lvl="0" rtl="0">
              <a:lnSpc>
                <a:spcPct val="120000"/>
              </a:lnSpc>
              <a:spcBef>
                <a:spcPts val="0"/>
              </a:spcBef>
              <a:buNone/>
            </a:pPr>
            <a:r>
              <a:rPr lang="en">
                <a:solidFill>
                  <a:schemeClr val="dk1"/>
                </a:solidFill>
              </a:rPr>
              <a:t>(1 -5). </a:t>
            </a:r>
          </a:p>
          <a:p>
            <a:pPr lvl="0" rtl="0">
              <a:lnSpc>
                <a:spcPct val="120000"/>
              </a:lnSpc>
              <a:spcBef>
                <a:spcPts val="0"/>
              </a:spcBef>
              <a:buNone/>
            </a:pPr>
            <a:r>
              <a:rPr lang="en">
                <a:solidFill>
                  <a:schemeClr val="dk1"/>
                </a:solidFill>
              </a:rPr>
              <a:t>There is even a type of coverage called Decision coverage, which asks for all decisions to evaluate to true and false - so, branch coverage + the decisions that do not cause branching.</a:t>
            </a:r>
          </a:p>
          <a:p>
            <a:pPr lvl="0" rtl="0">
              <a:lnSpc>
                <a:spcPct val="120000"/>
              </a:lnSpc>
              <a:spcBef>
                <a:spcPts val="0"/>
              </a:spcBef>
              <a:buNone/>
            </a:pPr>
            <a:r>
              <a:rPr lang="en">
                <a:solidFill>
                  <a:schemeClr val="dk1"/>
                </a:solidFill>
              </a:rPr>
              <a:t>Branch coverage is useful for exercising faults in the way that a computation is decomposed into different cases. But, the evaluated decision statements are often quite complex and - although they evaluate to true or false - the solution can often be reached in many different ways. In these cases, it is worth digging further into how we reach the true/false conclusion.</a:t>
            </a:r>
          </a:p>
          <a:p>
            <a:pPr lvl="0" rtl="0">
              <a:lnSpc>
                <a:spcPct val="120000"/>
              </a:lnSpc>
              <a:spcBef>
                <a:spcPts val="0"/>
              </a:spcBef>
              <a:buNone/>
            </a:pPr>
            <a:r>
              <a:rPr lang="en">
                <a:solidFill>
                  <a:schemeClr val="dk1"/>
                </a:solidFill>
              </a:rPr>
              <a:t>Decisions are (6). These conditions are (7 -9)</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(1)</a:t>
            </a:r>
          </a:p>
          <a:p>
            <a:pPr lvl="0" rtl="0">
              <a:lnSpc>
                <a:spcPct val="120000"/>
              </a:lnSpc>
              <a:spcBef>
                <a:spcPts val="0"/>
              </a:spcBef>
              <a:buNone/>
            </a:pPr>
            <a:r>
              <a:rPr lang="en">
                <a:solidFill>
                  <a:schemeClr val="dk1"/>
                </a:solidFill>
              </a:rPr>
              <a:t>(2) example: as trivial as this seems, this fault could easily be missed by branch coverage since it only requires that the whole decision evaluate to true and false. Condition-based coverage metrics will be more likely to find these issues by diving into the contents of the statement. There are several forms of condition coverage, but the most basic asks (3-4)</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txBox="1"/>
          <p:nvPr>
            <p:ph idx="2" type="hdr"/>
          </p:nvPr>
        </p:nvSpPr>
        <p:spPr>
          <a:xfrm>
            <a:off x="0" y="0"/>
            <a:ext cx="2971800" cy="457200"/>
          </a:xfrm>
          <a:prstGeom prst="rect">
            <a:avLst/>
          </a:prstGeom>
          <a:noFill/>
          <a:ln>
            <a:noFill/>
          </a:ln>
        </p:spPr>
        <p:txBody>
          <a:bodyPr anchorCtr="0" anchor="t" bIns="45550" lIns="91100" rIns="91100" wrap="square" tIns="45550">
            <a:noAutofit/>
          </a:bodyPr>
          <a:lstStyle/>
          <a:p>
            <a:pPr indent="0" lvl="0" marL="0" marR="0" rtl="0" algn="l">
              <a:spcBef>
                <a:spcPts val="0"/>
              </a:spcBef>
              <a:buSzPct val="25000"/>
              <a:buNone/>
            </a:pPr>
            <a:r>
              <a:rPr b="0" i="0" lang="en" sz="1200" u="none" cap="none" strike="noStrike"/>
              <a:t>Lecture 23 - White-Box Testing</a:t>
            </a:r>
          </a:p>
        </p:txBody>
      </p:sp>
      <p:sp>
        <p:nvSpPr>
          <p:cNvPr id="422" name="Shape 422"/>
          <p:cNvSpPr txBox="1"/>
          <p:nvPr>
            <p:ph idx="10" type="dt"/>
          </p:nvPr>
        </p:nvSpPr>
        <p:spPr>
          <a:xfrm>
            <a:off x="3884613" y="0"/>
            <a:ext cx="2971800" cy="457200"/>
          </a:xfrm>
          <a:prstGeom prst="rect">
            <a:avLst/>
          </a:prstGeom>
          <a:noFill/>
          <a:ln>
            <a:noFill/>
          </a:ln>
        </p:spPr>
        <p:txBody>
          <a:bodyPr anchorCtr="0" anchor="t" bIns="45550" lIns="91100" rIns="91100" wrap="square" tIns="45550">
            <a:noAutofit/>
          </a:bodyPr>
          <a:lstStyle/>
          <a:p>
            <a:pPr indent="0" lvl="0" marL="0" marR="0" rtl="0" algn="r">
              <a:spcBef>
                <a:spcPts val="0"/>
              </a:spcBef>
              <a:buSzPct val="25000"/>
              <a:buNone/>
            </a:pPr>
            <a:r>
              <a:rPr b="0" i="0" lang="en" sz="1200" u="none" cap="none" strike="noStrike"/>
              <a:t>CSci 5801  - Fall 2012</a:t>
            </a:r>
          </a:p>
        </p:txBody>
      </p:sp>
      <p:sp>
        <p:nvSpPr>
          <p:cNvPr id="423" name="Shape 423"/>
          <p:cNvSpPr txBox="1"/>
          <p:nvPr>
            <p:ph idx="11" type="ftr"/>
          </p:nvPr>
        </p:nvSpPr>
        <p:spPr>
          <a:xfrm>
            <a:off x="0" y="8685213"/>
            <a:ext cx="2971800" cy="457200"/>
          </a:xfrm>
          <a:prstGeom prst="rect">
            <a:avLst/>
          </a:prstGeom>
          <a:noFill/>
          <a:ln>
            <a:noFill/>
          </a:ln>
        </p:spPr>
        <p:txBody>
          <a:bodyPr anchorCtr="0" anchor="b" bIns="45550" lIns="91100" rIns="91100" wrap="square" tIns="45550">
            <a:noAutofit/>
          </a:bodyPr>
          <a:lstStyle/>
          <a:p>
            <a:pPr indent="0" lvl="0" marL="0" marR="0" rtl="0" algn="l">
              <a:spcBef>
                <a:spcPts val="0"/>
              </a:spcBef>
              <a:buSzPct val="25000"/>
              <a:buNone/>
            </a:pPr>
            <a:r>
              <a:rPr b="0" i="0" lang="en" sz="1200" u="none" cap="none" strike="noStrike"/>
              <a:t>CSci 5801 - Dr. Mats Heimdahl</a:t>
            </a:r>
          </a:p>
        </p:txBody>
      </p:sp>
      <p:sp>
        <p:nvSpPr>
          <p:cNvPr id="424" name="Shape 424"/>
          <p:cNvSpPr txBox="1"/>
          <p:nvPr>
            <p:ph idx="12" type="sldNum"/>
          </p:nvPr>
        </p:nvSpPr>
        <p:spPr>
          <a:xfrm>
            <a:off x="3884613" y="8685213"/>
            <a:ext cx="2971800" cy="457200"/>
          </a:xfrm>
          <a:prstGeom prst="rect">
            <a:avLst/>
          </a:prstGeom>
          <a:noFill/>
          <a:ln>
            <a:noFill/>
          </a:ln>
        </p:spPr>
        <p:txBody>
          <a:bodyPr anchorCtr="0" anchor="b" bIns="45550" lIns="91100" rIns="91100" wrap="square" tIns="45550">
            <a:noAutofit/>
          </a:bodyPr>
          <a:lstStyle/>
          <a:p>
            <a:pPr indent="0" lvl="0" marL="0" marR="0" rtl="0" algn="r">
              <a:spcBef>
                <a:spcPts val="0"/>
              </a:spcBef>
              <a:buSzPct val="25000"/>
              <a:buNone/>
            </a:pPr>
            <a:r>
              <a:rPr lang="en" sz="1300"/>
              <a:t> </a:t>
            </a:r>
          </a:p>
        </p:txBody>
      </p:sp>
      <p:sp>
        <p:nvSpPr>
          <p:cNvPr id="425" name="Shape 425"/>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426" name="Shape 426"/>
          <p:cNvSpPr txBox="1"/>
          <p:nvPr>
            <p:ph idx="1" type="body"/>
          </p:nvPr>
        </p:nvSpPr>
        <p:spPr>
          <a:xfrm>
            <a:off x="685800" y="4343400"/>
            <a:ext cx="5486400" cy="4114800"/>
          </a:xfrm>
          <a:prstGeom prst="rect">
            <a:avLst/>
          </a:prstGeom>
          <a:noFill/>
          <a:ln>
            <a:noFill/>
          </a:ln>
        </p:spPr>
        <p:txBody>
          <a:bodyPr anchorCtr="0" anchor="t" bIns="45550" lIns="91100" rIns="91100" wrap="square" tIns="45550">
            <a:noAutofit/>
          </a:bodyPr>
          <a:lstStyle/>
          <a:p>
            <a:pPr lvl="0" rtl="0">
              <a:spcBef>
                <a:spcPts val="0"/>
              </a:spcBef>
              <a:buNone/>
            </a:pPr>
            <a:r>
              <a:rPr lang="en" sz="1300"/>
              <a:t>There are a number of variants on condition coverage - in the simplest case - basic condition coverage - we just need to make each condition true and false at some point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txBox="1"/>
          <p:nvPr>
            <p:ph idx="2" type="hdr"/>
          </p:nvPr>
        </p:nvSpPr>
        <p:spPr>
          <a:xfrm>
            <a:off x="0" y="0"/>
            <a:ext cx="2971800" cy="457200"/>
          </a:xfrm>
          <a:prstGeom prst="rect">
            <a:avLst/>
          </a:prstGeom>
          <a:noFill/>
          <a:ln>
            <a:noFill/>
          </a:ln>
        </p:spPr>
        <p:txBody>
          <a:bodyPr anchorCtr="0" anchor="t" bIns="45550" lIns="91100" rIns="91100" wrap="square" tIns="45550">
            <a:noAutofit/>
          </a:bodyPr>
          <a:lstStyle/>
          <a:p>
            <a:pPr indent="0" lvl="0" marL="0" marR="0" rtl="0" algn="l">
              <a:spcBef>
                <a:spcPts val="0"/>
              </a:spcBef>
              <a:buSzPct val="25000"/>
              <a:buNone/>
            </a:pPr>
            <a:r>
              <a:rPr b="0" i="0" lang="en" sz="1200" u="none" cap="none" strike="noStrike"/>
              <a:t>Lecture 23 - White-Box Testing</a:t>
            </a:r>
          </a:p>
        </p:txBody>
      </p:sp>
      <p:sp>
        <p:nvSpPr>
          <p:cNvPr id="435" name="Shape 435"/>
          <p:cNvSpPr txBox="1"/>
          <p:nvPr>
            <p:ph idx="10" type="dt"/>
          </p:nvPr>
        </p:nvSpPr>
        <p:spPr>
          <a:xfrm>
            <a:off x="3884613" y="0"/>
            <a:ext cx="2971800" cy="457200"/>
          </a:xfrm>
          <a:prstGeom prst="rect">
            <a:avLst/>
          </a:prstGeom>
          <a:noFill/>
          <a:ln>
            <a:noFill/>
          </a:ln>
        </p:spPr>
        <p:txBody>
          <a:bodyPr anchorCtr="0" anchor="t" bIns="45550" lIns="91100" rIns="91100" wrap="square" tIns="45550">
            <a:noAutofit/>
          </a:bodyPr>
          <a:lstStyle/>
          <a:p>
            <a:pPr indent="0" lvl="0" marL="0" marR="0" rtl="0" algn="r">
              <a:spcBef>
                <a:spcPts val="0"/>
              </a:spcBef>
              <a:buSzPct val="25000"/>
              <a:buNone/>
            </a:pPr>
            <a:r>
              <a:rPr b="0" i="0" lang="en" sz="1200" u="none" cap="none" strike="noStrike"/>
              <a:t>CSci 5801  - Fall 2012</a:t>
            </a:r>
          </a:p>
        </p:txBody>
      </p:sp>
      <p:sp>
        <p:nvSpPr>
          <p:cNvPr id="436" name="Shape 436"/>
          <p:cNvSpPr txBox="1"/>
          <p:nvPr>
            <p:ph idx="11" type="ftr"/>
          </p:nvPr>
        </p:nvSpPr>
        <p:spPr>
          <a:xfrm>
            <a:off x="0" y="8685213"/>
            <a:ext cx="2971800" cy="457200"/>
          </a:xfrm>
          <a:prstGeom prst="rect">
            <a:avLst/>
          </a:prstGeom>
          <a:noFill/>
          <a:ln>
            <a:noFill/>
          </a:ln>
        </p:spPr>
        <p:txBody>
          <a:bodyPr anchorCtr="0" anchor="b" bIns="45550" lIns="91100" rIns="91100" wrap="square" tIns="45550">
            <a:noAutofit/>
          </a:bodyPr>
          <a:lstStyle/>
          <a:p>
            <a:pPr indent="0" lvl="0" marL="0" marR="0" rtl="0" algn="l">
              <a:spcBef>
                <a:spcPts val="0"/>
              </a:spcBef>
              <a:buSzPct val="25000"/>
              <a:buNone/>
            </a:pPr>
            <a:r>
              <a:rPr b="0" i="0" lang="en" sz="1200" u="none" cap="none" strike="noStrike"/>
              <a:t>CSci 5801 - Dr. Mats Heimdahl</a:t>
            </a:r>
          </a:p>
        </p:txBody>
      </p:sp>
      <p:sp>
        <p:nvSpPr>
          <p:cNvPr id="437" name="Shape 437"/>
          <p:cNvSpPr txBox="1"/>
          <p:nvPr>
            <p:ph idx="12" type="sldNum"/>
          </p:nvPr>
        </p:nvSpPr>
        <p:spPr>
          <a:xfrm>
            <a:off x="3884613" y="8685213"/>
            <a:ext cx="2971800" cy="457200"/>
          </a:xfrm>
          <a:prstGeom prst="rect">
            <a:avLst/>
          </a:prstGeom>
          <a:noFill/>
          <a:ln>
            <a:noFill/>
          </a:ln>
        </p:spPr>
        <p:txBody>
          <a:bodyPr anchorCtr="0" anchor="b" bIns="45550" lIns="91100" rIns="91100" wrap="square" tIns="45550">
            <a:noAutofit/>
          </a:bodyPr>
          <a:lstStyle/>
          <a:p>
            <a:pPr indent="0" lvl="0" marL="0" marR="0" rtl="0" algn="r">
              <a:spcBef>
                <a:spcPts val="0"/>
              </a:spcBef>
              <a:buSzPct val="25000"/>
              <a:buNone/>
            </a:pPr>
            <a:r>
              <a:rPr lang="en" sz="1300"/>
              <a:t> </a:t>
            </a:r>
          </a:p>
        </p:txBody>
      </p:sp>
      <p:sp>
        <p:nvSpPr>
          <p:cNvPr id="438" name="Shape 438"/>
          <p:cNvSpPr/>
          <p:nvPr>
            <p:ph idx="3" type="sldImg"/>
          </p:nvPr>
        </p:nvSpPr>
        <p:spPr>
          <a:xfrm>
            <a:off x="1324570" y="798286"/>
            <a:ext cx="4209000"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
        <p:nvSpPr>
          <p:cNvPr id="439" name="Shape 439"/>
          <p:cNvSpPr txBox="1"/>
          <p:nvPr>
            <p:ph idx="1" type="body"/>
          </p:nvPr>
        </p:nvSpPr>
        <p:spPr>
          <a:xfrm>
            <a:off x="751582" y="4573512"/>
            <a:ext cx="5430600" cy="3884100"/>
          </a:xfrm>
          <a:prstGeom prst="rect">
            <a:avLst/>
          </a:prstGeom>
          <a:noFill/>
          <a:ln>
            <a:noFill/>
          </a:ln>
        </p:spPr>
        <p:txBody>
          <a:bodyPr anchorCtr="0" anchor="t" bIns="44275" lIns="90125" rIns="90125" wrap="square" tIns="44275">
            <a:noAutofit/>
          </a:bodyPr>
          <a:lstStyle/>
          <a:p>
            <a:pPr lvl="0" rtl="0">
              <a:spcBef>
                <a:spcPts val="0"/>
              </a:spcBef>
              <a:buNone/>
            </a:pPr>
            <a:r>
              <a:rPr b="0" i="0" lang="en" sz="1100" u="none" cap="none" strike="noStrike"/>
              <a:t>Condition coverage requires each elementary condition belonging to a boolean expression to be exercised. </a:t>
            </a:r>
            <a:r>
              <a:rPr lang="en" sz="1100"/>
              <a:t>In branch coverage, the compound condition - i&lt;N and A[i] &lt; X - had to be true and false. This is fairly easy, since it’s a loop, as long as you don’t get caught in an infinite loops, you have to eventually exit - take the false branch. Now, we need to play with those conditional statements within the decision.</a:t>
            </a:r>
          </a:p>
          <a:p>
            <a:pPr lvl="0" rtl="0">
              <a:spcBef>
                <a:spcPts val="0"/>
              </a:spcBef>
              <a:buNone/>
            </a:pPr>
            <a:r>
              <a:rPr lang="en" sz="1100"/>
              <a:t>(participation - so, what is new? what do we need to cover now? does this subsume branch? weakness? faults?)</a:t>
            </a:r>
          </a:p>
          <a:p>
            <a:pPr lvl="0" rtl="0">
              <a:spcBef>
                <a:spcPts val="0"/>
              </a:spcBef>
              <a:buNone/>
            </a:pPr>
            <a:r>
              <a:rPr b="0" i="0" lang="en" sz="1100" u="none" cap="none" strike="noStrike"/>
              <a:t>In the example, this results in producing test cases that result in each elementary condition of the while expression to be </a:t>
            </a:r>
            <a:r>
              <a:rPr b="0" i="1" lang="en" sz="1100" u="none" cap="none" strike="noStrike"/>
              <a:t>False</a:t>
            </a:r>
            <a:r>
              <a:rPr b="0" i="0" lang="en" sz="1100" u="none" cap="none" strike="noStrike"/>
              <a:t> and </a:t>
            </a:r>
            <a:r>
              <a:rPr b="0" i="1" lang="en" sz="1100" u="none" cap="none" strike="noStrike"/>
              <a:t>True</a:t>
            </a:r>
            <a:r>
              <a:rPr b="0" i="0" lang="en" sz="1100" u="none" cap="none" strike="noStrike"/>
              <a:t>. this is equivalent to check both ways of exiting the while. We must add tests that ca</a:t>
            </a:r>
            <a:r>
              <a:rPr lang="en" sz="1100"/>
              <a:t>use the loop to exit for a value greater than X. This can be done in a single test case - three array values, one where it’s negative, one where it is positive but less than X and one where it is greater than or equal to X. Make sense? Again, a little more thought-  we need to do interesting things with the decision statements/</a:t>
            </a:r>
          </a:p>
          <a:p>
            <a:pPr lvl="0" rtl="0">
              <a:spcBef>
                <a:spcPts val="0"/>
              </a:spcBef>
              <a:buNone/>
            </a:pPr>
            <a:r>
              <a:rPr b="0" i="0" lang="en" sz="1100" u="none" cap="none" strike="noStrike"/>
              <a:t>Condition coverage further helps in augmenting the possibility of revealing failures, but still does not help in revealing failures that occur when loops are executed several times.</a:t>
            </a:r>
          </a:p>
          <a:p>
            <a:pPr lvl="0" rtl="0">
              <a:spcBef>
                <a:spcPts val="0"/>
              </a:spcBef>
              <a:buClr>
                <a:schemeClr val="dk1"/>
              </a:buClr>
              <a:buSzPct val="100000"/>
              <a:buFont typeface="Arial"/>
              <a:buNone/>
            </a:pPr>
            <a:r>
              <a:rPr lang="en" sz="1100">
                <a:solidFill>
                  <a:schemeClr val="dk1"/>
                </a:solidFill>
              </a:rPr>
              <a:t>Since, Condition coverage does not properly subsume branch coverage, i.e., we can have tests that satisfy condition coverage but not branch coverage and vice versa, we may not reveal the same faults.  Usually, the two criteria are used jointly by requiring branch and condition coverage from the same test.</a:t>
            </a:r>
          </a:p>
          <a:p>
            <a:pPr lvl="0" rtl="0">
              <a:spcBef>
                <a:spcPts val="0"/>
              </a:spcBef>
              <a:buNone/>
            </a:pPr>
            <a:r>
              <a:t/>
            </a:r>
            <a:endParaRPr sz="11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txBox="1"/>
          <p:nvPr>
            <p:ph idx="2" type="hdr"/>
          </p:nvPr>
        </p:nvSpPr>
        <p:spPr>
          <a:xfrm>
            <a:off x="0" y="0"/>
            <a:ext cx="2971800" cy="457200"/>
          </a:xfrm>
          <a:prstGeom prst="rect">
            <a:avLst/>
          </a:prstGeom>
          <a:noFill/>
          <a:ln>
            <a:noFill/>
          </a:ln>
        </p:spPr>
        <p:txBody>
          <a:bodyPr anchorCtr="0" anchor="t" bIns="45550" lIns="91100" rIns="91100" wrap="square" tIns="45550">
            <a:noAutofit/>
          </a:bodyPr>
          <a:lstStyle/>
          <a:p>
            <a:pPr indent="0" lvl="0" marL="0" marR="0" rtl="0" algn="l">
              <a:spcBef>
                <a:spcPts val="0"/>
              </a:spcBef>
              <a:buSzPct val="25000"/>
              <a:buNone/>
            </a:pPr>
            <a:r>
              <a:rPr b="0" i="0" lang="en" sz="1200" u="none" cap="none" strike="noStrike"/>
              <a:t>Lecture 23 - White-Box Testing</a:t>
            </a:r>
          </a:p>
        </p:txBody>
      </p:sp>
      <p:sp>
        <p:nvSpPr>
          <p:cNvPr id="467" name="Shape 467"/>
          <p:cNvSpPr txBox="1"/>
          <p:nvPr>
            <p:ph idx="10" type="dt"/>
          </p:nvPr>
        </p:nvSpPr>
        <p:spPr>
          <a:xfrm>
            <a:off x="3884613" y="0"/>
            <a:ext cx="2971800" cy="457200"/>
          </a:xfrm>
          <a:prstGeom prst="rect">
            <a:avLst/>
          </a:prstGeom>
          <a:noFill/>
          <a:ln>
            <a:noFill/>
          </a:ln>
        </p:spPr>
        <p:txBody>
          <a:bodyPr anchorCtr="0" anchor="t" bIns="45550" lIns="91100" rIns="91100" wrap="square" tIns="45550">
            <a:noAutofit/>
          </a:bodyPr>
          <a:lstStyle/>
          <a:p>
            <a:pPr indent="0" lvl="0" marL="0" marR="0" rtl="0" algn="r">
              <a:spcBef>
                <a:spcPts val="0"/>
              </a:spcBef>
              <a:buSzPct val="25000"/>
              <a:buNone/>
            </a:pPr>
            <a:r>
              <a:rPr b="0" i="0" lang="en" sz="1200" u="none" cap="none" strike="noStrike"/>
              <a:t>CSci 5801  - Fall 2012</a:t>
            </a:r>
          </a:p>
        </p:txBody>
      </p:sp>
      <p:sp>
        <p:nvSpPr>
          <p:cNvPr id="468" name="Shape 468"/>
          <p:cNvSpPr txBox="1"/>
          <p:nvPr>
            <p:ph idx="11" type="ftr"/>
          </p:nvPr>
        </p:nvSpPr>
        <p:spPr>
          <a:xfrm>
            <a:off x="0" y="8685213"/>
            <a:ext cx="2971800" cy="457200"/>
          </a:xfrm>
          <a:prstGeom prst="rect">
            <a:avLst/>
          </a:prstGeom>
          <a:noFill/>
          <a:ln>
            <a:noFill/>
          </a:ln>
        </p:spPr>
        <p:txBody>
          <a:bodyPr anchorCtr="0" anchor="b" bIns="45550" lIns="91100" rIns="91100" wrap="square" tIns="45550">
            <a:noAutofit/>
          </a:bodyPr>
          <a:lstStyle/>
          <a:p>
            <a:pPr indent="0" lvl="0" marL="0" marR="0" rtl="0" algn="l">
              <a:spcBef>
                <a:spcPts val="0"/>
              </a:spcBef>
              <a:buSzPct val="25000"/>
              <a:buNone/>
            </a:pPr>
            <a:r>
              <a:rPr b="0" i="0" lang="en" sz="1200" u="none" cap="none" strike="noStrike"/>
              <a:t>CSci 5801 - Dr. Mats Heimdahl</a:t>
            </a:r>
          </a:p>
        </p:txBody>
      </p:sp>
      <p:sp>
        <p:nvSpPr>
          <p:cNvPr id="469" name="Shape 469"/>
          <p:cNvSpPr txBox="1"/>
          <p:nvPr>
            <p:ph idx="12" type="sldNum"/>
          </p:nvPr>
        </p:nvSpPr>
        <p:spPr>
          <a:xfrm>
            <a:off x="3884613" y="8685213"/>
            <a:ext cx="2971800" cy="457200"/>
          </a:xfrm>
          <a:prstGeom prst="rect">
            <a:avLst/>
          </a:prstGeom>
          <a:noFill/>
          <a:ln>
            <a:noFill/>
          </a:ln>
        </p:spPr>
        <p:txBody>
          <a:bodyPr anchorCtr="0" anchor="b" bIns="45550" lIns="91100" rIns="91100" wrap="square" tIns="45550">
            <a:noAutofit/>
          </a:bodyPr>
          <a:lstStyle/>
          <a:p>
            <a:pPr indent="0" lvl="0" marL="0" marR="0" rtl="0" algn="r">
              <a:spcBef>
                <a:spcPts val="0"/>
              </a:spcBef>
              <a:buSzPct val="25000"/>
              <a:buNone/>
            </a:pPr>
            <a:r>
              <a:rPr lang="en" sz="1300"/>
              <a:t> </a:t>
            </a:r>
          </a:p>
        </p:txBody>
      </p:sp>
      <p:sp>
        <p:nvSpPr>
          <p:cNvPr id="470" name="Shape 470"/>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471" name="Shape 471"/>
          <p:cNvSpPr txBox="1"/>
          <p:nvPr>
            <p:ph idx="1" type="body"/>
          </p:nvPr>
        </p:nvSpPr>
        <p:spPr>
          <a:xfrm>
            <a:off x="685800" y="4343400"/>
            <a:ext cx="5486400" cy="4114800"/>
          </a:xfrm>
          <a:prstGeom prst="rect">
            <a:avLst/>
          </a:prstGeom>
          <a:noFill/>
          <a:ln>
            <a:noFill/>
          </a:ln>
        </p:spPr>
        <p:txBody>
          <a:bodyPr anchorCtr="0" anchor="t" bIns="45550" lIns="91100" rIns="91100" wrap="square" tIns="45550">
            <a:noAutofit/>
          </a:bodyPr>
          <a:lstStyle/>
          <a:p>
            <a:pPr lvl="0" rtl="0">
              <a:spcBef>
                <a:spcPts val="0"/>
              </a:spcBef>
              <a:buNone/>
            </a:pPr>
            <a:r>
              <a:rPr lang="en" sz="1300"/>
              <a:t>Compound condition coverage, on the other hand, requires every combination of conditions. </a:t>
            </a:r>
          </a:p>
          <a:p>
            <a:pPr lvl="0" rtl="0">
              <a:spcBef>
                <a:spcPts val="0"/>
              </a:spcBef>
              <a:buNone/>
            </a:pPr>
            <a:r>
              <a:rPr lang="en" sz="1300"/>
              <a:t>Now, this may seem like a good idea at first. Compound condition does subsume branch coverage, strengthens condition coverage greatly. It can find all sorts of faults that basic condition coverage cannot. What’s the problem?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txBox="1"/>
          <p:nvPr>
            <p:ph idx="2" type="hdr"/>
          </p:nvPr>
        </p:nvSpPr>
        <p:spPr>
          <a:xfrm>
            <a:off x="0" y="0"/>
            <a:ext cx="2971800" cy="457200"/>
          </a:xfrm>
          <a:prstGeom prst="rect">
            <a:avLst/>
          </a:prstGeom>
          <a:noFill/>
          <a:ln>
            <a:noFill/>
          </a:ln>
        </p:spPr>
        <p:txBody>
          <a:bodyPr anchorCtr="0" anchor="t" bIns="45550" lIns="91100" rIns="91100" wrap="square" tIns="45550">
            <a:noAutofit/>
          </a:bodyPr>
          <a:lstStyle/>
          <a:p>
            <a:pPr indent="0" lvl="0" marL="0" marR="0" rtl="0" algn="l">
              <a:spcBef>
                <a:spcPts val="0"/>
              </a:spcBef>
              <a:buSzPct val="25000"/>
              <a:buNone/>
            </a:pPr>
            <a:r>
              <a:rPr b="0" i="0" lang="en" sz="1200" u="none" cap="none" strike="noStrike"/>
              <a:t>Lecture 23 - White-Box Testing</a:t>
            </a:r>
          </a:p>
        </p:txBody>
      </p:sp>
      <p:sp>
        <p:nvSpPr>
          <p:cNvPr id="480" name="Shape 480"/>
          <p:cNvSpPr txBox="1"/>
          <p:nvPr>
            <p:ph idx="10" type="dt"/>
          </p:nvPr>
        </p:nvSpPr>
        <p:spPr>
          <a:xfrm>
            <a:off x="3884613" y="0"/>
            <a:ext cx="2971800" cy="457200"/>
          </a:xfrm>
          <a:prstGeom prst="rect">
            <a:avLst/>
          </a:prstGeom>
          <a:noFill/>
          <a:ln>
            <a:noFill/>
          </a:ln>
        </p:spPr>
        <p:txBody>
          <a:bodyPr anchorCtr="0" anchor="t" bIns="45550" lIns="91100" rIns="91100" wrap="square" tIns="45550">
            <a:noAutofit/>
          </a:bodyPr>
          <a:lstStyle/>
          <a:p>
            <a:pPr indent="0" lvl="0" marL="0" marR="0" rtl="0" algn="r">
              <a:spcBef>
                <a:spcPts val="0"/>
              </a:spcBef>
              <a:buSzPct val="25000"/>
              <a:buNone/>
            </a:pPr>
            <a:r>
              <a:rPr b="0" i="0" lang="en" sz="1200" u="none" cap="none" strike="noStrike"/>
              <a:t>CSci 5801  - Fall 2012</a:t>
            </a:r>
          </a:p>
        </p:txBody>
      </p:sp>
      <p:sp>
        <p:nvSpPr>
          <p:cNvPr id="481" name="Shape 481"/>
          <p:cNvSpPr txBox="1"/>
          <p:nvPr>
            <p:ph idx="11" type="ftr"/>
          </p:nvPr>
        </p:nvSpPr>
        <p:spPr>
          <a:xfrm>
            <a:off x="0" y="8685213"/>
            <a:ext cx="2971800" cy="457200"/>
          </a:xfrm>
          <a:prstGeom prst="rect">
            <a:avLst/>
          </a:prstGeom>
          <a:noFill/>
          <a:ln>
            <a:noFill/>
          </a:ln>
        </p:spPr>
        <p:txBody>
          <a:bodyPr anchorCtr="0" anchor="b" bIns="45550" lIns="91100" rIns="91100" wrap="square" tIns="45550">
            <a:noAutofit/>
          </a:bodyPr>
          <a:lstStyle/>
          <a:p>
            <a:pPr indent="0" lvl="0" marL="0" marR="0" rtl="0" algn="l">
              <a:spcBef>
                <a:spcPts val="0"/>
              </a:spcBef>
              <a:buSzPct val="25000"/>
              <a:buNone/>
            </a:pPr>
            <a:r>
              <a:rPr b="0" i="0" lang="en" sz="1200" u="none" cap="none" strike="noStrike"/>
              <a:t>CSci 5801 - Dr. Mats Heimdahl</a:t>
            </a:r>
          </a:p>
        </p:txBody>
      </p:sp>
      <p:sp>
        <p:nvSpPr>
          <p:cNvPr id="482" name="Shape 482"/>
          <p:cNvSpPr txBox="1"/>
          <p:nvPr>
            <p:ph idx="12" type="sldNum"/>
          </p:nvPr>
        </p:nvSpPr>
        <p:spPr>
          <a:xfrm>
            <a:off x="3884613" y="8685213"/>
            <a:ext cx="2971800" cy="457200"/>
          </a:xfrm>
          <a:prstGeom prst="rect">
            <a:avLst/>
          </a:prstGeom>
          <a:noFill/>
          <a:ln>
            <a:noFill/>
          </a:ln>
        </p:spPr>
        <p:txBody>
          <a:bodyPr anchorCtr="0" anchor="b" bIns="45550" lIns="91100" rIns="91100" wrap="square" tIns="45550">
            <a:noAutofit/>
          </a:bodyPr>
          <a:lstStyle/>
          <a:p>
            <a:pPr indent="0" lvl="0" marL="0" marR="0" rtl="0" algn="r">
              <a:spcBef>
                <a:spcPts val="0"/>
              </a:spcBef>
              <a:buSzPct val="25000"/>
              <a:buNone/>
            </a:pPr>
            <a:r>
              <a:rPr lang="en" sz="1300"/>
              <a:t> </a:t>
            </a:r>
          </a:p>
        </p:txBody>
      </p:sp>
      <p:sp>
        <p:nvSpPr>
          <p:cNvPr id="483" name="Shape 483"/>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484" name="Shape 484"/>
          <p:cNvSpPr txBox="1"/>
          <p:nvPr>
            <p:ph idx="1" type="body"/>
          </p:nvPr>
        </p:nvSpPr>
        <p:spPr>
          <a:xfrm>
            <a:off x="685800" y="4343400"/>
            <a:ext cx="5486400" cy="4114800"/>
          </a:xfrm>
          <a:prstGeom prst="rect">
            <a:avLst/>
          </a:prstGeom>
          <a:noFill/>
          <a:ln>
            <a:noFill/>
          </a:ln>
        </p:spPr>
        <p:txBody>
          <a:bodyPr anchorCtr="0" anchor="t" bIns="45550" lIns="91100" rIns="91100" wrap="square" tIns="45550">
            <a:noAutofit/>
          </a:bodyPr>
          <a:lstStyle/>
          <a:p>
            <a:pPr lvl="0" rtl="0">
              <a:spcBef>
                <a:spcPts val="0"/>
              </a:spcBef>
              <a:buNone/>
            </a:pPr>
            <a:r>
              <a:rPr lang="en">
                <a:solidFill>
                  <a:schemeClr val="dk1"/>
                </a:solidFill>
              </a:rPr>
              <a:t>Explosion of test cases, many of which lead to redundant outcomes.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Shape 492"/>
          <p:cNvSpPr txBox="1"/>
          <p:nvPr>
            <p:ph idx="2" type="hdr"/>
          </p:nvPr>
        </p:nvSpPr>
        <p:spPr>
          <a:xfrm>
            <a:off x="0" y="0"/>
            <a:ext cx="2971800" cy="457200"/>
          </a:xfrm>
          <a:prstGeom prst="rect">
            <a:avLst/>
          </a:prstGeom>
          <a:noFill/>
          <a:ln>
            <a:noFill/>
          </a:ln>
        </p:spPr>
        <p:txBody>
          <a:bodyPr anchorCtr="0" anchor="t" bIns="45550" lIns="91100" rIns="91100" wrap="square" tIns="45550">
            <a:noAutofit/>
          </a:bodyPr>
          <a:lstStyle/>
          <a:p>
            <a:pPr indent="0" lvl="0" marL="0" marR="0" rtl="0" algn="l">
              <a:spcBef>
                <a:spcPts val="0"/>
              </a:spcBef>
              <a:buSzPct val="25000"/>
              <a:buNone/>
            </a:pPr>
            <a:r>
              <a:rPr b="0" i="0" lang="en" sz="1200" u="none" cap="none" strike="noStrike"/>
              <a:t>Lecture 23 - White-Box Testing</a:t>
            </a:r>
          </a:p>
        </p:txBody>
      </p:sp>
      <p:sp>
        <p:nvSpPr>
          <p:cNvPr id="493" name="Shape 493"/>
          <p:cNvSpPr txBox="1"/>
          <p:nvPr>
            <p:ph idx="10" type="dt"/>
          </p:nvPr>
        </p:nvSpPr>
        <p:spPr>
          <a:xfrm>
            <a:off x="3884613" y="0"/>
            <a:ext cx="2971800" cy="457200"/>
          </a:xfrm>
          <a:prstGeom prst="rect">
            <a:avLst/>
          </a:prstGeom>
          <a:noFill/>
          <a:ln>
            <a:noFill/>
          </a:ln>
        </p:spPr>
        <p:txBody>
          <a:bodyPr anchorCtr="0" anchor="t" bIns="45550" lIns="91100" rIns="91100" wrap="square" tIns="45550">
            <a:noAutofit/>
          </a:bodyPr>
          <a:lstStyle/>
          <a:p>
            <a:pPr indent="0" lvl="0" marL="0" marR="0" rtl="0" algn="r">
              <a:spcBef>
                <a:spcPts val="0"/>
              </a:spcBef>
              <a:buSzPct val="25000"/>
              <a:buNone/>
            </a:pPr>
            <a:r>
              <a:rPr b="0" i="0" lang="en" sz="1200" u="none" cap="none" strike="noStrike"/>
              <a:t>CSci 5801  - Fall 2012</a:t>
            </a:r>
          </a:p>
        </p:txBody>
      </p:sp>
      <p:sp>
        <p:nvSpPr>
          <p:cNvPr id="494" name="Shape 494"/>
          <p:cNvSpPr txBox="1"/>
          <p:nvPr>
            <p:ph idx="11" type="ftr"/>
          </p:nvPr>
        </p:nvSpPr>
        <p:spPr>
          <a:xfrm>
            <a:off x="0" y="8685213"/>
            <a:ext cx="2971800" cy="457200"/>
          </a:xfrm>
          <a:prstGeom prst="rect">
            <a:avLst/>
          </a:prstGeom>
          <a:noFill/>
          <a:ln>
            <a:noFill/>
          </a:ln>
        </p:spPr>
        <p:txBody>
          <a:bodyPr anchorCtr="0" anchor="b" bIns="45550" lIns="91100" rIns="91100" wrap="square" tIns="45550">
            <a:noAutofit/>
          </a:bodyPr>
          <a:lstStyle/>
          <a:p>
            <a:pPr indent="0" lvl="0" marL="0" marR="0" rtl="0" algn="l">
              <a:spcBef>
                <a:spcPts val="0"/>
              </a:spcBef>
              <a:buSzPct val="25000"/>
              <a:buNone/>
            </a:pPr>
            <a:r>
              <a:rPr b="0" i="0" lang="en" sz="1200" u="none" cap="none" strike="noStrike"/>
              <a:t>CSci 5801 - Dr. Mats Heimdahl</a:t>
            </a:r>
          </a:p>
        </p:txBody>
      </p:sp>
      <p:sp>
        <p:nvSpPr>
          <p:cNvPr id="495" name="Shape 495"/>
          <p:cNvSpPr txBox="1"/>
          <p:nvPr>
            <p:ph idx="12" type="sldNum"/>
          </p:nvPr>
        </p:nvSpPr>
        <p:spPr>
          <a:xfrm>
            <a:off x="3884613" y="8685213"/>
            <a:ext cx="2971800" cy="457200"/>
          </a:xfrm>
          <a:prstGeom prst="rect">
            <a:avLst/>
          </a:prstGeom>
          <a:noFill/>
          <a:ln>
            <a:noFill/>
          </a:ln>
        </p:spPr>
        <p:txBody>
          <a:bodyPr anchorCtr="0" anchor="b" bIns="45550" lIns="91100" rIns="91100" wrap="square" tIns="45550">
            <a:noAutofit/>
          </a:bodyPr>
          <a:lstStyle/>
          <a:p>
            <a:pPr indent="0" lvl="0" marL="0" marR="0" rtl="0" algn="r">
              <a:spcBef>
                <a:spcPts val="0"/>
              </a:spcBef>
              <a:buSzPct val="25000"/>
              <a:buNone/>
            </a:pPr>
            <a:r>
              <a:rPr lang="en" sz="1300"/>
              <a:t> </a:t>
            </a:r>
          </a:p>
        </p:txBody>
      </p:sp>
      <p:sp>
        <p:nvSpPr>
          <p:cNvPr id="496" name="Shape 496"/>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497" name="Shape 497"/>
          <p:cNvSpPr txBox="1"/>
          <p:nvPr>
            <p:ph idx="1" type="body"/>
          </p:nvPr>
        </p:nvSpPr>
        <p:spPr>
          <a:xfrm>
            <a:off x="685800" y="4343400"/>
            <a:ext cx="5486400" cy="4114800"/>
          </a:xfrm>
          <a:prstGeom prst="rect">
            <a:avLst/>
          </a:prstGeom>
          <a:noFill/>
          <a:ln>
            <a:noFill/>
          </a:ln>
        </p:spPr>
        <p:txBody>
          <a:bodyPr anchorCtr="0" anchor="t" bIns="45550" lIns="91100" rIns="91100" wrap="square" tIns="45550">
            <a:noAutofit/>
          </a:bodyPr>
          <a:lstStyle/>
          <a:p>
            <a:pPr lvl="0" rtl="0">
              <a:spcBef>
                <a:spcPts val="0"/>
              </a:spcBef>
              <a:buNone/>
            </a:pPr>
            <a:r>
              <a:rPr lang="en" sz="1300"/>
              <a:t>(read)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txBox="1"/>
          <p:nvPr>
            <p:ph idx="2" type="hdr"/>
          </p:nvPr>
        </p:nvSpPr>
        <p:spPr>
          <a:xfrm>
            <a:off x="0" y="0"/>
            <a:ext cx="2971800" cy="457200"/>
          </a:xfrm>
          <a:prstGeom prst="rect">
            <a:avLst/>
          </a:prstGeom>
          <a:noFill/>
          <a:ln>
            <a:noFill/>
          </a:ln>
        </p:spPr>
        <p:txBody>
          <a:bodyPr anchorCtr="0" anchor="t" bIns="45550" lIns="91100" rIns="91100" wrap="square" tIns="45550">
            <a:noAutofit/>
          </a:bodyPr>
          <a:lstStyle/>
          <a:p>
            <a:pPr indent="0" lvl="0" marL="0" marR="0" rtl="0" algn="l">
              <a:spcBef>
                <a:spcPts val="0"/>
              </a:spcBef>
              <a:buSzPct val="25000"/>
              <a:buNone/>
            </a:pPr>
            <a:r>
              <a:rPr b="0" i="0" lang="en" sz="1200" u="none" cap="none" strike="noStrike"/>
              <a:t>Lecture 23 - White-Box Testing</a:t>
            </a:r>
          </a:p>
        </p:txBody>
      </p:sp>
      <p:sp>
        <p:nvSpPr>
          <p:cNvPr id="506" name="Shape 506"/>
          <p:cNvSpPr txBox="1"/>
          <p:nvPr>
            <p:ph idx="10" type="dt"/>
          </p:nvPr>
        </p:nvSpPr>
        <p:spPr>
          <a:xfrm>
            <a:off x="3884613" y="0"/>
            <a:ext cx="2971800" cy="457200"/>
          </a:xfrm>
          <a:prstGeom prst="rect">
            <a:avLst/>
          </a:prstGeom>
          <a:noFill/>
          <a:ln>
            <a:noFill/>
          </a:ln>
        </p:spPr>
        <p:txBody>
          <a:bodyPr anchorCtr="0" anchor="t" bIns="45550" lIns="91100" rIns="91100" wrap="square" tIns="45550">
            <a:noAutofit/>
          </a:bodyPr>
          <a:lstStyle/>
          <a:p>
            <a:pPr indent="0" lvl="0" marL="0" marR="0" rtl="0" algn="r">
              <a:spcBef>
                <a:spcPts val="0"/>
              </a:spcBef>
              <a:buSzPct val="25000"/>
              <a:buNone/>
            </a:pPr>
            <a:r>
              <a:rPr b="0" i="0" lang="en" sz="1200" u="none" cap="none" strike="noStrike"/>
              <a:t>CSci 5801  - Fall 2012</a:t>
            </a:r>
          </a:p>
        </p:txBody>
      </p:sp>
      <p:sp>
        <p:nvSpPr>
          <p:cNvPr id="507" name="Shape 507"/>
          <p:cNvSpPr txBox="1"/>
          <p:nvPr>
            <p:ph idx="11" type="ftr"/>
          </p:nvPr>
        </p:nvSpPr>
        <p:spPr>
          <a:xfrm>
            <a:off x="0" y="8685213"/>
            <a:ext cx="2971800" cy="457200"/>
          </a:xfrm>
          <a:prstGeom prst="rect">
            <a:avLst/>
          </a:prstGeom>
          <a:noFill/>
          <a:ln>
            <a:noFill/>
          </a:ln>
        </p:spPr>
        <p:txBody>
          <a:bodyPr anchorCtr="0" anchor="b" bIns="45550" lIns="91100" rIns="91100" wrap="square" tIns="45550">
            <a:noAutofit/>
          </a:bodyPr>
          <a:lstStyle/>
          <a:p>
            <a:pPr indent="0" lvl="0" marL="0" marR="0" rtl="0" algn="l">
              <a:spcBef>
                <a:spcPts val="0"/>
              </a:spcBef>
              <a:buSzPct val="25000"/>
              <a:buNone/>
            </a:pPr>
            <a:r>
              <a:rPr b="0" i="0" lang="en" sz="1200" u="none" cap="none" strike="noStrike"/>
              <a:t>CSci 5801 - Dr. Mats Heimdahl</a:t>
            </a:r>
          </a:p>
        </p:txBody>
      </p:sp>
      <p:sp>
        <p:nvSpPr>
          <p:cNvPr id="508" name="Shape 508"/>
          <p:cNvSpPr txBox="1"/>
          <p:nvPr>
            <p:ph idx="12" type="sldNum"/>
          </p:nvPr>
        </p:nvSpPr>
        <p:spPr>
          <a:xfrm>
            <a:off x="3884613" y="8685213"/>
            <a:ext cx="2971800" cy="457200"/>
          </a:xfrm>
          <a:prstGeom prst="rect">
            <a:avLst/>
          </a:prstGeom>
          <a:noFill/>
          <a:ln>
            <a:noFill/>
          </a:ln>
        </p:spPr>
        <p:txBody>
          <a:bodyPr anchorCtr="0" anchor="b" bIns="45550" lIns="91100" rIns="91100" wrap="square" tIns="45550">
            <a:noAutofit/>
          </a:bodyPr>
          <a:lstStyle/>
          <a:p>
            <a:pPr indent="0" lvl="0" marL="0" marR="0" rtl="0" algn="r">
              <a:spcBef>
                <a:spcPts val="0"/>
              </a:spcBef>
              <a:buSzPct val="25000"/>
              <a:buNone/>
            </a:pPr>
            <a:r>
              <a:rPr lang="en" sz="1300"/>
              <a:t> </a:t>
            </a:r>
          </a:p>
        </p:txBody>
      </p:sp>
      <p:sp>
        <p:nvSpPr>
          <p:cNvPr id="509" name="Shape 509"/>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510" name="Shape 510"/>
          <p:cNvSpPr txBox="1"/>
          <p:nvPr>
            <p:ph idx="1" type="body"/>
          </p:nvPr>
        </p:nvSpPr>
        <p:spPr>
          <a:xfrm>
            <a:off x="685800" y="4343400"/>
            <a:ext cx="5486400" cy="4114800"/>
          </a:xfrm>
          <a:prstGeom prst="rect">
            <a:avLst/>
          </a:prstGeom>
          <a:noFill/>
          <a:ln>
            <a:noFill/>
          </a:ln>
        </p:spPr>
        <p:txBody>
          <a:bodyPr anchorCtr="0" anchor="t" bIns="45550" lIns="91100" rIns="91100" wrap="square" tIns="45550">
            <a:noAutofit/>
          </a:bodyPr>
          <a:lstStyle/>
          <a:p>
            <a:pPr lvl="0" rtl="0">
              <a:spcBef>
                <a:spcPts val="0"/>
              </a:spcBef>
              <a:buNone/>
            </a:pPr>
            <a:r>
              <a:rPr lang="en" sz="1100"/>
              <a:t>The nice thing is that, if you’re smart, you don’t need compound condition coverage. The requirements of MC/DC - modified condition and decision coverage - result in the the same outcomes as compound condition coverage, but with a much smaller group of tests. MCDC cuts out the redundancy by instead of naively requiring all outcomes of condition pairing, it encodes stronger requirements on the tests you choose. It instead requires that the entire decision statement evaluate to each outcome - the branches - each basic condition evaluate to each outcome - like in basic condition coverage - and that you show the independent impact of each condition in at least one test. That one requires a little explanation</a:t>
            </a:r>
          </a:p>
          <a:p>
            <a:pPr lvl="0" rtl="0">
              <a:spcBef>
                <a:spcPts val="0"/>
              </a:spcBef>
              <a:buNone/>
            </a:pPr>
            <a:r>
              <a:rPr lang="en" sz="1100"/>
              <a:t>So, take A and B. We have four tests required for compound condition coverage. Let’s look at those. Can you tell me which of these we need and why? (discuss, click through 2,3,1,4)</a:t>
            </a:r>
          </a:p>
          <a:p>
            <a:pPr lvl="0" rtl="0">
              <a:spcBef>
                <a:spcPts val="0"/>
              </a:spcBef>
              <a:buNone/>
            </a:pPr>
            <a:r>
              <a:rPr lang="en" sz="1100"/>
              <a:t>MC/DC can be harder to come up with test cases for - have to think a little more - but it can be achieved in a fraction of the tests that compound coverage requires and gives the same outcomes. In this simple case, we go from four tests in compound condition to three in MC/DC. In the four condition example on the previous slide, we go from 16 tests to five. With the right tests, MC/DC can be satisfied in as little as (num conditions + 1) test cases.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22" name="Shape 5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Shape 5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29" name="Shape 5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Start by drawing the control-flow graph. This is a pretty similar example to the one we examined earlier, but has a few more branches to the logic. </a:t>
            </a:r>
          </a:p>
          <a:p>
            <a:pPr lvl="0" rtl="0">
              <a:spcBef>
                <a:spcPts val="0"/>
              </a:spcBef>
              <a:buNone/>
            </a:pPr>
            <a:r>
              <a:rPr lang="en">
                <a:solidFill>
                  <a:schemeClr val="dk1"/>
                </a:solidFill>
              </a:rPr>
              <a:t>(walk through)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sz="1200">
                <a:solidFill>
                  <a:schemeClr val="dk1"/>
                </a:solidFill>
              </a:rPr>
              <a:t>At some level, testing is futile - one can never prove the absence of faults with testing. But, it’s better than doing nothing. You can’t find faults without trying the system out. But, can we do better? Can we find some compromise point between the impossible and the inadequate? Some way to strike a middle ground by offering some way of measuring whether our tests are good.</a:t>
            </a:r>
          </a:p>
          <a:p>
            <a:pPr lvl="0" rtl="0">
              <a:lnSpc>
                <a:spcPct val="120000"/>
              </a:lnSpc>
              <a:spcBef>
                <a:spcPts val="0"/>
              </a:spcBef>
              <a:buNone/>
            </a:pPr>
            <a:r>
              <a:rPr lang="en" sz="1200">
                <a:solidFill>
                  <a:schemeClr val="dk1"/>
                </a:solidFill>
              </a:rPr>
              <a:t>People have attempted to do this. Today’s topic are what are called test adequacy metrics.</a:t>
            </a:r>
          </a:p>
          <a:p>
            <a:pPr lvl="0" rtl="0">
              <a:lnSpc>
                <a:spcPct val="120000"/>
              </a:lnSpc>
              <a:spcBef>
                <a:spcPts val="0"/>
              </a:spcBef>
              <a:buNone/>
            </a:pPr>
            <a:r>
              <a:rPr lang="en" sz="1200">
                <a:solidFill>
                  <a:schemeClr val="dk1"/>
                </a:solidFill>
              </a:rPr>
              <a:t>These adequacy metrics are ways of scoring our testing efforts. We take our tests and we check them against a criterion - a list of test obligations. These obligations are properties that must be met by our tests, a list of conditions that - in theory - let us make an argument that we did the best we can - by using these measurements of good testing as a guide in generating tests, we can offer something concrete to indicate that we tried to find faults. We’ve tested up to some level. We offer some evidence that our testing effort is better than inadequate - no testing or ideally better than purely random testing - even if it doesn’t do the impossible - definitively proving that there are no faults left in the code.</a:t>
            </a:r>
          </a:p>
          <a:p>
            <a:pPr lvl="0" rtl="0">
              <a:lnSpc>
                <a:spcPct val="120000"/>
              </a:lnSpc>
              <a:spcBef>
                <a:spcPts val="0"/>
              </a:spcBef>
              <a:buNone/>
            </a:pPr>
            <a:r>
              <a:t/>
            </a:r>
            <a:endParaRPr sz="1200">
              <a:solidFill>
                <a:schemeClr val="dk1"/>
              </a:solidFill>
            </a:endParaRPr>
          </a:p>
          <a:p>
            <a:pPr lvl="0" rtl="0">
              <a:lnSpc>
                <a:spcPct val="120000"/>
              </a:lnSpc>
              <a:spcBef>
                <a:spcPts val="0"/>
              </a:spcBef>
              <a:buNone/>
            </a:pPr>
            <a:r>
              <a:rPr lang="en" sz="1200">
                <a:solidFill>
                  <a:schemeClr val="dk1"/>
                </a:solidFill>
              </a:rPr>
              <a:t>Of course, this is actually quite the challenge. What makes a test good? Again, we don’t know what faults are there, so we need to identify some proxy. What is something that we can measure, something that can be used to calculate a score, and something we can say is indicative of that fault-finding potential that we seek.</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Shape 568"/>
          <p:cNvSpPr txBox="1"/>
          <p:nvPr>
            <p:ph idx="2" type="hdr"/>
          </p:nvPr>
        </p:nvSpPr>
        <p:spPr>
          <a:xfrm>
            <a:off x="0" y="0"/>
            <a:ext cx="2971800" cy="457200"/>
          </a:xfrm>
          <a:prstGeom prst="rect">
            <a:avLst/>
          </a:prstGeom>
          <a:noFill/>
          <a:ln>
            <a:noFill/>
          </a:ln>
        </p:spPr>
        <p:txBody>
          <a:bodyPr anchorCtr="0" anchor="t" bIns="45550" lIns="91100" rIns="91100" wrap="square" tIns="45550">
            <a:noAutofit/>
          </a:bodyPr>
          <a:lstStyle/>
          <a:p>
            <a:pPr indent="0" lvl="0" marL="0" marR="0" rtl="0" algn="l">
              <a:spcBef>
                <a:spcPts val="0"/>
              </a:spcBef>
              <a:buSzPct val="25000"/>
              <a:buNone/>
            </a:pPr>
            <a:r>
              <a:rPr b="0" i="0" lang="en" sz="1200" u="none" cap="none" strike="noStrike"/>
              <a:t>Lecture 23 - White-Box Testing</a:t>
            </a:r>
          </a:p>
        </p:txBody>
      </p:sp>
      <p:sp>
        <p:nvSpPr>
          <p:cNvPr id="569" name="Shape 569"/>
          <p:cNvSpPr txBox="1"/>
          <p:nvPr>
            <p:ph idx="10" type="dt"/>
          </p:nvPr>
        </p:nvSpPr>
        <p:spPr>
          <a:xfrm>
            <a:off x="3884613" y="0"/>
            <a:ext cx="2971800" cy="457200"/>
          </a:xfrm>
          <a:prstGeom prst="rect">
            <a:avLst/>
          </a:prstGeom>
          <a:noFill/>
          <a:ln>
            <a:noFill/>
          </a:ln>
        </p:spPr>
        <p:txBody>
          <a:bodyPr anchorCtr="0" anchor="t" bIns="45550" lIns="91100" rIns="91100" wrap="square" tIns="45550">
            <a:noAutofit/>
          </a:bodyPr>
          <a:lstStyle/>
          <a:p>
            <a:pPr indent="0" lvl="0" marL="0" marR="0" rtl="0" algn="r">
              <a:spcBef>
                <a:spcPts val="0"/>
              </a:spcBef>
              <a:buSzPct val="25000"/>
              <a:buNone/>
            </a:pPr>
            <a:r>
              <a:rPr b="0" i="0" lang="en" sz="1200" u="none" cap="none" strike="noStrike"/>
              <a:t>CSci 5801  - Fall 2012</a:t>
            </a:r>
          </a:p>
        </p:txBody>
      </p:sp>
      <p:sp>
        <p:nvSpPr>
          <p:cNvPr id="570" name="Shape 570"/>
          <p:cNvSpPr txBox="1"/>
          <p:nvPr>
            <p:ph idx="11" type="ftr"/>
          </p:nvPr>
        </p:nvSpPr>
        <p:spPr>
          <a:xfrm>
            <a:off x="0" y="8685213"/>
            <a:ext cx="2971800" cy="457200"/>
          </a:xfrm>
          <a:prstGeom prst="rect">
            <a:avLst/>
          </a:prstGeom>
          <a:noFill/>
          <a:ln>
            <a:noFill/>
          </a:ln>
        </p:spPr>
        <p:txBody>
          <a:bodyPr anchorCtr="0" anchor="b" bIns="45550" lIns="91100" rIns="91100" wrap="square" tIns="45550">
            <a:noAutofit/>
          </a:bodyPr>
          <a:lstStyle/>
          <a:p>
            <a:pPr indent="0" lvl="0" marL="0" marR="0" rtl="0" algn="l">
              <a:spcBef>
                <a:spcPts val="0"/>
              </a:spcBef>
              <a:buSzPct val="25000"/>
              <a:buNone/>
            </a:pPr>
            <a:r>
              <a:rPr b="0" i="0" lang="en" sz="1200" u="none" cap="none" strike="noStrike"/>
              <a:t>CSci 5801 - Dr. Mats Heimdahl</a:t>
            </a:r>
          </a:p>
        </p:txBody>
      </p:sp>
      <p:sp>
        <p:nvSpPr>
          <p:cNvPr id="571" name="Shape 571"/>
          <p:cNvSpPr txBox="1"/>
          <p:nvPr>
            <p:ph idx="12" type="sldNum"/>
          </p:nvPr>
        </p:nvSpPr>
        <p:spPr>
          <a:xfrm>
            <a:off x="3884613" y="8685213"/>
            <a:ext cx="2971800" cy="457200"/>
          </a:xfrm>
          <a:prstGeom prst="rect">
            <a:avLst/>
          </a:prstGeom>
          <a:noFill/>
          <a:ln>
            <a:noFill/>
          </a:ln>
        </p:spPr>
        <p:txBody>
          <a:bodyPr anchorCtr="0" anchor="b" bIns="45550" lIns="91100" rIns="91100" wrap="square" tIns="45550">
            <a:noAutofit/>
          </a:bodyPr>
          <a:lstStyle/>
          <a:p>
            <a:pPr indent="0" lvl="0" marL="0" marR="0" rtl="0" algn="r">
              <a:spcBef>
                <a:spcPts val="0"/>
              </a:spcBef>
              <a:buSzPct val="25000"/>
              <a:buNone/>
            </a:pPr>
            <a:r>
              <a:rPr lang="en" sz="1300"/>
              <a:t> </a:t>
            </a:r>
          </a:p>
        </p:txBody>
      </p:sp>
      <p:sp>
        <p:nvSpPr>
          <p:cNvPr id="572" name="Shape 572"/>
          <p:cNvSpPr/>
          <p:nvPr>
            <p:ph idx="3" type="sldImg"/>
          </p:nvPr>
        </p:nvSpPr>
        <p:spPr>
          <a:xfrm>
            <a:off x="1324570" y="798286"/>
            <a:ext cx="4209000"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
        <p:nvSpPr>
          <p:cNvPr id="573" name="Shape 573"/>
          <p:cNvSpPr txBox="1"/>
          <p:nvPr>
            <p:ph idx="1" type="body"/>
          </p:nvPr>
        </p:nvSpPr>
        <p:spPr>
          <a:xfrm>
            <a:off x="751582" y="4573512"/>
            <a:ext cx="5430600" cy="3884100"/>
          </a:xfrm>
          <a:prstGeom prst="rect">
            <a:avLst/>
          </a:prstGeom>
          <a:noFill/>
          <a:ln>
            <a:noFill/>
          </a:ln>
        </p:spPr>
        <p:txBody>
          <a:bodyPr anchorCtr="0" anchor="t" bIns="44275" lIns="90125" rIns="90125" wrap="square" tIns="44275">
            <a:noAutofit/>
          </a:bodyPr>
          <a:lstStyle/>
          <a:p>
            <a:pPr lvl="0" rtl="0">
              <a:spcBef>
                <a:spcPts val="0"/>
              </a:spcBef>
              <a:buNone/>
            </a:pPr>
            <a:r>
              <a:rPr lang="en" sz="1100"/>
              <a:t>(click click) Our first test, we feed in an array with two entries, a size of 2, and a string for the entry we want. In this case, the entry we want is in the array. So, we initialize the index, when we get to the fist condition, we see that N is not = 1, so we check the next condition. Well, N is not equal to 0, so we check the third condition. N is greater than 1, so we enter the loop. The first array entry is not the one we want, so we increment index and return to the loop condition. The loop condition is still true, so we check the second entry and, it turns out it is what we want, so we return the index.</a:t>
            </a:r>
          </a:p>
          <a:p>
            <a:pPr lvl="0" rtl="0">
              <a:spcBef>
                <a:spcPts val="0"/>
              </a:spcBef>
              <a:buNone/>
            </a:pPr>
            <a:r>
              <a:rPr lang="en" sz="1100"/>
              <a:t>- The second test is very similar to the first, but the entry we want isn’t in the array. So, the loop iterates over the array, doesn’t find what it is looking for, and finally returns -1, aka entry not found.</a:t>
            </a:r>
          </a:p>
          <a:p>
            <a:pPr lvl="0" rtl="0">
              <a:spcBef>
                <a:spcPts val="0"/>
              </a:spcBef>
              <a:buNone/>
            </a:pPr>
            <a:r>
              <a:rPr lang="en" sz="1100"/>
              <a:t>- Test 3 puts in an empty array and a length of 0. Note that this code is technically unnecessary - a programmer who planned this code through more before writing it might have just left the check for an array of length 0 out altogether, since the result is the same as the default if none of theconditions hold. Still, they wrote the code, so we need to cover it.</a:t>
            </a:r>
          </a:p>
          <a:p>
            <a:pPr lvl="0" rtl="0">
              <a:spcBef>
                <a:spcPts val="0"/>
              </a:spcBef>
              <a:buNone/>
            </a:pPr>
            <a:r>
              <a:rPr lang="en" sz="1100"/>
              <a:t>- Similarly, in test 4, we pass in a single entry array, and that entry is actually what we’re looking for. We knock another statement off our list.</a:t>
            </a:r>
          </a:p>
          <a:p>
            <a:pPr lvl="0" rtl="0">
              <a:spcBef>
                <a:spcPts val="0"/>
              </a:spcBef>
              <a:buNone/>
            </a:pPr>
            <a:r>
              <a:rPr lang="en" sz="1100"/>
              <a:t>- So, these four tests give us statement coverage, but what about branch? Right - test 5 gets that last branch. </a:t>
            </a:r>
          </a:p>
          <a:p>
            <a:pPr lvl="0" rtl="0">
              <a:spcBef>
                <a:spcPts val="0"/>
              </a:spcBef>
              <a:buNone/>
            </a:pPr>
            <a:r>
              <a:rPr lang="en" sz="1100"/>
              <a:t>Do we have condition coverage now? We only have one decision statement with multiple conditions - N==1 and A[0] = what - Tests 1-3 all give us a false for n=1, tests 4 and 5 give us a true for that. Great. Test 4 gives us a true for the other condition, and test 5 gives us a false. There we go, the first four tests give us statement coverage, and the fifth gives us branch and condition.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Shape 6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20" name="Shape 6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Why? (discuss)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Shape 627"/>
          <p:cNvSpPr txBox="1"/>
          <p:nvPr>
            <p:ph idx="2" type="hdr"/>
          </p:nvPr>
        </p:nvSpPr>
        <p:spPr>
          <a:xfrm>
            <a:off x="0" y="0"/>
            <a:ext cx="2971800" cy="457200"/>
          </a:xfrm>
          <a:prstGeom prst="rect">
            <a:avLst/>
          </a:prstGeom>
          <a:noFill/>
          <a:ln>
            <a:noFill/>
          </a:ln>
        </p:spPr>
        <p:txBody>
          <a:bodyPr anchorCtr="0" anchor="t" bIns="45550" lIns="91100" rIns="91100" wrap="square" tIns="45550">
            <a:noAutofit/>
          </a:bodyPr>
          <a:lstStyle/>
          <a:p>
            <a:pPr indent="0" lvl="0" marL="0" marR="0" rtl="0" algn="l">
              <a:spcBef>
                <a:spcPts val="0"/>
              </a:spcBef>
              <a:buSzPct val="25000"/>
              <a:buNone/>
            </a:pPr>
            <a:r>
              <a:rPr b="0" i="0" lang="en" sz="1200" u="none" cap="none" strike="noStrike"/>
              <a:t>Lecture 23 - White-Box Testing</a:t>
            </a:r>
          </a:p>
        </p:txBody>
      </p:sp>
      <p:sp>
        <p:nvSpPr>
          <p:cNvPr id="628" name="Shape 628"/>
          <p:cNvSpPr txBox="1"/>
          <p:nvPr>
            <p:ph idx="10" type="dt"/>
          </p:nvPr>
        </p:nvSpPr>
        <p:spPr>
          <a:xfrm>
            <a:off x="3884613" y="0"/>
            <a:ext cx="2971800" cy="457200"/>
          </a:xfrm>
          <a:prstGeom prst="rect">
            <a:avLst/>
          </a:prstGeom>
          <a:noFill/>
          <a:ln>
            <a:noFill/>
          </a:ln>
        </p:spPr>
        <p:txBody>
          <a:bodyPr anchorCtr="0" anchor="t" bIns="45550" lIns="91100" rIns="91100" wrap="square" tIns="45550">
            <a:noAutofit/>
          </a:bodyPr>
          <a:lstStyle/>
          <a:p>
            <a:pPr indent="0" lvl="0" marL="0" marR="0" rtl="0" algn="r">
              <a:spcBef>
                <a:spcPts val="0"/>
              </a:spcBef>
              <a:buSzPct val="25000"/>
              <a:buNone/>
            </a:pPr>
            <a:r>
              <a:rPr b="0" i="0" lang="en" sz="1200" u="none" cap="none" strike="noStrike"/>
              <a:t>CSci 5801  - Fall 2012</a:t>
            </a:r>
          </a:p>
        </p:txBody>
      </p:sp>
      <p:sp>
        <p:nvSpPr>
          <p:cNvPr id="629" name="Shape 629"/>
          <p:cNvSpPr txBox="1"/>
          <p:nvPr>
            <p:ph idx="11" type="ftr"/>
          </p:nvPr>
        </p:nvSpPr>
        <p:spPr>
          <a:xfrm>
            <a:off x="0" y="8685213"/>
            <a:ext cx="2971800" cy="457200"/>
          </a:xfrm>
          <a:prstGeom prst="rect">
            <a:avLst/>
          </a:prstGeom>
          <a:noFill/>
          <a:ln>
            <a:noFill/>
          </a:ln>
        </p:spPr>
        <p:txBody>
          <a:bodyPr anchorCtr="0" anchor="b" bIns="45550" lIns="91100" rIns="91100" wrap="square" tIns="45550">
            <a:noAutofit/>
          </a:bodyPr>
          <a:lstStyle/>
          <a:p>
            <a:pPr indent="0" lvl="0" marL="0" marR="0" rtl="0" algn="l">
              <a:spcBef>
                <a:spcPts val="0"/>
              </a:spcBef>
              <a:buSzPct val="25000"/>
              <a:buNone/>
            </a:pPr>
            <a:r>
              <a:rPr b="0" i="0" lang="en" sz="1200" u="none" cap="none" strike="noStrike"/>
              <a:t>CSci 5801 - Dr. Mats Heimdahl</a:t>
            </a:r>
          </a:p>
        </p:txBody>
      </p:sp>
      <p:sp>
        <p:nvSpPr>
          <p:cNvPr id="630" name="Shape 630"/>
          <p:cNvSpPr txBox="1"/>
          <p:nvPr>
            <p:ph idx="12" type="sldNum"/>
          </p:nvPr>
        </p:nvSpPr>
        <p:spPr>
          <a:xfrm>
            <a:off x="3884613" y="8685213"/>
            <a:ext cx="2971800" cy="457200"/>
          </a:xfrm>
          <a:prstGeom prst="rect">
            <a:avLst/>
          </a:prstGeom>
          <a:noFill/>
          <a:ln>
            <a:noFill/>
          </a:ln>
        </p:spPr>
        <p:txBody>
          <a:bodyPr anchorCtr="0" anchor="b" bIns="45550" lIns="91100" rIns="91100" wrap="square" tIns="45550">
            <a:noAutofit/>
          </a:bodyPr>
          <a:lstStyle/>
          <a:p>
            <a:pPr indent="0" lvl="0" marL="0" marR="0" rtl="0" algn="r">
              <a:spcBef>
                <a:spcPts val="0"/>
              </a:spcBef>
              <a:buSzPct val="25000"/>
              <a:buNone/>
            </a:pPr>
            <a:r>
              <a:rPr lang="en" sz="1300"/>
              <a:t> </a:t>
            </a:r>
          </a:p>
        </p:txBody>
      </p:sp>
      <p:sp>
        <p:nvSpPr>
          <p:cNvPr id="631" name="Shape 631"/>
          <p:cNvSpPr/>
          <p:nvPr>
            <p:ph idx="3" type="sldImg"/>
          </p:nvPr>
        </p:nvSpPr>
        <p:spPr>
          <a:xfrm>
            <a:off x="1324570" y="798286"/>
            <a:ext cx="4209000"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
        <p:nvSpPr>
          <p:cNvPr id="632" name="Shape 632"/>
          <p:cNvSpPr txBox="1"/>
          <p:nvPr>
            <p:ph idx="1" type="body"/>
          </p:nvPr>
        </p:nvSpPr>
        <p:spPr>
          <a:xfrm>
            <a:off x="751582" y="4573512"/>
            <a:ext cx="5430600" cy="3884100"/>
          </a:xfrm>
          <a:prstGeom prst="rect">
            <a:avLst/>
          </a:prstGeom>
          <a:noFill/>
          <a:ln>
            <a:noFill/>
          </a:ln>
        </p:spPr>
        <p:txBody>
          <a:bodyPr anchorCtr="0" anchor="t" bIns="44275" lIns="90125" rIns="90125" wrap="square" tIns="44275">
            <a:noAutofit/>
          </a:bodyPr>
          <a:lstStyle/>
          <a:p>
            <a:pPr lvl="0" rtl="0">
              <a:spcBef>
                <a:spcPts val="0"/>
              </a:spcBef>
              <a:buNone/>
            </a:pPr>
            <a:r>
              <a:rPr lang="en" sz="1000"/>
              <a:t>(read) </a:t>
            </a:r>
          </a:p>
          <a:p>
            <a:pPr lvl="0" rtl="0">
              <a:spcBef>
                <a:spcPts val="0"/>
              </a:spcBef>
              <a:buNone/>
            </a:pPr>
            <a:r>
              <a:rPr lang="en" sz="1000"/>
              <a:t>Take a good look at this method. The loop is a big problem. A loop can be executed an infinite number of times, and a loop run twice counts as a different path than one that runs 23 times. The sequence of statements is different, even if the practical outcome of the program is the same. As a result, path coverage is impossible for anything other than a nontrivial program. Even without loops, the number of possible paths can get quite high. With loops, it’s infinite. </a:t>
            </a:r>
          </a:p>
          <a:p>
            <a:pPr lvl="0" rtl="0">
              <a:spcBef>
                <a:spcPts val="0"/>
              </a:spcBef>
              <a:buNone/>
            </a:pPr>
            <a:r>
              <a:t/>
            </a:r>
            <a:endParaRPr sz="10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Shape 659"/>
          <p:cNvSpPr txBox="1"/>
          <p:nvPr>
            <p:ph idx="2" type="hdr"/>
          </p:nvPr>
        </p:nvSpPr>
        <p:spPr>
          <a:xfrm>
            <a:off x="0" y="0"/>
            <a:ext cx="2971800" cy="457200"/>
          </a:xfrm>
          <a:prstGeom prst="rect">
            <a:avLst/>
          </a:prstGeom>
          <a:noFill/>
          <a:ln>
            <a:noFill/>
          </a:ln>
        </p:spPr>
        <p:txBody>
          <a:bodyPr anchorCtr="0" anchor="t" bIns="45550" lIns="91100" rIns="91100" wrap="square" tIns="45550">
            <a:noAutofit/>
          </a:bodyPr>
          <a:lstStyle/>
          <a:p>
            <a:pPr indent="0" lvl="0" marL="0" marR="0" rtl="0" algn="l">
              <a:spcBef>
                <a:spcPts val="0"/>
              </a:spcBef>
              <a:buSzPct val="25000"/>
              <a:buNone/>
            </a:pPr>
            <a:r>
              <a:rPr b="0" i="0" lang="en" sz="1200" u="none" cap="none" strike="noStrike"/>
              <a:t>Lecture 23 - White-Box Testing</a:t>
            </a:r>
          </a:p>
        </p:txBody>
      </p:sp>
      <p:sp>
        <p:nvSpPr>
          <p:cNvPr id="660" name="Shape 660"/>
          <p:cNvSpPr txBox="1"/>
          <p:nvPr>
            <p:ph idx="10" type="dt"/>
          </p:nvPr>
        </p:nvSpPr>
        <p:spPr>
          <a:xfrm>
            <a:off x="3884613" y="0"/>
            <a:ext cx="2971800" cy="457200"/>
          </a:xfrm>
          <a:prstGeom prst="rect">
            <a:avLst/>
          </a:prstGeom>
          <a:noFill/>
          <a:ln>
            <a:noFill/>
          </a:ln>
        </p:spPr>
        <p:txBody>
          <a:bodyPr anchorCtr="0" anchor="t" bIns="45550" lIns="91100" rIns="91100" wrap="square" tIns="45550">
            <a:noAutofit/>
          </a:bodyPr>
          <a:lstStyle/>
          <a:p>
            <a:pPr indent="0" lvl="0" marL="0" marR="0" rtl="0" algn="r">
              <a:spcBef>
                <a:spcPts val="0"/>
              </a:spcBef>
              <a:buSzPct val="25000"/>
              <a:buNone/>
            </a:pPr>
            <a:r>
              <a:rPr b="0" i="0" lang="en" sz="1200" u="none" cap="none" strike="noStrike"/>
              <a:t>CSci 5801  - Fall 2012</a:t>
            </a:r>
          </a:p>
        </p:txBody>
      </p:sp>
      <p:sp>
        <p:nvSpPr>
          <p:cNvPr id="661" name="Shape 661"/>
          <p:cNvSpPr txBox="1"/>
          <p:nvPr>
            <p:ph idx="11" type="ftr"/>
          </p:nvPr>
        </p:nvSpPr>
        <p:spPr>
          <a:xfrm>
            <a:off x="0" y="8685213"/>
            <a:ext cx="2971800" cy="457200"/>
          </a:xfrm>
          <a:prstGeom prst="rect">
            <a:avLst/>
          </a:prstGeom>
          <a:noFill/>
          <a:ln>
            <a:noFill/>
          </a:ln>
        </p:spPr>
        <p:txBody>
          <a:bodyPr anchorCtr="0" anchor="b" bIns="45550" lIns="91100" rIns="91100" wrap="square" tIns="45550">
            <a:noAutofit/>
          </a:bodyPr>
          <a:lstStyle/>
          <a:p>
            <a:pPr indent="0" lvl="0" marL="0" marR="0" rtl="0" algn="l">
              <a:spcBef>
                <a:spcPts val="0"/>
              </a:spcBef>
              <a:buSzPct val="25000"/>
              <a:buNone/>
            </a:pPr>
            <a:r>
              <a:rPr b="0" i="0" lang="en" sz="1200" u="none" cap="none" strike="noStrike"/>
              <a:t>CSci 5801 - Dr. Mats Heimdahl</a:t>
            </a:r>
          </a:p>
        </p:txBody>
      </p:sp>
      <p:sp>
        <p:nvSpPr>
          <p:cNvPr id="662" name="Shape 662"/>
          <p:cNvSpPr txBox="1"/>
          <p:nvPr>
            <p:ph idx="12" type="sldNum"/>
          </p:nvPr>
        </p:nvSpPr>
        <p:spPr>
          <a:xfrm>
            <a:off x="3884613" y="8685213"/>
            <a:ext cx="2971800" cy="457200"/>
          </a:xfrm>
          <a:prstGeom prst="rect">
            <a:avLst/>
          </a:prstGeom>
          <a:noFill/>
          <a:ln>
            <a:noFill/>
          </a:ln>
        </p:spPr>
        <p:txBody>
          <a:bodyPr anchorCtr="0" anchor="b" bIns="45550" lIns="91100" rIns="91100" wrap="square" tIns="45550">
            <a:noAutofit/>
          </a:bodyPr>
          <a:lstStyle/>
          <a:p>
            <a:pPr indent="0" lvl="0" marL="0" marR="0" rtl="0" algn="r">
              <a:spcBef>
                <a:spcPts val="0"/>
              </a:spcBef>
              <a:buSzPct val="25000"/>
              <a:buNone/>
            </a:pPr>
            <a:r>
              <a:rPr lang="en" sz="1300"/>
              <a:t> </a:t>
            </a:r>
          </a:p>
        </p:txBody>
      </p:sp>
      <p:sp>
        <p:nvSpPr>
          <p:cNvPr id="663" name="Shape 663"/>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664" name="Shape 664"/>
          <p:cNvSpPr txBox="1"/>
          <p:nvPr>
            <p:ph idx="1" type="body"/>
          </p:nvPr>
        </p:nvSpPr>
        <p:spPr>
          <a:xfrm>
            <a:off x="685800" y="4343400"/>
            <a:ext cx="5486400" cy="4114800"/>
          </a:xfrm>
          <a:prstGeom prst="rect">
            <a:avLst/>
          </a:prstGeom>
          <a:noFill/>
          <a:ln>
            <a:noFill/>
          </a:ln>
        </p:spPr>
        <p:txBody>
          <a:bodyPr anchorCtr="0" anchor="t" bIns="45550" lIns="91100" rIns="91100" wrap="square" tIns="45550">
            <a:noAutofit/>
          </a:bodyPr>
          <a:lstStyle/>
          <a:p>
            <a:pPr indent="-298450" lvl="0" marL="457200" rtl="0">
              <a:spcBef>
                <a:spcPts val="0"/>
              </a:spcBef>
              <a:buSzPct val="100000"/>
              <a:buChar char="-"/>
            </a:pPr>
            <a:r>
              <a:rPr lang="en" sz="1100"/>
              <a:t>Statement in four, we’ve hit all of the nodes. </a:t>
            </a:r>
          </a:p>
          <a:p>
            <a:pPr indent="-298450" lvl="0" marL="457200" rtl="0">
              <a:spcBef>
                <a:spcPts val="0"/>
              </a:spcBef>
              <a:buSzPct val="100000"/>
              <a:buChar char="-"/>
            </a:pPr>
            <a:r>
              <a:rPr lang="en" sz="1100"/>
              <a:t>Branch in another two. </a:t>
            </a:r>
          </a:p>
          <a:p>
            <a:pPr indent="-298450" lvl="0" marL="457200" rtl="0">
              <a:spcBef>
                <a:spcPts val="0"/>
              </a:spcBef>
              <a:buSzPct val="100000"/>
              <a:buChar char="-"/>
            </a:pPr>
            <a:r>
              <a:rPr lang="en" sz="1100"/>
              <a:t>Now, what about path? To deal with the infinite problem, we could simply limit the number of loop executions. Let’s say we bound the loop to 20 cycles at most. How many tests do you think that is?</a:t>
            </a:r>
          </a:p>
          <a:p>
            <a:pPr lvl="0" rtl="0">
              <a:spcBef>
                <a:spcPts val="0"/>
              </a:spcBef>
              <a:buNone/>
            </a:pPr>
            <a:r>
              <a:rPr b="0" i="0" lang="en" sz="1100" u="none" cap="none" strike="noStrike"/>
              <a:t>Path coverage 3,656,158,440,062,976</a:t>
            </a:r>
          </a:p>
          <a:p>
            <a:pPr lvl="0" rtl="0">
              <a:spcBef>
                <a:spcPts val="0"/>
              </a:spcBef>
              <a:buNone/>
            </a:pPr>
            <a:r>
              <a:rPr b="0" i="0" lang="en" sz="1100" u="none" cap="none" strike="noStrike"/>
              <a:t>1000 tests per second</a:t>
            </a:r>
          </a:p>
          <a:p>
            <a:pPr lvl="0" rtl="0">
              <a:spcBef>
                <a:spcPts val="0"/>
              </a:spcBef>
              <a:buNone/>
            </a:pPr>
            <a:r>
              <a:rPr b="0" i="0" lang="en" sz="1100" u="none" cap="none" strike="noStrike"/>
              <a:t>116,000 years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Shape 7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17" name="Shape 7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sz="1200">
                <a:solidFill>
                  <a:schemeClr val="dk1"/>
                </a:solidFill>
              </a:rPr>
              <a:t>(read) </a:t>
            </a:r>
          </a:p>
          <a:p>
            <a:pPr lvl="0" rtl="0">
              <a:lnSpc>
                <a:spcPct val="120000"/>
              </a:lnSpc>
              <a:spcBef>
                <a:spcPts val="0"/>
              </a:spcBef>
              <a:buNone/>
            </a:pPr>
            <a:r>
              <a:t/>
            </a:r>
            <a:endParaRPr sz="1200">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24" name="Shape 7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sz="1200">
                <a:solidFill>
                  <a:schemeClr val="dk1"/>
                </a:solidFill>
              </a:rPr>
              <a:t>Of course, this is actually quite the challenge. What makes a test good? Again, we don’t know what faults are there, so we need to identify some proxy. What is something that we can measure, something that can be used to calculate a score, and something we can say is indicative of that fault-finding potential that we seek. In practice, rather than stating that our tests are definitively adequate - up to the task - we instead use these criteria to point out clear inadequacies in our tests. (read 3-4)</a:t>
            </a:r>
          </a:p>
          <a:p>
            <a:pPr lvl="0" rtl="0">
              <a:lnSpc>
                <a:spcPct val="120000"/>
              </a:lnSpc>
              <a:spcBef>
                <a:spcPts val="0"/>
              </a:spcBef>
              <a:buNone/>
            </a:pPr>
            <a:r>
              <a:rPr lang="en" sz="1200">
                <a:solidFill>
                  <a:schemeClr val="dk1"/>
                </a:solidFill>
              </a:rPr>
              <a:t>If we don’t meet this list of obligations, we add tests that do. We keep building tests until the checklist is complete. At that point, we don’t know that our tests are perfect, we can never be sure, but we know that they are not inadequate in the manner prescribed by the metric we’re measuring.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sz="1200">
                <a:solidFill>
                  <a:schemeClr val="dk1"/>
                </a:solidFill>
              </a:rPr>
              <a:t>There are dozens of these metrics, but they are all based on the central idea that they cover a set of factors that are - hopefuly- correlated to finding faults. If you build these tests and run them, you’ll be more likely to have noticed certain types of faults. (read 3). </a:t>
            </a:r>
          </a:p>
          <a:p>
            <a:pPr lvl="0" rtl="0">
              <a:lnSpc>
                <a:spcPct val="120000"/>
              </a:lnSpc>
              <a:spcBef>
                <a:spcPts val="0"/>
              </a:spcBef>
              <a:buNone/>
            </a:pPr>
            <a:r>
              <a:rPr lang="en" sz="1200">
                <a:solidFill>
                  <a:schemeClr val="dk1"/>
                </a:solidFill>
              </a:rPr>
              <a:t>(read 4) If you think back to last class - something like combinatorial interaction testing. That’s an adequacy metric in a way, we want to cover all 2-way or 3-way interactions between input partitions. That gives us a checklist to mark off, something we can measure.</a:t>
            </a:r>
          </a:p>
          <a:p>
            <a:pPr lvl="0" rtl="0">
              <a:lnSpc>
                <a:spcPct val="120000"/>
              </a:lnSpc>
              <a:spcBef>
                <a:spcPts val="0"/>
              </a:spcBef>
              <a:buNone/>
            </a:pPr>
            <a:r>
              <a:rPr lang="en" sz="1200">
                <a:solidFill>
                  <a:schemeClr val="dk1"/>
                </a:solidFill>
              </a:rPr>
              <a:t>(read 5)</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We’ve talked about black box or functional testing, where you use your requirement specification to define inputs to and expected output from your system. This helps ensure your system fulfills the requirements. Functional testing, however, is based on the requirements - of course - and not the code itself. It is an important practice, but there is not a 1-1 correlation, and to really root out faults, we need to consider the code itself, and the structure of the software. Today, we’ll describe (read)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Earlier, we talked about functional testing, using the requirements to come up with tests. That’s called black box testing because we don’t know what it inside the box, the actual software. We write tests using all of the other information lying around - the requirements, specifications, usage scenarios - but the program is this untamperable box, often because it doesn’t exist when you’re writing the tests. However, the structure of the code is itself a valuable source of information, so we should make use of that. This is the basic idea behind structural testing. We should throw open the white box.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The base idea of structural testing is that you can measure how the program is exercised. How many statements of branches of control flow did you cover? How many paths? Did you exercise the right set of conditions? We can define a bunch of different ways to measure execution, then try to cover those testing goals, using the percentage of covered obligations as a test adequacy score. Take that if statement. We need a test where eptr has a + sign in it to hit the true branch of that if statement. So, if our tests don’t do that, we should come up with a test to satisfy that condition.</a:t>
            </a:r>
          </a:p>
          <a:p>
            <a:pPr lvl="0" rtl="0">
              <a:lnSpc>
                <a:spcPct val="120000"/>
              </a:lnSpc>
              <a:spcBef>
                <a:spcPts val="0"/>
              </a:spcBef>
              <a:buNone/>
            </a:pPr>
            <a:r>
              <a:rPr lang="en">
                <a:solidFill>
                  <a:schemeClr val="dk1"/>
                </a:solidFill>
              </a:rPr>
              <a:t>Why? (discuss - look for answers like no faults without execution, Corner cases, more thorough testing, requirements don’t necessarily cover things like helper functions, error handling code, etc. Requirements might be incomplete.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wrap="square"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rIns="91425" wrap="square"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rIns="91425" wrap="square"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rIns="91425" wrap="square"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rIns="91425" wrap="square"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4200"/>
          </a:xfrm>
          <a:prstGeom prst="rect">
            <a:avLst/>
          </a:prstGeom>
          <a:noFill/>
          <a:ln>
            <a:noFill/>
          </a:ln>
        </p:spPr>
        <p:txBody>
          <a:bodyPr anchorCtr="0" anchor="b" bIns="91425" lIns="91425" rIns="91425" wrap="square"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4200"/>
          </a:xfrm>
          <a:prstGeom prst="rect">
            <a:avLst/>
          </a:prstGeom>
          <a:noFill/>
          <a:ln>
            <a:noFill/>
          </a:ln>
        </p:spPr>
        <p:txBody>
          <a:bodyPr anchorCtr="0" anchor="b" bIns="91425" lIns="91425" rIns="91425" wrap="square"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4200"/>
          </a:xfrm>
          <a:prstGeom prst="rect">
            <a:avLst/>
          </a:prstGeom>
          <a:noFill/>
          <a:ln>
            <a:noFill/>
          </a:ln>
        </p:spPr>
        <p:txBody>
          <a:bodyPr anchorCtr="0" anchor="b" bIns="91425" lIns="91425" rIns="91425" wrap="square"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wrap="square" tIns="91425">
            <a:noAutofit/>
          </a:bodyPr>
          <a:lstStyle/>
          <a:p>
            <a:pPr lvl="0" rtl="0">
              <a:spcBef>
                <a:spcPts val="0"/>
              </a:spcBef>
              <a:buNone/>
            </a:pPr>
            <a:r>
              <a:rPr lang="en" sz="5600"/>
              <a:t>Structural Testing</a:t>
            </a:r>
          </a:p>
        </p:txBody>
      </p:sp>
      <p:sp>
        <p:nvSpPr>
          <p:cNvPr id="51" name="Shape 51"/>
          <p:cNvSpPr txBox="1"/>
          <p:nvPr>
            <p:ph idx="1" type="subTitle"/>
          </p:nvPr>
        </p:nvSpPr>
        <p:spPr>
          <a:xfrm>
            <a:off x="685800" y="4836036"/>
            <a:ext cx="7772400" cy="1032300"/>
          </a:xfrm>
          <a:prstGeom prst="rect">
            <a:avLst/>
          </a:prstGeom>
        </p:spPr>
        <p:txBody>
          <a:bodyPr anchorCtr="0" anchor="t" bIns="91425" lIns="91425" rIns="91425" wrap="square" tIns="91425">
            <a:noAutofit/>
          </a:bodyPr>
          <a:lstStyle/>
          <a:p>
            <a:pPr lvl="0" rtl="0">
              <a:spcBef>
                <a:spcPts val="0"/>
              </a:spcBef>
              <a:buNone/>
            </a:pPr>
            <a:r>
              <a:rPr lang="en"/>
              <a:t>CSCE 740 - Lecture 21 - 11/09/2017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nvSpPr>
        <p:spPr>
          <a:xfrm>
            <a:off x="715300" y="1966200"/>
            <a:ext cx="8113500" cy="2629500"/>
          </a:xfrm>
          <a:prstGeom prst="rect">
            <a:avLst/>
          </a:prstGeom>
          <a:noFill/>
          <a:ln>
            <a:noFill/>
          </a:ln>
        </p:spPr>
        <p:txBody>
          <a:bodyPr anchorCtr="0" anchor="t" bIns="91425" lIns="91425" rIns="91425" wrap="square" tIns="91425">
            <a:noAutofit/>
          </a:bodyPr>
          <a:lstStyle/>
          <a:p>
            <a:pPr lvl="0" rtl="0">
              <a:spcBef>
                <a:spcPts val="0"/>
              </a:spcBef>
              <a:buNone/>
            </a:pPr>
            <a:r>
              <a:rPr b="1" lang="en" sz="4800">
                <a:solidFill>
                  <a:srgbClr val="FFFFFF"/>
                </a:solidFill>
              </a:rPr>
              <a:t>The basic idea:</a:t>
            </a:r>
          </a:p>
          <a:p>
            <a:pPr lvl="0">
              <a:spcBef>
                <a:spcPts val="0"/>
              </a:spcBef>
              <a:buNone/>
            </a:pPr>
            <a:r>
              <a:rPr b="1" lang="en" sz="4800">
                <a:solidFill>
                  <a:srgbClr val="FFFFFF"/>
                </a:solidFill>
              </a:rPr>
              <a:t>You can’t find all of the faults without exercising all of the code.</a:t>
            </a:r>
          </a:p>
        </p:txBody>
      </p:sp>
      <p:sp>
        <p:nvSpPr>
          <p:cNvPr id="113" name="Shape 11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Structural Testing - Motivation</a:t>
            </a:r>
          </a:p>
        </p:txBody>
      </p:sp>
      <p:sp>
        <p:nvSpPr>
          <p:cNvPr id="119" name="Shape 11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Requirements-based tests should execute </a:t>
            </a:r>
            <a:r>
              <a:rPr i="1" lang="en"/>
              <a:t>most</a:t>
            </a:r>
            <a:r>
              <a:rPr lang="en"/>
              <a:t> code, but will rarely execute all of it.</a:t>
            </a:r>
          </a:p>
          <a:p>
            <a:pPr indent="-381000" lvl="1" marL="914400" marR="0" rtl="0" algn="l">
              <a:lnSpc>
                <a:spcPct val="120000"/>
              </a:lnSpc>
              <a:spcBef>
                <a:spcPts val="0"/>
              </a:spcBef>
              <a:spcAft>
                <a:spcPts val="0"/>
              </a:spcAft>
            </a:pPr>
            <a:r>
              <a:rPr lang="en"/>
              <a:t>Helper functions</a:t>
            </a:r>
          </a:p>
          <a:p>
            <a:pPr indent="-381000" lvl="1" marL="914400" marR="0" rtl="0" algn="l">
              <a:lnSpc>
                <a:spcPct val="120000"/>
              </a:lnSpc>
              <a:spcBef>
                <a:spcPts val="0"/>
              </a:spcBef>
              <a:spcAft>
                <a:spcPts val="0"/>
              </a:spcAft>
            </a:pPr>
            <a:r>
              <a:rPr lang="en"/>
              <a:t>Error-handling code</a:t>
            </a:r>
          </a:p>
          <a:p>
            <a:pPr indent="-381000" lvl="1" marL="914400" marR="0" rtl="0" algn="l">
              <a:lnSpc>
                <a:spcPct val="120000"/>
              </a:lnSpc>
              <a:spcBef>
                <a:spcPts val="0"/>
              </a:spcBef>
              <a:spcAft>
                <a:spcPts val="0"/>
              </a:spcAft>
            </a:pPr>
            <a:r>
              <a:rPr lang="en"/>
              <a:t>Requirements missing outcomes </a:t>
            </a:r>
          </a:p>
          <a:p>
            <a:pPr indent="-419100" lvl="0" marL="457200" marR="0" rtl="0" algn="l">
              <a:lnSpc>
                <a:spcPct val="120000"/>
              </a:lnSpc>
              <a:spcBef>
                <a:spcPts val="0"/>
              </a:spcBef>
              <a:spcAft>
                <a:spcPts val="0"/>
              </a:spcAft>
            </a:pPr>
            <a:r>
              <a:rPr lang="en"/>
              <a:t>Structural testing compliments functional testing by requiring that code elements are exercised in prescribed ways.</a:t>
            </a:r>
          </a:p>
        </p:txBody>
      </p:sp>
      <p:sp>
        <p:nvSpPr>
          <p:cNvPr id="120" name="Shape 12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White Box Does Not </a:t>
            </a:r>
          </a:p>
          <a:p>
            <a:pPr lvl="0" rtl="0">
              <a:spcBef>
                <a:spcPts val="0"/>
              </a:spcBef>
              <a:buNone/>
            </a:pPr>
            <a:r>
              <a:rPr lang="en"/>
              <a:t>Replace Black Box</a:t>
            </a:r>
          </a:p>
        </p:txBody>
      </p:sp>
      <p:sp>
        <p:nvSpPr>
          <p:cNvPr id="126" name="Shape 12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pPr>
            <a:r>
              <a:rPr lang="en"/>
              <a:t>Structural testing should not be the basis for “How do I choose tests?”</a:t>
            </a:r>
          </a:p>
          <a:p>
            <a:pPr indent="-381000" lvl="1" marL="914400" marR="0" rtl="0" algn="l">
              <a:lnSpc>
                <a:spcPct val="120000"/>
              </a:lnSpc>
              <a:spcBef>
                <a:spcPts val="0"/>
              </a:spcBef>
              <a:spcAft>
                <a:spcPts val="0"/>
              </a:spcAft>
            </a:pPr>
            <a:r>
              <a:rPr lang="en"/>
              <a:t>Structure-based tests do not directly make an argument for verification and cannot expose “missing path” faults - where the implementation does not include items in the specification. </a:t>
            </a:r>
          </a:p>
          <a:p>
            <a:pPr indent="-381000" lvl="1" marL="914400" marR="0" rtl="0" algn="l">
              <a:lnSpc>
                <a:spcPct val="120000"/>
              </a:lnSpc>
              <a:spcBef>
                <a:spcPts val="0"/>
              </a:spcBef>
              <a:spcAft>
                <a:spcPts val="0"/>
              </a:spcAft>
            </a:pPr>
            <a:r>
              <a:rPr lang="en"/>
              <a:t>Structural testing is useful for supplementing functional tests to help reveal faults.</a:t>
            </a:r>
          </a:p>
          <a:p>
            <a:pPr indent="-361950" lvl="2" marL="1371600" marR="0" rtl="0" algn="l">
              <a:lnSpc>
                <a:spcPct val="120000"/>
              </a:lnSpc>
              <a:spcBef>
                <a:spcPts val="0"/>
              </a:spcBef>
              <a:spcAft>
                <a:spcPts val="0"/>
              </a:spcAft>
              <a:buSzPct val="100000"/>
            </a:pPr>
            <a:r>
              <a:rPr lang="en" sz="2100"/>
              <a:t>Functional tests are good at exposing conceptual faults. White box tests are good at exposing coding mistakes.</a:t>
            </a:r>
          </a:p>
        </p:txBody>
      </p:sp>
      <p:sp>
        <p:nvSpPr>
          <p:cNvPr id="127" name="Shape 12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Structural Testing Usage</a:t>
            </a:r>
          </a:p>
        </p:txBody>
      </p:sp>
      <p:sp>
        <p:nvSpPr>
          <p:cNvPr id="133" name="Shape 133"/>
          <p:cNvSpPr txBox="1"/>
          <p:nvPr>
            <p:ph idx="1" type="body"/>
          </p:nvPr>
        </p:nvSpPr>
        <p:spPr>
          <a:xfrm>
            <a:off x="457200" y="1600200"/>
            <a:ext cx="5045100" cy="4967700"/>
          </a:xfrm>
          <a:prstGeom prst="rect">
            <a:avLst/>
          </a:prstGeom>
        </p:spPr>
        <p:txBody>
          <a:bodyPr anchorCtr="0" anchor="t" bIns="91425" lIns="91425" rIns="91425" wrap="square" tIns="91425">
            <a:noAutofit/>
          </a:bodyPr>
          <a:lstStyle/>
          <a:p>
            <a:pPr lvl="0" rtl="0">
              <a:lnSpc>
                <a:spcPct val="120000"/>
              </a:lnSpc>
              <a:spcBef>
                <a:spcPts val="0"/>
              </a:spcBef>
              <a:buNone/>
            </a:pPr>
            <a:r>
              <a:rPr lang="en" sz="2400"/>
              <a:t>Take code, derive information about structure, use test obligation information to:</a:t>
            </a:r>
          </a:p>
          <a:p>
            <a:pPr indent="-381000" lvl="0" marL="457200" rtl="0">
              <a:lnSpc>
                <a:spcPct val="120000"/>
              </a:lnSpc>
              <a:spcBef>
                <a:spcPts val="0"/>
              </a:spcBef>
              <a:buSzPct val="100000"/>
            </a:pPr>
            <a:r>
              <a:rPr lang="en" sz="2400"/>
              <a:t>Create Tests</a:t>
            </a:r>
          </a:p>
          <a:p>
            <a:pPr indent="-381000" lvl="1" marL="914400" rtl="0">
              <a:lnSpc>
                <a:spcPct val="120000"/>
              </a:lnSpc>
              <a:spcBef>
                <a:spcPts val="0"/>
              </a:spcBef>
              <a:buSzPct val="100000"/>
            </a:pPr>
            <a:r>
              <a:rPr lang="en"/>
              <a:t>Design tests that satisfy obligations.</a:t>
            </a:r>
          </a:p>
          <a:p>
            <a:pPr indent="-381000" lvl="0" marL="457200" rtl="0">
              <a:lnSpc>
                <a:spcPct val="120000"/>
              </a:lnSpc>
              <a:spcBef>
                <a:spcPts val="0"/>
              </a:spcBef>
              <a:buSzPct val="100000"/>
            </a:pPr>
            <a:r>
              <a:rPr lang="en" sz="2400"/>
              <a:t>Measure Adequacy of Existing Tests</a:t>
            </a:r>
          </a:p>
          <a:p>
            <a:pPr indent="-381000" lvl="1" marL="914400" rtl="0">
              <a:lnSpc>
                <a:spcPct val="120000"/>
              </a:lnSpc>
              <a:spcBef>
                <a:spcPts val="0"/>
              </a:spcBef>
              <a:buSzPct val="100000"/>
            </a:pPr>
            <a:r>
              <a:rPr lang="en"/>
              <a:t>Measure coverage of existing tests, fill in gaps.</a:t>
            </a:r>
          </a:p>
        </p:txBody>
      </p:sp>
      <p:sp>
        <p:nvSpPr>
          <p:cNvPr id="134" name="Shape 134"/>
          <p:cNvSpPr/>
          <p:nvPr/>
        </p:nvSpPr>
        <p:spPr>
          <a:xfrm>
            <a:off x="6342275" y="3434650"/>
            <a:ext cx="1740000" cy="881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a:t>System Under Test</a:t>
            </a:r>
          </a:p>
        </p:txBody>
      </p:sp>
      <p:sp>
        <p:nvSpPr>
          <p:cNvPr id="135" name="Shape 135"/>
          <p:cNvSpPr/>
          <p:nvPr/>
        </p:nvSpPr>
        <p:spPr>
          <a:xfrm>
            <a:off x="6585275" y="2067575"/>
            <a:ext cx="1254000" cy="790800"/>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a:t>Test Inputs</a:t>
            </a:r>
          </a:p>
        </p:txBody>
      </p:sp>
      <p:cxnSp>
        <p:nvCxnSpPr>
          <p:cNvPr id="136" name="Shape 136"/>
          <p:cNvCxnSpPr/>
          <p:nvPr/>
        </p:nvCxnSpPr>
        <p:spPr>
          <a:xfrm rot="10800000">
            <a:off x="7562525" y="2858375"/>
            <a:ext cx="0" cy="576300"/>
          </a:xfrm>
          <a:prstGeom prst="straightConnector1">
            <a:avLst/>
          </a:prstGeom>
          <a:noFill/>
          <a:ln cap="flat" cmpd="sng" w="19050">
            <a:solidFill>
              <a:schemeClr val="dk2"/>
            </a:solidFill>
            <a:prstDash val="solid"/>
            <a:round/>
            <a:headEnd len="lg" w="lg" type="none"/>
            <a:tailEnd len="lg" w="lg" type="triangle"/>
          </a:ln>
        </p:spPr>
      </p:cxnSp>
      <p:cxnSp>
        <p:nvCxnSpPr>
          <p:cNvPr id="137" name="Shape 137"/>
          <p:cNvCxnSpPr/>
          <p:nvPr/>
        </p:nvCxnSpPr>
        <p:spPr>
          <a:xfrm>
            <a:off x="6816825" y="2858375"/>
            <a:ext cx="0" cy="576300"/>
          </a:xfrm>
          <a:prstGeom prst="straightConnector1">
            <a:avLst/>
          </a:prstGeom>
          <a:noFill/>
          <a:ln cap="flat" cmpd="sng" w="19050">
            <a:solidFill>
              <a:schemeClr val="dk2"/>
            </a:solidFill>
            <a:prstDash val="solid"/>
            <a:round/>
            <a:headEnd len="lg" w="lg" type="none"/>
            <a:tailEnd len="lg" w="lg" type="triangle"/>
          </a:ln>
        </p:spPr>
      </p:cxnSp>
      <p:sp>
        <p:nvSpPr>
          <p:cNvPr id="138" name="Shape 138"/>
          <p:cNvSpPr txBox="1"/>
          <p:nvPr/>
        </p:nvSpPr>
        <p:spPr>
          <a:xfrm>
            <a:off x="7749000" y="2982725"/>
            <a:ext cx="937800" cy="271500"/>
          </a:xfrm>
          <a:prstGeom prst="rect">
            <a:avLst/>
          </a:prstGeom>
          <a:noFill/>
          <a:ln>
            <a:noFill/>
          </a:ln>
        </p:spPr>
        <p:txBody>
          <a:bodyPr anchorCtr="0" anchor="t" bIns="91425" lIns="91425" rIns="91425" wrap="square" tIns="91425">
            <a:noAutofit/>
          </a:bodyPr>
          <a:lstStyle/>
          <a:p>
            <a:pPr lvl="0">
              <a:spcBef>
                <a:spcPts val="0"/>
              </a:spcBef>
              <a:buNone/>
            </a:pPr>
            <a:r>
              <a:rPr lang="en"/>
              <a:t>Derives</a:t>
            </a:r>
          </a:p>
        </p:txBody>
      </p:sp>
      <p:sp>
        <p:nvSpPr>
          <p:cNvPr id="139" name="Shape 139"/>
          <p:cNvSpPr txBox="1"/>
          <p:nvPr/>
        </p:nvSpPr>
        <p:spPr>
          <a:xfrm>
            <a:off x="5822525" y="3010750"/>
            <a:ext cx="937800" cy="271500"/>
          </a:xfrm>
          <a:prstGeom prst="rect">
            <a:avLst/>
          </a:prstGeom>
          <a:noFill/>
          <a:ln>
            <a:noFill/>
          </a:ln>
        </p:spPr>
        <p:txBody>
          <a:bodyPr anchorCtr="0" anchor="t" bIns="91425" lIns="91425" rIns="91425" wrap="square" tIns="91425">
            <a:noAutofit/>
          </a:bodyPr>
          <a:lstStyle/>
          <a:p>
            <a:pPr lvl="0" rtl="0">
              <a:spcBef>
                <a:spcPts val="0"/>
              </a:spcBef>
              <a:buNone/>
            </a:pPr>
            <a:r>
              <a:rPr lang="en"/>
              <a:t>Tests</a:t>
            </a:r>
          </a:p>
        </p:txBody>
      </p:sp>
      <p:sp>
        <p:nvSpPr>
          <p:cNvPr id="140" name="Shape 140"/>
          <p:cNvSpPr/>
          <p:nvPr/>
        </p:nvSpPr>
        <p:spPr>
          <a:xfrm>
            <a:off x="6585275" y="4892325"/>
            <a:ext cx="1254000" cy="790800"/>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Test Output</a:t>
            </a:r>
          </a:p>
        </p:txBody>
      </p:sp>
      <p:cxnSp>
        <p:nvCxnSpPr>
          <p:cNvPr id="141" name="Shape 141"/>
          <p:cNvCxnSpPr>
            <a:stCxn id="134" idx="2"/>
            <a:endCxn id="140" idx="0"/>
          </p:cNvCxnSpPr>
          <p:nvPr/>
        </p:nvCxnSpPr>
        <p:spPr>
          <a:xfrm>
            <a:off x="7212275" y="4316050"/>
            <a:ext cx="0" cy="576300"/>
          </a:xfrm>
          <a:prstGeom prst="straightConnector1">
            <a:avLst/>
          </a:prstGeom>
          <a:noFill/>
          <a:ln cap="flat" cmpd="sng" w="19050">
            <a:solidFill>
              <a:schemeClr val="dk2"/>
            </a:solidFill>
            <a:prstDash val="solid"/>
            <a:round/>
            <a:headEnd len="lg" w="lg" type="none"/>
            <a:tailEnd len="lg" w="lg" type="triangle"/>
          </a:ln>
        </p:spPr>
      </p:cxnSp>
      <p:sp>
        <p:nvSpPr>
          <p:cNvPr id="142" name="Shape 14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Control and Data Flow</a:t>
            </a:r>
          </a:p>
        </p:txBody>
      </p:sp>
      <p:sp>
        <p:nvSpPr>
          <p:cNvPr id="148" name="Shape 14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pPr>
            <a:r>
              <a:rPr lang="en"/>
              <a:t>We need context on how system executes.</a:t>
            </a:r>
          </a:p>
          <a:p>
            <a:pPr indent="-419100" lvl="0" marL="457200" marR="0" rtl="0" algn="l">
              <a:lnSpc>
                <a:spcPct val="120000"/>
              </a:lnSpc>
              <a:spcBef>
                <a:spcPts val="0"/>
              </a:spcBef>
              <a:spcAft>
                <a:spcPts val="0"/>
              </a:spcAft>
            </a:pPr>
            <a:r>
              <a:rPr lang="en"/>
              <a:t>Code is rarely sequential - conditional statements result in branches in execution, jumping between blocks of code.</a:t>
            </a:r>
          </a:p>
          <a:p>
            <a:pPr indent="-381000" lvl="1" marL="914400" marR="0" rtl="0" algn="l">
              <a:lnSpc>
                <a:spcPct val="120000"/>
              </a:lnSpc>
              <a:spcBef>
                <a:spcPts val="0"/>
              </a:spcBef>
              <a:spcAft>
                <a:spcPts val="0"/>
              </a:spcAft>
            </a:pPr>
            <a:r>
              <a:rPr lang="en"/>
              <a:t>Control flow is information on how control passes between blocks of code.</a:t>
            </a:r>
          </a:p>
          <a:p>
            <a:pPr indent="-419100" lvl="0" marL="457200" marR="0" rtl="0" algn="l">
              <a:lnSpc>
                <a:spcPct val="120000"/>
              </a:lnSpc>
              <a:spcBef>
                <a:spcPts val="0"/>
              </a:spcBef>
              <a:spcAft>
                <a:spcPts val="0"/>
              </a:spcAft>
            </a:pPr>
            <a:r>
              <a:rPr lang="en"/>
              <a:t>Data flow is information on how variables are used in other expressions. </a:t>
            </a:r>
          </a:p>
        </p:txBody>
      </p:sp>
      <p:sp>
        <p:nvSpPr>
          <p:cNvPr id="149" name="Shape 14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Control-Flow Graphs</a:t>
            </a:r>
          </a:p>
        </p:txBody>
      </p:sp>
      <p:sp>
        <p:nvSpPr>
          <p:cNvPr id="155" name="Shape 155"/>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indent="-355600" lvl="0" marL="457200" marR="0" rtl="0" algn="l">
              <a:lnSpc>
                <a:spcPct val="120000"/>
              </a:lnSpc>
              <a:spcBef>
                <a:spcPts val="0"/>
              </a:spcBef>
              <a:spcAft>
                <a:spcPts val="0"/>
              </a:spcAft>
              <a:buClr>
                <a:schemeClr val="dk1"/>
              </a:buClr>
              <a:buSzPct val="100000"/>
              <a:buFont typeface="Arial"/>
            </a:pPr>
            <a:r>
              <a:rPr lang="en" sz="2000"/>
              <a:t>A directed graph representing the flow of control through the program.</a:t>
            </a:r>
          </a:p>
          <a:p>
            <a:pPr indent="-355600" lvl="0" marL="457200" marR="0" rtl="0" algn="l">
              <a:lnSpc>
                <a:spcPct val="120000"/>
              </a:lnSpc>
              <a:spcBef>
                <a:spcPts val="0"/>
              </a:spcBef>
              <a:spcAft>
                <a:spcPts val="0"/>
              </a:spcAft>
              <a:buSzPct val="100000"/>
            </a:pPr>
            <a:r>
              <a:rPr lang="en" sz="2000"/>
              <a:t>Nodes represent sequential blocks of program commands. </a:t>
            </a:r>
          </a:p>
          <a:p>
            <a:pPr indent="-355600" lvl="0" marL="457200" marR="0" rtl="0" algn="l">
              <a:lnSpc>
                <a:spcPct val="120000"/>
              </a:lnSpc>
              <a:spcBef>
                <a:spcPts val="0"/>
              </a:spcBef>
              <a:spcAft>
                <a:spcPts val="0"/>
              </a:spcAft>
              <a:buSzPct val="100000"/>
            </a:pPr>
            <a:r>
              <a:rPr lang="en" sz="2000"/>
              <a:t>Edges connect nodes in the sequence they are executed. Multiple edges indicate conditional statements (loops, if statements, switches).</a:t>
            </a:r>
          </a:p>
        </p:txBody>
      </p:sp>
      <p:sp>
        <p:nvSpPr>
          <p:cNvPr id="156" name="Shape 156"/>
          <p:cNvSpPr txBox="1"/>
          <p:nvPr/>
        </p:nvSpPr>
        <p:spPr>
          <a:xfrm>
            <a:off x="0" y="0"/>
            <a:ext cx="3000000" cy="3000000"/>
          </a:xfrm>
          <a:prstGeom prst="rect">
            <a:avLst/>
          </a:prstGeom>
          <a:noFill/>
          <a:ln>
            <a:noFill/>
          </a:ln>
        </p:spPr>
        <p:txBody>
          <a:bodyPr anchorCtr="0" anchor="ctr" bIns="91425" lIns="91425" rIns="91425" wrap="square" tIns="91425">
            <a:noAutofit/>
          </a:bodyPr>
          <a:lstStyle/>
          <a:p>
            <a:pPr lvl="0" rtl="0">
              <a:spcBef>
                <a:spcPts val="0"/>
              </a:spcBef>
              <a:buNone/>
            </a:pPr>
            <a:r>
              <a:rPr lang="en"/>
              <a:t> </a:t>
            </a:r>
          </a:p>
        </p:txBody>
      </p:sp>
      <p:cxnSp>
        <p:nvCxnSpPr>
          <p:cNvPr id="157" name="Shape 157"/>
          <p:cNvCxnSpPr/>
          <p:nvPr/>
        </p:nvCxnSpPr>
        <p:spPr>
          <a:xfrm>
            <a:off x="6549726" y="3628933"/>
            <a:ext cx="0" cy="352800"/>
          </a:xfrm>
          <a:prstGeom prst="straightConnector1">
            <a:avLst/>
          </a:prstGeom>
          <a:noFill/>
          <a:ln cap="flat" cmpd="sng" w="28575">
            <a:solidFill>
              <a:srgbClr val="000000"/>
            </a:solidFill>
            <a:prstDash val="solid"/>
            <a:round/>
            <a:headEnd len="med" w="med" type="none"/>
            <a:tailEnd len="med" w="med" type="triangle"/>
          </a:ln>
        </p:spPr>
      </p:cxnSp>
      <p:cxnSp>
        <p:nvCxnSpPr>
          <p:cNvPr id="158" name="Shape 158"/>
          <p:cNvCxnSpPr/>
          <p:nvPr/>
        </p:nvCxnSpPr>
        <p:spPr>
          <a:xfrm>
            <a:off x="4575841" y="3628933"/>
            <a:ext cx="0" cy="1358400"/>
          </a:xfrm>
          <a:prstGeom prst="straightConnector1">
            <a:avLst/>
          </a:prstGeom>
          <a:noFill/>
          <a:ln cap="flat" cmpd="sng" w="28575">
            <a:solidFill>
              <a:srgbClr val="000000"/>
            </a:solidFill>
            <a:prstDash val="solid"/>
            <a:round/>
            <a:headEnd len="med" w="med" type="none"/>
            <a:tailEnd len="med" w="med" type="triangle"/>
          </a:ln>
        </p:spPr>
      </p:cxnSp>
      <p:sp>
        <p:nvSpPr>
          <p:cNvPr id="159" name="Shape 159"/>
          <p:cNvSpPr/>
          <p:nvPr/>
        </p:nvSpPr>
        <p:spPr>
          <a:xfrm>
            <a:off x="7359993" y="5375547"/>
            <a:ext cx="645900" cy="4341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a:t>
            </a:r>
          </a:p>
        </p:txBody>
      </p:sp>
      <p:sp>
        <p:nvSpPr>
          <p:cNvPr id="160" name="Shape 160"/>
          <p:cNvSpPr/>
          <p:nvPr/>
        </p:nvSpPr>
        <p:spPr>
          <a:xfrm>
            <a:off x="4240409" y="3319174"/>
            <a:ext cx="2431500" cy="6042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lang="en" sz="1600">
                <a:solidFill>
                  <a:schemeClr val="dk1"/>
                </a:solidFill>
              </a:rPr>
              <a:t>      </a:t>
            </a:r>
            <a:r>
              <a:rPr b="1" i="0" lang="en" sz="1600" u="none" cap="none" strike="noStrike">
                <a:solidFill>
                  <a:schemeClr val="dk1"/>
                </a:solidFill>
                <a:latin typeface="Arial"/>
                <a:ea typeface="Arial"/>
                <a:cs typeface="Arial"/>
                <a:sym typeface="Arial"/>
              </a:rPr>
              <a:t>i&lt;N</a:t>
            </a:r>
          </a:p>
        </p:txBody>
      </p:sp>
      <p:sp>
        <p:nvSpPr>
          <p:cNvPr id="161" name="Shape 161"/>
          <p:cNvSpPr/>
          <p:nvPr/>
        </p:nvSpPr>
        <p:spPr>
          <a:xfrm>
            <a:off x="5472923" y="3981629"/>
            <a:ext cx="2167200" cy="6042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A[i]&lt;0</a:t>
            </a:r>
          </a:p>
        </p:txBody>
      </p:sp>
      <p:sp>
        <p:nvSpPr>
          <p:cNvPr id="162" name="Shape 162"/>
          <p:cNvSpPr/>
          <p:nvPr/>
        </p:nvSpPr>
        <p:spPr>
          <a:xfrm>
            <a:off x="6994459" y="4639485"/>
            <a:ext cx="1303800" cy="4341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 = - A[i];</a:t>
            </a:r>
          </a:p>
        </p:txBody>
      </p:sp>
      <p:sp>
        <p:nvSpPr>
          <p:cNvPr id="163" name="Shape 163"/>
          <p:cNvSpPr/>
          <p:nvPr/>
        </p:nvSpPr>
        <p:spPr>
          <a:xfrm>
            <a:off x="3922450" y="5007516"/>
            <a:ext cx="1305300" cy="4341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return(1)</a:t>
            </a:r>
          </a:p>
        </p:txBody>
      </p:sp>
      <p:cxnSp>
        <p:nvCxnSpPr>
          <p:cNvPr id="164" name="Shape 164"/>
          <p:cNvCxnSpPr/>
          <p:nvPr/>
        </p:nvCxnSpPr>
        <p:spPr>
          <a:xfrm>
            <a:off x="5526230" y="2892871"/>
            <a:ext cx="0" cy="401700"/>
          </a:xfrm>
          <a:prstGeom prst="straightConnector1">
            <a:avLst/>
          </a:prstGeom>
          <a:noFill/>
          <a:ln cap="flat" cmpd="sng" w="28575">
            <a:solidFill>
              <a:srgbClr val="000000"/>
            </a:solidFill>
            <a:prstDash val="solid"/>
            <a:round/>
            <a:headEnd len="med" w="med" type="none"/>
            <a:tailEnd len="med" w="med" type="triangle"/>
          </a:ln>
        </p:spPr>
      </p:cxnSp>
      <p:cxnSp>
        <p:nvCxnSpPr>
          <p:cNvPr id="165" name="Shape 165"/>
          <p:cNvCxnSpPr/>
          <p:nvPr/>
        </p:nvCxnSpPr>
        <p:spPr>
          <a:xfrm>
            <a:off x="7646328" y="4291389"/>
            <a:ext cx="0" cy="340500"/>
          </a:xfrm>
          <a:prstGeom prst="straightConnector1">
            <a:avLst/>
          </a:prstGeom>
          <a:noFill/>
          <a:ln cap="flat" cmpd="sng" w="28575">
            <a:solidFill>
              <a:srgbClr val="000000"/>
            </a:solidFill>
            <a:prstDash val="solid"/>
            <a:round/>
            <a:headEnd len="med" w="med" type="none"/>
            <a:tailEnd len="med" w="med" type="triangle"/>
          </a:ln>
        </p:spPr>
      </p:cxnSp>
      <p:cxnSp>
        <p:nvCxnSpPr>
          <p:cNvPr id="166" name="Shape 166"/>
          <p:cNvCxnSpPr/>
          <p:nvPr/>
        </p:nvCxnSpPr>
        <p:spPr>
          <a:xfrm>
            <a:off x="8017955" y="5594832"/>
            <a:ext cx="426600" cy="0"/>
          </a:xfrm>
          <a:prstGeom prst="straightConnector1">
            <a:avLst/>
          </a:prstGeom>
          <a:noFill/>
          <a:ln cap="flat" cmpd="sng" w="28575">
            <a:solidFill>
              <a:srgbClr val="000000"/>
            </a:solidFill>
            <a:prstDash val="solid"/>
            <a:round/>
            <a:headEnd len="med" w="med" type="none"/>
            <a:tailEnd len="med" w="med" type="none"/>
          </a:ln>
        </p:spPr>
      </p:cxnSp>
      <p:cxnSp>
        <p:nvCxnSpPr>
          <p:cNvPr id="167" name="Shape 167"/>
          <p:cNvCxnSpPr/>
          <p:nvPr/>
        </p:nvCxnSpPr>
        <p:spPr>
          <a:xfrm>
            <a:off x="8432106" y="3708601"/>
            <a:ext cx="0" cy="1886100"/>
          </a:xfrm>
          <a:prstGeom prst="straightConnector1">
            <a:avLst/>
          </a:prstGeom>
          <a:noFill/>
          <a:ln cap="flat" cmpd="sng" w="28575">
            <a:solidFill>
              <a:srgbClr val="000000"/>
            </a:solidFill>
            <a:prstDash val="solid"/>
            <a:round/>
            <a:headEnd len="med" w="med" type="none"/>
            <a:tailEnd len="med" w="med" type="none"/>
          </a:ln>
        </p:spPr>
      </p:cxnSp>
      <p:cxnSp>
        <p:nvCxnSpPr>
          <p:cNvPr id="168" name="Shape 168"/>
          <p:cNvCxnSpPr/>
          <p:nvPr/>
        </p:nvCxnSpPr>
        <p:spPr>
          <a:xfrm>
            <a:off x="5547553" y="3040084"/>
            <a:ext cx="2884500" cy="622500"/>
          </a:xfrm>
          <a:prstGeom prst="straightConnector1">
            <a:avLst/>
          </a:prstGeom>
          <a:noFill/>
          <a:ln cap="flat" cmpd="sng" w="28575">
            <a:solidFill>
              <a:srgbClr val="000000"/>
            </a:solidFill>
            <a:prstDash val="solid"/>
            <a:round/>
            <a:headEnd len="med" w="med" type="triangle"/>
            <a:tailEnd len="med" w="med" type="none"/>
          </a:ln>
        </p:spPr>
      </p:cxnSp>
      <p:sp>
        <p:nvSpPr>
          <p:cNvPr id="169" name="Shape 169"/>
          <p:cNvSpPr/>
          <p:nvPr/>
        </p:nvSpPr>
        <p:spPr>
          <a:xfrm>
            <a:off x="6609141" y="3659602"/>
            <a:ext cx="846900" cy="3246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170" name="Shape 170"/>
          <p:cNvSpPr/>
          <p:nvPr/>
        </p:nvSpPr>
        <p:spPr>
          <a:xfrm>
            <a:off x="4562122" y="3954025"/>
            <a:ext cx="846900" cy="3246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sp>
        <p:nvSpPr>
          <p:cNvPr id="171" name="Shape 171"/>
          <p:cNvSpPr/>
          <p:nvPr/>
        </p:nvSpPr>
        <p:spPr>
          <a:xfrm>
            <a:off x="7741027" y="4200263"/>
            <a:ext cx="846900" cy="3246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172" name="Shape 172"/>
          <p:cNvSpPr/>
          <p:nvPr/>
        </p:nvSpPr>
        <p:spPr>
          <a:xfrm>
            <a:off x="5585624" y="4542875"/>
            <a:ext cx="800700" cy="3246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cxnSp>
        <p:nvCxnSpPr>
          <p:cNvPr id="173" name="Shape 173"/>
          <p:cNvCxnSpPr/>
          <p:nvPr/>
        </p:nvCxnSpPr>
        <p:spPr>
          <a:xfrm>
            <a:off x="5526230" y="4291389"/>
            <a:ext cx="0" cy="1297500"/>
          </a:xfrm>
          <a:prstGeom prst="straightConnector1">
            <a:avLst/>
          </a:prstGeom>
          <a:noFill/>
          <a:ln cap="flat" cmpd="sng" w="28575">
            <a:solidFill>
              <a:schemeClr val="dk1"/>
            </a:solidFill>
            <a:prstDash val="solid"/>
            <a:round/>
            <a:headEnd len="med" w="med" type="none"/>
            <a:tailEnd len="med" w="med" type="none"/>
          </a:ln>
        </p:spPr>
      </p:cxnSp>
      <p:cxnSp>
        <p:nvCxnSpPr>
          <p:cNvPr id="174" name="Shape 174"/>
          <p:cNvCxnSpPr/>
          <p:nvPr/>
        </p:nvCxnSpPr>
        <p:spPr>
          <a:xfrm>
            <a:off x="5547553" y="5594832"/>
            <a:ext cx="1800300" cy="0"/>
          </a:xfrm>
          <a:prstGeom prst="straightConnector1">
            <a:avLst/>
          </a:prstGeom>
          <a:noFill/>
          <a:ln cap="flat" cmpd="sng" w="28575">
            <a:solidFill>
              <a:schemeClr val="dk1"/>
            </a:solidFill>
            <a:prstDash val="solid"/>
            <a:round/>
            <a:headEnd len="med" w="med" type="none"/>
            <a:tailEnd len="med" w="med" type="triangle"/>
          </a:ln>
        </p:spPr>
      </p:cxnSp>
      <p:sp>
        <p:nvSpPr>
          <p:cNvPr id="175" name="Shape 175"/>
          <p:cNvSpPr/>
          <p:nvPr/>
        </p:nvSpPr>
        <p:spPr>
          <a:xfrm>
            <a:off x="5093681" y="2431300"/>
            <a:ext cx="846900" cy="4341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i=0</a:t>
            </a:r>
          </a:p>
        </p:txBody>
      </p:sp>
      <p:cxnSp>
        <p:nvCxnSpPr>
          <p:cNvPr id="176" name="Shape 176"/>
          <p:cNvCxnSpPr/>
          <p:nvPr/>
        </p:nvCxnSpPr>
        <p:spPr>
          <a:xfrm>
            <a:off x="7646328" y="5101057"/>
            <a:ext cx="0" cy="267000"/>
          </a:xfrm>
          <a:prstGeom prst="straightConnector1">
            <a:avLst/>
          </a:prstGeom>
          <a:noFill/>
          <a:ln cap="flat" cmpd="sng" w="28575">
            <a:solidFill>
              <a:srgbClr val="000000"/>
            </a:solidFill>
            <a:prstDash val="solid"/>
            <a:round/>
            <a:headEnd len="med" w="med" type="none"/>
            <a:tailEnd len="med" w="med" type="triangle"/>
          </a:ln>
        </p:spPr>
      </p:cxnSp>
      <p:sp>
        <p:nvSpPr>
          <p:cNvPr id="177" name="Shape 17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nvSpPr>
        <p:spPr>
          <a:xfrm>
            <a:off x="457200" y="2057400"/>
            <a:ext cx="4478400" cy="3503700"/>
          </a:xfrm>
          <a:prstGeom prst="rect">
            <a:avLst/>
          </a:prstGeom>
          <a:noFill/>
          <a:ln>
            <a:noFill/>
          </a:ln>
        </p:spPr>
        <p:txBody>
          <a:bodyPr anchorCtr="0" anchor="t" bIns="45875" lIns="91775" rIns="91775" wrap="square" tIns="45875">
            <a:noAutofit/>
          </a:bodyPr>
          <a:lstStyle/>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1 if (1==x)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2	    y=45;</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3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4 else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5	    y=23456;</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6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7 /* continue */</a:t>
            </a:r>
          </a:p>
        </p:txBody>
      </p:sp>
      <p:sp>
        <p:nvSpPr>
          <p:cNvPr id="187" name="Shape 187"/>
          <p:cNvSpPr txBox="1"/>
          <p:nvPr>
            <p:ph type="title"/>
          </p:nvPr>
        </p:nvSpPr>
        <p:spPr>
          <a:xfrm>
            <a:off x="457200" y="274650"/>
            <a:ext cx="8016300" cy="1143000"/>
          </a:xfrm>
          <a:prstGeom prst="rect">
            <a:avLst/>
          </a:prstGeom>
          <a:noFill/>
          <a:ln>
            <a:noFill/>
          </a:ln>
        </p:spPr>
        <p:txBody>
          <a:bodyPr anchorCtr="0" anchor="ctr" bIns="45700" lIns="91425" rIns="45700" wrap="square"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If-then-else</a:t>
            </a:r>
          </a:p>
        </p:txBody>
      </p:sp>
      <p:sp>
        <p:nvSpPr>
          <p:cNvPr id="188" name="Shape 188"/>
          <p:cNvSpPr/>
          <p:nvPr/>
        </p:nvSpPr>
        <p:spPr>
          <a:xfrm>
            <a:off x="5353400" y="3611400"/>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y=45;</a:t>
            </a:r>
          </a:p>
        </p:txBody>
      </p:sp>
      <p:sp>
        <p:nvSpPr>
          <p:cNvPr id="189" name="Shape 189"/>
          <p:cNvSpPr/>
          <p:nvPr/>
        </p:nvSpPr>
        <p:spPr>
          <a:xfrm>
            <a:off x="7222800" y="3611400"/>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y=23456;</a:t>
            </a:r>
          </a:p>
        </p:txBody>
      </p:sp>
      <p:sp>
        <p:nvSpPr>
          <p:cNvPr id="190" name="Shape 190"/>
          <p:cNvSpPr/>
          <p:nvPr/>
        </p:nvSpPr>
        <p:spPr>
          <a:xfrm>
            <a:off x="6271675" y="4946000"/>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l">
              <a:spcBef>
                <a:spcPts val="0"/>
              </a:spcBef>
              <a:buNone/>
            </a:pPr>
            <a:r>
              <a:rPr lang="en"/>
              <a:t>/* continue */</a:t>
            </a:r>
          </a:p>
        </p:txBody>
      </p:sp>
      <p:cxnSp>
        <p:nvCxnSpPr>
          <p:cNvPr id="191" name="Shape 191"/>
          <p:cNvCxnSpPr>
            <a:stCxn id="188" idx="2"/>
            <a:endCxn id="190" idx="0"/>
          </p:cNvCxnSpPr>
          <p:nvPr/>
        </p:nvCxnSpPr>
        <p:spPr>
          <a:xfrm>
            <a:off x="5978750" y="4340700"/>
            <a:ext cx="918300" cy="605400"/>
          </a:xfrm>
          <a:prstGeom prst="straightConnector1">
            <a:avLst/>
          </a:prstGeom>
          <a:noFill/>
          <a:ln cap="flat" cmpd="sng" w="9525">
            <a:solidFill>
              <a:schemeClr val="dk2"/>
            </a:solidFill>
            <a:prstDash val="solid"/>
            <a:round/>
            <a:headEnd len="lg" w="lg" type="none"/>
            <a:tailEnd len="lg" w="lg" type="triangle"/>
          </a:ln>
        </p:spPr>
      </p:cxnSp>
      <p:cxnSp>
        <p:nvCxnSpPr>
          <p:cNvPr id="192" name="Shape 192"/>
          <p:cNvCxnSpPr>
            <a:stCxn id="189" idx="2"/>
            <a:endCxn id="190" idx="0"/>
          </p:cNvCxnSpPr>
          <p:nvPr/>
        </p:nvCxnSpPr>
        <p:spPr>
          <a:xfrm flipH="1">
            <a:off x="6897150" y="4340700"/>
            <a:ext cx="951000" cy="605400"/>
          </a:xfrm>
          <a:prstGeom prst="straightConnector1">
            <a:avLst/>
          </a:prstGeom>
          <a:noFill/>
          <a:ln cap="flat" cmpd="sng" w="9525">
            <a:solidFill>
              <a:schemeClr val="dk2"/>
            </a:solidFill>
            <a:prstDash val="solid"/>
            <a:round/>
            <a:headEnd len="lg" w="lg" type="none"/>
            <a:tailEnd len="lg" w="lg" type="triangle"/>
          </a:ln>
        </p:spPr>
      </p:cxnSp>
      <p:sp>
        <p:nvSpPr>
          <p:cNvPr id="193" name="Shape 193"/>
          <p:cNvSpPr/>
          <p:nvPr/>
        </p:nvSpPr>
        <p:spPr>
          <a:xfrm>
            <a:off x="6245125" y="2225800"/>
            <a:ext cx="1303800" cy="10080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1==x</a:t>
            </a:r>
          </a:p>
        </p:txBody>
      </p:sp>
      <p:cxnSp>
        <p:nvCxnSpPr>
          <p:cNvPr id="194" name="Shape 194"/>
          <p:cNvCxnSpPr>
            <a:endCxn id="188" idx="0"/>
          </p:cNvCxnSpPr>
          <p:nvPr/>
        </p:nvCxnSpPr>
        <p:spPr>
          <a:xfrm flipH="1">
            <a:off x="5978750" y="2961900"/>
            <a:ext cx="579600" cy="649500"/>
          </a:xfrm>
          <a:prstGeom prst="straightConnector1">
            <a:avLst/>
          </a:prstGeom>
          <a:noFill/>
          <a:ln cap="flat" cmpd="sng" w="9525">
            <a:solidFill>
              <a:schemeClr val="dk2"/>
            </a:solidFill>
            <a:prstDash val="solid"/>
            <a:round/>
            <a:headEnd len="lg" w="lg" type="none"/>
            <a:tailEnd len="lg" w="lg" type="triangle"/>
          </a:ln>
        </p:spPr>
      </p:cxnSp>
      <p:cxnSp>
        <p:nvCxnSpPr>
          <p:cNvPr id="195" name="Shape 195"/>
          <p:cNvCxnSpPr>
            <a:endCxn id="189" idx="0"/>
          </p:cNvCxnSpPr>
          <p:nvPr/>
        </p:nvCxnSpPr>
        <p:spPr>
          <a:xfrm>
            <a:off x="7292550" y="2973000"/>
            <a:ext cx="555600" cy="638400"/>
          </a:xfrm>
          <a:prstGeom prst="straightConnector1">
            <a:avLst/>
          </a:prstGeom>
          <a:noFill/>
          <a:ln cap="flat" cmpd="sng" w="9525">
            <a:solidFill>
              <a:schemeClr val="dk2"/>
            </a:solidFill>
            <a:prstDash val="solid"/>
            <a:round/>
            <a:headEnd len="lg" w="lg" type="none"/>
            <a:tailEnd len="lg" w="lg" type="triangle"/>
          </a:ln>
        </p:spPr>
      </p:cxnSp>
      <p:sp>
        <p:nvSpPr>
          <p:cNvPr id="196" name="Shape 196"/>
          <p:cNvSpPr txBox="1"/>
          <p:nvPr/>
        </p:nvSpPr>
        <p:spPr>
          <a:xfrm>
            <a:off x="5846375" y="2994875"/>
            <a:ext cx="398700" cy="2715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197" name="Shape 197"/>
          <p:cNvSpPr txBox="1"/>
          <p:nvPr/>
        </p:nvSpPr>
        <p:spPr>
          <a:xfrm>
            <a:off x="7648800" y="2994875"/>
            <a:ext cx="398700" cy="2715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cxnSp>
        <p:nvCxnSpPr>
          <p:cNvPr id="198" name="Shape 198"/>
          <p:cNvCxnSpPr>
            <a:endCxn id="193" idx="0"/>
          </p:cNvCxnSpPr>
          <p:nvPr/>
        </p:nvCxnSpPr>
        <p:spPr>
          <a:xfrm flipH="1">
            <a:off x="6897025" y="1943200"/>
            <a:ext cx="23100" cy="282600"/>
          </a:xfrm>
          <a:prstGeom prst="straightConnector1">
            <a:avLst/>
          </a:prstGeom>
          <a:noFill/>
          <a:ln cap="flat" cmpd="sng" w="9525">
            <a:solidFill>
              <a:schemeClr val="dk2"/>
            </a:solidFill>
            <a:prstDash val="solid"/>
            <a:round/>
            <a:headEnd len="lg" w="lg" type="none"/>
            <a:tailEnd len="lg" w="lg" type="triangle"/>
          </a:ln>
        </p:spPr>
      </p:cxnSp>
      <p:sp>
        <p:nvSpPr>
          <p:cNvPr id="199" name="Shape 19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nvSpPr>
        <p:spPr>
          <a:xfrm>
            <a:off x="457200" y="2488675"/>
            <a:ext cx="4714200" cy="2041500"/>
          </a:xfrm>
          <a:prstGeom prst="rect">
            <a:avLst/>
          </a:prstGeom>
          <a:noFill/>
          <a:ln>
            <a:noFill/>
          </a:ln>
        </p:spPr>
        <p:txBody>
          <a:bodyPr anchorCtr="0" anchor="t" bIns="45875" lIns="91775" rIns="91775" wrap="square" tIns="45875">
            <a:noAutofit/>
          </a:bodyPr>
          <a:lstStyle/>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1 while (1&lt;x)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2	    x--;</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3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4 /* continue */</a:t>
            </a:r>
          </a:p>
        </p:txBody>
      </p:sp>
      <p:sp>
        <p:nvSpPr>
          <p:cNvPr id="209" name="Shape 209"/>
          <p:cNvSpPr txBox="1"/>
          <p:nvPr>
            <p:ph type="title"/>
          </p:nvPr>
        </p:nvSpPr>
        <p:spPr>
          <a:xfrm>
            <a:off x="457200" y="274650"/>
            <a:ext cx="7056000" cy="1143000"/>
          </a:xfrm>
          <a:prstGeom prst="rect">
            <a:avLst/>
          </a:prstGeom>
          <a:noFill/>
          <a:ln>
            <a:noFill/>
          </a:ln>
        </p:spPr>
        <p:txBody>
          <a:bodyPr anchorCtr="0" anchor="ctr" bIns="45700" lIns="91425" rIns="45700" wrap="square"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Loop</a:t>
            </a:r>
          </a:p>
        </p:txBody>
      </p:sp>
      <p:sp>
        <p:nvSpPr>
          <p:cNvPr id="210" name="Shape 210"/>
          <p:cNvSpPr/>
          <p:nvPr/>
        </p:nvSpPr>
        <p:spPr>
          <a:xfrm>
            <a:off x="5193475" y="437112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x--;</a:t>
            </a:r>
          </a:p>
        </p:txBody>
      </p:sp>
      <p:sp>
        <p:nvSpPr>
          <p:cNvPr id="211" name="Shape 211"/>
          <p:cNvSpPr/>
          <p:nvPr/>
        </p:nvSpPr>
        <p:spPr>
          <a:xfrm>
            <a:off x="7473025" y="4108200"/>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l">
              <a:spcBef>
                <a:spcPts val="0"/>
              </a:spcBef>
              <a:buNone/>
            </a:pPr>
            <a:r>
              <a:rPr lang="en"/>
              <a:t>/* continue */</a:t>
            </a:r>
          </a:p>
        </p:txBody>
      </p:sp>
      <p:cxnSp>
        <p:nvCxnSpPr>
          <p:cNvPr id="212" name="Shape 212"/>
          <p:cNvCxnSpPr>
            <a:endCxn id="211" idx="0"/>
          </p:cNvCxnSpPr>
          <p:nvPr/>
        </p:nvCxnSpPr>
        <p:spPr>
          <a:xfrm>
            <a:off x="7129075" y="3513600"/>
            <a:ext cx="969300" cy="594600"/>
          </a:xfrm>
          <a:prstGeom prst="straightConnector1">
            <a:avLst/>
          </a:prstGeom>
          <a:noFill/>
          <a:ln cap="flat" cmpd="sng" w="9525">
            <a:solidFill>
              <a:schemeClr val="dk2"/>
            </a:solidFill>
            <a:prstDash val="solid"/>
            <a:round/>
            <a:headEnd len="lg" w="lg" type="none"/>
            <a:tailEnd len="lg" w="lg" type="triangle"/>
          </a:ln>
        </p:spPr>
      </p:cxnSp>
      <p:sp>
        <p:nvSpPr>
          <p:cNvPr id="213" name="Shape 213"/>
          <p:cNvSpPr/>
          <p:nvPr/>
        </p:nvSpPr>
        <p:spPr>
          <a:xfrm>
            <a:off x="6169225" y="2722600"/>
            <a:ext cx="1303800" cy="10080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1&lt;x</a:t>
            </a:r>
          </a:p>
        </p:txBody>
      </p:sp>
      <p:cxnSp>
        <p:nvCxnSpPr>
          <p:cNvPr id="214" name="Shape 214"/>
          <p:cNvCxnSpPr>
            <a:endCxn id="210" idx="0"/>
          </p:cNvCxnSpPr>
          <p:nvPr/>
        </p:nvCxnSpPr>
        <p:spPr>
          <a:xfrm flipH="1">
            <a:off x="5818825" y="3480725"/>
            <a:ext cx="696600" cy="890400"/>
          </a:xfrm>
          <a:prstGeom prst="straightConnector1">
            <a:avLst/>
          </a:prstGeom>
          <a:noFill/>
          <a:ln cap="flat" cmpd="sng" w="9525">
            <a:solidFill>
              <a:schemeClr val="dk2"/>
            </a:solidFill>
            <a:prstDash val="solid"/>
            <a:round/>
            <a:headEnd len="lg" w="lg" type="none"/>
            <a:tailEnd len="lg" w="lg" type="triangle"/>
          </a:ln>
        </p:spPr>
      </p:cxnSp>
      <p:sp>
        <p:nvSpPr>
          <p:cNvPr id="215" name="Shape 215"/>
          <p:cNvSpPr txBox="1"/>
          <p:nvPr/>
        </p:nvSpPr>
        <p:spPr>
          <a:xfrm>
            <a:off x="5770475" y="3491675"/>
            <a:ext cx="398700" cy="2715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216" name="Shape 216"/>
          <p:cNvSpPr txBox="1"/>
          <p:nvPr/>
        </p:nvSpPr>
        <p:spPr>
          <a:xfrm>
            <a:off x="7620950" y="3491675"/>
            <a:ext cx="398700" cy="2715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cxnSp>
        <p:nvCxnSpPr>
          <p:cNvPr id="217" name="Shape 217"/>
          <p:cNvCxnSpPr>
            <a:endCxn id="213" idx="0"/>
          </p:cNvCxnSpPr>
          <p:nvPr/>
        </p:nvCxnSpPr>
        <p:spPr>
          <a:xfrm flipH="1">
            <a:off x="6821125" y="2297500"/>
            <a:ext cx="12000" cy="425100"/>
          </a:xfrm>
          <a:prstGeom prst="straightConnector1">
            <a:avLst/>
          </a:prstGeom>
          <a:noFill/>
          <a:ln cap="flat" cmpd="sng" w="9525">
            <a:solidFill>
              <a:schemeClr val="dk2"/>
            </a:solidFill>
            <a:prstDash val="solid"/>
            <a:round/>
            <a:headEnd len="lg" w="lg" type="none"/>
            <a:tailEnd len="lg" w="lg" type="triangle"/>
          </a:ln>
        </p:spPr>
      </p:cxnSp>
      <p:sp>
        <p:nvSpPr>
          <p:cNvPr id="218" name="Shape 218"/>
          <p:cNvSpPr/>
          <p:nvPr/>
        </p:nvSpPr>
        <p:spPr>
          <a:xfrm>
            <a:off x="4807399" y="3210600"/>
            <a:ext cx="1361869" cy="2309829"/>
          </a:xfrm>
          <a:custGeom>
            <a:pathLst>
              <a:path extrusionOk="0" h="124452" w="84575">
                <a:moveTo>
                  <a:pt x="44698" y="107362"/>
                </a:moveTo>
                <a:lnTo>
                  <a:pt x="44698" y="124452"/>
                </a:lnTo>
                <a:lnTo>
                  <a:pt x="1753" y="124014"/>
                </a:lnTo>
                <a:lnTo>
                  <a:pt x="0" y="0"/>
                </a:lnTo>
                <a:lnTo>
                  <a:pt x="84575" y="0"/>
                </a:lnTo>
              </a:path>
            </a:pathLst>
          </a:custGeom>
          <a:noFill/>
          <a:ln cap="flat" cmpd="sng" w="9525">
            <a:solidFill>
              <a:schemeClr val="dk2"/>
            </a:solidFill>
            <a:prstDash val="solid"/>
            <a:round/>
            <a:headEnd len="lg" w="lg" type="none"/>
            <a:tailEnd len="lg" w="lg" type="triangle"/>
          </a:ln>
        </p:spPr>
      </p:sp>
      <p:sp>
        <p:nvSpPr>
          <p:cNvPr id="219" name="Shape 21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50"/>
            <a:ext cx="7372500" cy="1143000"/>
          </a:xfrm>
          <a:prstGeom prst="rect">
            <a:avLst/>
          </a:prstGeom>
          <a:noFill/>
          <a:ln>
            <a:noFill/>
          </a:ln>
        </p:spPr>
        <p:txBody>
          <a:bodyPr anchorCtr="0" anchor="ctr" bIns="45700" lIns="91425" rIns="45700" wrap="square"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Case </a:t>
            </a:r>
          </a:p>
        </p:txBody>
      </p:sp>
      <p:sp>
        <p:nvSpPr>
          <p:cNvPr id="229" name="Shape 229"/>
          <p:cNvSpPr txBox="1"/>
          <p:nvPr/>
        </p:nvSpPr>
        <p:spPr>
          <a:xfrm>
            <a:off x="457200" y="2447925"/>
            <a:ext cx="4554600" cy="3016200"/>
          </a:xfrm>
          <a:prstGeom prst="rect">
            <a:avLst/>
          </a:prstGeom>
          <a:noFill/>
          <a:ln>
            <a:noFill/>
          </a:ln>
        </p:spPr>
        <p:txBody>
          <a:bodyPr anchorCtr="0" anchor="t" bIns="45875" lIns="91775" rIns="91775" wrap="square" tIns="45875">
            <a:noAutofit/>
          </a:bodyPr>
          <a:lstStyle/>
          <a:p>
            <a:pPr indent="0" lvl="0" marL="0" marR="0" rtl="0" algn="l">
              <a:spcBef>
                <a:spcPts val="0"/>
              </a:spcBef>
              <a:buSzPct val="25000"/>
              <a:buNone/>
            </a:pPr>
            <a:r>
              <a:rPr b="1" i="0" lang="en" sz="2400" u="none" cap="none" strike="noStrike">
                <a:solidFill>
                  <a:schemeClr val="dk1"/>
                </a:solidFill>
                <a:latin typeface="Courier New"/>
                <a:ea typeface="Courier New"/>
                <a:cs typeface="Courier New"/>
                <a:sym typeface="Courier New"/>
              </a:rPr>
              <a:t>1 switch (test) {</a:t>
            </a:r>
          </a:p>
          <a:p>
            <a:pPr indent="0" lvl="0" marL="0" marR="0" rtl="0" algn="l">
              <a:spcBef>
                <a:spcPts val="0"/>
              </a:spcBef>
              <a:buSzPct val="25000"/>
              <a:buNone/>
            </a:pPr>
            <a:r>
              <a:rPr b="1" i="0" lang="en" sz="2400" u="none" cap="none" strike="noStrike">
                <a:solidFill>
                  <a:schemeClr val="dk1"/>
                </a:solidFill>
                <a:latin typeface="Courier New"/>
                <a:ea typeface="Courier New"/>
                <a:cs typeface="Courier New"/>
                <a:sym typeface="Courier New"/>
              </a:rPr>
              <a:t>2	    case 1 : ...</a:t>
            </a:r>
          </a:p>
          <a:p>
            <a:pPr indent="0" lvl="0" marL="0" marR="0" rtl="0" algn="l">
              <a:spcBef>
                <a:spcPts val="0"/>
              </a:spcBef>
              <a:buSzPct val="25000"/>
              <a:buNone/>
            </a:pPr>
            <a:r>
              <a:rPr b="1" i="0" lang="en" sz="2400" u="none" cap="none" strike="noStrike">
                <a:solidFill>
                  <a:schemeClr val="dk1"/>
                </a:solidFill>
                <a:latin typeface="Courier New"/>
                <a:ea typeface="Courier New"/>
                <a:cs typeface="Courier New"/>
                <a:sym typeface="Courier New"/>
              </a:rPr>
              <a:t>3	    case 2 : ...</a:t>
            </a:r>
          </a:p>
          <a:p>
            <a:pPr indent="0" lvl="0" marL="0" marR="0" rtl="0" algn="l">
              <a:spcBef>
                <a:spcPts val="0"/>
              </a:spcBef>
              <a:buSzPct val="25000"/>
              <a:buNone/>
            </a:pPr>
            <a:r>
              <a:rPr b="1" i="0" lang="en" sz="2400" u="none" cap="none" strike="noStrike">
                <a:solidFill>
                  <a:schemeClr val="dk1"/>
                </a:solidFill>
                <a:latin typeface="Courier New"/>
                <a:ea typeface="Courier New"/>
                <a:cs typeface="Courier New"/>
                <a:sym typeface="Courier New"/>
              </a:rPr>
              <a:t>4 	  case 3 : ...</a:t>
            </a:r>
          </a:p>
          <a:p>
            <a:pPr indent="0" lvl="0" marL="0" marR="0" rtl="0" algn="l">
              <a:spcBef>
                <a:spcPts val="0"/>
              </a:spcBef>
              <a:buSzPct val="25000"/>
              <a:buNone/>
            </a:pPr>
            <a:r>
              <a:rPr b="1" i="0" lang="en" sz="2400" u="none" cap="none" strike="noStrike">
                <a:solidFill>
                  <a:schemeClr val="dk1"/>
                </a:solidFill>
                <a:latin typeface="Courier New"/>
                <a:ea typeface="Courier New"/>
                <a:cs typeface="Courier New"/>
                <a:sym typeface="Courier New"/>
              </a:rPr>
              <a:t>5 }</a:t>
            </a:r>
          </a:p>
          <a:p>
            <a:pPr indent="0" lvl="0" marL="0" marR="0" rtl="0" algn="l">
              <a:spcBef>
                <a:spcPts val="0"/>
              </a:spcBef>
              <a:buSzPct val="25000"/>
              <a:buNone/>
            </a:pPr>
            <a:r>
              <a:rPr b="1" i="0" lang="en" sz="2400" u="none" cap="none" strike="noStrike">
                <a:solidFill>
                  <a:schemeClr val="dk1"/>
                </a:solidFill>
                <a:latin typeface="Courier New"/>
                <a:ea typeface="Courier New"/>
                <a:cs typeface="Courier New"/>
                <a:sym typeface="Courier New"/>
              </a:rPr>
              <a:t>6 /* continue */</a:t>
            </a:r>
          </a:p>
        </p:txBody>
      </p:sp>
      <p:sp>
        <p:nvSpPr>
          <p:cNvPr id="230" name="Shape 230"/>
          <p:cNvSpPr/>
          <p:nvPr/>
        </p:nvSpPr>
        <p:spPr>
          <a:xfrm>
            <a:off x="4787325" y="340022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case 1...</a:t>
            </a:r>
          </a:p>
        </p:txBody>
      </p:sp>
      <p:sp>
        <p:nvSpPr>
          <p:cNvPr id="231" name="Shape 231"/>
          <p:cNvSpPr/>
          <p:nvPr/>
        </p:nvSpPr>
        <p:spPr>
          <a:xfrm>
            <a:off x="7415150" y="340022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case 3...</a:t>
            </a:r>
          </a:p>
        </p:txBody>
      </p:sp>
      <p:sp>
        <p:nvSpPr>
          <p:cNvPr id="232" name="Shape 232"/>
          <p:cNvSpPr/>
          <p:nvPr/>
        </p:nvSpPr>
        <p:spPr>
          <a:xfrm>
            <a:off x="6038025" y="473482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l">
              <a:spcBef>
                <a:spcPts val="0"/>
              </a:spcBef>
              <a:buNone/>
            </a:pPr>
            <a:r>
              <a:rPr lang="en"/>
              <a:t>/* continue */</a:t>
            </a:r>
          </a:p>
        </p:txBody>
      </p:sp>
      <p:cxnSp>
        <p:nvCxnSpPr>
          <p:cNvPr id="233" name="Shape 233"/>
          <p:cNvCxnSpPr>
            <a:stCxn id="230" idx="2"/>
            <a:endCxn id="232" idx="0"/>
          </p:cNvCxnSpPr>
          <p:nvPr/>
        </p:nvCxnSpPr>
        <p:spPr>
          <a:xfrm>
            <a:off x="5412675" y="4129525"/>
            <a:ext cx="1250700" cy="605400"/>
          </a:xfrm>
          <a:prstGeom prst="straightConnector1">
            <a:avLst/>
          </a:prstGeom>
          <a:noFill/>
          <a:ln cap="flat" cmpd="sng" w="9525">
            <a:solidFill>
              <a:schemeClr val="dk2"/>
            </a:solidFill>
            <a:prstDash val="solid"/>
            <a:round/>
            <a:headEnd len="lg" w="lg" type="none"/>
            <a:tailEnd len="lg" w="lg" type="triangle"/>
          </a:ln>
        </p:spPr>
      </p:cxnSp>
      <p:cxnSp>
        <p:nvCxnSpPr>
          <p:cNvPr id="234" name="Shape 234"/>
          <p:cNvCxnSpPr>
            <a:stCxn id="231" idx="2"/>
            <a:endCxn id="232" idx="0"/>
          </p:cNvCxnSpPr>
          <p:nvPr/>
        </p:nvCxnSpPr>
        <p:spPr>
          <a:xfrm flipH="1">
            <a:off x="6663500" y="4129525"/>
            <a:ext cx="1377000" cy="605400"/>
          </a:xfrm>
          <a:prstGeom prst="straightConnector1">
            <a:avLst/>
          </a:prstGeom>
          <a:noFill/>
          <a:ln cap="flat" cmpd="sng" w="9525">
            <a:solidFill>
              <a:schemeClr val="dk2"/>
            </a:solidFill>
            <a:prstDash val="solid"/>
            <a:round/>
            <a:headEnd len="lg" w="lg" type="none"/>
            <a:tailEnd len="lg" w="lg" type="triangle"/>
          </a:ln>
        </p:spPr>
      </p:cxnSp>
      <p:sp>
        <p:nvSpPr>
          <p:cNvPr id="235" name="Shape 235"/>
          <p:cNvSpPr/>
          <p:nvPr/>
        </p:nvSpPr>
        <p:spPr>
          <a:xfrm>
            <a:off x="6011475" y="2014625"/>
            <a:ext cx="1303800" cy="10080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test</a:t>
            </a:r>
          </a:p>
        </p:txBody>
      </p:sp>
      <p:cxnSp>
        <p:nvCxnSpPr>
          <p:cNvPr id="236" name="Shape 236"/>
          <p:cNvCxnSpPr>
            <a:endCxn id="230" idx="0"/>
          </p:cNvCxnSpPr>
          <p:nvPr/>
        </p:nvCxnSpPr>
        <p:spPr>
          <a:xfrm flipH="1">
            <a:off x="5412675" y="2739925"/>
            <a:ext cx="868200" cy="660300"/>
          </a:xfrm>
          <a:prstGeom prst="straightConnector1">
            <a:avLst/>
          </a:prstGeom>
          <a:noFill/>
          <a:ln cap="flat" cmpd="sng" w="9525">
            <a:solidFill>
              <a:schemeClr val="dk2"/>
            </a:solidFill>
            <a:prstDash val="solid"/>
            <a:round/>
            <a:headEnd len="lg" w="lg" type="none"/>
            <a:tailEnd len="lg" w="lg" type="triangle"/>
          </a:ln>
        </p:spPr>
      </p:cxnSp>
      <p:cxnSp>
        <p:nvCxnSpPr>
          <p:cNvPr id="237" name="Shape 237"/>
          <p:cNvCxnSpPr>
            <a:endCxn id="231" idx="0"/>
          </p:cNvCxnSpPr>
          <p:nvPr/>
        </p:nvCxnSpPr>
        <p:spPr>
          <a:xfrm>
            <a:off x="7080800" y="2706925"/>
            <a:ext cx="959700" cy="693300"/>
          </a:xfrm>
          <a:prstGeom prst="straightConnector1">
            <a:avLst/>
          </a:prstGeom>
          <a:noFill/>
          <a:ln cap="flat" cmpd="sng" w="9525">
            <a:solidFill>
              <a:schemeClr val="dk2"/>
            </a:solidFill>
            <a:prstDash val="solid"/>
            <a:round/>
            <a:headEnd len="lg" w="lg" type="none"/>
            <a:tailEnd len="lg" w="lg" type="triangle"/>
          </a:ln>
        </p:spPr>
      </p:cxnSp>
      <p:cxnSp>
        <p:nvCxnSpPr>
          <p:cNvPr id="238" name="Shape 238"/>
          <p:cNvCxnSpPr>
            <a:endCxn id="235" idx="0"/>
          </p:cNvCxnSpPr>
          <p:nvPr/>
        </p:nvCxnSpPr>
        <p:spPr>
          <a:xfrm flipH="1">
            <a:off x="6663375" y="1732025"/>
            <a:ext cx="23100" cy="282600"/>
          </a:xfrm>
          <a:prstGeom prst="straightConnector1">
            <a:avLst/>
          </a:prstGeom>
          <a:noFill/>
          <a:ln cap="flat" cmpd="sng" w="9525">
            <a:solidFill>
              <a:schemeClr val="dk2"/>
            </a:solidFill>
            <a:prstDash val="solid"/>
            <a:round/>
            <a:headEnd len="lg" w="lg" type="none"/>
            <a:tailEnd len="lg" w="lg" type="triangle"/>
          </a:ln>
        </p:spPr>
      </p:cxnSp>
      <p:sp>
        <p:nvSpPr>
          <p:cNvPr id="239" name="Shape 239"/>
          <p:cNvSpPr/>
          <p:nvPr/>
        </p:nvSpPr>
        <p:spPr>
          <a:xfrm>
            <a:off x="6101238" y="340022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case 2...</a:t>
            </a:r>
          </a:p>
        </p:txBody>
      </p:sp>
      <p:cxnSp>
        <p:nvCxnSpPr>
          <p:cNvPr id="240" name="Shape 240"/>
          <p:cNvCxnSpPr>
            <a:stCxn id="235" idx="2"/>
            <a:endCxn id="239" idx="0"/>
          </p:cNvCxnSpPr>
          <p:nvPr/>
        </p:nvCxnSpPr>
        <p:spPr>
          <a:xfrm>
            <a:off x="6663375" y="3022625"/>
            <a:ext cx="63300" cy="377700"/>
          </a:xfrm>
          <a:prstGeom prst="straightConnector1">
            <a:avLst/>
          </a:prstGeom>
          <a:noFill/>
          <a:ln cap="flat" cmpd="sng" w="9525">
            <a:solidFill>
              <a:schemeClr val="dk2"/>
            </a:solidFill>
            <a:prstDash val="solid"/>
            <a:round/>
            <a:headEnd len="lg" w="lg" type="none"/>
            <a:tailEnd len="lg" w="lg" type="triangle"/>
          </a:ln>
        </p:spPr>
      </p:cxnSp>
      <p:cxnSp>
        <p:nvCxnSpPr>
          <p:cNvPr id="241" name="Shape 241"/>
          <p:cNvCxnSpPr>
            <a:stCxn id="239" idx="2"/>
            <a:endCxn id="232" idx="0"/>
          </p:cNvCxnSpPr>
          <p:nvPr/>
        </p:nvCxnSpPr>
        <p:spPr>
          <a:xfrm flipH="1">
            <a:off x="6663288" y="4129525"/>
            <a:ext cx="63300" cy="605400"/>
          </a:xfrm>
          <a:prstGeom prst="straightConnector1">
            <a:avLst/>
          </a:prstGeom>
          <a:noFill/>
          <a:ln cap="flat" cmpd="sng" w="9525">
            <a:solidFill>
              <a:schemeClr val="dk2"/>
            </a:solidFill>
            <a:prstDash val="solid"/>
            <a:round/>
            <a:headEnd len="lg" w="lg" type="none"/>
            <a:tailEnd len="lg" w="lg" type="triangle"/>
          </a:ln>
        </p:spPr>
      </p:cxnSp>
      <p:sp>
        <p:nvSpPr>
          <p:cNvPr id="242" name="Shape 24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Basic Blocks</a:t>
            </a:r>
          </a:p>
        </p:txBody>
      </p:sp>
      <p:sp>
        <p:nvSpPr>
          <p:cNvPr id="248" name="Shape 248"/>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indent="-381000" lvl="0" marL="457200" marR="0" rtl="0" algn="l">
              <a:lnSpc>
                <a:spcPct val="120000"/>
              </a:lnSpc>
              <a:spcBef>
                <a:spcPts val="0"/>
              </a:spcBef>
              <a:spcAft>
                <a:spcPts val="0"/>
              </a:spcAft>
              <a:buClr>
                <a:schemeClr val="dk1"/>
              </a:buClr>
              <a:buSzPct val="100000"/>
              <a:buFont typeface="Arial"/>
            </a:pPr>
            <a:r>
              <a:rPr lang="en" sz="2400"/>
              <a:t>Nodes represent basic blocks - a set of sequentially executed instructions with a single entry and exit point.</a:t>
            </a:r>
          </a:p>
          <a:p>
            <a:pPr indent="-381000" lvl="0" marL="457200" marR="0" rtl="0" algn="l">
              <a:lnSpc>
                <a:spcPct val="120000"/>
              </a:lnSpc>
              <a:spcBef>
                <a:spcPts val="0"/>
              </a:spcBef>
              <a:spcAft>
                <a:spcPts val="0"/>
              </a:spcAft>
              <a:buSzPct val="100000"/>
            </a:pPr>
            <a:r>
              <a:rPr lang="en" sz="2400"/>
              <a:t>Typically a set of adjacent statements, but a statement might be broken up into multiple blocks to model control flow in the statement.</a:t>
            </a:r>
          </a:p>
        </p:txBody>
      </p:sp>
      <p:sp>
        <p:nvSpPr>
          <p:cNvPr id="249" name="Shape 249"/>
          <p:cNvSpPr txBox="1"/>
          <p:nvPr>
            <p:ph idx="2" type="body"/>
          </p:nvPr>
        </p:nvSpPr>
        <p:spPr>
          <a:xfrm>
            <a:off x="4692300" y="1774038"/>
            <a:ext cx="3994500" cy="1378800"/>
          </a:xfrm>
          <a:prstGeom prst="rect">
            <a:avLst/>
          </a:prstGeom>
        </p:spPr>
        <p:txBody>
          <a:bodyPr anchorCtr="0" anchor="t" bIns="91425" lIns="91425" rIns="91425" wrap="square" tIns="91425">
            <a:noAutofit/>
          </a:bodyPr>
          <a:lstStyle/>
          <a:p>
            <a:pPr lvl="0" rtl="0">
              <a:spcBef>
                <a:spcPts val="0"/>
              </a:spcBef>
              <a:buNone/>
            </a:pPr>
            <a:r>
              <a:rPr lang="en" sz="1800">
                <a:latin typeface="Courier New"/>
                <a:ea typeface="Courier New"/>
                <a:cs typeface="Courier New"/>
                <a:sym typeface="Courier New"/>
              </a:rPr>
              <a:t>for(int i=0; i &lt; 10; i++){</a:t>
            </a:r>
          </a:p>
          <a:p>
            <a:pPr lvl="0" rtl="0">
              <a:spcBef>
                <a:spcPts val="0"/>
              </a:spcBef>
              <a:buNone/>
            </a:pPr>
            <a:r>
              <a:rPr lang="en" sz="1800">
                <a:latin typeface="Courier New"/>
                <a:ea typeface="Courier New"/>
                <a:cs typeface="Courier New"/>
                <a:sym typeface="Courier New"/>
              </a:rPr>
              <a:t>	sum += i;</a:t>
            </a:r>
          </a:p>
          <a:p>
            <a:pPr lvl="0" rtl="0">
              <a:spcBef>
                <a:spcPts val="0"/>
              </a:spcBef>
              <a:buNone/>
            </a:pPr>
            <a:r>
              <a:rPr lang="en" sz="1800">
                <a:latin typeface="Courier New"/>
                <a:ea typeface="Courier New"/>
                <a:cs typeface="Courier New"/>
                <a:sym typeface="Courier New"/>
              </a:rPr>
              <a:t>}</a:t>
            </a:r>
          </a:p>
        </p:txBody>
      </p:sp>
      <p:sp>
        <p:nvSpPr>
          <p:cNvPr id="250" name="Shape 250"/>
          <p:cNvSpPr/>
          <p:nvPr/>
        </p:nvSpPr>
        <p:spPr>
          <a:xfrm>
            <a:off x="6208200" y="3069125"/>
            <a:ext cx="849900" cy="43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int i = 0;</a:t>
            </a:r>
          </a:p>
        </p:txBody>
      </p:sp>
      <p:sp>
        <p:nvSpPr>
          <p:cNvPr id="251" name="Shape 251"/>
          <p:cNvSpPr/>
          <p:nvPr/>
        </p:nvSpPr>
        <p:spPr>
          <a:xfrm>
            <a:off x="5938350" y="3738900"/>
            <a:ext cx="1389600" cy="5898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 &lt; 10</a:t>
            </a:r>
          </a:p>
        </p:txBody>
      </p:sp>
      <p:cxnSp>
        <p:nvCxnSpPr>
          <p:cNvPr id="252" name="Shape 252"/>
          <p:cNvCxnSpPr>
            <a:stCxn id="250" idx="2"/>
            <a:endCxn id="251" idx="0"/>
          </p:cNvCxnSpPr>
          <p:nvPr/>
        </p:nvCxnSpPr>
        <p:spPr>
          <a:xfrm>
            <a:off x="6633150" y="3508925"/>
            <a:ext cx="0" cy="230100"/>
          </a:xfrm>
          <a:prstGeom prst="straightConnector1">
            <a:avLst/>
          </a:prstGeom>
          <a:noFill/>
          <a:ln cap="flat" cmpd="sng" w="9525">
            <a:solidFill>
              <a:schemeClr val="dk2"/>
            </a:solidFill>
            <a:prstDash val="solid"/>
            <a:round/>
            <a:headEnd len="lg" w="lg" type="none"/>
            <a:tailEnd len="lg" w="lg" type="triangle"/>
          </a:ln>
        </p:spPr>
      </p:cxnSp>
      <p:cxnSp>
        <p:nvCxnSpPr>
          <p:cNvPr id="253" name="Shape 253"/>
          <p:cNvCxnSpPr/>
          <p:nvPr/>
        </p:nvCxnSpPr>
        <p:spPr>
          <a:xfrm>
            <a:off x="6977975" y="4178775"/>
            <a:ext cx="559800" cy="360000"/>
          </a:xfrm>
          <a:prstGeom prst="straightConnector1">
            <a:avLst/>
          </a:prstGeom>
          <a:noFill/>
          <a:ln cap="flat" cmpd="sng" w="9525">
            <a:solidFill>
              <a:schemeClr val="dk2"/>
            </a:solidFill>
            <a:prstDash val="solid"/>
            <a:round/>
            <a:headEnd len="lg" w="lg" type="none"/>
            <a:tailEnd len="lg" w="lg" type="triangle"/>
          </a:ln>
        </p:spPr>
      </p:cxnSp>
      <p:sp>
        <p:nvSpPr>
          <p:cNvPr id="254" name="Shape 254"/>
          <p:cNvSpPr txBox="1"/>
          <p:nvPr/>
        </p:nvSpPr>
        <p:spPr>
          <a:xfrm>
            <a:off x="7417825" y="4108800"/>
            <a:ext cx="450000" cy="2301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sp>
        <p:nvSpPr>
          <p:cNvPr id="255" name="Shape 255"/>
          <p:cNvSpPr/>
          <p:nvPr/>
        </p:nvSpPr>
        <p:spPr>
          <a:xfrm>
            <a:off x="6148200" y="4601100"/>
            <a:ext cx="969900" cy="58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sum += i;</a:t>
            </a:r>
          </a:p>
          <a:p>
            <a:pPr lvl="0" rtl="0">
              <a:spcBef>
                <a:spcPts val="0"/>
              </a:spcBef>
              <a:buNone/>
            </a:pPr>
            <a:r>
              <a:rPr lang="en"/>
              <a:t>i++;</a:t>
            </a:r>
          </a:p>
        </p:txBody>
      </p:sp>
      <p:cxnSp>
        <p:nvCxnSpPr>
          <p:cNvPr id="256" name="Shape 256"/>
          <p:cNvCxnSpPr>
            <a:stCxn id="251" idx="2"/>
            <a:endCxn id="255" idx="0"/>
          </p:cNvCxnSpPr>
          <p:nvPr/>
        </p:nvCxnSpPr>
        <p:spPr>
          <a:xfrm>
            <a:off x="6633150" y="4328700"/>
            <a:ext cx="0" cy="272400"/>
          </a:xfrm>
          <a:prstGeom prst="straightConnector1">
            <a:avLst/>
          </a:prstGeom>
          <a:noFill/>
          <a:ln cap="flat" cmpd="sng" w="9525">
            <a:solidFill>
              <a:schemeClr val="dk2"/>
            </a:solidFill>
            <a:prstDash val="solid"/>
            <a:round/>
            <a:headEnd len="lg" w="lg" type="none"/>
            <a:tailEnd len="lg" w="lg" type="triangle"/>
          </a:ln>
        </p:spPr>
      </p:cxnSp>
      <p:sp>
        <p:nvSpPr>
          <p:cNvPr id="257" name="Shape 257"/>
          <p:cNvSpPr txBox="1"/>
          <p:nvPr/>
        </p:nvSpPr>
        <p:spPr>
          <a:xfrm>
            <a:off x="6248175" y="4278750"/>
            <a:ext cx="270000" cy="2724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258" name="Shape 258"/>
          <p:cNvSpPr/>
          <p:nvPr/>
        </p:nvSpPr>
        <p:spPr>
          <a:xfrm>
            <a:off x="5558375" y="4018825"/>
            <a:ext cx="1109675" cy="1499575"/>
          </a:xfrm>
          <a:custGeom>
            <a:pathLst>
              <a:path extrusionOk="0" h="59983" w="44387">
                <a:moveTo>
                  <a:pt x="44387" y="47586"/>
                </a:moveTo>
                <a:lnTo>
                  <a:pt x="44387" y="59983"/>
                </a:lnTo>
                <a:lnTo>
                  <a:pt x="10797" y="59983"/>
                </a:lnTo>
                <a:lnTo>
                  <a:pt x="0" y="0"/>
                </a:lnTo>
                <a:lnTo>
                  <a:pt x="15196" y="400"/>
                </a:lnTo>
              </a:path>
            </a:pathLst>
          </a:custGeom>
          <a:noFill/>
          <a:ln cap="flat" cmpd="sng" w="9525">
            <a:solidFill>
              <a:schemeClr val="dk2"/>
            </a:solidFill>
            <a:prstDash val="solid"/>
            <a:round/>
            <a:headEnd len="lg" w="lg" type="none"/>
            <a:tailEnd len="lg" w="lg" type="triangle"/>
          </a:ln>
        </p:spPr>
      </p:sp>
      <p:sp>
        <p:nvSpPr>
          <p:cNvPr id="259" name="Shape 25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idx="4294967295" type="title"/>
          </p:nvPr>
        </p:nvSpPr>
        <p:spPr>
          <a:xfrm>
            <a:off x="692200" y="1467000"/>
            <a:ext cx="7948500" cy="2479500"/>
          </a:xfrm>
          <a:prstGeom prst="rect">
            <a:avLst/>
          </a:prstGeom>
        </p:spPr>
        <p:txBody>
          <a:bodyPr anchorCtr="0" anchor="b" bIns="91425" lIns="91425" rIns="91425" wrap="square" tIns="91425">
            <a:noAutofit/>
          </a:bodyPr>
          <a:lstStyle/>
          <a:p>
            <a:pPr lvl="0" rtl="0">
              <a:spcBef>
                <a:spcPts val="0"/>
              </a:spcBef>
              <a:buNone/>
            </a:pPr>
            <a:r>
              <a:rPr lang="en" sz="4000"/>
              <a:t>Every developer must answer:</a:t>
            </a:r>
          </a:p>
          <a:p>
            <a:pPr lvl="0" rtl="0">
              <a:spcBef>
                <a:spcPts val="0"/>
              </a:spcBef>
              <a:buNone/>
            </a:pPr>
            <a:r>
              <a:rPr lang="en"/>
              <a:t>    Are our tests are any good?</a:t>
            </a:r>
          </a:p>
          <a:p>
            <a:pPr lvl="0" rtl="0">
              <a:spcBef>
                <a:spcPts val="0"/>
              </a:spcBef>
              <a:buNone/>
            </a:pPr>
            <a:r>
              <a:rPr lang="en"/>
              <a:t>	</a:t>
            </a:r>
            <a:r>
              <a:rPr lang="en" sz="3000"/>
              <a:t>More importantly… Are they good </a:t>
            </a:r>
          </a:p>
          <a:p>
            <a:pPr indent="457200" lvl="0" rtl="0">
              <a:spcBef>
                <a:spcPts val="0"/>
              </a:spcBef>
              <a:buNone/>
            </a:pPr>
            <a:r>
              <a:rPr lang="en" sz="3000"/>
              <a:t>enough to stop writing new tests?</a:t>
            </a:r>
          </a:p>
        </p:txBody>
      </p:sp>
      <p:sp>
        <p:nvSpPr>
          <p:cNvPr id="57" name="Shape 5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Control Flow Graph Example</a:t>
            </a:r>
          </a:p>
        </p:txBody>
      </p:sp>
      <p:sp>
        <p:nvSpPr>
          <p:cNvPr id="265" name="Shape 265"/>
          <p:cNvSpPr txBox="1"/>
          <p:nvPr>
            <p:ph idx="1" type="body"/>
          </p:nvPr>
        </p:nvSpPr>
        <p:spPr>
          <a:xfrm>
            <a:off x="457200" y="1600200"/>
            <a:ext cx="4391400" cy="4967700"/>
          </a:xfrm>
          <a:prstGeom prst="rect">
            <a:avLst/>
          </a:prstGeom>
        </p:spPr>
        <p:txBody>
          <a:bodyPr anchorCtr="0" anchor="t" bIns="91425" lIns="91425" rIns="91425" wrap="square" tIns="91425">
            <a:noAutofit/>
          </a:bodyPr>
          <a:lstStyle/>
          <a:p>
            <a:pPr lvl="0" marR="0" rtl="0" algn="l">
              <a:lnSpc>
                <a:spcPct val="120000"/>
              </a:lnSpc>
              <a:spcBef>
                <a:spcPts val="0"/>
              </a:spcBef>
              <a:spcAft>
                <a:spcPts val="0"/>
              </a:spcAft>
              <a:buNone/>
            </a:pPr>
            <a:r>
              <a:rPr lang="en" sz="1200">
                <a:latin typeface="Courier New"/>
                <a:ea typeface="Courier New"/>
                <a:cs typeface="Courier New"/>
                <a:sym typeface="Courier New"/>
              </a:rPr>
              <a:t>public static String collapseNewlines(String argSt){</a:t>
            </a:r>
          </a:p>
          <a:p>
            <a:pPr lvl="0" marR="0" rtl="0" algn="l">
              <a:lnSpc>
                <a:spcPct val="120000"/>
              </a:lnSpc>
              <a:spcBef>
                <a:spcPts val="0"/>
              </a:spcBef>
              <a:spcAft>
                <a:spcPts val="0"/>
              </a:spcAft>
              <a:buNone/>
            </a:pPr>
            <a:r>
              <a:rPr lang="en" sz="1200">
                <a:latin typeface="Courier New"/>
                <a:ea typeface="Courier New"/>
                <a:cs typeface="Courier New"/>
                <a:sym typeface="Courier New"/>
              </a:rPr>
              <a:t>	char last = argStr.charAt(0);</a:t>
            </a:r>
          </a:p>
          <a:p>
            <a:pPr lvl="0" marR="0" rtl="0" algn="l">
              <a:lnSpc>
                <a:spcPct val="120000"/>
              </a:lnSpc>
              <a:spcBef>
                <a:spcPts val="0"/>
              </a:spcBef>
              <a:spcAft>
                <a:spcPts val="0"/>
              </a:spcAft>
              <a:buNone/>
            </a:pPr>
            <a:r>
              <a:rPr lang="en" sz="1200">
                <a:latin typeface="Courier New"/>
                <a:ea typeface="Courier New"/>
                <a:cs typeface="Courier New"/>
                <a:sym typeface="Courier New"/>
              </a:rPr>
              <a:t>	StringBuffer argBuf = new StringBuffer();</a:t>
            </a:r>
          </a:p>
          <a:p>
            <a:pPr lvl="0" marR="0" rtl="0" algn="l">
              <a:lnSpc>
                <a:spcPct val="120000"/>
              </a:lnSpc>
              <a:spcBef>
                <a:spcPts val="0"/>
              </a:spcBef>
              <a:spcAft>
                <a:spcPts val="0"/>
              </a:spcAft>
              <a:buNone/>
            </a:pPr>
            <a:r>
              <a:t/>
            </a:r>
            <a:endParaRPr sz="1200">
              <a:latin typeface="Courier New"/>
              <a:ea typeface="Courier New"/>
              <a:cs typeface="Courier New"/>
              <a:sym typeface="Courier New"/>
            </a:endParaRPr>
          </a:p>
          <a:p>
            <a:pPr lvl="0" marR="0" rtl="0" algn="l">
              <a:lnSpc>
                <a:spcPct val="120000"/>
              </a:lnSpc>
              <a:spcBef>
                <a:spcPts val="0"/>
              </a:spcBef>
              <a:spcAft>
                <a:spcPts val="0"/>
              </a:spcAft>
              <a:buNone/>
            </a:pPr>
            <a:r>
              <a:rPr lang="en" sz="1200">
                <a:latin typeface="Courier New"/>
                <a:ea typeface="Courier New"/>
                <a:cs typeface="Courier New"/>
                <a:sym typeface="Courier New"/>
              </a:rPr>
              <a:t>	for(int cldx = 0; cldx &lt; argStr.length(); </a:t>
            </a:r>
          </a:p>
          <a:p>
            <a:pPr indent="0" lvl="0" marL="457200" marR="0" rtl="0" algn="l">
              <a:lnSpc>
                <a:spcPct val="120000"/>
              </a:lnSpc>
              <a:spcBef>
                <a:spcPts val="0"/>
              </a:spcBef>
              <a:spcAft>
                <a:spcPts val="0"/>
              </a:spcAft>
              <a:buNone/>
            </a:pPr>
            <a:r>
              <a:rPr lang="en" sz="1200">
                <a:latin typeface="Courier New"/>
                <a:ea typeface="Courier New"/>
                <a:cs typeface="Courier New"/>
                <a:sym typeface="Courier New"/>
              </a:rPr>
              <a:t>cldx++){</a:t>
            </a:r>
          </a:p>
          <a:p>
            <a:pPr lvl="0" marR="0" rtl="0" algn="l">
              <a:lnSpc>
                <a:spcPct val="120000"/>
              </a:lnSpc>
              <a:spcBef>
                <a:spcPts val="0"/>
              </a:spcBef>
              <a:spcAft>
                <a:spcPts val="0"/>
              </a:spcAft>
              <a:buNone/>
            </a:pPr>
            <a:r>
              <a:rPr lang="en" sz="1200">
                <a:latin typeface="Courier New"/>
                <a:ea typeface="Courier New"/>
                <a:cs typeface="Courier New"/>
                <a:sym typeface="Courier New"/>
              </a:rPr>
              <a:t>		char ch = argStr.charAt(cldx);</a:t>
            </a:r>
          </a:p>
          <a:p>
            <a:pPr lvl="0" marR="0" rtl="0" algn="l">
              <a:lnSpc>
                <a:spcPct val="120000"/>
              </a:lnSpc>
              <a:spcBef>
                <a:spcPts val="0"/>
              </a:spcBef>
              <a:spcAft>
                <a:spcPts val="0"/>
              </a:spcAft>
              <a:buNone/>
            </a:pPr>
            <a:r>
              <a:rPr lang="en" sz="1200">
                <a:latin typeface="Courier New"/>
                <a:ea typeface="Courier New"/>
                <a:cs typeface="Courier New"/>
                <a:sym typeface="Courier New"/>
              </a:rPr>
              <a:t>		if (ch != ‘\n’ || last != ‘\n’){</a:t>
            </a:r>
          </a:p>
          <a:p>
            <a:pPr lvl="0" marR="0" rtl="0" algn="l">
              <a:lnSpc>
                <a:spcPct val="120000"/>
              </a:lnSpc>
              <a:spcBef>
                <a:spcPts val="0"/>
              </a:spcBef>
              <a:spcAft>
                <a:spcPts val="0"/>
              </a:spcAft>
              <a:buNone/>
            </a:pPr>
            <a:r>
              <a:rPr lang="en" sz="1200">
                <a:latin typeface="Courier New"/>
                <a:ea typeface="Courier New"/>
                <a:cs typeface="Courier New"/>
                <a:sym typeface="Courier New"/>
              </a:rPr>
              <a:t>			argBuf.append(ch);</a:t>
            </a:r>
          </a:p>
          <a:p>
            <a:pPr lvl="0" marR="0" rtl="0" algn="l">
              <a:lnSpc>
                <a:spcPct val="120000"/>
              </a:lnSpc>
              <a:spcBef>
                <a:spcPts val="0"/>
              </a:spcBef>
              <a:spcAft>
                <a:spcPts val="0"/>
              </a:spcAft>
              <a:buNone/>
            </a:pPr>
            <a:r>
              <a:rPr lang="en" sz="1200">
                <a:latin typeface="Courier New"/>
                <a:ea typeface="Courier New"/>
                <a:cs typeface="Courier New"/>
                <a:sym typeface="Courier New"/>
              </a:rPr>
              <a:t>			last = ch;</a:t>
            </a:r>
          </a:p>
          <a:p>
            <a:pPr lvl="0" marR="0" rtl="0" algn="l">
              <a:lnSpc>
                <a:spcPct val="120000"/>
              </a:lnSpc>
              <a:spcBef>
                <a:spcPts val="0"/>
              </a:spcBef>
              <a:spcAft>
                <a:spcPts val="0"/>
              </a:spcAft>
              <a:buNone/>
            </a:pPr>
            <a:r>
              <a:rPr lang="en" sz="1200">
                <a:latin typeface="Courier New"/>
                <a:ea typeface="Courier New"/>
                <a:cs typeface="Courier New"/>
                <a:sym typeface="Courier New"/>
              </a:rPr>
              <a:t>		{</a:t>
            </a:r>
          </a:p>
          <a:p>
            <a:pPr lvl="0" marR="0" rtl="0" algn="l">
              <a:lnSpc>
                <a:spcPct val="120000"/>
              </a:lnSpc>
              <a:spcBef>
                <a:spcPts val="0"/>
              </a:spcBef>
              <a:spcAft>
                <a:spcPts val="0"/>
              </a:spcAft>
              <a:buNone/>
            </a:pPr>
            <a:r>
              <a:rPr lang="en" sz="1200">
                <a:latin typeface="Courier New"/>
                <a:ea typeface="Courier New"/>
                <a:cs typeface="Courier New"/>
                <a:sym typeface="Courier New"/>
              </a:rPr>
              <a:t>	}</a:t>
            </a:r>
          </a:p>
          <a:p>
            <a:pPr lvl="0" marR="0" rtl="0" algn="l">
              <a:lnSpc>
                <a:spcPct val="120000"/>
              </a:lnSpc>
              <a:spcBef>
                <a:spcPts val="0"/>
              </a:spcBef>
              <a:spcAft>
                <a:spcPts val="0"/>
              </a:spcAft>
              <a:buNone/>
            </a:pPr>
            <a:r>
              <a:t/>
            </a:r>
            <a:endParaRPr sz="1200">
              <a:latin typeface="Courier New"/>
              <a:ea typeface="Courier New"/>
              <a:cs typeface="Courier New"/>
              <a:sym typeface="Courier New"/>
            </a:endParaRPr>
          </a:p>
          <a:p>
            <a:pPr lvl="0" marR="0" rtl="0" algn="l">
              <a:lnSpc>
                <a:spcPct val="120000"/>
              </a:lnSpc>
              <a:spcBef>
                <a:spcPts val="0"/>
              </a:spcBef>
              <a:spcAft>
                <a:spcPts val="0"/>
              </a:spcAft>
              <a:buNone/>
            </a:pPr>
            <a:r>
              <a:rPr lang="en" sz="1200">
                <a:latin typeface="Courier New"/>
                <a:ea typeface="Courier New"/>
                <a:cs typeface="Courier New"/>
                <a:sym typeface="Courier New"/>
              </a:rPr>
              <a:t>	return argBuf.toString();</a:t>
            </a:r>
          </a:p>
          <a:p>
            <a:pPr lvl="0" marR="0" rtl="0" algn="l">
              <a:lnSpc>
                <a:spcPct val="120000"/>
              </a:lnSpc>
              <a:spcBef>
                <a:spcPts val="0"/>
              </a:spcBef>
              <a:spcAft>
                <a:spcPts val="0"/>
              </a:spcAft>
              <a:buNone/>
            </a:pPr>
            <a:r>
              <a:rPr lang="en" sz="1200">
                <a:latin typeface="Courier New"/>
                <a:ea typeface="Courier New"/>
                <a:cs typeface="Courier New"/>
                <a:sym typeface="Courier New"/>
              </a:rPr>
              <a:t>}</a:t>
            </a:r>
          </a:p>
        </p:txBody>
      </p:sp>
      <p:sp>
        <p:nvSpPr>
          <p:cNvPr id="266" name="Shape 266"/>
          <p:cNvSpPr/>
          <p:nvPr/>
        </p:nvSpPr>
        <p:spPr>
          <a:xfrm>
            <a:off x="5388425" y="1759438"/>
            <a:ext cx="2079300" cy="37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nSpc>
                <a:spcPct val="120000"/>
              </a:lnSpc>
              <a:spcBef>
                <a:spcPts val="0"/>
              </a:spcBef>
              <a:buClr>
                <a:schemeClr val="dk1"/>
              </a:buClr>
              <a:buSzPct val="137500"/>
              <a:buFont typeface="Arial"/>
              <a:buNone/>
            </a:pPr>
            <a:r>
              <a:rPr lang="en" sz="800">
                <a:solidFill>
                  <a:schemeClr val="dk1"/>
                </a:solidFill>
                <a:latin typeface="Courier New"/>
                <a:ea typeface="Courier New"/>
                <a:cs typeface="Courier New"/>
                <a:sym typeface="Courier New"/>
              </a:rPr>
              <a:t>collapseNewlines(String argSt)</a:t>
            </a:r>
          </a:p>
        </p:txBody>
      </p:sp>
      <p:sp>
        <p:nvSpPr>
          <p:cNvPr id="267" name="Shape 267"/>
          <p:cNvSpPr/>
          <p:nvPr/>
        </p:nvSpPr>
        <p:spPr>
          <a:xfrm>
            <a:off x="5453375" y="2361488"/>
            <a:ext cx="1949400" cy="675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char last = argStr.charAt(0);</a:t>
            </a:r>
          </a:p>
          <a:p>
            <a:pPr lvl="0" rtl="0">
              <a:lnSpc>
                <a:spcPct val="120000"/>
              </a:lnSpc>
              <a:spcBef>
                <a:spcPts val="0"/>
              </a:spcBef>
              <a:buNone/>
            </a:pPr>
            <a:r>
              <a:rPr lang="en" sz="800">
                <a:solidFill>
                  <a:schemeClr val="dk1"/>
                </a:solidFill>
                <a:latin typeface="Courier New"/>
                <a:ea typeface="Courier New"/>
                <a:cs typeface="Courier New"/>
                <a:sym typeface="Courier New"/>
              </a:rPr>
              <a:t>StringBuffer argBuf = new StringBuffer();</a:t>
            </a:r>
          </a:p>
          <a:p>
            <a:pPr lvl="0" rtl="0">
              <a:lnSpc>
                <a:spcPct val="120000"/>
              </a:lnSpc>
              <a:spcBef>
                <a:spcPts val="0"/>
              </a:spcBef>
              <a:buNone/>
            </a:pPr>
            <a:r>
              <a:rPr lang="en" sz="800">
                <a:solidFill>
                  <a:schemeClr val="dk1"/>
                </a:solidFill>
                <a:latin typeface="Courier New"/>
                <a:ea typeface="Courier New"/>
                <a:cs typeface="Courier New"/>
                <a:sym typeface="Courier New"/>
              </a:rPr>
              <a:t>int cldx = 0;</a:t>
            </a:r>
          </a:p>
        </p:txBody>
      </p:sp>
      <p:cxnSp>
        <p:nvCxnSpPr>
          <p:cNvPr id="268" name="Shape 268"/>
          <p:cNvCxnSpPr>
            <a:stCxn id="266" idx="2"/>
            <a:endCxn id="267" idx="0"/>
          </p:cNvCxnSpPr>
          <p:nvPr/>
        </p:nvCxnSpPr>
        <p:spPr>
          <a:xfrm>
            <a:off x="6428075" y="2139238"/>
            <a:ext cx="0" cy="222300"/>
          </a:xfrm>
          <a:prstGeom prst="straightConnector1">
            <a:avLst/>
          </a:prstGeom>
          <a:noFill/>
          <a:ln cap="flat" cmpd="sng" w="9525">
            <a:solidFill>
              <a:schemeClr val="dk2"/>
            </a:solidFill>
            <a:prstDash val="solid"/>
            <a:round/>
            <a:headEnd len="lg" w="lg" type="none"/>
            <a:tailEnd len="lg" w="lg" type="triangle"/>
          </a:ln>
        </p:spPr>
      </p:cxnSp>
      <p:sp>
        <p:nvSpPr>
          <p:cNvPr id="269" name="Shape 269"/>
          <p:cNvSpPr/>
          <p:nvPr/>
        </p:nvSpPr>
        <p:spPr>
          <a:xfrm>
            <a:off x="5675225" y="3308288"/>
            <a:ext cx="1505700" cy="6759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nSpc>
                <a:spcPct val="120000"/>
              </a:lnSpc>
              <a:spcBef>
                <a:spcPts val="0"/>
              </a:spcBef>
              <a:buClr>
                <a:schemeClr val="dk1"/>
              </a:buClr>
              <a:buSzPct val="137500"/>
              <a:buFont typeface="Arial"/>
              <a:buNone/>
            </a:pPr>
            <a:r>
              <a:rPr lang="en" sz="800">
                <a:solidFill>
                  <a:schemeClr val="dk1"/>
                </a:solidFill>
                <a:latin typeface="Courier New"/>
                <a:ea typeface="Courier New"/>
                <a:cs typeface="Courier New"/>
                <a:sym typeface="Courier New"/>
              </a:rPr>
              <a:t>cldx &lt; argStr.length();</a:t>
            </a:r>
          </a:p>
        </p:txBody>
      </p:sp>
      <p:cxnSp>
        <p:nvCxnSpPr>
          <p:cNvPr id="270" name="Shape 270"/>
          <p:cNvCxnSpPr>
            <a:stCxn id="267" idx="2"/>
            <a:endCxn id="269" idx="0"/>
          </p:cNvCxnSpPr>
          <p:nvPr/>
        </p:nvCxnSpPr>
        <p:spPr>
          <a:xfrm>
            <a:off x="6428075" y="3037388"/>
            <a:ext cx="0" cy="270900"/>
          </a:xfrm>
          <a:prstGeom prst="straightConnector1">
            <a:avLst/>
          </a:prstGeom>
          <a:noFill/>
          <a:ln cap="flat" cmpd="sng" w="9525">
            <a:solidFill>
              <a:schemeClr val="dk2"/>
            </a:solidFill>
            <a:prstDash val="solid"/>
            <a:round/>
            <a:headEnd len="lg" w="lg" type="none"/>
            <a:tailEnd len="lg" w="lg" type="triangle"/>
          </a:ln>
        </p:spPr>
      </p:cxnSp>
      <p:sp>
        <p:nvSpPr>
          <p:cNvPr id="271" name="Shape 271"/>
          <p:cNvSpPr/>
          <p:nvPr/>
        </p:nvSpPr>
        <p:spPr>
          <a:xfrm>
            <a:off x="5388425" y="4255088"/>
            <a:ext cx="2079300" cy="37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char ch = argStr.charAt(cldx);</a:t>
            </a:r>
          </a:p>
        </p:txBody>
      </p:sp>
      <p:cxnSp>
        <p:nvCxnSpPr>
          <p:cNvPr id="272" name="Shape 272"/>
          <p:cNvCxnSpPr>
            <a:stCxn id="269" idx="2"/>
            <a:endCxn id="271" idx="0"/>
          </p:cNvCxnSpPr>
          <p:nvPr/>
        </p:nvCxnSpPr>
        <p:spPr>
          <a:xfrm>
            <a:off x="6428075" y="3984188"/>
            <a:ext cx="0" cy="270900"/>
          </a:xfrm>
          <a:prstGeom prst="straightConnector1">
            <a:avLst/>
          </a:prstGeom>
          <a:noFill/>
          <a:ln cap="flat" cmpd="sng" w="9525">
            <a:solidFill>
              <a:schemeClr val="dk2"/>
            </a:solidFill>
            <a:prstDash val="solid"/>
            <a:round/>
            <a:headEnd len="lg" w="lg" type="none"/>
            <a:tailEnd len="lg" w="lg" type="triangle"/>
          </a:ln>
        </p:spPr>
      </p:cxnSp>
      <p:sp>
        <p:nvSpPr>
          <p:cNvPr id="273" name="Shape 273"/>
          <p:cNvSpPr txBox="1"/>
          <p:nvPr/>
        </p:nvSpPr>
        <p:spPr>
          <a:xfrm>
            <a:off x="6558100" y="3944188"/>
            <a:ext cx="360000" cy="2064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274" name="Shape 274"/>
          <p:cNvSpPr/>
          <p:nvPr/>
        </p:nvSpPr>
        <p:spPr>
          <a:xfrm>
            <a:off x="3011575" y="4309238"/>
            <a:ext cx="2079300" cy="27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return argBuf.toString();</a:t>
            </a:r>
          </a:p>
        </p:txBody>
      </p:sp>
      <p:cxnSp>
        <p:nvCxnSpPr>
          <p:cNvPr id="275" name="Shape 275"/>
          <p:cNvCxnSpPr>
            <a:endCxn id="274" idx="0"/>
          </p:cNvCxnSpPr>
          <p:nvPr/>
        </p:nvCxnSpPr>
        <p:spPr>
          <a:xfrm flipH="1">
            <a:off x="4051225" y="3838238"/>
            <a:ext cx="2027100" cy="471000"/>
          </a:xfrm>
          <a:prstGeom prst="straightConnector1">
            <a:avLst/>
          </a:prstGeom>
          <a:noFill/>
          <a:ln cap="flat" cmpd="sng" w="9525">
            <a:solidFill>
              <a:schemeClr val="dk2"/>
            </a:solidFill>
            <a:prstDash val="solid"/>
            <a:round/>
            <a:headEnd len="lg" w="lg" type="none"/>
            <a:tailEnd len="lg" w="lg" type="triangle"/>
          </a:ln>
        </p:spPr>
      </p:cxnSp>
      <p:sp>
        <p:nvSpPr>
          <p:cNvPr id="276" name="Shape 276"/>
          <p:cNvSpPr txBox="1"/>
          <p:nvPr/>
        </p:nvSpPr>
        <p:spPr>
          <a:xfrm>
            <a:off x="4548675" y="3788188"/>
            <a:ext cx="360000" cy="2223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sp>
        <p:nvSpPr>
          <p:cNvPr id="277" name="Shape 277"/>
          <p:cNvSpPr/>
          <p:nvPr/>
        </p:nvSpPr>
        <p:spPr>
          <a:xfrm>
            <a:off x="5388425" y="4905788"/>
            <a:ext cx="2079300" cy="6759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 != ‘\n’ || last != ‘\n’)</a:t>
            </a:r>
          </a:p>
        </p:txBody>
      </p:sp>
      <p:cxnSp>
        <p:nvCxnSpPr>
          <p:cNvPr id="278" name="Shape 278"/>
          <p:cNvCxnSpPr>
            <a:stCxn id="271" idx="2"/>
            <a:endCxn id="277" idx="0"/>
          </p:cNvCxnSpPr>
          <p:nvPr/>
        </p:nvCxnSpPr>
        <p:spPr>
          <a:xfrm>
            <a:off x="6428075" y="4634888"/>
            <a:ext cx="0" cy="270900"/>
          </a:xfrm>
          <a:prstGeom prst="straightConnector1">
            <a:avLst/>
          </a:prstGeom>
          <a:noFill/>
          <a:ln cap="flat" cmpd="sng" w="9525">
            <a:solidFill>
              <a:schemeClr val="dk2"/>
            </a:solidFill>
            <a:prstDash val="solid"/>
            <a:round/>
            <a:headEnd len="lg" w="lg" type="none"/>
            <a:tailEnd len="lg" w="lg" type="triangle"/>
          </a:ln>
        </p:spPr>
      </p:cxnSp>
      <p:sp>
        <p:nvSpPr>
          <p:cNvPr id="279" name="Shape 279"/>
          <p:cNvSpPr/>
          <p:nvPr/>
        </p:nvSpPr>
        <p:spPr>
          <a:xfrm>
            <a:off x="5746925" y="5792913"/>
            <a:ext cx="1362300" cy="37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argBuf.append(ch);</a:t>
            </a:r>
          </a:p>
          <a:p>
            <a:pPr lvl="0" rtl="0">
              <a:lnSpc>
                <a:spcPct val="120000"/>
              </a:lnSpc>
              <a:spcBef>
                <a:spcPts val="0"/>
              </a:spcBef>
              <a:buNone/>
            </a:pPr>
            <a:r>
              <a:rPr lang="en" sz="800">
                <a:solidFill>
                  <a:schemeClr val="dk1"/>
                </a:solidFill>
                <a:latin typeface="Courier New"/>
                <a:ea typeface="Courier New"/>
                <a:cs typeface="Courier New"/>
                <a:sym typeface="Courier New"/>
              </a:rPr>
              <a:t>last = ch;</a:t>
            </a:r>
          </a:p>
        </p:txBody>
      </p:sp>
      <p:cxnSp>
        <p:nvCxnSpPr>
          <p:cNvPr id="280" name="Shape 280"/>
          <p:cNvCxnSpPr>
            <a:stCxn id="277" idx="2"/>
            <a:endCxn id="279" idx="0"/>
          </p:cNvCxnSpPr>
          <p:nvPr/>
        </p:nvCxnSpPr>
        <p:spPr>
          <a:xfrm>
            <a:off x="6428075" y="5581688"/>
            <a:ext cx="0" cy="211200"/>
          </a:xfrm>
          <a:prstGeom prst="straightConnector1">
            <a:avLst/>
          </a:prstGeom>
          <a:noFill/>
          <a:ln cap="flat" cmpd="sng" w="9525">
            <a:solidFill>
              <a:schemeClr val="dk2"/>
            </a:solidFill>
            <a:prstDash val="solid"/>
            <a:round/>
            <a:headEnd len="lg" w="lg" type="none"/>
            <a:tailEnd len="lg" w="lg" type="triangle"/>
          </a:ln>
        </p:spPr>
      </p:cxnSp>
      <p:sp>
        <p:nvSpPr>
          <p:cNvPr id="281" name="Shape 281"/>
          <p:cNvSpPr txBox="1"/>
          <p:nvPr/>
        </p:nvSpPr>
        <p:spPr>
          <a:xfrm>
            <a:off x="6620550" y="5500963"/>
            <a:ext cx="360000" cy="2064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282" name="Shape 282"/>
          <p:cNvSpPr/>
          <p:nvPr/>
        </p:nvSpPr>
        <p:spPr>
          <a:xfrm>
            <a:off x="7717650" y="5792925"/>
            <a:ext cx="630000" cy="37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cldx++;</a:t>
            </a:r>
          </a:p>
        </p:txBody>
      </p:sp>
      <p:cxnSp>
        <p:nvCxnSpPr>
          <p:cNvPr id="283" name="Shape 283"/>
          <p:cNvCxnSpPr>
            <a:stCxn id="279" idx="3"/>
            <a:endCxn id="282" idx="1"/>
          </p:cNvCxnSpPr>
          <p:nvPr/>
        </p:nvCxnSpPr>
        <p:spPr>
          <a:xfrm>
            <a:off x="7109225" y="5982813"/>
            <a:ext cx="608400" cy="0"/>
          </a:xfrm>
          <a:prstGeom prst="straightConnector1">
            <a:avLst/>
          </a:prstGeom>
          <a:noFill/>
          <a:ln cap="flat" cmpd="sng" w="9525">
            <a:solidFill>
              <a:schemeClr val="dk2"/>
            </a:solidFill>
            <a:prstDash val="solid"/>
            <a:round/>
            <a:headEnd len="lg" w="lg" type="none"/>
            <a:tailEnd len="lg" w="lg" type="triangle"/>
          </a:ln>
        </p:spPr>
      </p:cxnSp>
      <p:sp>
        <p:nvSpPr>
          <p:cNvPr id="284" name="Shape 284"/>
          <p:cNvSpPr/>
          <p:nvPr/>
        </p:nvSpPr>
        <p:spPr>
          <a:xfrm>
            <a:off x="7207900" y="3568950"/>
            <a:ext cx="1478921" cy="2429300"/>
          </a:xfrm>
          <a:custGeom>
            <a:pathLst>
              <a:path extrusionOk="0" h="97172" w="63981">
                <a:moveTo>
                  <a:pt x="45987" y="96772"/>
                </a:moveTo>
                <a:lnTo>
                  <a:pt x="63981" y="97172"/>
                </a:lnTo>
                <a:lnTo>
                  <a:pt x="62782" y="0"/>
                </a:lnTo>
                <a:lnTo>
                  <a:pt x="0" y="2800"/>
                </a:lnTo>
              </a:path>
            </a:pathLst>
          </a:custGeom>
          <a:noFill/>
          <a:ln cap="flat" cmpd="sng" w="9525">
            <a:solidFill>
              <a:schemeClr val="dk2"/>
            </a:solidFill>
            <a:prstDash val="solid"/>
            <a:round/>
            <a:headEnd len="lg" w="lg" type="none"/>
            <a:tailEnd len="lg" w="lg" type="triangle"/>
          </a:ln>
        </p:spPr>
      </p:sp>
      <p:cxnSp>
        <p:nvCxnSpPr>
          <p:cNvPr id="285" name="Shape 285"/>
          <p:cNvCxnSpPr>
            <a:endCxn id="282" idx="0"/>
          </p:cNvCxnSpPr>
          <p:nvPr/>
        </p:nvCxnSpPr>
        <p:spPr>
          <a:xfrm>
            <a:off x="7078050" y="5388525"/>
            <a:ext cx="954600" cy="404400"/>
          </a:xfrm>
          <a:prstGeom prst="straightConnector1">
            <a:avLst/>
          </a:prstGeom>
          <a:noFill/>
          <a:ln cap="flat" cmpd="sng" w="9525">
            <a:solidFill>
              <a:schemeClr val="dk2"/>
            </a:solidFill>
            <a:prstDash val="solid"/>
            <a:round/>
            <a:headEnd len="lg" w="lg" type="none"/>
            <a:tailEnd len="lg" w="lg" type="triangle"/>
          </a:ln>
        </p:spPr>
      </p:cxnSp>
      <p:sp>
        <p:nvSpPr>
          <p:cNvPr id="286" name="Shape 286"/>
          <p:cNvSpPr txBox="1"/>
          <p:nvPr/>
        </p:nvSpPr>
        <p:spPr>
          <a:xfrm>
            <a:off x="7557800" y="5258475"/>
            <a:ext cx="409800" cy="4710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sp>
        <p:nvSpPr>
          <p:cNvPr id="287" name="Shape 28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Structural Coverage Criteria</a:t>
            </a:r>
          </a:p>
        </p:txBody>
      </p:sp>
      <p:sp>
        <p:nvSpPr>
          <p:cNvPr id="293" name="Shape 29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pPr>
            <a:r>
              <a:rPr lang="en"/>
              <a:t>Criteria based on exercising of:</a:t>
            </a:r>
          </a:p>
          <a:p>
            <a:pPr indent="-381000" lvl="1" marL="914400" marR="0" rtl="0" algn="l">
              <a:lnSpc>
                <a:spcPct val="120000"/>
              </a:lnSpc>
              <a:spcBef>
                <a:spcPts val="0"/>
              </a:spcBef>
              <a:spcAft>
                <a:spcPts val="0"/>
              </a:spcAft>
            </a:pPr>
            <a:r>
              <a:rPr lang="en"/>
              <a:t>Statements (nodes of CFG)</a:t>
            </a:r>
          </a:p>
          <a:p>
            <a:pPr indent="-381000" lvl="1" marL="914400" marR="0" rtl="0" algn="l">
              <a:lnSpc>
                <a:spcPct val="120000"/>
              </a:lnSpc>
              <a:spcBef>
                <a:spcPts val="0"/>
              </a:spcBef>
              <a:spcAft>
                <a:spcPts val="0"/>
              </a:spcAft>
            </a:pPr>
            <a:r>
              <a:rPr lang="en"/>
              <a:t>Branches (edges of CFG)</a:t>
            </a:r>
          </a:p>
          <a:p>
            <a:pPr indent="-381000" lvl="1" marL="914400" marR="0" rtl="0" algn="l">
              <a:lnSpc>
                <a:spcPct val="120000"/>
              </a:lnSpc>
              <a:spcBef>
                <a:spcPts val="0"/>
              </a:spcBef>
              <a:spcAft>
                <a:spcPts val="0"/>
              </a:spcAft>
            </a:pPr>
            <a:r>
              <a:rPr lang="en"/>
              <a:t>Conditions</a:t>
            </a:r>
          </a:p>
          <a:p>
            <a:pPr indent="-381000" lvl="1" marL="914400" marR="0" rtl="0" algn="l">
              <a:lnSpc>
                <a:spcPct val="120000"/>
              </a:lnSpc>
              <a:spcBef>
                <a:spcPts val="0"/>
              </a:spcBef>
              <a:spcAft>
                <a:spcPts val="0"/>
              </a:spcAft>
            </a:pPr>
            <a:r>
              <a:rPr lang="en"/>
              <a:t>Paths</a:t>
            </a:r>
          </a:p>
          <a:p>
            <a:pPr indent="-381000" lvl="1" marL="914400" marR="0" rtl="0" algn="l">
              <a:lnSpc>
                <a:spcPct val="120000"/>
              </a:lnSpc>
              <a:spcBef>
                <a:spcPts val="0"/>
              </a:spcBef>
              <a:spcAft>
                <a:spcPts val="0"/>
              </a:spcAft>
            </a:pPr>
            <a:r>
              <a:rPr lang="en"/>
              <a:t>… and many more</a:t>
            </a:r>
          </a:p>
          <a:p>
            <a:pPr indent="-419100" lvl="0" marL="457200" marR="0" rtl="0" algn="l">
              <a:lnSpc>
                <a:spcPct val="120000"/>
              </a:lnSpc>
              <a:spcBef>
                <a:spcPts val="0"/>
              </a:spcBef>
              <a:spcAft>
                <a:spcPts val="0"/>
              </a:spcAft>
            </a:pPr>
            <a:r>
              <a:rPr lang="en"/>
              <a:t>Measurements used as (in)adequacy criteria</a:t>
            </a:r>
          </a:p>
          <a:p>
            <a:pPr indent="-381000" lvl="1" marL="914400" marR="0" rtl="0" algn="l">
              <a:lnSpc>
                <a:spcPct val="120000"/>
              </a:lnSpc>
              <a:spcBef>
                <a:spcPts val="0"/>
              </a:spcBef>
              <a:spcAft>
                <a:spcPts val="0"/>
              </a:spcAft>
            </a:pPr>
            <a:r>
              <a:rPr lang="en"/>
              <a:t>If significant parts of the program are not tested, testing is surely inadequate.</a:t>
            </a:r>
          </a:p>
        </p:txBody>
      </p:sp>
      <p:sp>
        <p:nvSpPr>
          <p:cNvPr id="294" name="Shape 294"/>
          <p:cNvSpPr txBox="1"/>
          <p:nvPr/>
        </p:nvSpPr>
        <p:spPr>
          <a:xfrm>
            <a:off x="0" y="0"/>
            <a:ext cx="3000000" cy="3000000"/>
          </a:xfrm>
          <a:prstGeom prst="rect">
            <a:avLst/>
          </a:prstGeom>
          <a:noFill/>
          <a:ln>
            <a:noFill/>
          </a:ln>
        </p:spPr>
        <p:txBody>
          <a:bodyPr anchorCtr="0" anchor="ctr" bIns="91425" lIns="91425" rIns="91425" wrap="square" tIns="91425">
            <a:noAutofit/>
          </a:bodyPr>
          <a:lstStyle/>
          <a:p>
            <a:pPr lvl="0" rtl="0">
              <a:spcBef>
                <a:spcPts val="0"/>
              </a:spcBef>
              <a:buNone/>
            </a:pPr>
            <a:r>
              <a:rPr lang="en"/>
              <a:t> </a:t>
            </a:r>
          </a:p>
        </p:txBody>
      </p:sp>
      <p:sp>
        <p:nvSpPr>
          <p:cNvPr id="295" name="Shape 29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Statement Coverage</a:t>
            </a:r>
          </a:p>
        </p:txBody>
      </p:sp>
      <p:sp>
        <p:nvSpPr>
          <p:cNvPr id="301" name="Shape 30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The most intuitive criteria. Did we execute every statement at least once?</a:t>
            </a:r>
          </a:p>
          <a:p>
            <a:pPr indent="-381000" lvl="1" marL="914400" marR="0" rtl="0" algn="l">
              <a:lnSpc>
                <a:spcPct val="120000"/>
              </a:lnSpc>
              <a:spcBef>
                <a:spcPts val="0"/>
              </a:spcBef>
              <a:spcAft>
                <a:spcPts val="0"/>
              </a:spcAft>
            </a:pPr>
            <a:r>
              <a:rPr lang="en"/>
              <a:t>Cover each node of the CFG.</a:t>
            </a:r>
          </a:p>
          <a:p>
            <a:pPr indent="-419100" lvl="0" marL="457200" marR="0" rtl="0" algn="l">
              <a:lnSpc>
                <a:spcPct val="120000"/>
              </a:lnSpc>
              <a:spcBef>
                <a:spcPts val="0"/>
              </a:spcBef>
              <a:spcAft>
                <a:spcPts val="0"/>
              </a:spcAft>
            </a:pPr>
            <a:r>
              <a:rPr lang="en"/>
              <a:t>The idea: a fault in a statement cannot be revealed unless we execute the statement.</a:t>
            </a:r>
          </a:p>
          <a:p>
            <a:pPr indent="-419100" lvl="0" marL="457200" marR="0" rtl="0" algn="l">
              <a:lnSpc>
                <a:spcPct val="120000"/>
              </a:lnSpc>
              <a:spcBef>
                <a:spcPts val="0"/>
              </a:spcBef>
              <a:spcAft>
                <a:spcPts val="0"/>
              </a:spcAft>
            </a:pPr>
            <a:r>
              <a:rPr lang="en"/>
              <a:t>Coverage = Number of Statements Covered</a:t>
            </a:r>
          </a:p>
          <a:p>
            <a:pPr indent="0" lvl="0" marL="0" marR="0" rtl="0" algn="l">
              <a:lnSpc>
                <a:spcPct val="120000"/>
              </a:lnSpc>
              <a:spcBef>
                <a:spcPts val="0"/>
              </a:spcBef>
              <a:spcAft>
                <a:spcPts val="0"/>
              </a:spcAft>
              <a:buNone/>
            </a:pPr>
            <a:r>
              <a:rPr lang="en"/>
              <a:t>						Number of Total Statements</a:t>
            </a:r>
          </a:p>
        </p:txBody>
      </p:sp>
      <p:cxnSp>
        <p:nvCxnSpPr>
          <p:cNvPr id="302" name="Shape 302"/>
          <p:cNvCxnSpPr/>
          <p:nvPr/>
        </p:nvCxnSpPr>
        <p:spPr>
          <a:xfrm flipH="1" rot="10800000">
            <a:off x="3073100" y="4846525"/>
            <a:ext cx="5389500" cy="11700"/>
          </a:xfrm>
          <a:prstGeom prst="straightConnector1">
            <a:avLst/>
          </a:prstGeom>
          <a:noFill/>
          <a:ln cap="flat" cmpd="sng" w="19050">
            <a:solidFill>
              <a:srgbClr val="000000"/>
            </a:solidFill>
            <a:prstDash val="solid"/>
            <a:round/>
            <a:headEnd len="lg" w="lg" type="none"/>
            <a:tailEnd len="lg" w="lg" type="none"/>
          </a:ln>
        </p:spPr>
      </p:cxnSp>
      <p:sp>
        <p:nvSpPr>
          <p:cNvPr id="303" name="Shape 30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452500" y="528088"/>
            <a:ext cx="8229600" cy="1143000"/>
          </a:xfrm>
          <a:prstGeom prst="rect">
            <a:avLst/>
          </a:prstGeom>
          <a:noFill/>
          <a:ln>
            <a:noFill/>
          </a:ln>
        </p:spPr>
        <p:txBody>
          <a:bodyPr anchorCtr="0" anchor="ctr" bIns="45700" lIns="91425" rIns="45700" wrap="square"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Statement Coverage</a:t>
            </a:r>
          </a:p>
        </p:txBody>
      </p:sp>
      <p:sp>
        <p:nvSpPr>
          <p:cNvPr id="313" name="Shape 313"/>
          <p:cNvSpPr/>
          <p:nvPr/>
        </p:nvSpPr>
        <p:spPr>
          <a:xfrm>
            <a:off x="452500" y="1765775"/>
            <a:ext cx="4590300" cy="28599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p:txBody>
      </p:sp>
      <p:cxnSp>
        <p:nvCxnSpPr>
          <p:cNvPr id="314" name="Shape 314"/>
          <p:cNvCxnSpPr/>
          <p:nvPr/>
        </p:nvCxnSpPr>
        <p:spPr>
          <a:xfrm>
            <a:off x="6732910" y="2714988"/>
            <a:ext cx="0" cy="348000"/>
          </a:xfrm>
          <a:prstGeom prst="straightConnector1">
            <a:avLst/>
          </a:prstGeom>
          <a:noFill/>
          <a:ln cap="flat" cmpd="sng" w="28575">
            <a:solidFill>
              <a:srgbClr val="000000"/>
            </a:solidFill>
            <a:prstDash val="solid"/>
            <a:round/>
            <a:headEnd len="med" w="med" type="none"/>
            <a:tailEnd len="med" w="med" type="triangle"/>
          </a:ln>
        </p:spPr>
      </p:cxnSp>
      <p:cxnSp>
        <p:nvCxnSpPr>
          <p:cNvPr id="315" name="Shape 315"/>
          <p:cNvCxnSpPr/>
          <p:nvPr/>
        </p:nvCxnSpPr>
        <p:spPr>
          <a:xfrm>
            <a:off x="4824810" y="2714988"/>
            <a:ext cx="0" cy="1340100"/>
          </a:xfrm>
          <a:prstGeom prst="straightConnector1">
            <a:avLst/>
          </a:prstGeom>
          <a:noFill/>
          <a:ln cap="flat" cmpd="sng" w="28575">
            <a:solidFill>
              <a:srgbClr val="000000"/>
            </a:solidFill>
            <a:prstDash val="solid"/>
            <a:round/>
            <a:headEnd len="med" w="med" type="none"/>
            <a:tailEnd len="med" w="med" type="triangle"/>
          </a:ln>
        </p:spPr>
      </p:cxnSp>
      <p:sp>
        <p:nvSpPr>
          <p:cNvPr id="316" name="Shape 316"/>
          <p:cNvSpPr/>
          <p:nvPr/>
        </p:nvSpPr>
        <p:spPr>
          <a:xfrm>
            <a:off x="7516173" y="4437910"/>
            <a:ext cx="624300" cy="4281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a:t>
            </a:r>
          </a:p>
        </p:txBody>
      </p:sp>
      <p:sp>
        <p:nvSpPr>
          <p:cNvPr id="317" name="Shape 317"/>
          <p:cNvSpPr/>
          <p:nvPr/>
        </p:nvSpPr>
        <p:spPr>
          <a:xfrm>
            <a:off x="4146625" y="2409430"/>
            <a:ext cx="3015900" cy="5961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i&lt;N and A[i] &lt;X</a:t>
            </a:r>
          </a:p>
        </p:txBody>
      </p:sp>
      <p:sp>
        <p:nvSpPr>
          <p:cNvPr id="318" name="Shape 318"/>
          <p:cNvSpPr/>
          <p:nvPr/>
        </p:nvSpPr>
        <p:spPr>
          <a:xfrm>
            <a:off x="5691995" y="3062900"/>
            <a:ext cx="2095200" cy="5961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A[i]&lt;0</a:t>
            </a:r>
          </a:p>
        </p:txBody>
      </p:sp>
      <p:sp>
        <p:nvSpPr>
          <p:cNvPr id="319" name="Shape 319"/>
          <p:cNvSpPr/>
          <p:nvPr/>
        </p:nvSpPr>
        <p:spPr>
          <a:xfrm>
            <a:off x="7085150" y="3711825"/>
            <a:ext cx="1338000" cy="4281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 = - A[i];</a:t>
            </a:r>
          </a:p>
        </p:txBody>
      </p:sp>
      <p:sp>
        <p:nvSpPr>
          <p:cNvPr id="320" name="Shape 320"/>
          <p:cNvSpPr/>
          <p:nvPr/>
        </p:nvSpPr>
        <p:spPr>
          <a:xfrm>
            <a:off x="4193194" y="4074871"/>
            <a:ext cx="1261800" cy="4281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return(1)</a:t>
            </a:r>
          </a:p>
        </p:txBody>
      </p:sp>
      <p:cxnSp>
        <p:nvCxnSpPr>
          <p:cNvPr id="321" name="Shape 321"/>
          <p:cNvCxnSpPr/>
          <p:nvPr/>
        </p:nvCxnSpPr>
        <p:spPr>
          <a:xfrm>
            <a:off x="5743525" y="1988910"/>
            <a:ext cx="0" cy="396300"/>
          </a:xfrm>
          <a:prstGeom prst="straightConnector1">
            <a:avLst/>
          </a:prstGeom>
          <a:noFill/>
          <a:ln cap="flat" cmpd="sng" w="28575">
            <a:solidFill>
              <a:srgbClr val="000000"/>
            </a:solidFill>
            <a:prstDash val="solid"/>
            <a:round/>
            <a:headEnd len="med" w="med" type="none"/>
            <a:tailEnd len="med" w="med" type="triangle"/>
          </a:ln>
        </p:spPr>
      </p:cxnSp>
      <p:cxnSp>
        <p:nvCxnSpPr>
          <p:cNvPr id="322" name="Shape 322"/>
          <p:cNvCxnSpPr/>
          <p:nvPr/>
        </p:nvCxnSpPr>
        <p:spPr>
          <a:xfrm>
            <a:off x="7792966" y="3368458"/>
            <a:ext cx="0" cy="336000"/>
          </a:xfrm>
          <a:prstGeom prst="straightConnector1">
            <a:avLst/>
          </a:prstGeom>
          <a:noFill/>
          <a:ln cap="flat" cmpd="sng" w="28575">
            <a:solidFill>
              <a:srgbClr val="000000"/>
            </a:solidFill>
            <a:prstDash val="solid"/>
            <a:round/>
            <a:headEnd len="med" w="med" type="none"/>
            <a:tailEnd len="med" w="med" type="triangle"/>
          </a:ln>
        </p:spPr>
      </p:cxnSp>
      <p:cxnSp>
        <p:nvCxnSpPr>
          <p:cNvPr id="323" name="Shape 323"/>
          <p:cNvCxnSpPr/>
          <p:nvPr/>
        </p:nvCxnSpPr>
        <p:spPr>
          <a:xfrm>
            <a:off x="8152206" y="4654220"/>
            <a:ext cx="412200" cy="0"/>
          </a:xfrm>
          <a:prstGeom prst="straightConnector1">
            <a:avLst/>
          </a:prstGeom>
          <a:noFill/>
          <a:ln cap="flat" cmpd="sng" w="28575">
            <a:solidFill>
              <a:srgbClr val="000000"/>
            </a:solidFill>
            <a:prstDash val="solid"/>
            <a:round/>
            <a:headEnd len="med" w="med" type="none"/>
            <a:tailEnd len="med" w="med" type="none"/>
          </a:ln>
        </p:spPr>
      </p:cxnSp>
      <p:cxnSp>
        <p:nvCxnSpPr>
          <p:cNvPr id="324" name="Shape 324"/>
          <p:cNvCxnSpPr/>
          <p:nvPr/>
        </p:nvCxnSpPr>
        <p:spPr>
          <a:xfrm>
            <a:off x="8570339" y="2787596"/>
            <a:ext cx="0" cy="1860600"/>
          </a:xfrm>
          <a:prstGeom prst="straightConnector1">
            <a:avLst/>
          </a:prstGeom>
          <a:noFill/>
          <a:ln cap="flat" cmpd="sng" w="28575">
            <a:solidFill>
              <a:srgbClr val="000000"/>
            </a:solidFill>
            <a:prstDash val="solid"/>
            <a:round/>
            <a:headEnd len="med" w="med" type="none"/>
            <a:tailEnd len="med" w="med" type="none"/>
          </a:ln>
        </p:spPr>
      </p:cxnSp>
      <p:cxnSp>
        <p:nvCxnSpPr>
          <p:cNvPr id="325" name="Shape 325"/>
          <p:cNvCxnSpPr/>
          <p:nvPr/>
        </p:nvCxnSpPr>
        <p:spPr>
          <a:xfrm>
            <a:off x="5764137" y="2134126"/>
            <a:ext cx="2788500" cy="614100"/>
          </a:xfrm>
          <a:prstGeom prst="straightConnector1">
            <a:avLst/>
          </a:prstGeom>
          <a:noFill/>
          <a:ln cap="flat" cmpd="sng" w="28575">
            <a:solidFill>
              <a:srgbClr val="000000"/>
            </a:solidFill>
            <a:prstDash val="solid"/>
            <a:round/>
            <a:headEnd len="med" w="med" type="triangle"/>
            <a:tailEnd len="med" w="med" type="none"/>
          </a:ln>
        </p:spPr>
      </p:cxnSp>
      <p:sp>
        <p:nvSpPr>
          <p:cNvPr id="326" name="Shape 326"/>
          <p:cNvSpPr/>
          <p:nvPr/>
        </p:nvSpPr>
        <p:spPr>
          <a:xfrm>
            <a:off x="6790345" y="2745241"/>
            <a:ext cx="818700" cy="3201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327" name="Shape 327"/>
          <p:cNvSpPr/>
          <p:nvPr/>
        </p:nvSpPr>
        <p:spPr>
          <a:xfrm>
            <a:off x="4811548" y="3035675"/>
            <a:ext cx="818700" cy="3201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sp>
        <p:nvSpPr>
          <p:cNvPr id="328" name="Shape 328"/>
          <p:cNvSpPr/>
          <p:nvPr/>
        </p:nvSpPr>
        <p:spPr>
          <a:xfrm>
            <a:off x="7863548" y="3326103"/>
            <a:ext cx="818700" cy="3201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329" name="Shape 329"/>
          <p:cNvSpPr/>
          <p:nvPr/>
        </p:nvSpPr>
        <p:spPr>
          <a:xfrm>
            <a:off x="5800951" y="3616525"/>
            <a:ext cx="751200" cy="3201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cxnSp>
        <p:nvCxnSpPr>
          <p:cNvPr id="330" name="Shape 330"/>
          <p:cNvCxnSpPr/>
          <p:nvPr/>
        </p:nvCxnSpPr>
        <p:spPr>
          <a:xfrm>
            <a:off x="5743525" y="3368458"/>
            <a:ext cx="0" cy="1279800"/>
          </a:xfrm>
          <a:prstGeom prst="straightConnector1">
            <a:avLst/>
          </a:prstGeom>
          <a:noFill/>
          <a:ln cap="flat" cmpd="sng" w="28575">
            <a:solidFill>
              <a:schemeClr val="dk1"/>
            </a:solidFill>
            <a:prstDash val="solid"/>
            <a:round/>
            <a:headEnd len="med" w="med" type="none"/>
            <a:tailEnd len="med" w="med" type="none"/>
          </a:ln>
        </p:spPr>
      </p:cxnSp>
      <p:cxnSp>
        <p:nvCxnSpPr>
          <p:cNvPr id="331" name="Shape 331"/>
          <p:cNvCxnSpPr/>
          <p:nvPr/>
        </p:nvCxnSpPr>
        <p:spPr>
          <a:xfrm>
            <a:off x="5764137" y="4654220"/>
            <a:ext cx="1740300" cy="0"/>
          </a:xfrm>
          <a:prstGeom prst="straightConnector1">
            <a:avLst/>
          </a:prstGeom>
          <a:noFill/>
          <a:ln cap="flat" cmpd="sng" w="28575">
            <a:solidFill>
              <a:schemeClr val="dk1"/>
            </a:solidFill>
            <a:prstDash val="solid"/>
            <a:round/>
            <a:headEnd len="med" w="med" type="none"/>
            <a:tailEnd len="med" w="med" type="triangle"/>
          </a:ln>
        </p:spPr>
      </p:cxnSp>
      <p:sp>
        <p:nvSpPr>
          <p:cNvPr id="332" name="Shape 332"/>
          <p:cNvSpPr/>
          <p:nvPr/>
        </p:nvSpPr>
        <p:spPr>
          <a:xfrm>
            <a:off x="5325392" y="1533599"/>
            <a:ext cx="818700" cy="4281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i=0</a:t>
            </a:r>
          </a:p>
        </p:txBody>
      </p:sp>
      <p:cxnSp>
        <p:nvCxnSpPr>
          <p:cNvPr id="333" name="Shape 333"/>
          <p:cNvCxnSpPr/>
          <p:nvPr/>
        </p:nvCxnSpPr>
        <p:spPr>
          <a:xfrm>
            <a:off x="7792966" y="4167143"/>
            <a:ext cx="0" cy="263400"/>
          </a:xfrm>
          <a:prstGeom prst="straightConnector1">
            <a:avLst/>
          </a:prstGeom>
          <a:noFill/>
          <a:ln cap="flat" cmpd="sng" w="28575">
            <a:solidFill>
              <a:srgbClr val="000000"/>
            </a:solidFill>
            <a:prstDash val="solid"/>
            <a:round/>
            <a:headEnd len="med" w="med" type="none"/>
            <a:tailEnd len="med" w="med" type="triangle"/>
          </a:ln>
        </p:spPr>
      </p:cxnSp>
      <p:sp>
        <p:nvSpPr>
          <p:cNvPr id="334" name="Shape 334"/>
          <p:cNvSpPr txBox="1"/>
          <p:nvPr/>
        </p:nvSpPr>
        <p:spPr>
          <a:xfrm>
            <a:off x="452500" y="4958200"/>
            <a:ext cx="8660100" cy="1406400"/>
          </a:xfrm>
          <a:prstGeom prst="rect">
            <a:avLst/>
          </a:prstGeom>
          <a:noFill/>
          <a:ln>
            <a:noFill/>
          </a:ln>
        </p:spPr>
        <p:txBody>
          <a:bodyPr anchorCtr="0" anchor="t" bIns="91425" lIns="91425" rIns="91425" wrap="square" tIns="91425">
            <a:noAutofit/>
          </a:bodyPr>
          <a:lstStyle/>
          <a:p>
            <a:pPr lvl="0" rtl="0">
              <a:spcBef>
                <a:spcPts val="0"/>
              </a:spcBef>
              <a:buNone/>
            </a:pPr>
            <a:r>
              <a:rPr b="1" lang="en" sz="2400"/>
              <a:t>How many tests do we need to provide coverage?</a:t>
            </a:r>
          </a:p>
          <a:p>
            <a:pPr lvl="0" rtl="0">
              <a:spcBef>
                <a:spcPts val="0"/>
              </a:spcBef>
              <a:buNone/>
            </a:pPr>
            <a:r>
              <a:rPr b="1" lang="en" sz="2400"/>
              <a:t>What kind of faults could we miss?</a:t>
            </a:r>
          </a:p>
          <a:p>
            <a:pPr lvl="0">
              <a:spcBef>
                <a:spcPts val="0"/>
              </a:spcBef>
              <a:buNone/>
            </a:pPr>
            <a:r>
              <a:rPr b="1" lang="en" sz="2400"/>
              <a:t>Where would we want to use statement coverage?</a:t>
            </a:r>
          </a:p>
        </p:txBody>
      </p:sp>
      <p:sp>
        <p:nvSpPr>
          <p:cNvPr id="335" name="Shape 33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 Note on Test Suite Size</a:t>
            </a:r>
          </a:p>
        </p:txBody>
      </p:sp>
      <p:sp>
        <p:nvSpPr>
          <p:cNvPr id="341" name="Shape 34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Level of coverage is not strictly correlated to test suite size.</a:t>
            </a:r>
          </a:p>
          <a:p>
            <a:pPr indent="-381000" lvl="1" marL="914400" marR="0" rtl="0" algn="l">
              <a:lnSpc>
                <a:spcPct val="120000"/>
              </a:lnSpc>
              <a:spcBef>
                <a:spcPts val="0"/>
              </a:spcBef>
              <a:spcAft>
                <a:spcPts val="0"/>
              </a:spcAft>
            </a:pPr>
            <a:r>
              <a:rPr lang="en"/>
              <a:t>Coverage depends on whether obligations are met. Some tests might not cover new code.</a:t>
            </a:r>
          </a:p>
          <a:p>
            <a:pPr indent="-419100" lvl="0" marL="457200" marR="0" rtl="0" algn="l">
              <a:lnSpc>
                <a:spcPct val="120000"/>
              </a:lnSpc>
              <a:spcBef>
                <a:spcPts val="0"/>
              </a:spcBef>
              <a:spcAft>
                <a:spcPts val="0"/>
              </a:spcAft>
            </a:pPr>
            <a:r>
              <a:rPr lang="en"/>
              <a:t>However, larger suites often find more faults.</a:t>
            </a:r>
          </a:p>
          <a:p>
            <a:pPr indent="-381000" lvl="1" marL="914400" marR="0" rtl="0" algn="l">
              <a:lnSpc>
                <a:spcPct val="120000"/>
              </a:lnSpc>
              <a:spcBef>
                <a:spcPts val="0"/>
              </a:spcBef>
              <a:spcAft>
                <a:spcPts val="0"/>
              </a:spcAft>
            </a:pPr>
            <a:r>
              <a:rPr lang="en"/>
              <a:t>They exercise the code more thoroughly. </a:t>
            </a:r>
          </a:p>
          <a:p>
            <a:pPr indent="-381000" lvl="1" marL="914400" marR="0" rtl="0" algn="l">
              <a:lnSpc>
                <a:spcPct val="120000"/>
              </a:lnSpc>
              <a:spcBef>
                <a:spcPts val="0"/>
              </a:spcBef>
              <a:spcAft>
                <a:spcPts val="0"/>
              </a:spcAft>
            </a:pPr>
            <a:r>
              <a:rPr i="1" lang="en"/>
              <a:t>How</a:t>
            </a:r>
            <a:r>
              <a:rPr lang="en"/>
              <a:t> code is executed is often more important than </a:t>
            </a:r>
            <a:r>
              <a:rPr i="1" lang="en"/>
              <a:t>whether</a:t>
            </a:r>
            <a:r>
              <a:rPr lang="en"/>
              <a:t> it was executed.</a:t>
            </a:r>
          </a:p>
        </p:txBody>
      </p:sp>
      <p:sp>
        <p:nvSpPr>
          <p:cNvPr id="342" name="Shape 34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Test Suite Size</a:t>
            </a:r>
          </a:p>
        </p:txBody>
      </p:sp>
      <p:sp>
        <p:nvSpPr>
          <p:cNvPr id="348" name="Shape 34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pPr>
            <a:r>
              <a:rPr lang="en"/>
              <a:t>Generally, we favor a large number of </a:t>
            </a:r>
            <a:r>
              <a:rPr i="1" lang="en"/>
              <a:t>targeted </a:t>
            </a:r>
            <a:r>
              <a:rPr lang="en"/>
              <a:t>tests over a smaller number of tests that exercise a lot of statements.</a:t>
            </a:r>
          </a:p>
          <a:p>
            <a:pPr indent="-381000" lvl="1" marL="914400" marR="0" rtl="0" algn="l">
              <a:lnSpc>
                <a:spcPct val="120000"/>
              </a:lnSpc>
              <a:spcBef>
                <a:spcPts val="0"/>
              </a:spcBef>
              <a:spcAft>
                <a:spcPts val="0"/>
              </a:spcAft>
            </a:pPr>
            <a:r>
              <a:rPr lang="en"/>
              <a:t>If a test targets a smaller number of obligations, it is easier to tell where a fault is.</a:t>
            </a:r>
          </a:p>
          <a:p>
            <a:pPr indent="-381000" lvl="1" marL="914400" marR="0" rtl="0" algn="l">
              <a:lnSpc>
                <a:spcPct val="120000"/>
              </a:lnSpc>
              <a:spcBef>
                <a:spcPts val="0"/>
              </a:spcBef>
              <a:spcAft>
                <a:spcPts val="0"/>
              </a:spcAft>
            </a:pPr>
            <a:r>
              <a:rPr lang="en"/>
              <a:t>If a test executes everything and covers a large number of obligations, we get higher coverage, but at the cost of being able to identify and fix faults.</a:t>
            </a:r>
          </a:p>
          <a:p>
            <a:pPr indent="-381000" lvl="1" marL="914400" marR="0" rtl="0" algn="l">
              <a:lnSpc>
                <a:spcPct val="120000"/>
              </a:lnSpc>
              <a:spcBef>
                <a:spcPts val="0"/>
              </a:spcBef>
              <a:spcAft>
                <a:spcPts val="0"/>
              </a:spcAft>
            </a:pPr>
            <a:r>
              <a:rPr lang="en"/>
              <a:t>The exception - if the cost to execute each test is high.</a:t>
            </a:r>
          </a:p>
        </p:txBody>
      </p:sp>
      <p:sp>
        <p:nvSpPr>
          <p:cNvPr id="349" name="Shape 34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Branch Coverage</a:t>
            </a:r>
          </a:p>
        </p:txBody>
      </p:sp>
      <p:sp>
        <p:nvSpPr>
          <p:cNvPr id="355" name="Shape 35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Do we have tests that take all of the control branches at some point?</a:t>
            </a:r>
          </a:p>
          <a:p>
            <a:pPr indent="-381000" lvl="1" marL="914400" marR="0" rtl="0" algn="l">
              <a:lnSpc>
                <a:spcPct val="120000"/>
              </a:lnSpc>
              <a:spcBef>
                <a:spcPts val="0"/>
              </a:spcBef>
              <a:spcAft>
                <a:spcPts val="0"/>
              </a:spcAft>
            </a:pPr>
            <a:r>
              <a:rPr lang="en"/>
              <a:t>Cover each edge of the CFG.</a:t>
            </a:r>
          </a:p>
          <a:p>
            <a:pPr indent="-419100" lvl="0" marL="457200" marR="0" rtl="0" algn="l">
              <a:lnSpc>
                <a:spcPct val="120000"/>
              </a:lnSpc>
              <a:spcBef>
                <a:spcPts val="0"/>
              </a:spcBef>
              <a:spcAft>
                <a:spcPts val="0"/>
              </a:spcAft>
            </a:pPr>
            <a:r>
              <a:rPr lang="en"/>
              <a:t>Helps identify faults in decision statements.</a:t>
            </a:r>
          </a:p>
          <a:p>
            <a:pPr indent="-419100" lvl="0" marL="457200" marR="0" rtl="0" algn="l">
              <a:lnSpc>
                <a:spcPct val="120000"/>
              </a:lnSpc>
              <a:spcBef>
                <a:spcPts val="0"/>
              </a:spcBef>
              <a:spcAft>
                <a:spcPts val="0"/>
              </a:spcAft>
            </a:pPr>
            <a:r>
              <a:rPr lang="en"/>
              <a:t>Coverage = Number of Branches Covered</a:t>
            </a:r>
          </a:p>
          <a:p>
            <a:pPr indent="0" lvl="0" marL="0" marR="0" rtl="0" algn="l">
              <a:lnSpc>
                <a:spcPct val="120000"/>
              </a:lnSpc>
              <a:spcBef>
                <a:spcPts val="0"/>
              </a:spcBef>
              <a:spcAft>
                <a:spcPts val="0"/>
              </a:spcAft>
              <a:buNone/>
            </a:pPr>
            <a:r>
              <a:rPr lang="en"/>
              <a:t>						Number of Total Branches</a:t>
            </a:r>
          </a:p>
        </p:txBody>
      </p:sp>
      <p:cxnSp>
        <p:nvCxnSpPr>
          <p:cNvPr id="356" name="Shape 356"/>
          <p:cNvCxnSpPr/>
          <p:nvPr/>
        </p:nvCxnSpPr>
        <p:spPr>
          <a:xfrm flipH="1" rot="10800000">
            <a:off x="2895825" y="4309275"/>
            <a:ext cx="5389500" cy="11700"/>
          </a:xfrm>
          <a:prstGeom prst="straightConnector1">
            <a:avLst/>
          </a:prstGeom>
          <a:noFill/>
          <a:ln cap="flat" cmpd="sng" w="19050">
            <a:solidFill>
              <a:srgbClr val="000000"/>
            </a:solidFill>
            <a:prstDash val="solid"/>
            <a:round/>
            <a:headEnd len="lg" w="lg" type="none"/>
            <a:tailEnd len="lg" w="lg" type="none"/>
          </a:ln>
        </p:spPr>
      </p:cxnSp>
      <p:sp>
        <p:nvSpPr>
          <p:cNvPr id="357" name="Shape 35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Subsumption</a:t>
            </a:r>
          </a:p>
        </p:txBody>
      </p:sp>
      <p:sp>
        <p:nvSpPr>
          <p:cNvPr id="363" name="Shape 36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06400" lvl="0" marL="457200" marR="0" rtl="0" algn="l">
              <a:lnSpc>
                <a:spcPct val="120000"/>
              </a:lnSpc>
              <a:spcBef>
                <a:spcPts val="0"/>
              </a:spcBef>
              <a:spcAft>
                <a:spcPts val="0"/>
              </a:spcAft>
              <a:buClr>
                <a:schemeClr val="dk1"/>
              </a:buClr>
              <a:buSzPct val="100000"/>
              <a:buFont typeface="Arial"/>
            </a:pPr>
            <a:r>
              <a:rPr lang="en" sz="2800"/>
              <a:t>Coverage metric (</a:t>
            </a:r>
            <a:r>
              <a:rPr i="1" lang="en" sz="2800"/>
              <a:t>A</a:t>
            </a:r>
            <a:r>
              <a:rPr lang="en" sz="2800"/>
              <a:t>) </a:t>
            </a:r>
            <a:r>
              <a:rPr i="1" lang="en" sz="2800"/>
              <a:t>subsumes</a:t>
            </a:r>
            <a:r>
              <a:rPr lang="en" sz="2800"/>
              <a:t> another metric (</a:t>
            </a:r>
            <a:r>
              <a:rPr i="1" lang="en" sz="2800"/>
              <a:t>B</a:t>
            </a:r>
            <a:r>
              <a:rPr lang="en" sz="2800"/>
              <a:t>) if, for every program </a:t>
            </a:r>
            <a:r>
              <a:rPr i="1" lang="en" sz="2800"/>
              <a:t>P</a:t>
            </a:r>
            <a:r>
              <a:rPr lang="en" sz="2800"/>
              <a:t>, every test suite satisfying </a:t>
            </a:r>
            <a:r>
              <a:rPr i="1" lang="en" sz="2800"/>
              <a:t>A</a:t>
            </a:r>
            <a:r>
              <a:rPr lang="en" sz="2800"/>
              <a:t> also satisfies </a:t>
            </a:r>
            <a:r>
              <a:rPr i="1" lang="en" sz="2800"/>
              <a:t>B</a:t>
            </a:r>
            <a:r>
              <a:rPr lang="en" sz="2800"/>
              <a:t> with respect to </a:t>
            </a:r>
            <a:r>
              <a:rPr i="1" lang="en" sz="2800"/>
              <a:t>P</a:t>
            </a:r>
            <a:r>
              <a:rPr lang="en" sz="2800"/>
              <a:t>.</a:t>
            </a:r>
          </a:p>
          <a:p>
            <a:pPr indent="-381000" lvl="1" marL="914400" marR="0" rtl="0" algn="l">
              <a:lnSpc>
                <a:spcPct val="120000"/>
              </a:lnSpc>
              <a:spcBef>
                <a:spcPts val="0"/>
              </a:spcBef>
              <a:spcAft>
                <a:spcPts val="0"/>
              </a:spcAft>
            </a:pPr>
            <a:r>
              <a:rPr lang="en"/>
              <a:t>If we satisfy A, there is no point in measuring B. </a:t>
            </a:r>
          </a:p>
          <a:p>
            <a:pPr indent="-381000" lvl="1" marL="914400" marR="0" rtl="0" algn="l">
              <a:lnSpc>
                <a:spcPct val="120000"/>
              </a:lnSpc>
              <a:spcBef>
                <a:spcPts val="0"/>
              </a:spcBef>
              <a:spcAft>
                <a:spcPts val="0"/>
              </a:spcAft>
            </a:pPr>
            <a:r>
              <a:rPr lang="en"/>
              <a:t>Branch coverage subsumes statement coverage.</a:t>
            </a:r>
          </a:p>
          <a:p>
            <a:pPr indent="-381000" lvl="2" marL="1371600" marR="0" rtl="0" algn="l">
              <a:lnSpc>
                <a:spcPct val="120000"/>
              </a:lnSpc>
              <a:spcBef>
                <a:spcPts val="0"/>
              </a:spcBef>
              <a:spcAft>
                <a:spcPts val="0"/>
              </a:spcAft>
            </a:pPr>
            <a:r>
              <a:rPr lang="en"/>
              <a:t>Covering all edges requires covering all nodes in a control-flow graph.</a:t>
            </a:r>
          </a:p>
          <a:p>
            <a:pPr indent="-381000" lvl="1" marL="914400" marR="0" rtl="0" algn="l">
              <a:lnSpc>
                <a:spcPct val="120000"/>
              </a:lnSpc>
              <a:spcBef>
                <a:spcPts val="0"/>
              </a:spcBef>
              <a:spcAft>
                <a:spcPts val="0"/>
              </a:spcAft>
            </a:pPr>
            <a:r>
              <a:rPr lang="en"/>
              <a:t>Covering all 2-way parameter interactions (combinatorial-interaction testing) subsumes covering all parameter partitions individually.</a:t>
            </a:r>
          </a:p>
        </p:txBody>
      </p:sp>
      <p:sp>
        <p:nvSpPr>
          <p:cNvPr id="364" name="Shape 36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Subsumption</a:t>
            </a:r>
          </a:p>
        </p:txBody>
      </p:sp>
      <p:sp>
        <p:nvSpPr>
          <p:cNvPr id="370" name="Shape 37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Shouldn’t we always choose the stronger metric?</a:t>
            </a:r>
          </a:p>
          <a:p>
            <a:pPr indent="-381000" lvl="1" marL="914400" marR="0" rtl="0" algn="l">
              <a:lnSpc>
                <a:spcPct val="120000"/>
              </a:lnSpc>
              <a:spcBef>
                <a:spcPts val="0"/>
              </a:spcBef>
              <a:spcAft>
                <a:spcPts val="0"/>
              </a:spcAft>
            </a:pPr>
            <a:r>
              <a:rPr lang="en"/>
              <a:t>Not always…</a:t>
            </a:r>
          </a:p>
          <a:p>
            <a:pPr indent="-381000" lvl="2" marL="1371600" marR="0" rtl="0" algn="l">
              <a:lnSpc>
                <a:spcPct val="120000"/>
              </a:lnSpc>
              <a:spcBef>
                <a:spcPts val="0"/>
              </a:spcBef>
              <a:spcAft>
                <a:spcPts val="0"/>
              </a:spcAft>
            </a:pPr>
            <a:r>
              <a:rPr lang="en"/>
              <a:t>Typically require more obligations (so, you have to come up with more tests)</a:t>
            </a:r>
          </a:p>
          <a:p>
            <a:pPr indent="-342900" lvl="3" marL="1828800" marR="0" rtl="0" algn="l">
              <a:lnSpc>
                <a:spcPct val="120000"/>
              </a:lnSpc>
              <a:spcBef>
                <a:spcPts val="0"/>
              </a:spcBef>
              <a:spcAft>
                <a:spcPts val="0"/>
              </a:spcAft>
            </a:pPr>
            <a:r>
              <a:rPr lang="en"/>
              <a:t>Or, at least, tougher obligations - making it harder to come up with the test cases.</a:t>
            </a:r>
          </a:p>
          <a:p>
            <a:pPr indent="-381000" lvl="2" marL="1371600" marR="0" rtl="0" algn="l">
              <a:lnSpc>
                <a:spcPct val="120000"/>
              </a:lnSpc>
              <a:spcBef>
                <a:spcPts val="0"/>
              </a:spcBef>
              <a:spcAft>
                <a:spcPts val="0"/>
              </a:spcAft>
            </a:pPr>
            <a:r>
              <a:rPr lang="en"/>
              <a:t>May end up with a large number of </a:t>
            </a:r>
            <a:r>
              <a:rPr i="1" lang="en"/>
              <a:t>unsatisfiable</a:t>
            </a:r>
            <a:r>
              <a:rPr lang="en"/>
              <a:t> obligations</a:t>
            </a:r>
          </a:p>
        </p:txBody>
      </p:sp>
      <p:sp>
        <p:nvSpPr>
          <p:cNvPr id="371" name="Shape 37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457200" y="490388"/>
            <a:ext cx="8229600" cy="1143000"/>
          </a:xfrm>
          <a:prstGeom prst="rect">
            <a:avLst/>
          </a:prstGeom>
          <a:noFill/>
          <a:ln>
            <a:noFill/>
          </a:ln>
        </p:spPr>
        <p:txBody>
          <a:bodyPr anchorCtr="0" anchor="ctr" bIns="45700" lIns="91425" rIns="45700" wrap="square"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Branch Coverage</a:t>
            </a:r>
          </a:p>
        </p:txBody>
      </p:sp>
      <p:cxnSp>
        <p:nvCxnSpPr>
          <p:cNvPr id="381" name="Shape 381"/>
          <p:cNvCxnSpPr/>
          <p:nvPr/>
        </p:nvCxnSpPr>
        <p:spPr>
          <a:xfrm>
            <a:off x="6835800" y="2684810"/>
            <a:ext cx="0" cy="361200"/>
          </a:xfrm>
          <a:prstGeom prst="straightConnector1">
            <a:avLst/>
          </a:prstGeom>
          <a:noFill/>
          <a:ln cap="flat" cmpd="sng" w="28575">
            <a:solidFill>
              <a:srgbClr val="00279F"/>
            </a:solidFill>
            <a:prstDash val="solid"/>
            <a:round/>
            <a:headEnd len="med" w="med" type="none"/>
            <a:tailEnd len="med" w="med" type="triangle"/>
          </a:ln>
        </p:spPr>
      </p:cxnSp>
      <p:cxnSp>
        <p:nvCxnSpPr>
          <p:cNvPr id="382" name="Shape 382"/>
          <p:cNvCxnSpPr/>
          <p:nvPr/>
        </p:nvCxnSpPr>
        <p:spPr>
          <a:xfrm>
            <a:off x="4913608" y="2684810"/>
            <a:ext cx="0" cy="1391400"/>
          </a:xfrm>
          <a:prstGeom prst="straightConnector1">
            <a:avLst/>
          </a:prstGeom>
          <a:noFill/>
          <a:ln cap="flat" cmpd="sng" w="28575">
            <a:solidFill>
              <a:srgbClr val="00279F"/>
            </a:solidFill>
            <a:prstDash val="solid"/>
            <a:round/>
            <a:headEnd len="med" w="med" type="none"/>
            <a:tailEnd len="med" w="med" type="triangle"/>
          </a:ln>
        </p:spPr>
      </p:cxnSp>
      <p:sp>
        <p:nvSpPr>
          <p:cNvPr id="383" name="Shape 383"/>
          <p:cNvSpPr/>
          <p:nvPr/>
        </p:nvSpPr>
        <p:spPr>
          <a:xfrm>
            <a:off x="5417887" y="1533525"/>
            <a:ext cx="824700" cy="4446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i=0</a:t>
            </a:r>
          </a:p>
        </p:txBody>
      </p:sp>
      <p:sp>
        <p:nvSpPr>
          <p:cNvPr id="384" name="Shape 384"/>
          <p:cNvSpPr/>
          <p:nvPr/>
        </p:nvSpPr>
        <p:spPr>
          <a:xfrm>
            <a:off x="4092050" y="2367527"/>
            <a:ext cx="2808900" cy="6189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i&lt;N and A[i] &lt;X</a:t>
            </a:r>
          </a:p>
        </p:txBody>
      </p:sp>
      <p:sp>
        <p:nvSpPr>
          <p:cNvPr id="385" name="Shape 385"/>
          <p:cNvSpPr/>
          <p:nvPr/>
        </p:nvSpPr>
        <p:spPr>
          <a:xfrm>
            <a:off x="5787197" y="3046059"/>
            <a:ext cx="2110500" cy="6189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A[i]&lt;0</a:t>
            </a:r>
          </a:p>
        </p:txBody>
      </p:sp>
      <p:sp>
        <p:nvSpPr>
          <p:cNvPr id="386" name="Shape 386"/>
          <p:cNvSpPr/>
          <p:nvPr/>
        </p:nvSpPr>
        <p:spPr>
          <a:xfrm>
            <a:off x="7055310" y="3795259"/>
            <a:ext cx="1412100" cy="4446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A[i] = - A[i];</a:t>
            </a:r>
          </a:p>
        </p:txBody>
      </p:sp>
      <p:sp>
        <p:nvSpPr>
          <p:cNvPr id="387" name="Shape 387"/>
          <p:cNvSpPr/>
          <p:nvPr/>
        </p:nvSpPr>
        <p:spPr>
          <a:xfrm>
            <a:off x="4277327" y="4096823"/>
            <a:ext cx="1271100" cy="4446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return(1)</a:t>
            </a:r>
          </a:p>
        </p:txBody>
      </p:sp>
      <p:cxnSp>
        <p:nvCxnSpPr>
          <p:cNvPr id="388" name="Shape 388"/>
          <p:cNvCxnSpPr/>
          <p:nvPr/>
        </p:nvCxnSpPr>
        <p:spPr>
          <a:xfrm>
            <a:off x="5839108" y="2006290"/>
            <a:ext cx="0" cy="411300"/>
          </a:xfrm>
          <a:prstGeom prst="straightConnector1">
            <a:avLst/>
          </a:prstGeom>
          <a:noFill/>
          <a:ln cap="flat" cmpd="sng" w="28575">
            <a:solidFill>
              <a:srgbClr val="00279F"/>
            </a:solidFill>
            <a:prstDash val="solid"/>
            <a:round/>
            <a:headEnd len="med" w="med" type="none"/>
            <a:tailEnd len="med" w="med" type="triangle"/>
          </a:ln>
        </p:spPr>
      </p:cxnSp>
      <p:cxnSp>
        <p:nvCxnSpPr>
          <p:cNvPr id="389" name="Shape 389"/>
          <p:cNvCxnSpPr/>
          <p:nvPr/>
        </p:nvCxnSpPr>
        <p:spPr>
          <a:xfrm>
            <a:off x="7903685" y="3363330"/>
            <a:ext cx="0" cy="424200"/>
          </a:xfrm>
          <a:prstGeom prst="straightConnector1">
            <a:avLst/>
          </a:prstGeom>
          <a:noFill/>
          <a:ln cap="flat" cmpd="sng" w="28575">
            <a:solidFill>
              <a:srgbClr val="00279F"/>
            </a:solidFill>
            <a:prstDash val="solid"/>
            <a:round/>
            <a:headEnd len="med" w="med" type="none"/>
            <a:tailEnd len="med" w="med" type="triangle"/>
          </a:ln>
        </p:spPr>
      </p:cxnSp>
      <p:cxnSp>
        <p:nvCxnSpPr>
          <p:cNvPr id="390" name="Shape 390"/>
          <p:cNvCxnSpPr/>
          <p:nvPr/>
        </p:nvCxnSpPr>
        <p:spPr>
          <a:xfrm>
            <a:off x="8123195" y="4773773"/>
            <a:ext cx="545700" cy="0"/>
          </a:xfrm>
          <a:prstGeom prst="straightConnector1">
            <a:avLst/>
          </a:prstGeom>
          <a:noFill/>
          <a:ln cap="flat" cmpd="sng" w="28575">
            <a:solidFill>
              <a:srgbClr val="00279F"/>
            </a:solidFill>
            <a:prstDash val="solid"/>
            <a:round/>
            <a:headEnd len="med" w="med" type="none"/>
            <a:tailEnd len="med" w="med" type="none"/>
          </a:ln>
        </p:spPr>
      </p:cxnSp>
      <p:cxnSp>
        <p:nvCxnSpPr>
          <p:cNvPr id="391" name="Shape 391"/>
          <p:cNvCxnSpPr/>
          <p:nvPr/>
        </p:nvCxnSpPr>
        <p:spPr>
          <a:xfrm>
            <a:off x="8686800" y="2835592"/>
            <a:ext cx="0" cy="1932000"/>
          </a:xfrm>
          <a:prstGeom prst="straightConnector1">
            <a:avLst/>
          </a:prstGeom>
          <a:noFill/>
          <a:ln cap="flat" cmpd="sng" w="28575">
            <a:solidFill>
              <a:srgbClr val="00279F"/>
            </a:solidFill>
            <a:prstDash val="solid"/>
            <a:round/>
            <a:headEnd len="med" w="med" type="none"/>
            <a:tailEnd len="med" w="med" type="none"/>
          </a:ln>
        </p:spPr>
      </p:cxnSp>
      <p:cxnSp>
        <p:nvCxnSpPr>
          <p:cNvPr id="392" name="Shape 392"/>
          <p:cNvCxnSpPr/>
          <p:nvPr/>
        </p:nvCxnSpPr>
        <p:spPr>
          <a:xfrm>
            <a:off x="5859872" y="2157072"/>
            <a:ext cx="2808900" cy="637500"/>
          </a:xfrm>
          <a:prstGeom prst="straightConnector1">
            <a:avLst/>
          </a:prstGeom>
          <a:noFill/>
          <a:ln cap="flat" cmpd="sng" w="28575">
            <a:solidFill>
              <a:srgbClr val="00279F"/>
            </a:solidFill>
            <a:prstDash val="solid"/>
            <a:round/>
            <a:headEnd len="med" w="med" type="triangle"/>
            <a:tailEnd len="med" w="med" type="none"/>
          </a:ln>
        </p:spPr>
      </p:cxnSp>
      <p:sp>
        <p:nvSpPr>
          <p:cNvPr id="393" name="Shape 393"/>
          <p:cNvSpPr/>
          <p:nvPr/>
        </p:nvSpPr>
        <p:spPr>
          <a:xfrm>
            <a:off x="6893659" y="2716211"/>
            <a:ext cx="685500" cy="3018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True</a:t>
            </a:r>
          </a:p>
        </p:txBody>
      </p:sp>
      <p:sp>
        <p:nvSpPr>
          <p:cNvPr id="394" name="Shape 394"/>
          <p:cNvSpPr/>
          <p:nvPr/>
        </p:nvSpPr>
        <p:spPr>
          <a:xfrm>
            <a:off x="4900274" y="3017776"/>
            <a:ext cx="723900" cy="3018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False</a:t>
            </a:r>
          </a:p>
        </p:txBody>
      </p:sp>
      <p:sp>
        <p:nvSpPr>
          <p:cNvPr id="395" name="Shape 395"/>
          <p:cNvSpPr/>
          <p:nvPr/>
        </p:nvSpPr>
        <p:spPr>
          <a:xfrm>
            <a:off x="7890352" y="3319340"/>
            <a:ext cx="723900" cy="3018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True</a:t>
            </a:r>
          </a:p>
        </p:txBody>
      </p:sp>
      <p:sp>
        <p:nvSpPr>
          <p:cNvPr id="396" name="Shape 396"/>
          <p:cNvSpPr/>
          <p:nvPr/>
        </p:nvSpPr>
        <p:spPr>
          <a:xfrm>
            <a:off x="5896966" y="3620905"/>
            <a:ext cx="723900" cy="3018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False</a:t>
            </a:r>
          </a:p>
        </p:txBody>
      </p:sp>
      <p:cxnSp>
        <p:nvCxnSpPr>
          <p:cNvPr id="397" name="Shape 397"/>
          <p:cNvCxnSpPr/>
          <p:nvPr/>
        </p:nvCxnSpPr>
        <p:spPr>
          <a:xfrm>
            <a:off x="5839108" y="3382178"/>
            <a:ext cx="0" cy="1379100"/>
          </a:xfrm>
          <a:prstGeom prst="straightConnector1">
            <a:avLst/>
          </a:prstGeom>
          <a:noFill/>
          <a:ln cap="flat" cmpd="sng" w="28575">
            <a:solidFill>
              <a:srgbClr val="FC0128"/>
            </a:solidFill>
            <a:prstDash val="solid"/>
            <a:round/>
            <a:headEnd len="med" w="med" type="none"/>
            <a:tailEnd len="med" w="med" type="none"/>
          </a:ln>
        </p:spPr>
      </p:cxnSp>
      <p:cxnSp>
        <p:nvCxnSpPr>
          <p:cNvPr id="398" name="Shape 398"/>
          <p:cNvCxnSpPr/>
          <p:nvPr/>
        </p:nvCxnSpPr>
        <p:spPr>
          <a:xfrm>
            <a:off x="5850973" y="4773773"/>
            <a:ext cx="1613700" cy="0"/>
          </a:xfrm>
          <a:prstGeom prst="straightConnector1">
            <a:avLst/>
          </a:prstGeom>
          <a:noFill/>
          <a:ln cap="flat" cmpd="sng" w="28575">
            <a:solidFill>
              <a:srgbClr val="FC0128"/>
            </a:solidFill>
            <a:prstDash val="solid"/>
            <a:round/>
            <a:headEnd len="med" w="med" type="none"/>
            <a:tailEnd len="med" w="med" type="triangle"/>
          </a:ln>
        </p:spPr>
      </p:cxnSp>
      <p:sp>
        <p:nvSpPr>
          <p:cNvPr id="399" name="Shape 399"/>
          <p:cNvSpPr/>
          <p:nvPr/>
        </p:nvSpPr>
        <p:spPr>
          <a:xfrm>
            <a:off x="457200" y="1800275"/>
            <a:ext cx="4806600" cy="28599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p:txBody>
      </p:sp>
      <p:sp>
        <p:nvSpPr>
          <p:cNvPr id="400" name="Shape 400"/>
          <p:cNvSpPr/>
          <p:nvPr/>
        </p:nvSpPr>
        <p:spPr>
          <a:xfrm>
            <a:off x="7482464" y="4549170"/>
            <a:ext cx="629100" cy="4446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i++</a:t>
            </a:r>
          </a:p>
        </p:txBody>
      </p:sp>
      <p:cxnSp>
        <p:nvCxnSpPr>
          <p:cNvPr id="401" name="Shape 401"/>
          <p:cNvCxnSpPr/>
          <p:nvPr/>
        </p:nvCxnSpPr>
        <p:spPr>
          <a:xfrm>
            <a:off x="7903685" y="4268024"/>
            <a:ext cx="0" cy="273300"/>
          </a:xfrm>
          <a:prstGeom prst="straightConnector1">
            <a:avLst/>
          </a:prstGeom>
          <a:noFill/>
          <a:ln cap="flat" cmpd="sng" w="28575">
            <a:solidFill>
              <a:srgbClr val="00279F"/>
            </a:solidFill>
            <a:prstDash val="solid"/>
            <a:round/>
            <a:headEnd len="med" w="med" type="none"/>
            <a:tailEnd len="med" w="med" type="triangle"/>
          </a:ln>
        </p:spPr>
      </p:cxnSp>
      <p:sp>
        <p:nvSpPr>
          <p:cNvPr id="402" name="Shape 402"/>
          <p:cNvSpPr txBox="1"/>
          <p:nvPr/>
        </p:nvSpPr>
        <p:spPr>
          <a:xfrm>
            <a:off x="457200" y="5001625"/>
            <a:ext cx="8660100" cy="1406400"/>
          </a:xfrm>
          <a:prstGeom prst="rect">
            <a:avLst/>
          </a:prstGeom>
          <a:noFill/>
          <a:ln>
            <a:noFill/>
          </a:ln>
        </p:spPr>
        <p:txBody>
          <a:bodyPr anchorCtr="0" anchor="t" bIns="91425" lIns="91425" rIns="91425" wrap="square" tIns="91425">
            <a:noAutofit/>
          </a:bodyPr>
          <a:lstStyle/>
          <a:p>
            <a:pPr lvl="0" rtl="0">
              <a:spcBef>
                <a:spcPts val="0"/>
              </a:spcBef>
              <a:buClr>
                <a:schemeClr val="dk1"/>
              </a:buClr>
              <a:buSzPct val="45833"/>
              <a:buFont typeface="Arial"/>
              <a:buNone/>
            </a:pPr>
            <a:r>
              <a:rPr b="1" lang="en" sz="2400">
                <a:solidFill>
                  <a:schemeClr val="dk1"/>
                </a:solidFill>
              </a:rPr>
              <a:t>What test obligations must be covered?</a:t>
            </a:r>
          </a:p>
          <a:p>
            <a:pPr lvl="0" rtl="0">
              <a:spcBef>
                <a:spcPts val="0"/>
              </a:spcBef>
              <a:buNone/>
            </a:pPr>
            <a:r>
              <a:rPr b="1" lang="en" sz="2400"/>
              <a:t>How does fault detection potential change?</a:t>
            </a:r>
          </a:p>
          <a:p>
            <a:pPr lvl="0" rtl="0">
              <a:spcBef>
                <a:spcPts val="0"/>
              </a:spcBef>
              <a:buNone/>
            </a:pPr>
            <a:r>
              <a:rPr b="1" lang="en" sz="2400"/>
              <a:t>Where would we want to use branch coverage?</a:t>
            </a:r>
          </a:p>
        </p:txBody>
      </p:sp>
      <p:sp>
        <p:nvSpPr>
          <p:cNvPr id="403" name="Shape 403"/>
          <p:cNvSpPr txBox="1"/>
          <p:nvPr/>
        </p:nvSpPr>
        <p:spPr>
          <a:xfrm>
            <a:off x="226200" y="6514200"/>
            <a:ext cx="8691600" cy="271500"/>
          </a:xfrm>
          <a:prstGeom prst="rect">
            <a:avLst/>
          </a:prstGeom>
          <a:noFill/>
          <a:ln>
            <a:noFill/>
          </a:ln>
        </p:spPr>
        <p:txBody>
          <a:bodyPr anchorCtr="0" anchor="t" bIns="91425" lIns="91425" rIns="91425" wrap="square" tIns="91425">
            <a:noAutofit/>
          </a:bodyPr>
          <a:lstStyle/>
          <a:p>
            <a:pPr lvl="0" rtl="0">
              <a:spcBef>
                <a:spcPts val="0"/>
              </a:spcBef>
              <a:buNone/>
            </a:pPr>
            <a:r>
              <a:rPr lang="en"/>
              <a:t>Gregory Gay					CSCE 740 - Fall 2016								29</a:t>
            </a:r>
          </a:p>
        </p:txBody>
      </p:sp>
      <p:sp>
        <p:nvSpPr>
          <p:cNvPr id="404" name="Shape 40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Have We Done a Good Job?</a:t>
            </a:r>
          </a:p>
        </p:txBody>
      </p:sp>
      <p:sp>
        <p:nvSpPr>
          <p:cNvPr id="63" name="Shape 6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Clr>
                <a:schemeClr val="dk1"/>
              </a:buClr>
              <a:buSzPct val="36666"/>
              <a:buFont typeface="Arial"/>
              <a:buNone/>
            </a:pPr>
            <a:r>
              <a:rPr lang="en"/>
              <a:t>What we want:</a:t>
            </a:r>
          </a:p>
          <a:p>
            <a:pPr indent="-419100" lvl="0" marL="457200" rtl="0">
              <a:spcBef>
                <a:spcPts val="0"/>
              </a:spcBef>
            </a:pPr>
            <a:r>
              <a:rPr lang="en"/>
              <a:t>We’ve found all the faults.</a:t>
            </a:r>
          </a:p>
          <a:p>
            <a:pPr indent="-381000" lvl="1" marL="914400" rtl="0">
              <a:spcBef>
                <a:spcPts val="0"/>
              </a:spcBef>
            </a:pPr>
            <a:r>
              <a:rPr lang="en"/>
              <a:t>Impossible.</a:t>
            </a:r>
          </a:p>
          <a:p>
            <a:pPr indent="0" lvl="0" marL="0" rtl="0" algn="l">
              <a:spcBef>
                <a:spcPts val="0"/>
              </a:spcBef>
              <a:buNone/>
            </a:pPr>
            <a:r>
              <a:t/>
            </a:r>
            <a:endParaRPr/>
          </a:p>
          <a:p>
            <a:pPr lvl="0" rtl="0">
              <a:spcBef>
                <a:spcPts val="0"/>
              </a:spcBef>
              <a:buClr>
                <a:schemeClr val="dk1"/>
              </a:buClr>
              <a:buSzPct val="36666"/>
              <a:buFont typeface="Arial"/>
              <a:buNone/>
            </a:pPr>
            <a:r>
              <a:rPr lang="en"/>
              <a:t>What we (usually) get:</a:t>
            </a:r>
          </a:p>
          <a:p>
            <a:pPr indent="-419100" lvl="0" marL="457200" rtl="0">
              <a:spcBef>
                <a:spcPts val="0"/>
              </a:spcBef>
            </a:pPr>
            <a:r>
              <a:rPr lang="en"/>
              <a:t>We compiled and it worked.</a:t>
            </a:r>
          </a:p>
          <a:p>
            <a:pPr indent="-419100" lvl="0" marL="457200" rtl="0">
              <a:spcBef>
                <a:spcPts val="0"/>
              </a:spcBef>
            </a:pPr>
            <a:r>
              <a:rPr lang="en"/>
              <a:t>We run out of time or budget.</a:t>
            </a:r>
          </a:p>
          <a:p>
            <a:pPr indent="-381000" lvl="1" marL="914400" rtl="0">
              <a:spcBef>
                <a:spcPts val="0"/>
              </a:spcBef>
            </a:pPr>
            <a:r>
              <a:rPr lang="en"/>
              <a:t>Inadequate.</a:t>
            </a:r>
          </a:p>
          <a:p>
            <a:pPr indent="0" lvl="0" marL="0" rtl="0" algn="l">
              <a:spcBef>
                <a:spcPts val="0"/>
              </a:spcBef>
              <a:buNone/>
            </a:pPr>
            <a:r>
              <a:t/>
            </a:r>
            <a:endParaRPr/>
          </a:p>
        </p:txBody>
      </p:sp>
      <p:sp>
        <p:nvSpPr>
          <p:cNvPr id="64" name="Shape 6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Decisions and Conditions</a:t>
            </a:r>
          </a:p>
        </p:txBody>
      </p:sp>
      <p:sp>
        <p:nvSpPr>
          <p:cNvPr id="410" name="Shape 41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pPr>
            <a:r>
              <a:rPr lang="en"/>
              <a:t>A </a:t>
            </a:r>
            <a:r>
              <a:rPr i="1" lang="en"/>
              <a:t>decision</a:t>
            </a:r>
            <a:r>
              <a:rPr lang="en"/>
              <a:t> is a complex Boolean expression.</a:t>
            </a:r>
          </a:p>
          <a:p>
            <a:pPr indent="-381000" lvl="1" marL="914400" marR="0" rtl="0" algn="l">
              <a:lnSpc>
                <a:spcPct val="120000"/>
              </a:lnSpc>
              <a:spcBef>
                <a:spcPts val="0"/>
              </a:spcBef>
              <a:spcAft>
                <a:spcPts val="0"/>
              </a:spcAft>
            </a:pPr>
            <a:r>
              <a:rPr lang="en"/>
              <a:t>Often cause control-flow branching:</a:t>
            </a:r>
          </a:p>
          <a:p>
            <a:pPr indent="-355600" lvl="2" marL="1371600" marR="0" rtl="0" algn="l">
              <a:lnSpc>
                <a:spcPct val="120000"/>
              </a:lnSpc>
              <a:spcBef>
                <a:spcPts val="0"/>
              </a:spcBef>
              <a:spcAft>
                <a:spcPts val="0"/>
              </a:spcAft>
              <a:buSzPct val="100000"/>
              <a:buFont typeface="Courier New"/>
            </a:pPr>
            <a:r>
              <a:rPr lang="en" sz="2000">
                <a:latin typeface="Courier New"/>
                <a:ea typeface="Courier New"/>
                <a:cs typeface="Courier New"/>
                <a:sym typeface="Courier New"/>
              </a:rPr>
              <a:t>if ((a &amp;&amp; b) || !c) { ...</a:t>
            </a:r>
          </a:p>
          <a:p>
            <a:pPr indent="-381000" lvl="1" marL="914400" marR="0" rtl="0" algn="l">
              <a:lnSpc>
                <a:spcPct val="120000"/>
              </a:lnSpc>
              <a:spcBef>
                <a:spcPts val="0"/>
              </a:spcBef>
              <a:spcAft>
                <a:spcPts val="0"/>
              </a:spcAft>
            </a:pPr>
            <a:r>
              <a:rPr lang="en"/>
              <a:t>But not always:</a:t>
            </a:r>
          </a:p>
          <a:p>
            <a:pPr indent="-355600" lvl="2" marL="1371600" marR="0" rtl="0" algn="l">
              <a:lnSpc>
                <a:spcPct val="120000"/>
              </a:lnSpc>
              <a:spcBef>
                <a:spcPts val="0"/>
              </a:spcBef>
              <a:spcAft>
                <a:spcPts val="0"/>
              </a:spcAft>
              <a:buSzPct val="100000"/>
              <a:buFont typeface="Courier New"/>
            </a:pPr>
            <a:r>
              <a:rPr lang="en" sz="2000">
                <a:latin typeface="Courier New"/>
                <a:ea typeface="Courier New"/>
                <a:cs typeface="Courier New"/>
                <a:sym typeface="Courier New"/>
              </a:rPr>
              <a:t>Boolean x = ((a &amp;&amp; b) || !c);</a:t>
            </a:r>
          </a:p>
          <a:p>
            <a:pPr indent="-381000" lvl="1" marL="914400" marR="0" rtl="0" algn="l">
              <a:lnSpc>
                <a:spcPct val="120000"/>
              </a:lnSpc>
              <a:spcBef>
                <a:spcPts val="0"/>
              </a:spcBef>
              <a:spcAft>
                <a:spcPts val="0"/>
              </a:spcAft>
            </a:pPr>
            <a:r>
              <a:rPr lang="en"/>
              <a:t>Made up of </a:t>
            </a:r>
            <a:r>
              <a:rPr i="1" lang="en"/>
              <a:t>conditions</a:t>
            </a:r>
            <a:r>
              <a:rPr lang="en"/>
              <a:t> connected with Boolean operators (and, or, xor, not):</a:t>
            </a:r>
          </a:p>
          <a:p>
            <a:pPr indent="-381000" lvl="2" marL="1371600" marR="0" rtl="0" algn="l">
              <a:lnSpc>
                <a:spcPct val="120000"/>
              </a:lnSpc>
              <a:spcBef>
                <a:spcPts val="0"/>
              </a:spcBef>
              <a:spcAft>
                <a:spcPts val="0"/>
              </a:spcAft>
            </a:pPr>
            <a:r>
              <a:rPr lang="en"/>
              <a:t>Simple Boolean connectives.</a:t>
            </a:r>
          </a:p>
          <a:p>
            <a:pPr indent="-342900" lvl="3" marL="1828800" marR="0" rtl="0" algn="l">
              <a:lnSpc>
                <a:spcPct val="120000"/>
              </a:lnSpc>
              <a:spcBef>
                <a:spcPts val="0"/>
              </a:spcBef>
              <a:spcAft>
                <a:spcPts val="0"/>
              </a:spcAft>
            </a:pPr>
            <a:r>
              <a:rPr lang="en"/>
              <a:t>Boolean variables: </a:t>
            </a:r>
            <a:r>
              <a:rPr lang="en">
                <a:latin typeface="Courier New"/>
                <a:ea typeface="Courier New"/>
                <a:cs typeface="Courier New"/>
                <a:sym typeface="Courier New"/>
              </a:rPr>
              <a:t>Boolean b = false;</a:t>
            </a:r>
          </a:p>
          <a:p>
            <a:pPr indent="-342900" lvl="3" marL="1828800" marR="0" rtl="0" algn="l">
              <a:lnSpc>
                <a:spcPct val="120000"/>
              </a:lnSpc>
              <a:spcBef>
                <a:spcPts val="0"/>
              </a:spcBef>
              <a:spcAft>
                <a:spcPts val="0"/>
              </a:spcAft>
            </a:pPr>
            <a:r>
              <a:rPr lang="en"/>
              <a:t>Subexpressions that evaluate to true/false involving (&lt;, &gt;, &lt;=, &gt;=, ==, and !=): </a:t>
            </a:r>
            <a:r>
              <a:rPr lang="en">
                <a:latin typeface="Courier New"/>
                <a:ea typeface="Courier New"/>
                <a:cs typeface="Courier New"/>
                <a:sym typeface="Courier New"/>
              </a:rPr>
              <a:t>Boolean x = (y &lt; 12);</a:t>
            </a:r>
          </a:p>
          <a:p>
            <a:pPr indent="0" lvl="0" marL="0" marR="0" rtl="0" algn="l">
              <a:lnSpc>
                <a:spcPct val="120000"/>
              </a:lnSpc>
              <a:spcBef>
                <a:spcPts val="0"/>
              </a:spcBef>
              <a:spcAft>
                <a:spcPts val="0"/>
              </a:spcAft>
              <a:buNone/>
            </a:pPr>
            <a:r>
              <a:t/>
            </a:r>
            <a:endParaRPr sz="2400"/>
          </a:p>
        </p:txBody>
      </p:sp>
      <p:sp>
        <p:nvSpPr>
          <p:cNvPr id="411" name="Shape 41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Basic Condition Coverage</a:t>
            </a:r>
          </a:p>
        </p:txBody>
      </p:sp>
      <p:sp>
        <p:nvSpPr>
          <p:cNvPr id="417" name="Shape 41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lnSpc>
                <a:spcPct val="120000"/>
              </a:lnSpc>
              <a:spcBef>
                <a:spcPts val="0"/>
              </a:spcBef>
            </a:pPr>
            <a:r>
              <a:rPr lang="en"/>
              <a:t>Several coverage metrics that examine the individual </a:t>
            </a:r>
            <a:r>
              <a:rPr i="1" lang="en"/>
              <a:t>conditions</a:t>
            </a:r>
            <a:r>
              <a:rPr lang="en"/>
              <a:t> that make up a control-flow </a:t>
            </a:r>
            <a:r>
              <a:rPr i="1" lang="en"/>
              <a:t>decision</a:t>
            </a:r>
            <a:r>
              <a:rPr lang="en"/>
              <a:t>.</a:t>
            </a:r>
          </a:p>
          <a:p>
            <a:pPr indent="-419100" lvl="0" marL="457200" marR="0" rtl="0" algn="l">
              <a:lnSpc>
                <a:spcPct val="120000"/>
              </a:lnSpc>
              <a:spcBef>
                <a:spcPts val="0"/>
              </a:spcBef>
              <a:spcAft>
                <a:spcPts val="0"/>
              </a:spcAft>
            </a:pPr>
            <a:r>
              <a:rPr lang="en"/>
              <a:t>Identify faults in decision</a:t>
            </a:r>
            <a:r>
              <a:rPr i="1" lang="en"/>
              <a:t> </a:t>
            </a:r>
            <a:r>
              <a:rPr lang="en"/>
              <a:t>statements.</a:t>
            </a:r>
          </a:p>
          <a:p>
            <a:pPr indent="0" lvl="0" marL="0" marR="0" rtl="0" algn="l">
              <a:lnSpc>
                <a:spcPct val="120000"/>
              </a:lnSpc>
              <a:spcBef>
                <a:spcPts val="0"/>
              </a:spcBef>
              <a:spcAft>
                <a:spcPts val="0"/>
              </a:spcAft>
              <a:buNone/>
            </a:pPr>
            <a:r>
              <a:rPr lang="en"/>
              <a:t>	</a:t>
            </a:r>
            <a:r>
              <a:rPr lang="en" sz="1800">
                <a:latin typeface="Courier New"/>
                <a:ea typeface="Courier New"/>
                <a:cs typeface="Courier New"/>
                <a:sym typeface="Courier New"/>
              </a:rPr>
              <a:t>(</a:t>
            </a:r>
            <a:r>
              <a:rPr b="1" lang="en" sz="1800">
                <a:latin typeface="Courier New"/>
                <a:ea typeface="Courier New"/>
                <a:cs typeface="Courier New"/>
                <a:sym typeface="Courier New"/>
              </a:rPr>
              <a:t>a == 1</a:t>
            </a:r>
            <a:r>
              <a:rPr lang="en" sz="1800">
                <a:latin typeface="Courier New"/>
                <a:ea typeface="Courier New"/>
                <a:cs typeface="Courier New"/>
                <a:sym typeface="Courier New"/>
              </a:rPr>
              <a:t> || b == -1) </a:t>
            </a:r>
            <a:r>
              <a:rPr lang="en" sz="1800"/>
              <a:t>instead of </a:t>
            </a:r>
            <a:r>
              <a:rPr lang="en" sz="1800">
                <a:latin typeface="Courier New"/>
                <a:ea typeface="Courier New"/>
                <a:cs typeface="Courier New"/>
                <a:sym typeface="Courier New"/>
              </a:rPr>
              <a:t>(</a:t>
            </a:r>
            <a:r>
              <a:rPr b="1" lang="en" sz="1800">
                <a:latin typeface="Courier New"/>
                <a:ea typeface="Courier New"/>
                <a:cs typeface="Courier New"/>
                <a:sym typeface="Courier New"/>
              </a:rPr>
              <a:t>a == -1</a:t>
            </a:r>
            <a:r>
              <a:rPr lang="en" sz="1800">
                <a:latin typeface="Courier New"/>
                <a:ea typeface="Courier New"/>
                <a:cs typeface="Courier New"/>
                <a:sym typeface="Courier New"/>
              </a:rPr>
              <a:t> || b == -1)</a:t>
            </a:r>
          </a:p>
          <a:p>
            <a:pPr indent="-419100" lvl="0" marL="457200" marR="0" rtl="0" algn="l">
              <a:lnSpc>
                <a:spcPct val="120000"/>
              </a:lnSpc>
              <a:spcBef>
                <a:spcPts val="0"/>
              </a:spcBef>
              <a:spcAft>
                <a:spcPts val="0"/>
              </a:spcAft>
              <a:buClr>
                <a:schemeClr val="dk1"/>
              </a:buClr>
              <a:buSzPct val="100000"/>
              <a:buFont typeface="Arial"/>
            </a:pPr>
            <a:r>
              <a:rPr lang="en"/>
              <a:t>Most basic form: make each condition T/F.</a:t>
            </a:r>
          </a:p>
          <a:p>
            <a:pPr indent="-381000" lvl="0" marL="457200" marR="0" rtl="0" algn="l">
              <a:lnSpc>
                <a:spcPct val="120000"/>
              </a:lnSpc>
              <a:spcBef>
                <a:spcPts val="0"/>
              </a:spcBef>
              <a:spcAft>
                <a:spcPts val="0"/>
              </a:spcAft>
              <a:buSzPct val="100000"/>
            </a:pPr>
            <a:r>
              <a:rPr lang="en" sz="2400"/>
              <a:t>Coverage = Number of Truth Values for All Conditions</a:t>
            </a:r>
          </a:p>
          <a:p>
            <a:pPr indent="0" lvl="0" marL="0" marR="0" rtl="0" algn="l">
              <a:lnSpc>
                <a:spcPct val="120000"/>
              </a:lnSpc>
              <a:spcBef>
                <a:spcPts val="0"/>
              </a:spcBef>
              <a:spcAft>
                <a:spcPts val="0"/>
              </a:spcAft>
              <a:buNone/>
            </a:pPr>
            <a:r>
              <a:rPr lang="en" sz="2400"/>
              <a:t>						2x Number of Conditions</a:t>
            </a:r>
          </a:p>
        </p:txBody>
      </p:sp>
      <p:cxnSp>
        <p:nvCxnSpPr>
          <p:cNvPr id="418" name="Shape 418"/>
          <p:cNvCxnSpPr/>
          <p:nvPr/>
        </p:nvCxnSpPr>
        <p:spPr>
          <a:xfrm flipH="1" rot="10800000">
            <a:off x="2756075" y="5399475"/>
            <a:ext cx="5389500" cy="11700"/>
          </a:xfrm>
          <a:prstGeom prst="straightConnector1">
            <a:avLst/>
          </a:prstGeom>
          <a:noFill/>
          <a:ln cap="flat" cmpd="sng" w="19050">
            <a:solidFill>
              <a:srgbClr val="000000"/>
            </a:solidFill>
            <a:prstDash val="solid"/>
            <a:round/>
            <a:headEnd len="lg" w="lg" type="none"/>
            <a:tailEnd len="lg" w="lg" type="none"/>
          </a:ln>
        </p:spPr>
      </p:cxnSp>
      <p:sp>
        <p:nvSpPr>
          <p:cNvPr id="419" name="Shape 41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Shape 428"/>
          <p:cNvSpPr txBox="1"/>
          <p:nvPr>
            <p:ph type="title"/>
          </p:nvPr>
        </p:nvSpPr>
        <p:spPr>
          <a:xfrm>
            <a:off x="457200" y="375188"/>
            <a:ext cx="8229600" cy="1143000"/>
          </a:xfrm>
          <a:prstGeom prst="rect">
            <a:avLst/>
          </a:prstGeom>
          <a:noFill/>
          <a:ln>
            <a:noFill/>
          </a:ln>
        </p:spPr>
        <p:txBody>
          <a:bodyPr anchorCtr="0" anchor="ctr" bIns="45700" lIns="91425" rIns="45700" wrap="square"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Basic Condition Coverage</a:t>
            </a:r>
          </a:p>
        </p:txBody>
      </p:sp>
      <p:sp>
        <p:nvSpPr>
          <p:cNvPr id="429" name="Shape 429"/>
          <p:cNvSpPr txBox="1"/>
          <p:nvPr>
            <p:ph idx="1" type="body"/>
          </p:nvPr>
        </p:nvSpPr>
        <p:spPr>
          <a:xfrm>
            <a:off x="457200" y="1600200"/>
            <a:ext cx="8229600" cy="4967700"/>
          </a:xfrm>
          <a:prstGeom prst="rect">
            <a:avLst/>
          </a:prstGeom>
          <a:noFill/>
          <a:ln>
            <a:noFill/>
          </a:ln>
        </p:spPr>
        <p:txBody>
          <a:bodyPr anchorCtr="0" anchor="t" bIns="45700" lIns="54850" rIns="91425" wrap="square" tIns="91425">
            <a:noAutofit/>
          </a:bodyPr>
          <a:lstStyle/>
          <a:p>
            <a:pPr indent="-419100" lvl="0" marL="457200" marR="0" rtl="0" algn="l">
              <a:spcBef>
                <a:spcPts val="0"/>
              </a:spcBef>
              <a:buClr>
                <a:schemeClr val="dk1"/>
              </a:buClr>
              <a:buFont typeface="Arial"/>
            </a:pPr>
            <a:r>
              <a:rPr b="0" i="0" lang="en" u="none" cap="none" strike="noStrike">
                <a:solidFill>
                  <a:schemeClr val="dk1"/>
                </a:solidFill>
                <a:latin typeface="Arial"/>
                <a:ea typeface="Arial"/>
                <a:cs typeface="Arial"/>
                <a:sym typeface="Arial"/>
              </a:rPr>
              <a:t>Make each condition both True and False</a:t>
            </a:r>
          </a:p>
          <a:p>
            <a:pPr lvl="0" marR="0" rtl="0" algn="l">
              <a:spcBef>
                <a:spcPts val="0"/>
              </a:spcBef>
              <a:buNone/>
            </a:pPr>
            <a:r>
              <a:t/>
            </a:r>
            <a:endParaRPr sz="3200"/>
          </a:p>
          <a:p>
            <a:pPr lvl="0" marR="0" rtl="0" algn="l">
              <a:spcBef>
                <a:spcPts val="0"/>
              </a:spcBef>
              <a:buNone/>
            </a:pPr>
            <a:r>
              <a:t/>
            </a:r>
            <a:endParaRPr sz="3200"/>
          </a:p>
          <a:p>
            <a:pPr lvl="0" marR="0" rtl="0" algn="l">
              <a:spcBef>
                <a:spcPts val="0"/>
              </a:spcBef>
              <a:buNone/>
            </a:pPr>
            <a:r>
              <a:t/>
            </a:r>
            <a:endParaRPr sz="3200"/>
          </a:p>
          <a:p>
            <a:pPr lvl="0" marR="0" rtl="0" algn="l">
              <a:spcBef>
                <a:spcPts val="0"/>
              </a:spcBef>
              <a:buNone/>
            </a:pPr>
            <a:r>
              <a:t/>
            </a:r>
            <a:endParaRPr sz="3200"/>
          </a:p>
          <a:p>
            <a:pPr indent="-431800" lvl="0" marL="457200" marR="0" rtl="0" algn="l">
              <a:spcBef>
                <a:spcPts val="0"/>
              </a:spcBef>
              <a:buSzPct val="100000"/>
            </a:pPr>
            <a:r>
              <a:rPr lang="en" sz="3200"/>
              <a:t>Can be satisfied without hitting both branches, so does not subsume branch coverage.</a:t>
            </a:r>
          </a:p>
          <a:p>
            <a:pPr indent="-381000" lvl="1" marL="914400" marR="0" rtl="0" algn="l">
              <a:spcBef>
                <a:spcPts val="0"/>
              </a:spcBef>
            </a:pPr>
            <a:r>
              <a:rPr lang="en"/>
              <a:t>In this case, false branch is taken for both tests</a:t>
            </a:r>
          </a:p>
          <a:p>
            <a:pPr indent="-324612" lvl="0" marL="438912" marR="0" rtl="0" algn="l">
              <a:spcBef>
                <a:spcPts val="0"/>
              </a:spcBef>
              <a:buClr>
                <a:schemeClr val="accent1"/>
              </a:buClr>
              <a:buSzPct val="106666"/>
              <a:buFont typeface="Arial"/>
              <a:buNone/>
            </a:pPr>
            <a:r>
              <a:t/>
            </a:r>
            <a:endParaRPr b="0" i="0" sz="2400" u="none" cap="none" strike="noStrike">
              <a:solidFill>
                <a:schemeClr val="dk1"/>
              </a:solidFill>
              <a:latin typeface="Arial"/>
              <a:ea typeface="Arial"/>
              <a:cs typeface="Arial"/>
              <a:sym typeface="Arial"/>
            </a:endParaRPr>
          </a:p>
        </p:txBody>
      </p:sp>
      <p:graphicFrame>
        <p:nvGraphicFramePr>
          <p:cNvPr id="430" name="Shape 430"/>
          <p:cNvGraphicFramePr/>
          <p:nvPr/>
        </p:nvGraphicFramePr>
        <p:xfrm>
          <a:off x="3053525" y="2222338"/>
          <a:ext cx="3000000" cy="3000000"/>
        </p:xfrm>
        <a:graphic>
          <a:graphicData uri="http://schemas.openxmlformats.org/drawingml/2006/table">
            <a:tbl>
              <a:tblPr>
                <a:noFill/>
                <a:tableStyleId>{9029DD66-0F6B-4EFA-950E-798DDCF80DFB}</a:tableStyleId>
              </a:tblPr>
              <a:tblGrid>
                <a:gridCol w="1803400"/>
                <a:gridCol w="1803400"/>
                <a:gridCol w="1803400"/>
              </a:tblGrid>
              <a:tr h="4572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2800" u="none" cap="none" strike="noStrike">
                          <a:solidFill>
                            <a:schemeClr val="dk1"/>
                          </a:solidFill>
                          <a:latin typeface="Times New Roman"/>
                          <a:ea typeface="Times New Roman"/>
                          <a:cs typeface="Times New Roman"/>
                          <a:sym typeface="Times New Roman"/>
                        </a:rPr>
                        <a:t>Test Case</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lang="en" sz="2800">
                          <a:solidFill>
                            <a:schemeClr val="dk1"/>
                          </a:solidFill>
                          <a:latin typeface="Times New Roman"/>
                          <a:ea typeface="Times New Roman"/>
                          <a:cs typeface="Times New Roman"/>
                          <a:sym typeface="Times New Roman"/>
                        </a:rPr>
                        <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lang="en" sz="2800">
                          <a:solidFill>
                            <a:schemeClr val="dk1"/>
                          </a:solidFill>
                          <a:latin typeface="Times New Roman"/>
                          <a:ea typeface="Times New Roman"/>
                          <a:cs typeface="Times New Roman"/>
                          <a:sym typeface="Times New Roman"/>
                        </a:rPr>
                        <a:t>B</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746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1</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7778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2</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431" name="Shape 431"/>
          <p:cNvSpPr txBox="1"/>
          <p:nvPr/>
        </p:nvSpPr>
        <p:spPr>
          <a:xfrm>
            <a:off x="706025" y="2774513"/>
            <a:ext cx="2347500" cy="768300"/>
          </a:xfrm>
          <a:prstGeom prst="rect">
            <a:avLst/>
          </a:prstGeom>
          <a:noFill/>
          <a:ln>
            <a:noFill/>
          </a:ln>
        </p:spPr>
        <p:txBody>
          <a:bodyPr anchorCtr="0" anchor="t" bIns="91425" lIns="91425" rIns="91425" wrap="square" tIns="91425">
            <a:noAutofit/>
          </a:bodyPr>
          <a:lstStyle/>
          <a:p>
            <a:pPr lvl="0">
              <a:spcBef>
                <a:spcPts val="0"/>
              </a:spcBef>
              <a:buNone/>
            </a:pPr>
            <a:r>
              <a:rPr b="1" lang="en" sz="3600"/>
              <a:t>(A and B)</a:t>
            </a:r>
          </a:p>
        </p:txBody>
      </p:sp>
      <p:sp>
        <p:nvSpPr>
          <p:cNvPr id="432" name="Shape 43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Shape 441"/>
          <p:cNvSpPr txBox="1"/>
          <p:nvPr>
            <p:ph type="title"/>
          </p:nvPr>
        </p:nvSpPr>
        <p:spPr>
          <a:xfrm>
            <a:off x="457200" y="484388"/>
            <a:ext cx="8229600" cy="1143000"/>
          </a:xfrm>
          <a:prstGeom prst="rect">
            <a:avLst/>
          </a:prstGeom>
          <a:noFill/>
          <a:ln>
            <a:noFill/>
          </a:ln>
        </p:spPr>
        <p:txBody>
          <a:bodyPr anchorCtr="0" anchor="ctr" bIns="45700" lIns="91425" rIns="45700" wrap="square" tIns="45700">
            <a:noAutofit/>
          </a:bodyPr>
          <a:lstStyle/>
          <a:p>
            <a:pPr indent="0" lvl="0" marL="0" marR="0" rtl="0" algn="l">
              <a:spcBef>
                <a:spcPts val="0"/>
              </a:spcBef>
              <a:buClr>
                <a:srgbClr val="F34E26"/>
              </a:buClr>
              <a:buSzPct val="25000"/>
              <a:buFont typeface="Arial"/>
              <a:buNone/>
            </a:pPr>
            <a:r>
              <a:rPr lang="en">
                <a:solidFill>
                  <a:srgbClr val="FFFFFF"/>
                </a:solidFill>
              </a:rPr>
              <a:t>Basic </a:t>
            </a:r>
            <a:r>
              <a:rPr b="1" i="0" lang="en" u="none" cap="none" strike="noStrike">
                <a:solidFill>
                  <a:srgbClr val="FFFFFF"/>
                </a:solidFill>
                <a:latin typeface="Arial"/>
                <a:ea typeface="Arial"/>
                <a:cs typeface="Arial"/>
                <a:sym typeface="Arial"/>
              </a:rPr>
              <a:t>Condition Coverage</a:t>
            </a:r>
          </a:p>
        </p:txBody>
      </p:sp>
      <p:cxnSp>
        <p:nvCxnSpPr>
          <p:cNvPr id="442" name="Shape 442"/>
          <p:cNvCxnSpPr/>
          <p:nvPr/>
        </p:nvCxnSpPr>
        <p:spPr>
          <a:xfrm>
            <a:off x="6927627" y="2652202"/>
            <a:ext cx="0" cy="348600"/>
          </a:xfrm>
          <a:prstGeom prst="straightConnector1">
            <a:avLst/>
          </a:prstGeom>
          <a:noFill/>
          <a:ln cap="flat" cmpd="sng" w="12700">
            <a:solidFill>
              <a:srgbClr val="000000"/>
            </a:solidFill>
            <a:prstDash val="solid"/>
            <a:round/>
            <a:headEnd len="med" w="med" type="none"/>
            <a:tailEnd len="med" w="med" type="triangle"/>
          </a:ln>
        </p:spPr>
      </p:cxnSp>
      <p:cxnSp>
        <p:nvCxnSpPr>
          <p:cNvPr id="443" name="Shape 443"/>
          <p:cNvCxnSpPr/>
          <p:nvPr/>
        </p:nvCxnSpPr>
        <p:spPr>
          <a:xfrm>
            <a:off x="4905668" y="2652202"/>
            <a:ext cx="0" cy="1342500"/>
          </a:xfrm>
          <a:prstGeom prst="straightConnector1">
            <a:avLst/>
          </a:prstGeom>
          <a:noFill/>
          <a:ln cap="flat" cmpd="sng" w="28575">
            <a:solidFill>
              <a:srgbClr val="000000"/>
            </a:solidFill>
            <a:prstDash val="solid"/>
            <a:round/>
            <a:headEnd len="med" w="med" type="none"/>
            <a:tailEnd len="med" w="med" type="triangle"/>
          </a:ln>
        </p:spPr>
      </p:cxnSp>
      <p:sp>
        <p:nvSpPr>
          <p:cNvPr id="444" name="Shape 444"/>
          <p:cNvSpPr/>
          <p:nvPr/>
        </p:nvSpPr>
        <p:spPr>
          <a:xfrm>
            <a:off x="5399537" y="1541500"/>
            <a:ext cx="807600" cy="4290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i=0</a:t>
            </a:r>
          </a:p>
        </p:txBody>
      </p:sp>
      <p:sp>
        <p:nvSpPr>
          <p:cNvPr id="445" name="Shape 445"/>
          <p:cNvSpPr/>
          <p:nvPr/>
        </p:nvSpPr>
        <p:spPr>
          <a:xfrm>
            <a:off x="4008400" y="2346103"/>
            <a:ext cx="3053100" cy="7152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rgbClr val="FF0000"/>
                </a:solidFill>
                <a:latin typeface="Arial"/>
                <a:ea typeface="Arial"/>
                <a:cs typeface="Arial"/>
                <a:sym typeface="Arial"/>
              </a:rPr>
              <a:t>i&lt;N</a:t>
            </a:r>
            <a:r>
              <a:rPr b="1" i="0" lang="en" sz="1600" u="none" cap="none" strike="noStrike">
                <a:solidFill>
                  <a:schemeClr val="dk1"/>
                </a:solidFill>
                <a:latin typeface="Arial"/>
                <a:ea typeface="Arial"/>
                <a:cs typeface="Arial"/>
                <a:sym typeface="Arial"/>
              </a:rPr>
              <a:t> and </a:t>
            </a:r>
            <a:r>
              <a:rPr b="1" i="0" lang="en" sz="1600" u="none" cap="none" strike="noStrike">
                <a:solidFill>
                  <a:srgbClr val="FF0000"/>
                </a:solidFill>
                <a:latin typeface="Arial"/>
                <a:ea typeface="Arial"/>
                <a:cs typeface="Arial"/>
                <a:sym typeface="Arial"/>
              </a:rPr>
              <a:t>A[i] &lt;X</a:t>
            </a:r>
          </a:p>
        </p:txBody>
      </p:sp>
      <p:sp>
        <p:nvSpPr>
          <p:cNvPr id="446" name="Shape 446"/>
          <p:cNvSpPr/>
          <p:nvPr/>
        </p:nvSpPr>
        <p:spPr>
          <a:xfrm>
            <a:off x="5761224" y="3000717"/>
            <a:ext cx="2067000" cy="5970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rgbClr val="FF0000"/>
                </a:solidFill>
                <a:latin typeface="Arial"/>
                <a:ea typeface="Arial"/>
                <a:cs typeface="Arial"/>
                <a:sym typeface="Arial"/>
              </a:rPr>
              <a:t>A[i]&lt;0</a:t>
            </a:r>
          </a:p>
        </p:txBody>
      </p:sp>
      <p:sp>
        <p:nvSpPr>
          <p:cNvPr id="447" name="Shape 447"/>
          <p:cNvSpPr/>
          <p:nvPr/>
        </p:nvSpPr>
        <p:spPr>
          <a:xfrm>
            <a:off x="6863714" y="3723508"/>
            <a:ext cx="1522500" cy="4290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 = - A[i];</a:t>
            </a:r>
          </a:p>
        </p:txBody>
      </p:sp>
      <p:sp>
        <p:nvSpPr>
          <p:cNvPr id="448" name="Shape 448"/>
          <p:cNvSpPr/>
          <p:nvPr/>
        </p:nvSpPr>
        <p:spPr>
          <a:xfrm>
            <a:off x="4282522" y="4014442"/>
            <a:ext cx="1245000" cy="4290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return(1)</a:t>
            </a:r>
          </a:p>
        </p:txBody>
      </p:sp>
      <p:cxnSp>
        <p:nvCxnSpPr>
          <p:cNvPr id="449" name="Shape 449"/>
          <p:cNvCxnSpPr/>
          <p:nvPr/>
        </p:nvCxnSpPr>
        <p:spPr>
          <a:xfrm>
            <a:off x="5812063" y="1997600"/>
            <a:ext cx="0" cy="336600"/>
          </a:xfrm>
          <a:prstGeom prst="straightConnector1">
            <a:avLst/>
          </a:prstGeom>
          <a:noFill/>
          <a:ln cap="flat" cmpd="sng" w="28575">
            <a:solidFill>
              <a:srgbClr val="000000"/>
            </a:solidFill>
            <a:prstDash val="solid"/>
            <a:round/>
            <a:headEnd len="med" w="med" type="none"/>
            <a:tailEnd len="med" w="med" type="triangle"/>
          </a:ln>
        </p:spPr>
      </p:cxnSp>
      <p:cxnSp>
        <p:nvCxnSpPr>
          <p:cNvPr id="450" name="Shape 450"/>
          <p:cNvCxnSpPr/>
          <p:nvPr/>
        </p:nvCxnSpPr>
        <p:spPr>
          <a:xfrm>
            <a:off x="7834022" y="3306804"/>
            <a:ext cx="0" cy="409200"/>
          </a:xfrm>
          <a:prstGeom prst="straightConnector1">
            <a:avLst/>
          </a:prstGeom>
          <a:noFill/>
          <a:ln cap="flat" cmpd="sng" w="28575">
            <a:solidFill>
              <a:srgbClr val="000000"/>
            </a:solidFill>
            <a:prstDash val="solid"/>
            <a:round/>
            <a:headEnd len="med" w="med" type="none"/>
            <a:tailEnd len="med" w="med" type="triangle"/>
          </a:ln>
        </p:spPr>
      </p:cxnSp>
      <p:cxnSp>
        <p:nvCxnSpPr>
          <p:cNvPr id="451" name="Shape 451"/>
          <p:cNvCxnSpPr/>
          <p:nvPr/>
        </p:nvCxnSpPr>
        <p:spPr>
          <a:xfrm>
            <a:off x="8118723" y="4667529"/>
            <a:ext cx="464700" cy="0"/>
          </a:xfrm>
          <a:prstGeom prst="straightConnector1">
            <a:avLst/>
          </a:prstGeom>
          <a:noFill/>
          <a:ln cap="flat" cmpd="sng" w="28575">
            <a:solidFill>
              <a:srgbClr val="000000"/>
            </a:solidFill>
            <a:prstDash val="solid"/>
            <a:round/>
            <a:headEnd len="med" w="med" type="none"/>
            <a:tailEnd len="med" w="med" type="none"/>
          </a:ln>
        </p:spPr>
      </p:cxnSp>
      <p:cxnSp>
        <p:nvCxnSpPr>
          <p:cNvPr id="452" name="Shape 452"/>
          <p:cNvCxnSpPr/>
          <p:nvPr/>
        </p:nvCxnSpPr>
        <p:spPr>
          <a:xfrm>
            <a:off x="8600971" y="2724936"/>
            <a:ext cx="0" cy="1936500"/>
          </a:xfrm>
          <a:prstGeom prst="straightConnector1">
            <a:avLst/>
          </a:prstGeom>
          <a:noFill/>
          <a:ln cap="flat" cmpd="sng" w="28575">
            <a:solidFill>
              <a:srgbClr val="000000"/>
            </a:solidFill>
            <a:prstDash val="solid"/>
            <a:round/>
            <a:headEnd len="med" w="med" type="none"/>
            <a:tailEnd len="med" w="med" type="none"/>
          </a:ln>
        </p:spPr>
      </p:cxnSp>
      <p:cxnSp>
        <p:nvCxnSpPr>
          <p:cNvPr id="453" name="Shape 453"/>
          <p:cNvCxnSpPr/>
          <p:nvPr/>
        </p:nvCxnSpPr>
        <p:spPr>
          <a:xfrm>
            <a:off x="5832399" y="2070333"/>
            <a:ext cx="2751000" cy="615000"/>
          </a:xfrm>
          <a:prstGeom prst="straightConnector1">
            <a:avLst/>
          </a:prstGeom>
          <a:noFill/>
          <a:ln cap="flat" cmpd="sng" w="28575">
            <a:solidFill>
              <a:srgbClr val="000000"/>
            </a:solidFill>
            <a:prstDash val="solid"/>
            <a:round/>
            <a:headEnd len="med" w="med" type="triangle"/>
            <a:tailEnd len="med" w="med" type="none"/>
          </a:ln>
        </p:spPr>
      </p:cxnSp>
      <p:sp>
        <p:nvSpPr>
          <p:cNvPr id="454" name="Shape 454"/>
          <p:cNvSpPr/>
          <p:nvPr/>
        </p:nvSpPr>
        <p:spPr>
          <a:xfrm>
            <a:off x="7123735" y="2682496"/>
            <a:ext cx="671400" cy="3207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455" name="Shape 455"/>
          <p:cNvSpPr/>
          <p:nvPr/>
        </p:nvSpPr>
        <p:spPr>
          <a:xfrm>
            <a:off x="4892602" y="2973450"/>
            <a:ext cx="868500" cy="3207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sp>
        <p:nvSpPr>
          <p:cNvPr id="456" name="Shape 456"/>
          <p:cNvSpPr/>
          <p:nvPr/>
        </p:nvSpPr>
        <p:spPr>
          <a:xfrm>
            <a:off x="8015376" y="3306793"/>
            <a:ext cx="671400" cy="3207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457" name="Shape 457"/>
          <p:cNvSpPr/>
          <p:nvPr/>
        </p:nvSpPr>
        <p:spPr>
          <a:xfrm>
            <a:off x="5868728" y="3555300"/>
            <a:ext cx="807600" cy="3207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cxnSp>
        <p:nvCxnSpPr>
          <p:cNvPr id="458" name="Shape 458"/>
          <p:cNvCxnSpPr/>
          <p:nvPr/>
        </p:nvCxnSpPr>
        <p:spPr>
          <a:xfrm>
            <a:off x="5812063" y="3324988"/>
            <a:ext cx="0" cy="1330500"/>
          </a:xfrm>
          <a:prstGeom prst="straightConnector1">
            <a:avLst/>
          </a:prstGeom>
          <a:noFill/>
          <a:ln cap="flat" cmpd="sng" w="28575">
            <a:solidFill>
              <a:srgbClr val="000000"/>
            </a:solidFill>
            <a:prstDash val="solid"/>
            <a:round/>
            <a:headEnd len="med" w="med" type="none"/>
            <a:tailEnd len="med" w="med" type="none"/>
          </a:ln>
        </p:spPr>
      </p:cxnSp>
      <p:cxnSp>
        <p:nvCxnSpPr>
          <p:cNvPr id="459" name="Shape 459"/>
          <p:cNvCxnSpPr/>
          <p:nvPr/>
        </p:nvCxnSpPr>
        <p:spPr>
          <a:xfrm>
            <a:off x="5849830" y="4667529"/>
            <a:ext cx="1623900" cy="0"/>
          </a:xfrm>
          <a:prstGeom prst="straightConnector1">
            <a:avLst/>
          </a:prstGeom>
          <a:noFill/>
          <a:ln cap="flat" cmpd="sng" w="28575">
            <a:solidFill>
              <a:srgbClr val="000000"/>
            </a:solidFill>
            <a:prstDash val="solid"/>
            <a:round/>
            <a:headEnd len="med" w="med" type="none"/>
            <a:tailEnd len="med" w="med" type="triangle"/>
          </a:ln>
        </p:spPr>
      </p:cxnSp>
      <p:sp>
        <p:nvSpPr>
          <p:cNvPr id="460" name="Shape 460"/>
          <p:cNvSpPr/>
          <p:nvPr/>
        </p:nvSpPr>
        <p:spPr>
          <a:xfrm>
            <a:off x="457200" y="1880650"/>
            <a:ext cx="4595100" cy="28599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p:txBody>
      </p:sp>
      <p:sp>
        <p:nvSpPr>
          <p:cNvPr id="461" name="Shape 461"/>
          <p:cNvSpPr/>
          <p:nvPr/>
        </p:nvSpPr>
        <p:spPr>
          <a:xfrm>
            <a:off x="7491218" y="4450844"/>
            <a:ext cx="615900" cy="4290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a:t>
            </a:r>
          </a:p>
        </p:txBody>
      </p:sp>
      <p:cxnSp>
        <p:nvCxnSpPr>
          <p:cNvPr id="462" name="Shape 462"/>
          <p:cNvCxnSpPr/>
          <p:nvPr/>
        </p:nvCxnSpPr>
        <p:spPr>
          <a:xfrm>
            <a:off x="7834022" y="4179607"/>
            <a:ext cx="0" cy="263700"/>
          </a:xfrm>
          <a:prstGeom prst="straightConnector1">
            <a:avLst/>
          </a:prstGeom>
          <a:noFill/>
          <a:ln cap="flat" cmpd="sng" w="28575">
            <a:solidFill>
              <a:srgbClr val="000000"/>
            </a:solidFill>
            <a:prstDash val="solid"/>
            <a:round/>
            <a:headEnd len="med" w="med" type="none"/>
            <a:tailEnd len="med" w="med" type="triangle"/>
          </a:ln>
        </p:spPr>
      </p:cxnSp>
      <p:sp>
        <p:nvSpPr>
          <p:cNvPr id="463" name="Shape 463"/>
          <p:cNvSpPr txBox="1"/>
          <p:nvPr/>
        </p:nvSpPr>
        <p:spPr>
          <a:xfrm>
            <a:off x="457200" y="4993825"/>
            <a:ext cx="8660100" cy="1406400"/>
          </a:xfrm>
          <a:prstGeom prst="rect">
            <a:avLst/>
          </a:prstGeom>
          <a:noFill/>
          <a:ln>
            <a:noFill/>
          </a:ln>
        </p:spPr>
        <p:txBody>
          <a:bodyPr anchorCtr="0" anchor="t" bIns="91425" lIns="91425" rIns="91425" wrap="square" tIns="91425">
            <a:noAutofit/>
          </a:bodyPr>
          <a:lstStyle/>
          <a:p>
            <a:pPr lvl="0" rtl="0">
              <a:spcBef>
                <a:spcPts val="0"/>
              </a:spcBef>
              <a:buNone/>
            </a:pPr>
            <a:r>
              <a:rPr b="1" lang="en" sz="2400"/>
              <a:t>What test obligations must be covered?</a:t>
            </a:r>
          </a:p>
          <a:p>
            <a:pPr lvl="0" rtl="0">
              <a:spcBef>
                <a:spcPts val="0"/>
              </a:spcBef>
              <a:buNone/>
            </a:pPr>
            <a:r>
              <a:rPr b="1" lang="en" sz="2400"/>
              <a:t>How does fault detection potential change?</a:t>
            </a:r>
          </a:p>
          <a:p>
            <a:pPr lvl="0" rtl="0">
              <a:spcBef>
                <a:spcPts val="0"/>
              </a:spcBef>
              <a:buNone/>
            </a:pPr>
            <a:r>
              <a:rPr b="1" lang="en" sz="2400"/>
              <a:t>Where would we want to use condition coverage?</a:t>
            </a:r>
          </a:p>
        </p:txBody>
      </p:sp>
      <p:sp>
        <p:nvSpPr>
          <p:cNvPr id="464" name="Shape 46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txBox="1"/>
          <p:nvPr>
            <p:ph type="title"/>
          </p:nvPr>
        </p:nvSpPr>
        <p:spPr>
          <a:xfrm>
            <a:off x="457200" y="457188"/>
            <a:ext cx="8229600" cy="1143000"/>
          </a:xfrm>
          <a:prstGeom prst="rect">
            <a:avLst/>
          </a:prstGeom>
          <a:noFill/>
          <a:ln>
            <a:noFill/>
          </a:ln>
        </p:spPr>
        <p:txBody>
          <a:bodyPr anchorCtr="0" anchor="ctr" bIns="45700" lIns="91425" rIns="45700" wrap="square"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Compound Condition Coverage</a:t>
            </a:r>
          </a:p>
        </p:txBody>
      </p:sp>
      <p:sp>
        <p:nvSpPr>
          <p:cNvPr id="474" name="Shape 474"/>
          <p:cNvSpPr txBox="1"/>
          <p:nvPr>
            <p:ph idx="1" type="body"/>
          </p:nvPr>
        </p:nvSpPr>
        <p:spPr>
          <a:xfrm>
            <a:off x="457200" y="1600200"/>
            <a:ext cx="8229600" cy="4967700"/>
          </a:xfrm>
          <a:prstGeom prst="rect">
            <a:avLst/>
          </a:prstGeom>
          <a:noFill/>
          <a:ln>
            <a:noFill/>
          </a:ln>
        </p:spPr>
        <p:txBody>
          <a:bodyPr anchorCtr="0" anchor="t" bIns="45700" lIns="54850" rIns="91425" wrap="square" tIns="91425">
            <a:noAutofit/>
          </a:bodyPr>
          <a:lstStyle/>
          <a:p>
            <a:pPr indent="-419100" lvl="0" marL="457200" marR="0" rtl="0" algn="l">
              <a:spcBef>
                <a:spcPts val="0"/>
              </a:spcBef>
              <a:buClr>
                <a:schemeClr val="dk1"/>
              </a:buClr>
              <a:buFont typeface="Arial"/>
            </a:pPr>
            <a:r>
              <a:rPr b="0" i="0" lang="en" u="none" cap="none" strike="noStrike">
                <a:solidFill>
                  <a:schemeClr val="dk1"/>
                </a:solidFill>
                <a:latin typeface="Arial"/>
                <a:ea typeface="Arial"/>
                <a:cs typeface="Arial"/>
                <a:sym typeface="Arial"/>
              </a:rPr>
              <a:t>Evaluate every combination of the conditions</a:t>
            </a: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indent="-419100" lvl="0" marL="457200" marR="0" rtl="0" algn="l">
              <a:spcBef>
                <a:spcPts val="0"/>
              </a:spcBef>
            </a:pPr>
            <a:r>
              <a:rPr lang="en"/>
              <a:t>Subsumes branch coverage, as all outcomes are now tried.</a:t>
            </a:r>
          </a:p>
          <a:p>
            <a:pPr indent="-419100" lvl="0" marL="457200" marR="0" rtl="0" algn="l">
              <a:spcBef>
                <a:spcPts val="0"/>
              </a:spcBef>
            </a:pPr>
            <a:r>
              <a:rPr lang="en"/>
              <a:t>Can be expensive in practice. </a:t>
            </a:r>
          </a:p>
        </p:txBody>
      </p:sp>
      <p:graphicFrame>
        <p:nvGraphicFramePr>
          <p:cNvPr id="475" name="Shape 475"/>
          <p:cNvGraphicFramePr/>
          <p:nvPr/>
        </p:nvGraphicFramePr>
        <p:xfrm>
          <a:off x="3276600" y="2328325"/>
          <a:ext cx="3000000" cy="3000000"/>
        </p:xfrm>
        <a:graphic>
          <a:graphicData uri="http://schemas.openxmlformats.org/drawingml/2006/table">
            <a:tbl>
              <a:tblPr>
                <a:noFill/>
                <a:tableStyleId>{9029DD66-0F6B-4EFA-950E-798DDCF80DFB}</a:tableStyleId>
              </a:tblPr>
              <a:tblGrid>
                <a:gridCol w="1879600"/>
                <a:gridCol w="1778000"/>
                <a:gridCol w="1752600"/>
              </a:tblGrid>
              <a:tr h="5548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Test Case</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B</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1</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9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2</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3</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413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4</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476" name="Shape 476"/>
          <p:cNvSpPr txBox="1"/>
          <p:nvPr/>
        </p:nvSpPr>
        <p:spPr>
          <a:xfrm>
            <a:off x="649575" y="2931000"/>
            <a:ext cx="2347500" cy="768300"/>
          </a:xfrm>
          <a:prstGeom prst="rect">
            <a:avLst/>
          </a:prstGeom>
          <a:noFill/>
          <a:ln>
            <a:noFill/>
          </a:ln>
        </p:spPr>
        <p:txBody>
          <a:bodyPr anchorCtr="0" anchor="t" bIns="91425" lIns="91425" rIns="91425" wrap="square" tIns="91425">
            <a:noAutofit/>
          </a:bodyPr>
          <a:lstStyle/>
          <a:p>
            <a:pPr lvl="0" rtl="0">
              <a:spcBef>
                <a:spcPts val="0"/>
              </a:spcBef>
              <a:buNone/>
            </a:pPr>
            <a:r>
              <a:rPr b="1" lang="en" sz="3600"/>
              <a:t>(A and B)</a:t>
            </a:r>
          </a:p>
        </p:txBody>
      </p:sp>
      <p:sp>
        <p:nvSpPr>
          <p:cNvPr id="477" name="Shape 47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Shape 486"/>
          <p:cNvSpPr txBox="1"/>
          <p:nvPr>
            <p:ph type="title"/>
          </p:nvPr>
        </p:nvSpPr>
        <p:spPr>
          <a:xfrm>
            <a:off x="327200" y="457188"/>
            <a:ext cx="8229600" cy="1143000"/>
          </a:xfrm>
          <a:prstGeom prst="rect">
            <a:avLst/>
          </a:prstGeom>
          <a:noFill/>
          <a:ln>
            <a:noFill/>
          </a:ln>
        </p:spPr>
        <p:txBody>
          <a:bodyPr anchorCtr="0" anchor="ctr" bIns="45700" lIns="91425" rIns="45700" wrap="square"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Compound Condition Coverage</a:t>
            </a:r>
          </a:p>
        </p:txBody>
      </p:sp>
      <p:sp>
        <p:nvSpPr>
          <p:cNvPr id="487" name="Shape 487"/>
          <p:cNvSpPr txBox="1"/>
          <p:nvPr>
            <p:ph idx="1" type="body"/>
          </p:nvPr>
        </p:nvSpPr>
        <p:spPr>
          <a:xfrm>
            <a:off x="457200" y="1600200"/>
            <a:ext cx="8229600" cy="4967700"/>
          </a:xfrm>
          <a:prstGeom prst="rect">
            <a:avLst/>
          </a:prstGeom>
          <a:noFill/>
          <a:ln>
            <a:noFill/>
          </a:ln>
        </p:spPr>
        <p:txBody>
          <a:bodyPr anchorCtr="0" anchor="t" bIns="45700" lIns="54850" rIns="91425" wrap="square" tIns="91425">
            <a:noAutofit/>
          </a:bodyPr>
          <a:lstStyle/>
          <a:p>
            <a:pPr indent="-419100" lvl="0" marL="457200" marR="0" rtl="0" algn="l">
              <a:spcBef>
                <a:spcPts val="0"/>
              </a:spcBef>
              <a:buClr>
                <a:schemeClr val="dk1"/>
              </a:buClr>
              <a:buFont typeface="Arial"/>
            </a:pPr>
            <a:r>
              <a:rPr lang="en"/>
              <a:t>Requires </a:t>
            </a:r>
            <a:r>
              <a:rPr b="1" lang="en"/>
              <a:t>many</a:t>
            </a:r>
            <a:r>
              <a:rPr lang="en"/>
              <a:t> test cases.</a:t>
            </a: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p:txBody>
      </p:sp>
      <p:sp>
        <p:nvSpPr>
          <p:cNvPr id="488" name="Shape 488"/>
          <p:cNvSpPr txBox="1"/>
          <p:nvPr/>
        </p:nvSpPr>
        <p:spPr>
          <a:xfrm>
            <a:off x="814525" y="2931000"/>
            <a:ext cx="2102100" cy="768300"/>
          </a:xfrm>
          <a:prstGeom prst="rect">
            <a:avLst/>
          </a:prstGeom>
          <a:noFill/>
          <a:ln>
            <a:noFill/>
          </a:ln>
        </p:spPr>
        <p:txBody>
          <a:bodyPr anchorCtr="0" anchor="t" bIns="91425" lIns="91425" rIns="91425" wrap="square" tIns="91425">
            <a:noAutofit/>
          </a:bodyPr>
          <a:lstStyle/>
          <a:p>
            <a:pPr lvl="0" rtl="0">
              <a:spcBef>
                <a:spcPts val="0"/>
              </a:spcBef>
              <a:buNone/>
            </a:pPr>
            <a:r>
              <a:rPr b="1" lang="en" sz="3600"/>
              <a:t>(A and </a:t>
            </a:r>
          </a:p>
          <a:p>
            <a:pPr lvl="0" rtl="0">
              <a:spcBef>
                <a:spcPts val="0"/>
              </a:spcBef>
              <a:buNone/>
            </a:pPr>
            <a:r>
              <a:rPr b="1" lang="en" sz="3600"/>
              <a:t>(B and </a:t>
            </a:r>
          </a:p>
          <a:p>
            <a:pPr lvl="0" rtl="0">
              <a:spcBef>
                <a:spcPts val="0"/>
              </a:spcBef>
              <a:buNone/>
            </a:pPr>
            <a:r>
              <a:rPr b="1" lang="en" sz="3600"/>
              <a:t>(C and D))))</a:t>
            </a:r>
          </a:p>
        </p:txBody>
      </p:sp>
      <p:graphicFrame>
        <p:nvGraphicFramePr>
          <p:cNvPr id="489" name="Shape 489"/>
          <p:cNvGraphicFramePr/>
          <p:nvPr/>
        </p:nvGraphicFramePr>
        <p:xfrm>
          <a:off x="2841800" y="2254925"/>
          <a:ext cx="3000000" cy="3000000"/>
        </p:xfrm>
        <a:graphic>
          <a:graphicData uri="http://schemas.openxmlformats.org/drawingml/2006/table">
            <a:tbl>
              <a:tblPr>
                <a:noFill/>
                <a:tableStyleId>{9029DD66-0F6B-4EFA-950E-798DDCF80DFB}</a:tableStyleId>
              </a:tblPr>
              <a:tblGrid>
                <a:gridCol w="838200"/>
                <a:gridCol w="1219200"/>
                <a:gridCol w="1219200"/>
                <a:gridCol w="1219200"/>
                <a:gridCol w="1219200"/>
              </a:tblGrid>
              <a:tr h="1508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000" u="none" cap="none" strike="noStrike">
                          <a:solidFill>
                            <a:srgbClr val="000000"/>
                          </a:solidFill>
                          <a:latin typeface="Times New Roman"/>
                          <a:ea typeface="Times New Roman"/>
                          <a:cs typeface="Times New Roman"/>
                          <a:sym typeface="Times New Roman"/>
                        </a:rPr>
                        <a:t>Test Case</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000">
                          <a:latin typeface="Times New Roman"/>
                          <a:ea typeface="Times New Roman"/>
                          <a:cs typeface="Times New Roman"/>
                          <a:sym typeface="Times New Roman"/>
                        </a:rPr>
                        <a:t>A</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000">
                          <a:latin typeface="Times New Roman"/>
                          <a:ea typeface="Times New Roman"/>
                          <a:cs typeface="Times New Roman"/>
                          <a:sym typeface="Times New Roman"/>
                        </a:rPr>
                        <a:t>B</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000">
                          <a:latin typeface="Times New Roman"/>
                          <a:ea typeface="Times New Roman"/>
                          <a:cs typeface="Times New Roman"/>
                          <a:sym typeface="Times New Roman"/>
                        </a:rPr>
                        <a:t>C</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000">
                          <a:latin typeface="Times New Roman"/>
                          <a:ea typeface="Times New Roman"/>
                          <a:cs typeface="Times New Roman"/>
                          <a:sym typeface="Times New Roman"/>
                        </a:rPr>
                        <a:t>D</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2</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3</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4</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5</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6</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7</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8</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9</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10</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11</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12</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13</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14</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15</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16</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r>
            </a:tbl>
          </a:graphicData>
        </a:graphic>
      </p:graphicFrame>
      <p:sp>
        <p:nvSpPr>
          <p:cNvPr id="490" name="Shape 49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txBox="1"/>
          <p:nvPr>
            <p:ph type="title"/>
          </p:nvPr>
        </p:nvSpPr>
        <p:spPr>
          <a:xfrm>
            <a:off x="327200" y="457188"/>
            <a:ext cx="8229600" cy="1143000"/>
          </a:xfrm>
          <a:prstGeom prst="rect">
            <a:avLst/>
          </a:prstGeom>
          <a:noFill/>
          <a:ln>
            <a:noFill/>
          </a:ln>
        </p:spPr>
        <p:txBody>
          <a:bodyPr anchorCtr="0" anchor="ctr" bIns="45700" lIns="91425" rIns="45700" wrap="square" tIns="45700">
            <a:noAutofit/>
          </a:bodyPr>
          <a:lstStyle/>
          <a:p>
            <a:pPr indent="0" lvl="0" marL="0" marR="0" rtl="0" algn="l">
              <a:spcBef>
                <a:spcPts val="0"/>
              </a:spcBef>
              <a:buClr>
                <a:srgbClr val="F34E26"/>
              </a:buClr>
              <a:buSzPct val="25000"/>
              <a:buFont typeface="Arial"/>
              <a:buNone/>
            </a:pPr>
            <a:r>
              <a:rPr lang="en">
                <a:solidFill>
                  <a:srgbClr val="FFFFFF"/>
                </a:solidFill>
              </a:rPr>
              <a:t>Short-Circuit Evaluation</a:t>
            </a:r>
          </a:p>
        </p:txBody>
      </p:sp>
      <p:sp>
        <p:nvSpPr>
          <p:cNvPr id="500" name="Shape 500"/>
          <p:cNvSpPr txBox="1"/>
          <p:nvPr>
            <p:ph idx="1" type="body"/>
          </p:nvPr>
        </p:nvSpPr>
        <p:spPr>
          <a:xfrm>
            <a:off x="457200" y="1600200"/>
            <a:ext cx="8229600" cy="4967700"/>
          </a:xfrm>
          <a:prstGeom prst="rect">
            <a:avLst/>
          </a:prstGeom>
          <a:noFill/>
          <a:ln>
            <a:noFill/>
          </a:ln>
        </p:spPr>
        <p:txBody>
          <a:bodyPr anchorCtr="0" anchor="t" bIns="45700" lIns="54850" rIns="91425" wrap="square" tIns="91425">
            <a:noAutofit/>
          </a:bodyPr>
          <a:lstStyle/>
          <a:p>
            <a:pPr indent="-419100" lvl="0" marL="457200" marR="0" rtl="0" algn="l">
              <a:spcBef>
                <a:spcPts val="0"/>
              </a:spcBef>
              <a:buClr>
                <a:srgbClr val="000000"/>
              </a:buClr>
            </a:pPr>
            <a:r>
              <a:rPr lang="en">
                <a:solidFill>
                  <a:srgbClr val="000000"/>
                </a:solidFill>
              </a:rPr>
              <a:t>In many languages, if the first condition determines the result of the entire decision, then fewer tests are required.</a:t>
            </a:r>
          </a:p>
          <a:p>
            <a:pPr indent="-381000" lvl="1" marL="914400" marR="0" rtl="0" algn="l">
              <a:spcBef>
                <a:spcPts val="0"/>
              </a:spcBef>
              <a:buClr>
                <a:srgbClr val="000000"/>
              </a:buClr>
            </a:pPr>
            <a:r>
              <a:rPr lang="en">
                <a:solidFill>
                  <a:srgbClr val="000000"/>
                </a:solidFill>
              </a:rPr>
              <a:t>If A is false, B is never evaluated.</a:t>
            </a:r>
          </a:p>
        </p:txBody>
      </p:sp>
      <p:graphicFrame>
        <p:nvGraphicFramePr>
          <p:cNvPr id="501" name="Shape 501"/>
          <p:cNvGraphicFramePr/>
          <p:nvPr/>
        </p:nvGraphicFramePr>
        <p:xfrm>
          <a:off x="3146600" y="4020313"/>
          <a:ext cx="3000000" cy="3000000"/>
        </p:xfrm>
        <a:graphic>
          <a:graphicData uri="http://schemas.openxmlformats.org/drawingml/2006/table">
            <a:tbl>
              <a:tblPr>
                <a:noFill/>
                <a:tableStyleId>{9029DD66-0F6B-4EFA-950E-798DDCF80DFB}</a:tableStyleId>
              </a:tblPr>
              <a:tblGrid>
                <a:gridCol w="1879600"/>
                <a:gridCol w="1778000"/>
                <a:gridCol w="1752600"/>
              </a:tblGrid>
              <a:tr h="56485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Test Case</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B</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1</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9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2</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3</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342900" lvl="0" marL="457200" marR="0" rtl="0" algn="l">
                        <a:lnSpc>
                          <a:spcPct val="90000"/>
                        </a:lnSpc>
                        <a:spcBef>
                          <a:spcPts val="0"/>
                        </a:spcBef>
                        <a:spcAft>
                          <a:spcPts val="0"/>
                        </a:spcAft>
                        <a:buSzPct val="100000"/>
                        <a:buChar char="-"/>
                      </a:pPr>
                      <a:r>
                        <a:t/>
                      </a:r>
                      <a:endParaRPr sz="1800"/>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502" name="Shape 502"/>
          <p:cNvSpPr txBox="1"/>
          <p:nvPr/>
        </p:nvSpPr>
        <p:spPr>
          <a:xfrm>
            <a:off x="857150" y="4458250"/>
            <a:ext cx="2347500" cy="768300"/>
          </a:xfrm>
          <a:prstGeom prst="rect">
            <a:avLst/>
          </a:prstGeom>
          <a:noFill/>
          <a:ln>
            <a:noFill/>
          </a:ln>
        </p:spPr>
        <p:txBody>
          <a:bodyPr anchorCtr="0" anchor="t" bIns="91425" lIns="91425" rIns="91425" wrap="square" tIns="91425">
            <a:noAutofit/>
          </a:bodyPr>
          <a:lstStyle/>
          <a:p>
            <a:pPr lvl="0" rtl="0">
              <a:spcBef>
                <a:spcPts val="0"/>
              </a:spcBef>
              <a:buNone/>
            </a:pPr>
            <a:r>
              <a:rPr b="1" lang="en" sz="3600"/>
              <a:t>(A and B)</a:t>
            </a:r>
          </a:p>
        </p:txBody>
      </p:sp>
      <p:sp>
        <p:nvSpPr>
          <p:cNvPr id="503" name="Shape 50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Shape 512"/>
          <p:cNvSpPr txBox="1"/>
          <p:nvPr>
            <p:ph type="title"/>
          </p:nvPr>
        </p:nvSpPr>
        <p:spPr>
          <a:xfrm>
            <a:off x="457200" y="274638"/>
            <a:ext cx="8229600" cy="1143000"/>
          </a:xfrm>
          <a:prstGeom prst="rect">
            <a:avLst/>
          </a:prstGeom>
          <a:noFill/>
          <a:ln>
            <a:noFill/>
          </a:ln>
        </p:spPr>
        <p:txBody>
          <a:bodyPr anchorCtr="0" anchor="ctr" bIns="45700" lIns="91425" rIns="45700" wrap="square" tIns="45700">
            <a:noAutofit/>
          </a:bodyPr>
          <a:lstStyle/>
          <a:p>
            <a:pPr indent="0" lvl="0" marL="0" marR="0" rtl="0" algn="l">
              <a:spcBef>
                <a:spcPts val="0"/>
              </a:spcBef>
              <a:buClr>
                <a:srgbClr val="F34E26"/>
              </a:buClr>
              <a:buSzPct val="25000"/>
              <a:buFont typeface="Arial"/>
              <a:buNone/>
            </a:pPr>
            <a:r>
              <a:rPr lang="en">
                <a:solidFill>
                  <a:srgbClr val="FFFFFF"/>
                </a:solidFill>
              </a:rPr>
              <a:t>Modified Condition/Decision </a:t>
            </a:r>
            <a:r>
              <a:rPr b="1" i="0" lang="en" u="none" cap="none" strike="noStrike">
                <a:solidFill>
                  <a:srgbClr val="FFFFFF"/>
                </a:solidFill>
                <a:latin typeface="Arial"/>
                <a:ea typeface="Arial"/>
                <a:cs typeface="Arial"/>
                <a:sym typeface="Arial"/>
              </a:rPr>
              <a:t>Coverage (MC/DC)</a:t>
            </a:r>
          </a:p>
        </p:txBody>
      </p:sp>
      <p:sp>
        <p:nvSpPr>
          <p:cNvPr id="513" name="Shape 513"/>
          <p:cNvSpPr txBox="1"/>
          <p:nvPr>
            <p:ph idx="1" type="body"/>
          </p:nvPr>
        </p:nvSpPr>
        <p:spPr>
          <a:xfrm>
            <a:off x="457200" y="1600200"/>
            <a:ext cx="8229600" cy="4967700"/>
          </a:xfrm>
          <a:prstGeom prst="rect">
            <a:avLst/>
          </a:prstGeom>
          <a:noFill/>
          <a:ln>
            <a:noFill/>
          </a:ln>
        </p:spPr>
        <p:txBody>
          <a:bodyPr anchorCtr="0" anchor="t" bIns="45700" lIns="54850" rIns="91425" wrap="square" tIns="91425">
            <a:noAutofit/>
          </a:bodyPr>
          <a:lstStyle/>
          <a:p>
            <a:pPr indent="-419100" lvl="0" marL="457200" marR="0" rtl="0" algn="l">
              <a:spcBef>
                <a:spcPts val="0"/>
              </a:spcBef>
            </a:pPr>
            <a:r>
              <a:rPr lang="en"/>
              <a:t>Requires:</a:t>
            </a:r>
          </a:p>
          <a:p>
            <a:pPr indent="-381000" lvl="1" marL="914400" marR="0" rtl="0" algn="l">
              <a:spcBef>
                <a:spcPts val="0"/>
              </a:spcBef>
            </a:pPr>
            <a:r>
              <a:rPr lang="en"/>
              <a:t>Each </a:t>
            </a:r>
            <a:r>
              <a:rPr b="1" lang="en"/>
              <a:t>condition</a:t>
            </a:r>
            <a:r>
              <a:rPr lang="en"/>
              <a:t> evaluates to true/false</a:t>
            </a:r>
          </a:p>
          <a:p>
            <a:pPr indent="-381000" lvl="1" marL="914400" marR="0" rtl="0" algn="l">
              <a:spcBef>
                <a:spcPts val="0"/>
              </a:spcBef>
            </a:pPr>
            <a:r>
              <a:rPr lang="en"/>
              <a:t>Each </a:t>
            </a:r>
            <a:r>
              <a:rPr b="1" lang="en"/>
              <a:t>decision </a:t>
            </a:r>
            <a:r>
              <a:rPr lang="en"/>
              <a:t>evaluates to true/false</a:t>
            </a:r>
          </a:p>
          <a:p>
            <a:pPr indent="-381000" lvl="1" marL="914400" marR="0" rtl="0" algn="l">
              <a:spcBef>
                <a:spcPts val="0"/>
              </a:spcBef>
            </a:pPr>
            <a:r>
              <a:rPr lang="en"/>
              <a:t>Each condition shown to</a:t>
            </a:r>
            <a:r>
              <a:rPr b="1" lang="en"/>
              <a:t> independently affect outcome</a:t>
            </a:r>
            <a:r>
              <a:rPr lang="en"/>
              <a:t> of each decision it appears in. </a:t>
            </a:r>
          </a:p>
        </p:txBody>
      </p:sp>
      <p:graphicFrame>
        <p:nvGraphicFramePr>
          <p:cNvPr id="514" name="Shape 514"/>
          <p:cNvGraphicFramePr/>
          <p:nvPr/>
        </p:nvGraphicFramePr>
        <p:xfrm>
          <a:off x="819013" y="4094900"/>
          <a:ext cx="3000000" cy="3000000"/>
        </p:xfrm>
        <a:graphic>
          <a:graphicData uri="http://schemas.openxmlformats.org/drawingml/2006/table">
            <a:tbl>
              <a:tblPr>
                <a:noFill/>
                <a:tableStyleId>{9029DD66-0F6B-4EFA-950E-798DDCF80DFB}</a:tableStyleId>
              </a:tblPr>
              <a:tblGrid>
                <a:gridCol w="1687525"/>
                <a:gridCol w="1287825"/>
                <a:gridCol w="1288700"/>
                <a:gridCol w="3241925"/>
              </a:tblGrid>
              <a:tr h="42195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Test Case</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B</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chemeClr val="dk1"/>
                          </a:solidFill>
                          <a:latin typeface="Times New Roman"/>
                          <a:ea typeface="Times New Roman"/>
                          <a:cs typeface="Times New Roman"/>
                          <a:sym typeface="Times New Roman"/>
                        </a:rPr>
                        <a:t>(A and B)</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1</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0000FF"/>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2</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3</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lang="en" sz="1800" u="none" cap="none" strike="sngStrike">
                          <a:solidFill>
                            <a:schemeClr val="dk1"/>
                          </a:solidFill>
                          <a:latin typeface="Times New Roman"/>
                          <a:ea typeface="Times New Roman"/>
                          <a:cs typeface="Times New Roman"/>
                          <a:sym typeface="Times New Roman"/>
                        </a:rPr>
                        <a:t>4</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u="none" cap="none">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u="none" cap="none">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515" name="Shape 515"/>
          <p:cNvSpPr/>
          <p:nvPr/>
        </p:nvSpPr>
        <p:spPr>
          <a:xfrm>
            <a:off x="3784700" y="4889675"/>
            <a:ext cx="711300" cy="398400"/>
          </a:xfrm>
          <a:prstGeom prst="roundRect">
            <a:avLst>
              <a:gd fmla="val 16667" name="adj"/>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16" name="Shape 516"/>
          <p:cNvSpPr/>
          <p:nvPr/>
        </p:nvSpPr>
        <p:spPr>
          <a:xfrm>
            <a:off x="2471600" y="5288075"/>
            <a:ext cx="711300" cy="398400"/>
          </a:xfrm>
          <a:prstGeom prst="roundRect">
            <a:avLst>
              <a:gd fmla="val 16667" name="adj"/>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517" name="Shape 517"/>
          <p:cNvCxnSpPr/>
          <p:nvPr/>
        </p:nvCxnSpPr>
        <p:spPr>
          <a:xfrm>
            <a:off x="327200" y="5905275"/>
            <a:ext cx="8229600" cy="0"/>
          </a:xfrm>
          <a:prstGeom prst="straightConnector1">
            <a:avLst/>
          </a:prstGeom>
          <a:noFill/>
          <a:ln cap="flat" cmpd="sng" w="38100">
            <a:solidFill>
              <a:srgbClr val="FF0000"/>
            </a:solidFill>
            <a:prstDash val="solid"/>
            <a:round/>
            <a:headEnd len="lg" w="lg" type="none"/>
            <a:tailEnd len="lg" w="lg" type="none"/>
          </a:ln>
        </p:spPr>
      </p:cxnSp>
      <p:sp>
        <p:nvSpPr>
          <p:cNvPr id="518" name="Shape 518"/>
          <p:cNvSpPr/>
          <p:nvPr/>
        </p:nvSpPr>
        <p:spPr>
          <a:xfrm>
            <a:off x="5038800" y="4491275"/>
            <a:ext cx="711300" cy="398400"/>
          </a:xfrm>
          <a:prstGeom prst="roundRect">
            <a:avLst>
              <a:gd fmla="val 16667" name="adj"/>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19" name="Shape 51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
                                        <p:tgtEl>
                                          <p:spTgt spid="5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
                                        <p:tgtEl>
                                          <p:spTgt spid="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
                                        <p:tgtEl>
                                          <p:spTgt spid="5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Shape 52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Activity</a:t>
            </a:r>
          </a:p>
        </p:txBody>
      </p:sp>
      <p:sp>
        <p:nvSpPr>
          <p:cNvPr id="525" name="Shape 52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sz="2400"/>
              <a:t>Draw the CFG and write tests that provide statement, branch, and basic condition coverage over the following code:</a:t>
            </a:r>
          </a:p>
          <a:p>
            <a:pPr lvl="0" rtl="0">
              <a:spcBef>
                <a:spcPts val="0"/>
              </a:spcBef>
              <a:buNone/>
            </a:pPr>
            <a:r>
              <a:t/>
            </a:r>
            <a:endParaRPr sz="1100"/>
          </a:p>
          <a:p>
            <a:pPr lvl="0" rtl="0">
              <a:spcBef>
                <a:spcPts val="0"/>
              </a:spcBef>
              <a:buClr>
                <a:schemeClr val="dk1"/>
              </a:buClr>
              <a:buSzPct val="78571"/>
              <a:buFont typeface="Arial"/>
              <a:buNone/>
            </a:pPr>
            <a:r>
              <a:rPr b="1" lang="en" sz="1400">
                <a:latin typeface="Courier New"/>
                <a:ea typeface="Courier New"/>
                <a:cs typeface="Courier New"/>
                <a:sym typeface="Courier New"/>
              </a:rPr>
              <a:t>int search(string A[], int N, string what){</a:t>
            </a:r>
            <a:br>
              <a:rPr b="1" lang="en" sz="1400">
                <a:latin typeface="Courier New"/>
                <a:ea typeface="Courier New"/>
                <a:cs typeface="Courier New"/>
                <a:sym typeface="Courier New"/>
              </a:rPr>
            </a:br>
            <a:r>
              <a:rPr b="1" lang="en" sz="1400">
                <a:latin typeface="Courier New"/>
                <a:ea typeface="Courier New"/>
                <a:cs typeface="Courier New"/>
                <a:sym typeface="Courier New"/>
              </a:rPr>
              <a:t>    int index = 0;</a:t>
            </a:r>
          </a:p>
          <a:p>
            <a:pPr lvl="0" rtl="0">
              <a:spcBef>
                <a:spcPts val="0"/>
              </a:spcBef>
              <a:buClr>
                <a:schemeClr val="dk1"/>
              </a:buClr>
              <a:buSzPct val="78571"/>
              <a:buFont typeface="Arial"/>
              <a:buNone/>
            </a:pPr>
            <a:r>
              <a:rPr b="1" lang="en" sz="1400">
                <a:latin typeface="Courier New"/>
                <a:ea typeface="Courier New"/>
                <a:cs typeface="Courier New"/>
                <a:sym typeface="Courier New"/>
              </a:rPr>
              <a:t>    if ((N == 1) &amp;&amp; (A[0] == what)){</a:t>
            </a:r>
          </a:p>
          <a:p>
            <a:pPr indent="387350" lvl="0" marL="457200" rtl="0">
              <a:spcBef>
                <a:spcPts val="0"/>
              </a:spcBef>
              <a:buClr>
                <a:schemeClr val="dk1"/>
              </a:buClr>
              <a:buSzPct val="78571"/>
              <a:buFont typeface="Arial"/>
              <a:buNone/>
            </a:pPr>
            <a:r>
              <a:rPr b="1" lang="en" sz="1400">
                <a:latin typeface="Courier New"/>
                <a:ea typeface="Courier New"/>
                <a:cs typeface="Courier New"/>
                <a:sym typeface="Courier New"/>
              </a:rPr>
              <a:t>return 0; </a:t>
            </a:r>
          </a:p>
          <a:p>
            <a:pPr lvl="0" rtl="0">
              <a:spcBef>
                <a:spcPts val="0"/>
              </a:spcBef>
              <a:buClr>
                <a:schemeClr val="dk1"/>
              </a:buClr>
              <a:buSzPct val="78571"/>
              <a:buFont typeface="Arial"/>
              <a:buNone/>
            </a:pPr>
            <a:r>
              <a:rPr b="1" lang="en" sz="1400">
                <a:latin typeface="Courier New"/>
                <a:ea typeface="Courier New"/>
                <a:cs typeface="Courier New"/>
                <a:sym typeface="Courier New"/>
              </a:rPr>
              <a:t>    } else if (N == 0){</a:t>
            </a:r>
          </a:p>
          <a:p>
            <a:pPr lvl="0" rtl="0">
              <a:spcBef>
                <a:spcPts val="0"/>
              </a:spcBef>
              <a:buClr>
                <a:schemeClr val="dk1"/>
              </a:buClr>
              <a:buSzPct val="78571"/>
              <a:buFont typeface="Arial"/>
              <a:buNone/>
            </a:pPr>
            <a:r>
              <a:rPr b="1" lang="en" sz="1400">
                <a:latin typeface="Courier New"/>
                <a:ea typeface="Courier New"/>
                <a:cs typeface="Courier New"/>
                <a:sym typeface="Courier New"/>
              </a:rPr>
              <a:t>        return -1;</a:t>
            </a:r>
          </a:p>
          <a:p>
            <a:pPr lvl="0" rtl="0">
              <a:spcBef>
                <a:spcPts val="0"/>
              </a:spcBef>
              <a:buClr>
                <a:schemeClr val="dk1"/>
              </a:buClr>
              <a:buSzPct val="78571"/>
              <a:buFont typeface="Arial"/>
              <a:buNone/>
            </a:pPr>
            <a:r>
              <a:rPr b="1" lang="en" sz="1400">
                <a:latin typeface="Courier New"/>
                <a:ea typeface="Courier New"/>
                <a:cs typeface="Courier New"/>
                <a:sym typeface="Courier New"/>
              </a:rPr>
              <a:t>    } else if (N &gt; 1){</a:t>
            </a:r>
            <a:br>
              <a:rPr b="1" lang="en" sz="1400">
                <a:latin typeface="Courier New"/>
                <a:ea typeface="Courier New"/>
                <a:cs typeface="Courier New"/>
                <a:sym typeface="Courier New"/>
              </a:rPr>
            </a:br>
            <a:r>
              <a:rPr b="1" lang="en" sz="1400">
                <a:latin typeface="Courier New"/>
                <a:ea typeface="Courier New"/>
                <a:cs typeface="Courier New"/>
                <a:sym typeface="Courier New"/>
              </a:rPr>
              <a:t>        while(index &lt; N){</a:t>
            </a:r>
          </a:p>
          <a:p>
            <a:pPr lvl="0" rtl="0">
              <a:spcBef>
                <a:spcPts val="0"/>
              </a:spcBef>
              <a:buClr>
                <a:schemeClr val="dk1"/>
              </a:buClr>
              <a:buSzPct val="78571"/>
              <a:buFont typeface="Arial"/>
              <a:buNone/>
            </a:pPr>
            <a:r>
              <a:rPr b="1" lang="en" sz="1400">
                <a:latin typeface="Courier New"/>
                <a:ea typeface="Courier New"/>
                <a:cs typeface="Courier New"/>
                <a:sym typeface="Courier New"/>
              </a:rPr>
              <a:t>            if (A[index] == what)</a:t>
            </a:r>
            <a:br>
              <a:rPr b="1" lang="en" sz="1400">
                <a:latin typeface="Courier New"/>
                <a:ea typeface="Courier New"/>
                <a:cs typeface="Courier New"/>
                <a:sym typeface="Courier New"/>
              </a:rPr>
            </a:br>
            <a:r>
              <a:rPr b="1" lang="en" sz="1400">
                <a:latin typeface="Courier New"/>
                <a:ea typeface="Courier New"/>
                <a:cs typeface="Courier New"/>
                <a:sym typeface="Courier New"/>
              </a:rPr>
              <a:t>               return index;</a:t>
            </a:r>
          </a:p>
          <a:p>
            <a:pPr lvl="0" rtl="0">
              <a:spcBef>
                <a:spcPts val="0"/>
              </a:spcBef>
              <a:buClr>
                <a:schemeClr val="dk1"/>
              </a:buClr>
              <a:buSzPct val="78571"/>
              <a:buFont typeface="Arial"/>
              <a:buNone/>
            </a:pPr>
            <a:r>
              <a:rPr b="1" lang="en" sz="1400">
                <a:latin typeface="Courier New"/>
                <a:ea typeface="Courier New"/>
                <a:cs typeface="Courier New"/>
                <a:sym typeface="Courier New"/>
              </a:rPr>
              <a:t>            else</a:t>
            </a:r>
          </a:p>
          <a:p>
            <a:pPr lvl="0" rtl="0">
              <a:spcBef>
                <a:spcPts val="0"/>
              </a:spcBef>
              <a:buClr>
                <a:schemeClr val="dk1"/>
              </a:buClr>
              <a:buSzPct val="78571"/>
              <a:buFont typeface="Arial"/>
              <a:buNone/>
            </a:pPr>
            <a:r>
              <a:rPr b="1" lang="en" sz="1400">
                <a:latin typeface="Courier New"/>
                <a:ea typeface="Courier New"/>
                <a:cs typeface="Courier New"/>
                <a:sym typeface="Courier New"/>
              </a:rPr>
              <a:t>                index++;</a:t>
            </a:r>
          </a:p>
          <a:p>
            <a:pPr lvl="0" rtl="0">
              <a:spcBef>
                <a:spcPts val="0"/>
              </a:spcBef>
              <a:buClr>
                <a:schemeClr val="dk1"/>
              </a:buClr>
              <a:buSzPct val="78571"/>
              <a:buFont typeface="Arial"/>
              <a:buNone/>
            </a:pPr>
            <a:r>
              <a:rPr b="1" lang="en" sz="1400">
                <a:latin typeface="Courier New"/>
                <a:ea typeface="Courier New"/>
                <a:cs typeface="Courier New"/>
                <a:sym typeface="Courier New"/>
              </a:rPr>
              <a:t>        }</a:t>
            </a:r>
          </a:p>
          <a:p>
            <a:pPr lvl="0" rtl="0">
              <a:spcBef>
                <a:spcPts val="0"/>
              </a:spcBef>
              <a:buClr>
                <a:schemeClr val="dk1"/>
              </a:buClr>
              <a:buSzPct val="78571"/>
              <a:buFont typeface="Arial"/>
              <a:buNone/>
            </a:pPr>
            <a:r>
              <a:rPr b="1" lang="en" sz="1400">
                <a:latin typeface="Courier New"/>
                <a:ea typeface="Courier New"/>
                <a:cs typeface="Courier New"/>
                <a:sym typeface="Courier New"/>
              </a:rPr>
              <a:t>    }  </a:t>
            </a:r>
            <a:br>
              <a:rPr b="1" lang="en" sz="1400">
                <a:latin typeface="Courier New"/>
                <a:ea typeface="Courier New"/>
                <a:cs typeface="Courier New"/>
                <a:sym typeface="Courier New"/>
              </a:rPr>
            </a:br>
            <a:r>
              <a:rPr b="1" lang="en" sz="1400">
                <a:latin typeface="Courier New"/>
                <a:ea typeface="Courier New"/>
                <a:cs typeface="Courier New"/>
                <a:sym typeface="Courier New"/>
              </a:rPr>
              <a:t>    return -1;</a:t>
            </a:r>
            <a:br>
              <a:rPr b="1" lang="en" sz="1400">
                <a:latin typeface="Courier New"/>
                <a:ea typeface="Courier New"/>
                <a:cs typeface="Courier New"/>
                <a:sym typeface="Courier New"/>
              </a:rPr>
            </a:br>
            <a:r>
              <a:rPr b="1" lang="en" sz="1400">
                <a:latin typeface="Courier New"/>
                <a:ea typeface="Courier New"/>
                <a:cs typeface="Courier New"/>
                <a:sym typeface="Courier New"/>
              </a:rPr>
              <a:t>}</a:t>
            </a:r>
          </a:p>
          <a:p>
            <a:pPr lvl="0" marR="0" rtl="0" algn="l">
              <a:lnSpc>
                <a:spcPct val="120000"/>
              </a:lnSpc>
              <a:spcBef>
                <a:spcPts val="0"/>
              </a:spcBef>
              <a:spcAft>
                <a:spcPts val="0"/>
              </a:spcAft>
              <a:buNone/>
            </a:pPr>
            <a:r>
              <a:t/>
            </a:r>
            <a:endParaRPr b="1" sz="2400"/>
          </a:p>
        </p:txBody>
      </p:sp>
      <p:sp>
        <p:nvSpPr>
          <p:cNvPr id="526" name="Shape 52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Shape 531"/>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Activity </a:t>
            </a:r>
          </a:p>
        </p:txBody>
      </p:sp>
      <p:sp>
        <p:nvSpPr>
          <p:cNvPr id="532" name="Shape 532"/>
          <p:cNvSpPr/>
          <p:nvPr/>
        </p:nvSpPr>
        <p:spPr>
          <a:xfrm>
            <a:off x="457075" y="1968975"/>
            <a:ext cx="1009500" cy="449400"/>
          </a:xfrm>
          <a:prstGeom prst="rect">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400" u="none" cap="none" strike="noStrike">
                <a:solidFill>
                  <a:srgbClr val="000000"/>
                </a:solidFill>
                <a:latin typeface="Arial"/>
                <a:ea typeface="Arial"/>
                <a:cs typeface="Arial"/>
                <a:sym typeface="Arial"/>
              </a:rPr>
              <a:t>in</a:t>
            </a:r>
            <a:r>
              <a:rPr b="1" lang="en">
                <a:solidFill>
                  <a:srgbClr val="000000"/>
                </a:solidFill>
              </a:rPr>
              <a:t>dex</a:t>
            </a:r>
            <a:r>
              <a:rPr b="1" i="0" lang="en" sz="1400" u="none" cap="none" strike="noStrike">
                <a:solidFill>
                  <a:srgbClr val="000000"/>
                </a:solidFill>
                <a:latin typeface="Arial"/>
                <a:ea typeface="Arial"/>
                <a:cs typeface="Arial"/>
                <a:sym typeface="Arial"/>
              </a:rPr>
              <a:t>=0</a:t>
            </a:r>
          </a:p>
        </p:txBody>
      </p:sp>
      <p:sp>
        <p:nvSpPr>
          <p:cNvPr id="533" name="Shape 533"/>
          <p:cNvSpPr/>
          <p:nvPr/>
        </p:nvSpPr>
        <p:spPr>
          <a:xfrm>
            <a:off x="457075" y="2768800"/>
            <a:ext cx="2397600" cy="821100"/>
          </a:xfrm>
          <a:prstGeom prst="diamond">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rgbClr val="000000"/>
                </a:solidFill>
              </a:rPr>
              <a:t>(N==1) &amp;&amp; (A[0] = what)</a:t>
            </a:r>
          </a:p>
        </p:txBody>
      </p:sp>
      <p:sp>
        <p:nvSpPr>
          <p:cNvPr id="534" name="Shape 534"/>
          <p:cNvSpPr/>
          <p:nvPr/>
        </p:nvSpPr>
        <p:spPr>
          <a:xfrm>
            <a:off x="1151054" y="4125300"/>
            <a:ext cx="1009500" cy="449400"/>
          </a:xfrm>
          <a:prstGeom prst="rect">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rgbClr val="000000"/>
                </a:solidFill>
              </a:rPr>
              <a:t>return 0;</a:t>
            </a:r>
          </a:p>
        </p:txBody>
      </p:sp>
      <p:cxnSp>
        <p:nvCxnSpPr>
          <p:cNvPr id="535" name="Shape 535"/>
          <p:cNvCxnSpPr>
            <a:stCxn id="533" idx="2"/>
            <a:endCxn id="534" idx="0"/>
          </p:cNvCxnSpPr>
          <p:nvPr/>
        </p:nvCxnSpPr>
        <p:spPr>
          <a:xfrm>
            <a:off x="1655875" y="3589900"/>
            <a:ext cx="0" cy="535500"/>
          </a:xfrm>
          <a:prstGeom prst="straightConnector1">
            <a:avLst/>
          </a:prstGeom>
          <a:noFill/>
          <a:ln cap="flat" cmpd="sng" w="19050">
            <a:solidFill>
              <a:srgbClr val="646B86"/>
            </a:solidFill>
            <a:prstDash val="solid"/>
            <a:round/>
            <a:headEnd len="lg" w="lg" type="none"/>
            <a:tailEnd len="lg" w="lg" type="triangle"/>
          </a:ln>
        </p:spPr>
      </p:cxnSp>
      <p:sp>
        <p:nvSpPr>
          <p:cNvPr id="536" name="Shape 536"/>
          <p:cNvSpPr/>
          <p:nvPr/>
        </p:nvSpPr>
        <p:spPr>
          <a:xfrm>
            <a:off x="3057221" y="2768800"/>
            <a:ext cx="1358700" cy="625500"/>
          </a:xfrm>
          <a:prstGeom prst="diamond">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rgbClr val="000000"/>
                </a:solidFill>
              </a:rPr>
              <a:t>N==0</a:t>
            </a:r>
          </a:p>
        </p:txBody>
      </p:sp>
      <p:sp>
        <p:nvSpPr>
          <p:cNvPr id="537" name="Shape 537"/>
          <p:cNvSpPr txBox="1"/>
          <p:nvPr/>
        </p:nvSpPr>
        <p:spPr>
          <a:xfrm>
            <a:off x="2656751" y="2483575"/>
            <a:ext cx="853800" cy="457200"/>
          </a:xfrm>
          <a:prstGeom prst="rect">
            <a:avLst/>
          </a:prstGeom>
          <a:noFill/>
          <a:ln>
            <a:noFill/>
          </a:ln>
        </p:spPr>
        <p:txBody>
          <a:bodyPr anchorCtr="0" anchor="t" bIns="91425" lIns="91425" rIns="91425" wrap="square" tIns="91425">
            <a:noAutofit/>
          </a:bodyPr>
          <a:lstStyle/>
          <a:p>
            <a:pPr lvl="0" rtl="0">
              <a:spcBef>
                <a:spcPts val="0"/>
              </a:spcBef>
              <a:buNone/>
            </a:pPr>
            <a:r>
              <a:rPr lang="en"/>
              <a:t>False</a:t>
            </a:r>
          </a:p>
        </p:txBody>
      </p:sp>
      <p:sp>
        <p:nvSpPr>
          <p:cNvPr id="538" name="Shape 538"/>
          <p:cNvSpPr txBox="1"/>
          <p:nvPr/>
        </p:nvSpPr>
        <p:spPr>
          <a:xfrm>
            <a:off x="1786667" y="3517838"/>
            <a:ext cx="598200" cy="457200"/>
          </a:xfrm>
          <a:prstGeom prst="rect">
            <a:avLst/>
          </a:prstGeom>
          <a:noFill/>
          <a:ln>
            <a:noFill/>
          </a:ln>
        </p:spPr>
        <p:txBody>
          <a:bodyPr anchorCtr="0" anchor="t" bIns="91425" lIns="91425" rIns="91425" wrap="square" tIns="91425">
            <a:noAutofit/>
          </a:bodyPr>
          <a:lstStyle/>
          <a:p>
            <a:pPr lvl="0" rtl="0">
              <a:spcBef>
                <a:spcPts val="0"/>
              </a:spcBef>
              <a:buNone/>
            </a:pPr>
            <a:r>
              <a:rPr lang="en"/>
              <a:t>True</a:t>
            </a:r>
          </a:p>
        </p:txBody>
      </p:sp>
      <p:sp>
        <p:nvSpPr>
          <p:cNvPr id="539" name="Shape 539"/>
          <p:cNvSpPr/>
          <p:nvPr/>
        </p:nvSpPr>
        <p:spPr>
          <a:xfrm>
            <a:off x="3231829" y="4125300"/>
            <a:ext cx="1009500" cy="449400"/>
          </a:xfrm>
          <a:prstGeom prst="rect">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rgbClr val="000000"/>
                </a:solidFill>
              </a:rPr>
              <a:t>return -1;</a:t>
            </a:r>
          </a:p>
        </p:txBody>
      </p:sp>
      <p:cxnSp>
        <p:nvCxnSpPr>
          <p:cNvPr id="540" name="Shape 540"/>
          <p:cNvCxnSpPr>
            <a:stCxn id="536" idx="2"/>
            <a:endCxn id="539" idx="0"/>
          </p:cNvCxnSpPr>
          <p:nvPr/>
        </p:nvCxnSpPr>
        <p:spPr>
          <a:xfrm>
            <a:off x="3736570" y="3394300"/>
            <a:ext cx="0" cy="731100"/>
          </a:xfrm>
          <a:prstGeom prst="straightConnector1">
            <a:avLst/>
          </a:prstGeom>
          <a:noFill/>
          <a:ln cap="flat" cmpd="sng" w="19050">
            <a:solidFill>
              <a:srgbClr val="646B86"/>
            </a:solidFill>
            <a:prstDash val="solid"/>
            <a:round/>
            <a:headEnd len="lg" w="lg" type="none"/>
            <a:tailEnd len="lg" w="lg" type="triangle"/>
          </a:ln>
        </p:spPr>
      </p:cxnSp>
      <p:sp>
        <p:nvSpPr>
          <p:cNvPr id="541" name="Shape 541"/>
          <p:cNvSpPr txBox="1"/>
          <p:nvPr/>
        </p:nvSpPr>
        <p:spPr>
          <a:xfrm>
            <a:off x="5407846" y="3299313"/>
            <a:ext cx="598200" cy="457200"/>
          </a:xfrm>
          <a:prstGeom prst="rect">
            <a:avLst/>
          </a:prstGeom>
          <a:noFill/>
          <a:ln>
            <a:noFill/>
          </a:ln>
        </p:spPr>
        <p:txBody>
          <a:bodyPr anchorCtr="0" anchor="t" bIns="91425" lIns="91425" rIns="91425" wrap="square" tIns="91425">
            <a:noAutofit/>
          </a:bodyPr>
          <a:lstStyle/>
          <a:p>
            <a:pPr lvl="0" rtl="0">
              <a:spcBef>
                <a:spcPts val="0"/>
              </a:spcBef>
              <a:buNone/>
            </a:pPr>
            <a:r>
              <a:rPr lang="en"/>
              <a:t>True</a:t>
            </a:r>
          </a:p>
        </p:txBody>
      </p:sp>
      <p:sp>
        <p:nvSpPr>
          <p:cNvPr id="542" name="Shape 542"/>
          <p:cNvSpPr/>
          <p:nvPr/>
        </p:nvSpPr>
        <p:spPr>
          <a:xfrm>
            <a:off x="4682398" y="2768800"/>
            <a:ext cx="1009500" cy="625500"/>
          </a:xfrm>
          <a:prstGeom prst="diamond">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rgbClr val="000000"/>
                </a:solidFill>
              </a:rPr>
              <a:t>N&gt;1</a:t>
            </a:r>
          </a:p>
        </p:txBody>
      </p:sp>
      <p:cxnSp>
        <p:nvCxnSpPr>
          <p:cNvPr id="543" name="Shape 543"/>
          <p:cNvCxnSpPr>
            <a:stCxn id="532" idx="2"/>
            <a:endCxn id="533" idx="0"/>
          </p:cNvCxnSpPr>
          <p:nvPr/>
        </p:nvCxnSpPr>
        <p:spPr>
          <a:xfrm>
            <a:off x="961825" y="2418375"/>
            <a:ext cx="693900" cy="350400"/>
          </a:xfrm>
          <a:prstGeom prst="straightConnector1">
            <a:avLst/>
          </a:prstGeom>
          <a:noFill/>
          <a:ln cap="flat" cmpd="sng" w="19050">
            <a:solidFill>
              <a:srgbClr val="646B86"/>
            </a:solidFill>
            <a:prstDash val="solid"/>
            <a:round/>
            <a:headEnd len="lg" w="lg" type="none"/>
            <a:tailEnd len="lg" w="lg" type="triangle"/>
          </a:ln>
        </p:spPr>
      </p:cxnSp>
      <p:cxnSp>
        <p:nvCxnSpPr>
          <p:cNvPr id="544" name="Shape 544"/>
          <p:cNvCxnSpPr>
            <a:stCxn id="533" idx="3"/>
            <a:endCxn id="536" idx="1"/>
          </p:cNvCxnSpPr>
          <p:nvPr/>
        </p:nvCxnSpPr>
        <p:spPr>
          <a:xfrm flipH="1" rot="10800000">
            <a:off x="2854675" y="3081550"/>
            <a:ext cx="202500" cy="97800"/>
          </a:xfrm>
          <a:prstGeom prst="straightConnector1">
            <a:avLst/>
          </a:prstGeom>
          <a:noFill/>
          <a:ln cap="flat" cmpd="sng" w="19050">
            <a:solidFill>
              <a:srgbClr val="646B86"/>
            </a:solidFill>
            <a:prstDash val="solid"/>
            <a:round/>
            <a:headEnd len="lg" w="lg" type="none"/>
            <a:tailEnd len="lg" w="lg" type="triangle"/>
          </a:ln>
        </p:spPr>
      </p:cxnSp>
      <p:cxnSp>
        <p:nvCxnSpPr>
          <p:cNvPr id="545" name="Shape 545"/>
          <p:cNvCxnSpPr>
            <a:stCxn id="536" idx="3"/>
            <a:endCxn id="542" idx="1"/>
          </p:cNvCxnSpPr>
          <p:nvPr/>
        </p:nvCxnSpPr>
        <p:spPr>
          <a:xfrm>
            <a:off x="4415920" y="3081550"/>
            <a:ext cx="266400" cy="0"/>
          </a:xfrm>
          <a:prstGeom prst="straightConnector1">
            <a:avLst/>
          </a:prstGeom>
          <a:noFill/>
          <a:ln cap="flat" cmpd="sng" w="19050">
            <a:solidFill>
              <a:srgbClr val="646B86"/>
            </a:solidFill>
            <a:prstDash val="solid"/>
            <a:round/>
            <a:headEnd len="lg" w="lg" type="none"/>
            <a:tailEnd len="lg" w="lg" type="triangle"/>
          </a:ln>
        </p:spPr>
      </p:cxnSp>
      <p:sp>
        <p:nvSpPr>
          <p:cNvPr id="546" name="Shape 546"/>
          <p:cNvSpPr txBox="1"/>
          <p:nvPr/>
        </p:nvSpPr>
        <p:spPr>
          <a:xfrm>
            <a:off x="5599480" y="2624350"/>
            <a:ext cx="935700" cy="457200"/>
          </a:xfrm>
          <a:prstGeom prst="rect">
            <a:avLst/>
          </a:prstGeom>
          <a:noFill/>
          <a:ln>
            <a:noFill/>
          </a:ln>
        </p:spPr>
        <p:txBody>
          <a:bodyPr anchorCtr="0" anchor="t" bIns="91425" lIns="91425" rIns="91425" wrap="square" tIns="91425">
            <a:noAutofit/>
          </a:bodyPr>
          <a:lstStyle/>
          <a:p>
            <a:pPr lvl="0" rtl="0">
              <a:spcBef>
                <a:spcPts val="0"/>
              </a:spcBef>
              <a:buNone/>
            </a:pPr>
            <a:r>
              <a:rPr lang="en"/>
              <a:t>False</a:t>
            </a:r>
          </a:p>
        </p:txBody>
      </p:sp>
      <p:sp>
        <p:nvSpPr>
          <p:cNvPr id="547" name="Shape 547"/>
          <p:cNvSpPr/>
          <p:nvPr/>
        </p:nvSpPr>
        <p:spPr>
          <a:xfrm>
            <a:off x="7677293" y="2856850"/>
            <a:ext cx="1009500" cy="449400"/>
          </a:xfrm>
          <a:prstGeom prst="rect">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rgbClr val="000000"/>
                </a:solidFill>
              </a:rPr>
              <a:t>return -1;</a:t>
            </a:r>
          </a:p>
        </p:txBody>
      </p:sp>
      <p:cxnSp>
        <p:nvCxnSpPr>
          <p:cNvPr id="548" name="Shape 548"/>
          <p:cNvCxnSpPr>
            <a:stCxn id="542" idx="3"/>
            <a:endCxn id="547" idx="1"/>
          </p:cNvCxnSpPr>
          <p:nvPr/>
        </p:nvCxnSpPr>
        <p:spPr>
          <a:xfrm>
            <a:off x="5691898" y="3081550"/>
            <a:ext cx="1985400" cy="0"/>
          </a:xfrm>
          <a:prstGeom prst="straightConnector1">
            <a:avLst/>
          </a:prstGeom>
          <a:noFill/>
          <a:ln cap="flat" cmpd="sng" w="19050">
            <a:solidFill>
              <a:srgbClr val="646B86"/>
            </a:solidFill>
            <a:prstDash val="solid"/>
            <a:round/>
            <a:headEnd len="lg" w="lg" type="none"/>
            <a:tailEnd len="lg" w="lg" type="triangle"/>
          </a:ln>
        </p:spPr>
      </p:cxnSp>
      <p:sp>
        <p:nvSpPr>
          <p:cNvPr id="549" name="Shape 549"/>
          <p:cNvSpPr txBox="1"/>
          <p:nvPr/>
        </p:nvSpPr>
        <p:spPr>
          <a:xfrm>
            <a:off x="4255950" y="2624350"/>
            <a:ext cx="853800" cy="457200"/>
          </a:xfrm>
          <a:prstGeom prst="rect">
            <a:avLst/>
          </a:prstGeom>
          <a:noFill/>
          <a:ln>
            <a:noFill/>
          </a:ln>
        </p:spPr>
        <p:txBody>
          <a:bodyPr anchorCtr="0" anchor="t" bIns="91425" lIns="91425" rIns="91425" wrap="square" tIns="91425">
            <a:noAutofit/>
          </a:bodyPr>
          <a:lstStyle/>
          <a:p>
            <a:pPr lvl="0" rtl="0">
              <a:spcBef>
                <a:spcPts val="0"/>
              </a:spcBef>
              <a:buNone/>
            </a:pPr>
            <a:r>
              <a:rPr lang="en"/>
              <a:t>False</a:t>
            </a:r>
          </a:p>
        </p:txBody>
      </p:sp>
      <p:sp>
        <p:nvSpPr>
          <p:cNvPr id="550" name="Shape 550"/>
          <p:cNvSpPr/>
          <p:nvPr/>
        </p:nvSpPr>
        <p:spPr>
          <a:xfrm>
            <a:off x="4733407" y="3661525"/>
            <a:ext cx="1289400" cy="625500"/>
          </a:xfrm>
          <a:prstGeom prst="diamond">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rgbClr val="000000"/>
                </a:solidFill>
              </a:rPr>
              <a:t>index &lt; N</a:t>
            </a:r>
          </a:p>
        </p:txBody>
      </p:sp>
      <p:cxnSp>
        <p:nvCxnSpPr>
          <p:cNvPr id="551" name="Shape 551"/>
          <p:cNvCxnSpPr>
            <a:stCxn id="542" idx="2"/>
            <a:endCxn id="550" idx="0"/>
          </p:cNvCxnSpPr>
          <p:nvPr/>
        </p:nvCxnSpPr>
        <p:spPr>
          <a:xfrm>
            <a:off x="5187148" y="3394300"/>
            <a:ext cx="191100" cy="267300"/>
          </a:xfrm>
          <a:prstGeom prst="straightConnector1">
            <a:avLst/>
          </a:prstGeom>
          <a:noFill/>
          <a:ln cap="flat" cmpd="sng" w="19050">
            <a:solidFill>
              <a:srgbClr val="646B86"/>
            </a:solidFill>
            <a:prstDash val="solid"/>
            <a:round/>
            <a:headEnd len="lg" w="lg" type="none"/>
            <a:tailEnd len="lg" w="lg" type="triangle"/>
          </a:ln>
        </p:spPr>
      </p:cxnSp>
      <p:sp>
        <p:nvSpPr>
          <p:cNvPr id="552" name="Shape 552"/>
          <p:cNvSpPr txBox="1"/>
          <p:nvPr/>
        </p:nvSpPr>
        <p:spPr>
          <a:xfrm>
            <a:off x="3878048" y="3683600"/>
            <a:ext cx="598200" cy="457200"/>
          </a:xfrm>
          <a:prstGeom prst="rect">
            <a:avLst/>
          </a:prstGeom>
          <a:noFill/>
          <a:ln>
            <a:noFill/>
          </a:ln>
        </p:spPr>
        <p:txBody>
          <a:bodyPr anchorCtr="0" anchor="t" bIns="91425" lIns="91425" rIns="91425" wrap="square" tIns="91425">
            <a:noAutofit/>
          </a:bodyPr>
          <a:lstStyle/>
          <a:p>
            <a:pPr lvl="0" rtl="0">
              <a:spcBef>
                <a:spcPts val="0"/>
              </a:spcBef>
              <a:buNone/>
            </a:pPr>
            <a:r>
              <a:rPr lang="en"/>
              <a:t>True</a:t>
            </a:r>
          </a:p>
        </p:txBody>
      </p:sp>
      <p:sp>
        <p:nvSpPr>
          <p:cNvPr id="553" name="Shape 553"/>
          <p:cNvSpPr/>
          <p:nvPr/>
        </p:nvSpPr>
        <p:spPr>
          <a:xfrm>
            <a:off x="4474279" y="4483625"/>
            <a:ext cx="1807800" cy="625500"/>
          </a:xfrm>
          <a:prstGeom prst="diamond">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rgbClr val="000000"/>
                </a:solidFill>
              </a:rPr>
              <a:t>A[index] == what</a:t>
            </a:r>
          </a:p>
        </p:txBody>
      </p:sp>
      <p:cxnSp>
        <p:nvCxnSpPr>
          <p:cNvPr id="554" name="Shape 554"/>
          <p:cNvCxnSpPr>
            <a:stCxn id="550" idx="2"/>
            <a:endCxn id="553" idx="0"/>
          </p:cNvCxnSpPr>
          <p:nvPr/>
        </p:nvCxnSpPr>
        <p:spPr>
          <a:xfrm>
            <a:off x="5378107" y="4287025"/>
            <a:ext cx="0" cy="196500"/>
          </a:xfrm>
          <a:prstGeom prst="straightConnector1">
            <a:avLst/>
          </a:prstGeom>
          <a:noFill/>
          <a:ln cap="flat" cmpd="sng" w="19050">
            <a:solidFill>
              <a:srgbClr val="646B86"/>
            </a:solidFill>
            <a:prstDash val="solid"/>
            <a:round/>
            <a:headEnd len="lg" w="lg" type="none"/>
            <a:tailEnd len="lg" w="lg" type="triangle"/>
          </a:ln>
        </p:spPr>
      </p:cxnSp>
      <p:sp>
        <p:nvSpPr>
          <p:cNvPr id="555" name="Shape 555"/>
          <p:cNvSpPr txBox="1"/>
          <p:nvPr/>
        </p:nvSpPr>
        <p:spPr>
          <a:xfrm>
            <a:off x="4682398" y="4156725"/>
            <a:ext cx="546600" cy="457200"/>
          </a:xfrm>
          <a:prstGeom prst="rect">
            <a:avLst/>
          </a:prstGeom>
          <a:noFill/>
          <a:ln>
            <a:noFill/>
          </a:ln>
        </p:spPr>
        <p:txBody>
          <a:bodyPr anchorCtr="0" anchor="t" bIns="91425" lIns="91425" rIns="91425" wrap="square" tIns="91425">
            <a:noAutofit/>
          </a:bodyPr>
          <a:lstStyle/>
          <a:p>
            <a:pPr lvl="0" rtl="0">
              <a:spcBef>
                <a:spcPts val="0"/>
              </a:spcBef>
              <a:buNone/>
            </a:pPr>
            <a:r>
              <a:rPr lang="en"/>
              <a:t>True</a:t>
            </a:r>
          </a:p>
        </p:txBody>
      </p:sp>
      <p:sp>
        <p:nvSpPr>
          <p:cNvPr id="556" name="Shape 556"/>
          <p:cNvSpPr/>
          <p:nvPr/>
        </p:nvSpPr>
        <p:spPr>
          <a:xfrm>
            <a:off x="6006026" y="5082950"/>
            <a:ext cx="1289400" cy="449400"/>
          </a:xfrm>
          <a:prstGeom prst="rect">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rgbClr val="000000"/>
                </a:solidFill>
              </a:rPr>
              <a:t>return index;</a:t>
            </a:r>
          </a:p>
        </p:txBody>
      </p:sp>
      <p:cxnSp>
        <p:nvCxnSpPr>
          <p:cNvPr id="557" name="Shape 557"/>
          <p:cNvCxnSpPr>
            <a:stCxn id="553" idx="2"/>
            <a:endCxn id="556" idx="1"/>
          </p:cNvCxnSpPr>
          <p:nvPr/>
        </p:nvCxnSpPr>
        <p:spPr>
          <a:xfrm>
            <a:off x="5378179" y="5109125"/>
            <a:ext cx="627900" cy="198600"/>
          </a:xfrm>
          <a:prstGeom prst="straightConnector1">
            <a:avLst/>
          </a:prstGeom>
          <a:noFill/>
          <a:ln cap="flat" cmpd="sng" w="19050">
            <a:solidFill>
              <a:srgbClr val="646B86"/>
            </a:solidFill>
            <a:prstDash val="solid"/>
            <a:round/>
            <a:headEnd len="lg" w="lg" type="none"/>
            <a:tailEnd len="lg" w="lg" type="triangle"/>
          </a:ln>
        </p:spPr>
      </p:cxnSp>
      <p:sp>
        <p:nvSpPr>
          <p:cNvPr id="558" name="Shape 558"/>
          <p:cNvSpPr txBox="1"/>
          <p:nvPr/>
        </p:nvSpPr>
        <p:spPr>
          <a:xfrm>
            <a:off x="5187148" y="5109125"/>
            <a:ext cx="546600" cy="457200"/>
          </a:xfrm>
          <a:prstGeom prst="rect">
            <a:avLst/>
          </a:prstGeom>
          <a:noFill/>
          <a:ln>
            <a:noFill/>
          </a:ln>
        </p:spPr>
        <p:txBody>
          <a:bodyPr anchorCtr="0" anchor="t" bIns="91425" lIns="91425" rIns="91425" wrap="square" tIns="91425">
            <a:noAutofit/>
          </a:bodyPr>
          <a:lstStyle/>
          <a:p>
            <a:pPr lvl="0" rtl="0">
              <a:spcBef>
                <a:spcPts val="0"/>
              </a:spcBef>
              <a:buNone/>
            </a:pPr>
            <a:r>
              <a:rPr lang="en"/>
              <a:t>True</a:t>
            </a:r>
          </a:p>
        </p:txBody>
      </p:sp>
      <p:sp>
        <p:nvSpPr>
          <p:cNvPr id="559" name="Shape 559"/>
          <p:cNvSpPr/>
          <p:nvPr/>
        </p:nvSpPr>
        <p:spPr>
          <a:xfrm>
            <a:off x="6673758" y="4571675"/>
            <a:ext cx="935700" cy="449400"/>
          </a:xfrm>
          <a:prstGeom prst="rect">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rgbClr val="000000"/>
                </a:solidFill>
              </a:rPr>
              <a:t>index++;</a:t>
            </a:r>
          </a:p>
        </p:txBody>
      </p:sp>
      <p:cxnSp>
        <p:nvCxnSpPr>
          <p:cNvPr id="560" name="Shape 560"/>
          <p:cNvCxnSpPr>
            <a:stCxn id="553" idx="3"/>
            <a:endCxn id="559" idx="1"/>
          </p:cNvCxnSpPr>
          <p:nvPr/>
        </p:nvCxnSpPr>
        <p:spPr>
          <a:xfrm>
            <a:off x="6282079" y="4796375"/>
            <a:ext cx="391800" cy="0"/>
          </a:xfrm>
          <a:prstGeom prst="straightConnector1">
            <a:avLst/>
          </a:prstGeom>
          <a:noFill/>
          <a:ln cap="flat" cmpd="sng" w="19050">
            <a:solidFill>
              <a:srgbClr val="646B86"/>
            </a:solidFill>
            <a:prstDash val="solid"/>
            <a:round/>
            <a:headEnd len="lg" w="lg" type="none"/>
            <a:tailEnd len="lg" w="lg" type="triangle"/>
          </a:ln>
        </p:spPr>
      </p:cxnSp>
      <p:sp>
        <p:nvSpPr>
          <p:cNvPr id="561" name="Shape 561"/>
          <p:cNvSpPr txBox="1"/>
          <p:nvPr/>
        </p:nvSpPr>
        <p:spPr>
          <a:xfrm>
            <a:off x="6049329" y="4339175"/>
            <a:ext cx="935700" cy="457200"/>
          </a:xfrm>
          <a:prstGeom prst="rect">
            <a:avLst/>
          </a:prstGeom>
          <a:noFill/>
          <a:ln>
            <a:noFill/>
          </a:ln>
        </p:spPr>
        <p:txBody>
          <a:bodyPr anchorCtr="0" anchor="t" bIns="91425" lIns="91425" rIns="91425" wrap="square" tIns="91425">
            <a:noAutofit/>
          </a:bodyPr>
          <a:lstStyle/>
          <a:p>
            <a:pPr lvl="0" rtl="0">
              <a:spcBef>
                <a:spcPts val="0"/>
              </a:spcBef>
              <a:buNone/>
            </a:pPr>
            <a:r>
              <a:rPr lang="en"/>
              <a:t>False</a:t>
            </a:r>
          </a:p>
        </p:txBody>
      </p:sp>
      <p:cxnSp>
        <p:nvCxnSpPr>
          <p:cNvPr id="562" name="Shape 562"/>
          <p:cNvCxnSpPr>
            <a:stCxn id="559" idx="0"/>
          </p:cNvCxnSpPr>
          <p:nvPr/>
        </p:nvCxnSpPr>
        <p:spPr>
          <a:xfrm rot="10800000">
            <a:off x="7131708" y="4000775"/>
            <a:ext cx="9900" cy="570900"/>
          </a:xfrm>
          <a:prstGeom prst="straightConnector1">
            <a:avLst/>
          </a:prstGeom>
          <a:noFill/>
          <a:ln cap="flat" cmpd="sng" w="19050">
            <a:solidFill>
              <a:srgbClr val="646B86"/>
            </a:solidFill>
            <a:prstDash val="solid"/>
            <a:round/>
            <a:headEnd len="lg" w="lg" type="none"/>
            <a:tailEnd len="lg" w="lg" type="none"/>
          </a:ln>
        </p:spPr>
      </p:cxnSp>
      <p:cxnSp>
        <p:nvCxnSpPr>
          <p:cNvPr id="563" name="Shape 563"/>
          <p:cNvCxnSpPr/>
          <p:nvPr/>
        </p:nvCxnSpPr>
        <p:spPr>
          <a:xfrm flipH="1">
            <a:off x="5777821" y="4012075"/>
            <a:ext cx="1353600" cy="125400"/>
          </a:xfrm>
          <a:prstGeom prst="straightConnector1">
            <a:avLst/>
          </a:prstGeom>
          <a:noFill/>
          <a:ln cap="flat" cmpd="sng" w="19050">
            <a:solidFill>
              <a:srgbClr val="646B86"/>
            </a:solidFill>
            <a:prstDash val="solid"/>
            <a:round/>
            <a:headEnd len="lg" w="lg" type="none"/>
            <a:tailEnd len="lg" w="lg" type="triangle"/>
          </a:ln>
        </p:spPr>
      </p:cxnSp>
      <p:cxnSp>
        <p:nvCxnSpPr>
          <p:cNvPr id="564" name="Shape 564"/>
          <p:cNvCxnSpPr>
            <a:stCxn id="550" idx="3"/>
            <a:endCxn id="547" idx="1"/>
          </p:cNvCxnSpPr>
          <p:nvPr/>
        </p:nvCxnSpPr>
        <p:spPr>
          <a:xfrm flipH="1" rot="10800000">
            <a:off x="6022807" y="3081475"/>
            <a:ext cx="1654500" cy="892800"/>
          </a:xfrm>
          <a:prstGeom prst="straightConnector1">
            <a:avLst/>
          </a:prstGeom>
          <a:noFill/>
          <a:ln cap="flat" cmpd="sng" w="19050">
            <a:solidFill>
              <a:srgbClr val="646B86"/>
            </a:solidFill>
            <a:prstDash val="solid"/>
            <a:round/>
            <a:headEnd len="lg" w="lg" type="none"/>
            <a:tailEnd len="lg" w="lg" type="triangle"/>
          </a:ln>
        </p:spPr>
      </p:cxnSp>
      <p:sp>
        <p:nvSpPr>
          <p:cNvPr id="565" name="Shape 565"/>
          <p:cNvSpPr txBox="1"/>
          <p:nvPr/>
        </p:nvSpPr>
        <p:spPr>
          <a:xfrm>
            <a:off x="6049322" y="3299325"/>
            <a:ext cx="935700" cy="457200"/>
          </a:xfrm>
          <a:prstGeom prst="rect">
            <a:avLst/>
          </a:prstGeom>
          <a:noFill/>
          <a:ln>
            <a:noFill/>
          </a:ln>
        </p:spPr>
        <p:txBody>
          <a:bodyPr anchorCtr="0" anchor="t" bIns="91425" lIns="91425" rIns="91425" wrap="square" tIns="91425">
            <a:noAutofit/>
          </a:bodyPr>
          <a:lstStyle/>
          <a:p>
            <a:pPr lvl="0" rtl="0">
              <a:spcBef>
                <a:spcPts val="0"/>
              </a:spcBef>
              <a:buNone/>
            </a:pPr>
            <a:r>
              <a:rPr lang="en"/>
              <a:t>False</a:t>
            </a:r>
          </a:p>
        </p:txBody>
      </p:sp>
      <p:sp>
        <p:nvSpPr>
          <p:cNvPr id="566" name="Shape 56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Test Adequacy Metrics</a:t>
            </a:r>
          </a:p>
        </p:txBody>
      </p:sp>
      <p:sp>
        <p:nvSpPr>
          <p:cNvPr id="70" name="Shape 7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rtl="0" algn="l">
              <a:spcBef>
                <a:spcPts val="0"/>
              </a:spcBef>
              <a:buNone/>
            </a:pPr>
            <a:r>
              <a:rPr lang="en"/>
              <a:t>Instead - can we </a:t>
            </a:r>
            <a:r>
              <a:rPr b="1" lang="en"/>
              <a:t>compromise between the impossible and the inadequate</a:t>
            </a:r>
            <a:r>
              <a:rPr lang="en"/>
              <a:t>?</a:t>
            </a:r>
          </a:p>
          <a:p>
            <a:pPr indent="0" lvl="0" marL="0" rtl="0" algn="l">
              <a:spcBef>
                <a:spcPts val="0"/>
              </a:spcBef>
              <a:buNone/>
            </a:pPr>
            <a:r>
              <a:t/>
            </a:r>
            <a:endParaRPr/>
          </a:p>
          <a:p>
            <a:pPr indent="-419100" lvl="0" marL="457200" rtl="0" algn="l">
              <a:spcBef>
                <a:spcPts val="0"/>
              </a:spcBef>
            </a:pPr>
            <a:r>
              <a:rPr lang="en"/>
              <a:t>Can we measure “good testing”? </a:t>
            </a:r>
          </a:p>
          <a:p>
            <a:pPr indent="-381000" lvl="1" marL="914400" rtl="0" algn="l">
              <a:spcBef>
                <a:spcPts val="0"/>
              </a:spcBef>
            </a:pPr>
            <a:r>
              <a:rPr lang="en"/>
              <a:t>Test adequacy metrics “score” testing efforts by measuring the completion of a set of </a:t>
            </a:r>
            <a:r>
              <a:rPr b="1" lang="en"/>
              <a:t>test obligations</a:t>
            </a:r>
            <a:r>
              <a:rPr lang="en"/>
              <a:t>.</a:t>
            </a:r>
          </a:p>
          <a:p>
            <a:pPr indent="-381000" lvl="2" marL="1371600" rtl="0" algn="l">
              <a:spcBef>
                <a:spcPts val="0"/>
              </a:spcBef>
            </a:pPr>
            <a:r>
              <a:rPr lang="en"/>
              <a:t>Properties that must be met by our test cases.</a:t>
            </a:r>
          </a:p>
          <a:p>
            <a:pPr lvl="0" rtl="0" algn="l">
              <a:spcBef>
                <a:spcPts val="0"/>
              </a:spcBef>
              <a:buNone/>
            </a:pPr>
            <a:r>
              <a:t/>
            </a:r>
            <a:endParaRPr/>
          </a:p>
          <a:p>
            <a:pPr lvl="0" rtl="0" algn="r">
              <a:spcBef>
                <a:spcPts val="0"/>
              </a:spcBef>
              <a:buClr>
                <a:schemeClr val="dk1"/>
              </a:buClr>
              <a:buSzPct val="36666"/>
              <a:buFont typeface="Arial"/>
              <a:buNone/>
            </a:pPr>
            <a:r>
              <a:t/>
            </a:r>
            <a:endParaRPr/>
          </a:p>
          <a:p>
            <a:pPr indent="0" lvl="0" marL="0" rtl="0" algn="l">
              <a:spcBef>
                <a:spcPts val="0"/>
              </a:spcBef>
              <a:buNone/>
            </a:pPr>
            <a:r>
              <a:t/>
            </a:r>
            <a:endParaRPr/>
          </a:p>
          <a:p>
            <a:pPr indent="0" lvl="0" marL="0" rtl="0" algn="l">
              <a:spcBef>
                <a:spcPts val="0"/>
              </a:spcBef>
              <a:buNone/>
            </a:pPr>
            <a:r>
              <a:t/>
            </a:r>
            <a:endParaRPr/>
          </a:p>
        </p:txBody>
      </p:sp>
      <p:sp>
        <p:nvSpPr>
          <p:cNvPr id="71" name="Shape 7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Shape 575"/>
          <p:cNvSpPr txBox="1"/>
          <p:nvPr>
            <p:ph type="title"/>
          </p:nvPr>
        </p:nvSpPr>
        <p:spPr>
          <a:xfrm>
            <a:off x="276825" y="338388"/>
            <a:ext cx="8229600" cy="1143000"/>
          </a:xfrm>
          <a:prstGeom prst="rect">
            <a:avLst/>
          </a:prstGeom>
          <a:noFill/>
          <a:ln>
            <a:noFill/>
          </a:ln>
        </p:spPr>
        <p:txBody>
          <a:bodyPr anchorCtr="0" anchor="ctr" bIns="45700" lIns="91425" rIns="45700" wrap="square" tIns="45700">
            <a:noAutofit/>
          </a:bodyPr>
          <a:lstStyle/>
          <a:p>
            <a:pPr indent="0" lvl="0" marL="0" marR="0" rtl="0" algn="l">
              <a:spcBef>
                <a:spcPts val="0"/>
              </a:spcBef>
              <a:buClr>
                <a:srgbClr val="F34E26"/>
              </a:buClr>
              <a:buSzPct val="25000"/>
              <a:buFont typeface="Arial"/>
              <a:buNone/>
            </a:pPr>
            <a:r>
              <a:rPr lang="en"/>
              <a:t>Activity - Possible Solution</a:t>
            </a:r>
          </a:p>
        </p:txBody>
      </p:sp>
      <p:sp>
        <p:nvSpPr>
          <p:cNvPr id="576" name="Shape 576"/>
          <p:cNvSpPr/>
          <p:nvPr/>
        </p:nvSpPr>
        <p:spPr>
          <a:xfrm>
            <a:off x="323418" y="1481400"/>
            <a:ext cx="1054200" cy="4482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in</a:t>
            </a:r>
            <a:r>
              <a:rPr b="1" lang="en">
                <a:solidFill>
                  <a:schemeClr val="dk1"/>
                </a:solidFill>
              </a:rPr>
              <a:t>dex</a:t>
            </a:r>
            <a:r>
              <a:rPr b="1" i="0" lang="en" sz="1400" u="none" cap="none" strike="noStrike">
                <a:solidFill>
                  <a:schemeClr val="dk1"/>
                </a:solidFill>
                <a:latin typeface="Arial"/>
                <a:ea typeface="Arial"/>
                <a:cs typeface="Arial"/>
                <a:sym typeface="Arial"/>
              </a:rPr>
              <a:t>=0</a:t>
            </a:r>
          </a:p>
        </p:txBody>
      </p:sp>
      <p:sp>
        <p:nvSpPr>
          <p:cNvPr id="577" name="Shape 577"/>
          <p:cNvSpPr/>
          <p:nvPr/>
        </p:nvSpPr>
        <p:spPr>
          <a:xfrm>
            <a:off x="323418" y="2609922"/>
            <a:ext cx="2503800" cy="6237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chemeClr val="dk1"/>
                </a:solidFill>
              </a:rPr>
              <a:t>(N==1) &amp;&amp; (A[0] = what)</a:t>
            </a:r>
          </a:p>
        </p:txBody>
      </p:sp>
      <p:sp>
        <p:nvSpPr>
          <p:cNvPr id="578" name="Shape 578"/>
          <p:cNvSpPr/>
          <p:nvPr/>
        </p:nvSpPr>
        <p:spPr>
          <a:xfrm>
            <a:off x="1048160" y="3962672"/>
            <a:ext cx="1054200" cy="4482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chemeClr val="dk1"/>
                </a:solidFill>
              </a:rPr>
              <a:t>return 0;</a:t>
            </a:r>
          </a:p>
        </p:txBody>
      </p:sp>
      <p:cxnSp>
        <p:nvCxnSpPr>
          <p:cNvPr id="579" name="Shape 579"/>
          <p:cNvCxnSpPr>
            <a:stCxn id="577" idx="2"/>
            <a:endCxn id="578" idx="0"/>
          </p:cNvCxnSpPr>
          <p:nvPr/>
        </p:nvCxnSpPr>
        <p:spPr>
          <a:xfrm>
            <a:off x="1575318" y="3233622"/>
            <a:ext cx="0" cy="729000"/>
          </a:xfrm>
          <a:prstGeom prst="straightConnector1">
            <a:avLst/>
          </a:prstGeom>
          <a:noFill/>
          <a:ln cap="flat" cmpd="sng" w="19050">
            <a:solidFill>
              <a:schemeClr val="dk2"/>
            </a:solidFill>
            <a:prstDash val="solid"/>
            <a:round/>
            <a:headEnd len="lg" w="lg" type="none"/>
            <a:tailEnd len="lg" w="lg" type="triangle"/>
          </a:ln>
        </p:spPr>
      </p:cxnSp>
      <p:sp>
        <p:nvSpPr>
          <p:cNvPr id="580" name="Shape 580"/>
          <p:cNvSpPr/>
          <p:nvPr/>
        </p:nvSpPr>
        <p:spPr>
          <a:xfrm>
            <a:off x="3038825" y="2609922"/>
            <a:ext cx="1418700" cy="6237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chemeClr val="dk1"/>
                </a:solidFill>
              </a:rPr>
              <a:t>N==0</a:t>
            </a:r>
          </a:p>
        </p:txBody>
      </p:sp>
      <p:sp>
        <p:nvSpPr>
          <p:cNvPr id="581" name="Shape 581"/>
          <p:cNvSpPr txBox="1"/>
          <p:nvPr/>
        </p:nvSpPr>
        <p:spPr>
          <a:xfrm>
            <a:off x="2620639" y="2465871"/>
            <a:ext cx="624600" cy="456000"/>
          </a:xfrm>
          <a:prstGeom prst="rect">
            <a:avLst/>
          </a:prstGeom>
          <a:noFill/>
          <a:ln>
            <a:noFill/>
          </a:ln>
        </p:spPr>
        <p:txBody>
          <a:bodyPr anchorCtr="0" anchor="t" bIns="91425" lIns="91425" rIns="91425" wrap="square" tIns="91425">
            <a:noAutofit/>
          </a:bodyPr>
          <a:lstStyle/>
          <a:p>
            <a:pPr lvl="0" rtl="0">
              <a:spcBef>
                <a:spcPts val="0"/>
              </a:spcBef>
              <a:buNone/>
            </a:pPr>
            <a:r>
              <a:rPr lang="en"/>
              <a:t>False</a:t>
            </a:r>
          </a:p>
        </p:txBody>
      </p:sp>
      <p:sp>
        <p:nvSpPr>
          <p:cNvPr id="582" name="Shape 582"/>
          <p:cNvSpPr txBox="1"/>
          <p:nvPr/>
        </p:nvSpPr>
        <p:spPr>
          <a:xfrm>
            <a:off x="1711949" y="3356889"/>
            <a:ext cx="624600" cy="456000"/>
          </a:xfrm>
          <a:prstGeom prst="rect">
            <a:avLst/>
          </a:prstGeom>
          <a:noFill/>
          <a:ln>
            <a:noFill/>
          </a:ln>
        </p:spPr>
        <p:txBody>
          <a:bodyPr anchorCtr="0" anchor="t" bIns="91425" lIns="91425" rIns="91425" wrap="square" tIns="91425">
            <a:noAutofit/>
          </a:bodyPr>
          <a:lstStyle/>
          <a:p>
            <a:pPr lvl="0" rtl="0">
              <a:spcBef>
                <a:spcPts val="0"/>
              </a:spcBef>
              <a:buNone/>
            </a:pPr>
            <a:r>
              <a:rPr lang="en"/>
              <a:t>True</a:t>
            </a:r>
          </a:p>
        </p:txBody>
      </p:sp>
      <p:sp>
        <p:nvSpPr>
          <p:cNvPr id="583" name="Shape 583"/>
          <p:cNvSpPr/>
          <p:nvPr/>
        </p:nvSpPr>
        <p:spPr>
          <a:xfrm>
            <a:off x="3221173" y="3962672"/>
            <a:ext cx="1054200" cy="4482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chemeClr val="dk1"/>
                </a:solidFill>
              </a:rPr>
              <a:t>return -1;</a:t>
            </a:r>
          </a:p>
        </p:txBody>
      </p:sp>
      <p:cxnSp>
        <p:nvCxnSpPr>
          <p:cNvPr id="584" name="Shape 584"/>
          <p:cNvCxnSpPr>
            <a:stCxn id="580" idx="2"/>
            <a:endCxn id="583" idx="0"/>
          </p:cNvCxnSpPr>
          <p:nvPr/>
        </p:nvCxnSpPr>
        <p:spPr>
          <a:xfrm>
            <a:off x="3748175" y="3233622"/>
            <a:ext cx="0" cy="729000"/>
          </a:xfrm>
          <a:prstGeom prst="straightConnector1">
            <a:avLst/>
          </a:prstGeom>
          <a:noFill/>
          <a:ln cap="flat" cmpd="sng" w="19050">
            <a:solidFill>
              <a:schemeClr val="dk2"/>
            </a:solidFill>
            <a:prstDash val="solid"/>
            <a:round/>
            <a:headEnd len="lg" w="lg" type="none"/>
            <a:tailEnd len="lg" w="lg" type="triangle"/>
          </a:ln>
        </p:spPr>
      </p:cxnSp>
      <p:sp>
        <p:nvSpPr>
          <p:cNvPr id="585" name="Shape 585"/>
          <p:cNvSpPr txBox="1"/>
          <p:nvPr/>
        </p:nvSpPr>
        <p:spPr>
          <a:xfrm>
            <a:off x="5493650" y="3138968"/>
            <a:ext cx="624600" cy="456000"/>
          </a:xfrm>
          <a:prstGeom prst="rect">
            <a:avLst/>
          </a:prstGeom>
          <a:noFill/>
          <a:ln>
            <a:noFill/>
          </a:ln>
        </p:spPr>
        <p:txBody>
          <a:bodyPr anchorCtr="0" anchor="t" bIns="91425" lIns="91425" rIns="91425" wrap="square" tIns="91425">
            <a:noAutofit/>
          </a:bodyPr>
          <a:lstStyle/>
          <a:p>
            <a:pPr lvl="0" rtl="0">
              <a:spcBef>
                <a:spcPts val="0"/>
              </a:spcBef>
              <a:buNone/>
            </a:pPr>
            <a:r>
              <a:rPr lang="en"/>
              <a:t>True</a:t>
            </a:r>
          </a:p>
        </p:txBody>
      </p:sp>
      <p:sp>
        <p:nvSpPr>
          <p:cNvPr id="586" name="Shape 586"/>
          <p:cNvSpPr/>
          <p:nvPr/>
        </p:nvSpPr>
        <p:spPr>
          <a:xfrm>
            <a:off x="4736045" y="2609922"/>
            <a:ext cx="1054200" cy="6237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chemeClr val="dk1"/>
                </a:solidFill>
              </a:rPr>
              <a:t>N&gt;1</a:t>
            </a:r>
          </a:p>
        </p:txBody>
      </p:sp>
      <p:cxnSp>
        <p:nvCxnSpPr>
          <p:cNvPr id="587" name="Shape 587"/>
          <p:cNvCxnSpPr>
            <a:stCxn id="576" idx="2"/>
            <a:endCxn id="577" idx="0"/>
          </p:cNvCxnSpPr>
          <p:nvPr/>
        </p:nvCxnSpPr>
        <p:spPr>
          <a:xfrm>
            <a:off x="850518" y="1929600"/>
            <a:ext cx="724800" cy="680400"/>
          </a:xfrm>
          <a:prstGeom prst="straightConnector1">
            <a:avLst/>
          </a:prstGeom>
          <a:noFill/>
          <a:ln cap="flat" cmpd="sng" w="19050">
            <a:solidFill>
              <a:schemeClr val="dk2"/>
            </a:solidFill>
            <a:prstDash val="solid"/>
            <a:round/>
            <a:headEnd len="lg" w="lg" type="none"/>
            <a:tailEnd len="lg" w="lg" type="triangle"/>
          </a:ln>
        </p:spPr>
      </p:cxnSp>
      <p:cxnSp>
        <p:nvCxnSpPr>
          <p:cNvPr id="588" name="Shape 588"/>
          <p:cNvCxnSpPr>
            <a:stCxn id="577" idx="3"/>
            <a:endCxn id="580" idx="1"/>
          </p:cNvCxnSpPr>
          <p:nvPr/>
        </p:nvCxnSpPr>
        <p:spPr>
          <a:xfrm>
            <a:off x="2827218" y="2921772"/>
            <a:ext cx="211500" cy="0"/>
          </a:xfrm>
          <a:prstGeom prst="straightConnector1">
            <a:avLst/>
          </a:prstGeom>
          <a:noFill/>
          <a:ln cap="flat" cmpd="sng" w="19050">
            <a:solidFill>
              <a:schemeClr val="dk2"/>
            </a:solidFill>
            <a:prstDash val="solid"/>
            <a:round/>
            <a:headEnd len="lg" w="lg" type="none"/>
            <a:tailEnd len="lg" w="lg" type="triangle"/>
          </a:ln>
        </p:spPr>
      </p:cxnSp>
      <p:cxnSp>
        <p:nvCxnSpPr>
          <p:cNvPr id="589" name="Shape 589"/>
          <p:cNvCxnSpPr>
            <a:stCxn id="580" idx="3"/>
            <a:endCxn id="586" idx="1"/>
          </p:cNvCxnSpPr>
          <p:nvPr/>
        </p:nvCxnSpPr>
        <p:spPr>
          <a:xfrm>
            <a:off x="4457525" y="2921772"/>
            <a:ext cx="278400" cy="0"/>
          </a:xfrm>
          <a:prstGeom prst="straightConnector1">
            <a:avLst/>
          </a:prstGeom>
          <a:noFill/>
          <a:ln cap="flat" cmpd="sng" w="19050">
            <a:solidFill>
              <a:schemeClr val="dk2"/>
            </a:solidFill>
            <a:prstDash val="solid"/>
            <a:round/>
            <a:headEnd len="lg" w="lg" type="none"/>
            <a:tailEnd len="lg" w="lg" type="triangle"/>
          </a:ln>
        </p:spPr>
      </p:cxnSp>
      <p:sp>
        <p:nvSpPr>
          <p:cNvPr id="590" name="Shape 590"/>
          <p:cNvSpPr txBox="1"/>
          <p:nvPr/>
        </p:nvSpPr>
        <p:spPr>
          <a:xfrm>
            <a:off x="5693763" y="2465871"/>
            <a:ext cx="624600" cy="456000"/>
          </a:xfrm>
          <a:prstGeom prst="rect">
            <a:avLst/>
          </a:prstGeom>
          <a:noFill/>
          <a:ln>
            <a:noFill/>
          </a:ln>
        </p:spPr>
        <p:txBody>
          <a:bodyPr anchorCtr="0" anchor="t" bIns="91425" lIns="91425" rIns="91425" wrap="square" tIns="91425">
            <a:noAutofit/>
          </a:bodyPr>
          <a:lstStyle/>
          <a:p>
            <a:pPr lvl="0" rtl="0">
              <a:spcBef>
                <a:spcPts val="0"/>
              </a:spcBef>
              <a:buNone/>
            </a:pPr>
            <a:r>
              <a:rPr lang="en"/>
              <a:t>False</a:t>
            </a:r>
          </a:p>
        </p:txBody>
      </p:sp>
      <p:sp>
        <p:nvSpPr>
          <p:cNvPr id="591" name="Shape 591"/>
          <p:cNvSpPr/>
          <p:nvPr/>
        </p:nvSpPr>
        <p:spPr>
          <a:xfrm>
            <a:off x="7863699" y="2697729"/>
            <a:ext cx="1054200" cy="4482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chemeClr val="dk1"/>
                </a:solidFill>
              </a:rPr>
              <a:t>return -1;</a:t>
            </a:r>
          </a:p>
        </p:txBody>
      </p:sp>
      <p:cxnSp>
        <p:nvCxnSpPr>
          <p:cNvPr id="592" name="Shape 592"/>
          <p:cNvCxnSpPr>
            <a:stCxn id="586" idx="3"/>
            <a:endCxn id="591" idx="1"/>
          </p:cNvCxnSpPr>
          <p:nvPr/>
        </p:nvCxnSpPr>
        <p:spPr>
          <a:xfrm>
            <a:off x="5790245" y="2921772"/>
            <a:ext cx="2073600" cy="0"/>
          </a:xfrm>
          <a:prstGeom prst="straightConnector1">
            <a:avLst/>
          </a:prstGeom>
          <a:noFill/>
          <a:ln cap="flat" cmpd="sng" w="19050">
            <a:solidFill>
              <a:schemeClr val="dk2"/>
            </a:solidFill>
            <a:prstDash val="solid"/>
            <a:round/>
            <a:headEnd len="lg" w="lg" type="none"/>
            <a:tailEnd len="lg" w="lg" type="triangle"/>
          </a:ln>
        </p:spPr>
      </p:cxnSp>
      <p:sp>
        <p:nvSpPr>
          <p:cNvPr id="593" name="Shape 593"/>
          <p:cNvSpPr txBox="1"/>
          <p:nvPr/>
        </p:nvSpPr>
        <p:spPr>
          <a:xfrm>
            <a:off x="4290691" y="2465871"/>
            <a:ext cx="624600" cy="456000"/>
          </a:xfrm>
          <a:prstGeom prst="rect">
            <a:avLst/>
          </a:prstGeom>
          <a:noFill/>
          <a:ln>
            <a:noFill/>
          </a:ln>
        </p:spPr>
        <p:txBody>
          <a:bodyPr anchorCtr="0" anchor="t" bIns="91425" lIns="91425" rIns="91425" wrap="square" tIns="91425">
            <a:noAutofit/>
          </a:bodyPr>
          <a:lstStyle/>
          <a:p>
            <a:pPr lvl="0" rtl="0">
              <a:spcBef>
                <a:spcPts val="0"/>
              </a:spcBef>
              <a:buNone/>
            </a:pPr>
            <a:r>
              <a:rPr lang="en"/>
              <a:t>False</a:t>
            </a:r>
          </a:p>
        </p:txBody>
      </p:sp>
      <p:sp>
        <p:nvSpPr>
          <p:cNvPr id="594" name="Shape 594"/>
          <p:cNvSpPr/>
          <p:nvPr/>
        </p:nvSpPr>
        <p:spPr>
          <a:xfrm>
            <a:off x="4789315" y="3500179"/>
            <a:ext cx="1347000" cy="6237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chemeClr val="dk1"/>
                </a:solidFill>
              </a:rPr>
              <a:t>index &lt; N</a:t>
            </a:r>
          </a:p>
        </p:txBody>
      </p:sp>
      <p:cxnSp>
        <p:nvCxnSpPr>
          <p:cNvPr id="595" name="Shape 595"/>
          <p:cNvCxnSpPr>
            <a:stCxn id="586" idx="2"/>
            <a:endCxn id="594" idx="0"/>
          </p:cNvCxnSpPr>
          <p:nvPr/>
        </p:nvCxnSpPr>
        <p:spPr>
          <a:xfrm>
            <a:off x="5263145" y="3233622"/>
            <a:ext cx="199800" cy="266700"/>
          </a:xfrm>
          <a:prstGeom prst="straightConnector1">
            <a:avLst/>
          </a:prstGeom>
          <a:noFill/>
          <a:ln cap="flat" cmpd="sng" w="19050">
            <a:solidFill>
              <a:schemeClr val="dk2"/>
            </a:solidFill>
            <a:prstDash val="solid"/>
            <a:round/>
            <a:headEnd len="lg" w="lg" type="none"/>
            <a:tailEnd len="lg" w="lg" type="triangle"/>
          </a:ln>
        </p:spPr>
      </p:cxnSp>
      <p:sp>
        <p:nvSpPr>
          <p:cNvPr id="596" name="Shape 596"/>
          <p:cNvSpPr txBox="1"/>
          <p:nvPr/>
        </p:nvSpPr>
        <p:spPr>
          <a:xfrm>
            <a:off x="3896038" y="3522193"/>
            <a:ext cx="624600" cy="456000"/>
          </a:xfrm>
          <a:prstGeom prst="rect">
            <a:avLst/>
          </a:prstGeom>
          <a:noFill/>
          <a:ln>
            <a:noFill/>
          </a:ln>
        </p:spPr>
        <p:txBody>
          <a:bodyPr anchorCtr="0" anchor="t" bIns="91425" lIns="91425" rIns="91425" wrap="square" tIns="91425">
            <a:noAutofit/>
          </a:bodyPr>
          <a:lstStyle/>
          <a:p>
            <a:pPr lvl="0" rtl="0">
              <a:spcBef>
                <a:spcPts val="0"/>
              </a:spcBef>
              <a:buNone/>
            </a:pPr>
            <a:r>
              <a:rPr lang="en"/>
              <a:t>True</a:t>
            </a:r>
          </a:p>
        </p:txBody>
      </p:sp>
      <p:sp>
        <p:nvSpPr>
          <p:cNvPr id="597" name="Shape 597"/>
          <p:cNvSpPr/>
          <p:nvPr/>
        </p:nvSpPr>
        <p:spPr>
          <a:xfrm>
            <a:off x="4518700" y="4320007"/>
            <a:ext cx="1888200" cy="6237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chemeClr val="dk1"/>
                </a:solidFill>
              </a:rPr>
              <a:t>A[index] == what</a:t>
            </a:r>
          </a:p>
        </p:txBody>
      </p:sp>
      <p:cxnSp>
        <p:nvCxnSpPr>
          <p:cNvPr id="598" name="Shape 598"/>
          <p:cNvCxnSpPr>
            <a:stCxn id="594" idx="2"/>
            <a:endCxn id="597" idx="0"/>
          </p:cNvCxnSpPr>
          <p:nvPr/>
        </p:nvCxnSpPr>
        <p:spPr>
          <a:xfrm>
            <a:off x="5462815" y="4123879"/>
            <a:ext cx="0" cy="196200"/>
          </a:xfrm>
          <a:prstGeom prst="straightConnector1">
            <a:avLst/>
          </a:prstGeom>
          <a:noFill/>
          <a:ln cap="flat" cmpd="sng" w="19050">
            <a:solidFill>
              <a:schemeClr val="dk2"/>
            </a:solidFill>
            <a:prstDash val="solid"/>
            <a:round/>
            <a:headEnd len="lg" w="lg" type="none"/>
            <a:tailEnd len="lg" w="lg" type="triangle"/>
          </a:ln>
        </p:spPr>
      </p:cxnSp>
      <p:sp>
        <p:nvSpPr>
          <p:cNvPr id="599" name="Shape 599"/>
          <p:cNvSpPr txBox="1"/>
          <p:nvPr/>
        </p:nvSpPr>
        <p:spPr>
          <a:xfrm>
            <a:off x="4736045" y="3994011"/>
            <a:ext cx="570900" cy="456000"/>
          </a:xfrm>
          <a:prstGeom prst="rect">
            <a:avLst/>
          </a:prstGeom>
          <a:noFill/>
          <a:ln>
            <a:noFill/>
          </a:ln>
        </p:spPr>
        <p:txBody>
          <a:bodyPr anchorCtr="0" anchor="t" bIns="91425" lIns="91425" rIns="91425" wrap="square" tIns="91425">
            <a:noAutofit/>
          </a:bodyPr>
          <a:lstStyle/>
          <a:p>
            <a:pPr lvl="0" rtl="0">
              <a:spcBef>
                <a:spcPts val="0"/>
              </a:spcBef>
              <a:buNone/>
            </a:pPr>
            <a:r>
              <a:rPr lang="en"/>
              <a:t>True</a:t>
            </a:r>
          </a:p>
        </p:txBody>
      </p:sp>
      <p:sp>
        <p:nvSpPr>
          <p:cNvPr id="600" name="Shape 600"/>
          <p:cNvSpPr/>
          <p:nvPr/>
        </p:nvSpPr>
        <p:spPr>
          <a:xfrm>
            <a:off x="6118347" y="4917675"/>
            <a:ext cx="1347000" cy="4482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chemeClr val="dk1"/>
                </a:solidFill>
              </a:rPr>
              <a:t>return index;</a:t>
            </a:r>
          </a:p>
        </p:txBody>
      </p:sp>
      <p:cxnSp>
        <p:nvCxnSpPr>
          <p:cNvPr id="601" name="Shape 601"/>
          <p:cNvCxnSpPr>
            <a:stCxn id="597" idx="2"/>
            <a:endCxn id="600" idx="1"/>
          </p:cNvCxnSpPr>
          <p:nvPr/>
        </p:nvCxnSpPr>
        <p:spPr>
          <a:xfrm>
            <a:off x="5462800" y="4943707"/>
            <a:ext cx="655500" cy="198000"/>
          </a:xfrm>
          <a:prstGeom prst="straightConnector1">
            <a:avLst/>
          </a:prstGeom>
          <a:noFill/>
          <a:ln cap="flat" cmpd="sng" w="19050">
            <a:solidFill>
              <a:schemeClr val="dk2"/>
            </a:solidFill>
            <a:prstDash val="solid"/>
            <a:round/>
            <a:headEnd len="lg" w="lg" type="none"/>
            <a:tailEnd len="lg" w="lg" type="triangle"/>
          </a:ln>
        </p:spPr>
      </p:cxnSp>
      <p:sp>
        <p:nvSpPr>
          <p:cNvPr id="602" name="Shape 602"/>
          <p:cNvSpPr txBox="1"/>
          <p:nvPr/>
        </p:nvSpPr>
        <p:spPr>
          <a:xfrm>
            <a:off x="5263169" y="5065603"/>
            <a:ext cx="570900" cy="456000"/>
          </a:xfrm>
          <a:prstGeom prst="rect">
            <a:avLst/>
          </a:prstGeom>
          <a:noFill/>
          <a:ln>
            <a:noFill/>
          </a:ln>
        </p:spPr>
        <p:txBody>
          <a:bodyPr anchorCtr="0" anchor="t" bIns="91425" lIns="91425" rIns="91425" wrap="square" tIns="91425">
            <a:noAutofit/>
          </a:bodyPr>
          <a:lstStyle/>
          <a:p>
            <a:pPr lvl="0" rtl="0">
              <a:spcBef>
                <a:spcPts val="0"/>
              </a:spcBef>
              <a:buNone/>
            </a:pPr>
            <a:r>
              <a:rPr lang="en"/>
              <a:t>True</a:t>
            </a:r>
          </a:p>
        </p:txBody>
      </p:sp>
      <p:sp>
        <p:nvSpPr>
          <p:cNvPr id="603" name="Shape 603"/>
          <p:cNvSpPr/>
          <p:nvPr/>
        </p:nvSpPr>
        <p:spPr>
          <a:xfrm>
            <a:off x="6815679" y="4407814"/>
            <a:ext cx="976800" cy="4482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chemeClr val="dk1"/>
                </a:solidFill>
              </a:rPr>
              <a:t>index++;</a:t>
            </a:r>
          </a:p>
        </p:txBody>
      </p:sp>
      <p:cxnSp>
        <p:nvCxnSpPr>
          <p:cNvPr id="604" name="Shape 604"/>
          <p:cNvCxnSpPr>
            <a:stCxn id="597" idx="3"/>
            <a:endCxn id="603" idx="1"/>
          </p:cNvCxnSpPr>
          <p:nvPr/>
        </p:nvCxnSpPr>
        <p:spPr>
          <a:xfrm>
            <a:off x="6406900" y="4631857"/>
            <a:ext cx="408900" cy="0"/>
          </a:xfrm>
          <a:prstGeom prst="straightConnector1">
            <a:avLst/>
          </a:prstGeom>
          <a:noFill/>
          <a:ln cap="flat" cmpd="sng" w="19050">
            <a:solidFill>
              <a:schemeClr val="dk2"/>
            </a:solidFill>
            <a:prstDash val="solid"/>
            <a:round/>
            <a:headEnd len="lg" w="lg" type="none"/>
            <a:tailEnd len="lg" w="lg" type="triangle"/>
          </a:ln>
        </p:spPr>
      </p:cxnSp>
      <p:sp>
        <p:nvSpPr>
          <p:cNvPr id="605" name="Shape 605"/>
          <p:cNvSpPr txBox="1"/>
          <p:nvPr/>
        </p:nvSpPr>
        <p:spPr>
          <a:xfrm>
            <a:off x="6163559" y="4175956"/>
            <a:ext cx="624600" cy="456000"/>
          </a:xfrm>
          <a:prstGeom prst="rect">
            <a:avLst/>
          </a:prstGeom>
          <a:noFill/>
          <a:ln>
            <a:noFill/>
          </a:ln>
        </p:spPr>
        <p:txBody>
          <a:bodyPr anchorCtr="0" anchor="t" bIns="91425" lIns="91425" rIns="91425" wrap="square" tIns="91425">
            <a:noAutofit/>
          </a:bodyPr>
          <a:lstStyle/>
          <a:p>
            <a:pPr lvl="0" rtl="0">
              <a:spcBef>
                <a:spcPts val="0"/>
              </a:spcBef>
              <a:buNone/>
            </a:pPr>
            <a:r>
              <a:rPr lang="en"/>
              <a:t>False</a:t>
            </a:r>
          </a:p>
        </p:txBody>
      </p:sp>
      <p:cxnSp>
        <p:nvCxnSpPr>
          <p:cNvPr id="606" name="Shape 606"/>
          <p:cNvCxnSpPr>
            <a:stCxn id="603" idx="0"/>
          </p:cNvCxnSpPr>
          <p:nvPr/>
        </p:nvCxnSpPr>
        <p:spPr>
          <a:xfrm rot="10800000">
            <a:off x="7293579" y="3838414"/>
            <a:ext cx="10500" cy="569400"/>
          </a:xfrm>
          <a:prstGeom prst="straightConnector1">
            <a:avLst/>
          </a:prstGeom>
          <a:noFill/>
          <a:ln cap="flat" cmpd="sng" w="19050">
            <a:solidFill>
              <a:schemeClr val="dk2"/>
            </a:solidFill>
            <a:prstDash val="solid"/>
            <a:round/>
            <a:headEnd len="lg" w="lg" type="none"/>
            <a:tailEnd len="lg" w="lg" type="none"/>
          </a:ln>
        </p:spPr>
      </p:cxnSp>
      <p:cxnSp>
        <p:nvCxnSpPr>
          <p:cNvPr id="607" name="Shape 607"/>
          <p:cNvCxnSpPr/>
          <p:nvPr/>
        </p:nvCxnSpPr>
        <p:spPr>
          <a:xfrm flipH="1">
            <a:off x="5879730" y="3849760"/>
            <a:ext cx="1413900" cy="125100"/>
          </a:xfrm>
          <a:prstGeom prst="straightConnector1">
            <a:avLst/>
          </a:prstGeom>
          <a:noFill/>
          <a:ln cap="flat" cmpd="sng" w="19050">
            <a:solidFill>
              <a:schemeClr val="dk2"/>
            </a:solidFill>
            <a:prstDash val="solid"/>
            <a:round/>
            <a:headEnd len="lg" w="lg" type="none"/>
            <a:tailEnd len="lg" w="lg" type="triangle"/>
          </a:ln>
        </p:spPr>
      </p:cxnSp>
      <p:cxnSp>
        <p:nvCxnSpPr>
          <p:cNvPr id="608" name="Shape 608"/>
          <p:cNvCxnSpPr>
            <a:stCxn id="594" idx="3"/>
            <a:endCxn id="591" idx="1"/>
          </p:cNvCxnSpPr>
          <p:nvPr/>
        </p:nvCxnSpPr>
        <p:spPr>
          <a:xfrm flipH="1" rot="10800000">
            <a:off x="6136315" y="2921929"/>
            <a:ext cx="1727400" cy="890100"/>
          </a:xfrm>
          <a:prstGeom prst="straightConnector1">
            <a:avLst/>
          </a:prstGeom>
          <a:noFill/>
          <a:ln cap="flat" cmpd="sng" w="19050">
            <a:solidFill>
              <a:schemeClr val="dk2"/>
            </a:solidFill>
            <a:prstDash val="solid"/>
            <a:round/>
            <a:headEnd len="lg" w="lg" type="none"/>
            <a:tailEnd len="lg" w="lg" type="triangle"/>
          </a:ln>
        </p:spPr>
      </p:cxnSp>
      <p:sp>
        <p:nvSpPr>
          <p:cNvPr id="609" name="Shape 609"/>
          <p:cNvSpPr txBox="1"/>
          <p:nvPr/>
        </p:nvSpPr>
        <p:spPr>
          <a:xfrm>
            <a:off x="6163571" y="3138968"/>
            <a:ext cx="624600" cy="456000"/>
          </a:xfrm>
          <a:prstGeom prst="rect">
            <a:avLst/>
          </a:prstGeom>
          <a:noFill/>
          <a:ln>
            <a:noFill/>
          </a:ln>
        </p:spPr>
        <p:txBody>
          <a:bodyPr anchorCtr="0" anchor="t" bIns="91425" lIns="91425" rIns="91425" wrap="square" tIns="91425">
            <a:noAutofit/>
          </a:bodyPr>
          <a:lstStyle/>
          <a:p>
            <a:pPr lvl="0" rtl="0">
              <a:spcBef>
                <a:spcPts val="0"/>
              </a:spcBef>
              <a:buNone/>
            </a:pPr>
            <a:r>
              <a:rPr lang="en"/>
              <a:t>False</a:t>
            </a:r>
          </a:p>
        </p:txBody>
      </p:sp>
      <p:sp>
        <p:nvSpPr>
          <p:cNvPr id="610" name="Shape 610"/>
          <p:cNvSpPr txBox="1"/>
          <p:nvPr/>
        </p:nvSpPr>
        <p:spPr>
          <a:xfrm>
            <a:off x="276837" y="4683100"/>
            <a:ext cx="3721500" cy="9390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FF0000"/>
                </a:solidFill>
              </a:rPr>
              <a:t>1: A[“Bob”, “Jane”], 2, “Jane”</a:t>
            </a:r>
          </a:p>
          <a:p>
            <a:pPr lvl="0" rtl="0">
              <a:spcBef>
                <a:spcPts val="0"/>
              </a:spcBef>
              <a:buNone/>
            </a:pPr>
            <a:r>
              <a:rPr b="1" lang="en">
                <a:solidFill>
                  <a:srgbClr val="0000FF"/>
                </a:solidFill>
              </a:rPr>
              <a:t>2: A[“Bob”, “Jane”], 2, “Spot”</a:t>
            </a:r>
          </a:p>
          <a:p>
            <a:pPr lvl="0" rtl="0">
              <a:spcBef>
                <a:spcPts val="0"/>
              </a:spcBef>
              <a:buNone/>
            </a:pPr>
            <a:r>
              <a:rPr b="1" lang="en">
                <a:solidFill>
                  <a:srgbClr val="6AA84F"/>
                </a:solidFill>
              </a:rPr>
              <a:t>3: A[], 0, “Bob”</a:t>
            </a:r>
          </a:p>
          <a:p>
            <a:pPr lvl="0" rtl="0">
              <a:spcBef>
                <a:spcPts val="0"/>
              </a:spcBef>
              <a:buNone/>
            </a:pPr>
            <a:r>
              <a:rPr b="1" lang="en">
                <a:solidFill>
                  <a:srgbClr val="9900FF"/>
                </a:solidFill>
              </a:rPr>
              <a:t>4. A[“Bob”], 1, “Bob”</a:t>
            </a:r>
          </a:p>
        </p:txBody>
      </p:sp>
      <p:sp>
        <p:nvSpPr>
          <p:cNvPr id="611" name="Shape 611"/>
          <p:cNvSpPr/>
          <p:nvPr/>
        </p:nvSpPr>
        <p:spPr>
          <a:xfrm>
            <a:off x="1226582" y="1992184"/>
            <a:ext cx="5732120" cy="2999079"/>
          </a:xfrm>
          <a:custGeom>
            <a:pathLst>
              <a:path extrusionOk="0" h="120300" w="236498">
                <a:moveTo>
                  <a:pt x="0" y="0"/>
                </a:moveTo>
                <a:lnTo>
                  <a:pt x="25062" y="25063"/>
                </a:lnTo>
                <a:lnTo>
                  <a:pt x="83845" y="29619"/>
                </a:lnTo>
                <a:lnTo>
                  <a:pt x="166324" y="29164"/>
                </a:lnTo>
                <a:lnTo>
                  <a:pt x="178171" y="64251"/>
                </a:lnTo>
                <a:lnTo>
                  <a:pt x="177260" y="99339"/>
                </a:lnTo>
                <a:lnTo>
                  <a:pt x="236498" y="99339"/>
                </a:lnTo>
                <a:lnTo>
                  <a:pt x="183184" y="77466"/>
                </a:lnTo>
                <a:lnTo>
                  <a:pt x="189563" y="109364"/>
                </a:lnTo>
                <a:lnTo>
                  <a:pt x="215537" y="120300"/>
                </a:lnTo>
              </a:path>
            </a:pathLst>
          </a:custGeom>
          <a:noFill/>
          <a:ln cap="flat" cmpd="sng" w="38100">
            <a:solidFill>
              <a:srgbClr val="FF0000"/>
            </a:solidFill>
            <a:prstDash val="solid"/>
            <a:round/>
            <a:headEnd len="lg" w="lg" type="none"/>
            <a:tailEnd len="lg" w="lg" type="none"/>
          </a:ln>
        </p:spPr>
      </p:sp>
      <p:sp>
        <p:nvSpPr>
          <p:cNvPr id="612" name="Shape 612"/>
          <p:cNvSpPr/>
          <p:nvPr/>
        </p:nvSpPr>
        <p:spPr>
          <a:xfrm>
            <a:off x="1027802" y="2037633"/>
            <a:ext cx="7079556" cy="2669629"/>
          </a:xfrm>
          <a:custGeom>
            <a:pathLst>
              <a:path extrusionOk="0" h="107085" w="292091">
                <a:moveTo>
                  <a:pt x="0" y="0"/>
                </a:moveTo>
                <a:lnTo>
                  <a:pt x="31442" y="33720"/>
                </a:lnTo>
                <a:lnTo>
                  <a:pt x="118021" y="35087"/>
                </a:lnTo>
                <a:lnTo>
                  <a:pt x="170880" y="35543"/>
                </a:lnTo>
                <a:lnTo>
                  <a:pt x="179994" y="71086"/>
                </a:lnTo>
                <a:lnTo>
                  <a:pt x="179994" y="102984"/>
                </a:lnTo>
                <a:lnTo>
                  <a:pt x="250169" y="101617"/>
                </a:lnTo>
                <a:lnTo>
                  <a:pt x="194120" y="71998"/>
                </a:lnTo>
                <a:lnTo>
                  <a:pt x="193209" y="107085"/>
                </a:lnTo>
                <a:lnTo>
                  <a:pt x="266118" y="106174"/>
                </a:lnTo>
                <a:lnTo>
                  <a:pt x="200044" y="70630"/>
                </a:lnTo>
                <a:lnTo>
                  <a:pt x="292091" y="36454"/>
                </a:lnTo>
              </a:path>
            </a:pathLst>
          </a:custGeom>
          <a:noFill/>
          <a:ln cap="flat" cmpd="sng" w="38100">
            <a:solidFill>
              <a:srgbClr val="0000FF"/>
            </a:solidFill>
            <a:prstDash val="solid"/>
            <a:round/>
            <a:headEnd len="lg" w="lg" type="none"/>
            <a:tailEnd len="lg" w="lg" type="none"/>
          </a:ln>
        </p:spPr>
      </p:sp>
      <p:sp>
        <p:nvSpPr>
          <p:cNvPr id="613" name="Shape 613"/>
          <p:cNvSpPr/>
          <p:nvPr/>
        </p:nvSpPr>
        <p:spPr>
          <a:xfrm>
            <a:off x="729607" y="2003553"/>
            <a:ext cx="3026222" cy="2101624"/>
          </a:xfrm>
          <a:custGeom>
            <a:pathLst>
              <a:path extrusionOk="0" h="84301" w="124857">
                <a:moveTo>
                  <a:pt x="0" y="0"/>
                </a:moveTo>
                <a:lnTo>
                  <a:pt x="40100" y="40555"/>
                </a:lnTo>
                <a:lnTo>
                  <a:pt x="124857" y="42834"/>
                </a:lnTo>
                <a:lnTo>
                  <a:pt x="124857" y="84301"/>
                </a:lnTo>
              </a:path>
            </a:pathLst>
          </a:custGeom>
          <a:noFill/>
          <a:ln cap="flat" cmpd="sng" w="38100">
            <a:solidFill>
              <a:srgbClr val="6AA84F"/>
            </a:solidFill>
            <a:prstDash val="solid"/>
            <a:round/>
            <a:headEnd len="lg" w="lg" type="none"/>
            <a:tailEnd len="lg" w="lg" type="none"/>
          </a:ln>
        </p:spPr>
      </p:sp>
      <p:sp>
        <p:nvSpPr>
          <p:cNvPr id="614" name="Shape 614"/>
          <p:cNvSpPr/>
          <p:nvPr/>
        </p:nvSpPr>
        <p:spPr>
          <a:xfrm>
            <a:off x="597087" y="2071714"/>
            <a:ext cx="894606" cy="1965307"/>
          </a:xfrm>
          <a:custGeom>
            <a:pathLst>
              <a:path extrusionOk="0" h="78833" w="36910">
                <a:moveTo>
                  <a:pt x="0" y="0"/>
                </a:moveTo>
                <a:lnTo>
                  <a:pt x="36910" y="39189"/>
                </a:lnTo>
                <a:lnTo>
                  <a:pt x="35088" y="78833"/>
                </a:lnTo>
              </a:path>
            </a:pathLst>
          </a:custGeom>
          <a:noFill/>
          <a:ln cap="flat" cmpd="sng" w="38100">
            <a:solidFill>
              <a:srgbClr val="9900FF"/>
            </a:solidFill>
            <a:prstDash val="solid"/>
            <a:round/>
            <a:headEnd len="lg" w="lg" type="none"/>
            <a:tailEnd len="lg" w="lg" type="none"/>
          </a:ln>
        </p:spPr>
      </p:sp>
      <p:sp>
        <p:nvSpPr>
          <p:cNvPr id="615" name="Shape 615"/>
          <p:cNvSpPr txBox="1"/>
          <p:nvPr/>
        </p:nvSpPr>
        <p:spPr>
          <a:xfrm>
            <a:off x="276825" y="5575103"/>
            <a:ext cx="3721500" cy="9390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4A86E8"/>
                </a:solidFill>
              </a:rPr>
              <a:t>5. A[“Bob”], 1, “Spot”</a:t>
            </a:r>
          </a:p>
        </p:txBody>
      </p:sp>
      <p:sp>
        <p:nvSpPr>
          <p:cNvPr id="616" name="Shape 616"/>
          <p:cNvSpPr/>
          <p:nvPr/>
        </p:nvSpPr>
        <p:spPr>
          <a:xfrm>
            <a:off x="497696" y="2219404"/>
            <a:ext cx="7896868" cy="692954"/>
          </a:xfrm>
          <a:custGeom>
            <a:pathLst>
              <a:path extrusionOk="0" h="27796" w="325812">
                <a:moveTo>
                  <a:pt x="0" y="0"/>
                </a:moveTo>
                <a:lnTo>
                  <a:pt x="21417" y="27796"/>
                </a:lnTo>
                <a:lnTo>
                  <a:pt x="325812" y="24607"/>
                </a:lnTo>
              </a:path>
            </a:pathLst>
          </a:custGeom>
          <a:noFill/>
          <a:ln cap="flat" cmpd="sng" w="38100">
            <a:solidFill>
              <a:srgbClr val="4A86E8"/>
            </a:solidFill>
            <a:prstDash val="solid"/>
            <a:round/>
            <a:headEnd len="lg" w="lg" type="none"/>
            <a:tailEnd len="lg" w="lg" type="none"/>
          </a:ln>
        </p:spPr>
      </p:sp>
      <p:sp>
        <p:nvSpPr>
          <p:cNvPr id="617" name="Shape 61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
                                        <p:tgtEl>
                                          <p:spTgt spid="6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
                                        <p:tgtEl>
                                          <p:spTgt spid="6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
                                        <p:tgtEl>
                                          <p:spTgt spid="6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
                                        <p:tgtEl>
                                          <p:spTgt spid="6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
                                        <p:tgtEl>
                                          <p:spTgt spid="6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
                                        <p:tgtEl>
                                          <p:spTgt spid="6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1"/>
                                        <p:tgtEl>
                                          <p:spTgt spid="6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Shape 62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Path Coverage</a:t>
            </a:r>
          </a:p>
        </p:txBody>
      </p:sp>
      <p:sp>
        <p:nvSpPr>
          <p:cNvPr id="623" name="Shape 62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Other criteria focus on single elements. </a:t>
            </a:r>
          </a:p>
          <a:p>
            <a:pPr indent="-419100" lvl="1" marL="914400" marR="0" rtl="0" algn="l">
              <a:lnSpc>
                <a:spcPct val="120000"/>
              </a:lnSpc>
              <a:spcBef>
                <a:spcPts val="0"/>
              </a:spcBef>
              <a:spcAft>
                <a:spcPts val="0"/>
              </a:spcAft>
              <a:buClr>
                <a:schemeClr val="dk1"/>
              </a:buClr>
              <a:buSzPct val="125000"/>
              <a:buFont typeface="Arial"/>
            </a:pPr>
            <a:r>
              <a:rPr lang="en"/>
              <a:t>However, all tests execute a sequence of elements - a path through the program.</a:t>
            </a:r>
          </a:p>
          <a:p>
            <a:pPr indent="-419100" lvl="1" marL="914400" marR="0" rtl="0" algn="l">
              <a:lnSpc>
                <a:spcPct val="120000"/>
              </a:lnSpc>
              <a:spcBef>
                <a:spcPts val="0"/>
              </a:spcBef>
              <a:spcAft>
                <a:spcPts val="0"/>
              </a:spcAft>
              <a:buClr>
                <a:schemeClr val="dk1"/>
              </a:buClr>
              <a:buSzPct val="125000"/>
              <a:buFont typeface="Arial"/>
            </a:pPr>
            <a:r>
              <a:rPr lang="en"/>
              <a:t>Combination of elements matters - interaction sequences are the root of many faults.</a:t>
            </a:r>
          </a:p>
          <a:p>
            <a:pPr indent="-419100" lvl="0" marL="457200" marR="0" rtl="0" algn="l">
              <a:lnSpc>
                <a:spcPct val="120000"/>
              </a:lnSpc>
              <a:spcBef>
                <a:spcPts val="0"/>
              </a:spcBef>
              <a:spcAft>
                <a:spcPts val="0"/>
              </a:spcAft>
            </a:pPr>
            <a:r>
              <a:rPr lang="en"/>
              <a:t>Path coverage requires that all paths through the CFG are covered.</a:t>
            </a:r>
          </a:p>
          <a:p>
            <a:pPr indent="-419100" lvl="0" marL="457200" marR="0" rtl="0" algn="l">
              <a:lnSpc>
                <a:spcPct val="120000"/>
              </a:lnSpc>
              <a:spcBef>
                <a:spcPts val="0"/>
              </a:spcBef>
              <a:spcAft>
                <a:spcPts val="0"/>
              </a:spcAft>
            </a:pPr>
            <a:r>
              <a:rPr lang="en"/>
              <a:t>Coverage = Number of Paths Covered</a:t>
            </a:r>
          </a:p>
          <a:p>
            <a:pPr indent="0" lvl="0" marL="0" marR="0" rtl="0" algn="l">
              <a:lnSpc>
                <a:spcPct val="120000"/>
              </a:lnSpc>
              <a:spcBef>
                <a:spcPts val="0"/>
              </a:spcBef>
              <a:spcAft>
                <a:spcPts val="0"/>
              </a:spcAft>
              <a:buNone/>
            </a:pPr>
            <a:r>
              <a:rPr lang="en"/>
              <a:t>						Number of Total Paths</a:t>
            </a:r>
          </a:p>
          <a:p>
            <a:pPr lvl="0" marR="0" rtl="0" algn="l">
              <a:lnSpc>
                <a:spcPct val="120000"/>
              </a:lnSpc>
              <a:spcBef>
                <a:spcPts val="0"/>
              </a:spcBef>
              <a:spcAft>
                <a:spcPts val="0"/>
              </a:spcAft>
              <a:buNone/>
            </a:pPr>
            <a:r>
              <a:t/>
            </a:r>
            <a:endParaRPr/>
          </a:p>
        </p:txBody>
      </p:sp>
      <p:cxnSp>
        <p:nvCxnSpPr>
          <p:cNvPr id="624" name="Shape 624"/>
          <p:cNvCxnSpPr/>
          <p:nvPr/>
        </p:nvCxnSpPr>
        <p:spPr>
          <a:xfrm flipH="1" rot="10800000">
            <a:off x="2840175" y="5815975"/>
            <a:ext cx="5389500" cy="11700"/>
          </a:xfrm>
          <a:prstGeom prst="straightConnector1">
            <a:avLst/>
          </a:prstGeom>
          <a:noFill/>
          <a:ln cap="flat" cmpd="sng" w="19050">
            <a:solidFill>
              <a:srgbClr val="000000"/>
            </a:solidFill>
            <a:prstDash val="solid"/>
            <a:round/>
            <a:headEnd len="lg" w="lg" type="none"/>
            <a:tailEnd len="lg" w="lg" type="none"/>
          </a:ln>
        </p:spPr>
      </p:cxnSp>
      <p:sp>
        <p:nvSpPr>
          <p:cNvPr id="625" name="Shape 62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Shape 634"/>
          <p:cNvSpPr txBox="1"/>
          <p:nvPr>
            <p:ph type="title"/>
          </p:nvPr>
        </p:nvSpPr>
        <p:spPr>
          <a:xfrm>
            <a:off x="457200" y="484388"/>
            <a:ext cx="8229600" cy="1143000"/>
          </a:xfrm>
          <a:prstGeom prst="rect">
            <a:avLst/>
          </a:prstGeom>
          <a:noFill/>
          <a:ln>
            <a:noFill/>
          </a:ln>
        </p:spPr>
        <p:txBody>
          <a:bodyPr anchorCtr="0" anchor="ctr" bIns="45700" lIns="91425" rIns="45700" wrap="square" tIns="45700">
            <a:noAutofit/>
          </a:bodyPr>
          <a:lstStyle/>
          <a:p>
            <a:pPr indent="0" lvl="0" marL="0" marR="0" rtl="0" algn="l">
              <a:spcBef>
                <a:spcPts val="0"/>
              </a:spcBef>
              <a:buClr>
                <a:srgbClr val="F34E26"/>
              </a:buClr>
              <a:buSzPct val="25000"/>
              <a:buFont typeface="Arial"/>
              <a:buNone/>
            </a:pPr>
            <a:r>
              <a:rPr lang="en">
                <a:solidFill>
                  <a:srgbClr val="FFFFFF"/>
                </a:solidFill>
              </a:rPr>
              <a:t>Path</a:t>
            </a:r>
            <a:r>
              <a:rPr b="1" i="0" lang="en" u="none" cap="none" strike="noStrike">
                <a:solidFill>
                  <a:srgbClr val="FFFFFF"/>
                </a:solidFill>
                <a:latin typeface="Arial"/>
                <a:ea typeface="Arial"/>
                <a:cs typeface="Arial"/>
                <a:sym typeface="Arial"/>
              </a:rPr>
              <a:t> Coverage</a:t>
            </a:r>
          </a:p>
        </p:txBody>
      </p:sp>
      <p:cxnSp>
        <p:nvCxnSpPr>
          <p:cNvPr id="635" name="Shape 635"/>
          <p:cNvCxnSpPr/>
          <p:nvPr/>
        </p:nvCxnSpPr>
        <p:spPr>
          <a:xfrm>
            <a:off x="6927627" y="2705137"/>
            <a:ext cx="0" cy="365100"/>
          </a:xfrm>
          <a:prstGeom prst="straightConnector1">
            <a:avLst/>
          </a:prstGeom>
          <a:noFill/>
          <a:ln cap="flat" cmpd="sng" w="12700">
            <a:solidFill>
              <a:srgbClr val="000000"/>
            </a:solidFill>
            <a:prstDash val="solid"/>
            <a:round/>
            <a:headEnd len="med" w="med" type="none"/>
            <a:tailEnd len="med" w="med" type="triangle"/>
          </a:ln>
        </p:spPr>
      </p:cxnSp>
      <p:cxnSp>
        <p:nvCxnSpPr>
          <p:cNvPr id="636" name="Shape 636"/>
          <p:cNvCxnSpPr/>
          <p:nvPr/>
        </p:nvCxnSpPr>
        <p:spPr>
          <a:xfrm>
            <a:off x="4905668" y="2705137"/>
            <a:ext cx="0" cy="1406400"/>
          </a:xfrm>
          <a:prstGeom prst="straightConnector1">
            <a:avLst/>
          </a:prstGeom>
          <a:noFill/>
          <a:ln cap="flat" cmpd="sng" w="28575">
            <a:solidFill>
              <a:srgbClr val="000000"/>
            </a:solidFill>
            <a:prstDash val="solid"/>
            <a:round/>
            <a:headEnd len="med" w="med" type="none"/>
            <a:tailEnd len="med" w="med" type="triangle"/>
          </a:ln>
        </p:spPr>
      </p:cxnSp>
      <p:sp>
        <p:nvSpPr>
          <p:cNvPr id="637" name="Shape 637"/>
          <p:cNvSpPr/>
          <p:nvPr/>
        </p:nvSpPr>
        <p:spPr>
          <a:xfrm>
            <a:off x="5399537" y="1541500"/>
            <a:ext cx="8076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i=0</a:t>
            </a:r>
          </a:p>
        </p:txBody>
      </p:sp>
      <p:sp>
        <p:nvSpPr>
          <p:cNvPr id="638" name="Shape 638"/>
          <p:cNvSpPr/>
          <p:nvPr/>
        </p:nvSpPr>
        <p:spPr>
          <a:xfrm>
            <a:off x="4008400" y="2384450"/>
            <a:ext cx="3053100" cy="7494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latin typeface="Arial"/>
                <a:ea typeface="Arial"/>
                <a:cs typeface="Arial"/>
                <a:sym typeface="Arial"/>
              </a:rPr>
              <a:t>i&lt;N and A[i] &lt;X</a:t>
            </a:r>
          </a:p>
        </p:txBody>
      </p:sp>
      <p:sp>
        <p:nvSpPr>
          <p:cNvPr id="639" name="Shape 639"/>
          <p:cNvSpPr/>
          <p:nvPr/>
        </p:nvSpPr>
        <p:spPr>
          <a:xfrm>
            <a:off x="5761224" y="3070262"/>
            <a:ext cx="2067000" cy="6255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A[i]&lt;0</a:t>
            </a:r>
          </a:p>
        </p:txBody>
      </p:sp>
      <p:sp>
        <p:nvSpPr>
          <p:cNvPr id="640" name="Shape 640"/>
          <p:cNvSpPr/>
          <p:nvPr/>
        </p:nvSpPr>
        <p:spPr>
          <a:xfrm>
            <a:off x="6863714" y="3827500"/>
            <a:ext cx="15225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 = - A[i];</a:t>
            </a:r>
          </a:p>
        </p:txBody>
      </p:sp>
      <p:sp>
        <p:nvSpPr>
          <p:cNvPr id="641" name="Shape 641"/>
          <p:cNvSpPr/>
          <p:nvPr/>
        </p:nvSpPr>
        <p:spPr>
          <a:xfrm>
            <a:off x="4282522" y="4132300"/>
            <a:ext cx="12450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return(1)</a:t>
            </a:r>
          </a:p>
        </p:txBody>
      </p:sp>
      <p:cxnSp>
        <p:nvCxnSpPr>
          <p:cNvPr id="642" name="Shape 642"/>
          <p:cNvCxnSpPr/>
          <p:nvPr/>
        </p:nvCxnSpPr>
        <p:spPr>
          <a:xfrm>
            <a:off x="5812063" y="2019337"/>
            <a:ext cx="0" cy="352500"/>
          </a:xfrm>
          <a:prstGeom prst="straightConnector1">
            <a:avLst/>
          </a:prstGeom>
          <a:noFill/>
          <a:ln cap="flat" cmpd="sng" w="28575">
            <a:solidFill>
              <a:srgbClr val="000000"/>
            </a:solidFill>
            <a:prstDash val="solid"/>
            <a:round/>
            <a:headEnd len="med" w="med" type="none"/>
            <a:tailEnd len="med" w="med" type="triangle"/>
          </a:ln>
        </p:spPr>
      </p:cxnSp>
      <p:cxnSp>
        <p:nvCxnSpPr>
          <p:cNvPr id="643" name="Shape 643"/>
          <p:cNvCxnSpPr/>
          <p:nvPr/>
        </p:nvCxnSpPr>
        <p:spPr>
          <a:xfrm>
            <a:off x="7834022" y="3390937"/>
            <a:ext cx="0" cy="428700"/>
          </a:xfrm>
          <a:prstGeom prst="straightConnector1">
            <a:avLst/>
          </a:prstGeom>
          <a:noFill/>
          <a:ln cap="flat" cmpd="sng" w="28575">
            <a:solidFill>
              <a:srgbClr val="000000"/>
            </a:solidFill>
            <a:prstDash val="solid"/>
            <a:round/>
            <a:headEnd len="med" w="med" type="none"/>
            <a:tailEnd len="med" w="med" type="triangle"/>
          </a:ln>
        </p:spPr>
      </p:cxnSp>
      <p:cxnSp>
        <p:nvCxnSpPr>
          <p:cNvPr id="644" name="Shape 644"/>
          <p:cNvCxnSpPr/>
          <p:nvPr/>
        </p:nvCxnSpPr>
        <p:spPr>
          <a:xfrm>
            <a:off x="8118723" y="4816512"/>
            <a:ext cx="464700" cy="0"/>
          </a:xfrm>
          <a:prstGeom prst="straightConnector1">
            <a:avLst/>
          </a:prstGeom>
          <a:noFill/>
          <a:ln cap="flat" cmpd="sng" w="28575">
            <a:solidFill>
              <a:srgbClr val="000000"/>
            </a:solidFill>
            <a:prstDash val="solid"/>
            <a:round/>
            <a:headEnd len="med" w="med" type="none"/>
            <a:tailEnd len="med" w="med" type="none"/>
          </a:ln>
        </p:spPr>
      </p:cxnSp>
      <p:cxnSp>
        <p:nvCxnSpPr>
          <p:cNvPr id="645" name="Shape 645"/>
          <p:cNvCxnSpPr/>
          <p:nvPr/>
        </p:nvCxnSpPr>
        <p:spPr>
          <a:xfrm>
            <a:off x="8600971" y="2781337"/>
            <a:ext cx="0" cy="2028900"/>
          </a:xfrm>
          <a:prstGeom prst="straightConnector1">
            <a:avLst/>
          </a:prstGeom>
          <a:noFill/>
          <a:ln cap="flat" cmpd="sng" w="28575">
            <a:solidFill>
              <a:srgbClr val="000000"/>
            </a:solidFill>
            <a:prstDash val="solid"/>
            <a:round/>
            <a:headEnd len="med" w="med" type="none"/>
            <a:tailEnd len="med" w="med" type="none"/>
          </a:ln>
        </p:spPr>
      </p:cxnSp>
      <p:cxnSp>
        <p:nvCxnSpPr>
          <p:cNvPr id="646" name="Shape 646"/>
          <p:cNvCxnSpPr/>
          <p:nvPr/>
        </p:nvCxnSpPr>
        <p:spPr>
          <a:xfrm>
            <a:off x="5832399" y="2095537"/>
            <a:ext cx="2751000" cy="644400"/>
          </a:xfrm>
          <a:prstGeom prst="straightConnector1">
            <a:avLst/>
          </a:prstGeom>
          <a:noFill/>
          <a:ln cap="flat" cmpd="sng" w="28575">
            <a:solidFill>
              <a:srgbClr val="000000"/>
            </a:solidFill>
            <a:prstDash val="solid"/>
            <a:round/>
            <a:headEnd len="med" w="med" type="triangle"/>
            <a:tailEnd len="med" w="med" type="none"/>
          </a:ln>
        </p:spPr>
      </p:cxnSp>
      <p:sp>
        <p:nvSpPr>
          <p:cNvPr id="647" name="Shape 647"/>
          <p:cNvSpPr/>
          <p:nvPr/>
        </p:nvSpPr>
        <p:spPr>
          <a:xfrm>
            <a:off x="7123735" y="2736875"/>
            <a:ext cx="671400" cy="3360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648" name="Shape 648"/>
          <p:cNvSpPr/>
          <p:nvPr/>
        </p:nvSpPr>
        <p:spPr>
          <a:xfrm>
            <a:off x="4892601" y="3041675"/>
            <a:ext cx="807600" cy="3360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sp>
        <p:nvSpPr>
          <p:cNvPr id="649" name="Shape 649"/>
          <p:cNvSpPr/>
          <p:nvPr/>
        </p:nvSpPr>
        <p:spPr>
          <a:xfrm>
            <a:off x="8015376" y="3390925"/>
            <a:ext cx="671400" cy="3360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650" name="Shape 650"/>
          <p:cNvSpPr/>
          <p:nvPr/>
        </p:nvSpPr>
        <p:spPr>
          <a:xfrm>
            <a:off x="5868728" y="3651275"/>
            <a:ext cx="807600" cy="3360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cxnSp>
        <p:nvCxnSpPr>
          <p:cNvPr id="651" name="Shape 651"/>
          <p:cNvCxnSpPr/>
          <p:nvPr/>
        </p:nvCxnSpPr>
        <p:spPr>
          <a:xfrm>
            <a:off x="5812063" y="3409987"/>
            <a:ext cx="0" cy="1393800"/>
          </a:xfrm>
          <a:prstGeom prst="straightConnector1">
            <a:avLst/>
          </a:prstGeom>
          <a:noFill/>
          <a:ln cap="flat" cmpd="sng" w="28575">
            <a:solidFill>
              <a:srgbClr val="000000"/>
            </a:solidFill>
            <a:prstDash val="solid"/>
            <a:round/>
            <a:headEnd len="med" w="med" type="none"/>
            <a:tailEnd len="med" w="med" type="none"/>
          </a:ln>
        </p:spPr>
      </p:cxnSp>
      <p:cxnSp>
        <p:nvCxnSpPr>
          <p:cNvPr id="652" name="Shape 652"/>
          <p:cNvCxnSpPr/>
          <p:nvPr/>
        </p:nvCxnSpPr>
        <p:spPr>
          <a:xfrm>
            <a:off x="5849830" y="4816512"/>
            <a:ext cx="1623900" cy="0"/>
          </a:xfrm>
          <a:prstGeom prst="straightConnector1">
            <a:avLst/>
          </a:prstGeom>
          <a:noFill/>
          <a:ln cap="flat" cmpd="sng" w="28575">
            <a:solidFill>
              <a:srgbClr val="000000"/>
            </a:solidFill>
            <a:prstDash val="solid"/>
            <a:round/>
            <a:headEnd len="med" w="med" type="none"/>
            <a:tailEnd len="med" w="med" type="triangle"/>
          </a:ln>
        </p:spPr>
      </p:cxnSp>
      <p:sp>
        <p:nvSpPr>
          <p:cNvPr id="653" name="Shape 653"/>
          <p:cNvSpPr/>
          <p:nvPr/>
        </p:nvSpPr>
        <p:spPr>
          <a:xfrm>
            <a:off x="457200" y="1779725"/>
            <a:ext cx="4595100" cy="2859900"/>
          </a:xfrm>
          <a:prstGeom prst="rect">
            <a:avLst/>
          </a:prstGeom>
          <a:noFill/>
          <a:ln>
            <a:noFill/>
          </a:ln>
        </p:spPr>
        <p:txBody>
          <a:bodyPr anchorCtr="0" anchor="t"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p:txBody>
      </p:sp>
      <p:sp>
        <p:nvSpPr>
          <p:cNvPr id="654" name="Shape 654"/>
          <p:cNvSpPr/>
          <p:nvPr/>
        </p:nvSpPr>
        <p:spPr>
          <a:xfrm>
            <a:off x="7491218" y="4589500"/>
            <a:ext cx="6159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a:t>
            </a:r>
          </a:p>
        </p:txBody>
      </p:sp>
      <p:cxnSp>
        <p:nvCxnSpPr>
          <p:cNvPr id="655" name="Shape 655"/>
          <p:cNvCxnSpPr/>
          <p:nvPr/>
        </p:nvCxnSpPr>
        <p:spPr>
          <a:xfrm>
            <a:off x="7834022" y="4305337"/>
            <a:ext cx="0" cy="276300"/>
          </a:xfrm>
          <a:prstGeom prst="straightConnector1">
            <a:avLst/>
          </a:prstGeom>
          <a:noFill/>
          <a:ln cap="flat" cmpd="sng" w="28575">
            <a:solidFill>
              <a:srgbClr val="000000"/>
            </a:solidFill>
            <a:prstDash val="solid"/>
            <a:round/>
            <a:headEnd len="med" w="med" type="none"/>
            <a:tailEnd len="med" w="med" type="triangle"/>
          </a:ln>
        </p:spPr>
      </p:cxnSp>
      <p:sp>
        <p:nvSpPr>
          <p:cNvPr id="656" name="Shape 656"/>
          <p:cNvSpPr txBox="1"/>
          <p:nvPr/>
        </p:nvSpPr>
        <p:spPr>
          <a:xfrm>
            <a:off x="457200" y="4962150"/>
            <a:ext cx="8356500" cy="1406400"/>
          </a:xfrm>
          <a:prstGeom prst="rect">
            <a:avLst/>
          </a:prstGeom>
          <a:noFill/>
          <a:ln>
            <a:noFill/>
          </a:ln>
        </p:spPr>
        <p:txBody>
          <a:bodyPr anchorCtr="0" anchor="t" bIns="91425" lIns="91425" rIns="91425" wrap="square" tIns="91425">
            <a:noAutofit/>
          </a:bodyPr>
          <a:lstStyle/>
          <a:p>
            <a:pPr lvl="0" rtl="0">
              <a:spcBef>
                <a:spcPts val="0"/>
              </a:spcBef>
              <a:buNone/>
            </a:pPr>
            <a:r>
              <a:rPr b="1" lang="en" sz="2400"/>
              <a:t>In theory, path coverage is the ultimate coverage metric.</a:t>
            </a:r>
          </a:p>
          <a:p>
            <a:pPr lvl="0" rtl="0">
              <a:spcBef>
                <a:spcPts val="0"/>
              </a:spcBef>
              <a:buNone/>
            </a:pPr>
            <a:r>
              <a:rPr b="1" lang="en" sz="2400"/>
              <a:t>In practice, it is impractical.</a:t>
            </a:r>
          </a:p>
          <a:p>
            <a:pPr indent="-381000" lvl="0" marL="457200" rtl="0">
              <a:spcBef>
                <a:spcPts val="0"/>
              </a:spcBef>
              <a:buSzPct val="100000"/>
              <a:buChar char="●"/>
            </a:pPr>
            <a:r>
              <a:rPr b="1" lang="en" sz="2400"/>
              <a:t>How many paths does this program have?</a:t>
            </a:r>
          </a:p>
          <a:p>
            <a:pPr lvl="0" rtl="0">
              <a:spcBef>
                <a:spcPts val="0"/>
              </a:spcBef>
              <a:buNone/>
            </a:pPr>
            <a:r>
              <a:t/>
            </a:r>
            <a:endParaRPr b="1" sz="2400"/>
          </a:p>
        </p:txBody>
      </p:sp>
      <p:sp>
        <p:nvSpPr>
          <p:cNvPr id="657" name="Shape 65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cxnSp>
        <p:nvCxnSpPr>
          <p:cNvPr id="666" name="Shape 666"/>
          <p:cNvCxnSpPr>
            <a:stCxn id="667" idx="1"/>
          </p:cNvCxnSpPr>
          <p:nvPr/>
        </p:nvCxnSpPr>
        <p:spPr>
          <a:xfrm rot="10800000">
            <a:off x="3508638" y="2913869"/>
            <a:ext cx="744300" cy="2100"/>
          </a:xfrm>
          <a:prstGeom prst="straightConnector1">
            <a:avLst/>
          </a:prstGeom>
          <a:noFill/>
          <a:ln cap="flat" cmpd="sng" w="19050">
            <a:solidFill>
              <a:schemeClr val="dk2"/>
            </a:solidFill>
            <a:prstDash val="solid"/>
            <a:round/>
            <a:headEnd len="lg" w="lg" type="none"/>
            <a:tailEnd len="lg" w="lg" type="none"/>
          </a:ln>
        </p:spPr>
      </p:cxnSp>
      <p:cxnSp>
        <p:nvCxnSpPr>
          <p:cNvPr id="668" name="Shape 668"/>
          <p:cNvCxnSpPr>
            <a:endCxn id="669" idx="0"/>
          </p:cNvCxnSpPr>
          <p:nvPr/>
        </p:nvCxnSpPr>
        <p:spPr>
          <a:xfrm flipH="1">
            <a:off x="3487763" y="2904850"/>
            <a:ext cx="30000" cy="470700"/>
          </a:xfrm>
          <a:prstGeom prst="straightConnector1">
            <a:avLst/>
          </a:prstGeom>
          <a:noFill/>
          <a:ln cap="flat" cmpd="sng" w="19050">
            <a:solidFill>
              <a:schemeClr val="dk2"/>
            </a:solidFill>
            <a:prstDash val="solid"/>
            <a:round/>
            <a:headEnd len="lg" w="lg" type="none"/>
            <a:tailEnd len="lg" w="lg" type="triangle"/>
          </a:ln>
        </p:spPr>
      </p:cxnSp>
      <p:sp>
        <p:nvSpPr>
          <p:cNvPr id="670" name="Shape 670"/>
          <p:cNvSpPr/>
          <p:nvPr/>
        </p:nvSpPr>
        <p:spPr>
          <a:xfrm>
            <a:off x="4176738" y="1845200"/>
            <a:ext cx="917575" cy="458788"/>
          </a:xfrm>
          <a:prstGeom prst="flowChartProcess">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69" name="Shape 669"/>
          <p:cNvSpPr/>
          <p:nvPr/>
        </p:nvSpPr>
        <p:spPr>
          <a:xfrm>
            <a:off x="3105175" y="3375550"/>
            <a:ext cx="765175" cy="458788"/>
          </a:xfrm>
          <a:prstGeom prst="flowChartDecision">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71" name="Shape 671"/>
          <p:cNvSpPr/>
          <p:nvPr/>
        </p:nvSpPr>
        <p:spPr>
          <a:xfrm>
            <a:off x="6242075" y="3221563"/>
            <a:ext cx="917575" cy="460375"/>
          </a:xfrm>
          <a:prstGeom prst="flowChartProcess">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72" name="Shape 672"/>
          <p:cNvSpPr/>
          <p:nvPr/>
        </p:nvSpPr>
        <p:spPr>
          <a:xfrm>
            <a:off x="3487763" y="4675713"/>
            <a:ext cx="917575" cy="458787"/>
          </a:xfrm>
          <a:prstGeom prst="flowChartProcess">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73" name="Shape 673"/>
          <p:cNvSpPr/>
          <p:nvPr/>
        </p:nvSpPr>
        <p:spPr>
          <a:xfrm>
            <a:off x="2033613" y="4675713"/>
            <a:ext cx="917575" cy="458787"/>
          </a:xfrm>
          <a:prstGeom prst="flowChartProcess">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74" name="Shape 674"/>
          <p:cNvSpPr/>
          <p:nvPr/>
        </p:nvSpPr>
        <p:spPr>
          <a:xfrm>
            <a:off x="809650" y="4675713"/>
            <a:ext cx="917575" cy="458787"/>
          </a:xfrm>
          <a:prstGeom prst="flowChartProcess">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67" name="Shape 667"/>
          <p:cNvSpPr/>
          <p:nvPr/>
        </p:nvSpPr>
        <p:spPr>
          <a:xfrm>
            <a:off x="4252938" y="2686575"/>
            <a:ext cx="765175" cy="458788"/>
          </a:xfrm>
          <a:prstGeom prst="flowChartDecision">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75" name="Shape 675"/>
          <p:cNvSpPr/>
          <p:nvPr/>
        </p:nvSpPr>
        <p:spPr>
          <a:xfrm>
            <a:off x="4405338" y="3910538"/>
            <a:ext cx="765175" cy="458787"/>
          </a:xfrm>
          <a:prstGeom prst="flowChartDecision">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76" name="Shape 676"/>
          <p:cNvSpPr/>
          <p:nvPr/>
        </p:nvSpPr>
        <p:spPr>
          <a:xfrm>
            <a:off x="1498625" y="3986738"/>
            <a:ext cx="765175" cy="458787"/>
          </a:xfrm>
          <a:prstGeom prst="flowChartDecision">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77" name="Shape 677"/>
          <p:cNvSpPr/>
          <p:nvPr/>
        </p:nvSpPr>
        <p:spPr>
          <a:xfrm>
            <a:off x="2874988" y="5669488"/>
            <a:ext cx="765175" cy="458787"/>
          </a:xfrm>
          <a:prstGeom prst="flowChartDecision">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cxnSp>
        <p:nvCxnSpPr>
          <p:cNvPr id="678" name="Shape 678"/>
          <p:cNvCxnSpPr>
            <a:stCxn id="670" idx="2"/>
            <a:endCxn id="667" idx="0"/>
          </p:cNvCxnSpPr>
          <p:nvPr/>
        </p:nvCxnSpPr>
        <p:spPr>
          <a:xfrm>
            <a:off x="4635525" y="2303988"/>
            <a:ext cx="0" cy="382500"/>
          </a:xfrm>
          <a:prstGeom prst="straightConnector1">
            <a:avLst/>
          </a:prstGeom>
          <a:noFill/>
          <a:ln cap="flat" cmpd="sng" w="12700">
            <a:solidFill>
              <a:schemeClr val="dk1"/>
            </a:solidFill>
            <a:prstDash val="solid"/>
            <a:round/>
            <a:headEnd len="med" w="med" type="none"/>
            <a:tailEnd len="med" w="med" type="triangle"/>
          </a:ln>
        </p:spPr>
      </p:cxnSp>
      <p:cxnSp>
        <p:nvCxnSpPr>
          <p:cNvPr id="679" name="Shape 679"/>
          <p:cNvCxnSpPr>
            <a:stCxn id="677" idx="2"/>
          </p:cNvCxnSpPr>
          <p:nvPr/>
        </p:nvCxnSpPr>
        <p:spPr>
          <a:xfrm>
            <a:off x="3257576" y="6128275"/>
            <a:ext cx="0" cy="304800"/>
          </a:xfrm>
          <a:prstGeom prst="straightConnector1">
            <a:avLst/>
          </a:prstGeom>
          <a:noFill/>
          <a:ln cap="flat" cmpd="sng" w="12700">
            <a:solidFill>
              <a:schemeClr val="dk1"/>
            </a:solidFill>
            <a:prstDash val="solid"/>
            <a:round/>
            <a:headEnd len="med" w="med" type="none"/>
            <a:tailEnd len="med" w="med" type="triangle"/>
          </a:ln>
        </p:spPr>
      </p:cxnSp>
      <p:cxnSp>
        <p:nvCxnSpPr>
          <p:cNvPr id="680" name="Shape 680"/>
          <p:cNvCxnSpPr>
            <a:endCxn id="670" idx="0"/>
          </p:cNvCxnSpPr>
          <p:nvPr/>
        </p:nvCxnSpPr>
        <p:spPr>
          <a:xfrm flipH="1">
            <a:off x="4635525" y="1307000"/>
            <a:ext cx="212700" cy="538200"/>
          </a:xfrm>
          <a:prstGeom prst="straightConnector1">
            <a:avLst/>
          </a:prstGeom>
          <a:noFill/>
          <a:ln cap="flat" cmpd="sng" w="12700">
            <a:solidFill>
              <a:schemeClr val="dk1"/>
            </a:solidFill>
            <a:prstDash val="solid"/>
            <a:miter lim="8000"/>
            <a:headEnd len="med" w="med" type="none"/>
            <a:tailEnd len="med" w="med" type="triangle"/>
          </a:ln>
        </p:spPr>
      </p:cxnSp>
      <p:sp>
        <p:nvSpPr>
          <p:cNvPr id="681" name="Shape 681"/>
          <p:cNvSpPr txBox="1"/>
          <p:nvPr/>
        </p:nvSpPr>
        <p:spPr>
          <a:xfrm>
            <a:off x="349275" y="1457850"/>
            <a:ext cx="2681400" cy="1552500"/>
          </a:xfrm>
          <a:prstGeom prst="rect">
            <a:avLst/>
          </a:prstGeom>
          <a:noFill/>
          <a:ln>
            <a:noFill/>
          </a:ln>
        </p:spPr>
        <p:txBody>
          <a:bodyPr anchorCtr="0" anchor="t" bIns="45875" lIns="91775" rIns="91775" wrap="square" tIns="45875">
            <a:noAutofit/>
          </a:bodyPr>
          <a:lstStyle/>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How many cases for</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Statement</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Branch</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Path</a:t>
            </a:r>
          </a:p>
        </p:txBody>
      </p:sp>
      <p:sp>
        <p:nvSpPr>
          <p:cNvPr id="682" name="Shape 682"/>
          <p:cNvSpPr/>
          <p:nvPr/>
        </p:nvSpPr>
        <p:spPr>
          <a:xfrm>
            <a:off x="3406013" y="2312338"/>
            <a:ext cx="3365498" cy="4206873"/>
          </a:xfrm>
          <a:custGeom>
            <a:pathLst>
              <a:path extrusionOk="0" h="2640" w="2112">
                <a:moveTo>
                  <a:pt x="864" y="0"/>
                </a:moveTo>
                <a:lnTo>
                  <a:pt x="864" y="240"/>
                </a:lnTo>
                <a:lnTo>
                  <a:pt x="2112" y="240"/>
                </a:lnTo>
                <a:lnTo>
                  <a:pt x="2112" y="2016"/>
                </a:lnTo>
                <a:lnTo>
                  <a:pt x="0" y="2016"/>
                </a:lnTo>
                <a:lnTo>
                  <a:pt x="0" y="2640"/>
                </a:lnTo>
              </a:path>
            </a:pathLst>
          </a:custGeom>
          <a:noFill/>
          <a:ln cap="flat" cmpd="sng" w="38100">
            <a:solidFill>
              <a:srgbClr val="FF0000"/>
            </a:solidFill>
            <a:prstDash val="solid"/>
            <a:round/>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83" name="Shape 683"/>
          <p:cNvSpPr/>
          <p:nvPr/>
        </p:nvSpPr>
        <p:spPr>
          <a:xfrm>
            <a:off x="943138" y="2349725"/>
            <a:ext cx="3365498" cy="4205289"/>
          </a:xfrm>
          <a:custGeom>
            <a:pathLst>
              <a:path extrusionOk="0" h="2640" w="2112">
                <a:moveTo>
                  <a:pt x="2112" y="0"/>
                </a:moveTo>
                <a:lnTo>
                  <a:pt x="2112" y="144"/>
                </a:lnTo>
                <a:lnTo>
                  <a:pt x="1440" y="144"/>
                </a:lnTo>
                <a:lnTo>
                  <a:pt x="1440" y="720"/>
                </a:lnTo>
                <a:lnTo>
                  <a:pt x="384" y="720"/>
                </a:lnTo>
                <a:lnTo>
                  <a:pt x="384" y="1008"/>
                </a:lnTo>
                <a:lnTo>
                  <a:pt x="0" y="1008"/>
                </a:lnTo>
                <a:lnTo>
                  <a:pt x="0" y="1920"/>
                </a:lnTo>
                <a:lnTo>
                  <a:pt x="1248" y="1920"/>
                </a:lnTo>
                <a:lnTo>
                  <a:pt x="1248" y="2592"/>
                </a:lnTo>
                <a:lnTo>
                  <a:pt x="1248" y="2640"/>
                </a:lnTo>
              </a:path>
            </a:pathLst>
          </a:custGeom>
          <a:noFill/>
          <a:ln cap="flat" cmpd="sng" w="38100">
            <a:solidFill>
              <a:srgbClr val="FF0000"/>
            </a:solidFill>
            <a:prstDash val="solid"/>
            <a:round/>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84" name="Shape 684"/>
          <p:cNvSpPr txBox="1"/>
          <p:nvPr>
            <p:ph type="title"/>
          </p:nvPr>
        </p:nvSpPr>
        <p:spPr>
          <a:xfrm>
            <a:off x="457200" y="532113"/>
            <a:ext cx="8229600" cy="1143000"/>
          </a:xfrm>
          <a:prstGeom prst="rect">
            <a:avLst/>
          </a:prstGeom>
          <a:noFill/>
          <a:ln>
            <a:noFill/>
          </a:ln>
        </p:spPr>
        <p:txBody>
          <a:bodyPr anchorCtr="0" anchor="ctr" bIns="45700" lIns="91425" rIns="45700" wrap="square"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Path Testing</a:t>
            </a:r>
          </a:p>
        </p:txBody>
      </p:sp>
      <p:sp>
        <p:nvSpPr>
          <p:cNvPr id="685" name="Shape 685"/>
          <p:cNvSpPr/>
          <p:nvPr/>
        </p:nvSpPr>
        <p:spPr>
          <a:xfrm>
            <a:off x="1770888" y="2356863"/>
            <a:ext cx="2590800" cy="4191000"/>
          </a:xfrm>
          <a:custGeom>
            <a:pathLst>
              <a:path extrusionOk="0" h="2640" w="1632">
                <a:moveTo>
                  <a:pt x="1632" y="0"/>
                </a:moveTo>
                <a:lnTo>
                  <a:pt x="1632" y="192"/>
                </a:lnTo>
                <a:lnTo>
                  <a:pt x="1008" y="192"/>
                </a:lnTo>
                <a:lnTo>
                  <a:pt x="1008" y="816"/>
                </a:lnTo>
                <a:lnTo>
                  <a:pt x="0" y="816"/>
                </a:lnTo>
                <a:lnTo>
                  <a:pt x="0" y="1104"/>
                </a:lnTo>
                <a:lnTo>
                  <a:pt x="432" y="1104"/>
                </a:lnTo>
                <a:lnTo>
                  <a:pt x="432" y="1824"/>
                </a:lnTo>
                <a:lnTo>
                  <a:pt x="768" y="1824"/>
                </a:lnTo>
                <a:lnTo>
                  <a:pt x="768" y="2640"/>
                </a:lnTo>
              </a:path>
            </a:pathLst>
          </a:custGeom>
          <a:noFill/>
          <a:ln cap="flat" cmpd="sng" w="38100">
            <a:solidFill>
              <a:srgbClr val="FF0000"/>
            </a:solidFill>
            <a:prstDash val="solid"/>
            <a:miter lim="8000"/>
            <a:headEnd len="med" w="med" type="none"/>
            <a:tailEnd len="med" w="med" type="none"/>
          </a:ln>
        </p:spPr>
        <p:txBody>
          <a:bodyPr anchorCtr="0" anchor="t" bIns="45700" lIns="91425" rIns="91425" wrap="square" tIns="45700">
            <a:noAutofit/>
          </a:bodyPr>
          <a:lstStyle/>
          <a:p>
            <a:pPr lvl="0">
              <a:spcBef>
                <a:spcPts val="0"/>
              </a:spcBef>
              <a:buNone/>
            </a:pPr>
            <a:r>
              <a:t/>
            </a:r>
            <a:endParaRPr/>
          </a:p>
        </p:txBody>
      </p:sp>
      <p:cxnSp>
        <p:nvCxnSpPr>
          <p:cNvPr id="686" name="Shape 686"/>
          <p:cNvCxnSpPr>
            <a:stCxn id="667" idx="3"/>
          </p:cNvCxnSpPr>
          <p:nvPr/>
        </p:nvCxnSpPr>
        <p:spPr>
          <a:xfrm flipH="1" rot="10800000">
            <a:off x="5018113" y="2904869"/>
            <a:ext cx="1695600" cy="11100"/>
          </a:xfrm>
          <a:prstGeom prst="straightConnector1">
            <a:avLst/>
          </a:prstGeom>
          <a:noFill/>
          <a:ln cap="flat" cmpd="sng" w="19050">
            <a:solidFill>
              <a:schemeClr val="dk2"/>
            </a:solidFill>
            <a:prstDash val="solid"/>
            <a:round/>
            <a:headEnd len="lg" w="lg" type="none"/>
            <a:tailEnd len="lg" w="lg" type="none"/>
          </a:ln>
        </p:spPr>
      </p:cxnSp>
      <p:cxnSp>
        <p:nvCxnSpPr>
          <p:cNvPr id="687" name="Shape 687"/>
          <p:cNvCxnSpPr>
            <a:endCxn id="671" idx="0"/>
          </p:cNvCxnSpPr>
          <p:nvPr/>
        </p:nvCxnSpPr>
        <p:spPr>
          <a:xfrm flipH="1">
            <a:off x="6700863" y="2904763"/>
            <a:ext cx="3900" cy="316800"/>
          </a:xfrm>
          <a:prstGeom prst="straightConnector1">
            <a:avLst/>
          </a:prstGeom>
          <a:noFill/>
          <a:ln cap="flat" cmpd="sng" w="19050">
            <a:solidFill>
              <a:schemeClr val="dk2"/>
            </a:solidFill>
            <a:prstDash val="solid"/>
            <a:round/>
            <a:headEnd len="lg" w="lg" type="none"/>
            <a:tailEnd len="lg" w="lg" type="triangle"/>
          </a:ln>
        </p:spPr>
      </p:cxnSp>
      <p:cxnSp>
        <p:nvCxnSpPr>
          <p:cNvPr id="688" name="Shape 688"/>
          <p:cNvCxnSpPr>
            <a:stCxn id="677" idx="3"/>
          </p:cNvCxnSpPr>
          <p:nvPr/>
        </p:nvCxnSpPr>
        <p:spPr>
          <a:xfrm>
            <a:off x="3640163" y="5898881"/>
            <a:ext cx="4087200" cy="1200"/>
          </a:xfrm>
          <a:prstGeom prst="straightConnector1">
            <a:avLst/>
          </a:prstGeom>
          <a:noFill/>
          <a:ln cap="flat" cmpd="sng" w="19050">
            <a:solidFill>
              <a:schemeClr val="dk2"/>
            </a:solidFill>
            <a:prstDash val="solid"/>
            <a:round/>
            <a:headEnd len="lg" w="lg" type="none"/>
            <a:tailEnd len="lg" w="lg" type="none"/>
          </a:ln>
        </p:spPr>
      </p:cxnSp>
      <p:cxnSp>
        <p:nvCxnSpPr>
          <p:cNvPr id="689" name="Shape 689"/>
          <p:cNvCxnSpPr/>
          <p:nvPr/>
        </p:nvCxnSpPr>
        <p:spPr>
          <a:xfrm rot="10800000">
            <a:off x="7736750" y="2092175"/>
            <a:ext cx="9000" cy="3807900"/>
          </a:xfrm>
          <a:prstGeom prst="straightConnector1">
            <a:avLst/>
          </a:prstGeom>
          <a:noFill/>
          <a:ln cap="flat" cmpd="sng" w="19050">
            <a:solidFill>
              <a:schemeClr val="dk2"/>
            </a:solidFill>
            <a:prstDash val="solid"/>
            <a:round/>
            <a:headEnd len="lg" w="lg" type="none"/>
            <a:tailEnd len="lg" w="lg" type="none"/>
          </a:ln>
        </p:spPr>
      </p:cxnSp>
      <p:cxnSp>
        <p:nvCxnSpPr>
          <p:cNvPr id="690" name="Shape 690"/>
          <p:cNvCxnSpPr>
            <a:endCxn id="670" idx="3"/>
          </p:cNvCxnSpPr>
          <p:nvPr/>
        </p:nvCxnSpPr>
        <p:spPr>
          <a:xfrm rot="10800000">
            <a:off x="5094313" y="2074594"/>
            <a:ext cx="2633100" cy="8400"/>
          </a:xfrm>
          <a:prstGeom prst="straightConnector1">
            <a:avLst/>
          </a:prstGeom>
          <a:noFill/>
          <a:ln cap="flat" cmpd="sng" w="19050">
            <a:solidFill>
              <a:schemeClr val="dk2"/>
            </a:solidFill>
            <a:prstDash val="solid"/>
            <a:round/>
            <a:headEnd len="lg" w="lg" type="none"/>
            <a:tailEnd len="lg" w="lg" type="triangle"/>
          </a:ln>
        </p:spPr>
      </p:cxnSp>
      <p:cxnSp>
        <p:nvCxnSpPr>
          <p:cNvPr id="691" name="Shape 691"/>
          <p:cNvCxnSpPr>
            <a:stCxn id="671" idx="2"/>
          </p:cNvCxnSpPr>
          <p:nvPr/>
        </p:nvCxnSpPr>
        <p:spPr>
          <a:xfrm>
            <a:off x="6700863" y="3681938"/>
            <a:ext cx="22200" cy="1697700"/>
          </a:xfrm>
          <a:prstGeom prst="straightConnector1">
            <a:avLst/>
          </a:prstGeom>
          <a:noFill/>
          <a:ln cap="flat" cmpd="sng" w="19050">
            <a:solidFill>
              <a:schemeClr val="dk2"/>
            </a:solidFill>
            <a:prstDash val="solid"/>
            <a:round/>
            <a:headEnd len="lg" w="lg" type="none"/>
            <a:tailEnd len="lg" w="lg" type="none"/>
          </a:ln>
        </p:spPr>
      </p:cxnSp>
      <p:cxnSp>
        <p:nvCxnSpPr>
          <p:cNvPr id="692" name="Shape 692"/>
          <p:cNvCxnSpPr/>
          <p:nvPr/>
        </p:nvCxnSpPr>
        <p:spPr>
          <a:xfrm rot="10800000">
            <a:off x="3271025" y="5388825"/>
            <a:ext cx="3461100" cy="9000"/>
          </a:xfrm>
          <a:prstGeom prst="straightConnector1">
            <a:avLst/>
          </a:prstGeom>
          <a:noFill/>
          <a:ln cap="flat" cmpd="sng" w="19050">
            <a:solidFill>
              <a:schemeClr val="dk2"/>
            </a:solidFill>
            <a:prstDash val="solid"/>
            <a:round/>
            <a:headEnd len="lg" w="lg" type="none"/>
            <a:tailEnd len="lg" w="lg" type="none"/>
          </a:ln>
        </p:spPr>
      </p:cxnSp>
      <p:cxnSp>
        <p:nvCxnSpPr>
          <p:cNvPr id="693" name="Shape 693"/>
          <p:cNvCxnSpPr/>
          <p:nvPr/>
        </p:nvCxnSpPr>
        <p:spPr>
          <a:xfrm>
            <a:off x="3280275" y="5388700"/>
            <a:ext cx="9300" cy="264900"/>
          </a:xfrm>
          <a:prstGeom prst="straightConnector1">
            <a:avLst/>
          </a:prstGeom>
          <a:noFill/>
          <a:ln cap="flat" cmpd="sng" w="19050">
            <a:solidFill>
              <a:schemeClr val="dk2"/>
            </a:solidFill>
            <a:prstDash val="solid"/>
            <a:round/>
            <a:headEnd len="lg" w="lg" type="none"/>
            <a:tailEnd len="lg" w="lg" type="triangle"/>
          </a:ln>
        </p:spPr>
      </p:cxnSp>
      <p:sp>
        <p:nvSpPr>
          <p:cNvPr id="694" name="Shape 694"/>
          <p:cNvSpPr/>
          <p:nvPr/>
        </p:nvSpPr>
        <p:spPr>
          <a:xfrm>
            <a:off x="3640175" y="2146825"/>
            <a:ext cx="4114800" cy="4038600"/>
          </a:xfrm>
          <a:custGeom>
            <a:pathLst>
              <a:path extrusionOk="0" h="2544" w="2592">
                <a:moveTo>
                  <a:pt x="0" y="2544"/>
                </a:moveTo>
                <a:lnTo>
                  <a:pt x="2592" y="2544"/>
                </a:lnTo>
                <a:lnTo>
                  <a:pt x="2592" y="0"/>
                </a:lnTo>
                <a:lnTo>
                  <a:pt x="912" y="0"/>
                </a:lnTo>
              </a:path>
            </a:pathLst>
          </a:custGeom>
          <a:noFill/>
          <a:ln cap="flat" cmpd="sng" w="38100">
            <a:solidFill>
              <a:srgbClr val="66FF33"/>
            </a:solidFill>
            <a:prstDash val="solid"/>
            <a:round/>
            <a:headEnd len="med" w="med" type="none"/>
            <a:tailEnd len="med" w="med" type="none"/>
          </a:ln>
        </p:spPr>
        <p:txBody>
          <a:bodyPr anchorCtr="0" anchor="t" bIns="45700" lIns="91425" rIns="91425" wrap="square" tIns="45700">
            <a:noAutofit/>
          </a:bodyPr>
          <a:lstStyle/>
          <a:p>
            <a:pPr lvl="0">
              <a:spcBef>
                <a:spcPts val="0"/>
              </a:spcBef>
              <a:buNone/>
            </a:pPr>
            <a:r>
              <a:t/>
            </a:r>
            <a:endParaRPr/>
          </a:p>
        </p:txBody>
      </p:sp>
      <p:sp>
        <p:nvSpPr>
          <p:cNvPr id="695" name="Shape 695"/>
          <p:cNvSpPr/>
          <p:nvPr/>
        </p:nvSpPr>
        <p:spPr>
          <a:xfrm>
            <a:off x="3718250" y="1976963"/>
            <a:ext cx="4114800" cy="4325938"/>
          </a:xfrm>
          <a:custGeom>
            <a:pathLst>
              <a:path extrusionOk="0" h="2725" w="2592">
                <a:moveTo>
                  <a:pt x="0" y="2725"/>
                </a:moveTo>
                <a:lnTo>
                  <a:pt x="2592" y="2725"/>
                </a:lnTo>
                <a:lnTo>
                  <a:pt x="2592" y="0"/>
                </a:lnTo>
                <a:lnTo>
                  <a:pt x="885" y="0"/>
                </a:lnTo>
              </a:path>
            </a:pathLst>
          </a:custGeom>
          <a:noFill/>
          <a:ln cap="flat" cmpd="sng" w="38100">
            <a:solidFill>
              <a:srgbClr val="0066FF"/>
            </a:solidFill>
            <a:prstDash val="solid"/>
            <a:round/>
            <a:headEnd len="med" w="med" type="none"/>
            <a:tailEnd len="med" w="med" type="none"/>
          </a:ln>
        </p:spPr>
        <p:txBody>
          <a:bodyPr anchorCtr="0" anchor="t" bIns="45700" lIns="91425" rIns="91425" wrap="square" tIns="45700">
            <a:noAutofit/>
          </a:bodyPr>
          <a:lstStyle/>
          <a:p>
            <a:pPr lvl="0">
              <a:spcBef>
                <a:spcPts val="0"/>
              </a:spcBef>
              <a:buNone/>
            </a:pPr>
            <a:r>
              <a:t/>
            </a:r>
            <a:endParaRPr/>
          </a:p>
        </p:txBody>
      </p:sp>
      <p:cxnSp>
        <p:nvCxnSpPr>
          <p:cNvPr id="696" name="Shape 696"/>
          <p:cNvCxnSpPr>
            <a:stCxn id="669" idx="3"/>
          </p:cNvCxnSpPr>
          <p:nvPr/>
        </p:nvCxnSpPr>
        <p:spPr>
          <a:xfrm flipH="1" rot="10800000">
            <a:off x="3870350" y="3598944"/>
            <a:ext cx="934800" cy="6000"/>
          </a:xfrm>
          <a:prstGeom prst="straightConnector1">
            <a:avLst/>
          </a:prstGeom>
          <a:noFill/>
          <a:ln cap="flat" cmpd="sng" w="19050">
            <a:solidFill>
              <a:schemeClr val="dk2"/>
            </a:solidFill>
            <a:prstDash val="solid"/>
            <a:round/>
            <a:headEnd len="lg" w="lg" type="none"/>
            <a:tailEnd len="lg" w="lg" type="none"/>
          </a:ln>
        </p:spPr>
      </p:cxnSp>
      <p:cxnSp>
        <p:nvCxnSpPr>
          <p:cNvPr id="697" name="Shape 697"/>
          <p:cNvCxnSpPr/>
          <p:nvPr/>
        </p:nvCxnSpPr>
        <p:spPr>
          <a:xfrm>
            <a:off x="4796175" y="3589725"/>
            <a:ext cx="0" cy="328500"/>
          </a:xfrm>
          <a:prstGeom prst="straightConnector1">
            <a:avLst/>
          </a:prstGeom>
          <a:noFill/>
          <a:ln cap="flat" cmpd="sng" w="19050">
            <a:solidFill>
              <a:schemeClr val="dk2"/>
            </a:solidFill>
            <a:prstDash val="solid"/>
            <a:round/>
            <a:headEnd len="lg" w="lg" type="none"/>
            <a:tailEnd len="lg" w="lg" type="triangle"/>
          </a:ln>
        </p:spPr>
      </p:cxnSp>
      <p:cxnSp>
        <p:nvCxnSpPr>
          <p:cNvPr id="698" name="Shape 698"/>
          <p:cNvCxnSpPr>
            <a:stCxn id="669" idx="1"/>
          </p:cNvCxnSpPr>
          <p:nvPr/>
        </p:nvCxnSpPr>
        <p:spPr>
          <a:xfrm flipH="1">
            <a:off x="1910575" y="3604944"/>
            <a:ext cx="1194600" cy="3000"/>
          </a:xfrm>
          <a:prstGeom prst="straightConnector1">
            <a:avLst/>
          </a:prstGeom>
          <a:noFill/>
          <a:ln cap="flat" cmpd="sng" w="19050">
            <a:solidFill>
              <a:schemeClr val="dk2"/>
            </a:solidFill>
            <a:prstDash val="solid"/>
            <a:round/>
            <a:headEnd len="lg" w="lg" type="none"/>
            <a:tailEnd len="lg" w="lg" type="none"/>
          </a:ln>
        </p:spPr>
      </p:cxnSp>
      <p:cxnSp>
        <p:nvCxnSpPr>
          <p:cNvPr id="699" name="Shape 699"/>
          <p:cNvCxnSpPr>
            <a:endCxn id="676" idx="0"/>
          </p:cNvCxnSpPr>
          <p:nvPr/>
        </p:nvCxnSpPr>
        <p:spPr>
          <a:xfrm flipH="1">
            <a:off x="1881213" y="3598838"/>
            <a:ext cx="29400" cy="387900"/>
          </a:xfrm>
          <a:prstGeom prst="straightConnector1">
            <a:avLst/>
          </a:prstGeom>
          <a:noFill/>
          <a:ln cap="flat" cmpd="sng" w="19050">
            <a:solidFill>
              <a:schemeClr val="dk2"/>
            </a:solidFill>
            <a:prstDash val="solid"/>
            <a:round/>
            <a:headEnd len="lg" w="lg" type="none"/>
            <a:tailEnd len="lg" w="lg" type="triangle"/>
          </a:ln>
        </p:spPr>
      </p:cxnSp>
      <p:cxnSp>
        <p:nvCxnSpPr>
          <p:cNvPr id="700" name="Shape 700"/>
          <p:cNvCxnSpPr/>
          <p:nvPr/>
        </p:nvCxnSpPr>
        <p:spPr>
          <a:xfrm>
            <a:off x="4805300" y="4365925"/>
            <a:ext cx="9000" cy="1032000"/>
          </a:xfrm>
          <a:prstGeom prst="straightConnector1">
            <a:avLst/>
          </a:prstGeom>
          <a:noFill/>
          <a:ln cap="flat" cmpd="sng" w="19050">
            <a:solidFill>
              <a:schemeClr val="dk2"/>
            </a:solidFill>
            <a:prstDash val="solid"/>
            <a:round/>
            <a:headEnd len="lg" w="lg" type="none"/>
            <a:tailEnd len="lg" w="lg" type="none"/>
          </a:ln>
        </p:spPr>
      </p:cxnSp>
      <p:cxnSp>
        <p:nvCxnSpPr>
          <p:cNvPr id="701" name="Shape 701"/>
          <p:cNvCxnSpPr>
            <a:stCxn id="672" idx="0"/>
          </p:cNvCxnSpPr>
          <p:nvPr/>
        </p:nvCxnSpPr>
        <p:spPr>
          <a:xfrm flipH="1" rot="10800000">
            <a:off x="3946550" y="4155813"/>
            <a:ext cx="300" cy="519900"/>
          </a:xfrm>
          <a:prstGeom prst="straightConnector1">
            <a:avLst/>
          </a:prstGeom>
          <a:noFill/>
          <a:ln cap="flat" cmpd="sng" w="19050">
            <a:solidFill>
              <a:schemeClr val="dk2"/>
            </a:solidFill>
            <a:prstDash val="solid"/>
            <a:round/>
            <a:headEnd len="lg" w="lg" type="triangle"/>
            <a:tailEnd len="lg" w="lg" type="none"/>
          </a:ln>
        </p:spPr>
      </p:cxnSp>
      <p:cxnSp>
        <p:nvCxnSpPr>
          <p:cNvPr id="702" name="Shape 702"/>
          <p:cNvCxnSpPr/>
          <p:nvPr/>
        </p:nvCxnSpPr>
        <p:spPr>
          <a:xfrm>
            <a:off x="3946900" y="4146775"/>
            <a:ext cx="456600" cy="0"/>
          </a:xfrm>
          <a:prstGeom prst="straightConnector1">
            <a:avLst/>
          </a:prstGeom>
          <a:noFill/>
          <a:ln cap="flat" cmpd="sng" w="19050">
            <a:solidFill>
              <a:schemeClr val="dk2"/>
            </a:solidFill>
            <a:prstDash val="solid"/>
            <a:round/>
            <a:headEnd len="lg" w="lg" type="none"/>
            <a:tailEnd len="lg" w="lg" type="none"/>
          </a:ln>
        </p:spPr>
      </p:cxnSp>
      <p:cxnSp>
        <p:nvCxnSpPr>
          <p:cNvPr id="703" name="Shape 703"/>
          <p:cNvCxnSpPr/>
          <p:nvPr/>
        </p:nvCxnSpPr>
        <p:spPr>
          <a:xfrm>
            <a:off x="3965175" y="5151275"/>
            <a:ext cx="0" cy="246600"/>
          </a:xfrm>
          <a:prstGeom prst="straightConnector1">
            <a:avLst/>
          </a:prstGeom>
          <a:noFill/>
          <a:ln cap="flat" cmpd="sng" w="19050">
            <a:solidFill>
              <a:schemeClr val="dk2"/>
            </a:solidFill>
            <a:prstDash val="solid"/>
            <a:round/>
            <a:headEnd len="lg" w="lg" type="none"/>
            <a:tailEnd len="lg" w="lg" type="none"/>
          </a:ln>
        </p:spPr>
      </p:cxnSp>
      <p:cxnSp>
        <p:nvCxnSpPr>
          <p:cNvPr id="704" name="Shape 704"/>
          <p:cNvCxnSpPr/>
          <p:nvPr/>
        </p:nvCxnSpPr>
        <p:spPr>
          <a:xfrm rot="10800000">
            <a:off x="1284412" y="5397850"/>
            <a:ext cx="1990800" cy="0"/>
          </a:xfrm>
          <a:prstGeom prst="straightConnector1">
            <a:avLst/>
          </a:prstGeom>
          <a:noFill/>
          <a:ln cap="flat" cmpd="sng" w="19050">
            <a:solidFill>
              <a:schemeClr val="dk2"/>
            </a:solidFill>
            <a:prstDash val="solid"/>
            <a:round/>
            <a:headEnd len="lg" w="lg" type="none"/>
            <a:tailEnd len="lg" w="lg" type="none"/>
          </a:ln>
        </p:spPr>
      </p:cxnSp>
      <p:cxnSp>
        <p:nvCxnSpPr>
          <p:cNvPr id="705" name="Shape 705"/>
          <p:cNvCxnSpPr>
            <a:stCxn id="674" idx="2"/>
          </p:cNvCxnSpPr>
          <p:nvPr/>
        </p:nvCxnSpPr>
        <p:spPr>
          <a:xfrm>
            <a:off x="1268438" y="5134500"/>
            <a:ext cx="2700" cy="263400"/>
          </a:xfrm>
          <a:prstGeom prst="straightConnector1">
            <a:avLst/>
          </a:prstGeom>
          <a:noFill/>
          <a:ln cap="flat" cmpd="sng" w="19050">
            <a:solidFill>
              <a:schemeClr val="dk2"/>
            </a:solidFill>
            <a:prstDash val="solid"/>
            <a:round/>
            <a:headEnd len="lg" w="lg" type="none"/>
            <a:tailEnd len="lg" w="lg" type="none"/>
          </a:ln>
        </p:spPr>
      </p:cxnSp>
      <p:cxnSp>
        <p:nvCxnSpPr>
          <p:cNvPr id="706" name="Shape 706"/>
          <p:cNvCxnSpPr>
            <a:stCxn id="673" idx="2"/>
          </p:cNvCxnSpPr>
          <p:nvPr/>
        </p:nvCxnSpPr>
        <p:spPr>
          <a:xfrm>
            <a:off x="2492401" y="5134500"/>
            <a:ext cx="11700" cy="263400"/>
          </a:xfrm>
          <a:prstGeom prst="straightConnector1">
            <a:avLst/>
          </a:prstGeom>
          <a:noFill/>
          <a:ln cap="flat" cmpd="sng" w="19050">
            <a:solidFill>
              <a:schemeClr val="dk2"/>
            </a:solidFill>
            <a:prstDash val="solid"/>
            <a:round/>
            <a:headEnd len="lg" w="lg" type="none"/>
            <a:tailEnd len="lg" w="lg" type="none"/>
          </a:ln>
        </p:spPr>
      </p:cxnSp>
      <p:cxnSp>
        <p:nvCxnSpPr>
          <p:cNvPr id="707" name="Shape 707"/>
          <p:cNvCxnSpPr>
            <a:endCxn id="673" idx="0"/>
          </p:cNvCxnSpPr>
          <p:nvPr/>
        </p:nvCxnSpPr>
        <p:spPr>
          <a:xfrm flipH="1">
            <a:off x="2492401" y="4229013"/>
            <a:ext cx="2400" cy="446700"/>
          </a:xfrm>
          <a:prstGeom prst="straightConnector1">
            <a:avLst/>
          </a:prstGeom>
          <a:noFill/>
          <a:ln cap="flat" cmpd="sng" w="19050">
            <a:solidFill>
              <a:schemeClr val="dk2"/>
            </a:solidFill>
            <a:prstDash val="solid"/>
            <a:round/>
            <a:headEnd len="lg" w="lg" type="none"/>
            <a:tailEnd len="lg" w="lg" type="triangle"/>
          </a:ln>
        </p:spPr>
      </p:cxnSp>
      <p:cxnSp>
        <p:nvCxnSpPr>
          <p:cNvPr id="708" name="Shape 708"/>
          <p:cNvCxnSpPr>
            <a:endCxn id="674" idx="0"/>
          </p:cNvCxnSpPr>
          <p:nvPr/>
        </p:nvCxnSpPr>
        <p:spPr>
          <a:xfrm flipH="1">
            <a:off x="1268438" y="4210713"/>
            <a:ext cx="2700" cy="465000"/>
          </a:xfrm>
          <a:prstGeom prst="straightConnector1">
            <a:avLst/>
          </a:prstGeom>
          <a:noFill/>
          <a:ln cap="flat" cmpd="sng" w="19050">
            <a:solidFill>
              <a:schemeClr val="dk2"/>
            </a:solidFill>
            <a:prstDash val="solid"/>
            <a:round/>
            <a:headEnd len="lg" w="lg" type="none"/>
            <a:tailEnd len="lg" w="lg" type="triangle"/>
          </a:ln>
        </p:spPr>
      </p:cxnSp>
      <p:cxnSp>
        <p:nvCxnSpPr>
          <p:cNvPr id="709" name="Shape 709"/>
          <p:cNvCxnSpPr>
            <a:stCxn id="676" idx="3"/>
          </p:cNvCxnSpPr>
          <p:nvPr/>
        </p:nvCxnSpPr>
        <p:spPr>
          <a:xfrm flipH="1" rot="10800000">
            <a:off x="2263800" y="4210731"/>
            <a:ext cx="249300" cy="5400"/>
          </a:xfrm>
          <a:prstGeom prst="straightConnector1">
            <a:avLst/>
          </a:prstGeom>
          <a:noFill/>
          <a:ln cap="flat" cmpd="sng" w="19050">
            <a:solidFill>
              <a:schemeClr val="dk2"/>
            </a:solidFill>
            <a:prstDash val="solid"/>
            <a:round/>
            <a:headEnd len="lg" w="lg" type="none"/>
            <a:tailEnd len="lg" w="lg" type="none"/>
          </a:ln>
        </p:spPr>
      </p:cxnSp>
      <p:cxnSp>
        <p:nvCxnSpPr>
          <p:cNvPr id="710" name="Shape 710"/>
          <p:cNvCxnSpPr>
            <a:stCxn id="676" idx="1"/>
          </p:cNvCxnSpPr>
          <p:nvPr/>
        </p:nvCxnSpPr>
        <p:spPr>
          <a:xfrm flipH="1">
            <a:off x="1280525" y="4216131"/>
            <a:ext cx="218100" cy="3600"/>
          </a:xfrm>
          <a:prstGeom prst="straightConnector1">
            <a:avLst/>
          </a:prstGeom>
          <a:noFill/>
          <a:ln cap="flat" cmpd="sng" w="19050">
            <a:solidFill>
              <a:schemeClr val="dk2"/>
            </a:solidFill>
            <a:prstDash val="solid"/>
            <a:round/>
            <a:headEnd len="lg" w="lg" type="none"/>
            <a:tailEnd len="lg" w="lg" type="none"/>
          </a:ln>
        </p:spPr>
      </p:cxnSp>
      <p:sp>
        <p:nvSpPr>
          <p:cNvPr id="711" name="Shape 711"/>
          <p:cNvSpPr/>
          <p:nvPr/>
        </p:nvSpPr>
        <p:spPr>
          <a:xfrm>
            <a:off x="3073575" y="2318775"/>
            <a:ext cx="1600200" cy="4190999"/>
          </a:xfrm>
          <a:custGeom>
            <a:pathLst>
              <a:path extrusionOk="0" h="2592" w="1008">
                <a:moveTo>
                  <a:pt x="864" y="0"/>
                </a:moveTo>
                <a:lnTo>
                  <a:pt x="864" y="288"/>
                </a:lnTo>
                <a:lnTo>
                  <a:pt x="288" y="288"/>
                </a:lnTo>
                <a:lnTo>
                  <a:pt x="288" y="768"/>
                </a:lnTo>
                <a:lnTo>
                  <a:pt x="1008" y="768"/>
                </a:lnTo>
                <a:lnTo>
                  <a:pt x="1008" y="1056"/>
                </a:lnTo>
                <a:lnTo>
                  <a:pt x="384" y="1056"/>
                </a:lnTo>
                <a:lnTo>
                  <a:pt x="384" y="1824"/>
                </a:lnTo>
                <a:lnTo>
                  <a:pt x="0" y="1824"/>
                </a:lnTo>
                <a:lnTo>
                  <a:pt x="0" y="2592"/>
                </a:lnTo>
              </a:path>
            </a:pathLst>
          </a:custGeom>
          <a:noFill/>
          <a:ln cap="flat" cmpd="sng" w="38100">
            <a:solidFill>
              <a:srgbClr val="FF0000"/>
            </a:solidFill>
            <a:prstDash val="solid"/>
            <a:round/>
            <a:headEnd len="med" w="med" type="none"/>
            <a:tailEnd len="med" w="med" type="none"/>
          </a:ln>
        </p:spPr>
        <p:txBody>
          <a:bodyPr anchorCtr="0" anchor="t" bIns="45700" lIns="91425" rIns="91425" wrap="square" tIns="45700">
            <a:noAutofit/>
          </a:bodyPr>
          <a:lstStyle/>
          <a:p>
            <a:pPr lvl="0">
              <a:spcBef>
                <a:spcPts val="0"/>
              </a:spcBef>
              <a:buNone/>
            </a:pPr>
            <a:r>
              <a:t/>
            </a:r>
            <a:endParaRPr/>
          </a:p>
        </p:txBody>
      </p:sp>
      <p:sp>
        <p:nvSpPr>
          <p:cNvPr id="712" name="Shape 712"/>
          <p:cNvSpPr/>
          <p:nvPr/>
        </p:nvSpPr>
        <p:spPr>
          <a:xfrm>
            <a:off x="3151188" y="2304000"/>
            <a:ext cx="2125663" cy="4122738"/>
          </a:xfrm>
          <a:custGeom>
            <a:pathLst>
              <a:path extrusionOk="0" h="2597" w="1339">
                <a:moveTo>
                  <a:pt x="859" y="0"/>
                </a:moveTo>
                <a:lnTo>
                  <a:pt x="859" y="384"/>
                </a:lnTo>
                <a:lnTo>
                  <a:pt x="283" y="384"/>
                </a:lnTo>
                <a:lnTo>
                  <a:pt x="283" y="672"/>
                </a:lnTo>
                <a:lnTo>
                  <a:pt x="1003" y="672"/>
                </a:lnTo>
                <a:lnTo>
                  <a:pt x="1003" y="1056"/>
                </a:lnTo>
                <a:lnTo>
                  <a:pt x="1339" y="1056"/>
                </a:lnTo>
                <a:lnTo>
                  <a:pt x="1334" y="1872"/>
                </a:lnTo>
                <a:lnTo>
                  <a:pt x="11" y="1877"/>
                </a:lnTo>
                <a:lnTo>
                  <a:pt x="0" y="2597"/>
                </a:lnTo>
              </a:path>
            </a:pathLst>
          </a:custGeom>
          <a:noFill/>
          <a:ln cap="flat" cmpd="sng" w="38100">
            <a:solidFill>
              <a:srgbClr val="66FF33"/>
            </a:solidFill>
            <a:prstDash val="solid"/>
            <a:round/>
            <a:headEnd len="med" w="med" type="none"/>
            <a:tailEnd len="med" w="med" type="none"/>
          </a:ln>
        </p:spPr>
        <p:txBody>
          <a:bodyPr anchorCtr="0" anchor="t" bIns="45700" lIns="91425" rIns="91425" wrap="square" tIns="45700">
            <a:noAutofit/>
          </a:bodyPr>
          <a:lstStyle/>
          <a:p>
            <a:pPr lvl="0">
              <a:spcBef>
                <a:spcPts val="0"/>
              </a:spcBef>
              <a:buNone/>
            </a:pPr>
            <a:r>
              <a:t/>
            </a:r>
            <a:endParaRPr/>
          </a:p>
        </p:txBody>
      </p:sp>
      <p:sp>
        <p:nvSpPr>
          <p:cNvPr id="713" name="Shape 713"/>
          <p:cNvSpPr txBox="1"/>
          <p:nvPr/>
        </p:nvSpPr>
        <p:spPr>
          <a:xfrm>
            <a:off x="7226327" y="4365925"/>
            <a:ext cx="1746300" cy="458700"/>
          </a:xfrm>
          <a:prstGeom prst="rect">
            <a:avLst/>
          </a:prstGeom>
          <a:solidFill>
            <a:srgbClr val="FFFFFF"/>
          </a:solidFill>
          <a:ln>
            <a:noFill/>
          </a:ln>
        </p:spPr>
        <p:txBody>
          <a:bodyPr anchorCtr="0" anchor="t" bIns="45875" lIns="91775" rIns="91775" wrap="square" tIns="45875">
            <a:noAutofit/>
          </a:bodyPr>
          <a:lstStyle/>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loop &lt;= 20</a:t>
            </a:r>
          </a:p>
        </p:txBody>
      </p:sp>
      <p:sp>
        <p:nvSpPr>
          <p:cNvPr id="714" name="Shape 71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
                                        <p:tgtEl>
                                          <p:spTgt spid="682"/>
                                        </p:tgtEl>
                                      </p:cBhvr>
                                    </p:animEffect>
                                  </p:childTnLst>
                                </p:cTn>
                              </p:par>
                              <p:par>
                                <p:cTn fill="hold" nodeType="with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1"/>
                                        <p:tgtEl>
                                          <p:spTgt spid="683"/>
                                        </p:tgtEl>
                                      </p:cBhvr>
                                    </p:animEffect>
                                  </p:childTnLst>
                                </p:cTn>
                              </p:par>
                              <p:par>
                                <p:cTn fill="hold" nodeType="with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1"/>
                                        <p:tgtEl>
                                          <p:spTgt spid="685"/>
                                        </p:tgtEl>
                                      </p:cBhvr>
                                    </p:animEffect>
                                  </p:childTnLst>
                                </p:cTn>
                              </p:par>
                              <p:par>
                                <p:cTn fill="hold" nodeType="withEffect" presetClass="entr" presetID="10" presetSubtype="0">
                                  <p:stCondLst>
                                    <p:cond delay="0"/>
                                  </p:stCondLst>
                                  <p:childTnLst>
                                    <p:set>
                                      <p:cBhvr>
                                        <p:cTn dur="1" fill="hold">
                                          <p:stCondLst>
                                            <p:cond delay="0"/>
                                          </p:stCondLst>
                                        </p:cTn>
                                        <p:tgtEl>
                                          <p:spTgt spid="711"/>
                                        </p:tgtEl>
                                        <p:attrNameLst>
                                          <p:attrName>style.visibility</p:attrName>
                                        </p:attrNameLst>
                                      </p:cBhvr>
                                      <p:to>
                                        <p:strVal val="visible"/>
                                      </p:to>
                                    </p:set>
                                    <p:animEffect filter="fade" transition="in">
                                      <p:cBhvr>
                                        <p:cTn dur="1"/>
                                        <p:tgtEl>
                                          <p:spTgt spid="7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gtEl>
                                        <p:attrNameLst>
                                          <p:attrName>style.visibility</p:attrName>
                                        </p:attrNameLst>
                                      </p:cBhvr>
                                      <p:to>
                                        <p:strVal val="visible"/>
                                      </p:to>
                                    </p:set>
                                    <p:animEffect filter="fade" transition="in">
                                      <p:cBhvr>
                                        <p:cTn dur="1"/>
                                        <p:tgtEl>
                                          <p:spTgt spid="712"/>
                                        </p:tgtEl>
                                      </p:cBhvr>
                                    </p:animEffect>
                                  </p:childTnLst>
                                </p:cTn>
                              </p:par>
                              <p:par>
                                <p:cTn fill="hold" nodeType="with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
                                        <p:tgtEl>
                                          <p:spTgt spid="6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1"/>
                                        <p:tgtEl>
                                          <p:spTgt spid="695"/>
                                        </p:tgtEl>
                                      </p:cBhvr>
                                    </p:animEffect>
                                  </p:childTnLst>
                                </p:cTn>
                              </p:par>
                              <p:par>
                                <p:cTn fill="hold" nodeType="withEffect" presetClass="entr" presetID="10" presetSubtype="0">
                                  <p:stCondLst>
                                    <p:cond delay="0"/>
                                  </p:stCondLst>
                                  <p:childTnLst>
                                    <p:set>
                                      <p:cBhvr>
                                        <p:cTn dur="1" fill="hold">
                                          <p:stCondLst>
                                            <p:cond delay="0"/>
                                          </p:stCondLst>
                                        </p:cTn>
                                        <p:tgtEl>
                                          <p:spTgt spid="713"/>
                                        </p:tgtEl>
                                        <p:attrNameLst>
                                          <p:attrName>style.visibility</p:attrName>
                                        </p:attrNameLst>
                                      </p:cBhvr>
                                      <p:to>
                                        <p:strVal val="visible"/>
                                      </p:to>
                                    </p:set>
                                    <p:animEffect filter="fade" transition="in">
                                      <p:cBhvr>
                                        <p:cTn dur="1"/>
                                        <p:tgtEl>
                                          <p:spTgt spid="7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Shape 71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Number of Tests</a:t>
            </a:r>
          </a:p>
        </p:txBody>
      </p:sp>
      <p:sp>
        <p:nvSpPr>
          <p:cNvPr id="720" name="Shape 72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20000"/>
              </a:lnSpc>
              <a:spcBef>
                <a:spcPts val="0"/>
              </a:spcBef>
              <a:spcAft>
                <a:spcPts val="0"/>
              </a:spcAft>
              <a:buNone/>
            </a:pPr>
            <a:r>
              <a:t/>
            </a:r>
            <a:endParaRPr/>
          </a:p>
          <a:p>
            <a:pPr lvl="0" rtl="0">
              <a:spcBef>
                <a:spcPts val="0"/>
              </a:spcBef>
              <a:buClr>
                <a:schemeClr val="dk1"/>
              </a:buClr>
              <a:buSzPct val="25000"/>
              <a:buFont typeface="Arial"/>
              <a:buNone/>
            </a:pPr>
            <a:r>
              <a:rPr lang="en" sz="3200"/>
              <a:t>Path coverage for that loop bound requires:</a:t>
            </a:r>
          </a:p>
          <a:p>
            <a:pPr lvl="0" rtl="0">
              <a:spcBef>
                <a:spcPts val="0"/>
              </a:spcBef>
              <a:buNone/>
            </a:pPr>
            <a:r>
              <a:rPr b="1" lang="en" sz="3200"/>
              <a:t>3,656,158,440,062,976</a:t>
            </a:r>
            <a:r>
              <a:rPr lang="en" sz="3200"/>
              <a:t> test cases</a:t>
            </a:r>
          </a:p>
          <a:p>
            <a:pPr lvl="0" rtl="0">
              <a:spcBef>
                <a:spcPts val="0"/>
              </a:spcBef>
              <a:buClr>
                <a:schemeClr val="dk1"/>
              </a:buClr>
              <a:buSzPct val="34375"/>
              <a:buFont typeface="Arial"/>
              <a:buNone/>
            </a:pPr>
            <a:br>
              <a:rPr lang="en" sz="3200"/>
            </a:br>
            <a:r>
              <a:rPr lang="en" sz="3200"/>
              <a:t>If you run 1000 tests per second, this will take </a:t>
            </a:r>
            <a:r>
              <a:rPr b="1" lang="en" sz="3200"/>
              <a:t>116,000 years</a:t>
            </a:r>
            <a:r>
              <a:rPr lang="en" sz="3200"/>
              <a:t>.</a:t>
            </a:r>
          </a:p>
          <a:p>
            <a:pPr lvl="0" marR="0" rtl="0" algn="l">
              <a:lnSpc>
                <a:spcPct val="120000"/>
              </a:lnSpc>
              <a:spcBef>
                <a:spcPts val="0"/>
              </a:spcBef>
              <a:spcAft>
                <a:spcPts val="0"/>
              </a:spcAft>
              <a:buNone/>
            </a:pPr>
            <a:r>
              <a:t/>
            </a:r>
            <a:endParaRPr/>
          </a:p>
          <a:p>
            <a:pPr lvl="0" marR="0" rtl="0" algn="l">
              <a:lnSpc>
                <a:spcPct val="120000"/>
              </a:lnSpc>
              <a:spcBef>
                <a:spcPts val="0"/>
              </a:spcBef>
              <a:spcAft>
                <a:spcPts val="0"/>
              </a:spcAft>
              <a:buNone/>
            </a:pPr>
            <a:r>
              <a:rPr lang="en"/>
              <a:t>However, there are ways to get some of the benefits of path coverage without the cost...</a:t>
            </a:r>
          </a:p>
        </p:txBody>
      </p:sp>
      <p:sp>
        <p:nvSpPr>
          <p:cNvPr id="721" name="Shape 72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Shape 72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We Have Learned</a:t>
            </a:r>
          </a:p>
        </p:txBody>
      </p:sp>
      <p:sp>
        <p:nvSpPr>
          <p:cNvPr id="727" name="Shape 72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0"/>
              </a:spcBef>
              <a:spcAft>
                <a:spcPts val="0"/>
              </a:spcAft>
              <a:buClr>
                <a:schemeClr val="dk1"/>
              </a:buClr>
              <a:buSzPct val="100000"/>
              <a:buFont typeface="Arial"/>
            </a:pPr>
            <a:r>
              <a:rPr lang="en"/>
              <a:t>Test adequacy metrics let us “measure” how good our testing efforts are.</a:t>
            </a:r>
          </a:p>
          <a:p>
            <a:pPr indent="-381000" lvl="1" marL="914400" marR="0" rtl="0" algn="l">
              <a:lnSpc>
                <a:spcPct val="100000"/>
              </a:lnSpc>
              <a:spcBef>
                <a:spcPts val="0"/>
              </a:spcBef>
              <a:spcAft>
                <a:spcPts val="0"/>
              </a:spcAft>
            </a:pPr>
            <a:r>
              <a:rPr lang="en"/>
              <a:t>They prescribe test obligations that can be used to remove inadequacies from test suites.</a:t>
            </a:r>
          </a:p>
          <a:p>
            <a:pPr indent="-419100" lvl="0" marL="457200" marR="0" rtl="0" algn="l">
              <a:lnSpc>
                <a:spcPct val="100000"/>
              </a:lnSpc>
              <a:spcBef>
                <a:spcPts val="0"/>
              </a:spcBef>
              <a:spcAft>
                <a:spcPts val="0"/>
              </a:spcAft>
              <a:buClr>
                <a:schemeClr val="dk1"/>
              </a:buClr>
              <a:buSzPct val="100000"/>
              <a:buFont typeface="Arial"/>
            </a:pPr>
            <a:r>
              <a:rPr lang="en"/>
              <a:t>Code structure is used in many adequacy metrics. Many different criteria, based on:</a:t>
            </a:r>
          </a:p>
          <a:p>
            <a:pPr indent="-381000" lvl="1" marL="914400" marR="0" rtl="0" algn="l">
              <a:lnSpc>
                <a:spcPct val="100000"/>
              </a:lnSpc>
              <a:spcBef>
                <a:spcPts val="0"/>
              </a:spcBef>
              <a:spcAft>
                <a:spcPts val="0"/>
              </a:spcAft>
            </a:pPr>
            <a:r>
              <a:rPr lang="en" sz="2400"/>
              <a:t>Statements, branches, conditions, paths, etc.</a:t>
            </a:r>
          </a:p>
          <a:p>
            <a:pPr indent="-419100" lvl="0" marL="457200" marR="0" rtl="0" algn="l">
              <a:lnSpc>
                <a:spcPct val="100000"/>
              </a:lnSpc>
              <a:spcBef>
                <a:spcPts val="0"/>
              </a:spcBef>
              <a:spcAft>
                <a:spcPts val="0"/>
              </a:spcAft>
            </a:pPr>
            <a:r>
              <a:rPr lang="en"/>
              <a:t>Coverage metrics tuned towards particular types of faults. Some are theoretically stronger than others, but are also more expensive and difficult to satisfy.</a:t>
            </a:r>
          </a:p>
        </p:txBody>
      </p:sp>
      <p:sp>
        <p:nvSpPr>
          <p:cNvPr id="728" name="Shape 72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Shape 73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Next Time</a:t>
            </a:r>
          </a:p>
        </p:txBody>
      </p:sp>
      <p:sp>
        <p:nvSpPr>
          <p:cNvPr id="734" name="Shape 73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0"/>
              </a:spcBef>
              <a:spcAft>
                <a:spcPts val="0"/>
              </a:spcAft>
            </a:pPr>
            <a:r>
              <a:rPr lang="en"/>
              <a:t>Next time - more on structural coverage</a:t>
            </a:r>
          </a:p>
          <a:p>
            <a:pPr indent="-381000" lvl="1" marL="914400" marR="0" rtl="0" algn="l">
              <a:lnSpc>
                <a:spcPct val="100000"/>
              </a:lnSpc>
              <a:spcBef>
                <a:spcPts val="0"/>
              </a:spcBef>
              <a:spcAft>
                <a:spcPts val="0"/>
              </a:spcAft>
            </a:pPr>
            <a:r>
              <a:rPr lang="en"/>
              <a:t>Path-based Metrics</a:t>
            </a:r>
          </a:p>
          <a:p>
            <a:pPr indent="-381000" lvl="1" marL="914400" marR="0" rtl="0" algn="l">
              <a:lnSpc>
                <a:spcPct val="100000"/>
              </a:lnSpc>
              <a:spcBef>
                <a:spcPts val="0"/>
              </a:spcBef>
              <a:spcAft>
                <a:spcPts val="0"/>
              </a:spcAft>
            </a:pPr>
            <a:r>
              <a:rPr lang="en"/>
              <a:t>Procedure Coverage</a:t>
            </a:r>
          </a:p>
          <a:p>
            <a:pPr indent="-381000" lvl="1" marL="914400" marR="0" rtl="0" algn="l">
              <a:lnSpc>
                <a:spcPct val="100000"/>
              </a:lnSpc>
              <a:spcBef>
                <a:spcPts val="0"/>
              </a:spcBef>
              <a:spcAft>
                <a:spcPts val="0"/>
              </a:spcAft>
            </a:pPr>
            <a:r>
              <a:rPr lang="en"/>
              <a:t>The Infeasibility Problem</a:t>
            </a:r>
          </a:p>
          <a:p>
            <a:pPr indent="-381000" lvl="1" marL="914400" marR="0" rtl="0" algn="l">
              <a:lnSpc>
                <a:spcPct val="100000"/>
              </a:lnSpc>
              <a:spcBef>
                <a:spcPts val="0"/>
              </a:spcBef>
              <a:spcAft>
                <a:spcPts val="0"/>
              </a:spcAft>
            </a:pPr>
            <a:r>
              <a:rPr lang="en"/>
              <a:t>Limitations of Coverage Metrics</a:t>
            </a:r>
          </a:p>
          <a:p>
            <a:pPr lvl="0" marR="0" rtl="0" algn="l">
              <a:lnSpc>
                <a:spcPct val="100000"/>
              </a:lnSpc>
              <a:spcBef>
                <a:spcPts val="0"/>
              </a:spcBef>
              <a:spcAft>
                <a:spcPts val="0"/>
              </a:spcAft>
              <a:buNone/>
            </a:pPr>
            <a:r>
              <a:t/>
            </a:r>
            <a:endParaRPr/>
          </a:p>
          <a:p>
            <a:pPr indent="-419100" lvl="0" marL="457200" marR="0" rtl="0" algn="l">
              <a:lnSpc>
                <a:spcPct val="100000"/>
              </a:lnSpc>
              <a:spcBef>
                <a:spcPts val="0"/>
              </a:spcBef>
              <a:spcAft>
                <a:spcPts val="0"/>
              </a:spcAft>
            </a:pPr>
            <a:r>
              <a:rPr lang="en"/>
              <a:t>Homework 4</a:t>
            </a:r>
          </a:p>
          <a:p>
            <a:pPr indent="-381000" lvl="1" marL="914400" marR="0" rtl="0" algn="l">
              <a:lnSpc>
                <a:spcPct val="100000"/>
              </a:lnSpc>
              <a:spcBef>
                <a:spcPts val="0"/>
              </a:spcBef>
              <a:spcAft>
                <a:spcPts val="0"/>
              </a:spcAft>
            </a:pPr>
            <a:r>
              <a:rPr lang="en"/>
              <a:t>Any questions? </a:t>
            </a:r>
          </a:p>
          <a:p>
            <a:pPr lvl="0" marR="0" rtl="0" algn="l">
              <a:lnSpc>
                <a:spcPct val="100000"/>
              </a:lnSpc>
              <a:spcBef>
                <a:spcPts val="0"/>
              </a:spcBef>
              <a:spcAft>
                <a:spcPts val="0"/>
              </a:spcAft>
              <a:buNone/>
            </a:pPr>
            <a:r>
              <a:t/>
            </a:r>
            <a:endParaRPr/>
          </a:p>
        </p:txBody>
      </p:sp>
      <p:sp>
        <p:nvSpPr>
          <p:cNvPr id="735" name="Shape 73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(In)Adequacy Metrics</a:t>
            </a:r>
          </a:p>
        </p:txBody>
      </p:sp>
      <p:sp>
        <p:nvSpPr>
          <p:cNvPr id="77" name="Shape 7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lgn="l">
              <a:spcBef>
                <a:spcPts val="0"/>
              </a:spcBef>
            </a:pPr>
            <a:r>
              <a:rPr lang="en"/>
              <a:t>We do not know what faults exist before testing, so we rely on an approximation of “we found all of the faults”.</a:t>
            </a:r>
          </a:p>
          <a:p>
            <a:pPr indent="-419100" lvl="0" marL="457200" rtl="0" algn="l">
              <a:spcBef>
                <a:spcPts val="0"/>
              </a:spcBef>
            </a:pPr>
            <a:r>
              <a:rPr lang="en"/>
              <a:t>Criteria identify </a:t>
            </a:r>
            <a:r>
              <a:rPr b="1" lang="en"/>
              <a:t>in</a:t>
            </a:r>
            <a:r>
              <a:rPr lang="en"/>
              <a:t>adequacies in the tests.</a:t>
            </a:r>
          </a:p>
          <a:p>
            <a:pPr indent="-381000" lvl="1" marL="914400" rtl="0" algn="l">
              <a:spcBef>
                <a:spcPts val="0"/>
              </a:spcBef>
            </a:pPr>
            <a:r>
              <a:rPr lang="en"/>
              <a:t>If the test does reach a statement, it is </a:t>
            </a:r>
            <a:r>
              <a:rPr i="1" lang="en"/>
              <a:t>inadequate </a:t>
            </a:r>
            <a:r>
              <a:rPr lang="en"/>
              <a:t>for finding faults in that statement.</a:t>
            </a:r>
          </a:p>
          <a:p>
            <a:pPr indent="-381000" lvl="1" marL="914400" rtl="0" algn="l">
              <a:spcBef>
                <a:spcPts val="0"/>
              </a:spcBef>
            </a:pPr>
            <a:r>
              <a:rPr lang="en"/>
              <a:t>If the requirements discuss two outcomes of a function, but the tests only cover one, then the tests are </a:t>
            </a:r>
            <a:r>
              <a:rPr i="1" lang="en"/>
              <a:t>inadequate</a:t>
            </a:r>
            <a:r>
              <a:rPr lang="en"/>
              <a:t> for verifying that requirement.</a:t>
            </a:r>
          </a:p>
          <a:p>
            <a:pPr lvl="0" rtl="0" algn="l">
              <a:spcBef>
                <a:spcPts val="0"/>
              </a:spcBef>
              <a:buNone/>
            </a:pPr>
            <a:r>
              <a:t/>
            </a:r>
            <a:endParaRPr/>
          </a:p>
          <a:p>
            <a:pPr lvl="0" rtl="0" algn="r">
              <a:spcBef>
                <a:spcPts val="0"/>
              </a:spcBef>
              <a:buClr>
                <a:schemeClr val="dk1"/>
              </a:buClr>
              <a:buSzPct val="36666"/>
              <a:buFont typeface="Arial"/>
              <a:buNone/>
            </a:pPr>
            <a:r>
              <a:t/>
            </a:r>
            <a:endParaRPr/>
          </a:p>
          <a:p>
            <a:pPr indent="0" lvl="0" marL="0" rtl="0" algn="l">
              <a:spcBef>
                <a:spcPts val="0"/>
              </a:spcBef>
              <a:buNone/>
            </a:pPr>
            <a:r>
              <a:t/>
            </a:r>
            <a:endParaRPr/>
          </a:p>
          <a:p>
            <a:pPr indent="0" lvl="0" marL="0" rtl="0" algn="l">
              <a:spcBef>
                <a:spcPts val="0"/>
              </a:spcBef>
              <a:buNone/>
            </a:pPr>
            <a:r>
              <a:t/>
            </a:r>
            <a:endParaRPr/>
          </a:p>
        </p:txBody>
      </p:sp>
      <p:sp>
        <p:nvSpPr>
          <p:cNvPr id="78" name="Shape 7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Adequacy Metrics</a:t>
            </a:r>
          </a:p>
        </p:txBody>
      </p:sp>
      <p:sp>
        <p:nvSpPr>
          <p:cNvPr id="84" name="Shape 8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Adequacy Metrics based on coverage of factors correlated to finding faults.</a:t>
            </a:r>
          </a:p>
          <a:p>
            <a:pPr indent="-381000" lvl="1" marL="914400" marR="0" rtl="0" algn="l">
              <a:lnSpc>
                <a:spcPct val="100000"/>
              </a:lnSpc>
              <a:spcBef>
                <a:spcPts val="600"/>
              </a:spcBef>
              <a:spcAft>
                <a:spcPts val="0"/>
              </a:spcAft>
            </a:pPr>
            <a:r>
              <a:rPr lang="en"/>
              <a:t>(hopefully)</a:t>
            </a:r>
          </a:p>
          <a:p>
            <a:pPr indent="-381000" lvl="1" marL="914400" marR="0" rtl="0" algn="l">
              <a:lnSpc>
                <a:spcPct val="100000"/>
              </a:lnSpc>
              <a:spcBef>
                <a:spcPts val="600"/>
              </a:spcBef>
              <a:spcAft>
                <a:spcPts val="0"/>
              </a:spcAft>
            </a:pPr>
            <a:r>
              <a:rPr lang="en"/>
              <a:t>Widely used in industry - easy to understand, cheap to calculate, offer a checklist.</a:t>
            </a:r>
          </a:p>
          <a:p>
            <a:pPr indent="-381000" lvl="1" marL="914400" marR="0" rtl="0" algn="l">
              <a:lnSpc>
                <a:spcPct val="100000"/>
              </a:lnSpc>
              <a:spcBef>
                <a:spcPts val="600"/>
              </a:spcBef>
              <a:spcAft>
                <a:spcPts val="0"/>
              </a:spcAft>
            </a:pPr>
            <a:r>
              <a:rPr lang="en"/>
              <a:t>Some metrics based on coverage of requirement statements, used for verification.</a:t>
            </a:r>
          </a:p>
          <a:p>
            <a:pPr indent="-381000" lvl="1" marL="914400" marR="0" rtl="0" algn="l">
              <a:lnSpc>
                <a:spcPct val="100000"/>
              </a:lnSpc>
              <a:spcBef>
                <a:spcPts val="600"/>
              </a:spcBef>
              <a:spcAft>
                <a:spcPts val="0"/>
              </a:spcAft>
            </a:pPr>
            <a:r>
              <a:rPr lang="en"/>
              <a:t>Majority based on exercising elements of the source code in ways that might trigger faults.</a:t>
            </a:r>
          </a:p>
          <a:p>
            <a:pPr indent="-381000" lvl="2" marL="1371600" marR="0" rtl="0" algn="l">
              <a:lnSpc>
                <a:spcPct val="100000"/>
              </a:lnSpc>
              <a:spcBef>
                <a:spcPts val="600"/>
              </a:spcBef>
              <a:spcAft>
                <a:spcPts val="0"/>
              </a:spcAft>
            </a:pPr>
            <a:r>
              <a:rPr lang="en"/>
              <a:t>This is the basis of </a:t>
            </a:r>
            <a:r>
              <a:rPr i="1" lang="en"/>
              <a:t>structural testing</a:t>
            </a:r>
            <a:r>
              <a:rPr lang="en"/>
              <a:t>.</a:t>
            </a:r>
          </a:p>
          <a:p>
            <a:pPr lvl="0" rtl="0" algn="l">
              <a:spcBef>
                <a:spcPts val="0"/>
              </a:spcBef>
              <a:buNone/>
            </a:pPr>
            <a:r>
              <a:t/>
            </a:r>
            <a:endParaRPr/>
          </a:p>
          <a:p>
            <a:pPr lvl="0" rtl="0" algn="r">
              <a:spcBef>
                <a:spcPts val="0"/>
              </a:spcBef>
              <a:buClr>
                <a:schemeClr val="dk1"/>
              </a:buClr>
              <a:buSzPct val="36666"/>
              <a:buFont typeface="Arial"/>
              <a:buNone/>
            </a:pPr>
            <a:r>
              <a:t/>
            </a:r>
            <a:endParaRPr/>
          </a:p>
          <a:p>
            <a:pPr indent="0" lvl="0" marL="0" rtl="0" algn="l">
              <a:spcBef>
                <a:spcPts val="0"/>
              </a:spcBef>
              <a:buNone/>
            </a:pPr>
            <a:r>
              <a:t/>
            </a:r>
            <a:endParaRPr/>
          </a:p>
          <a:p>
            <a:pPr indent="0" lvl="0" marL="0" rtl="0" algn="l">
              <a:spcBef>
                <a:spcPts val="0"/>
              </a:spcBef>
              <a:buNone/>
            </a:pPr>
            <a:r>
              <a:t/>
            </a:r>
            <a:endParaRPr/>
          </a:p>
        </p:txBody>
      </p:sp>
      <p:sp>
        <p:nvSpPr>
          <p:cNvPr id="85" name="Shape 8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We Will Cover</a:t>
            </a:r>
          </a:p>
        </p:txBody>
      </p:sp>
      <p:sp>
        <p:nvSpPr>
          <p:cNvPr id="91" name="Shape 9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lnSpc>
                <a:spcPct val="120000"/>
              </a:lnSpc>
              <a:spcBef>
                <a:spcPts val="0"/>
              </a:spcBef>
            </a:pPr>
            <a:r>
              <a:rPr lang="en"/>
              <a:t>Structural Testing:</a:t>
            </a:r>
          </a:p>
          <a:p>
            <a:pPr indent="-381000" lvl="1" marL="914400" rtl="0">
              <a:lnSpc>
                <a:spcPct val="120000"/>
              </a:lnSpc>
              <a:spcBef>
                <a:spcPts val="0"/>
              </a:spcBef>
            </a:pPr>
            <a:r>
              <a:rPr lang="en"/>
              <a:t>Derive tests from the program structure, directed by a chosen adequacy metric.</a:t>
            </a:r>
          </a:p>
          <a:p>
            <a:pPr indent="-419100" lvl="0" marL="457200" rtl="0">
              <a:lnSpc>
                <a:spcPct val="120000"/>
              </a:lnSpc>
              <a:spcBef>
                <a:spcPts val="0"/>
              </a:spcBef>
            </a:pPr>
            <a:r>
              <a:rPr lang="en"/>
              <a:t>Common structural coverage metrics:</a:t>
            </a:r>
          </a:p>
          <a:p>
            <a:pPr indent="-381000" lvl="1" marL="914400" rtl="0">
              <a:lnSpc>
                <a:spcPct val="120000"/>
              </a:lnSpc>
              <a:spcBef>
                <a:spcPts val="0"/>
              </a:spcBef>
            </a:pPr>
            <a:r>
              <a:rPr lang="en"/>
              <a:t>Statement coverage</a:t>
            </a:r>
          </a:p>
          <a:p>
            <a:pPr indent="-381000" lvl="1" marL="914400" rtl="0">
              <a:lnSpc>
                <a:spcPct val="120000"/>
              </a:lnSpc>
              <a:spcBef>
                <a:spcPts val="0"/>
              </a:spcBef>
            </a:pPr>
            <a:r>
              <a:rPr lang="en"/>
              <a:t>Branch coverage</a:t>
            </a:r>
          </a:p>
          <a:p>
            <a:pPr indent="-381000" lvl="1" marL="914400" rtl="0">
              <a:lnSpc>
                <a:spcPct val="120000"/>
              </a:lnSpc>
              <a:spcBef>
                <a:spcPts val="0"/>
              </a:spcBef>
            </a:pPr>
            <a:r>
              <a:rPr lang="en"/>
              <a:t>Condition coverage</a:t>
            </a:r>
          </a:p>
          <a:p>
            <a:pPr indent="-381000" lvl="1" marL="914400" rtl="0">
              <a:lnSpc>
                <a:spcPct val="120000"/>
              </a:lnSpc>
              <a:spcBef>
                <a:spcPts val="0"/>
              </a:spcBef>
            </a:pPr>
            <a:r>
              <a:rPr lang="en"/>
              <a:t>Path coverage</a:t>
            </a:r>
          </a:p>
        </p:txBody>
      </p:sp>
      <p:sp>
        <p:nvSpPr>
          <p:cNvPr id="92" name="Shape 9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Structural Testing</a:t>
            </a:r>
          </a:p>
        </p:txBody>
      </p:sp>
      <p:sp>
        <p:nvSpPr>
          <p:cNvPr id="98" name="Shape 9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lnSpc>
                <a:spcPct val="120000"/>
              </a:lnSpc>
              <a:spcBef>
                <a:spcPts val="0"/>
              </a:spcBef>
            </a:pPr>
            <a:r>
              <a:rPr lang="en"/>
              <a:t>The structure of the software itself is a valuable source of information.</a:t>
            </a:r>
          </a:p>
          <a:p>
            <a:pPr indent="-419100" lvl="0" marL="457200" rtl="0">
              <a:lnSpc>
                <a:spcPct val="120000"/>
              </a:lnSpc>
              <a:spcBef>
                <a:spcPts val="0"/>
              </a:spcBef>
            </a:pPr>
            <a:r>
              <a:rPr lang="en"/>
              <a:t>Structural testing is the practice of using that structure to derive test cases.</a:t>
            </a:r>
          </a:p>
          <a:p>
            <a:pPr indent="-419100" lvl="0" marL="457200" rtl="0">
              <a:lnSpc>
                <a:spcPct val="120000"/>
              </a:lnSpc>
              <a:spcBef>
                <a:spcPts val="0"/>
              </a:spcBef>
            </a:pPr>
            <a:r>
              <a:rPr lang="en"/>
              <a:t>Sometime called white-box testing</a:t>
            </a:r>
          </a:p>
          <a:p>
            <a:pPr indent="-381000" lvl="1" marL="914400" rtl="0">
              <a:lnSpc>
                <a:spcPct val="120000"/>
              </a:lnSpc>
              <a:spcBef>
                <a:spcPts val="0"/>
              </a:spcBef>
            </a:pPr>
            <a:r>
              <a:rPr lang="en"/>
              <a:t>Functional = black-box.</a:t>
            </a:r>
          </a:p>
        </p:txBody>
      </p:sp>
      <p:sp>
        <p:nvSpPr>
          <p:cNvPr id="99" name="Shape 9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Structural Testing</a:t>
            </a:r>
          </a:p>
        </p:txBody>
      </p:sp>
      <p:sp>
        <p:nvSpPr>
          <p:cNvPr id="105" name="Shape 105"/>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indent="-381000" lvl="0" marL="457200" rtl="0">
              <a:lnSpc>
                <a:spcPct val="120000"/>
              </a:lnSpc>
              <a:spcBef>
                <a:spcPts val="0"/>
              </a:spcBef>
              <a:buSzPct val="100000"/>
            </a:pPr>
            <a:r>
              <a:rPr lang="en" sz="2400"/>
              <a:t>Uses a family of metrics that define how and what code is to be executed. </a:t>
            </a:r>
          </a:p>
          <a:p>
            <a:pPr indent="-381000" lvl="0" marL="457200" rtl="0">
              <a:lnSpc>
                <a:spcPct val="120000"/>
              </a:lnSpc>
              <a:spcBef>
                <a:spcPts val="0"/>
              </a:spcBef>
              <a:buSzPct val="100000"/>
            </a:pPr>
            <a:r>
              <a:rPr lang="en" sz="2400"/>
              <a:t>Goal is to exercise a certain percentage of the code.</a:t>
            </a:r>
          </a:p>
          <a:p>
            <a:pPr indent="-381000" lvl="1" marL="914400" rtl="0">
              <a:lnSpc>
                <a:spcPct val="120000"/>
              </a:lnSpc>
              <a:spcBef>
                <a:spcPts val="0"/>
              </a:spcBef>
            </a:pPr>
            <a:r>
              <a:rPr lang="en"/>
              <a:t>Why??</a:t>
            </a:r>
          </a:p>
        </p:txBody>
      </p:sp>
      <p:sp>
        <p:nvSpPr>
          <p:cNvPr id="106" name="Shape 106"/>
          <p:cNvSpPr txBox="1"/>
          <p:nvPr>
            <p:ph idx="2" type="body"/>
          </p:nvPr>
        </p:nvSpPr>
        <p:spPr>
          <a:xfrm>
            <a:off x="4692274" y="1600200"/>
            <a:ext cx="3994500" cy="4967700"/>
          </a:xfrm>
          <a:prstGeom prst="rect">
            <a:avLst/>
          </a:prstGeom>
        </p:spPr>
        <p:txBody>
          <a:bodyPr anchorCtr="0" anchor="t" bIns="91425" lIns="91425" rIns="91425" wrap="square" tIns="91425">
            <a:noAutofit/>
          </a:bodyPr>
          <a:lstStyle/>
          <a:p>
            <a:pPr lvl="0" rtl="0">
              <a:spcBef>
                <a:spcPts val="0"/>
              </a:spcBef>
              <a:buNone/>
            </a:pPr>
            <a:r>
              <a:rPr lang="en" sz="1800">
                <a:latin typeface="Courier New"/>
                <a:ea typeface="Courier New"/>
                <a:cs typeface="Courier New"/>
                <a:sym typeface="Courier New"/>
              </a:rPr>
              <a:t>while (*eptr){</a:t>
            </a:r>
          </a:p>
          <a:p>
            <a:pPr lvl="0" rtl="0">
              <a:spcBef>
                <a:spcPts val="0"/>
              </a:spcBef>
              <a:buNone/>
            </a:pPr>
            <a:r>
              <a:rPr lang="en" sz="1800">
                <a:latin typeface="Courier New"/>
                <a:ea typeface="Courier New"/>
                <a:cs typeface="Courier New"/>
                <a:sym typeface="Courier New"/>
              </a:rPr>
              <a:t>	char c;</a:t>
            </a:r>
          </a:p>
          <a:p>
            <a:pPr lvl="0" rtl="0">
              <a:spcBef>
                <a:spcPts val="0"/>
              </a:spcBef>
              <a:buNone/>
            </a:pPr>
            <a:r>
              <a:rPr lang="en" sz="1800">
                <a:latin typeface="Courier New"/>
                <a:ea typeface="Courier New"/>
                <a:cs typeface="Courier New"/>
                <a:sym typeface="Courier New"/>
              </a:rPr>
              <a:t>	c = *eptr;</a:t>
            </a:r>
          </a:p>
          <a:p>
            <a:pPr lvl="0" rtl="0">
              <a:spcBef>
                <a:spcPts val="0"/>
              </a:spcBef>
              <a:buNone/>
            </a:pPr>
            <a:r>
              <a:rPr lang="en" sz="1800">
                <a:latin typeface="Courier New"/>
                <a:ea typeface="Courier New"/>
                <a:cs typeface="Courier New"/>
                <a:sym typeface="Courier New"/>
              </a:rPr>
              <a:t>	if(c == ‘+’){</a:t>
            </a:r>
          </a:p>
          <a:p>
            <a:pPr lvl="0" rtl="0">
              <a:spcBef>
                <a:spcPts val="0"/>
              </a:spcBef>
              <a:buNone/>
            </a:pPr>
            <a:r>
              <a:rPr lang="en" sz="1800">
                <a:latin typeface="Courier New"/>
                <a:ea typeface="Courier New"/>
                <a:cs typeface="Courier New"/>
                <a:sym typeface="Courier New"/>
              </a:rPr>
              <a:t>		*dptr = ‘ ‘;</a:t>
            </a:r>
          </a:p>
          <a:p>
            <a:pPr lvl="0" rtl="0">
              <a:spcBef>
                <a:spcPts val="0"/>
              </a:spcBef>
              <a:buNone/>
            </a:pPr>
            <a:r>
              <a:rPr lang="en" sz="1800">
                <a:latin typeface="Courier New"/>
                <a:ea typeface="Courier New"/>
                <a:cs typeface="Courier New"/>
                <a:sym typeface="Courier New"/>
              </a:rPr>
              <a:t>	} else{</a:t>
            </a:r>
          </a:p>
          <a:p>
            <a:pPr lvl="0" rtl="0">
              <a:spcBef>
                <a:spcPts val="0"/>
              </a:spcBef>
              <a:buNone/>
            </a:pPr>
            <a:r>
              <a:rPr lang="en" sz="1800">
                <a:latin typeface="Courier New"/>
                <a:ea typeface="Courier New"/>
                <a:cs typeface="Courier New"/>
                <a:sym typeface="Courier New"/>
              </a:rPr>
              <a:t>		*dptr = *eptr;</a:t>
            </a:r>
          </a:p>
          <a:p>
            <a:pPr lvl="0" rtl="0">
              <a:spcBef>
                <a:spcPts val="0"/>
              </a:spcBef>
              <a:buNone/>
            </a:pPr>
            <a:r>
              <a:rPr lang="en" sz="1800">
                <a:latin typeface="Courier New"/>
                <a:ea typeface="Courier New"/>
                <a:cs typeface="Courier New"/>
                <a:sym typeface="Courier New"/>
              </a:rPr>
              <a:t>	}</a:t>
            </a:r>
          </a:p>
          <a:p>
            <a:pPr lvl="0">
              <a:spcBef>
                <a:spcPts val="0"/>
              </a:spcBef>
              <a:buNone/>
            </a:pPr>
            <a:r>
              <a:rPr lang="en" sz="1800">
                <a:latin typeface="Courier New"/>
                <a:ea typeface="Courier New"/>
                <a:cs typeface="Courier New"/>
                <a:sym typeface="Courier New"/>
              </a:rPr>
              <a:t>}</a:t>
            </a:r>
          </a:p>
        </p:txBody>
      </p:sp>
      <p:sp>
        <p:nvSpPr>
          <p:cNvPr id="107" name="Shape 10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