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strictFirstAndLastChars="0" saveSubsetFonts="1" showSpecialPlsOnTitleSld="0">
  <p:sldMasterIdLst>
    <p:sldMasterId id="2147483655"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20" Type="http://schemas.openxmlformats.org/officeDocument/2006/relationships/slide" Target="slides/slide16.xml"/><Relationship Id="rId42" Type="http://schemas.openxmlformats.org/officeDocument/2006/relationships/slide" Target="slides/slide38.xml"/><Relationship Id="rId41" Type="http://schemas.openxmlformats.org/officeDocument/2006/relationships/slide" Target="slides/slide37.xml"/><Relationship Id="rId22" Type="http://schemas.openxmlformats.org/officeDocument/2006/relationships/slide" Target="slides/slide18.xml"/><Relationship Id="rId44" Type="http://schemas.openxmlformats.org/officeDocument/2006/relationships/slide" Target="slides/slide40.xml"/><Relationship Id="rId21" Type="http://schemas.openxmlformats.org/officeDocument/2006/relationships/slide" Target="slides/slide17.xml"/><Relationship Id="rId43" Type="http://schemas.openxmlformats.org/officeDocument/2006/relationships/slide" Target="slides/slide39.xml"/><Relationship Id="rId24" Type="http://schemas.openxmlformats.org/officeDocument/2006/relationships/slide" Target="slides/slide20.xml"/><Relationship Id="rId46" Type="http://schemas.openxmlformats.org/officeDocument/2006/relationships/slide" Target="slides/slide42.xml"/><Relationship Id="rId23" Type="http://schemas.openxmlformats.org/officeDocument/2006/relationships/slide" Target="slides/slide19.xml"/><Relationship Id="rId45" Type="http://schemas.openxmlformats.org/officeDocument/2006/relationships/slide" Target="slides/slide41.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47" Type="http://schemas.openxmlformats.org/officeDocument/2006/relationships/slide" Target="slides/slide43.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slide" Target="slides/slide33.xml"/><Relationship Id="rId14" Type="http://schemas.openxmlformats.org/officeDocument/2006/relationships/slide" Target="slides/slide10.xml"/><Relationship Id="rId36" Type="http://schemas.openxmlformats.org/officeDocument/2006/relationships/slide" Target="slides/slide32.xml"/><Relationship Id="rId17" Type="http://schemas.openxmlformats.org/officeDocument/2006/relationships/slide" Target="slides/slide13.xml"/><Relationship Id="rId39" Type="http://schemas.openxmlformats.org/officeDocument/2006/relationships/slide" Target="slides/slide35.xml"/><Relationship Id="rId16" Type="http://schemas.openxmlformats.org/officeDocument/2006/relationships/slide" Target="slides/slide12.xml"/><Relationship Id="rId38" Type="http://schemas.openxmlformats.org/officeDocument/2006/relationships/slide" Target="slides/slide34.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Shape 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med" w="med" type="none"/>
            <a:tailEnd len="med" w="med" type="none"/>
          </a:ln>
        </p:spPr>
      </p:sp>
      <p:sp>
        <p:nvSpPr>
          <p:cNvPr id="4" name="Shape 4"/>
          <p:cNvSpPr txBox="1"/>
          <p:nvPr>
            <p:ph idx="1" type="body"/>
          </p:nvPr>
        </p:nvSpPr>
        <p:spPr>
          <a:xfrm>
            <a:off x="685800" y="4343400"/>
            <a:ext cx="5486400" cy="4114800"/>
          </a:xfrm>
          <a:prstGeom prst="rect">
            <a:avLst/>
          </a:prstGeom>
          <a:noFill/>
          <a:ln>
            <a:noFill/>
          </a:ln>
        </p:spPr>
        <p:txBody>
          <a:bodyPr anchorCtr="0" anchor="t" bIns="91425" lIns="91425" rIns="91425" wrap="square" tIns="91425"/>
          <a:lstStyle>
            <a:lvl1pPr lvl="0">
              <a:spcBef>
                <a:spcPts val="0"/>
              </a:spcBef>
              <a:buSzPct val="127272"/>
              <a:buChar char="●"/>
              <a:defRPr sz="1100"/>
            </a:lvl1pPr>
            <a:lvl2pPr lvl="1">
              <a:spcBef>
                <a:spcPts val="0"/>
              </a:spcBef>
              <a:buSzPct val="127272"/>
              <a:buChar char="○"/>
              <a:defRPr sz="1100"/>
            </a:lvl2pPr>
            <a:lvl3pPr lvl="2">
              <a:spcBef>
                <a:spcPts val="0"/>
              </a:spcBef>
              <a:buSzPct val="127272"/>
              <a:buChar char="■"/>
              <a:defRPr sz="1100"/>
            </a:lvl3pPr>
            <a:lvl4pPr lvl="3">
              <a:spcBef>
                <a:spcPts val="0"/>
              </a:spcBef>
              <a:buSzPct val="127272"/>
              <a:buChar char="●"/>
              <a:defRPr sz="1100"/>
            </a:lvl4pPr>
            <a:lvl5pPr lvl="4">
              <a:spcBef>
                <a:spcPts val="0"/>
              </a:spcBef>
              <a:buSzPct val="127272"/>
              <a:buChar char="○"/>
              <a:defRPr sz="1100"/>
            </a:lvl5pPr>
            <a:lvl6pPr lvl="5">
              <a:spcBef>
                <a:spcPts val="0"/>
              </a:spcBef>
              <a:buSzPct val="127272"/>
              <a:buChar char="■"/>
              <a:defRPr sz="1100"/>
            </a:lvl6pPr>
            <a:lvl7pPr lvl="6">
              <a:spcBef>
                <a:spcPts val="0"/>
              </a:spcBef>
              <a:buSzPct val="127272"/>
              <a:buChar char="●"/>
              <a:defRPr sz="1100"/>
            </a:lvl7pPr>
            <a:lvl8pPr lvl="7">
              <a:spcBef>
                <a:spcPts val="0"/>
              </a:spcBef>
              <a:buSzPct val="127272"/>
              <a:buChar char="○"/>
              <a:defRPr sz="1100"/>
            </a:lvl8pPr>
            <a:lvl9pPr lvl="8">
              <a:spcBef>
                <a:spcPts val="0"/>
              </a:spcBef>
              <a:buSzPct val="127272"/>
              <a:buChar char="■"/>
              <a:defRPr sz="1100"/>
            </a:lvl9pPr>
          </a:lstStyle>
          <a:p/>
        </p:txBody>
      </p:sp>
    </p:spTree>
  </p:cSld>
  <p:clrMap accent1="accent1" accent2="accent2" accent3="accent3" accent4="accent4" accent5="accent5" accent6="accent6" bg1="lt1" bg2="dk2" tx1="dk1" tx2="lt2" folHlink="folHlink" hlink="hlink"/>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en.wikipedia.org/wiki/Software_deployment" TargetMode="External"/><Relationship Id="rId3" Type="http://schemas.openxmlformats.org/officeDocument/2006/relationships/hyperlink" Target="https://en.wikipedia.org/wiki/Deployment_environment" TargetMode="External"/><Relationship Id="rId4" Type="http://schemas.openxmlformats.org/officeDocument/2006/relationships/hyperlink" Target="https://en.wikipedia.org/wiki/Daemon_(computer_software)" TargetMode="External"/><Relationship Id="rId5" Type="http://schemas.openxmlformats.org/officeDocument/2006/relationships/hyperlink" Target="https://en.wikipedia.org/wiki/Revision_control" TargetMode="External"/><Relationship Id="rId6" Type="http://schemas.openxmlformats.org/officeDocument/2006/relationships/hyperlink" Target="https://en.wikipedia.org/wiki/Test_environment" TargetMode="External"/><Relationship Id="rId7" Type="http://schemas.openxmlformats.org/officeDocument/2006/relationships/hyperlink" Target="https://en.wikipedia.org/wiki/Production_environment" TargetMode="Externa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 name="Shape 46"/>
        <p:cNvGrpSpPr/>
        <p:nvPr/>
      </p:nvGrpSpPr>
      <p:grpSpPr>
        <a:xfrm>
          <a:off x="0" y="0"/>
          <a:ext cx="0" cy="0"/>
          <a:chOff x="0" y="0"/>
          <a:chExt cx="0" cy="0"/>
        </a:xfrm>
      </p:grpSpPr>
      <p:sp>
        <p:nvSpPr>
          <p:cNvPr id="47" name="Shape 4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48" name="Shape 4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a:spcBef>
                <a:spcPts val="0"/>
              </a:spcBef>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3" name="Shape 113"/>
        <p:cNvGrpSpPr/>
        <p:nvPr/>
      </p:nvGrpSpPr>
      <p:grpSpPr>
        <a:xfrm>
          <a:off x="0" y="0"/>
          <a:ext cx="0" cy="0"/>
          <a:chOff x="0" y="0"/>
          <a:chExt cx="0" cy="0"/>
        </a:xfrm>
      </p:grpSpPr>
      <p:sp>
        <p:nvSpPr>
          <p:cNvPr id="114" name="Shape 11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15" name="Shape 11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a:t>to give an example, on the left, we have some calculator code we want to test. It has an evaluate method that takes in an expression. Then, it splits that expression based on the + sign, and for each substring, it converts it to an int and adds the value to the sum, returning that at the end.</a:t>
            </a:r>
          </a:p>
          <a:p>
            <a:pPr lvl="0" rtl="0">
              <a:spcBef>
                <a:spcPts val="0"/>
              </a:spcBef>
              <a:buNone/>
            </a:pPr>
            <a:r>
              <a:rPr lang="en"/>
              <a:t>Now, we can write a test class using the capabilities offered by JUnit. </a:t>
            </a:r>
          </a:p>
          <a:p>
            <a:pPr lvl="0" rtl="0">
              <a:spcBef>
                <a:spcPts val="0"/>
              </a:spcBef>
              <a:buNone/>
            </a:pPr>
            <a:r>
              <a:rPr lang="en">
                <a:solidFill>
                  <a:schemeClr val="dk1"/>
                </a:solidFill>
              </a:rPr>
              <a:t>- You create classes for testing either a particular class or unit of your system or for testing a kind of functionality.The convention is to name it (read), followed by the word Test. </a:t>
            </a:r>
          </a:p>
          <a:p>
            <a:pPr lvl="0" rtl="0">
              <a:spcBef>
                <a:spcPts val="0"/>
              </a:spcBef>
              <a:buNone/>
            </a:pPr>
            <a:r>
              <a:rPr lang="en">
                <a:solidFill>
                  <a:schemeClr val="dk1"/>
                </a:solidFill>
              </a:rPr>
              <a:t>- each test is marked with the keyword @test.</a:t>
            </a:r>
          </a:p>
          <a:p>
            <a:pPr lvl="0" rtl="0">
              <a:spcBef>
                <a:spcPts val="0"/>
              </a:spcBef>
              <a:buNone/>
            </a:pPr>
            <a:r>
              <a:rPr lang="en">
                <a:solidFill>
                  <a:schemeClr val="dk1"/>
                </a:solidFill>
              </a:rPr>
              <a:t>-this is our initialization</a:t>
            </a:r>
          </a:p>
          <a:p>
            <a:pPr lvl="0" rtl="0">
              <a:spcBef>
                <a:spcPts val="0"/>
              </a:spcBef>
              <a:buNone/>
            </a:pPr>
            <a:r>
              <a:rPr lang="en">
                <a:solidFill>
                  <a:schemeClr val="dk1"/>
                </a:solidFill>
              </a:rPr>
              <a:t>- then, our test steps are to run the evaluate method on the initialized Calculator object, then to check the results.</a:t>
            </a:r>
          </a:p>
          <a:p>
            <a:pPr lvl="0" rtl="0">
              <a:spcBef>
                <a:spcPts val="0"/>
              </a:spcBef>
              <a:buNone/>
            </a:pPr>
            <a:r>
              <a:rPr lang="en">
                <a:solidFill>
                  <a:schemeClr val="dk1"/>
                </a:solidFill>
              </a:rPr>
              <a:t>- We execute evaluate with the input 1+2+3</a:t>
            </a:r>
          </a:p>
          <a:p>
            <a:pPr lvl="0" rtl="0">
              <a:spcBef>
                <a:spcPts val="0"/>
              </a:spcBef>
              <a:buNone/>
            </a:pPr>
            <a:r>
              <a:rPr lang="en">
                <a:solidFill>
                  <a:schemeClr val="dk1"/>
                </a:solidFill>
              </a:rPr>
              <a:t>- Our oracle then is the exact value 6 - we expect the result of evaluate with that input to be 6. To check the result, we use what is called an assertion - in this case assertEquals - which compares the equality of two values and issues a fail verdict if they don’t match.</a:t>
            </a:r>
          </a:p>
          <a:p>
            <a:pPr lvl="0" rtl="0">
              <a:spcBef>
                <a:spcPts val="0"/>
              </a:spcBef>
              <a:buNone/>
            </a:pPr>
            <a:r>
              <a:rPr lang="en">
                <a:solidFill>
                  <a:schemeClr val="dk1"/>
                </a:solidFill>
              </a:rPr>
              <a:t>-  finally, to prepare for the next test, we set calculator to null. This is our tear down - any prep that needs to happen for the next test to ensure that this test does not corrupt another test.</a:t>
            </a:r>
          </a:p>
          <a:p>
            <a:pPr lvl="0" rtl="0">
              <a:spcBef>
                <a:spcPts val="0"/>
              </a:spcBef>
              <a:buNone/>
            </a:pPr>
            <a:r>
              <a:t/>
            </a:r>
            <a:endParaRPr>
              <a:solidFill>
                <a:schemeClr val="dk1"/>
              </a:solidFill>
            </a:endParaRPr>
          </a:p>
          <a:p>
            <a:pPr lvl="0" rtl="0">
              <a:spcBef>
                <a:spcPts val="0"/>
              </a:spcBef>
              <a:buNone/>
            </a:pPr>
            <a:r>
              <a:rPr lang="en">
                <a:solidFill>
                  <a:schemeClr val="dk1"/>
                </a:solidFill>
              </a:rPr>
              <a:t>(DEMO)</a:t>
            </a:r>
          </a:p>
          <a:p>
            <a:pPr lvl="0" rtl="0">
              <a:spcBef>
                <a:spcPts val="0"/>
              </a:spcBef>
              <a:buNone/>
            </a:pPr>
            <a:r>
              <a:rPr lang="en">
                <a:solidFill>
                  <a:schemeClr val="dk1"/>
                </a:solidFill>
              </a:rPr>
              <a:t>run, then </a:t>
            </a:r>
          </a:p>
          <a:p>
            <a:pPr lvl="0" rtl="0">
              <a:lnSpc>
                <a:spcPct val="160000"/>
              </a:lnSpc>
              <a:spcBef>
                <a:spcPts val="0"/>
              </a:spcBef>
              <a:spcAft>
                <a:spcPts val="1200"/>
              </a:spcAft>
              <a:buClr>
                <a:schemeClr val="dk1"/>
              </a:buClr>
              <a:buSzPct val="91666"/>
              <a:buFont typeface="Arial"/>
              <a:buNone/>
            </a:pPr>
            <a:r>
              <a:rPr lang="en" sz="1200">
                <a:solidFill>
                  <a:srgbClr val="333333"/>
                </a:solidFill>
                <a:highlight>
                  <a:srgbClr val="FFFFFF"/>
                </a:highlight>
              </a:rPr>
              <a:t>Modify </a:t>
            </a:r>
            <a:r>
              <a:rPr lang="en" sz="1000">
                <a:solidFill>
                  <a:srgbClr val="333333"/>
                </a:solidFill>
                <a:highlight>
                  <a:srgbClr val="FFFFFF"/>
                </a:highlight>
                <a:latin typeface="Consolas"/>
                <a:ea typeface="Consolas"/>
                <a:cs typeface="Consolas"/>
                <a:sym typeface="Consolas"/>
              </a:rPr>
              <a:t>Calculator.java</a:t>
            </a:r>
            <a:r>
              <a:rPr lang="en" sz="1200">
                <a:solidFill>
                  <a:srgbClr val="333333"/>
                </a:solidFill>
                <a:highlight>
                  <a:srgbClr val="FFFFFF"/>
                </a:highlight>
              </a:rPr>
              <a:t> in order to get a failing test. Replace the line</a:t>
            </a:r>
            <a:r>
              <a:rPr lang="en" sz="1000">
                <a:solidFill>
                  <a:srgbClr val="333333"/>
                </a:solidFill>
                <a:highlight>
                  <a:srgbClr val="F7F7F7"/>
                </a:highlight>
                <a:latin typeface="Consolas"/>
                <a:ea typeface="Consolas"/>
                <a:cs typeface="Consolas"/>
                <a:sym typeface="Consolas"/>
              </a:rPr>
              <a:t>sum += Integer.valueOf(summand);</a:t>
            </a:r>
            <a:r>
              <a:rPr lang="en" sz="1200">
                <a:solidFill>
                  <a:srgbClr val="333333"/>
                </a:solidFill>
                <a:highlight>
                  <a:srgbClr val="FFFFFF"/>
                </a:highlight>
              </a:rPr>
              <a:t>with </a:t>
            </a:r>
            <a:r>
              <a:rPr lang="en" sz="1000">
                <a:solidFill>
                  <a:srgbClr val="333333"/>
                </a:solidFill>
                <a:highlight>
                  <a:srgbClr val="F7F7F7"/>
                </a:highlight>
                <a:latin typeface="Consolas"/>
                <a:ea typeface="Consolas"/>
                <a:cs typeface="Consolas"/>
                <a:sym typeface="Consolas"/>
              </a:rPr>
              <a:t>sum -= Integer.valueOf(summand);</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8" name="Shape 128"/>
        <p:cNvGrpSpPr/>
        <p:nvPr/>
      </p:nvGrpSpPr>
      <p:grpSpPr>
        <a:xfrm>
          <a:off x="0" y="0"/>
          <a:ext cx="0" cy="0"/>
          <a:chOff x="0" y="0"/>
          <a:chExt cx="0" cy="0"/>
        </a:xfrm>
      </p:grpSpPr>
      <p:sp>
        <p:nvSpPr>
          <p:cNvPr id="129" name="Shape 12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30" name="Shape 13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a:t>JUnit also offers special method annotations for special test support code - these are called test fixtures. If we have initialization steps shared by all tests, rather than repeating them in the code for each test, you can write a method that executes those steps. (read). This contains anything you want to run before each test. So, we might want to reinitialize our GRADS system, then set the user. Get that taken care of before a test.</a:t>
            </a:r>
          </a:p>
          <a:p>
            <a:pPr lvl="0" rtl="0">
              <a:spcBef>
                <a:spcPts val="0"/>
              </a:spcBef>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5" name="Shape 135"/>
        <p:cNvGrpSpPr/>
        <p:nvPr/>
      </p:nvGrpSpPr>
      <p:grpSpPr>
        <a:xfrm>
          <a:off x="0" y="0"/>
          <a:ext cx="0" cy="0"/>
          <a:chOff x="0" y="0"/>
          <a:chExt cx="0" cy="0"/>
        </a:xfrm>
      </p:grpSpPr>
      <p:sp>
        <p:nvSpPr>
          <p:cNvPr id="136" name="Shape 13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37" name="Shape 13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a:t>Similarly, (read). This contains anything you want to do after a test to clean up the environment. For instance, you might want to log the user out of the system to make sure that happens without issue, then you might want to wipe out that system object entirely to leave the slate clean for the next test.</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2" name="Shape 142"/>
        <p:cNvGrpSpPr/>
        <p:nvPr/>
      </p:nvGrpSpPr>
      <p:grpSpPr>
        <a:xfrm>
          <a:off x="0" y="0"/>
          <a:ext cx="0" cy="0"/>
          <a:chOff x="0" y="0"/>
          <a:chExt cx="0" cy="0"/>
        </a:xfrm>
      </p:grpSpPr>
      <p:sp>
        <p:nvSpPr>
          <p:cNvPr id="143" name="Shape 14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44" name="Shape 14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a:t>There are two other fixtures called beforeclass and after class</a:t>
            </a:r>
          </a:p>
          <a:p>
            <a:pPr lvl="0" rtl="0">
              <a:spcBef>
                <a:spcPts val="0"/>
              </a:spcBef>
              <a:buNone/>
            </a:pPr>
            <a:r>
              <a:rPr lang="en"/>
              <a:t>(go over)</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Shape 15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52" name="Shape 15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a:t>Tests are marked with the @test keyword. They are usually named with the word test, followed by the name of the method being tested, then a description for the outcome or scenario being tested - some kind of context for why you are performing this test. You will generally then define inputs, try to run the function with those, and examine the outputs. There is a special call called fail that will declare the test a failure, parameterized with a string explaining why it failed. You can compare the expected and actual output through if statements and issue fail commands if they don’t match up, or you can make assertions about the results - declare properties that the results must follow. If an assertion fails, than the test fails.</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7" name="Shape 157"/>
        <p:cNvGrpSpPr/>
        <p:nvPr/>
      </p:nvGrpSpPr>
      <p:grpSpPr>
        <a:xfrm>
          <a:off x="0" y="0"/>
          <a:ext cx="0" cy="0"/>
          <a:chOff x="0" y="0"/>
          <a:chExt cx="0" cy="0"/>
        </a:xfrm>
      </p:grpSpPr>
      <p:sp>
        <p:nvSpPr>
          <p:cNvPr id="158" name="Shape 15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59" name="Shape 15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a:t>(read) - your bread and butter in writing unit tests.</a:t>
            </a:r>
          </a:p>
          <a:p>
            <a:pPr lvl="0" rtl="0">
              <a:spcBef>
                <a:spcPts val="0"/>
              </a:spcBef>
              <a:buNone/>
            </a:pPr>
            <a:r>
              <a:rPr lang="en"/>
              <a:t>- this is where you can make a direct comparison of expected and actual output</a:t>
            </a:r>
          </a:p>
          <a:p>
            <a:pPr lvl="0" rtl="0">
              <a:spcBef>
                <a:spcPts val="0"/>
              </a:spcBef>
              <a:buNone/>
            </a:pPr>
            <a:r>
              <a:rPr lang="en"/>
              <a:t>- assert that a property evaluate to true or false - add two positive numbers, you can assert that the result is positive.</a:t>
            </a:r>
          </a:p>
          <a:p>
            <a:pPr lvl="0" rtl="0">
              <a:spcBef>
                <a:spcPts val="0"/>
              </a:spcBef>
              <a:buNone/>
            </a:pPr>
            <a:r>
              <a:rPr lang="en"/>
              <a:t>- assert that an object is null or not null</a:t>
            </a:r>
          </a:p>
          <a:p>
            <a:pPr lvl="0" rtl="0">
              <a:spcBef>
                <a:spcPts val="0"/>
              </a:spcBef>
              <a:buNone/>
            </a:pPr>
            <a:r>
              <a:rPr lang="en"/>
              <a:t>- assert that two objects are clones</a:t>
            </a:r>
          </a:p>
          <a:p>
            <a:pPr lvl="0" rtl="0">
              <a:spcBef>
                <a:spcPts val="0"/>
              </a:spcBef>
              <a:buNone/>
            </a:pPr>
            <a:r>
              <a:rPr lang="en"/>
              <a:t>- a bit of a complex one that allows for a number of checks on the contents of the output.</a:t>
            </a:r>
          </a:p>
          <a:p>
            <a:pPr lvl="0" rtl="0">
              <a:spcBef>
                <a:spcPts val="0"/>
              </a:spcBef>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64" name="Shape 164"/>
        <p:cNvGrpSpPr/>
        <p:nvPr/>
      </p:nvGrpSpPr>
      <p:grpSpPr>
        <a:xfrm>
          <a:off x="0" y="0"/>
          <a:ext cx="0" cy="0"/>
          <a:chOff x="0" y="0"/>
          <a:chExt cx="0" cy="0"/>
        </a:xfrm>
      </p:grpSpPr>
      <p:sp>
        <p:nvSpPr>
          <p:cNvPr id="165" name="Shape 16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66" name="Shape 16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a:t>Our first two are assertEquals and assertArrayEquals. This is the straightforward - does the expected output match the actual output. It takes in two items, and compares their values for equality.</a:t>
            </a:r>
          </a:p>
          <a:p>
            <a:pPr lvl="0" rtl="0">
              <a:spcBef>
                <a:spcPts val="0"/>
              </a:spcBef>
              <a:buNone/>
            </a:pPr>
            <a:r>
              <a:rPr lang="en"/>
              <a:t>(2-5)</a:t>
            </a:r>
          </a:p>
          <a:p>
            <a:pPr lvl="0" rtl="0">
              <a:spcBef>
                <a:spcPts val="0"/>
              </a:spcBef>
              <a:buNone/>
            </a:pPr>
            <a:r>
              <a:rPr lang="en"/>
              <a:t>go over code examples</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72" name="Shape 172"/>
        <p:cNvGrpSpPr/>
        <p:nvPr/>
      </p:nvGrpSpPr>
      <p:grpSpPr>
        <a:xfrm>
          <a:off x="0" y="0"/>
          <a:ext cx="0" cy="0"/>
          <a:chOff x="0" y="0"/>
          <a:chExt cx="0" cy="0"/>
        </a:xfrm>
      </p:grpSpPr>
      <p:sp>
        <p:nvSpPr>
          <p:cNvPr id="173" name="Shape 17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74" name="Shape 17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a:t>Next is assertFalse and its twin assertTrue</a:t>
            </a:r>
          </a:p>
          <a:p>
            <a:pPr lvl="0" rtl="0">
              <a:spcBef>
                <a:spcPts val="0"/>
              </a:spcBef>
              <a:buNone/>
            </a:pPr>
            <a:r>
              <a:rPr lang="en"/>
              <a:t>(go over)</a:t>
            </a:r>
          </a:p>
          <a:p>
            <a:pPr lvl="0" rtl="0">
              <a:spcBef>
                <a:spcPts val="0"/>
              </a:spcBef>
              <a:buNone/>
            </a:pPr>
            <a:r>
              <a:rPr lang="en"/>
              <a:t>This is used when, rather than checking the exact value of the result, we want to check (3) </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0" name="Shape 180"/>
        <p:cNvGrpSpPr/>
        <p:nvPr/>
      </p:nvGrpSpPr>
      <p:grpSpPr>
        <a:xfrm>
          <a:off x="0" y="0"/>
          <a:ext cx="0" cy="0"/>
          <a:chOff x="0" y="0"/>
          <a:chExt cx="0" cy="0"/>
        </a:xfrm>
      </p:grpSpPr>
      <p:sp>
        <p:nvSpPr>
          <p:cNvPr id="181" name="Shape 18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82" name="Shape 18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a:t>Our next two are similar to assertEquals, but not quite the same. </a:t>
            </a:r>
          </a:p>
          <a:p>
            <a:pPr lvl="0" rtl="0">
              <a:spcBef>
                <a:spcPts val="0"/>
              </a:spcBef>
              <a:buNone/>
            </a:pPr>
            <a:r>
              <a:rPr lang="en"/>
              <a:t>(1) , that is (2). Not whether they contain the same data, but are they literally aliases for the same memory space.</a:t>
            </a:r>
          </a:p>
          <a:p>
            <a:pPr lvl="0" rtl="0">
              <a:spcBef>
                <a:spcPts val="0"/>
              </a:spcBef>
              <a:buNone/>
            </a:pPr>
            <a:r>
              <a:rPr lang="en"/>
              <a:t>(3-4)</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88" name="Shape 188"/>
        <p:cNvGrpSpPr/>
        <p:nvPr/>
      </p:nvGrpSpPr>
      <p:grpSpPr>
        <a:xfrm>
          <a:off x="0" y="0"/>
          <a:ext cx="0" cy="0"/>
          <a:chOff x="0" y="0"/>
          <a:chExt cx="0" cy="0"/>
        </a:xfrm>
      </p:grpSpPr>
      <p:sp>
        <p:nvSpPr>
          <p:cNvPr id="189" name="Shape 18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90" name="Shape 19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a:t>Pretty straightforward - (go over)</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2" name="Shape 52"/>
        <p:cNvGrpSpPr/>
        <p:nvPr/>
      </p:nvGrpSpPr>
      <p:grpSpPr>
        <a:xfrm>
          <a:off x="0" y="0"/>
          <a:ext cx="0" cy="0"/>
          <a:chOff x="0" y="0"/>
          <a:chExt cx="0" cy="0"/>
        </a:xfrm>
      </p:grpSpPr>
      <p:sp>
        <p:nvSpPr>
          <p:cNvPr id="53" name="Shape 5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54" name="Shape 5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lnSpc>
                <a:spcPct val="120000"/>
              </a:lnSpc>
              <a:spcBef>
                <a:spcPts val="0"/>
              </a:spcBef>
              <a:buNone/>
            </a:pPr>
            <a:r>
              <a:rPr lang="en">
                <a:solidFill>
                  <a:schemeClr val="dk1"/>
                </a:solidFill>
              </a:rPr>
              <a:t>(1), but this has been an abstract process. I’ve never once brought up how you actually run these tests on the system. </a:t>
            </a:r>
          </a:p>
          <a:p>
            <a:pPr lvl="0" rtl="0">
              <a:lnSpc>
                <a:spcPct val="120000"/>
              </a:lnSpc>
              <a:spcBef>
                <a:spcPts val="0"/>
              </a:spcBef>
              <a:buNone/>
            </a:pPr>
            <a:r>
              <a:rPr lang="en">
                <a:solidFill>
                  <a:schemeClr val="dk1"/>
                </a:solidFill>
              </a:rPr>
              <a:t>Of course, (3) - stat up the code, enter some input, then look at the output and give it the ok or not ok. </a:t>
            </a:r>
          </a:p>
          <a:p>
            <a:pPr lvl="0" rtl="0">
              <a:lnSpc>
                <a:spcPct val="120000"/>
              </a:lnSpc>
              <a:spcBef>
                <a:spcPts val="0"/>
              </a:spcBef>
              <a:buNone/>
            </a:pPr>
            <a:r>
              <a:rPr lang="en">
                <a:solidFill>
                  <a:schemeClr val="dk1"/>
                </a:solidFill>
              </a:rPr>
              <a:t>(4) Just don’t. Don’t even think of it. It happens more than you expect, but it’s almost always a bad idea. (5) - this is especially true on the oracle side. We get bored, our mind drifts, the caffeine wears off. Eventually, we’ll make mistakes. We could make a different judgement each time we run a test case, or mess up at entering input. </a:t>
            </a:r>
          </a:p>
          <a:p>
            <a:pPr lvl="0" rtl="0">
              <a:lnSpc>
                <a:spcPct val="120000"/>
              </a:lnSpc>
              <a:spcBef>
                <a:spcPts val="0"/>
              </a:spcBef>
              <a:buNone/>
            </a:pPr>
            <a:r>
              <a:rPr lang="en">
                <a:solidFill>
                  <a:schemeClr val="dk1"/>
                </a:solidFill>
              </a:rPr>
              <a:t>Ultimately, (6), but (7). </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96" name="Shape 196"/>
        <p:cNvGrpSpPr/>
        <p:nvPr/>
      </p:nvGrpSpPr>
      <p:grpSpPr>
        <a:xfrm>
          <a:off x="0" y="0"/>
          <a:ext cx="0" cy="0"/>
          <a:chOff x="0" y="0"/>
          <a:chExt cx="0" cy="0"/>
        </a:xfrm>
      </p:grpSpPr>
      <p:sp>
        <p:nvSpPr>
          <p:cNvPr id="197" name="Shape 19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98" name="Shape 19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a:t>assertThat is a special construct that allows a number of specialized assertions, using matchers provided by JUnit directly and the Hamcrest library that JUnit makes use of.</a:t>
            </a:r>
          </a:p>
          <a:p>
            <a:pPr lvl="0" rtl="0">
              <a:spcBef>
                <a:spcPts val="0"/>
              </a:spcBef>
              <a:buNone/>
            </a:pPr>
            <a:r>
              <a:rPr lang="en"/>
              <a:t>If you look at JUnit’s documentation, there are a bunch of these, but to go over a few examples.</a:t>
            </a:r>
          </a:p>
          <a:p>
            <a:pPr lvl="0" rtl="0">
              <a:spcBef>
                <a:spcPts val="0"/>
              </a:spcBef>
              <a:buNone/>
            </a:pPr>
            <a:r>
              <a:rPr lang="en"/>
              <a:t>- read</a:t>
            </a:r>
          </a:p>
          <a:p>
            <a:pPr lvl="0" rtl="0">
              <a:spcBef>
                <a:spcPts val="0"/>
              </a:spcBef>
              <a:buNone/>
            </a:pPr>
            <a:r>
              <a:rPr lang="en"/>
              <a:t>- read</a:t>
            </a:r>
          </a:p>
          <a:p>
            <a:pPr lvl="0" rtl="0">
              <a:spcBef>
                <a:spcPts val="0"/>
              </a:spcBef>
              <a:buNone/>
            </a:pPr>
            <a:r>
              <a:rPr lang="en"/>
              <a:t>- read</a:t>
            </a:r>
          </a:p>
          <a:p>
            <a:pPr lvl="0" rtl="0">
              <a:spcBef>
                <a:spcPts val="0"/>
              </a:spcBef>
              <a:buNone/>
            </a:pPr>
            <a:r>
              <a:rPr lang="en"/>
              <a:t>- read</a:t>
            </a:r>
          </a:p>
          <a:p>
            <a:pPr lvl="0" rtl="0">
              <a:spcBef>
                <a:spcPts val="0"/>
              </a:spcBef>
              <a:buNone/>
            </a:pPr>
            <a:r>
              <a:rPr lang="en"/>
              <a:t>- read - so, we have a checklist of bad things, and if all of them are met, we’ll issue a failure verdict. </a:t>
            </a:r>
          </a:p>
          <a:p>
            <a:pPr lvl="0" rtl="0">
              <a:spcBef>
                <a:spcPts val="0"/>
              </a:spcBef>
              <a:buNone/>
            </a:pPr>
            <a:r>
              <a:rPr lang="en"/>
              <a:t>- read</a:t>
            </a:r>
          </a:p>
          <a:p>
            <a:pPr lvl="0" rtl="0">
              <a:spcBef>
                <a:spcPts val="0"/>
              </a:spcBef>
              <a:buNone/>
            </a:pPr>
            <a:r>
              <a:rPr lang="en"/>
              <a:t>- read</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0" name="Shape 210"/>
        <p:cNvGrpSpPr/>
        <p:nvPr/>
      </p:nvGrpSpPr>
      <p:grpSpPr>
        <a:xfrm>
          <a:off x="0" y="0"/>
          <a:ext cx="0" cy="0"/>
          <a:chOff x="0" y="0"/>
          <a:chExt cx="0" cy="0"/>
        </a:xfrm>
      </p:grpSpPr>
      <p:sp>
        <p:nvSpPr>
          <p:cNvPr id="211" name="Shape 21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12" name="Shape 21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a:t>1-2</a:t>
            </a:r>
          </a:p>
          <a:p>
            <a:pPr lvl="0" rtl="0">
              <a:spcBef>
                <a:spcPts val="0"/>
              </a:spcBef>
              <a:buNone/>
            </a:pPr>
            <a:r>
              <a:rPr lang="en" sz="1200">
                <a:solidFill>
                  <a:srgbClr val="333333"/>
                </a:solidFill>
                <a:highlight>
                  <a:srgbClr val="FFFFFF"/>
                </a:highlight>
              </a:rPr>
              <a:t>This code (method invocation) should throw an IndexOutOfBoundsException. The </a:t>
            </a:r>
            <a:r>
              <a:rPr lang="en" sz="1000">
                <a:solidFill>
                  <a:srgbClr val="333333"/>
                </a:solidFill>
                <a:latin typeface="Consolas"/>
                <a:ea typeface="Consolas"/>
                <a:cs typeface="Consolas"/>
                <a:sym typeface="Consolas"/>
              </a:rPr>
              <a:t>@Test</a:t>
            </a:r>
            <a:r>
              <a:rPr lang="en" sz="1200">
                <a:solidFill>
                  <a:srgbClr val="333333"/>
                </a:solidFill>
                <a:highlight>
                  <a:srgbClr val="FFFFFF"/>
                </a:highlight>
              </a:rPr>
              <a:t> annotation has an optional parameter "</a:t>
            </a:r>
            <a:r>
              <a:rPr lang="en" sz="1000">
                <a:solidFill>
                  <a:srgbClr val="333333"/>
                </a:solidFill>
                <a:latin typeface="Consolas"/>
                <a:ea typeface="Consolas"/>
                <a:cs typeface="Consolas"/>
                <a:sym typeface="Consolas"/>
              </a:rPr>
              <a:t>expected</a:t>
            </a:r>
            <a:r>
              <a:rPr lang="en" sz="1200">
                <a:solidFill>
                  <a:srgbClr val="333333"/>
                </a:solidFill>
                <a:highlight>
                  <a:srgbClr val="FFFFFF"/>
                </a:highlight>
              </a:rPr>
              <a:t>" that takes as values subclasses of </a:t>
            </a:r>
            <a:r>
              <a:rPr lang="en" sz="1000">
                <a:solidFill>
                  <a:srgbClr val="333333"/>
                </a:solidFill>
                <a:latin typeface="Consolas"/>
                <a:ea typeface="Consolas"/>
                <a:cs typeface="Consolas"/>
                <a:sym typeface="Consolas"/>
              </a:rPr>
              <a:t>Throwable</a:t>
            </a:r>
            <a:r>
              <a:rPr lang="en" sz="1200">
                <a:solidFill>
                  <a:srgbClr val="333333"/>
                </a:solidFill>
                <a:highlight>
                  <a:srgbClr val="FFFFFF"/>
                </a:highlight>
              </a:rPr>
              <a:t>. If we wanted to verify that</a:t>
            </a:r>
            <a:r>
              <a:rPr lang="en" sz="1000">
                <a:solidFill>
                  <a:srgbClr val="333333"/>
                </a:solidFill>
                <a:latin typeface="Consolas"/>
                <a:ea typeface="Consolas"/>
                <a:cs typeface="Consolas"/>
                <a:sym typeface="Consolas"/>
              </a:rPr>
              <a:t>ArrayList</a:t>
            </a:r>
            <a:r>
              <a:rPr lang="en" sz="1200">
                <a:solidFill>
                  <a:srgbClr val="333333"/>
                </a:solidFill>
                <a:highlight>
                  <a:srgbClr val="FFFFFF"/>
                </a:highlight>
              </a:rPr>
              <a:t> throws the correct exception, we would write (go over code)</a:t>
            </a:r>
          </a:p>
          <a:p>
            <a:pPr lvl="0" rtl="0">
              <a:spcBef>
                <a:spcPts val="0"/>
              </a:spcBef>
              <a:buNone/>
            </a:pPr>
            <a:r>
              <a:t/>
            </a:r>
            <a:endParaRPr sz="1200">
              <a:solidFill>
                <a:srgbClr val="333333"/>
              </a:solidFill>
              <a:highlight>
                <a:srgbClr val="FFFFFF"/>
              </a:highlight>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7" name="Shape 217"/>
        <p:cNvGrpSpPr/>
        <p:nvPr/>
      </p:nvGrpSpPr>
      <p:grpSpPr>
        <a:xfrm>
          <a:off x="0" y="0"/>
          <a:ext cx="0" cy="0"/>
          <a:chOff x="0" y="0"/>
          <a:chExt cx="0" cy="0"/>
        </a:xfrm>
      </p:grpSpPr>
      <p:sp>
        <p:nvSpPr>
          <p:cNvPr id="218" name="Shape 21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19" name="Shape 21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sz="1200">
                <a:solidFill>
                  <a:srgbClr val="333333"/>
                </a:solidFill>
                <a:highlight>
                  <a:srgbClr val="FFFFFF"/>
                </a:highlight>
              </a:rPr>
              <a:t>The </a:t>
            </a:r>
            <a:r>
              <a:rPr lang="en" sz="1000">
                <a:solidFill>
                  <a:srgbClr val="333333"/>
                </a:solidFill>
                <a:latin typeface="Consolas"/>
                <a:ea typeface="Consolas"/>
                <a:cs typeface="Consolas"/>
                <a:sym typeface="Consolas"/>
              </a:rPr>
              <a:t>expected</a:t>
            </a:r>
            <a:r>
              <a:rPr lang="en" sz="1200">
                <a:solidFill>
                  <a:srgbClr val="333333"/>
                </a:solidFill>
                <a:highlight>
                  <a:srgbClr val="FFFFFF"/>
                </a:highlight>
              </a:rPr>
              <a:t> parameter should be used with care. The above test will pass if </a:t>
            </a:r>
            <a:r>
              <a:rPr i="1" lang="en" sz="1200">
                <a:solidFill>
                  <a:srgbClr val="333333"/>
                </a:solidFill>
                <a:highlight>
                  <a:srgbClr val="FFFFFF"/>
                </a:highlight>
              </a:rPr>
              <a:t>any</a:t>
            </a:r>
            <a:r>
              <a:rPr lang="en" sz="1200">
                <a:solidFill>
                  <a:srgbClr val="333333"/>
                </a:solidFill>
                <a:highlight>
                  <a:srgbClr val="FFFFFF"/>
                </a:highlight>
              </a:rPr>
              <a:t> code in the method throws </a:t>
            </a:r>
            <a:r>
              <a:rPr lang="en" sz="1000">
                <a:solidFill>
                  <a:srgbClr val="333333"/>
                </a:solidFill>
                <a:latin typeface="Consolas"/>
                <a:ea typeface="Consolas"/>
                <a:cs typeface="Consolas"/>
                <a:sym typeface="Consolas"/>
              </a:rPr>
              <a:t>IndexOutOfBoundsException</a:t>
            </a:r>
            <a:r>
              <a:rPr lang="en" sz="1200">
                <a:solidFill>
                  <a:srgbClr val="333333"/>
                </a:solidFill>
                <a:highlight>
                  <a:srgbClr val="FFFFFF"/>
                </a:highlight>
              </a:rPr>
              <a:t>. For longer tests, it's recommended to use the </a:t>
            </a:r>
            <a:r>
              <a:rPr lang="en" sz="1000">
                <a:solidFill>
                  <a:srgbClr val="333333"/>
                </a:solidFill>
                <a:latin typeface="Consolas"/>
                <a:ea typeface="Consolas"/>
                <a:cs typeface="Consolas"/>
                <a:sym typeface="Consolas"/>
              </a:rPr>
              <a:t>ExpectedException</a:t>
            </a:r>
            <a:r>
              <a:rPr lang="en" sz="1200">
                <a:solidFill>
                  <a:srgbClr val="333333"/>
                </a:solidFill>
                <a:highlight>
                  <a:srgbClr val="FFFFFF"/>
                </a:highlight>
              </a:rPr>
              <a:t> rule. </a:t>
            </a:r>
            <a:r>
              <a:rPr lang="en" sz="1150">
                <a:solidFill>
                  <a:srgbClr val="222426"/>
                </a:solidFill>
                <a:highlight>
                  <a:srgbClr val="FFFFFF"/>
                </a:highlight>
              </a:rPr>
              <a:t>Rules are used to add additional functionality which applies to all tests within a test class, but in a more generic way. Rather than repeatidly pasting in the same code and making minor changes to examine things like exceptions, you can use one of the special rule objects that encapsulate common testing tasks and just fill in the test-relevant details.</a:t>
            </a:r>
            <a:r>
              <a:rPr lang="en" sz="1200">
                <a:solidFill>
                  <a:srgbClr val="333333"/>
                </a:solidFill>
                <a:highlight>
                  <a:srgbClr val="FFFFFF"/>
                </a:highlight>
              </a:rPr>
              <a:t> There are several of these, but the most relevant is the ExpectedException rule.</a:t>
            </a:r>
          </a:p>
          <a:p>
            <a:pPr lvl="0" rtl="0">
              <a:spcBef>
                <a:spcPts val="0"/>
              </a:spcBef>
              <a:buNone/>
            </a:pPr>
            <a:r>
              <a:rPr lang="en" sz="1200">
                <a:solidFill>
                  <a:srgbClr val="333333"/>
                </a:solidFill>
                <a:highlight>
                  <a:srgbClr val="FFFFFF"/>
                </a:highlight>
              </a:rPr>
              <a:t>(3) - go over code. point out none, then explicit definition later</a:t>
            </a:r>
          </a:p>
          <a:p>
            <a:pPr lvl="0" rtl="0">
              <a:spcBef>
                <a:spcPts val="0"/>
              </a:spcBef>
              <a:buClr>
                <a:schemeClr val="dk1"/>
              </a:buClr>
              <a:buSzPct val="91666"/>
              <a:buFont typeface="Arial"/>
              <a:buNone/>
            </a:pPr>
            <a:r>
              <a:rPr lang="en" sz="1200">
                <a:solidFill>
                  <a:srgbClr val="333333"/>
                </a:solidFill>
                <a:highlight>
                  <a:srgbClr val="FFFFFF"/>
                </a:highlight>
              </a:rPr>
              <a:t>can inspect the message and look for particular strings or location indicators. </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5" name="Shape 225"/>
        <p:cNvGrpSpPr/>
        <p:nvPr/>
      </p:nvGrpSpPr>
      <p:grpSpPr>
        <a:xfrm>
          <a:off x="0" y="0"/>
          <a:ext cx="0" cy="0"/>
          <a:chOff x="0" y="0"/>
          <a:chExt cx="0" cy="0"/>
        </a:xfrm>
      </p:grpSpPr>
      <p:sp>
        <p:nvSpPr>
          <p:cNvPr id="226" name="Shape 22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27" name="Shape 22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a:solidFill>
                  <a:schemeClr val="dk1"/>
                </a:solidFill>
              </a:rPr>
              <a:t>(1). Sometimes stubs are needed to even make a component executable, if (2). </a:t>
            </a:r>
          </a:p>
          <a:p>
            <a:pPr lvl="0" rtl="0">
              <a:spcBef>
                <a:spcPts val="0"/>
              </a:spcBef>
              <a:buNone/>
            </a:pPr>
            <a:r>
              <a:rPr lang="en">
                <a:solidFill>
                  <a:schemeClr val="dk1"/>
                </a:solidFill>
              </a:rPr>
              <a:t>(3), including (4)- (5) (6) - say taking a protected component and replacing it with a version where you can freely read and check the correctness of fields.</a:t>
            </a:r>
          </a:p>
          <a:p>
            <a:pPr lvl="0" rtl="0">
              <a:spcBef>
                <a:spcPts val="0"/>
              </a:spcBef>
              <a:buNone/>
            </a:pPr>
            <a:r>
              <a:t/>
            </a:r>
            <a:endParaRPr>
              <a:solidFill>
                <a:schemeClr val="dk1"/>
              </a:solidFill>
            </a:endParaRPr>
          </a:p>
          <a:p>
            <a:pPr lvl="0" rtl="0">
              <a:spcBef>
                <a:spcPts val="0"/>
              </a:spcBef>
              <a:buClr>
                <a:schemeClr val="dk1"/>
              </a:buClr>
              <a:buSzPct val="100000"/>
              <a:buFont typeface="Arial"/>
              <a:buNone/>
            </a:pPr>
            <a:r>
              <a:t/>
            </a:r>
            <a:endParaRPr>
              <a:solidFill>
                <a:schemeClr val="dk1"/>
              </a:solidFil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2" name="Shape 232"/>
        <p:cNvGrpSpPr/>
        <p:nvPr/>
      </p:nvGrpSpPr>
      <p:grpSpPr>
        <a:xfrm>
          <a:off x="0" y="0"/>
          <a:ext cx="0" cy="0"/>
          <a:chOff x="0" y="0"/>
          <a:chExt cx="0" cy="0"/>
        </a:xfrm>
      </p:grpSpPr>
      <p:sp>
        <p:nvSpPr>
          <p:cNvPr id="233" name="Shape 23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34" name="Shape 23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600"/>
              </a:spcBef>
              <a:buNone/>
            </a:pPr>
            <a:r>
              <a:rPr lang="en"/>
              <a:t>I mentioned the idea of testing units in isolation a couple of times. The thing is that objects are often tightly interconnected, and when a problem occurs, it’s often hard to figure out where exactly the problem is coming from. Especially when parts of your system are closely linked with other objects. You might even have faults in both objects, and it only gets harder to isolate issues the more dependency links you have. If you are testing a method that depends on another methods, and that method depends on another method, you can see where this is going. It’s in your interest to try to test these units in as much isolation as is possible. Now, (read). For instance, </a:t>
            </a:r>
            <a:r>
              <a:rPr lang="en">
                <a:solidFill>
                  <a:schemeClr val="dk1"/>
                </a:solidFill>
              </a:rPr>
              <a:t>Your class might need to read from a non-existent database.</a:t>
            </a:r>
          </a:p>
          <a:p>
            <a:pPr lvl="0" rtl="0">
              <a:spcBef>
                <a:spcPts val="0"/>
              </a:spcBef>
              <a:buNone/>
            </a:pPr>
            <a:r>
              <a:rPr lang="en"/>
              <a:t>may need to mock (read). This is a form of stub.</a:t>
            </a:r>
          </a:p>
          <a:p>
            <a:pPr lvl="0" rtl="0">
              <a:spcBef>
                <a:spcPts val="0"/>
              </a:spcBef>
              <a:buNone/>
            </a:pPr>
            <a:r>
              <a:rPr lang="en"/>
              <a:t>For example, if your object calls a database, your mocked database might only contain a couple of hand-written data items. Therefore, you do not need to depend on other components that may not be finished or may not have been satisfactorily tested. </a:t>
            </a:r>
          </a:p>
          <a:p>
            <a:pPr lvl="0" rtl="0">
              <a:spcBef>
                <a:spcPts val="0"/>
              </a:spcBef>
              <a:buClr>
                <a:schemeClr val="dk1"/>
              </a:buClr>
              <a:buSzPct val="100000"/>
              <a:buFont typeface="Arial"/>
              <a:buNone/>
            </a:pPr>
            <a:r>
              <a:rPr lang="en">
                <a:solidFill>
                  <a:schemeClr val="dk1"/>
                </a:solidFill>
              </a:rPr>
              <a:t>Mock objects are often used to substitute in data or results that you know are right, but they are also a cool tool for testing because - even if you do have that component working -  you can create a mock object to simulate abnormal behavior or rare events, make sure you hit those boundary cases.</a:t>
            </a:r>
          </a:p>
          <a:p>
            <a:pPr lvl="0" rtl="0">
              <a:spcBef>
                <a:spcPts val="0"/>
              </a:spcBef>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1" name="Shape 251"/>
        <p:cNvGrpSpPr/>
        <p:nvPr/>
      </p:nvGrpSpPr>
      <p:grpSpPr>
        <a:xfrm>
          <a:off x="0" y="0"/>
          <a:ext cx="0" cy="0"/>
          <a:chOff x="0" y="0"/>
          <a:chExt cx="0" cy="0"/>
        </a:xfrm>
      </p:grpSpPr>
      <p:sp>
        <p:nvSpPr>
          <p:cNvPr id="252" name="Shape 25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53" name="Shape 25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a:solidFill>
                  <a:schemeClr val="dk1"/>
                </a:solidFill>
              </a:rPr>
              <a:t>Scaffolding like stubs and drivers aren’t just used as quick replacements for non-functional code, though. They can be quite complex as they can replace any portion of the system. For instance, (2) - it dosn’t allow us to go in  and directly control the system, or doesn’t let us extract the information we need to judge the test case, we can write scaffolding to replace it. </a:t>
            </a:r>
          </a:p>
          <a:p>
            <a:pPr lvl="0" rtl="0">
              <a:spcBef>
                <a:spcPts val="0"/>
              </a:spcBef>
              <a:buNone/>
            </a:pPr>
            <a:r>
              <a:rPr lang="en">
                <a:solidFill>
                  <a:schemeClr val="dk1"/>
                </a:solidFill>
              </a:rPr>
              <a:t>(3)</a:t>
            </a:r>
          </a:p>
          <a:p>
            <a:pPr lvl="0" rtl="0">
              <a:spcBef>
                <a:spcPts val="0"/>
              </a:spcBef>
              <a:buNone/>
            </a:pPr>
            <a:r>
              <a:rPr lang="en">
                <a:solidFill>
                  <a:schemeClr val="dk1"/>
                </a:solidFill>
              </a:rPr>
              <a:t>Or, say we use a GUI to control the system. That’s not something a machine can typically step in and use directly. In that case, we might want to write a driver that allows direct control of the underlying functionality. </a:t>
            </a:r>
          </a:p>
          <a:p>
            <a:pPr lvl="0" rtl="0">
              <a:spcBef>
                <a:spcPts val="0"/>
              </a:spcBef>
              <a:buNone/>
            </a:pPr>
            <a:r>
              <a:rPr lang="en">
                <a:solidFill>
                  <a:schemeClr val="dk1"/>
                </a:solidFill>
              </a:rPr>
              <a:t>In these cases (5) - (6) </a:t>
            </a:r>
          </a:p>
          <a:p>
            <a:pPr lvl="0" rtl="0">
              <a:spcBef>
                <a:spcPts val="0"/>
              </a:spcBef>
              <a:buNone/>
            </a:pPr>
            <a:r>
              <a:t/>
            </a:r>
            <a:endParaRPr>
              <a:solidFill>
                <a:schemeClr val="dk1"/>
              </a:solidFil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58" name="Shape 258"/>
        <p:cNvGrpSpPr/>
        <p:nvPr/>
      </p:nvGrpSpPr>
      <p:grpSpPr>
        <a:xfrm>
          <a:off x="0" y="0"/>
          <a:ext cx="0" cy="0"/>
          <a:chOff x="0" y="0"/>
          <a:chExt cx="0" cy="0"/>
        </a:xfrm>
      </p:grpSpPr>
      <p:sp>
        <p:nvSpPr>
          <p:cNvPr id="259" name="Shape 25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60" name="Shape 26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a:solidFill>
                  <a:schemeClr val="dk1"/>
                </a:solidFill>
              </a:rPr>
              <a:t>Your test scaffolding can range a good bit in complexity. The most common, and most straightforward is (read) - that’ll be easy to build one at a time, but you’ll quickly notice that time adding up. There are more complex forms of scaffolding that may save you more time long-term, (read)</a:t>
            </a:r>
          </a:p>
          <a:p>
            <a:pPr lvl="0" rtl="0">
              <a:spcBef>
                <a:spcPts val="0"/>
              </a:spcBef>
              <a:buNone/>
            </a:pPr>
            <a:r>
              <a:rPr lang="en">
                <a:solidFill>
                  <a:schemeClr val="dk1"/>
                </a:solidFill>
              </a:rPr>
              <a:t>As usual, the trade-off game comes in…</a:t>
            </a:r>
          </a:p>
          <a:p>
            <a:pPr lvl="0" rtl="0">
              <a:spcBef>
                <a:spcPts val="0"/>
              </a:spcBef>
              <a:buNone/>
            </a:pPr>
            <a:r>
              <a:rPr lang="en">
                <a:solidFill>
                  <a:schemeClr val="dk1"/>
                </a:solidFill>
              </a:rPr>
              <a:t>If you’re building something like a network traffic generator to stress test a networked system = that’s essentially the same as full-blown development of a new piece of software. But, it can often be worthwhile to invest some time in building testing infrastructure that can be deployed across many future projects.</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5" name="Shape 265"/>
        <p:cNvGrpSpPr/>
        <p:nvPr/>
      </p:nvGrpSpPr>
      <p:grpSpPr>
        <a:xfrm>
          <a:off x="0" y="0"/>
          <a:ext cx="0" cy="0"/>
          <a:chOff x="0" y="0"/>
          <a:chExt cx="0" cy="0"/>
        </a:xfrm>
      </p:grpSpPr>
      <p:sp>
        <p:nvSpPr>
          <p:cNvPr id="266" name="Shape 26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67" name="Shape 26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a:solidFill>
                  <a:schemeClr val="dk1"/>
                </a:solidFill>
              </a:rPr>
              <a:t>Your test scaffolding can range a good bit in complexity. The most common, and most straightforward is (read) - that’ll be easy to build one at a time, but you’ll quickly notice that time adding up. There are more complex forms of scaffolding that may save you more time long-term, (read)</a:t>
            </a:r>
          </a:p>
          <a:p>
            <a:pPr lvl="0" rtl="0">
              <a:spcBef>
                <a:spcPts val="0"/>
              </a:spcBef>
              <a:buNone/>
            </a:pPr>
            <a:r>
              <a:rPr lang="en">
                <a:solidFill>
                  <a:schemeClr val="dk1"/>
                </a:solidFill>
              </a:rPr>
              <a:t>As usual, the trade-off game comes in…</a:t>
            </a:r>
          </a:p>
          <a:p>
            <a:pPr lvl="0" rtl="0">
              <a:spcBef>
                <a:spcPts val="0"/>
              </a:spcBef>
              <a:buNone/>
            </a:pPr>
            <a:r>
              <a:rPr lang="en">
                <a:solidFill>
                  <a:schemeClr val="dk1"/>
                </a:solidFill>
              </a:rPr>
              <a:t>If you’re building something like a network traffic generator to stress test a networked system = that’s essentially the same as full-blown development of a new piece of software. But, it can often be worthwhile to invest some time in building testing infrastructure that can be deployed across many future projects.</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72" name="Shape 272"/>
        <p:cNvGrpSpPr/>
        <p:nvPr/>
      </p:nvGrpSpPr>
      <p:grpSpPr>
        <a:xfrm>
          <a:off x="0" y="0"/>
          <a:ext cx="0" cy="0"/>
          <a:chOff x="0" y="0"/>
          <a:chExt cx="0" cy="0"/>
        </a:xfrm>
      </p:grpSpPr>
      <p:sp>
        <p:nvSpPr>
          <p:cNvPr id="273" name="Shape 27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74" name="Shape 27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a:solidFill>
                  <a:schemeClr val="dk1"/>
                </a:solidFill>
              </a:rPr>
              <a:t>Your test scaffolding can range a good bit in complexity. The most common, and most straightforward is (read) - that’ll be easy to build one at a time, but you’ll quickly notice that time adding up. There are more complex forms of scaffolding that may save you more time long-term, (read)</a:t>
            </a:r>
          </a:p>
          <a:p>
            <a:pPr lvl="0" rtl="0">
              <a:spcBef>
                <a:spcPts val="0"/>
              </a:spcBef>
              <a:buNone/>
            </a:pPr>
            <a:r>
              <a:rPr lang="en">
                <a:solidFill>
                  <a:schemeClr val="dk1"/>
                </a:solidFill>
              </a:rPr>
              <a:t>As usual, the trade-off game comes in…</a:t>
            </a:r>
          </a:p>
          <a:p>
            <a:pPr lvl="0" rtl="0">
              <a:spcBef>
                <a:spcPts val="0"/>
              </a:spcBef>
              <a:buNone/>
            </a:pPr>
            <a:r>
              <a:rPr lang="en">
                <a:solidFill>
                  <a:schemeClr val="dk1"/>
                </a:solidFill>
              </a:rPr>
              <a:t>If you’re building something like a network traffic generator to stress test a networked system = that’s essentially the same as full-blown development of a new piece of software. But, it can often be worthwhile to invest some time in building testing infrastructure that can be deployed across many future projects.</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0" name="Shape 280"/>
        <p:cNvGrpSpPr/>
        <p:nvPr/>
      </p:nvGrpSpPr>
      <p:grpSpPr>
        <a:xfrm>
          <a:off x="0" y="0"/>
          <a:ext cx="0" cy="0"/>
          <a:chOff x="0" y="0"/>
          <a:chExt cx="0" cy="0"/>
        </a:xfrm>
      </p:grpSpPr>
      <p:sp>
        <p:nvSpPr>
          <p:cNvPr id="281" name="Shape 28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82" name="Shape 28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a:solidFill>
                  <a:schemeClr val="dk1"/>
                </a:solidFill>
              </a:rPr>
              <a:t>I have to look back at this comic from time to time in my own work. It’s fun to code up automation, but it can get a little out of hand. We’ll cover some strategies to help systematically test a system.</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9" name="Shape 59"/>
        <p:cNvGrpSpPr/>
        <p:nvPr/>
      </p:nvGrpSpPr>
      <p:grpSpPr>
        <a:xfrm>
          <a:off x="0" y="0"/>
          <a:ext cx="0" cy="0"/>
          <a:chOff x="0" y="0"/>
          <a:chExt cx="0" cy="0"/>
        </a:xfrm>
      </p:grpSpPr>
      <p:sp>
        <p:nvSpPr>
          <p:cNvPr id="60" name="Shape 6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61" name="Shape 6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lnSpc>
                <a:spcPct val="120000"/>
              </a:lnSpc>
              <a:spcBef>
                <a:spcPts val="0"/>
              </a:spcBef>
              <a:buNone/>
            </a:pPr>
            <a:r>
              <a:rPr lang="en">
                <a:solidFill>
                  <a:schemeClr val="dk1"/>
                </a:solidFill>
              </a:rPr>
              <a:t>Execution should be as mechanical as compiling the latest version of the product. We want to make testing as easy as possible for humans. Test automation is how we do this</a:t>
            </a:r>
          </a:p>
          <a:p>
            <a:pPr lvl="0" rtl="0">
              <a:lnSpc>
                <a:spcPct val="120000"/>
              </a:lnSpc>
              <a:spcBef>
                <a:spcPts val="0"/>
              </a:spcBef>
              <a:buNone/>
            </a:pPr>
            <a:r>
              <a:rPr lang="en">
                <a:solidFill>
                  <a:schemeClr val="dk1"/>
                </a:solidFill>
              </a:rPr>
              <a:t>(read 1-2)</a:t>
            </a:r>
          </a:p>
          <a:p>
            <a:pPr lvl="0" rtl="0">
              <a:lnSpc>
                <a:spcPct val="120000"/>
              </a:lnSpc>
              <a:spcBef>
                <a:spcPts val="0"/>
              </a:spcBef>
              <a:buNone/>
            </a:pPr>
            <a:r>
              <a:rPr lang="en">
                <a:solidFill>
                  <a:schemeClr val="dk1"/>
                </a:solidFill>
              </a:rPr>
              <a:t>We can (3), giving us the ability to test the system in a variety of configurations.WE can make (4) without having to judge each test case, and really importantly - (5) </a:t>
            </a:r>
          </a:p>
          <a:p>
            <a:pPr lvl="0" rtl="0">
              <a:spcBef>
                <a:spcPts val="0"/>
              </a:spcBef>
              <a:buNone/>
            </a:pPr>
            <a:r>
              <a:t/>
            </a:r>
            <a:endParaRPr>
              <a:solidFill>
                <a:schemeClr val="dk1"/>
              </a:solidFill>
            </a:endParaRPr>
          </a:p>
          <a:p>
            <a:pPr lvl="0" rtl="0">
              <a:spcBef>
                <a:spcPts val="0"/>
              </a:spcBef>
              <a:buNone/>
            </a:pPr>
            <a:r>
              <a:t/>
            </a:r>
            <a:endParaRPr>
              <a:solidFill>
                <a:schemeClr val="dk1"/>
              </a:solidFil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88" name="Shape 288"/>
        <p:cNvGrpSpPr/>
        <p:nvPr/>
      </p:nvGrpSpPr>
      <p:grpSpPr>
        <a:xfrm>
          <a:off x="0" y="0"/>
          <a:ext cx="0" cy="0"/>
          <a:chOff x="0" y="0"/>
          <a:chExt cx="0" cy="0"/>
        </a:xfrm>
      </p:grpSpPr>
      <p:sp>
        <p:nvSpPr>
          <p:cNvPr id="289" name="Shape 28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290" name="Shape 29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a:solidFill>
                  <a:schemeClr val="dk1"/>
                </a:solidFill>
              </a:rPr>
              <a:t>One of the most powerful things made possible by all of this automation is the concept of incremental testing. Rather than waiting for the complete system to be built, we can start testing what we have completed. Piece by piece, we test components of the system. When we start, almost everything is stubbed out, but we can add in the real components and test their integration as we complete them. </a:t>
            </a:r>
          </a:p>
          <a:p>
            <a:pPr lvl="0" rtl="0">
              <a:spcBef>
                <a:spcPts val="0"/>
              </a:spcBef>
              <a:buNone/>
            </a:pPr>
            <a:r>
              <a:rPr lang="en">
                <a:solidFill>
                  <a:schemeClr val="dk1"/>
                </a:solidFill>
              </a:rPr>
              <a:t>As a result, we can easily test components in isolation, which means that not only we can more easily discover faults, we can discover faults earlier in development because we don’t need the rest of the system and fix them before they become a problem.</a:t>
            </a:r>
          </a:p>
          <a:p>
            <a:pPr lvl="0" rtl="0">
              <a:spcBef>
                <a:spcPts val="0"/>
              </a:spcBef>
              <a:buNone/>
            </a:pPr>
            <a:r>
              <a:rPr lang="en">
                <a:solidFill>
                  <a:schemeClr val="dk1"/>
                </a:solidFill>
              </a:rPr>
              <a:t>The downside is that it is expensive to develop all of that scaffolding. The earlier you start, or the more you want to isolate components, the more work you will have to pour into writing stubs. That can add up.</a:t>
            </a:r>
          </a:p>
          <a:p>
            <a:pPr lvl="0" rtl="0">
              <a:spcBef>
                <a:spcPts val="0"/>
              </a:spcBef>
              <a:buNone/>
            </a:pPr>
            <a:r>
              <a:t/>
            </a:r>
            <a:endParaRPr>
              <a:solidFill>
                <a:schemeClr val="dk1"/>
              </a:solidFill>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3" name="Shape 343"/>
        <p:cNvGrpSpPr/>
        <p:nvPr/>
      </p:nvGrpSpPr>
      <p:grpSpPr>
        <a:xfrm>
          <a:off x="0" y="0"/>
          <a:ext cx="0" cy="0"/>
          <a:chOff x="0" y="0"/>
          <a:chExt cx="0" cy="0"/>
        </a:xfrm>
      </p:grpSpPr>
      <p:sp>
        <p:nvSpPr>
          <p:cNvPr id="344" name="Shape 34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45" name="Shape 34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a:solidFill>
                  <a:schemeClr val="dk1"/>
                </a:solidFill>
              </a:rPr>
              <a:t>How you test can follow a style similar to how you are design your system. Earlier, we talked a little about top-down vs bottom-up development. How you incrementally test relates to how you work through building the code. In top-down testing, </a:t>
            </a:r>
            <a:r>
              <a:rPr lang="en">
                <a:solidFill>
                  <a:srgbClr val="333333"/>
                </a:solidFill>
                <a:highlight>
                  <a:srgbClr val="FFFFFF"/>
                </a:highlight>
              </a:rPr>
              <a:t>testing takes place from top to bottom in the system hierarchy, following the control flow dependencies. You take a higher-level component, something that calls into low level code, and you test it in isolation. To do so, lower level components or systems are substituted by stubs that fake their results. This lets you see whether the higher-level component and how it brings together those stubs can corrupt results.</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94" name="Shape 394"/>
        <p:cNvGrpSpPr/>
        <p:nvPr/>
      </p:nvGrpSpPr>
      <p:grpSpPr>
        <a:xfrm>
          <a:off x="0" y="0"/>
          <a:ext cx="0" cy="0"/>
          <a:chOff x="0" y="0"/>
          <a:chExt cx="0" cy="0"/>
        </a:xfrm>
      </p:grpSpPr>
      <p:sp>
        <p:nvSpPr>
          <p:cNvPr id="395" name="Shape 395"/>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396" name="Shape 396"/>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a:solidFill>
                  <a:schemeClr val="dk1"/>
                </a:solidFill>
              </a:rPr>
              <a:t>(read)</a:t>
            </a:r>
          </a:p>
          <a:p>
            <a:pPr lvl="0" rtl="0">
              <a:spcBef>
                <a:spcPts val="0"/>
              </a:spcBef>
              <a:buNone/>
            </a:pPr>
            <a:r>
              <a:rPr lang="en">
                <a:solidFill>
                  <a:schemeClr val="dk1"/>
                </a:solidFill>
              </a:rPr>
              <a:t>(read) - if the interaction between components is an issue, it’s easier to spot if the top level is already working pretty well. If there is a problem with how the architecure comes together in practice. you’ll spot that more quickly. </a:t>
            </a:r>
          </a:p>
          <a:p>
            <a:pPr lvl="0" rtl="0">
              <a:spcBef>
                <a:spcPts val="0"/>
              </a:spcBef>
              <a:buNone/>
            </a:pPr>
            <a:r>
              <a:rPr lang="en">
                <a:solidFill>
                  <a:schemeClr val="dk1"/>
                </a:solidFill>
              </a:rPr>
              <a:t>The trade-off is that top-down testing requires simulating the lower components. You will need to put effort into building stubs, and may need a great deal of system architecture in place before you can do much testing at all.</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1" name="Shape 401"/>
        <p:cNvGrpSpPr/>
        <p:nvPr/>
      </p:nvGrpSpPr>
      <p:grpSpPr>
        <a:xfrm>
          <a:off x="0" y="0"/>
          <a:ext cx="0" cy="0"/>
          <a:chOff x="0" y="0"/>
          <a:chExt cx="0" cy="0"/>
        </a:xfrm>
      </p:grpSpPr>
      <p:sp>
        <p:nvSpPr>
          <p:cNvPr id="402" name="Shape 40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403" name="Shape 40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a:solidFill>
                  <a:schemeClr val="dk1"/>
                </a:solidFill>
              </a:rPr>
              <a:t>Bottom-Up testing comes in from the opposite direction. You start at the bottom of the system hierarchy - small units that perform tasks independently of calling components. Test each individual component at that level in isolation, then work your way up the hierarchy, bringing together already-tested components. Here, you don’t need as many stubs. You have the lower components. When you develop something that brings together lower-level units, that has dependencies, most of its dependencies should already exist as they will come in at the lower level. However, most of the testing code will be in the drivers. You will need to develop more complex drivers to instantiate, set up, and test those components. </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1" name="Shape 441"/>
        <p:cNvGrpSpPr/>
        <p:nvPr/>
      </p:nvGrpSpPr>
      <p:grpSpPr>
        <a:xfrm>
          <a:off x="0" y="0"/>
          <a:ext cx="0" cy="0"/>
          <a:chOff x="0" y="0"/>
          <a:chExt cx="0" cy="0"/>
        </a:xfrm>
      </p:grpSpPr>
      <p:sp>
        <p:nvSpPr>
          <p:cNvPr id="442" name="Shape 442"/>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443" name="Shape 443"/>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a:solidFill>
                  <a:schemeClr val="dk1"/>
                </a:solidFill>
              </a:rPr>
              <a:t>(read)</a:t>
            </a:r>
          </a:p>
          <a:p>
            <a:pPr lvl="0" rtl="0">
              <a:spcBef>
                <a:spcPts val="0"/>
              </a:spcBef>
              <a:buNone/>
            </a:pPr>
            <a:r>
              <a:rPr lang="en">
                <a:solidFill>
                  <a:schemeClr val="dk1"/>
                </a:solidFill>
              </a:rPr>
              <a:t>(read 3) - the best way to test components in isolation. It won’t find architectural issues as easily, but it allows you to effectively test and find faults in those individual objects or methods.</a:t>
            </a:r>
          </a:p>
          <a:p>
            <a:pPr lvl="0" rtl="0">
              <a:spcBef>
                <a:spcPts val="0"/>
              </a:spcBef>
              <a:buNone/>
            </a:pPr>
            <a:r>
              <a:rPr lang="en">
                <a:solidFill>
                  <a:schemeClr val="dk1"/>
                </a:solidFill>
              </a:rPr>
              <a:t>The trade off is that it (read 5).</a:t>
            </a:r>
          </a:p>
          <a:p>
            <a:pPr lvl="0" rtl="0">
              <a:spcBef>
                <a:spcPts val="0"/>
              </a:spcBef>
              <a:buNone/>
            </a:pPr>
            <a:r>
              <a:t/>
            </a:r>
            <a:endParaRPr>
              <a:solidFill>
                <a:schemeClr val="dk1"/>
              </a:solidFill>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8" name="Shape 448"/>
        <p:cNvGrpSpPr/>
        <p:nvPr/>
      </p:nvGrpSpPr>
      <p:grpSpPr>
        <a:xfrm>
          <a:off x="0" y="0"/>
          <a:ext cx="0" cy="0"/>
          <a:chOff x="0" y="0"/>
          <a:chExt cx="0" cy="0"/>
        </a:xfrm>
      </p:grpSpPr>
      <p:sp>
        <p:nvSpPr>
          <p:cNvPr id="449" name="Shape 44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450" name="Shape 45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a:solidFill>
                  <a:schemeClr val="dk1"/>
                </a:solidFill>
              </a:rPr>
              <a:t>Now, there are aspects of most programs that aren’t exactly amenable to passing in a few command line parameters and running. The graphical components of applications - GUIs, video games - take input from mouse motions and clicks. testing whether those work can be complex - dealing with overlapping visual widgets, it’s hard to define boundary regions, and every click can set off a series of under-the-surface interactions How do we test those? </a:t>
            </a:r>
          </a:p>
          <a:p>
            <a:pPr lvl="0" rtl="0">
              <a:spcBef>
                <a:spcPts val="0"/>
              </a:spcBef>
              <a:buNone/>
            </a:pPr>
            <a:r>
              <a:rPr lang="en">
                <a:solidFill>
                  <a:schemeClr val="dk1"/>
                </a:solidFill>
              </a:rPr>
              <a:t>Well, those are often tested by hand. First by the developers, of course, but most heavily during alpha and beta testing. Get a few hundred users clicking around and sort out the problems that crop up.</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6" name="Shape 456"/>
        <p:cNvGrpSpPr/>
        <p:nvPr/>
      </p:nvGrpSpPr>
      <p:grpSpPr>
        <a:xfrm>
          <a:off x="0" y="0"/>
          <a:ext cx="0" cy="0"/>
          <a:chOff x="0" y="0"/>
          <a:chExt cx="0" cy="0"/>
        </a:xfrm>
      </p:grpSpPr>
      <p:sp>
        <p:nvSpPr>
          <p:cNvPr id="457" name="Shape 45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458" name="Shape 45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a:solidFill>
                  <a:schemeClr val="dk1"/>
                </a:solidFill>
              </a:rPr>
              <a:t>The thing is - this stinks. It’s something that should have some human involvement eventually, as graphical interactions - especially in games - need to be tuned until they feel right. But, if we’re just on the hunt for bugs, we should be able to automate interactions. How can we do that without a person? Well, a common idea in automation is the concept of taking a little bit of human feedback as a seed and building automation off of that. This is a concept that comes in to play heavily in testing GUIs. What we can do is get a human in to play with the program. We can record the actions they take during some sample scenarios - based on our different use cases. Those are called captures. We can then use those - we can replay them - to repeat the same scenarios and the same mouse motions and clicks without needing the human sitting there. These captures - these sets of actions - become an initial set of test cases. We can then edit those to turn them into new test cases - modifying the actions slightly or taking the individual actions and combining them to form entirely new tests. This lets us automate GUI testing. Cuts repetition. Capture a few manual executions, and reuse them or alter them. More productive use of human effort.</a:t>
            </a:r>
          </a:p>
          <a:p>
            <a:pPr lvl="0" rtl="0">
              <a:spcBef>
                <a:spcPts val="0"/>
              </a:spcBef>
              <a:buNone/>
            </a:pPr>
            <a:r>
              <a:t/>
            </a:r>
            <a:endParaRPr>
              <a:solidFill>
                <a:schemeClr val="dk1"/>
              </a:solidFill>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5" name="Shape 465"/>
        <p:cNvGrpSpPr/>
        <p:nvPr/>
      </p:nvGrpSpPr>
      <p:grpSpPr>
        <a:xfrm>
          <a:off x="0" y="0"/>
          <a:ext cx="0" cy="0"/>
          <a:chOff x="0" y="0"/>
          <a:chExt cx="0" cy="0"/>
        </a:xfrm>
      </p:grpSpPr>
      <p:sp>
        <p:nvSpPr>
          <p:cNvPr id="466" name="Shape 46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467" name="Shape 46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a:solidFill>
                  <a:schemeClr val="dk1"/>
                </a:solidFill>
              </a:rPr>
              <a:t>go over</a:t>
            </a:r>
          </a:p>
          <a:p>
            <a:pPr lvl="0" rtl="0">
              <a:spcBef>
                <a:spcPts val="0"/>
              </a:spcBef>
              <a:buNone/>
            </a:pPr>
            <a:r>
              <a:t/>
            </a:r>
            <a:endParaRPr>
              <a:solidFill>
                <a:schemeClr val="dk1"/>
              </a:solidFill>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2" name="Shape 472"/>
        <p:cNvGrpSpPr/>
        <p:nvPr/>
      </p:nvGrpSpPr>
      <p:grpSpPr>
        <a:xfrm>
          <a:off x="0" y="0"/>
          <a:ext cx="0" cy="0"/>
          <a:chOff x="0" y="0"/>
          <a:chExt cx="0" cy="0"/>
        </a:xfrm>
      </p:grpSpPr>
      <p:sp>
        <p:nvSpPr>
          <p:cNvPr id="473" name="Shape 473"/>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474" name="Shape 474"/>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a:t>One area where test automation is essential - and has made possible - is continuous integration.</a:t>
            </a:r>
          </a:p>
          <a:p>
            <a:pPr lvl="0" rtl="0">
              <a:spcBef>
                <a:spcPts val="600"/>
              </a:spcBef>
              <a:buNone/>
            </a:pPr>
            <a:r>
              <a:rPr lang="en"/>
              <a:t>Continuous Integration is a development practice that requires developers to integrate code into a shared repository several times a day. Each check-in is then verified by an automated build (3)</a:t>
            </a:r>
          </a:p>
          <a:p>
            <a:pPr lvl="0" rtl="0">
              <a:spcBef>
                <a:spcPts val="600"/>
              </a:spcBef>
              <a:buNone/>
            </a:pPr>
            <a:r>
              <a:rPr lang="en"/>
              <a:t> By integrating regularly, you can detect errors quickly, and locate them more easily. CI requires significantly less back-tracking to discover where things went wrong, so you can more efficiently build the system.</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9" name="Shape 479"/>
        <p:cNvGrpSpPr/>
        <p:nvPr/>
      </p:nvGrpSpPr>
      <p:grpSpPr>
        <a:xfrm>
          <a:off x="0" y="0"/>
          <a:ext cx="0" cy="0"/>
          <a:chOff x="0" y="0"/>
          <a:chExt cx="0" cy="0"/>
        </a:xfrm>
      </p:grpSpPr>
      <p:sp>
        <p:nvSpPr>
          <p:cNvPr id="480" name="Shape 480"/>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481" name="Shape 481"/>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a:t>(1)  The first practice advocates the use of a revision control system for the project's source code. All artifacts required to build the project should be placed in the repository. the system should be buildable from a fresh checkout and not require additional dependencies. Everybody should be actively using source control, and committing code changes at least once - if not several times per day. </a:t>
            </a:r>
          </a:p>
          <a:p>
            <a:pPr lvl="0" rtl="0">
              <a:spcBef>
                <a:spcPts val="0"/>
              </a:spcBef>
              <a:buNone/>
            </a:pPr>
            <a:r>
              <a:rPr lang="en"/>
              <a:t>(2)  A single command should have the capability of building the system. Think of something like Make in Unix - a script you write that builds the system. Maven is a more modern concept for Java that lets you define a series of actions used to compile, test, and package the code. Automation of the build should include automating the integration of program components, which often includes </a:t>
            </a:r>
            <a:r>
              <a:rPr lang="en" u="sng">
                <a:solidFill>
                  <a:schemeClr val="hlink"/>
                </a:solidFill>
                <a:hlinkClick r:id="rId2"/>
              </a:rPr>
              <a:t>deployment</a:t>
            </a:r>
            <a:r>
              <a:rPr lang="en"/>
              <a:t> into a production-like </a:t>
            </a:r>
            <a:r>
              <a:rPr lang="en" u="sng">
                <a:solidFill>
                  <a:schemeClr val="hlink"/>
                </a:solidFill>
                <a:hlinkClick r:id="rId3"/>
              </a:rPr>
              <a:t>environment</a:t>
            </a:r>
            <a:r>
              <a:rPr lang="en"/>
              <a:t>. In many cases, the build script not only compiles binaries, but also generates documentation, website pages, statistics and distribution media</a:t>
            </a:r>
          </a:p>
          <a:p>
            <a:pPr lvl="0" rtl="0">
              <a:spcBef>
                <a:spcPts val="0"/>
              </a:spcBef>
              <a:buClr>
                <a:schemeClr val="dk1"/>
              </a:buClr>
              <a:buSzPct val="100000"/>
              <a:buFont typeface="Arial"/>
              <a:buNone/>
            </a:pPr>
            <a:r>
              <a:rPr lang="en"/>
              <a:t>(3) Once the code is built, all tests should run to confirm that it behaves as the developers expect it to behave. This requires test automation.</a:t>
            </a:r>
          </a:p>
          <a:p>
            <a:pPr lvl="0" rtl="0">
              <a:spcBef>
                <a:spcPts val="0"/>
              </a:spcBef>
              <a:buClr>
                <a:schemeClr val="dk1"/>
              </a:buClr>
              <a:buSzPct val="100000"/>
              <a:buFont typeface="Arial"/>
              <a:buNone/>
            </a:pPr>
            <a:r>
              <a:rPr lang="en"/>
              <a:t>(4) The system should build commits to the current working version to verify that they integrate correctly. A common practice is to use Automated Continuous Integration, where a continuous integration server or </a:t>
            </a:r>
            <a:r>
              <a:rPr lang="en" u="sng">
                <a:solidFill>
                  <a:schemeClr val="hlink"/>
                </a:solidFill>
                <a:hlinkClick r:id="rId4"/>
              </a:rPr>
              <a:t>daemon</a:t>
            </a:r>
            <a:r>
              <a:rPr lang="en"/>
              <a:t> monitors the </a:t>
            </a:r>
            <a:r>
              <a:rPr lang="en" u="sng">
                <a:solidFill>
                  <a:schemeClr val="hlink"/>
                </a:solidFill>
                <a:hlinkClick r:id="rId5"/>
              </a:rPr>
              <a:t>revision control system</a:t>
            </a:r>
            <a:r>
              <a:rPr lang="en"/>
              <a:t> for changes, then automatically runs the build process.</a:t>
            </a:r>
          </a:p>
          <a:p>
            <a:pPr lvl="0" rtl="0">
              <a:spcBef>
                <a:spcPts val="0"/>
              </a:spcBef>
              <a:buClr>
                <a:schemeClr val="dk1"/>
              </a:buClr>
              <a:buSzPct val="100000"/>
              <a:buFont typeface="Arial"/>
              <a:buNone/>
            </a:pPr>
            <a:r>
              <a:rPr lang="en"/>
              <a:t>(5)  The build needs to complete rapidly, so that if there is a problem with integration, it is quickly identified.</a:t>
            </a:r>
          </a:p>
          <a:p>
            <a:pPr lvl="0" rtl="0">
              <a:spcBef>
                <a:spcPts val="0"/>
              </a:spcBef>
              <a:buClr>
                <a:schemeClr val="dk1"/>
              </a:buClr>
              <a:buSzPct val="100000"/>
              <a:buFont typeface="Arial"/>
              <a:buNone/>
            </a:pPr>
            <a:r>
              <a:rPr lang="en"/>
              <a:t>(6) Having a </a:t>
            </a:r>
            <a:r>
              <a:rPr lang="en" u="sng">
                <a:solidFill>
                  <a:schemeClr val="hlink"/>
                </a:solidFill>
                <a:hlinkClick r:id="rId6"/>
              </a:rPr>
              <a:t>test environment</a:t>
            </a:r>
            <a:r>
              <a:rPr lang="en"/>
              <a:t> can lead to failures in tested systems when they deploy in the </a:t>
            </a:r>
            <a:r>
              <a:rPr lang="en" u="sng">
                <a:solidFill>
                  <a:schemeClr val="hlink"/>
                </a:solidFill>
                <a:hlinkClick r:id="rId7"/>
              </a:rPr>
              <a:t>production environment</a:t>
            </a:r>
            <a:r>
              <a:rPr lang="en"/>
              <a:t>, because the production environment may differ from the test environment in a significant way. The test environment should be built to be a scalable version of the actual production environment.</a:t>
            </a:r>
          </a:p>
          <a:p>
            <a:pPr lvl="0" rtl="0">
              <a:spcBef>
                <a:spcPts val="0"/>
              </a:spcBef>
              <a:buClr>
                <a:schemeClr val="dk1"/>
              </a:buClr>
              <a:buSzPct val="100000"/>
              <a:buFont typeface="Arial"/>
              <a:buNone/>
            </a:pPr>
            <a:r>
              <a:rPr lang="en"/>
              <a:t>(7) Making builds readily available to stakeholders and testers can reduce the amount of rework necessary when rebuilding a feature that doesn't meet requirements. Additionally, early testing reduces the chances that defects survive until deployment. Finding errors earlier also, in some cases, reduces the amount of work necessary to resolve them.</a:t>
            </a:r>
          </a:p>
          <a:p>
            <a:pPr lvl="0" rtl="0">
              <a:spcBef>
                <a:spcPts val="0"/>
              </a:spcBef>
              <a:buClr>
                <a:schemeClr val="dk1"/>
              </a:buClr>
              <a:buSzPct val="100000"/>
              <a:buFont typeface="Arial"/>
              <a:buNone/>
            </a:pPr>
            <a:r>
              <a:rPr lang="en"/>
              <a:t>All programmers should start the day by updating the project from the repository. That way, they will all stay up to date.</a:t>
            </a:r>
          </a:p>
          <a:p>
            <a:pPr lvl="0" rtl="0">
              <a:spcBef>
                <a:spcPts val="0"/>
              </a:spcBef>
              <a:buClr>
                <a:schemeClr val="dk1"/>
              </a:buClr>
              <a:buSzPct val="100000"/>
              <a:buFont typeface="Arial"/>
              <a:buNone/>
            </a:pPr>
            <a:r>
              <a:rPr lang="en"/>
              <a:t>(8) It should be easy to find out whether the build breaks and, if so, who made the relevant change.</a:t>
            </a:r>
          </a:p>
          <a:p>
            <a:pPr lvl="0" rtl="0">
              <a:spcBef>
                <a:spcPts val="0"/>
              </a:spcBef>
              <a:buNone/>
            </a:pPr>
            <a:r>
              <a:rPr lang="en"/>
              <a:t>(9) Most CI systems allow the running of scripts after a build finishes. In most situations, it is possible to write a script to deploy the application to a live server that everyone can look at. Sometimes, the software is deployed directly into production, often with additional automation to prevent defects or regressions.</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66" name="Shape 66"/>
        <p:cNvGrpSpPr/>
        <p:nvPr/>
      </p:nvGrpSpPr>
      <p:grpSpPr>
        <a:xfrm>
          <a:off x="0" y="0"/>
          <a:ext cx="0" cy="0"/>
          <a:chOff x="0" y="0"/>
          <a:chExt cx="0" cy="0"/>
        </a:xfrm>
      </p:grpSpPr>
      <p:sp>
        <p:nvSpPr>
          <p:cNvPr id="67" name="Shape 6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68" name="Shape 6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a:solidFill>
                  <a:schemeClr val="dk1"/>
                </a:solidFill>
              </a:rPr>
              <a:t>The simple fact is that (1 -4)</a:t>
            </a: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86" name="Shape 486"/>
        <p:cNvGrpSpPr/>
        <p:nvPr/>
      </p:nvGrpSpPr>
      <p:grpSpPr>
        <a:xfrm>
          <a:off x="0" y="0"/>
          <a:ext cx="0" cy="0"/>
          <a:chOff x="0" y="0"/>
          <a:chExt cx="0" cy="0"/>
        </a:xfrm>
      </p:grpSpPr>
      <p:sp>
        <p:nvSpPr>
          <p:cNvPr id="487" name="Shape 487"/>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488" name="Shape 488"/>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a:t>(go over)</a:t>
            </a: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93" name="Shape 493"/>
        <p:cNvGrpSpPr/>
        <p:nvPr/>
      </p:nvGrpSpPr>
      <p:grpSpPr>
        <a:xfrm>
          <a:off x="0" y="0"/>
          <a:ext cx="0" cy="0"/>
          <a:chOff x="0" y="0"/>
          <a:chExt cx="0" cy="0"/>
        </a:xfrm>
      </p:grpSpPr>
      <p:sp>
        <p:nvSpPr>
          <p:cNvPr id="494" name="Shape 49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495" name="Shape 49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a:t>(go over)</a:t>
            </a: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0" name="Shape 500"/>
        <p:cNvGrpSpPr/>
        <p:nvPr/>
      </p:nvGrpSpPr>
      <p:grpSpPr>
        <a:xfrm>
          <a:off x="0" y="0"/>
          <a:ext cx="0" cy="0"/>
          <a:chOff x="0" y="0"/>
          <a:chExt cx="0" cy="0"/>
        </a:xfrm>
      </p:grpSpPr>
      <p:sp>
        <p:nvSpPr>
          <p:cNvPr id="501" name="Shape 50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502" name="Shape 50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lnSpc>
                <a:spcPct val="120000"/>
              </a:lnSpc>
              <a:spcBef>
                <a:spcPts val="0"/>
              </a:spcBef>
              <a:buNone/>
            </a:pPr>
            <a:r>
              <a:t/>
            </a:r>
            <a:endParaRPr>
              <a:solidFill>
                <a:schemeClr val="dk1"/>
              </a:solidFill>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507" name="Shape 507"/>
        <p:cNvGrpSpPr/>
        <p:nvPr/>
      </p:nvGrpSpPr>
      <p:grpSpPr>
        <a:xfrm>
          <a:off x="0" y="0"/>
          <a:ext cx="0" cy="0"/>
          <a:chOff x="0" y="0"/>
          <a:chExt cx="0" cy="0"/>
        </a:xfrm>
      </p:grpSpPr>
      <p:sp>
        <p:nvSpPr>
          <p:cNvPr id="508" name="Shape 50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509" name="Shape 50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lnSpc>
                <a:spcPct val="120000"/>
              </a:lnSpc>
              <a:spcBef>
                <a:spcPts val="0"/>
              </a:spcBef>
              <a:buNone/>
            </a:pPr>
            <a:r>
              <a:t/>
            </a:r>
            <a:endParaRPr>
              <a:solidFill>
                <a:schemeClr val="dk1"/>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73" name="Shape 73"/>
        <p:cNvGrpSpPr/>
        <p:nvPr/>
      </p:nvGrpSpPr>
      <p:grpSpPr>
        <a:xfrm>
          <a:off x="0" y="0"/>
          <a:ext cx="0" cy="0"/>
          <a:chOff x="0" y="0"/>
          <a:chExt cx="0" cy="0"/>
        </a:xfrm>
      </p:grpSpPr>
      <p:sp>
        <p:nvSpPr>
          <p:cNvPr id="74" name="Shape 74"/>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75" name="Shape 75"/>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a:solidFill>
                  <a:schemeClr val="dk1"/>
                </a:solidFill>
              </a:rPr>
              <a:t>So, to make this happen, testing often involves writing a surprising amount of code. This code, called test scaffolding, </a:t>
            </a:r>
          </a:p>
          <a:p>
            <a:pPr lvl="0" rtl="0">
              <a:spcBef>
                <a:spcPts val="0"/>
              </a:spcBef>
              <a:buNone/>
            </a:pPr>
            <a:r>
              <a:rPr lang="en">
                <a:solidFill>
                  <a:schemeClr val="dk1"/>
                </a:solidFill>
              </a:rPr>
              <a:t>(read)</a:t>
            </a:r>
          </a:p>
          <a:p>
            <a:pPr lvl="0" rtl="0">
              <a:spcBef>
                <a:spcPts val="0"/>
              </a:spcBef>
              <a:buNone/>
            </a:pPr>
            <a:r>
              <a:rPr lang="en">
                <a:solidFill>
                  <a:schemeClr val="dk1"/>
                </a:solidFill>
              </a:rPr>
              <a:t>That said, scaffolding has been estimated to be up to half of the code written for large-scale projects</a:t>
            </a:r>
          </a:p>
          <a:p>
            <a:pPr lvl="0" rtl="0">
              <a:spcBef>
                <a:spcPts val="0"/>
              </a:spcBef>
              <a:buNone/>
            </a:pPr>
            <a:r>
              <a:rPr lang="en">
                <a:solidFill>
                  <a:schemeClr val="dk1"/>
                </a:solidFill>
              </a:rPr>
              <a:t>(more reading)</a:t>
            </a:r>
          </a:p>
          <a:p>
            <a:pPr lvl="0" rtl="0">
              <a:spcBef>
                <a:spcPts val="0"/>
              </a:spcBef>
              <a:buNone/>
            </a:pPr>
            <a:r>
              <a:rPr lang="en">
                <a:solidFill>
                  <a:schemeClr val="dk1"/>
                </a:solidFill>
              </a:rPr>
              <a:t>last point - the ability to set up the system in the state needed for running a test, to control how components are tested, and to then tear it down and prepare the system for the next test.</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0" name="Shape 80"/>
        <p:cNvGrpSpPr/>
        <p:nvPr/>
      </p:nvGrpSpPr>
      <p:grpSpPr>
        <a:xfrm>
          <a:off x="0" y="0"/>
          <a:ext cx="0" cy="0"/>
          <a:chOff x="0" y="0"/>
          <a:chExt cx="0" cy="0"/>
        </a:xfrm>
      </p:grpSpPr>
      <p:sp>
        <p:nvSpPr>
          <p:cNvPr id="81" name="Shape 81"/>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82" name="Shape 82"/>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a:solidFill>
                  <a:schemeClr val="dk1"/>
                </a:solidFill>
              </a:rPr>
              <a:t>Some of the common pieces of code written as test scaffolding include:</a:t>
            </a:r>
          </a:p>
          <a:p>
            <a:pPr lvl="0" rtl="0">
              <a:spcBef>
                <a:spcPts val="0"/>
              </a:spcBef>
              <a:buNone/>
            </a:pPr>
            <a:r>
              <a:rPr lang="en">
                <a:solidFill>
                  <a:schemeClr val="dk1"/>
                </a:solidFill>
              </a:rPr>
              <a:t>(read). Called this because this is how you interact with the software and make it do something. Each test is generally a driver. It initializes objects and calls them, sets up the oracle, and initiaes the result comparison once the test runs. </a:t>
            </a:r>
          </a:p>
          <a:p>
            <a:pPr lvl="0" rtl="0">
              <a:spcBef>
                <a:spcPts val="0"/>
              </a:spcBef>
              <a:buNone/>
            </a:pPr>
            <a:r>
              <a:rPr lang="en">
                <a:solidFill>
                  <a:schemeClr val="dk1"/>
                </a:solidFill>
              </a:rPr>
              <a:t>(read) - This usually comes into play when testing embedded systems - you might simulate the platform it is running on and the environment it’ll be used in if it needs to work with some particular environment - for instance, a pacemaker might need a simulated heart to react to. When testing a program with a networking component, you might simulate the network and try out different connection conditions.</a:t>
            </a:r>
          </a:p>
          <a:p>
            <a:pPr lvl="0" rtl="0">
              <a:spcBef>
                <a:spcPts val="0"/>
              </a:spcBef>
              <a:buNone/>
            </a:pPr>
            <a:r>
              <a:rPr lang="en">
                <a:solidFill>
                  <a:schemeClr val="dk1"/>
                </a:solidFill>
              </a:rPr>
              <a:t>(read) or that we simply do not want to rely on. </a:t>
            </a:r>
          </a:p>
          <a:p>
            <a:pPr lvl="0" rtl="0">
              <a:spcBef>
                <a:spcPts val="0"/>
              </a:spcBef>
              <a:buNone/>
            </a:pPr>
            <a:r>
              <a:rPr lang="en">
                <a:solidFill>
                  <a:schemeClr val="dk1"/>
                </a:solidFill>
              </a:rPr>
              <a:t>You might also need to write code for additional (5) </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7" name="Shape 87"/>
        <p:cNvGrpSpPr/>
        <p:nvPr/>
      </p:nvGrpSpPr>
      <p:grpSpPr>
        <a:xfrm>
          <a:off x="0" y="0"/>
          <a:ext cx="0" cy="0"/>
          <a:chOff x="0" y="0"/>
          <a:chExt cx="0" cy="0"/>
        </a:xfrm>
      </p:grpSpPr>
      <p:sp>
        <p:nvSpPr>
          <p:cNvPr id="88" name="Shape 88"/>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89" name="Shape 89"/>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a:solidFill>
                  <a:schemeClr val="dk1"/>
                </a:solidFill>
              </a:rPr>
              <a:t>- Driver: instantiates system objects, performs setup - initializes the non-local variables, initializes parameters, activates the test, then tears everything down when done</a:t>
            </a:r>
          </a:p>
          <a:p>
            <a:pPr lvl="0" rtl="0">
              <a:spcBef>
                <a:spcPts val="0"/>
              </a:spcBef>
              <a:buNone/>
            </a:pPr>
            <a:r>
              <a:rPr lang="en">
                <a:solidFill>
                  <a:schemeClr val="dk1"/>
                </a:solidFill>
              </a:rPr>
              <a:t>- The harness simulates the execution environment, controlling factors such as environment simumations for embedded systems or networking conditions for systems with communication components.</a:t>
            </a:r>
          </a:p>
          <a:p>
            <a:pPr lvl="0" rtl="0">
              <a:spcBef>
                <a:spcPts val="0"/>
              </a:spcBef>
              <a:buNone/>
            </a:pPr>
            <a:r>
              <a:rPr lang="en">
                <a:solidFill>
                  <a:schemeClr val="dk1"/>
                </a:solidFill>
              </a:rPr>
              <a:t>- Stubs are templates that represent unimplemented system components or external entities and allow you to test part of a system in isolation from the rest.</a:t>
            </a:r>
          </a:p>
          <a:p>
            <a:pPr lvl="0" rtl="0">
              <a:spcBef>
                <a:spcPts val="0"/>
              </a:spcBef>
              <a:buNone/>
            </a:pPr>
            <a:r>
              <a:rPr lang="en">
                <a:solidFill>
                  <a:schemeClr val="dk1"/>
                </a:solidFill>
              </a:rPr>
              <a:t>- The oracle checks the produced output against an expected output and renders a test verdict - pass or fail.</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8" name="Shape 98"/>
        <p:cNvGrpSpPr/>
        <p:nvPr/>
      </p:nvGrpSpPr>
      <p:grpSpPr>
        <a:xfrm>
          <a:off x="0" y="0"/>
          <a:ext cx="0" cy="0"/>
          <a:chOff x="0" y="0"/>
          <a:chExt cx="0" cy="0"/>
        </a:xfrm>
      </p:grpSpPr>
      <p:sp>
        <p:nvSpPr>
          <p:cNvPr id="99" name="Shape 99"/>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00" name="Shape 100"/>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a:solidFill>
                  <a:schemeClr val="dk1"/>
                </a:solidFill>
              </a:rPr>
              <a:t>To write a driver - an executable test case - we need to address five items. These are (go over)</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Shape 106"/>
          <p:cNvSpPr/>
          <p:nvPr>
            <p:ph idx="2" type="sldImg"/>
          </p:nvPr>
        </p:nvSpPr>
        <p:spPr>
          <a:xfrm>
            <a:off x="1143225" y="685800"/>
            <a:ext cx="4572300" cy="3429000"/>
          </a:xfrm>
          <a:custGeom>
            <a:pathLst>
              <a:path extrusionOk="0" h="120000" w="120000">
                <a:moveTo>
                  <a:pt x="0" y="0"/>
                </a:moveTo>
                <a:lnTo>
                  <a:pt x="120000" y="0"/>
                </a:lnTo>
                <a:lnTo>
                  <a:pt x="120000" y="120000"/>
                </a:lnTo>
                <a:lnTo>
                  <a:pt x="0" y="120000"/>
                </a:lnTo>
                <a:close/>
              </a:path>
            </a:pathLst>
          </a:custGeom>
        </p:spPr>
      </p:sp>
      <p:sp>
        <p:nvSpPr>
          <p:cNvPr id="107" name="Shape 107"/>
          <p:cNvSpPr txBox="1"/>
          <p:nvPr>
            <p:ph idx="1" type="body"/>
          </p:nvPr>
        </p:nvSpPr>
        <p:spPr>
          <a:xfrm>
            <a:off x="685800" y="4343400"/>
            <a:ext cx="5486400" cy="4114800"/>
          </a:xfrm>
          <a:prstGeom prst="rect">
            <a:avLst/>
          </a:prstGeom>
        </p:spPr>
        <p:txBody>
          <a:bodyPr anchorCtr="0" anchor="t" bIns="91425" lIns="91425" rIns="91425" wrap="square" tIns="91425">
            <a:noAutofit/>
          </a:bodyPr>
          <a:lstStyle/>
          <a:p>
            <a:pPr lvl="0" rtl="0">
              <a:spcBef>
                <a:spcPts val="0"/>
              </a:spcBef>
              <a:buNone/>
            </a:pPr>
            <a:r>
              <a:rPr lang="en"/>
              <a:t>So, what does a test look like? Usually, tests are code that you write, included in their own package within the project, that can be executed and perform that series of steps we just talked about - set up, execution, and checking the results, and cleaning up. Most languages have toolkits for writing these tests. In Java, the most popular is called JUnit - and IDEs like Eclipse have support for JUnit fairly well integrated into the development environment. Writing tests in JUnit is essentially as easy as just writing more Java code, you just need to learn some special syntax.</a:t>
            </a:r>
          </a:p>
          <a:p>
            <a:pPr lvl="0" rtl="0">
              <a:spcBef>
                <a:spcPts val="0"/>
              </a:spcBef>
              <a:buNone/>
            </a:pPr>
            <a:r>
              <a:rPr lang="en"/>
              <a:t>What you usually will do is choose some target - some unit from the code base. Often, this is a class from the project, or a small group of classes. Then, in the test package (3), where you write a series of test cases as methods. </a:t>
            </a:r>
          </a:p>
          <a:p>
            <a:pPr lvl="0" rtl="0">
              <a:spcBef>
                <a:spcPts val="0"/>
              </a:spcBef>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
  <p:cSld name="Title slide">
    <p:spTree>
      <p:nvGrpSpPr>
        <p:cNvPr id="9" name="Shape 9"/>
        <p:cNvGrpSpPr/>
        <p:nvPr/>
      </p:nvGrpSpPr>
      <p:grpSpPr>
        <a:xfrm>
          <a:off x="0" y="0"/>
          <a:ext cx="0" cy="0"/>
          <a:chOff x="0" y="0"/>
          <a:chExt cx="0" cy="0"/>
        </a:xfrm>
      </p:grpSpPr>
      <p:sp>
        <p:nvSpPr>
          <p:cNvPr id="10" name="Shape 10"/>
          <p:cNvSpPr/>
          <p:nvPr/>
        </p:nvSpPr>
        <p:spPr>
          <a:xfrm>
            <a:off x="0" y="0"/>
            <a:ext cx="9144000" cy="4691400"/>
          </a:xfrm>
          <a:prstGeom prst="rect">
            <a:avLst/>
          </a:prstGeom>
          <a:solidFill>
            <a:schemeClr val="dk2"/>
          </a:solidFill>
          <a:ln>
            <a:noFill/>
          </a:ln>
        </p:spPr>
        <p:txBody>
          <a:bodyPr anchorCtr="0" anchor="ctr" bIns="45700" lIns="91425" rIns="91425" wrap="square" tIns="45700">
            <a:noAutofit/>
          </a:bodyPr>
          <a:lstStyle/>
          <a:p>
            <a:pPr lvl="0">
              <a:spcBef>
                <a:spcPts val="0"/>
              </a:spcBef>
              <a:buNone/>
            </a:pPr>
            <a:r>
              <a:t/>
            </a:r>
            <a:endParaRPr/>
          </a:p>
        </p:txBody>
      </p:sp>
      <p:cxnSp>
        <p:nvCxnSpPr>
          <p:cNvPr id="11" name="Shape 11"/>
          <p:cNvCxnSpPr/>
          <p:nvPr/>
        </p:nvCxnSpPr>
        <p:spPr>
          <a:xfrm>
            <a:off x="0" y="4662140"/>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12" name="Shape 12"/>
          <p:cNvSpPr txBox="1"/>
          <p:nvPr>
            <p:ph type="ctrTitle"/>
          </p:nvPr>
        </p:nvSpPr>
        <p:spPr>
          <a:xfrm>
            <a:off x="685800" y="2490375"/>
            <a:ext cx="7772400" cy="2198400"/>
          </a:xfrm>
          <a:prstGeom prst="rect">
            <a:avLst/>
          </a:prstGeom>
        </p:spPr>
        <p:txBody>
          <a:bodyPr anchorCtr="0" anchor="b" bIns="91425" lIns="91425" rIns="91425" wrap="square" tIns="91425"/>
          <a:lstStyle>
            <a:lvl1pPr lvl="0">
              <a:spcBef>
                <a:spcPts val="0"/>
              </a:spcBef>
              <a:buSzPct val="100000"/>
              <a:defRPr sz="7200"/>
            </a:lvl1pPr>
            <a:lvl2pPr lvl="1">
              <a:spcBef>
                <a:spcPts val="0"/>
              </a:spcBef>
              <a:buSzPct val="100000"/>
              <a:defRPr sz="7200"/>
            </a:lvl2pPr>
            <a:lvl3pPr lvl="2">
              <a:spcBef>
                <a:spcPts val="0"/>
              </a:spcBef>
              <a:buSzPct val="100000"/>
              <a:defRPr sz="7200"/>
            </a:lvl3pPr>
            <a:lvl4pPr lvl="3">
              <a:spcBef>
                <a:spcPts val="0"/>
              </a:spcBef>
              <a:buSzPct val="100000"/>
              <a:defRPr sz="7200"/>
            </a:lvl4pPr>
            <a:lvl5pPr lvl="4">
              <a:spcBef>
                <a:spcPts val="0"/>
              </a:spcBef>
              <a:buSzPct val="100000"/>
              <a:defRPr sz="7200"/>
            </a:lvl5pPr>
            <a:lvl6pPr lvl="5">
              <a:spcBef>
                <a:spcPts val="0"/>
              </a:spcBef>
              <a:buSzPct val="100000"/>
              <a:defRPr sz="7200"/>
            </a:lvl6pPr>
            <a:lvl7pPr lvl="6">
              <a:spcBef>
                <a:spcPts val="0"/>
              </a:spcBef>
              <a:buSzPct val="100000"/>
              <a:defRPr sz="7200"/>
            </a:lvl7pPr>
            <a:lvl8pPr lvl="7">
              <a:spcBef>
                <a:spcPts val="0"/>
              </a:spcBef>
              <a:buSzPct val="100000"/>
              <a:defRPr sz="7200"/>
            </a:lvl8pPr>
            <a:lvl9pPr lvl="8">
              <a:spcBef>
                <a:spcPts val="0"/>
              </a:spcBef>
              <a:buSzPct val="100000"/>
              <a:defRPr sz="7200"/>
            </a:lvl9pPr>
          </a:lstStyle>
          <a:p/>
        </p:txBody>
      </p:sp>
      <p:sp>
        <p:nvSpPr>
          <p:cNvPr id="13" name="Shape 13"/>
          <p:cNvSpPr txBox="1"/>
          <p:nvPr>
            <p:ph idx="1" type="subTitle"/>
          </p:nvPr>
        </p:nvSpPr>
        <p:spPr>
          <a:xfrm>
            <a:off x="685800" y="4836036"/>
            <a:ext cx="7772400" cy="1032600"/>
          </a:xfrm>
          <a:prstGeom prst="rect">
            <a:avLst/>
          </a:prstGeom>
        </p:spPr>
        <p:txBody>
          <a:bodyPr anchorCtr="0" anchor="t" bIns="91425" lIns="91425" rIns="91425" wrap="square" tIns="91425"/>
          <a:lstStyle>
            <a:lvl1pPr lvl="0">
              <a:spcBef>
                <a:spcPts val="0"/>
              </a:spcBef>
              <a:buClr>
                <a:schemeClr val="dk2"/>
              </a:buClr>
              <a:buNone/>
              <a:defRPr>
                <a:solidFill>
                  <a:schemeClr val="dk2"/>
                </a:solidFill>
              </a:defRPr>
            </a:lvl1pPr>
            <a:lvl2pPr lvl="1">
              <a:spcBef>
                <a:spcPts val="0"/>
              </a:spcBef>
              <a:buClr>
                <a:schemeClr val="dk2"/>
              </a:buClr>
              <a:buSzPct val="100000"/>
              <a:buNone/>
              <a:defRPr sz="3000">
                <a:solidFill>
                  <a:schemeClr val="dk2"/>
                </a:solidFill>
              </a:defRPr>
            </a:lvl2pPr>
            <a:lvl3pPr lvl="2">
              <a:spcBef>
                <a:spcPts val="0"/>
              </a:spcBef>
              <a:buClr>
                <a:schemeClr val="dk2"/>
              </a:buClr>
              <a:buSzPct val="100000"/>
              <a:buNone/>
              <a:defRPr sz="3000">
                <a:solidFill>
                  <a:schemeClr val="dk2"/>
                </a:solidFill>
              </a:defRPr>
            </a:lvl3pPr>
            <a:lvl4pPr lvl="3">
              <a:spcBef>
                <a:spcPts val="0"/>
              </a:spcBef>
              <a:buClr>
                <a:schemeClr val="dk2"/>
              </a:buClr>
              <a:buSzPct val="100000"/>
              <a:buNone/>
              <a:defRPr sz="3000">
                <a:solidFill>
                  <a:schemeClr val="dk2"/>
                </a:solidFill>
              </a:defRPr>
            </a:lvl4pPr>
            <a:lvl5pPr lvl="4">
              <a:spcBef>
                <a:spcPts val="0"/>
              </a:spcBef>
              <a:buClr>
                <a:schemeClr val="dk2"/>
              </a:buClr>
              <a:buSzPct val="100000"/>
              <a:buNone/>
              <a:defRPr sz="3000">
                <a:solidFill>
                  <a:schemeClr val="dk2"/>
                </a:solidFill>
              </a:defRPr>
            </a:lvl5pPr>
            <a:lvl6pPr lvl="5">
              <a:spcBef>
                <a:spcPts val="0"/>
              </a:spcBef>
              <a:buClr>
                <a:schemeClr val="dk2"/>
              </a:buClr>
              <a:buSzPct val="100000"/>
              <a:buNone/>
              <a:defRPr sz="3000">
                <a:solidFill>
                  <a:schemeClr val="dk2"/>
                </a:solidFill>
              </a:defRPr>
            </a:lvl6pPr>
            <a:lvl7pPr lvl="6">
              <a:spcBef>
                <a:spcPts val="0"/>
              </a:spcBef>
              <a:buClr>
                <a:schemeClr val="dk2"/>
              </a:buClr>
              <a:buSzPct val="100000"/>
              <a:buNone/>
              <a:defRPr sz="3000">
                <a:solidFill>
                  <a:schemeClr val="dk2"/>
                </a:solidFill>
              </a:defRPr>
            </a:lvl7pPr>
            <a:lvl8pPr lvl="7">
              <a:spcBef>
                <a:spcPts val="0"/>
              </a:spcBef>
              <a:buClr>
                <a:schemeClr val="dk2"/>
              </a:buClr>
              <a:buSzPct val="100000"/>
              <a:buNone/>
              <a:defRPr sz="3000">
                <a:solidFill>
                  <a:schemeClr val="dk2"/>
                </a:solidFill>
              </a:defRPr>
            </a:lvl8pPr>
            <a:lvl9pPr lvl="8">
              <a:spcBef>
                <a:spcPts val="0"/>
              </a:spcBef>
              <a:buClr>
                <a:schemeClr val="dk2"/>
              </a:buClr>
              <a:buSzPct val="100000"/>
              <a:buNone/>
              <a:defRPr sz="3000">
                <a:solidFill>
                  <a:schemeClr val="dk2"/>
                </a:solidFill>
              </a:defRPr>
            </a:lvl9pPr>
          </a:lstStyle>
          <a:p/>
        </p:txBody>
      </p:sp>
      <p:sp>
        <p:nvSpPr>
          <p:cNvPr id="14" name="Shape 14"/>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x">
  <p:cSld name="Title and body">
    <p:spTree>
      <p:nvGrpSpPr>
        <p:cNvPr id="15" name="Shape 15"/>
        <p:cNvGrpSpPr/>
        <p:nvPr/>
      </p:nvGrpSpPr>
      <p:grpSpPr>
        <a:xfrm>
          <a:off x="0" y="0"/>
          <a:ext cx="0" cy="0"/>
          <a:chOff x="0" y="0"/>
          <a:chExt cx="0" cy="0"/>
        </a:xfrm>
      </p:grpSpPr>
      <p:sp>
        <p:nvSpPr>
          <p:cNvPr id="16" name="Shape 16"/>
          <p:cNvSpPr/>
          <p:nvPr/>
        </p:nvSpPr>
        <p:spPr>
          <a:xfrm>
            <a:off x="0" y="0"/>
            <a:ext cx="9144000" cy="1533000"/>
          </a:xfrm>
          <a:prstGeom prst="rect">
            <a:avLst/>
          </a:prstGeom>
          <a:solidFill>
            <a:srgbClr val="2388DB"/>
          </a:solidFill>
          <a:ln>
            <a:noFill/>
          </a:ln>
        </p:spPr>
        <p:txBody>
          <a:bodyPr anchorCtr="0" anchor="ctr" bIns="45700" lIns="91425" rIns="91425" wrap="square" tIns="45700">
            <a:noAutofit/>
          </a:bodyPr>
          <a:lstStyle/>
          <a:p>
            <a:pPr lvl="0">
              <a:spcBef>
                <a:spcPts val="0"/>
              </a:spcBef>
              <a:buNone/>
            </a:pPr>
            <a:r>
              <a:t/>
            </a:r>
            <a:endParaRPr/>
          </a:p>
        </p:txBody>
      </p:sp>
      <p:cxnSp>
        <p:nvCxnSpPr>
          <p:cNvPr id="17" name="Shape 17"/>
          <p:cNvCxnSpPr/>
          <p:nvPr/>
        </p:nvCxnSpPr>
        <p:spPr>
          <a:xfrm>
            <a:off x="0" y="1503834"/>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18" name="Shape 18"/>
          <p:cNvSpPr txBox="1"/>
          <p:nvPr>
            <p:ph type="title"/>
          </p:nvPr>
        </p:nvSpPr>
        <p:spPr>
          <a:xfrm>
            <a:off x="457200" y="274638"/>
            <a:ext cx="8229600" cy="1143000"/>
          </a:xfrm>
          <a:prstGeom prst="rect">
            <a:avLst/>
          </a:prstGeom>
        </p:spPr>
        <p:txBody>
          <a:bodyPr anchorCtr="0" anchor="b"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19" name="Shape 19"/>
          <p:cNvSpPr txBox="1"/>
          <p:nvPr>
            <p:ph idx="1" type="body"/>
          </p:nvPr>
        </p:nvSpPr>
        <p:spPr>
          <a:xfrm>
            <a:off x="457200" y="1600200"/>
            <a:ext cx="8229600" cy="49677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0" name="Shape 20"/>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woColTx">
  <p:cSld name="Title and two columns">
    <p:spTree>
      <p:nvGrpSpPr>
        <p:cNvPr id="21" name="Shape 21"/>
        <p:cNvGrpSpPr/>
        <p:nvPr/>
      </p:nvGrpSpPr>
      <p:grpSpPr>
        <a:xfrm>
          <a:off x="0" y="0"/>
          <a:ext cx="0" cy="0"/>
          <a:chOff x="0" y="0"/>
          <a:chExt cx="0" cy="0"/>
        </a:xfrm>
      </p:grpSpPr>
      <p:sp>
        <p:nvSpPr>
          <p:cNvPr id="22" name="Shape 22"/>
          <p:cNvSpPr/>
          <p:nvPr/>
        </p:nvSpPr>
        <p:spPr>
          <a:xfrm>
            <a:off x="0" y="0"/>
            <a:ext cx="9144000" cy="1533000"/>
          </a:xfrm>
          <a:prstGeom prst="rect">
            <a:avLst/>
          </a:prstGeom>
          <a:solidFill>
            <a:schemeClr val="dk2"/>
          </a:solidFill>
          <a:ln>
            <a:noFill/>
          </a:ln>
        </p:spPr>
        <p:txBody>
          <a:bodyPr anchorCtr="0" anchor="ctr" bIns="45700" lIns="91425" rIns="91425" wrap="square" tIns="45700">
            <a:noAutofit/>
          </a:bodyPr>
          <a:lstStyle/>
          <a:p>
            <a:pPr lvl="0">
              <a:spcBef>
                <a:spcPts val="0"/>
              </a:spcBef>
              <a:buNone/>
            </a:pPr>
            <a:r>
              <a:t/>
            </a:r>
            <a:endParaRPr/>
          </a:p>
        </p:txBody>
      </p:sp>
      <p:cxnSp>
        <p:nvCxnSpPr>
          <p:cNvPr id="23" name="Shape 23"/>
          <p:cNvCxnSpPr/>
          <p:nvPr/>
        </p:nvCxnSpPr>
        <p:spPr>
          <a:xfrm>
            <a:off x="0" y="1503834"/>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24" name="Shape 24"/>
          <p:cNvSpPr txBox="1"/>
          <p:nvPr>
            <p:ph type="title"/>
          </p:nvPr>
        </p:nvSpPr>
        <p:spPr>
          <a:xfrm>
            <a:off x="457200" y="274638"/>
            <a:ext cx="8229600" cy="1143000"/>
          </a:xfrm>
          <a:prstGeom prst="rect">
            <a:avLst/>
          </a:prstGeom>
        </p:spPr>
        <p:txBody>
          <a:bodyPr anchorCtr="0" anchor="b"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5" name="Shape 25"/>
          <p:cNvSpPr txBox="1"/>
          <p:nvPr>
            <p:ph idx="1" type="body"/>
          </p:nvPr>
        </p:nvSpPr>
        <p:spPr>
          <a:xfrm>
            <a:off x="457200" y="1600200"/>
            <a:ext cx="3994500" cy="49677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6" name="Shape 26"/>
          <p:cNvSpPr txBox="1"/>
          <p:nvPr>
            <p:ph idx="2" type="body"/>
          </p:nvPr>
        </p:nvSpPr>
        <p:spPr>
          <a:xfrm>
            <a:off x="4692274" y="1600200"/>
            <a:ext cx="3994500" cy="4967700"/>
          </a:xfrm>
          <a:prstGeom prst="rect">
            <a:avLst/>
          </a:prstGeom>
        </p:spPr>
        <p:txBody>
          <a:bodyPr anchorCtr="0" anchor="t"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27" name="Shape 27"/>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titleOnly">
  <p:cSld name="Title only">
    <p:spTree>
      <p:nvGrpSpPr>
        <p:cNvPr id="28" name="Shape 28"/>
        <p:cNvGrpSpPr/>
        <p:nvPr/>
      </p:nvGrpSpPr>
      <p:grpSpPr>
        <a:xfrm>
          <a:off x="0" y="0"/>
          <a:ext cx="0" cy="0"/>
          <a:chOff x="0" y="0"/>
          <a:chExt cx="0" cy="0"/>
        </a:xfrm>
      </p:grpSpPr>
      <p:sp>
        <p:nvSpPr>
          <p:cNvPr id="29" name="Shape 29"/>
          <p:cNvSpPr/>
          <p:nvPr/>
        </p:nvSpPr>
        <p:spPr>
          <a:xfrm>
            <a:off x="0" y="0"/>
            <a:ext cx="9144000" cy="1533000"/>
          </a:xfrm>
          <a:prstGeom prst="rect">
            <a:avLst/>
          </a:prstGeom>
          <a:solidFill>
            <a:srgbClr val="2388DB"/>
          </a:solidFill>
          <a:ln>
            <a:noFill/>
          </a:ln>
        </p:spPr>
        <p:txBody>
          <a:bodyPr anchorCtr="0" anchor="ctr" bIns="45700" lIns="91425" rIns="91425" wrap="square" tIns="45700">
            <a:noAutofit/>
          </a:bodyPr>
          <a:lstStyle/>
          <a:p>
            <a:pPr lvl="0">
              <a:spcBef>
                <a:spcPts val="0"/>
              </a:spcBef>
              <a:buNone/>
            </a:pPr>
            <a:r>
              <a:t/>
            </a:r>
            <a:endParaRPr/>
          </a:p>
        </p:txBody>
      </p:sp>
      <p:cxnSp>
        <p:nvCxnSpPr>
          <p:cNvPr id="30" name="Shape 30"/>
          <p:cNvCxnSpPr/>
          <p:nvPr/>
        </p:nvCxnSpPr>
        <p:spPr>
          <a:xfrm>
            <a:off x="0" y="1503834"/>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31" name="Shape 31"/>
          <p:cNvSpPr txBox="1"/>
          <p:nvPr>
            <p:ph type="title"/>
          </p:nvPr>
        </p:nvSpPr>
        <p:spPr>
          <a:xfrm>
            <a:off x="457200" y="274638"/>
            <a:ext cx="8229600" cy="1143000"/>
          </a:xfrm>
          <a:prstGeom prst="rect">
            <a:avLst/>
          </a:prstGeom>
        </p:spPr>
        <p:txBody>
          <a:bodyPr anchorCtr="0" anchor="b" bIns="91425" lIns="91425" rIns="91425" wrap="square" tIns="91425"/>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p:txBody>
      </p:sp>
      <p:sp>
        <p:nvSpPr>
          <p:cNvPr id="32" name="Shape 32"/>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Caption">
    <p:spTree>
      <p:nvGrpSpPr>
        <p:cNvPr id="33" name="Shape 33"/>
        <p:cNvGrpSpPr/>
        <p:nvPr/>
      </p:nvGrpSpPr>
      <p:grpSpPr>
        <a:xfrm>
          <a:off x="0" y="0"/>
          <a:ext cx="0" cy="0"/>
          <a:chOff x="0" y="0"/>
          <a:chExt cx="0" cy="0"/>
        </a:xfrm>
      </p:grpSpPr>
      <p:sp>
        <p:nvSpPr>
          <p:cNvPr id="34" name="Shape 34"/>
          <p:cNvSpPr txBox="1"/>
          <p:nvPr>
            <p:ph idx="1" type="body"/>
          </p:nvPr>
        </p:nvSpPr>
        <p:spPr>
          <a:xfrm>
            <a:off x="457200" y="5875079"/>
            <a:ext cx="8229600" cy="692700"/>
          </a:xfrm>
          <a:prstGeom prst="rect">
            <a:avLst/>
          </a:prstGeom>
        </p:spPr>
        <p:txBody>
          <a:bodyPr anchorCtr="0" anchor="t" bIns="91425" lIns="91425" rIns="91425" wrap="square" tIns="91425"/>
          <a:lstStyle>
            <a:lvl1pPr lvl="0">
              <a:spcBef>
                <a:spcPts val="0"/>
              </a:spcBef>
              <a:buClr>
                <a:schemeClr val="dk2"/>
              </a:buClr>
              <a:buSzPct val="100000"/>
              <a:buNone/>
              <a:defRPr sz="1800">
                <a:solidFill>
                  <a:schemeClr val="dk2"/>
                </a:solidFill>
              </a:defRPr>
            </a:lvl1pPr>
          </a:lstStyle>
          <a:p/>
        </p:txBody>
      </p:sp>
      <p:sp>
        <p:nvSpPr>
          <p:cNvPr id="35" name="Shape 35"/>
          <p:cNvSpPr/>
          <p:nvPr/>
        </p:nvSpPr>
        <p:spPr>
          <a:xfrm>
            <a:off x="4274" y="0"/>
            <a:ext cx="9144000" cy="5875200"/>
          </a:xfrm>
          <a:prstGeom prst="rect">
            <a:avLst/>
          </a:prstGeom>
          <a:solidFill>
            <a:srgbClr val="2388DB"/>
          </a:solidFill>
          <a:ln>
            <a:noFill/>
          </a:ln>
        </p:spPr>
        <p:txBody>
          <a:bodyPr anchorCtr="0" anchor="ctr" bIns="45700" lIns="91425" rIns="91425" wrap="square" tIns="45700">
            <a:noAutofit/>
          </a:bodyPr>
          <a:lstStyle/>
          <a:p>
            <a:pPr lvl="0">
              <a:spcBef>
                <a:spcPts val="0"/>
              </a:spcBef>
              <a:buNone/>
            </a:pPr>
            <a:r>
              <a:t/>
            </a:r>
            <a:endParaRPr/>
          </a:p>
        </p:txBody>
      </p:sp>
      <p:cxnSp>
        <p:nvCxnSpPr>
          <p:cNvPr id="36" name="Shape 36"/>
          <p:cNvCxnSpPr/>
          <p:nvPr/>
        </p:nvCxnSpPr>
        <p:spPr>
          <a:xfrm>
            <a:off x="0" y="5845828"/>
            <a:ext cx="9144000" cy="0"/>
          </a:xfrm>
          <a:prstGeom prst="straightConnector1">
            <a:avLst/>
          </a:prstGeom>
          <a:noFill/>
          <a:ln cap="flat" cmpd="sng" w="57150">
            <a:solidFill>
              <a:srgbClr val="000000">
                <a:alpha val="14901"/>
              </a:srgbClr>
            </a:solidFill>
            <a:prstDash val="solid"/>
            <a:round/>
            <a:headEnd len="med" w="med" type="none"/>
            <a:tailEnd len="med" w="med" type="none"/>
          </a:ln>
        </p:spPr>
      </p:cxnSp>
      <p:sp>
        <p:nvSpPr>
          <p:cNvPr id="37" name="Shape 37"/>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blank">
  <p:cSld name="Blank">
    <p:bg>
      <p:bgPr>
        <a:solidFill>
          <a:schemeClr val="dk2"/>
        </a:solidFill>
      </p:bgPr>
    </p:bg>
    <p:spTree>
      <p:nvGrpSpPr>
        <p:cNvPr id="38" name="Shape 38"/>
        <p:cNvGrpSpPr/>
        <p:nvPr/>
      </p:nvGrpSpPr>
      <p:grpSpPr>
        <a:xfrm>
          <a:off x="0" y="0"/>
          <a:ext cx="0" cy="0"/>
          <a:chOff x="0" y="0"/>
          <a:chExt cx="0" cy="0"/>
        </a:xfrm>
      </p:grpSpPr>
      <p:sp>
        <p:nvSpPr>
          <p:cNvPr id="39" name="Shape 39"/>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solidFill>
                  <a:schemeClr val="lt1"/>
                </a:solidFill>
              </a:rPr>
              <a:t>‹#›</a:t>
            </a:fld>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type="obj">
  <p:cSld name="Title and Content">
    <p:spTree>
      <p:nvGrpSpPr>
        <p:cNvPr id="40" name="Shape 40"/>
        <p:cNvGrpSpPr/>
        <p:nvPr/>
      </p:nvGrpSpPr>
      <p:grpSpPr>
        <a:xfrm>
          <a:off x="0" y="0"/>
          <a:ext cx="0" cy="0"/>
          <a:chOff x="0" y="0"/>
          <a:chExt cx="0" cy="0"/>
        </a:xfrm>
      </p:grpSpPr>
      <p:sp>
        <p:nvSpPr>
          <p:cNvPr id="41" name="Shape 41"/>
          <p:cNvSpPr txBox="1"/>
          <p:nvPr>
            <p:ph type="title"/>
          </p:nvPr>
        </p:nvSpPr>
        <p:spPr>
          <a:xfrm>
            <a:off x="457200" y="155448"/>
            <a:ext cx="8229600" cy="1252800"/>
          </a:xfrm>
          <a:prstGeom prst="rect">
            <a:avLst/>
          </a:prstGeom>
          <a:noFill/>
          <a:ln>
            <a:noFill/>
          </a:ln>
        </p:spPr>
        <p:txBody>
          <a:bodyPr anchorCtr="0" anchor="ctr" bIns="91425" lIns="91425" rIns="91425" wrap="square" tIns="91425"/>
          <a:lstStyle>
            <a:lvl1pPr lvl="0" rtl="0" algn="l">
              <a:spcBef>
                <a:spcPts val="0"/>
              </a:spcBef>
              <a:buClr>
                <a:srgbClr val="F34E26"/>
              </a:buClr>
              <a:buSzPct val="80000"/>
              <a:buFont typeface="Arial"/>
              <a:buNone/>
              <a:defRPr b="1" sz="4500">
                <a:solidFill>
                  <a:srgbClr val="F34E26"/>
                </a:solidFill>
                <a:latin typeface="Arial"/>
                <a:ea typeface="Arial"/>
                <a:cs typeface="Arial"/>
                <a:sym typeface="Arial"/>
              </a:defRPr>
            </a:lvl1pPr>
            <a:lvl2pPr lvl="1" rtl="0">
              <a:spcBef>
                <a:spcPts val="0"/>
              </a:spcBef>
              <a:defRPr/>
            </a:lvl2pPr>
            <a:lvl3pPr lvl="2" rtl="0">
              <a:spcBef>
                <a:spcPts val="0"/>
              </a:spcBef>
              <a:defRPr/>
            </a:lvl3pPr>
            <a:lvl4pPr lvl="3" rtl="0">
              <a:spcBef>
                <a:spcPts val="0"/>
              </a:spcBef>
              <a:defRPr/>
            </a:lvl4pPr>
            <a:lvl5pPr lvl="4" rtl="0">
              <a:spcBef>
                <a:spcPts val="0"/>
              </a:spcBef>
              <a:defRPr/>
            </a:lvl5pPr>
            <a:lvl6pPr lvl="5" rtl="0">
              <a:spcBef>
                <a:spcPts val="0"/>
              </a:spcBef>
              <a:defRPr/>
            </a:lvl6pPr>
            <a:lvl7pPr lvl="6" rtl="0">
              <a:spcBef>
                <a:spcPts val="0"/>
              </a:spcBef>
              <a:defRPr/>
            </a:lvl7pPr>
            <a:lvl8pPr lvl="7" rtl="0">
              <a:spcBef>
                <a:spcPts val="0"/>
              </a:spcBef>
              <a:defRPr/>
            </a:lvl8pPr>
            <a:lvl9pPr lvl="8" rtl="0">
              <a:spcBef>
                <a:spcPts val="0"/>
              </a:spcBef>
              <a:defRPr/>
            </a:lvl9pPr>
          </a:lstStyle>
          <a:p/>
        </p:txBody>
      </p:sp>
      <p:sp>
        <p:nvSpPr>
          <p:cNvPr id="42" name="Shape 42"/>
          <p:cNvSpPr txBox="1"/>
          <p:nvPr>
            <p:ph idx="1" type="body"/>
          </p:nvPr>
        </p:nvSpPr>
        <p:spPr>
          <a:xfrm>
            <a:off x="457200" y="1775192"/>
            <a:ext cx="8229600" cy="4625700"/>
          </a:xfrm>
          <a:prstGeom prst="rect">
            <a:avLst/>
          </a:prstGeom>
          <a:noFill/>
          <a:ln>
            <a:noFill/>
          </a:ln>
        </p:spPr>
        <p:txBody>
          <a:bodyPr anchorCtr="0" anchor="t" bIns="91425" lIns="91425" rIns="91425" wrap="square" tIns="91425"/>
          <a:lstStyle>
            <a:lvl1pPr indent="-162052" lvl="0" marL="438912" rtl="0" algn="l">
              <a:spcBef>
                <a:spcPts val="0"/>
              </a:spcBef>
              <a:buClr>
                <a:schemeClr val="accent1"/>
              </a:buClr>
              <a:buSzPct val="93750"/>
              <a:buFont typeface="Arial"/>
              <a:buChar char="◼"/>
              <a:defRPr sz="3200">
                <a:solidFill>
                  <a:schemeClr val="dk1"/>
                </a:solidFill>
                <a:latin typeface="Arial"/>
                <a:ea typeface="Arial"/>
                <a:cs typeface="Arial"/>
                <a:sym typeface="Arial"/>
              </a:defRPr>
            </a:lvl1pPr>
            <a:lvl2pPr indent="-114300" lvl="1" marL="731520" rtl="0" algn="l">
              <a:spcBef>
                <a:spcPts val="560"/>
              </a:spcBef>
              <a:buClr>
                <a:schemeClr val="accent2"/>
              </a:buClr>
              <a:buSzPct val="85714"/>
              <a:buFont typeface="Arial"/>
              <a:buChar char="▪"/>
              <a:defRPr sz="2800">
                <a:solidFill>
                  <a:schemeClr val="dk1"/>
                </a:solidFill>
                <a:latin typeface="Arial"/>
                <a:ea typeface="Arial"/>
                <a:cs typeface="Arial"/>
                <a:sym typeface="Arial"/>
              </a:defRPr>
            </a:lvl2pPr>
            <a:lvl3pPr indent="-82296" lvl="2" marL="996696" rtl="0" algn="l">
              <a:spcBef>
                <a:spcPts val="480"/>
              </a:spcBef>
              <a:buClr>
                <a:schemeClr val="accent3"/>
              </a:buClr>
              <a:buSzPct val="100000"/>
              <a:buFont typeface="Arial"/>
              <a:buChar char="▪"/>
              <a:defRPr sz="2400">
                <a:solidFill>
                  <a:schemeClr val="dk1"/>
                </a:solidFill>
                <a:latin typeface="Arial"/>
                <a:ea typeface="Arial"/>
                <a:cs typeface="Arial"/>
                <a:sym typeface="Arial"/>
              </a:defRPr>
            </a:lvl3pPr>
            <a:lvl4pPr indent="-60452" lvl="3" marL="1216152" rtl="0" algn="l">
              <a:spcBef>
                <a:spcPts val="400"/>
              </a:spcBef>
              <a:buClr>
                <a:schemeClr val="accent4"/>
              </a:buClr>
              <a:buSzPct val="90000"/>
              <a:buFont typeface="Arial"/>
              <a:buChar char="▪"/>
              <a:defRPr sz="2000">
                <a:solidFill>
                  <a:schemeClr val="dk1"/>
                </a:solidFill>
                <a:latin typeface="Arial"/>
                <a:ea typeface="Arial"/>
                <a:cs typeface="Arial"/>
                <a:sym typeface="Arial"/>
              </a:defRPr>
            </a:lvl4pPr>
            <a:lvl5pPr indent="-67564" lvl="4" marL="1426464" rtl="0" algn="l">
              <a:spcBef>
                <a:spcPts val="400"/>
              </a:spcBef>
              <a:buClr>
                <a:schemeClr val="accent5"/>
              </a:buClr>
              <a:buSzPct val="90000"/>
              <a:buFont typeface="Arial"/>
              <a:buChar char=""/>
              <a:defRPr sz="2000">
                <a:solidFill>
                  <a:schemeClr val="dk1"/>
                </a:solidFill>
                <a:latin typeface="Arial"/>
                <a:ea typeface="Arial"/>
                <a:cs typeface="Arial"/>
                <a:sym typeface="Arial"/>
              </a:defRPr>
            </a:lvl5pPr>
            <a:lvl6pPr indent="-65532" lvl="5" marL="1627632" rtl="0" algn="l">
              <a:spcBef>
                <a:spcPts val="400"/>
              </a:spcBef>
              <a:buClr>
                <a:schemeClr val="accent6"/>
              </a:buClr>
              <a:buSzPct val="90000"/>
              <a:buFont typeface="Arial"/>
              <a:buChar char="⚫"/>
              <a:defRPr sz="2000">
                <a:solidFill>
                  <a:schemeClr val="dk1"/>
                </a:solidFill>
                <a:latin typeface="Arial"/>
                <a:ea typeface="Arial"/>
                <a:cs typeface="Arial"/>
                <a:sym typeface="Arial"/>
              </a:defRPr>
            </a:lvl6pPr>
            <a:lvl7pPr indent="-76200" lvl="6" marL="1828800" rtl="0" algn="l">
              <a:spcBef>
                <a:spcPts val="360"/>
              </a:spcBef>
              <a:buClr>
                <a:schemeClr val="accent1"/>
              </a:buClr>
              <a:buSzPct val="100000"/>
              <a:buFont typeface="Arial"/>
              <a:buChar char="⚫"/>
              <a:defRPr sz="1800">
                <a:solidFill>
                  <a:schemeClr val="dk1"/>
                </a:solidFill>
                <a:latin typeface="Arial"/>
                <a:ea typeface="Arial"/>
                <a:cs typeface="Arial"/>
                <a:sym typeface="Arial"/>
              </a:defRPr>
            </a:lvl7pPr>
            <a:lvl8pPr indent="-74167" lvl="7" marL="2029968" rtl="0" algn="l">
              <a:spcBef>
                <a:spcPts val="360"/>
              </a:spcBef>
              <a:buClr>
                <a:schemeClr val="accent2"/>
              </a:buClr>
              <a:buSzPct val="100000"/>
              <a:buFont typeface="Arial"/>
              <a:buChar char="⚫"/>
              <a:defRPr sz="1800">
                <a:solidFill>
                  <a:schemeClr val="dk1"/>
                </a:solidFill>
                <a:latin typeface="Arial"/>
                <a:ea typeface="Arial"/>
                <a:cs typeface="Arial"/>
                <a:sym typeface="Arial"/>
              </a:defRPr>
            </a:lvl8pPr>
            <a:lvl9pPr indent="-72135" lvl="8" marL="2231136" rtl="0" algn="l">
              <a:spcBef>
                <a:spcPts val="360"/>
              </a:spcBef>
              <a:buClr>
                <a:schemeClr val="accent3"/>
              </a:buClr>
              <a:buSzPct val="100000"/>
              <a:buFont typeface="Arial"/>
              <a:buChar char="⚫"/>
              <a:defRPr sz="1800">
                <a:solidFill>
                  <a:schemeClr val="dk1"/>
                </a:solidFill>
                <a:latin typeface="Arial"/>
                <a:ea typeface="Arial"/>
                <a:cs typeface="Arial"/>
                <a:sym typeface="Arial"/>
              </a:defRPr>
            </a:lvl9pPr>
          </a:lstStyle>
          <a:p/>
        </p:txBody>
      </p:sp>
      <p:sp>
        <p:nvSpPr>
          <p:cNvPr id="43" name="Shape 43"/>
          <p:cNvSpPr txBox="1"/>
          <p:nvPr>
            <p:ph idx="10" type="dt"/>
          </p:nvPr>
        </p:nvSpPr>
        <p:spPr>
          <a:xfrm>
            <a:off x="457200" y="6476999"/>
            <a:ext cx="2133600" cy="274200"/>
          </a:xfrm>
          <a:prstGeom prst="rect">
            <a:avLst/>
          </a:prstGeom>
          <a:noFill/>
          <a:ln>
            <a:noFill/>
          </a:ln>
        </p:spPr>
        <p:txBody>
          <a:bodyPr anchorCtr="0" anchor="b" bIns="91425" lIns="91425" rIns="91425" wrap="square" tIns="91425"/>
          <a:lstStyle>
            <a:lvl1pPr indent="0" lvl="0" marL="0" marR="0" rtl="0" algn="l">
              <a:spcBef>
                <a:spcPts val="0"/>
              </a:spcBef>
              <a:buSzPct val="116666"/>
              <a:defRPr b="0" i="0" sz="1200" u="none" cap="none" strike="noStrike">
                <a:solidFill>
                  <a:srgbClr val="414141"/>
                </a:solidFill>
                <a:latin typeface="Arial"/>
                <a:ea typeface="Arial"/>
                <a:cs typeface="Arial"/>
                <a:sym typeface="Arial"/>
              </a:defRPr>
            </a:lvl1pPr>
            <a:lvl2pPr indent="0" lvl="1" marL="457200" marR="0" rtl="0" algn="l">
              <a:spcBef>
                <a:spcPts val="0"/>
              </a:spcBef>
              <a:buSzPct val="77777"/>
              <a:defRPr b="0" i="0" sz="1800" u="none" cap="none" strike="noStrike">
                <a:solidFill>
                  <a:schemeClr val="dk1"/>
                </a:solidFill>
                <a:latin typeface="Arial"/>
                <a:ea typeface="Arial"/>
                <a:cs typeface="Arial"/>
                <a:sym typeface="Arial"/>
              </a:defRPr>
            </a:lvl2pPr>
            <a:lvl3pPr indent="0" lvl="2" marL="914400" marR="0" rtl="0" algn="l">
              <a:spcBef>
                <a:spcPts val="0"/>
              </a:spcBef>
              <a:buSzPct val="77777"/>
              <a:defRPr b="0" i="0" sz="1800" u="none" cap="none" strike="noStrike">
                <a:solidFill>
                  <a:schemeClr val="dk1"/>
                </a:solidFill>
                <a:latin typeface="Arial"/>
                <a:ea typeface="Arial"/>
                <a:cs typeface="Arial"/>
                <a:sym typeface="Arial"/>
              </a:defRPr>
            </a:lvl3pPr>
            <a:lvl4pPr indent="0" lvl="3" marL="1371600" marR="0" rtl="0" algn="l">
              <a:spcBef>
                <a:spcPts val="0"/>
              </a:spcBef>
              <a:buSzPct val="77777"/>
              <a:defRPr b="0" i="0" sz="1800" u="none" cap="none" strike="noStrike">
                <a:solidFill>
                  <a:schemeClr val="dk1"/>
                </a:solidFill>
                <a:latin typeface="Arial"/>
                <a:ea typeface="Arial"/>
                <a:cs typeface="Arial"/>
                <a:sym typeface="Arial"/>
              </a:defRPr>
            </a:lvl4pPr>
            <a:lvl5pPr indent="0" lvl="4" marL="1828800" marR="0" rtl="0" algn="l">
              <a:spcBef>
                <a:spcPts val="0"/>
              </a:spcBef>
              <a:buSzPct val="77777"/>
              <a:defRPr b="0" i="0" sz="1800" u="none" cap="none" strike="noStrike">
                <a:solidFill>
                  <a:schemeClr val="dk1"/>
                </a:solidFill>
                <a:latin typeface="Arial"/>
                <a:ea typeface="Arial"/>
                <a:cs typeface="Arial"/>
                <a:sym typeface="Arial"/>
              </a:defRPr>
            </a:lvl5pPr>
            <a:lvl6pPr indent="0" lvl="5" marL="2286000" marR="0" rtl="0" algn="l">
              <a:spcBef>
                <a:spcPts val="0"/>
              </a:spcBef>
              <a:buSzPct val="77777"/>
              <a:defRPr b="0" i="0" sz="1800" u="none" cap="none" strike="noStrike">
                <a:solidFill>
                  <a:schemeClr val="dk1"/>
                </a:solidFill>
                <a:latin typeface="Arial"/>
                <a:ea typeface="Arial"/>
                <a:cs typeface="Arial"/>
                <a:sym typeface="Arial"/>
              </a:defRPr>
            </a:lvl6pPr>
            <a:lvl7pPr indent="0" lvl="6" marL="2743200" marR="0" rtl="0" algn="l">
              <a:spcBef>
                <a:spcPts val="0"/>
              </a:spcBef>
              <a:buSzPct val="77777"/>
              <a:defRPr b="0" i="0" sz="1800" u="none" cap="none" strike="noStrike">
                <a:solidFill>
                  <a:schemeClr val="dk1"/>
                </a:solidFill>
                <a:latin typeface="Arial"/>
                <a:ea typeface="Arial"/>
                <a:cs typeface="Arial"/>
                <a:sym typeface="Arial"/>
              </a:defRPr>
            </a:lvl7pPr>
            <a:lvl8pPr indent="0" lvl="7" marL="3200400" marR="0" rtl="0" algn="l">
              <a:spcBef>
                <a:spcPts val="0"/>
              </a:spcBef>
              <a:buSzPct val="77777"/>
              <a:defRPr b="0" i="0" sz="1800" u="none" cap="none" strike="noStrike">
                <a:solidFill>
                  <a:schemeClr val="dk1"/>
                </a:solidFill>
                <a:latin typeface="Arial"/>
                <a:ea typeface="Arial"/>
                <a:cs typeface="Arial"/>
                <a:sym typeface="Arial"/>
              </a:defRPr>
            </a:lvl8pPr>
            <a:lvl9pPr indent="0" lvl="8" marL="3657600" marR="0" rtl="0" algn="l">
              <a:spcBef>
                <a:spcPts val="0"/>
              </a:spcBef>
              <a:buSzPct val="77777"/>
              <a:defRPr b="0" i="0" sz="1800" u="none" cap="none" strike="noStrike">
                <a:solidFill>
                  <a:schemeClr val="dk1"/>
                </a:solidFill>
                <a:latin typeface="Arial"/>
                <a:ea typeface="Arial"/>
                <a:cs typeface="Arial"/>
                <a:sym typeface="Arial"/>
              </a:defRPr>
            </a:lvl9pPr>
          </a:lstStyle>
          <a:p/>
        </p:txBody>
      </p:sp>
      <p:sp>
        <p:nvSpPr>
          <p:cNvPr id="44" name="Shape 44"/>
          <p:cNvSpPr txBox="1"/>
          <p:nvPr>
            <p:ph idx="11" type="ftr"/>
          </p:nvPr>
        </p:nvSpPr>
        <p:spPr>
          <a:xfrm>
            <a:off x="2640598" y="6476999"/>
            <a:ext cx="5507700" cy="274200"/>
          </a:xfrm>
          <a:prstGeom prst="rect">
            <a:avLst/>
          </a:prstGeom>
          <a:noFill/>
          <a:ln>
            <a:noFill/>
          </a:ln>
        </p:spPr>
        <p:txBody>
          <a:bodyPr anchorCtr="0" anchor="b" bIns="91425" lIns="91425" rIns="91425" wrap="square" tIns="91425"/>
          <a:lstStyle>
            <a:lvl1pPr indent="0" lvl="0" marL="0" marR="0" rtl="0" algn="l">
              <a:spcBef>
                <a:spcPts val="0"/>
              </a:spcBef>
              <a:buSzPct val="116666"/>
              <a:defRPr b="0" i="0" sz="1200" u="none" cap="none" strike="noStrike">
                <a:solidFill>
                  <a:srgbClr val="414141"/>
                </a:solidFill>
                <a:latin typeface="Arial"/>
                <a:ea typeface="Arial"/>
                <a:cs typeface="Arial"/>
                <a:sym typeface="Arial"/>
              </a:defRPr>
            </a:lvl1pPr>
            <a:lvl2pPr indent="0" lvl="1" marL="457200" marR="0" rtl="0" algn="l">
              <a:spcBef>
                <a:spcPts val="0"/>
              </a:spcBef>
              <a:buSzPct val="77777"/>
              <a:defRPr b="0" i="0" sz="1800" u="none" cap="none" strike="noStrike">
                <a:solidFill>
                  <a:schemeClr val="dk1"/>
                </a:solidFill>
                <a:latin typeface="Arial"/>
                <a:ea typeface="Arial"/>
                <a:cs typeface="Arial"/>
                <a:sym typeface="Arial"/>
              </a:defRPr>
            </a:lvl2pPr>
            <a:lvl3pPr indent="0" lvl="2" marL="914400" marR="0" rtl="0" algn="l">
              <a:spcBef>
                <a:spcPts val="0"/>
              </a:spcBef>
              <a:buSzPct val="77777"/>
              <a:defRPr b="0" i="0" sz="1800" u="none" cap="none" strike="noStrike">
                <a:solidFill>
                  <a:schemeClr val="dk1"/>
                </a:solidFill>
                <a:latin typeface="Arial"/>
                <a:ea typeface="Arial"/>
                <a:cs typeface="Arial"/>
                <a:sym typeface="Arial"/>
              </a:defRPr>
            </a:lvl3pPr>
            <a:lvl4pPr indent="0" lvl="3" marL="1371600" marR="0" rtl="0" algn="l">
              <a:spcBef>
                <a:spcPts val="0"/>
              </a:spcBef>
              <a:buSzPct val="77777"/>
              <a:defRPr b="0" i="0" sz="1800" u="none" cap="none" strike="noStrike">
                <a:solidFill>
                  <a:schemeClr val="dk1"/>
                </a:solidFill>
                <a:latin typeface="Arial"/>
                <a:ea typeface="Arial"/>
                <a:cs typeface="Arial"/>
                <a:sym typeface="Arial"/>
              </a:defRPr>
            </a:lvl4pPr>
            <a:lvl5pPr indent="0" lvl="4" marL="1828800" marR="0" rtl="0" algn="l">
              <a:spcBef>
                <a:spcPts val="0"/>
              </a:spcBef>
              <a:buSzPct val="77777"/>
              <a:defRPr b="0" i="0" sz="1800" u="none" cap="none" strike="noStrike">
                <a:solidFill>
                  <a:schemeClr val="dk1"/>
                </a:solidFill>
                <a:latin typeface="Arial"/>
                <a:ea typeface="Arial"/>
                <a:cs typeface="Arial"/>
                <a:sym typeface="Arial"/>
              </a:defRPr>
            </a:lvl5pPr>
            <a:lvl6pPr indent="0" lvl="5" marL="2286000" marR="0" rtl="0" algn="l">
              <a:spcBef>
                <a:spcPts val="0"/>
              </a:spcBef>
              <a:buSzPct val="77777"/>
              <a:defRPr b="0" i="0" sz="1800" u="none" cap="none" strike="noStrike">
                <a:solidFill>
                  <a:schemeClr val="dk1"/>
                </a:solidFill>
                <a:latin typeface="Arial"/>
                <a:ea typeface="Arial"/>
                <a:cs typeface="Arial"/>
                <a:sym typeface="Arial"/>
              </a:defRPr>
            </a:lvl6pPr>
            <a:lvl7pPr indent="0" lvl="6" marL="2743200" marR="0" rtl="0" algn="l">
              <a:spcBef>
                <a:spcPts val="0"/>
              </a:spcBef>
              <a:buSzPct val="77777"/>
              <a:defRPr b="0" i="0" sz="1800" u="none" cap="none" strike="noStrike">
                <a:solidFill>
                  <a:schemeClr val="dk1"/>
                </a:solidFill>
                <a:latin typeface="Arial"/>
                <a:ea typeface="Arial"/>
                <a:cs typeface="Arial"/>
                <a:sym typeface="Arial"/>
              </a:defRPr>
            </a:lvl7pPr>
            <a:lvl8pPr indent="0" lvl="7" marL="3200400" marR="0" rtl="0" algn="l">
              <a:spcBef>
                <a:spcPts val="0"/>
              </a:spcBef>
              <a:buSzPct val="77777"/>
              <a:defRPr b="0" i="0" sz="1800" u="none" cap="none" strike="noStrike">
                <a:solidFill>
                  <a:schemeClr val="dk1"/>
                </a:solidFill>
                <a:latin typeface="Arial"/>
                <a:ea typeface="Arial"/>
                <a:cs typeface="Arial"/>
                <a:sym typeface="Arial"/>
              </a:defRPr>
            </a:lvl8pPr>
            <a:lvl9pPr indent="0" lvl="8" marL="3657600" marR="0" rtl="0" algn="l">
              <a:spcBef>
                <a:spcPts val="0"/>
              </a:spcBef>
              <a:buSzPct val="77777"/>
              <a:defRPr b="0" i="0" sz="1800" u="none" cap="none" strike="noStrike">
                <a:solidFill>
                  <a:schemeClr val="dk1"/>
                </a:solidFill>
                <a:latin typeface="Arial"/>
                <a:ea typeface="Arial"/>
                <a:cs typeface="Arial"/>
                <a:sym typeface="Arial"/>
              </a:defRPr>
            </a:lvl9pPr>
          </a:lstStyle>
          <a:p/>
        </p:txBody>
      </p:sp>
      <p:sp>
        <p:nvSpPr>
          <p:cNvPr id="45" name="Shape 45"/>
          <p:cNvSpPr txBox="1"/>
          <p:nvPr>
            <p:ph idx="12" type="sldNum"/>
          </p:nvPr>
        </p:nvSpPr>
        <p:spPr>
          <a:xfrm>
            <a:off x="8204396" y="6476999"/>
            <a:ext cx="733800" cy="274200"/>
          </a:xfrm>
          <a:prstGeom prst="rect">
            <a:avLst/>
          </a:prstGeom>
          <a:noFill/>
          <a:ln>
            <a:noFill/>
          </a:ln>
        </p:spPr>
        <p:txBody>
          <a:bodyPr anchorCtr="0" anchor="b" bIns="91425" lIns="91425" rIns="91425" wrap="square" tIns="91425">
            <a:noAutofit/>
          </a:bodyPr>
          <a:lstStyle/>
          <a:p>
            <a:pPr indent="0" lvl="0" marL="0" marR="0" rtl="0">
              <a:lnSpc>
                <a:spcPct val="100000"/>
              </a:lnSpc>
              <a:spcBef>
                <a:spcPts val="0"/>
              </a:spcBef>
              <a:spcAft>
                <a:spcPts val="0"/>
              </a:spcAft>
              <a:buNone/>
            </a:pPr>
            <a:fld id="{00000000-1234-1234-1234-123412341234}" type="slidenum">
              <a:rPr lang="en">
                <a:solidFill>
                  <a:srgbClr val="414141"/>
                </a:solidFill>
              </a:rPr>
              <a:t>‹#›</a:t>
            </a:fld>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biz">
    <p:bg>
      <p:bgPr>
        <a:solidFill>
          <a:schemeClr val="lt1"/>
        </a:solidFill>
      </p:bgPr>
    </p:bg>
    <p:spTree>
      <p:nvGrpSpPr>
        <p:cNvPr id="5" name="Shape 5"/>
        <p:cNvGrpSpPr/>
        <p:nvPr/>
      </p:nvGrpSpPr>
      <p:grpSpPr>
        <a:xfrm>
          <a:off x="0" y="0"/>
          <a:ext cx="0" cy="0"/>
          <a:chOff x="0" y="0"/>
          <a:chExt cx="0" cy="0"/>
        </a:xfrm>
      </p:grpSpPr>
      <p:sp>
        <p:nvSpPr>
          <p:cNvPr id="6" name="Shape 6"/>
          <p:cNvSpPr txBox="1"/>
          <p:nvPr>
            <p:ph type="title"/>
          </p:nvPr>
        </p:nvSpPr>
        <p:spPr>
          <a:xfrm>
            <a:off x="457200" y="274638"/>
            <a:ext cx="8229600" cy="1143000"/>
          </a:xfrm>
          <a:prstGeom prst="rect">
            <a:avLst/>
          </a:prstGeom>
          <a:noFill/>
          <a:ln>
            <a:noFill/>
          </a:ln>
        </p:spPr>
        <p:txBody>
          <a:bodyPr anchorCtr="0" anchor="b" bIns="91425" lIns="91425" rIns="91425" wrap="square" tIns="91425"/>
          <a:lstStyle>
            <a:lvl1pPr lvl="0">
              <a:spcBef>
                <a:spcPts val="0"/>
              </a:spcBef>
              <a:buClr>
                <a:schemeClr val="lt1"/>
              </a:buClr>
              <a:buSzPct val="100000"/>
              <a:buNone/>
              <a:defRPr b="1" sz="3600">
                <a:solidFill>
                  <a:schemeClr val="lt1"/>
                </a:solidFill>
              </a:defRPr>
            </a:lvl1pPr>
            <a:lvl2pPr lvl="1">
              <a:spcBef>
                <a:spcPts val="0"/>
              </a:spcBef>
              <a:buClr>
                <a:schemeClr val="lt1"/>
              </a:buClr>
              <a:buSzPct val="100000"/>
              <a:buNone/>
              <a:defRPr b="1" sz="3600">
                <a:solidFill>
                  <a:schemeClr val="lt1"/>
                </a:solidFill>
              </a:defRPr>
            </a:lvl2pPr>
            <a:lvl3pPr lvl="2">
              <a:spcBef>
                <a:spcPts val="0"/>
              </a:spcBef>
              <a:buClr>
                <a:schemeClr val="lt1"/>
              </a:buClr>
              <a:buSzPct val="100000"/>
              <a:buNone/>
              <a:defRPr b="1" sz="3600">
                <a:solidFill>
                  <a:schemeClr val="lt1"/>
                </a:solidFill>
              </a:defRPr>
            </a:lvl3pPr>
            <a:lvl4pPr lvl="3">
              <a:spcBef>
                <a:spcPts val="0"/>
              </a:spcBef>
              <a:buClr>
                <a:schemeClr val="lt1"/>
              </a:buClr>
              <a:buSzPct val="100000"/>
              <a:buNone/>
              <a:defRPr b="1" sz="3600">
                <a:solidFill>
                  <a:schemeClr val="lt1"/>
                </a:solidFill>
              </a:defRPr>
            </a:lvl4pPr>
            <a:lvl5pPr lvl="4">
              <a:spcBef>
                <a:spcPts val="0"/>
              </a:spcBef>
              <a:buClr>
                <a:schemeClr val="lt1"/>
              </a:buClr>
              <a:buSzPct val="100000"/>
              <a:buNone/>
              <a:defRPr b="1" sz="3600">
                <a:solidFill>
                  <a:schemeClr val="lt1"/>
                </a:solidFill>
              </a:defRPr>
            </a:lvl5pPr>
            <a:lvl6pPr lvl="5">
              <a:spcBef>
                <a:spcPts val="0"/>
              </a:spcBef>
              <a:buClr>
                <a:schemeClr val="lt1"/>
              </a:buClr>
              <a:buSzPct val="100000"/>
              <a:buNone/>
              <a:defRPr b="1" sz="3600">
                <a:solidFill>
                  <a:schemeClr val="lt1"/>
                </a:solidFill>
              </a:defRPr>
            </a:lvl6pPr>
            <a:lvl7pPr lvl="6">
              <a:spcBef>
                <a:spcPts val="0"/>
              </a:spcBef>
              <a:buClr>
                <a:schemeClr val="lt1"/>
              </a:buClr>
              <a:buSzPct val="100000"/>
              <a:buNone/>
              <a:defRPr b="1" sz="3600">
                <a:solidFill>
                  <a:schemeClr val="lt1"/>
                </a:solidFill>
              </a:defRPr>
            </a:lvl7pPr>
            <a:lvl8pPr lvl="7">
              <a:spcBef>
                <a:spcPts val="0"/>
              </a:spcBef>
              <a:buClr>
                <a:schemeClr val="lt1"/>
              </a:buClr>
              <a:buSzPct val="100000"/>
              <a:buNone/>
              <a:defRPr b="1" sz="3600">
                <a:solidFill>
                  <a:schemeClr val="lt1"/>
                </a:solidFill>
              </a:defRPr>
            </a:lvl8pPr>
            <a:lvl9pPr lvl="8">
              <a:spcBef>
                <a:spcPts val="0"/>
              </a:spcBef>
              <a:buClr>
                <a:schemeClr val="lt1"/>
              </a:buClr>
              <a:buSzPct val="100000"/>
              <a:buNone/>
              <a:defRPr b="1" sz="3600">
                <a:solidFill>
                  <a:schemeClr val="lt1"/>
                </a:solidFill>
              </a:defRPr>
            </a:lvl9pPr>
          </a:lstStyle>
          <a:p/>
        </p:txBody>
      </p:sp>
      <p:sp>
        <p:nvSpPr>
          <p:cNvPr id="7" name="Shape 7"/>
          <p:cNvSpPr txBox="1"/>
          <p:nvPr>
            <p:ph idx="1" type="body"/>
          </p:nvPr>
        </p:nvSpPr>
        <p:spPr>
          <a:xfrm>
            <a:off x="457200" y="1600200"/>
            <a:ext cx="8229600" cy="4967700"/>
          </a:xfrm>
          <a:prstGeom prst="rect">
            <a:avLst/>
          </a:prstGeom>
          <a:noFill/>
          <a:ln>
            <a:noFill/>
          </a:ln>
        </p:spPr>
        <p:txBody>
          <a:bodyPr anchorCtr="0" anchor="t" bIns="91425" lIns="91425" rIns="91425" wrap="square" tIns="91425"/>
          <a:lstStyle>
            <a:lvl1pPr lvl="0">
              <a:spcBef>
                <a:spcPts val="600"/>
              </a:spcBef>
              <a:buClr>
                <a:schemeClr val="dk1"/>
              </a:buClr>
              <a:buSzPct val="100000"/>
              <a:buChar char="●"/>
              <a:defRPr sz="3000">
                <a:solidFill>
                  <a:schemeClr val="dk1"/>
                </a:solidFill>
              </a:defRPr>
            </a:lvl1pPr>
            <a:lvl2pPr lvl="1">
              <a:spcBef>
                <a:spcPts val="480"/>
              </a:spcBef>
              <a:buClr>
                <a:schemeClr val="dk1"/>
              </a:buClr>
              <a:buSzPct val="100000"/>
              <a:buChar char="○"/>
              <a:defRPr sz="2400">
                <a:solidFill>
                  <a:schemeClr val="dk1"/>
                </a:solidFill>
              </a:defRPr>
            </a:lvl2pPr>
            <a:lvl3pPr lvl="2">
              <a:spcBef>
                <a:spcPts val="480"/>
              </a:spcBef>
              <a:buClr>
                <a:schemeClr val="dk1"/>
              </a:buClr>
              <a:buSzPct val="100000"/>
              <a:buChar char="■"/>
              <a:defRPr sz="2400">
                <a:solidFill>
                  <a:schemeClr val="dk1"/>
                </a:solidFill>
              </a:defRPr>
            </a:lvl3pPr>
            <a:lvl4pPr lvl="3">
              <a:spcBef>
                <a:spcPts val="360"/>
              </a:spcBef>
              <a:buClr>
                <a:schemeClr val="dk1"/>
              </a:buClr>
              <a:buSzPct val="100000"/>
              <a:buChar char="●"/>
              <a:defRPr sz="1800">
                <a:solidFill>
                  <a:schemeClr val="dk1"/>
                </a:solidFill>
              </a:defRPr>
            </a:lvl4pPr>
            <a:lvl5pPr lvl="4">
              <a:spcBef>
                <a:spcPts val="360"/>
              </a:spcBef>
              <a:buClr>
                <a:schemeClr val="dk1"/>
              </a:buClr>
              <a:buSzPct val="100000"/>
              <a:buChar char="○"/>
              <a:defRPr sz="1800">
                <a:solidFill>
                  <a:schemeClr val="dk1"/>
                </a:solidFill>
              </a:defRPr>
            </a:lvl5pPr>
            <a:lvl6pPr lvl="5">
              <a:spcBef>
                <a:spcPts val="360"/>
              </a:spcBef>
              <a:buClr>
                <a:schemeClr val="dk1"/>
              </a:buClr>
              <a:buSzPct val="100000"/>
              <a:buChar char="■"/>
              <a:defRPr sz="1800">
                <a:solidFill>
                  <a:schemeClr val="dk1"/>
                </a:solidFill>
              </a:defRPr>
            </a:lvl6pPr>
            <a:lvl7pPr lvl="6">
              <a:spcBef>
                <a:spcPts val="360"/>
              </a:spcBef>
              <a:buClr>
                <a:schemeClr val="dk1"/>
              </a:buClr>
              <a:buSzPct val="100000"/>
              <a:buChar char="●"/>
              <a:defRPr sz="1800">
                <a:solidFill>
                  <a:schemeClr val="dk1"/>
                </a:solidFill>
              </a:defRPr>
            </a:lvl7pPr>
            <a:lvl8pPr lvl="7">
              <a:spcBef>
                <a:spcPts val="360"/>
              </a:spcBef>
              <a:buClr>
                <a:schemeClr val="dk1"/>
              </a:buClr>
              <a:buSzPct val="100000"/>
              <a:buChar char="○"/>
              <a:defRPr sz="1800">
                <a:solidFill>
                  <a:schemeClr val="dk1"/>
                </a:solidFill>
              </a:defRPr>
            </a:lvl8pPr>
            <a:lvl9pPr lvl="8">
              <a:spcBef>
                <a:spcPts val="360"/>
              </a:spcBef>
              <a:buClr>
                <a:schemeClr val="dk1"/>
              </a:buClr>
              <a:buSzPct val="100000"/>
              <a:buChar char="■"/>
              <a:defRPr sz="1800">
                <a:solidFill>
                  <a:schemeClr val="dk1"/>
                </a:solidFill>
              </a:defRPr>
            </a:lvl9pPr>
          </a:lstStyle>
          <a:p/>
        </p:txBody>
      </p:sp>
      <p:sp>
        <p:nvSpPr>
          <p:cNvPr id="8" name="Shape 8"/>
          <p:cNvSpPr txBox="1"/>
          <p:nvPr>
            <p:ph idx="12" type="sldNum"/>
          </p:nvPr>
        </p:nvSpPr>
        <p:spPr>
          <a:xfrm>
            <a:off x="8556791" y="6333134"/>
            <a:ext cx="548700" cy="524700"/>
          </a:xfrm>
          <a:prstGeom prst="rect">
            <a:avLst/>
          </a:prstGeom>
          <a:noFill/>
          <a:ln>
            <a:noFill/>
          </a:ln>
        </p:spPr>
        <p:txBody>
          <a:bodyPr anchorCtr="0" anchor="ctr" bIns="91425" lIns="91425" rIns="91425" wrap="square" tIns="91425">
            <a:noAutofit/>
          </a:bodyPr>
          <a:lstStyle/>
          <a:p>
            <a:pPr lvl="0" algn="r">
              <a:spcBef>
                <a:spcPts val="0"/>
              </a:spcBef>
              <a:buNone/>
            </a:pPr>
            <a:fld id="{00000000-1234-1234-1234-123412341234}" type="slidenum">
              <a:rPr lang="en" sz="1300">
                <a:solidFill>
                  <a:schemeClr val="dk2"/>
                </a:solidFill>
              </a:rPr>
              <a:t>‹#›</a:t>
            </a:fld>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p:titleStyle>
    <p:body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None/>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2.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3.png"/><Relationship Id="rId4" Type="http://schemas.openxmlformats.org/officeDocument/2006/relationships/image" Target="../media/image4.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 name="Shape 49"/>
        <p:cNvGrpSpPr/>
        <p:nvPr/>
      </p:nvGrpSpPr>
      <p:grpSpPr>
        <a:xfrm>
          <a:off x="0" y="0"/>
          <a:ext cx="0" cy="0"/>
          <a:chOff x="0" y="0"/>
          <a:chExt cx="0" cy="0"/>
        </a:xfrm>
      </p:grpSpPr>
      <p:sp>
        <p:nvSpPr>
          <p:cNvPr id="50" name="Shape 50"/>
          <p:cNvSpPr txBox="1"/>
          <p:nvPr>
            <p:ph type="ctrTitle"/>
          </p:nvPr>
        </p:nvSpPr>
        <p:spPr>
          <a:xfrm>
            <a:off x="685800" y="2490375"/>
            <a:ext cx="7772400" cy="2198400"/>
          </a:xfrm>
          <a:prstGeom prst="rect">
            <a:avLst/>
          </a:prstGeom>
        </p:spPr>
        <p:txBody>
          <a:bodyPr anchorCtr="0" anchor="b" bIns="91425" lIns="91425" rIns="91425" wrap="square" tIns="91425">
            <a:noAutofit/>
          </a:bodyPr>
          <a:lstStyle/>
          <a:p>
            <a:pPr lvl="0" rtl="0">
              <a:spcBef>
                <a:spcPts val="0"/>
              </a:spcBef>
              <a:buNone/>
            </a:pPr>
            <a:r>
              <a:rPr lang="en" sz="5600"/>
              <a:t>Test Execution and Automation</a:t>
            </a:r>
          </a:p>
        </p:txBody>
      </p:sp>
      <p:sp>
        <p:nvSpPr>
          <p:cNvPr id="51" name="Shape 51"/>
          <p:cNvSpPr txBox="1"/>
          <p:nvPr>
            <p:ph idx="1" type="subTitle"/>
          </p:nvPr>
        </p:nvSpPr>
        <p:spPr>
          <a:xfrm>
            <a:off x="685800" y="4836036"/>
            <a:ext cx="7772400" cy="1032300"/>
          </a:xfrm>
          <a:prstGeom prst="rect">
            <a:avLst/>
          </a:prstGeom>
        </p:spPr>
        <p:txBody>
          <a:bodyPr anchorCtr="0" anchor="t" bIns="91425" lIns="91425" rIns="91425" wrap="square" tIns="91425">
            <a:noAutofit/>
          </a:bodyPr>
          <a:lstStyle/>
          <a:p>
            <a:pPr lvl="0" rtl="0">
              <a:spcBef>
                <a:spcPts val="0"/>
              </a:spcBef>
              <a:buNone/>
            </a:pPr>
            <a:r>
              <a:rPr lang="en"/>
              <a:t>CSCE 740 - Lecture 23 - 11/16/2017</a:t>
            </a: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6" name="Shape 116"/>
        <p:cNvGrpSpPr/>
        <p:nvPr/>
      </p:nvGrpSpPr>
      <p:grpSpPr>
        <a:xfrm>
          <a:off x="0" y="0"/>
          <a:ext cx="0" cy="0"/>
          <a:chOff x="0" y="0"/>
          <a:chExt cx="0" cy="0"/>
        </a:xfrm>
      </p:grpSpPr>
      <p:sp>
        <p:nvSpPr>
          <p:cNvPr id="117" name="Shape 117"/>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lvl="0" rtl="0">
              <a:spcBef>
                <a:spcPts val="0"/>
              </a:spcBef>
              <a:buNone/>
            </a:pPr>
            <a:r>
              <a:rPr lang="en"/>
              <a:t>Writing a Unit Test</a:t>
            </a:r>
          </a:p>
        </p:txBody>
      </p:sp>
      <p:sp>
        <p:nvSpPr>
          <p:cNvPr id="118" name="Shape 118"/>
          <p:cNvSpPr txBox="1"/>
          <p:nvPr>
            <p:ph idx="1" type="body"/>
          </p:nvPr>
        </p:nvSpPr>
        <p:spPr>
          <a:xfrm>
            <a:off x="457200" y="1600200"/>
            <a:ext cx="3994500" cy="4967700"/>
          </a:xfrm>
          <a:prstGeom prst="rect">
            <a:avLst/>
          </a:prstGeom>
        </p:spPr>
        <p:txBody>
          <a:bodyPr anchorCtr="0" anchor="t" bIns="91425" lIns="91425" rIns="91425" wrap="square" tIns="91425">
            <a:noAutofit/>
          </a:bodyPr>
          <a:lstStyle/>
          <a:p>
            <a:pPr lvl="0" rtl="0">
              <a:lnSpc>
                <a:spcPct val="145000"/>
              </a:lnSpc>
              <a:spcBef>
                <a:spcPts val="0"/>
              </a:spcBef>
              <a:buNone/>
            </a:pPr>
            <a:r>
              <a:t/>
            </a:r>
            <a:endParaRPr sz="1400">
              <a:solidFill>
                <a:srgbClr val="A71D5D"/>
              </a:solidFill>
              <a:latin typeface="Consolas"/>
              <a:ea typeface="Consolas"/>
              <a:cs typeface="Consolas"/>
              <a:sym typeface="Consolas"/>
            </a:endParaRPr>
          </a:p>
          <a:p>
            <a:pPr lvl="0" rtl="0">
              <a:lnSpc>
                <a:spcPct val="145000"/>
              </a:lnSpc>
              <a:spcBef>
                <a:spcPts val="0"/>
              </a:spcBef>
              <a:buClr>
                <a:schemeClr val="dk1"/>
              </a:buClr>
              <a:buSzPct val="78571"/>
              <a:buFont typeface="Arial"/>
              <a:buNone/>
            </a:pPr>
            <a:r>
              <a:t/>
            </a:r>
            <a:endParaRPr sz="1400">
              <a:solidFill>
                <a:srgbClr val="A71D5D"/>
              </a:solidFill>
              <a:latin typeface="Consolas"/>
              <a:ea typeface="Consolas"/>
              <a:cs typeface="Consolas"/>
              <a:sym typeface="Consolas"/>
            </a:endParaRPr>
          </a:p>
          <a:p>
            <a:pPr lvl="0" rtl="0">
              <a:lnSpc>
                <a:spcPct val="145000"/>
              </a:lnSpc>
              <a:spcBef>
                <a:spcPts val="0"/>
              </a:spcBef>
              <a:buClr>
                <a:schemeClr val="dk1"/>
              </a:buClr>
              <a:buSzPct val="78571"/>
              <a:buFont typeface="Arial"/>
              <a:buNone/>
            </a:pPr>
            <a:r>
              <a:rPr lang="en" sz="1400">
                <a:solidFill>
                  <a:srgbClr val="A71D5D"/>
                </a:solidFill>
                <a:latin typeface="Consolas"/>
                <a:ea typeface="Consolas"/>
                <a:cs typeface="Consolas"/>
                <a:sym typeface="Consolas"/>
              </a:rPr>
              <a:t>public</a:t>
            </a:r>
            <a:r>
              <a:rPr lang="en" sz="1400">
                <a:solidFill>
                  <a:srgbClr val="333333"/>
                </a:solidFill>
                <a:latin typeface="Consolas"/>
                <a:ea typeface="Consolas"/>
                <a:cs typeface="Consolas"/>
                <a:sym typeface="Consolas"/>
              </a:rPr>
              <a:t> </a:t>
            </a:r>
            <a:r>
              <a:rPr lang="en" sz="1400">
                <a:solidFill>
                  <a:srgbClr val="A71D5D"/>
                </a:solidFill>
                <a:latin typeface="Consolas"/>
                <a:ea typeface="Consolas"/>
                <a:cs typeface="Consolas"/>
                <a:sym typeface="Consolas"/>
              </a:rPr>
              <a:t>class</a:t>
            </a:r>
            <a:r>
              <a:rPr lang="en" sz="1400">
                <a:solidFill>
                  <a:srgbClr val="333333"/>
                </a:solidFill>
                <a:latin typeface="Consolas"/>
                <a:ea typeface="Consolas"/>
                <a:cs typeface="Consolas"/>
                <a:sym typeface="Consolas"/>
              </a:rPr>
              <a:t> </a:t>
            </a:r>
            <a:r>
              <a:rPr lang="en" sz="1400">
                <a:solidFill>
                  <a:srgbClr val="795DA3"/>
                </a:solidFill>
                <a:latin typeface="Consolas"/>
                <a:ea typeface="Consolas"/>
                <a:cs typeface="Consolas"/>
                <a:sym typeface="Consolas"/>
              </a:rPr>
              <a:t>Calculator</a:t>
            </a:r>
            <a:r>
              <a:rPr lang="en" sz="1400">
                <a:solidFill>
                  <a:srgbClr val="333333"/>
                </a:solidFill>
                <a:latin typeface="Consolas"/>
                <a:ea typeface="Consolas"/>
                <a:cs typeface="Consolas"/>
                <a:sym typeface="Consolas"/>
              </a:rPr>
              <a:t> {</a:t>
            </a:r>
            <a:br>
              <a:rPr lang="en" sz="1400">
                <a:solidFill>
                  <a:srgbClr val="333333"/>
                </a:solidFill>
                <a:latin typeface="Consolas"/>
                <a:ea typeface="Consolas"/>
                <a:cs typeface="Consolas"/>
                <a:sym typeface="Consolas"/>
              </a:rPr>
            </a:br>
            <a:r>
              <a:rPr lang="en" sz="1400">
                <a:solidFill>
                  <a:srgbClr val="333333"/>
                </a:solidFill>
                <a:latin typeface="Consolas"/>
                <a:ea typeface="Consolas"/>
                <a:cs typeface="Consolas"/>
                <a:sym typeface="Consolas"/>
              </a:rPr>
              <a:t>  </a:t>
            </a:r>
            <a:r>
              <a:rPr lang="en" sz="1400">
                <a:solidFill>
                  <a:srgbClr val="A71D5D"/>
                </a:solidFill>
                <a:latin typeface="Consolas"/>
                <a:ea typeface="Consolas"/>
                <a:cs typeface="Consolas"/>
                <a:sym typeface="Consolas"/>
              </a:rPr>
              <a:t>public</a:t>
            </a:r>
            <a:r>
              <a:rPr lang="en" sz="1400">
                <a:solidFill>
                  <a:srgbClr val="333333"/>
                </a:solidFill>
                <a:latin typeface="Consolas"/>
                <a:ea typeface="Consolas"/>
                <a:cs typeface="Consolas"/>
                <a:sym typeface="Consolas"/>
              </a:rPr>
              <a:t> </a:t>
            </a:r>
            <a:r>
              <a:rPr lang="en" sz="1400">
                <a:solidFill>
                  <a:srgbClr val="A71D5D"/>
                </a:solidFill>
                <a:latin typeface="Consolas"/>
                <a:ea typeface="Consolas"/>
                <a:cs typeface="Consolas"/>
                <a:sym typeface="Consolas"/>
              </a:rPr>
              <a:t>int</a:t>
            </a:r>
            <a:r>
              <a:rPr lang="en" sz="1400">
                <a:solidFill>
                  <a:srgbClr val="333333"/>
                </a:solidFill>
                <a:latin typeface="Consolas"/>
                <a:ea typeface="Consolas"/>
                <a:cs typeface="Consolas"/>
                <a:sym typeface="Consolas"/>
              </a:rPr>
              <a:t> </a:t>
            </a:r>
            <a:r>
              <a:rPr lang="en" sz="1400">
                <a:solidFill>
                  <a:srgbClr val="795DA3"/>
                </a:solidFill>
                <a:latin typeface="Consolas"/>
                <a:ea typeface="Consolas"/>
                <a:cs typeface="Consolas"/>
                <a:sym typeface="Consolas"/>
              </a:rPr>
              <a:t>evaluate </a:t>
            </a:r>
            <a:r>
              <a:rPr lang="en" sz="1400">
                <a:solidFill>
                  <a:srgbClr val="333333"/>
                </a:solidFill>
                <a:latin typeface="Consolas"/>
                <a:ea typeface="Consolas"/>
                <a:cs typeface="Consolas"/>
                <a:sym typeface="Consolas"/>
              </a:rPr>
              <a:t>(String </a:t>
            </a:r>
            <a:br>
              <a:rPr lang="en" sz="1400">
                <a:solidFill>
                  <a:srgbClr val="333333"/>
                </a:solidFill>
                <a:latin typeface="Consolas"/>
                <a:ea typeface="Consolas"/>
                <a:cs typeface="Consolas"/>
                <a:sym typeface="Consolas"/>
              </a:rPr>
            </a:br>
            <a:r>
              <a:rPr lang="en" sz="1400">
                <a:solidFill>
                  <a:srgbClr val="333333"/>
                </a:solidFill>
                <a:latin typeface="Consolas"/>
                <a:ea typeface="Consolas"/>
                <a:cs typeface="Consolas"/>
                <a:sym typeface="Consolas"/>
              </a:rPr>
              <a:t>			</a:t>
            </a:r>
            <a:r>
              <a:rPr lang="en" sz="1400">
                <a:solidFill>
                  <a:srgbClr val="ED6A43"/>
                </a:solidFill>
                <a:latin typeface="Consolas"/>
                <a:ea typeface="Consolas"/>
                <a:cs typeface="Consolas"/>
                <a:sym typeface="Consolas"/>
              </a:rPr>
              <a:t>expression</a:t>
            </a:r>
            <a:r>
              <a:rPr lang="en" sz="1400">
                <a:solidFill>
                  <a:srgbClr val="333333"/>
                </a:solidFill>
                <a:latin typeface="Consolas"/>
                <a:ea typeface="Consolas"/>
                <a:cs typeface="Consolas"/>
                <a:sym typeface="Consolas"/>
              </a:rPr>
              <a:t>) {</a:t>
            </a:r>
            <a:br>
              <a:rPr lang="en" sz="1400">
                <a:solidFill>
                  <a:srgbClr val="333333"/>
                </a:solidFill>
                <a:latin typeface="Consolas"/>
                <a:ea typeface="Consolas"/>
                <a:cs typeface="Consolas"/>
                <a:sym typeface="Consolas"/>
              </a:rPr>
            </a:br>
            <a:r>
              <a:rPr lang="en" sz="1400">
                <a:solidFill>
                  <a:srgbClr val="333333"/>
                </a:solidFill>
                <a:latin typeface="Consolas"/>
                <a:ea typeface="Consolas"/>
                <a:cs typeface="Consolas"/>
                <a:sym typeface="Consolas"/>
              </a:rPr>
              <a:t>    </a:t>
            </a:r>
            <a:r>
              <a:rPr lang="en" sz="1400">
                <a:solidFill>
                  <a:srgbClr val="A71D5D"/>
                </a:solidFill>
                <a:latin typeface="Consolas"/>
                <a:ea typeface="Consolas"/>
                <a:cs typeface="Consolas"/>
                <a:sym typeface="Consolas"/>
              </a:rPr>
              <a:t>int</a:t>
            </a:r>
            <a:r>
              <a:rPr lang="en" sz="1400">
                <a:solidFill>
                  <a:srgbClr val="333333"/>
                </a:solidFill>
                <a:latin typeface="Consolas"/>
                <a:ea typeface="Consolas"/>
                <a:cs typeface="Consolas"/>
                <a:sym typeface="Consolas"/>
              </a:rPr>
              <a:t> sum </a:t>
            </a:r>
            <a:r>
              <a:rPr lang="en" sz="1400">
                <a:solidFill>
                  <a:srgbClr val="A71D5D"/>
                </a:solidFill>
                <a:latin typeface="Consolas"/>
                <a:ea typeface="Consolas"/>
                <a:cs typeface="Consolas"/>
                <a:sym typeface="Consolas"/>
              </a:rPr>
              <a:t>=</a:t>
            </a:r>
            <a:r>
              <a:rPr lang="en" sz="1400">
                <a:solidFill>
                  <a:srgbClr val="333333"/>
                </a:solidFill>
                <a:latin typeface="Consolas"/>
                <a:ea typeface="Consolas"/>
                <a:cs typeface="Consolas"/>
                <a:sym typeface="Consolas"/>
              </a:rPr>
              <a:t> </a:t>
            </a:r>
            <a:r>
              <a:rPr lang="en" sz="1400">
                <a:solidFill>
                  <a:srgbClr val="0086B3"/>
                </a:solidFill>
                <a:latin typeface="Consolas"/>
                <a:ea typeface="Consolas"/>
                <a:cs typeface="Consolas"/>
                <a:sym typeface="Consolas"/>
              </a:rPr>
              <a:t>0</a:t>
            </a:r>
            <a:r>
              <a:rPr lang="en" sz="1400">
                <a:solidFill>
                  <a:srgbClr val="333333"/>
                </a:solidFill>
                <a:latin typeface="Consolas"/>
                <a:ea typeface="Consolas"/>
                <a:cs typeface="Consolas"/>
                <a:sym typeface="Consolas"/>
              </a:rPr>
              <a:t>;</a:t>
            </a:r>
            <a:br>
              <a:rPr lang="en" sz="1400">
                <a:solidFill>
                  <a:srgbClr val="333333"/>
                </a:solidFill>
                <a:latin typeface="Consolas"/>
                <a:ea typeface="Consolas"/>
                <a:cs typeface="Consolas"/>
                <a:sym typeface="Consolas"/>
              </a:rPr>
            </a:br>
            <a:r>
              <a:rPr lang="en" sz="1400">
                <a:solidFill>
                  <a:srgbClr val="333333"/>
                </a:solidFill>
                <a:latin typeface="Consolas"/>
                <a:ea typeface="Consolas"/>
                <a:cs typeface="Consolas"/>
                <a:sym typeface="Consolas"/>
              </a:rPr>
              <a:t>    </a:t>
            </a:r>
            <a:r>
              <a:rPr lang="en" sz="1400">
                <a:solidFill>
                  <a:srgbClr val="A71D5D"/>
                </a:solidFill>
                <a:latin typeface="Consolas"/>
                <a:ea typeface="Consolas"/>
                <a:cs typeface="Consolas"/>
                <a:sym typeface="Consolas"/>
              </a:rPr>
              <a:t>for</a:t>
            </a:r>
            <a:r>
              <a:rPr lang="en" sz="1400">
                <a:solidFill>
                  <a:srgbClr val="333333"/>
                </a:solidFill>
                <a:latin typeface="Consolas"/>
                <a:ea typeface="Consolas"/>
                <a:cs typeface="Consolas"/>
                <a:sym typeface="Consolas"/>
              </a:rPr>
              <a:t> (String summand</a:t>
            </a:r>
            <a:r>
              <a:rPr lang="en" sz="1400">
                <a:solidFill>
                  <a:srgbClr val="A71D5D"/>
                </a:solidFill>
                <a:latin typeface="Consolas"/>
                <a:ea typeface="Consolas"/>
                <a:cs typeface="Consolas"/>
                <a:sym typeface="Consolas"/>
              </a:rPr>
              <a:t>:</a:t>
            </a:r>
            <a:r>
              <a:rPr lang="en" sz="1400">
                <a:solidFill>
                  <a:srgbClr val="333333"/>
                </a:solidFill>
                <a:latin typeface="Consolas"/>
                <a:ea typeface="Consolas"/>
                <a:cs typeface="Consolas"/>
                <a:sym typeface="Consolas"/>
              </a:rPr>
              <a:t> </a:t>
            </a:r>
            <a:br>
              <a:rPr lang="en" sz="1400">
                <a:solidFill>
                  <a:srgbClr val="333333"/>
                </a:solidFill>
                <a:latin typeface="Consolas"/>
                <a:ea typeface="Consolas"/>
                <a:cs typeface="Consolas"/>
                <a:sym typeface="Consolas"/>
              </a:rPr>
            </a:br>
            <a:r>
              <a:rPr lang="en" sz="1400">
                <a:solidFill>
                  <a:srgbClr val="333333"/>
                </a:solidFill>
                <a:latin typeface="Consolas"/>
                <a:ea typeface="Consolas"/>
                <a:cs typeface="Consolas"/>
                <a:sym typeface="Consolas"/>
              </a:rPr>
              <a:t>			expression</a:t>
            </a:r>
            <a:r>
              <a:rPr lang="en" sz="1400">
                <a:solidFill>
                  <a:srgbClr val="A71D5D"/>
                </a:solidFill>
                <a:latin typeface="Consolas"/>
                <a:ea typeface="Consolas"/>
                <a:cs typeface="Consolas"/>
                <a:sym typeface="Consolas"/>
              </a:rPr>
              <a:t>.</a:t>
            </a:r>
            <a:r>
              <a:rPr lang="en" sz="1400">
                <a:solidFill>
                  <a:srgbClr val="333333"/>
                </a:solidFill>
                <a:latin typeface="Consolas"/>
                <a:ea typeface="Consolas"/>
                <a:cs typeface="Consolas"/>
                <a:sym typeface="Consolas"/>
              </a:rPr>
              <a:t>split(</a:t>
            </a:r>
            <a:r>
              <a:rPr lang="en" sz="1400">
                <a:solidFill>
                  <a:srgbClr val="183691"/>
                </a:solidFill>
                <a:latin typeface="Consolas"/>
                <a:ea typeface="Consolas"/>
                <a:cs typeface="Consolas"/>
                <a:sym typeface="Consolas"/>
              </a:rPr>
              <a:t>"\\+"</a:t>
            </a:r>
            <a:r>
              <a:rPr lang="en" sz="1400">
                <a:solidFill>
                  <a:srgbClr val="333333"/>
                </a:solidFill>
                <a:latin typeface="Consolas"/>
                <a:ea typeface="Consolas"/>
                <a:cs typeface="Consolas"/>
                <a:sym typeface="Consolas"/>
              </a:rPr>
              <a:t>))</a:t>
            </a:r>
            <a:br>
              <a:rPr lang="en" sz="1400">
                <a:solidFill>
                  <a:srgbClr val="333333"/>
                </a:solidFill>
                <a:latin typeface="Consolas"/>
                <a:ea typeface="Consolas"/>
                <a:cs typeface="Consolas"/>
                <a:sym typeface="Consolas"/>
              </a:rPr>
            </a:br>
            <a:r>
              <a:rPr lang="en" sz="1400">
                <a:solidFill>
                  <a:srgbClr val="333333"/>
                </a:solidFill>
                <a:latin typeface="Consolas"/>
                <a:ea typeface="Consolas"/>
                <a:cs typeface="Consolas"/>
                <a:sym typeface="Consolas"/>
              </a:rPr>
              <a:t>      sum </a:t>
            </a:r>
            <a:r>
              <a:rPr lang="en" sz="1400">
                <a:solidFill>
                  <a:srgbClr val="A71D5D"/>
                </a:solidFill>
                <a:latin typeface="Consolas"/>
                <a:ea typeface="Consolas"/>
                <a:cs typeface="Consolas"/>
                <a:sym typeface="Consolas"/>
              </a:rPr>
              <a:t>+=</a:t>
            </a:r>
            <a:r>
              <a:rPr lang="en" sz="1400">
                <a:solidFill>
                  <a:srgbClr val="333333"/>
                </a:solidFill>
                <a:latin typeface="Consolas"/>
                <a:ea typeface="Consolas"/>
                <a:cs typeface="Consolas"/>
                <a:sym typeface="Consolas"/>
              </a:rPr>
              <a:t> Integer</a:t>
            </a:r>
            <a:r>
              <a:rPr lang="en" sz="1400">
                <a:solidFill>
                  <a:srgbClr val="A71D5D"/>
                </a:solidFill>
                <a:latin typeface="Consolas"/>
                <a:ea typeface="Consolas"/>
                <a:cs typeface="Consolas"/>
                <a:sym typeface="Consolas"/>
              </a:rPr>
              <a:t>.</a:t>
            </a:r>
            <a:r>
              <a:rPr lang="en" sz="1400">
                <a:solidFill>
                  <a:srgbClr val="333333"/>
                </a:solidFill>
                <a:latin typeface="Consolas"/>
                <a:ea typeface="Consolas"/>
                <a:cs typeface="Consolas"/>
                <a:sym typeface="Consolas"/>
              </a:rPr>
              <a:t>valueOf(summand);</a:t>
            </a:r>
            <a:br>
              <a:rPr lang="en" sz="1400">
                <a:solidFill>
                  <a:srgbClr val="333333"/>
                </a:solidFill>
                <a:latin typeface="Consolas"/>
                <a:ea typeface="Consolas"/>
                <a:cs typeface="Consolas"/>
                <a:sym typeface="Consolas"/>
              </a:rPr>
            </a:br>
            <a:r>
              <a:rPr lang="en" sz="1400">
                <a:solidFill>
                  <a:srgbClr val="333333"/>
                </a:solidFill>
                <a:latin typeface="Consolas"/>
                <a:ea typeface="Consolas"/>
                <a:cs typeface="Consolas"/>
                <a:sym typeface="Consolas"/>
              </a:rPr>
              <a:t>    </a:t>
            </a:r>
            <a:r>
              <a:rPr lang="en" sz="1400">
                <a:solidFill>
                  <a:srgbClr val="A71D5D"/>
                </a:solidFill>
                <a:latin typeface="Consolas"/>
                <a:ea typeface="Consolas"/>
                <a:cs typeface="Consolas"/>
                <a:sym typeface="Consolas"/>
              </a:rPr>
              <a:t>return</a:t>
            </a:r>
            <a:r>
              <a:rPr lang="en" sz="1400">
                <a:solidFill>
                  <a:srgbClr val="333333"/>
                </a:solidFill>
                <a:latin typeface="Consolas"/>
                <a:ea typeface="Consolas"/>
                <a:cs typeface="Consolas"/>
                <a:sym typeface="Consolas"/>
              </a:rPr>
              <a:t> sum;</a:t>
            </a:r>
            <a:br>
              <a:rPr lang="en" sz="1400">
                <a:solidFill>
                  <a:srgbClr val="333333"/>
                </a:solidFill>
                <a:latin typeface="Consolas"/>
                <a:ea typeface="Consolas"/>
                <a:cs typeface="Consolas"/>
                <a:sym typeface="Consolas"/>
              </a:rPr>
            </a:br>
            <a:r>
              <a:rPr lang="en" sz="1400">
                <a:solidFill>
                  <a:srgbClr val="333333"/>
                </a:solidFill>
                <a:latin typeface="Consolas"/>
                <a:ea typeface="Consolas"/>
                <a:cs typeface="Consolas"/>
                <a:sym typeface="Consolas"/>
              </a:rPr>
              <a:t>  }</a:t>
            </a:r>
            <a:br>
              <a:rPr lang="en" sz="1400">
                <a:solidFill>
                  <a:srgbClr val="333333"/>
                </a:solidFill>
                <a:latin typeface="Consolas"/>
                <a:ea typeface="Consolas"/>
                <a:cs typeface="Consolas"/>
                <a:sym typeface="Consolas"/>
              </a:rPr>
            </a:br>
            <a:r>
              <a:rPr lang="en" sz="1400">
                <a:solidFill>
                  <a:srgbClr val="333333"/>
                </a:solidFill>
                <a:latin typeface="Consolas"/>
                <a:ea typeface="Consolas"/>
                <a:cs typeface="Consolas"/>
                <a:sym typeface="Consolas"/>
              </a:rPr>
              <a:t>}</a:t>
            </a:r>
          </a:p>
        </p:txBody>
      </p:sp>
      <p:sp>
        <p:nvSpPr>
          <p:cNvPr id="119" name="Shape 119"/>
          <p:cNvSpPr txBox="1"/>
          <p:nvPr>
            <p:ph idx="2" type="body"/>
          </p:nvPr>
        </p:nvSpPr>
        <p:spPr>
          <a:xfrm>
            <a:off x="4692274" y="1600200"/>
            <a:ext cx="3994500" cy="4967700"/>
          </a:xfrm>
          <a:prstGeom prst="rect">
            <a:avLst/>
          </a:prstGeom>
        </p:spPr>
        <p:txBody>
          <a:bodyPr anchorCtr="0" anchor="t" bIns="91425" lIns="91425" rIns="91425" wrap="square" tIns="91425">
            <a:noAutofit/>
          </a:bodyPr>
          <a:lstStyle/>
          <a:p>
            <a:pPr lvl="0" rtl="0">
              <a:lnSpc>
                <a:spcPct val="145000"/>
              </a:lnSpc>
              <a:spcBef>
                <a:spcPts val="0"/>
              </a:spcBef>
              <a:buNone/>
            </a:pPr>
            <a:r>
              <a:rPr lang="en" sz="1400">
                <a:solidFill>
                  <a:srgbClr val="A71D5D"/>
                </a:solidFill>
                <a:latin typeface="Consolas"/>
                <a:ea typeface="Consolas"/>
                <a:cs typeface="Consolas"/>
                <a:sym typeface="Consolas"/>
              </a:rPr>
              <a:t>import static</a:t>
            </a:r>
            <a:r>
              <a:rPr lang="en" sz="1400">
                <a:solidFill>
                  <a:srgbClr val="333333"/>
                </a:solidFill>
                <a:latin typeface="Consolas"/>
                <a:ea typeface="Consolas"/>
                <a:cs typeface="Consolas"/>
                <a:sym typeface="Consolas"/>
              </a:rPr>
              <a:t> org.junit.Assert.assertEquals;</a:t>
            </a:r>
            <a:br>
              <a:rPr lang="en" sz="1400">
                <a:solidFill>
                  <a:srgbClr val="333333"/>
                </a:solidFill>
                <a:latin typeface="Consolas"/>
                <a:ea typeface="Consolas"/>
                <a:cs typeface="Consolas"/>
                <a:sym typeface="Consolas"/>
              </a:rPr>
            </a:br>
            <a:r>
              <a:rPr lang="en" sz="1400">
                <a:solidFill>
                  <a:srgbClr val="A71D5D"/>
                </a:solidFill>
                <a:latin typeface="Consolas"/>
                <a:ea typeface="Consolas"/>
                <a:cs typeface="Consolas"/>
                <a:sym typeface="Consolas"/>
              </a:rPr>
              <a:t>import</a:t>
            </a:r>
            <a:r>
              <a:rPr lang="en" sz="1400">
                <a:solidFill>
                  <a:srgbClr val="333333"/>
                </a:solidFill>
                <a:latin typeface="Consolas"/>
                <a:ea typeface="Consolas"/>
                <a:cs typeface="Consolas"/>
                <a:sym typeface="Consolas"/>
              </a:rPr>
              <a:t> org.junit.Test;</a:t>
            </a:r>
            <a:br>
              <a:rPr lang="en" sz="1400">
                <a:solidFill>
                  <a:srgbClr val="333333"/>
                </a:solidFill>
                <a:latin typeface="Consolas"/>
                <a:ea typeface="Consolas"/>
                <a:cs typeface="Consolas"/>
                <a:sym typeface="Consolas"/>
              </a:rPr>
            </a:br>
            <a:br>
              <a:rPr lang="en" sz="1400">
                <a:solidFill>
                  <a:srgbClr val="333333"/>
                </a:solidFill>
                <a:latin typeface="Consolas"/>
                <a:ea typeface="Consolas"/>
                <a:cs typeface="Consolas"/>
                <a:sym typeface="Consolas"/>
              </a:rPr>
            </a:br>
            <a:r>
              <a:rPr lang="en" sz="1400">
                <a:solidFill>
                  <a:srgbClr val="A71D5D"/>
                </a:solidFill>
                <a:latin typeface="Consolas"/>
                <a:ea typeface="Consolas"/>
                <a:cs typeface="Consolas"/>
                <a:sym typeface="Consolas"/>
              </a:rPr>
              <a:t>public</a:t>
            </a:r>
            <a:r>
              <a:rPr lang="en" sz="1400">
                <a:solidFill>
                  <a:srgbClr val="333333"/>
                </a:solidFill>
                <a:latin typeface="Consolas"/>
                <a:ea typeface="Consolas"/>
                <a:cs typeface="Consolas"/>
                <a:sym typeface="Consolas"/>
              </a:rPr>
              <a:t> </a:t>
            </a:r>
            <a:r>
              <a:rPr lang="en" sz="1400">
                <a:solidFill>
                  <a:srgbClr val="A71D5D"/>
                </a:solidFill>
                <a:latin typeface="Consolas"/>
                <a:ea typeface="Consolas"/>
                <a:cs typeface="Consolas"/>
                <a:sym typeface="Consolas"/>
              </a:rPr>
              <a:t>class</a:t>
            </a:r>
            <a:r>
              <a:rPr lang="en" sz="1400">
                <a:solidFill>
                  <a:srgbClr val="333333"/>
                </a:solidFill>
                <a:latin typeface="Consolas"/>
                <a:ea typeface="Consolas"/>
                <a:cs typeface="Consolas"/>
                <a:sym typeface="Consolas"/>
              </a:rPr>
              <a:t> </a:t>
            </a:r>
            <a:r>
              <a:rPr lang="en" sz="1400">
                <a:solidFill>
                  <a:srgbClr val="795DA3"/>
                </a:solidFill>
                <a:latin typeface="Consolas"/>
                <a:ea typeface="Consolas"/>
                <a:cs typeface="Consolas"/>
                <a:sym typeface="Consolas"/>
              </a:rPr>
              <a:t>CalculatorTest</a:t>
            </a:r>
            <a:r>
              <a:rPr lang="en" sz="1400">
                <a:solidFill>
                  <a:srgbClr val="333333"/>
                </a:solidFill>
                <a:latin typeface="Consolas"/>
                <a:ea typeface="Consolas"/>
                <a:cs typeface="Consolas"/>
                <a:sym typeface="Consolas"/>
              </a:rPr>
              <a:t> {</a:t>
            </a:r>
            <a:br>
              <a:rPr lang="en" sz="1400">
                <a:solidFill>
                  <a:srgbClr val="333333"/>
                </a:solidFill>
                <a:latin typeface="Consolas"/>
                <a:ea typeface="Consolas"/>
                <a:cs typeface="Consolas"/>
                <a:sym typeface="Consolas"/>
              </a:rPr>
            </a:br>
            <a:r>
              <a:rPr lang="en" sz="1400">
                <a:solidFill>
                  <a:srgbClr val="333333"/>
                </a:solidFill>
                <a:latin typeface="Consolas"/>
                <a:ea typeface="Consolas"/>
                <a:cs typeface="Consolas"/>
                <a:sym typeface="Consolas"/>
              </a:rPr>
              <a:t>  </a:t>
            </a:r>
            <a:r>
              <a:rPr lang="en" sz="1400">
                <a:solidFill>
                  <a:srgbClr val="A71D5D"/>
                </a:solidFill>
                <a:latin typeface="Consolas"/>
                <a:ea typeface="Consolas"/>
                <a:cs typeface="Consolas"/>
                <a:sym typeface="Consolas"/>
              </a:rPr>
              <a:t>@Test</a:t>
            </a:r>
            <a:br>
              <a:rPr lang="en" sz="1400">
                <a:solidFill>
                  <a:srgbClr val="333333"/>
                </a:solidFill>
                <a:latin typeface="Consolas"/>
                <a:ea typeface="Consolas"/>
                <a:cs typeface="Consolas"/>
                <a:sym typeface="Consolas"/>
              </a:rPr>
            </a:br>
            <a:r>
              <a:rPr lang="en" sz="1400">
                <a:solidFill>
                  <a:srgbClr val="333333"/>
                </a:solidFill>
                <a:latin typeface="Consolas"/>
                <a:ea typeface="Consolas"/>
                <a:cs typeface="Consolas"/>
                <a:sym typeface="Consolas"/>
              </a:rPr>
              <a:t>  </a:t>
            </a:r>
            <a:r>
              <a:rPr lang="en" sz="1400">
                <a:solidFill>
                  <a:srgbClr val="A71D5D"/>
                </a:solidFill>
                <a:latin typeface="Consolas"/>
                <a:ea typeface="Consolas"/>
                <a:cs typeface="Consolas"/>
                <a:sym typeface="Consolas"/>
              </a:rPr>
              <a:t>public</a:t>
            </a:r>
            <a:r>
              <a:rPr lang="en" sz="1400">
                <a:solidFill>
                  <a:srgbClr val="333333"/>
                </a:solidFill>
                <a:latin typeface="Consolas"/>
                <a:ea typeface="Consolas"/>
                <a:cs typeface="Consolas"/>
                <a:sym typeface="Consolas"/>
              </a:rPr>
              <a:t> </a:t>
            </a:r>
            <a:r>
              <a:rPr lang="en" sz="1400">
                <a:solidFill>
                  <a:srgbClr val="A71D5D"/>
                </a:solidFill>
                <a:latin typeface="Consolas"/>
                <a:ea typeface="Consolas"/>
                <a:cs typeface="Consolas"/>
                <a:sym typeface="Consolas"/>
              </a:rPr>
              <a:t>void</a:t>
            </a:r>
            <a:r>
              <a:rPr lang="en" sz="1400">
                <a:solidFill>
                  <a:srgbClr val="333333"/>
                </a:solidFill>
                <a:latin typeface="Consolas"/>
                <a:ea typeface="Consolas"/>
                <a:cs typeface="Consolas"/>
                <a:sym typeface="Consolas"/>
              </a:rPr>
              <a:t> </a:t>
            </a:r>
            <a:r>
              <a:rPr lang="en" sz="1400">
                <a:solidFill>
                  <a:srgbClr val="795DA3"/>
                </a:solidFill>
                <a:latin typeface="Consolas"/>
                <a:ea typeface="Consolas"/>
                <a:cs typeface="Consolas"/>
                <a:sym typeface="Consolas"/>
              </a:rPr>
              <a:t>evaluatesExpression</a:t>
            </a:r>
            <a:r>
              <a:rPr lang="en" sz="1400">
                <a:solidFill>
                  <a:srgbClr val="333333"/>
                </a:solidFill>
                <a:latin typeface="Consolas"/>
                <a:ea typeface="Consolas"/>
                <a:cs typeface="Consolas"/>
                <a:sym typeface="Consolas"/>
              </a:rPr>
              <a:t>() {</a:t>
            </a:r>
            <a:br>
              <a:rPr lang="en" sz="1400">
                <a:solidFill>
                  <a:srgbClr val="333333"/>
                </a:solidFill>
                <a:latin typeface="Consolas"/>
                <a:ea typeface="Consolas"/>
                <a:cs typeface="Consolas"/>
                <a:sym typeface="Consolas"/>
              </a:rPr>
            </a:br>
            <a:r>
              <a:rPr lang="en" sz="1400">
                <a:solidFill>
                  <a:srgbClr val="333333"/>
                </a:solidFill>
                <a:latin typeface="Consolas"/>
                <a:ea typeface="Consolas"/>
                <a:cs typeface="Consolas"/>
                <a:sym typeface="Consolas"/>
              </a:rPr>
              <a:t>    Calculator calculator </a:t>
            </a:r>
            <a:r>
              <a:rPr lang="en" sz="1400">
                <a:solidFill>
                  <a:srgbClr val="A71D5D"/>
                </a:solidFill>
                <a:latin typeface="Consolas"/>
                <a:ea typeface="Consolas"/>
                <a:cs typeface="Consolas"/>
                <a:sym typeface="Consolas"/>
              </a:rPr>
              <a:t>=</a:t>
            </a:r>
            <a:r>
              <a:rPr lang="en" sz="1400">
                <a:solidFill>
                  <a:srgbClr val="333333"/>
                </a:solidFill>
                <a:latin typeface="Consolas"/>
                <a:ea typeface="Consolas"/>
                <a:cs typeface="Consolas"/>
                <a:sym typeface="Consolas"/>
              </a:rPr>
              <a:t> </a:t>
            </a:r>
            <a:br>
              <a:rPr lang="en" sz="1400">
                <a:solidFill>
                  <a:srgbClr val="333333"/>
                </a:solidFill>
                <a:latin typeface="Consolas"/>
                <a:ea typeface="Consolas"/>
                <a:cs typeface="Consolas"/>
                <a:sym typeface="Consolas"/>
              </a:rPr>
            </a:br>
            <a:r>
              <a:rPr lang="en" sz="1400">
                <a:solidFill>
                  <a:srgbClr val="333333"/>
                </a:solidFill>
                <a:latin typeface="Consolas"/>
                <a:ea typeface="Consolas"/>
                <a:cs typeface="Consolas"/>
                <a:sym typeface="Consolas"/>
              </a:rPr>
              <a:t>		</a:t>
            </a:r>
            <a:r>
              <a:rPr lang="en" sz="1400">
                <a:solidFill>
                  <a:srgbClr val="A71D5D"/>
                </a:solidFill>
                <a:latin typeface="Consolas"/>
                <a:ea typeface="Consolas"/>
                <a:cs typeface="Consolas"/>
                <a:sym typeface="Consolas"/>
              </a:rPr>
              <a:t>new</a:t>
            </a:r>
            <a:r>
              <a:rPr lang="en" sz="1400">
                <a:solidFill>
                  <a:srgbClr val="333333"/>
                </a:solidFill>
                <a:latin typeface="Consolas"/>
                <a:ea typeface="Consolas"/>
                <a:cs typeface="Consolas"/>
                <a:sym typeface="Consolas"/>
              </a:rPr>
              <a:t> Calculator();</a:t>
            </a:r>
            <a:br>
              <a:rPr lang="en" sz="1400">
                <a:solidFill>
                  <a:srgbClr val="333333"/>
                </a:solidFill>
                <a:latin typeface="Consolas"/>
                <a:ea typeface="Consolas"/>
                <a:cs typeface="Consolas"/>
                <a:sym typeface="Consolas"/>
              </a:rPr>
            </a:br>
            <a:r>
              <a:rPr lang="en" sz="1400">
                <a:solidFill>
                  <a:srgbClr val="333333"/>
                </a:solidFill>
                <a:latin typeface="Consolas"/>
                <a:ea typeface="Consolas"/>
                <a:cs typeface="Consolas"/>
                <a:sym typeface="Consolas"/>
              </a:rPr>
              <a:t>    </a:t>
            </a:r>
            <a:r>
              <a:rPr lang="en" sz="1400">
                <a:solidFill>
                  <a:srgbClr val="A71D5D"/>
                </a:solidFill>
                <a:latin typeface="Consolas"/>
                <a:ea typeface="Consolas"/>
                <a:cs typeface="Consolas"/>
                <a:sym typeface="Consolas"/>
              </a:rPr>
              <a:t>int</a:t>
            </a:r>
            <a:r>
              <a:rPr lang="en" sz="1400">
                <a:solidFill>
                  <a:srgbClr val="333333"/>
                </a:solidFill>
                <a:latin typeface="Consolas"/>
                <a:ea typeface="Consolas"/>
                <a:cs typeface="Consolas"/>
                <a:sym typeface="Consolas"/>
              </a:rPr>
              <a:t> sum </a:t>
            </a:r>
            <a:r>
              <a:rPr lang="en" sz="1400">
                <a:solidFill>
                  <a:srgbClr val="A71D5D"/>
                </a:solidFill>
                <a:latin typeface="Consolas"/>
                <a:ea typeface="Consolas"/>
                <a:cs typeface="Consolas"/>
                <a:sym typeface="Consolas"/>
              </a:rPr>
              <a:t>=</a:t>
            </a:r>
            <a:r>
              <a:rPr lang="en" sz="1400">
                <a:solidFill>
                  <a:srgbClr val="333333"/>
                </a:solidFill>
                <a:latin typeface="Consolas"/>
                <a:ea typeface="Consolas"/>
                <a:cs typeface="Consolas"/>
                <a:sym typeface="Consolas"/>
              </a:rPr>
              <a:t> </a:t>
            </a:r>
            <a:br>
              <a:rPr lang="en" sz="1400">
                <a:solidFill>
                  <a:srgbClr val="333333"/>
                </a:solidFill>
                <a:latin typeface="Consolas"/>
                <a:ea typeface="Consolas"/>
                <a:cs typeface="Consolas"/>
                <a:sym typeface="Consolas"/>
              </a:rPr>
            </a:br>
            <a:r>
              <a:rPr lang="en" sz="1400">
                <a:solidFill>
                  <a:srgbClr val="333333"/>
                </a:solidFill>
                <a:latin typeface="Consolas"/>
                <a:ea typeface="Consolas"/>
                <a:cs typeface="Consolas"/>
                <a:sym typeface="Consolas"/>
              </a:rPr>
              <a:t>		calculator</a:t>
            </a:r>
            <a:r>
              <a:rPr lang="en" sz="1400">
                <a:solidFill>
                  <a:srgbClr val="A71D5D"/>
                </a:solidFill>
                <a:latin typeface="Consolas"/>
                <a:ea typeface="Consolas"/>
                <a:cs typeface="Consolas"/>
                <a:sym typeface="Consolas"/>
              </a:rPr>
              <a:t>.</a:t>
            </a:r>
            <a:r>
              <a:rPr lang="en" sz="1400">
                <a:solidFill>
                  <a:srgbClr val="333333"/>
                </a:solidFill>
                <a:latin typeface="Consolas"/>
                <a:ea typeface="Consolas"/>
                <a:cs typeface="Consolas"/>
                <a:sym typeface="Consolas"/>
              </a:rPr>
              <a:t>evaluate(</a:t>
            </a:r>
            <a:r>
              <a:rPr lang="en" sz="1400">
                <a:solidFill>
                  <a:srgbClr val="183691"/>
                </a:solidFill>
                <a:latin typeface="Consolas"/>
                <a:ea typeface="Consolas"/>
                <a:cs typeface="Consolas"/>
                <a:sym typeface="Consolas"/>
              </a:rPr>
              <a:t>"1+2+3"</a:t>
            </a:r>
            <a:r>
              <a:rPr lang="en" sz="1400">
                <a:solidFill>
                  <a:srgbClr val="333333"/>
                </a:solidFill>
                <a:latin typeface="Consolas"/>
                <a:ea typeface="Consolas"/>
                <a:cs typeface="Consolas"/>
                <a:sym typeface="Consolas"/>
              </a:rPr>
              <a:t>);</a:t>
            </a:r>
            <a:br>
              <a:rPr lang="en" sz="1400">
                <a:solidFill>
                  <a:srgbClr val="333333"/>
                </a:solidFill>
                <a:latin typeface="Consolas"/>
                <a:ea typeface="Consolas"/>
                <a:cs typeface="Consolas"/>
                <a:sym typeface="Consolas"/>
              </a:rPr>
            </a:br>
            <a:r>
              <a:rPr lang="en" sz="1400">
                <a:solidFill>
                  <a:srgbClr val="333333"/>
                </a:solidFill>
                <a:latin typeface="Consolas"/>
                <a:ea typeface="Consolas"/>
                <a:cs typeface="Consolas"/>
                <a:sym typeface="Consolas"/>
              </a:rPr>
              <a:t>    assertEquals(</a:t>
            </a:r>
            <a:r>
              <a:rPr lang="en" sz="1400">
                <a:solidFill>
                  <a:srgbClr val="0086B3"/>
                </a:solidFill>
                <a:latin typeface="Consolas"/>
                <a:ea typeface="Consolas"/>
                <a:cs typeface="Consolas"/>
                <a:sym typeface="Consolas"/>
              </a:rPr>
              <a:t>6</a:t>
            </a:r>
            <a:r>
              <a:rPr lang="en" sz="1400">
                <a:solidFill>
                  <a:srgbClr val="333333"/>
                </a:solidFill>
                <a:latin typeface="Consolas"/>
                <a:ea typeface="Consolas"/>
                <a:cs typeface="Consolas"/>
                <a:sym typeface="Consolas"/>
              </a:rPr>
              <a:t>, sum);</a:t>
            </a:r>
          </a:p>
          <a:p>
            <a:pPr indent="457200" lvl="0" rtl="0">
              <a:lnSpc>
                <a:spcPct val="145000"/>
              </a:lnSpc>
              <a:spcBef>
                <a:spcPts val="0"/>
              </a:spcBef>
              <a:buNone/>
            </a:pPr>
            <a:r>
              <a:rPr lang="en" sz="1400">
                <a:solidFill>
                  <a:srgbClr val="333333"/>
                </a:solidFill>
                <a:latin typeface="Consolas"/>
                <a:ea typeface="Consolas"/>
                <a:cs typeface="Consolas"/>
                <a:sym typeface="Consolas"/>
              </a:rPr>
              <a:t>calculator </a:t>
            </a:r>
            <a:r>
              <a:rPr lang="en" sz="1400">
                <a:solidFill>
                  <a:srgbClr val="A71D5D"/>
                </a:solidFill>
                <a:latin typeface="Consolas"/>
                <a:ea typeface="Consolas"/>
                <a:cs typeface="Consolas"/>
                <a:sym typeface="Consolas"/>
              </a:rPr>
              <a:t>=</a:t>
            </a:r>
            <a:r>
              <a:rPr lang="en" sz="1400">
                <a:solidFill>
                  <a:srgbClr val="333333"/>
                </a:solidFill>
                <a:latin typeface="Consolas"/>
                <a:ea typeface="Consolas"/>
                <a:cs typeface="Consolas"/>
                <a:sym typeface="Consolas"/>
              </a:rPr>
              <a:t> null;</a:t>
            </a:r>
            <a:br>
              <a:rPr lang="en" sz="1400">
                <a:solidFill>
                  <a:srgbClr val="333333"/>
                </a:solidFill>
                <a:latin typeface="Consolas"/>
                <a:ea typeface="Consolas"/>
                <a:cs typeface="Consolas"/>
                <a:sym typeface="Consolas"/>
              </a:rPr>
            </a:br>
            <a:r>
              <a:rPr lang="en" sz="1400">
                <a:solidFill>
                  <a:srgbClr val="333333"/>
                </a:solidFill>
                <a:latin typeface="Consolas"/>
                <a:ea typeface="Consolas"/>
                <a:cs typeface="Consolas"/>
                <a:sym typeface="Consolas"/>
              </a:rPr>
              <a:t>  }</a:t>
            </a:r>
            <a:br>
              <a:rPr lang="en" sz="1400">
                <a:solidFill>
                  <a:srgbClr val="333333"/>
                </a:solidFill>
                <a:latin typeface="Consolas"/>
                <a:ea typeface="Consolas"/>
                <a:cs typeface="Consolas"/>
                <a:sym typeface="Consolas"/>
              </a:rPr>
            </a:br>
            <a:r>
              <a:rPr lang="en" sz="1400">
                <a:solidFill>
                  <a:srgbClr val="333333"/>
                </a:solidFill>
                <a:latin typeface="Consolas"/>
                <a:ea typeface="Consolas"/>
                <a:cs typeface="Consolas"/>
                <a:sym typeface="Consolas"/>
              </a:rPr>
              <a:t>}</a:t>
            </a:r>
          </a:p>
          <a:p>
            <a:pPr lvl="0" rtl="0">
              <a:lnSpc>
                <a:spcPct val="145000"/>
              </a:lnSpc>
              <a:spcBef>
                <a:spcPts val="0"/>
              </a:spcBef>
              <a:buNone/>
            </a:pPr>
            <a:r>
              <a:t/>
            </a:r>
            <a:endParaRPr sz="1400">
              <a:solidFill>
                <a:srgbClr val="A71D5D"/>
              </a:solidFill>
              <a:latin typeface="Consolas"/>
              <a:ea typeface="Consolas"/>
              <a:cs typeface="Consolas"/>
              <a:sym typeface="Consolas"/>
            </a:endParaRPr>
          </a:p>
          <a:p>
            <a:pPr lvl="0" rtl="0">
              <a:spcBef>
                <a:spcPts val="0"/>
              </a:spcBef>
              <a:buNone/>
            </a:pPr>
            <a:r>
              <a:t/>
            </a:r>
            <a:endParaRPr/>
          </a:p>
        </p:txBody>
      </p:sp>
      <p:sp>
        <p:nvSpPr>
          <p:cNvPr id="120" name="Shape 120"/>
          <p:cNvSpPr/>
          <p:nvPr/>
        </p:nvSpPr>
        <p:spPr>
          <a:xfrm>
            <a:off x="5680475" y="2061175"/>
            <a:ext cx="3006300" cy="7932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lang="en"/>
              <a:t>Convention - name the test class after the class it is testing or the functionality being tested.</a:t>
            </a:r>
          </a:p>
        </p:txBody>
      </p:sp>
      <p:sp>
        <p:nvSpPr>
          <p:cNvPr id="121" name="Shape 121"/>
          <p:cNvSpPr/>
          <p:nvPr/>
        </p:nvSpPr>
        <p:spPr>
          <a:xfrm>
            <a:off x="1830250" y="3032400"/>
            <a:ext cx="3006300" cy="7932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lang="en"/>
              <a:t>Each test is denoted with keyword </a:t>
            </a:r>
            <a:r>
              <a:rPr b="1" lang="en"/>
              <a:t>@test</a:t>
            </a:r>
            <a:r>
              <a:rPr lang="en"/>
              <a:t>.</a:t>
            </a:r>
          </a:p>
        </p:txBody>
      </p:sp>
      <p:sp>
        <p:nvSpPr>
          <p:cNvPr id="122" name="Shape 122"/>
          <p:cNvSpPr/>
          <p:nvPr/>
        </p:nvSpPr>
        <p:spPr>
          <a:xfrm>
            <a:off x="3739400" y="3885300"/>
            <a:ext cx="1262700" cy="3975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lang="en"/>
              <a:t>Initialization</a:t>
            </a:r>
          </a:p>
        </p:txBody>
      </p:sp>
      <p:sp>
        <p:nvSpPr>
          <p:cNvPr id="123" name="Shape 123"/>
          <p:cNvSpPr/>
          <p:nvPr/>
        </p:nvSpPr>
        <p:spPr>
          <a:xfrm>
            <a:off x="3739400" y="4603000"/>
            <a:ext cx="1262700" cy="5805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lang="en"/>
              <a:t>Test Steps</a:t>
            </a:r>
          </a:p>
        </p:txBody>
      </p:sp>
      <p:sp>
        <p:nvSpPr>
          <p:cNvPr id="124" name="Shape 124"/>
          <p:cNvSpPr/>
          <p:nvPr/>
        </p:nvSpPr>
        <p:spPr>
          <a:xfrm>
            <a:off x="7648075" y="4282800"/>
            <a:ext cx="660300" cy="3975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lang="en"/>
              <a:t>Input</a:t>
            </a:r>
          </a:p>
        </p:txBody>
      </p:sp>
      <p:sp>
        <p:nvSpPr>
          <p:cNvPr id="125" name="Shape 125"/>
          <p:cNvSpPr/>
          <p:nvPr/>
        </p:nvSpPr>
        <p:spPr>
          <a:xfrm>
            <a:off x="7448500" y="4989825"/>
            <a:ext cx="774600" cy="3975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lang="en"/>
              <a:t>Oracle</a:t>
            </a:r>
          </a:p>
        </p:txBody>
      </p:sp>
      <p:sp>
        <p:nvSpPr>
          <p:cNvPr id="126" name="Shape 126"/>
          <p:cNvSpPr/>
          <p:nvPr/>
        </p:nvSpPr>
        <p:spPr>
          <a:xfrm>
            <a:off x="5534325" y="5658875"/>
            <a:ext cx="1262700" cy="3975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lang="en"/>
              <a:t>Tear Down</a:t>
            </a:r>
          </a:p>
        </p:txBody>
      </p:sp>
      <p:sp>
        <p:nvSpPr>
          <p:cNvPr id="127" name="Shape 127"/>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0"/>
                                        </p:tgtEl>
                                        <p:attrNameLst>
                                          <p:attrName>style.visibility</p:attrName>
                                        </p:attrNameLst>
                                      </p:cBhvr>
                                      <p:to>
                                        <p:strVal val="visible"/>
                                      </p:to>
                                    </p:set>
                                    <p:animEffect filter="fade" transition="in">
                                      <p:cBhvr>
                                        <p:cTn dur="1"/>
                                        <p:tgtEl>
                                          <p:spTgt spid="12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120"/>
                                        </p:tgtEl>
                                      </p:cBhvr>
                                    </p:animEffect>
                                    <p:set>
                                      <p:cBhvr>
                                        <p:cTn dur="1" fill="hold">
                                          <p:stCondLst>
                                            <p:cond delay="0"/>
                                          </p:stCondLst>
                                        </p:cTn>
                                        <p:tgtEl>
                                          <p:spTgt spid="120"/>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121"/>
                                        </p:tgtEl>
                                        <p:attrNameLst>
                                          <p:attrName>style.visibility</p:attrName>
                                        </p:attrNameLst>
                                      </p:cBhvr>
                                      <p:to>
                                        <p:strVal val="visible"/>
                                      </p:to>
                                    </p:set>
                                    <p:animEffect filter="fade" transition="in">
                                      <p:cBhvr>
                                        <p:cTn dur="1"/>
                                        <p:tgtEl>
                                          <p:spTgt spid="12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121"/>
                                        </p:tgtEl>
                                      </p:cBhvr>
                                    </p:animEffect>
                                    <p:set>
                                      <p:cBhvr>
                                        <p:cTn dur="1" fill="hold">
                                          <p:stCondLst>
                                            <p:cond delay="0"/>
                                          </p:stCondLst>
                                        </p:cTn>
                                        <p:tgtEl>
                                          <p:spTgt spid="121"/>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122"/>
                                        </p:tgtEl>
                                        <p:attrNameLst>
                                          <p:attrName>style.visibility</p:attrName>
                                        </p:attrNameLst>
                                      </p:cBhvr>
                                      <p:to>
                                        <p:strVal val="visible"/>
                                      </p:to>
                                    </p:set>
                                    <p:animEffect filter="fade" transition="in">
                                      <p:cBhvr>
                                        <p:cTn dur="1"/>
                                        <p:tgtEl>
                                          <p:spTgt spid="12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3"/>
                                        </p:tgtEl>
                                        <p:attrNameLst>
                                          <p:attrName>style.visibility</p:attrName>
                                        </p:attrNameLst>
                                      </p:cBhvr>
                                      <p:to>
                                        <p:strVal val="visible"/>
                                      </p:to>
                                    </p:set>
                                    <p:animEffect filter="fade" transition="in">
                                      <p:cBhvr>
                                        <p:cTn dur="1"/>
                                        <p:tgtEl>
                                          <p:spTgt spid="12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4"/>
                                        </p:tgtEl>
                                        <p:attrNameLst>
                                          <p:attrName>style.visibility</p:attrName>
                                        </p:attrNameLst>
                                      </p:cBhvr>
                                      <p:to>
                                        <p:strVal val="visible"/>
                                      </p:to>
                                    </p:set>
                                    <p:animEffect filter="fade" transition="in">
                                      <p:cBhvr>
                                        <p:cTn dur="1"/>
                                        <p:tgtEl>
                                          <p:spTgt spid="12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5"/>
                                        </p:tgtEl>
                                        <p:attrNameLst>
                                          <p:attrName>style.visibility</p:attrName>
                                        </p:attrNameLst>
                                      </p:cBhvr>
                                      <p:to>
                                        <p:strVal val="visible"/>
                                      </p:to>
                                    </p:set>
                                    <p:animEffect filter="fade" transition="in">
                                      <p:cBhvr>
                                        <p:cTn dur="1"/>
                                        <p:tgtEl>
                                          <p:spTgt spid="12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6"/>
                                        </p:tgtEl>
                                        <p:attrNameLst>
                                          <p:attrName>style.visibility</p:attrName>
                                        </p:attrNameLst>
                                      </p:cBhvr>
                                      <p:to>
                                        <p:strVal val="visible"/>
                                      </p:to>
                                    </p:set>
                                    <p:animEffect filter="fade" transition="in">
                                      <p:cBhvr>
                                        <p:cTn dur="1"/>
                                        <p:tgtEl>
                                          <p:spTgt spid="12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1" name="Shape 131"/>
        <p:cNvGrpSpPr/>
        <p:nvPr/>
      </p:nvGrpSpPr>
      <p:grpSpPr>
        <a:xfrm>
          <a:off x="0" y="0"/>
          <a:ext cx="0" cy="0"/>
          <a:chOff x="0" y="0"/>
          <a:chExt cx="0" cy="0"/>
        </a:xfrm>
      </p:grpSpPr>
      <p:sp>
        <p:nvSpPr>
          <p:cNvPr id="132" name="Shape 132"/>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lvl="0" rtl="0">
              <a:spcBef>
                <a:spcPts val="0"/>
              </a:spcBef>
              <a:buNone/>
            </a:pPr>
            <a:r>
              <a:rPr lang="en"/>
              <a:t>Test Fixtures - Shared Initialization</a:t>
            </a:r>
          </a:p>
        </p:txBody>
      </p:sp>
      <p:sp>
        <p:nvSpPr>
          <p:cNvPr id="133" name="Shape 133"/>
          <p:cNvSpPr txBox="1"/>
          <p:nvPr>
            <p:ph idx="1" type="body"/>
          </p:nvPr>
        </p:nvSpPr>
        <p:spPr>
          <a:xfrm>
            <a:off x="457200" y="1600200"/>
            <a:ext cx="8229600" cy="4967700"/>
          </a:xfrm>
          <a:prstGeom prst="rect">
            <a:avLst/>
          </a:prstGeom>
        </p:spPr>
        <p:txBody>
          <a:bodyPr anchorCtr="0" anchor="t" bIns="91425" lIns="91425" rIns="91425" wrap="square" tIns="91425">
            <a:noAutofit/>
          </a:bodyPr>
          <a:lstStyle/>
          <a:p>
            <a:pPr lvl="0" marR="0" rtl="0" algn="l">
              <a:lnSpc>
                <a:spcPct val="100000"/>
              </a:lnSpc>
              <a:spcBef>
                <a:spcPts val="600"/>
              </a:spcBef>
              <a:spcAft>
                <a:spcPts val="0"/>
              </a:spcAft>
              <a:buClr>
                <a:schemeClr val="dk1"/>
              </a:buClr>
              <a:buSzPct val="36666"/>
              <a:buFont typeface="Arial"/>
              <a:buNone/>
            </a:pPr>
            <a:r>
              <a:rPr lang="en"/>
              <a:t>@Before annotation defines a common test</a:t>
            </a:r>
          </a:p>
          <a:p>
            <a:pPr lvl="0" marR="0" rtl="0" algn="l">
              <a:lnSpc>
                <a:spcPct val="100000"/>
              </a:lnSpc>
              <a:spcBef>
                <a:spcPts val="600"/>
              </a:spcBef>
              <a:spcAft>
                <a:spcPts val="0"/>
              </a:spcAft>
              <a:buNone/>
            </a:pPr>
            <a:r>
              <a:rPr lang="en"/>
              <a:t>initialization method:</a:t>
            </a:r>
          </a:p>
          <a:p>
            <a:pPr lvl="0" marR="0" rtl="0" algn="l">
              <a:lnSpc>
                <a:spcPct val="100000"/>
              </a:lnSpc>
              <a:spcBef>
                <a:spcPts val="600"/>
              </a:spcBef>
              <a:spcAft>
                <a:spcPts val="0"/>
              </a:spcAft>
              <a:buClr>
                <a:schemeClr val="dk1"/>
              </a:buClr>
              <a:buSzPct val="36666"/>
              <a:buFont typeface="Arial"/>
              <a:buNone/>
            </a:pPr>
            <a:r>
              <a:t/>
            </a:r>
            <a:endParaRPr/>
          </a:p>
          <a:p>
            <a:pPr lvl="0" marR="0" rtl="0" algn="l">
              <a:lnSpc>
                <a:spcPct val="100000"/>
              </a:lnSpc>
              <a:spcBef>
                <a:spcPts val="600"/>
              </a:spcBef>
              <a:spcAft>
                <a:spcPts val="0"/>
              </a:spcAft>
              <a:buClr>
                <a:schemeClr val="dk1"/>
              </a:buClr>
              <a:buSzPct val="45833"/>
              <a:buFont typeface="Arial"/>
              <a:buNone/>
            </a:pPr>
            <a:r>
              <a:rPr lang="en" sz="2400">
                <a:latin typeface="Consolas"/>
                <a:ea typeface="Consolas"/>
                <a:cs typeface="Consolas"/>
                <a:sym typeface="Consolas"/>
              </a:rPr>
              <a:t>@Before</a:t>
            </a:r>
          </a:p>
          <a:p>
            <a:pPr lvl="0" marR="0" rtl="0" algn="l">
              <a:lnSpc>
                <a:spcPct val="100000"/>
              </a:lnSpc>
              <a:spcBef>
                <a:spcPts val="600"/>
              </a:spcBef>
              <a:spcAft>
                <a:spcPts val="0"/>
              </a:spcAft>
              <a:buClr>
                <a:schemeClr val="dk1"/>
              </a:buClr>
              <a:buSzPct val="45833"/>
              <a:buFont typeface="Arial"/>
              <a:buNone/>
            </a:pPr>
            <a:r>
              <a:rPr lang="en" sz="2400">
                <a:latin typeface="Consolas"/>
                <a:ea typeface="Consolas"/>
                <a:cs typeface="Consolas"/>
                <a:sym typeface="Consolas"/>
              </a:rPr>
              <a:t>public void setUp() throws Exception</a:t>
            </a:r>
          </a:p>
          <a:p>
            <a:pPr lvl="0" marR="0" rtl="0" algn="l">
              <a:lnSpc>
                <a:spcPct val="100000"/>
              </a:lnSpc>
              <a:spcBef>
                <a:spcPts val="600"/>
              </a:spcBef>
              <a:spcAft>
                <a:spcPts val="0"/>
              </a:spcAft>
              <a:buClr>
                <a:schemeClr val="dk1"/>
              </a:buClr>
              <a:buSzPct val="45833"/>
              <a:buFont typeface="Arial"/>
              <a:buNone/>
            </a:pPr>
            <a:r>
              <a:rPr lang="en" sz="2400">
                <a:latin typeface="Consolas"/>
                <a:ea typeface="Consolas"/>
                <a:cs typeface="Consolas"/>
                <a:sym typeface="Consolas"/>
              </a:rPr>
              <a:t>{</a:t>
            </a:r>
          </a:p>
          <a:p>
            <a:pPr indent="457200" lvl="0" marR="0" rtl="0" algn="l">
              <a:lnSpc>
                <a:spcPct val="100000"/>
              </a:lnSpc>
              <a:spcBef>
                <a:spcPts val="600"/>
              </a:spcBef>
              <a:spcAft>
                <a:spcPts val="0"/>
              </a:spcAft>
              <a:buNone/>
            </a:pPr>
            <a:r>
              <a:rPr lang="en" sz="2400">
                <a:latin typeface="Consolas"/>
                <a:ea typeface="Consolas"/>
                <a:cs typeface="Consolas"/>
                <a:sym typeface="Consolas"/>
              </a:rPr>
              <a:t>this.registration = new Registration();</a:t>
            </a:r>
          </a:p>
          <a:p>
            <a:pPr indent="387350" lvl="0" marR="0" rtl="0" algn="l">
              <a:lnSpc>
                <a:spcPct val="100000"/>
              </a:lnSpc>
              <a:spcBef>
                <a:spcPts val="600"/>
              </a:spcBef>
              <a:spcAft>
                <a:spcPts val="0"/>
              </a:spcAft>
              <a:buClr>
                <a:schemeClr val="dk1"/>
              </a:buClr>
              <a:buSzPct val="45833"/>
              <a:buFont typeface="Arial"/>
              <a:buNone/>
            </a:pPr>
            <a:r>
              <a:rPr lang="en" sz="2400">
                <a:latin typeface="Consolas"/>
                <a:ea typeface="Consolas"/>
                <a:cs typeface="Consolas"/>
                <a:sym typeface="Consolas"/>
              </a:rPr>
              <a:t>this.registration.setUser(“ggay”);</a:t>
            </a:r>
          </a:p>
          <a:p>
            <a:pPr lvl="0" marR="0" rtl="0" algn="l">
              <a:lnSpc>
                <a:spcPct val="100000"/>
              </a:lnSpc>
              <a:spcBef>
                <a:spcPts val="600"/>
              </a:spcBef>
              <a:spcAft>
                <a:spcPts val="0"/>
              </a:spcAft>
              <a:buNone/>
            </a:pPr>
            <a:r>
              <a:rPr lang="en" sz="2400">
                <a:latin typeface="Consolas"/>
                <a:ea typeface="Consolas"/>
                <a:cs typeface="Consolas"/>
                <a:sym typeface="Consolas"/>
              </a:rPr>
              <a:t>}</a:t>
            </a:r>
          </a:p>
        </p:txBody>
      </p:sp>
      <p:sp>
        <p:nvSpPr>
          <p:cNvPr id="134" name="Shape 134"/>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8" name="Shape 138"/>
        <p:cNvGrpSpPr/>
        <p:nvPr/>
      </p:nvGrpSpPr>
      <p:grpSpPr>
        <a:xfrm>
          <a:off x="0" y="0"/>
          <a:ext cx="0" cy="0"/>
          <a:chOff x="0" y="0"/>
          <a:chExt cx="0" cy="0"/>
        </a:xfrm>
      </p:grpSpPr>
      <p:sp>
        <p:nvSpPr>
          <p:cNvPr id="139" name="Shape 139"/>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lvl="0" rtl="0">
              <a:spcBef>
                <a:spcPts val="0"/>
              </a:spcBef>
              <a:buNone/>
            </a:pPr>
            <a:r>
              <a:rPr lang="en"/>
              <a:t>Test Fixtures - Teardown Method</a:t>
            </a:r>
          </a:p>
        </p:txBody>
      </p:sp>
      <p:sp>
        <p:nvSpPr>
          <p:cNvPr id="140" name="Shape 140"/>
          <p:cNvSpPr txBox="1"/>
          <p:nvPr>
            <p:ph idx="1" type="body"/>
          </p:nvPr>
        </p:nvSpPr>
        <p:spPr>
          <a:xfrm>
            <a:off x="457200" y="1600200"/>
            <a:ext cx="8229600" cy="4967700"/>
          </a:xfrm>
          <a:prstGeom prst="rect">
            <a:avLst/>
          </a:prstGeom>
        </p:spPr>
        <p:txBody>
          <a:bodyPr anchorCtr="0" anchor="t" bIns="91425" lIns="91425" rIns="91425" wrap="square" tIns="91425">
            <a:noAutofit/>
          </a:bodyPr>
          <a:lstStyle/>
          <a:p>
            <a:pPr lvl="0" marR="0" rtl="0" algn="l">
              <a:lnSpc>
                <a:spcPct val="100000"/>
              </a:lnSpc>
              <a:spcBef>
                <a:spcPts val="600"/>
              </a:spcBef>
              <a:spcAft>
                <a:spcPts val="0"/>
              </a:spcAft>
              <a:buNone/>
            </a:pPr>
            <a:r>
              <a:rPr lang="en"/>
              <a:t>@After annotation defines a common test tear</a:t>
            </a:r>
          </a:p>
          <a:p>
            <a:pPr lvl="0" marR="0" rtl="0" algn="l">
              <a:lnSpc>
                <a:spcPct val="100000"/>
              </a:lnSpc>
              <a:spcBef>
                <a:spcPts val="600"/>
              </a:spcBef>
              <a:spcAft>
                <a:spcPts val="0"/>
              </a:spcAft>
              <a:buNone/>
            </a:pPr>
            <a:r>
              <a:rPr lang="en"/>
              <a:t>down method:</a:t>
            </a:r>
          </a:p>
          <a:p>
            <a:pPr lvl="0" marR="0" rtl="0" algn="l">
              <a:lnSpc>
                <a:spcPct val="100000"/>
              </a:lnSpc>
              <a:spcBef>
                <a:spcPts val="600"/>
              </a:spcBef>
              <a:spcAft>
                <a:spcPts val="0"/>
              </a:spcAft>
              <a:buNone/>
            </a:pPr>
            <a:r>
              <a:t/>
            </a:r>
            <a:endParaRPr sz="2400">
              <a:latin typeface="Courier New"/>
              <a:ea typeface="Courier New"/>
              <a:cs typeface="Courier New"/>
              <a:sym typeface="Courier New"/>
            </a:endParaRPr>
          </a:p>
          <a:p>
            <a:pPr lvl="0" marR="0" rtl="0" algn="l">
              <a:lnSpc>
                <a:spcPct val="100000"/>
              </a:lnSpc>
              <a:spcBef>
                <a:spcPts val="600"/>
              </a:spcBef>
              <a:spcAft>
                <a:spcPts val="0"/>
              </a:spcAft>
              <a:buNone/>
            </a:pPr>
            <a:r>
              <a:rPr lang="en" sz="2400">
                <a:latin typeface="Consolas"/>
                <a:ea typeface="Consolas"/>
                <a:cs typeface="Consolas"/>
                <a:sym typeface="Consolas"/>
              </a:rPr>
              <a:t>@After</a:t>
            </a:r>
          </a:p>
          <a:p>
            <a:pPr lvl="0" marR="0" rtl="0" algn="l">
              <a:lnSpc>
                <a:spcPct val="100000"/>
              </a:lnSpc>
              <a:spcBef>
                <a:spcPts val="600"/>
              </a:spcBef>
              <a:spcAft>
                <a:spcPts val="0"/>
              </a:spcAft>
              <a:buNone/>
            </a:pPr>
            <a:r>
              <a:rPr lang="en" sz="2400">
                <a:latin typeface="Consolas"/>
                <a:ea typeface="Consolas"/>
                <a:cs typeface="Consolas"/>
                <a:sym typeface="Consolas"/>
              </a:rPr>
              <a:t>public void tearDown() throws Exception</a:t>
            </a:r>
          </a:p>
          <a:p>
            <a:pPr lvl="0" marR="0" rtl="0" algn="l">
              <a:lnSpc>
                <a:spcPct val="100000"/>
              </a:lnSpc>
              <a:spcBef>
                <a:spcPts val="600"/>
              </a:spcBef>
              <a:spcAft>
                <a:spcPts val="0"/>
              </a:spcAft>
              <a:buNone/>
            </a:pPr>
            <a:r>
              <a:rPr lang="en" sz="2400">
                <a:latin typeface="Consolas"/>
                <a:ea typeface="Consolas"/>
                <a:cs typeface="Consolas"/>
                <a:sym typeface="Consolas"/>
              </a:rPr>
              <a:t>{</a:t>
            </a:r>
          </a:p>
          <a:p>
            <a:pPr lvl="0" marR="0" rtl="0" algn="l">
              <a:lnSpc>
                <a:spcPct val="100000"/>
              </a:lnSpc>
              <a:spcBef>
                <a:spcPts val="600"/>
              </a:spcBef>
              <a:spcAft>
                <a:spcPts val="0"/>
              </a:spcAft>
              <a:buNone/>
            </a:pPr>
            <a:r>
              <a:rPr lang="en" sz="2400">
                <a:latin typeface="Consolas"/>
                <a:ea typeface="Consolas"/>
                <a:cs typeface="Consolas"/>
                <a:sym typeface="Consolas"/>
              </a:rPr>
              <a:t>	this.registration.logout();</a:t>
            </a:r>
          </a:p>
          <a:p>
            <a:pPr indent="457200" lvl="0" marR="0" rtl="0" algn="l">
              <a:lnSpc>
                <a:spcPct val="100000"/>
              </a:lnSpc>
              <a:spcBef>
                <a:spcPts val="600"/>
              </a:spcBef>
              <a:spcAft>
                <a:spcPts val="0"/>
              </a:spcAft>
              <a:buNone/>
            </a:pPr>
            <a:r>
              <a:rPr lang="en" sz="2400">
                <a:latin typeface="Consolas"/>
                <a:ea typeface="Consolas"/>
                <a:cs typeface="Consolas"/>
                <a:sym typeface="Consolas"/>
              </a:rPr>
              <a:t>this.registration = null;</a:t>
            </a:r>
          </a:p>
          <a:p>
            <a:pPr lvl="0" marR="0" rtl="0" algn="l">
              <a:lnSpc>
                <a:spcPct val="100000"/>
              </a:lnSpc>
              <a:spcBef>
                <a:spcPts val="600"/>
              </a:spcBef>
              <a:spcAft>
                <a:spcPts val="0"/>
              </a:spcAft>
              <a:buNone/>
            </a:pPr>
            <a:r>
              <a:rPr lang="en" sz="2400">
                <a:latin typeface="Consolas"/>
                <a:ea typeface="Consolas"/>
                <a:cs typeface="Consolas"/>
                <a:sym typeface="Consolas"/>
              </a:rPr>
              <a:t>}</a:t>
            </a:r>
          </a:p>
          <a:p>
            <a:pPr lvl="0" marR="0" rtl="0" algn="l">
              <a:lnSpc>
                <a:spcPct val="100000"/>
              </a:lnSpc>
              <a:spcBef>
                <a:spcPts val="600"/>
              </a:spcBef>
              <a:spcAft>
                <a:spcPts val="0"/>
              </a:spcAft>
              <a:buNone/>
            </a:pPr>
            <a:r>
              <a:t/>
            </a:r>
            <a:endParaRPr sz="2400">
              <a:latin typeface="Courier New"/>
              <a:ea typeface="Courier New"/>
              <a:cs typeface="Courier New"/>
              <a:sym typeface="Courier New"/>
            </a:endParaRPr>
          </a:p>
          <a:p>
            <a:pPr lvl="0" marR="0" rtl="0" algn="l">
              <a:lnSpc>
                <a:spcPct val="100000"/>
              </a:lnSpc>
              <a:spcBef>
                <a:spcPts val="600"/>
              </a:spcBef>
              <a:spcAft>
                <a:spcPts val="0"/>
              </a:spcAft>
              <a:buNone/>
            </a:pPr>
            <a:r>
              <a:t/>
            </a:r>
            <a:endParaRPr sz="2400">
              <a:latin typeface="Courier New"/>
              <a:ea typeface="Courier New"/>
              <a:cs typeface="Courier New"/>
              <a:sym typeface="Courier New"/>
            </a:endParaRPr>
          </a:p>
          <a:p>
            <a:pPr lvl="0" marR="0" rtl="0" algn="l">
              <a:lnSpc>
                <a:spcPct val="100000"/>
              </a:lnSpc>
              <a:spcBef>
                <a:spcPts val="600"/>
              </a:spcBef>
              <a:spcAft>
                <a:spcPts val="0"/>
              </a:spcAft>
              <a:buNone/>
            </a:pPr>
            <a:r>
              <a:t/>
            </a:r>
            <a:endParaRPr/>
          </a:p>
          <a:p>
            <a:pPr lvl="0" marR="0" rtl="0" algn="l">
              <a:lnSpc>
                <a:spcPct val="100000"/>
              </a:lnSpc>
              <a:spcBef>
                <a:spcPts val="600"/>
              </a:spcBef>
              <a:spcAft>
                <a:spcPts val="0"/>
              </a:spcAft>
              <a:buNone/>
            </a:pPr>
            <a:r>
              <a:t/>
            </a:r>
            <a:endParaRPr/>
          </a:p>
        </p:txBody>
      </p:sp>
      <p:sp>
        <p:nvSpPr>
          <p:cNvPr id="141" name="Shape 141"/>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5" name="Shape 145"/>
        <p:cNvGrpSpPr/>
        <p:nvPr/>
      </p:nvGrpSpPr>
      <p:grpSpPr>
        <a:xfrm>
          <a:off x="0" y="0"/>
          <a:ext cx="0" cy="0"/>
          <a:chOff x="0" y="0"/>
          <a:chExt cx="0" cy="0"/>
        </a:xfrm>
      </p:grpSpPr>
      <p:sp>
        <p:nvSpPr>
          <p:cNvPr id="146" name="Shape 146"/>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lvl="0" rtl="0">
              <a:spcBef>
                <a:spcPts val="0"/>
              </a:spcBef>
              <a:buNone/>
            </a:pPr>
            <a:r>
              <a:rPr lang="en"/>
              <a:t>More Test Fixtures</a:t>
            </a:r>
          </a:p>
        </p:txBody>
      </p:sp>
      <p:sp>
        <p:nvSpPr>
          <p:cNvPr id="147" name="Shape 147"/>
          <p:cNvSpPr txBox="1"/>
          <p:nvPr>
            <p:ph idx="1" type="body"/>
          </p:nvPr>
        </p:nvSpPr>
        <p:spPr>
          <a:xfrm>
            <a:off x="457200" y="1600200"/>
            <a:ext cx="3994500" cy="4967700"/>
          </a:xfrm>
          <a:prstGeom prst="rect">
            <a:avLst/>
          </a:prstGeom>
        </p:spPr>
        <p:txBody>
          <a:bodyPr anchorCtr="0" anchor="t" bIns="91425" lIns="91425" rIns="91425" wrap="square" tIns="91425">
            <a:noAutofit/>
          </a:bodyPr>
          <a:lstStyle/>
          <a:p>
            <a:pPr indent="-419100" lvl="0" marL="457200" marR="0" rtl="0" algn="l">
              <a:lnSpc>
                <a:spcPct val="100000"/>
              </a:lnSpc>
              <a:spcBef>
                <a:spcPts val="600"/>
              </a:spcBef>
              <a:spcAft>
                <a:spcPts val="0"/>
              </a:spcAft>
              <a:buSzPct val="100000"/>
            </a:pPr>
            <a:r>
              <a:rPr lang="en"/>
              <a:t>@BeforeClass defines initialization to take place before any tests are run.</a:t>
            </a:r>
          </a:p>
          <a:p>
            <a:pPr indent="-419100" lvl="0" marL="457200" marR="0" rtl="0" algn="l">
              <a:lnSpc>
                <a:spcPct val="100000"/>
              </a:lnSpc>
              <a:spcBef>
                <a:spcPts val="0"/>
              </a:spcBef>
              <a:spcAft>
                <a:spcPts val="0"/>
              </a:spcAft>
              <a:buSzPct val="100000"/>
            </a:pPr>
            <a:r>
              <a:rPr lang="en"/>
              <a:t>@AfterClass defines tear down after all tests are done.</a:t>
            </a:r>
          </a:p>
        </p:txBody>
      </p:sp>
      <p:sp>
        <p:nvSpPr>
          <p:cNvPr id="148" name="Shape 148"/>
          <p:cNvSpPr txBox="1"/>
          <p:nvPr>
            <p:ph idx="2" type="body"/>
          </p:nvPr>
        </p:nvSpPr>
        <p:spPr>
          <a:xfrm>
            <a:off x="4692274" y="1600200"/>
            <a:ext cx="3994500" cy="4967700"/>
          </a:xfrm>
          <a:prstGeom prst="rect">
            <a:avLst/>
          </a:prstGeom>
        </p:spPr>
        <p:txBody>
          <a:bodyPr anchorCtr="0" anchor="t" bIns="91425" lIns="91425" rIns="91425" wrap="square" tIns="91425">
            <a:noAutofit/>
          </a:bodyPr>
          <a:lstStyle/>
          <a:p>
            <a:pPr lvl="0" rtl="0">
              <a:lnSpc>
                <a:spcPct val="145000"/>
              </a:lnSpc>
              <a:spcBef>
                <a:spcPts val="0"/>
              </a:spcBef>
              <a:buNone/>
            </a:pPr>
            <a:r>
              <a:rPr lang="en" sz="1400">
                <a:solidFill>
                  <a:srgbClr val="A71D5D"/>
                </a:solidFill>
                <a:latin typeface="Consolas"/>
                <a:ea typeface="Consolas"/>
                <a:cs typeface="Consolas"/>
                <a:sym typeface="Consolas"/>
              </a:rPr>
              <a:t>@BeforeClass</a:t>
            </a:r>
            <a:br>
              <a:rPr lang="en" sz="1400">
                <a:solidFill>
                  <a:srgbClr val="333333"/>
                </a:solidFill>
                <a:latin typeface="Consolas"/>
                <a:ea typeface="Consolas"/>
                <a:cs typeface="Consolas"/>
                <a:sym typeface="Consolas"/>
              </a:rPr>
            </a:br>
            <a:r>
              <a:rPr lang="en" sz="1400">
                <a:solidFill>
                  <a:srgbClr val="333333"/>
                </a:solidFill>
                <a:latin typeface="Consolas"/>
                <a:ea typeface="Consolas"/>
                <a:cs typeface="Consolas"/>
                <a:sym typeface="Consolas"/>
              </a:rPr>
              <a:t>  </a:t>
            </a:r>
            <a:r>
              <a:rPr lang="en" sz="1400">
                <a:solidFill>
                  <a:srgbClr val="A71D5D"/>
                </a:solidFill>
                <a:latin typeface="Consolas"/>
                <a:ea typeface="Consolas"/>
                <a:cs typeface="Consolas"/>
                <a:sym typeface="Consolas"/>
              </a:rPr>
              <a:t>public</a:t>
            </a:r>
            <a:r>
              <a:rPr lang="en" sz="1400">
                <a:solidFill>
                  <a:srgbClr val="333333"/>
                </a:solidFill>
                <a:latin typeface="Consolas"/>
                <a:ea typeface="Consolas"/>
                <a:cs typeface="Consolas"/>
                <a:sym typeface="Consolas"/>
              </a:rPr>
              <a:t> </a:t>
            </a:r>
            <a:r>
              <a:rPr lang="en" sz="1400">
                <a:solidFill>
                  <a:srgbClr val="A71D5D"/>
                </a:solidFill>
                <a:latin typeface="Consolas"/>
                <a:ea typeface="Consolas"/>
                <a:cs typeface="Consolas"/>
                <a:sym typeface="Consolas"/>
              </a:rPr>
              <a:t>static</a:t>
            </a:r>
            <a:r>
              <a:rPr lang="en" sz="1400">
                <a:solidFill>
                  <a:srgbClr val="333333"/>
                </a:solidFill>
                <a:latin typeface="Consolas"/>
                <a:ea typeface="Consolas"/>
                <a:cs typeface="Consolas"/>
                <a:sym typeface="Consolas"/>
              </a:rPr>
              <a:t> </a:t>
            </a:r>
            <a:r>
              <a:rPr lang="en" sz="1400">
                <a:solidFill>
                  <a:srgbClr val="A71D5D"/>
                </a:solidFill>
                <a:latin typeface="Consolas"/>
                <a:ea typeface="Consolas"/>
                <a:cs typeface="Consolas"/>
                <a:sym typeface="Consolas"/>
              </a:rPr>
              <a:t>void</a:t>
            </a:r>
            <a:r>
              <a:rPr lang="en" sz="1400">
                <a:solidFill>
                  <a:srgbClr val="333333"/>
                </a:solidFill>
                <a:latin typeface="Consolas"/>
                <a:ea typeface="Consolas"/>
                <a:cs typeface="Consolas"/>
                <a:sym typeface="Consolas"/>
              </a:rPr>
              <a:t> </a:t>
            </a:r>
            <a:r>
              <a:rPr lang="en" sz="1400">
                <a:solidFill>
                  <a:srgbClr val="795DA3"/>
                </a:solidFill>
                <a:latin typeface="Consolas"/>
                <a:ea typeface="Consolas"/>
                <a:cs typeface="Consolas"/>
                <a:sym typeface="Consolas"/>
              </a:rPr>
              <a:t>setUpClass</a:t>
            </a:r>
            <a:r>
              <a:rPr lang="en" sz="1400">
                <a:solidFill>
                  <a:srgbClr val="333333"/>
                </a:solidFill>
                <a:latin typeface="Consolas"/>
                <a:ea typeface="Consolas"/>
                <a:cs typeface="Consolas"/>
                <a:sym typeface="Consolas"/>
              </a:rPr>
              <a:t>() {</a:t>
            </a:r>
          </a:p>
          <a:p>
            <a:pPr indent="387350" lvl="0" rtl="0">
              <a:lnSpc>
                <a:spcPct val="145000"/>
              </a:lnSpc>
              <a:spcBef>
                <a:spcPts val="0"/>
              </a:spcBef>
              <a:buClr>
                <a:schemeClr val="dk1"/>
              </a:buClr>
              <a:buSzPct val="78571"/>
              <a:buFont typeface="Arial"/>
              <a:buNone/>
            </a:pPr>
            <a:r>
              <a:rPr lang="en" sz="1400">
                <a:solidFill>
                  <a:srgbClr val="333333"/>
                </a:solidFill>
                <a:latin typeface="Consolas"/>
                <a:ea typeface="Consolas"/>
                <a:cs typeface="Consolas"/>
                <a:sym typeface="Consolas"/>
              </a:rPr>
              <a:t>myManagedResource </a:t>
            </a:r>
            <a:r>
              <a:rPr lang="en" sz="1400">
                <a:solidFill>
                  <a:srgbClr val="A71D5D"/>
                </a:solidFill>
                <a:latin typeface="Consolas"/>
                <a:ea typeface="Consolas"/>
                <a:cs typeface="Consolas"/>
                <a:sym typeface="Consolas"/>
              </a:rPr>
              <a:t>=</a:t>
            </a:r>
            <a:r>
              <a:rPr lang="en" sz="1400">
                <a:solidFill>
                  <a:srgbClr val="333333"/>
                </a:solidFill>
                <a:latin typeface="Consolas"/>
                <a:ea typeface="Consolas"/>
                <a:cs typeface="Consolas"/>
                <a:sym typeface="Consolas"/>
              </a:rPr>
              <a:t> </a:t>
            </a:r>
            <a:r>
              <a:rPr lang="en" sz="1400">
                <a:solidFill>
                  <a:srgbClr val="A71D5D"/>
                </a:solidFill>
                <a:latin typeface="Consolas"/>
                <a:ea typeface="Consolas"/>
                <a:cs typeface="Consolas"/>
                <a:sym typeface="Consolas"/>
              </a:rPr>
              <a:t>new</a:t>
            </a:r>
            <a:r>
              <a:rPr lang="en" sz="1400">
                <a:solidFill>
                  <a:srgbClr val="333333"/>
                </a:solidFill>
                <a:latin typeface="Consolas"/>
                <a:ea typeface="Consolas"/>
                <a:cs typeface="Consolas"/>
                <a:sym typeface="Consolas"/>
              </a:rPr>
              <a:t> </a:t>
            </a:r>
            <a:br>
              <a:rPr lang="en" sz="1400">
                <a:solidFill>
                  <a:srgbClr val="333333"/>
                </a:solidFill>
                <a:latin typeface="Consolas"/>
                <a:ea typeface="Consolas"/>
                <a:cs typeface="Consolas"/>
                <a:sym typeface="Consolas"/>
              </a:rPr>
            </a:br>
            <a:r>
              <a:rPr lang="en" sz="1400">
                <a:solidFill>
                  <a:srgbClr val="333333"/>
                </a:solidFill>
                <a:latin typeface="Consolas"/>
                <a:ea typeface="Consolas"/>
                <a:cs typeface="Consolas"/>
                <a:sym typeface="Consolas"/>
              </a:rPr>
              <a:t>		ManagedResource();</a:t>
            </a:r>
            <a:br>
              <a:rPr lang="en" sz="1400">
                <a:solidFill>
                  <a:srgbClr val="333333"/>
                </a:solidFill>
                <a:latin typeface="Consolas"/>
                <a:ea typeface="Consolas"/>
                <a:cs typeface="Consolas"/>
                <a:sym typeface="Consolas"/>
              </a:rPr>
            </a:br>
            <a:r>
              <a:rPr lang="en" sz="1400">
                <a:solidFill>
                  <a:srgbClr val="333333"/>
                </a:solidFill>
                <a:latin typeface="Consolas"/>
                <a:ea typeface="Consolas"/>
                <a:cs typeface="Consolas"/>
                <a:sym typeface="Consolas"/>
              </a:rPr>
              <a:t>  }</a:t>
            </a:r>
            <a:br>
              <a:rPr lang="en" sz="1400">
                <a:solidFill>
                  <a:srgbClr val="333333"/>
                </a:solidFill>
                <a:latin typeface="Consolas"/>
                <a:ea typeface="Consolas"/>
                <a:cs typeface="Consolas"/>
                <a:sym typeface="Consolas"/>
              </a:rPr>
            </a:br>
            <a:br>
              <a:rPr lang="en" sz="1400">
                <a:solidFill>
                  <a:srgbClr val="333333"/>
                </a:solidFill>
                <a:latin typeface="Consolas"/>
                <a:ea typeface="Consolas"/>
                <a:cs typeface="Consolas"/>
                <a:sym typeface="Consolas"/>
              </a:rPr>
            </a:br>
            <a:r>
              <a:rPr lang="en" sz="1400">
                <a:solidFill>
                  <a:srgbClr val="333333"/>
                </a:solidFill>
                <a:latin typeface="Consolas"/>
                <a:ea typeface="Consolas"/>
                <a:cs typeface="Consolas"/>
                <a:sym typeface="Consolas"/>
              </a:rPr>
              <a:t>  </a:t>
            </a:r>
            <a:r>
              <a:rPr lang="en" sz="1400">
                <a:solidFill>
                  <a:srgbClr val="A71D5D"/>
                </a:solidFill>
                <a:latin typeface="Consolas"/>
                <a:ea typeface="Consolas"/>
                <a:cs typeface="Consolas"/>
                <a:sym typeface="Consolas"/>
              </a:rPr>
              <a:t>@AfterClass</a:t>
            </a:r>
            <a:br>
              <a:rPr lang="en" sz="1400">
                <a:solidFill>
                  <a:srgbClr val="333333"/>
                </a:solidFill>
                <a:latin typeface="Consolas"/>
                <a:ea typeface="Consolas"/>
                <a:cs typeface="Consolas"/>
                <a:sym typeface="Consolas"/>
              </a:rPr>
            </a:br>
            <a:r>
              <a:rPr lang="en" sz="1400">
                <a:solidFill>
                  <a:srgbClr val="333333"/>
                </a:solidFill>
                <a:latin typeface="Consolas"/>
                <a:ea typeface="Consolas"/>
                <a:cs typeface="Consolas"/>
                <a:sym typeface="Consolas"/>
              </a:rPr>
              <a:t>  </a:t>
            </a:r>
            <a:r>
              <a:rPr lang="en" sz="1400">
                <a:solidFill>
                  <a:srgbClr val="A71D5D"/>
                </a:solidFill>
                <a:latin typeface="Consolas"/>
                <a:ea typeface="Consolas"/>
                <a:cs typeface="Consolas"/>
                <a:sym typeface="Consolas"/>
              </a:rPr>
              <a:t>public</a:t>
            </a:r>
            <a:r>
              <a:rPr lang="en" sz="1400">
                <a:solidFill>
                  <a:srgbClr val="333333"/>
                </a:solidFill>
                <a:latin typeface="Consolas"/>
                <a:ea typeface="Consolas"/>
                <a:cs typeface="Consolas"/>
                <a:sym typeface="Consolas"/>
              </a:rPr>
              <a:t> </a:t>
            </a:r>
            <a:r>
              <a:rPr lang="en" sz="1400">
                <a:solidFill>
                  <a:srgbClr val="A71D5D"/>
                </a:solidFill>
                <a:latin typeface="Consolas"/>
                <a:ea typeface="Consolas"/>
                <a:cs typeface="Consolas"/>
                <a:sym typeface="Consolas"/>
              </a:rPr>
              <a:t>static</a:t>
            </a:r>
            <a:r>
              <a:rPr lang="en" sz="1400">
                <a:solidFill>
                  <a:srgbClr val="333333"/>
                </a:solidFill>
                <a:latin typeface="Consolas"/>
                <a:ea typeface="Consolas"/>
                <a:cs typeface="Consolas"/>
                <a:sym typeface="Consolas"/>
              </a:rPr>
              <a:t> </a:t>
            </a:r>
            <a:r>
              <a:rPr lang="en" sz="1400">
                <a:solidFill>
                  <a:srgbClr val="A71D5D"/>
                </a:solidFill>
                <a:latin typeface="Consolas"/>
                <a:ea typeface="Consolas"/>
                <a:cs typeface="Consolas"/>
                <a:sym typeface="Consolas"/>
              </a:rPr>
              <a:t>void</a:t>
            </a:r>
            <a:r>
              <a:rPr lang="en" sz="1400">
                <a:solidFill>
                  <a:srgbClr val="333333"/>
                </a:solidFill>
                <a:latin typeface="Consolas"/>
                <a:ea typeface="Consolas"/>
                <a:cs typeface="Consolas"/>
                <a:sym typeface="Consolas"/>
              </a:rPr>
              <a:t> </a:t>
            </a:r>
            <a:r>
              <a:rPr lang="en" sz="1400">
                <a:solidFill>
                  <a:srgbClr val="795DA3"/>
                </a:solidFill>
                <a:latin typeface="Consolas"/>
                <a:ea typeface="Consolas"/>
                <a:cs typeface="Consolas"/>
                <a:sym typeface="Consolas"/>
              </a:rPr>
              <a:t>tearDownClass</a:t>
            </a:r>
            <a:r>
              <a:rPr lang="en" sz="1400">
                <a:solidFill>
                  <a:srgbClr val="333333"/>
                </a:solidFill>
                <a:latin typeface="Consolas"/>
                <a:ea typeface="Consolas"/>
                <a:cs typeface="Consolas"/>
                <a:sym typeface="Consolas"/>
              </a:rPr>
              <a:t>() </a:t>
            </a:r>
            <a:r>
              <a:rPr lang="en" sz="1400">
                <a:solidFill>
                  <a:srgbClr val="A71D5D"/>
                </a:solidFill>
                <a:latin typeface="Consolas"/>
                <a:ea typeface="Consolas"/>
                <a:cs typeface="Consolas"/>
                <a:sym typeface="Consolas"/>
              </a:rPr>
              <a:t>throws</a:t>
            </a:r>
            <a:r>
              <a:rPr lang="en" sz="1400">
                <a:solidFill>
                  <a:srgbClr val="333333"/>
                </a:solidFill>
                <a:latin typeface="Consolas"/>
                <a:ea typeface="Consolas"/>
                <a:cs typeface="Consolas"/>
                <a:sym typeface="Consolas"/>
              </a:rPr>
              <a:t> IOException {</a:t>
            </a:r>
            <a:br>
              <a:rPr lang="en" sz="1400">
                <a:solidFill>
                  <a:srgbClr val="333333"/>
                </a:solidFill>
                <a:latin typeface="Consolas"/>
                <a:ea typeface="Consolas"/>
                <a:cs typeface="Consolas"/>
                <a:sym typeface="Consolas"/>
              </a:rPr>
            </a:br>
            <a:r>
              <a:rPr lang="en" sz="1400">
                <a:solidFill>
                  <a:srgbClr val="333333"/>
                </a:solidFill>
                <a:latin typeface="Consolas"/>
                <a:ea typeface="Consolas"/>
                <a:cs typeface="Consolas"/>
                <a:sym typeface="Consolas"/>
              </a:rPr>
              <a:t>    myManagedResource</a:t>
            </a:r>
            <a:r>
              <a:rPr lang="en" sz="1400">
                <a:solidFill>
                  <a:srgbClr val="A71D5D"/>
                </a:solidFill>
                <a:latin typeface="Consolas"/>
                <a:ea typeface="Consolas"/>
                <a:cs typeface="Consolas"/>
                <a:sym typeface="Consolas"/>
              </a:rPr>
              <a:t>.</a:t>
            </a:r>
            <a:r>
              <a:rPr lang="en" sz="1400">
                <a:solidFill>
                  <a:srgbClr val="333333"/>
                </a:solidFill>
                <a:latin typeface="Consolas"/>
                <a:ea typeface="Consolas"/>
                <a:cs typeface="Consolas"/>
                <a:sym typeface="Consolas"/>
              </a:rPr>
              <a:t>close();</a:t>
            </a:r>
            <a:br>
              <a:rPr lang="en" sz="1400">
                <a:solidFill>
                  <a:srgbClr val="333333"/>
                </a:solidFill>
                <a:latin typeface="Consolas"/>
                <a:ea typeface="Consolas"/>
                <a:cs typeface="Consolas"/>
                <a:sym typeface="Consolas"/>
              </a:rPr>
            </a:br>
            <a:r>
              <a:rPr lang="en" sz="1400">
                <a:solidFill>
                  <a:srgbClr val="333333"/>
                </a:solidFill>
                <a:latin typeface="Consolas"/>
                <a:ea typeface="Consolas"/>
                <a:cs typeface="Consolas"/>
                <a:sym typeface="Consolas"/>
              </a:rPr>
              <a:t>    myManagedResource </a:t>
            </a:r>
            <a:r>
              <a:rPr lang="en" sz="1400">
                <a:solidFill>
                  <a:srgbClr val="A71D5D"/>
                </a:solidFill>
                <a:latin typeface="Consolas"/>
                <a:ea typeface="Consolas"/>
                <a:cs typeface="Consolas"/>
                <a:sym typeface="Consolas"/>
              </a:rPr>
              <a:t>=</a:t>
            </a:r>
            <a:r>
              <a:rPr lang="en" sz="1400">
                <a:solidFill>
                  <a:srgbClr val="333333"/>
                </a:solidFill>
                <a:latin typeface="Consolas"/>
                <a:ea typeface="Consolas"/>
                <a:cs typeface="Consolas"/>
                <a:sym typeface="Consolas"/>
              </a:rPr>
              <a:t> </a:t>
            </a:r>
            <a:r>
              <a:rPr lang="en" sz="1400">
                <a:solidFill>
                  <a:srgbClr val="0086B3"/>
                </a:solidFill>
                <a:latin typeface="Consolas"/>
                <a:ea typeface="Consolas"/>
                <a:cs typeface="Consolas"/>
                <a:sym typeface="Consolas"/>
              </a:rPr>
              <a:t>null</a:t>
            </a:r>
            <a:r>
              <a:rPr lang="en" sz="1400">
                <a:solidFill>
                  <a:srgbClr val="333333"/>
                </a:solidFill>
                <a:latin typeface="Consolas"/>
                <a:ea typeface="Consolas"/>
                <a:cs typeface="Consolas"/>
                <a:sym typeface="Consolas"/>
              </a:rPr>
              <a:t>;</a:t>
            </a:r>
            <a:br>
              <a:rPr lang="en" sz="1400">
                <a:solidFill>
                  <a:srgbClr val="333333"/>
                </a:solidFill>
                <a:latin typeface="Consolas"/>
                <a:ea typeface="Consolas"/>
                <a:cs typeface="Consolas"/>
                <a:sym typeface="Consolas"/>
              </a:rPr>
            </a:br>
            <a:r>
              <a:rPr lang="en" sz="1400">
                <a:solidFill>
                  <a:srgbClr val="333333"/>
                </a:solidFill>
                <a:latin typeface="Consolas"/>
                <a:ea typeface="Consolas"/>
                <a:cs typeface="Consolas"/>
                <a:sym typeface="Consolas"/>
              </a:rPr>
              <a:t>  }</a:t>
            </a:r>
          </a:p>
          <a:p>
            <a:pPr lvl="0">
              <a:spcBef>
                <a:spcPts val="0"/>
              </a:spcBef>
              <a:buNone/>
            </a:pPr>
            <a:r>
              <a:t/>
            </a:r>
            <a:endParaRPr/>
          </a:p>
        </p:txBody>
      </p:sp>
      <p:sp>
        <p:nvSpPr>
          <p:cNvPr id="149" name="Shape 149"/>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Shape 154"/>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lvl="0" rtl="0">
              <a:spcBef>
                <a:spcPts val="0"/>
              </a:spcBef>
              <a:buNone/>
            </a:pPr>
            <a:r>
              <a:rPr lang="en"/>
              <a:t>Test Skeleton</a:t>
            </a:r>
          </a:p>
        </p:txBody>
      </p:sp>
      <p:sp>
        <p:nvSpPr>
          <p:cNvPr id="155" name="Shape 155"/>
          <p:cNvSpPr txBox="1"/>
          <p:nvPr>
            <p:ph idx="1" type="body"/>
          </p:nvPr>
        </p:nvSpPr>
        <p:spPr>
          <a:xfrm>
            <a:off x="457200" y="1600200"/>
            <a:ext cx="8229600" cy="4967700"/>
          </a:xfrm>
          <a:prstGeom prst="rect">
            <a:avLst/>
          </a:prstGeom>
        </p:spPr>
        <p:txBody>
          <a:bodyPr anchorCtr="0" anchor="t" bIns="91425" lIns="91425" rIns="91425" wrap="square" tIns="91425">
            <a:noAutofit/>
          </a:bodyPr>
          <a:lstStyle/>
          <a:p>
            <a:pPr lvl="0" marR="0" rtl="0" algn="l">
              <a:lnSpc>
                <a:spcPct val="100000"/>
              </a:lnSpc>
              <a:spcBef>
                <a:spcPts val="600"/>
              </a:spcBef>
              <a:spcAft>
                <a:spcPts val="0"/>
              </a:spcAft>
              <a:buNone/>
            </a:pPr>
            <a:r>
              <a:rPr lang="en"/>
              <a:t>@Test annotation defines a single test:</a:t>
            </a:r>
          </a:p>
          <a:p>
            <a:pPr lvl="0" marR="0" rtl="0" algn="l">
              <a:lnSpc>
                <a:spcPct val="100000"/>
              </a:lnSpc>
              <a:spcBef>
                <a:spcPts val="600"/>
              </a:spcBef>
              <a:spcAft>
                <a:spcPts val="0"/>
              </a:spcAft>
              <a:buNone/>
            </a:pPr>
            <a:r>
              <a:t/>
            </a:r>
            <a:endParaRPr sz="1100">
              <a:latin typeface="Courier New"/>
              <a:ea typeface="Courier New"/>
              <a:cs typeface="Courier New"/>
              <a:sym typeface="Courier New"/>
            </a:endParaRPr>
          </a:p>
          <a:p>
            <a:pPr lvl="0" marR="0" rtl="0" algn="l">
              <a:lnSpc>
                <a:spcPct val="100000"/>
              </a:lnSpc>
              <a:spcBef>
                <a:spcPts val="600"/>
              </a:spcBef>
              <a:spcAft>
                <a:spcPts val="0"/>
              </a:spcAft>
              <a:buNone/>
            </a:pPr>
            <a:r>
              <a:rPr lang="en" sz="2000">
                <a:latin typeface="Courier New"/>
                <a:ea typeface="Courier New"/>
                <a:cs typeface="Courier New"/>
                <a:sym typeface="Courier New"/>
              </a:rPr>
              <a:t>@Test</a:t>
            </a:r>
          </a:p>
          <a:p>
            <a:pPr lvl="0" marR="0" rtl="0" algn="l">
              <a:lnSpc>
                <a:spcPct val="100000"/>
              </a:lnSpc>
              <a:spcBef>
                <a:spcPts val="600"/>
              </a:spcBef>
              <a:spcAft>
                <a:spcPts val="0"/>
              </a:spcAft>
              <a:buNone/>
            </a:pPr>
            <a:r>
              <a:rPr lang="en" sz="2000">
                <a:latin typeface="Courier New"/>
                <a:ea typeface="Courier New"/>
                <a:cs typeface="Courier New"/>
                <a:sym typeface="Courier New"/>
              </a:rPr>
              <a:t>public void test&lt;MethodName&gt;&lt;TestingContext&gt;() {</a:t>
            </a:r>
          </a:p>
          <a:p>
            <a:pPr indent="457200" lvl="0" marR="0" rtl="0" algn="l">
              <a:lnSpc>
                <a:spcPct val="100000"/>
              </a:lnSpc>
              <a:spcBef>
                <a:spcPts val="600"/>
              </a:spcBef>
              <a:spcAft>
                <a:spcPts val="0"/>
              </a:spcAft>
              <a:buNone/>
            </a:pPr>
            <a:r>
              <a:rPr lang="en" sz="2000">
                <a:latin typeface="Courier New"/>
                <a:ea typeface="Courier New"/>
                <a:cs typeface="Courier New"/>
                <a:sym typeface="Courier New"/>
              </a:rPr>
              <a:t>//Define Inputs</a:t>
            </a:r>
          </a:p>
          <a:p>
            <a:pPr indent="457200" lvl="0" marR="0" rtl="0" algn="l">
              <a:lnSpc>
                <a:spcPct val="100000"/>
              </a:lnSpc>
              <a:spcBef>
                <a:spcPts val="600"/>
              </a:spcBef>
              <a:spcAft>
                <a:spcPts val="0"/>
              </a:spcAft>
              <a:buNone/>
            </a:pPr>
            <a:r>
              <a:rPr lang="en" sz="2000">
                <a:latin typeface="Courier New"/>
                <a:ea typeface="Courier New"/>
                <a:cs typeface="Courier New"/>
                <a:sym typeface="Courier New"/>
              </a:rPr>
              <a:t>try{ //Try to get output.</a:t>
            </a:r>
          </a:p>
          <a:p>
            <a:pPr indent="457200" lvl="0" marR="0" rtl="0" algn="l">
              <a:lnSpc>
                <a:spcPct val="100000"/>
              </a:lnSpc>
              <a:spcBef>
                <a:spcPts val="600"/>
              </a:spcBef>
              <a:spcAft>
                <a:spcPts val="0"/>
              </a:spcAft>
              <a:buNone/>
            </a:pPr>
            <a:r>
              <a:rPr lang="en" sz="2000">
                <a:latin typeface="Courier New"/>
                <a:ea typeface="Courier New"/>
                <a:cs typeface="Courier New"/>
                <a:sym typeface="Courier New"/>
              </a:rPr>
              <a:t>}catch(Exception error){</a:t>
            </a:r>
          </a:p>
          <a:p>
            <a:pPr indent="457200" lvl="0" marL="457200" marR="0" rtl="0" algn="l">
              <a:lnSpc>
                <a:spcPct val="100000"/>
              </a:lnSpc>
              <a:spcBef>
                <a:spcPts val="600"/>
              </a:spcBef>
              <a:spcAft>
                <a:spcPts val="0"/>
              </a:spcAft>
              <a:buNone/>
            </a:pPr>
            <a:r>
              <a:rPr b="1" lang="en" sz="2000">
                <a:latin typeface="Courier New"/>
                <a:ea typeface="Courier New"/>
                <a:cs typeface="Courier New"/>
                <a:sym typeface="Courier New"/>
              </a:rPr>
              <a:t>fail</a:t>
            </a:r>
            <a:r>
              <a:rPr lang="en" sz="2000">
                <a:latin typeface="Courier New"/>
                <a:ea typeface="Courier New"/>
                <a:cs typeface="Courier New"/>
                <a:sym typeface="Courier New"/>
              </a:rPr>
              <a:t>("Why did it fail?");</a:t>
            </a:r>
          </a:p>
          <a:p>
            <a:pPr indent="457200" lvl="0" marR="0" rtl="0" algn="l">
              <a:lnSpc>
                <a:spcPct val="100000"/>
              </a:lnSpc>
              <a:spcBef>
                <a:spcPts val="600"/>
              </a:spcBef>
              <a:spcAft>
                <a:spcPts val="0"/>
              </a:spcAft>
              <a:buNone/>
            </a:pPr>
            <a:r>
              <a:rPr lang="en" sz="2000">
                <a:latin typeface="Courier New"/>
                <a:ea typeface="Courier New"/>
                <a:cs typeface="Courier New"/>
                <a:sym typeface="Courier New"/>
              </a:rPr>
              <a:t>}</a:t>
            </a:r>
          </a:p>
          <a:p>
            <a:pPr indent="457200" lvl="0" marR="0" rtl="0" algn="l">
              <a:lnSpc>
                <a:spcPct val="100000"/>
              </a:lnSpc>
              <a:spcBef>
                <a:spcPts val="600"/>
              </a:spcBef>
              <a:spcAft>
                <a:spcPts val="0"/>
              </a:spcAft>
              <a:buNone/>
            </a:pPr>
            <a:r>
              <a:rPr lang="en" sz="2000">
                <a:latin typeface="Courier New"/>
                <a:ea typeface="Courier New"/>
                <a:cs typeface="Courier New"/>
                <a:sym typeface="Courier New"/>
              </a:rPr>
              <a:t>//Compare expected and actual values through assertions or through if statements/fails</a:t>
            </a:r>
          </a:p>
          <a:p>
            <a:pPr lvl="0" marR="0" rtl="0" algn="l">
              <a:lnSpc>
                <a:spcPct val="100000"/>
              </a:lnSpc>
              <a:spcBef>
                <a:spcPts val="600"/>
              </a:spcBef>
              <a:spcAft>
                <a:spcPts val="0"/>
              </a:spcAft>
              <a:buNone/>
            </a:pPr>
            <a:r>
              <a:rPr lang="en" sz="2000">
                <a:latin typeface="Courier New"/>
                <a:ea typeface="Courier New"/>
                <a:cs typeface="Courier New"/>
                <a:sym typeface="Courier New"/>
              </a:rPr>
              <a:t>}</a:t>
            </a:r>
          </a:p>
        </p:txBody>
      </p:sp>
      <p:sp>
        <p:nvSpPr>
          <p:cNvPr id="156" name="Shape 156"/>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0" name="Shape 160"/>
        <p:cNvGrpSpPr/>
        <p:nvPr/>
      </p:nvGrpSpPr>
      <p:grpSpPr>
        <a:xfrm>
          <a:off x="0" y="0"/>
          <a:ext cx="0" cy="0"/>
          <a:chOff x="0" y="0"/>
          <a:chExt cx="0" cy="0"/>
        </a:xfrm>
      </p:grpSpPr>
      <p:sp>
        <p:nvSpPr>
          <p:cNvPr id="161" name="Shape 161"/>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lvl="0" rtl="0">
              <a:spcBef>
                <a:spcPts val="0"/>
              </a:spcBef>
              <a:buNone/>
            </a:pPr>
            <a:r>
              <a:rPr lang="en"/>
              <a:t>Assertions</a:t>
            </a:r>
          </a:p>
        </p:txBody>
      </p:sp>
      <p:sp>
        <p:nvSpPr>
          <p:cNvPr id="162" name="Shape 162"/>
          <p:cNvSpPr txBox="1"/>
          <p:nvPr>
            <p:ph idx="1" type="body"/>
          </p:nvPr>
        </p:nvSpPr>
        <p:spPr>
          <a:xfrm>
            <a:off x="457200" y="1600200"/>
            <a:ext cx="8229600" cy="4967700"/>
          </a:xfrm>
          <a:prstGeom prst="rect">
            <a:avLst/>
          </a:prstGeom>
        </p:spPr>
        <p:txBody>
          <a:bodyPr anchorCtr="0" anchor="t" bIns="91425" lIns="91425" rIns="91425" wrap="square" tIns="91425">
            <a:noAutofit/>
          </a:bodyPr>
          <a:lstStyle/>
          <a:p>
            <a:pPr lvl="0" marR="0" rtl="0" algn="l">
              <a:lnSpc>
                <a:spcPct val="100000"/>
              </a:lnSpc>
              <a:spcBef>
                <a:spcPts val="600"/>
              </a:spcBef>
              <a:spcAft>
                <a:spcPts val="0"/>
              </a:spcAft>
              <a:buNone/>
            </a:pPr>
            <a:r>
              <a:rPr lang="en"/>
              <a:t>Assertions are a "language" of testing - constraints that you place on the output.</a:t>
            </a:r>
          </a:p>
          <a:p>
            <a:pPr lvl="0" marR="0" rtl="0" algn="l">
              <a:lnSpc>
                <a:spcPct val="100000"/>
              </a:lnSpc>
              <a:spcBef>
                <a:spcPts val="600"/>
              </a:spcBef>
              <a:spcAft>
                <a:spcPts val="0"/>
              </a:spcAft>
              <a:buNone/>
            </a:pPr>
            <a:r>
              <a:t/>
            </a:r>
            <a:endParaRPr/>
          </a:p>
          <a:p>
            <a:pPr indent="-419100" lvl="0" marL="457200" marR="0" rtl="0" algn="l">
              <a:lnSpc>
                <a:spcPct val="100000"/>
              </a:lnSpc>
              <a:spcBef>
                <a:spcPts val="600"/>
              </a:spcBef>
              <a:spcAft>
                <a:spcPts val="0"/>
              </a:spcAft>
              <a:buSzPct val="100000"/>
            </a:pPr>
            <a:r>
              <a:rPr lang="en"/>
              <a:t>assertEquals, assertArrayEquals</a:t>
            </a:r>
          </a:p>
          <a:p>
            <a:pPr indent="-419100" lvl="0" marL="457200" marR="0" rtl="0" algn="l">
              <a:lnSpc>
                <a:spcPct val="100000"/>
              </a:lnSpc>
              <a:spcBef>
                <a:spcPts val="0"/>
              </a:spcBef>
              <a:spcAft>
                <a:spcPts val="0"/>
              </a:spcAft>
              <a:buSzPct val="100000"/>
            </a:pPr>
            <a:r>
              <a:rPr lang="en"/>
              <a:t>assertFalse, assertTrue</a:t>
            </a:r>
          </a:p>
          <a:p>
            <a:pPr indent="-419100" lvl="0" marL="457200" marR="0" rtl="0" algn="l">
              <a:lnSpc>
                <a:spcPct val="100000"/>
              </a:lnSpc>
              <a:spcBef>
                <a:spcPts val="0"/>
              </a:spcBef>
              <a:spcAft>
                <a:spcPts val="0"/>
              </a:spcAft>
              <a:buSzPct val="100000"/>
            </a:pPr>
            <a:r>
              <a:rPr lang="en"/>
              <a:t>assertNull, assertNotNull</a:t>
            </a:r>
          </a:p>
          <a:p>
            <a:pPr indent="-419100" lvl="0" marL="457200" marR="0" rtl="0" algn="l">
              <a:lnSpc>
                <a:spcPct val="100000"/>
              </a:lnSpc>
              <a:spcBef>
                <a:spcPts val="0"/>
              </a:spcBef>
              <a:spcAft>
                <a:spcPts val="0"/>
              </a:spcAft>
              <a:buSzPct val="100000"/>
            </a:pPr>
            <a:r>
              <a:rPr lang="en"/>
              <a:t>assertSame,assertNotSame</a:t>
            </a:r>
          </a:p>
          <a:p>
            <a:pPr indent="-419100" lvl="0" marL="457200" marR="0" rtl="0" algn="l">
              <a:lnSpc>
                <a:spcPct val="100000"/>
              </a:lnSpc>
              <a:spcBef>
                <a:spcPts val="0"/>
              </a:spcBef>
              <a:spcAft>
                <a:spcPts val="0"/>
              </a:spcAft>
              <a:buSzPct val="100000"/>
            </a:pPr>
            <a:r>
              <a:rPr lang="en"/>
              <a:t>assertThat</a:t>
            </a:r>
          </a:p>
          <a:p>
            <a:pPr lvl="0" marR="0" rtl="0" algn="l">
              <a:lnSpc>
                <a:spcPct val="100000"/>
              </a:lnSpc>
              <a:spcBef>
                <a:spcPts val="600"/>
              </a:spcBef>
              <a:spcAft>
                <a:spcPts val="0"/>
              </a:spcAft>
              <a:buNone/>
            </a:pPr>
            <a:r>
              <a:t/>
            </a:r>
            <a:endParaRPr/>
          </a:p>
          <a:p>
            <a:pPr lvl="0" marR="0" rtl="0" algn="l">
              <a:lnSpc>
                <a:spcPct val="100000"/>
              </a:lnSpc>
              <a:spcBef>
                <a:spcPts val="600"/>
              </a:spcBef>
              <a:spcAft>
                <a:spcPts val="0"/>
              </a:spcAft>
              <a:buNone/>
            </a:pPr>
            <a:r>
              <a:t/>
            </a:r>
            <a:endParaRPr/>
          </a:p>
          <a:p>
            <a:pPr indent="0" lvl="0" marL="457200" marR="0" rtl="0" algn="l">
              <a:lnSpc>
                <a:spcPct val="100000"/>
              </a:lnSpc>
              <a:spcBef>
                <a:spcPts val="600"/>
              </a:spcBef>
              <a:spcAft>
                <a:spcPts val="0"/>
              </a:spcAft>
              <a:buNone/>
            </a:pPr>
            <a:r>
              <a:t/>
            </a:r>
            <a:endParaRPr/>
          </a:p>
        </p:txBody>
      </p:sp>
      <p:sp>
        <p:nvSpPr>
          <p:cNvPr id="163" name="Shape 163"/>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67" name="Shape 167"/>
        <p:cNvGrpSpPr/>
        <p:nvPr/>
      </p:nvGrpSpPr>
      <p:grpSpPr>
        <a:xfrm>
          <a:off x="0" y="0"/>
          <a:ext cx="0" cy="0"/>
          <a:chOff x="0" y="0"/>
          <a:chExt cx="0" cy="0"/>
        </a:xfrm>
      </p:grpSpPr>
      <p:sp>
        <p:nvSpPr>
          <p:cNvPr id="168" name="Shape 168"/>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lvl="0" rtl="0">
              <a:spcBef>
                <a:spcPts val="0"/>
              </a:spcBef>
              <a:buNone/>
            </a:pPr>
            <a:r>
              <a:rPr lang="en"/>
              <a:t>assertEquals</a:t>
            </a:r>
          </a:p>
        </p:txBody>
      </p:sp>
      <p:sp>
        <p:nvSpPr>
          <p:cNvPr id="169" name="Shape 169"/>
          <p:cNvSpPr txBox="1"/>
          <p:nvPr>
            <p:ph idx="1" type="body"/>
          </p:nvPr>
        </p:nvSpPr>
        <p:spPr>
          <a:xfrm>
            <a:off x="457200" y="1600200"/>
            <a:ext cx="3994500" cy="4967700"/>
          </a:xfrm>
          <a:prstGeom prst="rect">
            <a:avLst/>
          </a:prstGeom>
        </p:spPr>
        <p:txBody>
          <a:bodyPr anchorCtr="0" anchor="t" bIns="91425" lIns="91425" rIns="91425" wrap="square" tIns="91425">
            <a:noAutofit/>
          </a:bodyPr>
          <a:lstStyle/>
          <a:p>
            <a:pPr lvl="0" rtl="0">
              <a:lnSpc>
                <a:spcPct val="145000"/>
              </a:lnSpc>
              <a:spcBef>
                <a:spcPts val="0"/>
              </a:spcBef>
              <a:buNone/>
            </a:pPr>
            <a:r>
              <a:rPr lang="en" sz="1200">
                <a:solidFill>
                  <a:srgbClr val="A71D5D"/>
                </a:solidFill>
                <a:latin typeface="Consolas"/>
                <a:ea typeface="Consolas"/>
                <a:cs typeface="Consolas"/>
                <a:sym typeface="Consolas"/>
              </a:rPr>
              <a:t>@Test</a:t>
            </a:r>
            <a:br>
              <a:rPr lang="en" sz="1200">
                <a:solidFill>
                  <a:srgbClr val="333333"/>
                </a:solidFill>
                <a:latin typeface="Consolas"/>
                <a:ea typeface="Consolas"/>
                <a:cs typeface="Consolas"/>
                <a:sym typeface="Consolas"/>
              </a:rPr>
            </a:br>
            <a:r>
              <a:rPr lang="en" sz="1200">
                <a:solidFill>
                  <a:srgbClr val="A71D5D"/>
                </a:solidFill>
                <a:latin typeface="Consolas"/>
                <a:ea typeface="Consolas"/>
                <a:cs typeface="Consolas"/>
                <a:sym typeface="Consolas"/>
              </a:rPr>
              <a:t>public</a:t>
            </a:r>
            <a:r>
              <a:rPr lang="en" sz="1200">
                <a:solidFill>
                  <a:srgbClr val="333333"/>
                </a:solidFill>
                <a:latin typeface="Consolas"/>
                <a:ea typeface="Consolas"/>
                <a:cs typeface="Consolas"/>
                <a:sym typeface="Consolas"/>
              </a:rPr>
              <a:t> </a:t>
            </a:r>
            <a:r>
              <a:rPr lang="en" sz="1200">
                <a:solidFill>
                  <a:srgbClr val="A71D5D"/>
                </a:solidFill>
                <a:latin typeface="Consolas"/>
                <a:ea typeface="Consolas"/>
                <a:cs typeface="Consolas"/>
                <a:sym typeface="Consolas"/>
              </a:rPr>
              <a:t>void</a:t>
            </a:r>
            <a:r>
              <a:rPr lang="en" sz="1200">
                <a:solidFill>
                  <a:srgbClr val="333333"/>
                </a:solidFill>
                <a:latin typeface="Consolas"/>
                <a:ea typeface="Consolas"/>
                <a:cs typeface="Consolas"/>
                <a:sym typeface="Consolas"/>
              </a:rPr>
              <a:t> </a:t>
            </a:r>
            <a:r>
              <a:rPr lang="en" sz="1200">
                <a:solidFill>
                  <a:srgbClr val="795DA3"/>
                </a:solidFill>
                <a:latin typeface="Consolas"/>
                <a:ea typeface="Consolas"/>
                <a:cs typeface="Consolas"/>
                <a:sym typeface="Consolas"/>
              </a:rPr>
              <a:t>testAssertEquals</a:t>
            </a:r>
            <a:r>
              <a:rPr lang="en" sz="1200">
                <a:solidFill>
                  <a:srgbClr val="333333"/>
                </a:solidFill>
                <a:latin typeface="Consolas"/>
                <a:ea typeface="Consolas"/>
                <a:cs typeface="Consolas"/>
                <a:sym typeface="Consolas"/>
              </a:rPr>
              <a:t>() {</a:t>
            </a: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   assertEquals(</a:t>
            </a:r>
            <a:r>
              <a:rPr lang="en" sz="1200">
                <a:solidFill>
                  <a:srgbClr val="183691"/>
                </a:solidFill>
                <a:latin typeface="Consolas"/>
                <a:ea typeface="Consolas"/>
                <a:cs typeface="Consolas"/>
                <a:sym typeface="Consolas"/>
              </a:rPr>
              <a:t>"failure - strings are not equal"</a:t>
            </a:r>
            <a:r>
              <a:rPr lang="en" sz="1200">
                <a:solidFill>
                  <a:srgbClr val="333333"/>
                </a:solidFill>
                <a:latin typeface="Consolas"/>
                <a:ea typeface="Consolas"/>
                <a:cs typeface="Consolas"/>
                <a:sym typeface="Consolas"/>
              </a:rPr>
              <a:t>, </a:t>
            </a:r>
            <a:r>
              <a:rPr lang="en" sz="1200">
                <a:solidFill>
                  <a:srgbClr val="183691"/>
                </a:solidFill>
                <a:latin typeface="Consolas"/>
                <a:ea typeface="Consolas"/>
                <a:cs typeface="Consolas"/>
                <a:sym typeface="Consolas"/>
              </a:rPr>
              <a:t>"text"</a:t>
            </a:r>
            <a:r>
              <a:rPr lang="en" sz="1200">
                <a:solidFill>
                  <a:srgbClr val="333333"/>
                </a:solidFill>
                <a:latin typeface="Consolas"/>
                <a:ea typeface="Consolas"/>
                <a:cs typeface="Consolas"/>
                <a:sym typeface="Consolas"/>
              </a:rPr>
              <a:t>, </a:t>
            </a:r>
            <a:r>
              <a:rPr lang="en" sz="1200">
                <a:solidFill>
                  <a:srgbClr val="183691"/>
                </a:solidFill>
                <a:latin typeface="Consolas"/>
                <a:ea typeface="Consolas"/>
                <a:cs typeface="Consolas"/>
                <a:sym typeface="Consolas"/>
              </a:rPr>
              <a:t>"text"</a:t>
            </a:r>
            <a:r>
              <a:rPr lang="en" sz="1200">
                <a:solidFill>
                  <a:srgbClr val="333333"/>
                </a:solidFill>
                <a:latin typeface="Consolas"/>
                <a:ea typeface="Consolas"/>
                <a:cs typeface="Consolas"/>
                <a:sym typeface="Consolas"/>
              </a:rPr>
              <a:t>);</a:t>
            </a:r>
          </a:p>
          <a:p>
            <a:pPr lvl="0" rtl="0">
              <a:lnSpc>
                <a:spcPct val="145000"/>
              </a:lnSpc>
              <a:spcBef>
                <a:spcPts val="0"/>
              </a:spcBef>
              <a:buNone/>
            </a:pPr>
            <a:r>
              <a:rPr lang="en" sz="1200">
                <a:solidFill>
                  <a:srgbClr val="333333"/>
                </a:solidFill>
                <a:latin typeface="Consolas"/>
                <a:ea typeface="Consolas"/>
                <a:cs typeface="Consolas"/>
                <a:sym typeface="Consolas"/>
              </a:rPr>
              <a:t>}</a:t>
            </a:r>
          </a:p>
          <a:p>
            <a:pPr lvl="0" rtl="0">
              <a:lnSpc>
                <a:spcPct val="145000"/>
              </a:lnSpc>
              <a:spcBef>
                <a:spcPts val="0"/>
              </a:spcBef>
              <a:buNone/>
            </a:pPr>
            <a:r>
              <a:t/>
            </a:r>
            <a:endParaRPr sz="1200">
              <a:solidFill>
                <a:srgbClr val="A71D5D"/>
              </a:solidFill>
              <a:latin typeface="Consolas"/>
              <a:ea typeface="Consolas"/>
              <a:cs typeface="Consolas"/>
              <a:sym typeface="Consolas"/>
            </a:endParaRPr>
          </a:p>
          <a:p>
            <a:pPr lvl="0" rtl="0">
              <a:lnSpc>
                <a:spcPct val="145000"/>
              </a:lnSpc>
              <a:spcBef>
                <a:spcPts val="0"/>
              </a:spcBef>
              <a:buNone/>
            </a:pPr>
            <a:r>
              <a:rPr lang="en" sz="1200">
                <a:solidFill>
                  <a:srgbClr val="A71D5D"/>
                </a:solidFill>
                <a:latin typeface="Consolas"/>
                <a:ea typeface="Consolas"/>
                <a:cs typeface="Consolas"/>
                <a:sym typeface="Consolas"/>
              </a:rPr>
              <a:t>@Test</a:t>
            </a:r>
            <a:br>
              <a:rPr lang="en" sz="1200">
                <a:solidFill>
                  <a:srgbClr val="333333"/>
                </a:solidFill>
                <a:latin typeface="Consolas"/>
                <a:ea typeface="Consolas"/>
                <a:cs typeface="Consolas"/>
                <a:sym typeface="Consolas"/>
              </a:rPr>
            </a:br>
            <a:r>
              <a:rPr lang="en" sz="1200">
                <a:solidFill>
                  <a:srgbClr val="A71D5D"/>
                </a:solidFill>
                <a:latin typeface="Consolas"/>
                <a:ea typeface="Consolas"/>
                <a:cs typeface="Consolas"/>
                <a:sym typeface="Consolas"/>
              </a:rPr>
              <a:t>public</a:t>
            </a:r>
            <a:r>
              <a:rPr lang="en" sz="1200">
                <a:solidFill>
                  <a:srgbClr val="333333"/>
                </a:solidFill>
                <a:latin typeface="Consolas"/>
                <a:ea typeface="Consolas"/>
                <a:cs typeface="Consolas"/>
                <a:sym typeface="Consolas"/>
              </a:rPr>
              <a:t> </a:t>
            </a:r>
            <a:r>
              <a:rPr lang="en" sz="1200">
                <a:solidFill>
                  <a:srgbClr val="A71D5D"/>
                </a:solidFill>
                <a:latin typeface="Consolas"/>
                <a:ea typeface="Consolas"/>
                <a:cs typeface="Consolas"/>
                <a:sym typeface="Consolas"/>
              </a:rPr>
              <a:t>void</a:t>
            </a:r>
            <a:r>
              <a:rPr lang="en" sz="1200">
                <a:solidFill>
                  <a:srgbClr val="333333"/>
                </a:solidFill>
                <a:latin typeface="Consolas"/>
                <a:ea typeface="Consolas"/>
                <a:cs typeface="Consolas"/>
                <a:sym typeface="Consolas"/>
              </a:rPr>
              <a:t> </a:t>
            </a:r>
            <a:r>
              <a:rPr lang="en" sz="1200">
                <a:solidFill>
                  <a:srgbClr val="795DA3"/>
                </a:solidFill>
                <a:latin typeface="Consolas"/>
                <a:ea typeface="Consolas"/>
                <a:cs typeface="Consolas"/>
                <a:sym typeface="Consolas"/>
              </a:rPr>
              <a:t>testAssertArrayEquals</a:t>
            </a:r>
            <a:r>
              <a:rPr lang="en" sz="1200">
                <a:solidFill>
                  <a:srgbClr val="333333"/>
                </a:solidFill>
                <a:latin typeface="Consolas"/>
                <a:ea typeface="Consolas"/>
                <a:cs typeface="Consolas"/>
                <a:sym typeface="Consolas"/>
              </a:rPr>
              <a:t>() {</a:t>
            </a: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    </a:t>
            </a:r>
            <a:r>
              <a:rPr lang="en" sz="1200">
                <a:solidFill>
                  <a:srgbClr val="A71D5D"/>
                </a:solidFill>
                <a:latin typeface="Consolas"/>
                <a:ea typeface="Consolas"/>
                <a:cs typeface="Consolas"/>
                <a:sym typeface="Consolas"/>
              </a:rPr>
              <a:t>byte</a:t>
            </a:r>
            <a:r>
              <a:rPr lang="en" sz="1200">
                <a:solidFill>
                  <a:srgbClr val="333333"/>
                </a:solidFill>
                <a:latin typeface="Consolas"/>
                <a:ea typeface="Consolas"/>
                <a:cs typeface="Consolas"/>
                <a:sym typeface="Consolas"/>
              </a:rPr>
              <a:t>[] expected </a:t>
            </a:r>
            <a:r>
              <a:rPr lang="en" sz="1200">
                <a:solidFill>
                  <a:srgbClr val="A71D5D"/>
                </a:solidFill>
                <a:latin typeface="Consolas"/>
                <a:ea typeface="Consolas"/>
                <a:cs typeface="Consolas"/>
                <a:sym typeface="Consolas"/>
              </a:rPr>
              <a:t>=</a:t>
            </a:r>
            <a:r>
              <a:rPr lang="en" sz="1200">
                <a:solidFill>
                  <a:srgbClr val="333333"/>
                </a:solidFill>
                <a:latin typeface="Consolas"/>
                <a:ea typeface="Consolas"/>
                <a:cs typeface="Consolas"/>
                <a:sym typeface="Consolas"/>
              </a:rPr>
              <a:t> </a:t>
            </a:r>
            <a:r>
              <a:rPr lang="en" sz="1200">
                <a:solidFill>
                  <a:srgbClr val="183691"/>
                </a:solidFill>
                <a:latin typeface="Consolas"/>
                <a:ea typeface="Consolas"/>
                <a:cs typeface="Consolas"/>
                <a:sym typeface="Consolas"/>
              </a:rPr>
              <a:t>"trial"</a:t>
            </a:r>
            <a:r>
              <a:rPr lang="en" sz="1200">
                <a:solidFill>
                  <a:srgbClr val="A71D5D"/>
                </a:solidFill>
                <a:latin typeface="Consolas"/>
                <a:ea typeface="Consolas"/>
                <a:cs typeface="Consolas"/>
                <a:sym typeface="Consolas"/>
              </a:rPr>
              <a:t>.</a:t>
            </a:r>
            <a:r>
              <a:rPr lang="en" sz="1200">
                <a:solidFill>
                  <a:srgbClr val="333333"/>
                </a:solidFill>
                <a:latin typeface="Consolas"/>
                <a:ea typeface="Consolas"/>
                <a:cs typeface="Consolas"/>
                <a:sym typeface="Consolas"/>
              </a:rPr>
              <a:t>getBytes();</a:t>
            </a: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    </a:t>
            </a:r>
            <a:r>
              <a:rPr lang="en" sz="1200">
                <a:solidFill>
                  <a:srgbClr val="A71D5D"/>
                </a:solidFill>
                <a:latin typeface="Consolas"/>
                <a:ea typeface="Consolas"/>
                <a:cs typeface="Consolas"/>
                <a:sym typeface="Consolas"/>
              </a:rPr>
              <a:t>byte</a:t>
            </a:r>
            <a:r>
              <a:rPr lang="en" sz="1200">
                <a:solidFill>
                  <a:srgbClr val="333333"/>
                </a:solidFill>
                <a:latin typeface="Consolas"/>
                <a:ea typeface="Consolas"/>
                <a:cs typeface="Consolas"/>
                <a:sym typeface="Consolas"/>
              </a:rPr>
              <a:t>[] actual </a:t>
            </a:r>
            <a:r>
              <a:rPr lang="en" sz="1200">
                <a:solidFill>
                  <a:srgbClr val="A71D5D"/>
                </a:solidFill>
                <a:latin typeface="Consolas"/>
                <a:ea typeface="Consolas"/>
                <a:cs typeface="Consolas"/>
                <a:sym typeface="Consolas"/>
              </a:rPr>
              <a:t>=</a:t>
            </a:r>
            <a:r>
              <a:rPr lang="en" sz="1200">
                <a:solidFill>
                  <a:srgbClr val="333333"/>
                </a:solidFill>
                <a:latin typeface="Consolas"/>
                <a:ea typeface="Consolas"/>
                <a:cs typeface="Consolas"/>
                <a:sym typeface="Consolas"/>
              </a:rPr>
              <a:t> </a:t>
            </a:r>
            <a:r>
              <a:rPr lang="en" sz="1200">
                <a:solidFill>
                  <a:srgbClr val="183691"/>
                </a:solidFill>
                <a:latin typeface="Consolas"/>
                <a:ea typeface="Consolas"/>
                <a:cs typeface="Consolas"/>
                <a:sym typeface="Consolas"/>
              </a:rPr>
              <a:t>"trial"</a:t>
            </a:r>
            <a:r>
              <a:rPr lang="en" sz="1200">
                <a:solidFill>
                  <a:srgbClr val="A71D5D"/>
                </a:solidFill>
                <a:latin typeface="Consolas"/>
                <a:ea typeface="Consolas"/>
                <a:cs typeface="Consolas"/>
                <a:sym typeface="Consolas"/>
              </a:rPr>
              <a:t>.</a:t>
            </a:r>
            <a:r>
              <a:rPr lang="en" sz="1200">
                <a:solidFill>
                  <a:srgbClr val="333333"/>
                </a:solidFill>
                <a:latin typeface="Consolas"/>
                <a:ea typeface="Consolas"/>
                <a:cs typeface="Consolas"/>
                <a:sym typeface="Consolas"/>
              </a:rPr>
              <a:t>getBytes();</a:t>
            </a: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    assertArrayEquals(</a:t>
            </a:r>
            <a:r>
              <a:rPr lang="en" sz="1200">
                <a:solidFill>
                  <a:srgbClr val="183691"/>
                </a:solidFill>
                <a:latin typeface="Consolas"/>
                <a:ea typeface="Consolas"/>
                <a:cs typeface="Consolas"/>
                <a:sym typeface="Consolas"/>
              </a:rPr>
              <a:t>"failure - byte arrays not same"</a:t>
            </a:r>
            <a:r>
              <a:rPr lang="en" sz="1200">
                <a:solidFill>
                  <a:srgbClr val="333333"/>
                </a:solidFill>
                <a:latin typeface="Consolas"/>
                <a:ea typeface="Consolas"/>
                <a:cs typeface="Consolas"/>
                <a:sym typeface="Consolas"/>
              </a:rPr>
              <a:t>, expected, actual);</a:t>
            </a: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a:t>
            </a:r>
          </a:p>
          <a:p>
            <a:pPr lvl="0" rtl="0">
              <a:lnSpc>
                <a:spcPct val="145000"/>
              </a:lnSpc>
              <a:spcBef>
                <a:spcPts val="0"/>
              </a:spcBef>
              <a:buClr>
                <a:schemeClr val="dk1"/>
              </a:buClr>
              <a:buSzPct val="91666"/>
              <a:buFont typeface="Arial"/>
              <a:buNone/>
            </a:pPr>
            <a:br>
              <a:rPr lang="en" sz="1200">
                <a:solidFill>
                  <a:srgbClr val="333333"/>
                </a:solidFill>
                <a:latin typeface="Consolas"/>
                <a:ea typeface="Consolas"/>
                <a:cs typeface="Consolas"/>
                <a:sym typeface="Consolas"/>
              </a:rPr>
            </a:br>
            <a:br>
              <a:rPr lang="en" sz="1000">
                <a:solidFill>
                  <a:srgbClr val="333333"/>
                </a:solidFill>
                <a:highlight>
                  <a:srgbClr val="F7F7F7"/>
                </a:highlight>
                <a:latin typeface="Consolas"/>
                <a:ea typeface="Consolas"/>
                <a:cs typeface="Consolas"/>
                <a:sym typeface="Consolas"/>
              </a:rPr>
            </a:br>
          </a:p>
          <a:p>
            <a:pPr lvl="0" rtl="0">
              <a:lnSpc>
                <a:spcPct val="115000"/>
              </a:lnSpc>
              <a:spcBef>
                <a:spcPts val="0"/>
              </a:spcBef>
              <a:buClr>
                <a:schemeClr val="dk1"/>
              </a:buClr>
              <a:buSzPct val="110000"/>
              <a:buFont typeface="Arial"/>
              <a:buNone/>
            </a:pPr>
            <a:r>
              <a:t/>
            </a:r>
            <a:endParaRPr sz="1000">
              <a:solidFill>
                <a:srgbClr val="333333"/>
              </a:solidFill>
              <a:highlight>
                <a:srgbClr val="F7F7F7"/>
              </a:highlight>
              <a:latin typeface="Consolas"/>
              <a:ea typeface="Consolas"/>
              <a:cs typeface="Consolas"/>
              <a:sym typeface="Consolas"/>
            </a:endParaRPr>
          </a:p>
          <a:p>
            <a:pPr lvl="0" marR="0" rtl="0" algn="l">
              <a:lnSpc>
                <a:spcPct val="100000"/>
              </a:lnSpc>
              <a:spcBef>
                <a:spcPts val="600"/>
              </a:spcBef>
              <a:spcAft>
                <a:spcPts val="0"/>
              </a:spcAft>
              <a:buNone/>
            </a:pPr>
            <a:r>
              <a:t/>
            </a:r>
            <a:endParaRPr/>
          </a:p>
          <a:p>
            <a:pPr lvl="0" marR="0" rtl="0" algn="l">
              <a:lnSpc>
                <a:spcPct val="100000"/>
              </a:lnSpc>
              <a:spcBef>
                <a:spcPts val="600"/>
              </a:spcBef>
              <a:spcAft>
                <a:spcPts val="0"/>
              </a:spcAft>
              <a:buNone/>
            </a:pPr>
            <a:r>
              <a:t/>
            </a:r>
            <a:endParaRPr/>
          </a:p>
          <a:p>
            <a:pPr lvl="0" marR="0" rtl="0" algn="l">
              <a:lnSpc>
                <a:spcPct val="100000"/>
              </a:lnSpc>
              <a:spcBef>
                <a:spcPts val="600"/>
              </a:spcBef>
              <a:spcAft>
                <a:spcPts val="0"/>
              </a:spcAft>
              <a:buNone/>
            </a:pPr>
            <a:r>
              <a:t/>
            </a:r>
            <a:endParaRPr/>
          </a:p>
          <a:p>
            <a:pPr indent="0" lvl="0" marL="457200" marR="0" rtl="0" algn="l">
              <a:lnSpc>
                <a:spcPct val="100000"/>
              </a:lnSpc>
              <a:spcBef>
                <a:spcPts val="600"/>
              </a:spcBef>
              <a:spcAft>
                <a:spcPts val="0"/>
              </a:spcAft>
              <a:buNone/>
            </a:pPr>
            <a:r>
              <a:t/>
            </a:r>
            <a:endParaRPr/>
          </a:p>
        </p:txBody>
      </p:sp>
      <p:sp>
        <p:nvSpPr>
          <p:cNvPr id="170" name="Shape 170"/>
          <p:cNvSpPr txBox="1"/>
          <p:nvPr>
            <p:ph idx="2" type="body"/>
          </p:nvPr>
        </p:nvSpPr>
        <p:spPr>
          <a:xfrm>
            <a:off x="4404900" y="1600200"/>
            <a:ext cx="4281900" cy="4967700"/>
          </a:xfrm>
          <a:prstGeom prst="rect">
            <a:avLst/>
          </a:prstGeom>
        </p:spPr>
        <p:txBody>
          <a:bodyPr anchorCtr="0" anchor="t" bIns="91425" lIns="91425" rIns="91425" wrap="square" tIns="91425">
            <a:noAutofit/>
          </a:bodyPr>
          <a:lstStyle/>
          <a:p>
            <a:pPr indent="-381000" lvl="0" marL="457200" rtl="0">
              <a:spcBef>
                <a:spcPts val="0"/>
              </a:spcBef>
              <a:spcAft>
                <a:spcPts val="0"/>
              </a:spcAft>
              <a:buSzPct val="100000"/>
            </a:pPr>
            <a:r>
              <a:rPr lang="en" sz="2400"/>
              <a:t>Compares two items for equality.</a:t>
            </a:r>
          </a:p>
          <a:p>
            <a:pPr indent="-381000" lvl="0" marL="457200" rtl="0">
              <a:spcBef>
                <a:spcPts val="0"/>
              </a:spcBef>
              <a:spcAft>
                <a:spcPts val="0"/>
              </a:spcAft>
              <a:buSzPct val="100000"/>
            </a:pPr>
            <a:r>
              <a:rPr lang="en" sz="2400"/>
              <a:t>For user-defined classes, relies on </a:t>
            </a:r>
            <a:r>
              <a:rPr lang="en" sz="2400">
                <a:latin typeface="Consolas"/>
                <a:ea typeface="Consolas"/>
                <a:cs typeface="Consolas"/>
                <a:sym typeface="Consolas"/>
              </a:rPr>
              <a:t>.equals</a:t>
            </a:r>
            <a:r>
              <a:rPr lang="en" sz="2400"/>
              <a:t> method. </a:t>
            </a:r>
          </a:p>
          <a:p>
            <a:pPr indent="-355600" lvl="1" marL="914400" rtl="0">
              <a:spcBef>
                <a:spcPts val="0"/>
              </a:spcBef>
              <a:spcAft>
                <a:spcPts val="0"/>
              </a:spcAft>
              <a:buSzPct val="100000"/>
            </a:pPr>
            <a:r>
              <a:rPr lang="en" sz="2000"/>
              <a:t>Compare field-by-field</a:t>
            </a:r>
          </a:p>
          <a:p>
            <a:pPr indent="-317500" lvl="1" marL="914400" rtl="0">
              <a:spcBef>
                <a:spcPts val="0"/>
              </a:spcBef>
              <a:spcAft>
                <a:spcPts val="0"/>
              </a:spcAft>
              <a:buSzPct val="100000"/>
            </a:pPr>
            <a:r>
              <a:rPr lang="en" sz="1400">
                <a:latin typeface="Consolas"/>
                <a:ea typeface="Consolas"/>
                <a:cs typeface="Consolas"/>
                <a:sym typeface="Consolas"/>
              </a:rPr>
              <a:t>assertEquals(studentA.getName(), studentB.getName()) </a:t>
            </a:r>
            <a:br>
              <a:rPr lang="en" sz="1400">
                <a:latin typeface="Consolas"/>
                <a:ea typeface="Consolas"/>
                <a:cs typeface="Consolas"/>
                <a:sym typeface="Consolas"/>
              </a:rPr>
            </a:br>
            <a:r>
              <a:rPr lang="en" sz="1400"/>
              <a:t>rather than </a:t>
            </a:r>
            <a:br>
              <a:rPr lang="en" sz="1400"/>
            </a:br>
            <a:r>
              <a:rPr lang="en" sz="1400">
                <a:latin typeface="Consolas"/>
                <a:ea typeface="Consolas"/>
                <a:cs typeface="Consolas"/>
                <a:sym typeface="Consolas"/>
              </a:rPr>
              <a:t>assertEquals(studentA, studentB) </a:t>
            </a:r>
          </a:p>
          <a:p>
            <a:pPr indent="-381000" lvl="0" marL="457200" rtl="0">
              <a:spcBef>
                <a:spcPts val="0"/>
              </a:spcBef>
              <a:buSzPct val="100000"/>
            </a:pPr>
            <a:r>
              <a:rPr lang="en" sz="2400"/>
              <a:t>assertArrayEquals compares arrays of items.</a:t>
            </a:r>
          </a:p>
        </p:txBody>
      </p:sp>
      <p:sp>
        <p:nvSpPr>
          <p:cNvPr id="171" name="Shape 171"/>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75" name="Shape 175"/>
        <p:cNvGrpSpPr/>
        <p:nvPr/>
      </p:nvGrpSpPr>
      <p:grpSpPr>
        <a:xfrm>
          <a:off x="0" y="0"/>
          <a:ext cx="0" cy="0"/>
          <a:chOff x="0" y="0"/>
          <a:chExt cx="0" cy="0"/>
        </a:xfrm>
      </p:grpSpPr>
      <p:sp>
        <p:nvSpPr>
          <p:cNvPr id="176" name="Shape 176"/>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lvl="0" rtl="0">
              <a:spcBef>
                <a:spcPts val="0"/>
              </a:spcBef>
              <a:buNone/>
            </a:pPr>
            <a:r>
              <a:rPr lang="en"/>
              <a:t>assertFalse, assertTrue</a:t>
            </a:r>
          </a:p>
        </p:txBody>
      </p:sp>
      <p:sp>
        <p:nvSpPr>
          <p:cNvPr id="177" name="Shape 177"/>
          <p:cNvSpPr txBox="1"/>
          <p:nvPr>
            <p:ph idx="1" type="body"/>
          </p:nvPr>
        </p:nvSpPr>
        <p:spPr>
          <a:xfrm>
            <a:off x="457200" y="1600200"/>
            <a:ext cx="3994500" cy="4967700"/>
          </a:xfrm>
          <a:prstGeom prst="rect">
            <a:avLst/>
          </a:prstGeom>
        </p:spPr>
        <p:txBody>
          <a:bodyPr anchorCtr="0" anchor="t" bIns="91425" lIns="91425" rIns="91425" wrap="square" tIns="91425">
            <a:noAutofit/>
          </a:bodyPr>
          <a:lstStyle/>
          <a:p>
            <a:pPr lvl="0" rtl="0">
              <a:lnSpc>
                <a:spcPct val="145000"/>
              </a:lnSpc>
              <a:spcBef>
                <a:spcPts val="0"/>
              </a:spcBef>
              <a:buNone/>
            </a:pPr>
            <a:r>
              <a:rPr lang="en" sz="1200">
                <a:solidFill>
                  <a:srgbClr val="A71D5D"/>
                </a:solidFill>
                <a:latin typeface="Consolas"/>
                <a:ea typeface="Consolas"/>
                <a:cs typeface="Consolas"/>
                <a:sym typeface="Consolas"/>
              </a:rPr>
              <a:t>@Test</a:t>
            </a:r>
            <a:br>
              <a:rPr lang="en" sz="1200">
                <a:solidFill>
                  <a:srgbClr val="333333"/>
                </a:solidFill>
                <a:latin typeface="Consolas"/>
                <a:ea typeface="Consolas"/>
                <a:cs typeface="Consolas"/>
                <a:sym typeface="Consolas"/>
              </a:rPr>
            </a:br>
            <a:r>
              <a:rPr lang="en" sz="1200">
                <a:solidFill>
                  <a:srgbClr val="A71D5D"/>
                </a:solidFill>
                <a:latin typeface="Consolas"/>
                <a:ea typeface="Consolas"/>
                <a:cs typeface="Consolas"/>
                <a:sym typeface="Consolas"/>
              </a:rPr>
              <a:t>public</a:t>
            </a:r>
            <a:r>
              <a:rPr lang="en" sz="1200">
                <a:solidFill>
                  <a:srgbClr val="333333"/>
                </a:solidFill>
                <a:latin typeface="Consolas"/>
                <a:ea typeface="Consolas"/>
                <a:cs typeface="Consolas"/>
                <a:sym typeface="Consolas"/>
              </a:rPr>
              <a:t> </a:t>
            </a:r>
            <a:r>
              <a:rPr lang="en" sz="1200">
                <a:solidFill>
                  <a:srgbClr val="A71D5D"/>
                </a:solidFill>
                <a:latin typeface="Consolas"/>
                <a:ea typeface="Consolas"/>
                <a:cs typeface="Consolas"/>
                <a:sym typeface="Consolas"/>
              </a:rPr>
              <a:t>void</a:t>
            </a:r>
            <a:r>
              <a:rPr lang="en" sz="1200">
                <a:solidFill>
                  <a:srgbClr val="333333"/>
                </a:solidFill>
                <a:latin typeface="Consolas"/>
                <a:ea typeface="Consolas"/>
                <a:cs typeface="Consolas"/>
                <a:sym typeface="Consolas"/>
              </a:rPr>
              <a:t> </a:t>
            </a:r>
            <a:r>
              <a:rPr lang="en" sz="1200">
                <a:solidFill>
                  <a:srgbClr val="795DA3"/>
                </a:solidFill>
                <a:latin typeface="Consolas"/>
                <a:ea typeface="Consolas"/>
                <a:cs typeface="Consolas"/>
                <a:sym typeface="Consolas"/>
              </a:rPr>
              <a:t>testAssertFalse</a:t>
            </a:r>
            <a:r>
              <a:rPr lang="en" sz="1200">
                <a:solidFill>
                  <a:srgbClr val="333333"/>
                </a:solidFill>
                <a:latin typeface="Consolas"/>
                <a:ea typeface="Consolas"/>
                <a:cs typeface="Consolas"/>
                <a:sym typeface="Consolas"/>
              </a:rPr>
              <a:t>() {</a:t>
            </a: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   assertFalse(</a:t>
            </a:r>
            <a:r>
              <a:rPr lang="en" sz="1200">
                <a:solidFill>
                  <a:srgbClr val="183691"/>
                </a:solidFill>
                <a:latin typeface="Consolas"/>
                <a:ea typeface="Consolas"/>
                <a:cs typeface="Consolas"/>
                <a:sym typeface="Consolas"/>
              </a:rPr>
              <a:t>"failure - should be false"</a:t>
            </a:r>
            <a:r>
              <a:rPr lang="en" sz="1200">
                <a:solidFill>
                  <a:srgbClr val="333333"/>
                </a:solidFill>
                <a:latin typeface="Consolas"/>
                <a:ea typeface="Consolas"/>
                <a:cs typeface="Consolas"/>
                <a:sym typeface="Consolas"/>
              </a:rPr>
              <a:t>, </a:t>
            </a:r>
            <a:r>
              <a:rPr lang="en" sz="1200">
                <a:solidFill>
                  <a:srgbClr val="0086B3"/>
                </a:solidFill>
                <a:latin typeface="Consolas"/>
                <a:ea typeface="Consolas"/>
                <a:cs typeface="Consolas"/>
                <a:sym typeface="Consolas"/>
              </a:rPr>
              <a:t>(getGrade(studentA, “CSCE747”).equals(“A”)</a:t>
            </a:r>
            <a:r>
              <a:rPr lang="en" sz="1200">
                <a:solidFill>
                  <a:srgbClr val="333333"/>
                </a:solidFill>
                <a:latin typeface="Consolas"/>
                <a:ea typeface="Consolas"/>
                <a:cs typeface="Consolas"/>
                <a:sym typeface="Consolas"/>
              </a:rPr>
              <a:t>);</a:t>
            </a: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a:t>
            </a:r>
          </a:p>
          <a:p>
            <a:pPr lvl="0" rtl="0">
              <a:lnSpc>
                <a:spcPct val="145000"/>
              </a:lnSpc>
              <a:spcBef>
                <a:spcPts val="0"/>
              </a:spcBef>
              <a:buNone/>
            </a:pPr>
            <a:br>
              <a:rPr lang="en" sz="1200">
                <a:solidFill>
                  <a:srgbClr val="333333"/>
                </a:solidFill>
                <a:latin typeface="Consolas"/>
                <a:ea typeface="Consolas"/>
                <a:cs typeface="Consolas"/>
                <a:sym typeface="Consolas"/>
              </a:rPr>
            </a:br>
            <a:r>
              <a:rPr lang="en" sz="1200">
                <a:solidFill>
                  <a:srgbClr val="A71D5D"/>
                </a:solidFill>
                <a:latin typeface="Consolas"/>
                <a:ea typeface="Consolas"/>
                <a:cs typeface="Consolas"/>
                <a:sym typeface="Consolas"/>
              </a:rPr>
              <a:t>@Test</a:t>
            </a:r>
          </a:p>
          <a:p>
            <a:pPr lvl="0" rtl="0">
              <a:lnSpc>
                <a:spcPct val="145000"/>
              </a:lnSpc>
              <a:spcBef>
                <a:spcPts val="0"/>
              </a:spcBef>
              <a:buNone/>
            </a:pPr>
            <a:r>
              <a:rPr lang="en" sz="1200">
                <a:solidFill>
                  <a:srgbClr val="A71D5D"/>
                </a:solidFill>
                <a:latin typeface="Consolas"/>
                <a:ea typeface="Consolas"/>
                <a:cs typeface="Consolas"/>
                <a:sym typeface="Consolas"/>
              </a:rPr>
              <a:t>public</a:t>
            </a:r>
            <a:r>
              <a:rPr lang="en" sz="1200">
                <a:solidFill>
                  <a:srgbClr val="333333"/>
                </a:solidFill>
                <a:latin typeface="Consolas"/>
                <a:ea typeface="Consolas"/>
                <a:cs typeface="Consolas"/>
                <a:sym typeface="Consolas"/>
              </a:rPr>
              <a:t> </a:t>
            </a:r>
            <a:r>
              <a:rPr lang="en" sz="1200">
                <a:solidFill>
                  <a:srgbClr val="A71D5D"/>
                </a:solidFill>
                <a:latin typeface="Consolas"/>
                <a:ea typeface="Consolas"/>
                <a:cs typeface="Consolas"/>
                <a:sym typeface="Consolas"/>
              </a:rPr>
              <a:t>void</a:t>
            </a:r>
            <a:r>
              <a:rPr lang="en" sz="1200">
                <a:solidFill>
                  <a:srgbClr val="333333"/>
                </a:solidFill>
                <a:latin typeface="Consolas"/>
                <a:ea typeface="Consolas"/>
                <a:cs typeface="Consolas"/>
                <a:sym typeface="Consolas"/>
              </a:rPr>
              <a:t> </a:t>
            </a:r>
            <a:r>
              <a:rPr lang="en" sz="1200">
                <a:solidFill>
                  <a:srgbClr val="795DA3"/>
                </a:solidFill>
                <a:latin typeface="Consolas"/>
                <a:ea typeface="Consolas"/>
                <a:cs typeface="Consolas"/>
                <a:sym typeface="Consolas"/>
              </a:rPr>
              <a:t>testAssertTrue</a:t>
            </a:r>
            <a:r>
              <a:rPr lang="en" sz="1200">
                <a:solidFill>
                  <a:srgbClr val="333333"/>
                </a:solidFill>
                <a:latin typeface="Consolas"/>
                <a:ea typeface="Consolas"/>
                <a:cs typeface="Consolas"/>
                <a:sym typeface="Consolas"/>
              </a:rPr>
              <a:t>() {</a:t>
            </a:r>
          </a:p>
          <a:p>
            <a:pPr indent="457200" lvl="0" rtl="0">
              <a:lnSpc>
                <a:spcPct val="145000"/>
              </a:lnSpc>
              <a:spcBef>
                <a:spcPts val="0"/>
              </a:spcBef>
              <a:buNone/>
            </a:pPr>
            <a:r>
              <a:rPr lang="en" sz="1200">
                <a:solidFill>
                  <a:srgbClr val="333333"/>
                </a:solidFill>
                <a:latin typeface="Consolas"/>
                <a:ea typeface="Consolas"/>
                <a:cs typeface="Consolas"/>
                <a:sym typeface="Consolas"/>
              </a:rPr>
              <a:t>assertTrue(</a:t>
            </a:r>
            <a:r>
              <a:rPr lang="en" sz="1200">
                <a:solidFill>
                  <a:srgbClr val="183691"/>
                </a:solidFill>
                <a:latin typeface="Consolas"/>
                <a:ea typeface="Consolas"/>
                <a:cs typeface="Consolas"/>
                <a:sym typeface="Consolas"/>
              </a:rPr>
              <a:t>"failure - should be true"</a:t>
            </a:r>
            <a:r>
              <a:rPr lang="en" sz="1200">
                <a:solidFill>
                  <a:srgbClr val="333333"/>
                </a:solidFill>
                <a:latin typeface="Consolas"/>
                <a:ea typeface="Consolas"/>
                <a:cs typeface="Consolas"/>
                <a:sym typeface="Consolas"/>
              </a:rPr>
              <a:t>, </a:t>
            </a:r>
            <a:r>
              <a:rPr lang="en" sz="1200">
                <a:solidFill>
                  <a:srgbClr val="0086B3"/>
                </a:solidFill>
                <a:latin typeface="Consolas"/>
                <a:ea typeface="Consolas"/>
                <a:cs typeface="Consolas"/>
                <a:sym typeface="Consolas"/>
              </a:rPr>
              <a:t>(getOwed(studentA) &gt; 0)</a:t>
            </a:r>
            <a:r>
              <a:rPr lang="en" sz="1200">
                <a:solidFill>
                  <a:srgbClr val="333333"/>
                </a:solidFill>
                <a:latin typeface="Consolas"/>
                <a:ea typeface="Consolas"/>
                <a:cs typeface="Consolas"/>
                <a:sym typeface="Consolas"/>
              </a:rPr>
              <a:t>);</a:t>
            </a: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a:t>
            </a:r>
          </a:p>
          <a:p>
            <a:pPr lvl="0" rtl="0">
              <a:lnSpc>
                <a:spcPct val="145000"/>
              </a:lnSpc>
              <a:spcBef>
                <a:spcPts val="0"/>
              </a:spcBef>
              <a:buNone/>
            </a:pPr>
            <a:r>
              <a:t/>
            </a:r>
            <a:endParaRPr sz="1200">
              <a:solidFill>
                <a:srgbClr val="A71D5D"/>
              </a:solidFill>
              <a:latin typeface="Consolas"/>
              <a:ea typeface="Consolas"/>
              <a:cs typeface="Consolas"/>
              <a:sym typeface="Consolas"/>
            </a:endParaRPr>
          </a:p>
          <a:p>
            <a:pPr lvl="0" rtl="0">
              <a:lnSpc>
                <a:spcPct val="145000"/>
              </a:lnSpc>
              <a:spcBef>
                <a:spcPts val="0"/>
              </a:spcBef>
              <a:buNone/>
            </a:pPr>
            <a:br>
              <a:rPr lang="en" sz="1200">
                <a:solidFill>
                  <a:srgbClr val="333333"/>
                </a:solidFill>
                <a:latin typeface="Consolas"/>
                <a:ea typeface="Consolas"/>
                <a:cs typeface="Consolas"/>
                <a:sym typeface="Consolas"/>
              </a:rPr>
            </a:br>
            <a:br>
              <a:rPr lang="en" sz="1000">
                <a:solidFill>
                  <a:srgbClr val="333333"/>
                </a:solidFill>
                <a:highlight>
                  <a:srgbClr val="F7F7F7"/>
                </a:highlight>
                <a:latin typeface="Consolas"/>
                <a:ea typeface="Consolas"/>
                <a:cs typeface="Consolas"/>
                <a:sym typeface="Consolas"/>
              </a:rPr>
            </a:br>
          </a:p>
          <a:p>
            <a:pPr lvl="0" rtl="0">
              <a:lnSpc>
                <a:spcPct val="115000"/>
              </a:lnSpc>
              <a:spcBef>
                <a:spcPts val="0"/>
              </a:spcBef>
              <a:buNone/>
            </a:pPr>
            <a:r>
              <a:t/>
            </a:r>
            <a:endParaRPr sz="1000">
              <a:solidFill>
                <a:srgbClr val="333333"/>
              </a:solidFill>
              <a:highlight>
                <a:srgbClr val="F7F7F7"/>
              </a:highlight>
              <a:latin typeface="Consolas"/>
              <a:ea typeface="Consolas"/>
              <a:cs typeface="Consolas"/>
              <a:sym typeface="Consolas"/>
            </a:endParaRPr>
          </a:p>
          <a:p>
            <a:pPr lvl="0" marR="0" rtl="0" algn="l">
              <a:lnSpc>
                <a:spcPct val="100000"/>
              </a:lnSpc>
              <a:spcBef>
                <a:spcPts val="600"/>
              </a:spcBef>
              <a:spcAft>
                <a:spcPts val="0"/>
              </a:spcAft>
              <a:buNone/>
            </a:pPr>
            <a:r>
              <a:t/>
            </a:r>
            <a:endParaRPr/>
          </a:p>
          <a:p>
            <a:pPr lvl="0" marR="0" rtl="0" algn="l">
              <a:lnSpc>
                <a:spcPct val="100000"/>
              </a:lnSpc>
              <a:spcBef>
                <a:spcPts val="600"/>
              </a:spcBef>
              <a:spcAft>
                <a:spcPts val="0"/>
              </a:spcAft>
              <a:buNone/>
            </a:pPr>
            <a:r>
              <a:t/>
            </a:r>
            <a:endParaRPr/>
          </a:p>
          <a:p>
            <a:pPr lvl="0" marR="0" rtl="0" algn="l">
              <a:lnSpc>
                <a:spcPct val="100000"/>
              </a:lnSpc>
              <a:spcBef>
                <a:spcPts val="600"/>
              </a:spcBef>
              <a:spcAft>
                <a:spcPts val="0"/>
              </a:spcAft>
              <a:buNone/>
            </a:pPr>
            <a:r>
              <a:t/>
            </a:r>
            <a:endParaRPr/>
          </a:p>
          <a:p>
            <a:pPr indent="0" lvl="0" marL="457200" marR="0" rtl="0" algn="l">
              <a:lnSpc>
                <a:spcPct val="100000"/>
              </a:lnSpc>
              <a:spcBef>
                <a:spcPts val="600"/>
              </a:spcBef>
              <a:spcAft>
                <a:spcPts val="0"/>
              </a:spcAft>
              <a:buNone/>
            </a:pPr>
            <a:r>
              <a:t/>
            </a:r>
            <a:endParaRPr/>
          </a:p>
        </p:txBody>
      </p:sp>
      <p:sp>
        <p:nvSpPr>
          <p:cNvPr id="178" name="Shape 178"/>
          <p:cNvSpPr txBox="1"/>
          <p:nvPr>
            <p:ph idx="2" type="body"/>
          </p:nvPr>
        </p:nvSpPr>
        <p:spPr>
          <a:xfrm>
            <a:off x="4404900" y="1600200"/>
            <a:ext cx="4281900" cy="4967700"/>
          </a:xfrm>
          <a:prstGeom prst="rect">
            <a:avLst/>
          </a:prstGeom>
        </p:spPr>
        <p:txBody>
          <a:bodyPr anchorCtr="0" anchor="t" bIns="91425" lIns="91425" rIns="91425" wrap="square" tIns="91425">
            <a:noAutofit/>
          </a:bodyPr>
          <a:lstStyle/>
          <a:p>
            <a:pPr indent="-381000" lvl="0" marL="457200" rtl="0">
              <a:spcBef>
                <a:spcPts val="0"/>
              </a:spcBef>
              <a:spcAft>
                <a:spcPts val="0"/>
              </a:spcAft>
              <a:buSzPct val="100000"/>
            </a:pPr>
            <a:r>
              <a:rPr lang="en" sz="2400"/>
              <a:t>Take in a string and a boolean expression.</a:t>
            </a:r>
          </a:p>
          <a:p>
            <a:pPr indent="-381000" lvl="0" marL="457200" rtl="0">
              <a:spcBef>
                <a:spcPts val="0"/>
              </a:spcBef>
              <a:spcAft>
                <a:spcPts val="0"/>
              </a:spcAft>
              <a:buSzPct val="100000"/>
            </a:pPr>
            <a:r>
              <a:rPr lang="en" sz="2400"/>
              <a:t>Evaluates the expression and issues pass/fail based on outcome.</a:t>
            </a:r>
          </a:p>
          <a:p>
            <a:pPr indent="-381000" lvl="0" marL="457200" rtl="0">
              <a:spcBef>
                <a:spcPts val="0"/>
              </a:spcBef>
              <a:buSzPct val="100000"/>
            </a:pPr>
            <a:r>
              <a:rPr lang="en" sz="2400"/>
              <a:t>Used to check conformance of solution to expected properties.</a:t>
            </a:r>
          </a:p>
        </p:txBody>
      </p:sp>
      <p:sp>
        <p:nvSpPr>
          <p:cNvPr id="179" name="Shape 179"/>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83" name="Shape 183"/>
        <p:cNvGrpSpPr/>
        <p:nvPr/>
      </p:nvGrpSpPr>
      <p:grpSpPr>
        <a:xfrm>
          <a:off x="0" y="0"/>
          <a:ext cx="0" cy="0"/>
          <a:chOff x="0" y="0"/>
          <a:chExt cx="0" cy="0"/>
        </a:xfrm>
      </p:grpSpPr>
      <p:sp>
        <p:nvSpPr>
          <p:cNvPr id="184" name="Shape 184"/>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lvl="0" rtl="0">
              <a:spcBef>
                <a:spcPts val="0"/>
              </a:spcBef>
              <a:buNone/>
            </a:pPr>
            <a:r>
              <a:rPr lang="en"/>
              <a:t>assertSame, assertNotSame</a:t>
            </a:r>
          </a:p>
        </p:txBody>
      </p:sp>
      <p:sp>
        <p:nvSpPr>
          <p:cNvPr id="185" name="Shape 185"/>
          <p:cNvSpPr txBox="1"/>
          <p:nvPr>
            <p:ph idx="1" type="body"/>
          </p:nvPr>
        </p:nvSpPr>
        <p:spPr>
          <a:xfrm>
            <a:off x="457200" y="1600200"/>
            <a:ext cx="3994500" cy="4967700"/>
          </a:xfrm>
          <a:prstGeom prst="rect">
            <a:avLst/>
          </a:prstGeom>
        </p:spPr>
        <p:txBody>
          <a:bodyPr anchorCtr="0" anchor="t" bIns="91425" lIns="91425" rIns="91425" wrap="square" tIns="91425">
            <a:noAutofit/>
          </a:bodyPr>
          <a:lstStyle/>
          <a:p>
            <a:pPr lvl="0" rtl="0">
              <a:lnSpc>
                <a:spcPct val="145000"/>
              </a:lnSpc>
              <a:spcBef>
                <a:spcPts val="0"/>
              </a:spcBef>
              <a:buNone/>
            </a:pPr>
            <a:r>
              <a:rPr lang="en" sz="1200">
                <a:solidFill>
                  <a:srgbClr val="A71D5D"/>
                </a:solidFill>
                <a:latin typeface="Consolas"/>
                <a:ea typeface="Consolas"/>
                <a:cs typeface="Consolas"/>
                <a:sym typeface="Consolas"/>
              </a:rPr>
              <a:t>@Test</a:t>
            </a:r>
            <a:br>
              <a:rPr lang="en" sz="1200">
                <a:solidFill>
                  <a:srgbClr val="333333"/>
                </a:solidFill>
                <a:latin typeface="Consolas"/>
                <a:ea typeface="Consolas"/>
                <a:cs typeface="Consolas"/>
                <a:sym typeface="Consolas"/>
              </a:rPr>
            </a:br>
            <a:r>
              <a:rPr lang="en" sz="1200">
                <a:solidFill>
                  <a:srgbClr val="A71D5D"/>
                </a:solidFill>
                <a:latin typeface="Consolas"/>
                <a:ea typeface="Consolas"/>
                <a:cs typeface="Consolas"/>
                <a:sym typeface="Consolas"/>
              </a:rPr>
              <a:t>public</a:t>
            </a:r>
            <a:r>
              <a:rPr lang="en" sz="1200">
                <a:solidFill>
                  <a:srgbClr val="333333"/>
                </a:solidFill>
                <a:latin typeface="Consolas"/>
                <a:ea typeface="Consolas"/>
                <a:cs typeface="Consolas"/>
                <a:sym typeface="Consolas"/>
              </a:rPr>
              <a:t> </a:t>
            </a:r>
            <a:r>
              <a:rPr lang="en" sz="1200">
                <a:solidFill>
                  <a:srgbClr val="A71D5D"/>
                </a:solidFill>
                <a:latin typeface="Consolas"/>
                <a:ea typeface="Consolas"/>
                <a:cs typeface="Consolas"/>
                <a:sym typeface="Consolas"/>
              </a:rPr>
              <a:t>void</a:t>
            </a:r>
            <a:r>
              <a:rPr lang="en" sz="1200">
                <a:solidFill>
                  <a:srgbClr val="333333"/>
                </a:solidFill>
                <a:latin typeface="Consolas"/>
                <a:ea typeface="Consolas"/>
                <a:cs typeface="Consolas"/>
                <a:sym typeface="Consolas"/>
              </a:rPr>
              <a:t> </a:t>
            </a:r>
            <a:r>
              <a:rPr lang="en" sz="1200">
                <a:solidFill>
                  <a:srgbClr val="795DA3"/>
                </a:solidFill>
                <a:latin typeface="Consolas"/>
                <a:ea typeface="Consolas"/>
                <a:cs typeface="Consolas"/>
                <a:sym typeface="Consolas"/>
              </a:rPr>
              <a:t>testAssertNotSame</a:t>
            </a:r>
            <a:r>
              <a:rPr lang="en" sz="1200">
                <a:solidFill>
                  <a:srgbClr val="333333"/>
                </a:solidFill>
                <a:latin typeface="Consolas"/>
                <a:ea typeface="Consolas"/>
                <a:cs typeface="Consolas"/>
                <a:sym typeface="Consolas"/>
              </a:rPr>
              <a:t>() {</a:t>
            </a: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   assertNotSame(</a:t>
            </a:r>
            <a:r>
              <a:rPr lang="en" sz="1200">
                <a:solidFill>
                  <a:srgbClr val="183691"/>
                </a:solidFill>
                <a:latin typeface="Consolas"/>
                <a:ea typeface="Consolas"/>
                <a:cs typeface="Consolas"/>
                <a:sym typeface="Consolas"/>
              </a:rPr>
              <a:t>"should not be same Object"</a:t>
            </a:r>
            <a:r>
              <a:rPr lang="en" sz="1200">
                <a:solidFill>
                  <a:srgbClr val="333333"/>
                </a:solidFill>
                <a:latin typeface="Consolas"/>
                <a:ea typeface="Consolas"/>
                <a:cs typeface="Consolas"/>
                <a:sym typeface="Consolas"/>
              </a:rPr>
              <a:t>, </a:t>
            </a:r>
            <a:r>
              <a:rPr lang="en" sz="1200">
                <a:solidFill>
                  <a:srgbClr val="000000"/>
                </a:solidFill>
                <a:latin typeface="Consolas"/>
                <a:ea typeface="Consolas"/>
                <a:cs typeface="Consolas"/>
                <a:sym typeface="Consolas"/>
              </a:rPr>
              <a:t>studentA</a:t>
            </a:r>
            <a:r>
              <a:rPr lang="en" sz="1200">
                <a:solidFill>
                  <a:srgbClr val="333333"/>
                </a:solidFill>
                <a:latin typeface="Consolas"/>
                <a:ea typeface="Consolas"/>
                <a:cs typeface="Consolas"/>
                <a:sym typeface="Consolas"/>
              </a:rPr>
              <a:t>, </a:t>
            </a:r>
            <a:r>
              <a:rPr lang="en" sz="1200">
                <a:solidFill>
                  <a:srgbClr val="A71D5D"/>
                </a:solidFill>
                <a:latin typeface="Consolas"/>
                <a:ea typeface="Consolas"/>
                <a:cs typeface="Consolas"/>
                <a:sym typeface="Consolas"/>
              </a:rPr>
              <a:t>new</a:t>
            </a:r>
            <a:r>
              <a:rPr lang="en" sz="1200">
                <a:solidFill>
                  <a:srgbClr val="333333"/>
                </a:solidFill>
                <a:latin typeface="Consolas"/>
                <a:ea typeface="Consolas"/>
                <a:cs typeface="Consolas"/>
                <a:sym typeface="Consolas"/>
              </a:rPr>
              <a:t> Object());</a:t>
            </a: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a:t>
            </a:r>
            <a:br>
              <a:rPr lang="en" sz="1200">
                <a:solidFill>
                  <a:srgbClr val="333333"/>
                </a:solidFill>
                <a:latin typeface="Consolas"/>
                <a:ea typeface="Consolas"/>
                <a:cs typeface="Consolas"/>
                <a:sym typeface="Consolas"/>
              </a:rPr>
            </a:br>
            <a:br>
              <a:rPr lang="en" sz="1200">
                <a:solidFill>
                  <a:srgbClr val="333333"/>
                </a:solidFill>
                <a:latin typeface="Consolas"/>
                <a:ea typeface="Consolas"/>
                <a:cs typeface="Consolas"/>
                <a:sym typeface="Consolas"/>
              </a:rPr>
            </a:br>
            <a:r>
              <a:rPr lang="en" sz="1200">
                <a:solidFill>
                  <a:srgbClr val="A71D5D"/>
                </a:solidFill>
                <a:latin typeface="Consolas"/>
                <a:ea typeface="Consolas"/>
                <a:cs typeface="Consolas"/>
                <a:sym typeface="Consolas"/>
              </a:rPr>
              <a:t>@Test</a:t>
            </a:r>
            <a:br>
              <a:rPr lang="en" sz="1200">
                <a:solidFill>
                  <a:srgbClr val="333333"/>
                </a:solidFill>
                <a:latin typeface="Consolas"/>
                <a:ea typeface="Consolas"/>
                <a:cs typeface="Consolas"/>
                <a:sym typeface="Consolas"/>
              </a:rPr>
            </a:br>
            <a:r>
              <a:rPr lang="en" sz="1200">
                <a:solidFill>
                  <a:srgbClr val="A71D5D"/>
                </a:solidFill>
                <a:latin typeface="Consolas"/>
                <a:ea typeface="Consolas"/>
                <a:cs typeface="Consolas"/>
                <a:sym typeface="Consolas"/>
              </a:rPr>
              <a:t>public</a:t>
            </a:r>
            <a:r>
              <a:rPr lang="en" sz="1200">
                <a:solidFill>
                  <a:srgbClr val="333333"/>
                </a:solidFill>
                <a:latin typeface="Consolas"/>
                <a:ea typeface="Consolas"/>
                <a:cs typeface="Consolas"/>
                <a:sym typeface="Consolas"/>
              </a:rPr>
              <a:t> </a:t>
            </a:r>
            <a:r>
              <a:rPr lang="en" sz="1200">
                <a:solidFill>
                  <a:srgbClr val="A71D5D"/>
                </a:solidFill>
                <a:latin typeface="Consolas"/>
                <a:ea typeface="Consolas"/>
                <a:cs typeface="Consolas"/>
                <a:sym typeface="Consolas"/>
              </a:rPr>
              <a:t>void</a:t>
            </a:r>
            <a:r>
              <a:rPr lang="en" sz="1200">
                <a:solidFill>
                  <a:srgbClr val="333333"/>
                </a:solidFill>
                <a:latin typeface="Consolas"/>
                <a:ea typeface="Consolas"/>
                <a:cs typeface="Consolas"/>
                <a:sym typeface="Consolas"/>
              </a:rPr>
              <a:t> </a:t>
            </a:r>
            <a:r>
              <a:rPr lang="en" sz="1200">
                <a:solidFill>
                  <a:srgbClr val="795DA3"/>
                </a:solidFill>
                <a:latin typeface="Consolas"/>
                <a:ea typeface="Consolas"/>
                <a:cs typeface="Consolas"/>
                <a:sym typeface="Consolas"/>
              </a:rPr>
              <a:t>testAssertSame</a:t>
            </a:r>
            <a:r>
              <a:rPr lang="en" sz="1200">
                <a:solidFill>
                  <a:srgbClr val="333333"/>
                </a:solidFill>
                <a:latin typeface="Consolas"/>
                <a:ea typeface="Consolas"/>
                <a:cs typeface="Consolas"/>
                <a:sym typeface="Consolas"/>
              </a:rPr>
              <a:t>() {</a:t>
            </a: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    Student studentB = studentA;</a:t>
            </a: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   assertSame(</a:t>
            </a:r>
            <a:r>
              <a:rPr lang="en" sz="1200">
                <a:solidFill>
                  <a:srgbClr val="183691"/>
                </a:solidFill>
                <a:latin typeface="Consolas"/>
                <a:ea typeface="Consolas"/>
                <a:cs typeface="Consolas"/>
                <a:sym typeface="Consolas"/>
              </a:rPr>
              <a:t>"should be same"</a:t>
            </a:r>
            <a:r>
              <a:rPr lang="en" sz="1200">
                <a:solidFill>
                  <a:srgbClr val="333333"/>
                </a:solidFill>
                <a:latin typeface="Consolas"/>
                <a:ea typeface="Consolas"/>
                <a:cs typeface="Consolas"/>
                <a:sym typeface="Consolas"/>
              </a:rPr>
              <a:t>, studentA, studentB);</a:t>
            </a: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a:t>
            </a:r>
            <a:br>
              <a:rPr lang="en" sz="1000">
                <a:solidFill>
                  <a:srgbClr val="333333"/>
                </a:solidFill>
                <a:highlight>
                  <a:srgbClr val="F7F7F7"/>
                </a:highlight>
                <a:latin typeface="Consolas"/>
                <a:ea typeface="Consolas"/>
                <a:cs typeface="Consolas"/>
                <a:sym typeface="Consolas"/>
              </a:rPr>
            </a:br>
          </a:p>
          <a:p>
            <a:pPr lvl="0" rtl="0">
              <a:lnSpc>
                <a:spcPct val="115000"/>
              </a:lnSpc>
              <a:spcBef>
                <a:spcPts val="0"/>
              </a:spcBef>
              <a:buNone/>
            </a:pPr>
            <a:r>
              <a:t/>
            </a:r>
            <a:endParaRPr sz="1000">
              <a:solidFill>
                <a:srgbClr val="333333"/>
              </a:solidFill>
              <a:highlight>
                <a:srgbClr val="F7F7F7"/>
              </a:highlight>
              <a:latin typeface="Consolas"/>
              <a:ea typeface="Consolas"/>
              <a:cs typeface="Consolas"/>
              <a:sym typeface="Consolas"/>
            </a:endParaRPr>
          </a:p>
          <a:p>
            <a:pPr lvl="0" rtl="0">
              <a:lnSpc>
                <a:spcPct val="145000"/>
              </a:lnSpc>
              <a:spcBef>
                <a:spcPts val="0"/>
              </a:spcBef>
              <a:buNone/>
            </a:pPr>
            <a:r>
              <a:t/>
            </a:r>
            <a:endParaRPr sz="1200">
              <a:solidFill>
                <a:srgbClr val="A71D5D"/>
              </a:solidFill>
              <a:latin typeface="Consolas"/>
              <a:ea typeface="Consolas"/>
              <a:cs typeface="Consolas"/>
              <a:sym typeface="Consolas"/>
            </a:endParaRPr>
          </a:p>
          <a:p>
            <a:pPr indent="457200" lvl="0" rtl="0">
              <a:lnSpc>
                <a:spcPct val="145000"/>
              </a:lnSpc>
              <a:spcBef>
                <a:spcPts val="0"/>
              </a:spcBef>
              <a:buNone/>
            </a:pPr>
            <a:r>
              <a:t/>
            </a:r>
            <a:endParaRPr sz="1400">
              <a:solidFill>
                <a:srgbClr val="A71D5D"/>
              </a:solidFill>
              <a:latin typeface="Consolas"/>
              <a:ea typeface="Consolas"/>
              <a:cs typeface="Consolas"/>
              <a:sym typeface="Consolas"/>
            </a:endParaRPr>
          </a:p>
          <a:p>
            <a:pPr lvl="0" rtl="0">
              <a:lnSpc>
                <a:spcPct val="145000"/>
              </a:lnSpc>
              <a:spcBef>
                <a:spcPts val="0"/>
              </a:spcBef>
              <a:buNone/>
            </a:pPr>
            <a:r>
              <a:t/>
            </a:r>
            <a:endParaRPr sz="1200">
              <a:solidFill>
                <a:srgbClr val="A71D5D"/>
              </a:solidFill>
              <a:latin typeface="Consolas"/>
              <a:ea typeface="Consolas"/>
              <a:cs typeface="Consolas"/>
              <a:sym typeface="Consolas"/>
            </a:endParaRPr>
          </a:p>
          <a:p>
            <a:pPr lvl="0" rtl="0">
              <a:lnSpc>
                <a:spcPct val="145000"/>
              </a:lnSpc>
              <a:spcBef>
                <a:spcPts val="0"/>
              </a:spcBef>
              <a:buNone/>
            </a:pPr>
            <a:br>
              <a:rPr lang="en" sz="1200">
                <a:solidFill>
                  <a:srgbClr val="333333"/>
                </a:solidFill>
                <a:latin typeface="Consolas"/>
                <a:ea typeface="Consolas"/>
                <a:cs typeface="Consolas"/>
                <a:sym typeface="Consolas"/>
              </a:rPr>
            </a:br>
            <a:br>
              <a:rPr lang="en" sz="1000">
                <a:solidFill>
                  <a:srgbClr val="333333"/>
                </a:solidFill>
                <a:highlight>
                  <a:srgbClr val="F7F7F7"/>
                </a:highlight>
                <a:latin typeface="Consolas"/>
                <a:ea typeface="Consolas"/>
                <a:cs typeface="Consolas"/>
                <a:sym typeface="Consolas"/>
              </a:rPr>
            </a:br>
          </a:p>
          <a:p>
            <a:pPr lvl="0" rtl="0">
              <a:lnSpc>
                <a:spcPct val="115000"/>
              </a:lnSpc>
              <a:spcBef>
                <a:spcPts val="0"/>
              </a:spcBef>
              <a:buNone/>
            </a:pPr>
            <a:r>
              <a:t/>
            </a:r>
            <a:endParaRPr sz="1000">
              <a:solidFill>
                <a:srgbClr val="333333"/>
              </a:solidFill>
              <a:highlight>
                <a:srgbClr val="F7F7F7"/>
              </a:highlight>
              <a:latin typeface="Consolas"/>
              <a:ea typeface="Consolas"/>
              <a:cs typeface="Consolas"/>
              <a:sym typeface="Consolas"/>
            </a:endParaRPr>
          </a:p>
          <a:p>
            <a:pPr lvl="0" marR="0" rtl="0" algn="l">
              <a:lnSpc>
                <a:spcPct val="100000"/>
              </a:lnSpc>
              <a:spcBef>
                <a:spcPts val="600"/>
              </a:spcBef>
              <a:spcAft>
                <a:spcPts val="0"/>
              </a:spcAft>
              <a:buNone/>
            </a:pPr>
            <a:r>
              <a:t/>
            </a:r>
            <a:endParaRPr/>
          </a:p>
          <a:p>
            <a:pPr lvl="0" marR="0" rtl="0" algn="l">
              <a:lnSpc>
                <a:spcPct val="100000"/>
              </a:lnSpc>
              <a:spcBef>
                <a:spcPts val="600"/>
              </a:spcBef>
              <a:spcAft>
                <a:spcPts val="0"/>
              </a:spcAft>
              <a:buNone/>
            </a:pPr>
            <a:r>
              <a:t/>
            </a:r>
            <a:endParaRPr/>
          </a:p>
          <a:p>
            <a:pPr lvl="0" marR="0" rtl="0" algn="l">
              <a:lnSpc>
                <a:spcPct val="100000"/>
              </a:lnSpc>
              <a:spcBef>
                <a:spcPts val="600"/>
              </a:spcBef>
              <a:spcAft>
                <a:spcPts val="0"/>
              </a:spcAft>
              <a:buNone/>
            </a:pPr>
            <a:r>
              <a:t/>
            </a:r>
            <a:endParaRPr/>
          </a:p>
          <a:p>
            <a:pPr indent="0" lvl="0" marL="457200" marR="0" rtl="0" algn="l">
              <a:lnSpc>
                <a:spcPct val="100000"/>
              </a:lnSpc>
              <a:spcBef>
                <a:spcPts val="600"/>
              </a:spcBef>
              <a:spcAft>
                <a:spcPts val="0"/>
              </a:spcAft>
              <a:buNone/>
            </a:pPr>
            <a:r>
              <a:t/>
            </a:r>
            <a:endParaRPr/>
          </a:p>
        </p:txBody>
      </p:sp>
      <p:sp>
        <p:nvSpPr>
          <p:cNvPr id="186" name="Shape 186"/>
          <p:cNvSpPr txBox="1"/>
          <p:nvPr>
            <p:ph idx="2" type="body"/>
          </p:nvPr>
        </p:nvSpPr>
        <p:spPr>
          <a:xfrm>
            <a:off x="4404900" y="1600200"/>
            <a:ext cx="4281900" cy="4967700"/>
          </a:xfrm>
          <a:prstGeom prst="rect">
            <a:avLst/>
          </a:prstGeom>
        </p:spPr>
        <p:txBody>
          <a:bodyPr anchorCtr="0" anchor="t" bIns="91425" lIns="91425" rIns="91425" wrap="square" tIns="91425">
            <a:noAutofit/>
          </a:bodyPr>
          <a:lstStyle/>
          <a:p>
            <a:pPr indent="-419100" lvl="0" marL="457200" rtl="0">
              <a:spcBef>
                <a:spcPts val="0"/>
              </a:spcBef>
              <a:spcAft>
                <a:spcPts val="0"/>
              </a:spcAft>
              <a:buSzPct val="100000"/>
            </a:pPr>
            <a:r>
              <a:rPr lang="en"/>
              <a:t>Checks whether two objects are clones. </a:t>
            </a:r>
          </a:p>
          <a:p>
            <a:pPr indent="-419100" lvl="0" marL="457200" rtl="0">
              <a:spcBef>
                <a:spcPts val="0"/>
              </a:spcBef>
              <a:spcAft>
                <a:spcPts val="0"/>
              </a:spcAft>
              <a:buSzPct val="100000"/>
            </a:pPr>
            <a:r>
              <a:rPr lang="en"/>
              <a:t>Are these variables aliases for the same object?</a:t>
            </a:r>
          </a:p>
          <a:p>
            <a:pPr indent="-381000" lvl="1" marL="914400" rtl="0">
              <a:spcBef>
                <a:spcPts val="0"/>
              </a:spcBef>
              <a:spcAft>
                <a:spcPts val="0"/>
              </a:spcAft>
              <a:buSzPct val="100000"/>
            </a:pPr>
            <a:r>
              <a:rPr lang="en"/>
              <a:t>assertEquals uses .equals().</a:t>
            </a:r>
          </a:p>
          <a:p>
            <a:pPr indent="-381000" lvl="1" marL="914400" rtl="0">
              <a:spcBef>
                <a:spcPts val="0"/>
              </a:spcBef>
              <a:buSzPct val="100000"/>
            </a:pPr>
            <a:r>
              <a:rPr lang="en"/>
              <a:t>assertSame uses ==</a:t>
            </a:r>
          </a:p>
        </p:txBody>
      </p:sp>
      <p:sp>
        <p:nvSpPr>
          <p:cNvPr id="187" name="Shape 187"/>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1" name="Shape 191"/>
        <p:cNvGrpSpPr/>
        <p:nvPr/>
      </p:nvGrpSpPr>
      <p:grpSpPr>
        <a:xfrm>
          <a:off x="0" y="0"/>
          <a:ext cx="0" cy="0"/>
          <a:chOff x="0" y="0"/>
          <a:chExt cx="0" cy="0"/>
        </a:xfrm>
      </p:grpSpPr>
      <p:sp>
        <p:nvSpPr>
          <p:cNvPr id="192" name="Shape 192"/>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lvl="0" rtl="0">
              <a:spcBef>
                <a:spcPts val="0"/>
              </a:spcBef>
              <a:buNone/>
            </a:pPr>
            <a:r>
              <a:rPr lang="en"/>
              <a:t>assertNull, assertNotNull</a:t>
            </a:r>
          </a:p>
        </p:txBody>
      </p:sp>
      <p:sp>
        <p:nvSpPr>
          <p:cNvPr id="193" name="Shape 193"/>
          <p:cNvSpPr txBox="1"/>
          <p:nvPr>
            <p:ph idx="1" type="body"/>
          </p:nvPr>
        </p:nvSpPr>
        <p:spPr>
          <a:xfrm>
            <a:off x="457200" y="1600200"/>
            <a:ext cx="3994500" cy="4967700"/>
          </a:xfrm>
          <a:prstGeom prst="rect">
            <a:avLst/>
          </a:prstGeom>
        </p:spPr>
        <p:txBody>
          <a:bodyPr anchorCtr="0" anchor="t" bIns="91425" lIns="91425" rIns="91425" wrap="square" tIns="91425">
            <a:noAutofit/>
          </a:bodyPr>
          <a:lstStyle/>
          <a:p>
            <a:pPr lvl="0" rtl="0">
              <a:lnSpc>
                <a:spcPct val="145000"/>
              </a:lnSpc>
              <a:spcBef>
                <a:spcPts val="0"/>
              </a:spcBef>
              <a:buNone/>
            </a:pPr>
            <a:r>
              <a:rPr lang="en" sz="1200">
                <a:solidFill>
                  <a:srgbClr val="A71D5D"/>
                </a:solidFill>
                <a:latin typeface="Consolas"/>
                <a:ea typeface="Consolas"/>
                <a:cs typeface="Consolas"/>
                <a:sym typeface="Consolas"/>
              </a:rPr>
              <a:t>@Test</a:t>
            </a:r>
            <a:br>
              <a:rPr lang="en" sz="1200">
                <a:solidFill>
                  <a:srgbClr val="333333"/>
                </a:solidFill>
                <a:latin typeface="Consolas"/>
                <a:ea typeface="Consolas"/>
                <a:cs typeface="Consolas"/>
                <a:sym typeface="Consolas"/>
              </a:rPr>
            </a:br>
            <a:r>
              <a:rPr lang="en" sz="1200">
                <a:solidFill>
                  <a:srgbClr val="A71D5D"/>
                </a:solidFill>
                <a:latin typeface="Consolas"/>
                <a:ea typeface="Consolas"/>
                <a:cs typeface="Consolas"/>
                <a:sym typeface="Consolas"/>
              </a:rPr>
              <a:t>public</a:t>
            </a:r>
            <a:r>
              <a:rPr lang="en" sz="1200">
                <a:solidFill>
                  <a:srgbClr val="333333"/>
                </a:solidFill>
                <a:latin typeface="Consolas"/>
                <a:ea typeface="Consolas"/>
                <a:cs typeface="Consolas"/>
                <a:sym typeface="Consolas"/>
              </a:rPr>
              <a:t> </a:t>
            </a:r>
            <a:r>
              <a:rPr lang="en" sz="1200">
                <a:solidFill>
                  <a:srgbClr val="A71D5D"/>
                </a:solidFill>
                <a:latin typeface="Consolas"/>
                <a:ea typeface="Consolas"/>
                <a:cs typeface="Consolas"/>
                <a:sym typeface="Consolas"/>
              </a:rPr>
              <a:t>void</a:t>
            </a:r>
            <a:r>
              <a:rPr lang="en" sz="1200">
                <a:solidFill>
                  <a:srgbClr val="333333"/>
                </a:solidFill>
                <a:latin typeface="Consolas"/>
                <a:ea typeface="Consolas"/>
                <a:cs typeface="Consolas"/>
                <a:sym typeface="Consolas"/>
              </a:rPr>
              <a:t> </a:t>
            </a:r>
            <a:r>
              <a:rPr lang="en" sz="1200">
                <a:solidFill>
                  <a:srgbClr val="795DA3"/>
                </a:solidFill>
                <a:latin typeface="Consolas"/>
                <a:ea typeface="Consolas"/>
                <a:cs typeface="Consolas"/>
                <a:sym typeface="Consolas"/>
              </a:rPr>
              <a:t>testAssertNotNull</a:t>
            </a:r>
            <a:r>
              <a:rPr lang="en" sz="1200">
                <a:solidFill>
                  <a:srgbClr val="333333"/>
                </a:solidFill>
                <a:latin typeface="Consolas"/>
                <a:ea typeface="Consolas"/>
                <a:cs typeface="Consolas"/>
                <a:sym typeface="Consolas"/>
              </a:rPr>
              <a:t>() {</a:t>
            </a: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   assertNotNull(</a:t>
            </a:r>
            <a:r>
              <a:rPr lang="en" sz="1200">
                <a:solidFill>
                  <a:srgbClr val="183691"/>
                </a:solidFill>
                <a:latin typeface="Consolas"/>
                <a:ea typeface="Consolas"/>
                <a:cs typeface="Consolas"/>
                <a:sym typeface="Consolas"/>
              </a:rPr>
              <a:t>"should not be null"</a:t>
            </a:r>
            <a:r>
              <a:rPr lang="en" sz="1200">
                <a:solidFill>
                  <a:srgbClr val="333333"/>
                </a:solidFill>
                <a:latin typeface="Consolas"/>
                <a:ea typeface="Consolas"/>
                <a:cs typeface="Consolas"/>
                <a:sym typeface="Consolas"/>
              </a:rPr>
              <a:t>, </a:t>
            </a:r>
            <a:r>
              <a:rPr lang="en" sz="1200">
                <a:solidFill>
                  <a:srgbClr val="A71D5D"/>
                </a:solidFill>
                <a:latin typeface="Consolas"/>
                <a:ea typeface="Consolas"/>
                <a:cs typeface="Consolas"/>
                <a:sym typeface="Consolas"/>
              </a:rPr>
              <a:t>new</a:t>
            </a:r>
            <a:r>
              <a:rPr lang="en" sz="1200">
                <a:solidFill>
                  <a:srgbClr val="333333"/>
                </a:solidFill>
                <a:latin typeface="Consolas"/>
                <a:ea typeface="Consolas"/>
                <a:cs typeface="Consolas"/>
                <a:sym typeface="Consolas"/>
              </a:rPr>
              <a:t> Object());</a:t>
            </a: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a:t>
            </a:r>
            <a:br>
              <a:rPr lang="en" sz="1200">
                <a:solidFill>
                  <a:srgbClr val="333333"/>
                </a:solidFill>
                <a:latin typeface="Consolas"/>
                <a:ea typeface="Consolas"/>
                <a:cs typeface="Consolas"/>
                <a:sym typeface="Consolas"/>
              </a:rPr>
            </a:br>
            <a:br>
              <a:rPr lang="en" sz="1200">
                <a:solidFill>
                  <a:srgbClr val="333333"/>
                </a:solidFill>
                <a:latin typeface="Consolas"/>
                <a:ea typeface="Consolas"/>
                <a:cs typeface="Consolas"/>
                <a:sym typeface="Consolas"/>
              </a:rPr>
            </a:br>
            <a:r>
              <a:rPr lang="en" sz="1200">
                <a:solidFill>
                  <a:srgbClr val="A71D5D"/>
                </a:solidFill>
                <a:latin typeface="Consolas"/>
                <a:ea typeface="Consolas"/>
                <a:cs typeface="Consolas"/>
                <a:sym typeface="Consolas"/>
              </a:rPr>
              <a:t>@Test</a:t>
            </a:r>
          </a:p>
          <a:p>
            <a:pPr lvl="0" rtl="0">
              <a:lnSpc>
                <a:spcPct val="145000"/>
              </a:lnSpc>
              <a:spcBef>
                <a:spcPts val="0"/>
              </a:spcBef>
              <a:buNone/>
            </a:pPr>
            <a:r>
              <a:rPr lang="en" sz="1200">
                <a:solidFill>
                  <a:srgbClr val="A71D5D"/>
                </a:solidFill>
                <a:latin typeface="Consolas"/>
                <a:ea typeface="Consolas"/>
                <a:cs typeface="Consolas"/>
                <a:sym typeface="Consolas"/>
              </a:rPr>
              <a:t>public</a:t>
            </a:r>
            <a:r>
              <a:rPr lang="en" sz="1200">
                <a:solidFill>
                  <a:srgbClr val="333333"/>
                </a:solidFill>
                <a:latin typeface="Consolas"/>
                <a:ea typeface="Consolas"/>
                <a:cs typeface="Consolas"/>
                <a:sym typeface="Consolas"/>
              </a:rPr>
              <a:t> </a:t>
            </a:r>
            <a:r>
              <a:rPr lang="en" sz="1200">
                <a:solidFill>
                  <a:srgbClr val="A71D5D"/>
                </a:solidFill>
                <a:latin typeface="Consolas"/>
                <a:ea typeface="Consolas"/>
                <a:cs typeface="Consolas"/>
                <a:sym typeface="Consolas"/>
              </a:rPr>
              <a:t>void</a:t>
            </a:r>
            <a:r>
              <a:rPr lang="en" sz="1200">
                <a:solidFill>
                  <a:srgbClr val="333333"/>
                </a:solidFill>
                <a:latin typeface="Consolas"/>
                <a:ea typeface="Consolas"/>
                <a:cs typeface="Consolas"/>
                <a:sym typeface="Consolas"/>
              </a:rPr>
              <a:t> </a:t>
            </a:r>
            <a:r>
              <a:rPr lang="en" sz="1200">
                <a:solidFill>
                  <a:srgbClr val="795DA3"/>
                </a:solidFill>
                <a:latin typeface="Consolas"/>
                <a:ea typeface="Consolas"/>
                <a:cs typeface="Consolas"/>
                <a:sym typeface="Consolas"/>
              </a:rPr>
              <a:t>testAssertNull</a:t>
            </a:r>
            <a:r>
              <a:rPr lang="en" sz="1200">
                <a:solidFill>
                  <a:srgbClr val="333333"/>
                </a:solidFill>
                <a:latin typeface="Consolas"/>
                <a:ea typeface="Consolas"/>
                <a:cs typeface="Consolas"/>
                <a:sym typeface="Consolas"/>
              </a:rPr>
              <a:t>() {</a:t>
            </a: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   assertNull(</a:t>
            </a:r>
            <a:r>
              <a:rPr lang="en" sz="1200">
                <a:solidFill>
                  <a:srgbClr val="183691"/>
                </a:solidFill>
                <a:latin typeface="Consolas"/>
                <a:ea typeface="Consolas"/>
                <a:cs typeface="Consolas"/>
                <a:sym typeface="Consolas"/>
              </a:rPr>
              <a:t>"should be null"</a:t>
            </a:r>
            <a:r>
              <a:rPr lang="en" sz="1200">
                <a:solidFill>
                  <a:srgbClr val="333333"/>
                </a:solidFill>
                <a:latin typeface="Consolas"/>
                <a:ea typeface="Consolas"/>
                <a:cs typeface="Consolas"/>
                <a:sym typeface="Consolas"/>
              </a:rPr>
              <a:t>, </a:t>
            </a:r>
            <a:r>
              <a:rPr lang="en" sz="1200">
                <a:solidFill>
                  <a:srgbClr val="0086B3"/>
                </a:solidFill>
                <a:latin typeface="Consolas"/>
                <a:ea typeface="Consolas"/>
                <a:cs typeface="Consolas"/>
                <a:sym typeface="Consolas"/>
              </a:rPr>
              <a:t>null</a:t>
            </a:r>
            <a:r>
              <a:rPr lang="en" sz="1200">
                <a:solidFill>
                  <a:srgbClr val="333333"/>
                </a:solidFill>
                <a:latin typeface="Consolas"/>
                <a:ea typeface="Consolas"/>
                <a:cs typeface="Consolas"/>
                <a:sym typeface="Consolas"/>
              </a:rPr>
              <a:t>);</a:t>
            </a: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a:t>
            </a:r>
          </a:p>
          <a:p>
            <a:pPr indent="457200" lvl="0" rtl="0">
              <a:lnSpc>
                <a:spcPct val="145000"/>
              </a:lnSpc>
              <a:spcBef>
                <a:spcPts val="0"/>
              </a:spcBef>
              <a:buNone/>
            </a:pPr>
            <a:r>
              <a:t/>
            </a:r>
            <a:endParaRPr sz="1400">
              <a:solidFill>
                <a:srgbClr val="A71D5D"/>
              </a:solidFill>
              <a:latin typeface="Consolas"/>
              <a:ea typeface="Consolas"/>
              <a:cs typeface="Consolas"/>
              <a:sym typeface="Consolas"/>
            </a:endParaRPr>
          </a:p>
          <a:p>
            <a:pPr lvl="0" rtl="0">
              <a:lnSpc>
                <a:spcPct val="145000"/>
              </a:lnSpc>
              <a:spcBef>
                <a:spcPts val="0"/>
              </a:spcBef>
              <a:buNone/>
            </a:pPr>
            <a:r>
              <a:t/>
            </a:r>
            <a:endParaRPr sz="1200">
              <a:solidFill>
                <a:srgbClr val="A71D5D"/>
              </a:solidFill>
              <a:latin typeface="Consolas"/>
              <a:ea typeface="Consolas"/>
              <a:cs typeface="Consolas"/>
              <a:sym typeface="Consolas"/>
            </a:endParaRPr>
          </a:p>
          <a:p>
            <a:pPr lvl="0" rtl="0">
              <a:lnSpc>
                <a:spcPct val="145000"/>
              </a:lnSpc>
              <a:spcBef>
                <a:spcPts val="0"/>
              </a:spcBef>
              <a:buNone/>
            </a:pPr>
            <a:br>
              <a:rPr lang="en" sz="1200">
                <a:solidFill>
                  <a:srgbClr val="333333"/>
                </a:solidFill>
                <a:latin typeface="Consolas"/>
                <a:ea typeface="Consolas"/>
                <a:cs typeface="Consolas"/>
                <a:sym typeface="Consolas"/>
              </a:rPr>
            </a:br>
            <a:br>
              <a:rPr lang="en" sz="1000">
                <a:solidFill>
                  <a:srgbClr val="333333"/>
                </a:solidFill>
                <a:highlight>
                  <a:srgbClr val="F7F7F7"/>
                </a:highlight>
                <a:latin typeface="Consolas"/>
                <a:ea typeface="Consolas"/>
                <a:cs typeface="Consolas"/>
                <a:sym typeface="Consolas"/>
              </a:rPr>
            </a:br>
          </a:p>
          <a:p>
            <a:pPr lvl="0" rtl="0">
              <a:lnSpc>
                <a:spcPct val="115000"/>
              </a:lnSpc>
              <a:spcBef>
                <a:spcPts val="0"/>
              </a:spcBef>
              <a:buNone/>
            </a:pPr>
            <a:r>
              <a:t/>
            </a:r>
            <a:endParaRPr sz="1000">
              <a:solidFill>
                <a:srgbClr val="333333"/>
              </a:solidFill>
              <a:highlight>
                <a:srgbClr val="F7F7F7"/>
              </a:highlight>
              <a:latin typeface="Consolas"/>
              <a:ea typeface="Consolas"/>
              <a:cs typeface="Consolas"/>
              <a:sym typeface="Consolas"/>
            </a:endParaRPr>
          </a:p>
          <a:p>
            <a:pPr lvl="0" marR="0" rtl="0" algn="l">
              <a:lnSpc>
                <a:spcPct val="100000"/>
              </a:lnSpc>
              <a:spcBef>
                <a:spcPts val="600"/>
              </a:spcBef>
              <a:spcAft>
                <a:spcPts val="0"/>
              </a:spcAft>
              <a:buNone/>
            </a:pPr>
            <a:r>
              <a:t/>
            </a:r>
            <a:endParaRPr/>
          </a:p>
          <a:p>
            <a:pPr lvl="0" marR="0" rtl="0" algn="l">
              <a:lnSpc>
                <a:spcPct val="100000"/>
              </a:lnSpc>
              <a:spcBef>
                <a:spcPts val="600"/>
              </a:spcBef>
              <a:spcAft>
                <a:spcPts val="0"/>
              </a:spcAft>
              <a:buNone/>
            </a:pPr>
            <a:r>
              <a:t/>
            </a:r>
            <a:endParaRPr/>
          </a:p>
          <a:p>
            <a:pPr lvl="0" marR="0" rtl="0" algn="l">
              <a:lnSpc>
                <a:spcPct val="100000"/>
              </a:lnSpc>
              <a:spcBef>
                <a:spcPts val="600"/>
              </a:spcBef>
              <a:spcAft>
                <a:spcPts val="0"/>
              </a:spcAft>
              <a:buNone/>
            </a:pPr>
            <a:r>
              <a:t/>
            </a:r>
            <a:endParaRPr/>
          </a:p>
          <a:p>
            <a:pPr indent="0" lvl="0" marL="457200" marR="0" rtl="0" algn="l">
              <a:lnSpc>
                <a:spcPct val="100000"/>
              </a:lnSpc>
              <a:spcBef>
                <a:spcPts val="600"/>
              </a:spcBef>
              <a:spcAft>
                <a:spcPts val="0"/>
              </a:spcAft>
              <a:buNone/>
            </a:pPr>
            <a:r>
              <a:t/>
            </a:r>
            <a:endParaRPr/>
          </a:p>
        </p:txBody>
      </p:sp>
      <p:sp>
        <p:nvSpPr>
          <p:cNvPr id="194" name="Shape 194"/>
          <p:cNvSpPr txBox="1"/>
          <p:nvPr>
            <p:ph idx="2" type="body"/>
          </p:nvPr>
        </p:nvSpPr>
        <p:spPr>
          <a:xfrm>
            <a:off x="4404900" y="1600200"/>
            <a:ext cx="4281900" cy="4967700"/>
          </a:xfrm>
          <a:prstGeom prst="rect">
            <a:avLst/>
          </a:prstGeom>
        </p:spPr>
        <p:txBody>
          <a:bodyPr anchorCtr="0" anchor="t" bIns="91425" lIns="91425" rIns="91425" wrap="square" tIns="91425">
            <a:noAutofit/>
          </a:bodyPr>
          <a:lstStyle/>
          <a:p>
            <a:pPr indent="-419100" lvl="0" marL="457200" rtl="0">
              <a:spcBef>
                <a:spcPts val="0"/>
              </a:spcBef>
              <a:spcAft>
                <a:spcPts val="0"/>
              </a:spcAft>
              <a:buSzPct val="100000"/>
            </a:pPr>
            <a:r>
              <a:rPr lang="en"/>
              <a:t>Take in an object and checks whether it is null/not null.</a:t>
            </a:r>
          </a:p>
          <a:p>
            <a:pPr indent="-419100" lvl="0" marL="457200" rtl="0">
              <a:spcBef>
                <a:spcPts val="0"/>
              </a:spcBef>
              <a:buSzPct val="100000"/>
            </a:pPr>
            <a:r>
              <a:rPr lang="en"/>
              <a:t>Can be used to help diagnose and void null pointer exceptions. </a:t>
            </a:r>
          </a:p>
        </p:txBody>
      </p:sp>
      <p:sp>
        <p:nvSpPr>
          <p:cNvPr id="195" name="Shape 195"/>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5" name="Shape 55"/>
        <p:cNvGrpSpPr/>
        <p:nvPr/>
      </p:nvGrpSpPr>
      <p:grpSpPr>
        <a:xfrm>
          <a:off x="0" y="0"/>
          <a:ext cx="0" cy="0"/>
          <a:chOff x="0" y="0"/>
          <a:chExt cx="0" cy="0"/>
        </a:xfrm>
      </p:grpSpPr>
      <p:sp>
        <p:nvSpPr>
          <p:cNvPr id="56" name="Shape 56"/>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lvl="0" rtl="0">
              <a:spcBef>
                <a:spcPts val="0"/>
              </a:spcBef>
              <a:buNone/>
            </a:pPr>
            <a:r>
              <a:rPr lang="en"/>
              <a:t>Executing Tests</a:t>
            </a:r>
          </a:p>
        </p:txBody>
      </p:sp>
      <p:sp>
        <p:nvSpPr>
          <p:cNvPr id="57" name="Shape 57"/>
          <p:cNvSpPr txBox="1"/>
          <p:nvPr>
            <p:ph idx="1" type="body"/>
          </p:nvPr>
        </p:nvSpPr>
        <p:spPr>
          <a:xfrm>
            <a:off x="457200" y="1600200"/>
            <a:ext cx="8229600" cy="4967700"/>
          </a:xfrm>
          <a:prstGeom prst="rect">
            <a:avLst/>
          </a:prstGeom>
        </p:spPr>
        <p:txBody>
          <a:bodyPr anchorCtr="0" anchor="t" bIns="91425" lIns="91425" rIns="91425" wrap="square" tIns="91425">
            <a:noAutofit/>
          </a:bodyPr>
          <a:lstStyle/>
          <a:p>
            <a:pPr indent="-419100" lvl="0" marL="457200" rtl="0">
              <a:lnSpc>
                <a:spcPct val="120000"/>
              </a:lnSpc>
              <a:spcBef>
                <a:spcPts val="0"/>
              </a:spcBef>
              <a:spcAft>
                <a:spcPts val="0"/>
              </a:spcAft>
              <a:buSzPct val="100000"/>
            </a:pPr>
            <a:r>
              <a:rPr lang="en"/>
              <a:t>We’ve covered many techniques to derive test cases. </a:t>
            </a:r>
          </a:p>
          <a:p>
            <a:pPr indent="-419100" lvl="0" marL="457200" rtl="0">
              <a:lnSpc>
                <a:spcPct val="120000"/>
              </a:lnSpc>
              <a:spcBef>
                <a:spcPts val="0"/>
              </a:spcBef>
              <a:spcAft>
                <a:spcPts val="0"/>
              </a:spcAft>
              <a:buSzPct val="100000"/>
            </a:pPr>
            <a:r>
              <a:rPr lang="en"/>
              <a:t>How do you run them on the program?</a:t>
            </a:r>
          </a:p>
          <a:p>
            <a:pPr indent="-381000" lvl="1" marL="914400" rtl="0">
              <a:spcBef>
                <a:spcPts val="0"/>
              </a:spcBef>
              <a:buSzPct val="100000"/>
            </a:pPr>
            <a:r>
              <a:rPr lang="en"/>
              <a:t>You could run the code and check results by hand.</a:t>
            </a:r>
          </a:p>
          <a:p>
            <a:pPr indent="-381000" lvl="1" marL="914400" rtl="0">
              <a:spcBef>
                <a:spcPts val="0"/>
              </a:spcBef>
              <a:buClr>
                <a:srgbClr val="FF0000"/>
              </a:buClr>
              <a:buSzPct val="100000"/>
            </a:pPr>
            <a:r>
              <a:rPr b="1" lang="en" u="sng">
                <a:solidFill>
                  <a:srgbClr val="FF0000"/>
                </a:solidFill>
              </a:rPr>
              <a:t>Please don’t do this.</a:t>
            </a:r>
          </a:p>
          <a:p>
            <a:pPr indent="-381000" lvl="2" marL="1371600" rtl="0">
              <a:spcBef>
                <a:spcPts val="0"/>
              </a:spcBef>
              <a:buClr>
                <a:srgbClr val="000000"/>
              </a:buClr>
              <a:buSzPct val="100000"/>
            </a:pPr>
            <a:r>
              <a:rPr lang="en"/>
              <a:t>Humans are slow, expensive, and error-prone.</a:t>
            </a:r>
          </a:p>
          <a:p>
            <a:pPr indent="-381000" lvl="1" marL="914400" marR="0" rtl="0" algn="l">
              <a:lnSpc>
                <a:spcPct val="100000"/>
              </a:lnSpc>
              <a:spcBef>
                <a:spcPts val="0"/>
              </a:spcBef>
              <a:spcAft>
                <a:spcPts val="0"/>
              </a:spcAft>
              <a:buClr>
                <a:schemeClr val="dk1"/>
              </a:buClr>
              <a:buSzPct val="100000"/>
              <a:buFont typeface="Arial"/>
            </a:pPr>
            <a:r>
              <a:rPr lang="en"/>
              <a:t>Test design requires effort and creativity.</a:t>
            </a:r>
          </a:p>
          <a:p>
            <a:pPr indent="-381000" lvl="1" marL="914400" marR="0" rtl="0" algn="l">
              <a:lnSpc>
                <a:spcPct val="100000"/>
              </a:lnSpc>
              <a:spcBef>
                <a:spcPts val="0"/>
              </a:spcBef>
              <a:spcAft>
                <a:spcPts val="0"/>
              </a:spcAft>
              <a:buSzPct val="100000"/>
            </a:pPr>
            <a:r>
              <a:rPr lang="en"/>
              <a:t>Test execution should not.</a:t>
            </a:r>
          </a:p>
        </p:txBody>
      </p:sp>
      <p:sp>
        <p:nvSpPr>
          <p:cNvPr id="58" name="Shape 58"/>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99" name="Shape 199"/>
        <p:cNvGrpSpPr/>
        <p:nvPr/>
      </p:nvGrpSpPr>
      <p:grpSpPr>
        <a:xfrm>
          <a:off x="0" y="0"/>
          <a:ext cx="0" cy="0"/>
          <a:chOff x="0" y="0"/>
          <a:chExt cx="0" cy="0"/>
        </a:xfrm>
      </p:grpSpPr>
      <p:sp>
        <p:nvSpPr>
          <p:cNvPr id="200" name="Shape 200"/>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lvl="0" rtl="0">
              <a:spcBef>
                <a:spcPts val="0"/>
              </a:spcBef>
              <a:buNone/>
            </a:pPr>
            <a:r>
              <a:rPr lang="en"/>
              <a:t>assertThat</a:t>
            </a:r>
          </a:p>
        </p:txBody>
      </p:sp>
      <p:sp>
        <p:nvSpPr>
          <p:cNvPr id="201" name="Shape 201"/>
          <p:cNvSpPr txBox="1"/>
          <p:nvPr>
            <p:ph idx="1" type="body"/>
          </p:nvPr>
        </p:nvSpPr>
        <p:spPr>
          <a:xfrm>
            <a:off x="457200" y="1600200"/>
            <a:ext cx="8229600" cy="4967700"/>
          </a:xfrm>
          <a:prstGeom prst="rect">
            <a:avLst/>
          </a:prstGeom>
        </p:spPr>
        <p:txBody>
          <a:bodyPr anchorCtr="0" anchor="t" bIns="91425" lIns="91425" rIns="91425" wrap="square" tIns="91425">
            <a:noAutofit/>
          </a:bodyPr>
          <a:lstStyle/>
          <a:p>
            <a:pPr lvl="0" rtl="0">
              <a:lnSpc>
                <a:spcPct val="145000"/>
              </a:lnSpc>
              <a:spcBef>
                <a:spcPts val="0"/>
              </a:spcBef>
              <a:buNone/>
            </a:pPr>
            <a:r>
              <a:rPr lang="en" sz="1200">
                <a:solidFill>
                  <a:srgbClr val="A71D5D"/>
                </a:solidFill>
                <a:latin typeface="Consolas"/>
                <a:ea typeface="Consolas"/>
                <a:cs typeface="Consolas"/>
                <a:sym typeface="Consolas"/>
              </a:rPr>
              <a:t>@Test</a:t>
            </a:r>
            <a:br>
              <a:rPr lang="en" sz="1200">
                <a:solidFill>
                  <a:srgbClr val="333333"/>
                </a:solidFill>
                <a:latin typeface="Consolas"/>
                <a:ea typeface="Consolas"/>
                <a:cs typeface="Consolas"/>
                <a:sym typeface="Consolas"/>
              </a:rPr>
            </a:br>
            <a:r>
              <a:rPr lang="en" sz="1200">
                <a:solidFill>
                  <a:srgbClr val="A71D5D"/>
                </a:solidFill>
                <a:latin typeface="Consolas"/>
                <a:ea typeface="Consolas"/>
                <a:cs typeface="Consolas"/>
                <a:sym typeface="Consolas"/>
              </a:rPr>
              <a:t>public</a:t>
            </a:r>
            <a:r>
              <a:rPr lang="en" sz="1200">
                <a:solidFill>
                  <a:srgbClr val="333333"/>
                </a:solidFill>
                <a:latin typeface="Consolas"/>
                <a:ea typeface="Consolas"/>
                <a:cs typeface="Consolas"/>
                <a:sym typeface="Consolas"/>
              </a:rPr>
              <a:t> </a:t>
            </a:r>
            <a:r>
              <a:rPr lang="en" sz="1200">
                <a:solidFill>
                  <a:srgbClr val="A71D5D"/>
                </a:solidFill>
                <a:latin typeface="Consolas"/>
                <a:ea typeface="Consolas"/>
                <a:cs typeface="Consolas"/>
                <a:sym typeface="Consolas"/>
              </a:rPr>
              <a:t>void</a:t>
            </a:r>
            <a:r>
              <a:rPr lang="en" sz="1200">
                <a:solidFill>
                  <a:srgbClr val="333333"/>
                </a:solidFill>
                <a:latin typeface="Consolas"/>
                <a:ea typeface="Consolas"/>
                <a:cs typeface="Consolas"/>
                <a:sym typeface="Consolas"/>
              </a:rPr>
              <a:t> </a:t>
            </a:r>
            <a:r>
              <a:rPr lang="en" sz="1200">
                <a:solidFill>
                  <a:srgbClr val="795DA3"/>
                </a:solidFill>
                <a:latin typeface="Consolas"/>
                <a:ea typeface="Consolas"/>
                <a:cs typeface="Consolas"/>
                <a:sym typeface="Consolas"/>
              </a:rPr>
              <a:t>testAssertThat</a:t>
            </a:r>
            <a:r>
              <a:rPr lang="en" sz="1200">
                <a:solidFill>
                  <a:srgbClr val="333333"/>
                </a:solidFill>
                <a:latin typeface="Consolas"/>
                <a:ea typeface="Consolas"/>
                <a:cs typeface="Consolas"/>
                <a:sym typeface="Consolas"/>
              </a:rPr>
              <a:t>{</a:t>
            </a: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  assertThat(</a:t>
            </a:r>
            <a:r>
              <a:rPr lang="en" sz="1200">
                <a:solidFill>
                  <a:srgbClr val="183691"/>
                </a:solidFill>
                <a:latin typeface="Consolas"/>
                <a:ea typeface="Consolas"/>
                <a:cs typeface="Consolas"/>
                <a:sym typeface="Consolas"/>
              </a:rPr>
              <a:t>"albumen"</a:t>
            </a:r>
            <a:r>
              <a:rPr lang="en" sz="1200">
                <a:solidFill>
                  <a:srgbClr val="333333"/>
                </a:solidFill>
                <a:latin typeface="Consolas"/>
                <a:ea typeface="Consolas"/>
                <a:cs typeface="Consolas"/>
                <a:sym typeface="Consolas"/>
              </a:rPr>
              <a:t>, </a:t>
            </a:r>
            <a:r>
              <a:rPr b="1" lang="en" sz="1200">
                <a:solidFill>
                  <a:srgbClr val="333333"/>
                </a:solidFill>
                <a:latin typeface="Consolas"/>
                <a:ea typeface="Consolas"/>
                <a:cs typeface="Consolas"/>
                <a:sym typeface="Consolas"/>
              </a:rPr>
              <a:t>both</a:t>
            </a:r>
            <a:r>
              <a:rPr lang="en" sz="1200">
                <a:solidFill>
                  <a:srgbClr val="333333"/>
                </a:solidFill>
                <a:latin typeface="Consolas"/>
                <a:ea typeface="Consolas"/>
                <a:cs typeface="Consolas"/>
                <a:sym typeface="Consolas"/>
              </a:rPr>
              <a:t>(containsString(</a:t>
            </a:r>
            <a:r>
              <a:rPr lang="en" sz="1200">
                <a:solidFill>
                  <a:srgbClr val="183691"/>
                </a:solidFill>
                <a:latin typeface="Consolas"/>
                <a:ea typeface="Consolas"/>
                <a:cs typeface="Consolas"/>
                <a:sym typeface="Consolas"/>
              </a:rPr>
              <a:t>"a"</a:t>
            </a:r>
            <a:r>
              <a:rPr lang="en" sz="1200">
                <a:solidFill>
                  <a:srgbClr val="333333"/>
                </a:solidFill>
                <a:latin typeface="Consolas"/>
                <a:ea typeface="Consolas"/>
                <a:cs typeface="Consolas"/>
                <a:sym typeface="Consolas"/>
              </a:rPr>
              <a:t>))</a:t>
            </a:r>
            <a:r>
              <a:rPr lang="en" sz="1200">
                <a:solidFill>
                  <a:srgbClr val="A71D5D"/>
                </a:solidFill>
                <a:latin typeface="Consolas"/>
                <a:ea typeface="Consolas"/>
                <a:cs typeface="Consolas"/>
                <a:sym typeface="Consolas"/>
              </a:rPr>
              <a:t>.</a:t>
            </a:r>
            <a:r>
              <a:rPr lang="en" sz="1200">
                <a:solidFill>
                  <a:srgbClr val="333333"/>
                </a:solidFill>
                <a:latin typeface="Consolas"/>
                <a:ea typeface="Consolas"/>
                <a:cs typeface="Consolas"/>
                <a:sym typeface="Consolas"/>
              </a:rPr>
              <a:t>and(containsString(</a:t>
            </a:r>
            <a:r>
              <a:rPr lang="en" sz="1200">
                <a:solidFill>
                  <a:srgbClr val="183691"/>
                </a:solidFill>
                <a:latin typeface="Consolas"/>
                <a:ea typeface="Consolas"/>
                <a:cs typeface="Consolas"/>
                <a:sym typeface="Consolas"/>
              </a:rPr>
              <a:t>"b"</a:t>
            </a:r>
            <a:r>
              <a:rPr lang="en" sz="1200">
                <a:solidFill>
                  <a:srgbClr val="333333"/>
                </a:solidFill>
                <a:latin typeface="Consolas"/>
                <a:ea typeface="Consolas"/>
                <a:cs typeface="Consolas"/>
                <a:sym typeface="Consolas"/>
              </a:rPr>
              <a:t>)));</a:t>
            </a: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  assertThat(Arrays</a:t>
            </a:r>
            <a:r>
              <a:rPr lang="en" sz="1200">
                <a:solidFill>
                  <a:srgbClr val="A71D5D"/>
                </a:solidFill>
                <a:latin typeface="Consolas"/>
                <a:ea typeface="Consolas"/>
                <a:cs typeface="Consolas"/>
                <a:sym typeface="Consolas"/>
              </a:rPr>
              <a:t>.</a:t>
            </a:r>
            <a:r>
              <a:rPr lang="en" sz="1200">
                <a:solidFill>
                  <a:srgbClr val="333333"/>
                </a:solidFill>
                <a:latin typeface="Consolas"/>
                <a:ea typeface="Consolas"/>
                <a:cs typeface="Consolas"/>
                <a:sym typeface="Consolas"/>
              </a:rPr>
              <a:t>asList(</a:t>
            </a:r>
            <a:r>
              <a:rPr lang="en" sz="1200">
                <a:solidFill>
                  <a:srgbClr val="183691"/>
                </a:solidFill>
                <a:latin typeface="Consolas"/>
                <a:ea typeface="Consolas"/>
                <a:cs typeface="Consolas"/>
                <a:sym typeface="Consolas"/>
              </a:rPr>
              <a:t>"one"</a:t>
            </a:r>
            <a:r>
              <a:rPr lang="en" sz="1200">
                <a:solidFill>
                  <a:srgbClr val="333333"/>
                </a:solidFill>
                <a:latin typeface="Consolas"/>
                <a:ea typeface="Consolas"/>
                <a:cs typeface="Consolas"/>
                <a:sym typeface="Consolas"/>
              </a:rPr>
              <a:t>, </a:t>
            </a:r>
            <a:r>
              <a:rPr lang="en" sz="1200">
                <a:solidFill>
                  <a:srgbClr val="183691"/>
                </a:solidFill>
                <a:latin typeface="Consolas"/>
                <a:ea typeface="Consolas"/>
                <a:cs typeface="Consolas"/>
                <a:sym typeface="Consolas"/>
              </a:rPr>
              <a:t>"two"</a:t>
            </a:r>
            <a:r>
              <a:rPr lang="en" sz="1200">
                <a:solidFill>
                  <a:srgbClr val="333333"/>
                </a:solidFill>
                <a:latin typeface="Consolas"/>
                <a:ea typeface="Consolas"/>
                <a:cs typeface="Consolas"/>
                <a:sym typeface="Consolas"/>
              </a:rPr>
              <a:t>, </a:t>
            </a:r>
            <a:r>
              <a:rPr lang="en" sz="1200">
                <a:solidFill>
                  <a:srgbClr val="183691"/>
                </a:solidFill>
                <a:latin typeface="Consolas"/>
                <a:ea typeface="Consolas"/>
                <a:cs typeface="Consolas"/>
                <a:sym typeface="Consolas"/>
              </a:rPr>
              <a:t>"three"</a:t>
            </a:r>
            <a:r>
              <a:rPr lang="en" sz="1200">
                <a:solidFill>
                  <a:srgbClr val="333333"/>
                </a:solidFill>
                <a:latin typeface="Consolas"/>
                <a:ea typeface="Consolas"/>
                <a:cs typeface="Consolas"/>
                <a:sym typeface="Consolas"/>
              </a:rPr>
              <a:t>), </a:t>
            </a:r>
            <a:r>
              <a:rPr b="1" lang="en" sz="1200">
                <a:solidFill>
                  <a:srgbClr val="333333"/>
                </a:solidFill>
                <a:latin typeface="Consolas"/>
                <a:ea typeface="Consolas"/>
                <a:cs typeface="Consolas"/>
                <a:sym typeface="Consolas"/>
              </a:rPr>
              <a:t>hasItems</a:t>
            </a:r>
            <a:r>
              <a:rPr lang="en" sz="1200">
                <a:solidFill>
                  <a:srgbClr val="333333"/>
                </a:solidFill>
                <a:latin typeface="Consolas"/>
                <a:ea typeface="Consolas"/>
                <a:cs typeface="Consolas"/>
                <a:sym typeface="Consolas"/>
              </a:rPr>
              <a:t>(</a:t>
            </a:r>
            <a:r>
              <a:rPr lang="en" sz="1200">
                <a:solidFill>
                  <a:srgbClr val="183691"/>
                </a:solidFill>
                <a:latin typeface="Consolas"/>
                <a:ea typeface="Consolas"/>
                <a:cs typeface="Consolas"/>
                <a:sym typeface="Consolas"/>
              </a:rPr>
              <a:t>"one"</a:t>
            </a:r>
            <a:r>
              <a:rPr lang="en" sz="1200">
                <a:solidFill>
                  <a:srgbClr val="333333"/>
                </a:solidFill>
                <a:latin typeface="Consolas"/>
                <a:ea typeface="Consolas"/>
                <a:cs typeface="Consolas"/>
                <a:sym typeface="Consolas"/>
              </a:rPr>
              <a:t>, </a:t>
            </a:r>
            <a:r>
              <a:rPr lang="en" sz="1200">
                <a:solidFill>
                  <a:srgbClr val="183691"/>
                </a:solidFill>
                <a:latin typeface="Consolas"/>
                <a:ea typeface="Consolas"/>
                <a:cs typeface="Consolas"/>
                <a:sym typeface="Consolas"/>
              </a:rPr>
              <a:t>"three"</a:t>
            </a:r>
            <a:r>
              <a:rPr lang="en" sz="1200">
                <a:solidFill>
                  <a:srgbClr val="333333"/>
                </a:solidFill>
                <a:latin typeface="Consolas"/>
                <a:ea typeface="Consolas"/>
                <a:cs typeface="Consolas"/>
                <a:sym typeface="Consolas"/>
              </a:rPr>
              <a:t>));</a:t>
            </a: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  </a:t>
            </a:r>
            <a:r>
              <a:rPr lang="en" sz="1100">
                <a:solidFill>
                  <a:srgbClr val="333333"/>
                </a:solidFill>
                <a:latin typeface="Consolas"/>
                <a:ea typeface="Consolas"/>
                <a:cs typeface="Consolas"/>
                <a:sym typeface="Consolas"/>
              </a:rPr>
              <a:t>assertThat(Arrays</a:t>
            </a:r>
            <a:r>
              <a:rPr lang="en" sz="1100">
                <a:solidFill>
                  <a:srgbClr val="A71D5D"/>
                </a:solidFill>
                <a:latin typeface="Consolas"/>
                <a:ea typeface="Consolas"/>
                <a:cs typeface="Consolas"/>
                <a:sym typeface="Consolas"/>
              </a:rPr>
              <a:t>.</a:t>
            </a:r>
            <a:r>
              <a:rPr lang="en" sz="1100">
                <a:solidFill>
                  <a:srgbClr val="333333"/>
                </a:solidFill>
                <a:latin typeface="Consolas"/>
                <a:ea typeface="Consolas"/>
                <a:cs typeface="Consolas"/>
                <a:sym typeface="Consolas"/>
              </a:rPr>
              <a:t>asList(</a:t>
            </a:r>
            <a:r>
              <a:rPr lang="en" sz="1100">
                <a:solidFill>
                  <a:srgbClr val="A71D5D"/>
                </a:solidFill>
                <a:latin typeface="Consolas"/>
                <a:ea typeface="Consolas"/>
                <a:cs typeface="Consolas"/>
                <a:sym typeface="Consolas"/>
              </a:rPr>
              <a:t>new</a:t>
            </a:r>
            <a:r>
              <a:rPr lang="en" sz="1100">
                <a:solidFill>
                  <a:srgbClr val="333333"/>
                </a:solidFill>
                <a:latin typeface="Consolas"/>
                <a:ea typeface="Consolas"/>
                <a:cs typeface="Consolas"/>
                <a:sym typeface="Consolas"/>
              </a:rPr>
              <a:t> String[] { </a:t>
            </a:r>
            <a:r>
              <a:rPr lang="en" sz="1100">
                <a:solidFill>
                  <a:srgbClr val="183691"/>
                </a:solidFill>
                <a:latin typeface="Consolas"/>
                <a:ea typeface="Consolas"/>
                <a:cs typeface="Consolas"/>
                <a:sym typeface="Consolas"/>
              </a:rPr>
              <a:t>"fun"</a:t>
            </a:r>
            <a:r>
              <a:rPr lang="en" sz="1100">
                <a:solidFill>
                  <a:srgbClr val="333333"/>
                </a:solidFill>
                <a:latin typeface="Consolas"/>
                <a:ea typeface="Consolas"/>
                <a:cs typeface="Consolas"/>
                <a:sym typeface="Consolas"/>
              </a:rPr>
              <a:t>, </a:t>
            </a:r>
            <a:r>
              <a:rPr lang="en" sz="1100">
                <a:solidFill>
                  <a:srgbClr val="183691"/>
                </a:solidFill>
                <a:latin typeface="Consolas"/>
                <a:ea typeface="Consolas"/>
                <a:cs typeface="Consolas"/>
                <a:sym typeface="Consolas"/>
              </a:rPr>
              <a:t>"ban"</a:t>
            </a:r>
            <a:r>
              <a:rPr lang="en" sz="1100">
                <a:solidFill>
                  <a:srgbClr val="333333"/>
                </a:solidFill>
                <a:latin typeface="Consolas"/>
                <a:ea typeface="Consolas"/>
                <a:cs typeface="Consolas"/>
                <a:sym typeface="Consolas"/>
              </a:rPr>
              <a:t>, </a:t>
            </a:r>
            <a:r>
              <a:rPr lang="en" sz="1100">
                <a:solidFill>
                  <a:srgbClr val="183691"/>
                </a:solidFill>
                <a:latin typeface="Consolas"/>
                <a:ea typeface="Consolas"/>
                <a:cs typeface="Consolas"/>
                <a:sym typeface="Consolas"/>
              </a:rPr>
              <a:t>"net"</a:t>
            </a:r>
            <a:r>
              <a:rPr lang="en" sz="1100">
                <a:solidFill>
                  <a:srgbClr val="333333"/>
                </a:solidFill>
                <a:latin typeface="Consolas"/>
                <a:ea typeface="Consolas"/>
                <a:cs typeface="Consolas"/>
                <a:sym typeface="Consolas"/>
              </a:rPr>
              <a:t> }), </a:t>
            </a:r>
            <a:r>
              <a:rPr b="1" lang="en" sz="1100">
                <a:solidFill>
                  <a:srgbClr val="333333"/>
                </a:solidFill>
                <a:latin typeface="Consolas"/>
                <a:ea typeface="Consolas"/>
                <a:cs typeface="Consolas"/>
                <a:sym typeface="Consolas"/>
              </a:rPr>
              <a:t>everyItem</a:t>
            </a:r>
            <a:r>
              <a:rPr lang="en" sz="1100">
                <a:solidFill>
                  <a:srgbClr val="333333"/>
                </a:solidFill>
                <a:latin typeface="Consolas"/>
                <a:ea typeface="Consolas"/>
                <a:cs typeface="Consolas"/>
                <a:sym typeface="Consolas"/>
              </a:rPr>
              <a:t>(containsString(</a:t>
            </a:r>
            <a:r>
              <a:rPr lang="en" sz="1100">
                <a:solidFill>
                  <a:srgbClr val="183691"/>
                </a:solidFill>
                <a:latin typeface="Consolas"/>
                <a:ea typeface="Consolas"/>
                <a:cs typeface="Consolas"/>
                <a:sym typeface="Consolas"/>
              </a:rPr>
              <a:t>"n"</a:t>
            </a:r>
            <a:r>
              <a:rPr lang="en" sz="1100">
                <a:solidFill>
                  <a:srgbClr val="333333"/>
                </a:solidFill>
                <a:latin typeface="Consolas"/>
                <a:ea typeface="Consolas"/>
                <a:cs typeface="Consolas"/>
                <a:sym typeface="Consolas"/>
              </a:rPr>
              <a:t>)));</a:t>
            </a: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  assertThat(</a:t>
            </a:r>
            <a:r>
              <a:rPr lang="en" sz="1200">
                <a:solidFill>
                  <a:srgbClr val="183691"/>
                </a:solidFill>
                <a:latin typeface="Consolas"/>
                <a:ea typeface="Consolas"/>
                <a:cs typeface="Consolas"/>
                <a:sym typeface="Consolas"/>
              </a:rPr>
              <a:t>"good"</a:t>
            </a:r>
            <a:r>
              <a:rPr lang="en" sz="1200">
                <a:solidFill>
                  <a:srgbClr val="333333"/>
                </a:solidFill>
                <a:latin typeface="Consolas"/>
                <a:ea typeface="Consolas"/>
                <a:cs typeface="Consolas"/>
                <a:sym typeface="Consolas"/>
              </a:rPr>
              <a:t>, </a:t>
            </a:r>
            <a:r>
              <a:rPr b="1" lang="en" sz="1200">
                <a:solidFill>
                  <a:srgbClr val="333333"/>
                </a:solidFill>
                <a:latin typeface="Consolas"/>
                <a:ea typeface="Consolas"/>
                <a:cs typeface="Consolas"/>
                <a:sym typeface="Consolas"/>
              </a:rPr>
              <a:t>allOf</a:t>
            </a:r>
            <a:r>
              <a:rPr lang="en" sz="1200">
                <a:solidFill>
                  <a:srgbClr val="333333"/>
                </a:solidFill>
                <a:latin typeface="Consolas"/>
                <a:ea typeface="Consolas"/>
                <a:cs typeface="Consolas"/>
                <a:sym typeface="Consolas"/>
              </a:rPr>
              <a:t>(equalTo(</a:t>
            </a:r>
            <a:r>
              <a:rPr lang="en" sz="1200">
                <a:solidFill>
                  <a:srgbClr val="183691"/>
                </a:solidFill>
                <a:latin typeface="Consolas"/>
                <a:ea typeface="Consolas"/>
                <a:cs typeface="Consolas"/>
                <a:sym typeface="Consolas"/>
              </a:rPr>
              <a:t>"good"</a:t>
            </a:r>
            <a:r>
              <a:rPr lang="en" sz="1200">
                <a:solidFill>
                  <a:srgbClr val="333333"/>
                </a:solidFill>
                <a:latin typeface="Consolas"/>
                <a:ea typeface="Consolas"/>
                <a:cs typeface="Consolas"/>
                <a:sym typeface="Consolas"/>
              </a:rPr>
              <a:t>), startsWith(</a:t>
            </a:r>
            <a:r>
              <a:rPr lang="en" sz="1200">
                <a:solidFill>
                  <a:srgbClr val="183691"/>
                </a:solidFill>
                <a:latin typeface="Consolas"/>
                <a:ea typeface="Consolas"/>
                <a:cs typeface="Consolas"/>
                <a:sym typeface="Consolas"/>
              </a:rPr>
              <a:t>"good"</a:t>
            </a:r>
            <a:r>
              <a:rPr lang="en" sz="1200">
                <a:solidFill>
                  <a:srgbClr val="333333"/>
                </a:solidFill>
                <a:latin typeface="Consolas"/>
                <a:ea typeface="Consolas"/>
                <a:cs typeface="Consolas"/>
                <a:sym typeface="Consolas"/>
              </a:rPr>
              <a:t>)));</a:t>
            </a: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  assertThat(</a:t>
            </a:r>
            <a:r>
              <a:rPr lang="en" sz="1200">
                <a:solidFill>
                  <a:srgbClr val="183691"/>
                </a:solidFill>
                <a:latin typeface="Consolas"/>
                <a:ea typeface="Consolas"/>
                <a:cs typeface="Consolas"/>
                <a:sym typeface="Consolas"/>
              </a:rPr>
              <a:t>"good"</a:t>
            </a:r>
            <a:r>
              <a:rPr lang="en" sz="1200">
                <a:solidFill>
                  <a:srgbClr val="333333"/>
                </a:solidFill>
                <a:latin typeface="Consolas"/>
                <a:ea typeface="Consolas"/>
                <a:cs typeface="Consolas"/>
                <a:sym typeface="Consolas"/>
              </a:rPr>
              <a:t>, </a:t>
            </a:r>
            <a:r>
              <a:rPr b="1" lang="en" sz="1200">
                <a:solidFill>
                  <a:srgbClr val="333333"/>
                </a:solidFill>
                <a:latin typeface="Consolas"/>
                <a:ea typeface="Consolas"/>
                <a:cs typeface="Consolas"/>
                <a:sym typeface="Consolas"/>
              </a:rPr>
              <a:t>not(allOf</a:t>
            </a:r>
            <a:r>
              <a:rPr lang="en" sz="1200">
                <a:solidFill>
                  <a:srgbClr val="333333"/>
                </a:solidFill>
                <a:latin typeface="Consolas"/>
                <a:ea typeface="Consolas"/>
                <a:cs typeface="Consolas"/>
                <a:sym typeface="Consolas"/>
              </a:rPr>
              <a:t>(equalTo(</a:t>
            </a:r>
            <a:r>
              <a:rPr lang="en" sz="1200">
                <a:solidFill>
                  <a:srgbClr val="183691"/>
                </a:solidFill>
                <a:latin typeface="Consolas"/>
                <a:ea typeface="Consolas"/>
                <a:cs typeface="Consolas"/>
                <a:sym typeface="Consolas"/>
              </a:rPr>
              <a:t>"bad"</a:t>
            </a:r>
            <a:r>
              <a:rPr lang="en" sz="1200">
                <a:solidFill>
                  <a:srgbClr val="333333"/>
                </a:solidFill>
                <a:latin typeface="Consolas"/>
                <a:ea typeface="Consolas"/>
                <a:cs typeface="Consolas"/>
                <a:sym typeface="Consolas"/>
              </a:rPr>
              <a:t>), equalTo(</a:t>
            </a:r>
            <a:r>
              <a:rPr lang="en" sz="1200">
                <a:solidFill>
                  <a:srgbClr val="183691"/>
                </a:solidFill>
                <a:latin typeface="Consolas"/>
                <a:ea typeface="Consolas"/>
                <a:cs typeface="Consolas"/>
                <a:sym typeface="Consolas"/>
              </a:rPr>
              <a:t>"good"</a:t>
            </a:r>
            <a:r>
              <a:rPr lang="en" sz="1200">
                <a:solidFill>
                  <a:srgbClr val="333333"/>
                </a:solidFill>
                <a:latin typeface="Consolas"/>
                <a:ea typeface="Consolas"/>
                <a:cs typeface="Consolas"/>
                <a:sym typeface="Consolas"/>
              </a:rPr>
              <a:t>))));</a:t>
            </a: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  assertThat(</a:t>
            </a:r>
            <a:r>
              <a:rPr lang="en" sz="1200">
                <a:solidFill>
                  <a:srgbClr val="183691"/>
                </a:solidFill>
                <a:latin typeface="Consolas"/>
                <a:ea typeface="Consolas"/>
                <a:cs typeface="Consolas"/>
                <a:sym typeface="Consolas"/>
              </a:rPr>
              <a:t>"good"</a:t>
            </a:r>
            <a:r>
              <a:rPr lang="en" sz="1200">
                <a:solidFill>
                  <a:srgbClr val="333333"/>
                </a:solidFill>
                <a:latin typeface="Consolas"/>
                <a:ea typeface="Consolas"/>
                <a:cs typeface="Consolas"/>
                <a:sym typeface="Consolas"/>
              </a:rPr>
              <a:t>, </a:t>
            </a:r>
            <a:r>
              <a:rPr b="1" lang="en" sz="1200">
                <a:solidFill>
                  <a:srgbClr val="333333"/>
                </a:solidFill>
                <a:latin typeface="Consolas"/>
                <a:ea typeface="Consolas"/>
                <a:cs typeface="Consolas"/>
                <a:sym typeface="Consolas"/>
              </a:rPr>
              <a:t>anyOf</a:t>
            </a:r>
            <a:r>
              <a:rPr lang="en" sz="1200">
                <a:solidFill>
                  <a:srgbClr val="333333"/>
                </a:solidFill>
                <a:latin typeface="Consolas"/>
                <a:ea typeface="Consolas"/>
                <a:cs typeface="Consolas"/>
                <a:sym typeface="Consolas"/>
              </a:rPr>
              <a:t>(equalTo(</a:t>
            </a:r>
            <a:r>
              <a:rPr lang="en" sz="1200">
                <a:solidFill>
                  <a:srgbClr val="183691"/>
                </a:solidFill>
                <a:latin typeface="Consolas"/>
                <a:ea typeface="Consolas"/>
                <a:cs typeface="Consolas"/>
                <a:sym typeface="Consolas"/>
              </a:rPr>
              <a:t>"bad"</a:t>
            </a:r>
            <a:r>
              <a:rPr lang="en" sz="1200">
                <a:solidFill>
                  <a:srgbClr val="333333"/>
                </a:solidFill>
                <a:latin typeface="Consolas"/>
                <a:ea typeface="Consolas"/>
                <a:cs typeface="Consolas"/>
                <a:sym typeface="Consolas"/>
              </a:rPr>
              <a:t>), equalTo(</a:t>
            </a:r>
            <a:r>
              <a:rPr lang="en" sz="1200">
                <a:solidFill>
                  <a:srgbClr val="183691"/>
                </a:solidFill>
                <a:latin typeface="Consolas"/>
                <a:ea typeface="Consolas"/>
                <a:cs typeface="Consolas"/>
                <a:sym typeface="Consolas"/>
              </a:rPr>
              <a:t>"good"</a:t>
            </a:r>
            <a:r>
              <a:rPr lang="en" sz="1200">
                <a:solidFill>
                  <a:srgbClr val="333333"/>
                </a:solidFill>
                <a:latin typeface="Consolas"/>
                <a:ea typeface="Consolas"/>
                <a:cs typeface="Consolas"/>
                <a:sym typeface="Consolas"/>
              </a:rPr>
              <a:t>)));</a:t>
            </a: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  assertThat(</a:t>
            </a:r>
            <a:r>
              <a:rPr lang="en" sz="1200">
                <a:solidFill>
                  <a:srgbClr val="0086B3"/>
                </a:solidFill>
                <a:latin typeface="Consolas"/>
                <a:ea typeface="Consolas"/>
                <a:cs typeface="Consolas"/>
                <a:sym typeface="Consolas"/>
              </a:rPr>
              <a:t>7</a:t>
            </a:r>
            <a:r>
              <a:rPr lang="en" sz="1200">
                <a:solidFill>
                  <a:srgbClr val="333333"/>
                </a:solidFill>
                <a:latin typeface="Consolas"/>
                <a:ea typeface="Consolas"/>
                <a:cs typeface="Consolas"/>
                <a:sym typeface="Consolas"/>
              </a:rPr>
              <a:t>, not(CombinableMatcher</a:t>
            </a:r>
            <a:r>
              <a:rPr lang="en" sz="1200">
                <a:solidFill>
                  <a:srgbClr val="A71D5D"/>
                </a:solidFill>
                <a:latin typeface="Consolas"/>
                <a:ea typeface="Consolas"/>
                <a:cs typeface="Consolas"/>
                <a:sym typeface="Consolas"/>
              </a:rPr>
              <a:t>.&lt;</a:t>
            </a:r>
            <a:r>
              <a:rPr lang="en" sz="1200">
                <a:solidFill>
                  <a:srgbClr val="333333"/>
                </a:solidFill>
                <a:latin typeface="Consolas"/>
                <a:ea typeface="Consolas"/>
                <a:cs typeface="Consolas"/>
                <a:sym typeface="Consolas"/>
              </a:rPr>
              <a:t>Integer</a:t>
            </a:r>
            <a:r>
              <a:rPr lang="en" sz="1200">
                <a:solidFill>
                  <a:srgbClr val="A71D5D"/>
                </a:solidFill>
                <a:latin typeface="Consolas"/>
                <a:ea typeface="Consolas"/>
                <a:cs typeface="Consolas"/>
                <a:sym typeface="Consolas"/>
              </a:rPr>
              <a:t>&gt;</a:t>
            </a:r>
            <a:r>
              <a:rPr lang="en" sz="1200">
                <a:solidFill>
                  <a:srgbClr val="333333"/>
                </a:solidFill>
                <a:latin typeface="Consolas"/>
                <a:ea typeface="Consolas"/>
                <a:cs typeface="Consolas"/>
                <a:sym typeface="Consolas"/>
              </a:rPr>
              <a:t> </a:t>
            </a:r>
            <a:r>
              <a:rPr b="1" lang="en" sz="1200">
                <a:solidFill>
                  <a:srgbClr val="333333"/>
                </a:solidFill>
                <a:latin typeface="Consolas"/>
                <a:ea typeface="Consolas"/>
                <a:cs typeface="Consolas"/>
                <a:sym typeface="Consolas"/>
              </a:rPr>
              <a:t>either</a:t>
            </a:r>
            <a:r>
              <a:rPr lang="en" sz="1200">
                <a:solidFill>
                  <a:srgbClr val="333333"/>
                </a:solidFill>
                <a:latin typeface="Consolas"/>
                <a:ea typeface="Consolas"/>
                <a:cs typeface="Consolas"/>
                <a:sym typeface="Consolas"/>
              </a:rPr>
              <a:t>(</a:t>
            </a:r>
            <a:r>
              <a:rPr b="1" lang="en" sz="1200">
                <a:solidFill>
                  <a:srgbClr val="333333"/>
                </a:solidFill>
                <a:latin typeface="Consolas"/>
                <a:ea typeface="Consolas"/>
                <a:cs typeface="Consolas"/>
                <a:sym typeface="Consolas"/>
              </a:rPr>
              <a:t>equalTo</a:t>
            </a:r>
            <a:r>
              <a:rPr lang="en" sz="1200">
                <a:solidFill>
                  <a:srgbClr val="333333"/>
                </a:solidFill>
                <a:latin typeface="Consolas"/>
                <a:ea typeface="Consolas"/>
                <a:cs typeface="Consolas"/>
                <a:sym typeface="Consolas"/>
              </a:rPr>
              <a:t>(</a:t>
            </a:r>
            <a:r>
              <a:rPr lang="en" sz="1200">
                <a:solidFill>
                  <a:srgbClr val="0086B3"/>
                </a:solidFill>
                <a:latin typeface="Consolas"/>
                <a:ea typeface="Consolas"/>
                <a:cs typeface="Consolas"/>
                <a:sym typeface="Consolas"/>
              </a:rPr>
              <a:t>3</a:t>
            </a:r>
            <a:r>
              <a:rPr lang="en" sz="1200">
                <a:solidFill>
                  <a:srgbClr val="333333"/>
                </a:solidFill>
                <a:latin typeface="Consolas"/>
                <a:ea typeface="Consolas"/>
                <a:cs typeface="Consolas"/>
                <a:sym typeface="Consolas"/>
              </a:rPr>
              <a:t>))</a:t>
            </a:r>
            <a:r>
              <a:rPr lang="en" sz="1200">
                <a:solidFill>
                  <a:srgbClr val="A71D5D"/>
                </a:solidFill>
                <a:latin typeface="Consolas"/>
                <a:ea typeface="Consolas"/>
                <a:cs typeface="Consolas"/>
                <a:sym typeface="Consolas"/>
              </a:rPr>
              <a:t>.</a:t>
            </a:r>
            <a:r>
              <a:rPr lang="en" sz="1200">
                <a:solidFill>
                  <a:srgbClr val="333333"/>
                </a:solidFill>
                <a:latin typeface="Consolas"/>
                <a:ea typeface="Consolas"/>
                <a:cs typeface="Consolas"/>
                <a:sym typeface="Consolas"/>
              </a:rPr>
              <a:t>or(</a:t>
            </a:r>
            <a:r>
              <a:rPr b="1" lang="en" sz="1200">
                <a:solidFill>
                  <a:srgbClr val="333333"/>
                </a:solidFill>
                <a:latin typeface="Consolas"/>
                <a:ea typeface="Consolas"/>
                <a:cs typeface="Consolas"/>
                <a:sym typeface="Consolas"/>
              </a:rPr>
              <a:t>equalTo</a:t>
            </a:r>
            <a:r>
              <a:rPr lang="en" sz="1200">
                <a:solidFill>
                  <a:srgbClr val="333333"/>
                </a:solidFill>
                <a:latin typeface="Consolas"/>
                <a:ea typeface="Consolas"/>
                <a:cs typeface="Consolas"/>
                <a:sym typeface="Consolas"/>
              </a:rPr>
              <a:t>(</a:t>
            </a:r>
            <a:r>
              <a:rPr lang="en" sz="1200">
                <a:solidFill>
                  <a:srgbClr val="0086B3"/>
                </a:solidFill>
                <a:latin typeface="Consolas"/>
                <a:ea typeface="Consolas"/>
                <a:cs typeface="Consolas"/>
                <a:sym typeface="Consolas"/>
              </a:rPr>
              <a:t>4</a:t>
            </a:r>
            <a:r>
              <a:rPr lang="en" sz="1200">
                <a:solidFill>
                  <a:srgbClr val="333333"/>
                </a:solidFill>
                <a:latin typeface="Consolas"/>
                <a:ea typeface="Consolas"/>
                <a:cs typeface="Consolas"/>
                <a:sym typeface="Consolas"/>
              </a:rPr>
              <a:t>))));</a:t>
            </a:r>
          </a:p>
          <a:p>
            <a:pPr lvl="0" rtl="0">
              <a:lnSpc>
                <a:spcPct val="145000"/>
              </a:lnSpc>
              <a:spcBef>
                <a:spcPts val="0"/>
              </a:spcBef>
              <a:buNone/>
            </a:pPr>
            <a:r>
              <a:rPr lang="en" sz="1200">
                <a:solidFill>
                  <a:srgbClr val="333333"/>
                </a:solidFill>
                <a:latin typeface="Consolas"/>
                <a:ea typeface="Consolas"/>
                <a:cs typeface="Consolas"/>
                <a:sym typeface="Consolas"/>
              </a:rPr>
              <a:t>}</a:t>
            </a:r>
          </a:p>
          <a:p>
            <a:pPr lvl="0" marR="0" rtl="0" algn="l">
              <a:lnSpc>
                <a:spcPct val="100000"/>
              </a:lnSpc>
              <a:spcBef>
                <a:spcPts val="600"/>
              </a:spcBef>
              <a:spcAft>
                <a:spcPts val="0"/>
              </a:spcAft>
              <a:buNone/>
            </a:pPr>
            <a:r>
              <a:t/>
            </a:r>
            <a:endParaRPr/>
          </a:p>
          <a:p>
            <a:pPr lvl="0" marR="0" rtl="0" algn="l">
              <a:lnSpc>
                <a:spcPct val="100000"/>
              </a:lnSpc>
              <a:spcBef>
                <a:spcPts val="600"/>
              </a:spcBef>
              <a:spcAft>
                <a:spcPts val="0"/>
              </a:spcAft>
              <a:buNone/>
            </a:pPr>
            <a:r>
              <a:t/>
            </a:r>
            <a:endParaRPr/>
          </a:p>
          <a:p>
            <a:pPr indent="0" lvl="0" marL="457200" marR="0" rtl="0" algn="l">
              <a:lnSpc>
                <a:spcPct val="100000"/>
              </a:lnSpc>
              <a:spcBef>
                <a:spcPts val="600"/>
              </a:spcBef>
              <a:spcAft>
                <a:spcPts val="0"/>
              </a:spcAft>
              <a:buNone/>
            </a:pPr>
            <a:r>
              <a:t/>
            </a:r>
            <a:endParaRPr/>
          </a:p>
        </p:txBody>
      </p:sp>
      <p:sp>
        <p:nvSpPr>
          <p:cNvPr id="202" name="Shape 202"/>
          <p:cNvSpPr/>
          <p:nvPr/>
        </p:nvSpPr>
        <p:spPr>
          <a:xfrm>
            <a:off x="3190650" y="1653175"/>
            <a:ext cx="3071700" cy="5013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rPr b="1" lang="en"/>
              <a:t>both </a:t>
            </a:r>
            <a:r>
              <a:rPr lang="en"/>
              <a:t>- two properties must be met.</a:t>
            </a:r>
          </a:p>
        </p:txBody>
      </p:sp>
      <p:sp>
        <p:nvSpPr>
          <p:cNvPr id="203" name="Shape 203"/>
          <p:cNvSpPr/>
          <p:nvPr/>
        </p:nvSpPr>
        <p:spPr>
          <a:xfrm>
            <a:off x="3853375" y="1912225"/>
            <a:ext cx="3847200" cy="5013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b="1" lang="en"/>
              <a:t>has items </a:t>
            </a:r>
            <a:r>
              <a:rPr lang="en"/>
              <a:t>- a list contains an indicated subset of items, but can also contain other items.</a:t>
            </a:r>
          </a:p>
        </p:txBody>
      </p:sp>
      <p:sp>
        <p:nvSpPr>
          <p:cNvPr id="204" name="Shape 204"/>
          <p:cNvSpPr/>
          <p:nvPr/>
        </p:nvSpPr>
        <p:spPr>
          <a:xfrm>
            <a:off x="3853375" y="2154475"/>
            <a:ext cx="3071700" cy="5013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b="1" lang="en"/>
              <a:t>everyItem </a:t>
            </a:r>
            <a:r>
              <a:rPr lang="en"/>
              <a:t>- all items in list must match a property.</a:t>
            </a:r>
          </a:p>
        </p:txBody>
      </p:sp>
      <p:sp>
        <p:nvSpPr>
          <p:cNvPr id="205" name="Shape 205"/>
          <p:cNvSpPr/>
          <p:nvPr/>
        </p:nvSpPr>
        <p:spPr>
          <a:xfrm>
            <a:off x="4059100" y="2488200"/>
            <a:ext cx="3524100" cy="5013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b="1" lang="en"/>
              <a:t>allOf </a:t>
            </a:r>
            <a:r>
              <a:rPr lang="en"/>
              <a:t>- all listed properties must be true</a:t>
            </a:r>
          </a:p>
        </p:txBody>
      </p:sp>
      <p:sp>
        <p:nvSpPr>
          <p:cNvPr id="206" name="Shape 206"/>
          <p:cNvSpPr/>
          <p:nvPr/>
        </p:nvSpPr>
        <p:spPr>
          <a:xfrm>
            <a:off x="4307500" y="2779250"/>
            <a:ext cx="3524100" cy="5013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b="1" lang="en"/>
              <a:t>not(allOf(...)) </a:t>
            </a:r>
            <a:r>
              <a:rPr lang="en"/>
              <a:t>- if all of these properties are true, the test should fail.</a:t>
            </a:r>
          </a:p>
        </p:txBody>
      </p:sp>
      <p:sp>
        <p:nvSpPr>
          <p:cNvPr id="207" name="Shape 207"/>
          <p:cNvSpPr/>
          <p:nvPr/>
        </p:nvSpPr>
        <p:spPr>
          <a:xfrm>
            <a:off x="4059100" y="3064175"/>
            <a:ext cx="3524100" cy="5013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b="1" lang="en"/>
              <a:t>anyOf </a:t>
            </a:r>
            <a:r>
              <a:rPr lang="en"/>
              <a:t>- at least one of the listed properties must be true</a:t>
            </a:r>
          </a:p>
        </p:txBody>
      </p:sp>
      <p:sp>
        <p:nvSpPr>
          <p:cNvPr id="208" name="Shape 208"/>
          <p:cNvSpPr/>
          <p:nvPr/>
        </p:nvSpPr>
        <p:spPr>
          <a:xfrm>
            <a:off x="4176475" y="3280550"/>
            <a:ext cx="3790800" cy="501300"/>
          </a:xfrm>
          <a:prstGeom prst="rect">
            <a:avLst/>
          </a:prstGeom>
          <a:solidFill>
            <a:schemeClr val="lt2"/>
          </a:solidFill>
          <a:ln cap="flat" cmpd="sng" w="9525">
            <a:solidFill>
              <a:schemeClr val="dk2"/>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b="1" lang="en"/>
              <a:t>either </a:t>
            </a:r>
            <a:r>
              <a:rPr lang="en"/>
              <a:t>- pass if one of these properties is true.</a:t>
            </a:r>
          </a:p>
        </p:txBody>
      </p:sp>
      <p:sp>
        <p:nvSpPr>
          <p:cNvPr id="209" name="Shape 209"/>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2"/>
                                        </p:tgtEl>
                                        <p:attrNameLst>
                                          <p:attrName>style.visibility</p:attrName>
                                        </p:attrNameLst>
                                      </p:cBhvr>
                                      <p:to>
                                        <p:strVal val="visible"/>
                                      </p:to>
                                    </p:set>
                                    <p:animEffect filter="fade" transition="in">
                                      <p:cBhvr>
                                        <p:cTn dur="1"/>
                                        <p:tgtEl>
                                          <p:spTgt spid="20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202"/>
                                        </p:tgtEl>
                                      </p:cBhvr>
                                    </p:animEffect>
                                    <p:set>
                                      <p:cBhvr>
                                        <p:cTn dur="1" fill="hold">
                                          <p:stCondLst>
                                            <p:cond delay="0"/>
                                          </p:stCondLst>
                                        </p:cTn>
                                        <p:tgtEl>
                                          <p:spTgt spid="202"/>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203"/>
                                        </p:tgtEl>
                                        <p:attrNameLst>
                                          <p:attrName>style.visibility</p:attrName>
                                        </p:attrNameLst>
                                      </p:cBhvr>
                                      <p:to>
                                        <p:strVal val="visible"/>
                                      </p:to>
                                    </p:set>
                                    <p:animEffect filter="fade" transition="in">
                                      <p:cBhvr>
                                        <p:cTn dur="1"/>
                                        <p:tgtEl>
                                          <p:spTgt spid="20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203"/>
                                        </p:tgtEl>
                                      </p:cBhvr>
                                    </p:animEffect>
                                    <p:set>
                                      <p:cBhvr>
                                        <p:cTn dur="1" fill="hold">
                                          <p:stCondLst>
                                            <p:cond delay="0"/>
                                          </p:stCondLst>
                                        </p:cTn>
                                        <p:tgtEl>
                                          <p:spTgt spid="203"/>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204"/>
                                        </p:tgtEl>
                                        <p:attrNameLst>
                                          <p:attrName>style.visibility</p:attrName>
                                        </p:attrNameLst>
                                      </p:cBhvr>
                                      <p:to>
                                        <p:strVal val="visible"/>
                                      </p:to>
                                    </p:set>
                                    <p:animEffect filter="fade" transition="in">
                                      <p:cBhvr>
                                        <p:cTn dur="1"/>
                                        <p:tgtEl>
                                          <p:spTgt spid="20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204"/>
                                        </p:tgtEl>
                                      </p:cBhvr>
                                    </p:animEffect>
                                    <p:set>
                                      <p:cBhvr>
                                        <p:cTn dur="1" fill="hold">
                                          <p:stCondLst>
                                            <p:cond delay="0"/>
                                          </p:stCondLst>
                                        </p:cTn>
                                        <p:tgtEl>
                                          <p:spTgt spid="204"/>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205"/>
                                        </p:tgtEl>
                                        <p:attrNameLst>
                                          <p:attrName>style.visibility</p:attrName>
                                        </p:attrNameLst>
                                      </p:cBhvr>
                                      <p:to>
                                        <p:strVal val="visible"/>
                                      </p:to>
                                    </p:set>
                                    <p:animEffect filter="fade" transition="in">
                                      <p:cBhvr>
                                        <p:cTn dur="1"/>
                                        <p:tgtEl>
                                          <p:spTgt spid="20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205"/>
                                        </p:tgtEl>
                                      </p:cBhvr>
                                    </p:animEffect>
                                    <p:set>
                                      <p:cBhvr>
                                        <p:cTn dur="1" fill="hold">
                                          <p:stCondLst>
                                            <p:cond delay="0"/>
                                          </p:stCondLst>
                                        </p:cTn>
                                        <p:tgtEl>
                                          <p:spTgt spid="205"/>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206"/>
                                        </p:tgtEl>
                                        <p:attrNameLst>
                                          <p:attrName>style.visibility</p:attrName>
                                        </p:attrNameLst>
                                      </p:cBhvr>
                                      <p:to>
                                        <p:strVal val="visible"/>
                                      </p:to>
                                    </p:set>
                                    <p:animEffect filter="fade" transition="in">
                                      <p:cBhvr>
                                        <p:cTn dur="1"/>
                                        <p:tgtEl>
                                          <p:spTgt spid="20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206"/>
                                        </p:tgtEl>
                                      </p:cBhvr>
                                    </p:animEffect>
                                    <p:set>
                                      <p:cBhvr>
                                        <p:cTn dur="1" fill="hold">
                                          <p:stCondLst>
                                            <p:cond delay="0"/>
                                          </p:stCondLst>
                                        </p:cTn>
                                        <p:tgtEl>
                                          <p:spTgt spid="206"/>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207"/>
                                        </p:tgtEl>
                                        <p:attrNameLst>
                                          <p:attrName>style.visibility</p:attrName>
                                        </p:attrNameLst>
                                      </p:cBhvr>
                                      <p:to>
                                        <p:strVal val="visible"/>
                                      </p:to>
                                    </p:set>
                                    <p:animEffect filter="fade" transition="in">
                                      <p:cBhvr>
                                        <p:cTn dur="1"/>
                                        <p:tgtEl>
                                          <p:spTgt spid="20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207"/>
                                        </p:tgtEl>
                                      </p:cBhvr>
                                    </p:animEffect>
                                    <p:set>
                                      <p:cBhvr>
                                        <p:cTn dur="1" fill="hold">
                                          <p:stCondLst>
                                            <p:cond delay="0"/>
                                          </p:stCondLst>
                                        </p:cTn>
                                        <p:tgtEl>
                                          <p:spTgt spid="207"/>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208"/>
                                        </p:tgtEl>
                                        <p:attrNameLst>
                                          <p:attrName>style.visibility</p:attrName>
                                        </p:attrNameLst>
                                      </p:cBhvr>
                                      <p:to>
                                        <p:strVal val="visible"/>
                                      </p:to>
                                    </p:set>
                                    <p:animEffect filter="fade" transition="in">
                                      <p:cBhvr>
                                        <p:cTn dur="1"/>
                                        <p:tgtEl>
                                          <p:spTgt spid="20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3" name="Shape 213"/>
        <p:cNvGrpSpPr/>
        <p:nvPr/>
      </p:nvGrpSpPr>
      <p:grpSpPr>
        <a:xfrm>
          <a:off x="0" y="0"/>
          <a:ext cx="0" cy="0"/>
          <a:chOff x="0" y="0"/>
          <a:chExt cx="0" cy="0"/>
        </a:xfrm>
      </p:grpSpPr>
      <p:sp>
        <p:nvSpPr>
          <p:cNvPr id="214" name="Shape 214"/>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lvl="0" rtl="0">
              <a:spcBef>
                <a:spcPts val="0"/>
              </a:spcBef>
              <a:buNone/>
            </a:pPr>
            <a:r>
              <a:rPr lang="en"/>
              <a:t>Testing Exceptions</a:t>
            </a:r>
          </a:p>
        </p:txBody>
      </p:sp>
      <p:sp>
        <p:nvSpPr>
          <p:cNvPr id="215" name="Shape 215"/>
          <p:cNvSpPr txBox="1"/>
          <p:nvPr>
            <p:ph idx="1" type="body"/>
          </p:nvPr>
        </p:nvSpPr>
        <p:spPr>
          <a:xfrm>
            <a:off x="457200" y="1600200"/>
            <a:ext cx="8229600" cy="4967700"/>
          </a:xfrm>
          <a:prstGeom prst="rect">
            <a:avLst/>
          </a:prstGeom>
        </p:spPr>
        <p:txBody>
          <a:bodyPr anchorCtr="0" anchor="t" bIns="91425" lIns="91425" rIns="91425" wrap="square" tIns="91425">
            <a:noAutofit/>
          </a:bodyPr>
          <a:lstStyle/>
          <a:p>
            <a:pPr indent="-419100" lvl="0" marL="457200" rtl="0">
              <a:lnSpc>
                <a:spcPct val="100000"/>
              </a:lnSpc>
              <a:spcBef>
                <a:spcPts val="0"/>
              </a:spcBef>
              <a:spcAft>
                <a:spcPts val="0"/>
              </a:spcAft>
              <a:buClr>
                <a:srgbClr val="333333"/>
              </a:buClr>
              <a:buSzPct val="100000"/>
            </a:pPr>
            <a:r>
              <a:rPr lang="en">
                <a:solidFill>
                  <a:srgbClr val="333333"/>
                </a:solidFill>
              </a:rPr>
              <a:t>When testing error handling, we expect exceptions to be thrown. </a:t>
            </a:r>
          </a:p>
          <a:p>
            <a:pPr indent="-419100" lvl="0" marL="457200" rtl="0">
              <a:lnSpc>
                <a:spcPct val="100000"/>
              </a:lnSpc>
              <a:spcBef>
                <a:spcPts val="0"/>
              </a:spcBef>
              <a:buClr>
                <a:srgbClr val="333333"/>
              </a:buClr>
              <a:buSzPct val="100000"/>
            </a:pPr>
            <a:r>
              <a:rPr lang="en">
                <a:solidFill>
                  <a:srgbClr val="333333"/>
                </a:solidFill>
              </a:rPr>
              <a:t>In JUnit, we can ensure that the right exception is thrown.</a:t>
            </a:r>
          </a:p>
          <a:p>
            <a:pPr lvl="0" rtl="0">
              <a:lnSpc>
                <a:spcPct val="100000"/>
              </a:lnSpc>
              <a:spcBef>
                <a:spcPts val="0"/>
              </a:spcBef>
              <a:buNone/>
            </a:pPr>
            <a:r>
              <a:t/>
            </a:r>
            <a:endParaRPr>
              <a:solidFill>
                <a:srgbClr val="333333"/>
              </a:solidFill>
            </a:endParaRPr>
          </a:p>
          <a:p>
            <a:pPr lvl="0" rtl="0">
              <a:lnSpc>
                <a:spcPct val="145000"/>
              </a:lnSpc>
              <a:spcBef>
                <a:spcPts val="0"/>
              </a:spcBef>
              <a:buNone/>
            </a:pPr>
            <a:r>
              <a:rPr lang="en" sz="1800">
                <a:solidFill>
                  <a:srgbClr val="333333"/>
                </a:solidFill>
                <a:latin typeface="Consolas"/>
                <a:ea typeface="Consolas"/>
                <a:cs typeface="Consolas"/>
                <a:sym typeface="Consolas"/>
              </a:rPr>
              <a:t>@Test(expected </a:t>
            </a:r>
            <a:r>
              <a:rPr lang="en" sz="1800">
                <a:solidFill>
                  <a:srgbClr val="A71D5D"/>
                </a:solidFill>
                <a:latin typeface="Consolas"/>
                <a:ea typeface="Consolas"/>
                <a:cs typeface="Consolas"/>
                <a:sym typeface="Consolas"/>
              </a:rPr>
              <a:t>=</a:t>
            </a:r>
            <a:r>
              <a:rPr lang="en" sz="1800">
                <a:solidFill>
                  <a:srgbClr val="333333"/>
                </a:solidFill>
                <a:latin typeface="Consolas"/>
                <a:ea typeface="Consolas"/>
                <a:cs typeface="Consolas"/>
                <a:sym typeface="Consolas"/>
              </a:rPr>
              <a:t> IndexOutOfBoundsException</a:t>
            </a:r>
            <a:r>
              <a:rPr lang="en" sz="1800">
                <a:solidFill>
                  <a:srgbClr val="A71D5D"/>
                </a:solidFill>
                <a:latin typeface="Consolas"/>
                <a:ea typeface="Consolas"/>
                <a:cs typeface="Consolas"/>
                <a:sym typeface="Consolas"/>
              </a:rPr>
              <a:t>.</a:t>
            </a:r>
            <a:r>
              <a:rPr lang="en" sz="1800">
                <a:solidFill>
                  <a:srgbClr val="333333"/>
                </a:solidFill>
                <a:latin typeface="Consolas"/>
                <a:ea typeface="Consolas"/>
                <a:cs typeface="Consolas"/>
                <a:sym typeface="Consolas"/>
              </a:rPr>
              <a:t>class) </a:t>
            </a:r>
            <a:br>
              <a:rPr lang="en" sz="1800">
                <a:solidFill>
                  <a:srgbClr val="333333"/>
                </a:solidFill>
                <a:latin typeface="Consolas"/>
                <a:ea typeface="Consolas"/>
                <a:cs typeface="Consolas"/>
                <a:sym typeface="Consolas"/>
              </a:rPr>
            </a:br>
            <a:r>
              <a:rPr lang="en" sz="1800">
                <a:solidFill>
                  <a:srgbClr val="A71D5D"/>
                </a:solidFill>
                <a:latin typeface="Consolas"/>
                <a:ea typeface="Consolas"/>
                <a:cs typeface="Consolas"/>
                <a:sym typeface="Consolas"/>
              </a:rPr>
              <a:t>public</a:t>
            </a:r>
            <a:r>
              <a:rPr lang="en" sz="1800">
                <a:solidFill>
                  <a:srgbClr val="333333"/>
                </a:solidFill>
                <a:latin typeface="Consolas"/>
                <a:ea typeface="Consolas"/>
                <a:cs typeface="Consolas"/>
                <a:sym typeface="Consolas"/>
              </a:rPr>
              <a:t> </a:t>
            </a:r>
            <a:r>
              <a:rPr lang="en" sz="1800">
                <a:solidFill>
                  <a:srgbClr val="A71D5D"/>
                </a:solidFill>
                <a:latin typeface="Consolas"/>
                <a:ea typeface="Consolas"/>
                <a:cs typeface="Consolas"/>
                <a:sym typeface="Consolas"/>
              </a:rPr>
              <a:t>void</a:t>
            </a:r>
            <a:r>
              <a:rPr lang="en" sz="1800">
                <a:solidFill>
                  <a:srgbClr val="333333"/>
                </a:solidFill>
                <a:latin typeface="Consolas"/>
                <a:ea typeface="Consolas"/>
                <a:cs typeface="Consolas"/>
                <a:sym typeface="Consolas"/>
              </a:rPr>
              <a:t> empty() { </a:t>
            </a:r>
            <a:br>
              <a:rPr lang="en" sz="1800">
                <a:solidFill>
                  <a:srgbClr val="333333"/>
                </a:solidFill>
                <a:latin typeface="Consolas"/>
                <a:ea typeface="Consolas"/>
                <a:cs typeface="Consolas"/>
                <a:sym typeface="Consolas"/>
              </a:rPr>
            </a:br>
            <a:r>
              <a:rPr lang="en" sz="1800">
                <a:solidFill>
                  <a:srgbClr val="333333"/>
                </a:solidFill>
                <a:latin typeface="Consolas"/>
                <a:ea typeface="Consolas"/>
                <a:cs typeface="Consolas"/>
                <a:sym typeface="Consolas"/>
              </a:rPr>
              <a:t>     </a:t>
            </a:r>
            <a:r>
              <a:rPr lang="en" sz="1800">
                <a:solidFill>
                  <a:srgbClr val="A71D5D"/>
                </a:solidFill>
                <a:latin typeface="Consolas"/>
                <a:ea typeface="Consolas"/>
                <a:cs typeface="Consolas"/>
                <a:sym typeface="Consolas"/>
              </a:rPr>
              <a:t>new</a:t>
            </a:r>
            <a:r>
              <a:rPr lang="en" sz="1800">
                <a:solidFill>
                  <a:srgbClr val="333333"/>
                </a:solidFill>
                <a:latin typeface="Consolas"/>
                <a:ea typeface="Consolas"/>
                <a:cs typeface="Consolas"/>
                <a:sym typeface="Consolas"/>
              </a:rPr>
              <a:t> </a:t>
            </a:r>
            <a:r>
              <a:rPr lang="en" sz="1800">
                <a:solidFill>
                  <a:srgbClr val="A71D5D"/>
                </a:solidFill>
                <a:latin typeface="Consolas"/>
                <a:ea typeface="Consolas"/>
                <a:cs typeface="Consolas"/>
                <a:sym typeface="Consolas"/>
              </a:rPr>
              <a:t>ArrayList&lt;</a:t>
            </a:r>
            <a:r>
              <a:rPr lang="en" sz="1800">
                <a:solidFill>
                  <a:srgbClr val="333333"/>
                </a:solidFill>
                <a:latin typeface="Consolas"/>
                <a:ea typeface="Consolas"/>
                <a:cs typeface="Consolas"/>
                <a:sym typeface="Consolas"/>
              </a:rPr>
              <a:t>Object</a:t>
            </a:r>
            <a:r>
              <a:rPr lang="en" sz="1800">
                <a:solidFill>
                  <a:srgbClr val="A71D5D"/>
                </a:solidFill>
                <a:latin typeface="Consolas"/>
                <a:ea typeface="Consolas"/>
                <a:cs typeface="Consolas"/>
                <a:sym typeface="Consolas"/>
              </a:rPr>
              <a:t>&gt;</a:t>
            </a:r>
            <a:r>
              <a:rPr lang="en" sz="1800">
                <a:solidFill>
                  <a:srgbClr val="333333"/>
                </a:solidFill>
                <a:latin typeface="Consolas"/>
                <a:ea typeface="Consolas"/>
                <a:cs typeface="Consolas"/>
                <a:sym typeface="Consolas"/>
              </a:rPr>
              <a:t>()</a:t>
            </a:r>
            <a:r>
              <a:rPr lang="en" sz="1800">
                <a:solidFill>
                  <a:srgbClr val="A71D5D"/>
                </a:solidFill>
                <a:latin typeface="Consolas"/>
                <a:ea typeface="Consolas"/>
                <a:cs typeface="Consolas"/>
                <a:sym typeface="Consolas"/>
              </a:rPr>
              <a:t>.</a:t>
            </a:r>
            <a:r>
              <a:rPr lang="en" sz="1800">
                <a:solidFill>
                  <a:srgbClr val="333333"/>
                </a:solidFill>
                <a:latin typeface="Consolas"/>
                <a:ea typeface="Consolas"/>
                <a:cs typeface="Consolas"/>
                <a:sym typeface="Consolas"/>
              </a:rPr>
              <a:t>get(</a:t>
            </a:r>
            <a:r>
              <a:rPr lang="en" sz="1800">
                <a:solidFill>
                  <a:srgbClr val="0086B3"/>
                </a:solidFill>
                <a:latin typeface="Consolas"/>
                <a:ea typeface="Consolas"/>
                <a:cs typeface="Consolas"/>
                <a:sym typeface="Consolas"/>
              </a:rPr>
              <a:t>0</a:t>
            </a:r>
            <a:r>
              <a:rPr lang="en" sz="1800">
                <a:solidFill>
                  <a:srgbClr val="333333"/>
                </a:solidFill>
                <a:latin typeface="Consolas"/>
                <a:ea typeface="Consolas"/>
                <a:cs typeface="Consolas"/>
                <a:sym typeface="Consolas"/>
              </a:rPr>
              <a:t>); </a:t>
            </a:r>
            <a:br>
              <a:rPr lang="en" sz="1800">
                <a:solidFill>
                  <a:srgbClr val="333333"/>
                </a:solidFill>
                <a:latin typeface="Consolas"/>
                <a:ea typeface="Consolas"/>
                <a:cs typeface="Consolas"/>
                <a:sym typeface="Consolas"/>
              </a:rPr>
            </a:br>
            <a:r>
              <a:rPr lang="en" sz="1800">
                <a:solidFill>
                  <a:srgbClr val="333333"/>
                </a:solidFill>
                <a:latin typeface="Consolas"/>
                <a:ea typeface="Consolas"/>
                <a:cs typeface="Consolas"/>
                <a:sym typeface="Consolas"/>
              </a:rPr>
              <a:t>}</a:t>
            </a:r>
          </a:p>
          <a:p>
            <a:pPr lvl="0" marR="0" rtl="0" algn="l">
              <a:lnSpc>
                <a:spcPct val="100000"/>
              </a:lnSpc>
              <a:spcBef>
                <a:spcPts val="600"/>
              </a:spcBef>
              <a:spcAft>
                <a:spcPts val="0"/>
              </a:spcAft>
              <a:buNone/>
            </a:pPr>
            <a:r>
              <a:t/>
            </a:r>
            <a:endParaRPr/>
          </a:p>
          <a:p>
            <a:pPr indent="0" lvl="0" marL="457200" marR="0" rtl="0" algn="l">
              <a:lnSpc>
                <a:spcPct val="100000"/>
              </a:lnSpc>
              <a:spcBef>
                <a:spcPts val="600"/>
              </a:spcBef>
              <a:spcAft>
                <a:spcPts val="0"/>
              </a:spcAft>
              <a:buNone/>
            </a:pPr>
            <a:r>
              <a:t/>
            </a:r>
            <a:endParaRPr/>
          </a:p>
        </p:txBody>
      </p:sp>
      <p:sp>
        <p:nvSpPr>
          <p:cNvPr id="216" name="Shape 216"/>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0" name="Shape 220"/>
        <p:cNvGrpSpPr/>
        <p:nvPr/>
      </p:nvGrpSpPr>
      <p:grpSpPr>
        <a:xfrm>
          <a:off x="0" y="0"/>
          <a:ext cx="0" cy="0"/>
          <a:chOff x="0" y="0"/>
          <a:chExt cx="0" cy="0"/>
        </a:xfrm>
      </p:grpSpPr>
      <p:sp>
        <p:nvSpPr>
          <p:cNvPr id="221" name="Shape 221"/>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lvl="0" rtl="0">
              <a:spcBef>
                <a:spcPts val="0"/>
              </a:spcBef>
              <a:buNone/>
            </a:pPr>
            <a:r>
              <a:rPr lang="en"/>
              <a:t>Testing Exceptions - Rules</a:t>
            </a:r>
          </a:p>
        </p:txBody>
      </p:sp>
      <p:sp>
        <p:nvSpPr>
          <p:cNvPr id="222" name="Shape 222"/>
          <p:cNvSpPr txBox="1"/>
          <p:nvPr>
            <p:ph idx="1" type="body"/>
          </p:nvPr>
        </p:nvSpPr>
        <p:spPr>
          <a:xfrm>
            <a:off x="457200" y="1600200"/>
            <a:ext cx="3994500" cy="4967700"/>
          </a:xfrm>
          <a:prstGeom prst="rect">
            <a:avLst/>
          </a:prstGeom>
        </p:spPr>
        <p:txBody>
          <a:bodyPr anchorCtr="0" anchor="t" bIns="91425" lIns="91425" rIns="91425" wrap="square" tIns="91425">
            <a:noAutofit/>
          </a:bodyPr>
          <a:lstStyle/>
          <a:p>
            <a:pPr indent="-381000" lvl="0" marL="457200" rtl="0">
              <a:lnSpc>
                <a:spcPct val="100000"/>
              </a:lnSpc>
              <a:spcBef>
                <a:spcPts val="0"/>
              </a:spcBef>
              <a:spcAft>
                <a:spcPts val="0"/>
              </a:spcAft>
              <a:buClr>
                <a:srgbClr val="333333"/>
              </a:buClr>
              <a:buSzPct val="100000"/>
            </a:pPr>
            <a:r>
              <a:rPr lang="en" sz="2400">
                <a:solidFill>
                  <a:srgbClr val="333333"/>
                </a:solidFill>
              </a:rPr>
              <a:t>Rules can be used to encapsulate repeated test behavior.</a:t>
            </a:r>
          </a:p>
          <a:p>
            <a:pPr indent="-355600" lvl="1" marL="914400" rtl="0">
              <a:lnSpc>
                <a:spcPct val="100000"/>
              </a:lnSpc>
              <a:spcBef>
                <a:spcPts val="0"/>
              </a:spcBef>
              <a:spcAft>
                <a:spcPts val="0"/>
              </a:spcAft>
              <a:buClr>
                <a:srgbClr val="333333"/>
              </a:buClr>
              <a:buSzPct val="100000"/>
            </a:pPr>
            <a:r>
              <a:rPr lang="en" sz="2000">
                <a:solidFill>
                  <a:srgbClr val="333333"/>
                </a:solidFill>
              </a:rPr>
              <a:t>Such as ensuring that the right exception is thrown.</a:t>
            </a:r>
          </a:p>
          <a:p>
            <a:pPr indent="-381000" lvl="0" marL="457200" rtl="0">
              <a:lnSpc>
                <a:spcPct val="100000"/>
              </a:lnSpc>
              <a:spcBef>
                <a:spcPts val="0"/>
              </a:spcBef>
              <a:buClr>
                <a:srgbClr val="333333"/>
              </a:buClr>
              <a:buSzPct val="100000"/>
            </a:pPr>
            <a:r>
              <a:rPr lang="en" sz="2400">
                <a:solidFill>
                  <a:srgbClr val="333333"/>
                </a:solidFill>
              </a:rPr>
              <a:t>In the test, state which exception is expected and examine its stack trace.</a:t>
            </a:r>
          </a:p>
          <a:p>
            <a:pPr lvl="0" rtl="0">
              <a:lnSpc>
                <a:spcPct val="145000"/>
              </a:lnSpc>
              <a:spcBef>
                <a:spcPts val="0"/>
              </a:spcBef>
              <a:buNone/>
            </a:pPr>
            <a:r>
              <a:t/>
            </a:r>
            <a:endParaRPr sz="1200">
              <a:solidFill>
                <a:srgbClr val="A71D5D"/>
              </a:solidFill>
              <a:latin typeface="Consolas"/>
              <a:ea typeface="Consolas"/>
              <a:cs typeface="Consolas"/>
              <a:sym typeface="Consolas"/>
            </a:endParaRPr>
          </a:p>
          <a:p>
            <a:pPr lvl="0" rtl="0">
              <a:lnSpc>
                <a:spcPct val="145000"/>
              </a:lnSpc>
              <a:spcBef>
                <a:spcPts val="0"/>
              </a:spcBef>
              <a:buNone/>
            </a:pPr>
            <a:br>
              <a:rPr lang="en" sz="1200">
                <a:solidFill>
                  <a:srgbClr val="333333"/>
                </a:solidFill>
                <a:latin typeface="Consolas"/>
                <a:ea typeface="Consolas"/>
                <a:cs typeface="Consolas"/>
                <a:sym typeface="Consolas"/>
              </a:rPr>
            </a:br>
            <a:br>
              <a:rPr lang="en" sz="1000">
                <a:solidFill>
                  <a:srgbClr val="333333"/>
                </a:solidFill>
                <a:highlight>
                  <a:srgbClr val="F7F7F7"/>
                </a:highlight>
                <a:latin typeface="Consolas"/>
                <a:ea typeface="Consolas"/>
                <a:cs typeface="Consolas"/>
                <a:sym typeface="Consolas"/>
              </a:rPr>
            </a:br>
          </a:p>
          <a:p>
            <a:pPr lvl="0" rtl="0">
              <a:lnSpc>
                <a:spcPct val="115000"/>
              </a:lnSpc>
              <a:spcBef>
                <a:spcPts val="0"/>
              </a:spcBef>
              <a:buNone/>
            </a:pPr>
            <a:r>
              <a:t/>
            </a:r>
            <a:endParaRPr sz="1000">
              <a:solidFill>
                <a:srgbClr val="333333"/>
              </a:solidFill>
              <a:highlight>
                <a:srgbClr val="F7F7F7"/>
              </a:highlight>
              <a:latin typeface="Consolas"/>
              <a:ea typeface="Consolas"/>
              <a:cs typeface="Consolas"/>
              <a:sym typeface="Consolas"/>
            </a:endParaRPr>
          </a:p>
          <a:p>
            <a:pPr lvl="0" marR="0" rtl="0" algn="l">
              <a:lnSpc>
                <a:spcPct val="100000"/>
              </a:lnSpc>
              <a:spcBef>
                <a:spcPts val="600"/>
              </a:spcBef>
              <a:spcAft>
                <a:spcPts val="0"/>
              </a:spcAft>
              <a:buNone/>
            </a:pPr>
            <a:r>
              <a:t/>
            </a:r>
            <a:endParaRPr/>
          </a:p>
          <a:p>
            <a:pPr lvl="0" marR="0" rtl="0" algn="l">
              <a:lnSpc>
                <a:spcPct val="100000"/>
              </a:lnSpc>
              <a:spcBef>
                <a:spcPts val="600"/>
              </a:spcBef>
              <a:spcAft>
                <a:spcPts val="0"/>
              </a:spcAft>
              <a:buNone/>
            </a:pPr>
            <a:r>
              <a:t/>
            </a:r>
            <a:endParaRPr/>
          </a:p>
          <a:p>
            <a:pPr lvl="0" marR="0" rtl="0" algn="l">
              <a:lnSpc>
                <a:spcPct val="100000"/>
              </a:lnSpc>
              <a:spcBef>
                <a:spcPts val="600"/>
              </a:spcBef>
              <a:spcAft>
                <a:spcPts val="0"/>
              </a:spcAft>
              <a:buNone/>
            </a:pPr>
            <a:r>
              <a:t/>
            </a:r>
            <a:endParaRPr/>
          </a:p>
          <a:p>
            <a:pPr indent="0" lvl="0" marL="457200" marR="0" rtl="0" algn="l">
              <a:lnSpc>
                <a:spcPct val="100000"/>
              </a:lnSpc>
              <a:spcBef>
                <a:spcPts val="600"/>
              </a:spcBef>
              <a:spcAft>
                <a:spcPts val="0"/>
              </a:spcAft>
              <a:buNone/>
            </a:pPr>
            <a:r>
              <a:t/>
            </a:r>
            <a:endParaRPr/>
          </a:p>
        </p:txBody>
      </p:sp>
      <p:sp>
        <p:nvSpPr>
          <p:cNvPr id="223" name="Shape 223"/>
          <p:cNvSpPr txBox="1"/>
          <p:nvPr>
            <p:ph idx="2" type="body"/>
          </p:nvPr>
        </p:nvSpPr>
        <p:spPr>
          <a:xfrm>
            <a:off x="4692274" y="1600200"/>
            <a:ext cx="3994500" cy="4967700"/>
          </a:xfrm>
          <a:prstGeom prst="rect">
            <a:avLst/>
          </a:prstGeom>
        </p:spPr>
        <p:txBody>
          <a:bodyPr anchorCtr="0" anchor="t" bIns="91425" lIns="91425" rIns="91425" wrap="square" tIns="91425">
            <a:noAutofit/>
          </a:bodyPr>
          <a:lstStyle/>
          <a:p>
            <a:pPr lvl="0" rtl="0">
              <a:lnSpc>
                <a:spcPct val="145000"/>
              </a:lnSpc>
              <a:spcBef>
                <a:spcPts val="0"/>
              </a:spcBef>
              <a:buClr>
                <a:schemeClr val="dk1"/>
              </a:buClr>
              <a:buSzPct val="91666"/>
              <a:buFont typeface="Arial"/>
              <a:buNone/>
            </a:pPr>
            <a:r>
              <a:rPr lang="en" sz="1200">
                <a:solidFill>
                  <a:srgbClr val="333333"/>
                </a:solidFill>
                <a:latin typeface="Consolas"/>
                <a:ea typeface="Consolas"/>
                <a:cs typeface="Consolas"/>
                <a:sym typeface="Consolas"/>
              </a:rPr>
              <a:t>@Rule</a:t>
            </a:r>
            <a:br>
              <a:rPr lang="en" sz="1200">
                <a:solidFill>
                  <a:srgbClr val="333333"/>
                </a:solidFill>
                <a:latin typeface="Consolas"/>
                <a:ea typeface="Consolas"/>
                <a:cs typeface="Consolas"/>
                <a:sym typeface="Consolas"/>
              </a:rPr>
            </a:br>
            <a:r>
              <a:rPr lang="en" sz="1200">
                <a:solidFill>
                  <a:srgbClr val="A71D5D"/>
                </a:solidFill>
                <a:latin typeface="Consolas"/>
                <a:ea typeface="Consolas"/>
                <a:cs typeface="Consolas"/>
                <a:sym typeface="Consolas"/>
              </a:rPr>
              <a:t>public</a:t>
            </a:r>
            <a:r>
              <a:rPr lang="en" sz="1200">
                <a:solidFill>
                  <a:srgbClr val="333333"/>
                </a:solidFill>
                <a:latin typeface="Consolas"/>
                <a:ea typeface="Consolas"/>
                <a:cs typeface="Consolas"/>
                <a:sym typeface="Consolas"/>
              </a:rPr>
              <a:t> ExpectedException thrown </a:t>
            </a:r>
            <a:r>
              <a:rPr lang="en" sz="1200">
                <a:solidFill>
                  <a:srgbClr val="A71D5D"/>
                </a:solidFill>
                <a:latin typeface="Consolas"/>
                <a:ea typeface="Consolas"/>
                <a:cs typeface="Consolas"/>
                <a:sym typeface="Consolas"/>
              </a:rPr>
              <a:t>=</a:t>
            </a:r>
            <a:r>
              <a:rPr lang="en" sz="1200">
                <a:solidFill>
                  <a:srgbClr val="333333"/>
                </a:solidFill>
                <a:latin typeface="Consolas"/>
                <a:ea typeface="Consolas"/>
                <a:cs typeface="Consolas"/>
                <a:sym typeface="Consolas"/>
              </a:rPr>
              <a:t> ExpectedException</a:t>
            </a:r>
            <a:r>
              <a:rPr lang="en" sz="1200">
                <a:solidFill>
                  <a:srgbClr val="A71D5D"/>
                </a:solidFill>
                <a:latin typeface="Consolas"/>
                <a:ea typeface="Consolas"/>
                <a:cs typeface="Consolas"/>
                <a:sym typeface="Consolas"/>
              </a:rPr>
              <a:t>.</a:t>
            </a:r>
            <a:r>
              <a:rPr lang="en" sz="1200">
                <a:solidFill>
                  <a:srgbClr val="333333"/>
                </a:solidFill>
                <a:latin typeface="Consolas"/>
                <a:ea typeface="Consolas"/>
                <a:cs typeface="Consolas"/>
                <a:sym typeface="Consolas"/>
              </a:rPr>
              <a:t>none();</a:t>
            </a:r>
            <a:br>
              <a:rPr lang="en" sz="1200">
                <a:solidFill>
                  <a:srgbClr val="333333"/>
                </a:solidFill>
                <a:latin typeface="Consolas"/>
                <a:ea typeface="Consolas"/>
                <a:cs typeface="Consolas"/>
                <a:sym typeface="Consolas"/>
              </a:rPr>
            </a:b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@Test</a:t>
            </a:r>
            <a:br>
              <a:rPr lang="en" sz="1200">
                <a:solidFill>
                  <a:srgbClr val="333333"/>
                </a:solidFill>
                <a:latin typeface="Consolas"/>
                <a:ea typeface="Consolas"/>
                <a:cs typeface="Consolas"/>
                <a:sym typeface="Consolas"/>
              </a:rPr>
            </a:br>
            <a:r>
              <a:rPr lang="en" sz="1200">
                <a:solidFill>
                  <a:srgbClr val="A71D5D"/>
                </a:solidFill>
                <a:latin typeface="Consolas"/>
                <a:ea typeface="Consolas"/>
                <a:cs typeface="Consolas"/>
                <a:sym typeface="Consolas"/>
              </a:rPr>
              <a:t>public</a:t>
            </a:r>
            <a:r>
              <a:rPr lang="en" sz="1200">
                <a:solidFill>
                  <a:srgbClr val="333333"/>
                </a:solidFill>
                <a:latin typeface="Consolas"/>
                <a:ea typeface="Consolas"/>
                <a:cs typeface="Consolas"/>
                <a:sym typeface="Consolas"/>
              </a:rPr>
              <a:t> </a:t>
            </a:r>
            <a:r>
              <a:rPr lang="en" sz="1200">
                <a:solidFill>
                  <a:srgbClr val="A71D5D"/>
                </a:solidFill>
                <a:latin typeface="Consolas"/>
                <a:ea typeface="Consolas"/>
                <a:cs typeface="Consolas"/>
                <a:sym typeface="Consolas"/>
              </a:rPr>
              <a:t>void</a:t>
            </a:r>
            <a:r>
              <a:rPr lang="en" sz="1200">
                <a:solidFill>
                  <a:srgbClr val="333333"/>
                </a:solidFill>
                <a:latin typeface="Consolas"/>
                <a:ea typeface="Consolas"/>
                <a:cs typeface="Consolas"/>
                <a:sym typeface="Consolas"/>
              </a:rPr>
              <a:t> testExceptionMessage() throws IndexOutOfBoundsException {</a:t>
            </a: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 </a:t>
            </a:r>
            <a:r>
              <a:rPr lang="en" sz="1200">
                <a:solidFill>
                  <a:srgbClr val="A71D5D"/>
                </a:solidFill>
                <a:latin typeface="Consolas"/>
                <a:ea typeface="Consolas"/>
                <a:cs typeface="Consolas"/>
                <a:sym typeface="Consolas"/>
              </a:rPr>
              <a:t>List&lt;</a:t>
            </a:r>
            <a:r>
              <a:rPr lang="en" sz="1200">
                <a:solidFill>
                  <a:srgbClr val="333333"/>
                </a:solidFill>
                <a:latin typeface="Consolas"/>
                <a:ea typeface="Consolas"/>
                <a:cs typeface="Consolas"/>
                <a:sym typeface="Consolas"/>
              </a:rPr>
              <a:t>Object</a:t>
            </a:r>
            <a:r>
              <a:rPr lang="en" sz="1200">
                <a:solidFill>
                  <a:srgbClr val="A71D5D"/>
                </a:solidFill>
                <a:latin typeface="Consolas"/>
                <a:ea typeface="Consolas"/>
                <a:cs typeface="Consolas"/>
                <a:sym typeface="Consolas"/>
              </a:rPr>
              <a:t>&gt;</a:t>
            </a:r>
            <a:r>
              <a:rPr lang="en" sz="1200">
                <a:solidFill>
                  <a:srgbClr val="333333"/>
                </a:solidFill>
                <a:latin typeface="Consolas"/>
                <a:ea typeface="Consolas"/>
                <a:cs typeface="Consolas"/>
                <a:sym typeface="Consolas"/>
              </a:rPr>
              <a:t> list </a:t>
            </a:r>
            <a:r>
              <a:rPr lang="en" sz="1200">
                <a:solidFill>
                  <a:srgbClr val="A71D5D"/>
                </a:solidFill>
                <a:latin typeface="Consolas"/>
                <a:ea typeface="Consolas"/>
                <a:cs typeface="Consolas"/>
                <a:sym typeface="Consolas"/>
              </a:rPr>
              <a:t>=</a:t>
            </a:r>
            <a:r>
              <a:rPr lang="en" sz="1200">
                <a:solidFill>
                  <a:srgbClr val="333333"/>
                </a:solidFill>
                <a:latin typeface="Consolas"/>
                <a:ea typeface="Consolas"/>
                <a:cs typeface="Consolas"/>
                <a:sym typeface="Consolas"/>
              </a:rPr>
              <a:t> </a:t>
            </a:r>
            <a:r>
              <a:rPr lang="en" sz="1200">
                <a:solidFill>
                  <a:srgbClr val="A71D5D"/>
                </a:solidFill>
                <a:latin typeface="Consolas"/>
                <a:ea typeface="Consolas"/>
                <a:cs typeface="Consolas"/>
                <a:sym typeface="Consolas"/>
              </a:rPr>
              <a:t>new</a:t>
            </a:r>
            <a:r>
              <a:rPr lang="en" sz="1200">
                <a:solidFill>
                  <a:srgbClr val="333333"/>
                </a:solidFill>
                <a:latin typeface="Consolas"/>
                <a:ea typeface="Consolas"/>
                <a:cs typeface="Consolas"/>
                <a:sym typeface="Consolas"/>
              </a:rPr>
              <a:t> </a:t>
            </a:r>
            <a:r>
              <a:rPr lang="en" sz="1200">
                <a:solidFill>
                  <a:srgbClr val="A71D5D"/>
                </a:solidFill>
                <a:latin typeface="Consolas"/>
                <a:ea typeface="Consolas"/>
                <a:cs typeface="Consolas"/>
                <a:sym typeface="Consolas"/>
              </a:rPr>
              <a:t>ArrayList&lt;</a:t>
            </a:r>
            <a:r>
              <a:rPr lang="en" sz="1200">
                <a:solidFill>
                  <a:srgbClr val="333333"/>
                </a:solidFill>
                <a:latin typeface="Consolas"/>
                <a:ea typeface="Consolas"/>
                <a:cs typeface="Consolas"/>
                <a:sym typeface="Consolas"/>
              </a:rPr>
              <a:t>Object</a:t>
            </a:r>
            <a:r>
              <a:rPr lang="en" sz="1200">
                <a:solidFill>
                  <a:srgbClr val="A71D5D"/>
                </a:solidFill>
                <a:latin typeface="Consolas"/>
                <a:ea typeface="Consolas"/>
                <a:cs typeface="Consolas"/>
                <a:sym typeface="Consolas"/>
              </a:rPr>
              <a:t>&gt;</a:t>
            </a:r>
            <a:r>
              <a:rPr lang="en" sz="1200">
                <a:solidFill>
                  <a:srgbClr val="333333"/>
                </a:solidFill>
                <a:latin typeface="Consolas"/>
                <a:ea typeface="Consolas"/>
                <a:cs typeface="Consolas"/>
                <a:sym typeface="Consolas"/>
              </a:rPr>
              <a:t>();</a:t>
            </a: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 thrown</a:t>
            </a:r>
            <a:r>
              <a:rPr lang="en" sz="1200">
                <a:solidFill>
                  <a:srgbClr val="A71D5D"/>
                </a:solidFill>
                <a:latin typeface="Consolas"/>
                <a:ea typeface="Consolas"/>
                <a:cs typeface="Consolas"/>
                <a:sym typeface="Consolas"/>
              </a:rPr>
              <a:t>.</a:t>
            </a:r>
            <a:r>
              <a:rPr lang="en" sz="1200">
                <a:solidFill>
                  <a:srgbClr val="333333"/>
                </a:solidFill>
                <a:latin typeface="Consolas"/>
                <a:ea typeface="Consolas"/>
                <a:cs typeface="Consolas"/>
                <a:sym typeface="Consolas"/>
              </a:rPr>
              <a:t>expect </a:t>
            </a: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		(IndexOutOfBoundsException</a:t>
            </a:r>
            <a:r>
              <a:rPr lang="en" sz="1200">
                <a:solidFill>
                  <a:srgbClr val="A71D5D"/>
                </a:solidFill>
                <a:latin typeface="Consolas"/>
                <a:ea typeface="Consolas"/>
                <a:cs typeface="Consolas"/>
                <a:sym typeface="Consolas"/>
              </a:rPr>
              <a:t>.</a:t>
            </a:r>
            <a:r>
              <a:rPr lang="en" sz="1200">
                <a:solidFill>
                  <a:srgbClr val="333333"/>
                </a:solidFill>
                <a:latin typeface="Consolas"/>
                <a:ea typeface="Consolas"/>
                <a:cs typeface="Consolas"/>
                <a:sym typeface="Consolas"/>
              </a:rPr>
              <a:t>class);</a:t>
            </a: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 thrown</a:t>
            </a:r>
            <a:r>
              <a:rPr lang="en" sz="1200">
                <a:solidFill>
                  <a:srgbClr val="A71D5D"/>
                </a:solidFill>
                <a:latin typeface="Consolas"/>
                <a:ea typeface="Consolas"/>
                <a:cs typeface="Consolas"/>
                <a:sym typeface="Consolas"/>
              </a:rPr>
              <a:t>.</a:t>
            </a:r>
            <a:r>
              <a:rPr lang="en" sz="1200">
                <a:solidFill>
                  <a:srgbClr val="333333"/>
                </a:solidFill>
                <a:latin typeface="Consolas"/>
                <a:ea typeface="Consolas"/>
                <a:cs typeface="Consolas"/>
                <a:sym typeface="Consolas"/>
              </a:rPr>
              <a:t>expectMessage(</a:t>
            </a:r>
            <a:r>
              <a:rPr lang="en" sz="1200">
                <a:solidFill>
                  <a:srgbClr val="183691"/>
                </a:solidFill>
                <a:latin typeface="Consolas"/>
                <a:ea typeface="Consolas"/>
                <a:cs typeface="Consolas"/>
                <a:sym typeface="Consolas"/>
              </a:rPr>
              <a:t>"Index: 0, Size: 0"</a:t>
            </a:r>
            <a:r>
              <a:rPr lang="en" sz="1200">
                <a:solidFill>
                  <a:srgbClr val="333333"/>
                </a:solidFill>
                <a:latin typeface="Consolas"/>
                <a:ea typeface="Consolas"/>
                <a:cs typeface="Consolas"/>
                <a:sym typeface="Consolas"/>
              </a:rPr>
              <a:t>);</a:t>
            </a: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 list</a:t>
            </a:r>
            <a:r>
              <a:rPr lang="en" sz="1200">
                <a:solidFill>
                  <a:srgbClr val="A71D5D"/>
                </a:solidFill>
                <a:latin typeface="Consolas"/>
                <a:ea typeface="Consolas"/>
                <a:cs typeface="Consolas"/>
                <a:sym typeface="Consolas"/>
              </a:rPr>
              <a:t>.</a:t>
            </a:r>
            <a:r>
              <a:rPr lang="en" sz="1200">
                <a:solidFill>
                  <a:srgbClr val="333333"/>
                </a:solidFill>
                <a:latin typeface="Consolas"/>
                <a:ea typeface="Consolas"/>
                <a:cs typeface="Consolas"/>
                <a:sym typeface="Consolas"/>
              </a:rPr>
              <a:t>get(</a:t>
            </a:r>
            <a:r>
              <a:rPr lang="en" sz="1200">
                <a:solidFill>
                  <a:srgbClr val="0086B3"/>
                </a:solidFill>
                <a:latin typeface="Consolas"/>
                <a:ea typeface="Consolas"/>
                <a:cs typeface="Consolas"/>
                <a:sym typeface="Consolas"/>
              </a:rPr>
              <a:t>0</a:t>
            </a:r>
            <a:r>
              <a:rPr lang="en" sz="1200">
                <a:solidFill>
                  <a:srgbClr val="333333"/>
                </a:solidFill>
                <a:latin typeface="Consolas"/>
                <a:ea typeface="Consolas"/>
                <a:cs typeface="Consolas"/>
                <a:sym typeface="Consolas"/>
              </a:rPr>
              <a:t>);</a:t>
            </a: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a:t>
            </a:r>
          </a:p>
          <a:p>
            <a:pPr lvl="0">
              <a:spcBef>
                <a:spcPts val="0"/>
              </a:spcBef>
              <a:buNone/>
            </a:pPr>
            <a:r>
              <a:t/>
            </a:r>
            <a:endParaRPr/>
          </a:p>
        </p:txBody>
      </p:sp>
      <p:sp>
        <p:nvSpPr>
          <p:cNvPr id="224" name="Shape 224"/>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8" name="Shape 228"/>
        <p:cNvGrpSpPr/>
        <p:nvPr/>
      </p:nvGrpSpPr>
      <p:grpSpPr>
        <a:xfrm>
          <a:off x="0" y="0"/>
          <a:ext cx="0" cy="0"/>
          <a:chOff x="0" y="0"/>
          <a:chExt cx="0" cy="0"/>
        </a:xfrm>
      </p:grpSpPr>
      <p:sp>
        <p:nvSpPr>
          <p:cNvPr id="229" name="Shape 229"/>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lvl="0" rtl="0">
              <a:spcBef>
                <a:spcPts val="0"/>
              </a:spcBef>
              <a:buNone/>
            </a:pPr>
            <a:r>
              <a:rPr lang="en"/>
              <a:t>Scaffolding</a:t>
            </a:r>
          </a:p>
        </p:txBody>
      </p:sp>
      <p:sp>
        <p:nvSpPr>
          <p:cNvPr id="230" name="Shape 230"/>
          <p:cNvSpPr txBox="1"/>
          <p:nvPr>
            <p:ph idx="1" type="body"/>
          </p:nvPr>
        </p:nvSpPr>
        <p:spPr>
          <a:xfrm>
            <a:off x="457200" y="1600200"/>
            <a:ext cx="8229600" cy="4967700"/>
          </a:xfrm>
          <a:prstGeom prst="rect">
            <a:avLst/>
          </a:prstGeom>
        </p:spPr>
        <p:txBody>
          <a:bodyPr anchorCtr="0" anchor="t" bIns="91425" lIns="91425" rIns="91425" wrap="square" tIns="91425">
            <a:noAutofit/>
          </a:bodyPr>
          <a:lstStyle/>
          <a:p>
            <a:pPr indent="-419100" lvl="0" marL="457200" rtl="0">
              <a:spcBef>
                <a:spcPts val="0"/>
              </a:spcBef>
              <a:spcAft>
                <a:spcPts val="0"/>
              </a:spcAft>
              <a:buClr>
                <a:srgbClr val="000000"/>
              </a:buClr>
              <a:buSzPct val="100000"/>
            </a:pPr>
            <a:r>
              <a:rPr lang="en">
                <a:solidFill>
                  <a:srgbClr val="000000"/>
                </a:solidFill>
              </a:rPr>
              <a:t>Stubs and drivers are code written as replacements other parts of the system. </a:t>
            </a:r>
          </a:p>
          <a:p>
            <a:pPr indent="-381000" lvl="1" marL="914400" rtl="0">
              <a:spcBef>
                <a:spcPts val="0"/>
              </a:spcBef>
              <a:spcAft>
                <a:spcPts val="0"/>
              </a:spcAft>
              <a:buClr>
                <a:srgbClr val="000000"/>
              </a:buClr>
              <a:buSzPct val="100000"/>
            </a:pPr>
            <a:r>
              <a:rPr lang="en">
                <a:solidFill>
                  <a:srgbClr val="000000"/>
                </a:solidFill>
              </a:rPr>
              <a:t>May be required if pieces of the system do not exist.</a:t>
            </a:r>
          </a:p>
          <a:p>
            <a:pPr indent="-419100" lvl="0" marL="457200" rtl="0">
              <a:spcBef>
                <a:spcPts val="0"/>
              </a:spcBef>
              <a:spcAft>
                <a:spcPts val="0"/>
              </a:spcAft>
              <a:buClr>
                <a:srgbClr val="000000"/>
              </a:buClr>
              <a:buSzPct val="100000"/>
            </a:pPr>
            <a:r>
              <a:rPr lang="en">
                <a:solidFill>
                  <a:srgbClr val="000000"/>
                </a:solidFill>
              </a:rPr>
              <a:t>Scaffolding allows greater control over test execution and greater observability to judge test results.</a:t>
            </a:r>
          </a:p>
          <a:p>
            <a:pPr indent="-381000" lvl="1" marL="914400" rtl="0">
              <a:spcBef>
                <a:spcPts val="0"/>
              </a:spcBef>
              <a:spcAft>
                <a:spcPts val="0"/>
              </a:spcAft>
              <a:buClr>
                <a:srgbClr val="000000"/>
              </a:buClr>
              <a:buSzPct val="100000"/>
            </a:pPr>
            <a:r>
              <a:rPr lang="en">
                <a:solidFill>
                  <a:srgbClr val="000000"/>
                </a:solidFill>
              </a:rPr>
              <a:t>Ability to simulate dependencies and test components in isolation.</a:t>
            </a:r>
          </a:p>
          <a:p>
            <a:pPr indent="-381000" lvl="1" marL="914400" rtl="0">
              <a:spcBef>
                <a:spcPts val="0"/>
              </a:spcBef>
              <a:spcAft>
                <a:spcPts val="0"/>
              </a:spcAft>
              <a:buClr>
                <a:srgbClr val="000000"/>
              </a:buClr>
              <a:buSzPct val="100000"/>
            </a:pPr>
            <a:r>
              <a:rPr lang="en">
                <a:solidFill>
                  <a:srgbClr val="000000"/>
                </a:solidFill>
              </a:rPr>
              <a:t>Ability to set up specialized testing scenarios.</a:t>
            </a:r>
          </a:p>
          <a:p>
            <a:pPr indent="-381000" lvl="1" marL="914400" rtl="0">
              <a:spcBef>
                <a:spcPts val="0"/>
              </a:spcBef>
              <a:buClr>
                <a:srgbClr val="000000"/>
              </a:buClr>
              <a:buSzPct val="100000"/>
            </a:pPr>
            <a:r>
              <a:rPr lang="en">
                <a:solidFill>
                  <a:srgbClr val="000000"/>
                </a:solidFill>
              </a:rPr>
              <a:t>Ability to replace part of the program with a version more suited to testing.</a:t>
            </a:r>
          </a:p>
          <a:p>
            <a:pPr lvl="0" marR="0" rtl="0" algn="l">
              <a:lnSpc>
                <a:spcPct val="120000"/>
              </a:lnSpc>
              <a:spcBef>
                <a:spcPts val="0"/>
              </a:spcBef>
              <a:spcAft>
                <a:spcPts val="0"/>
              </a:spcAft>
              <a:buNone/>
            </a:pPr>
            <a:r>
              <a:t/>
            </a:r>
            <a:endParaRPr>
              <a:solidFill>
                <a:srgbClr val="000000"/>
              </a:solidFill>
            </a:endParaRPr>
          </a:p>
        </p:txBody>
      </p:sp>
      <p:sp>
        <p:nvSpPr>
          <p:cNvPr id="231" name="Shape 231"/>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5" name="Shape 235"/>
        <p:cNvGrpSpPr/>
        <p:nvPr/>
      </p:nvGrpSpPr>
      <p:grpSpPr>
        <a:xfrm>
          <a:off x="0" y="0"/>
          <a:ext cx="0" cy="0"/>
          <a:chOff x="0" y="0"/>
          <a:chExt cx="0" cy="0"/>
        </a:xfrm>
      </p:grpSpPr>
      <p:sp>
        <p:nvSpPr>
          <p:cNvPr id="236" name="Shape 236"/>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lvl="0" rtl="0">
              <a:spcBef>
                <a:spcPts val="0"/>
              </a:spcBef>
              <a:buNone/>
            </a:pPr>
            <a:r>
              <a:rPr lang="en"/>
              <a:t>Object Mocking</a:t>
            </a:r>
          </a:p>
        </p:txBody>
      </p:sp>
      <p:sp>
        <p:nvSpPr>
          <p:cNvPr id="237" name="Shape 237"/>
          <p:cNvSpPr txBox="1"/>
          <p:nvPr>
            <p:ph idx="1" type="body"/>
          </p:nvPr>
        </p:nvSpPr>
        <p:spPr>
          <a:xfrm>
            <a:off x="457200" y="1600200"/>
            <a:ext cx="4396800" cy="4967700"/>
          </a:xfrm>
          <a:prstGeom prst="rect">
            <a:avLst/>
          </a:prstGeom>
        </p:spPr>
        <p:txBody>
          <a:bodyPr anchorCtr="0" anchor="t" bIns="91425" lIns="91425" rIns="91425" wrap="square" tIns="91425">
            <a:noAutofit/>
          </a:bodyPr>
          <a:lstStyle/>
          <a:p>
            <a:pPr indent="0" lvl="0" marL="0" marR="0" rtl="0" algn="l">
              <a:lnSpc>
                <a:spcPct val="100000"/>
              </a:lnSpc>
              <a:spcBef>
                <a:spcPts val="600"/>
              </a:spcBef>
              <a:spcAft>
                <a:spcPts val="0"/>
              </a:spcAft>
              <a:buNone/>
            </a:pPr>
            <a:r>
              <a:rPr lang="en" sz="2400"/>
              <a:t>Components may depend on other, unfinished (or untested) components. You can </a:t>
            </a:r>
            <a:r>
              <a:rPr b="1" lang="en" sz="2400"/>
              <a:t>mock </a:t>
            </a:r>
            <a:r>
              <a:rPr lang="en" sz="2400"/>
              <a:t>those components.</a:t>
            </a:r>
          </a:p>
          <a:p>
            <a:pPr indent="-381000" lvl="0" marL="457200" marR="0" rtl="0" algn="l">
              <a:lnSpc>
                <a:spcPct val="100000"/>
              </a:lnSpc>
              <a:spcBef>
                <a:spcPts val="600"/>
              </a:spcBef>
              <a:spcAft>
                <a:spcPts val="0"/>
              </a:spcAft>
              <a:buSzPct val="100000"/>
            </a:pPr>
            <a:r>
              <a:rPr lang="en" sz="2400"/>
              <a:t>Mock objects have the same interface as the real component, but are hand-created to simulate the real component.</a:t>
            </a:r>
          </a:p>
          <a:p>
            <a:pPr indent="-381000" lvl="0" marL="457200" rtl="0">
              <a:spcBef>
                <a:spcPts val="0"/>
              </a:spcBef>
              <a:buSzPct val="100000"/>
            </a:pPr>
            <a:r>
              <a:rPr lang="en" sz="2400"/>
              <a:t>Can also be used to simulate abnormal operation or rare events.</a:t>
            </a:r>
          </a:p>
        </p:txBody>
      </p:sp>
      <p:sp>
        <p:nvSpPr>
          <p:cNvPr id="238" name="Shape 238"/>
          <p:cNvSpPr/>
          <p:nvPr/>
        </p:nvSpPr>
        <p:spPr>
          <a:xfrm>
            <a:off x="4784850" y="1831675"/>
            <a:ext cx="1899600" cy="1949400"/>
          </a:xfrm>
          <a:prstGeom prst="rect">
            <a:avLst/>
          </a:prstGeom>
          <a:solidFill>
            <a:srgbClr val="BBD7F8"/>
          </a:solidFill>
          <a:ln cap="flat" cmpd="sng" w="19050">
            <a:solidFill>
              <a:srgbClr val="2388DB"/>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b="1" lang="en" sz="1200"/>
              <a:t>WeatherData</a:t>
            </a:r>
          </a:p>
          <a:p>
            <a:pPr lvl="0" rtl="0">
              <a:spcBef>
                <a:spcPts val="0"/>
              </a:spcBef>
              <a:buNone/>
            </a:pPr>
            <a:r>
              <a:t/>
            </a:r>
            <a:endParaRPr sz="1200"/>
          </a:p>
          <a:p>
            <a:pPr lvl="0" rtl="0">
              <a:spcBef>
                <a:spcPts val="0"/>
              </a:spcBef>
              <a:buNone/>
            </a:pPr>
            <a:r>
              <a:rPr lang="en" sz="1200"/>
              <a:t>temperature</a:t>
            </a:r>
          </a:p>
          <a:p>
            <a:pPr lvl="0" rtl="0">
              <a:spcBef>
                <a:spcPts val="0"/>
              </a:spcBef>
              <a:buNone/>
            </a:pPr>
            <a:r>
              <a:rPr lang="en" sz="1200"/>
              <a:t>windSpeed</a:t>
            </a:r>
          </a:p>
          <a:p>
            <a:pPr lvl="0" rtl="0">
              <a:spcBef>
                <a:spcPts val="0"/>
              </a:spcBef>
              <a:buNone/>
            </a:pPr>
            <a:r>
              <a:rPr lang="en" sz="1200"/>
              <a:t>windDirection</a:t>
            </a:r>
          </a:p>
          <a:p>
            <a:pPr lvl="0" rtl="0">
              <a:spcBef>
                <a:spcPts val="0"/>
              </a:spcBef>
              <a:buNone/>
            </a:pPr>
            <a:r>
              <a:rPr lang="en" sz="1200"/>
              <a:t>pressure</a:t>
            </a:r>
          </a:p>
          <a:p>
            <a:pPr lvl="0" rtl="0">
              <a:spcBef>
                <a:spcPts val="0"/>
              </a:spcBef>
              <a:buNone/>
            </a:pPr>
            <a:r>
              <a:rPr lang="en" sz="1200"/>
              <a:t>lastReadingTime</a:t>
            </a:r>
          </a:p>
          <a:p>
            <a:pPr lvl="0" rtl="0">
              <a:spcBef>
                <a:spcPts val="0"/>
              </a:spcBef>
              <a:buNone/>
            </a:pPr>
            <a:r>
              <a:t/>
            </a:r>
            <a:endParaRPr sz="1200"/>
          </a:p>
          <a:p>
            <a:pPr lvl="0" rtl="0">
              <a:spcBef>
                <a:spcPts val="0"/>
              </a:spcBef>
              <a:buNone/>
            </a:pPr>
            <a:r>
              <a:rPr lang="en" sz="1200"/>
              <a:t>collect()</a:t>
            </a:r>
          </a:p>
          <a:p>
            <a:pPr lvl="0" rtl="0">
              <a:spcBef>
                <a:spcPts val="0"/>
              </a:spcBef>
              <a:buNone/>
            </a:pPr>
            <a:r>
              <a:rPr lang="en" sz="1200"/>
              <a:t>summarize(time)</a:t>
            </a:r>
          </a:p>
        </p:txBody>
      </p:sp>
      <p:cxnSp>
        <p:nvCxnSpPr>
          <p:cNvPr id="239" name="Shape 239"/>
          <p:cNvCxnSpPr/>
          <p:nvPr/>
        </p:nvCxnSpPr>
        <p:spPr>
          <a:xfrm>
            <a:off x="4784850" y="2196625"/>
            <a:ext cx="1899600" cy="0"/>
          </a:xfrm>
          <a:prstGeom prst="straightConnector1">
            <a:avLst/>
          </a:prstGeom>
          <a:noFill/>
          <a:ln cap="flat" cmpd="sng" w="19050">
            <a:solidFill>
              <a:srgbClr val="2388DB"/>
            </a:solidFill>
            <a:prstDash val="solid"/>
            <a:round/>
            <a:headEnd len="lg" w="lg" type="none"/>
            <a:tailEnd len="lg" w="lg" type="none"/>
          </a:ln>
        </p:spPr>
      </p:cxnSp>
      <p:cxnSp>
        <p:nvCxnSpPr>
          <p:cNvPr id="240" name="Shape 240"/>
          <p:cNvCxnSpPr/>
          <p:nvPr/>
        </p:nvCxnSpPr>
        <p:spPr>
          <a:xfrm>
            <a:off x="4784850" y="3236300"/>
            <a:ext cx="1899600" cy="0"/>
          </a:xfrm>
          <a:prstGeom prst="straightConnector1">
            <a:avLst/>
          </a:prstGeom>
          <a:noFill/>
          <a:ln cap="flat" cmpd="sng" w="19050">
            <a:solidFill>
              <a:srgbClr val="2388DB"/>
            </a:solidFill>
            <a:prstDash val="solid"/>
            <a:round/>
            <a:headEnd len="lg" w="lg" type="none"/>
            <a:tailEnd len="lg" w="lg" type="none"/>
          </a:ln>
        </p:spPr>
      </p:cxnSp>
      <p:sp>
        <p:nvSpPr>
          <p:cNvPr id="241" name="Shape 241"/>
          <p:cNvSpPr/>
          <p:nvPr/>
        </p:nvSpPr>
        <p:spPr>
          <a:xfrm>
            <a:off x="7079325" y="3092000"/>
            <a:ext cx="1346700" cy="1334400"/>
          </a:xfrm>
          <a:prstGeom prst="rect">
            <a:avLst/>
          </a:prstGeom>
          <a:solidFill>
            <a:srgbClr val="BBD7F8"/>
          </a:solidFill>
          <a:ln cap="flat" cmpd="sng" w="19050">
            <a:solidFill>
              <a:srgbClr val="2388DB"/>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b="1" lang="en" sz="1200"/>
              <a:t>Thermometer</a:t>
            </a:r>
          </a:p>
          <a:p>
            <a:pPr lvl="0" rtl="0">
              <a:spcBef>
                <a:spcPts val="0"/>
              </a:spcBef>
              <a:buNone/>
            </a:pPr>
            <a:r>
              <a:t/>
            </a:r>
            <a:endParaRPr sz="600"/>
          </a:p>
          <a:p>
            <a:pPr lvl="0" rtl="0">
              <a:spcBef>
                <a:spcPts val="0"/>
              </a:spcBef>
              <a:buNone/>
            </a:pPr>
            <a:r>
              <a:rPr lang="en" sz="1200"/>
              <a:t>ther_identifier</a:t>
            </a:r>
          </a:p>
          <a:p>
            <a:pPr lvl="0" rtl="0">
              <a:spcBef>
                <a:spcPts val="0"/>
              </a:spcBef>
              <a:buNone/>
            </a:pPr>
            <a:r>
              <a:rPr lang="en" sz="1200"/>
              <a:t>temperature</a:t>
            </a:r>
          </a:p>
          <a:p>
            <a:pPr lvl="0" rtl="0">
              <a:spcBef>
                <a:spcPts val="0"/>
              </a:spcBef>
              <a:buNone/>
            </a:pPr>
            <a:r>
              <a:t/>
            </a:r>
            <a:endParaRPr sz="600"/>
          </a:p>
          <a:p>
            <a:pPr lvl="0" rtl="0">
              <a:spcBef>
                <a:spcPts val="0"/>
              </a:spcBef>
              <a:buNone/>
            </a:pPr>
            <a:r>
              <a:rPr lang="en" sz="1200"/>
              <a:t>get()</a:t>
            </a:r>
          </a:p>
          <a:p>
            <a:pPr lvl="0" rtl="0">
              <a:spcBef>
                <a:spcPts val="0"/>
              </a:spcBef>
              <a:buNone/>
            </a:pPr>
            <a:r>
              <a:rPr lang="en" sz="1200"/>
              <a:t>shutdown()</a:t>
            </a:r>
          </a:p>
          <a:p>
            <a:pPr lvl="0" rtl="0">
              <a:spcBef>
                <a:spcPts val="0"/>
              </a:spcBef>
              <a:buNone/>
            </a:pPr>
            <a:r>
              <a:rPr lang="en" sz="1200"/>
              <a:t>restart()</a:t>
            </a:r>
          </a:p>
        </p:txBody>
      </p:sp>
      <p:cxnSp>
        <p:nvCxnSpPr>
          <p:cNvPr id="242" name="Shape 242"/>
          <p:cNvCxnSpPr/>
          <p:nvPr/>
        </p:nvCxnSpPr>
        <p:spPr>
          <a:xfrm>
            <a:off x="7079325" y="3386963"/>
            <a:ext cx="1346700" cy="0"/>
          </a:xfrm>
          <a:prstGeom prst="straightConnector1">
            <a:avLst/>
          </a:prstGeom>
          <a:noFill/>
          <a:ln cap="flat" cmpd="sng" w="19050">
            <a:solidFill>
              <a:srgbClr val="2388DB"/>
            </a:solidFill>
            <a:prstDash val="solid"/>
            <a:round/>
            <a:headEnd len="lg" w="lg" type="none"/>
            <a:tailEnd len="lg" w="lg" type="none"/>
          </a:ln>
        </p:spPr>
      </p:cxnSp>
      <p:cxnSp>
        <p:nvCxnSpPr>
          <p:cNvPr id="243" name="Shape 243"/>
          <p:cNvCxnSpPr/>
          <p:nvPr/>
        </p:nvCxnSpPr>
        <p:spPr>
          <a:xfrm>
            <a:off x="7079325" y="3816813"/>
            <a:ext cx="1346700" cy="0"/>
          </a:xfrm>
          <a:prstGeom prst="straightConnector1">
            <a:avLst/>
          </a:prstGeom>
          <a:noFill/>
          <a:ln cap="flat" cmpd="sng" w="19050">
            <a:solidFill>
              <a:srgbClr val="2388DB"/>
            </a:solidFill>
            <a:prstDash val="solid"/>
            <a:round/>
            <a:headEnd len="lg" w="lg" type="none"/>
            <a:tailEnd len="lg" w="lg" type="none"/>
          </a:ln>
        </p:spPr>
      </p:cxnSp>
      <p:sp>
        <p:nvSpPr>
          <p:cNvPr id="244" name="Shape 244"/>
          <p:cNvSpPr/>
          <p:nvPr/>
        </p:nvSpPr>
        <p:spPr>
          <a:xfrm>
            <a:off x="5250275" y="4501775"/>
            <a:ext cx="1742400" cy="1334400"/>
          </a:xfrm>
          <a:prstGeom prst="rect">
            <a:avLst/>
          </a:prstGeom>
          <a:solidFill>
            <a:srgbClr val="BBD7F8"/>
          </a:solidFill>
          <a:ln cap="flat" cmpd="sng" w="19050">
            <a:solidFill>
              <a:srgbClr val="2388DB"/>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b="1" lang="en" sz="1200"/>
              <a:t>Mock_Thermometer</a:t>
            </a:r>
          </a:p>
          <a:p>
            <a:pPr lvl="0" rtl="0">
              <a:spcBef>
                <a:spcPts val="0"/>
              </a:spcBef>
              <a:buNone/>
            </a:pPr>
            <a:r>
              <a:t/>
            </a:r>
            <a:endParaRPr sz="600"/>
          </a:p>
          <a:p>
            <a:pPr lvl="0" rtl="0">
              <a:spcBef>
                <a:spcPts val="0"/>
              </a:spcBef>
              <a:buNone/>
            </a:pPr>
            <a:r>
              <a:rPr lang="en" sz="1200"/>
              <a:t>ther_identifier</a:t>
            </a:r>
          </a:p>
          <a:p>
            <a:pPr lvl="0" rtl="0">
              <a:spcBef>
                <a:spcPts val="0"/>
              </a:spcBef>
              <a:buNone/>
            </a:pPr>
            <a:r>
              <a:rPr lang="en" sz="1200"/>
              <a:t>temperature</a:t>
            </a:r>
          </a:p>
          <a:p>
            <a:pPr lvl="0" rtl="0">
              <a:spcBef>
                <a:spcPts val="0"/>
              </a:spcBef>
              <a:buNone/>
            </a:pPr>
            <a:r>
              <a:t/>
            </a:r>
            <a:endParaRPr sz="600"/>
          </a:p>
          <a:p>
            <a:pPr lvl="0" rtl="0">
              <a:spcBef>
                <a:spcPts val="0"/>
              </a:spcBef>
              <a:buNone/>
            </a:pPr>
            <a:r>
              <a:rPr lang="en" sz="1200"/>
              <a:t>get()</a:t>
            </a:r>
          </a:p>
          <a:p>
            <a:pPr lvl="0" rtl="0">
              <a:spcBef>
                <a:spcPts val="0"/>
              </a:spcBef>
              <a:buNone/>
            </a:pPr>
            <a:r>
              <a:rPr lang="en" sz="1200"/>
              <a:t>shutdown()</a:t>
            </a:r>
          </a:p>
          <a:p>
            <a:pPr lvl="0" rtl="0">
              <a:spcBef>
                <a:spcPts val="0"/>
              </a:spcBef>
              <a:buNone/>
            </a:pPr>
            <a:r>
              <a:rPr lang="en" sz="1200"/>
              <a:t>restart()</a:t>
            </a:r>
          </a:p>
        </p:txBody>
      </p:sp>
      <p:cxnSp>
        <p:nvCxnSpPr>
          <p:cNvPr id="245" name="Shape 245"/>
          <p:cNvCxnSpPr/>
          <p:nvPr/>
        </p:nvCxnSpPr>
        <p:spPr>
          <a:xfrm>
            <a:off x="5250275" y="4796738"/>
            <a:ext cx="1742400" cy="0"/>
          </a:xfrm>
          <a:prstGeom prst="straightConnector1">
            <a:avLst/>
          </a:prstGeom>
          <a:noFill/>
          <a:ln cap="flat" cmpd="sng" w="19050">
            <a:solidFill>
              <a:srgbClr val="2388DB"/>
            </a:solidFill>
            <a:prstDash val="solid"/>
            <a:round/>
            <a:headEnd len="lg" w="lg" type="none"/>
            <a:tailEnd len="lg" w="lg" type="none"/>
          </a:ln>
        </p:spPr>
      </p:cxnSp>
      <p:cxnSp>
        <p:nvCxnSpPr>
          <p:cNvPr id="246" name="Shape 246"/>
          <p:cNvCxnSpPr/>
          <p:nvPr/>
        </p:nvCxnSpPr>
        <p:spPr>
          <a:xfrm>
            <a:off x="5250275" y="5226588"/>
            <a:ext cx="1742400" cy="0"/>
          </a:xfrm>
          <a:prstGeom prst="straightConnector1">
            <a:avLst/>
          </a:prstGeom>
          <a:noFill/>
          <a:ln cap="flat" cmpd="sng" w="19050">
            <a:solidFill>
              <a:srgbClr val="2388DB"/>
            </a:solidFill>
            <a:prstDash val="solid"/>
            <a:round/>
            <a:headEnd len="lg" w="lg" type="none"/>
            <a:tailEnd len="lg" w="lg" type="none"/>
          </a:ln>
        </p:spPr>
      </p:cxnSp>
      <p:cxnSp>
        <p:nvCxnSpPr>
          <p:cNvPr id="247" name="Shape 247"/>
          <p:cNvCxnSpPr/>
          <p:nvPr/>
        </p:nvCxnSpPr>
        <p:spPr>
          <a:xfrm flipH="1" rot="10800000">
            <a:off x="6684450" y="3006075"/>
            <a:ext cx="1875300" cy="1264800"/>
          </a:xfrm>
          <a:prstGeom prst="straightConnector1">
            <a:avLst/>
          </a:prstGeom>
          <a:noFill/>
          <a:ln cap="flat" cmpd="sng" w="38100">
            <a:solidFill>
              <a:srgbClr val="FF0000"/>
            </a:solidFill>
            <a:prstDash val="solid"/>
            <a:round/>
            <a:headEnd len="lg" w="lg" type="none"/>
            <a:tailEnd len="lg" w="lg" type="none"/>
          </a:ln>
        </p:spPr>
      </p:cxnSp>
      <p:cxnSp>
        <p:nvCxnSpPr>
          <p:cNvPr id="248" name="Shape 248"/>
          <p:cNvCxnSpPr/>
          <p:nvPr/>
        </p:nvCxnSpPr>
        <p:spPr>
          <a:xfrm>
            <a:off x="4975575" y="3553450"/>
            <a:ext cx="218100" cy="1842600"/>
          </a:xfrm>
          <a:prstGeom prst="straightConnector1">
            <a:avLst/>
          </a:prstGeom>
          <a:noFill/>
          <a:ln cap="flat" cmpd="sng" w="38100">
            <a:solidFill>
              <a:srgbClr val="000000"/>
            </a:solidFill>
            <a:prstDash val="solid"/>
            <a:round/>
            <a:headEnd len="lg" w="lg" type="none"/>
            <a:tailEnd len="lg" w="lg" type="triangle"/>
          </a:ln>
        </p:spPr>
      </p:cxnSp>
      <p:sp>
        <p:nvSpPr>
          <p:cNvPr id="249" name="Shape 249"/>
          <p:cNvSpPr/>
          <p:nvPr/>
        </p:nvSpPr>
        <p:spPr>
          <a:xfrm>
            <a:off x="6262125" y="5396050"/>
            <a:ext cx="2060700" cy="798600"/>
          </a:xfrm>
          <a:prstGeom prst="foldedCorner">
            <a:avLst>
              <a:gd fmla="val 16667" name="adj"/>
            </a:avLst>
          </a:prstGeom>
          <a:solidFill>
            <a:srgbClr val="FFF2CC"/>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lang="en"/>
              <a:t>get(){</a:t>
            </a:r>
          </a:p>
          <a:p>
            <a:pPr lvl="0" rtl="0">
              <a:spcBef>
                <a:spcPts val="0"/>
              </a:spcBef>
              <a:buNone/>
            </a:pPr>
            <a:r>
              <a:rPr lang="en"/>
              <a:t>	return 98;</a:t>
            </a:r>
          </a:p>
          <a:p>
            <a:pPr lvl="0" rtl="0">
              <a:spcBef>
                <a:spcPts val="0"/>
              </a:spcBef>
              <a:buNone/>
            </a:pPr>
            <a:r>
              <a:rPr lang="en"/>
              <a:t>}</a:t>
            </a:r>
          </a:p>
        </p:txBody>
      </p:sp>
      <p:sp>
        <p:nvSpPr>
          <p:cNvPr id="250" name="Shape 250"/>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4" name="Shape 254"/>
        <p:cNvGrpSpPr/>
        <p:nvPr/>
      </p:nvGrpSpPr>
      <p:grpSpPr>
        <a:xfrm>
          <a:off x="0" y="0"/>
          <a:ext cx="0" cy="0"/>
          <a:chOff x="0" y="0"/>
          <a:chExt cx="0" cy="0"/>
        </a:xfrm>
      </p:grpSpPr>
      <p:sp>
        <p:nvSpPr>
          <p:cNvPr id="255" name="Shape 255"/>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lvl="0" rtl="0">
              <a:spcBef>
                <a:spcPts val="0"/>
              </a:spcBef>
              <a:buNone/>
            </a:pPr>
            <a:r>
              <a:rPr lang="en"/>
              <a:t>Replacing Interfaces</a:t>
            </a:r>
          </a:p>
        </p:txBody>
      </p:sp>
      <p:sp>
        <p:nvSpPr>
          <p:cNvPr id="256" name="Shape 256"/>
          <p:cNvSpPr txBox="1"/>
          <p:nvPr>
            <p:ph idx="1" type="body"/>
          </p:nvPr>
        </p:nvSpPr>
        <p:spPr>
          <a:xfrm>
            <a:off x="457200" y="1600200"/>
            <a:ext cx="8229600" cy="4967700"/>
          </a:xfrm>
          <a:prstGeom prst="rect">
            <a:avLst/>
          </a:prstGeom>
        </p:spPr>
        <p:txBody>
          <a:bodyPr anchorCtr="0" anchor="t" bIns="91425" lIns="91425" rIns="91425" wrap="square" tIns="91425">
            <a:noAutofit/>
          </a:bodyPr>
          <a:lstStyle/>
          <a:p>
            <a:pPr indent="-419100" lvl="0" marL="457200" rtl="0">
              <a:spcBef>
                <a:spcPts val="0"/>
              </a:spcBef>
              <a:spcAft>
                <a:spcPts val="0"/>
              </a:spcAft>
              <a:buClr>
                <a:srgbClr val="000000"/>
              </a:buClr>
              <a:buSzPct val="100000"/>
            </a:pPr>
            <a:r>
              <a:rPr lang="en">
                <a:solidFill>
                  <a:srgbClr val="000000"/>
                </a:solidFill>
              </a:rPr>
              <a:t>Scaffolding can be complex - can replace any portion of the system.</a:t>
            </a:r>
          </a:p>
          <a:p>
            <a:pPr indent="-419100" lvl="0" marL="457200" rtl="0">
              <a:spcBef>
                <a:spcPts val="0"/>
              </a:spcBef>
              <a:spcAft>
                <a:spcPts val="0"/>
              </a:spcAft>
              <a:buClr>
                <a:srgbClr val="000000"/>
              </a:buClr>
              <a:buSzPct val="100000"/>
            </a:pPr>
            <a:r>
              <a:rPr lang="en">
                <a:solidFill>
                  <a:srgbClr val="000000"/>
                </a:solidFill>
              </a:rPr>
              <a:t>If an interface does not allow control or observability - write scaffolding to replace it.</a:t>
            </a:r>
          </a:p>
          <a:p>
            <a:pPr indent="-381000" lvl="1" marL="914400" rtl="0">
              <a:spcBef>
                <a:spcPts val="0"/>
              </a:spcBef>
              <a:spcAft>
                <a:spcPts val="0"/>
              </a:spcAft>
              <a:buClr>
                <a:srgbClr val="000000"/>
              </a:buClr>
              <a:buSzPct val="100000"/>
            </a:pPr>
            <a:r>
              <a:rPr lang="en">
                <a:solidFill>
                  <a:srgbClr val="000000"/>
                </a:solidFill>
              </a:rPr>
              <a:t>Allow inspection of previously-private variables.</a:t>
            </a:r>
          </a:p>
          <a:p>
            <a:pPr indent="-381000" lvl="1" marL="914400" rtl="0">
              <a:spcBef>
                <a:spcPts val="0"/>
              </a:spcBef>
              <a:spcAft>
                <a:spcPts val="0"/>
              </a:spcAft>
              <a:buClr>
                <a:srgbClr val="000000"/>
              </a:buClr>
              <a:buSzPct val="100000"/>
            </a:pPr>
            <a:r>
              <a:rPr lang="en">
                <a:solidFill>
                  <a:srgbClr val="000000"/>
                </a:solidFill>
              </a:rPr>
              <a:t>Replace a GUI with a machine-usable interface.</a:t>
            </a:r>
          </a:p>
          <a:p>
            <a:pPr indent="-381000" lvl="1" marL="914400" rtl="0">
              <a:spcBef>
                <a:spcPts val="0"/>
              </a:spcBef>
              <a:spcAft>
                <a:spcPts val="0"/>
              </a:spcAft>
              <a:buClr>
                <a:srgbClr val="000000"/>
              </a:buClr>
              <a:buSzPct val="100000"/>
            </a:pPr>
            <a:r>
              <a:rPr lang="en">
                <a:solidFill>
                  <a:srgbClr val="000000"/>
                </a:solidFill>
              </a:rPr>
              <a:t>May be useful after testing.</a:t>
            </a:r>
          </a:p>
          <a:p>
            <a:pPr indent="-381000" lvl="2" marL="1371600" rtl="0">
              <a:spcBef>
                <a:spcPts val="0"/>
              </a:spcBef>
              <a:buClr>
                <a:srgbClr val="000000"/>
              </a:buClr>
              <a:buSzPct val="100000"/>
            </a:pPr>
            <a:r>
              <a:rPr lang="en">
                <a:solidFill>
                  <a:srgbClr val="000000"/>
                </a:solidFill>
              </a:rPr>
              <a:t>Expose a command-line interface for scripting.</a:t>
            </a:r>
          </a:p>
          <a:p>
            <a:pPr lvl="0" marR="0" rtl="0" algn="l">
              <a:lnSpc>
                <a:spcPct val="120000"/>
              </a:lnSpc>
              <a:spcBef>
                <a:spcPts val="0"/>
              </a:spcBef>
              <a:spcAft>
                <a:spcPts val="0"/>
              </a:spcAft>
              <a:buNone/>
            </a:pPr>
            <a:r>
              <a:t/>
            </a:r>
            <a:endParaRPr>
              <a:solidFill>
                <a:srgbClr val="000000"/>
              </a:solidFill>
            </a:endParaRPr>
          </a:p>
        </p:txBody>
      </p:sp>
      <p:sp>
        <p:nvSpPr>
          <p:cNvPr id="257" name="Shape 257"/>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1" name="Shape 261"/>
        <p:cNvGrpSpPr/>
        <p:nvPr/>
      </p:nvGrpSpPr>
      <p:grpSpPr>
        <a:xfrm>
          <a:off x="0" y="0"/>
          <a:ext cx="0" cy="0"/>
          <a:chOff x="0" y="0"/>
          <a:chExt cx="0" cy="0"/>
        </a:xfrm>
      </p:grpSpPr>
      <p:sp>
        <p:nvSpPr>
          <p:cNvPr id="262" name="Shape 262"/>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lvl="0" rtl="0">
              <a:spcBef>
                <a:spcPts val="0"/>
              </a:spcBef>
              <a:buNone/>
            </a:pPr>
            <a:r>
              <a:rPr lang="en"/>
              <a:t>Generic vs Specific Scaffolding</a:t>
            </a:r>
          </a:p>
        </p:txBody>
      </p:sp>
      <p:sp>
        <p:nvSpPr>
          <p:cNvPr id="263" name="Shape 263"/>
          <p:cNvSpPr txBox="1"/>
          <p:nvPr>
            <p:ph idx="1" type="body"/>
          </p:nvPr>
        </p:nvSpPr>
        <p:spPr>
          <a:xfrm>
            <a:off x="457200" y="1600200"/>
            <a:ext cx="8229600" cy="4967700"/>
          </a:xfrm>
          <a:prstGeom prst="rect">
            <a:avLst/>
          </a:prstGeom>
        </p:spPr>
        <p:txBody>
          <a:bodyPr anchorCtr="0" anchor="t" bIns="91425" lIns="91425" rIns="91425" wrap="square" tIns="91425">
            <a:noAutofit/>
          </a:bodyPr>
          <a:lstStyle/>
          <a:p>
            <a:pPr indent="-419100" lvl="0" marL="457200" rtl="0">
              <a:spcBef>
                <a:spcPts val="0"/>
              </a:spcBef>
              <a:spcAft>
                <a:spcPts val="0"/>
              </a:spcAft>
              <a:buClr>
                <a:srgbClr val="000000"/>
              </a:buClr>
              <a:buSzPct val="100000"/>
            </a:pPr>
            <a:r>
              <a:rPr lang="en">
                <a:solidFill>
                  <a:srgbClr val="000000"/>
                </a:solidFill>
              </a:rPr>
              <a:t>Simplest driver - one that runs a single specific test case.</a:t>
            </a:r>
          </a:p>
          <a:p>
            <a:pPr indent="-419100" lvl="0" marL="457200" rtl="0">
              <a:spcBef>
                <a:spcPts val="0"/>
              </a:spcBef>
              <a:spcAft>
                <a:spcPts val="0"/>
              </a:spcAft>
              <a:buClr>
                <a:srgbClr val="000000"/>
              </a:buClr>
              <a:buSzPct val="100000"/>
            </a:pPr>
            <a:r>
              <a:rPr lang="en">
                <a:solidFill>
                  <a:srgbClr val="000000"/>
                </a:solidFill>
              </a:rPr>
              <a:t>More complex:</a:t>
            </a:r>
          </a:p>
          <a:p>
            <a:pPr indent="-381000" lvl="1" marL="914400" rtl="0">
              <a:spcBef>
                <a:spcPts val="0"/>
              </a:spcBef>
              <a:spcAft>
                <a:spcPts val="0"/>
              </a:spcAft>
              <a:buClr>
                <a:srgbClr val="000000"/>
              </a:buClr>
              <a:buSzPct val="100000"/>
            </a:pPr>
            <a:r>
              <a:rPr lang="en">
                <a:solidFill>
                  <a:srgbClr val="000000"/>
                </a:solidFill>
              </a:rPr>
              <a:t>Common scaffolding for a set of similar tests cases, </a:t>
            </a:r>
          </a:p>
          <a:p>
            <a:pPr indent="-381000" lvl="1" marL="914400" rtl="0">
              <a:spcBef>
                <a:spcPts val="0"/>
              </a:spcBef>
              <a:spcAft>
                <a:spcPts val="0"/>
              </a:spcAft>
              <a:buClr>
                <a:srgbClr val="000000"/>
              </a:buClr>
              <a:buSzPct val="100000"/>
            </a:pPr>
            <a:r>
              <a:rPr lang="en">
                <a:solidFill>
                  <a:srgbClr val="000000"/>
                </a:solidFill>
              </a:rPr>
              <a:t>Scaffolding that can run multiple test suites for the same software (i.e., load a spreadsheet of inputs and run then).</a:t>
            </a:r>
          </a:p>
          <a:p>
            <a:pPr indent="-381000" lvl="1" marL="914400" rtl="0">
              <a:spcBef>
                <a:spcPts val="0"/>
              </a:spcBef>
              <a:spcAft>
                <a:spcPts val="0"/>
              </a:spcAft>
              <a:buClr>
                <a:srgbClr val="000000"/>
              </a:buClr>
              <a:buSzPct val="100000"/>
            </a:pPr>
            <a:r>
              <a:rPr lang="en">
                <a:solidFill>
                  <a:srgbClr val="000000"/>
                </a:solidFill>
              </a:rPr>
              <a:t>Scaffolding that can vary a number of parameters (product family, OS, language).</a:t>
            </a:r>
          </a:p>
          <a:p>
            <a:pPr indent="-419100" lvl="0" marL="457200" rtl="0">
              <a:spcBef>
                <a:spcPts val="0"/>
              </a:spcBef>
              <a:buClr>
                <a:srgbClr val="000000"/>
              </a:buClr>
              <a:buSzPct val="100000"/>
            </a:pPr>
            <a:r>
              <a:rPr lang="en">
                <a:solidFill>
                  <a:srgbClr val="000000"/>
                </a:solidFill>
              </a:rPr>
              <a:t>Balance of quality, scope, and cost. </a:t>
            </a:r>
          </a:p>
          <a:p>
            <a:pPr lvl="0" marR="0" rtl="0" algn="l">
              <a:lnSpc>
                <a:spcPct val="120000"/>
              </a:lnSpc>
              <a:spcBef>
                <a:spcPts val="0"/>
              </a:spcBef>
              <a:spcAft>
                <a:spcPts val="0"/>
              </a:spcAft>
              <a:buNone/>
            </a:pPr>
            <a:r>
              <a:t/>
            </a:r>
            <a:endParaRPr>
              <a:solidFill>
                <a:srgbClr val="000000"/>
              </a:solidFill>
            </a:endParaRPr>
          </a:p>
        </p:txBody>
      </p:sp>
      <p:sp>
        <p:nvSpPr>
          <p:cNvPr id="264" name="Shape 264"/>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8" name="Shape 268"/>
        <p:cNvGrpSpPr/>
        <p:nvPr/>
      </p:nvGrpSpPr>
      <p:grpSpPr>
        <a:xfrm>
          <a:off x="0" y="0"/>
          <a:ext cx="0" cy="0"/>
          <a:chOff x="0" y="0"/>
          <a:chExt cx="0" cy="0"/>
        </a:xfrm>
      </p:grpSpPr>
      <p:sp>
        <p:nvSpPr>
          <p:cNvPr id="269" name="Shape 269"/>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lvl="0" rtl="0">
              <a:spcBef>
                <a:spcPts val="0"/>
              </a:spcBef>
              <a:buNone/>
            </a:pPr>
            <a:r>
              <a:rPr lang="en"/>
              <a:t>Activity - Unit Testing</a:t>
            </a:r>
          </a:p>
        </p:txBody>
      </p:sp>
      <p:sp>
        <p:nvSpPr>
          <p:cNvPr id="270" name="Shape 270"/>
          <p:cNvSpPr txBox="1"/>
          <p:nvPr>
            <p:ph idx="1" type="body"/>
          </p:nvPr>
        </p:nvSpPr>
        <p:spPr>
          <a:xfrm>
            <a:off x="457200" y="1600200"/>
            <a:ext cx="8229600" cy="4967700"/>
          </a:xfrm>
          <a:prstGeom prst="rect">
            <a:avLst/>
          </a:prstGeom>
        </p:spPr>
        <p:txBody>
          <a:bodyPr anchorCtr="0" anchor="t" bIns="91425" lIns="91425" rIns="91425" wrap="square" tIns="91425">
            <a:noAutofit/>
          </a:bodyPr>
          <a:lstStyle/>
          <a:p>
            <a:pPr lvl="0" rtl="0">
              <a:spcBef>
                <a:spcPts val="0"/>
              </a:spcBef>
              <a:buNone/>
            </a:pPr>
            <a:r>
              <a:rPr lang="en">
                <a:solidFill>
                  <a:srgbClr val="000000"/>
                </a:solidFill>
              </a:rPr>
              <a:t>You are testing the following method:</a:t>
            </a:r>
            <a:br>
              <a:rPr lang="en">
                <a:solidFill>
                  <a:srgbClr val="000000"/>
                </a:solidFill>
              </a:rPr>
            </a:br>
            <a:br>
              <a:rPr b="1" lang="en">
                <a:solidFill>
                  <a:srgbClr val="000000"/>
                </a:solidFill>
                <a:latin typeface="Consolas"/>
                <a:ea typeface="Consolas"/>
                <a:cs typeface="Consolas"/>
                <a:sym typeface="Consolas"/>
              </a:rPr>
            </a:br>
            <a:r>
              <a:rPr b="1" lang="en">
                <a:solidFill>
                  <a:srgbClr val="000000"/>
                </a:solidFill>
                <a:latin typeface="Consolas"/>
                <a:ea typeface="Consolas"/>
                <a:cs typeface="Consolas"/>
                <a:sym typeface="Consolas"/>
              </a:rPr>
              <a:t>public double max(double a, double b);</a:t>
            </a:r>
            <a:br>
              <a:rPr lang="en">
                <a:solidFill>
                  <a:srgbClr val="000000"/>
                </a:solidFill>
              </a:rPr>
            </a:br>
            <a:br>
              <a:rPr lang="en">
                <a:solidFill>
                  <a:srgbClr val="000000"/>
                </a:solidFill>
              </a:rPr>
            </a:br>
            <a:r>
              <a:rPr lang="en">
                <a:solidFill>
                  <a:srgbClr val="000000"/>
                </a:solidFill>
              </a:rPr>
              <a:t>Devise three executable test cases for this method in the JUnit notation. See the attached handout for a refresher on the notation.</a:t>
            </a:r>
          </a:p>
        </p:txBody>
      </p:sp>
      <p:sp>
        <p:nvSpPr>
          <p:cNvPr id="271" name="Shape 271"/>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75" name="Shape 275"/>
        <p:cNvGrpSpPr/>
        <p:nvPr/>
      </p:nvGrpSpPr>
      <p:grpSpPr>
        <a:xfrm>
          <a:off x="0" y="0"/>
          <a:ext cx="0" cy="0"/>
          <a:chOff x="0" y="0"/>
          <a:chExt cx="0" cy="0"/>
        </a:xfrm>
      </p:grpSpPr>
      <p:sp>
        <p:nvSpPr>
          <p:cNvPr id="276" name="Shape 276"/>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lvl="0" rtl="0">
              <a:spcBef>
                <a:spcPts val="0"/>
              </a:spcBef>
              <a:buNone/>
            </a:pPr>
            <a:r>
              <a:rPr lang="en"/>
              <a:t>Activity Solution</a:t>
            </a:r>
          </a:p>
        </p:txBody>
      </p:sp>
      <p:sp>
        <p:nvSpPr>
          <p:cNvPr id="277" name="Shape 277"/>
          <p:cNvSpPr txBox="1"/>
          <p:nvPr>
            <p:ph idx="1" type="body"/>
          </p:nvPr>
        </p:nvSpPr>
        <p:spPr>
          <a:xfrm>
            <a:off x="457200" y="1600200"/>
            <a:ext cx="3994500" cy="4967700"/>
          </a:xfrm>
          <a:prstGeom prst="rect">
            <a:avLst/>
          </a:prstGeom>
        </p:spPr>
        <p:txBody>
          <a:bodyPr anchorCtr="0" anchor="t" bIns="91425" lIns="91425" rIns="91425" wrap="square" tIns="91425">
            <a:noAutofit/>
          </a:bodyPr>
          <a:lstStyle/>
          <a:p>
            <a:pPr lvl="0" rtl="0">
              <a:lnSpc>
                <a:spcPct val="145000"/>
              </a:lnSpc>
              <a:spcBef>
                <a:spcPts val="0"/>
              </a:spcBef>
              <a:buNone/>
            </a:pPr>
            <a:r>
              <a:rPr lang="en" sz="1200">
                <a:solidFill>
                  <a:srgbClr val="A71D5D"/>
                </a:solidFill>
                <a:latin typeface="Consolas"/>
                <a:ea typeface="Consolas"/>
                <a:cs typeface="Consolas"/>
                <a:sym typeface="Consolas"/>
              </a:rPr>
              <a:t>@Test</a:t>
            </a: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  </a:t>
            </a:r>
            <a:r>
              <a:rPr lang="en" sz="1200">
                <a:solidFill>
                  <a:srgbClr val="A71D5D"/>
                </a:solidFill>
                <a:latin typeface="Consolas"/>
                <a:ea typeface="Consolas"/>
                <a:cs typeface="Consolas"/>
                <a:sym typeface="Consolas"/>
              </a:rPr>
              <a:t>public</a:t>
            </a:r>
            <a:r>
              <a:rPr lang="en" sz="1200">
                <a:solidFill>
                  <a:srgbClr val="333333"/>
                </a:solidFill>
                <a:latin typeface="Consolas"/>
                <a:ea typeface="Consolas"/>
                <a:cs typeface="Consolas"/>
                <a:sym typeface="Consolas"/>
              </a:rPr>
              <a:t> </a:t>
            </a:r>
            <a:r>
              <a:rPr lang="en" sz="1200">
                <a:solidFill>
                  <a:srgbClr val="A71D5D"/>
                </a:solidFill>
                <a:latin typeface="Consolas"/>
                <a:ea typeface="Consolas"/>
                <a:cs typeface="Consolas"/>
                <a:sym typeface="Consolas"/>
              </a:rPr>
              <a:t>void</a:t>
            </a:r>
            <a:r>
              <a:rPr lang="en" sz="1200">
                <a:solidFill>
                  <a:srgbClr val="333333"/>
                </a:solidFill>
                <a:latin typeface="Consolas"/>
                <a:ea typeface="Consolas"/>
                <a:cs typeface="Consolas"/>
                <a:sym typeface="Consolas"/>
              </a:rPr>
              <a:t> </a:t>
            </a:r>
            <a:r>
              <a:rPr lang="en" sz="1200">
                <a:solidFill>
                  <a:srgbClr val="795DA3"/>
                </a:solidFill>
                <a:latin typeface="Consolas"/>
                <a:ea typeface="Consolas"/>
                <a:cs typeface="Consolas"/>
                <a:sym typeface="Consolas"/>
              </a:rPr>
              <a:t>aLarger</a:t>
            </a:r>
            <a:r>
              <a:rPr lang="en" sz="1200">
                <a:solidFill>
                  <a:srgbClr val="333333"/>
                </a:solidFill>
                <a:latin typeface="Consolas"/>
                <a:ea typeface="Consolas"/>
                <a:cs typeface="Consolas"/>
                <a:sym typeface="Consolas"/>
              </a:rPr>
              <a:t>() {</a:t>
            </a: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    </a:t>
            </a:r>
            <a:r>
              <a:rPr lang="en" sz="1200">
                <a:solidFill>
                  <a:srgbClr val="A71D5D"/>
                </a:solidFill>
                <a:latin typeface="Consolas"/>
                <a:ea typeface="Consolas"/>
                <a:cs typeface="Consolas"/>
                <a:sym typeface="Consolas"/>
              </a:rPr>
              <a:t>double</a:t>
            </a:r>
            <a:r>
              <a:rPr lang="en" sz="1200">
                <a:solidFill>
                  <a:srgbClr val="333333"/>
                </a:solidFill>
                <a:latin typeface="Consolas"/>
                <a:ea typeface="Consolas"/>
                <a:cs typeface="Consolas"/>
                <a:sym typeface="Consolas"/>
              </a:rPr>
              <a:t> a = 16.0;</a:t>
            </a:r>
          </a:p>
          <a:p>
            <a:pPr lvl="0" rtl="0">
              <a:lnSpc>
                <a:spcPct val="145000"/>
              </a:lnSpc>
              <a:spcBef>
                <a:spcPts val="0"/>
              </a:spcBef>
              <a:buNone/>
            </a:pPr>
            <a:r>
              <a:rPr lang="en" sz="1200">
                <a:solidFill>
                  <a:srgbClr val="333333"/>
                </a:solidFill>
                <a:latin typeface="Consolas"/>
                <a:ea typeface="Consolas"/>
                <a:cs typeface="Consolas"/>
                <a:sym typeface="Consolas"/>
              </a:rPr>
              <a:t>    </a:t>
            </a:r>
            <a:r>
              <a:rPr lang="en" sz="1200">
                <a:solidFill>
                  <a:srgbClr val="A71D5D"/>
                </a:solidFill>
                <a:latin typeface="Consolas"/>
                <a:ea typeface="Consolas"/>
                <a:cs typeface="Consolas"/>
                <a:sym typeface="Consolas"/>
              </a:rPr>
              <a:t>double</a:t>
            </a:r>
            <a:r>
              <a:rPr lang="en" sz="1200">
                <a:solidFill>
                  <a:srgbClr val="333333"/>
                </a:solidFill>
                <a:latin typeface="Consolas"/>
                <a:ea typeface="Consolas"/>
                <a:cs typeface="Consolas"/>
                <a:sym typeface="Consolas"/>
              </a:rPr>
              <a:t> b = 10.0;</a:t>
            </a:r>
          </a:p>
          <a:p>
            <a:pPr lvl="0" rtl="0">
              <a:lnSpc>
                <a:spcPct val="145000"/>
              </a:lnSpc>
              <a:spcBef>
                <a:spcPts val="0"/>
              </a:spcBef>
              <a:buNone/>
            </a:pPr>
            <a:r>
              <a:rPr lang="en" sz="1200">
                <a:solidFill>
                  <a:srgbClr val="333333"/>
                </a:solidFill>
                <a:latin typeface="Consolas"/>
                <a:ea typeface="Consolas"/>
                <a:cs typeface="Consolas"/>
                <a:sym typeface="Consolas"/>
              </a:rPr>
              <a:t>    </a:t>
            </a:r>
            <a:r>
              <a:rPr lang="en" sz="1200">
                <a:solidFill>
                  <a:srgbClr val="A71D5D"/>
                </a:solidFill>
                <a:latin typeface="Consolas"/>
                <a:ea typeface="Consolas"/>
                <a:cs typeface="Consolas"/>
                <a:sym typeface="Consolas"/>
              </a:rPr>
              <a:t>double</a:t>
            </a:r>
            <a:r>
              <a:rPr lang="en" sz="1200">
                <a:solidFill>
                  <a:srgbClr val="333333"/>
                </a:solidFill>
                <a:latin typeface="Consolas"/>
                <a:ea typeface="Consolas"/>
                <a:cs typeface="Consolas"/>
                <a:sym typeface="Consolas"/>
              </a:rPr>
              <a:t> expected = 16.0; </a:t>
            </a: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    </a:t>
            </a:r>
            <a:r>
              <a:rPr lang="en" sz="1200">
                <a:solidFill>
                  <a:srgbClr val="A71D5D"/>
                </a:solidFill>
                <a:latin typeface="Consolas"/>
                <a:ea typeface="Consolas"/>
                <a:cs typeface="Consolas"/>
                <a:sym typeface="Consolas"/>
              </a:rPr>
              <a:t>double</a:t>
            </a:r>
            <a:r>
              <a:rPr lang="en" sz="1200">
                <a:solidFill>
                  <a:srgbClr val="333333"/>
                </a:solidFill>
                <a:latin typeface="Consolas"/>
                <a:ea typeface="Consolas"/>
                <a:cs typeface="Consolas"/>
                <a:sym typeface="Consolas"/>
              </a:rPr>
              <a:t> actual </a:t>
            </a:r>
            <a:r>
              <a:rPr lang="en" sz="1200">
                <a:solidFill>
                  <a:srgbClr val="A71D5D"/>
                </a:solidFill>
                <a:latin typeface="Consolas"/>
                <a:ea typeface="Consolas"/>
                <a:cs typeface="Consolas"/>
                <a:sym typeface="Consolas"/>
              </a:rPr>
              <a:t>=</a:t>
            </a:r>
            <a:r>
              <a:rPr lang="en" sz="1200">
                <a:solidFill>
                  <a:srgbClr val="333333"/>
                </a:solidFill>
                <a:latin typeface="Consolas"/>
                <a:ea typeface="Consolas"/>
                <a:cs typeface="Consolas"/>
                <a:sym typeface="Consolas"/>
              </a:rPr>
              <a:t> max(a,b);</a:t>
            </a:r>
          </a:p>
          <a:p>
            <a:pPr lvl="0" rtl="0">
              <a:lnSpc>
                <a:spcPct val="145000"/>
              </a:lnSpc>
              <a:spcBef>
                <a:spcPts val="0"/>
              </a:spcBef>
              <a:buNone/>
            </a:pPr>
            <a:r>
              <a:rPr lang="en" sz="1200">
                <a:solidFill>
                  <a:srgbClr val="333333"/>
                </a:solidFill>
                <a:latin typeface="Consolas"/>
                <a:ea typeface="Consolas"/>
                <a:cs typeface="Consolas"/>
                <a:sym typeface="Consolas"/>
              </a:rPr>
              <a:t>    assertTrue(“should be larger”, actual&gt;b);</a:t>
            </a: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    assertEquals(</a:t>
            </a:r>
            <a:r>
              <a:rPr lang="en" sz="1200">
                <a:solidFill>
                  <a:srgbClr val="000000"/>
                </a:solidFill>
                <a:latin typeface="Consolas"/>
                <a:ea typeface="Consolas"/>
                <a:cs typeface="Consolas"/>
                <a:sym typeface="Consolas"/>
              </a:rPr>
              <a:t>expected</a:t>
            </a:r>
            <a:r>
              <a:rPr lang="en" sz="1200">
                <a:solidFill>
                  <a:srgbClr val="333333"/>
                </a:solidFill>
                <a:latin typeface="Consolas"/>
                <a:ea typeface="Consolas"/>
                <a:cs typeface="Consolas"/>
                <a:sym typeface="Consolas"/>
              </a:rPr>
              <a:t>, actual);</a:t>
            </a: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  }</a:t>
            </a:r>
            <a:br>
              <a:rPr lang="en" sz="1200">
                <a:solidFill>
                  <a:srgbClr val="333333"/>
                </a:solidFill>
                <a:latin typeface="Consolas"/>
                <a:ea typeface="Consolas"/>
                <a:cs typeface="Consolas"/>
                <a:sym typeface="Consolas"/>
              </a:rPr>
            </a:br>
            <a:r>
              <a:rPr lang="en" sz="1200">
                <a:solidFill>
                  <a:srgbClr val="A71D5D"/>
                </a:solidFill>
                <a:latin typeface="Consolas"/>
                <a:ea typeface="Consolas"/>
                <a:cs typeface="Consolas"/>
                <a:sym typeface="Consolas"/>
              </a:rPr>
              <a:t>@Test</a:t>
            </a: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  </a:t>
            </a:r>
            <a:r>
              <a:rPr lang="en" sz="1200">
                <a:solidFill>
                  <a:srgbClr val="A71D5D"/>
                </a:solidFill>
                <a:latin typeface="Consolas"/>
                <a:ea typeface="Consolas"/>
                <a:cs typeface="Consolas"/>
                <a:sym typeface="Consolas"/>
              </a:rPr>
              <a:t>public</a:t>
            </a:r>
            <a:r>
              <a:rPr lang="en" sz="1200">
                <a:solidFill>
                  <a:srgbClr val="333333"/>
                </a:solidFill>
                <a:latin typeface="Consolas"/>
                <a:ea typeface="Consolas"/>
                <a:cs typeface="Consolas"/>
                <a:sym typeface="Consolas"/>
              </a:rPr>
              <a:t> </a:t>
            </a:r>
            <a:r>
              <a:rPr lang="en" sz="1200">
                <a:solidFill>
                  <a:srgbClr val="A71D5D"/>
                </a:solidFill>
                <a:latin typeface="Consolas"/>
                <a:ea typeface="Consolas"/>
                <a:cs typeface="Consolas"/>
                <a:sym typeface="Consolas"/>
              </a:rPr>
              <a:t>void</a:t>
            </a:r>
            <a:r>
              <a:rPr lang="en" sz="1200">
                <a:solidFill>
                  <a:srgbClr val="333333"/>
                </a:solidFill>
                <a:latin typeface="Consolas"/>
                <a:ea typeface="Consolas"/>
                <a:cs typeface="Consolas"/>
                <a:sym typeface="Consolas"/>
              </a:rPr>
              <a:t> </a:t>
            </a:r>
            <a:r>
              <a:rPr lang="en" sz="1200">
                <a:solidFill>
                  <a:srgbClr val="795DA3"/>
                </a:solidFill>
                <a:latin typeface="Consolas"/>
                <a:ea typeface="Consolas"/>
                <a:cs typeface="Consolas"/>
                <a:sym typeface="Consolas"/>
              </a:rPr>
              <a:t>bLarger</a:t>
            </a:r>
            <a:r>
              <a:rPr lang="en" sz="1200">
                <a:solidFill>
                  <a:srgbClr val="333333"/>
                </a:solidFill>
                <a:latin typeface="Consolas"/>
                <a:ea typeface="Consolas"/>
                <a:cs typeface="Consolas"/>
                <a:sym typeface="Consolas"/>
              </a:rPr>
              <a:t>() {</a:t>
            </a: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    </a:t>
            </a:r>
            <a:r>
              <a:rPr lang="en" sz="1200">
                <a:solidFill>
                  <a:srgbClr val="A71D5D"/>
                </a:solidFill>
                <a:latin typeface="Consolas"/>
                <a:ea typeface="Consolas"/>
                <a:cs typeface="Consolas"/>
                <a:sym typeface="Consolas"/>
              </a:rPr>
              <a:t>double</a:t>
            </a:r>
            <a:r>
              <a:rPr lang="en" sz="1200">
                <a:solidFill>
                  <a:srgbClr val="333333"/>
                </a:solidFill>
                <a:latin typeface="Consolas"/>
                <a:ea typeface="Consolas"/>
                <a:cs typeface="Consolas"/>
                <a:sym typeface="Consolas"/>
              </a:rPr>
              <a:t> a = 10.0;</a:t>
            </a:r>
          </a:p>
          <a:p>
            <a:pPr lvl="0" rtl="0">
              <a:lnSpc>
                <a:spcPct val="145000"/>
              </a:lnSpc>
              <a:spcBef>
                <a:spcPts val="0"/>
              </a:spcBef>
              <a:buNone/>
            </a:pPr>
            <a:r>
              <a:rPr lang="en" sz="1200">
                <a:solidFill>
                  <a:srgbClr val="333333"/>
                </a:solidFill>
                <a:latin typeface="Consolas"/>
                <a:ea typeface="Consolas"/>
                <a:cs typeface="Consolas"/>
                <a:sym typeface="Consolas"/>
              </a:rPr>
              <a:t>    </a:t>
            </a:r>
            <a:r>
              <a:rPr lang="en" sz="1200">
                <a:solidFill>
                  <a:srgbClr val="A71D5D"/>
                </a:solidFill>
                <a:latin typeface="Consolas"/>
                <a:ea typeface="Consolas"/>
                <a:cs typeface="Consolas"/>
                <a:sym typeface="Consolas"/>
              </a:rPr>
              <a:t>double</a:t>
            </a:r>
            <a:r>
              <a:rPr lang="en" sz="1200">
                <a:solidFill>
                  <a:srgbClr val="333333"/>
                </a:solidFill>
                <a:latin typeface="Consolas"/>
                <a:ea typeface="Consolas"/>
                <a:cs typeface="Consolas"/>
                <a:sym typeface="Consolas"/>
              </a:rPr>
              <a:t> b = 16.0;</a:t>
            </a:r>
          </a:p>
          <a:p>
            <a:pPr lvl="0" rtl="0">
              <a:lnSpc>
                <a:spcPct val="145000"/>
              </a:lnSpc>
              <a:spcBef>
                <a:spcPts val="0"/>
              </a:spcBef>
              <a:buNone/>
            </a:pPr>
            <a:r>
              <a:rPr lang="en" sz="1200">
                <a:solidFill>
                  <a:srgbClr val="333333"/>
                </a:solidFill>
                <a:latin typeface="Consolas"/>
                <a:ea typeface="Consolas"/>
                <a:cs typeface="Consolas"/>
                <a:sym typeface="Consolas"/>
              </a:rPr>
              <a:t>    </a:t>
            </a:r>
            <a:r>
              <a:rPr lang="en" sz="1200">
                <a:solidFill>
                  <a:srgbClr val="A71D5D"/>
                </a:solidFill>
                <a:latin typeface="Consolas"/>
                <a:ea typeface="Consolas"/>
                <a:cs typeface="Consolas"/>
                <a:sym typeface="Consolas"/>
              </a:rPr>
              <a:t>double</a:t>
            </a:r>
            <a:r>
              <a:rPr lang="en" sz="1200">
                <a:solidFill>
                  <a:srgbClr val="333333"/>
                </a:solidFill>
                <a:latin typeface="Consolas"/>
                <a:ea typeface="Consolas"/>
                <a:cs typeface="Consolas"/>
                <a:sym typeface="Consolas"/>
              </a:rPr>
              <a:t> expected = 16.0; </a:t>
            </a: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    </a:t>
            </a:r>
            <a:r>
              <a:rPr lang="en" sz="1200">
                <a:solidFill>
                  <a:srgbClr val="A71D5D"/>
                </a:solidFill>
                <a:latin typeface="Consolas"/>
                <a:ea typeface="Consolas"/>
                <a:cs typeface="Consolas"/>
                <a:sym typeface="Consolas"/>
              </a:rPr>
              <a:t>double</a:t>
            </a:r>
            <a:r>
              <a:rPr lang="en" sz="1200">
                <a:solidFill>
                  <a:srgbClr val="333333"/>
                </a:solidFill>
                <a:latin typeface="Consolas"/>
                <a:ea typeface="Consolas"/>
                <a:cs typeface="Consolas"/>
                <a:sym typeface="Consolas"/>
              </a:rPr>
              <a:t> actual </a:t>
            </a:r>
            <a:r>
              <a:rPr lang="en" sz="1200">
                <a:solidFill>
                  <a:srgbClr val="A71D5D"/>
                </a:solidFill>
                <a:latin typeface="Consolas"/>
                <a:ea typeface="Consolas"/>
                <a:cs typeface="Consolas"/>
                <a:sym typeface="Consolas"/>
              </a:rPr>
              <a:t>=</a:t>
            </a:r>
            <a:r>
              <a:rPr lang="en" sz="1200">
                <a:solidFill>
                  <a:srgbClr val="333333"/>
                </a:solidFill>
                <a:latin typeface="Consolas"/>
                <a:ea typeface="Consolas"/>
                <a:cs typeface="Consolas"/>
                <a:sym typeface="Consolas"/>
              </a:rPr>
              <a:t> max(a,b);</a:t>
            </a:r>
          </a:p>
          <a:p>
            <a:pPr lvl="0" rtl="0">
              <a:lnSpc>
                <a:spcPct val="145000"/>
              </a:lnSpc>
              <a:spcBef>
                <a:spcPts val="0"/>
              </a:spcBef>
              <a:buClr>
                <a:schemeClr val="dk1"/>
              </a:buClr>
              <a:buSzPct val="91666"/>
              <a:buFont typeface="Arial"/>
              <a:buNone/>
            </a:pPr>
            <a:r>
              <a:rPr lang="en" sz="1200">
                <a:solidFill>
                  <a:srgbClr val="333333"/>
                </a:solidFill>
                <a:latin typeface="Consolas"/>
                <a:ea typeface="Consolas"/>
                <a:cs typeface="Consolas"/>
                <a:sym typeface="Consolas"/>
              </a:rPr>
              <a:t>    assertThat(“b should be larger”, b&gt;a);</a:t>
            </a: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    assertEquals(</a:t>
            </a:r>
            <a:r>
              <a:rPr lang="en" sz="1200">
                <a:latin typeface="Consolas"/>
                <a:ea typeface="Consolas"/>
                <a:cs typeface="Consolas"/>
                <a:sym typeface="Consolas"/>
              </a:rPr>
              <a:t>expected</a:t>
            </a:r>
            <a:r>
              <a:rPr lang="en" sz="1200">
                <a:solidFill>
                  <a:srgbClr val="333333"/>
                </a:solidFill>
                <a:latin typeface="Consolas"/>
                <a:ea typeface="Consolas"/>
                <a:cs typeface="Consolas"/>
                <a:sym typeface="Consolas"/>
              </a:rPr>
              <a:t>, actual);</a:t>
            </a: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  }</a:t>
            </a:r>
          </a:p>
        </p:txBody>
      </p:sp>
      <p:sp>
        <p:nvSpPr>
          <p:cNvPr id="278" name="Shape 278"/>
          <p:cNvSpPr txBox="1"/>
          <p:nvPr>
            <p:ph idx="2" type="body"/>
          </p:nvPr>
        </p:nvSpPr>
        <p:spPr>
          <a:xfrm>
            <a:off x="4562550" y="1600200"/>
            <a:ext cx="4124100" cy="4967700"/>
          </a:xfrm>
          <a:prstGeom prst="rect">
            <a:avLst/>
          </a:prstGeom>
        </p:spPr>
        <p:txBody>
          <a:bodyPr anchorCtr="0" anchor="t" bIns="91425" lIns="91425" rIns="91425" wrap="square" tIns="91425">
            <a:noAutofit/>
          </a:bodyPr>
          <a:lstStyle/>
          <a:p>
            <a:pPr lvl="0" rtl="0">
              <a:lnSpc>
                <a:spcPct val="145000"/>
              </a:lnSpc>
              <a:spcBef>
                <a:spcPts val="0"/>
              </a:spcBef>
              <a:buClr>
                <a:schemeClr val="dk1"/>
              </a:buClr>
              <a:buSzPct val="91666"/>
              <a:buFont typeface="Arial"/>
              <a:buNone/>
            </a:pPr>
            <a:r>
              <a:rPr lang="en" sz="1200">
                <a:solidFill>
                  <a:srgbClr val="A71D5D"/>
                </a:solidFill>
                <a:latin typeface="Consolas"/>
                <a:ea typeface="Consolas"/>
                <a:cs typeface="Consolas"/>
                <a:sym typeface="Consolas"/>
              </a:rPr>
              <a:t>@Test</a:t>
            </a: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  </a:t>
            </a:r>
            <a:r>
              <a:rPr lang="en" sz="1200">
                <a:solidFill>
                  <a:srgbClr val="A71D5D"/>
                </a:solidFill>
                <a:latin typeface="Consolas"/>
                <a:ea typeface="Consolas"/>
                <a:cs typeface="Consolas"/>
                <a:sym typeface="Consolas"/>
              </a:rPr>
              <a:t>public</a:t>
            </a:r>
            <a:r>
              <a:rPr lang="en" sz="1200">
                <a:solidFill>
                  <a:srgbClr val="333333"/>
                </a:solidFill>
                <a:latin typeface="Consolas"/>
                <a:ea typeface="Consolas"/>
                <a:cs typeface="Consolas"/>
                <a:sym typeface="Consolas"/>
              </a:rPr>
              <a:t> </a:t>
            </a:r>
            <a:r>
              <a:rPr lang="en" sz="1200">
                <a:solidFill>
                  <a:srgbClr val="A71D5D"/>
                </a:solidFill>
                <a:latin typeface="Consolas"/>
                <a:ea typeface="Consolas"/>
                <a:cs typeface="Consolas"/>
                <a:sym typeface="Consolas"/>
              </a:rPr>
              <a:t>void</a:t>
            </a:r>
            <a:r>
              <a:rPr lang="en" sz="1200">
                <a:solidFill>
                  <a:srgbClr val="333333"/>
                </a:solidFill>
                <a:latin typeface="Consolas"/>
                <a:ea typeface="Consolas"/>
                <a:cs typeface="Consolas"/>
                <a:sym typeface="Consolas"/>
              </a:rPr>
              <a:t> </a:t>
            </a:r>
            <a:r>
              <a:rPr lang="en" sz="1200">
                <a:solidFill>
                  <a:srgbClr val="795DA3"/>
                </a:solidFill>
                <a:latin typeface="Consolas"/>
                <a:ea typeface="Consolas"/>
                <a:cs typeface="Consolas"/>
                <a:sym typeface="Consolas"/>
              </a:rPr>
              <a:t>bothEqual</a:t>
            </a:r>
            <a:r>
              <a:rPr lang="en" sz="1200">
                <a:solidFill>
                  <a:srgbClr val="333333"/>
                </a:solidFill>
                <a:latin typeface="Consolas"/>
                <a:ea typeface="Consolas"/>
                <a:cs typeface="Consolas"/>
                <a:sym typeface="Consolas"/>
              </a:rPr>
              <a:t>() {</a:t>
            </a: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    </a:t>
            </a:r>
            <a:r>
              <a:rPr lang="en" sz="1200">
                <a:solidFill>
                  <a:srgbClr val="A71D5D"/>
                </a:solidFill>
                <a:latin typeface="Consolas"/>
                <a:ea typeface="Consolas"/>
                <a:cs typeface="Consolas"/>
                <a:sym typeface="Consolas"/>
              </a:rPr>
              <a:t>double</a:t>
            </a:r>
            <a:r>
              <a:rPr lang="en" sz="1200">
                <a:solidFill>
                  <a:srgbClr val="333333"/>
                </a:solidFill>
                <a:latin typeface="Consolas"/>
                <a:ea typeface="Consolas"/>
                <a:cs typeface="Consolas"/>
                <a:sym typeface="Consolas"/>
              </a:rPr>
              <a:t> a = 16.0;</a:t>
            </a:r>
          </a:p>
          <a:p>
            <a:pPr lvl="0" rtl="0">
              <a:lnSpc>
                <a:spcPct val="145000"/>
              </a:lnSpc>
              <a:spcBef>
                <a:spcPts val="0"/>
              </a:spcBef>
              <a:buClr>
                <a:schemeClr val="dk1"/>
              </a:buClr>
              <a:buSzPct val="91666"/>
              <a:buFont typeface="Arial"/>
              <a:buNone/>
            </a:pPr>
            <a:r>
              <a:rPr lang="en" sz="1200">
                <a:solidFill>
                  <a:srgbClr val="333333"/>
                </a:solidFill>
                <a:latin typeface="Consolas"/>
                <a:ea typeface="Consolas"/>
                <a:cs typeface="Consolas"/>
                <a:sym typeface="Consolas"/>
              </a:rPr>
              <a:t>    </a:t>
            </a:r>
            <a:r>
              <a:rPr lang="en" sz="1200">
                <a:solidFill>
                  <a:srgbClr val="A71D5D"/>
                </a:solidFill>
                <a:latin typeface="Consolas"/>
                <a:ea typeface="Consolas"/>
                <a:cs typeface="Consolas"/>
                <a:sym typeface="Consolas"/>
              </a:rPr>
              <a:t>double</a:t>
            </a:r>
            <a:r>
              <a:rPr lang="en" sz="1200">
                <a:solidFill>
                  <a:srgbClr val="333333"/>
                </a:solidFill>
                <a:latin typeface="Consolas"/>
                <a:ea typeface="Consolas"/>
                <a:cs typeface="Consolas"/>
                <a:sym typeface="Consolas"/>
              </a:rPr>
              <a:t> b = 16.0;</a:t>
            </a:r>
          </a:p>
          <a:p>
            <a:pPr lvl="0" rtl="0">
              <a:lnSpc>
                <a:spcPct val="145000"/>
              </a:lnSpc>
              <a:spcBef>
                <a:spcPts val="0"/>
              </a:spcBef>
              <a:buClr>
                <a:schemeClr val="dk1"/>
              </a:buClr>
              <a:buSzPct val="91666"/>
              <a:buFont typeface="Arial"/>
              <a:buNone/>
            </a:pPr>
            <a:r>
              <a:rPr lang="en" sz="1200">
                <a:solidFill>
                  <a:srgbClr val="333333"/>
                </a:solidFill>
                <a:latin typeface="Consolas"/>
                <a:ea typeface="Consolas"/>
                <a:cs typeface="Consolas"/>
                <a:sym typeface="Consolas"/>
              </a:rPr>
              <a:t>    </a:t>
            </a:r>
            <a:r>
              <a:rPr lang="en" sz="1200">
                <a:solidFill>
                  <a:srgbClr val="A71D5D"/>
                </a:solidFill>
                <a:latin typeface="Consolas"/>
                <a:ea typeface="Consolas"/>
                <a:cs typeface="Consolas"/>
                <a:sym typeface="Consolas"/>
              </a:rPr>
              <a:t>double</a:t>
            </a:r>
            <a:r>
              <a:rPr lang="en" sz="1200">
                <a:solidFill>
                  <a:srgbClr val="333333"/>
                </a:solidFill>
                <a:latin typeface="Consolas"/>
                <a:ea typeface="Consolas"/>
                <a:cs typeface="Consolas"/>
                <a:sym typeface="Consolas"/>
              </a:rPr>
              <a:t> expected = 16.0; </a:t>
            </a: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    </a:t>
            </a:r>
            <a:r>
              <a:rPr lang="en" sz="1200">
                <a:solidFill>
                  <a:srgbClr val="A71D5D"/>
                </a:solidFill>
                <a:latin typeface="Consolas"/>
                <a:ea typeface="Consolas"/>
                <a:cs typeface="Consolas"/>
                <a:sym typeface="Consolas"/>
              </a:rPr>
              <a:t>double</a:t>
            </a:r>
            <a:r>
              <a:rPr lang="en" sz="1200">
                <a:solidFill>
                  <a:srgbClr val="333333"/>
                </a:solidFill>
                <a:latin typeface="Consolas"/>
                <a:ea typeface="Consolas"/>
                <a:cs typeface="Consolas"/>
                <a:sym typeface="Consolas"/>
              </a:rPr>
              <a:t> actual </a:t>
            </a:r>
            <a:r>
              <a:rPr lang="en" sz="1200">
                <a:solidFill>
                  <a:srgbClr val="A71D5D"/>
                </a:solidFill>
                <a:latin typeface="Consolas"/>
                <a:ea typeface="Consolas"/>
                <a:cs typeface="Consolas"/>
                <a:sym typeface="Consolas"/>
              </a:rPr>
              <a:t>=</a:t>
            </a:r>
            <a:r>
              <a:rPr lang="en" sz="1200">
                <a:solidFill>
                  <a:srgbClr val="333333"/>
                </a:solidFill>
                <a:latin typeface="Consolas"/>
                <a:ea typeface="Consolas"/>
                <a:cs typeface="Consolas"/>
                <a:sym typeface="Consolas"/>
              </a:rPr>
              <a:t> max(a,b);</a:t>
            </a:r>
          </a:p>
          <a:p>
            <a:pPr lvl="0" rtl="0">
              <a:lnSpc>
                <a:spcPct val="145000"/>
              </a:lnSpc>
              <a:spcBef>
                <a:spcPts val="0"/>
              </a:spcBef>
              <a:buNone/>
            </a:pPr>
            <a:r>
              <a:rPr lang="en" sz="1200">
                <a:solidFill>
                  <a:srgbClr val="333333"/>
                </a:solidFill>
                <a:latin typeface="Consolas"/>
                <a:ea typeface="Consolas"/>
                <a:cs typeface="Consolas"/>
                <a:sym typeface="Consolas"/>
              </a:rPr>
              <a:t>    assertEquals(a,b);</a:t>
            </a: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    assertEquals(</a:t>
            </a:r>
            <a:r>
              <a:rPr lang="en" sz="1200">
                <a:latin typeface="Consolas"/>
                <a:ea typeface="Consolas"/>
                <a:cs typeface="Consolas"/>
                <a:sym typeface="Consolas"/>
              </a:rPr>
              <a:t>expected</a:t>
            </a:r>
            <a:r>
              <a:rPr lang="en" sz="1200">
                <a:solidFill>
                  <a:srgbClr val="333333"/>
                </a:solidFill>
                <a:latin typeface="Consolas"/>
                <a:ea typeface="Consolas"/>
                <a:cs typeface="Consolas"/>
                <a:sym typeface="Consolas"/>
              </a:rPr>
              <a:t>, actual);</a:t>
            </a: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  }</a:t>
            </a:r>
          </a:p>
          <a:p>
            <a:pPr lvl="0" rtl="0">
              <a:lnSpc>
                <a:spcPct val="145000"/>
              </a:lnSpc>
              <a:spcBef>
                <a:spcPts val="0"/>
              </a:spcBef>
              <a:buNone/>
            </a:pPr>
            <a:r>
              <a:rPr lang="en" sz="1200">
                <a:solidFill>
                  <a:srgbClr val="A71D5D"/>
                </a:solidFill>
                <a:latin typeface="Consolas"/>
                <a:ea typeface="Consolas"/>
                <a:cs typeface="Consolas"/>
                <a:sym typeface="Consolas"/>
              </a:rPr>
              <a:t>@Test</a:t>
            </a: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  </a:t>
            </a:r>
            <a:r>
              <a:rPr lang="en" sz="1200">
                <a:solidFill>
                  <a:srgbClr val="A71D5D"/>
                </a:solidFill>
                <a:latin typeface="Consolas"/>
                <a:ea typeface="Consolas"/>
                <a:cs typeface="Consolas"/>
                <a:sym typeface="Consolas"/>
              </a:rPr>
              <a:t>public</a:t>
            </a:r>
            <a:r>
              <a:rPr lang="en" sz="1200">
                <a:solidFill>
                  <a:srgbClr val="333333"/>
                </a:solidFill>
                <a:latin typeface="Consolas"/>
                <a:ea typeface="Consolas"/>
                <a:cs typeface="Consolas"/>
                <a:sym typeface="Consolas"/>
              </a:rPr>
              <a:t> </a:t>
            </a:r>
            <a:r>
              <a:rPr lang="en" sz="1200">
                <a:solidFill>
                  <a:srgbClr val="A71D5D"/>
                </a:solidFill>
                <a:latin typeface="Consolas"/>
                <a:ea typeface="Consolas"/>
                <a:cs typeface="Consolas"/>
                <a:sym typeface="Consolas"/>
              </a:rPr>
              <a:t>void</a:t>
            </a:r>
            <a:r>
              <a:rPr lang="en" sz="1200">
                <a:solidFill>
                  <a:srgbClr val="333333"/>
                </a:solidFill>
                <a:latin typeface="Consolas"/>
                <a:ea typeface="Consolas"/>
                <a:cs typeface="Consolas"/>
                <a:sym typeface="Consolas"/>
              </a:rPr>
              <a:t> </a:t>
            </a:r>
            <a:r>
              <a:rPr lang="en" sz="1200">
                <a:solidFill>
                  <a:srgbClr val="795DA3"/>
                </a:solidFill>
                <a:latin typeface="Consolas"/>
                <a:ea typeface="Consolas"/>
                <a:cs typeface="Consolas"/>
                <a:sym typeface="Consolas"/>
              </a:rPr>
              <a:t>bothNegative</a:t>
            </a:r>
            <a:r>
              <a:rPr lang="en" sz="1200">
                <a:solidFill>
                  <a:srgbClr val="333333"/>
                </a:solidFill>
                <a:latin typeface="Consolas"/>
                <a:ea typeface="Consolas"/>
                <a:cs typeface="Consolas"/>
                <a:sym typeface="Consolas"/>
              </a:rPr>
              <a:t>() {</a:t>
            </a: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    </a:t>
            </a:r>
            <a:r>
              <a:rPr lang="en" sz="1200">
                <a:solidFill>
                  <a:srgbClr val="A71D5D"/>
                </a:solidFill>
                <a:latin typeface="Consolas"/>
                <a:ea typeface="Consolas"/>
                <a:cs typeface="Consolas"/>
                <a:sym typeface="Consolas"/>
              </a:rPr>
              <a:t>double</a:t>
            </a:r>
            <a:r>
              <a:rPr lang="en" sz="1200">
                <a:solidFill>
                  <a:srgbClr val="333333"/>
                </a:solidFill>
                <a:latin typeface="Consolas"/>
                <a:ea typeface="Consolas"/>
                <a:cs typeface="Consolas"/>
                <a:sym typeface="Consolas"/>
              </a:rPr>
              <a:t> a = -2.0;</a:t>
            </a:r>
          </a:p>
          <a:p>
            <a:pPr lvl="0" rtl="0">
              <a:lnSpc>
                <a:spcPct val="145000"/>
              </a:lnSpc>
              <a:spcBef>
                <a:spcPts val="0"/>
              </a:spcBef>
              <a:buNone/>
            </a:pPr>
            <a:r>
              <a:rPr lang="en" sz="1200">
                <a:solidFill>
                  <a:srgbClr val="333333"/>
                </a:solidFill>
                <a:latin typeface="Consolas"/>
                <a:ea typeface="Consolas"/>
                <a:cs typeface="Consolas"/>
                <a:sym typeface="Consolas"/>
              </a:rPr>
              <a:t>    </a:t>
            </a:r>
            <a:r>
              <a:rPr lang="en" sz="1200">
                <a:solidFill>
                  <a:srgbClr val="A71D5D"/>
                </a:solidFill>
                <a:latin typeface="Consolas"/>
                <a:ea typeface="Consolas"/>
                <a:cs typeface="Consolas"/>
                <a:sym typeface="Consolas"/>
              </a:rPr>
              <a:t>double</a:t>
            </a:r>
            <a:r>
              <a:rPr lang="en" sz="1200">
                <a:solidFill>
                  <a:srgbClr val="333333"/>
                </a:solidFill>
                <a:latin typeface="Consolas"/>
                <a:ea typeface="Consolas"/>
                <a:cs typeface="Consolas"/>
                <a:sym typeface="Consolas"/>
              </a:rPr>
              <a:t> b = -1.0;</a:t>
            </a:r>
          </a:p>
          <a:p>
            <a:pPr lvl="0" rtl="0">
              <a:lnSpc>
                <a:spcPct val="145000"/>
              </a:lnSpc>
              <a:spcBef>
                <a:spcPts val="0"/>
              </a:spcBef>
              <a:buNone/>
            </a:pPr>
            <a:r>
              <a:rPr lang="en" sz="1200">
                <a:solidFill>
                  <a:srgbClr val="333333"/>
                </a:solidFill>
                <a:latin typeface="Consolas"/>
                <a:ea typeface="Consolas"/>
                <a:cs typeface="Consolas"/>
                <a:sym typeface="Consolas"/>
              </a:rPr>
              <a:t>    </a:t>
            </a:r>
            <a:r>
              <a:rPr lang="en" sz="1200">
                <a:solidFill>
                  <a:srgbClr val="A71D5D"/>
                </a:solidFill>
                <a:latin typeface="Consolas"/>
                <a:ea typeface="Consolas"/>
                <a:cs typeface="Consolas"/>
                <a:sym typeface="Consolas"/>
              </a:rPr>
              <a:t>double</a:t>
            </a:r>
            <a:r>
              <a:rPr lang="en" sz="1200">
                <a:solidFill>
                  <a:srgbClr val="333333"/>
                </a:solidFill>
                <a:latin typeface="Consolas"/>
                <a:ea typeface="Consolas"/>
                <a:cs typeface="Consolas"/>
                <a:sym typeface="Consolas"/>
              </a:rPr>
              <a:t> expected = -1.0; </a:t>
            </a: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    </a:t>
            </a:r>
            <a:r>
              <a:rPr lang="en" sz="1200">
                <a:solidFill>
                  <a:srgbClr val="A71D5D"/>
                </a:solidFill>
                <a:latin typeface="Consolas"/>
                <a:ea typeface="Consolas"/>
                <a:cs typeface="Consolas"/>
                <a:sym typeface="Consolas"/>
              </a:rPr>
              <a:t>double</a:t>
            </a:r>
            <a:r>
              <a:rPr lang="en" sz="1200">
                <a:solidFill>
                  <a:srgbClr val="333333"/>
                </a:solidFill>
                <a:latin typeface="Consolas"/>
                <a:ea typeface="Consolas"/>
                <a:cs typeface="Consolas"/>
                <a:sym typeface="Consolas"/>
              </a:rPr>
              <a:t> actual </a:t>
            </a:r>
            <a:r>
              <a:rPr lang="en" sz="1200">
                <a:solidFill>
                  <a:srgbClr val="A71D5D"/>
                </a:solidFill>
                <a:latin typeface="Consolas"/>
                <a:ea typeface="Consolas"/>
                <a:cs typeface="Consolas"/>
                <a:sym typeface="Consolas"/>
              </a:rPr>
              <a:t>=</a:t>
            </a:r>
            <a:r>
              <a:rPr lang="en" sz="1200">
                <a:solidFill>
                  <a:srgbClr val="333333"/>
                </a:solidFill>
                <a:latin typeface="Consolas"/>
                <a:ea typeface="Consolas"/>
                <a:cs typeface="Consolas"/>
                <a:sym typeface="Consolas"/>
              </a:rPr>
              <a:t> max(a,b);</a:t>
            </a:r>
          </a:p>
          <a:p>
            <a:pPr lvl="0" rtl="0">
              <a:lnSpc>
                <a:spcPct val="145000"/>
              </a:lnSpc>
              <a:spcBef>
                <a:spcPts val="0"/>
              </a:spcBef>
              <a:buClr>
                <a:schemeClr val="dk1"/>
              </a:buClr>
              <a:buSzPct val="91666"/>
              <a:buFont typeface="Arial"/>
              <a:buNone/>
            </a:pPr>
            <a:r>
              <a:rPr lang="en" sz="1200">
                <a:solidFill>
                  <a:srgbClr val="333333"/>
                </a:solidFill>
                <a:latin typeface="Consolas"/>
                <a:ea typeface="Consolas"/>
                <a:cs typeface="Consolas"/>
                <a:sym typeface="Consolas"/>
              </a:rPr>
              <a:t>    assertTrue(“should be negative”,actual&lt;0);</a:t>
            </a: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    assertEquals(</a:t>
            </a:r>
            <a:r>
              <a:rPr lang="en" sz="1200">
                <a:latin typeface="Consolas"/>
                <a:ea typeface="Consolas"/>
                <a:cs typeface="Consolas"/>
                <a:sym typeface="Consolas"/>
              </a:rPr>
              <a:t>expected</a:t>
            </a:r>
            <a:r>
              <a:rPr lang="en" sz="1200">
                <a:solidFill>
                  <a:srgbClr val="333333"/>
                </a:solidFill>
                <a:latin typeface="Consolas"/>
                <a:ea typeface="Consolas"/>
                <a:cs typeface="Consolas"/>
                <a:sym typeface="Consolas"/>
              </a:rPr>
              <a:t>, actual);</a:t>
            </a:r>
            <a:br>
              <a:rPr lang="en" sz="1200">
                <a:solidFill>
                  <a:srgbClr val="333333"/>
                </a:solidFill>
                <a:latin typeface="Consolas"/>
                <a:ea typeface="Consolas"/>
                <a:cs typeface="Consolas"/>
                <a:sym typeface="Consolas"/>
              </a:rPr>
            </a:br>
            <a:r>
              <a:rPr lang="en" sz="1200">
                <a:solidFill>
                  <a:srgbClr val="333333"/>
                </a:solidFill>
                <a:latin typeface="Consolas"/>
                <a:ea typeface="Consolas"/>
                <a:cs typeface="Consolas"/>
                <a:sym typeface="Consolas"/>
              </a:rPr>
              <a:t>  }</a:t>
            </a:r>
          </a:p>
        </p:txBody>
      </p:sp>
      <p:sp>
        <p:nvSpPr>
          <p:cNvPr id="279" name="Shape 279"/>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83" name="Shape 283"/>
        <p:cNvGrpSpPr/>
        <p:nvPr/>
      </p:nvGrpSpPr>
      <p:grpSpPr>
        <a:xfrm>
          <a:off x="0" y="0"/>
          <a:ext cx="0" cy="0"/>
          <a:chOff x="0" y="0"/>
          <a:chExt cx="0" cy="0"/>
        </a:xfrm>
      </p:grpSpPr>
      <p:sp>
        <p:nvSpPr>
          <p:cNvPr id="284" name="Shape 284"/>
          <p:cNvSpPr txBox="1"/>
          <p:nvPr>
            <p:ph type="title"/>
          </p:nvPr>
        </p:nvSpPr>
        <p:spPr>
          <a:xfrm>
            <a:off x="457200" y="274638"/>
            <a:ext cx="8229600" cy="1143300"/>
          </a:xfrm>
          <a:prstGeom prst="rect">
            <a:avLst/>
          </a:prstGeom>
        </p:spPr>
        <p:txBody>
          <a:bodyPr anchorCtr="0" anchor="b" bIns="91425" lIns="91425" rIns="91425" wrap="square" tIns="91425">
            <a:noAutofit/>
          </a:bodyPr>
          <a:lstStyle/>
          <a:p>
            <a:pPr lvl="0" rtl="0">
              <a:spcBef>
                <a:spcPts val="0"/>
              </a:spcBef>
              <a:buNone/>
            </a:pPr>
            <a:r>
              <a:rPr lang="en"/>
              <a:t>Automation Trade-Offs</a:t>
            </a:r>
          </a:p>
        </p:txBody>
      </p:sp>
      <p:sp>
        <p:nvSpPr>
          <p:cNvPr id="285" name="Shape 285"/>
          <p:cNvSpPr txBox="1"/>
          <p:nvPr>
            <p:ph idx="1" type="body"/>
          </p:nvPr>
        </p:nvSpPr>
        <p:spPr>
          <a:xfrm>
            <a:off x="541650" y="5532150"/>
            <a:ext cx="8145300" cy="807900"/>
          </a:xfrm>
          <a:prstGeom prst="rect">
            <a:avLst/>
          </a:prstGeom>
        </p:spPr>
        <p:txBody>
          <a:bodyPr anchorCtr="0" anchor="t" bIns="91425" lIns="91425" rIns="91425" wrap="square" tIns="91425">
            <a:noAutofit/>
          </a:bodyPr>
          <a:lstStyle/>
          <a:p>
            <a:pPr lvl="0" marR="0" rtl="0" algn="l">
              <a:lnSpc>
                <a:spcPct val="100000"/>
              </a:lnSpc>
              <a:spcBef>
                <a:spcPts val="600"/>
              </a:spcBef>
              <a:spcAft>
                <a:spcPts val="0"/>
              </a:spcAft>
              <a:buNone/>
            </a:pPr>
            <a:r>
              <a:rPr lang="en" sz="2400">
                <a:solidFill>
                  <a:srgbClr val="000000"/>
                </a:solidFill>
              </a:rPr>
              <a:t>Some common strategies help guide automation.</a:t>
            </a:r>
          </a:p>
          <a:p>
            <a:pPr lvl="0" marR="0" rtl="0" algn="l">
              <a:lnSpc>
                <a:spcPct val="120000"/>
              </a:lnSpc>
              <a:spcBef>
                <a:spcPts val="0"/>
              </a:spcBef>
              <a:spcAft>
                <a:spcPts val="0"/>
              </a:spcAft>
              <a:buNone/>
            </a:pPr>
            <a:r>
              <a:t/>
            </a:r>
            <a:endParaRPr>
              <a:solidFill>
                <a:srgbClr val="000000"/>
              </a:solidFill>
            </a:endParaRPr>
          </a:p>
        </p:txBody>
      </p:sp>
      <p:pic>
        <p:nvPicPr>
          <p:cNvPr descr="automation.png" id="286" name="Shape 286"/>
          <p:cNvPicPr preferRelativeResize="0"/>
          <p:nvPr/>
        </p:nvPicPr>
        <p:blipFill>
          <a:blip r:embed="rId3">
            <a:alphaModFix/>
          </a:blip>
          <a:stretch>
            <a:fillRect/>
          </a:stretch>
        </p:blipFill>
        <p:spPr>
          <a:xfrm>
            <a:off x="2647950" y="1645950"/>
            <a:ext cx="3848100" cy="3886200"/>
          </a:xfrm>
          <a:prstGeom prst="rect">
            <a:avLst/>
          </a:prstGeom>
          <a:noFill/>
          <a:ln>
            <a:noFill/>
          </a:ln>
        </p:spPr>
      </p:pic>
      <p:sp>
        <p:nvSpPr>
          <p:cNvPr id="287" name="Shape 287"/>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2" name="Shape 62"/>
        <p:cNvGrpSpPr/>
        <p:nvPr/>
      </p:nvGrpSpPr>
      <p:grpSpPr>
        <a:xfrm>
          <a:off x="0" y="0"/>
          <a:ext cx="0" cy="0"/>
          <a:chOff x="0" y="0"/>
          <a:chExt cx="0" cy="0"/>
        </a:xfrm>
      </p:grpSpPr>
      <p:sp>
        <p:nvSpPr>
          <p:cNvPr id="63" name="Shape 63"/>
          <p:cNvSpPr txBox="1"/>
          <p:nvPr>
            <p:ph type="title"/>
          </p:nvPr>
        </p:nvSpPr>
        <p:spPr>
          <a:xfrm>
            <a:off x="457200" y="274638"/>
            <a:ext cx="8229600" cy="1143300"/>
          </a:xfrm>
          <a:prstGeom prst="rect">
            <a:avLst/>
          </a:prstGeom>
        </p:spPr>
        <p:txBody>
          <a:bodyPr anchorCtr="0" anchor="b" bIns="91425" lIns="91425" rIns="91425" wrap="square" tIns="91425">
            <a:noAutofit/>
          </a:bodyPr>
          <a:lstStyle/>
          <a:p>
            <a:pPr lvl="0" rtl="0">
              <a:spcBef>
                <a:spcPts val="0"/>
              </a:spcBef>
              <a:buNone/>
            </a:pPr>
            <a:r>
              <a:rPr lang="en"/>
              <a:t>Test Automation</a:t>
            </a:r>
          </a:p>
        </p:txBody>
      </p:sp>
      <p:sp>
        <p:nvSpPr>
          <p:cNvPr id="64" name="Shape 64"/>
          <p:cNvSpPr txBox="1"/>
          <p:nvPr>
            <p:ph idx="1" type="body"/>
          </p:nvPr>
        </p:nvSpPr>
        <p:spPr>
          <a:xfrm>
            <a:off x="457200" y="1600200"/>
            <a:ext cx="8538600" cy="4967700"/>
          </a:xfrm>
          <a:prstGeom prst="rect">
            <a:avLst/>
          </a:prstGeom>
        </p:spPr>
        <p:txBody>
          <a:bodyPr anchorCtr="0" anchor="t" bIns="91425" lIns="91425" rIns="91425" wrap="square" tIns="91425">
            <a:noAutofit/>
          </a:bodyPr>
          <a:lstStyle/>
          <a:p>
            <a:pPr indent="-419100" lvl="0" marL="457200" rtl="0">
              <a:spcBef>
                <a:spcPts val="0"/>
              </a:spcBef>
              <a:spcAft>
                <a:spcPts val="0"/>
              </a:spcAft>
              <a:buClr>
                <a:srgbClr val="000000"/>
              </a:buClr>
              <a:buSzPct val="100000"/>
            </a:pPr>
            <a:r>
              <a:rPr b="1" lang="en">
                <a:solidFill>
                  <a:srgbClr val="000000"/>
                </a:solidFill>
              </a:rPr>
              <a:t>Test Automation</a:t>
            </a:r>
            <a:r>
              <a:rPr lang="en">
                <a:solidFill>
                  <a:srgbClr val="000000"/>
                </a:solidFill>
              </a:rPr>
              <a:t> is the development of software to </a:t>
            </a:r>
            <a:r>
              <a:rPr lang="en"/>
              <a:t>separate repetitive tasks from the creative aspects of testing.</a:t>
            </a:r>
          </a:p>
          <a:p>
            <a:pPr indent="-419100" lvl="0" marL="457200" rtl="0">
              <a:spcBef>
                <a:spcPts val="0"/>
              </a:spcBef>
              <a:spcAft>
                <a:spcPts val="0"/>
              </a:spcAft>
              <a:buSzPct val="100000"/>
            </a:pPr>
            <a:r>
              <a:rPr lang="en"/>
              <a:t>Automation allows c</a:t>
            </a:r>
            <a:r>
              <a:rPr lang="en">
                <a:solidFill>
                  <a:srgbClr val="000000"/>
                </a:solidFill>
              </a:rPr>
              <a:t>ontrol over </a:t>
            </a:r>
            <a:r>
              <a:rPr i="1" lang="en">
                <a:solidFill>
                  <a:srgbClr val="000000"/>
                </a:solidFill>
              </a:rPr>
              <a:t>how</a:t>
            </a:r>
            <a:r>
              <a:rPr lang="en">
                <a:solidFill>
                  <a:srgbClr val="000000"/>
                </a:solidFill>
              </a:rPr>
              <a:t> and </a:t>
            </a:r>
            <a:r>
              <a:rPr i="1" lang="en">
                <a:solidFill>
                  <a:srgbClr val="000000"/>
                </a:solidFill>
              </a:rPr>
              <a:t>when</a:t>
            </a:r>
            <a:r>
              <a:rPr lang="en">
                <a:solidFill>
                  <a:srgbClr val="000000"/>
                </a:solidFill>
              </a:rPr>
              <a:t> tests are executed.</a:t>
            </a:r>
          </a:p>
          <a:p>
            <a:pPr indent="-381000" lvl="1" marL="914400" rtl="0">
              <a:spcBef>
                <a:spcPts val="0"/>
              </a:spcBef>
              <a:spcAft>
                <a:spcPts val="0"/>
              </a:spcAft>
              <a:buSzPct val="100000"/>
            </a:pPr>
            <a:r>
              <a:rPr lang="en"/>
              <a:t>Control the environment and preconditions.</a:t>
            </a:r>
          </a:p>
          <a:p>
            <a:pPr indent="-381000" lvl="1" marL="914400" rtl="0">
              <a:spcBef>
                <a:spcPts val="0"/>
              </a:spcBef>
              <a:spcAft>
                <a:spcPts val="0"/>
              </a:spcAft>
              <a:buClr>
                <a:srgbClr val="000000"/>
              </a:buClr>
              <a:buSzPct val="100000"/>
            </a:pPr>
            <a:r>
              <a:rPr lang="en">
                <a:solidFill>
                  <a:srgbClr val="000000"/>
                </a:solidFill>
              </a:rPr>
              <a:t>Automatic comparison of predicted and actual output.</a:t>
            </a:r>
          </a:p>
          <a:p>
            <a:pPr indent="-381000" lvl="1" marL="914400" rtl="0">
              <a:spcBef>
                <a:spcPts val="0"/>
              </a:spcBef>
              <a:buClr>
                <a:srgbClr val="000000"/>
              </a:buClr>
              <a:buSzPct val="100000"/>
            </a:pPr>
            <a:r>
              <a:rPr lang="en">
                <a:solidFill>
                  <a:srgbClr val="000000"/>
                </a:solidFill>
              </a:rPr>
              <a:t>Automatic hands-free reexecution of tests.</a:t>
            </a:r>
          </a:p>
          <a:p>
            <a:pPr lvl="0" marR="0" rtl="0" algn="l">
              <a:lnSpc>
                <a:spcPct val="120000"/>
              </a:lnSpc>
              <a:spcBef>
                <a:spcPts val="0"/>
              </a:spcBef>
              <a:spcAft>
                <a:spcPts val="0"/>
              </a:spcAft>
              <a:buNone/>
            </a:pPr>
            <a:r>
              <a:t/>
            </a:r>
            <a:endParaRPr>
              <a:solidFill>
                <a:srgbClr val="000000"/>
              </a:solidFill>
            </a:endParaRPr>
          </a:p>
        </p:txBody>
      </p:sp>
      <p:sp>
        <p:nvSpPr>
          <p:cNvPr id="65" name="Shape 65"/>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1" name="Shape 291"/>
        <p:cNvGrpSpPr/>
        <p:nvPr/>
      </p:nvGrpSpPr>
      <p:grpSpPr>
        <a:xfrm>
          <a:off x="0" y="0"/>
          <a:ext cx="0" cy="0"/>
          <a:chOff x="0" y="0"/>
          <a:chExt cx="0" cy="0"/>
        </a:xfrm>
      </p:grpSpPr>
      <p:sp>
        <p:nvSpPr>
          <p:cNvPr id="292" name="Shape 292"/>
          <p:cNvSpPr txBox="1"/>
          <p:nvPr>
            <p:ph type="title"/>
          </p:nvPr>
        </p:nvSpPr>
        <p:spPr>
          <a:xfrm>
            <a:off x="457200" y="274638"/>
            <a:ext cx="8229600" cy="1143300"/>
          </a:xfrm>
          <a:prstGeom prst="rect">
            <a:avLst/>
          </a:prstGeom>
        </p:spPr>
        <p:txBody>
          <a:bodyPr anchorCtr="0" anchor="b" bIns="91425" lIns="91425" rIns="91425" wrap="square" tIns="91425">
            <a:noAutofit/>
          </a:bodyPr>
          <a:lstStyle/>
          <a:p>
            <a:pPr lvl="0" rtl="0">
              <a:spcBef>
                <a:spcPts val="0"/>
              </a:spcBef>
              <a:buNone/>
            </a:pPr>
            <a:r>
              <a:rPr lang="en"/>
              <a:t>Incremental Testing</a:t>
            </a:r>
          </a:p>
        </p:txBody>
      </p:sp>
      <p:sp>
        <p:nvSpPr>
          <p:cNvPr id="293" name="Shape 293"/>
          <p:cNvSpPr txBox="1"/>
          <p:nvPr/>
        </p:nvSpPr>
        <p:spPr>
          <a:xfrm>
            <a:off x="4356900" y="1683225"/>
            <a:ext cx="4329900" cy="4565700"/>
          </a:xfrm>
          <a:prstGeom prst="rect">
            <a:avLst/>
          </a:prstGeom>
          <a:noFill/>
          <a:ln>
            <a:noFill/>
          </a:ln>
        </p:spPr>
        <p:txBody>
          <a:bodyPr anchorCtr="0" anchor="t" bIns="91425" lIns="91425" rIns="91425" wrap="square" tIns="91425">
            <a:noAutofit/>
          </a:bodyPr>
          <a:lstStyle/>
          <a:p>
            <a:pPr lvl="0" rtl="0">
              <a:spcBef>
                <a:spcPts val="0"/>
              </a:spcBef>
              <a:buNone/>
            </a:pPr>
            <a:r>
              <a:rPr lang="en" sz="2200"/>
              <a:t>Test pieces of the system as they are completed. Use scaffolding (stubs, drivers) to test in isolation, then swap out for real components to test integration.</a:t>
            </a:r>
          </a:p>
          <a:p>
            <a:pPr lvl="0" rtl="0">
              <a:spcBef>
                <a:spcPts val="0"/>
              </a:spcBef>
              <a:buNone/>
            </a:pPr>
            <a:r>
              <a:t/>
            </a:r>
            <a:endParaRPr sz="2200"/>
          </a:p>
          <a:p>
            <a:pPr lvl="0" rtl="0">
              <a:spcBef>
                <a:spcPts val="0"/>
              </a:spcBef>
              <a:buNone/>
            </a:pPr>
            <a:r>
              <a:rPr lang="en" sz="2200"/>
              <a:t>Advantages:</a:t>
            </a:r>
          </a:p>
          <a:p>
            <a:pPr indent="-342900" lvl="0" marL="457200" rtl="0">
              <a:spcBef>
                <a:spcPts val="0"/>
              </a:spcBef>
              <a:spcAft>
                <a:spcPts val="0"/>
              </a:spcAft>
              <a:buSzPct val="100000"/>
              <a:buChar char="●"/>
            </a:pPr>
            <a:r>
              <a:rPr lang="en" sz="1800"/>
              <a:t>Easily test components in isolation.</a:t>
            </a:r>
          </a:p>
          <a:p>
            <a:pPr indent="-342900" lvl="0" marL="457200" rtl="0">
              <a:spcBef>
                <a:spcPts val="0"/>
              </a:spcBef>
              <a:buSzPct val="100000"/>
              <a:buChar char="●"/>
            </a:pPr>
            <a:r>
              <a:rPr lang="en" sz="1800"/>
              <a:t>Discover faults earlier.</a:t>
            </a:r>
          </a:p>
          <a:p>
            <a:pPr lvl="0" rtl="0">
              <a:spcBef>
                <a:spcPts val="0"/>
              </a:spcBef>
              <a:buNone/>
            </a:pPr>
            <a:r>
              <a:rPr lang="en" sz="2200"/>
              <a:t>Disadvantage:</a:t>
            </a:r>
          </a:p>
          <a:p>
            <a:pPr indent="-342900" lvl="0" marL="457200">
              <a:spcBef>
                <a:spcPts val="0"/>
              </a:spcBef>
              <a:buSzPct val="100000"/>
              <a:buChar char="●"/>
            </a:pPr>
            <a:r>
              <a:rPr lang="en" sz="1800"/>
              <a:t>Expensive to develop scaffolding.</a:t>
            </a:r>
          </a:p>
        </p:txBody>
      </p:sp>
      <p:sp>
        <p:nvSpPr>
          <p:cNvPr id="294" name="Shape 294"/>
          <p:cNvSpPr/>
          <p:nvPr/>
        </p:nvSpPr>
        <p:spPr>
          <a:xfrm>
            <a:off x="553300" y="2203150"/>
            <a:ext cx="328200" cy="3384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rPr lang="en"/>
              <a:t>A</a:t>
            </a:r>
          </a:p>
        </p:txBody>
      </p:sp>
      <p:sp>
        <p:nvSpPr>
          <p:cNvPr id="295" name="Shape 295"/>
          <p:cNvSpPr/>
          <p:nvPr/>
        </p:nvSpPr>
        <p:spPr>
          <a:xfrm>
            <a:off x="1322150" y="2009950"/>
            <a:ext cx="512700" cy="3384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rPr lang="en"/>
              <a:t>T1</a:t>
            </a:r>
          </a:p>
        </p:txBody>
      </p:sp>
      <p:sp>
        <p:nvSpPr>
          <p:cNvPr id="296" name="Shape 296"/>
          <p:cNvSpPr/>
          <p:nvPr/>
        </p:nvSpPr>
        <p:spPr>
          <a:xfrm>
            <a:off x="1322150" y="2484400"/>
            <a:ext cx="512700" cy="3384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lang="en"/>
              <a:t>T2</a:t>
            </a:r>
          </a:p>
        </p:txBody>
      </p:sp>
      <p:sp>
        <p:nvSpPr>
          <p:cNvPr id="297" name="Shape 297"/>
          <p:cNvSpPr/>
          <p:nvPr/>
        </p:nvSpPr>
        <p:spPr>
          <a:xfrm>
            <a:off x="1322150" y="2958850"/>
            <a:ext cx="512700" cy="3384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lang="en"/>
              <a:t>T3</a:t>
            </a:r>
          </a:p>
        </p:txBody>
      </p:sp>
      <p:cxnSp>
        <p:nvCxnSpPr>
          <p:cNvPr id="298" name="Shape 298"/>
          <p:cNvCxnSpPr>
            <a:stCxn id="294" idx="2"/>
            <a:endCxn id="299" idx="0"/>
          </p:cNvCxnSpPr>
          <p:nvPr/>
        </p:nvCxnSpPr>
        <p:spPr>
          <a:xfrm>
            <a:off x="717400" y="2541550"/>
            <a:ext cx="0" cy="224100"/>
          </a:xfrm>
          <a:prstGeom prst="straightConnector1">
            <a:avLst/>
          </a:prstGeom>
          <a:noFill/>
          <a:ln cap="flat" cmpd="sng" w="19050">
            <a:solidFill>
              <a:schemeClr val="dk2"/>
            </a:solidFill>
            <a:prstDash val="solid"/>
            <a:round/>
            <a:headEnd len="lg" w="lg" type="none"/>
            <a:tailEnd len="lg" w="lg" type="none"/>
          </a:ln>
        </p:spPr>
      </p:cxnSp>
      <p:sp>
        <p:nvSpPr>
          <p:cNvPr id="300" name="Shape 300"/>
          <p:cNvSpPr/>
          <p:nvPr/>
        </p:nvSpPr>
        <p:spPr>
          <a:xfrm>
            <a:off x="553300" y="2765625"/>
            <a:ext cx="328200" cy="3384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lang="en"/>
              <a:t>B</a:t>
            </a:r>
          </a:p>
        </p:txBody>
      </p:sp>
      <p:cxnSp>
        <p:nvCxnSpPr>
          <p:cNvPr id="301" name="Shape 301"/>
          <p:cNvCxnSpPr>
            <a:stCxn id="302" idx="3"/>
            <a:endCxn id="296" idx="1"/>
          </p:cNvCxnSpPr>
          <p:nvPr/>
        </p:nvCxnSpPr>
        <p:spPr>
          <a:xfrm>
            <a:off x="686750" y="2653600"/>
            <a:ext cx="635400" cy="0"/>
          </a:xfrm>
          <a:prstGeom prst="straightConnector1">
            <a:avLst/>
          </a:prstGeom>
          <a:noFill/>
          <a:ln cap="flat" cmpd="sng" w="19050">
            <a:solidFill>
              <a:schemeClr val="dk2"/>
            </a:solidFill>
            <a:prstDash val="solid"/>
            <a:round/>
            <a:headEnd len="lg" w="lg" type="none"/>
            <a:tailEnd len="lg" w="lg" type="none"/>
          </a:ln>
        </p:spPr>
      </p:cxnSp>
      <p:sp>
        <p:nvSpPr>
          <p:cNvPr id="303" name="Shape 303"/>
          <p:cNvSpPr/>
          <p:nvPr/>
        </p:nvSpPr>
        <p:spPr>
          <a:xfrm>
            <a:off x="1045350" y="2182650"/>
            <a:ext cx="276800" cy="481800"/>
          </a:xfrm>
          <a:custGeom>
            <a:pathLst>
              <a:path extrusionOk="0" h="19272" w="11072">
                <a:moveTo>
                  <a:pt x="11072" y="0"/>
                </a:moveTo>
                <a:lnTo>
                  <a:pt x="0" y="0"/>
                </a:lnTo>
                <a:lnTo>
                  <a:pt x="0" y="19272"/>
                </a:lnTo>
              </a:path>
            </a:pathLst>
          </a:custGeom>
          <a:noFill/>
          <a:ln cap="flat" cmpd="sng" w="19050">
            <a:solidFill>
              <a:schemeClr val="dk2"/>
            </a:solidFill>
            <a:prstDash val="solid"/>
            <a:round/>
            <a:headEnd len="lg" w="lg" type="none"/>
            <a:tailEnd len="lg" w="lg" type="none"/>
          </a:ln>
        </p:spPr>
      </p:sp>
      <p:sp>
        <p:nvSpPr>
          <p:cNvPr id="304" name="Shape 304"/>
          <p:cNvSpPr/>
          <p:nvPr/>
        </p:nvSpPr>
        <p:spPr>
          <a:xfrm>
            <a:off x="1065875" y="2654200"/>
            <a:ext cx="276775" cy="481800"/>
          </a:xfrm>
          <a:custGeom>
            <a:pathLst>
              <a:path extrusionOk="0" h="19272" w="11071">
                <a:moveTo>
                  <a:pt x="11071" y="19272"/>
                </a:moveTo>
                <a:lnTo>
                  <a:pt x="1230" y="19272"/>
                </a:lnTo>
                <a:lnTo>
                  <a:pt x="0" y="0"/>
                </a:lnTo>
              </a:path>
            </a:pathLst>
          </a:custGeom>
          <a:noFill/>
          <a:ln cap="flat" cmpd="sng" w="19050">
            <a:solidFill>
              <a:schemeClr val="dk2"/>
            </a:solidFill>
            <a:prstDash val="solid"/>
            <a:round/>
            <a:headEnd len="lg" w="lg" type="none"/>
            <a:tailEnd len="lg" w="lg" type="none"/>
          </a:ln>
        </p:spPr>
      </p:sp>
      <p:sp>
        <p:nvSpPr>
          <p:cNvPr id="305" name="Shape 305"/>
          <p:cNvSpPr/>
          <p:nvPr/>
        </p:nvSpPr>
        <p:spPr>
          <a:xfrm>
            <a:off x="2685463" y="1988900"/>
            <a:ext cx="328200" cy="3384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lang="en"/>
              <a:t>A</a:t>
            </a:r>
          </a:p>
        </p:txBody>
      </p:sp>
      <p:sp>
        <p:nvSpPr>
          <p:cNvPr id="306" name="Shape 306"/>
          <p:cNvSpPr/>
          <p:nvPr/>
        </p:nvSpPr>
        <p:spPr>
          <a:xfrm>
            <a:off x="3454313" y="1795700"/>
            <a:ext cx="512700" cy="3384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lang="en"/>
              <a:t>T1</a:t>
            </a:r>
          </a:p>
        </p:txBody>
      </p:sp>
      <p:sp>
        <p:nvSpPr>
          <p:cNvPr id="307" name="Shape 307"/>
          <p:cNvSpPr/>
          <p:nvPr/>
        </p:nvSpPr>
        <p:spPr>
          <a:xfrm>
            <a:off x="3454313" y="2270150"/>
            <a:ext cx="512700" cy="3384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lang="en"/>
              <a:t>T2</a:t>
            </a:r>
          </a:p>
        </p:txBody>
      </p:sp>
      <p:sp>
        <p:nvSpPr>
          <p:cNvPr id="308" name="Shape 308"/>
          <p:cNvSpPr/>
          <p:nvPr/>
        </p:nvSpPr>
        <p:spPr>
          <a:xfrm>
            <a:off x="3454313" y="2744600"/>
            <a:ext cx="512700" cy="3384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lang="en"/>
              <a:t>T3</a:t>
            </a:r>
          </a:p>
        </p:txBody>
      </p:sp>
      <p:cxnSp>
        <p:nvCxnSpPr>
          <p:cNvPr id="309" name="Shape 309"/>
          <p:cNvCxnSpPr>
            <a:stCxn id="305" idx="2"/>
            <a:endCxn id="310" idx="0"/>
          </p:cNvCxnSpPr>
          <p:nvPr/>
        </p:nvCxnSpPr>
        <p:spPr>
          <a:xfrm>
            <a:off x="2849563" y="2327300"/>
            <a:ext cx="0" cy="224100"/>
          </a:xfrm>
          <a:prstGeom prst="straightConnector1">
            <a:avLst/>
          </a:prstGeom>
          <a:noFill/>
          <a:ln cap="flat" cmpd="sng" w="19050">
            <a:solidFill>
              <a:schemeClr val="dk2"/>
            </a:solidFill>
            <a:prstDash val="solid"/>
            <a:round/>
            <a:headEnd len="lg" w="lg" type="none"/>
            <a:tailEnd len="lg" w="lg" type="none"/>
          </a:ln>
        </p:spPr>
      </p:cxnSp>
      <p:sp>
        <p:nvSpPr>
          <p:cNvPr id="311" name="Shape 311"/>
          <p:cNvSpPr/>
          <p:nvPr/>
        </p:nvSpPr>
        <p:spPr>
          <a:xfrm>
            <a:off x="2685463" y="2551375"/>
            <a:ext cx="328200" cy="3384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lang="en"/>
              <a:t>B</a:t>
            </a:r>
          </a:p>
        </p:txBody>
      </p:sp>
      <p:cxnSp>
        <p:nvCxnSpPr>
          <p:cNvPr id="312" name="Shape 312"/>
          <p:cNvCxnSpPr>
            <a:stCxn id="313" idx="3"/>
            <a:endCxn id="307" idx="1"/>
          </p:cNvCxnSpPr>
          <p:nvPr/>
        </p:nvCxnSpPr>
        <p:spPr>
          <a:xfrm>
            <a:off x="2818913" y="2439350"/>
            <a:ext cx="635400" cy="0"/>
          </a:xfrm>
          <a:prstGeom prst="straightConnector1">
            <a:avLst/>
          </a:prstGeom>
          <a:noFill/>
          <a:ln cap="flat" cmpd="sng" w="19050">
            <a:solidFill>
              <a:schemeClr val="dk2"/>
            </a:solidFill>
            <a:prstDash val="solid"/>
            <a:round/>
            <a:headEnd len="lg" w="lg" type="none"/>
            <a:tailEnd len="lg" w="lg" type="none"/>
          </a:ln>
        </p:spPr>
      </p:cxnSp>
      <p:sp>
        <p:nvSpPr>
          <p:cNvPr id="314" name="Shape 314"/>
          <p:cNvSpPr/>
          <p:nvPr/>
        </p:nvSpPr>
        <p:spPr>
          <a:xfrm>
            <a:off x="3177513" y="1968400"/>
            <a:ext cx="276800" cy="481800"/>
          </a:xfrm>
          <a:custGeom>
            <a:pathLst>
              <a:path extrusionOk="0" h="19272" w="11072">
                <a:moveTo>
                  <a:pt x="11072" y="0"/>
                </a:moveTo>
                <a:lnTo>
                  <a:pt x="0" y="0"/>
                </a:lnTo>
                <a:lnTo>
                  <a:pt x="0" y="19272"/>
                </a:lnTo>
              </a:path>
            </a:pathLst>
          </a:custGeom>
          <a:noFill/>
          <a:ln cap="flat" cmpd="sng" w="19050">
            <a:solidFill>
              <a:schemeClr val="dk2"/>
            </a:solidFill>
            <a:prstDash val="solid"/>
            <a:round/>
            <a:headEnd len="lg" w="lg" type="none"/>
            <a:tailEnd len="lg" w="lg" type="none"/>
          </a:ln>
        </p:spPr>
      </p:sp>
      <p:sp>
        <p:nvSpPr>
          <p:cNvPr id="315" name="Shape 315"/>
          <p:cNvSpPr/>
          <p:nvPr/>
        </p:nvSpPr>
        <p:spPr>
          <a:xfrm>
            <a:off x="2685463" y="3173100"/>
            <a:ext cx="328200" cy="3384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lang="en"/>
              <a:t>C</a:t>
            </a:r>
          </a:p>
        </p:txBody>
      </p:sp>
      <p:cxnSp>
        <p:nvCxnSpPr>
          <p:cNvPr id="316" name="Shape 316"/>
          <p:cNvCxnSpPr>
            <a:stCxn id="315" idx="0"/>
            <a:endCxn id="311" idx="2"/>
          </p:cNvCxnSpPr>
          <p:nvPr/>
        </p:nvCxnSpPr>
        <p:spPr>
          <a:xfrm rot="10800000">
            <a:off x="2849563" y="2889900"/>
            <a:ext cx="0" cy="283200"/>
          </a:xfrm>
          <a:prstGeom prst="straightConnector1">
            <a:avLst/>
          </a:prstGeom>
          <a:noFill/>
          <a:ln cap="flat" cmpd="sng" w="19050">
            <a:solidFill>
              <a:schemeClr val="dk2"/>
            </a:solidFill>
            <a:prstDash val="solid"/>
            <a:round/>
            <a:headEnd len="lg" w="lg" type="none"/>
            <a:tailEnd len="lg" w="lg" type="none"/>
          </a:ln>
        </p:spPr>
      </p:cxnSp>
      <p:sp>
        <p:nvSpPr>
          <p:cNvPr id="317" name="Shape 317"/>
          <p:cNvSpPr/>
          <p:nvPr/>
        </p:nvSpPr>
        <p:spPr>
          <a:xfrm>
            <a:off x="3454313" y="3297250"/>
            <a:ext cx="512700" cy="3384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lang="en"/>
              <a:t>T4</a:t>
            </a:r>
          </a:p>
        </p:txBody>
      </p:sp>
      <p:sp>
        <p:nvSpPr>
          <p:cNvPr id="318" name="Shape 318"/>
          <p:cNvSpPr/>
          <p:nvPr/>
        </p:nvSpPr>
        <p:spPr>
          <a:xfrm>
            <a:off x="3187850" y="2449175"/>
            <a:ext cx="276775" cy="1035375"/>
          </a:xfrm>
          <a:custGeom>
            <a:pathLst>
              <a:path extrusionOk="0" h="41415" w="11071">
                <a:moveTo>
                  <a:pt x="11071" y="41415"/>
                </a:moveTo>
                <a:lnTo>
                  <a:pt x="3280" y="41415"/>
                </a:lnTo>
                <a:lnTo>
                  <a:pt x="0" y="0"/>
                </a:lnTo>
              </a:path>
            </a:pathLst>
          </a:custGeom>
          <a:noFill/>
          <a:ln cap="flat" cmpd="sng" w="19050">
            <a:solidFill>
              <a:schemeClr val="dk2"/>
            </a:solidFill>
            <a:prstDash val="solid"/>
            <a:round/>
            <a:headEnd len="lg" w="lg" type="none"/>
            <a:tailEnd len="lg" w="lg" type="none"/>
          </a:ln>
        </p:spPr>
      </p:sp>
      <p:cxnSp>
        <p:nvCxnSpPr>
          <p:cNvPr id="319" name="Shape 319"/>
          <p:cNvCxnSpPr>
            <a:stCxn id="308" idx="1"/>
          </p:cNvCxnSpPr>
          <p:nvPr/>
        </p:nvCxnSpPr>
        <p:spPr>
          <a:xfrm rot="10800000">
            <a:off x="3228713" y="2910500"/>
            <a:ext cx="225600" cy="3300"/>
          </a:xfrm>
          <a:prstGeom prst="straightConnector1">
            <a:avLst/>
          </a:prstGeom>
          <a:noFill/>
          <a:ln cap="flat" cmpd="sng" w="19050">
            <a:solidFill>
              <a:schemeClr val="dk2"/>
            </a:solidFill>
            <a:prstDash val="solid"/>
            <a:round/>
            <a:headEnd len="lg" w="lg" type="none"/>
            <a:tailEnd len="lg" w="lg" type="none"/>
          </a:ln>
        </p:spPr>
      </p:cxnSp>
      <p:cxnSp>
        <p:nvCxnSpPr>
          <p:cNvPr id="320" name="Shape 320"/>
          <p:cNvCxnSpPr/>
          <p:nvPr/>
        </p:nvCxnSpPr>
        <p:spPr>
          <a:xfrm>
            <a:off x="2849575" y="3026338"/>
            <a:ext cx="410100" cy="10200"/>
          </a:xfrm>
          <a:prstGeom prst="straightConnector1">
            <a:avLst/>
          </a:prstGeom>
          <a:noFill/>
          <a:ln cap="flat" cmpd="sng" w="19050">
            <a:solidFill>
              <a:schemeClr val="dk2"/>
            </a:solidFill>
            <a:prstDash val="solid"/>
            <a:round/>
            <a:headEnd len="lg" w="lg" type="none"/>
            <a:tailEnd len="lg" w="lg" type="none"/>
          </a:ln>
        </p:spPr>
      </p:cxnSp>
      <p:sp>
        <p:nvSpPr>
          <p:cNvPr id="321" name="Shape 321"/>
          <p:cNvSpPr/>
          <p:nvPr/>
        </p:nvSpPr>
        <p:spPr>
          <a:xfrm>
            <a:off x="1568013" y="3937050"/>
            <a:ext cx="328200" cy="3384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lang="en"/>
              <a:t>A</a:t>
            </a:r>
          </a:p>
        </p:txBody>
      </p:sp>
      <p:sp>
        <p:nvSpPr>
          <p:cNvPr id="322" name="Shape 322"/>
          <p:cNvSpPr/>
          <p:nvPr/>
        </p:nvSpPr>
        <p:spPr>
          <a:xfrm>
            <a:off x="2336863" y="3743850"/>
            <a:ext cx="512700" cy="3384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lang="en"/>
              <a:t>T1</a:t>
            </a:r>
          </a:p>
        </p:txBody>
      </p:sp>
      <p:sp>
        <p:nvSpPr>
          <p:cNvPr id="323" name="Shape 323"/>
          <p:cNvSpPr/>
          <p:nvPr/>
        </p:nvSpPr>
        <p:spPr>
          <a:xfrm>
            <a:off x="2336863" y="4218300"/>
            <a:ext cx="512700" cy="3384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lang="en"/>
              <a:t>T2</a:t>
            </a:r>
          </a:p>
        </p:txBody>
      </p:sp>
      <p:sp>
        <p:nvSpPr>
          <p:cNvPr id="324" name="Shape 324"/>
          <p:cNvSpPr/>
          <p:nvPr/>
        </p:nvSpPr>
        <p:spPr>
          <a:xfrm>
            <a:off x="2336863" y="4692750"/>
            <a:ext cx="512700" cy="3384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lang="en"/>
              <a:t>T3</a:t>
            </a:r>
          </a:p>
        </p:txBody>
      </p:sp>
      <p:cxnSp>
        <p:nvCxnSpPr>
          <p:cNvPr id="325" name="Shape 325"/>
          <p:cNvCxnSpPr>
            <a:stCxn id="321" idx="2"/>
            <a:endCxn id="326" idx="0"/>
          </p:cNvCxnSpPr>
          <p:nvPr/>
        </p:nvCxnSpPr>
        <p:spPr>
          <a:xfrm>
            <a:off x="1732113" y="4275450"/>
            <a:ext cx="0" cy="224100"/>
          </a:xfrm>
          <a:prstGeom prst="straightConnector1">
            <a:avLst/>
          </a:prstGeom>
          <a:noFill/>
          <a:ln cap="flat" cmpd="sng" w="19050">
            <a:solidFill>
              <a:schemeClr val="dk2"/>
            </a:solidFill>
            <a:prstDash val="solid"/>
            <a:round/>
            <a:headEnd len="lg" w="lg" type="none"/>
            <a:tailEnd len="lg" w="lg" type="none"/>
          </a:ln>
        </p:spPr>
      </p:cxnSp>
      <p:sp>
        <p:nvSpPr>
          <p:cNvPr id="327" name="Shape 327"/>
          <p:cNvSpPr/>
          <p:nvPr/>
        </p:nvSpPr>
        <p:spPr>
          <a:xfrm>
            <a:off x="1568013" y="4499525"/>
            <a:ext cx="328200" cy="3384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lang="en"/>
              <a:t>B</a:t>
            </a:r>
          </a:p>
        </p:txBody>
      </p:sp>
      <p:cxnSp>
        <p:nvCxnSpPr>
          <p:cNvPr id="328" name="Shape 328"/>
          <p:cNvCxnSpPr>
            <a:stCxn id="329" idx="3"/>
            <a:endCxn id="323" idx="1"/>
          </p:cNvCxnSpPr>
          <p:nvPr/>
        </p:nvCxnSpPr>
        <p:spPr>
          <a:xfrm>
            <a:off x="1701463" y="4387500"/>
            <a:ext cx="635400" cy="0"/>
          </a:xfrm>
          <a:prstGeom prst="straightConnector1">
            <a:avLst/>
          </a:prstGeom>
          <a:noFill/>
          <a:ln cap="flat" cmpd="sng" w="19050">
            <a:solidFill>
              <a:schemeClr val="dk2"/>
            </a:solidFill>
            <a:prstDash val="solid"/>
            <a:round/>
            <a:headEnd len="lg" w="lg" type="none"/>
            <a:tailEnd len="lg" w="lg" type="none"/>
          </a:ln>
        </p:spPr>
      </p:cxnSp>
      <p:sp>
        <p:nvSpPr>
          <p:cNvPr id="330" name="Shape 330"/>
          <p:cNvSpPr/>
          <p:nvPr/>
        </p:nvSpPr>
        <p:spPr>
          <a:xfrm>
            <a:off x="2060063" y="3916550"/>
            <a:ext cx="276800" cy="481800"/>
          </a:xfrm>
          <a:custGeom>
            <a:pathLst>
              <a:path extrusionOk="0" h="19272" w="11072">
                <a:moveTo>
                  <a:pt x="11072" y="0"/>
                </a:moveTo>
                <a:lnTo>
                  <a:pt x="0" y="0"/>
                </a:lnTo>
                <a:lnTo>
                  <a:pt x="0" y="19272"/>
                </a:lnTo>
              </a:path>
            </a:pathLst>
          </a:custGeom>
          <a:noFill/>
          <a:ln cap="flat" cmpd="sng" w="19050">
            <a:solidFill>
              <a:schemeClr val="dk2"/>
            </a:solidFill>
            <a:prstDash val="solid"/>
            <a:round/>
            <a:headEnd len="lg" w="lg" type="none"/>
            <a:tailEnd len="lg" w="lg" type="none"/>
          </a:ln>
        </p:spPr>
      </p:sp>
      <p:sp>
        <p:nvSpPr>
          <p:cNvPr id="331" name="Shape 331"/>
          <p:cNvSpPr/>
          <p:nvPr/>
        </p:nvSpPr>
        <p:spPr>
          <a:xfrm>
            <a:off x="1568013" y="5121250"/>
            <a:ext cx="328200" cy="3384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lang="en"/>
              <a:t>C</a:t>
            </a:r>
          </a:p>
        </p:txBody>
      </p:sp>
      <p:cxnSp>
        <p:nvCxnSpPr>
          <p:cNvPr id="332" name="Shape 332"/>
          <p:cNvCxnSpPr>
            <a:stCxn id="331" idx="0"/>
            <a:endCxn id="327" idx="2"/>
          </p:cNvCxnSpPr>
          <p:nvPr/>
        </p:nvCxnSpPr>
        <p:spPr>
          <a:xfrm rot="10800000">
            <a:off x="1732113" y="4838050"/>
            <a:ext cx="0" cy="283200"/>
          </a:xfrm>
          <a:prstGeom prst="straightConnector1">
            <a:avLst/>
          </a:prstGeom>
          <a:noFill/>
          <a:ln cap="flat" cmpd="sng" w="19050">
            <a:solidFill>
              <a:schemeClr val="dk2"/>
            </a:solidFill>
            <a:prstDash val="solid"/>
            <a:round/>
            <a:headEnd len="lg" w="lg" type="none"/>
            <a:tailEnd len="lg" w="lg" type="none"/>
          </a:ln>
        </p:spPr>
      </p:cxnSp>
      <p:sp>
        <p:nvSpPr>
          <p:cNvPr id="333" name="Shape 333"/>
          <p:cNvSpPr/>
          <p:nvPr/>
        </p:nvSpPr>
        <p:spPr>
          <a:xfrm>
            <a:off x="2336863" y="5245400"/>
            <a:ext cx="512700" cy="3384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lang="en"/>
              <a:t>T4</a:t>
            </a:r>
          </a:p>
        </p:txBody>
      </p:sp>
      <p:sp>
        <p:nvSpPr>
          <p:cNvPr id="334" name="Shape 334"/>
          <p:cNvSpPr/>
          <p:nvPr/>
        </p:nvSpPr>
        <p:spPr>
          <a:xfrm>
            <a:off x="2070400" y="4397325"/>
            <a:ext cx="276775" cy="1035375"/>
          </a:xfrm>
          <a:custGeom>
            <a:pathLst>
              <a:path extrusionOk="0" h="41415" w="11071">
                <a:moveTo>
                  <a:pt x="11071" y="41415"/>
                </a:moveTo>
                <a:lnTo>
                  <a:pt x="3280" y="41415"/>
                </a:lnTo>
                <a:lnTo>
                  <a:pt x="0" y="0"/>
                </a:lnTo>
              </a:path>
            </a:pathLst>
          </a:custGeom>
          <a:noFill/>
          <a:ln cap="flat" cmpd="sng" w="19050">
            <a:solidFill>
              <a:schemeClr val="dk2"/>
            </a:solidFill>
            <a:prstDash val="solid"/>
            <a:round/>
            <a:headEnd len="lg" w="lg" type="none"/>
            <a:tailEnd len="lg" w="lg" type="none"/>
          </a:ln>
        </p:spPr>
      </p:sp>
      <p:cxnSp>
        <p:nvCxnSpPr>
          <p:cNvPr id="335" name="Shape 335"/>
          <p:cNvCxnSpPr>
            <a:stCxn id="324" idx="1"/>
          </p:cNvCxnSpPr>
          <p:nvPr/>
        </p:nvCxnSpPr>
        <p:spPr>
          <a:xfrm rot="10800000">
            <a:off x="2111263" y="4858650"/>
            <a:ext cx="225600" cy="3300"/>
          </a:xfrm>
          <a:prstGeom prst="straightConnector1">
            <a:avLst/>
          </a:prstGeom>
          <a:noFill/>
          <a:ln cap="flat" cmpd="sng" w="19050">
            <a:solidFill>
              <a:schemeClr val="dk2"/>
            </a:solidFill>
            <a:prstDash val="solid"/>
            <a:round/>
            <a:headEnd len="lg" w="lg" type="none"/>
            <a:tailEnd len="lg" w="lg" type="none"/>
          </a:ln>
        </p:spPr>
      </p:cxnSp>
      <p:cxnSp>
        <p:nvCxnSpPr>
          <p:cNvPr id="336" name="Shape 336"/>
          <p:cNvCxnSpPr/>
          <p:nvPr/>
        </p:nvCxnSpPr>
        <p:spPr>
          <a:xfrm>
            <a:off x="1732125" y="4974488"/>
            <a:ext cx="410100" cy="10200"/>
          </a:xfrm>
          <a:prstGeom prst="straightConnector1">
            <a:avLst/>
          </a:prstGeom>
          <a:noFill/>
          <a:ln cap="flat" cmpd="sng" w="19050">
            <a:solidFill>
              <a:schemeClr val="dk2"/>
            </a:solidFill>
            <a:prstDash val="solid"/>
            <a:round/>
            <a:headEnd len="lg" w="lg" type="none"/>
            <a:tailEnd len="lg" w="lg" type="none"/>
          </a:ln>
        </p:spPr>
      </p:cxnSp>
      <p:sp>
        <p:nvSpPr>
          <p:cNvPr id="337" name="Shape 337"/>
          <p:cNvSpPr/>
          <p:nvPr/>
        </p:nvSpPr>
        <p:spPr>
          <a:xfrm>
            <a:off x="1568013" y="5596200"/>
            <a:ext cx="328200" cy="3384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lang="en"/>
              <a:t>D</a:t>
            </a:r>
          </a:p>
        </p:txBody>
      </p:sp>
      <p:cxnSp>
        <p:nvCxnSpPr>
          <p:cNvPr id="338" name="Shape 338"/>
          <p:cNvCxnSpPr>
            <a:stCxn id="331" idx="2"/>
            <a:endCxn id="337" idx="0"/>
          </p:cNvCxnSpPr>
          <p:nvPr/>
        </p:nvCxnSpPr>
        <p:spPr>
          <a:xfrm>
            <a:off x="1732113" y="5459650"/>
            <a:ext cx="0" cy="136500"/>
          </a:xfrm>
          <a:prstGeom prst="straightConnector1">
            <a:avLst/>
          </a:prstGeom>
          <a:noFill/>
          <a:ln cap="flat" cmpd="sng" w="19050">
            <a:solidFill>
              <a:schemeClr val="dk2"/>
            </a:solidFill>
            <a:prstDash val="solid"/>
            <a:round/>
            <a:headEnd len="lg" w="lg" type="none"/>
            <a:tailEnd len="lg" w="lg" type="none"/>
          </a:ln>
        </p:spPr>
      </p:cxnSp>
      <p:sp>
        <p:nvSpPr>
          <p:cNvPr id="339" name="Shape 339"/>
          <p:cNvSpPr/>
          <p:nvPr/>
        </p:nvSpPr>
        <p:spPr>
          <a:xfrm>
            <a:off x="2336863" y="5798050"/>
            <a:ext cx="512700" cy="338400"/>
          </a:xfrm>
          <a:prstGeom prst="roundRect">
            <a:avLst>
              <a:gd fmla="val 16667" name="adj"/>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rPr lang="en"/>
              <a:t>T5</a:t>
            </a:r>
          </a:p>
        </p:txBody>
      </p:sp>
      <p:sp>
        <p:nvSpPr>
          <p:cNvPr id="340" name="Shape 340"/>
          <p:cNvSpPr/>
          <p:nvPr/>
        </p:nvSpPr>
        <p:spPr>
          <a:xfrm>
            <a:off x="2152475" y="5463000"/>
            <a:ext cx="184525" cy="533075"/>
          </a:xfrm>
          <a:custGeom>
            <a:pathLst>
              <a:path extrusionOk="0" h="21323" w="7381">
                <a:moveTo>
                  <a:pt x="7381" y="20913"/>
                </a:moveTo>
                <a:lnTo>
                  <a:pt x="1641" y="21323"/>
                </a:lnTo>
                <a:lnTo>
                  <a:pt x="0" y="0"/>
                </a:lnTo>
              </a:path>
            </a:pathLst>
          </a:custGeom>
          <a:noFill/>
          <a:ln cap="flat" cmpd="sng" w="19050">
            <a:solidFill>
              <a:schemeClr val="dk2"/>
            </a:solidFill>
            <a:prstDash val="solid"/>
            <a:round/>
            <a:headEnd len="lg" w="lg" type="none"/>
            <a:tailEnd len="lg" w="lg" type="none"/>
          </a:ln>
        </p:spPr>
      </p:sp>
      <p:cxnSp>
        <p:nvCxnSpPr>
          <p:cNvPr id="341" name="Shape 341"/>
          <p:cNvCxnSpPr/>
          <p:nvPr/>
        </p:nvCxnSpPr>
        <p:spPr>
          <a:xfrm>
            <a:off x="1732125" y="5522813"/>
            <a:ext cx="410100" cy="10200"/>
          </a:xfrm>
          <a:prstGeom prst="straightConnector1">
            <a:avLst/>
          </a:prstGeom>
          <a:noFill/>
          <a:ln cap="flat" cmpd="sng" w="19050">
            <a:solidFill>
              <a:schemeClr val="dk2"/>
            </a:solidFill>
            <a:prstDash val="solid"/>
            <a:round/>
            <a:headEnd len="lg" w="lg" type="none"/>
            <a:tailEnd len="lg" w="lg" type="none"/>
          </a:ln>
        </p:spPr>
      </p:cxnSp>
      <p:sp>
        <p:nvSpPr>
          <p:cNvPr id="342" name="Shape 342"/>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46" name="Shape 346"/>
        <p:cNvGrpSpPr/>
        <p:nvPr/>
      </p:nvGrpSpPr>
      <p:grpSpPr>
        <a:xfrm>
          <a:off x="0" y="0"/>
          <a:ext cx="0" cy="0"/>
          <a:chOff x="0" y="0"/>
          <a:chExt cx="0" cy="0"/>
        </a:xfrm>
      </p:grpSpPr>
      <p:sp>
        <p:nvSpPr>
          <p:cNvPr id="347" name="Shape 347"/>
          <p:cNvSpPr txBox="1"/>
          <p:nvPr>
            <p:ph type="title"/>
          </p:nvPr>
        </p:nvSpPr>
        <p:spPr>
          <a:xfrm>
            <a:off x="457200" y="274638"/>
            <a:ext cx="8229600" cy="1143300"/>
          </a:xfrm>
          <a:prstGeom prst="rect">
            <a:avLst/>
          </a:prstGeom>
        </p:spPr>
        <p:txBody>
          <a:bodyPr anchorCtr="0" anchor="b" bIns="91425" lIns="91425" rIns="91425" wrap="square" tIns="91425">
            <a:noAutofit/>
          </a:bodyPr>
          <a:lstStyle/>
          <a:p>
            <a:pPr lvl="0" rtl="0">
              <a:spcBef>
                <a:spcPts val="0"/>
              </a:spcBef>
              <a:buNone/>
            </a:pPr>
            <a:r>
              <a:rPr lang="en"/>
              <a:t>Top-Down Testing</a:t>
            </a:r>
          </a:p>
        </p:txBody>
      </p:sp>
      <p:sp>
        <p:nvSpPr>
          <p:cNvPr id="348" name="Shape 348"/>
          <p:cNvSpPr/>
          <p:nvPr/>
        </p:nvSpPr>
        <p:spPr>
          <a:xfrm>
            <a:off x="876288" y="2289550"/>
            <a:ext cx="1179000" cy="3384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algn="ctr">
              <a:spcBef>
                <a:spcPts val="0"/>
              </a:spcBef>
              <a:buNone/>
            </a:pPr>
            <a:r>
              <a:rPr lang="en"/>
              <a:t>Level 1</a:t>
            </a:r>
          </a:p>
        </p:txBody>
      </p:sp>
      <p:sp>
        <p:nvSpPr>
          <p:cNvPr id="349" name="Shape 349"/>
          <p:cNvSpPr/>
          <p:nvPr/>
        </p:nvSpPr>
        <p:spPr>
          <a:xfrm>
            <a:off x="490938" y="3209650"/>
            <a:ext cx="287100" cy="271500"/>
          </a:xfrm>
          <a:prstGeom prst="ellipse">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350" name="Shape 350"/>
          <p:cNvSpPr/>
          <p:nvPr/>
        </p:nvSpPr>
        <p:spPr>
          <a:xfrm>
            <a:off x="1012388" y="3209650"/>
            <a:ext cx="287100" cy="271500"/>
          </a:xfrm>
          <a:prstGeom prst="ellipse">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351" name="Shape 351"/>
          <p:cNvSpPr/>
          <p:nvPr/>
        </p:nvSpPr>
        <p:spPr>
          <a:xfrm>
            <a:off x="1533838" y="3209650"/>
            <a:ext cx="287100" cy="271500"/>
          </a:xfrm>
          <a:prstGeom prst="ellipse">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352" name="Shape 352"/>
          <p:cNvSpPr/>
          <p:nvPr/>
        </p:nvSpPr>
        <p:spPr>
          <a:xfrm>
            <a:off x="2055288" y="3209650"/>
            <a:ext cx="287100" cy="271500"/>
          </a:xfrm>
          <a:prstGeom prst="ellipse">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cxnSp>
        <p:nvCxnSpPr>
          <p:cNvPr id="353" name="Shape 353"/>
          <p:cNvCxnSpPr>
            <a:stCxn id="348" idx="2"/>
            <a:endCxn id="349" idx="0"/>
          </p:cNvCxnSpPr>
          <p:nvPr/>
        </p:nvCxnSpPr>
        <p:spPr>
          <a:xfrm flipH="1">
            <a:off x="634488" y="2627950"/>
            <a:ext cx="831300" cy="581700"/>
          </a:xfrm>
          <a:prstGeom prst="straightConnector1">
            <a:avLst/>
          </a:prstGeom>
          <a:noFill/>
          <a:ln cap="flat" cmpd="sng" w="19050">
            <a:solidFill>
              <a:schemeClr val="dk2"/>
            </a:solidFill>
            <a:prstDash val="solid"/>
            <a:round/>
            <a:headEnd len="lg" w="lg" type="none"/>
            <a:tailEnd len="lg" w="lg" type="none"/>
          </a:ln>
        </p:spPr>
      </p:cxnSp>
      <p:cxnSp>
        <p:nvCxnSpPr>
          <p:cNvPr id="354" name="Shape 354"/>
          <p:cNvCxnSpPr>
            <a:stCxn id="348" idx="2"/>
            <a:endCxn id="350" idx="0"/>
          </p:cNvCxnSpPr>
          <p:nvPr/>
        </p:nvCxnSpPr>
        <p:spPr>
          <a:xfrm flipH="1">
            <a:off x="1155888" y="2627950"/>
            <a:ext cx="309900" cy="581700"/>
          </a:xfrm>
          <a:prstGeom prst="straightConnector1">
            <a:avLst/>
          </a:prstGeom>
          <a:noFill/>
          <a:ln cap="flat" cmpd="sng" w="19050">
            <a:solidFill>
              <a:schemeClr val="dk2"/>
            </a:solidFill>
            <a:prstDash val="solid"/>
            <a:round/>
            <a:headEnd len="lg" w="lg" type="none"/>
            <a:tailEnd len="lg" w="lg" type="none"/>
          </a:ln>
        </p:spPr>
      </p:cxnSp>
      <p:cxnSp>
        <p:nvCxnSpPr>
          <p:cNvPr id="355" name="Shape 355"/>
          <p:cNvCxnSpPr>
            <a:stCxn id="348" idx="2"/>
            <a:endCxn id="351" idx="0"/>
          </p:cNvCxnSpPr>
          <p:nvPr/>
        </p:nvCxnSpPr>
        <p:spPr>
          <a:xfrm>
            <a:off x="1465788" y="2627950"/>
            <a:ext cx="211500" cy="581700"/>
          </a:xfrm>
          <a:prstGeom prst="straightConnector1">
            <a:avLst/>
          </a:prstGeom>
          <a:noFill/>
          <a:ln cap="flat" cmpd="sng" w="19050">
            <a:solidFill>
              <a:schemeClr val="dk2"/>
            </a:solidFill>
            <a:prstDash val="solid"/>
            <a:round/>
            <a:headEnd len="lg" w="lg" type="none"/>
            <a:tailEnd len="lg" w="lg" type="none"/>
          </a:ln>
        </p:spPr>
      </p:cxnSp>
      <p:cxnSp>
        <p:nvCxnSpPr>
          <p:cNvPr id="356" name="Shape 356"/>
          <p:cNvCxnSpPr>
            <a:stCxn id="348" idx="2"/>
            <a:endCxn id="352" idx="0"/>
          </p:cNvCxnSpPr>
          <p:nvPr/>
        </p:nvCxnSpPr>
        <p:spPr>
          <a:xfrm>
            <a:off x="1465788" y="2627950"/>
            <a:ext cx="732900" cy="581700"/>
          </a:xfrm>
          <a:prstGeom prst="straightConnector1">
            <a:avLst/>
          </a:prstGeom>
          <a:noFill/>
          <a:ln cap="flat" cmpd="sng" w="19050">
            <a:solidFill>
              <a:schemeClr val="dk2"/>
            </a:solidFill>
            <a:prstDash val="solid"/>
            <a:round/>
            <a:headEnd len="lg" w="lg" type="none"/>
            <a:tailEnd len="lg" w="lg" type="none"/>
          </a:ln>
        </p:spPr>
      </p:cxnSp>
      <p:sp>
        <p:nvSpPr>
          <p:cNvPr id="357" name="Shape 357"/>
          <p:cNvSpPr txBox="1"/>
          <p:nvPr/>
        </p:nvSpPr>
        <p:spPr>
          <a:xfrm>
            <a:off x="668313" y="3586300"/>
            <a:ext cx="1496700" cy="420300"/>
          </a:xfrm>
          <a:prstGeom prst="rect">
            <a:avLst/>
          </a:prstGeom>
          <a:noFill/>
          <a:ln>
            <a:noFill/>
          </a:ln>
        </p:spPr>
        <p:txBody>
          <a:bodyPr anchorCtr="0" anchor="t" bIns="91425" lIns="91425" rIns="91425" wrap="square" tIns="91425">
            <a:noAutofit/>
          </a:bodyPr>
          <a:lstStyle/>
          <a:p>
            <a:pPr lvl="0">
              <a:spcBef>
                <a:spcPts val="0"/>
              </a:spcBef>
              <a:buNone/>
            </a:pPr>
            <a:r>
              <a:rPr lang="en"/>
              <a:t>Level 2 Stubs</a:t>
            </a:r>
          </a:p>
        </p:txBody>
      </p:sp>
      <p:sp>
        <p:nvSpPr>
          <p:cNvPr id="358" name="Shape 358"/>
          <p:cNvSpPr/>
          <p:nvPr/>
        </p:nvSpPr>
        <p:spPr>
          <a:xfrm>
            <a:off x="3265688" y="3469800"/>
            <a:ext cx="1179000" cy="3384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lang="en"/>
              <a:t>Level 2</a:t>
            </a:r>
          </a:p>
        </p:txBody>
      </p:sp>
      <p:sp>
        <p:nvSpPr>
          <p:cNvPr id="359" name="Shape 359"/>
          <p:cNvSpPr/>
          <p:nvPr/>
        </p:nvSpPr>
        <p:spPr>
          <a:xfrm>
            <a:off x="2929463" y="4415550"/>
            <a:ext cx="287100" cy="271500"/>
          </a:xfrm>
          <a:prstGeom prst="ellipse">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360" name="Shape 360"/>
          <p:cNvSpPr/>
          <p:nvPr/>
        </p:nvSpPr>
        <p:spPr>
          <a:xfrm>
            <a:off x="3450913" y="4415550"/>
            <a:ext cx="287100" cy="271500"/>
          </a:xfrm>
          <a:prstGeom prst="ellipse">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361" name="Shape 361"/>
          <p:cNvSpPr/>
          <p:nvPr/>
        </p:nvSpPr>
        <p:spPr>
          <a:xfrm>
            <a:off x="3972363" y="4415550"/>
            <a:ext cx="287100" cy="271500"/>
          </a:xfrm>
          <a:prstGeom prst="ellipse">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362" name="Shape 362"/>
          <p:cNvSpPr/>
          <p:nvPr/>
        </p:nvSpPr>
        <p:spPr>
          <a:xfrm>
            <a:off x="4493813" y="4415550"/>
            <a:ext cx="287100" cy="271500"/>
          </a:xfrm>
          <a:prstGeom prst="ellipse">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cxnSp>
        <p:nvCxnSpPr>
          <p:cNvPr id="363" name="Shape 363"/>
          <p:cNvCxnSpPr>
            <a:stCxn id="358" idx="2"/>
            <a:endCxn id="359" idx="0"/>
          </p:cNvCxnSpPr>
          <p:nvPr/>
        </p:nvCxnSpPr>
        <p:spPr>
          <a:xfrm flipH="1">
            <a:off x="3073088" y="3808200"/>
            <a:ext cx="782100" cy="607200"/>
          </a:xfrm>
          <a:prstGeom prst="straightConnector1">
            <a:avLst/>
          </a:prstGeom>
          <a:noFill/>
          <a:ln cap="flat" cmpd="sng" w="19050">
            <a:solidFill>
              <a:schemeClr val="dk2"/>
            </a:solidFill>
            <a:prstDash val="solid"/>
            <a:round/>
            <a:headEnd len="lg" w="lg" type="none"/>
            <a:tailEnd len="lg" w="lg" type="none"/>
          </a:ln>
        </p:spPr>
      </p:cxnSp>
      <p:cxnSp>
        <p:nvCxnSpPr>
          <p:cNvPr id="364" name="Shape 364"/>
          <p:cNvCxnSpPr>
            <a:stCxn id="358" idx="2"/>
            <a:endCxn id="360" idx="0"/>
          </p:cNvCxnSpPr>
          <p:nvPr/>
        </p:nvCxnSpPr>
        <p:spPr>
          <a:xfrm flipH="1">
            <a:off x="3594488" y="3808200"/>
            <a:ext cx="260700" cy="607200"/>
          </a:xfrm>
          <a:prstGeom prst="straightConnector1">
            <a:avLst/>
          </a:prstGeom>
          <a:noFill/>
          <a:ln cap="flat" cmpd="sng" w="19050">
            <a:solidFill>
              <a:schemeClr val="dk2"/>
            </a:solidFill>
            <a:prstDash val="solid"/>
            <a:round/>
            <a:headEnd len="lg" w="lg" type="none"/>
            <a:tailEnd len="lg" w="lg" type="none"/>
          </a:ln>
        </p:spPr>
      </p:cxnSp>
      <p:cxnSp>
        <p:nvCxnSpPr>
          <p:cNvPr id="365" name="Shape 365"/>
          <p:cNvCxnSpPr>
            <a:stCxn id="358" idx="2"/>
            <a:endCxn id="361" idx="0"/>
          </p:cNvCxnSpPr>
          <p:nvPr/>
        </p:nvCxnSpPr>
        <p:spPr>
          <a:xfrm>
            <a:off x="3855188" y="3808200"/>
            <a:ext cx="260700" cy="607200"/>
          </a:xfrm>
          <a:prstGeom prst="straightConnector1">
            <a:avLst/>
          </a:prstGeom>
          <a:noFill/>
          <a:ln cap="flat" cmpd="sng" w="19050">
            <a:solidFill>
              <a:schemeClr val="dk2"/>
            </a:solidFill>
            <a:prstDash val="solid"/>
            <a:round/>
            <a:headEnd len="lg" w="lg" type="none"/>
            <a:tailEnd len="lg" w="lg" type="none"/>
          </a:ln>
        </p:spPr>
      </p:cxnSp>
      <p:cxnSp>
        <p:nvCxnSpPr>
          <p:cNvPr id="366" name="Shape 366"/>
          <p:cNvCxnSpPr>
            <a:stCxn id="358" idx="2"/>
            <a:endCxn id="362" idx="0"/>
          </p:cNvCxnSpPr>
          <p:nvPr/>
        </p:nvCxnSpPr>
        <p:spPr>
          <a:xfrm>
            <a:off x="3855188" y="3808200"/>
            <a:ext cx="782100" cy="607200"/>
          </a:xfrm>
          <a:prstGeom prst="straightConnector1">
            <a:avLst/>
          </a:prstGeom>
          <a:noFill/>
          <a:ln cap="flat" cmpd="sng" w="19050">
            <a:solidFill>
              <a:schemeClr val="dk2"/>
            </a:solidFill>
            <a:prstDash val="solid"/>
            <a:round/>
            <a:headEnd len="lg" w="lg" type="none"/>
            <a:tailEnd len="lg" w="lg" type="none"/>
          </a:ln>
        </p:spPr>
      </p:cxnSp>
      <p:sp>
        <p:nvSpPr>
          <p:cNvPr id="367" name="Shape 367"/>
          <p:cNvSpPr/>
          <p:nvPr/>
        </p:nvSpPr>
        <p:spPr>
          <a:xfrm>
            <a:off x="5201763" y="3469800"/>
            <a:ext cx="1179000" cy="3384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lang="en"/>
              <a:t>Level 2</a:t>
            </a:r>
          </a:p>
        </p:txBody>
      </p:sp>
      <p:sp>
        <p:nvSpPr>
          <p:cNvPr id="368" name="Shape 368"/>
          <p:cNvSpPr/>
          <p:nvPr/>
        </p:nvSpPr>
        <p:spPr>
          <a:xfrm>
            <a:off x="4865538" y="4415550"/>
            <a:ext cx="287100" cy="271500"/>
          </a:xfrm>
          <a:prstGeom prst="ellipse">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369" name="Shape 369"/>
          <p:cNvSpPr/>
          <p:nvPr/>
        </p:nvSpPr>
        <p:spPr>
          <a:xfrm>
            <a:off x="5386988" y="4415550"/>
            <a:ext cx="287100" cy="271500"/>
          </a:xfrm>
          <a:prstGeom prst="ellipse">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370" name="Shape 370"/>
          <p:cNvSpPr/>
          <p:nvPr/>
        </p:nvSpPr>
        <p:spPr>
          <a:xfrm>
            <a:off x="5908438" y="4415550"/>
            <a:ext cx="287100" cy="271500"/>
          </a:xfrm>
          <a:prstGeom prst="ellipse">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371" name="Shape 371"/>
          <p:cNvSpPr/>
          <p:nvPr/>
        </p:nvSpPr>
        <p:spPr>
          <a:xfrm>
            <a:off x="6429888" y="4415550"/>
            <a:ext cx="287100" cy="271500"/>
          </a:xfrm>
          <a:prstGeom prst="ellipse">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cxnSp>
        <p:nvCxnSpPr>
          <p:cNvPr id="372" name="Shape 372"/>
          <p:cNvCxnSpPr>
            <a:stCxn id="367" idx="2"/>
            <a:endCxn id="368" idx="0"/>
          </p:cNvCxnSpPr>
          <p:nvPr/>
        </p:nvCxnSpPr>
        <p:spPr>
          <a:xfrm flipH="1">
            <a:off x="5009163" y="3808200"/>
            <a:ext cx="782100" cy="607200"/>
          </a:xfrm>
          <a:prstGeom prst="straightConnector1">
            <a:avLst/>
          </a:prstGeom>
          <a:noFill/>
          <a:ln cap="flat" cmpd="sng" w="19050">
            <a:solidFill>
              <a:schemeClr val="dk2"/>
            </a:solidFill>
            <a:prstDash val="solid"/>
            <a:round/>
            <a:headEnd len="lg" w="lg" type="none"/>
            <a:tailEnd len="lg" w="lg" type="none"/>
          </a:ln>
        </p:spPr>
      </p:cxnSp>
      <p:cxnSp>
        <p:nvCxnSpPr>
          <p:cNvPr id="373" name="Shape 373"/>
          <p:cNvCxnSpPr>
            <a:stCxn id="367" idx="2"/>
            <a:endCxn id="369" idx="0"/>
          </p:cNvCxnSpPr>
          <p:nvPr/>
        </p:nvCxnSpPr>
        <p:spPr>
          <a:xfrm flipH="1">
            <a:off x="5530563" y="3808200"/>
            <a:ext cx="260700" cy="607200"/>
          </a:xfrm>
          <a:prstGeom prst="straightConnector1">
            <a:avLst/>
          </a:prstGeom>
          <a:noFill/>
          <a:ln cap="flat" cmpd="sng" w="19050">
            <a:solidFill>
              <a:schemeClr val="dk2"/>
            </a:solidFill>
            <a:prstDash val="solid"/>
            <a:round/>
            <a:headEnd len="lg" w="lg" type="none"/>
            <a:tailEnd len="lg" w="lg" type="none"/>
          </a:ln>
        </p:spPr>
      </p:cxnSp>
      <p:cxnSp>
        <p:nvCxnSpPr>
          <p:cNvPr id="374" name="Shape 374"/>
          <p:cNvCxnSpPr>
            <a:stCxn id="367" idx="2"/>
            <a:endCxn id="370" idx="0"/>
          </p:cNvCxnSpPr>
          <p:nvPr/>
        </p:nvCxnSpPr>
        <p:spPr>
          <a:xfrm>
            <a:off x="5791263" y="3808200"/>
            <a:ext cx="260700" cy="607200"/>
          </a:xfrm>
          <a:prstGeom prst="straightConnector1">
            <a:avLst/>
          </a:prstGeom>
          <a:noFill/>
          <a:ln cap="flat" cmpd="sng" w="19050">
            <a:solidFill>
              <a:schemeClr val="dk2"/>
            </a:solidFill>
            <a:prstDash val="solid"/>
            <a:round/>
            <a:headEnd len="lg" w="lg" type="none"/>
            <a:tailEnd len="lg" w="lg" type="none"/>
          </a:ln>
        </p:spPr>
      </p:cxnSp>
      <p:cxnSp>
        <p:nvCxnSpPr>
          <p:cNvPr id="375" name="Shape 375"/>
          <p:cNvCxnSpPr>
            <a:stCxn id="367" idx="2"/>
            <a:endCxn id="371" idx="0"/>
          </p:cNvCxnSpPr>
          <p:nvPr/>
        </p:nvCxnSpPr>
        <p:spPr>
          <a:xfrm>
            <a:off x="5791263" y="3808200"/>
            <a:ext cx="782100" cy="607200"/>
          </a:xfrm>
          <a:prstGeom prst="straightConnector1">
            <a:avLst/>
          </a:prstGeom>
          <a:noFill/>
          <a:ln cap="flat" cmpd="sng" w="19050">
            <a:solidFill>
              <a:schemeClr val="dk2"/>
            </a:solidFill>
            <a:prstDash val="solid"/>
            <a:round/>
            <a:headEnd len="lg" w="lg" type="none"/>
            <a:tailEnd len="lg" w="lg" type="none"/>
          </a:ln>
        </p:spPr>
      </p:cxnSp>
      <p:sp>
        <p:nvSpPr>
          <p:cNvPr id="376" name="Shape 376"/>
          <p:cNvSpPr/>
          <p:nvPr/>
        </p:nvSpPr>
        <p:spPr>
          <a:xfrm>
            <a:off x="7137838" y="3469800"/>
            <a:ext cx="1179000" cy="3384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lang="en"/>
              <a:t>Level 2</a:t>
            </a:r>
          </a:p>
        </p:txBody>
      </p:sp>
      <p:sp>
        <p:nvSpPr>
          <p:cNvPr id="377" name="Shape 377"/>
          <p:cNvSpPr/>
          <p:nvPr/>
        </p:nvSpPr>
        <p:spPr>
          <a:xfrm>
            <a:off x="6801613" y="4415550"/>
            <a:ext cx="287100" cy="271500"/>
          </a:xfrm>
          <a:prstGeom prst="ellipse">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378" name="Shape 378"/>
          <p:cNvSpPr/>
          <p:nvPr/>
        </p:nvSpPr>
        <p:spPr>
          <a:xfrm>
            <a:off x="7323063" y="4415550"/>
            <a:ext cx="287100" cy="271500"/>
          </a:xfrm>
          <a:prstGeom prst="ellipse">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379" name="Shape 379"/>
          <p:cNvSpPr/>
          <p:nvPr/>
        </p:nvSpPr>
        <p:spPr>
          <a:xfrm>
            <a:off x="7844513" y="4415550"/>
            <a:ext cx="287100" cy="271500"/>
          </a:xfrm>
          <a:prstGeom prst="ellipse">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380" name="Shape 380"/>
          <p:cNvSpPr/>
          <p:nvPr/>
        </p:nvSpPr>
        <p:spPr>
          <a:xfrm>
            <a:off x="8365963" y="4415550"/>
            <a:ext cx="287100" cy="271500"/>
          </a:xfrm>
          <a:prstGeom prst="ellipse">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cxnSp>
        <p:nvCxnSpPr>
          <p:cNvPr id="381" name="Shape 381"/>
          <p:cNvCxnSpPr>
            <a:stCxn id="376" idx="2"/>
            <a:endCxn id="377" idx="0"/>
          </p:cNvCxnSpPr>
          <p:nvPr/>
        </p:nvCxnSpPr>
        <p:spPr>
          <a:xfrm flipH="1">
            <a:off x="6945238" y="3808200"/>
            <a:ext cx="782100" cy="607200"/>
          </a:xfrm>
          <a:prstGeom prst="straightConnector1">
            <a:avLst/>
          </a:prstGeom>
          <a:noFill/>
          <a:ln cap="flat" cmpd="sng" w="19050">
            <a:solidFill>
              <a:schemeClr val="dk2"/>
            </a:solidFill>
            <a:prstDash val="solid"/>
            <a:round/>
            <a:headEnd len="lg" w="lg" type="none"/>
            <a:tailEnd len="lg" w="lg" type="none"/>
          </a:ln>
        </p:spPr>
      </p:cxnSp>
      <p:cxnSp>
        <p:nvCxnSpPr>
          <p:cNvPr id="382" name="Shape 382"/>
          <p:cNvCxnSpPr>
            <a:stCxn id="376" idx="2"/>
            <a:endCxn id="378" idx="0"/>
          </p:cNvCxnSpPr>
          <p:nvPr/>
        </p:nvCxnSpPr>
        <p:spPr>
          <a:xfrm flipH="1">
            <a:off x="7466638" y="3808200"/>
            <a:ext cx="260700" cy="607200"/>
          </a:xfrm>
          <a:prstGeom prst="straightConnector1">
            <a:avLst/>
          </a:prstGeom>
          <a:noFill/>
          <a:ln cap="flat" cmpd="sng" w="19050">
            <a:solidFill>
              <a:schemeClr val="dk2"/>
            </a:solidFill>
            <a:prstDash val="solid"/>
            <a:round/>
            <a:headEnd len="lg" w="lg" type="none"/>
            <a:tailEnd len="lg" w="lg" type="none"/>
          </a:ln>
        </p:spPr>
      </p:cxnSp>
      <p:cxnSp>
        <p:nvCxnSpPr>
          <p:cNvPr id="383" name="Shape 383"/>
          <p:cNvCxnSpPr>
            <a:stCxn id="376" idx="2"/>
            <a:endCxn id="379" idx="0"/>
          </p:cNvCxnSpPr>
          <p:nvPr/>
        </p:nvCxnSpPr>
        <p:spPr>
          <a:xfrm>
            <a:off x="7727338" y="3808200"/>
            <a:ext cx="260700" cy="607200"/>
          </a:xfrm>
          <a:prstGeom prst="straightConnector1">
            <a:avLst/>
          </a:prstGeom>
          <a:noFill/>
          <a:ln cap="flat" cmpd="sng" w="19050">
            <a:solidFill>
              <a:schemeClr val="dk2"/>
            </a:solidFill>
            <a:prstDash val="solid"/>
            <a:round/>
            <a:headEnd len="lg" w="lg" type="none"/>
            <a:tailEnd len="lg" w="lg" type="none"/>
          </a:ln>
        </p:spPr>
      </p:cxnSp>
      <p:cxnSp>
        <p:nvCxnSpPr>
          <p:cNvPr id="384" name="Shape 384"/>
          <p:cNvCxnSpPr>
            <a:stCxn id="376" idx="2"/>
            <a:endCxn id="380" idx="0"/>
          </p:cNvCxnSpPr>
          <p:nvPr/>
        </p:nvCxnSpPr>
        <p:spPr>
          <a:xfrm>
            <a:off x="7727338" y="3808200"/>
            <a:ext cx="782100" cy="607200"/>
          </a:xfrm>
          <a:prstGeom prst="straightConnector1">
            <a:avLst/>
          </a:prstGeom>
          <a:noFill/>
          <a:ln cap="flat" cmpd="sng" w="19050">
            <a:solidFill>
              <a:schemeClr val="dk2"/>
            </a:solidFill>
            <a:prstDash val="solid"/>
            <a:round/>
            <a:headEnd len="lg" w="lg" type="none"/>
            <a:tailEnd len="lg" w="lg" type="none"/>
          </a:ln>
        </p:spPr>
      </p:cxnSp>
      <p:sp>
        <p:nvSpPr>
          <p:cNvPr id="385" name="Shape 385"/>
          <p:cNvSpPr txBox="1"/>
          <p:nvPr/>
        </p:nvSpPr>
        <p:spPr>
          <a:xfrm>
            <a:off x="5152638" y="5050238"/>
            <a:ext cx="1496700" cy="420300"/>
          </a:xfrm>
          <a:prstGeom prst="rect">
            <a:avLst/>
          </a:prstGeom>
          <a:noFill/>
          <a:ln>
            <a:noFill/>
          </a:ln>
        </p:spPr>
        <p:txBody>
          <a:bodyPr anchorCtr="0" anchor="t" bIns="91425" lIns="91425" rIns="91425" wrap="square" tIns="91425">
            <a:noAutofit/>
          </a:bodyPr>
          <a:lstStyle/>
          <a:p>
            <a:pPr lvl="0" rtl="0">
              <a:spcBef>
                <a:spcPts val="0"/>
              </a:spcBef>
              <a:buNone/>
            </a:pPr>
            <a:r>
              <a:rPr lang="en"/>
              <a:t>Level 3 Stubs</a:t>
            </a:r>
          </a:p>
        </p:txBody>
      </p:sp>
      <p:sp>
        <p:nvSpPr>
          <p:cNvPr id="386" name="Shape 386"/>
          <p:cNvSpPr/>
          <p:nvPr/>
        </p:nvSpPr>
        <p:spPr>
          <a:xfrm>
            <a:off x="5201763" y="2289550"/>
            <a:ext cx="1179000" cy="3384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lang="en"/>
              <a:t>Level1</a:t>
            </a:r>
          </a:p>
        </p:txBody>
      </p:sp>
      <p:cxnSp>
        <p:nvCxnSpPr>
          <p:cNvPr id="387" name="Shape 387"/>
          <p:cNvCxnSpPr>
            <a:stCxn id="386" idx="2"/>
            <a:endCxn id="358" idx="0"/>
          </p:cNvCxnSpPr>
          <p:nvPr/>
        </p:nvCxnSpPr>
        <p:spPr>
          <a:xfrm flipH="1">
            <a:off x="3855063" y="2627950"/>
            <a:ext cx="1936200" cy="841800"/>
          </a:xfrm>
          <a:prstGeom prst="straightConnector1">
            <a:avLst/>
          </a:prstGeom>
          <a:noFill/>
          <a:ln cap="flat" cmpd="sng" w="19050">
            <a:solidFill>
              <a:schemeClr val="dk2"/>
            </a:solidFill>
            <a:prstDash val="solid"/>
            <a:round/>
            <a:headEnd len="lg" w="lg" type="none"/>
            <a:tailEnd len="lg" w="lg" type="none"/>
          </a:ln>
        </p:spPr>
      </p:cxnSp>
      <p:cxnSp>
        <p:nvCxnSpPr>
          <p:cNvPr id="388" name="Shape 388"/>
          <p:cNvCxnSpPr>
            <a:stCxn id="386" idx="2"/>
            <a:endCxn id="367" idx="0"/>
          </p:cNvCxnSpPr>
          <p:nvPr/>
        </p:nvCxnSpPr>
        <p:spPr>
          <a:xfrm>
            <a:off x="5791263" y="2627950"/>
            <a:ext cx="0" cy="841800"/>
          </a:xfrm>
          <a:prstGeom prst="straightConnector1">
            <a:avLst/>
          </a:prstGeom>
          <a:noFill/>
          <a:ln cap="flat" cmpd="sng" w="19050">
            <a:solidFill>
              <a:schemeClr val="dk2"/>
            </a:solidFill>
            <a:prstDash val="solid"/>
            <a:round/>
            <a:headEnd len="lg" w="lg" type="none"/>
            <a:tailEnd len="lg" w="lg" type="none"/>
          </a:ln>
        </p:spPr>
      </p:cxnSp>
      <p:cxnSp>
        <p:nvCxnSpPr>
          <p:cNvPr id="389" name="Shape 389"/>
          <p:cNvCxnSpPr>
            <a:stCxn id="386" idx="2"/>
            <a:endCxn id="376" idx="0"/>
          </p:cNvCxnSpPr>
          <p:nvPr/>
        </p:nvCxnSpPr>
        <p:spPr>
          <a:xfrm>
            <a:off x="5791263" y="2627950"/>
            <a:ext cx="1936200" cy="841800"/>
          </a:xfrm>
          <a:prstGeom prst="straightConnector1">
            <a:avLst/>
          </a:prstGeom>
          <a:noFill/>
          <a:ln cap="flat" cmpd="sng" w="19050">
            <a:solidFill>
              <a:schemeClr val="dk2"/>
            </a:solidFill>
            <a:prstDash val="solid"/>
            <a:round/>
            <a:headEnd len="lg" w="lg" type="none"/>
            <a:tailEnd len="lg" w="lg" type="none"/>
          </a:ln>
        </p:spPr>
      </p:cxnSp>
      <p:cxnSp>
        <p:nvCxnSpPr>
          <p:cNvPr id="390" name="Shape 390"/>
          <p:cNvCxnSpPr>
            <a:stCxn id="348" idx="3"/>
            <a:endCxn id="386" idx="1"/>
          </p:cNvCxnSpPr>
          <p:nvPr/>
        </p:nvCxnSpPr>
        <p:spPr>
          <a:xfrm>
            <a:off x="2055288" y="2458750"/>
            <a:ext cx="3146400" cy="0"/>
          </a:xfrm>
          <a:prstGeom prst="straightConnector1">
            <a:avLst/>
          </a:prstGeom>
          <a:noFill/>
          <a:ln cap="flat" cmpd="sng" w="19050">
            <a:solidFill>
              <a:srgbClr val="980000"/>
            </a:solidFill>
            <a:prstDash val="solid"/>
            <a:round/>
            <a:headEnd len="lg" w="lg" type="none"/>
            <a:tailEnd len="lg" w="lg" type="triangle"/>
          </a:ln>
        </p:spPr>
      </p:cxnSp>
      <p:sp>
        <p:nvSpPr>
          <p:cNvPr id="391" name="Shape 391"/>
          <p:cNvSpPr txBox="1"/>
          <p:nvPr/>
        </p:nvSpPr>
        <p:spPr>
          <a:xfrm>
            <a:off x="2303438" y="1927200"/>
            <a:ext cx="2234700" cy="420300"/>
          </a:xfrm>
          <a:prstGeom prst="rect">
            <a:avLst/>
          </a:prstGeom>
          <a:noFill/>
          <a:ln>
            <a:noFill/>
          </a:ln>
        </p:spPr>
        <p:txBody>
          <a:bodyPr anchorCtr="0" anchor="t" bIns="91425" lIns="91425" rIns="91425" wrap="square" tIns="91425">
            <a:noAutofit/>
          </a:bodyPr>
          <a:lstStyle/>
          <a:p>
            <a:pPr lvl="0">
              <a:spcBef>
                <a:spcPts val="0"/>
              </a:spcBef>
              <a:buNone/>
            </a:pPr>
            <a:r>
              <a:rPr lang="en"/>
              <a:t>Testing Sequence</a:t>
            </a:r>
          </a:p>
        </p:txBody>
      </p:sp>
      <p:cxnSp>
        <p:nvCxnSpPr>
          <p:cNvPr id="392" name="Shape 392"/>
          <p:cNvCxnSpPr>
            <a:stCxn id="386" idx="3"/>
          </p:cNvCxnSpPr>
          <p:nvPr/>
        </p:nvCxnSpPr>
        <p:spPr>
          <a:xfrm>
            <a:off x="6380763" y="2458750"/>
            <a:ext cx="2247600" cy="1500"/>
          </a:xfrm>
          <a:prstGeom prst="straightConnector1">
            <a:avLst/>
          </a:prstGeom>
          <a:noFill/>
          <a:ln cap="flat" cmpd="sng" w="19050">
            <a:solidFill>
              <a:srgbClr val="980000"/>
            </a:solidFill>
            <a:prstDash val="solid"/>
            <a:round/>
            <a:headEnd len="lg" w="lg" type="none"/>
            <a:tailEnd len="lg" w="lg" type="triangle"/>
          </a:ln>
        </p:spPr>
      </p:cxnSp>
      <p:sp>
        <p:nvSpPr>
          <p:cNvPr id="393" name="Shape 393"/>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97" name="Shape 397"/>
        <p:cNvGrpSpPr/>
        <p:nvPr/>
      </p:nvGrpSpPr>
      <p:grpSpPr>
        <a:xfrm>
          <a:off x="0" y="0"/>
          <a:ext cx="0" cy="0"/>
          <a:chOff x="0" y="0"/>
          <a:chExt cx="0" cy="0"/>
        </a:xfrm>
      </p:grpSpPr>
      <p:sp>
        <p:nvSpPr>
          <p:cNvPr id="398" name="Shape 398"/>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lvl="0" rtl="0">
              <a:spcBef>
                <a:spcPts val="0"/>
              </a:spcBef>
              <a:buNone/>
            </a:pPr>
            <a:r>
              <a:rPr lang="en"/>
              <a:t>Top-Down Testing</a:t>
            </a:r>
          </a:p>
        </p:txBody>
      </p:sp>
      <p:sp>
        <p:nvSpPr>
          <p:cNvPr id="399" name="Shape 399"/>
          <p:cNvSpPr txBox="1"/>
          <p:nvPr>
            <p:ph idx="1" type="body"/>
          </p:nvPr>
        </p:nvSpPr>
        <p:spPr>
          <a:xfrm>
            <a:off x="457200" y="1600200"/>
            <a:ext cx="8229600" cy="4967700"/>
          </a:xfrm>
          <a:prstGeom prst="rect">
            <a:avLst/>
          </a:prstGeom>
        </p:spPr>
        <p:txBody>
          <a:bodyPr anchorCtr="0" anchor="t" bIns="91425" lIns="91425" rIns="91425" wrap="square" tIns="91425">
            <a:noAutofit/>
          </a:bodyPr>
          <a:lstStyle/>
          <a:p>
            <a:pPr indent="-419100" lvl="0" marL="457200" rtl="0">
              <a:spcBef>
                <a:spcPts val="0"/>
              </a:spcBef>
              <a:spcAft>
                <a:spcPts val="0"/>
              </a:spcAft>
              <a:buClr>
                <a:srgbClr val="000000"/>
              </a:buClr>
              <a:buSzPct val="100000"/>
            </a:pPr>
            <a:r>
              <a:rPr lang="en">
                <a:solidFill>
                  <a:srgbClr val="000000"/>
                </a:solidFill>
              </a:rPr>
              <a:t>Start with the high levels of a system (based on control-flow, data-flow, or architecture) and work your way downwards.</a:t>
            </a:r>
          </a:p>
          <a:p>
            <a:pPr indent="-381000" lvl="1" marL="914400" rtl="0">
              <a:spcBef>
                <a:spcPts val="0"/>
              </a:spcBef>
              <a:spcAft>
                <a:spcPts val="0"/>
              </a:spcAft>
              <a:buClr>
                <a:srgbClr val="000000"/>
              </a:buClr>
              <a:buSzPct val="100000"/>
            </a:pPr>
            <a:r>
              <a:rPr lang="en">
                <a:solidFill>
                  <a:srgbClr val="000000"/>
                </a:solidFill>
              </a:rPr>
              <a:t>Use in conjunction with top-down development.</a:t>
            </a:r>
          </a:p>
          <a:p>
            <a:pPr indent="-419100" lvl="0" marL="457200" rtl="0">
              <a:spcBef>
                <a:spcPts val="0"/>
              </a:spcBef>
              <a:spcAft>
                <a:spcPts val="0"/>
              </a:spcAft>
              <a:buClr>
                <a:srgbClr val="000000"/>
              </a:buClr>
              <a:buSzPct val="100000"/>
            </a:pPr>
            <a:r>
              <a:rPr lang="en">
                <a:solidFill>
                  <a:srgbClr val="000000"/>
                </a:solidFill>
              </a:rPr>
              <a:t>Very good for finding architectural or integration errors.</a:t>
            </a:r>
          </a:p>
          <a:p>
            <a:pPr indent="-419100" lvl="0" marL="457200" rtl="0">
              <a:spcBef>
                <a:spcPts val="0"/>
              </a:spcBef>
              <a:spcAft>
                <a:spcPts val="0"/>
              </a:spcAft>
              <a:buClr>
                <a:srgbClr val="000000"/>
              </a:buClr>
              <a:buSzPct val="100000"/>
            </a:pPr>
            <a:r>
              <a:rPr lang="en">
                <a:solidFill>
                  <a:srgbClr val="000000"/>
                </a:solidFill>
              </a:rPr>
              <a:t>May need system infrastructure in place before testing is possible.</a:t>
            </a:r>
          </a:p>
          <a:p>
            <a:pPr indent="-419100" lvl="0" marL="457200" rtl="0">
              <a:spcBef>
                <a:spcPts val="0"/>
              </a:spcBef>
              <a:buClr>
                <a:srgbClr val="000000"/>
              </a:buClr>
              <a:buSzPct val="100000"/>
            </a:pPr>
            <a:r>
              <a:rPr lang="en">
                <a:solidFill>
                  <a:srgbClr val="000000"/>
                </a:solidFill>
              </a:rPr>
              <a:t>Requires large effort in developing stubs.</a:t>
            </a:r>
          </a:p>
          <a:p>
            <a:pPr lvl="0" rtl="0">
              <a:spcBef>
                <a:spcPts val="0"/>
              </a:spcBef>
              <a:buNone/>
            </a:pPr>
            <a:r>
              <a:t/>
            </a:r>
            <a:endParaRPr>
              <a:solidFill>
                <a:srgbClr val="000000"/>
              </a:solidFill>
            </a:endParaRPr>
          </a:p>
          <a:p>
            <a:pPr lvl="0" marR="0" rtl="0" algn="l">
              <a:lnSpc>
                <a:spcPct val="120000"/>
              </a:lnSpc>
              <a:spcBef>
                <a:spcPts val="0"/>
              </a:spcBef>
              <a:spcAft>
                <a:spcPts val="0"/>
              </a:spcAft>
              <a:buNone/>
            </a:pPr>
            <a:r>
              <a:t/>
            </a:r>
            <a:endParaRPr>
              <a:solidFill>
                <a:srgbClr val="000000"/>
              </a:solidFill>
            </a:endParaRPr>
          </a:p>
        </p:txBody>
      </p:sp>
      <p:sp>
        <p:nvSpPr>
          <p:cNvPr id="400" name="Shape 400"/>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4" name="Shape 404"/>
        <p:cNvGrpSpPr/>
        <p:nvPr/>
      </p:nvGrpSpPr>
      <p:grpSpPr>
        <a:xfrm>
          <a:off x="0" y="0"/>
          <a:ext cx="0" cy="0"/>
          <a:chOff x="0" y="0"/>
          <a:chExt cx="0" cy="0"/>
        </a:xfrm>
      </p:grpSpPr>
      <p:sp>
        <p:nvSpPr>
          <p:cNvPr id="405" name="Shape 405"/>
          <p:cNvSpPr txBox="1"/>
          <p:nvPr>
            <p:ph type="title"/>
          </p:nvPr>
        </p:nvSpPr>
        <p:spPr>
          <a:xfrm>
            <a:off x="457200" y="274638"/>
            <a:ext cx="8229600" cy="1143300"/>
          </a:xfrm>
          <a:prstGeom prst="rect">
            <a:avLst/>
          </a:prstGeom>
        </p:spPr>
        <p:txBody>
          <a:bodyPr anchorCtr="0" anchor="b" bIns="91425" lIns="91425" rIns="91425" wrap="square" tIns="91425">
            <a:noAutofit/>
          </a:bodyPr>
          <a:lstStyle/>
          <a:p>
            <a:pPr lvl="0" rtl="0">
              <a:spcBef>
                <a:spcPts val="0"/>
              </a:spcBef>
              <a:buNone/>
            </a:pPr>
            <a:r>
              <a:rPr lang="en"/>
              <a:t>Bottom-Up Testing</a:t>
            </a:r>
          </a:p>
        </p:txBody>
      </p:sp>
      <p:sp>
        <p:nvSpPr>
          <p:cNvPr id="406" name="Shape 406"/>
          <p:cNvSpPr/>
          <p:nvPr/>
        </p:nvSpPr>
        <p:spPr>
          <a:xfrm>
            <a:off x="1333488" y="5590025"/>
            <a:ext cx="1179000" cy="3384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lang="en"/>
              <a:t>Level N</a:t>
            </a:r>
          </a:p>
        </p:txBody>
      </p:sp>
      <p:sp>
        <p:nvSpPr>
          <p:cNvPr id="407" name="Shape 407"/>
          <p:cNvSpPr/>
          <p:nvPr/>
        </p:nvSpPr>
        <p:spPr>
          <a:xfrm>
            <a:off x="1046388" y="4654650"/>
            <a:ext cx="287100" cy="271500"/>
          </a:xfrm>
          <a:prstGeom prst="ellipse">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408" name="Shape 408"/>
          <p:cNvSpPr/>
          <p:nvPr/>
        </p:nvSpPr>
        <p:spPr>
          <a:xfrm>
            <a:off x="2863738" y="4654650"/>
            <a:ext cx="287100" cy="271500"/>
          </a:xfrm>
          <a:prstGeom prst="ellipse">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409" name="Shape 409"/>
          <p:cNvSpPr/>
          <p:nvPr/>
        </p:nvSpPr>
        <p:spPr>
          <a:xfrm>
            <a:off x="4681088" y="4654650"/>
            <a:ext cx="287100" cy="271500"/>
          </a:xfrm>
          <a:prstGeom prst="ellipse">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410" name="Shape 410"/>
          <p:cNvSpPr/>
          <p:nvPr/>
        </p:nvSpPr>
        <p:spPr>
          <a:xfrm>
            <a:off x="6623188" y="4654650"/>
            <a:ext cx="287100" cy="271500"/>
          </a:xfrm>
          <a:prstGeom prst="ellipse">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sp>
        <p:nvSpPr>
          <p:cNvPr id="411" name="Shape 411"/>
          <p:cNvSpPr/>
          <p:nvPr/>
        </p:nvSpPr>
        <p:spPr>
          <a:xfrm>
            <a:off x="3023563" y="5590025"/>
            <a:ext cx="1179000" cy="3384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lang="en"/>
              <a:t>Level N</a:t>
            </a:r>
          </a:p>
        </p:txBody>
      </p:sp>
      <p:sp>
        <p:nvSpPr>
          <p:cNvPr id="412" name="Shape 412"/>
          <p:cNvSpPr/>
          <p:nvPr/>
        </p:nvSpPr>
        <p:spPr>
          <a:xfrm>
            <a:off x="4898163" y="5590025"/>
            <a:ext cx="1179000" cy="3384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lang="en"/>
              <a:t>Level N</a:t>
            </a:r>
          </a:p>
        </p:txBody>
      </p:sp>
      <p:sp>
        <p:nvSpPr>
          <p:cNvPr id="413" name="Shape 413"/>
          <p:cNvSpPr/>
          <p:nvPr/>
        </p:nvSpPr>
        <p:spPr>
          <a:xfrm>
            <a:off x="6772763" y="5590025"/>
            <a:ext cx="1179000" cy="3384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lang="en"/>
              <a:t>Level N</a:t>
            </a:r>
          </a:p>
        </p:txBody>
      </p:sp>
      <p:cxnSp>
        <p:nvCxnSpPr>
          <p:cNvPr id="414" name="Shape 414"/>
          <p:cNvCxnSpPr>
            <a:stCxn id="407" idx="4"/>
            <a:endCxn id="406" idx="0"/>
          </p:cNvCxnSpPr>
          <p:nvPr/>
        </p:nvCxnSpPr>
        <p:spPr>
          <a:xfrm>
            <a:off x="1189938" y="4926150"/>
            <a:ext cx="733200" cy="663900"/>
          </a:xfrm>
          <a:prstGeom prst="straightConnector1">
            <a:avLst/>
          </a:prstGeom>
          <a:noFill/>
          <a:ln cap="flat" cmpd="sng" w="19050">
            <a:solidFill>
              <a:schemeClr val="dk2"/>
            </a:solidFill>
            <a:prstDash val="solid"/>
            <a:round/>
            <a:headEnd len="lg" w="lg" type="none"/>
            <a:tailEnd len="lg" w="lg" type="triangle"/>
          </a:ln>
        </p:spPr>
      </p:cxnSp>
      <p:cxnSp>
        <p:nvCxnSpPr>
          <p:cNvPr id="415" name="Shape 415"/>
          <p:cNvCxnSpPr>
            <a:stCxn id="408" idx="4"/>
            <a:endCxn id="411" idx="0"/>
          </p:cNvCxnSpPr>
          <p:nvPr/>
        </p:nvCxnSpPr>
        <p:spPr>
          <a:xfrm>
            <a:off x="3007288" y="4926150"/>
            <a:ext cx="605700" cy="663900"/>
          </a:xfrm>
          <a:prstGeom prst="straightConnector1">
            <a:avLst/>
          </a:prstGeom>
          <a:noFill/>
          <a:ln cap="flat" cmpd="sng" w="19050">
            <a:solidFill>
              <a:schemeClr val="dk2"/>
            </a:solidFill>
            <a:prstDash val="solid"/>
            <a:round/>
            <a:headEnd len="lg" w="lg" type="none"/>
            <a:tailEnd len="lg" w="lg" type="triangle"/>
          </a:ln>
        </p:spPr>
      </p:cxnSp>
      <p:cxnSp>
        <p:nvCxnSpPr>
          <p:cNvPr id="416" name="Shape 416"/>
          <p:cNvCxnSpPr>
            <a:stCxn id="409" idx="4"/>
            <a:endCxn id="412" idx="0"/>
          </p:cNvCxnSpPr>
          <p:nvPr/>
        </p:nvCxnSpPr>
        <p:spPr>
          <a:xfrm>
            <a:off x="4824638" y="4926150"/>
            <a:ext cx="663000" cy="663900"/>
          </a:xfrm>
          <a:prstGeom prst="straightConnector1">
            <a:avLst/>
          </a:prstGeom>
          <a:noFill/>
          <a:ln cap="flat" cmpd="sng" w="19050">
            <a:solidFill>
              <a:schemeClr val="dk2"/>
            </a:solidFill>
            <a:prstDash val="solid"/>
            <a:round/>
            <a:headEnd len="lg" w="lg" type="none"/>
            <a:tailEnd len="lg" w="lg" type="triangle"/>
          </a:ln>
        </p:spPr>
      </p:cxnSp>
      <p:cxnSp>
        <p:nvCxnSpPr>
          <p:cNvPr id="417" name="Shape 417"/>
          <p:cNvCxnSpPr>
            <a:stCxn id="410" idx="4"/>
            <a:endCxn id="413" idx="0"/>
          </p:cNvCxnSpPr>
          <p:nvPr/>
        </p:nvCxnSpPr>
        <p:spPr>
          <a:xfrm>
            <a:off x="6766738" y="4926150"/>
            <a:ext cx="595500" cy="663900"/>
          </a:xfrm>
          <a:prstGeom prst="straightConnector1">
            <a:avLst/>
          </a:prstGeom>
          <a:noFill/>
          <a:ln cap="flat" cmpd="sng" w="19050">
            <a:solidFill>
              <a:schemeClr val="dk2"/>
            </a:solidFill>
            <a:prstDash val="solid"/>
            <a:round/>
            <a:headEnd len="lg" w="lg" type="none"/>
            <a:tailEnd len="lg" w="lg" type="triangle"/>
          </a:ln>
        </p:spPr>
      </p:cxnSp>
      <p:sp>
        <p:nvSpPr>
          <p:cNvPr id="418" name="Shape 418"/>
          <p:cNvSpPr txBox="1"/>
          <p:nvPr/>
        </p:nvSpPr>
        <p:spPr>
          <a:xfrm>
            <a:off x="457200" y="4171800"/>
            <a:ext cx="1004700" cy="271500"/>
          </a:xfrm>
          <a:prstGeom prst="rect">
            <a:avLst/>
          </a:prstGeom>
          <a:noFill/>
          <a:ln>
            <a:noFill/>
          </a:ln>
        </p:spPr>
        <p:txBody>
          <a:bodyPr anchorCtr="0" anchor="t" bIns="91425" lIns="91425" rIns="91425" wrap="square" tIns="91425">
            <a:noAutofit/>
          </a:bodyPr>
          <a:lstStyle/>
          <a:p>
            <a:pPr lvl="0">
              <a:spcBef>
                <a:spcPts val="0"/>
              </a:spcBef>
              <a:buNone/>
            </a:pPr>
            <a:r>
              <a:rPr lang="en"/>
              <a:t>Level N Drivers</a:t>
            </a:r>
          </a:p>
        </p:txBody>
      </p:sp>
      <p:sp>
        <p:nvSpPr>
          <p:cNvPr id="419" name="Shape 419"/>
          <p:cNvSpPr/>
          <p:nvPr/>
        </p:nvSpPr>
        <p:spPr>
          <a:xfrm>
            <a:off x="1923138" y="3743475"/>
            <a:ext cx="1179000" cy="3384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lang="en"/>
              <a:t>Level N-1</a:t>
            </a:r>
          </a:p>
        </p:txBody>
      </p:sp>
      <p:sp>
        <p:nvSpPr>
          <p:cNvPr id="420" name="Shape 420"/>
          <p:cNvSpPr/>
          <p:nvPr/>
        </p:nvSpPr>
        <p:spPr>
          <a:xfrm>
            <a:off x="3789188" y="3743475"/>
            <a:ext cx="1179000" cy="3384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lang="en"/>
              <a:t>Level N-1</a:t>
            </a:r>
          </a:p>
        </p:txBody>
      </p:sp>
      <p:sp>
        <p:nvSpPr>
          <p:cNvPr id="421" name="Shape 421"/>
          <p:cNvSpPr/>
          <p:nvPr/>
        </p:nvSpPr>
        <p:spPr>
          <a:xfrm>
            <a:off x="5655238" y="3743475"/>
            <a:ext cx="1179000" cy="338400"/>
          </a:xfrm>
          <a:prstGeom prst="rect">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rtl="0" algn="ctr">
              <a:spcBef>
                <a:spcPts val="0"/>
              </a:spcBef>
              <a:buNone/>
            </a:pPr>
            <a:r>
              <a:rPr lang="en"/>
              <a:t>Level N-1</a:t>
            </a:r>
          </a:p>
        </p:txBody>
      </p:sp>
      <p:cxnSp>
        <p:nvCxnSpPr>
          <p:cNvPr id="422" name="Shape 422"/>
          <p:cNvCxnSpPr>
            <a:stCxn id="406" idx="0"/>
            <a:endCxn id="419" idx="2"/>
          </p:cNvCxnSpPr>
          <p:nvPr/>
        </p:nvCxnSpPr>
        <p:spPr>
          <a:xfrm flipH="1" rot="10800000">
            <a:off x="1922988" y="4081925"/>
            <a:ext cx="589800" cy="1508100"/>
          </a:xfrm>
          <a:prstGeom prst="straightConnector1">
            <a:avLst/>
          </a:prstGeom>
          <a:noFill/>
          <a:ln cap="flat" cmpd="sng" w="19050">
            <a:solidFill>
              <a:schemeClr val="dk2"/>
            </a:solidFill>
            <a:prstDash val="solid"/>
            <a:round/>
            <a:headEnd len="lg" w="lg" type="none"/>
            <a:tailEnd len="lg" w="lg" type="none"/>
          </a:ln>
        </p:spPr>
      </p:cxnSp>
      <p:cxnSp>
        <p:nvCxnSpPr>
          <p:cNvPr id="423" name="Shape 423"/>
          <p:cNvCxnSpPr>
            <a:stCxn id="411" idx="0"/>
            <a:endCxn id="419" idx="3"/>
          </p:cNvCxnSpPr>
          <p:nvPr/>
        </p:nvCxnSpPr>
        <p:spPr>
          <a:xfrm rot="10800000">
            <a:off x="3102163" y="3912725"/>
            <a:ext cx="510900" cy="1677300"/>
          </a:xfrm>
          <a:prstGeom prst="straightConnector1">
            <a:avLst/>
          </a:prstGeom>
          <a:noFill/>
          <a:ln cap="flat" cmpd="sng" w="19050">
            <a:solidFill>
              <a:schemeClr val="dk2"/>
            </a:solidFill>
            <a:prstDash val="solid"/>
            <a:round/>
            <a:headEnd len="lg" w="lg" type="none"/>
            <a:tailEnd len="lg" w="lg" type="none"/>
          </a:ln>
        </p:spPr>
      </p:cxnSp>
      <p:cxnSp>
        <p:nvCxnSpPr>
          <p:cNvPr id="424" name="Shape 424"/>
          <p:cNvCxnSpPr>
            <a:stCxn id="411" idx="0"/>
            <a:endCxn id="420" idx="2"/>
          </p:cNvCxnSpPr>
          <p:nvPr/>
        </p:nvCxnSpPr>
        <p:spPr>
          <a:xfrm flipH="1" rot="10800000">
            <a:off x="3613063" y="4081925"/>
            <a:ext cx="765600" cy="1508100"/>
          </a:xfrm>
          <a:prstGeom prst="straightConnector1">
            <a:avLst/>
          </a:prstGeom>
          <a:noFill/>
          <a:ln cap="flat" cmpd="sng" w="19050">
            <a:solidFill>
              <a:schemeClr val="dk2"/>
            </a:solidFill>
            <a:prstDash val="solid"/>
            <a:round/>
            <a:headEnd len="lg" w="lg" type="none"/>
            <a:tailEnd len="lg" w="lg" type="none"/>
          </a:ln>
        </p:spPr>
      </p:cxnSp>
      <p:cxnSp>
        <p:nvCxnSpPr>
          <p:cNvPr id="425" name="Shape 425"/>
          <p:cNvCxnSpPr>
            <a:stCxn id="420" idx="3"/>
            <a:endCxn id="412" idx="0"/>
          </p:cNvCxnSpPr>
          <p:nvPr/>
        </p:nvCxnSpPr>
        <p:spPr>
          <a:xfrm>
            <a:off x="4968188" y="3912675"/>
            <a:ext cx="519600" cy="1677300"/>
          </a:xfrm>
          <a:prstGeom prst="straightConnector1">
            <a:avLst/>
          </a:prstGeom>
          <a:noFill/>
          <a:ln cap="flat" cmpd="sng" w="19050">
            <a:solidFill>
              <a:schemeClr val="dk2"/>
            </a:solidFill>
            <a:prstDash val="solid"/>
            <a:round/>
            <a:headEnd len="lg" w="lg" type="none"/>
            <a:tailEnd len="lg" w="lg" type="none"/>
          </a:ln>
        </p:spPr>
      </p:cxnSp>
      <p:cxnSp>
        <p:nvCxnSpPr>
          <p:cNvPr id="426" name="Shape 426"/>
          <p:cNvCxnSpPr>
            <a:stCxn id="412" idx="0"/>
            <a:endCxn id="421" idx="2"/>
          </p:cNvCxnSpPr>
          <p:nvPr/>
        </p:nvCxnSpPr>
        <p:spPr>
          <a:xfrm flipH="1" rot="10800000">
            <a:off x="5487663" y="4081925"/>
            <a:ext cx="757200" cy="1508100"/>
          </a:xfrm>
          <a:prstGeom prst="straightConnector1">
            <a:avLst/>
          </a:prstGeom>
          <a:noFill/>
          <a:ln cap="flat" cmpd="sng" w="19050">
            <a:solidFill>
              <a:schemeClr val="dk2"/>
            </a:solidFill>
            <a:prstDash val="solid"/>
            <a:round/>
            <a:headEnd len="lg" w="lg" type="none"/>
            <a:tailEnd len="lg" w="lg" type="none"/>
          </a:ln>
        </p:spPr>
      </p:cxnSp>
      <p:cxnSp>
        <p:nvCxnSpPr>
          <p:cNvPr id="427" name="Shape 427"/>
          <p:cNvCxnSpPr>
            <a:stCxn id="421" idx="3"/>
            <a:endCxn id="413" idx="0"/>
          </p:cNvCxnSpPr>
          <p:nvPr/>
        </p:nvCxnSpPr>
        <p:spPr>
          <a:xfrm>
            <a:off x="6834238" y="3912675"/>
            <a:ext cx="528000" cy="1677300"/>
          </a:xfrm>
          <a:prstGeom prst="straightConnector1">
            <a:avLst/>
          </a:prstGeom>
          <a:noFill/>
          <a:ln cap="flat" cmpd="sng" w="19050">
            <a:solidFill>
              <a:schemeClr val="dk2"/>
            </a:solidFill>
            <a:prstDash val="solid"/>
            <a:round/>
            <a:headEnd len="lg" w="lg" type="none"/>
            <a:tailEnd len="lg" w="lg" type="none"/>
          </a:ln>
        </p:spPr>
      </p:cxnSp>
      <p:sp>
        <p:nvSpPr>
          <p:cNvPr id="428" name="Shape 428"/>
          <p:cNvSpPr/>
          <p:nvPr/>
        </p:nvSpPr>
        <p:spPr>
          <a:xfrm>
            <a:off x="1635588" y="2804700"/>
            <a:ext cx="287100" cy="271500"/>
          </a:xfrm>
          <a:prstGeom prst="ellipse">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cxnSp>
        <p:nvCxnSpPr>
          <p:cNvPr id="429" name="Shape 429"/>
          <p:cNvCxnSpPr>
            <a:stCxn id="428" idx="4"/>
            <a:endCxn id="430" idx="0"/>
          </p:cNvCxnSpPr>
          <p:nvPr/>
        </p:nvCxnSpPr>
        <p:spPr>
          <a:xfrm>
            <a:off x="1779138" y="3076200"/>
            <a:ext cx="733200" cy="663900"/>
          </a:xfrm>
          <a:prstGeom prst="straightConnector1">
            <a:avLst/>
          </a:prstGeom>
          <a:noFill/>
          <a:ln cap="flat" cmpd="sng" w="19050">
            <a:solidFill>
              <a:schemeClr val="dk2"/>
            </a:solidFill>
            <a:prstDash val="solid"/>
            <a:round/>
            <a:headEnd len="lg" w="lg" type="none"/>
            <a:tailEnd len="lg" w="lg" type="triangle"/>
          </a:ln>
        </p:spPr>
      </p:cxnSp>
      <p:sp>
        <p:nvSpPr>
          <p:cNvPr id="431" name="Shape 431"/>
          <p:cNvSpPr txBox="1"/>
          <p:nvPr/>
        </p:nvSpPr>
        <p:spPr>
          <a:xfrm>
            <a:off x="774450" y="2321850"/>
            <a:ext cx="1004700" cy="271500"/>
          </a:xfrm>
          <a:prstGeom prst="rect">
            <a:avLst/>
          </a:prstGeom>
          <a:noFill/>
          <a:ln>
            <a:noFill/>
          </a:ln>
        </p:spPr>
        <p:txBody>
          <a:bodyPr anchorCtr="0" anchor="t" bIns="91425" lIns="91425" rIns="91425" wrap="square" tIns="91425">
            <a:noAutofit/>
          </a:bodyPr>
          <a:lstStyle/>
          <a:p>
            <a:pPr lvl="0" rtl="0">
              <a:spcBef>
                <a:spcPts val="0"/>
              </a:spcBef>
              <a:buNone/>
            </a:pPr>
            <a:r>
              <a:rPr lang="en"/>
              <a:t>Level N-1 Drivers</a:t>
            </a:r>
          </a:p>
        </p:txBody>
      </p:sp>
      <p:sp>
        <p:nvSpPr>
          <p:cNvPr id="432" name="Shape 432"/>
          <p:cNvSpPr/>
          <p:nvPr/>
        </p:nvSpPr>
        <p:spPr>
          <a:xfrm>
            <a:off x="3613063" y="2808025"/>
            <a:ext cx="287100" cy="271500"/>
          </a:xfrm>
          <a:prstGeom prst="ellipse">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cxnSp>
        <p:nvCxnSpPr>
          <p:cNvPr id="433" name="Shape 433"/>
          <p:cNvCxnSpPr>
            <a:stCxn id="432" idx="4"/>
            <a:endCxn id="434" idx="0"/>
          </p:cNvCxnSpPr>
          <p:nvPr/>
        </p:nvCxnSpPr>
        <p:spPr>
          <a:xfrm>
            <a:off x="3756613" y="3079525"/>
            <a:ext cx="733200" cy="663900"/>
          </a:xfrm>
          <a:prstGeom prst="straightConnector1">
            <a:avLst/>
          </a:prstGeom>
          <a:noFill/>
          <a:ln cap="flat" cmpd="sng" w="19050">
            <a:solidFill>
              <a:schemeClr val="dk2"/>
            </a:solidFill>
            <a:prstDash val="solid"/>
            <a:round/>
            <a:headEnd len="lg" w="lg" type="none"/>
            <a:tailEnd len="lg" w="lg" type="triangle"/>
          </a:ln>
        </p:spPr>
      </p:cxnSp>
      <p:sp>
        <p:nvSpPr>
          <p:cNvPr id="435" name="Shape 435"/>
          <p:cNvSpPr/>
          <p:nvPr/>
        </p:nvSpPr>
        <p:spPr>
          <a:xfrm>
            <a:off x="5487663" y="2808025"/>
            <a:ext cx="287100" cy="271500"/>
          </a:xfrm>
          <a:prstGeom prst="ellipse">
            <a:avLst/>
          </a:prstGeom>
          <a:solidFill>
            <a:schemeClr val="lt2"/>
          </a:solidFill>
          <a:ln cap="flat" cmpd="sng" w="19050">
            <a:solidFill>
              <a:schemeClr val="dk2"/>
            </a:solidFill>
            <a:prstDash val="solid"/>
            <a:round/>
            <a:headEnd len="med" w="med" type="none"/>
            <a:tailEnd len="med" w="med" type="none"/>
          </a:ln>
        </p:spPr>
        <p:txBody>
          <a:bodyPr anchorCtr="0" anchor="ctr" bIns="91425" lIns="91425" rIns="91425" wrap="square" tIns="91425">
            <a:noAutofit/>
          </a:bodyPr>
          <a:lstStyle/>
          <a:p>
            <a:pPr lvl="0">
              <a:spcBef>
                <a:spcPts val="0"/>
              </a:spcBef>
              <a:buNone/>
            </a:pPr>
            <a:r>
              <a:t/>
            </a:r>
            <a:endParaRPr/>
          </a:p>
        </p:txBody>
      </p:sp>
      <p:cxnSp>
        <p:nvCxnSpPr>
          <p:cNvPr id="436" name="Shape 436"/>
          <p:cNvCxnSpPr>
            <a:stCxn id="435" idx="4"/>
            <a:endCxn id="437" idx="0"/>
          </p:cNvCxnSpPr>
          <p:nvPr/>
        </p:nvCxnSpPr>
        <p:spPr>
          <a:xfrm>
            <a:off x="5631213" y="3079525"/>
            <a:ext cx="733200" cy="663900"/>
          </a:xfrm>
          <a:prstGeom prst="straightConnector1">
            <a:avLst/>
          </a:prstGeom>
          <a:noFill/>
          <a:ln cap="flat" cmpd="sng" w="19050">
            <a:solidFill>
              <a:schemeClr val="dk2"/>
            </a:solidFill>
            <a:prstDash val="solid"/>
            <a:round/>
            <a:headEnd len="lg" w="lg" type="none"/>
            <a:tailEnd len="lg" w="lg" type="triangle"/>
          </a:ln>
        </p:spPr>
      </p:cxnSp>
      <p:cxnSp>
        <p:nvCxnSpPr>
          <p:cNvPr id="438" name="Shape 438"/>
          <p:cNvCxnSpPr/>
          <p:nvPr/>
        </p:nvCxnSpPr>
        <p:spPr>
          <a:xfrm rot="10800000">
            <a:off x="8236313" y="3205225"/>
            <a:ext cx="0" cy="2374800"/>
          </a:xfrm>
          <a:prstGeom prst="straightConnector1">
            <a:avLst/>
          </a:prstGeom>
          <a:noFill/>
          <a:ln cap="flat" cmpd="sng" w="19050">
            <a:solidFill>
              <a:srgbClr val="980000"/>
            </a:solidFill>
            <a:prstDash val="solid"/>
            <a:round/>
            <a:headEnd len="lg" w="lg" type="none"/>
            <a:tailEnd len="lg" w="lg" type="triangle"/>
          </a:ln>
        </p:spPr>
      </p:cxnSp>
      <p:sp>
        <p:nvSpPr>
          <p:cNvPr id="439" name="Shape 439"/>
          <p:cNvSpPr txBox="1"/>
          <p:nvPr/>
        </p:nvSpPr>
        <p:spPr>
          <a:xfrm>
            <a:off x="6772625" y="2682325"/>
            <a:ext cx="1998300" cy="522900"/>
          </a:xfrm>
          <a:prstGeom prst="rect">
            <a:avLst/>
          </a:prstGeom>
          <a:noFill/>
          <a:ln>
            <a:noFill/>
          </a:ln>
        </p:spPr>
        <p:txBody>
          <a:bodyPr anchorCtr="0" anchor="t" bIns="91425" lIns="91425" rIns="91425" wrap="square" tIns="91425">
            <a:noAutofit/>
          </a:bodyPr>
          <a:lstStyle/>
          <a:p>
            <a:pPr lvl="0" algn="ctr">
              <a:spcBef>
                <a:spcPts val="0"/>
              </a:spcBef>
              <a:buNone/>
            </a:pPr>
            <a:r>
              <a:rPr lang="en"/>
              <a:t>Testing Sequence</a:t>
            </a:r>
          </a:p>
        </p:txBody>
      </p:sp>
      <p:sp>
        <p:nvSpPr>
          <p:cNvPr id="440" name="Shape 440"/>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4" name="Shape 444"/>
        <p:cNvGrpSpPr/>
        <p:nvPr/>
      </p:nvGrpSpPr>
      <p:grpSpPr>
        <a:xfrm>
          <a:off x="0" y="0"/>
          <a:ext cx="0" cy="0"/>
          <a:chOff x="0" y="0"/>
          <a:chExt cx="0" cy="0"/>
        </a:xfrm>
      </p:grpSpPr>
      <p:sp>
        <p:nvSpPr>
          <p:cNvPr id="445" name="Shape 445"/>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lvl="0" rtl="0">
              <a:spcBef>
                <a:spcPts val="0"/>
              </a:spcBef>
              <a:buNone/>
            </a:pPr>
            <a:r>
              <a:rPr lang="en"/>
              <a:t>Bottom-Up Testing</a:t>
            </a:r>
          </a:p>
        </p:txBody>
      </p:sp>
      <p:sp>
        <p:nvSpPr>
          <p:cNvPr id="446" name="Shape 446"/>
          <p:cNvSpPr txBox="1"/>
          <p:nvPr>
            <p:ph idx="1" type="body"/>
          </p:nvPr>
        </p:nvSpPr>
        <p:spPr>
          <a:xfrm>
            <a:off x="457200" y="1600200"/>
            <a:ext cx="8229600" cy="4967700"/>
          </a:xfrm>
          <a:prstGeom prst="rect">
            <a:avLst/>
          </a:prstGeom>
        </p:spPr>
        <p:txBody>
          <a:bodyPr anchorCtr="0" anchor="t" bIns="91425" lIns="91425" rIns="91425" wrap="square" tIns="91425">
            <a:noAutofit/>
          </a:bodyPr>
          <a:lstStyle/>
          <a:p>
            <a:pPr indent="-419100" lvl="0" marL="457200" rtl="0">
              <a:spcBef>
                <a:spcPts val="0"/>
              </a:spcBef>
              <a:spcAft>
                <a:spcPts val="0"/>
              </a:spcAft>
              <a:buClr>
                <a:srgbClr val="000000"/>
              </a:buClr>
              <a:buSzPct val="100000"/>
            </a:pPr>
            <a:r>
              <a:rPr lang="en">
                <a:solidFill>
                  <a:srgbClr val="000000"/>
                </a:solidFill>
              </a:rPr>
              <a:t>Start with the lower levels of a system (based on control-flow, data-flow, or architecture) and work your way upwards.</a:t>
            </a:r>
          </a:p>
          <a:p>
            <a:pPr indent="-381000" lvl="1" marL="914400" rtl="0">
              <a:spcBef>
                <a:spcPts val="0"/>
              </a:spcBef>
              <a:spcAft>
                <a:spcPts val="0"/>
              </a:spcAft>
              <a:buClr>
                <a:srgbClr val="000000"/>
              </a:buClr>
              <a:buSzPct val="100000"/>
            </a:pPr>
            <a:r>
              <a:rPr lang="en">
                <a:solidFill>
                  <a:srgbClr val="000000"/>
                </a:solidFill>
              </a:rPr>
              <a:t>Use in conjunction with bottom-up development.</a:t>
            </a:r>
          </a:p>
          <a:p>
            <a:pPr indent="-419100" lvl="0" marL="457200" rtl="0">
              <a:spcBef>
                <a:spcPts val="0"/>
              </a:spcBef>
              <a:spcAft>
                <a:spcPts val="0"/>
              </a:spcAft>
              <a:buClr>
                <a:srgbClr val="000000"/>
              </a:buClr>
              <a:buSzPct val="100000"/>
            </a:pPr>
            <a:r>
              <a:rPr lang="en"/>
              <a:t>Appropriate for object-oriented systems.</a:t>
            </a:r>
          </a:p>
          <a:p>
            <a:pPr indent="-419100" lvl="0" marL="457200" rtl="0">
              <a:spcBef>
                <a:spcPts val="0"/>
              </a:spcBef>
              <a:spcAft>
                <a:spcPts val="0"/>
              </a:spcAft>
              <a:buClr>
                <a:srgbClr val="000000"/>
              </a:buClr>
              <a:buSzPct val="100000"/>
            </a:pPr>
            <a:r>
              <a:rPr lang="en">
                <a:solidFill>
                  <a:srgbClr val="000000"/>
                </a:solidFill>
              </a:rPr>
              <a:t>Necessary for testing critical infrastructure.</a:t>
            </a:r>
          </a:p>
          <a:p>
            <a:pPr indent="-419100" lvl="0" marL="457200" rtl="0">
              <a:spcBef>
                <a:spcPts val="0"/>
              </a:spcBef>
              <a:spcAft>
                <a:spcPts val="0"/>
              </a:spcAft>
              <a:buClr>
                <a:srgbClr val="000000"/>
              </a:buClr>
              <a:buSzPct val="100000"/>
            </a:pPr>
            <a:r>
              <a:rPr lang="en"/>
              <a:t>Does not find major design problems, but very good at testing individual components.</a:t>
            </a:r>
          </a:p>
          <a:p>
            <a:pPr indent="-419100" lvl="0" marL="457200" rtl="0">
              <a:spcBef>
                <a:spcPts val="0"/>
              </a:spcBef>
              <a:buClr>
                <a:srgbClr val="000000"/>
              </a:buClr>
              <a:buSzPct val="100000"/>
            </a:pPr>
            <a:r>
              <a:rPr lang="en">
                <a:solidFill>
                  <a:srgbClr val="000000"/>
                </a:solidFill>
              </a:rPr>
              <a:t>Requires high effort in developing drivers.</a:t>
            </a:r>
          </a:p>
          <a:p>
            <a:pPr lvl="0" marR="0" rtl="0" algn="l">
              <a:lnSpc>
                <a:spcPct val="120000"/>
              </a:lnSpc>
              <a:spcBef>
                <a:spcPts val="0"/>
              </a:spcBef>
              <a:spcAft>
                <a:spcPts val="0"/>
              </a:spcAft>
              <a:buNone/>
            </a:pPr>
            <a:r>
              <a:t/>
            </a:r>
            <a:endParaRPr>
              <a:solidFill>
                <a:srgbClr val="000000"/>
              </a:solidFill>
            </a:endParaRPr>
          </a:p>
        </p:txBody>
      </p:sp>
      <p:sp>
        <p:nvSpPr>
          <p:cNvPr id="447" name="Shape 447"/>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1" name="Shape 451"/>
        <p:cNvGrpSpPr/>
        <p:nvPr/>
      </p:nvGrpSpPr>
      <p:grpSpPr>
        <a:xfrm>
          <a:off x="0" y="0"/>
          <a:ext cx="0" cy="0"/>
          <a:chOff x="0" y="0"/>
          <a:chExt cx="0" cy="0"/>
        </a:xfrm>
      </p:grpSpPr>
      <p:sp>
        <p:nvSpPr>
          <p:cNvPr id="452" name="Shape 452"/>
          <p:cNvSpPr txBox="1"/>
          <p:nvPr>
            <p:ph type="title"/>
          </p:nvPr>
        </p:nvSpPr>
        <p:spPr>
          <a:xfrm>
            <a:off x="457200" y="274638"/>
            <a:ext cx="8229600" cy="1143300"/>
          </a:xfrm>
          <a:prstGeom prst="rect">
            <a:avLst/>
          </a:prstGeom>
        </p:spPr>
        <p:txBody>
          <a:bodyPr anchorCtr="0" anchor="b" bIns="91425" lIns="91425" rIns="91425" wrap="square" tIns="91425">
            <a:noAutofit/>
          </a:bodyPr>
          <a:lstStyle/>
          <a:p>
            <a:pPr lvl="0" rtl="0">
              <a:spcBef>
                <a:spcPts val="0"/>
              </a:spcBef>
              <a:buNone/>
            </a:pPr>
            <a:r>
              <a:rPr lang="en"/>
              <a:t>What About Graphical Interfaces?</a:t>
            </a:r>
          </a:p>
        </p:txBody>
      </p:sp>
      <p:pic>
        <p:nvPicPr>
          <p:cNvPr id="453" name="Shape 453"/>
          <p:cNvPicPr preferRelativeResize="0"/>
          <p:nvPr/>
        </p:nvPicPr>
        <p:blipFill>
          <a:blip r:embed="rId3">
            <a:alphaModFix/>
          </a:blip>
          <a:stretch>
            <a:fillRect/>
          </a:stretch>
        </p:blipFill>
        <p:spPr>
          <a:xfrm>
            <a:off x="1487099" y="1710375"/>
            <a:ext cx="5903875" cy="2974375"/>
          </a:xfrm>
          <a:prstGeom prst="rect">
            <a:avLst/>
          </a:prstGeom>
          <a:noFill/>
          <a:ln>
            <a:noFill/>
          </a:ln>
        </p:spPr>
      </p:pic>
      <p:sp>
        <p:nvSpPr>
          <p:cNvPr id="454" name="Shape 454"/>
          <p:cNvSpPr txBox="1"/>
          <p:nvPr/>
        </p:nvSpPr>
        <p:spPr>
          <a:xfrm>
            <a:off x="748325" y="4418225"/>
            <a:ext cx="7938600" cy="1845300"/>
          </a:xfrm>
          <a:prstGeom prst="rect">
            <a:avLst/>
          </a:prstGeom>
          <a:noFill/>
          <a:ln>
            <a:noFill/>
          </a:ln>
        </p:spPr>
        <p:txBody>
          <a:bodyPr anchorCtr="0" anchor="t" bIns="91425" lIns="91425" rIns="91425" wrap="square" tIns="91425">
            <a:noAutofit/>
          </a:bodyPr>
          <a:lstStyle/>
          <a:p>
            <a:pPr indent="-419100" lvl="0" marL="457200" rtl="0">
              <a:spcBef>
                <a:spcPts val="0"/>
              </a:spcBef>
              <a:spcAft>
                <a:spcPts val="0"/>
              </a:spcAft>
              <a:buSzPct val="100000"/>
              <a:buChar char="●"/>
            </a:pPr>
            <a:r>
              <a:rPr lang="en" sz="3000"/>
              <a:t>Graphical components of projects often tested manually by real users.</a:t>
            </a:r>
          </a:p>
          <a:p>
            <a:pPr indent="-419100" lvl="0" marL="457200">
              <a:spcBef>
                <a:spcPts val="0"/>
              </a:spcBef>
              <a:buSzPct val="100000"/>
              <a:buChar char="●"/>
            </a:pPr>
            <a:r>
              <a:rPr lang="en" sz="3000"/>
              <a:t>Heavily tested during alpha/beta testing.</a:t>
            </a:r>
          </a:p>
        </p:txBody>
      </p:sp>
      <p:sp>
        <p:nvSpPr>
          <p:cNvPr id="455" name="Shape 455"/>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9" name="Shape 459"/>
        <p:cNvGrpSpPr/>
        <p:nvPr/>
      </p:nvGrpSpPr>
      <p:grpSpPr>
        <a:xfrm>
          <a:off x="0" y="0"/>
          <a:ext cx="0" cy="0"/>
          <a:chOff x="0" y="0"/>
          <a:chExt cx="0" cy="0"/>
        </a:xfrm>
      </p:grpSpPr>
      <p:sp>
        <p:nvSpPr>
          <p:cNvPr id="460" name="Shape 460"/>
          <p:cNvSpPr txBox="1"/>
          <p:nvPr>
            <p:ph type="title"/>
          </p:nvPr>
        </p:nvSpPr>
        <p:spPr>
          <a:xfrm>
            <a:off x="457200" y="274638"/>
            <a:ext cx="8229600" cy="1143300"/>
          </a:xfrm>
          <a:prstGeom prst="rect">
            <a:avLst/>
          </a:prstGeom>
        </p:spPr>
        <p:txBody>
          <a:bodyPr anchorCtr="0" anchor="b" bIns="91425" lIns="91425" rIns="91425" wrap="square" tIns="91425">
            <a:noAutofit/>
          </a:bodyPr>
          <a:lstStyle/>
          <a:p>
            <a:pPr lvl="0" rtl="0">
              <a:spcBef>
                <a:spcPts val="0"/>
              </a:spcBef>
              <a:buNone/>
            </a:pPr>
            <a:r>
              <a:rPr lang="en"/>
              <a:t>Capture and Replay</a:t>
            </a:r>
          </a:p>
        </p:txBody>
      </p:sp>
      <p:pic>
        <p:nvPicPr>
          <p:cNvPr id="461" name="Shape 461"/>
          <p:cNvPicPr preferRelativeResize="0"/>
          <p:nvPr/>
        </p:nvPicPr>
        <p:blipFill>
          <a:blip r:embed="rId3">
            <a:alphaModFix/>
          </a:blip>
          <a:stretch>
            <a:fillRect/>
          </a:stretch>
        </p:blipFill>
        <p:spPr>
          <a:xfrm>
            <a:off x="457200" y="1578513"/>
            <a:ext cx="4515814" cy="2414700"/>
          </a:xfrm>
          <a:prstGeom prst="rect">
            <a:avLst/>
          </a:prstGeom>
          <a:noFill/>
          <a:ln>
            <a:noFill/>
          </a:ln>
        </p:spPr>
      </p:pic>
      <p:sp>
        <p:nvSpPr>
          <p:cNvPr id="462" name="Shape 462"/>
          <p:cNvSpPr txBox="1"/>
          <p:nvPr/>
        </p:nvSpPr>
        <p:spPr>
          <a:xfrm>
            <a:off x="5068800" y="1702925"/>
            <a:ext cx="3618000" cy="4110600"/>
          </a:xfrm>
          <a:prstGeom prst="rect">
            <a:avLst/>
          </a:prstGeom>
          <a:noFill/>
          <a:ln>
            <a:noFill/>
          </a:ln>
        </p:spPr>
        <p:txBody>
          <a:bodyPr anchorCtr="0" anchor="t" bIns="91425" lIns="91425" rIns="91425" wrap="square" tIns="91425">
            <a:noAutofit/>
          </a:bodyPr>
          <a:lstStyle/>
          <a:p>
            <a:pPr indent="-368300" lvl="0" marL="457200" rtl="0">
              <a:spcBef>
                <a:spcPts val="0"/>
              </a:spcBef>
              <a:spcAft>
                <a:spcPts val="0"/>
              </a:spcAft>
              <a:buSzPct val="100000"/>
              <a:buAutoNum type="arabicPeriod"/>
            </a:pPr>
            <a:r>
              <a:rPr lang="en" sz="2200"/>
              <a:t>Have a human interact with the system, walking through several different scenarios.</a:t>
            </a:r>
          </a:p>
          <a:p>
            <a:pPr indent="-368300" lvl="0" marL="457200" rtl="0">
              <a:spcBef>
                <a:spcPts val="0"/>
              </a:spcBef>
              <a:spcAft>
                <a:spcPts val="0"/>
              </a:spcAft>
              <a:buSzPct val="100000"/>
              <a:buAutoNum type="arabicPeriod"/>
            </a:pPr>
            <a:r>
              <a:rPr lang="en" sz="2200"/>
              <a:t>Record their mouse motions and clicks during these scenarios.</a:t>
            </a:r>
          </a:p>
          <a:p>
            <a:pPr indent="-368300" lvl="0" marL="457200">
              <a:spcBef>
                <a:spcPts val="0"/>
              </a:spcBef>
              <a:buSzPct val="100000"/>
              <a:buAutoNum type="arabicPeriod"/>
            </a:pPr>
            <a:r>
              <a:rPr lang="en" sz="2200"/>
              <a:t>Take these test cases and modify them to create additional tests.</a:t>
            </a:r>
          </a:p>
        </p:txBody>
      </p:sp>
      <p:pic>
        <p:nvPicPr>
          <p:cNvPr id="463" name="Shape 463"/>
          <p:cNvPicPr preferRelativeResize="0"/>
          <p:nvPr/>
        </p:nvPicPr>
        <p:blipFill>
          <a:blip r:embed="rId4">
            <a:alphaModFix/>
          </a:blip>
          <a:stretch>
            <a:fillRect/>
          </a:stretch>
        </p:blipFill>
        <p:spPr>
          <a:xfrm>
            <a:off x="572250" y="3993213"/>
            <a:ext cx="4400775" cy="2360420"/>
          </a:xfrm>
          <a:prstGeom prst="rect">
            <a:avLst/>
          </a:prstGeom>
          <a:noFill/>
          <a:ln>
            <a:noFill/>
          </a:ln>
        </p:spPr>
      </p:pic>
      <p:sp>
        <p:nvSpPr>
          <p:cNvPr id="464" name="Shape 464"/>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8" name="Shape 468"/>
        <p:cNvGrpSpPr/>
        <p:nvPr/>
      </p:nvGrpSpPr>
      <p:grpSpPr>
        <a:xfrm>
          <a:off x="0" y="0"/>
          <a:ext cx="0" cy="0"/>
          <a:chOff x="0" y="0"/>
          <a:chExt cx="0" cy="0"/>
        </a:xfrm>
      </p:grpSpPr>
      <p:sp>
        <p:nvSpPr>
          <p:cNvPr id="469" name="Shape 469"/>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lvl="0" rtl="0">
              <a:spcBef>
                <a:spcPts val="0"/>
              </a:spcBef>
              <a:buNone/>
            </a:pPr>
            <a:r>
              <a:rPr lang="en"/>
              <a:t>Capture and Replay</a:t>
            </a:r>
          </a:p>
        </p:txBody>
      </p:sp>
      <p:sp>
        <p:nvSpPr>
          <p:cNvPr id="470" name="Shape 470"/>
          <p:cNvSpPr txBox="1"/>
          <p:nvPr>
            <p:ph idx="1" type="body"/>
          </p:nvPr>
        </p:nvSpPr>
        <p:spPr>
          <a:xfrm>
            <a:off x="457200" y="1600200"/>
            <a:ext cx="8229600" cy="4967700"/>
          </a:xfrm>
          <a:prstGeom prst="rect">
            <a:avLst/>
          </a:prstGeom>
        </p:spPr>
        <p:txBody>
          <a:bodyPr anchorCtr="0" anchor="t" bIns="91425" lIns="91425" rIns="91425" wrap="square" tIns="91425">
            <a:noAutofit/>
          </a:bodyPr>
          <a:lstStyle/>
          <a:p>
            <a:pPr indent="-419100" lvl="0" marL="457200" rtl="0">
              <a:spcBef>
                <a:spcPts val="0"/>
              </a:spcBef>
              <a:spcAft>
                <a:spcPts val="0"/>
              </a:spcAft>
              <a:buClr>
                <a:srgbClr val="000000"/>
              </a:buClr>
              <a:buSzPct val="100000"/>
            </a:pPr>
            <a:r>
              <a:rPr lang="en">
                <a:solidFill>
                  <a:srgbClr val="000000"/>
                </a:solidFill>
              </a:rPr>
              <a:t>Common test automation method:</a:t>
            </a:r>
          </a:p>
          <a:p>
            <a:pPr indent="-381000" lvl="1" marL="914400" rtl="0">
              <a:spcBef>
                <a:spcPts val="0"/>
              </a:spcBef>
              <a:buSzPct val="100000"/>
            </a:pPr>
            <a:r>
              <a:rPr lang="en"/>
              <a:t>Have a human do something once.</a:t>
            </a:r>
          </a:p>
          <a:p>
            <a:pPr indent="-381000" lvl="1" marL="914400" rtl="0">
              <a:spcBef>
                <a:spcPts val="0"/>
              </a:spcBef>
              <a:buSzPct val="100000"/>
            </a:pPr>
            <a:r>
              <a:rPr lang="en"/>
              <a:t>Let the computer take the same actions.</a:t>
            </a:r>
          </a:p>
          <a:p>
            <a:pPr indent="-381000" lvl="2" marL="1371600" rtl="0">
              <a:spcBef>
                <a:spcPts val="0"/>
              </a:spcBef>
              <a:buSzPct val="100000"/>
            </a:pPr>
            <a:r>
              <a:rPr lang="en"/>
              <a:t>Allows retesting without additional human involvement as long as interface is unchanged.</a:t>
            </a:r>
          </a:p>
          <a:p>
            <a:pPr indent="-419100" lvl="0" marL="457200" rtl="0">
              <a:spcBef>
                <a:spcPts val="0"/>
              </a:spcBef>
              <a:spcAft>
                <a:spcPts val="0"/>
              </a:spcAft>
              <a:buClr>
                <a:srgbClr val="000000"/>
              </a:buClr>
              <a:buSzPct val="100000"/>
            </a:pPr>
            <a:r>
              <a:rPr lang="en">
                <a:solidFill>
                  <a:srgbClr val="000000"/>
                </a:solidFill>
              </a:rPr>
              <a:t>Often can be used to create additional tests:</a:t>
            </a:r>
          </a:p>
          <a:p>
            <a:pPr indent="-381000" lvl="1" marL="914400" rtl="0">
              <a:spcBef>
                <a:spcPts val="0"/>
              </a:spcBef>
              <a:buSzPct val="100000"/>
            </a:pPr>
            <a:r>
              <a:rPr lang="en"/>
              <a:t>Transform their actions into a script.</a:t>
            </a:r>
          </a:p>
          <a:p>
            <a:pPr indent="-381000" lvl="1" marL="914400" rtl="0">
              <a:spcBef>
                <a:spcPts val="0"/>
              </a:spcBef>
              <a:buSzPct val="100000"/>
            </a:pPr>
            <a:r>
              <a:rPr lang="en"/>
              <a:t>Encode a series of </a:t>
            </a:r>
            <a:r>
              <a:rPr i="1" lang="en"/>
              <a:t>transformations</a:t>
            </a:r>
            <a:r>
              <a:rPr lang="en"/>
              <a:t> that can be automatically invoked on the script.</a:t>
            </a:r>
          </a:p>
          <a:p>
            <a:pPr indent="-381000" lvl="1" marL="914400" rtl="0">
              <a:spcBef>
                <a:spcPts val="0"/>
              </a:spcBef>
              <a:buSzPct val="100000"/>
            </a:pPr>
            <a:r>
              <a:rPr lang="en"/>
              <a:t>Requires an oracle, but can rely on generic oracles.</a:t>
            </a:r>
          </a:p>
          <a:p>
            <a:pPr lvl="0" marR="0" rtl="0" algn="l">
              <a:lnSpc>
                <a:spcPct val="120000"/>
              </a:lnSpc>
              <a:spcBef>
                <a:spcPts val="0"/>
              </a:spcBef>
              <a:spcAft>
                <a:spcPts val="0"/>
              </a:spcAft>
              <a:buNone/>
            </a:pPr>
            <a:r>
              <a:t/>
            </a:r>
            <a:endParaRPr>
              <a:solidFill>
                <a:srgbClr val="000000"/>
              </a:solidFill>
            </a:endParaRPr>
          </a:p>
        </p:txBody>
      </p:sp>
      <p:sp>
        <p:nvSpPr>
          <p:cNvPr id="471" name="Shape 471"/>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5" name="Shape 475"/>
        <p:cNvGrpSpPr/>
        <p:nvPr/>
      </p:nvGrpSpPr>
      <p:grpSpPr>
        <a:xfrm>
          <a:off x="0" y="0"/>
          <a:ext cx="0" cy="0"/>
          <a:chOff x="0" y="0"/>
          <a:chExt cx="0" cy="0"/>
        </a:xfrm>
      </p:grpSpPr>
      <p:sp>
        <p:nvSpPr>
          <p:cNvPr id="476" name="Shape 476"/>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lvl="0" rtl="0">
              <a:spcBef>
                <a:spcPts val="0"/>
              </a:spcBef>
              <a:buNone/>
            </a:pPr>
            <a:r>
              <a:rPr lang="en"/>
              <a:t>Continuous Integration</a:t>
            </a:r>
          </a:p>
        </p:txBody>
      </p:sp>
      <p:sp>
        <p:nvSpPr>
          <p:cNvPr id="477" name="Shape 477"/>
          <p:cNvSpPr txBox="1"/>
          <p:nvPr>
            <p:ph idx="1" type="body"/>
          </p:nvPr>
        </p:nvSpPr>
        <p:spPr>
          <a:xfrm>
            <a:off x="457200" y="1600200"/>
            <a:ext cx="8229600" cy="4967700"/>
          </a:xfrm>
          <a:prstGeom prst="rect">
            <a:avLst/>
          </a:prstGeom>
        </p:spPr>
        <p:txBody>
          <a:bodyPr anchorCtr="0" anchor="t" bIns="91425" lIns="91425" rIns="91425" wrap="square" tIns="91425">
            <a:noAutofit/>
          </a:bodyPr>
          <a:lstStyle/>
          <a:p>
            <a:pPr indent="-419100" lvl="0" marL="457200" rtl="0">
              <a:spcBef>
                <a:spcPts val="0"/>
              </a:spcBef>
              <a:buSzPct val="100000"/>
            </a:pPr>
            <a:r>
              <a:rPr lang="en"/>
              <a:t>Development practice that requires code be frequently checked into a shared repository.</a:t>
            </a:r>
          </a:p>
          <a:p>
            <a:pPr indent="-419100" lvl="0" marL="457200" rtl="0">
              <a:spcBef>
                <a:spcPts val="0"/>
              </a:spcBef>
              <a:buSzPct val="100000"/>
            </a:pPr>
            <a:r>
              <a:rPr lang="en"/>
              <a:t>Each check-in is then verified by an automated build.</a:t>
            </a:r>
          </a:p>
          <a:p>
            <a:pPr indent="-381000" lvl="1" marL="914400" rtl="0">
              <a:spcBef>
                <a:spcPts val="0"/>
              </a:spcBef>
              <a:buSzPct val="100000"/>
            </a:pPr>
            <a:r>
              <a:rPr lang="en"/>
              <a:t>The system is compiled and subjected to an automated test suite, then packaged into a new executable.</a:t>
            </a:r>
          </a:p>
          <a:p>
            <a:pPr indent="-419100" lvl="0" marL="457200" rtl="0">
              <a:spcBef>
                <a:spcPts val="0"/>
              </a:spcBef>
              <a:buSzPct val="100000"/>
            </a:pPr>
            <a:r>
              <a:rPr lang="en"/>
              <a:t>By integrating regularly, developers can detect errors quickly, and locate them more easily.</a:t>
            </a:r>
          </a:p>
          <a:p>
            <a:pPr lvl="0" rtl="0">
              <a:spcBef>
                <a:spcPts val="0"/>
              </a:spcBef>
              <a:buNone/>
            </a:pPr>
            <a:r>
              <a:t/>
            </a:r>
            <a:endParaRPr/>
          </a:p>
        </p:txBody>
      </p:sp>
      <p:sp>
        <p:nvSpPr>
          <p:cNvPr id="478" name="Shape 478"/>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2" name="Shape 482"/>
        <p:cNvGrpSpPr/>
        <p:nvPr/>
      </p:nvGrpSpPr>
      <p:grpSpPr>
        <a:xfrm>
          <a:off x="0" y="0"/>
          <a:ext cx="0" cy="0"/>
          <a:chOff x="0" y="0"/>
          <a:chExt cx="0" cy="0"/>
        </a:xfrm>
      </p:grpSpPr>
      <p:sp>
        <p:nvSpPr>
          <p:cNvPr id="483" name="Shape 483"/>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lvl="0" rtl="0">
              <a:spcBef>
                <a:spcPts val="0"/>
              </a:spcBef>
              <a:buNone/>
            </a:pPr>
            <a:r>
              <a:rPr lang="en"/>
              <a:t>CI Practices</a:t>
            </a:r>
          </a:p>
        </p:txBody>
      </p:sp>
      <p:sp>
        <p:nvSpPr>
          <p:cNvPr id="484" name="Shape 484"/>
          <p:cNvSpPr txBox="1"/>
          <p:nvPr>
            <p:ph idx="1" type="body"/>
          </p:nvPr>
        </p:nvSpPr>
        <p:spPr>
          <a:xfrm>
            <a:off x="457200" y="1600200"/>
            <a:ext cx="8229600" cy="4967700"/>
          </a:xfrm>
          <a:prstGeom prst="rect">
            <a:avLst/>
          </a:prstGeom>
        </p:spPr>
        <p:txBody>
          <a:bodyPr anchorCtr="0" anchor="t" bIns="91425" lIns="91425" rIns="91425" wrap="square" tIns="91425">
            <a:noAutofit/>
          </a:bodyPr>
          <a:lstStyle/>
          <a:p>
            <a:pPr indent="-406400" lvl="0" marL="457200" rtl="0">
              <a:spcBef>
                <a:spcPts val="0"/>
              </a:spcBef>
              <a:buSzPct val="100000"/>
            </a:pPr>
            <a:r>
              <a:rPr lang="en" sz="2800"/>
              <a:t>Maintain a code repository.</a:t>
            </a:r>
          </a:p>
          <a:p>
            <a:pPr indent="-406400" lvl="0" marL="457200" rtl="0">
              <a:spcBef>
                <a:spcPts val="0"/>
              </a:spcBef>
              <a:buSzPct val="100000"/>
            </a:pPr>
            <a:r>
              <a:rPr lang="en" sz="2800"/>
              <a:t>Automate the build.</a:t>
            </a:r>
          </a:p>
          <a:p>
            <a:pPr indent="-406400" lvl="0" marL="457200" rtl="0">
              <a:spcBef>
                <a:spcPts val="0"/>
              </a:spcBef>
              <a:buSzPct val="100000"/>
            </a:pPr>
            <a:r>
              <a:rPr lang="en" sz="2800"/>
              <a:t>Make the build self-testing.</a:t>
            </a:r>
          </a:p>
          <a:p>
            <a:pPr indent="-406400" lvl="0" marL="457200" rtl="0">
              <a:spcBef>
                <a:spcPts val="0"/>
              </a:spcBef>
              <a:buSzPct val="100000"/>
            </a:pPr>
            <a:r>
              <a:rPr lang="en" sz="2800"/>
              <a:t>Every commit should be built.</a:t>
            </a:r>
          </a:p>
          <a:p>
            <a:pPr indent="-406400" lvl="0" marL="457200" rtl="0">
              <a:spcBef>
                <a:spcPts val="0"/>
              </a:spcBef>
              <a:buSzPct val="100000"/>
            </a:pPr>
            <a:r>
              <a:rPr lang="en" sz="2800"/>
              <a:t>Keep the build fast.</a:t>
            </a:r>
          </a:p>
          <a:p>
            <a:pPr indent="-406400" lvl="0" marL="457200" rtl="0">
              <a:spcBef>
                <a:spcPts val="0"/>
              </a:spcBef>
              <a:buSzPct val="100000"/>
            </a:pPr>
            <a:r>
              <a:rPr lang="en" sz="2800"/>
              <a:t>Test in a clone of the production environment.</a:t>
            </a:r>
          </a:p>
          <a:p>
            <a:pPr indent="-406400" lvl="0" marL="457200" rtl="0">
              <a:spcBef>
                <a:spcPts val="0"/>
              </a:spcBef>
              <a:buSzPct val="100000"/>
            </a:pPr>
            <a:r>
              <a:rPr lang="en" sz="2800"/>
              <a:t>Make it easy to get the latest executable.</a:t>
            </a:r>
          </a:p>
          <a:p>
            <a:pPr indent="-406400" lvl="0" marL="457200" rtl="0">
              <a:spcBef>
                <a:spcPts val="0"/>
              </a:spcBef>
              <a:buSzPct val="100000"/>
            </a:pPr>
            <a:r>
              <a:rPr lang="en" sz="2800"/>
              <a:t>Everyone can see build results.</a:t>
            </a:r>
          </a:p>
          <a:p>
            <a:pPr indent="-406400" lvl="0" marL="457200" rtl="0">
              <a:spcBef>
                <a:spcPts val="0"/>
              </a:spcBef>
              <a:buSzPct val="100000"/>
            </a:pPr>
            <a:r>
              <a:rPr lang="en" sz="2800"/>
              <a:t>Automate deployment.</a:t>
            </a:r>
          </a:p>
          <a:p>
            <a:pPr lvl="0" rtl="0">
              <a:spcBef>
                <a:spcPts val="0"/>
              </a:spcBef>
              <a:buNone/>
            </a:pPr>
            <a:r>
              <a:t/>
            </a:r>
            <a:endParaRPr/>
          </a:p>
        </p:txBody>
      </p:sp>
      <p:sp>
        <p:nvSpPr>
          <p:cNvPr id="485" name="Shape 485"/>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69" name="Shape 69"/>
        <p:cNvGrpSpPr/>
        <p:nvPr/>
      </p:nvGrpSpPr>
      <p:grpSpPr>
        <a:xfrm>
          <a:off x="0" y="0"/>
          <a:ext cx="0" cy="0"/>
          <a:chOff x="0" y="0"/>
          <a:chExt cx="0" cy="0"/>
        </a:xfrm>
      </p:grpSpPr>
      <p:sp>
        <p:nvSpPr>
          <p:cNvPr id="70" name="Shape 70"/>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lvl="0" rtl="0">
              <a:spcBef>
                <a:spcPts val="0"/>
              </a:spcBef>
              <a:buNone/>
            </a:pPr>
            <a:r>
              <a:rPr lang="en"/>
              <a:t>Testing Requires Writing Code	</a:t>
            </a:r>
          </a:p>
        </p:txBody>
      </p:sp>
      <p:sp>
        <p:nvSpPr>
          <p:cNvPr id="71" name="Shape 71"/>
          <p:cNvSpPr txBox="1"/>
          <p:nvPr>
            <p:ph idx="1" type="body"/>
          </p:nvPr>
        </p:nvSpPr>
        <p:spPr>
          <a:xfrm>
            <a:off x="457200" y="1600200"/>
            <a:ext cx="8229600" cy="4967700"/>
          </a:xfrm>
          <a:prstGeom prst="rect">
            <a:avLst/>
          </a:prstGeom>
        </p:spPr>
        <p:txBody>
          <a:bodyPr anchorCtr="0" anchor="t" bIns="91425" lIns="91425" rIns="91425" wrap="square" tIns="91425">
            <a:noAutofit/>
          </a:bodyPr>
          <a:lstStyle/>
          <a:p>
            <a:pPr indent="-419100" lvl="0" marL="457200" rtl="0">
              <a:spcBef>
                <a:spcPts val="0"/>
              </a:spcBef>
              <a:spcAft>
                <a:spcPts val="0"/>
              </a:spcAft>
              <a:buClr>
                <a:srgbClr val="000000"/>
              </a:buClr>
              <a:buSzPct val="100000"/>
            </a:pPr>
            <a:r>
              <a:rPr lang="en">
                <a:solidFill>
                  <a:srgbClr val="000000"/>
                </a:solidFill>
              </a:rPr>
              <a:t>Testing cannot wait for the system to be complete.</a:t>
            </a:r>
          </a:p>
          <a:p>
            <a:pPr indent="-381000" lvl="1" marL="914400" rtl="0">
              <a:spcBef>
                <a:spcPts val="0"/>
              </a:spcBef>
              <a:spcAft>
                <a:spcPts val="0"/>
              </a:spcAft>
              <a:buClr>
                <a:srgbClr val="000000"/>
              </a:buClr>
              <a:buSzPct val="100000"/>
            </a:pPr>
            <a:r>
              <a:rPr lang="en">
                <a:solidFill>
                  <a:srgbClr val="000000"/>
                </a:solidFill>
              </a:rPr>
              <a:t>The component to be tested must be isolated from the rest of the system, instantiated, and </a:t>
            </a:r>
            <a:r>
              <a:rPr i="1" lang="en">
                <a:solidFill>
                  <a:srgbClr val="000000"/>
                </a:solidFill>
              </a:rPr>
              <a:t>driven </a:t>
            </a:r>
            <a:r>
              <a:rPr lang="en">
                <a:solidFill>
                  <a:srgbClr val="000000"/>
                </a:solidFill>
              </a:rPr>
              <a:t>using method invocations.</a:t>
            </a:r>
          </a:p>
          <a:p>
            <a:pPr indent="-381000" lvl="1" marL="914400" rtl="0">
              <a:spcBef>
                <a:spcPts val="0"/>
              </a:spcBef>
              <a:spcAft>
                <a:spcPts val="0"/>
              </a:spcAft>
              <a:buClr>
                <a:srgbClr val="000000"/>
              </a:buClr>
              <a:buSzPct val="100000"/>
            </a:pPr>
            <a:r>
              <a:rPr lang="en">
                <a:solidFill>
                  <a:srgbClr val="000000"/>
                </a:solidFill>
              </a:rPr>
              <a:t>Untested dependencies must be </a:t>
            </a:r>
            <a:r>
              <a:rPr i="1" lang="en">
                <a:solidFill>
                  <a:srgbClr val="000000"/>
                </a:solidFill>
              </a:rPr>
              <a:t>stubbed out</a:t>
            </a:r>
            <a:r>
              <a:rPr lang="en">
                <a:solidFill>
                  <a:srgbClr val="000000"/>
                </a:solidFill>
              </a:rPr>
              <a:t> with reliable substitutions. </a:t>
            </a:r>
          </a:p>
          <a:p>
            <a:pPr indent="-381000" lvl="1" marL="914400" rtl="0">
              <a:spcBef>
                <a:spcPts val="0"/>
              </a:spcBef>
              <a:buClr>
                <a:srgbClr val="000000"/>
              </a:buClr>
              <a:buSzPct val="100000"/>
            </a:pPr>
            <a:r>
              <a:rPr lang="en">
                <a:solidFill>
                  <a:srgbClr val="000000"/>
                </a:solidFill>
              </a:rPr>
              <a:t>The deployment environment must be simulated by a controllable </a:t>
            </a:r>
            <a:r>
              <a:rPr i="1" lang="en">
                <a:solidFill>
                  <a:srgbClr val="000000"/>
                </a:solidFill>
              </a:rPr>
              <a:t>harness</a:t>
            </a:r>
            <a:r>
              <a:rPr lang="en">
                <a:solidFill>
                  <a:srgbClr val="000000"/>
                </a:solidFill>
              </a:rPr>
              <a:t>.</a:t>
            </a:r>
          </a:p>
          <a:p>
            <a:pPr lvl="0" marR="0" rtl="0" algn="l">
              <a:lnSpc>
                <a:spcPct val="120000"/>
              </a:lnSpc>
              <a:spcBef>
                <a:spcPts val="0"/>
              </a:spcBef>
              <a:spcAft>
                <a:spcPts val="0"/>
              </a:spcAft>
              <a:buNone/>
            </a:pPr>
            <a:r>
              <a:t/>
            </a:r>
            <a:endParaRPr/>
          </a:p>
        </p:txBody>
      </p:sp>
      <p:sp>
        <p:nvSpPr>
          <p:cNvPr id="72" name="Shape 72"/>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9" name="Shape 489"/>
        <p:cNvGrpSpPr/>
        <p:nvPr/>
      </p:nvGrpSpPr>
      <p:grpSpPr>
        <a:xfrm>
          <a:off x="0" y="0"/>
          <a:ext cx="0" cy="0"/>
          <a:chOff x="0" y="0"/>
          <a:chExt cx="0" cy="0"/>
        </a:xfrm>
      </p:grpSpPr>
      <p:sp>
        <p:nvSpPr>
          <p:cNvPr id="490" name="Shape 490"/>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lvl="0" rtl="0">
              <a:spcBef>
                <a:spcPts val="0"/>
              </a:spcBef>
              <a:buNone/>
            </a:pPr>
            <a:r>
              <a:rPr lang="en"/>
              <a:t>How Integration is Performed</a:t>
            </a:r>
          </a:p>
        </p:txBody>
      </p:sp>
      <p:sp>
        <p:nvSpPr>
          <p:cNvPr id="491" name="Shape 491"/>
          <p:cNvSpPr txBox="1"/>
          <p:nvPr>
            <p:ph idx="1" type="body"/>
          </p:nvPr>
        </p:nvSpPr>
        <p:spPr>
          <a:xfrm>
            <a:off x="457200" y="1600200"/>
            <a:ext cx="8229600" cy="4967700"/>
          </a:xfrm>
          <a:prstGeom prst="rect">
            <a:avLst/>
          </a:prstGeom>
        </p:spPr>
        <p:txBody>
          <a:bodyPr anchorCtr="0" anchor="t" bIns="91425" lIns="91425" rIns="91425" wrap="square" tIns="91425">
            <a:noAutofit/>
          </a:bodyPr>
          <a:lstStyle/>
          <a:p>
            <a:pPr indent="-419100" lvl="0" marL="457200" rtl="0">
              <a:spcBef>
                <a:spcPts val="0"/>
              </a:spcBef>
              <a:spcAft>
                <a:spcPts val="0"/>
              </a:spcAft>
              <a:buSzPct val="100000"/>
            </a:pPr>
            <a:r>
              <a:rPr lang="en"/>
              <a:t>Developers check out code to their machine.</a:t>
            </a:r>
          </a:p>
          <a:p>
            <a:pPr indent="-419100" lvl="0" marL="457200" rtl="0">
              <a:spcBef>
                <a:spcPts val="0"/>
              </a:spcBef>
              <a:spcAft>
                <a:spcPts val="0"/>
              </a:spcAft>
              <a:buSzPct val="100000"/>
            </a:pPr>
            <a:r>
              <a:rPr lang="en"/>
              <a:t>Changes are committed to the repository.</a:t>
            </a:r>
          </a:p>
          <a:p>
            <a:pPr indent="-419100" lvl="0" marL="457200" rtl="0">
              <a:spcBef>
                <a:spcPts val="0"/>
              </a:spcBef>
              <a:spcAft>
                <a:spcPts val="0"/>
              </a:spcAft>
              <a:buSzPct val="100000"/>
            </a:pPr>
            <a:r>
              <a:rPr lang="en"/>
              <a:t>The CI server: </a:t>
            </a:r>
          </a:p>
          <a:p>
            <a:pPr indent="-381000" lvl="1" marL="914400" rtl="0">
              <a:spcBef>
                <a:spcPts val="0"/>
              </a:spcBef>
              <a:spcAft>
                <a:spcPts val="0"/>
              </a:spcAft>
              <a:buSzPct val="100000"/>
            </a:pPr>
            <a:r>
              <a:rPr lang="en"/>
              <a:t>Monitors the repository and checks out changes when they occur.</a:t>
            </a:r>
          </a:p>
          <a:p>
            <a:pPr indent="-381000" lvl="1" marL="914400" rtl="0">
              <a:spcBef>
                <a:spcPts val="0"/>
              </a:spcBef>
              <a:spcAft>
                <a:spcPts val="0"/>
              </a:spcAft>
              <a:buSzPct val="100000"/>
            </a:pPr>
            <a:r>
              <a:rPr lang="en"/>
              <a:t>Builds the system and runs unit/integration tests.</a:t>
            </a:r>
          </a:p>
          <a:p>
            <a:pPr indent="-381000" lvl="1" marL="914400" rtl="0">
              <a:spcBef>
                <a:spcPts val="0"/>
              </a:spcBef>
              <a:spcAft>
                <a:spcPts val="0"/>
              </a:spcAft>
              <a:buSzPct val="100000"/>
            </a:pPr>
            <a:r>
              <a:rPr lang="en"/>
              <a:t>Releases deployable artefacts for testing.</a:t>
            </a:r>
          </a:p>
          <a:p>
            <a:pPr indent="-381000" lvl="1" marL="914400" rtl="0">
              <a:spcBef>
                <a:spcPts val="0"/>
              </a:spcBef>
              <a:spcAft>
                <a:spcPts val="0"/>
              </a:spcAft>
              <a:buSzPct val="100000"/>
            </a:pPr>
            <a:r>
              <a:rPr lang="en"/>
              <a:t>Assigns a build label to the version of the code.</a:t>
            </a:r>
          </a:p>
          <a:p>
            <a:pPr indent="-381000" lvl="1" marL="914400" rtl="0">
              <a:spcBef>
                <a:spcPts val="0"/>
              </a:spcBef>
              <a:buSzPct val="85714"/>
            </a:pPr>
            <a:r>
              <a:rPr lang="en"/>
              <a:t>Informs the team of the successful build.</a:t>
            </a:r>
          </a:p>
        </p:txBody>
      </p:sp>
      <p:sp>
        <p:nvSpPr>
          <p:cNvPr id="492" name="Shape 492"/>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96" name="Shape 496"/>
        <p:cNvGrpSpPr/>
        <p:nvPr/>
      </p:nvGrpSpPr>
      <p:grpSpPr>
        <a:xfrm>
          <a:off x="0" y="0"/>
          <a:ext cx="0" cy="0"/>
          <a:chOff x="0" y="0"/>
          <a:chExt cx="0" cy="0"/>
        </a:xfrm>
      </p:grpSpPr>
      <p:sp>
        <p:nvSpPr>
          <p:cNvPr id="497" name="Shape 497"/>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lvl="0" rtl="0">
              <a:spcBef>
                <a:spcPts val="0"/>
              </a:spcBef>
              <a:buNone/>
            </a:pPr>
            <a:r>
              <a:rPr lang="en"/>
              <a:t>How Integration is Performed</a:t>
            </a:r>
          </a:p>
        </p:txBody>
      </p:sp>
      <p:sp>
        <p:nvSpPr>
          <p:cNvPr id="498" name="Shape 498"/>
          <p:cNvSpPr txBox="1"/>
          <p:nvPr>
            <p:ph idx="1" type="body"/>
          </p:nvPr>
        </p:nvSpPr>
        <p:spPr>
          <a:xfrm>
            <a:off x="457200" y="1600200"/>
            <a:ext cx="8229600" cy="4967700"/>
          </a:xfrm>
          <a:prstGeom prst="rect">
            <a:avLst/>
          </a:prstGeom>
        </p:spPr>
        <p:txBody>
          <a:bodyPr anchorCtr="0" anchor="t" bIns="91425" lIns="91425" rIns="91425" wrap="square" tIns="91425">
            <a:noAutofit/>
          </a:bodyPr>
          <a:lstStyle/>
          <a:p>
            <a:pPr indent="-419100" lvl="0" marL="457200" rtl="0">
              <a:spcBef>
                <a:spcPts val="0"/>
              </a:spcBef>
              <a:spcAft>
                <a:spcPts val="0"/>
              </a:spcAft>
              <a:buSzPct val="100000"/>
            </a:pPr>
            <a:r>
              <a:rPr lang="en"/>
              <a:t>If the build or tests fail, the CI server alerts the team.</a:t>
            </a:r>
          </a:p>
          <a:p>
            <a:pPr indent="-381000" lvl="1" marL="914400" rtl="0">
              <a:spcBef>
                <a:spcPts val="0"/>
              </a:spcBef>
              <a:spcAft>
                <a:spcPts val="0"/>
              </a:spcAft>
              <a:buSzPct val="100000"/>
            </a:pPr>
            <a:r>
              <a:rPr lang="en"/>
              <a:t>The team fixes the issue at the earliest opportunity.</a:t>
            </a:r>
          </a:p>
          <a:p>
            <a:pPr indent="-381000" lvl="1" marL="914400" rtl="0">
              <a:spcBef>
                <a:spcPts val="0"/>
              </a:spcBef>
              <a:spcAft>
                <a:spcPts val="0"/>
              </a:spcAft>
              <a:buSzPct val="100000"/>
            </a:pPr>
            <a:r>
              <a:rPr lang="en"/>
              <a:t>Developers are expected not to check in code they know is broken.</a:t>
            </a:r>
          </a:p>
          <a:p>
            <a:pPr indent="-381000" lvl="1" marL="914400" rtl="0">
              <a:spcBef>
                <a:spcPts val="0"/>
              </a:spcBef>
              <a:spcAft>
                <a:spcPts val="0"/>
              </a:spcAft>
              <a:buSzPct val="100000"/>
            </a:pPr>
            <a:r>
              <a:rPr lang="en"/>
              <a:t>Developers are expected to write and run tests on all code before checking it in.</a:t>
            </a:r>
          </a:p>
          <a:p>
            <a:pPr indent="-381000" lvl="1" marL="914400" rtl="0">
              <a:spcBef>
                <a:spcPts val="0"/>
              </a:spcBef>
              <a:spcAft>
                <a:spcPts val="0"/>
              </a:spcAft>
              <a:buSzPct val="100000"/>
            </a:pPr>
            <a:r>
              <a:rPr lang="en"/>
              <a:t>No one is allowed to check in while a build is broken.</a:t>
            </a:r>
          </a:p>
          <a:p>
            <a:pPr indent="-419100" lvl="0" marL="457200" rtl="0">
              <a:spcBef>
                <a:spcPts val="0"/>
              </a:spcBef>
              <a:buSzPct val="100000"/>
            </a:pPr>
            <a:r>
              <a:rPr lang="en"/>
              <a:t>Continue to continually integrate and test throughout the project.</a:t>
            </a:r>
          </a:p>
          <a:p>
            <a:pPr lvl="0" rtl="0">
              <a:spcBef>
                <a:spcPts val="0"/>
              </a:spcBef>
              <a:buNone/>
            </a:pPr>
            <a:r>
              <a:t/>
            </a:r>
            <a:endParaRPr sz="2800"/>
          </a:p>
        </p:txBody>
      </p:sp>
      <p:sp>
        <p:nvSpPr>
          <p:cNvPr id="499" name="Shape 499"/>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03" name="Shape 503"/>
        <p:cNvGrpSpPr/>
        <p:nvPr/>
      </p:nvGrpSpPr>
      <p:grpSpPr>
        <a:xfrm>
          <a:off x="0" y="0"/>
          <a:ext cx="0" cy="0"/>
          <a:chOff x="0" y="0"/>
          <a:chExt cx="0" cy="0"/>
        </a:xfrm>
      </p:grpSpPr>
      <p:sp>
        <p:nvSpPr>
          <p:cNvPr id="504" name="Shape 504"/>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lvl="0" rtl="0">
              <a:spcBef>
                <a:spcPts val="0"/>
              </a:spcBef>
              <a:buNone/>
            </a:pPr>
            <a:r>
              <a:rPr lang="en"/>
              <a:t>We Have Learned</a:t>
            </a:r>
          </a:p>
        </p:txBody>
      </p:sp>
      <p:sp>
        <p:nvSpPr>
          <p:cNvPr id="505" name="Shape 505"/>
          <p:cNvSpPr txBox="1"/>
          <p:nvPr>
            <p:ph idx="1" type="body"/>
          </p:nvPr>
        </p:nvSpPr>
        <p:spPr>
          <a:xfrm>
            <a:off x="457200" y="1600200"/>
            <a:ext cx="8229600" cy="4967700"/>
          </a:xfrm>
          <a:prstGeom prst="rect">
            <a:avLst/>
          </a:prstGeom>
        </p:spPr>
        <p:txBody>
          <a:bodyPr anchorCtr="0" anchor="t" bIns="91425" lIns="91425" rIns="91425" wrap="square" tIns="91425">
            <a:noAutofit/>
          </a:bodyPr>
          <a:lstStyle/>
          <a:p>
            <a:pPr indent="-419100" lvl="0" marL="457200" marR="0" rtl="0" algn="l">
              <a:lnSpc>
                <a:spcPct val="100000"/>
              </a:lnSpc>
              <a:spcBef>
                <a:spcPts val="0"/>
              </a:spcBef>
              <a:spcAft>
                <a:spcPts val="0"/>
              </a:spcAft>
              <a:buSzPct val="100000"/>
            </a:pPr>
            <a:r>
              <a:rPr lang="en"/>
              <a:t>Test automation can be used to lower the cost and improve the quality of testing.</a:t>
            </a:r>
          </a:p>
          <a:p>
            <a:pPr indent="-419100" lvl="0" marL="457200" marR="0" rtl="0" algn="l">
              <a:lnSpc>
                <a:spcPct val="100000"/>
              </a:lnSpc>
              <a:spcBef>
                <a:spcPts val="0"/>
              </a:spcBef>
              <a:spcAft>
                <a:spcPts val="0"/>
              </a:spcAft>
              <a:buSzPct val="100000"/>
            </a:pPr>
            <a:r>
              <a:rPr lang="en"/>
              <a:t>Automation involves creating drivers, harnesses, stubs, and oracles.</a:t>
            </a:r>
          </a:p>
          <a:p>
            <a:pPr indent="-419100" lvl="0" marL="457200" marR="0" rtl="0" algn="l">
              <a:lnSpc>
                <a:spcPct val="100000"/>
              </a:lnSpc>
              <a:spcBef>
                <a:spcPts val="0"/>
              </a:spcBef>
              <a:spcAft>
                <a:spcPts val="0"/>
              </a:spcAft>
              <a:buSzPct val="100000"/>
            </a:pPr>
            <a:r>
              <a:rPr lang="en"/>
              <a:t>Systems can be tested in a top-down or bottom-up style.</a:t>
            </a:r>
          </a:p>
          <a:p>
            <a:pPr indent="-419100" lvl="0" marL="457200" marR="0" rtl="0" algn="l">
              <a:lnSpc>
                <a:spcPct val="100000"/>
              </a:lnSpc>
              <a:spcBef>
                <a:spcPts val="0"/>
              </a:spcBef>
              <a:spcAft>
                <a:spcPts val="0"/>
              </a:spcAft>
              <a:buSzPct val="100000"/>
            </a:pPr>
            <a:r>
              <a:rPr lang="en"/>
              <a:t>Automated testing enables continuous integration and deployment.</a:t>
            </a:r>
          </a:p>
        </p:txBody>
      </p:sp>
      <p:sp>
        <p:nvSpPr>
          <p:cNvPr id="506" name="Shape 506"/>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510" name="Shape 510"/>
        <p:cNvGrpSpPr/>
        <p:nvPr/>
      </p:nvGrpSpPr>
      <p:grpSpPr>
        <a:xfrm>
          <a:off x="0" y="0"/>
          <a:ext cx="0" cy="0"/>
          <a:chOff x="0" y="0"/>
          <a:chExt cx="0" cy="0"/>
        </a:xfrm>
      </p:grpSpPr>
      <p:sp>
        <p:nvSpPr>
          <p:cNvPr id="511" name="Shape 511"/>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lvl="0" rtl="0">
              <a:spcBef>
                <a:spcPts val="0"/>
              </a:spcBef>
              <a:buNone/>
            </a:pPr>
            <a:r>
              <a:rPr lang="en"/>
              <a:t>Next Time</a:t>
            </a:r>
          </a:p>
        </p:txBody>
      </p:sp>
      <p:sp>
        <p:nvSpPr>
          <p:cNvPr id="512" name="Shape 512"/>
          <p:cNvSpPr txBox="1"/>
          <p:nvPr>
            <p:ph idx="1" type="body"/>
          </p:nvPr>
        </p:nvSpPr>
        <p:spPr>
          <a:xfrm>
            <a:off x="457200" y="1600200"/>
            <a:ext cx="8229600" cy="4967700"/>
          </a:xfrm>
          <a:prstGeom prst="rect">
            <a:avLst/>
          </a:prstGeom>
        </p:spPr>
        <p:txBody>
          <a:bodyPr anchorCtr="0" anchor="t" bIns="91425" lIns="91425" rIns="91425" wrap="square" tIns="91425">
            <a:noAutofit/>
          </a:bodyPr>
          <a:lstStyle/>
          <a:p>
            <a:pPr indent="-419100" lvl="0" marL="457200" marR="0" rtl="0" algn="l">
              <a:lnSpc>
                <a:spcPct val="120000"/>
              </a:lnSpc>
              <a:spcBef>
                <a:spcPts val="0"/>
              </a:spcBef>
              <a:spcAft>
                <a:spcPts val="0"/>
              </a:spcAft>
              <a:buClr>
                <a:schemeClr val="dk1"/>
              </a:buClr>
              <a:buSzPct val="100000"/>
              <a:buFont typeface="Arial"/>
            </a:pPr>
            <a:r>
              <a:rPr lang="en"/>
              <a:t>No class next week (Tuesday - cancelled, Thursday - Thanksgiving)</a:t>
            </a:r>
          </a:p>
          <a:p>
            <a:pPr indent="-419100" lvl="0" marL="457200" marR="0" rtl="0" algn="l">
              <a:lnSpc>
                <a:spcPct val="120000"/>
              </a:lnSpc>
              <a:spcBef>
                <a:spcPts val="0"/>
              </a:spcBef>
              <a:spcAft>
                <a:spcPts val="0"/>
              </a:spcAft>
              <a:buClr>
                <a:schemeClr val="dk1"/>
              </a:buClr>
              <a:buSzPct val="100000"/>
              <a:buFont typeface="Arial"/>
            </a:pPr>
            <a:r>
              <a:rPr lang="en"/>
              <a:t>Next time (11/28): Unit testing lab</a:t>
            </a:r>
          </a:p>
          <a:p>
            <a:pPr indent="-419100" lvl="1" marL="914400" marR="0" rtl="0" algn="l">
              <a:lnSpc>
                <a:spcPct val="120000"/>
              </a:lnSpc>
              <a:spcBef>
                <a:spcPts val="0"/>
              </a:spcBef>
              <a:spcAft>
                <a:spcPts val="0"/>
              </a:spcAft>
              <a:buClr>
                <a:schemeClr val="dk1"/>
              </a:buClr>
              <a:buSzPct val="125000"/>
              <a:buFont typeface="Arial"/>
            </a:pPr>
            <a:r>
              <a:rPr lang="en"/>
              <a:t>Let’s get our hands dirty.</a:t>
            </a:r>
          </a:p>
          <a:p>
            <a:pPr indent="-381000" lvl="1" marL="914400" marR="0" rtl="0" algn="l">
              <a:lnSpc>
                <a:spcPct val="120000"/>
              </a:lnSpc>
              <a:spcBef>
                <a:spcPts val="0"/>
              </a:spcBef>
              <a:spcAft>
                <a:spcPts val="0"/>
              </a:spcAft>
              <a:buSzPct val="100000"/>
            </a:pPr>
            <a:r>
              <a:rPr lang="en"/>
              <a:t>Working in your Groups</a:t>
            </a:r>
          </a:p>
          <a:p>
            <a:pPr indent="-381000" lvl="1" marL="914400" rtl="0">
              <a:lnSpc>
                <a:spcPct val="120000"/>
              </a:lnSpc>
              <a:spcBef>
                <a:spcPts val="0"/>
              </a:spcBef>
              <a:buSzPct val="100000"/>
            </a:pPr>
            <a:r>
              <a:rPr lang="en"/>
              <a:t>You will need a laptop with a Java IDE installed (and jUnit).</a:t>
            </a:r>
          </a:p>
          <a:p>
            <a:pPr indent="-419100" lvl="0" marL="457200" marR="0" rtl="0" algn="l">
              <a:lnSpc>
                <a:spcPct val="120000"/>
              </a:lnSpc>
              <a:spcBef>
                <a:spcPts val="0"/>
              </a:spcBef>
              <a:spcAft>
                <a:spcPts val="0"/>
              </a:spcAft>
              <a:buSzPct val="100000"/>
            </a:pPr>
            <a:r>
              <a:rPr lang="en"/>
              <a:t>Assignment 4</a:t>
            </a:r>
          </a:p>
          <a:p>
            <a:pPr indent="-381000" lvl="1" marL="914400" marR="0" rtl="0" algn="l">
              <a:lnSpc>
                <a:spcPct val="120000"/>
              </a:lnSpc>
              <a:spcBef>
                <a:spcPts val="0"/>
              </a:spcBef>
              <a:spcAft>
                <a:spcPts val="0"/>
              </a:spcAft>
              <a:buSzPct val="100000"/>
            </a:pPr>
            <a:r>
              <a:rPr lang="en"/>
              <a:t>Due November 28th. Questions?</a:t>
            </a:r>
          </a:p>
        </p:txBody>
      </p:sp>
      <p:sp>
        <p:nvSpPr>
          <p:cNvPr id="513" name="Shape 513"/>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76" name="Shape 76"/>
        <p:cNvGrpSpPr/>
        <p:nvPr/>
      </p:nvGrpSpPr>
      <p:grpSpPr>
        <a:xfrm>
          <a:off x="0" y="0"/>
          <a:ext cx="0" cy="0"/>
          <a:chOff x="0" y="0"/>
          <a:chExt cx="0" cy="0"/>
        </a:xfrm>
      </p:grpSpPr>
      <p:sp>
        <p:nvSpPr>
          <p:cNvPr id="77" name="Shape 77"/>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lvl="0" rtl="0">
              <a:spcBef>
                <a:spcPts val="0"/>
              </a:spcBef>
              <a:buNone/>
            </a:pPr>
            <a:r>
              <a:rPr lang="en"/>
              <a:t>Test Scaffolding</a:t>
            </a:r>
          </a:p>
        </p:txBody>
      </p:sp>
      <p:sp>
        <p:nvSpPr>
          <p:cNvPr id="78" name="Shape 78"/>
          <p:cNvSpPr txBox="1"/>
          <p:nvPr>
            <p:ph idx="1" type="body"/>
          </p:nvPr>
        </p:nvSpPr>
        <p:spPr>
          <a:xfrm>
            <a:off x="457200" y="1600200"/>
            <a:ext cx="8229600" cy="4967700"/>
          </a:xfrm>
          <a:prstGeom prst="rect">
            <a:avLst/>
          </a:prstGeom>
        </p:spPr>
        <p:txBody>
          <a:bodyPr anchorCtr="0" anchor="t" bIns="91425" lIns="91425" rIns="91425" wrap="square" tIns="91425">
            <a:noAutofit/>
          </a:bodyPr>
          <a:lstStyle/>
          <a:p>
            <a:pPr lvl="0" rtl="0">
              <a:spcBef>
                <a:spcPts val="0"/>
              </a:spcBef>
              <a:buClr>
                <a:srgbClr val="000000"/>
              </a:buClr>
              <a:buSzPct val="36666"/>
              <a:buNone/>
            </a:pPr>
            <a:r>
              <a:rPr b="1" lang="en">
                <a:solidFill>
                  <a:srgbClr val="000000"/>
                </a:solidFill>
              </a:rPr>
              <a:t>Test scaffolding</a:t>
            </a:r>
            <a:r>
              <a:rPr lang="en">
                <a:solidFill>
                  <a:srgbClr val="000000"/>
                </a:solidFill>
              </a:rPr>
              <a:t> is a set of programs written to support test automation.</a:t>
            </a:r>
          </a:p>
          <a:p>
            <a:pPr indent="-419100" lvl="0" marL="457200" rtl="0">
              <a:spcBef>
                <a:spcPts val="0"/>
              </a:spcBef>
              <a:buClr>
                <a:srgbClr val="000000"/>
              </a:buClr>
              <a:buSzPct val="100000"/>
            </a:pPr>
            <a:r>
              <a:rPr lang="en">
                <a:solidFill>
                  <a:srgbClr val="000000"/>
                </a:solidFill>
              </a:rPr>
              <a:t>Not part of the product</a:t>
            </a:r>
          </a:p>
          <a:p>
            <a:pPr indent="-419100" lvl="0" marL="457200" rtl="0">
              <a:spcBef>
                <a:spcPts val="0"/>
              </a:spcBef>
              <a:buClr>
                <a:srgbClr val="000000"/>
              </a:buClr>
              <a:buSzPct val="100000"/>
            </a:pPr>
            <a:r>
              <a:rPr lang="en">
                <a:solidFill>
                  <a:srgbClr val="000000"/>
                </a:solidFill>
              </a:rPr>
              <a:t>Often temporary</a:t>
            </a:r>
          </a:p>
          <a:p>
            <a:pPr lvl="0" rtl="0">
              <a:spcBef>
                <a:spcPts val="0"/>
              </a:spcBef>
              <a:buNone/>
            </a:pPr>
            <a:r>
              <a:t/>
            </a:r>
            <a:endParaRPr sz="1100">
              <a:solidFill>
                <a:srgbClr val="000000"/>
              </a:solidFill>
            </a:endParaRPr>
          </a:p>
          <a:p>
            <a:pPr lvl="0" rtl="0">
              <a:spcBef>
                <a:spcPts val="0"/>
              </a:spcBef>
              <a:buClr>
                <a:srgbClr val="000000"/>
              </a:buClr>
              <a:buSzPct val="36666"/>
              <a:buNone/>
            </a:pPr>
            <a:r>
              <a:rPr lang="en">
                <a:solidFill>
                  <a:srgbClr val="000000"/>
                </a:solidFill>
              </a:rPr>
              <a:t>Allows for:</a:t>
            </a:r>
          </a:p>
          <a:p>
            <a:pPr indent="-419100" lvl="0" marL="457200" rtl="0">
              <a:spcBef>
                <a:spcPts val="0"/>
              </a:spcBef>
              <a:buClr>
                <a:srgbClr val="000000"/>
              </a:buClr>
              <a:buSzPct val="100000"/>
            </a:pPr>
            <a:r>
              <a:rPr lang="en">
                <a:solidFill>
                  <a:srgbClr val="000000"/>
                </a:solidFill>
              </a:rPr>
              <a:t>Testing before all components complete.</a:t>
            </a:r>
          </a:p>
          <a:p>
            <a:pPr indent="-419100" lvl="0" marL="457200" rtl="0">
              <a:spcBef>
                <a:spcPts val="0"/>
              </a:spcBef>
              <a:buClr>
                <a:srgbClr val="000000"/>
              </a:buClr>
              <a:buSzPct val="100000"/>
            </a:pPr>
            <a:r>
              <a:rPr lang="en">
                <a:solidFill>
                  <a:srgbClr val="000000"/>
                </a:solidFill>
              </a:rPr>
              <a:t>Testing independent components.</a:t>
            </a:r>
          </a:p>
          <a:p>
            <a:pPr indent="-419100" lvl="0" marL="457200" rtl="0">
              <a:spcBef>
                <a:spcPts val="0"/>
              </a:spcBef>
              <a:buClr>
                <a:srgbClr val="000000"/>
              </a:buClr>
              <a:buSzPct val="100000"/>
            </a:pPr>
            <a:r>
              <a:rPr lang="en">
                <a:solidFill>
                  <a:srgbClr val="000000"/>
                </a:solidFill>
              </a:rPr>
              <a:t>Control over testing environment.</a:t>
            </a:r>
          </a:p>
          <a:p>
            <a:pPr lvl="0" marR="0" rtl="0" algn="l">
              <a:lnSpc>
                <a:spcPct val="120000"/>
              </a:lnSpc>
              <a:spcBef>
                <a:spcPts val="0"/>
              </a:spcBef>
              <a:spcAft>
                <a:spcPts val="0"/>
              </a:spcAft>
              <a:buNone/>
            </a:pPr>
            <a:r>
              <a:t/>
            </a:r>
            <a:endParaRPr/>
          </a:p>
        </p:txBody>
      </p:sp>
      <p:sp>
        <p:nvSpPr>
          <p:cNvPr id="79" name="Shape 79"/>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3" name="Shape 83"/>
        <p:cNvGrpSpPr/>
        <p:nvPr/>
      </p:nvGrpSpPr>
      <p:grpSpPr>
        <a:xfrm>
          <a:off x="0" y="0"/>
          <a:ext cx="0" cy="0"/>
          <a:chOff x="0" y="0"/>
          <a:chExt cx="0" cy="0"/>
        </a:xfrm>
      </p:grpSpPr>
      <p:sp>
        <p:nvSpPr>
          <p:cNvPr id="84" name="Shape 84"/>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lvl="0" rtl="0">
              <a:spcBef>
                <a:spcPts val="0"/>
              </a:spcBef>
              <a:buNone/>
            </a:pPr>
            <a:r>
              <a:rPr lang="en"/>
              <a:t>Test Scaffolding</a:t>
            </a:r>
          </a:p>
        </p:txBody>
      </p:sp>
      <p:sp>
        <p:nvSpPr>
          <p:cNvPr id="85" name="Shape 85"/>
          <p:cNvSpPr txBox="1"/>
          <p:nvPr>
            <p:ph idx="1" type="body"/>
          </p:nvPr>
        </p:nvSpPr>
        <p:spPr>
          <a:xfrm>
            <a:off x="457200" y="1600200"/>
            <a:ext cx="8229600" cy="4967700"/>
          </a:xfrm>
          <a:prstGeom prst="rect">
            <a:avLst/>
          </a:prstGeom>
        </p:spPr>
        <p:txBody>
          <a:bodyPr anchorCtr="0" anchor="t" bIns="91425" lIns="91425" rIns="91425" wrap="square" tIns="91425">
            <a:noAutofit/>
          </a:bodyPr>
          <a:lstStyle/>
          <a:p>
            <a:pPr indent="-419100" lvl="0" marL="457200" rtl="0">
              <a:spcBef>
                <a:spcPts val="0"/>
              </a:spcBef>
              <a:spcAft>
                <a:spcPts val="0"/>
              </a:spcAft>
              <a:buClr>
                <a:srgbClr val="000000"/>
              </a:buClr>
              <a:buSzPct val="100000"/>
            </a:pPr>
            <a:r>
              <a:rPr lang="en">
                <a:solidFill>
                  <a:srgbClr val="000000"/>
                </a:solidFill>
              </a:rPr>
              <a:t>A </a:t>
            </a:r>
            <a:r>
              <a:rPr b="1" lang="en">
                <a:solidFill>
                  <a:srgbClr val="000000"/>
                </a:solidFill>
              </a:rPr>
              <a:t>driver</a:t>
            </a:r>
            <a:r>
              <a:rPr lang="en">
                <a:solidFill>
                  <a:srgbClr val="000000"/>
                </a:solidFill>
              </a:rPr>
              <a:t> is a substitute for a main or calling program.</a:t>
            </a:r>
          </a:p>
          <a:p>
            <a:pPr indent="-381000" lvl="1" marL="914400" rtl="0">
              <a:spcBef>
                <a:spcPts val="0"/>
              </a:spcBef>
              <a:spcAft>
                <a:spcPts val="0"/>
              </a:spcAft>
              <a:buClr>
                <a:srgbClr val="000000"/>
              </a:buClr>
              <a:buSzPct val="100000"/>
            </a:pPr>
            <a:r>
              <a:rPr lang="en">
                <a:solidFill>
                  <a:srgbClr val="000000"/>
                </a:solidFill>
              </a:rPr>
              <a:t>Test cases are drivers.</a:t>
            </a:r>
          </a:p>
          <a:p>
            <a:pPr indent="-419100" lvl="0" marL="457200" rtl="0">
              <a:spcBef>
                <a:spcPts val="0"/>
              </a:spcBef>
              <a:spcAft>
                <a:spcPts val="0"/>
              </a:spcAft>
              <a:buClr>
                <a:srgbClr val="000000"/>
              </a:buClr>
              <a:buSzPct val="100000"/>
            </a:pPr>
            <a:r>
              <a:rPr lang="en">
                <a:solidFill>
                  <a:srgbClr val="000000"/>
                </a:solidFill>
              </a:rPr>
              <a:t>A </a:t>
            </a:r>
            <a:r>
              <a:rPr b="1" lang="en">
                <a:solidFill>
                  <a:srgbClr val="000000"/>
                </a:solidFill>
              </a:rPr>
              <a:t>harness</a:t>
            </a:r>
            <a:r>
              <a:rPr lang="en">
                <a:solidFill>
                  <a:srgbClr val="000000"/>
                </a:solidFill>
              </a:rPr>
              <a:t> is a substitute for all or part of the deployment environment.</a:t>
            </a:r>
          </a:p>
          <a:p>
            <a:pPr indent="-419100" lvl="0" marL="457200" rtl="0">
              <a:spcBef>
                <a:spcPts val="0"/>
              </a:spcBef>
              <a:spcAft>
                <a:spcPts val="0"/>
              </a:spcAft>
              <a:buClr>
                <a:srgbClr val="000000"/>
              </a:buClr>
              <a:buSzPct val="100000"/>
            </a:pPr>
            <a:r>
              <a:rPr lang="en">
                <a:solidFill>
                  <a:srgbClr val="000000"/>
                </a:solidFill>
              </a:rPr>
              <a:t>A </a:t>
            </a:r>
            <a:r>
              <a:rPr b="1" lang="en">
                <a:solidFill>
                  <a:srgbClr val="000000"/>
                </a:solidFill>
              </a:rPr>
              <a:t>stub</a:t>
            </a:r>
            <a:r>
              <a:rPr lang="en">
                <a:solidFill>
                  <a:srgbClr val="000000"/>
                </a:solidFill>
              </a:rPr>
              <a:t> (or </a:t>
            </a:r>
            <a:r>
              <a:rPr b="1" lang="en">
                <a:solidFill>
                  <a:srgbClr val="000000"/>
                </a:solidFill>
              </a:rPr>
              <a:t>mock object</a:t>
            </a:r>
            <a:r>
              <a:rPr lang="en">
                <a:solidFill>
                  <a:srgbClr val="000000"/>
                </a:solidFill>
              </a:rPr>
              <a:t>) is a substitute for system functionality that has not been completed.</a:t>
            </a:r>
          </a:p>
          <a:p>
            <a:pPr indent="-419100" lvl="0" marL="457200" rtl="0">
              <a:spcBef>
                <a:spcPts val="0"/>
              </a:spcBef>
              <a:buClr>
                <a:srgbClr val="000000"/>
              </a:buClr>
              <a:buSzPct val="100000"/>
            </a:pPr>
            <a:r>
              <a:rPr lang="en">
                <a:solidFill>
                  <a:srgbClr val="000000"/>
                </a:solidFill>
              </a:rPr>
              <a:t>Support for recording and managing test execution.</a:t>
            </a:r>
          </a:p>
          <a:p>
            <a:pPr lvl="0" marR="0" rtl="0" algn="l">
              <a:lnSpc>
                <a:spcPct val="120000"/>
              </a:lnSpc>
              <a:spcBef>
                <a:spcPts val="0"/>
              </a:spcBef>
              <a:spcAft>
                <a:spcPts val="0"/>
              </a:spcAft>
              <a:buNone/>
            </a:pPr>
            <a:r>
              <a:t/>
            </a:r>
            <a:endParaRPr/>
          </a:p>
        </p:txBody>
      </p:sp>
      <p:sp>
        <p:nvSpPr>
          <p:cNvPr id="86" name="Shape 86"/>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0" name="Shape 90"/>
        <p:cNvGrpSpPr/>
        <p:nvPr/>
      </p:nvGrpSpPr>
      <p:grpSpPr>
        <a:xfrm>
          <a:off x="0" y="0"/>
          <a:ext cx="0" cy="0"/>
          <a:chOff x="0" y="0"/>
          <a:chExt cx="0" cy="0"/>
        </a:xfrm>
      </p:grpSpPr>
      <p:sp>
        <p:nvSpPr>
          <p:cNvPr id="91" name="Shape 91"/>
          <p:cNvSpPr txBox="1"/>
          <p:nvPr>
            <p:ph type="title"/>
          </p:nvPr>
        </p:nvSpPr>
        <p:spPr>
          <a:xfrm>
            <a:off x="457200" y="274638"/>
            <a:ext cx="8229600" cy="1143300"/>
          </a:xfrm>
          <a:prstGeom prst="rect">
            <a:avLst/>
          </a:prstGeom>
        </p:spPr>
        <p:txBody>
          <a:bodyPr anchorCtr="0" anchor="b" bIns="91425" lIns="91425" rIns="91425" wrap="square" tIns="91425">
            <a:noAutofit/>
          </a:bodyPr>
          <a:lstStyle/>
          <a:p>
            <a:pPr lvl="0" rtl="0">
              <a:spcBef>
                <a:spcPts val="0"/>
              </a:spcBef>
              <a:buNone/>
            </a:pPr>
            <a:r>
              <a:rPr lang="en"/>
              <a:t>Test Scaffolding</a:t>
            </a:r>
          </a:p>
        </p:txBody>
      </p:sp>
      <p:pic>
        <p:nvPicPr>
          <p:cNvPr id="92" name="Shape 92"/>
          <p:cNvPicPr preferRelativeResize="0"/>
          <p:nvPr/>
        </p:nvPicPr>
        <p:blipFill>
          <a:blip r:embed="rId3">
            <a:alphaModFix/>
          </a:blip>
          <a:stretch>
            <a:fillRect/>
          </a:stretch>
        </p:blipFill>
        <p:spPr>
          <a:xfrm>
            <a:off x="1341500" y="1290775"/>
            <a:ext cx="6730850" cy="5101900"/>
          </a:xfrm>
          <a:prstGeom prst="rect">
            <a:avLst/>
          </a:prstGeom>
          <a:noFill/>
          <a:ln>
            <a:noFill/>
          </a:ln>
        </p:spPr>
      </p:pic>
      <p:sp>
        <p:nvSpPr>
          <p:cNvPr id="93" name="Shape 93"/>
          <p:cNvSpPr/>
          <p:nvPr/>
        </p:nvSpPr>
        <p:spPr>
          <a:xfrm>
            <a:off x="550130" y="2726569"/>
            <a:ext cx="2695200" cy="3081000"/>
          </a:xfrm>
          <a:prstGeom prst="rect">
            <a:avLst/>
          </a:prstGeom>
          <a:noFill/>
          <a:ln cap="flat" cmpd="sng" w="38100">
            <a:solidFill>
              <a:srgbClr val="FF0000"/>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t/>
            </a:r>
            <a:endParaRPr sz="1800"/>
          </a:p>
          <a:p>
            <a:pPr lvl="0" rtl="0">
              <a:spcBef>
                <a:spcPts val="0"/>
              </a:spcBef>
              <a:buNone/>
            </a:pPr>
            <a:r>
              <a:t/>
            </a:r>
            <a:endParaRPr sz="1800"/>
          </a:p>
          <a:p>
            <a:pPr lvl="0" rtl="0">
              <a:spcBef>
                <a:spcPts val="0"/>
              </a:spcBef>
              <a:buNone/>
            </a:pPr>
            <a:r>
              <a:t/>
            </a:r>
            <a:endParaRPr sz="1800"/>
          </a:p>
          <a:p>
            <a:pPr indent="-342900" lvl="0" marL="457200" rtl="0">
              <a:spcBef>
                <a:spcPts val="0"/>
              </a:spcBef>
              <a:spcAft>
                <a:spcPts val="0"/>
              </a:spcAft>
              <a:buSzPct val="100000"/>
              <a:buChar char="●"/>
            </a:pPr>
            <a:r>
              <a:rPr lang="en" sz="1800"/>
              <a:t>Initializes objects</a:t>
            </a:r>
          </a:p>
          <a:p>
            <a:pPr indent="-342900" lvl="0" marL="457200" rtl="0">
              <a:spcBef>
                <a:spcPts val="0"/>
              </a:spcBef>
              <a:spcAft>
                <a:spcPts val="0"/>
              </a:spcAft>
              <a:buSzPct val="100000"/>
              <a:buChar char="●"/>
            </a:pPr>
            <a:r>
              <a:rPr lang="en" sz="1800"/>
              <a:t>Initializes parameter variables</a:t>
            </a:r>
          </a:p>
          <a:p>
            <a:pPr indent="-342900" lvl="0" marL="457200" rtl="0">
              <a:spcBef>
                <a:spcPts val="0"/>
              </a:spcBef>
              <a:spcAft>
                <a:spcPts val="0"/>
              </a:spcAft>
              <a:buSzPct val="100000"/>
              <a:buChar char="●"/>
            </a:pPr>
            <a:r>
              <a:rPr lang="en" sz="1800"/>
              <a:t>Performs the test</a:t>
            </a:r>
          </a:p>
          <a:p>
            <a:pPr indent="-342900" lvl="0" marL="457200">
              <a:spcBef>
                <a:spcPts val="0"/>
              </a:spcBef>
              <a:buSzPct val="100000"/>
              <a:buChar char="●"/>
            </a:pPr>
            <a:r>
              <a:rPr lang="en" sz="1800"/>
              <a:t>Performs any necessary cleanup steps.</a:t>
            </a:r>
          </a:p>
        </p:txBody>
      </p:sp>
      <p:sp>
        <p:nvSpPr>
          <p:cNvPr id="94" name="Shape 94"/>
          <p:cNvSpPr/>
          <p:nvPr/>
        </p:nvSpPr>
        <p:spPr>
          <a:xfrm>
            <a:off x="457200" y="1571264"/>
            <a:ext cx="5334900" cy="1211700"/>
          </a:xfrm>
          <a:prstGeom prst="rect">
            <a:avLst/>
          </a:prstGeom>
          <a:noFill/>
          <a:ln cap="flat" cmpd="sng" w="38100">
            <a:solidFill>
              <a:srgbClr val="FF0000"/>
            </a:solidFill>
            <a:prstDash val="solid"/>
            <a:round/>
            <a:headEnd len="med" w="med" type="none"/>
            <a:tailEnd len="med" w="med" type="none"/>
          </a:ln>
        </p:spPr>
        <p:txBody>
          <a:bodyPr anchorCtr="0" anchor="ctr" bIns="91425" lIns="91425" rIns="91425" wrap="square" tIns="91425">
            <a:noAutofit/>
          </a:bodyPr>
          <a:lstStyle/>
          <a:p>
            <a:pPr indent="-317500" lvl="0" marL="457200" rtl="0">
              <a:spcBef>
                <a:spcPts val="0"/>
              </a:spcBef>
              <a:spcAft>
                <a:spcPts val="0"/>
              </a:spcAft>
              <a:buSzPct val="100000"/>
              <a:buChar char="●"/>
            </a:pPr>
            <a:r>
              <a:rPr lang="en"/>
              <a:t>Simulates the execution </a:t>
            </a:r>
            <a:br>
              <a:rPr lang="en"/>
            </a:br>
            <a:r>
              <a:rPr lang="en"/>
              <a:t>environment.</a:t>
            </a:r>
          </a:p>
          <a:p>
            <a:pPr indent="-317500" lvl="0" marL="457200" rtl="0">
              <a:spcBef>
                <a:spcPts val="0"/>
              </a:spcBef>
              <a:buSzPct val="100000"/>
              <a:buChar char="●"/>
            </a:pPr>
            <a:r>
              <a:rPr lang="en"/>
              <a:t>Can control network </a:t>
            </a:r>
            <a:br>
              <a:rPr lang="en"/>
            </a:br>
            <a:r>
              <a:rPr lang="en"/>
              <a:t>conditions, environmental </a:t>
            </a:r>
            <a:br>
              <a:rPr lang="en"/>
            </a:br>
            <a:r>
              <a:rPr lang="en"/>
              <a:t>factors, operating </a:t>
            </a:r>
            <a:br>
              <a:rPr lang="en"/>
            </a:br>
            <a:r>
              <a:rPr lang="en"/>
              <a:t>systems.</a:t>
            </a:r>
          </a:p>
        </p:txBody>
      </p:sp>
      <p:sp>
        <p:nvSpPr>
          <p:cNvPr id="95" name="Shape 95"/>
          <p:cNvSpPr/>
          <p:nvPr/>
        </p:nvSpPr>
        <p:spPr>
          <a:xfrm>
            <a:off x="5983575" y="2726577"/>
            <a:ext cx="2583600" cy="1794000"/>
          </a:xfrm>
          <a:prstGeom prst="rect">
            <a:avLst/>
          </a:prstGeom>
          <a:noFill/>
          <a:ln cap="flat" cmpd="sng" w="38100">
            <a:solidFill>
              <a:srgbClr val="FF0000"/>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indent="-311150" lvl="0" marL="457200">
              <a:spcBef>
                <a:spcPts val="0"/>
              </a:spcBef>
              <a:buSzPct val="100000"/>
              <a:buChar char="●"/>
            </a:pPr>
            <a:r>
              <a:rPr lang="en" sz="1300"/>
              <a:t>Templates that provide functionality and allow testing in isolation</a:t>
            </a:r>
          </a:p>
        </p:txBody>
      </p:sp>
      <p:sp>
        <p:nvSpPr>
          <p:cNvPr id="96" name="Shape 96"/>
          <p:cNvSpPr/>
          <p:nvPr/>
        </p:nvSpPr>
        <p:spPr>
          <a:xfrm>
            <a:off x="3537900" y="4158055"/>
            <a:ext cx="5148900" cy="1972500"/>
          </a:xfrm>
          <a:prstGeom prst="rect">
            <a:avLst/>
          </a:prstGeom>
          <a:noFill/>
          <a:ln cap="flat" cmpd="sng" w="38100">
            <a:solidFill>
              <a:srgbClr val="FF0000"/>
            </a:solidFill>
            <a:prstDash val="solid"/>
            <a:round/>
            <a:headEnd len="med" w="med" type="none"/>
            <a:tailEnd len="med" w="med" type="none"/>
          </a:ln>
        </p:spPr>
        <p:txBody>
          <a:bodyPr anchorCtr="0" anchor="ctr" bIns="91425" lIns="91425" rIns="91425" wrap="square" tIns="91425">
            <a:noAutofit/>
          </a:bodyPr>
          <a:lstStyle/>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lvl="0" rtl="0">
              <a:spcBef>
                <a:spcPts val="0"/>
              </a:spcBef>
              <a:buNone/>
            </a:pPr>
            <a:r>
              <a:t/>
            </a:r>
            <a:endParaRPr/>
          </a:p>
          <a:p>
            <a:pPr indent="-317500" lvl="0" marL="457200" algn="r">
              <a:spcBef>
                <a:spcPts val="0"/>
              </a:spcBef>
              <a:buSzPct val="100000"/>
              <a:buChar char="●"/>
            </a:pPr>
            <a:r>
              <a:rPr lang="en"/>
              <a:t>Checks the correspondence </a:t>
            </a:r>
            <a:br>
              <a:rPr lang="en"/>
            </a:br>
            <a:r>
              <a:rPr lang="en"/>
              <a:t>between the produced and </a:t>
            </a:r>
            <a:br>
              <a:rPr lang="en"/>
            </a:br>
            <a:r>
              <a:rPr lang="en"/>
              <a:t>expected output and renders</a:t>
            </a:r>
            <a:br>
              <a:rPr lang="en"/>
            </a:br>
            <a:r>
              <a:rPr lang="en"/>
              <a:t>a test verdict.</a:t>
            </a:r>
          </a:p>
        </p:txBody>
      </p:sp>
      <p:sp>
        <p:nvSpPr>
          <p:cNvPr id="97" name="Shape 97"/>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3"/>
                                        </p:tgtEl>
                                        <p:attrNameLst>
                                          <p:attrName>style.visibility</p:attrName>
                                        </p:attrNameLst>
                                      </p:cBhvr>
                                      <p:to>
                                        <p:strVal val="visible"/>
                                      </p:to>
                                    </p:set>
                                    <p:animEffect filter="fade" transition="in">
                                      <p:cBhvr>
                                        <p:cTn dur="1"/>
                                        <p:tgtEl>
                                          <p:spTgt spid="9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93"/>
                                        </p:tgtEl>
                                      </p:cBhvr>
                                    </p:animEffect>
                                    <p:set>
                                      <p:cBhvr>
                                        <p:cTn dur="1" fill="hold">
                                          <p:stCondLst>
                                            <p:cond delay="0"/>
                                          </p:stCondLst>
                                        </p:cTn>
                                        <p:tgtEl>
                                          <p:spTgt spid="93"/>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94"/>
                                        </p:tgtEl>
                                        <p:attrNameLst>
                                          <p:attrName>style.visibility</p:attrName>
                                        </p:attrNameLst>
                                      </p:cBhvr>
                                      <p:to>
                                        <p:strVal val="visible"/>
                                      </p:to>
                                    </p:set>
                                    <p:animEffect filter="fade" transition="in">
                                      <p:cBhvr>
                                        <p:cTn dur="1"/>
                                        <p:tgtEl>
                                          <p:spTgt spid="9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94"/>
                                        </p:tgtEl>
                                      </p:cBhvr>
                                    </p:animEffect>
                                    <p:set>
                                      <p:cBhvr>
                                        <p:cTn dur="1" fill="hold">
                                          <p:stCondLst>
                                            <p:cond delay="0"/>
                                          </p:stCondLst>
                                        </p:cTn>
                                        <p:tgtEl>
                                          <p:spTgt spid="94"/>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95"/>
                                        </p:tgtEl>
                                        <p:attrNameLst>
                                          <p:attrName>style.visibility</p:attrName>
                                        </p:attrNameLst>
                                      </p:cBhvr>
                                      <p:to>
                                        <p:strVal val="visible"/>
                                      </p:to>
                                    </p:set>
                                    <p:animEffect filter="fade" transition="in">
                                      <p:cBhvr>
                                        <p:cTn dur="1"/>
                                        <p:tgtEl>
                                          <p:spTgt spid="9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1"/>
                                        <p:tgtEl>
                                          <p:spTgt spid="95"/>
                                        </p:tgtEl>
                                      </p:cBhvr>
                                    </p:animEffect>
                                    <p:set>
                                      <p:cBhvr>
                                        <p:cTn dur="1" fill="hold">
                                          <p:stCondLst>
                                            <p:cond delay="0"/>
                                          </p:stCondLst>
                                        </p:cTn>
                                        <p:tgtEl>
                                          <p:spTgt spid="95"/>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96"/>
                                        </p:tgtEl>
                                        <p:attrNameLst>
                                          <p:attrName>style.visibility</p:attrName>
                                        </p:attrNameLst>
                                      </p:cBhvr>
                                      <p:to>
                                        <p:strVal val="visible"/>
                                      </p:to>
                                    </p:set>
                                    <p:animEffect filter="fade" transition="in">
                                      <p:cBhvr>
                                        <p:cTn dur="1"/>
                                        <p:tgtEl>
                                          <p:spTgt spid="9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1" name="Shape 101"/>
        <p:cNvGrpSpPr/>
        <p:nvPr/>
      </p:nvGrpSpPr>
      <p:grpSpPr>
        <a:xfrm>
          <a:off x="0" y="0"/>
          <a:ext cx="0" cy="0"/>
          <a:chOff x="0" y="0"/>
          <a:chExt cx="0" cy="0"/>
        </a:xfrm>
      </p:grpSpPr>
      <p:sp>
        <p:nvSpPr>
          <p:cNvPr id="102" name="Shape 102"/>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lvl="0" rtl="0">
              <a:spcBef>
                <a:spcPts val="0"/>
              </a:spcBef>
              <a:buNone/>
            </a:pPr>
            <a:r>
              <a:rPr lang="en"/>
              <a:t>Writing an Executable Test Case</a:t>
            </a:r>
          </a:p>
        </p:txBody>
      </p:sp>
      <p:sp>
        <p:nvSpPr>
          <p:cNvPr id="103" name="Shape 103"/>
          <p:cNvSpPr txBox="1"/>
          <p:nvPr>
            <p:ph idx="1" type="body"/>
          </p:nvPr>
        </p:nvSpPr>
        <p:spPr>
          <a:xfrm>
            <a:off x="457200" y="1600200"/>
            <a:ext cx="8229600" cy="4967700"/>
          </a:xfrm>
          <a:prstGeom prst="rect">
            <a:avLst/>
          </a:prstGeom>
        </p:spPr>
        <p:txBody>
          <a:bodyPr anchorCtr="0" anchor="t" bIns="91425" lIns="91425" rIns="91425" wrap="square" tIns="91425">
            <a:noAutofit/>
          </a:bodyPr>
          <a:lstStyle/>
          <a:p>
            <a:pPr indent="-406400" lvl="0" marL="457200" rtl="0">
              <a:spcBef>
                <a:spcPts val="0"/>
              </a:spcBef>
              <a:spcAft>
                <a:spcPts val="0"/>
              </a:spcAft>
              <a:buClr>
                <a:srgbClr val="000000"/>
              </a:buClr>
              <a:buSzPct val="100000"/>
            </a:pPr>
            <a:r>
              <a:rPr lang="en" sz="2800">
                <a:solidFill>
                  <a:srgbClr val="000000"/>
                </a:solidFill>
              </a:rPr>
              <a:t>Test Input</a:t>
            </a:r>
          </a:p>
          <a:p>
            <a:pPr indent="-381000" lvl="1" marL="914400" rtl="0">
              <a:spcBef>
                <a:spcPts val="0"/>
              </a:spcBef>
              <a:spcAft>
                <a:spcPts val="0"/>
              </a:spcAft>
              <a:buClr>
                <a:srgbClr val="000000"/>
              </a:buClr>
              <a:buSzPct val="100000"/>
            </a:pPr>
            <a:r>
              <a:rPr lang="en">
                <a:solidFill>
                  <a:srgbClr val="000000"/>
                </a:solidFill>
              </a:rPr>
              <a:t>Any required input data.</a:t>
            </a:r>
          </a:p>
          <a:p>
            <a:pPr indent="-406400" lvl="0" marL="457200" rtl="0">
              <a:spcBef>
                <a:spcPts val="0"/>
              </a:spcBef>
              <a:spcAft>
                <a:spcPts val="0"/>
              </a:spcAft>
              <a:buClr>
                <a:srgbClr val="000000"/>
              </a:buClr>
              <a:buSzPct val="100000"/>
            </a:pPr>
            <a:r>
              <a:rPr lang="en" sz="2800">
                <a:solidFill>
                  <a:srgbClr val="000000"/>
                </a:solidFill>
              </a:rPr>
              <a:t>Expected Output (Test Oracle)</a:t>
            </a:r>
          </a:p>
          <a:p>
            <a:pPr indent="-381000" lvl="1" marL="914400" rtl="0">
              <a:spcBef>
                <a:spcPts val="0"/>
              </a:spcBef>
              <a:spcAft>
                <a:spcPts val="0"/>
              </a:spcAft>
              <a:buClr>
                <a:srgbClr val="000000"/>
              </a:buClr>
              <a:buSzPct val="100000"/>
            </a:pPr>
            <a:r>
              <a:rPr lang="en">
                <a:solidFill>
                  <a:srgbClr val="000000"/>
                </a:solidFill>
              </a:rPr>
              <a:t>What </a:t>
            </a:r>
            <a:r>
              <a:rPr i="1" lang="en">
                <a:solidFill>
                  <a:srgbClr val="000000"/>
                </a:solidFill>
              </a:rPr>
              <a:t>should</a:t>
            </a:r>
            <a:r>
              <a:rPr lang="en">
                <a:solidFill>
                  <a:srgbClr val="000000"/>
                </a:solidFill>
              </a:rPr>
              <a:t> happen, i.e., values or exceptions.</a:t>
            </a:r>
          </a:p>
          <a:p>
            <a:pPr indent="-406400" lvl="0" marL="457200" rtl="0">
              <a:spcBef>
                <a:spcPts val="0"/>
              </a:spcBef>
              <a:spcAft>
                <a:spcPts val="0"/>
              </a:spcAft>
              <a:buClr>
                <a:srgbClr val="000000"/>
              </a:buClr>
              <a:buSzPct val="100000"/>
            </a:pPr>
            <a:r>
              <a:rPr lang="en" sz="2800">
                <a:solidFill>
                  <a:srgbClr val="000000"/>
                </a:solidFill>
              </a:rPr>
              <a:t>Initialization</a:t>
            </a:r>
          </a:p>
          <a:p>
            <a:pPr indent="-381000" lvl="1" marL="914400" rtl="0">
              <a:spcBef>
                <a:spcPts val="0"/>
              </a:spcBef>
              <a:spcAft>
                <a:spcPts val="0"/>
              </a:spcAft>
              <a:buClr>
                <a:srgbClr val="000000"/>
              </a:buClr>
              <a:buSzPct val="100000"/>
            </a:pPr>
            <a:r>
              <a:rPr lang="en">
                <a:solidFill>
                  <a:srgbClr val="000000"/>
                </a:solidFill>
              </a:rPr>
              <a:t>Any steps that must be taken before test execution.</a:t>
            </a:r>
          </a:p>
          <a:p>
            <a:pPr indent="-406400" lvl="0" marL="457200" rtl="0">
              <a:spcBef>
                <a:spcPts val="0"/>
              </a:spcBef>
              <a:spcAft>
                <a:spcPts val="0"/>
              </a:spcAft>
              <a:buClr>
                <a:srgbClr val="000000"/>
              </a:buClr>
              <a:buSzPct val="100000"/>
            </a:pPr>
            <a:r>
              <a:rPr lang="en" sz="2800">
                <a:solidFill>
                  <a:srgbClr val="000000"/>
                </a:solidFill>
              </a:rPr>
              <a:t>Test Steps</a:t>
            </a:r>
          </a:p>
          <a:p>
            <a:pPr indent="-381000" lvl="1" marL="914400" rtl="0">
              <a:spcBef>
                <a:spcPts val="0"/>
              </a:spcBef>
              <a:spcAft>
                <a:spcPts val="0"/>
              </a:spcAft>
              <a:buClr>
                <a:srgbClr val="000000"/>
              </a:buClr>
              <a:buSzPct val="100000"/>
            </a:pPr>
            <a:r>
              <a:rPr lang="en">
                <a:solidFill>
                  <a:srgbClr val="000000"/>
                </a:solidFill>
              </a:rPr>
              <a:t>Interactions with the system (such as method calls), and output comparisons.</a:t>
            </a:r>
          </a:p>
          <a:p>
            <a:pPr indent="-406400" lvl="0" marL="457200" rtl="0">
              <a:spcBef>
                <a:spcPts val="0"/>
              </a:spcBef>
              <a:spcAft>
                <a:spcPts val="0"/>
              </a:spcAft>
              <a:buClr>
                <a:srgbClr val="000000"/>
              </a:buClr>
              <a:buSzPct val="100000"/>
            </a:pPr>
            <a:r>
              <a:rPr lang="en" sz="2800">
                <a:solidFill>
                  <a:srgbClr val="000000"/>
                </a:solidFill>
              </a:rPr>
              <a:t>Tear Down</a:t>
            </a:r>
          </a:p>
          <a:p>
            <a:pPr indent="-381000" lvl="1" marL="914400" rtl="0">
              <a:spcBef>
                <a:spcPts val="0"/>
              </a:spcBef>
              <a:buClr>
                <a:srgbClr val="000000"/>
              </a:buClr>
              <a:buSzPct val="100000"/>
            </a:pPr>
            <a:r>
              <a:rPr lang="en">
                <a:solidFill>
                  <a:srgbClr val="000000"/>
                </a:solidFill>
              </a:rPr>
              <a:t>Any steps that must be taken after test execution to prepare for the next test.</a:t>
            </a:r>
          </a:p>
          <a:p>
            <a:pPr lvl="0" marR="0" rtl="0" algn="l">
              <a:lnSpc>
                <a:spcPct val="120000"/>
              </a:lnSpc>
              <a:spcBef>
                <a:spcPts val="0"/>
              </a:spcBef>
              <a:spcAft>
                <a:spcPts val="0"/>
              </a:spcAft>
              <a:buNone/>
            </a:pPr>
            <a:r>
              <a:t/>
            </a:r>
            <a:endParaRPr>
              <a:solidFill>
                <a:srgbClr val="000000"/>
              </a:solidFill>
            </a:endParaRPr>
          </a:p>
        </p:txBody>
      </p:sp>
      <p:sp>
        <p:nvSpPr>
          <p:cNvPr id="104" name="Shape 104"/>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Shape 109"/>
          <p:cNvSpPr txBox="1"/>
          <p:nvPr>
            <p:ph type="title"/>
          </p:nvPr>
        </p:nvSpPr>
        <p:spPr>
          <a:xfrm>
            <a:off x="457200" y="274638"/>
            <a:ext cx="8229600" cy="1143000"/>
          </a:xfrm>
          <a:prstGeom prst="rect">
            <a:avLst/>
          </a:prstGeom>
        </p:spPr>
        <p:txBody>
          <a:bodyPr anchorCtr="0" anchor="b" bIns="91425" lIns="91425" rIns="91425" wrap="square" tIns="91425">
            <a:noAutofit/>
          </a:bodyPr>
          <a:lstStyle/>
          <a:p>
            <a:pPr lvl="0" rtl="0">
              <a:spcBef>
                <a:spcPts val="0"/>
              </a:spcBef>
              <a:buNone/>
            </a:pPr>
            <a:r>
              <a:rPr lang="en"/>
              <a:t>Writing a Unit Test</a:t>
            </a:r>
          </a:p>
        </p:txBody>
      </p:sp>
      <p:sp>
        <p:nvSpPr>
          <p:cNvPr id="110" name="Shape 110"/>
          <p:cNvSpPr txBox="1"/>
          <p:nvPr>
            <p:ph idx="1" type="body"/>
          </p:nvPr>
        </p:nvSpPr>
        <p:spPr>
          <a:xfrm>
            <a:off x="457200" y="1600200"/>
            <a:ext cx="3994500" cy="4967700"/>
          </a:xfrm>
          <a:prstGeom prst="rect">
            <a:avLst/>
          </a:prstGeom>
        </p:spPr>
        <p:txBody>
          <a:bodyPr anchorCtr="0" anchor="t" bIns="91425" lIns="91425" rIns="91425" wrap="square" tIns="91425">
            <a:noAutofit/>
          </a:bodyPr>
          <a:lstStyle/>
          <a:p>
            <a:pPr lvl="0" marR="0" rtl="0" algn="l">
              <a:lnSpc>
                <a:spcPct val="100000"/>
              </a:lnSpc>
              <a:spcBef>
                <a:spcPts val="600"/>
              </a:spcBef>
              <a:spcAft>
                <a:spcPts val="0"/>
              </a:spcAft>
              <a:buNone/>
            </a:pPr>
            <a:r>
              <a:rPr lang="en" sz="2400"/>
              <a:t>JUnit is a Java-based toolkit for writing executable tests.</a:t>
            </a:r>
            <a:r>
              <a:rPr lang="en"/>
              <a:t> </a:t>
            </a:r>
          </a:p>
          <a:p>
            <a:pPr indent="-381000" lvl="0" marL="457200" marR="0" rtl="0" algn="l">
              <a:lnSpc>
                <a:spcPct val="100000"/>
              </a:lnSpc>
              <a:spcBef>
                <a:spcPts val="600"/>
              </a:spcBef>
              <a:spcAft>
                <a:spcPts val="0"/>
              </a:spcAft>
              <a:buSzPct val="100000"/>
            </a:pPr>
            <a:r>
              <a:rPr lang="en" sz="2400"/>
              <a:t>Choose a target from the code base.</a:t>
            </a:r>
          </a:p>
          <a:p>
            <a:pPr indent="-381000" lvl="0" marL="457200" marR="0" rtl="0" algn="l">
              <a:lnSpc>
                <a:spcPct val="100000"/>
              </a:lnSpc>
              <a:spcBef>
                <a:spcPts val="0"/>
              </a:spcBef>
              <a:spcAft>
                <a:spcPts val="0"/>
              </a:spcAft>
              <a:buSzPct val="100000"/>
            </a:pPr>
            <a:r>
              <a:rPr lang="en" sz="2400"/>
              <a:t>Write a “testing class” containing a series of unit tests centered around testing that target.</a:t>
            </a:r>
          </a:p>
          <a:p>
            <a:pPr lvl="0" marR="0" rtl="0" algn="l">
              <a:lnSpc>
                <a:spcPct val="100000"/>
              </a:lnSpc>
              <a:spcBef>
                <a:spcPts val="600"/>
              </a:spcBef>
              <a:spcAft>
                <a:spcPts val="0"/>
              </a:spcAft>
              <a:buClr>
                <a:schemeClr val="dk1"/>
              </a:buClr>
              <a:buSzPct val="36666"/>
              <a:buFont typeface="Arial"/>
              <a:buNone/>
            </a:pPr>
            <a:r>
              <a:t/>
            </a:r>
            <a:endParaRPr/>
          </a:p>
          <a:p>
            <a:pPr lvl="0" marR="0" rtl="0" algn="l">
              <a:lnSpc>
                <a:spcPct val="100000"/>
              </a:lnSpc>
              <a:spcBef>
                <a:spcPts val="600"/>
              </a:spcBef>
              <a:spcAft>
                <a:spcPts val="0"/>
              </a:spcAft>
              <a:buNone/>
            </a:pPr>
            <a:r>
              <a:t/>
            </a:r>
            <a:endParaRPr/>
          </a:p>
          <a:p>
            <a:pPr indent="0" lvl="0" marL="457200" marR="0" rtl="0" algn="l">
              <a:lnSpc>
                <a:spcPct val="100000"/>
              </a:lnSpc>
              <a:spcBef>
                <a:spcPts val="600"/>
              </a:spcBef>
              <a:spcAft>
                <a:spcPts val="0"/>
              </a:spcAft>
              <a:buNone/>
            </a:pPr>
            <a:r>
              <a:t/>
            </a:r>
            <a:endParaRPr/>
          </a:p>
        </p:txBody>
      </p:sp>
      <p:sp>
        <p:nvSpPr>
          <p:cNvPr id="111" name="Shape 111"/>
          <p:cNvSpPr txBox="1"/>
          <p:nvPr>
            <p:ph idx="2" type="body"/>
          </p:nvPr>
        </p:nvSpPr>
        <p:spPr>
          <a:xfrm>
            <a:off x="4692274" y="1600200"/>
            <a:ext cx="3994500" cy="4967700"/>
          </a:xfrm>
          <a:prstGeom prst="rect">
            <a:avLst/>
          </a:prstGeom>
        </p:spPr>
        <p:txBody>
          <a:bodyPr anchorCtr="0" anchor="t" bIns="91425" lIns="91425" rIns="91425" wrap="square" tIns="91425">
            <a:noAutofit/>
          </a:bodyPr>
          <a:lstStyle/>
          <a:p>
            <a:pPr lvl="0" rtl="0">
              <a:lnSpc>
                <a:spcPct val="145000"/>
              </a:lnSpc>
              <a:spcBef>
                <a:spcPts val="0"/>
              </a:spcBef>
              <a:buNone/>
            </a:pPr>
            <a:r>
              <a:t/>
            </a:r>
            <a:endParaRPr sz="1400">
              <a:solidFill>
                <a:srgbClr val="A71D5D"/>
              </a:solidFill>
              <a:latin typeface="Consolas"/>
              <a:ea typeface="Consolas"/>
              <a:cs typeface="Consolas"/>
              <a:sym typeface="Consolas"/>
            </a:endParaRPr>
          </a:p>
          <a:p>
            <a:pPr lvl="0" rtl="0">
              <a:lnSpc>
                <a:spcPct val="145000"/>
              </a:lnSpc>
              <a:spcBef>
                <a:spcPts val="0"/>
              </a:spcBef>
              <a:buNone/>
            </a:pPr>
            <a:r>
              <a:t/>
            </a:r>
            <a:endParaRPr sz="1400">
              <a:solidFill>
                <a:srgbClr val="A71D5D"/>
              </a:solidFill>
              <a:latin typeface="Consolas"/>
              <a:ea typeface="Consolas"/>
              <a:cs typeface="Consolas"/>
              <a:sym typeface="Consolas"/>
            </a:endParaRPr>
          </a:p>
          <a:p>
            <a:pPr lvl="0" rtl="0">
              <a:lnSpc>
                <a:spcPct val="145000"/>
              </a:lnSpc>
              <a:spcBef>
                <a:spcPts val="0"/>
              </a:spcBef>
              <a:buClr>
                <a:schemeClr val="dk1"/>
              </a:buClr>
              <a:buSzPct val="78571"/>
              <a:buFont typeface="Arial"/>
              <a:buNone/>
            </a:pPr>
            <a:r>
              <a:rPr lang="en" sz="1400">
                <a:solidFill>
                  <a:srgbClr val="A71D5D"/>
                </a:solidFill>
                <a:latin typeface="Consolas"/>
                <a:ea typeface="Consolas"/>
                <a:cs typeface="Consolas"/>
                <a:sym typeface="Consolas"/>
              </a:rPr>
              <a:t>public</a:t>
            </a:r>
            <a:r>
              <a:rPr lang="en" sz="1400">
                <a:solidFill>
                  <a:srgbClr val="333333"/>
                </a:solidFill>
                <a:latin typeface="Consolas"/>
                <a:ea typeface="Consolas"/>
                <a:cs typeface="Consolas"/>
                <a:sym typeface="Consolas"/>
              </a:rPr>
              <a:t> </a:t>
            </a:r>
            <a:r>
              <a:rPr lang="en" sz="1400">
                <a:solidFill>
                  <a:srgbClr val="A71D5D"/>
                </a:solidFill>
                <a:latin typeface="Consolas"/>
                <a:ea typeface="Consolas"/>
                <a:cs typeface="Consolas"/>
                <a:sym typeface="Consolas"/>
              </a:rPr>
              <a:t>class</a:t>
            </a:r>
            <a:r>
              <a:rPr lang="en" sz="1400">
                <a:solidFill>
                  <a:srgbClr val="333333"/>
                </a:solidFill>
                <a:latin typeface="Consolas"/>
                <a:ea typeface="Consolas"/>
                <a:cs typeface="Consolas"/>
                <a:sym typeface="Consolas"/>
              </a:rPr>
              <a:t> </a:t>
            </a:r>
            <a:r>
              <a:rPr lang="en" sz="1400">
                <a:solidFill>
                  <a:srgbClr val="795DA3"/>
                </a:solidFill>
                <a:latin typeface="Consolas"/>
                <a:ea typeface="Consolas"/>
                <a:cs typeface="Consolas"/>
                <a:sym typeface="Consolas"/>
              </a:rPr>
              <a:t>Calculator</a:t>
            </a:r>
            <a:r>
              <a:rPr lang="en" sz="1400">
                <a:solidFill>
                  <a:srgbClr val="333333"/>
                </a:solidFill>
                <a:latin typeface="Consolas"/>
                <a:ea typeface="Consolas"/>
                <a:cs typeface="Consolas"/>
                <a:sym typeface="Consolas"/>
              </a:rPr>
              <a:t> {</a:t>
            </a:r>
            <a:br>
              <a:rPr lang="en" sz="1400">
                <a:solidFill>
                  <a:srgbClr val="333333"/>
                </a:solidFill>
                <a:latin typeface="Consolas"/>
                <a:ea typeface="Consolas"/>
                <a:cs typeface="Consolas"/>
                <a:sym typeface="Consolas"/>
              </a:rPr>
            </a:br>
            <a:r>
              <a:rPr lang="en" sz="1400">
                <a:solidFill>
                  <a:srgbClr val="333333"/>
                </a:solidFill>
                <a:latin typeface="Consolas"/>
                <a:ea typeface="Consolas"/>
                <a:cs typeface="Consolas"/>
                <a:sym typeface="Consolas"/>
              </a:rPr>
              <a:t>  </a:t>
            </a:r>
            <a:r>
              <a:rPr lang="en" sz="1400">
                <a:solidFill>
                  <a:srgbClr val="A71D5D"/>
                </a:solidFill>
                <a:latin typeface="Consolas"/>
                <a:ea typeface="Consolas"/>
                <a:cs typeface="Consolas"/>
                <a:sym typeface="Consolas"/>
              </a:rPr>
              <a:t>public</a:t>
            </a:r>
            <a:r>
              <a:rPr lang="en" sz="1400">
                <a:solidFill>
                  <a:srgbClr val="333333"/>
                </a:solidFill>
                <a:latin typeface="Consolas"/>
                <a:ea typeface="Consolas"/>
                <a:cs typeface="Consolas"/>
                <a:sym typeface="Consolas"/>
              </a:rPr>
              <a:t> </a:t>
            </a:r>
            <a:r>
              <a:rPr lang="en" sz="1400">
                <a:solidFill>
                  <a:srgbClr val="A71D5D"/>
                </a:solidFill>
                <a:latin typeface="Consolas"/>
                <a:ea typeface="Consolas"/>
                <a:cs typeface="Consolas"/>
                <a:sym typeface="Consolas"/>
              </a:rPr>
              <a:t>int</a:t>
            </a:r>
            <a:r>
              <a:rPr lang="en" sz="1400">
                <a:solidFill>
                  <a:srgbClr val="333333"/>
                </a:solidFill>
                <a:latin typeface="Consolas"/>
                <a:ea typeface="Consolas"/>
                <a:cs typeface="Consolas"/>
                <a:sym typeface="Consolas"/>
              </a:rPr>
              <a:t> </a:t>
            </a:r>
            <a:r>
              <a:rPr lang="en" sz="1400">
                <a:solidFill>
                  <a:srgbClr val="795DA3"/>
                </a:solidFill>
                <a:latin typeface="Consolas"/>
                <a:ea typeface="Consolas"/>
                <a:cs typeface="Consolas"/>
                <a:sym typeface="Consolas"/>
              </a:rPr>
              <a:t>evaluate </a:t>
            </a:r>
            <a:r>
              <a:rPr lang="en" sz="1400">
                <a:solidFill>
                  <a:srgbClr val="333333"/>
                </a:solidFill>
                <a:latin typeface="Consolas"/>
                <a:ea typeface="Consolas"/>
                <a:cs typeface="Consolas"/>
                <a:sym typeface="Consolas"/>
              </a:rPr>
              <a:t>(String </a:t>
            </a:r>
            <a:br>
              <a:rPr lang="en" sz="1400">
                <a:solidFill>
                  <a:srgbClr val="333333"/>
                </a:solidFill>
                <a:latin typeface="Consolas"/>
                <a:ea typeface="Consolas"/>
                <a:cs typeface="Consolas"/>
                <a:sym typeface="Consolas"/>
              </a:rPr>
            </a:br>
            <a:r>
              <a:rPr lang="en" sz="1400">
                <a:solidFill>
                  <a:srgbClr val="333333"/>
                </a:solidFill>
                <a:latin typeface="Consolas"/>
                <a:ea typeface="Consolas"/>
                <a:cs typeface="Consolas"/>
                <a:sym typeface="Consolas"/>
              </a:rPr>
              <a:t>			</a:t>
            </a:r>
            <a:r>
              <a:rPr lang="en" sz="1400">
                <a:solidFill>
                  <a:srgbClr val="ED6A43"/>
                </a:solidFill>
                <a:latin typeface="Consolas"/>
                <a:ea typeface="Consolas"/>
                <a:cs typeface="Consolas"/>
                <a:sym typeface="Consolas"/>
              </a:rPr>
              <a:t>expression</a:t>
            </a:r>
            <a:r>
              <a:rPr lang="en" sz="1400">
                <a:solidFill>
                  <a:srgbClr val="333333"/>
                </a:solidFill>
                <a:latin typeface="Consolas"/>
                <a:ea typeface="Consolas"/>
                <a:cs typeface="Consolas"/>
                <a:sym typeface="Consolas"/>
              </a:rPr>
              <a:t>) {</a:t>
            </a:r>
            <a:br>
              <a:rPr lang="en" sz="1400">
                <a:solidFill>
                  <a:srgbClr val="333333"/>
                </a:solidFill>
                <a:latin typeface="Consolas"/>
                <a:ea typeface="Consolas"/>
                <a:cs typeface="Consolas"/>
                <a:sym typeface="Consolas"/>
              </a:rPr>
            </a:br>
            <a:r>
              <a:rPr lang="en" sz="1400">
                <a:solidFill>
                  <a:srgbClr val="333333"/>
                </a:solidFill>
                <a:latin typeface="Consolas"/>
                <a:ea typeface="Consolas"/>
                <a:cs typeface="Consolas"/>
                <a:sym typeface="Consolas"/>
              </a:rPr>
              <a:t>    </a:t>
            </a:r>
            <a:r>
              <a:rPr lang="en" sz="1400">
                <a:solidFill>
                  <a:srgbClr val="A71D5D"/>
                </a:solidFill>
                <a:latin typeface="Consolas"/>
                <a:ea typeface="Consolas"/>
                <a:cs typeface="Consolas"/>
                <a:sym typeface="Consolas"/>
              </a:rPr>
              <a:t>int</a:t>
            </a:r>
            <a:r>
              <a:rPr lang="en" sz="1400">
                <a:solidFill>
                  <a:srgbClr val="333333"/>
                </a:solidFill>
                <a:latin typeface="Consolas"/>
                <a:ea typeface="Consolas"/>
                <a:cs typeface="Consolas"/>
                <a:sym typeface="Consolas"/>
              </a:rPr>
              <a:t> sum </a:t>
            </a:r>
            <a:r>
              <a:rPr lang="en" sz="1400">
                <a:solidFill>
                  <a:srgbClr val="A71D5D"/>
                </a:solidFill>
                <a:latin typeface="Consolas"/>
                <a:ea typeface="Consolas"/>
                <a:cs typeface="Consolas"/>
                <a:sym typeface="Consolas"/>
              </a:rPr>
              <a:t>=</a:t>
            </a:r>
            <a:r>
              <a:rPr lang="en" sz="1400">
                <a:solidFill>
                  <a:srgbClr val="333333"/>
                </a:solidFill>
                <a:latin typeface="Consolas"/>
                <a:ea typeface="Consolas"/>
                <a:cs typeface="Consolas"/>
                <a:sym typeface="Consolas"/>
              </a:rPr>
              <a:t> </a:t>
            </a:r>
            <a:r>
              <a:rPr lang="en" sz="1400">
                <a:solidFill>
                  <a:srgbClr val="0086B3"/>
                </a:solidFill>
                <a:latin typeface="Consolas"/>
                <a:ea typeface="Consolas"/>
                <a:cs typeface="Consolas"/>
                <a:sym typeface="Consolas"/>
              </a:rPr>
              <a:t>0</a:t>
            </a:r>
            <a:r>
              <a:rPr lang="en" sz="1400">
                <a:solidFill>
                  <a:srgbClr val="333333"/>
                </a:solidFill>
                <a:latin typeface="Consolas"/>
                <a:ea typeface="Consolas"/>
                <a:cs typeface="Consolas"/>
                <a:sym typeface="Consolas"/>
              </a:rPr>
              <a:t>;</a:t>
            </a:r>
            <a:br>
              <a:rPr lang="en" sz="1400">
                <a:solidFill>
                  <a:srgbClr val="333333"/>
                </a:solidFill>
                <a:latin typeface="Consolas"/>
                <a:ea typeface="Consolas"/>
                <a:cs typeface="Consolas"/>
                <a:sym typeface="Consolas"/>
              </a:rPr>
            </a:br>
            <a:r>
              <a:rPr lang="en" sz="1400">
                <a:solidFill>
                  <a:srgbClr val="333333"/>
                </a:solidFill>
                <a:latin typeface="Consolas"/>
                <a:ea typeface="Consolas"/>
                <a:cs typeface="Consolas"/>
                <a:sym typeface="Consolas"/>
              </a:rPr>
              <a:t>    </a:t>
            </a:r>
            <a:r>
              <a:rPr lang="en" sz="1400">
                <a:solidFill>
                  <a:srgbClr val="A71D5D"/>
                </a:solidFill>
                <a:latin typeface="Consolas"/>
                <a:ea typeface="Consolas"/>
                <a:cs typeface="Consolas"/>
                <a:sym typeface="Consolas"/>
              </a:rPr>
              <a:t>for</a:t>
            </a:r>
            <a:r>
              <a:rPr lang="en" sz="1400">
                <a:solidFill>
                  <a:srgbClr val="333333"/>
                </a:solidFill>
                <a:latin typeface="Consolas"/>
                <a:ea typeface="Consolas"/>
                <a:cs typeface="Consolas"/>
                <a:sym typeface="Consolas"/>
              </a:rPr>
              <a:t> (String summand</a:t>
            </a:r>
            <a:r>
              <a:rPr lang="en" sz="1400">
                <a:solidFill>
                  <a:srgbClr val="A71D5D"/>
                </a:solidFill>
                <a:latin typeface="Consolas"/>
                <a:ea typeface="Consolas"/>
                <a:cs typeface="Consolas"/>
                <a:sym typeface="Consolas"/>
              </a:rPr>
              <a:t>:</a:t>
            </a:r>
            <a:r>
              <a:rPr lang="en" sz="1400">
                <a:solidFill>
                  <a:srgbClr val="333333"/>
                </a:solidFill>
                <a:latin typeface="Consolas"/>
                <a:ea typeface="Consolas"/>
                <a:cs typeface="Consolas"/>
                <a:sym typeface="Consolas"/>
              </a:rPr>
              <a:t> </a:t>
            </a:r>
            <a:br>
              <a:rPr lang="en" sz="1400">
                <a:solidFill>
                  <a:srgbClr val="333333"/>
                </a:solidFill>
                <a:latin typeface="Consolas"/>
                <a:ea typeface="Consolas"/>
                <a:cs typeface="Consolas"/>
                <a:sym typeface="Consolas"/>
              </a:rPr>
            </a:br>
            <a:r>
              <a:rPr lang="en" sz="1400">
                <a:solidFill>
                  <a:srgbClr val="333333"/>
                </a:solidFill>
                <a:latin typeface="Consolas"/>
                <a:ea typeface="Consolas"/>
                <a:cs typeface="Consolas"/>
                <a:sym typeface="Consolas"/>
              </a:rPr>
              <a:t>			expression</a:t>
            </a:r>
            <a:r>
              <a:rPr lang="en" sz="1400">
                <a:solidFill>
                  <a:srgbClr val="A71D5D"/>
                </a:solidFill>
                <a:latin typeface="Consolas"/>
                <a:ea typeface="Consolas"/>
                <a:cs typeface="Consolas"/>
                <a:sym typeface="Consolas"/>
              </a:rPr>
              <a:t>.</a:t>
            </a:r>
            <a:r>
              <a:rPr lang="en" sz="1400">
                <a:solidFill>
                  <a:srgbClr val="333333"/>
                </a:solidFill>
                <a:latin typeface="Consolas"/>
                <a:ea typeface="Consolas"/>
                <a:cs typeface="Consolas"/>
                <a:sym typeface="Consolas"/>
              </a:rPr>
              <a:t>split(</a:t>
            </a:r>
            <a:r>
              <a:rPr lang="en" sz="1400">
                <a:solidFill>
                  <a:srgbClr val="183691"/>
                </a:solidFill>
                <a:latin typeface="Consolas"/>
                <a:ea typeface="Consolas"/>
                <a:cs typeface="Consolas"/>
                <a:sym typeface="Consolas"/>
              </a:rPr>
              <a:t>"\\+"</a:t>
            </a:r>
            <a:r>
              <a:rPr lang="en" sz="1400">
                <a:solidFill>
                  <a:srgbClr val="333333"/>
                </a:solidFill>
                <a:latin typeface="Consolas"/>
                <a:ea typeface="Consolas"/>
                <a:cs typeface="Consolas"/>
                <a:sym typeface="Consolas"/>
              </a:rPr>
              <a:t>))</a:t>
            </a:r>
            <a:br>
              <a:rPr lang="en" sz="1400">
                <a:solidFill>
                  <a:srgbClr val="333333"/>
                </a:solidFill>
                <a:latin typeface="Consolas"/>
                <a:ea typeface="Consolas"/>
                <a:cs typeface="Consolas"/>
                <a:sym typeface="Consolas"/>
              </a:rPr>
            </a:br>
            <a:r>
              <a:rPr lang="en" sz="1400">
                <a:solidFill>
                  <a:srgbClr val="333333"/>
                </a:solidFill>
                <a:latin typeface="Consolas"/>
                <a:ea typeface="Consolas"/>
                <a:cs typeface="Consolas"/>
                <a:sym typeface="Consolas"/>
              </a:rPr>
              <a:t>      sum </a:t>
            </a:r>
            <a:r>
              <a:rPr lang="en" sz="1400">
                <a:solidFill>
                  <a:srgbClr val="A71D5D"/>
                </a:solidFill>
                <a:latin typeface="Consolas"/>
                <a:ea typeface="Consolas"/>
                <a:cs typeface="Consolas"/>
                <a:sym typeface="Consolas"/>
              </a:rPr>
              <a:t>+=</a:t>
            </a:r>
            <a:r>
              <a:rPr lang="en" sz="1400">
                <a:solidFill>
                  <a:srgbClr val="333333"/>
                </a:solidFill>
                <a:latin typeface="Consolas"/>
                <a:ea typeface="Consolas"/>
                <a:cs typeface="Consolas"/>
                <a:sym typeface="Consolas"/>
              </a:rPr>
              <a:t> Integer</a:t>
            </a:r>
            <a:r>
              <a:rPr lang="en" sz="1400">
                <a:solidFill>
                  <a:srgbClr val="A71D5D"/>
                </a:solidFill>
                <a:latin typeface="Consolas"/>
                <a:ea typeface="Consolas"/>
                <a:cs typeface="Consolas"/>
                <a:sym typeface="Consolas"/>
              </a:rPr>
              <a:t>.</a:t>
            </a:r>
            <a:r>
              <a:rPr lang="en" sz="1400">
                <a:solidFill>
                  <a:srgbClr val="333333"/>
                </a:solidFill>
                <a:latin typeface="Consolas"/>
                <a:ea typeface="Consolas"/>
                <a:cs typeface="Consolas"/>
                <a:sym typeface="Consolas"/>
              </a:rPr>
              <a:t>valueOf(summand);</a:t>
            </a:r>
            <a:br>
              <a:rPr lang="en" sz="1400">
                <a:solidFill>
                  <a:srgbClr val="333333"/>
                </a:solidFill>
                <a:latin typeface="Consolas"/>
                <a:ea typeface="Consolas"/>
                <a:cs typeface="Consolas"/>
                <a:sym typeface="Consolas"/>
              </a:rPr>
            </a:br>
            <a:r>
              <a:rPr lang="en" sz="1400">
                <a:solidFill>
                  <a:srgbClr val="333333"/>
                </a:solidFill>
                <a:latin typeface="Consolas"/>
                <a:ea typeface="Consolas"/>
                <a:cs typeface="Consolas"/>
                <a:sym typeface="Consolas"/>
              </a:rPr>
              <a:t>    </a:t>
            </a:r>
            <a:r>
              <a:rPr lang="en" sz="1400">
                <a:solidFill>
                  <a:srgbClr val="A71D5D"/>
                </a:solidFill>
                <a:latin typeface="Consolas"/>
                <a:ea typeface="Consolas"/>
                <a:cs typeface="Consolas"/>
                <a:sym typeface="Consolas"/>
              </a:rPr>
              <a:t>return</a:t>
            </a:r>
            <a:r>
              <a:rPr lang="en" sz="1400">
                <a:solidFill>
                  <a:srgbClr val="333333"/>
                </a:solidFill>
                <a:latin typeface="Consolas"/>
                <a:ea typeface="Consolas"/>
                <a:cs typeface="Consolas"/>
                <a:sym typeface="Consolas"/>
              </a:rPr>
              <a:t> sum;</a:t>
            </a:r>
            <a:br>
              <a:rPr lang="en" sz="1400">
                <a:solidFill>
                  <a:srgbClr val="333333"/>
                </a:solidFill>
                <a:latin typeface="Consolas"/>
                <a:ea typeface="Consolas"/>
                <a:cs typeface="Consolas"/>
                <a:sym typeface="Consolas"/>
              </a:rPr>
            </a:br>
            <a:r>
              <a:rPr lang="en" sz="1400">
                <a:solidFill>
                  <a:srgbClr val="333333"/>
                </a:solidFill>
                <a:latin typeface="Consolas"/>
                <a:ea typeface="Consolas"/>
                <a:cs typeface="Consolas"/>
                <a:sym typeface="Consolas"/>
              </a:rPr>
              <a:t>  }</a:t>
            </a:r>
            <a:br>
              <a:rPr lang="en" sz="1400">
                <a:solidFill>
                  <a:srgbClr val="333333"/>
                </a:solidFill>
                <a:latin typeface="Consolas"/>
                <a:ea typeface="Consolas"/>
                <a:cs typeface="Consolas"/>
                <a:sym typeface="Consolas"/>
              </a:rPr>
            </a:br>
            <a:r>
              <a:rPr lang="en" sz="1400">
                <a:solidFill>
                  <a:srgbClr val="333333"/>
                </a:solidFill>
                <a:latin typeface="Consolas"/>
                <a:ea typeface="Consolas"/>
                <a:cs typeface="Consolas"/>
                <a:sym typeface="Consolas"/>
              </a:rPr>
              <a:t>}</a:t>
            </a:r>
          </a:p>
          <a:p>
            <a:pPr lvl="0">
              <a:spcBef>
                <a:spcPts val="0"/>
              </a:spcBef>
              <a:buNone/>
            </a:pPr>
            <a:r>
              <a:t/>
            </a:r>
            <a:endParaRPr/>
          </a:p>
        </p:txBody>
      </p:sp>
      <p:sp>
        <p:nvSpPr>
          <p:cNvPr id="112" name="Shape 112"/>
          <p:cNvSpPr txBox="1"/>
          <p:nvPr>
            <p:ph idx="12" type="sldNum"/>
          </p:nvPr>
        </p:nvSpPr>
        <p:spPr>
          <a:xfrm>
            <a:off x="8556791" y="6333134"/>
            <a:ext cx="548700" cy="524700"/>
          </a:xfrm>
          <a:prstGeom prst="rect">
            <a:avLst/>
          </a:prstGeom>
        </p:spPr>
        <p:txBody>
          <a:bodyPr anchorCtr="0" anchor="ctr" bIns="91425" lIns="91425" rIns="91425" wrap="square" tIns="91425">
            <a:noAutofit/>
          </a:bodyPr>
          <a:lstStyle/>
          <a:p>
            <a:pPr lvl="0">
              <a:spcBef>
                <a:spcPts val="0"/>
              </a:spcBef>
              <a:buNone/>
            </a:pPr>
            <a:fld id="{00000000-1234-1234-1234-123412341234}" type="slidenum">
              <a:rPr lang="en"/>
              <a:t>‹#›</a:t>
            </a:fld>
          </a:p>
        </p:txBody>
      </p:sp>
    </p:spTree>
  </p:cSld>
  <p:clrMapOvr>
    <a:masterClrMapping/>
  </p:clrMapOvr>
</p:sld>
</file>

<file path=ppt/theme/theme1.xml><?xml version="1.0" encoding="utf-8"?>
<a:theme xmlns:a="http://schemas.openxmlformats.org/drawingml/2006/main" xmlns:r="http://schemas.openxmlformats.org/officeDocument/2006/relationships" name="Biz">
  <a:themeElements>
    <a:clrScheme name="Custom 233">
      <a:dk1>
        <a:srgbClr val="000000"/>
      </a:dk1>
      <a:lt1>
        <a:srgbClr val="FFFFFF"/>
      </a:lt1>
      <a:dk2>
        <a:srgbClr val="2388DB"/>
      </a:dk2>
      <a:lt2>
        <a:srgbClr val="BBD7F8"/>
      </a:lt2>
      <a:accent1>
        <a:srgbClr val="80B606"/>
      </a:accent1>
      <a:accent2>
        <a:srgbClr val="E29F1D"/>
      </a:accent2>
      <a:accent3>
        <a:srgbClr val="1D6FB2"/>
      </a:accent3>
      <a:accent4>
        <a:srgbClr val="3FAC98"/>
      </a:accent4>
      <a:accent5>
        <a:srgbClr val="5B57BB"/>
      </a:accent5>
      <a:accent6>
        <a:srgbClr val="D1505E"/>
      </a:accent6>
      <a:hlink>
        <a:srgbClr val="185DA2"/>
      </a:hlink>
      <a:folHlink>
        <a:srgbClr val="00487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ustom Theme">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