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Waterfal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t>This is what we call the incremental model. This is really no different from the waterfall process, except for the order of operations. We come up with our requirements, design, code, test, and integrate. In sequence, only moving on when ready to do so. The difference is that we do this one distinct feature at a time. As each feature is complete, we can offer the user a progressively more complete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Well, is this any better? Why might this be helpful? (discussion)</a:t>
            </a:r>
          </a:p>
          <a:p>
            <a:pPr lvl="0" rtl="0">
              <a:spcBef>
                <a:spcPts val="0"/>
              </a:spcBef>
              <a:buNone/>
            </a:pPr>
            <a:r>
              <a:rPr lang="en"/>
              <a:t>-(read, read) - you don’t need to wait until the end of the project to know how you did. If something is wrong, you may be able to find out more quickly. Quickly enough that you can easily change unstarted features, and potentially change existing features.</a:t>
            </a:r>
          </a:p>
          <a:p>
            <a:pPr lvl="0" rtl="0">
              <a:spcBef>
                <a:spcPts val="0"/>
              </a:spcBef>
              <a:buNone/>
            </a:pPr>
            <a:r>
              <a:rPr lang="en"/>
              <a:t>-(read). You can test individual features in isolation, and then bring them together slowly. As a result, you may have fewer bugs in the resulting product.</a:t>
            </a:r>
          </a:p>
          <a:p>
            <a:pPr lvl="0" rtl="0">
              <a:spcBef>
                <a:spcPts val="0"/>
              </a:spcBef>
              <a:buNone/>
            </a:pPr>
            <a:r>
              <a:rPr lang="en"/>
              <a:t>- (read). You can put something out there to help recoup costs.</a:t>
            </a:r>
          </a:p>
          <a:p>
            <a:pPr lvl="0" rtl="0">
              <a:spcBef>
                <a:spcPts val="0"/>
              </a:spcBef>
              <a:buNone/>
            </a:pPr>
            <a:r>
              <a:rPr lang="en"/>
              <a:t>(discuss)</a:t>
            </a:r>
          </a:p>
          <a:p>
            <a:pPr lvl="0" rtl="0">
              <a:spcBef>
                <a:spcPts val="0"/>
              </a:spcBef>
              <a:buNone/>
            </a:pPr>
            <a:r>
              <a:rPr lang="en"/>
              <a:t>-(read)</a:t>
            </a:r>
          </a:p>
          <a:p>
            <a:pPr lvl="0" rtl="0">
              <a:spcBef>
                <a:spcPts val="0"/>
              </a:spcBef>
              <a:buNone/>
            </a:pPr>
            <a:r>
              <a:rPr lang="en"/>
              <a:t>-(read) - you need to know what the features are, how they’ll work together, and what the complete system will look like. It’s a little unrealistic to think you can just bolt individual features together. In practice, this might be no less rigid than waterfall, as you still need to have a plan in place.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practice, incremental development is quite useful in overcoming issues associated with waterfall, but it is a half-step. It’s a little less rigid and plan-driven than waterfall - you get partially complete builds that change over time - but still requires a fixed and carefully-defined plan. There’s a very interesting idea at the root of it - this concept of handing off multiple builds of the system as the project progresses. That’s a powerful idea, that you can offer the customer something to play with before the entire project comes to an end. It’s a nice form of insurance - no matter what happens, no matter what goes wrong, we’ll at least have something to show off. That idea is at the heart of our next process, what we call the iterative (or evolutionary) model of development.</a:t>
            </a:r>
          </a:p>
          <a:p>
            <a:pPr lvl="0" rtl="0">
              <a:spcBef>
                <a:spcPts val="0"/>
              </a:spcBef>
              <a:buNone/>
            </a:pPr>
            <a:r>
              <a:rPr lang="en"/>
              <a:t>Here, development progresses in cycles. You come up with an initial concept, create a core set of requirements or refine existing requirements, design the software, build and test it, then you deliver a product to the customer. Now, where this differs from waterfall is that the intent is not to come up with the final software before presenting it. Instead, you plan out a functioning prototype. You treat this as the first or second or whatever draft of the software, deliver a working version to the customer, and get their feedback. You then take that feedback and incorporate it into the next cycle, as you simultaneously fix bugs, improve functionality, and add features. Each cycle, you end up with a progressively more complete piece of software while constantly keeping the customer informed and - ideally -happy with your progress. Unlike waterfall, during each cycle, you are free to cycle through the requirements and design stages. You’re encouraged to revisit the early stages to improve what you had before. Rather than requiring a theoretical perfect design, you try to come up with something good enough that can be changed later.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processes sound pretty similar at first - (read read). Isn’t this essentially the same thing? </a:t>
            </a:r>
          </a:p>
          <a:p>
            <a:pPr lvl="0" rtl="0">
              <a:spcBef>
                <a:spcPts val="0"/>
              </a:spcBef>
              <a:buNone/>
            </a:pPr>
            <a:r>
              <a:rPr lang="en"/>
              <a:t>The practice is a little different. Say we were writing an essay, (read). In iterative development, we don’t care about individual features as much as we care about getting the customer some version of the whole thing to try. We can have non-working or buggy features, and we could simulate their outcome (or just tell the customer that it’s not working perfectly yet), but we can give the customer an idea of what to expect, then work on getting the real functionality in there or work out the bugs over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-(read, read). In some ways, this process averts risk better than waterfall. We may not have the perfect requirements or design, but we know the customer is happy. We’re not going to have to get rid of years of work because the customer is unhappy.</a:t>
            </a:r>
          </a:p>
          <a:p>
            <a:pPr lvl="0" rtl="0">
              <a:spcBef>
                <a:spcPts val="0"/>
              </a:spcBef>
              <a:buNone/>
            </a:pPr>
            <a:r>
              <a:rPr lang="en"/>
              <a:t>-(read)</a:t>
            </a:r>
          </a:p>
          <a:p>
            <a:pPr lvl="0" rtl="0">
              <a:spcBef>
                <a:spcPts val="0"/>
              </a:spcBef>
              <a:buNone/>
            </a:pPr>
            <a:r>
              <a:rPr lang="en"/>
              <a:t>-The waterfall model is based on how physical products are engineered, but software is very different from a physical product. Iterative processes are becoming so popular because the match what is basically the natural progression of software. Software is not a physical product, it’s this complex intangible thing, and problems can be elusive. Software is something that should be able to evolve in ways that a car or a bridge can’t, and this process allows us to build something that can be improved and changed over time.</a:t>
            </a:r>
          </a:p>
          <a:p>
            <a:pPr lvl="0" rtl="0">
              <a:spcBef>
                <a:spcPts val="0"/>
              </a:spcBef>
              <a:buNone/>
            </a:pPr>
            <a:r>
              <a:rPr lang="en"/>
              <a:t>(discuss)</a:t>
            </a:r>
          </a:p>
          <a:p>
            <a:pPr lvl="0" rtl="0">
              <a:spcBef>
                <a:spcPts val="0"/>
              </a:spcBef>
              <a:buNone/>
            </a:pPr>
            <a:r>
              <a:rPr lang="en"/>
              <a:t>-(read) - it’s hard to revise something like a pacemaker over time - if there is a fundamental requirements issue, then a person might die. That requires more care than it often taken in these evolutionary development processes. The rigidity of waterfall can be bad, but it also ensures that you take your time with each development phase. If there is a high cost associated with mistakes, then you need to plan more.</a:t>
            </a:r>
          </a:p>
          <a:p>
            <a:pPr lvl="0" rtl="0">
              <a:spcBef>
                <a:spcPts val="0"/>
              </a:spcBef>
              <a:buNone/>
            </a:pPr>
            <a:r>
              <a:rPr lang="en"/>
              <a:t>- (read) - too often, the idea of frequent releases is taken as a race. Anytime that happens, the end product is going to be worse for it. (read)</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iterative cycle is one form of what have come to be known as agile processes. In 2001, a bunch of guys came together and explicitly rejected plan-driven paradigms like waterfall. They proposed what they called the agile manifesto - a set of principles - a philosophy - that, if followed would lead to better software - development that came with the perks of organization and structure without the rigidity of waterfall. Their manifesto was this - while there is value in the items on the right, the items on the left are always more important.</a:t>
            </a:r>
          </a:p>
          <a:p>
            <a:pPr lvl="0" rtl="0">
              <a:spcBef>
                <a:spcPts val="0"/>
              </a:spcBef>
              <a:buNone/>
            </a:pPr>
            <a:r>
              <a:rPr lang="en"/>
              <a:t>- (read). Favor a productive collaborative development environment over forcing everybody into the same identical mold prescribed by a process.</a:t>
            </a:r>
          </a:p>
          <a:p>
            <a:pPr lvl="0" rtl="0">
              <a:spcBef>
                <a:spcPts val="0"/>
              </a:spcBef>
              <a:buNone/>
            </a:pPr>
            <a:r>
              <a:rPr lang="en"/>
              <a:t>- (read). All of the documentation in the world is pointless if you never produce a product.</a:t>
            </a:r>
          </a:p>
          <a:p>
            <a:pPr lvl="0" rtl="0">
              <a:spcBef>
                <a:spcPts val="0"/>
              </a:spcBef>
              <a:buNone/>
            </a:pPr>
            <a:r>
              <a:rPr lang="en"/>
              <a:t>- (read). Don’t forget about the customer. Always get their feedback. Make them part of the team.</a:t>
            </a:r>
          </a:p>
          <a:p>
            <a:pPr lvl="0" rtl="0">
              <a:spcBef>
                <a:spcPts val="0"/>
              </a:spcBef>
              <a:buNone/>
            </a:pPr>
            <a:r>
              <a:rPr lang="en"/>
              <a:t>- (read). Change is a constant, and Plans need to adapt to change.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is no single agile process, rather, Agile is a blueprint for new processes to follow. The agile manifesto encompasses a set of principles that all of the resulting processes put into practice.</a:t>
            </a:r>
          </a:p>
          <a:p>
            <a:pPr lvl="0" rtl="0">
              <a:spcBef>
                <a:spcPts val="0"/>
              </a:spcBef>
              <a:buNone/>
            </a:pPr>
            <a:r>
              <a:rPr lang="en"/>
              <a:t>- (read). This is a key facet of agile processes - constant customer feedback. You should never make a customer wait years for a piece of software that might not even be what they want. The customer should be given new releases on a regular schedule, and you should constantly seek their feedback to ensure that this is the product they want. </a:t>
            </a:r>
          </a:p>
          <a:p>
            <a:pPr lvl="0" rtl="0">
              <a:spcBef>
                <a:spcPts val="0"/>
              </a:spcBef>
              <a:buNone/>
            </a:pPr>
            <a:r>
              <a:rPr lang="en"/>
              <a:t>- (read). Markets change frequently, the needs of the user change frequently. Change will happen. Embrace it, and you can come out on top.</a:t>
            </a:r>
          </a:p>
          <a:p>
            <a:pPr lvl="0" rtl="0">
              <a:spcBef>
                <a:spcPts val="0"/>
              </a:spcBef>
              <a:buNone/>
            </a:pPr>
            <a:r>
              <a:rPr lang="en"/>
              <a:t>- (read). In most agile processes, you release a working product on a regular basis. often every two weeks. </a:t>
            </a:r>
            <a:r>
              <a:rPr lang="en">
                <a:solidFill>
                  <a:schemeClr val="dk1"/>
                </a:solidFill>
              </a:rPr>
              <a:t>The early releases obviously won’t have every feature, but each release is progressively more complete - adding  in missing features, fixing problems, and incorporating customer feedback.</a:t>
            </a:r>
          </a:p>
          <a:p>
            <a:pPr lvl="0" rtl="0">
              <a:spcBef>
                <a:spcPts val="0"/>
              </a:spcBef>
              <a:buNone/>
            </a:pPr>
            <a:r>
              <a:rPr lang="en">
                <a:solidFill>
                  <a:schemeClr val="dk1"/>
                </a:solidFill>
              </a:rPr>
              <a:t>- (read). Too often, there is an antagonistic relationship between developers and the business side of a company. They live in two different worlds - developers don’t like being told what to do by guys in suits who have never written a line of code. There is an education gap that needs to be surmounted so that both sides of the company can work together to deliver a better product.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Some of these processes are almost insulting to developers. WE focus on the negative - look how bad things are - ignoring that most developers are actually smart guys. So, don’t over manage them. A process should give structure, but not force everybody to fit one method of development. </a:t>
            </a:r>
          </a:p>
          <a:p>
            <a:pPr lvl="0" rtl="0">
              <a:spcBef>
                <a:spcPts val="0"/>
              </a:spcBef>
              <a:buNone/>
            </a:pPr>
            <a:r>
              <a:rPr lang="en"/>
              <a:t>- (read). Agile processes often stress social aspects of development - things like frequent meetings to keep everybody on track and open-air rooms over cublicles.</a:t>
            </a:r>
          </a:p>
          <a:p>
            <a:pPr lvl="0" rtl="0">
              <a:spcBef>
                <a:spcPts val="0"/>
              </a:spcBef>
              <a:buNone/>
            </a:pPr>
            <a:r>
              <a:rPr lang="en"/>
              <a:t>- (read). This fits in with the focus on frequent delivery. They argue that you can’t measure progress in documents, but in working releases of software that anybody can try out. </a:t>
            </a:r>
          </a:p>
          <a:p>
            <a:pPr lvl="0" rtl="0">
              <a:spcBef>
                <a:spcPts val="0"/>
              </a:spcBef>
              <a:buNone/>
            </a:pPr>
            <a:r>
              <a:rPr lang="en"/>
              <a:t>- (read). This one often gets missed. Frequent releases shouldn’t mean exhausted developers. Rather, what goes into a new release should be planned carefully so that you aren’t ending up in constant crunch time. Many agile processes advocate a strict 40 hour work week.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Just because you frequently release new iterations of the software doesn’t mean that development is a race. It is still important that you deliver GOOD software, so planning and design are still essential. In fact, they enhance your agility. Bad design will cripple your ability to respond to change, no matter how often you release.</a:t>
            </a:r>
          </a:p>
          <a:p>
            <a:pPr lvl="0" rtl="0">
              <a:spcBef>
                <a:spcPts val="0"/>
              </a:spcBef>
              <a:buNone/>
            </a:pPr>
            <a:r>
              <a:rPr lang="en"/>
              <a:t>- (read). Again, this isn’t a race. A new release can, and often should, be barely distinguishable from the last release. It’s about adding in small changes steadily but progressively as you work towards the finished product.</a:t>
            </a:r>
          </a:p>
          <a:p>
            <a:pPr lvl="0" rtl="0">
              <a:spcBef>
                <a:spcPts val="0"/>
              </a:spcBef>
              <a:buNone/>
            </a:pPr>
            <a:r>
              <a:rPr lang="en"/>
              <a:t>- (read). This comes back to the idea of considering the people and how they interact over a one-size-fits-all process. Heavy-handed management of a team can be as bad as no process at all, and teams that work well together and are motivated to work together towards the completion of a project will outperform teams that are forced to work in conditions they don’t like.</a:t>
            </a:r>
          </a:p>
          <a:p>
            <a:pPr lvl="0" rtl="0">
              <a:spcBef>
                <a:spcPts val="0"/>
              </a:spcBef>
              <a:buNone/>
            </a:pPr>
            <a:r>
              <a:rPr lang="en"/>
              <a:t>- (read). Just as customer feedback is essential, self-reflection is important. The team needs to serve as their own mechanic, recognize problems, and evolve to fix these issues.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Again, there is no one single agile process, but in the abstract, the agile idea is a more general form of the iterative model. Rather than a prescribed series of steps, development continues in cycles, where each cycle results in a new version of the system. Incomplete or not, working or not, you have a build that can be executed. Before development, you come up with an initial set of requirements - this can be a huge formal list like in a traditional waterfall or, more commonly, an informal set of scenarios or user requests - prioritize them, and select a set of the next iteration. Then, you perform a work cycle and product a new system version.</a:t>
            </a:r>
          </a:p>
          <a:p>
            <a:pPr lvl="0" rtl="0">
              <a:spcBef>
                <a:spcPts val="0"/>
              </a:spcBef>
              <a:buNone/>
            </a:pPr>
            <a:r>
              <a:rPr lang="en"/>
              <a:t>-(bring in and read). This is not like a code-and-fix with iterative releases. Agile does not prescribe one style of working during an iteration, but does mandate that you have some planned process during that cycle. You need to think ahead, have some reasonable workflow.  The intent is to be careful, but not inflexible. </a:t>
            </a:r>
          </a:p>
          <a:p>
            <a:pPr lvl="0" rtl="0">
              <a:spcBef>
                <a:spcPts val="0"/>
              </a:spcBef>
              <a:buNone/>
            </a:pPr>
            <a:r>
              <a:rPr lang="en"/>
              <a:t>-(bring in) That can be fairly traditional and formalized like in the iterative model, with interleaved requirements and design, then coding and testing, or it can be far more informal, as we’ll see in the scrum model, one example of an agile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prevailing paradigm in software development is to sit down, think a little, and put together an initial stab at a program - almost like a first draft of a book - and stopping to fix the code as things go wrong. This is a pretty normal approach to class projects = it’s certainly what I did - and it’s actually pretty common in real for-profit development too. Now, this doesn’t mean that you didn’t make any effort at putting together requirements or sketching out a design - those other things we discussed - but at least that there’s no formal structure to how the software was built. What’s wrong with this? Where can this get us in trouble?</a:t>
            </a:r>
          </a:p>
          <a:p>
            <a:pPr lvl="0" rtl="0">
              <a:spcBef>
                <a:spcPts val="0"/>
              </a:spcBef>
              <a:buNone/>
            </a:pPr>
            <a:r>
              <a:rPr lang="en"/>
              <a:t>(discuss)</a:t>
            </a:r>
          </a:p>
          <a:p>
            <a:pPr lvl="0" rtl="0">
              <a:spcBef>
                <a:spcPts val="0"/>
              </a:spcBef>
              <a:buNone/>
            </a:pPr>
            <a:r>
              <a:rPr lang="en"/>
              <a:t>(read, read)</a:t>
            </a:r>
          </a:p>
          <a:p>
            <a:pPr lvl="0" rtl="0">
              <a:spcBef>
                <a:spcPts val="0"/>
              </a:spcBef>
              <a:buNone/>
            </a:pPr>
            <a:r>
              <a:rPr lang="en"/>
              <a:t>Fundamentally, this lack of structure results in the addition of unnecessary risk to the project. Projects fail all the time because of what should be tiny problems, but because they weren’t anticipated or countered, they blew up the project.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Any rugby fans out there?</a:t>
            </a:r>
          </a:p>
          <a:p>
            <a:pPr lvl="0" rtl="0">
              <a:spcBef>
                <a:spcPts val="0"/>
              </a:spcBef>
              <a:buNone/>
            </a:pPr>
            <a:r>
              <a:rPr lang="en"/>
              <a:t>So, in rugby, a scrum is something that happens when you need to restart play. You bring together the players from each team, put them really close, have them stick their heads together, and then fight for the ball. Seems a little more violent than your usual software development process, but there’s some good inspiration there. The scrum process is one of the most well-known agile processes, and is all about bringing the team together, having them work through problems and focus on a common goal, and then sending them out to accomplish something. Each member of the team is free to follow their own work process on the parts of the software they are assigned, but there is an overall structure to the development process, based on communication, meetings, and pre-defined roles.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Each development cycle in scrum is called a sprint, and it usually lasts two weeks. After that period, you ship a new version of the system. During a sprint, scrum drops the traditional formal cycle of requirements, design, development, implementation, and testing with an informal cycle of face-to-face meetings followed by work periods. The idea is that, to remain agile, teams should self-organize, hold daily face-to-face meetings, and come together to work towards a common goal - working with each other to resolve issues. Advocates of scrum believe that you can’t respond to frequent requirements change by holding on to a rigid cycle, no matter how short that cycle is - and that it is better to throw out that form of organization in favor of a higher level of within-team collaboration.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keep scrum on track, the process prescribes three roles that must be fulfilled. The first is, of course, the development team. These are the guys building the software. One thing to keep in mind is that scrum is recommended for small teams, usually about 3-9 people. Any more and it becomes hard to keep the entire team on track and collaborating. The larger the team, the harder it is to be agile and respond to change.</a:t>
            </a:r>
          </a:p>
          <a:p>
            <a:pPr lvl="0" rtl="0">
              <a:spcBef>
                <a:spcPts val="0"/>
              </a:spcBef>
              <a:buNone/>
            </a:pPr>
            <a:r>
              <a:rPr lang="en"/>
              <a:t>- (read). </a:t>
            </a:r>
          </a:p>
          <a:p>
            <a:pPr lvl="0" rtl="0">
              <a:spcBef>
                <a:spcPts val="0"/>
              </a:spcBef>
              <a:buNone/>
            </a:pPr>
            <a:r>
              <a:rPr lang="en"/>
              <a:t>- (read, read), especially those identified in the daily meetings, (read, 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cornerstone of the scrum process is the daily team meeting. To keep the team on track, this meeting does have a strict format, controlled by the scrum master. The goal is for this to be quick - you can’t develop if you’re meeting all day. Everybody stands up - you can’t relax while standing - and each person answers three questions (read). The scrum master and the other team members can discuss the blocking issues and how to work past them. </a:t>
            </a:r>
          </a:p>
          <a:p>
            <a:pPr lvl="0" rtl="0">
              <a:spcBef>
                <a:spcPts val="0"/>
              </a:spcBef>
              <a:buNone/>
            </a:pPr>
            <a:r>
              <a:rPr lang="en"/>
              <a:t>Through this meeting, everybody knows what the others are doing, they can help resolve each other’s issues, and they can quickly respond to project changes.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-(read, read) - if something changes, you just sort it out in the morning meeting and continue working, if it doesn’t impact the current sprint, the person in the product owner role can revise the requirements, prioritize changes, and make them the focus of the next sprint.</a:t>
            </a:r>
          </a:p>
          <a:p>
            <a:pPr lvl="0" rtl="0">
              <a:spcBef>
                <a:spcPts val="0"/>
              </a:spcBef>
              <a:buNone/>
            </a:pPr>
            <a:r>
              <a:rPr lang="en"/>
              <a:t>- (read) - you don’t force everybody into the same requirements-design-implement-test loop. Each team member has the freedom to approach their tasks using the process they want to use, as long as they are still contribute towards the overall project goals and as long as they still perform good work.</a:t>
            </a:r>
          </a:p>
          <a:p>
            <a:pPr lvl="0" rtl="0">
              <a:spcBef>
                <a:spcPts val="0"/>
              </a:spcBef>
              <a:buNone/>
            </a:pPr>
            <a:r>
              <a:rPr lang="en"/>
              <a:t>(discuss)</a:t>
            </a:r>
          </a:p>
          <a:p>
            <a:pPr lvl="0" rtl="0">
              <a:spcBef>
                <a:spcPts val="0"/>
              </a:spcBef>
              <a:buNone/>
            </a:pPr>
            <a:r>
              <a:rPr lang="en"/>
              <a:t>-(read) - your project requirements will change at some point, and the problem with waterfall is that it has trouble dealing with that change. However, a major issue with agile processes is that requirements are treated too informally. They are often just set up as a loose form of guidance for the project, and not something that you deeply analyze and verify. This can result in developers missing important problems until they are extremely expensive to fix.</a:t>
            </a:r>
          </a:p>
          <a:p>
            <a:pPr lvl="0" rtl="0">
              <a:spcBef>
                <a:spcPts val="0"/>
              </a:spcBef>
              <a:buNone/>
            </a:pPr>
            <a:r>
              <a:rPr lang="en"/>
              <a:t>- (read) - the software alone is not enough. You need documentation if you have any intention of keeping the software alive for more than a year or two. New developers will come in during maintenance, your company might want to reuse code in a future project, you might decide to add features. Without the kind of documentation produced in formal processes, this can be really hard. Even well-commented code can be hard to work with if you don’t have the kind of context offered by design documents.</a:t>
            </a:r>
          </a:p>
          <a:p>
            <a:pPr lvl="0" rtl="0">
              <a:spcBef>
                <a:spcPts val="0"/>
              </a:spcBef>
              <a:buNone/>
            </a:pPr>
            <a:r>
              <a:rPr lang="en"/>
              <a:t>- The last potential problem is that scrum is a very social process, and relies heavily on the personalities of the people involved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choice of whether to use an agile process like scrum or a more traditional process like waterfall depends heavily on what kind of resources you are working with, and the nature of your project. Last time, I showed you this five-point matrix as one way to plot out what you’re working with and choose a process from there</a:t>
            </a:r>
          </a:p>
          <a:p>
            <a:pPr lvl="0" rtl="0">
              <a:spcBef>
                <a:spcPts val="0"/>
              </a:spcBef>
              <a:buNone/>
            </a:pPr>
            <a:r>
              <a:rPr lang="en">
                <a:solidFill>
                  <a:schemeClr val="dk1"/>
                </a:solidFill>
              </a:rPr>
              <a:t>- (bring in, ask their opinion) waterfall</a:t>
            </a:r>
          </a:p>
          <a:p>
            <a:pPr lvl="0" rtl="0">
              <a:spcBef>
                <a:spcPts val="0"/>
              </a:spcBef>
              <a:buNone/>
            </a:pPr>
            <a:r>
              <a:rPr lang="en">
                <a:solidFill>
                  <a:schemeClr val="dk1"/>
                </a:solidFill>
              </a:rPr>
              <a:t>- (bring in). Now, this is usually our cut-off for agile processes. If you’re within this - read off - or closer to the center, than you’d be better off with agile than plan-driven. If you’re out past this (give example), then use something like waterfall.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(handout, give time, discuss - no right answer, looking for opinions)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 one the customer doesn’t want</a:t>
            </a:r>
          </a:p>
          <a:p>
            <a:pPr lvl="0" rtl="0">
              <a:spcBef>
                <a:spcPts val="0"/>
              </a:spcBef>
              <a:buNone/>
            </a:pPr>
            <a:r>
              <a:rPr lang="en"/>
              <a:t>- even if it does the right things, it might give us the wrong answers</a:t>
            </a:r>
          </a:p>
          <a:p>
            <a:pPr lvl="0" rtl="0">
              <a:spcBef>
                <a:spcPts val="0"/>
              </a:spcBef>
              <a:buNone/>
            </a:pPr>
            <a:r>
              <a:rPr lang="en"/>
              <a:t>(read rest)</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where extreme programming comes in. XP, for short, is both a process in itself, and a set of principles and practices that can be incorporated into all sorts of agile processes to help ensure that you produce better software and have happier developers while you build it. These are practices that are designed to </a:t>
            </a:r>
          </a:p>
          <a:p>
            <a:pPr lvl="0" rtl="0">
              <a:spcBef>
                <a:spcPts val="0"/>
              </a:spcBef>
              <a:buNone/>
            </a:pPr>
            <a:r>
              <a:rPr lang="en"/>
              <a:t>(read) by being able to respond quickly to change</a:t>
            </a:r>
          </a:p>
          <a:p>
            <a:pPr lvl="0" rtl="0">
              <a:spcBef>
                <a:spcPts val="0"/>
              </a:spcBef>
              <a:buNone/>
            </a:pPr>
            <a:r>
              <a:rPr lang="en"/>
              <a:t>(read) </a:t>
            </a:r>
          </a:p>
          <a:p>
            <a:pPr lvl="0" rtl="0">
              <a:spcBef>
                <a:spcPts val="0"/>
              </a:spcBef>
              <a:buNone/>
            </a:pPr>
            <a:r>
              <a:rPr lang="en"/>
              <a:t>(read)</a:t>
            </a:r>
          </a:p>
          <a:p>
            <a:pPr lvl="0" rtl="0">
              <a:spcBef>
                <a:spcPts val="0"/>
              </a:spcBef>
              <a:buNone/>
            </a:pPr>
            <a:r>
              <a:rPr lang="en"/>
              <a:t>(read) - something that is easy to lose when you are focused on rapid releases.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with their own sets of activities and deliverables, requirements documents, design docs, source code, tests, and so forth.</a:t>
            </a:r>
          </a:p>
          <a:p>
            <a:pPr lvl="0" rtl="0">
              <a:spcBef>
                <a:spcPts val="0"/>
              </a:spcBef>
              <a:buNone/>
            </a:pPr>
            <a:r>
              <a:rPr lang="en"/>
              <a:t>As a result, (read) </a:t>
            </a:r>
          </a:p>
          <a:p>
            <a:pPr lvl="0" rtl="0">
              <a:spcBef>
                <a:spcPts val="0"/>
              </a:spcBef>
              <a:buNone/>
            </a:pPr>
            <a:r>
              <a:rPr lang="en"/>
              <a:t>(read), we can tell where we are in the process - what is done, how far we have to go, when to move into a new development phase. We have structure to support development.</a:t>
            </a:r>
          </a:p>
          <a:p>
            <a:pPr lvl="0" rtl="0">
              <a:spcBef>
                <a:spcPts val="0"/>
              </a:spcBef>
              <a:buNone/>
            </a:pPr>
            <a:r>
              <a:rPr lang="en"/>
              <a:t>(read) - they know what to work on, and, ideally, they won’t get caught in code and fix cycles - more planning will hopefully lead to better code in the first place</a:t>
            </a:r>
          </a:p>
          <a:p>
            <a:pPr lvl="0" rtl="0">
              <a:spcBef>
                <a:spcPts val="0"/>
              </a:spcBef>
              <a:buNone/>
            </a:pPr>
            <a:r>
              <a:rPr lang="en"/>
              <a:t>(read) - armed with more information, we can plan for problems and ensure they don’t sink the ship.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these are scenarios written by the customers that describe what the software needs to do - these serve as your initial requirements, as the basis for the tests that are used to determine product acceptance, and as a way to estimate time to implement features. Once you choose a story to implement, you meet with the customers to flesh that out into full requirements.</a:t>
            </a:r>
          </a:p>
          <a:p>
            <a:pPr lvl="0" rtl="0">
              <a:spcBef>
                <a:spcPts val="0"/>
              </a:spcBef>
              <a:buNone/>
            </a:pPr>
            <a:r>
              <a:rPr lang="en"/>
              <a:t>(read)</a:t>
            </a:r>
          </a:p>
          <a:p>
            <a:pPr lvl="0" rtl="0">
              <a:spcBef>
                <a:spcPts val="0"/>
              </a:spcBef>
              <a:buNone/>
            </a:pPr>
            <a:r>
              <a:rPr lang="en"/>
              <a:t>(read) - when you start, take those user stories, prioritize them, estimate how long they’d take, and divide the project into a dozen or so iterations. This allows clear progress tracking. At the start of an iteration, break the stories for that iteration into a list of programming tasks. Do not put too many tasks into an iteration. You want to maintain quality. Instead, reformulate your iteration plan to add more iterations and move stories around.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 the idea is that communication is important and that cubicles harm that. Instead, XP advocates for removing walls, putting people at common tables, and giving them white boards and conference tables to facilitate group discussions. This migfht help encourage people to work together more, it might help decrease ego issues and foster this idea that the whole team owns the project, not little collections of code owned by each developer. </a:t>
            </a:r>
          </a:p>
          <a:p>
            <a:pPr lvl="0" rtl="0">
              <a:spcBef>
                <a:spcPts val="0"/>
              </a:spcBef>
              <a:buNone/>
            </a:pPr>
            <a:r>
              <a:rPr lang="en"/>
              <a:t>This is not without some controversy. We’re not the most social people in the world, and some people find it really hard to work in a big open workspace, but this is something really pushed by the XP philosophy.</a:t>
            </a:r>
          </a:p>
          <a:p>
            <a:pPr lvl="0" rtl="0">
              <a:spcBef>
                <a:spcPts val="0"/>
              </a:spcBef>
              <a:buNone/>
            </a:pPr>
            <a:r>
              <a:rPr lang="en"/>
              <a:t>- working overtime sucks the spirit and motivation from the team, so (read). Tired workers produce less code and what they do produce has more faults in it, so by slowing down the pace and reducing the scope of an iteration, you keep your developers at their best.</a:t>
            </a:r>
          </a:p>
          <a:p>
            <a:pPr lvl="0" rtl="0">
              <a:spcBef>
                <a:spcPts val="0"/>
              </a:spcBef>
              <a:buNone/>
            </a:pPr>
            <a:r>
              <a:rPr lang="en"/>
              <a:t>-(read) - don’t have the same guy solve  the same kinds of problems every iteration (read)</a:t>
            </a:r>
          </a:p>
          <a:p>
            <a:pPr lvl="0" rtl="0">
              <a:spcBef>
                <a:spcPts val="0"/>
              </a:spcBef>
              <a:buNone/>
            </a:pPr>
            <a:r>
              <a:rPr lang="en"/>
              <a:t>-(read) - when, not if. Don’t be shackled to a process. If it’s not working, don’t stick with 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 a simple design is always going to be easier and faster to implement than a complex one. Simplicity is subjective, but there are four qualities that XP encourages you to shoot for - testable, you can write tests to ensure that results are correct - understandable, you have a clear idea of how to make a design work - browsable, you can find whatever you are looking for, such as where a ferature is implemented in the code - and explainable - you don’t just understand the design, but you can explain it to the customer and the other developers as well.</a:t>
            </a:r>
          </a:p>
          <a:p>
            <a:pPr lvl="0" rtl="0">
              <a:spcBef>
                <a:spcPts val="0"/>
              </a:spcBef>
              <a:buNone/>
            </a:pPr>
            <a:r>
              <a:rPr lang="en"/>
              <a:t>- (read) - create throwaway code before you make a change to the core project </a:t>
            </a:r>
          </a:p>
          <a:p>
            <a:pPr lvl="0" rtl="0">
              <a:spcBef>
                <a:spcPts val="0"/>
              </a:spcBef>
              <a:buNone/>
            </a:pPr>
            <a:r>
              <a:rPr lang="en"/>
              <a:t>- (read), don’t be tempted to program something you *might* need later, (read) - focus on what you need now, not what you might need in the future.</a:t>
            </a:r>
          </a:p>
          <a:p>
            <a:pPr lvl="0" rtl="0">
              <a:spcBef>
                <a:spcPts val="0"/>
              </a:spcBef>
              <a:buNone/>
            </a:pPr>
            <a:r>
              <a:rPr lang="en"/>
              <a:t>- (read). We hold onto code way too long because it kind of works and we’re afraid to change it. But, this fear is the enemy of being able to maintain a system in the future. </a:t>
            </a:r>
            <a:r>
              <a:rPr lang="en">
                <a:solidFill>
                  <a:schemeClr val="dk1"/>
                </a:solidFill>
                <a:highlight>
                  <a:srgbClr val="FFFFFF"/>
                </a:highlight>
              </a:rPr>
              <a:t> We should go in frequently and remove redundancy, eliminate unused functionality, and rejuvenate obsolete designs. Refactoring the code throughout the entire project life cycle saves time and increases quality of the project as a whole.  We want to keep the design simple as we go and avoid useless code and needlessly complex algorithms cluttering up the project. Keep code clean and concise so it is easier to understand, modify, and extend in the future.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 this is a major component of XP, the customer is a team member. They need to provide frequent feedback, they provide the detailed requirements needed to transition stories to actual programming tasks, and they help produce inputs and expected outputs for the test data.</a:t>
            </a:r>
          </a:p>
          <a:p>
            <a:pPr lvl="0" rtl="0">
              <a:spcBef>
                <a:spcPts val="0"/>
              </a:spcBef>
              <a:buNone/>
            </a:pPr>
            <a:r>
              <a:rPr lang="en"/>
              <a:t>- (read) - this is actually a really good idea because, if nothing else, it is a great brainstorming exercise. C</a:t>
            </a:r>
            <a:r>
              <a:rPr lang="en">
                <a:solidFill>
                  <a:schemeClr val="dk1"/>
                </a:solidFill>
                <a:highlight>
                  <a:srgbClr val="FFFFFF"/>
                </a:highlight>
              </a:rPr>
              <a:t>reating tests helps a developer really consider what needs to be done. Requirements are nailed down firmly by tests. There can be no misunderstanding when you write your requirement as a piece of executable test code. You get immediate feedback while you work. You know you’re done when the tests all execute and pass. And, writing tests first has been shown multiple times to be no slower than just writing code to start. You will implement the code faster because you’ve written tests, and you get the bonus of having tests ready by the time the code is done. It’s very much a win-win, no matter what process you use.</a:t>
            </a:r>
          </a:p>
          <a:p>
            <a:pPr lvl="0" rtl="0">
              <a:spcBef>
                <a:spcPts val="0"/>
              </a:spcBef>
              <a:buNone/>
            </a:pPr>
            <a:r>
              <a:rPr lang="en">
                <a:solidFill>
                  <a:schemeClr val="dk1"/>
                </a:solidFill>
                <a:highlight>
                  <a:srgbClr val="FFFFFF"/>
                </a:highlight>
              </a:rPr>
              <a:t>- This is another controversial tenet of XP - they advocate always programming in pairs, two people per computer. It puts more eyes on a design and on the code itself, theoretically increasing the quality of the code being produced and helping to foster collective ownership over the project. </a:t>
            </a:r>
          </a:p>
          <a:p>
            <a:pPr lvl="0" rtl="0">
              <a:spcBef>
                <a:spcPts val="0"/>
              </a:spcBef>
              <a:buNone/>
            </a:pPr>
            <a:r>
              <a:rPr lang="en">
                <a:solidFill>
                  <a:schemeClr val="dk1"/>
                </a:solidFill>
                <a:highlight>
                  <a:srgbClr val="FFFFFF"/>
                </a:highlight>
              </a:rPr>
              <a:t>- (read). Never hold on to changes for more than a day. (read) This allows the team to detect integration problems earlier and get them fixed.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read). Tests should be created before coding, and released to the repository along with the new code. (read), if the refactored code doesn’t pass a test, then something has gone wrong. If a test doesn’t pass after integration, then something is wrong.</a:t>
            </a:r>
          </a:p>
          <a:p>
            <a:pPr lvl="0" rtl="0">
              <a:spcBef>
                <a:spcPts val="0"/>
              </a:spcBef>
              <a:buNone/>
            </a:pPr>
            <a:r>
              <a:rPr lang="en"/>
              <a:t>- (read)</a:t>
            </a:r>
          </a:p>
          <a:p>
            <a:pPr lvl="0" rtl="0">
              <a:spcBef>
                <a:spcPts val="0"/>
              </a:spcBef>
              <a:buNone/>
            </a:pPr>
            <a:r>
              <a:rPr lang="en"/>
              <a:t>- (read) - once you change the code, add that to the set of tests you run, and you’ll help guard against that bug returning in the future.</a:t>
            </a:r>
          </a:p>
          <a:p>
            <a:pPr lvl="0" rtl="0">
              <a:spcBef>
                <a:spcPts val="0"/>
              </a:spcBef>
              <a:buNone/>
            </a:pPr>
            <a:r>
              <a:rPr lang="en"/>
              <a:t>- (read) - these tests, if they pass, can be used to assure the customer that the software meets their needs (read), form of progress tracking.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read). Tests should be created before coding, and released to the repository along with the new code. (read), if the refactored code doesn’t pass a test, then something has gone wrong. If a test doesn’t pass after integration, then something is wrong.</a:t>
            </a:r>
          </a:p>
          <a:p>
            <a:pPr lvl="0" rtl="0">
              <a:spcBef>
                <a:spcPts val="0"/>
              </a:spcBef>
              <a:buNone/>
            </a:pPr>
            <a:r>
              <a:rPr lang="en"/>
              <a:t>- (read)</a:t>
            </a:r>
          </a:p>
          <a:p>
            <a:pPr lvl="0" rtl="0">
              <a:spcBef>
                <a:spcPts val="0"/>
              </a:spcBef>
              <a:buNone/>
            </a:pPr>
            <a:r>
              <a:rPr lang="en"/>
              <a:t>- (read) - once you change the code, add that to the set of tests you run, and you’ll help guard against that bug returning in the future.</a:t>
            </a:r>
          </a:p>
          <a:p>
            <a:pPr lvl="0" rtl="0">
              <a:spcBef>
                <a:spcPts val="0"/>
              </a:spcBef>
              <a:buNone/>
            </a:pPr>
            <a:r>
              <a:rPr lang="en"/>
              <a:t>- (read) - these tests, if they pass, can be used to assure the customer that the software meets their needs (read), form of progress tracking.</a:t>
            </a:r>
          </a:p>
          <a:p>
            <a:pPr lvl="0" rtl="0">
              <a:spcBef>
                <a:spcPts val="0"/>
              </a:spcBef>
              <a:buNone/>
            </a:pPr>
            <a:r>
              <a:rPr lang="en"/>
              <a:t>Now, the thing with XP is that it was introduced to be something you take wholesale, as a process. In practice, its rules have largely proven to be too hard to actually implement wholesale. Instead, today, XP is regarded as something you pick and choose practices from to enhance the process that you do have in place.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Last time, we walked about the waterfall process. The </a:t>
            </a:r>
            <a:r>
              <a:rPr b="1" lang="en">
                <a:solidFill>
                  <a:srgbClr val="252525"/>
                </a:solidFill>
                <a:highlight>
                  <a:srgbClr val="FFFFFF"/>
                </a:highlight>
              </a:rPr>
              <a:t>waterfall model</a:t>
            </a:r>
            <a:r>
              <a:rPr lang="en">
                <a:solidFill>
                  <a:srgbClr val="252525"/>
                </a:solidFill>
                <a:highlight>
                  <a:srgbClr val="FFFFFF"/>
                </a:highlight>
              </a:rPr>
              <a:t> originates from how physical goods are engineered - Each phase flows sequentially -progress is seen as flowing steadily down the  </a:t>
            </a:r>
            <a:r>
              <a:rPr lang="en">
                <a:solidFill>
                  <a:srgbClr val="0B0080"/>
                </a:solidFill>
                <a:highlight>
                  <a:srgbClr val="FFFFFF"/>
                </a:highlight>
                <a:hlinkClick r:id="rId2"/>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done.With physical goods, after-the-fact changes are expensive, if not impossible. In the case of software, we can always go back, but this process still hypothesizes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Conceptually, the waterfall model makes a lot of sense. </a:t>
            </a:r>
            <a:r>
              <a:rPr lang="en">
                <a:solidFill>
                  <a:schemeClr val="dk1"/>
                </a:solidFill>
              </a:rPr>
              <a:t>You need to make sure something is done and looks good before moving on. </a:t>
            </a:r>
          </a:p>
          <a:p>
            <a:pPr indent="-228600" lvl="0" marL="457200" rtl="0">
              <a:spcBef>
                <a:spcPts val="0"/>
              </a:spcBef>
              <a:buChar char="-"/>
            </a:pPr>
            <a:r>
              <a:rPr lang="en"/>
              <a:t>problems are easier and cheaper to fix earlier in the development process.Spending more time in earlier phases like requirements elicitation allows you to discover issues earlier - problems with your planned requirements, mistakes in how you plan to implement functionality, poor design decisions. You can have more assurance that your system will operate safely.</a:t>
            </a:r>
          </a:p>
          <a:p>
            <a:pPr indent="-228600" lvl="0" marL="457200" rtl="0">
              <a:spcBef>
                <a:spcPts val="0"/>
              </a:spcBef>
              <a:buChar char="-"/>
            </a:pPr>
            <a:r>
              <a:rPr lang="en">
                <a:solidFill>
                  <a:schemeClr val="dk1"/>
                </a:solidFill>
              </a:rPr>
              <a:t>Clearly structured, brings discipline to development - must work in a certain manner - you have clear milestones and development progresses linearly.</a:t>
            </a:r>
          </a:p>
          <a:p>
            <a:pPr indent="-228600" lvl="0" marL="457200" rtl="0">
              <a:spcBef>
                <a:spcPts val="0"/>
              </a:spcBef>
              <a:buChar char="-"/>
            </a:pPr>
            <a:r>
              <a:rPr lang="en"/>
              <a:t>You know, fir instance, that you’ve devoted 50% of your time to requirements, 40% to design, and 10% so far on implementation. You know what phase you’re in. </a:t>
            </a:r>
          </a:p>
          <a:p>
            <a:pPr indent="-228600" lvl="0" marL="457200" rtl="0">
              <a:spcBef>
                <a:spcPts val="0"/>
              </a:spcBef>
              <a:buChar char="-"/>
            </a:pPr>
            <a:r>
              <a:rPr lang="en"/>
              <a:t>Requirements will be detailed and understandable. Your design will have gone through several iterations, been well documented, and be clear to the whole team. This helps with personnel turnover too, as new team members can read the completed documents and quickly get up to speed.</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That all sounds great, but in practice, the waterfall process isn’t perfect. In fact, a scientist named Winston Royce, who first formally codified the waterfall process, was horrified when it took off. He intended it to serve as an example to build off of, but did not approve of how it was actually used - he didn’t want something that people followed in the religous manner that they did. He came out and said (read). </a:t>
            </a:r>
          </a:p>
          <a:p>
            <a:pPr lvl="0" rtl="0">
              <a:spcBef>
                <a:spcPts val="0"/>
              </a:spcBef>
              <a:buNone/>
            </a:pPr>
            <a:r>
              <a:rPr lang="en"/>
              <a:t>Why did he say this? What’s wrong with waterfall?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look at alternative processes, called agile process, more adaptable to change and more suited for the fast-paced development and continuous delivery that is expected in modern software projects.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Any piece of software can be broken down into a list of features. What does the software do? Then , during development, for each feature, you have basically four pieces of work that you do - you design, come up with requirements and code structure - you write the code - you test - and you integrate that feature into the project. In a waterfall process, those tasks are usually structured like this. </a:t>
            </a:r>
          </a:p>
          <a:p>
            <a:pPr lvl="0" rtl="0">
              <a:spcBef>
                <a:spcPts val="0"/>
              </a:spcBef>
              <a:buNone/>
            </a:pPr>
            <a:r>
              <a:rPr lang="en"/>
              <a:t>-Design everything</a:t>
            </a:r>
          </a:p>
          <a:p>
            <a:pPr lvl="0" rtl="0">
              <a:spcBef>
                <a:spcPts val="0"/>
              </a:spcBef>
              <a:buNone/>
            </a:pPr>
            <a:r>
              <a:rPr lang="en"/>
              <a:t>-code everything</a:t>
            </a:r>
          </a:p>
          <a:p>
            <a:pPr lvl="0" rtl="0">
              <a:spcBef>
                <a:spcPts val="0"/>
              </a:spcBef>
              <a:buNone/>
            </a:pPr>
            <a:r>
              <a:rPr lang="en"/>
              <a:t>-test everything</a:t>
            </a:r>
          </a:p>
          <a:p>
            <a:pPr lvl="0" rtl="0">
              <a:spcBef>
                <a:spcPts val="0"/>
              </a:spcBef>
              <a:buNone/>
            </a:pPr>
            <a:r>
              <a:rPr lang="en"/>
              <a:t>-then bring everything together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There is no reason that we have to develop this way. The assembly line approach of waterfall makes some intuitive sense - plan, design, then build. Making changes to earlier phases later in development is expensive. This is especially true for physical goods - which was the inspiration for the waterfall process. If you make a mistake in designing a bridge, you can’t really go back and fix it during manufacturing. So, you are careful to get it right the first time. Still, in waterfall, we can’t really go back and fix things later if we didn’t get it right at first. We can’t risk delivering a system that isn’t what the customer wants, that doesn’t work out. But, what can we do differently? Well, we have two dimensions to play with. We have the features of the software and the fundamental development activities - design, code, test, integrate. </a:t>
            </a:r>
          </a:p>
          <a:p>
            <a:pPr lvl="0" rtl="0">
              <a:spcBef>
                <a:spcPts val="0"/>
              </a:spcBef>
              <a:buNone/>
            </a:pPr>
            <a:r>
              <a:rPr lang="en"/>
              <a:t>So, instead of focusing on using this assembly line to deliver the entire product, why not look at this one feature at a time? We still follow the same steps - requirements, design, code, test, integrate - but instead of completing each activity for all features before the next, we walk through one feature at a time, and complete it before the next.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Agile Development Processes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3 - 08/31/2017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p:nvPr/>
        </p:nvSpPr>
        <p:spPr>
          <a:xfrm>
            <a:off x="236999" y="1632604"/>
            <a:ext cx="4034100" cy="30429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149" name="Shape 149"/>
          <p:cNvSpPr/>
          <p:nvPr/>
        </p:nvSpPr>
        <p:spPr>
          <a:xfrm>
            <a:off x="319175" y="1734351"/>
            <a:ext cx="1136700"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Requirements Definition</a:t>
            </a:r>
          </a:p>
        </p:txBody>
      </p:sp>
      <p:sp>
        <p:nvSpPr>
          <p:cNvPr id="150" name="Shape 150"/>
          <p:cNvSpPr txBox="1"/>
          <p:nvPr>
            <p:ph idx="1" type="body"/>
          </p:nvPr>
        </p:nvSpPr>
        <p:spPr>
          <a:xfrm>
            <a:off x="319175" y="4612750"/>
            <a:ext cx="4088400" cy="19014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Like waterfall, we only move on to another phase when the current phase is complete.</a:t>
            </a:r>
          </a:p>
          <a:p>
            <a:pPr indent="-342900" lvl="0" marL="457200" marR="0" rtl="0" algn="l">
              <a:lnSpc>
                <a:spcPct val="100000"/>
              </a:lnSpc>
              <a:spcBef>
                <a:spcPts val="600"/>
              </a:spcBef>
              <a:spcAft>
                <a:spcPts val="0"/>
              </a:spcAft>
              <a:buSzPct val="100000"/>
            </a:pPr>
            <a:r>
              <a:rPr lang="en" sz="1800"/>
              <a:t>Unlike waterfall, we produce progressively more complete builds of a system.</a:t>
            </a:r>
          </a:p>
          <a:p>
            <a:pPr lvl="0" marR="0" rtl="0" algn="l">
              <a:lnSpc>
                <a:spcPct val="100000"/>
              </a:lnSpc>
              <a:spcBef>
                <a:spcPts val="600"/>
              </a:spcBef>
              <a:spcAft>
                <a:spcPts val="0"/>
              </a:spcAft>
              <a:buNone/>
            </a:pPr>
            <a:r>
              <a:t/>
            </a:r>
            <a:endParaRPr sz="1800"/>
          </a:p>
          <a:p>
            <a:pPr lvl="0" rtl="0">
              <a:spcBef>
                <a:spcPts val="0"/>
              </a:spcBef>
              <a:buNone/>
            </a:pPr>
            <a:r>
              <a:t/>
            </a:r>
            <a:endParaRPr sz="1800"/>
          </a:p>
        </p:txBody>
      </p:sp>
      <p:sp>
        <p:nvSpPr>
          <p:cNvPr id="151" name="Shape 151"/>
          <p:cNvSpPr/>
          <p:nvPr/>
        </p:nvSpPr>
        <p:spPr>
          <a:xfrm>
            <a:off x="1209870" y="2447665"/>
            <a:ext cx="1136699"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Feature Design</a:t>
            </a:r>
          </a:p>
        </p:txBody>
      </p:sp>
      <p:sp>
        <p:nvSpPr>
          <p:cNvPr id="152" name="Shape 152"/>
          <p:cNvSpPr/>
          <p:nvPr/>
        </p:nvSpPr>
        <p:spPr>
          <a:xfrm>
            <a:off x="2115969" y="3198827"/>
            <a:ext cx="1136700"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Implementation and Unit Testing</a:t>
            </a:r>
          </a:p>
        </p:txBody>
      </p:sp>
      <p:sp>
        <p:nvSpPr>
          <p:cNvPr id="153" name="Shape 153"/>
          <p:cNvSpPr/>
          <p:nvPr/>
        </p:nvSpPr>
        <p:spPr>
          <a:xfrm>
            <a:off x="3004806" y="3929989"/>
            <a:ext cx="1136700" cy="605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Integration and System Testing</a:t>
            </a:r>
          </a:p>
        </p:txBody>
      </p:sp>
      <p:cxnSp>
        <p:nvCxnSpPr>
          <p:cNvPr id="154" name="Shape 154"/>
          <p:cNvCxnSpPr>
            <a:stCxn id="149" idx="3"/>
            <a:endCxn id="151" idx="0"/>
          </p:cNvCxnSpPr>
          <p:nvPr/>
        </p:nvCxnSpPr>
        <p:spPr>
          <a:xfrm>
            <a:off x="1455875" y="2037051"/>
            <a:ext cx="322199" cy="410700"/>
          </a:xfrm>
          <a:prstGeom prst="straightConnector1">
            <a:avLst/>
          </a:prstGeom>
          <a:noFill/>
          <a:ln cap="flat" cmpd="sng" w="38100">
            <a:solidFill>
              <a:schemeClr val="dk2"/>
            </a:solidFill>
            <a:prstDash val="solid"/>
            <a:round/>
            <a:headEnd len="lg" w="lg" type="none"/>
            <a:tailEnd len="lg" w="lg" type="triangle"/>
          </a:ln>
        </p:spPr>
      </p:cxnSp>
      <p:cxnSp>
        <p:nvCxnSpPr>
          <p:cNvPr id="155" name="Shape 155"/>
          <p:cNvCxnSpPr>
            <a:stCxn id="151" idx="3"/>
            <a:endCxn id="152" idx="0"/>
          </p:cNvCxnSpPr>
          <p:nvPr/>
        </p:nvCxnSpPr>
        <p:spPr>
          <a:xfrm>
            <a:off x="2346570" y="2750365"/>
            <a:ext cx="337800" cy="448500"/>
          </a:xfrm>
          <a:prstGeom prst="straightConnector1">
            <a:avLst/>
          </a:prstGeom>
          <a:noFill/>
          <a:ln cap="flat" cmpd="sng" w="38100">
            <a:solidFill>
              <a:schemeClr val="dk2"/>
            </a:solidFill>
            <a:prstDash val="solid"/>
            <a:round/>
            <a:headEnd len="lg" w="lg" type="none"/>
            <a:tailEnd len="lg" w="lg" type="triangle"/>
          </a:ln>
        </p:spPr>
      </p:cxnSp>
      <p:cxnSp>
        <p:nvCxnSpPr>
          <p:cNvPr id="156" name="Shape 156"/>
          <p:cNvCxnSpPr>
            <a:stCxn id="152" idx="3"/>
            <a:endCxn id="153" idx="0"/>
          </p:cNvCxnSpPr>
          <p:nvPr/>
        </p:nvCxnSpPr>
        <p:spPr>
          <a:xfrm>
            <a:off x="3252669" y="3501527"/>
            <a:ext cx="320400" cy="428400"/>
          </a:xfrm>
          <a:prstGeom prst="straightConnector1">
            <a:avLst/>
          </a:prstGeom>
          <a:noFill/>
          <a:ln cap="flat" cmpd="sng" w="38100">
            <a:solidFill>
              <a:schemeClr val="dk2"/>
            </a:solidFill>
            <a:prstDash val="solid"/>
            <a:round/>
            <a:headEnd len="lg" w="lg" type="none"/>
            <a:tailEnd len="lg" w="lg" type="triangle"/>
          </a:ln>
        </p:spPr>
      </p:cxnSp>
      <p:sp>
        <p:nvSpPr>
          <p:cNvPr id="157" name="Shape 157"/>
          <p:cNvSpPr/>
          <p:nvPr/>
        </p:nvSpPr>
        <p:spPr>
          <a:xfrm>
            <a:off x="5153741" y="1577575"/>
            <a:ext cx="1364700" cy="12309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5552103" y="1789381"/>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A</a:t>
            </a:r>
          </a:p>
        </p:txBody>
      </p:sp>
      <p:cxnSp>
        <p:nvCxnSpPr>
          <p:cNvPr id="159" name="Shape 159"/>
          <p:cNvCxnSpPr/>
          <p:nvPr/>
        </p:nvCxnSpPr>
        <p:spPr>
          <a:xfrm>
            <a:off x="4270987" y="2019860"/>
            <a:ext cx="856500" cy="0"/>
          </a:xfrm>
          <a:prstGeom prst="straightConnector1">
            <a:avLst/>
          </a:prstGeom>
          <a:noFill/>
          <a:ln cap="flat" cmpd="sng" w="38100">
            <a:solidFill>
              <a:schemeClr val="dk2"/>
            </a:solidFill>
            <a:prstDash val="solid"/>
            <a:round/>
            <a:headEnd len="lg" w="lg" type="none"/>
            <a:tailEnd len="lg" w="lg" type="triangle"/>
          </a:ln>
        </p:spPr>
      </p:cxnSp>
      <p:sp>
        <p:nvSpPr>
          <p:cNvPr id="160" name="Shape 160"/>
          <p:cNvSpPr/>
          <p:nvPr/>
        </p:nvSpPr>
        <p:spPr>
          <a:xfrm>
            <a:off x="4766006" y="3025221"/>
            <a:ext cx="1427400" cy="13811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4795078" y="3071406"/>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2" name="Shape 162"/>
          <p:cNvSpPr/>
          <p:nvPr/>
        </p:nvSpPr>
        <p:spPr>
          <a:xfrm>
            <a:off x="5110179" y="3395192"/>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3" name="Shape 163"/>
          <p:cNvSpPr/>
          <p:nvPr/>
        </p:nvSpPr>
        <p:spPr>
          <a:xfrm>
            <a:off x="5430731" y="3736157"/>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4" name="Shape 164"/>
          <p:cNvSpPr/>
          <p:nvPr/>
        </p:nvSpPr>
        <p:spPr>
          <a:xfrm>
            <a:off x="5745175" y="4068045"/>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165" name="Shape 165"/>
          <p:cNvCxnSpPr>
            <a:stCxn id="161" idx="3"/>
            <a:endCxn id="162" idx="0"/>
          </p:cNvCxnSpPr>
          <p:nvPr/>
        </p:nvCxnSpPr>
        <p:spPr>
          <a:xfrm>
            <a:off x="5197078" y="3208806"/>
            <a:ext cx="114000" cy="186300"/>
          </a:xfrm>
          <a:prstGeom prst="straightConnector1">
            <a:avLst/>
          </a:prstGeom>
          <a:noFill/>
          <a:ln cap="flat" cmpd="sng" w="19050">
            <a:solidFill>
              <a:schemeClr val="dk2"/>
            </a:solidFill>
            <a:prstDash val="solid"/>
            <a:round/>
            <a:headEnd len="lg" w="lg" type="none"/>
            <a:tailEnd len="lg" w="lg" type="triangle"/>
          </a:ln>
        </p:spPr>
      </p:cxnSp>
      <p:cxnSp>
        <p:nvCxnSpPr>
          <p:cNvPr id="166" name="Shape 166"/>
          <p:cNvCxnSpPr>
            <a:stCxn id="162" idx="3"/>
            <a:endCxn id="163" idx="0"/>
          </p:cNvCxnSpPr>
          <p:nvPr/>
        </p:nvCxnSpPr>
        <p:spPr>
          <a:xfrm>
            <a:off x="5512179" y="3532592"/>
            <a:ext cx="119700" cy="203700"/>
          </a:xfrm>
          <a:prstGeom prst="straightConnector1">
            <a:avLst/>
          </a:prstGeom>
          <a:noFill/>
          <a:ln cap="flat" cmpd="sng" w="19050">
            <a:solidFill>
              <a:schemeClr val="dk2"/>
            </a:solidFill>
            <a:prstDash val="solid"/>
            <a:round/>
            <a:headEnd len="lg" w="lg" type="none"/>
            <a:tailEnd len="lg" w="lg" type="triangle"/>
          </a:ln>
        </p:spPr>
      </p:cxnSp>
      <p:cxnSp>
        <p:nvCxnSpPr>
          <p:cNvPr id="167" name="Shape 167"/>
          <p:cNvCxnSpPr>
            <a:stCxn id="163" idx="3"/>
            <a:endCxn id="164" idx="0"/>
          </p:cNvCxnSpPr>
          <p:nvPr/>
        </p:nvCxnSpPr>
        <p:spPr>
          <a:xfrm>
            <a:off x="5832731" y="3873557"/>
            <a:ext cx="113400" cy="194400"/>
          </a:xfrm>
          <a:prstGeom prst="straightConnector1">
            <a:avLst/>
          </a:prstGeom>
          <a:noFill/>
          <a:ln cap="flat" cmpd="sng" w="19050">
            <a:solidFill>
              <a:schemeClr val="dk2"/>
            </a:solidFill>
            <a:prstDash val="solid"/>
            <a:round/>
            <a:headEnd len="lg" w="lg" type="none"/>
            <a:tailEnd len="lg" w="lg" type="triangle"/>
          </a:ln>
        </p:spPr>
      </p:cxnSp>
      <p:sp>
        <p:nvSpPr>
          <p:cNvPr id="168" name="Shape 168"/>
          <p:cNvSpPr/>
          <p:nvPr/>
        </p:nvSpPr>
        <p:spPr>
          <a:xfrm>
            <a:off x="7276032" y="3100255"/>
            <a:ext cx="1364700" cy="12308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9" name="Shape 169"/>
          <p:cNvCxnSpPr>
            <a:stCxn id="160" idx="3"/>
            <a:endCxn id="168" idx="1"/>
          </p:cNvCxnSpPr>
          <p:nvPr/>
        </p:nvCxnSpPr>
        <p:spPr>
          <a:xfrm>
            <a:off x="6193406" y="3715821"/>
            <a:ext cx="1082700" cy="0"/>
          </a:xfrm>
          <a:prstGeom prst="straightConnector1">
            <a:avLst/>
          </a:prstGeom>
          <a:noFill/>
          <a:ln cap="flat" cmpd="sng" w="38100">
            <a:solidFill>
              <a:schemeClr val="dk2"/>
            </a:solidFill>
            <a:prstDash val="solid"/>
            <a:round/>
            <a:headEnd len="lg" w="lg" type="none"/>
            <a:tailEnd len="lg" w="lg" type="triangle"/>
          </a:ln>
        </p:spPr>
      </p:cxnSp>
      <p:sp>
        <p:nvSpPr>
          <p:cNvPr id="170" name="Shape 170"/>
          <p:cNvSpPr/>
          <p:nvPr/>
        </p:nvSpPr>
        <p:spPr>
          <a:xfrm>
            <a:off x="4765994" y="4736719"/>
            <a:ext cx="1427400" cy="13812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4795066" y="4782904"/>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2" name="Shape 172"/>
          <p:cNvSpPr/>
          <p:nvPr/>
        </p:nvSpPr>
        <p:spPr>
          <a:xfrm>
            <a:off x="5110167" y="5106690"/>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3" name="Shape 173"/>
          <p:cNvSpPr/>
          <p:nvPr/>
        </p:nvSpPr>
        <p:spPr>
          <a:xfrm>
            <a:off x="5430718" y="5447656"/>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4" name="Shape 174"/>
          <p:cNvSpPr/>
          <p:nvPr/>
        </p:nvSpPr>
        <p:spPr>
          <a:xfrm>
            <a:off x="5745163" y="5779543"/>
            <a:ext cx="402000" cy="27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175" name="Shape 175"/>
          <p:cNvCxnSpPr>
            <a:stCxn id="171" idx="3"/>
            <a:endCxn id="172" idx="0"/>
          </p:cNvCxnSpPr>
          <p:nvPr/>
        </p:nvCxnSpPr>
        <p:spPr>
          <a:xfrm>
            <a:off x="5197066" y="4920304"/>
            <a:ext cx="114000" cy="186300"/>
          </a:xfrm>
          <a:prstGeom prst="straightConnector1">
            <a:avLst/>
          </a:prstGeom>
          <a:noFill/>
          <a:ln cap="flat" cmpd="sng" w="19050">
            <a:solidFill>
              <a:schemeClr val="dk2"/>
            </a:solidFill>
            <a:prstDash val="solid"/>
            <a:round/>
            <a:headEnd len="lg" w="lg" type="none"/>
            <a:tailEnd len="lg" w="lg" type="triangle"/>
          </a:ln>
        </p:spPr>
      </p:cxnSp>
      <p:cxnSp>
        <p:nvCxnSpPr>
          <p:cNvPr id="176" name="Shape 176"/>
          <p:cNvCxnSpPr>
            <a:stCxn id="172" idx="3"/>
            <a:endCxn id="173" idx="0"/>
          </p:cNvCxnSpPr>
          <p:nvPr/>
        </p:nvCxnSpPr>
        <p:spPr>
          <a:xfrm>
            <a:off x="5512167" y="5244090"/>
            <a:ext cx="119700" cy="203700"/>
          </a:xfrm>
          <a:prstGeom prst="straightConnector1">
            <a:avLst/>
          </a:prstGeom>
          <a:noFill/>
          <a:ln cap="flat" cmpd="sng" w="19050">
            <a:solidFill>
              <a:schemeClr val="dk2"/>
            </a:solidFill>
            <a:prstDash val="solid"/>
            <a:round/>
            <a:headEnd len="lg" w="lg" type="none"/>
            <a:tailEnd len="lg" w="lg" type="triangle"/>
          </a:ln>
        </p:spPr>
      </p:cxnSp>
      <p:cxnSp>
        <p:nvCxnSpPr>
          <p:cNvPr id="177" name="Shape 177"/>
          <p:cNvCxnSpPr>
            <a:stCxn id="173" idx="3"/>
            <a:endCxn id="174" idx="0"/>
          </p:cNvCxnSpPr>
          <p:nvPr/>
        </p:nvCxnSpPr>
        <p:spPr>
          <a:xfrm>
            <a:off x="5832718" y="5585056"/>
            <a:ext cx="113400" cy="194400"/>
          </a:xfrm>
          <a:prstGeom prst="straightConnector1">
            <a:avLst/>
          </a:prstGeom>
          <a:noFill/>
          <a:ln cap="flat" cmpd="sng" w="19050">
            <a:solidFill>
              <a:schemeClr val="dk2"/>
            </a:solidFill>
            <a:prstDash val="solid"/>
            <a:round/>
            <a:headEnd len="lg" w="lg" type="none"/>
            <a:tailEnd len="lg" w="lg" type="triangle"/>
          </a:ln>
        </p:spPr>
      </p:cxnSp>
      <p:sp>
        <p:nvSpPr>
          <p:cNvPr id="178" name="Shape 178"/>
          <p:cNvSpPr/>
          <p:nvPr/>
        </p:nvSpPr>
        <p:spPr>
          <a:xfrm>
            <a:off x="7276019" y="4811753"/>
            <a:ext cx="1364700" cy="12309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9" name="Shape 179"/>
          <p:cNvCxnSpPr>
            <a:stCxn id="170" idx="3"/>
            <a:endCxn id="178" idx="1"/>
          </p:cNvCxnSpPr>
          <p:nvPr/>
        </p:nvCxnSpPr>
        <p:spPr>
          <a:xfrm>
            <a:off x="6193394" y="5427319"/>
            <a:ext cx="1082700" cy="0"/>
          </a:xfrm>
          <a:prstGeom prst="straightConnector1">
            <a:avLst/>
          </a:prstGeom>
          <a:noFill/>
          <a:ln cap="flat" cmpd="sng" w="38100">
            <a:solidFill>
              <a:schemeClr val="dk2"/>
            </a:solidFill>
            <a:prstDash val="solid"/>
            <a:round/>
            <a:headEnd len="lg" w="lg" type="none"/>
            <a:tailEnd len="lg" w="lg" type="triangle"/>
          </a:ln>
        </p:spPr>
      </p:cxnSp>
      <p:sp>
        <p:nvSpPr>
          <p:cNvPr id="180" name="Shape 180"/>
          <p:cNvSpPr/>
          <p:nvPr/>
        </p:nvSpPr>
        <p:spPr>
          <a:xfrm>
            <a:off x="7674394" y="3249163"/>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181" name="Shape 181"/>
          <p:cNvSpPr/>
          <p:nvPr/>
        </p:nvSpPr>
        <p:spPr>
          <a:xfrm>
            <a:off x="7507955" y="3779063"/>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182" name="Shape 182"/>
          <p:cNvCxnSpPr>
            <a:stCxn id="180" idx="2"/>
            <a:endCxn id="181" idx="0"/>
          </p:cNvCxnSpPr>
          <p:nvPr/>
        </p:nvCxnSpPr>
        <p:spPr>
          <a:xfrm flipH="1">
            <a:off x="7791844" y="3559363"/>
            <a:ext cx="166500" cy="219600"/>
          </a:xfrm>
          <a:prstGeom prst="straightConnector1">
            <a:avLst/>
          </a:prstGeom>
          <a:noFill/>
          <a:ln cap="flat" cmpd="sng" w="19050">
            <a:solidFill>
              <a:schemeClr val="dk2"/>
            </a:solidFill>
            <a:prstDash val="solid"/>
            <a:round/>
            <a:headEnd len="lg" w="lg" type="triangle"/>
            <a:tailEnd len="lg" w="lg" type="triangle"/>
          </a:ln>
        </p:spPr>
      </p:cxnSp>
      <p:sp>
        <p:nvSpPr>
          <p:cNvPr id="183" name="Shape 183"/>
          <p:cNvSpPr/>
          <p:nvPr/>
        </p:nvSpPr>
        <p:spPr>
          <a:xfrm>
            <a:off x="7651358" y="4969714"/>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184" name="Shape 184"/>
          <p:cNvSpPr/>
          <p:nvPr/>
        </p:nvSpPr>
        <p:spPr>
          <a:xfrm>
            <a:off x="7371474" y="5499614"/>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185" name="Shape 185"/>
          <p:cNvCxnSpPr>
            <a:stCxn id="183" idx="2"/>
            <a:endCxn id="184" idx="0"/>
          </p:cNvCxnSpPr>
          <p:nvPr/>
        </p:nvCxnSpPr>
        <p:spPr>
          <a:xfrm flipH="1">
            <a:off x="7655408" y="5279914"/>
            <a:ext cx="279900" cy="219600"/>
          </a:xfrm>
          <a:prstGeom prst="straightConnector1">
            <a:avLst/>
          </a:prstGeom>
          <a:noFill/>
          <a:ln cap="flat" cmpd="sng" w="19050">
            <a:solidFill>
              <a:schemeClr val="dk2"/>
            </a:solidFill>
            <a:prstDash val="solid"/>
            <a:round/>
            <a:headEnd len="lg" w="lg" type="triangle"/>
            <a:tailEnd len="lg" w="lg" type="triangle"/>
          </a:ln>
        </p:spPr>
      </p:cxnSp>
      <p:sp>
        <p:nvSpPr>
          <p:cNvPr id="186" name="Shape 186"/>
          <p:cNvSpPr/>
          <p:nvPr/>
        </p:nvSpPr>
        <p:spPr>
          <a:xfrm>
            <a:off x="8032883" y="5499614"/>
            <a:ext cx="567900" cy="31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cxnSp>
        <p:nvCxnSpPr>
          <p:cNvPr id="187" name="Shape 187"/>
          <p:cNvCxnSpPr>
            <a:stCxn id="183" idx="2"/>
            <a:endCxn id="186" idx="0"/>
          </p:cNvCxnSpPr>
          <p:nvPr/>
        </p:nvCxnSpPr>
        <p:spPr>
          <a:xfrm>
            <a:off x="7935308" y="5279914"/>
            <a:ext cx="381600" cy="219600"/>
          </a:xfrm>
          <a:prstGeom prst="straightConnector1">
            <a:avLst/>
          </a:prstGeom>
          <a:noFill/>
          <a:ln cap="flat" cmpd="sng" w="19050">
            <a:solidFill>
              <a:schemeClr val="dk2"/>
            </a:solidFill>
            <a:prstDash val="solid"/>
            <a:round/>
            <a:headEnd len="lg" w="lg" type="triangle"/>
            <a:tailEnd len="lg" w="lg" type="triangle"/>
          </a:ln>
        </p:spPr>
      </p:cxnSp>
      <p:sp>
        <p:nvSpPr>
          <p:cNvPr id="188" name="Shape 18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194" name="Shape 19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incremental development?</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195" name="Shape 195"/>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Customers can start using the system earlier. </a:t>
            </a:r>
          </a:p>
          <a:p>
            <a:pPr indent="-355600" lvl="1" marL="914400" rtl="0">
              <a:spcBef>
                <a:spcPts val="0"/>
              </a:spcBef>
              <a:buSzPct val="100000"/>
              <a:buChar char="○"/>
            </a:pPr>
            <a:r>
              <a:rPr lang="en" sz="2000"/>
              <a:t>and feedback can be obtained more frequently.</a:t>
            </a:r>
          </a:p>
          <a:p>
            <a:pPr indent="-355600" lvl="0" marL="457200" rtl="0">
              <a:spcBef>
                <a:spcPts val="0"/>
              </a:spcBef>
              <a:buSzPct val="100000"/>
              <a:buChar char="●"/>
            </a:pPr>
            <a:r>
              <a:rPr lang="en" sz="2000"/>
              <a:t>Slower integration of features allows easier testing of individual features and feature interactions.</a:t>
            </a:r>
          </a:p>
          <a:p>
            <a:pPr indent="-355600" lvl="0" marL="457200">
              <a:spcBef>
                <a:spcPts val="0"/>
              </a:spcBef>
              <a:buSzPct val="100000"/>
              <a:buChar char="●"/>
            </a:pPr>
            <a:r>
              <a:rPr lang="en" sz="2000"/>
              <a:t>If time/budget runs out, a partial product can still be released.</a:t>
            </a:r>
          </a:p>
        </p:txBody>
      </p:sp>
      <p:sp>
        <p:nvSpPr>
          <p:cNvPr id="196" name="Shape 196"/>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Development is still rigid for each individual feature.</a:t>
            </a:r>
          </a:p>
          <a:p>
            <a:pPr indent="-355600" lvl="1" marL="914400" rtl="0">
              <a:spcBef>
                <a:spcPts val="0"/>
              </a:spcBef>
              <a:buSzPct val="100000"/>
              <a:buChar char="○"/>
            </a:pPr>
            <a:r>
              <a:rPr lang="en" sz="2000"/>
              <a:t>It is still hard to respond to feedback, as you may have to throw out all of the work for a particular feature.</a:t>
            </a:r>
          </a:p>
          <a:p>
            <a:pPr indent="-355600" lvl="0" marL="457200" rtl="0">
              <a:spcBef>
                <a:spcPts val="0"/>
              </a:spcBef>
              <a:buSzPct val="100000"/>
              <a:buChar char="●"/>
            </a:pPr>
            <a:r>
              <a:rPr lang="en" sz="2000"/>
              <a:t>Still need to invest up-front planning for the “complete” system.</a:t>
            </a:r>
          </a:p>
        </p:txBody>
      </p:sp>
      <p:sp>
        <p:nvSpPr>
          <p:cNvPr id="197" name="Shape 1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Iterative/Evolutionary Model</a:t>
            </a:r>
          </a:p>
        </p:txBody>
      </p:sp>
      <p:sp>
        <p:nvSpPr>
          <p:cNvPr id="203" name="Shape 203"/>
          <p:cNvSpPr/>
          <p:nvPr/>
        </p:nvSpPr>
        <p:spPr>
          <a:xfrm>
            <a:off x="936400" y="21981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Initial Concept</a:t>
            </a:r>
          </a:p>
        </p:txBody>
      </p:sp>
      <p:sp>
        <p:nvSpPr>
          <p:cNvPr id="204" name="Shape 204"/>
          <p:cNvSpPr/>
          <p:nvPr/>
        </p:nvSpPr>
        <p:spPr>
          <a:xfrm>
            <a:off x="2440850" y="2451750"/>
            <a:ext cx="14508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205" name="Shape 205"/>
          <p:cNvSpPr/>
          <p:nvPr/>
        </p:nvSpPr>
        <p:spPr>
          <a:xfrm>
            <a:off x="3983325" y="28068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206" name="Shape 206"/>
          <p:cNvSpPr/>
          <p:nvPr/>
        </p:nvSpPr>
        <p:spPr>
          <a:xfrm>
            <a:off x="5434300" y="306045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207" name="Shape 207"/>
          <p:cNvSpPr/>
          <p:nvPr/>
        </p:nvSpPr>
        <p:spPr>
          <a:xfrm>
            <a:off x="2295700" y="2279300"/>
            <a:ext cx="865296" cy="172457"/>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8" name="Shape 208"/>
          <p:cNvSpPr/>
          <p:nvPr/>
        </p:nvSpPr>
        <p:spPr>
          <a:xfrm>
            <a:off x="3891650" y="263432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9" name="Shape 209"/>
          <p:cNvSpPr/>
          <p:nvPr/>
        </p:nvSpPr>
        <p:spPr>
          <a:xfrm>
            <a:off x="5342625" y="288797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10" name="Shape 210"/>
          <p:cNvSpPr/>
          <p:nvPr/>
        </p:nvSpPr>
        <p:spPr>
          <a:xfrm>
            <a:off x="1730675" y="283722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211" name="Shape 211"/>
          <p:cNvSpPr/>
          <p:nvPr/>
        </p:nvSpPr>
        <p:spPr>
          <a:xfrm>
            <a:off x="3160975" y="3060450"/>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212" name="Shape 212"/>
          <p:cNvSpPr/>
          <p:nvPr/>
        </p:nvSpPr>
        <p:spPr>
          <a:xfrm>
            <a:off x="7128725" y="393312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Deliver Latest Version</a:t>
            </a:r>
          </a:p>
        </p:txBody>
      </p:sp>
      <p:sp>
        <p:nvSpPr>
          <p:cNvPr id="213" name="Shape 213"/>
          <p:cNvSpPr/>
          <p:nvPr/>
        </p:nvSpPr>
        <p:spPr>
          <a:xfrm>
            <a:off x="6793600" y="3354850"/>
            <a:ext cx="984050" cy="578275"/>
          </a:xfrm>
          <a:custGeom>
            <a:pathLst>
              <a:path extrusionOk="0" h="23131" w="39362">
                <a:moveTo>
                  <a:pt x="0" y="0"/>
                </a:moveTo>
                <a:lnTo>
                  <a:pt x="36927" y="0"/>
                </a:lnTo>
                <a:lnTo>
                  <a:pt x="39362" y="23131"/>
                </a:lnTo>
              </a:path>
            </a:pathLst>
          </a:custGeom>
          <a:noFill/>
          <a:ln cap="flat" cmpd="sng" w="28575">
            <a:solidFill>
              <a:schemeClr val="dk2"/>
            </a:solidFill>
            <a:prstDash val="solid"/>
            <a:round/>
            <a:headEnd len="lg" w="lg" type="none"/>
            <a:tailEnd len="lg" w="lg" type="triangle"/>
          </a:ln>
        </p:spPr>
      </p:sp>
      <p:sp>
        <p:nvSpPr>
          <p:cNvPr id="214" name="Shape 214"/>
          <p:cNvSpPr/>
          <p:nvPr/>
        </p:nvSpPr>
        <p:spPr>
          <a:xfrm>
            <a:off x="5505775" y="50493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Elicit Customer Feedback</a:t>
            </a:r>
          </a:p>
        </p:txBody>
      </p:sp>
      <p:sp>
        <p:nvSpPr>
          <p:cNvPr id="215" name="Shape 215"/>
          <p:cNvSpPr/>
          <p:nvPr/>
        </p:nvSpPr>
        <p:spPr>
          <a:xfrm>
            <a:off x="6904600" y="4541575"/>
            <a:ext cx="984075" cy="852175"/>
          </a:xfrm>
          <a:custGeom>
            <a:pathLst>
              <a:path extrusionOk="0" h="34087" w="39363">
                <a:moveTo>
                  <a:pt x="39363" y="0"/>
                </a:moveTo>
                <a:lnTo>
                  <a:pt x="39363" y="34087"/>
                </a:lnTo>
                <a:lnTo>
                  <a:pt x="0" y="33681"/>
                </a:lnTo>
              </a:path>
            </a:pathLst>
          </a:custGeom>
          <a:noFill/>
          <a:ln cap="flat" cmpd="sng" w="28575">
            <a:solidFill>
              <a:schemeClr val="dk2"/>
            </a:solidFill>
            <a:prstDash val="solid"/>
            <a:round/>
            <a:headEnd len="lg" w="lg" type="none"/>
            <a:tailEnd len="lg" w="lg" type="triangle"/>
          </a:ln>
        </p:spPr>
      </p:sp>
      <p:sp>
        <p:nvSpPr>
          <p:cNvPr id="216" name="Shape 216"/>
          <p:cNvSpPr/>
          <p:nvPr/>
        </p:nvSpPr>
        <p:spPr>
          <a:xfrm>
            <a:off x="2440850" y="4973250"/>
            <a:ext cx="1542300" cy="760800"/>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Done?</a:t>
            </a:r>
          </a:p>
        </p:txBody>
      </p:sp>
      <p:cxnSp>
        <p:nvCxnSpPr>
          <p:cNvPr id="217" name="Shape 217"/>
          <p:cNvCxnSpPr>
            <a:endCxn id="216" idx="3"/>
          </p:cNvCxnSpPr>
          <p:nvPr/>
        </p:nvCxnSpPr>
        <p:spPr>
          <a:xfrm rot="10800000">
            <a:off x="3983150" y="5353650"/>
            <a:ext cx="1522500" cy="0"/>
          </a:xfrm>
          <a:prstGeom prst="straightConnector1">
            <a:avLst/>
          </a:prstGeom>
          <a:noFill/>
          <a:ln cap="flat" cmpd="sng" w="28575">
            <a:solidFill>
              <a:schemeClr val="dk2"/>
            </a:solidFill>
            <a:prstDash val="solid"/>
            <a:round/>
            <a:headEnd len="lg" w="lg" type="none"/>
            <a:tailEnd len="lg" w="lg" type="triangle"/>
          </a:ln>
        </p:spPr>
      </p:cxnSp>
      <p:cxnSp>
        <p:nvCxnSpPr>
          <p:cNvPr id="218" name="Shape 218"/>
          <p:cNvCxnSpPr>
            <a:stCxn id="216" idx="0"/>
          </p:cNvCxnSpPr>
          <p:nvPr/>
        </p:nvCxnSpPr>
        <p:spPr>
          <a:xfrm rot="10800000">
            <a:off x="2877200" y="3070650"/>
            <a:ext cx="334800" cy="1902600"/>
          </a:xfrm>
          <a:prstGeom prst="straightConnector1">
            <a:avLst/>
          </a:prstGeom>
          <a:noFill/>
          <a:ln cap="flat" cmpd="sng" w="28575">
            <a:solidFill>
              <a:schemeClr val="dk2"/>
            </a:solidFill>
            <a:prstDash val="solid"/>
            <a:round/>
            <a:headEnd len="lg" w="lg" type="none"/>
            <a:tailEnd len="lg" w="lg" type="triangle"/>
          </a:ln>
        </p:spPr>
      </p:cxnSp>
      <p:sp>
        <p:nvSpPr>
          <p:cNvPr id="219" name="Shape 219"/>
          <p:cNvSpPr/>
          <p:nvPr/>
        </p:nvSpPr>
        <p:spPr>
          <a:xfrm>
            <a:off x="655975" y="5064450"/>
            <a:ext cx="588300" cy="578400"/>
          </a:xfrm>
          <a:prstGeom prst="ellipse">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732025" y="5135400"/>
            <a:ext cx="436200" cy="436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1" name="Shape 221"/>
          <p:cNvCxnSpPr>
            <a:stCxn id="216" idx="1"/>
            <a:endCxn id="219" idx="6"/>
          </p:cNvCxnSpPr>
          <p:nvPr/>
        </p:nvCxnSpPr>
        <p:spPr>
          <a:xfrm rot="10800000">
            <a:off x="1244150" y="5353650"/>
            <a:ext cx="1196700" cy="0"/>
          </a:xfrm>
          <a:prstGeom prst="straightConnector1">
            <a:avLst/>
          </a:prstGeom>
          <a:noFill/>
          <a:ln cap="flat" cmpd="sng" w="28575">
            <a:solidFill>
              <a:schemeClr val="dk2"/>
            </a:solidFill>
            <a:prstDash val="solid"/>
            <a:round/>
            <a:headEnd len="lg" w="lg" type="none"/>
            <a:tailEnd len="lg" w="lg" type="triangle"/>
          </a:ln>
        </p:spPr>
      </p:cxnSp>
      <p:sp>
        <p:nvSpPr>
          <p:cNvPr id="222" name="Shape 222"/>
          <p:cNvSpPr txBox="1"/>
          <p:nvPr/>
        </p:nvSpPr>
        <p:spPr>
          <a:xfrm>
            <a:off x="1700225" y="4866225"/>
            <a:ext cx="720300" cy="436500"/>
          </a:xfrm>
          <a:prstGeom prst="rect">
            <a:avLst/>
          </a:prstGeom>
          <a:noFill/>
          <a:ln>
            <a:noFill/>
          </a:ln>
        </p:spPr>
        <p:txBody>
          <a:bodyPr anchorCtr="0" anchor="t" bIns="91425" lIns="91425" rIns="91425" tIns="91425">
            <a:noAutofit/>
          </a:bodyPr>
          <a:lstStyle/>
          <a:p>
            <a:pPr lvl="0">
              <a:spcBef>
                <a:spcPts val="0"/>
              </a:spcBef>
              <a:buNone/>
            </a:pPr>
            <a:r>
              <a:rPr lang="en"/>
              <a:t>Yes</a:t>
            </a:r>
          </a:p>
        </p:txBody>
      </p:sp>
      <p:sp>
        <p:nvSpPr>
          <p:cNvPr id="223" name="Shape 223"/>
          <p:cNvSpPr txBox="1"/>
          <p:nvPr/>
        </p:nvSpPr>
        <p:spPr>
          <a:xfrm>
            <a:off x="3293000" y="4632875"/>
            <a:ext cx="486900" cy="271500"/>
          </a:xfrm>
          <a:prstGeom prst="rect">
            <a:avLst/>
          </a:prstGeom>
          <a:noFill/>
          <a:ln>
            <a:noFill/>
          </a:ln>
        </p:spPr>
        <p:txBody>
          <a:bodyPr anchorCtr="0" anchor="t" bIns="91425" lIns="91425" rIns="91425" tIns="91425">
            <a:noAutofit/>
          </a:bodyPr>
          <a:lstStyle/>
          <a:p>
            <a:pPr lvl="0">
              <a:spcBef>
                <a:spcPts val="0"/>
              </a:spcBef>
              <a:buNone/>
            </a:pPr>
            <a:r>
              <a:rPr lang="en"/>
              <a:t>No</a:t>
            </a:r>
          </a:p>
        </p:txBody>
      </p:sp>
      <p:sp>
        <p:nvSpPr>
          <p:cNvPr id="224" name="Shape 2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Wait… Aren’t incremental and iterative the same thing?</a:t>
            </a:r>
          </a:p>
        </p:txBody>
      </p:sp>
      <p:sp>
        <p:nvSpPr>
          <p:cNvPr id="230" name="Shape 2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b="1" lang="en" sz="2400"/>
              <a:t>Incremental:</a:t>
            </a:r>
            <a:r>
              <a:rPr lang="en" sz="2400"/>
              <a:t> Add new features to build a progressively more complete system over time.</a:t>
            </a:r>
          </a:p>
          <a:p>
            <a:pPr indent="-381000" lvl="0" marL="457200" marR="0" rtl="0" algn="l">
              <a:lnSpc>
                <a:spcPct val="100000"/>
              </a:lnSpc>
              <a:spcBef>
                <a:spcPts val="600"/>
              </a:spcBef>
              <a:spcAft>
                <a:spcPts val="0"/>
              </a:spcAft>
              <a:buSzPct val="100000"/>
            </a:pPr>
            <a:r>
              <a:rPr b="1" lang="en" sz="2400"/>
              <a:t>Iterative:</a:t>
            </a:r>
            <a:r>
              <a:rPr lang="en" sz="2400"/>
              <a:t> Deliver a series of progressively more complete prototypes over time.</a:t>
            </a:r>
          </a:p>
          <a:p>
            <a:pPr indent="-381000" lvl="0" marL="457200" marR="0" rtl="0" algn="l">
              <a:lnSpc>
                <a:spcPct val="100000"/>
              </a:lnSpc>
              <a:spcBef>
                <a:spcPts val="600"/>
              </a:spcBef>
              <a:spcAft>
                <a:spcPts val="0"/>
              </a:spcAft>
              <a:buSzPct val="100000"/>
            </a:pPr>
            <a:r>
              <a:rPr i="1" lang="en" sz="2400"/>
              <a:t>Aren’t these the same thing?</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b="1" lang="en" sz="2400"/>
              <a:t>Incremental:</a:t>
            </a:r>
            <a:r>
              <a:rPr lang="en" sz="2400"/>
              <a:t> Writing an essay one “perfect” sentence at a time.</a:t>
            </a:r>
          </a:p>
          <a:p>
            <a:pPr lvl="0" marR="0" rtl="0" algn="l">
              <a:lnSpc>
                <a:spcPct val="100000"/>
              </a:lnSpc>
              <a:spcBef>
                <a:spcPts val="600"/>
              </a:spcBef>
              <a:spcAft>
                <a:spcPts val="0"/>
              </a:spcAft>
              <a:buNone/>
            </a:pPr>
            <a:r>
              <a:rPr b="1" lang="en" sz="2400"/>
              <a:t>Iterative:</a:t>
            </a:r>
            <a:r>
              <a:rPr lang="en" sz="2400"/>
              <a:t> Writing a complete rough draft, then improving it through a complete revision.</a:t>
            </a:r>
          </a:p>
          <a:p>
            <a:pPr lvl="0" marR="0" rtl="0" algn="l">
              <a:lnSpc>
                <a:spcPct val="100000"/>
              </a:lnSpc>
              <a:spcBef>
                <a:spcPts val="600"/>
              </a:spcBef>
              <a:spcAft>
                <a:spcPts val="0"/>
              </a:spcAft>
              <a:buNone/>
            </a:pPr>
            <a:r>
              <a:t/>
            </a:r>
            <a:endParaRPr sz="2400"/>
          </a:p>
        </p:txBody>
      </p:sp>
      <p:sp>
        <p:nvSpPr>
          <p:cNvPr id="231" name="Shape 2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Iterative Model</a:t>
            </a:r>
          </a:p>
        </p:txBody>
      </p:sp>
      <p:sp>
        <p:nvSpPr>
          <p:cNvPr id="237" name="Shape 23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iterative development?</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238" name="Shape 238"/>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rgbClr val="000000"/>
              </a:buClr>
              <a:buSzPct val="100000"/>
              <a:buFont typeface="Arial"/>
              <a:buChar char="●"/>
            </a:pPr>
            <a:r>
              <a:rPr lang="en" sz="2000"/>
              <a:t>Frequent customer feedback can keep the project on track.</a:t>
            </a:r>
          </a:p>
          <a:p>
            <a:pPr indent="-355600" lvl="1" marL="914400" marR="0" rtl="0" algn="l">
              <a:lnSpc>
                <a:spcPct val="100000"/>
              </a:lnSpc>
              <a:spcBef>
                <a:spcPts val="0"/>
              </a:spcBef>
              <a:spcAft>
                <a:spcPts val="0"/>
              </a:spcAft>
              <a:buSzPct val="100000"/>
              <a:buChar char="○"/>
            </a:pPr>
            <a:r>
              <a:rPr lang="en" sz="2000">
                <a:solidFill>
                  <a:schemeClr val="dk1"/>
                </a:solidFill>
              </a:rPr>
              <a:t>We throw away more work short-term, but far less long-term.</a:t>
            </a:r>
          </a:p>
          <a:p>
            <a:pPr indent="-355600" lvl="0" marL="457200" rtl="0">
              <a:spcBef>
                <a:spcPts val="0"/>
              </a:spcBef>
              <a:buSzPct val="100000"/>
              <a:buChar char="●"/>
            </a:pPr>
            <a:r>
              <a:rPr lang="en" sz="2000"/>
              <a:t>Requirements and design can more easily be revised.	</a:t>
            </a:r>
          </a:p>
          <a:p>
            <a:pPr indent="-355600" lvl="0" marL="457200" rtl="0">
              <a:spcBef>
                <a:spcPts val="0"/>
              </a:spcBef>
              <a:buSzPct val="100000"/>
              <a:buChar char="●"/>
            </a:pPr>
            <a:r>
              <a:rPr lang="en" sz="2000"/>
              <a:t>Natural fit to how software is built - develop something “good enough” that can be revised over time.</a:t>
            </a:r>
          </a:p>
        </p:txBody>
      </p:sp>
      <p:sp>
        <p:nvSpPr>
          <p:cNvPr id="239" name="Shape 239"/>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“Good enough” is very risky if there is software problems can result in harm to humans or their operating environment.</a:t>
            </a:r>
          </a:p>
          <a:p>
            <a:pPr indent="-355600" lvl="0" marL="457200" rtl="0">
              <a:spcBef>
                <a:spcPts val="0"/>
              </a:spcBef>
              <a:buSzPct val="100000"/>
              <a:buChar char="●"/>
            </a:pPr>
            <a:r>
              <a:rPr lang="en" sz="2000"/>
              <a:t>Frequent releases often results in rushed releases.</a:t>
            </a:r>
          </a:p>
          <a:p>
            <a:pPr indent="-355600" lvl="1" marL="914400" rtl="0">
              <a:spcBef>
                <a:spcPts val="0"/>
              </a:spcBef>
              <a:buSzPct val="100000"/>
              <a:buChar char="○"/>
            </a:pPr>
            <a:r>
              <a:rPr lang="en" sz="2000"/>
              <a:t>Building on bad foundations results in a bad final product.</a:t>
            </a:r>
          </a:p>
        </p:txBody>
      </p:sp>
      <p:sp>
        <p:nvSpPr>
          <p:cNvPr id="240" name="Shape 2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Agile Manifesto</a:t>
            </a:r>
          </a:p>
        </p:txBody>
      </p:sp>
      <p:sp>
        <p:nvSpPr>
          <p:cNvPr id="246" name="Shape 246"/>
          <p:cNvSpPr txBox="1"/>
          <p:nvPr>
            <p:ph idx="1" type="body"/>
          </p:nvPr>
        </p:nvSpPr>
        <p:spPr>
          <a:xfrm>
            <a:off x="457200" y="2604550"/>
            <a:ext cx="8384100" cy="2498400"/>
          </a:xfrm>
          <a:prstGeom prst="rect">
            <a:avLst/>
          </a:prstGeom>
        </p:spPr>
        <p:txBody>
          <a:bodyPr anchorCtr="0" anchor="t" bIns="91425" lIns="91425" rIns="91425" tIns="91425">
            <a:noAutofit/>
          </a:bodyPr>
          <a:lstStyle/>
          <a:p>
            <a:pPr lvl="0" rtl="0">
              <a:lnSpc>
                <a:spcPct val="115000"/>
              </a:lnSpc>
              <a:spcBef>
                <a:spcPts val="0"/>
              </a:spcBef>
              <a:buNone/>
            </a:pPr>
            <a:r>
              <a:rPr b="1" lang="en"/>
              <a:t>Individuals and interactions</a:t>
            </a:r>
            <a:r>
              <a:rPr lang="en"/>
              <a:t> </a:t>
            </a:r>
            <a:r>
              <a:rPr lang="en" sz="1800"/>
              <a:t>over processes and tools</a:t>
            </a:r>
          </a:p>
          <a:p>
            <a:pPr lvl="0" rtl="0">
              <a:lnSpc>
                <a:spcPct val="115000"/>
              </a:lnSpc>
              <a:spcBef>
                <a:spcPts val="0"/>
              </a:spcBef>
              <a:buNone/>
            </a:pPr>
            <a:r>
              <a:rPr b="1" lang="en"/>
              <a:t>Working software</a:t>
            </a:r>
            <a:r>
              <a:rPr lang="en" sz="2400"/>
              <a:t> </a:t>
            </a:r>
            <a:r>
              <a:rPr lang="en" sz="1800"/>
              <a:t>over comprehensive documentation</a:t>
            </a:r>
          </a:p>
          <a:p>
            <a:pPr lvl="0" rtl="0">
              <a:lnSpc>
                <a:spcPct val="115000"/>
              </a:lnSpc>
              <a:spcBef>
                <a:spcPts val="0"/>
              </a:spcBef>
              <a:buNone/>
            </a:pPr>
            <a:r>
              <a:rPr b="1" lang="en"/>
              <a:t>Customer collaboration</a:t>
            </a:r>
            <a:r>
              <a:rPr lang="en" sz="2400"/>
              <a:t> </a:t>
            </a:r>
            <a:r>
              <a:rPr lang="en" sz="1800"/>
              <a:t>over contract negotiation</a:t>
            </a:r>
          </a:p>
          <a:p>
            <a:pPr lvl="0" marR="0" rtl="0" algn="l">
              <a:lnSpc>
                <a:spcPct val="100000"/>
              </a:lnSpc>
              <a:spcBef>
                <a:spcPts val="600"/>
              </a:spcBef>
              <a:spcAft>
                <a:spcPts val="0"/>
              </a:spcAft>
              <a:buNone/>
            </a:pPr>
            <a:r>
              <a:rPr b="1" lang="en"/>
              <a:t>Responding to change</a:t>
            </a:r>
            <a:r>
              <a:rPr lang="en" sz="2400"/>
              <a:t> </a:t>
            </a:r>
            <a:r>
              <a:rPr lang="en" sz="1800"/>
              <a:t>over following a plan</a:t>
            </a:r>
          </a:p>
        </p:txBody>
      </p:sp>
      <p:sp>
        <p:nvSpPr>
          <p:cNvPr id="247" name="Shape 2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Agile Principles</a:t>
            </a:r>
          </a:p>
        </p:txBody>
      </p:sp>
      <p:sp>
        <p:nvSpPr>
          <p:cNvPr id="253" name="Shape 2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Satisfy the customer through early and continuous delivery of valuable software.</a:t>
            </a:r>
          </a:p>
          <a:p>
            <a:pPr indent="-381000" lvl="0" marL="457200" rtl="0">
              <a:spcBef>
                <a:spcPts val="0"/>
              </a:spcBef>
              <a:buSzPct val="100000"/>
            </a:pPr>
            <a:r>
              <a:rPr lang="en" sz="2400"/>
              <a:t>Welcome changing requirements, even late in development. Agile processes harness change for the customer's competitive advantage.</a:t>
            </a:r>
          </a:p>
          <a:p>
            <a:pPr indent="-381000" lvl="0" marL="457200" rtl="0">
              <a:spcBef>
                <a:spcPts val="0"/>
              </a:spcBef>
              <a:buSzPct val="100000"/>
            </a:pPr>
            <a:r>
              <a:rPr lang="en" sz="2400"/>
              <a:t>Deliver working software frequently with a preference to the shorter timescale.</a:t>
            </a:r>
          </a:p>
          <a:p>
            <a:pPr indent="-381000" lvl="0" marL="457200" rtl="0">
              <a:spcBef>
                <a:spcPts val="0"/>
              </a:spcBef>
              <a:buSzPct val="100000"/>
            </a:pPr>
            <a:r>
              <a:rPr lang="en" sz="2400"/>
              <a:t>Business people and developers must work together daily throughout the project.</a:t>
            </a:r>
          </a:p>
        </p:txBody>
      </p:sp>
      <p:sp>
        <p:nvSpPr>
          <p:cNvPr id="254" name="Shape 25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Agile Principles (2)</a:t>
            </a:r>
          </a:p>
        </p:txBody>
      </p:sp>
      <p:sp>
        <p:nvSpPr>
          <p:cNvPr id="260" name="Shape 2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Build projects around motivated individuals. Give them the environment and support they need, and trust them to get the job done.</a:t>
            </a:r>
          </a:p>
          <a:p>
            <a:pPr indent="-381000" lvl="0" marL="457200" rtl="0">
              <a:spcBef>
                <a:spcPts val="0"/>
              </a:spcBef>
              <a:buSzPct val="100000"/>
            </a:pPr>
            <a:r>
              <a:rPr lang="en" sz="2400"/>
              <a:t>The most efficient and effective method of conveying information to and within a development team is face-to-face conversation.</a:t>
            </a:r>
          </a:p>
          <a:p>
            <a:pPr indent="-381000" lvl="0" marL="457200" rtl="0">
              <a:spcBef>
                <a:spcPts val="0"/>
              </a:spcBef>
              <a:buSzPct val="100000"/>
            </a:pPr>
            <a:r>
              <a:rPr lang="en" sz="2400"/>
              <a:t>Working software is the primary measure of progress.</a:t>
            </a:r>
          </a:p>
          <a:p>
            <a:pPr indent="-381000" lvl="0" marL="457200" rtl="0">
              <a:spcBef>
                <a:spcPts val="0"/>
              </a:spcBef>
              <a:buSzPct val="100000"/>
            </a:pPr>
            <a:r>
              <a:rPr lang="en" sz="2400"/>
              <a:t>Agile processes promote sustainable development. The sponsors, developers, and users should be able to maintain a constant pace indefinitely.</a:t>
            </a:r>
          </a:p>
        </p:txBody>
      </p:sp>
      <p:sp>
        <p:nvSpPr>
          <p:cNvPr id="261" name="Shape 2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Agile Principles (3)</a:t>
            </a:r>
          </a:p>
        </p:txBody>
      </p:sp>
      <p:sp>
        <p:nvSpPr>
          <p:cNvPr id="267" name="Shape 2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Continuous attention to technical excellence and good design enhances agility.</a:t>
            </a:r>
          </a:p>
          <a:p>
            <a:pPr indent="-228600" lvl="0" marL="457200" rtl="0">
              <a:spcBef>
                <a:spcPts val="0"/>
              </a:spcBef>
            </a:pPr>
            <a:r>
              <a:rPr lang="en"/>
              <a:t>Simplicity - the art of maximizing the amount of work not done - is essential.</a:t>
            </a:r>
          </a:p>
          <a:p>
            <a:pPr indent="-228600" lvl="0" marL="457200" rtl="0">
              <a:spcBef>
                <a:spcPts val="0"/>
              </a:spcBef>
            </a:pPr>
            <a:r>
              <a:rPr lang="en"/>
              <a:t>The best architectures, requirements, and designs emerge from self-organizing teams.</a:t>
            </a:r>
          </a:p>
          <a:p>
            <a:pPr indent="-228600" lvl="0" marL="457200" rtl="0">
              <a:spcBef>
                <a:spcPts val="0"/>
              </a:spcBef>
            </a:pPr>
            <a:r>
              <a:rPr lang="en"/>
              <a:t>At regular intervals, the team reflects on how to become more effective, then tunes and adjusts its behavior accordingly.</a:t>
            </a:r>
          </a:p>
        </p:txBody>
      </p:sp>
      <p:sp>
        <p:nvSpPr>
          <p:cNvPr id="268" name="Shape 2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Agile Model</a:t>
            </a:r>
          </a:p>
        </p:txBody>
      </p:sp>
      <p:sp>
        <p:nvSpPr>
          <p:cNvPr id="274" name="Shape 274"/>
          <p:cNvSpPr txBox="1"/>
          <p:nvPr/>
        </p:nvSpPr>
        <p:spPr>
          <a:xfrm>
            <a:off x="715550" y="3643525"/>
            <a:ext cx="1369500" cy="755100"/>
          </a:xfrm>
          <a:prstGeom prst="rect">
            <a:avLst/>
          </a:prstGeom>
          <a:noFill/>
          <a:ln>
            <a:noFill/>
          </a:ln>
        </p:spPr>
        <p:txBody>
          <a:bodyPr anchorCtr="0" anchor="t" bIns="91425" lIns="91425" rIns="91425" tIns="91425">
            <a:noAutofit/>
          </a:bodyPr>
          <a:lstStyle/>
          <a:p>
            <a:pPr lvl="0" algn="ctr">
              <a:spcBef>
                <a:spcPts val="0"/>
              </a:spcBef>
              <a:buNone/>
            </a:pPr>
            <a:r>
              <a:rPr lang="en"/>
              <a:t>Product Requirements</a:t>
            </a:r>
          </a:p>
        </p:txBody>
      </p:sp>
      <p:sp>
        <p:nvSpPr>
          <p:cNvPr id="275" name="Shape 275"/>
          <p:cNvSpPr/>
          <p:nvPr/>
        </p:nvSpPr>
        <p:spPr>
          <a:xfrm>
            <a:off x="898175" y="4221800"/>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3</a:t>
            </a:r>
          </a:p>
        </p:txBody>
      </p:sp>
      <p:sp>
        <p:nvSpPr>
          <p:cNvPr id="276" name="Shape 276"/>
          <p:cNvSpPr/>
          <p:nvPr/>
        </p:nvSpPr>
        <p:spPr>
          <a:xfrm>
            <a:off x="898175" y="4617675"/>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1</a:t>
            </a:r>
          </a:p>
        </p:txBody>
      </p:sp>
      <p:sp>
        <p:nvSpPr>
          <p:cNvPr id="277" name="Shape 277"/>
          <p:cNvSpPr/>
          <p:nvPr/>
        </p:nvSpPr>
        <p:spPr>
          <a:xfrm>
            <a:off x="898175" y="5013550"/>
            <a:ext cx="953700" cy="3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4</a:t>
            </a:r>
          </a:p>
        </p:txBody>
      </p:sp>
      <p:sp>
        <p:nvSpPr>
          <p:cNvPr id="278" name="Shape 278"/>
          <p:cNvSpPr/>
          <p:nvPr/>
        </p:nvSpPr>
        <p:spPr>
          <a:xfrm>
            <a:off x="898175" y="5404250"/>
            <a:ext cx="953700" cy="3246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Req 2</a:t>
            </a:r>
          </a:p>
        </p:txBody>
      </p:sp>
      <p:cxnSp>
        <p:nvCxnSpPr>
          <p:cNvPr id="279" name="Shape 279"/>
          <p:cNvCxnSpPr/>
          <p:nvPr/>
        </p:nvCxnSpPr>
        <p:spPr>
          <a:xfrm rot="10800000">
            <a:off x="512650" y="4333525"/>
            <a:ext cx="0" cy="1359300"/>
          </a:xfrm>
          <a:prstGeom prst="straightConnector1">
            <a:avLst/>
          </a:prstGeom>
          <a:noFill/>
          <a:ln cap="flat" cmpd="sng" w="19050">
            <a:solidFill>
              <a:schemeClr val="dk2"/>
            </a:solidFill>
            <a:prstDash val="solid"/>
            <a:round/>
            <a:headEnd len="lg" w="lg" type="none"/>
            <a:tailEnd len="lg" w="lg" type="triangle"/>
          </a:ln>
        </p:spPr>
      </p:cxnSp>
      <p:sp>
        <p:nvSpPr>
          <p:cNvPr id="280" name="Shape 280"/>
          <p:cNvSpPr txBox="1"/>
          <p:nvPr/>
        </p:nvSpPr>
        <p:spPr>
          <a:xfrm>
            <a:off x="228600" y="5728850"/>
            <a:ext cx="781200" cy="376200"/>
          </a:xfrm>
          <a:prstGeom prst="rect">
            <a:avLst/>
          </a:prstGeom>
          <a:noFill/>
          <a:ln>
            <a:noFill/>
          </a:ln>
        </p:spPr>
        <p:txBody>
          <a:bodyPr anchorCtr="0" anchor="t" bIns="91425" lIns="91425" rIns="91425" tIns="91425">
            <a:noAutofit/>
          </a:bodyPr>
          <a:lstStyle/>
          <a:p>
            <a:pPr lvl="0">
              <a:spcBef>
                <a:spcPts val="0"/>
              </a:spcBef>
              <a:buNone/>
            </a:pPr>
            <a:r>
              <a:rPr lang="en"/>
              <a:t>Priority</a:t>
            </a:r>
          </a:p>
        </p:txBody>
      </p:sp>
      <p:sp>
        <p:nvSpPr>
          <p:cNvPr id="281" name="Shape 281"/>
          <p:cNvSpPr/>
          <p:nvPr/>
        </p:nvSpPr>
        <p:spPr>
          <a:xfrm>
            <a:off x="3008550" y="3988450"/>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3008550" y="4384325"/>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2800650" y="4790337"/>
            <a:ext cx="1369500" cy="547800"/>
          </a:xfrm>
          <a:prstGeom prst="rect">
            <a:avLst/>
          </a:prstGeom>
          <a:noFill/>
          <a:ln>
            <a:noFill/>
          </a:ln>
        </p:spPr>
        <p:txBody>
          <a:bodyPr anchorCtr="0" anchor="t" bIns="91425" lIns="91425" rIns="91425" tIns="91425">
            <a:noAutofit/>
          </a:bodyPr>
          <a:lstStyle/>
          <a:p>
            <a:pPr lvl="0" algn="ctr">
              <a:spcBef>
                <a:spcPts val="0"/>
              </a:spcBef>
              <a:buNone/>
            </a:pPr>
            <a:r>
              <a:rPr lang="en"/>
              <a:t>Requirements Scheduled for Iteration</a:t>
            </a:r>
          </a:p>
        </p:txBody>
      </p:sp>
      <p:sp>
        <p:nvSpPr>
          <p:cNvPr id="284" name="Shape 284"/>
          <p:cNvSpPr/>
          <p:nvPr/>
        </p:nvSpPr>
        <p:spPr>
          <a:xfrm>
            <a:off x="7502550" y="3836150"/>
            <a:ext cx="953700" cy="10959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txBox="1"/>
          <p:nvPr/>
        </p:nvSpPr>
        <p:spPr>
          <a:xfrm>
            <a:off x="7211100" y="5013550"/>
            <a:ext cx="1704300" cy="659400"/>
          </a:xfrm>
          <a:prstGeom prst="rect">
            <a:avLst/>
          </a:prstGeom>
          <a:noFill/>
          <a:ln>
            <a:noFill/>
          </a:ln>
        </p:spPr>
        <p:txBody>
          <a:bodyPr anchorCtr="0" anchor="t" bIns="91425" lIns="91425" rIns="91425" tIns="91425">
            <a:noAutofit/>
          </a:bodyPr>
          <a:lstStyle/>
          <a:p>
            <a:pPr lvl="0" algn="ctr">
              <a:spcBef>
                <a:spcPts val="0"/>
              </a:spcBef>
              <a:buNone/>
            </a:pPr>
            <a:r>
              <a:rPr lang="en"/>
              <a:t>New Software Release</a:t>
            </a:r>
          </a:p>
        </p:txBody>
      </p:sp>
      <p:sp>
        <p:nvSpPr>
          <p:cNvPr id="286" name="Shape 286"/>
          <p:cNvSpPr/>
          <p:nvPr/>
        </p:nvSpPr>
        <p:spPr>
          <a:xfrm>
            <a:off x="4763400" y="2842125"/>
            <a:ext cx="1704300" cy="1704300"/>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5007300" y="4110200"/>
            <a:ext cx="517200"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8" name="Shape 288"/>
          <p:cNvCxnSpPr/>
          <p:nvPr/>
        </p:nvCxnSpPr>
        <p:spPr>
          <a:xfrm>
            <a:off x="4337325" y="4546425"/>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289" name="Shape 289"/>
          <p:cNvCxnSpPr>
            <a:stCxn id="287" idx="1"/>
          </p:cNvCxnSpPr>
          <p:nvPr/>
        </p:nvCxnSpPr>
        <p:spPr>
          <a:xfrm rot="10800000">
            <a:off x="4985700" y="4025300"/>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290" name="Shape 290"/>
          <p:cNvCxnSpPr>
            <a:stCxn id="287" idx="1"/>
          </p:cNvCxnSpPr>
          <p:nvPr/>
        </p:nvCxnSpPr>
        <p:spPr>
          <a:xfrm rot="10800000">
            <a:off x="4763400" y="4129100"/>
            <a:ext cx="243900" cy="199200"/>
          </a:xfrm>
          <a:prstGeom prst="straightConnector1">
            <a:avLst/>
          </a:prstGeom>
          <a:noFill/>
          <a:ln cap="flat" cmpd="sng" w="38100">
            <a:solidFill>
              <a:schemeClr val="dk2"/>
            </a:solidFill>
            <a:prstDash val="solid"/>
            <a:round/>
            <a:headEnd len="lg" w="lg" type="none"/>
            <a:tailEnd len="lg" w="lg" type="none"/>
          </a:ln>
        </p:spPr>
      </p:cxnSp>
      <p:sp>
        <p:nvSpPr>
          <p:cNvPr id="291" name="Shape 291"/>
          <p:cNvSpPr txBox="1"/>
          <p:nvPr/>
        </p:nvSpPr>
        <p:spPr>
          <a:xfrm>
            <a:off x="5118475" y="3095700"/>
            <a:ext cx="1024800" cy="436200"/>
          </a:xfrm>
          <a:prstGeom prst="rect">
            <a:avLst/>
          </a:prstGeom>
          <a:noFill/>
          <a:ln>
            <a:noFill/>
          </a:ln>
        </p:spPr>
        <p:txBody>
          <a:bodyPr anchorCtr="0" anchor="t" bIns="91425" lIns="91425" rIns="91425" tIns="91425">
            <a:noAutofit/>
          </a:bodyPr>
          <a:lstStyle/>
          <a:p>
            <a:pPr lvl="0">
              <a:spcBef>
                <a:spcPts val="0"/>
              </a:spcBef>
              <a:buNone/>
            </a:pPr>
            <a:r>
              <a:rPr lang="en"/>
              <a:t>Iteration</a:t>
            </a:r>
          </a:p>
        </p:txBody>
      </p:sp>
      <p:sp>
        <p:nvSpPr>
          <p:cNvPr id="292" name="Shape 292"/>
          <p:cNvSpPr/>
          <p:nvPr/>
        </p:nvSpPr>
        <p:spPr>
          <a:xfrm>
            <a:off x="4641650" y="1643575"/>
            <a:ext cx="3956700" cy="1095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Agile is not ad-hoc.</a:t>
            </a:r>
            <a:r>
              <a:rPr lang="en" sz="2400"/>
              <a:t> An iteration should have some kind of structure.</a:t>
            </a:r>
          </a:p>
        </p:txBody>
      </p:sp>
      <p:sp>
        <p:nvSpPr>
          <p:cNvPr id="293" name="Shape 293"/>
          <p:cNvSpPr/>
          <p:nvPr/>
        </p:nvSpPr>
        <p:spPr>
          <a:xfrm>
            <a:off x="553250" y="1968450"/>
            <a:ext cx="4453500" cy="2080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During Iteration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294" name="Shape 294"/>
          <p:cNvSpPr/>
          <p:nvPr/>
        </p:nvSpPr>
        <p:spPr>
          <a:xfrm>
            <a:off x="553250" y="2328675"/>
            <a:ext cx="14919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295" name="Shape 295"/>
          <p:cNvSpPr/>
          <p:nvPr/>
        </p:nvSpPr>
        <p:spPr>
          <a:xfrm>
            <a:off x="2136775" y="268372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296" name="Shape 296"/>
          <p:cNvSpPr/>
          <p:nvPr/>
        </p:nvSpPr>
        <p:spPr>
          <a:xfrm>
            <a:off x="3587750" y="293737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297" name="Shape 297"/>
          <p:cNvSpPr/>
          <p:nvPr/>
        </p:nvSpPr>
        <p:spPr>
          <a:xfrm>
            <a:off x="2045100" y="251125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98" name="Shape 298"/>
          <p:cNvSpPr/>
          <p:nvPr/>
        </p:nvSpPr>
        <p:spPr>
          <a:xfrm>
            <a:off x="3496075" y="276490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99" name="Shape 299"/>
          <p:cNvSpPr/>
          <p:nvPr/>
        </p:nvSpPr>
        <p:spPr>
          <a:xfrm>
            <a:off x="1314425" y="293737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300" name="Shape 30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Practice: Code &amp; Fix</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Sit down, write out the code, and fix problems as they occur. No formal structure to development.</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What is wrong with this scenario?</a:t>
            </a:r>
          </a:p>
          <a:p>
            <a:pPr lvl="0" rtl="0">
              <a:spcBef>
                <a:spcPts val="0"/>
              </a:spcBef>
              <a:buNone/>
            </a:pPr>
            <a:r>
              <a:t/>
            </a:r>
            <a:endParaRPr/>
          </a:p>
        </p:txBody>
      </p:sp>
      <p:sp>
        <p:nvSpPr>
          <p:cNvPr id="52" name="Shape 52"/>
          <p:cNvSpPr txBox="1"/>
          <p:nvPr>
            <p:ph idx="1" type="body"/>
          </p:nvPr>
        </p:nvSpPr>
        <p:spPr>
          <a:xfrm>
            <a:off x="457200" y="3846800"/>
            <a:ext cx="8229600" cy="2336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Often results in a loop of bug fixes that introduce new bugs.</a:t>
            </a:r>
          </a:p>
          <a:p>
            <a:pPr indent="-228600" lvl="1" marL="914400" marR="0" rtl="0" algn="l">
              <a:lnSpc>
                <a:spcPct val="100000"/>
              </a:lnSpc>
              <a:spcBef>
                <a:spcPts val="600"/>
              </a:spcBef>
              <a:spcAft>
                <a:spcPts val="0"/>
              </a:spcAft>
            </a:pPr>
            <a:r>
              <a:rPr lang="en"/>
              <a:t>Ties up developers.</a:t>
            </a:r>
          </a:p>
          <a:p>
            <a:pPr indent="-228600" lvl="0" marL="457200" marR="0" rtl="0" algn="l">
              <a:lnSpc>
                <a:spcPct val="100000"/>
              </a:lnSpc>
              <a:spcBef>
                <a:spcPts val="600"/>
              </a:spcBef>
              <a:spcAft>
                <a:spcPts val="0"/>
              </a:spcAft>
            </a:pPr>
            <a:r>
              <a:rPr lang="en"/>
              <a:t>Hard to track development progress.</a:t>
            </a:r>
          </a:p>
          <a:p>
            <a:pPr indent="-228600" lvl="0" marL="457200" marR="0" rtl="0" algn="l">
              <a:lnSpc>
                <a:spcPct val="100000"/>
              </a:lnSpc>
              <a:spcBef>
                <a:spcPts val="600"/>
              </a:spcBef>
              <a:spcAft>
                <a:spcPts val="0"/>
              </a:spcAft>
            </a:pPr>
            <a:r>
              <a:rPr b="1" lang="en"/>
              <a:t>Introduces unnecessary risk.</a:t>
            </a:r>
          </a:p>
        </p:txBody>
      </p:sp>
      <p:sp>
        <p:nvSpPr>
          <p:cNvPr id="53" name="Shape 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pic>
        <p:nvPicPr>
          <p:cNvPr descr="11970112132010125352.jpg" id="306" name="Shape 306"/>
          <p:cNvPicPr preferRelativeResize="0"/>
          <p:nvPr/>
        </p:nvPicPr>
        <p:blipFill>
          <a:blip r:embed="rId3">
            <a:alphaModFix/>
          </a:blip>
          <a:stretch>
            <a:fillRect/>
          </a:stretch>
        </p:blipFill>
        <p:spPr>
          <a:xfrm>
            <a:off x="517325" y="2332150"/>
            <a:ext cx="4107825" cy="2570699"/>
          </a:xfrm>
          <a:prstGeom prst="rect">
            <a:avLst/>
          </a:prstGeom>
          <a:noFill/>
          <a:ln>
            <a:noFill/>
          </a:ln>
        </p:spPr>
      </p:pic>
      <p:sp>
        <p:nvSpPr>
          <p:cNvPr id="307" name="Shape 307"/>
          <p:cNvSpPr txBox="1"/>
          <p:nvPr/>
        </p:nvSpPr>
        <p:spPr>
          <a:xfrm>
            <a:off x="4857150" y="1696375"/>
            <a:ext cx="3682800" cy="44076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Bring the development team together to discuss problems as a team.</a:t>
            </a:r>
          </a:p>
          <a:p>
            <a:pPr indent="-368300" lvl="1" marL="914400" rtl="0">
              <a:spcBef>
                <a:spcPts val="0"/>
              </a:spcBef>
              <a:buSzPct val="100000"/>
              <a:buChar char="○"/>
            </a:pPr>
            <a:r>
              <a:rPr lang="en" sz="2200"/>
              <a:t>Then send them out to accomplish their individual goals.</a:t>
            </a:r>
          </a:p>
          <a:p>
            <a:pPr indent="-368300" lvl="0" marL="457200" rtl="0">
              <a:spcBef>
                <a:spcPts val="0"/>
              </a:spcBef>
              <a:buSzPct val="100000"/>
              <a:buChar char="●"/>
            </a:pPr>
            <a:r>
              <a:rPr lang="en" sz="2200"/>
              <a:t>Individuals can define their own process.</a:t>
            </a:r>
          </a:p>
          <a:p>
            <a:pPr indent="-368300" lvl="1" marL="914400">
              <a:spcBef>
                <a:spcPts val="0"/>
              </a:spcBef>
              <a:buSzPct val="100000"/>
              <a:buChar char="○"/>
            </a:pPr>
            <a:r>
              <a:rPr lang="en" sz="2200"/>
              <a:t>But there is an overall structure, based on roles and meetings. </a:t>
            </a:r>
          </a:p>
        </p:txBody>
      </p:sp>
      <p:sp>
        <p:nvSpPr>
          <p:cNvPr id="308" name="Shape 3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14" name="Shape 314"/>
          <p:cNvSpPr txBox="1"/>
          <p:nvPr/>
        </p:nvSpPr>
        <p:spPr>
          <a:xfrm>
            <a:off x="289475" y="3301262"/>
            <a:ext cx="1430400" cy="755100"/>
          </a:xfrm>
          <a:prstGeom prst="rect">
            <a:avLst/>
          </a:prstGeom>
          <a:noFill/>
          <a:ln>
            <a:noFill/>
          </a:ln>
        </p:spPr>
        <p:txBody>
          <a:bodyPr anchorCtr="0" anchor="t" bIns="91425" lIns="91425" rIns="91425" tIns="91425">
            <a:noAutofit/>
          </a:bodyPr>
          <a:lstStyle/>
          <a:p>
            <a:pPr lvl="0" rtl="0" algn="ctr">
              <a:spcBef>
                <a:spcPts val="0"/>
              </a:spcBef>
              <a:buNone/>
            </a:pPr>
            <a:r>
              <a:rPr lang="en"/>
              <a:t>Product Backlog (Requirements)</a:t>
            </a:r>
          </a:p>
        </p:txBody>
      </p:sp>
      <p:sp>
        <p:nvSpPr>
          <p:cNvPr id="315" name="Shape 315"/>
          <p:cNvSpPr/>
          <p:nvPr/>
        </p:nvSpPr>
        <p:spPr>
          <a:xfrm>
            <a:off x="898175" y="4206337"/>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3</a:t>
            </a:r>
          </a:p>
        </p:txBody>
      </p:sp>
      <p:sp>
        <p:nvSpPr>
          <p:cNvPr id="316" name="Shape 316"/>
          <p:cNvSpPr/>
          <p:nvPr/>
        </p:nvSpPr>
        <p:spPr>
          <a:xfrm>
            <a:off x="898175" y="4602212"/>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1</a:t>
            </a:r>
          </a:p>
        </p:txBody>
      </p:sp>
      <p:sp>
        <p:nvSpPr>
          <p:cNvPr id="317" name="Shape 317"/>
          <p:cNvSpPr/>
          <p:nvPr/>
        </p:nvSpPr>
        <p:spPr>
          <a:xfrm>
            <a:off x="898175" y="4998087"/>
            <a:ext cx="953700" cy="3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4</a:t>
            </a:r>
          </a:p>
        </p:txBody>
      </p:sp>
      <p:sp>
        <p:nvSpPr>
          <p:cNvPr id="318" name="Shape 318"/>
          <p:cNvSpPr/>
          <p:nvPr/>
        </p:nvSpPr>
        <p:spPr>
          <a:xfrm>
            <a:off x="898175" y="5388787"/>
            <a:ext cx="953700" cy="3246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2</a:t>
            </a:r>
          </a:p>
        </p:txBody>
      </p:sp>
      <p:cxnSp>
        <p:nvCxnSpPr>
          <p:cNvPr id="319" name="Shape 319"/>
          <p:cNvCxnSpPr/>
          <p:nvPr/>
        </p:nvCxnSpPr>
        <p:spPr>
          <a:xfrm rot="10800000">
            <a:off x="512650" y="4318062"/>
            <a:ext cx="0" cy="1359300"/>
          </a:xfrm>
          <a:prstGeom prst="straightConnector1">
            <a:avLst/>
          </a:prstGeom>
          <a:noFill/>
          <a:ln cap="flat" cmpd="sng" w="19050">
            <a:solidFill>
              <a:schemeClr val="dk2"/>
            </a:solidFill>
            <a:prstDash val="solid"/>
            <a:round/>
            <a:headEnd len="lg" w="lg" type="none"/>
            <a:tailEnd len="lg" w="lg" type="triangle"/>
          </a:ln>
        </p:spPr>
      </p:cxnSp>
      <p:sp>
        <p:nvSpPr>
          <p:cNvPr id="320" name="Shape 320"/>
          <p:cNvSpPr txBox="1"/>
          <p:nvPr/>
        </p:nvSpPr>
        <p:spPr>
          <a:xfrm>
            <a:off x="228600" y="5713387"/>
            <a:ext cx="781200" cy="376200"/>
          </a:xfrm>
          <a:prstGeom prst="rect">
            <a:avLst/>
          </a:prstGeom>
          <a:noFill/>
          <a:ln>
            <a:noFill/>
          </a:ln>
        </p:spPr>
        <p:txBody>
          <a:bodyPr anchorCtr="0" anchor="t" bIns="91425" lIns="91425" rIns="91425" tIns="91425">
            <a:noAutofit/>
          </a:bodyPr>
          <a:lstStyle/>
          <a:p>
            <a:pPr lvl="0" rtl="0">
              <a:spcBef>
                <a:spcPts val="0"/>
              </a:spcBef>
              <a:buNone/>
            </a:pPr>
            <a:r>
              <a:rPr lang="en"/>
              <a:t>Priority</a:t>
            </a:r>
          </a:p>
        </p:txBody>
      </p:sp>
      <p:sp>
        <p:nvSpPr>
          <p:cNvPr id="321" name="Shape 321"/>
          <p:cNvSpPr/>
          <p:nvPr/>
        </p:nvSpPr>
        <p:spPr>
          <a:xfrm>
            <a:off x="3008550" y="3972987"/>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p:nvPr/>
        </p:nvSpPr>
        <p:spPr>
          <a:xfrm>
            <a:off x="3008550" y="4368862"/>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3" name="Shape 323"/>
          <p:cNvSpPr txBox="1"/>
          <p:nvPr/>
        </p:nvSpPr>
        <p:spPr>
          <a:xfrm>
            <a:off x="2800650" y="4774875"/>
            <a:ext cx="1430400" cy="547800"/>
          </a:xfrm>
          <a:prstGeom prst="rect">
            <a:avLst/>
          </a:prstGeom>
          <a:noFill/>
          <a:ln>
            <a:noFill/>
          </a:ln>
        </p:spPr>
        <p:txBody>
          <a:bodyPr anchorCtr="0" anchor="t" bIns="91425" lIns="91425" rIns="91425" tIns="91425">
            <a:noAutofit/>
          </a:bodyPr>
          <a:lstStyle/>
          <a:p>
            <a:pPr lvl="0" rtl="0" algn="ctr">
              <a:spcBef>
                <a:spcPts val="0"/>
              </a:spcBef>
              <a:buNone/>
            </a:pPr>
            <a:r>
              <a:rPr lang="en"/>
              <a:t>Sprint Backlog (Requirements to be Implemented)</a:t>
            </a:r>
          </a:p>
        </p:txBody>
      </p:sp>
      <p:sp>
        <p:nvSpPr>
          <p:cNvPr id="324" name="Shape 324"/>
          <p:cNvSpPr/>
          <p:nvPr/>
        </p:nvSpPr>
        <p:spPr>
          <a:xfrm>
            <a:off x="7502550" y="3820687"/>
            <a:ext cx="953700" cy="10959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txBox="1"/>
          <p:nvPr/>
        </p:nvSpPr>
        <p:spPr>
          <a:xfrm>
            <a:off x="7211100" y="4998087"/>
            <a:ext cx="1704300" cy="659400"/>
          </a:xfrm>
          <a:prstGeom prst="rect">
            <a:avLst/>
          </a:prstGeom>
          <a:noFill/>
          <a:ln>
            <a:noFill/>
          </a:ln>
        </p:spPr>
        <p:txBody>
          <a:bodyPr anchorCtr="0" anchor="t" bIns="91425" lIns="91425" rIns="91425" tIns="91425">
            <a:noAutofit/>
          </a:bodyPr>
          <a:lstStyle/>
          <a:p>
            <a:pPr lvl="0" rtl="0" algn="ctr">
              <a:spcBef>
                <a:spcPts val="0"/>
              </a:spcBef>
              <a:buNone/>
            </a:pPr>
            <a:r>
              <a:rPr lang="en"/>
              <a:t>New Software Release</a:t>
            </a:r>
          </a:p>
        </p:txBody>
      </p:sp>
      <p:sp>
        <p:nvSpPr>
          <p:cNvPr id="326" name="Shape 326"/>
          <p:cNvSpPr/>
          <p:nvPr/>
        </p:nvSpPr>
        <p:spPr>
          <a:xfrm>
            <a:off x="4763400" y="2826662"/>
            <a:ext cx="1704300" cy="1704300"/>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5007300" y="4094737"/>
            <a:ext cx="517200"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8" name="Shape 328"/>
          <p:cNvCxnSpPr/>
          <p:nvPr/>
        </p:nvCxnSpPr>
        <p:spPr>
          <a:xfrm>
            <a:off x="4337325" y="4530962"/>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329" name="Shape 329"/>
          <p:cNvCxnSpPr>
            <a:stCxn id="327" idx="1"/>
          </p:cNvCxnSpPr>
          <p:nvPr/>
        </p:nvCxnSpPr>
        <p:spPr>
          <a:xfrm rot="10800000">
            <a:off x="4985700" y="4009837"/>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330" name="Shape 330"/>
          <p:cNvCxnSpPr>
            <a:stCxn id="327" idx="1"/>
          </p:cNvCxnSpPr>
          <p:nvPr/>
        </p:nvCxnSpPr>
        <p:spPr>
          <a:xfrm rot="10800000">
            <a:off x="4763400" y="4113637"/>
            <a:ext cx="243900" cy="199200"/>
          </a:xfrm>
          <a:prstGeom prst="straightConnector1">
            <a:avLst/>
          </a:prstGeom>
          <a:noFill/>
          <a:ln cap="flat" cmpd="sng" w="38100">
            <a:solidFill>
              <a:schemeClr val="dk2"/>
            </a:solidFill>
            <a:prstDash val="solid"/>
            <a:round/>
            <a:headEnd len="lg" w="lg" type="none"/>
            <a:tailEnd len="lg" w="lg" type="none"/>
          </a:ln>
        </p:spPr>
      </p:cxnSp>
      <p:sp>
        <p:nvSpPr>
          <p:cNvPr id="331" name="Shape 331"/>
          <p:cNvSpPr txBox="1"/>
          <p:nvPr/>
        </p:nvSpPr>
        <p:spPr>
          <a:xfrm>
            <a:off x="5219925" y="3384487"/>
            <a:ext cx="1024800" cy="436200"/>
          </a:xfrm>
          <a:prstGeom prst="rect">
            <a:avLst/>
          </a:prstGeom>
          <a:noFill/>
          <a:ln>
            <a:noFill/>
          </a:ln>
        </p:spPr>
        <p:txBody>
          <a:bodyPr anchorCtr="0" anchor="t" bIns="91425" lIns="91425" rIns="91425" tIns="91425">
            <a:noAutofit/>
          </a:bodyPr>
          <a:lstStyle/>
          <a:p>
            <a:pPr lvl="0" rtl="0">
              <a:spcBef>
                <a:spcPts val="0"/>
              </a:spcBef>
              <a:buNone/>
            </a:pPr>
            <a:r>
              <a:rPr lang="en"/>
              <a:t>Sprint</a:t>
            </a:r>
          </a:p>
        </p:txBody>
      </p:sp>
      <p:cxnSp>
        <p:nvCxnSpPr>
          <p:cNvPr id="332" name="Shape 332"/>
          <p:cNvCxnSpPr/>
          <p:nvPr/>
        </p:nvCxnSpPr>
        <p:spPr>
          <a:xfrm flipH="1" rot="10800000">
            <a:off x="2054700" y="4216562"/>
            <a:ext cx="801300" cy="202800"/>
          </a:xfrm>
          <a:prstGeom prst="straightConnector1">
            <a:avLst/>
          </a:prstGeom>
          <a:noFill/>
          <a:ln cap="flat" cmpd="sng" w="38100">
            <a:solidFill>
              <a:schemeClr val="dk2"/>
            </a:solidFill>
            <a:prstDash val="solid"/>
            <a:round/>
            <a:headEnd len="lg" w="lg" type="none"/>
            <a:tailEnd len="lg" w="lg" type="triangle"/>
          </a:ln>
        </p:spPr>
      </p:cxnSp>
      <p:sp>
        <p:nvSpPr>
          <p:cNvPr id="333" name="Shape 333"/>
          <p:cNvSpPr txBox="1"/>
          <p:nvPr/>
        </p:nvSpPr>
        <p:spPr>
          <a:xfrm>
            <a:off x="1917775" y="2970337"/>
            <a:ext cx="953700" cy="1143300"/>
          </a:xfrm>
          <a:prstGeom prst="rect">
            <a:avLst/>
          </a:prstGeom>
          <a:noFill/>
          <a:ln>
            <a:noFill/>
          </a:ln>
        </p:spPr>
        <p:txBody>
          <a:bodyPr anchorCtr="0" anchor="t" bIns="91425" lIns="91425" rIns="91425" tIns="91425">
            <a:noAutofit/>
          </a:bodyPr>
          <a:lstStyle/>
          <a:p>
            <a:pPr lvl="0" algn="ctr">
              <a:spcBef>
                <a:spcPts val="0"/>
              </a:spcBef>
              <a:buNone/>
            </a:pPr>
            <a:r>
              <a:rPr lang="en"/>
              <a:t>Sprint Planning Meeting (Kick-Off)</a:t>
            </a:r>
          </a:p>
        </p:txBody>
      </p:sp>
      <p:sp>
        <p:nvSpPr>
          <p:cNvPr id="334" name="Shape 334"/>
          <p:cNvSpPr txBox="1"/>
          <p:nvPr/>
        </p:nvSpPr>
        <p:spPr>
          <a:xfrm>
            <a:off x="6186300" y="4602212"/>
            <a:ext cx="1024800" cy="547800"/>
          </a:xfrm>
          <a:prstGeom prst="rect">
            <a:avLst/>
          </a:prstGeom>
          <a:noFill/>
          <a:ln>
            <a:noFill/>
          </a:ln>
        </p:spPr>
        <p:txBody>
          <a:bodyPr anchorCtr="0" anchor="t" bIns="91425" lIns="91425" rIns="91425" tIns="91425">
            <a:noAutofit/>
          </a:bodyPr>
          <a:lstStyle/>
          <a:p>
            <a:pPr lvl="0">
              <a:spcBef>
                <a:spcPts val="0"/>
              </a:spcBef>
              <a:buNone/>
            </a:pPr>
            <a:r>
              <a:rPr lang="en"/>
              <a:t>Sprint Wrap-Up Meeting</a:t>
            </a:r>
          </a:p>
        </p:txBody>
      </p:sp>
      <p:sp>
        <p:nvSpPr>
          <p:cNvPr id="335" name="Shape 335"/>
          <p:cNvSpPr/>
          <p:nvPr/>
        </p:nvSpPr>
        <p:spPr>
          <a:xfrm>
            <a:off x="6391575" y="4429562"/>
            <a:ext cx="243900" cy="202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2272675" y="4216562"/>
            <a:ext cx="243900" cy="202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5007300" y="2826662"/>
            <a:ext cx="243900" cy="202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txBox="1"/>
          <p:nvPr/>
        </p:nvSpPr>
        <p:spPr>
          <a:xfrm>
            <a:off x="5202375" y="1923975"/>
            <a:ext cx="1351200" cy="902700"/>
          </a:xfrm>
          <a:prstGeom prst="rect">
            <a:avLst/>
          </a:prstGeom>
          <a:noFill/>
          <a:ln>
            <a:noFill/>
          </a:ln>
        </p:spPr>
        <p:txBody>
          <a:bodyPr anchorCtr="0" anchor="t" bIns="91425" lIns="91425" rIns="91425" tIns="91425">
            <a:noAutofit/>
          </a:bodyPr>
          <a:lstStyle/>
          <a:p>
            <a:pPr lvl="0">
              <a:spcBef>
                <a:spcPts val="0"/>
              </a:spcBef>
              <a:buNone/>
            </a:pPr>
            <a:r>
              <a:rPr lang="en"/>
              <a:t>Scrum Meeting (Stand-Up)</a:t>
            </a:r>
          </a:p>
        </p:txBody>
      </p:sp>
      <p:sp>
        <p:nvSpPr>
          <p:cNvPr id="339" name="Shape 339"/>
          <p:cNvSpPr/>
          <p:nvPr/>
        </p:nvSpPr>
        <p:spPr>
          <a:xfrm>
            <a:off x="3972100" y="1842562"/>
            <a:ext cx="1115950" cy="1085500"/>
          </a:xfrm>
          <a:custGeom>
            <a:pathLst>
              <a:path extrusionOk="0" h="43420" w="44638">
                <a:moveTo>
                  <a:pt x="44638" y="39768"/>
                </a:moveTo>
                <a:lnTo>
                  <a:pt x="38145" y="0"/>
                </a:lnTo>
                <a:lnTo>
                  <a:pt x="0" y="33275"/>
                </a:lnTo>
                <a:lnTo>
                  <a:pt x="38145" y="43420"/>
                </a:lnTo>
              </a:path>
            </a:pathLst>
          </a:custGeom>
          <a:noFill/>
          <a:ln cap="flat" cmpd="sng" w="38100">
            <a:solidFill>
              <a:schemeClr val="dk2"/>
            </a:solidFill>
            <a:prstDash val="solid"/>
            <a:round/>
            <a:headEnd len="lg" w="lg" type="none"/>
            <a:tailEnd len="lg" w="lg" type="triangle"/>
          </a:ln>
        </p:spPr>
      </p:sp>
      <p:sp>
        <p:nvSpPr>
          <p:cNvPr id="340" name="Shape 340"/>
          <p:cNvSpPr txBox="1"/>
          <p:nvPr/>
        </p:nvSpPr>
        <p:spPr>
          <a:xfrm>
            <a:off x="4368650" y="2167262"/>
            <a:ext cx="719400" cy="659400"/>
          </a:xfrm>
          <a:prstGeom prst="rect">
            <a:avLst/>
          </a:prstGeom>
          <a:noFill/>
          <a:ln>
            <a:noFill/>
          </a:ln>
        </p:spPr>
        <p:txBody>
          <a:bodyPr anchorCtr="0" anchor="t" bIns="91425" lIns="91425" rIns="91425" tIns="91425">
            <a:noAutofit/>
          </a:bodyPr>
          <a:lstStyle/>
          <a:p>
            <a:pPr lvl="0">
              <a:spcBef>
                <a:spcPts val="0"/>
              </a:spcBef>
              <a:buNone/>
            </a:pPr>
            <a:r>
              <a:rPr lang="en"/>
              <a:t>Work Period</a:t>
            </a:r>
          </a:p>
        </p:txBody>
      </p:sp>
      <p:sp>
        <p:nvSpPr>
          <p:cNvPr id="341" name="Shape 34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Scrum Roles</a:t>
            </a:r>
          </a:p>
        </p:txBody>
      </p:sp>
      <p:sp>
        <p:nvSpPr>
          <p:cNvPr id="347" name="Shape 3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b="1" lang="en"/>
              <a:t>The Development Team</a:t>
            </a:r>
          </a:p>
          <a:p>
            <a:pPr indent="-228600" lvl="1" marL="914400" rtl="0">
              <a:spcBef>
                <a:spcPts val="0"/>
              </a:spcBef>
            </a:pPr>
            <a:r>
              <a:rPr lang="en"/>
              <a:t>Usually small, 3-9 people.</a:t>
            </a:r>
          </a:p>
          <a:p>
            <a:pPr indent="-228600" lvl="0" marL="457200" rtl="0">
              <a:spcBef>
                <a:spcPts val="0"/>
              </a:spcBef>
            </a:pPr>
            <a:r>
              <a:rPr b="1" lang="en"/>
              <a:t>The Product Owner </a:t>
            </a:r>
          </a:p>
          <a:p>
            <a:pPr indent="-228600" lvl="1" marL="914400" rtl="0">
              <a:spcBef>
                <a:spcPts val="0"/>
              </a:spcBef>
            </a:pPr>
            <a:r>
              <a:rPr lang="en"/>
              <a:t>The “voice” of the customer. </a:t>
            </a:r>
          </a:p>
          <a:p>
            <a:pPr indent="-228600" lvl="1" marL="914400" rtl="0">
              <a:spcBef>
                <a:spcPts val="0"/>
              </a:spcBef>
            </a:pPr>
            <a:r>
              <a:rPr lang="en"/>
              <a:t>Presents iterations to customers and communicates feedback to the team.</a:t>
            </a:r>
          </a:p>
          <a:p>
            <a:pPr indent="-228600" lvl="1" marL="914400" rtl="0">
              <a:spcBef>
                <a:spcPts val="0"/>
              </a:spcBef>
            </a:pPr>
            <a:r>
              <a:rPr lang="en"/>
              <a:t>Maintains and prioritizes the requirement backlog</a:t>
            </a:r>
          </a:p>
          <a:p>
            <a:pPr indent="-228600" lvl="0" marL="457200" rtl="0">
              <a:spcBef>
                <a:spcPts val="0"/>
              </a:spcBef>
            </a:pPr>
            <a:r>
              <a:rPr b="1" lang="en"/>
              <a:t>The Scrum Master</a:t>
            </a:r>
            <a:r>
              <a:rPr lang="en"/>
              <a:t> </a:t>
            </a:r>
          </a:p>
          <a:p>
            <a:pPr indent="-228600" lvl="1" marL="914400" rtl="0">
              <a:spcBef>
                <a:spcPts val="0"/>
              </a:spcBef>
            </a:pPr>
            <a:r>
              <a:rPr lang="en"/>
              <a:t>The team “coach”.</a:t>
            </a:r>
          </a:p>
          <a:p>
            <a:pPr indent="-228600" lvl="1" marL="914400" rtl="0">
              <a:spcBef>
                <a:spcPts val="0"/>
              </a:spcBef>
            </a:pPr>
            <a:r>
              <a:rPr lang="en"/>
              <a:t>Removing impediments to success.</a:t>
            </a:r>
          </a:p>
          <a:p>
            <a:pPr indent="-228600" lvl="1" marL="914400" rtl="0">
              <a:spcBef>
                <a:spcPts val="0"/>
              </a:spcBef>
            </a:pPr>
            <a:r>
              <a:rPr lang="en"/>
              <a:t>Facilitating communication and meetings.</a:t>
            </a:r>
          </a:p>
          <a:p>
            <a:pPr indent="-228600" lvl="1" marL="914400" rtl="0">
              <a:spcBef>
                <a:spcPts val="0"/>
              </a:spcBef>
            </a:pPr>
            <a:r>
              <a:rPr lang="en"/>
              <a:t>Mediating disputes.</a:t>
            </a:r>
          </a:p>
        </p:txBody>
      </p:sp>
      <p:sp>
        <p:nvSpPr>
          <p:cNvPr id="348" name="Shape 34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Daily Scrum Meetings</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 daily 15-minute meeting in which all participants are standing.</a:t>
            </a:r>
          </a:p>
          <a:p>
            <a:pPr indent="-228600" lvl="0" marL="457200" rtl="0">
              <a:spcBef>
                <a:spcPts val="0"/>
              </a:spcBef>
            </a:pPr>
            <a:r>
              <a:rPr lang="en"/>
              <a:t>Each person answers three questions:</a:t>
            </a:r>
          </a:p>
          <a:p>
            <a:pPr indent="-228600" lvl="1" marL="914400" rtl="0">
              <a:spcBef>
                <a:spcPts val="0"/>
              </a:spcBef>
            </a:pPr>
            <a:r>
              <a:rPr lang="en"/>
              <a:t>What did you complete since the last scrum?</a:t>
            </a:r>
          </a:p>
          <a:p>
            <a:pPr indent="-228600" lvl="1" marL="914400" rtl="0">
              <a:spcBef>
                <a:spcPts val="0"/>
              </a:spcBef>
            </a:pPr>
            <a:r>
              <a:rPr lang="en"/>
              <a:t>What will you complete before the next scrum?</a:t>
            </a:r>
          </a:p>
          <a:p>
            <a:pPr indent="-228600" lvl="1" marL="914400" rtl="0">
              <a:spcBef>
                <a:spcPts val="0"/>
              </a:spcBef>
            </a:pPr>
            <a:r>
              <a:rPr lang="en"/>
              <a:t>What, if any, blocking issues (impediments to progress) do you need to resolve?</a:t>
            </a:r>
          </a:p>
        </p:txBody>
      </p:sp>
      <p:sp>
        <p:nvSpPr>
          <p:cNvPr id="355" name="Shape 3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the scrum process?</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362" name="Shape 362"/>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rgbClr val="000000"/>
              </a:buClr>
              <a:buSzPct val="100000"/>
              <a:buFont typeface="Arial"/>
              <a:buChar char="●"/>
            </a:pPr>
            <a:r>
              <a:rPr lang="en" sz="2000"/>
              <a:t>(see iterative model, but also...)</a:t>
            </a:r>
          </a:p>
          <a:p>
            <a:pPr indent="-355600" lvl="0" marL="457200" marR="0" rtl="0" algn="l">
              <a:lnSpc>
                <a:spcPct val="100000"/>
              </a:lnSpc>
              <a:spcBef>
                <a:spcPts val="0"/>
              </a:spcBef>
              <a:spcAft>
                <a:spcPts val="0"/>
              </a:spcAft>
              <a:buClr>
                <a:srgbClr val="000000"/>
              </a:buClr>
              <a:buSzPct val="100000"/>
              <a:buFont typeface="Arial"/>
              <a:buChar char="●"/>
            </a:pPr>
            <a:r>
              <a:rPr lang="en" sz="2000"/>
              <a:t>Very fast response to requirements change.</a:t>
            </a:r>
          </a:p>
          <a:p>
            <a:pPr indent="-355600" lvl="0" marL="457200" marR="0" rtl="0" algn="l">
              <a:lnSpc>
                <a:spcPct val="100000"/>
              </a:lnSpc>
              <a:spcBef>
                <a:spcPts val="0"/>
              </a:spcBef>
              <a:spcAft>
                <a:spcPts val="0"/>
              </a:spcAft>
              <a:buSzPct val="100000"/>
              <a:buChar char="●"/>
            </a:pPr>
            <a:r>
              <a:rPr lang="en" sz="2000"/>
              <a:t>Team members can choose how they approach their development responsibilities, as long as they still meet team goals.</a:t>
            </a:r>
          </a:p>
        </p:txBody>
      </p:sp>
      <p:sp>
        <p:nvSpPr>
          <p:cNvPr id="363" name="Shape 363"/>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Requirements are unstable, and are not given enough importance.</a:t>
            </a:r>
          </a:p>
          <a:p>
            <a:pPr indent="-355600" lvl="0" marL="457200" rtl="0">
              <a:spcBef>
                <a:spcPts val="0"/>
              </a:spcBef>
              <a:buSzPct val="100000"/>
              <a:buChar char="●"/>
            </a:pPr>
            <a:r>
              <a:rPr lang="en" sz="2000"/>
              <a:t>Often results in a lack of a design document or documentation.</a:t>
            </a:r>
          </a:p>
          <a:p>
            <a:pPr indent="-355600" lvl="0" marL="457200" rtl="0">
              <a:spcBef>
                <a:spcPts val="0"/>
              </a:spcBef>
              <a:buSzPct val="100000"/>
              <a:buChar char="●"/>
            </a:pPr>
            <a:r>
              <a:rPr lang="en" sz="2000"/>
              <a:t>Relies on a good scrum master to keep meetings productive, and relies on the communication skills of the team members.</a:t>
            </a:r>
          </a:p>
        </p:txBody>
      </p:sp>
      <p:sp>
        <p:nvSpPr>
          <p:cNvPr id="364" name="Shape 3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pic>
        <p:nvPicPr>
          <p:cNvPr descr="balancingagilityanddiscipline.png" id="369" name="Shape 369"/>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370" name="Shape 3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to Choose Agile</a:t>
            </a:r>
          </a:p>
        </p:txBody>
      </p:sp>
      <p:cxnSp>
        <p:nvCxnSpPr>
          <p:cNvPr id="371" name="Shape 371"/>
          <p:cNvCxnSpPr/>
          <p:nvPr/>
        </p:nvCxnSpPr>
        <p:spPr>
          <a:xfrm>
            <a:off x="6858000" y="4726037"/>
            <a:ext cx="1066200" cy="1176000"/>
          </a:xfrm>
          <a:prstGeom prst="straightConnector1">
            <a:avLst/>
          </a:prstGeom>
          <a:noFill/>
          <a:ln cap="flat" cmpd="sng" w="38100">
            <a:solidFill>
              <a:schemeClr val="dk2"/>
            </a:solidFill>
            <a:prstDash val="solid"/>
            <a:round/>
            <a:headEnd len="lg" w="lg" type="triangle"/>
            <a:tailEnd len="lg" w="lg" type="triangle"/>
          </a:ln>
        </p:spPr>
      </p:cxnSp>
      <p:sp>
        <p:nvSpPr>
          <p:cNvPr id="372" name="Shape 372"/>
          <p:cNvSpPr txBox="1"/>
          <p:nvPr/>
        </p:nvSpPr>
        <p:spPr>
          <a:xfrm>
            <a:off x="7195950" y="4278550"/>
            <a:ext cx="1187100" cy="329700"/>
          </a:xfrm>
          <a:prstGeom prst="rect">
            <a:avLst/>
          </a:prstGeom>
          <a:noFill/>
          <a:ln>
            <a:noFill/>
          </a:ln>
        </p:spPr>
        <p:txBody>
          <a:bodyPr anchorCtr="0" anchor="t" bIns="91425" lIns="91425" rIns="91425" tIns="91425">
            <a:noAutofit/>
          </a:bodyPr>
          <a:lstStyle/>
          <a:p>
            <a:pPr lvl="0">
              <a:spcBef>
                <a:spcPts val="0"/>
              </a:spcBef>
              <a:buNone/>
            </a:pPr>
            <a:r>
              <a:rPr lang="en"/>
              <a:t>Adaptable</a:t>
            </a:r>
          </a:p>
          <a:p>
            <a:pPr lvl="0" rtl="0">
              <a:spcBef>
                <a:spcPts val="0"/>
              </a:spcBef>
              <a:buNone/>
            </a:pPr>
            <a:r>
              <a:rPr lang="en"/>
              <a:t>(close to center)</a:t>
            </a:r>
          </a:p>
        </p:txBody>
      </p:sp>
      <p:sp>
        <p:nvSpPr>
          <p:cNvPr id="373" name="Shape 373"/>
          <p:cNvSpPr txBox="1"/>
          <p:nvPr/>
        </p:nvSpPr>
        <p:spPr>
          <a:xfrm>
            <a:off x="7686900" y="5052987"/>
            <a:ext cx="1230900" cy="329700"/>
          </a:xfrm>
          <a:prstGeom prst="rect">
            <a:avLst/>
          </a:prstGeom>
          <a:noFill/>
          <a:ln>
            <a:noFill/>
          </a:ln>
        </p:spPr>
        <p:txBody>
          <a:bodyPr anchorCtr="0" anchor="t" bIns="91425" lIns="91425" rIns="91425" tIns="91425">
            <a:noAutofit/>
          </a:bodyPr>
          <a:lstStyle/>
          <a:p>
            <a:pPr lvl="0">
              <a:spcBef>
                <a:spcPts val="0"/>
              </a:spcBef>
              <a:buNone/>
            </a:pPr>
            <a:r>
              <a:rPr lang="en"/>
              <a:t>Plan-Driven </a:t>
            </a:r>
          </a:p>
          <a:p>
            <a:pPr lvl="0">
              <a:spcBef>
                <a:spcPts val="0"/>
              </a:spcBef>
              <a:buNone/>
            </a:pPr>
            <a:r>
              <a:rPr lang="en"/>
              <a:t>  (far from </a:t>
            </a:r>
          </a:p>
          <a:p>
            <a:pPr lvl="0" rtl="0">
              <a:spcBef>
                <a:spcPts val="0"/>
              </a:spcBef>
              <a:buNone/>
            </a:pPr>
            <a:r>
              <a:rPr lang="en"/>
              <a:t>      center)</a:t>
            </a:r>
          </a:p>
        </p:txBody>
      </p:sp>
      <p:sp>
        <p:nvSpPr>
          <p:cNvPr id="374" name="Shape 374"/>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375" name="Shape 375"/>
          <p:cNvSpPr/>
          <p:nvPr/>
        </p:nvSpPr>
        <p:spPr>
          <a:xfrm>
            <a:off x="445325" y="3271225"/>
            <a:ext cx="1989300" cy="71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376" name="Shape 376"/>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377" name="Shape 377"/>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378" name="Shape 378"/>
          <p:cNvSpPr/>
          <p:nvPr/>
        </p:nvSpPr>
        <p:spPr>
          <a:xfrm>
            <a:off x="6858000" y="3207775"/>
            <a:ext cx="1863000" cy="71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cxnSp>
        <p:nvCxnSpPr>
          <p:cNvPr id="379" name="Shape 379"/>
          <p:cNvCxnSpPr/>
          <p:nvPr/>
        </p:nvCxnSpPr>
        <p:spPr>
          <a:xfrm>
            <a:off x="3702925" y="5488425"/>
            <a:ext cx="1876799" cy="20400"/>
          </a:xfrm>
          <a:prstGeom prst="straightConnector1">
            <a:avLst/>
          </a:prstGeom>
          <a:noFill/>
          <a:ln cap="flat" cmpd="sng" w="38100">
            <a:solidFill>
              <a:srgbClr val="FF0000"/>
            </a:solidFill>
            <a:prstDash val="solid"/>
            <a:round/>
            <a:headEnd len="lg" w="lg" type="none"/>
            <a:tailEnd len="lg" w="lg" type="none"/>
          </a:ln>
        </p:spPr>
      </p:cxnSp>
      <p:cxnSp>
        <p:nvCxnSpPr>
          <p:cNvPr id="380" name="Shape 380"/>
          <p:cNvCxnSpPr/>
          <p:nvPr/>
        </p:nvCxnSpPr>
        <p:spPr>
          <a:xfrm flipH="1" rot="10800000">
            <a:off x="5620325" y="3572149"/>
            <a:ext cx="869100" cy="1896000"/>
          </a:xfrm>
          <a:prstGeom prst="straightConnector1">
            <a:avLst/>
          </a:prstGeom>
          <a:noFill/>
          <a:ln cap="flat" cmpd="sng" w="38100">
            <a:solidFill>
              <a:srgbClr val="FF0000"/>
            </a:solidFill>
            <a:prstDash val="solid"/>
            <a:round/>
            <a:headEnd len="lg" w="lg" type="none"/>
            <a:tailEnd len="lg" w="lg" type="none"/>
          </a:ln>
        </p:spPr>
      </p:cxnSp>
      <p:cxnSp>
        <p:nvCxnSpPr>
          <p:cNvPr id="381" name="Shape 381"/>
          <p:cNvCxnSpPr/>
          <p:nvPr/>
        </p:nvCxnSpPr>
        <p:spPr>
          <a:xfrm>
            <a:off x="3134800" y="3672475"/>
            <a:ext cx="568200" cy="1815900"/>
          </a:xfrm>
          <a:prstGeom prst="straightConnector1">
            <a:avLst/>
          </a:prstGeom>
          <a:noFill/>
          <a:ln cap="flat" cmpd="sng" w="38100">
            <a:solidFill>
              <a:srgbClr val="FF0000"/>
            </a:solidFill>
            <a:prstDash val="solid"/>
            <a:round/>
            <a:headEnd len="lg" w="lg" type="none"/>
            <a:tailEnd len="lg" w="lg" type="none"/>
          </a:ln>
        </p:spPr>
      </p:cxnSp>
      <p:cxnSp>
        <p:nvCxnSpPr>
          <p:cNvPr id="382" name="Shape 382"/>
          <p:cNvCxnSpPr/>
          <p:nvPr/>
        </p:nvCxnSpPr>
        <p:spPr>
          <a:xfrm rot="10800000">
            <a:off x="4657225" y="2251800"/>
            <a:ext cx="1862999" cy="1351199"/>
          </a:xfrm>
          <a:prstGeom prst="straightConnector1">
            <a:avLst/>
          </a:prstGeom>
          <a:noFill/>
          <a:ln cap="flat" cmpd="sng" w="38100">
            <a:solidFill>
              <a:srgbClr val="FF0000"/>
            </a:solidFill>
            <a:prstDash val="solid"/>
            <a:round/>
            <a:headEnd len="lg" w="lg" type="none"/>
            <a:tailEnd len="lg" w="lg" type="none"/>
          </a:ln>
        </p:spPr>
      </p:cxnSp>
      <p:cxnSp>
        <p:nvCxnSpPr>
          <p:cNvPr id="383" name="Shape 383"/>
          <p:cNvCxnSpPr/>
          <p:nvPr/>
        </p:nvCxnSpPr>
        <p:spPr>
          <a:xfrm flipH="1">
            <a:off x="3104475" y="2272350"/>
            <a:ext cx="1542599" cy="1359600"/>
          </a:xfrm>
          <a:prstGeom prst="straightConnector1">
            <a:avLst/>
          </a:prstGeom>
          <a:noFill/>
          <a:ln cap="flat" cmpd="sng" w="38100">
            <a:solidFill>
              <a:srgbClr val="FF0000"/>
            </a:solidFill>
            <a:prstDash val="solid"/>
            <a:round/>
            <a:headEnd len="lg" w="lg" type="none"/>
            <a:tailEnd len="lg" w="lg" type="none"/>
          </a:ln>
        </p:spPr>
      </p:cxnSp>
      <p:cxnSp>
        <p:nvCxnSpPr>
          <p:cNvPr id="384" name="Shape 384"/>
          <p:cNvCxnSpPr/>
          <p:nvPr/>
        </p:nvCxnSpPr>
        <p:spPr>
          <a:xfrm flipH="1">
            <a:off x="3885599" y="2942050"/>
            <a:ext cx="760800" cy="943500"/>
          </a:xfrm>
          <a:prstGeom prst="straightConnector1">
            <a:avLst/>
          </a:prstGeom>
          <a:noFill/>
          <a:ln cap="flat" cmpd="sng" w="38100">
            <a:solidFill>
              <a:srgbClr val="FF0000"/>
            </a:solidFill>
            <a:prstDash val="solid"/>
            <a:round/>
            <a:headEnd len="lg" w="lg" type="none"/>
            <a:tailEnd len="lg" w="lg" type="none"/>
          </a:ln>
        </p:spPr>
      </p:cxnSp>
      <p:cxnSp>
        <p:nvCxnSpPr>
          <p:cNvPr id="385" name="Shape 385"/>
          <p:cNvCxnSpPr/>
          <p:nvPr/>
        </p:nvCxnSpPr>
        <p:spPr>
          <a:xfrm rot="10800000">
            <a:off x="4676699" y="2942149"/>
            <a:ext cx="1187100" cy="811500"/>
          </a:xfrm>
          <a:prstGeom prst="straightConnector1">
            <a:avLst/>
          </a:prstGeom>
          <a:noFill/>
          <a:ln cap="flat" cmpd="sng" w="38100">
            <a:solidFill>
              <a:srgbClr val="FF0000"/>
            </a:solidFill>
            <a:prstDash val="solid"/>
            <a:round/>
            <a:headEnd len="lg" w="lg" type="none"/>
            <a:tailEnd len="lg" w="lg" type="none"/>
          </a:ln>
        </p:spPr>
      </p:cxnSp>
      <p:cxnSp>
        <p:nvCxnSpPr>
          <p:cNvPr id="386" name="Shape 386"/>
          <p:cNvCxnSpPr/>
          <p:nvPr/>
        </p:nvCxnSpPr>
        <p:spPr>
          <a:xfrm flipH="1" rot="10800000">
            <a:off x="5407275" y="3733149"/>
            <a:ext cx="436200" cy="1420500"/>
          </a:xfrm>
          <a:prstGeom prst="straightConnector1">
            <a:avLst/>
          </a:prstGeom>
          <a:noFill/>
          <a:ln cap="flat" cmpd="sng" w="38100">
            <a:solidFill>
              <a:srgbClr val="FF0000"/>
            </a:solidFill>
            <a:prstDash val="solid"/>
            <a:round/>
            <a:headEnd len="lg" w="lg" type="none"/>
            <a:tailEnd len="lg" w="lg" type="none"/>
          </a:ln>
        </p:spPr>
      </p:cxnSp>
      <p:cxnSp>
        <p:nvCxnSpPr>
          <p:cNvPr id="387" name="Shape 387"/>
          <p:cNvCxnSpPr/>
          <p:nvPr/>
        </p:nvCxnSpPr>
        <p:spPr>
          <a:xfrm>
            <a:off x="4179725" y="4849300"/>
            <a:ext cx="1227600" cy="304200"/>
          </a:xfrm>
          <a:prstGeom prst="straightConnector1">
            <a:avLst/>
          </a:prstGeom>
          <a:noFill/>
          <a:ln cap="flat" cmpd="sng" w="38100">
            <a:solidFill>
              <a:srgbClr val="FF0000"/>
            </a:solidFill>
            <a:prstDash val="solid"/>
            <a:round/>
            <a:headEnd len="lg" w="lg" type="none"/>
            <a:tailEnd len="lg" w="lg" type="none"/>
          </a:ln>
        </p:spPr>
      </p:cxnSp>
      <p:cxnSp>
        <p:nvCxnSpPr>
          <p:cNvPr id="388" name="Shape 388"/>
          <p:cNvCxnSpPr/>
          <p:nvPr/>
        </p:nvCxnSpPr>
        <p:spPr>
          <a:xfrm>
            <a:off x="3875375" y="3905825"/>
            <a:ext cx="304200" cy="943500"/>
          </a:xfrm>
          <a:prstGeom prst="straightConnector1">
            <a:avLst/>
          </a:prstGeom>
          <a:noFill/>
          <a:ln cap="flat" cmpd="sng" w="38100">
            <a:solidFill>
              <a:srgbClr val="FF0000"/>
            </a:solidFill>
            <a:prstDash val="solid"/>
            <a:round/>
            <a:headEnd len="lg" w="lg" type="none"/>
            <a:tailEnd len="lg" w="lg" type="none"/>
          </a:ln>
        </p:spPr>
      </p:cxnSp>
      <p:sp>
        <p:nvSpPr>
          <p:cNvPr id="389" name="Shape 3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9"/>
                                        </p:tgtEl>
                                      </p:cBhvr>
                                    </p:animEffect>
                                    <p:set>
                                      <p:cBhvr>
                                        <p:cTn dur="1" fill="hold">
                                          <p:stCondLst>
                                            <p:cond delay="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0"/>
                                        </p:tgtEl>
                                      </p:cBhvr>
                                    </p:animEffect>
                                    <p:set>
                                      <p:cBhvr>
                                        <p:cTn dur="1" fill="hold">
                                          <p:stCondLst>
                                            <p:cond delay="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1"/>
                                        </p:tgtEl>
                                      </p:cBhvr>
                                    </p:animEffect>
                                    <p:set>
                                      <p:cBhvr>
                                        <p:cTn dur="1" fill="hold">
                                          <p:stCondLst>
                                            <p:cond delay="0"/>
                                          </p:stCondLst>
                                        </p:cTn>
                                        <p:tgtEl>
                                          <p:spTgt spid="3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3"/>
                                        </p:tgtEl>
                                      </p:cBhvr>
                                    </p:animEffect>
                                    <p:set>
                                      <p:cBhvr>
                                        <p:cTn dur="1" fill="hold">
                                          <p:stCondLst>
                                            <p:cond delay="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82"/>
                                        </p:tgtEl>
                                      </p:cBhvr>
                                    </p:animEffect>
                                    <p:set>
                                      <p:cBhvr>
                                        <p:cTn dur="1" fill="hold">
                                          <p:stCondLst>
                                            <p:cond delay="0"/>
                                          </p:stCondLst>
                                        </p:cTn>
                                        <p:tgtEl>
                                          <p:spTgt spid="3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Exercise</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solidFill>
                  <a:srgbClr val="000000"/>
                </a:solidFill>
              </a:rPr>
              <a:t>Given the following details about the project:</a:t>
            </a:r>
          </a:p>
          <a:p>
            <a:pPr indent="-355600" lvl="0" marL="457200" marR="0" rtl="0" algn="l">
              <a:lnSpc>
                <a:spcPct val="115000"/>
              </a:lnSpc>
              <a:spcBef>
                <a:spcPts val="0"/>
              </a:spcBef>
              <a:spcAft>
                <a:spcPts val="0"/>
              </a:spcAft>
              <a:buClr>
                <a:srgbClr val="000000"/>
              </a:buClr>
              <a:buSzPct val="100000"/>
            </a:pPr>
            <a:r>
              <a:rPr lang="en" sz="2000"/>
              <a:t>Product installed on customer machines (not web-based)</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20-year minimum product life</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Pressure to release early and update frequently</a:t>
            </a:r>
          </a:p>
          <a:p>
            <a:pPr indent="-355600" lvl="0" marL="457200" rtl="0">
              <a:lnSpc>
                <a:spcPct val="115000"/>
              </a:lnSpc>
              <a:spcBef>
                <a:spcPts val="0"/>
              </a:spcBef>
              <a:buSzPct val="100000"/>
            </a:pPr>
            <a:r>
              <a:rPr lang="en" sz="2000"/>
              <a:t>Experienced developers</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Globally-distributed organization of about 300 developers</a:t>
            </a:r>
          </a:p>
          <a:p>
            <a:pPr indent="-355600" lvl="0" marL="457200" marR="0" rtl="0" algn="l">
              <a:lnSpc>
                <a:spcPct val="115000"/>
              </a:lnSpc>
              <a:spcBef>
                <a:spcPts val="0"/>
              </a:spcBef>
              <a:spcAft>
                <a:spcPts val="0"/>
              </a:spcAft>
              <a:buClr>
                <a:srgbClr val="000000"/>
              </a:buClr>
              <a:buSzPct val="100000"/>
            </a:pPr>
            <a:r>
              <a:rPr lang="en" sz="2000"/>
              <a:t>Outages cost customers &gt; $300K per hour</a:t>
            </a:r>
          </a:p>
          <a:p>
            <a:pPr indent="-355600" lvl="0" marL="457200" marR="0" rtl="0" algn="l">
              <a:lnSpc>
                <a:spcPct val="115000"/>
              </a:lnSpc>
              <a:spcBef>
                <a:spcPts val="0"/>
              </a:spcBef>
              <a:spcAft>
                <a:spcPts val="0"/>
              </a:spcAft>
              <a:buClr>
                <a:srgbClr val="000000"/>
              </a:buClr>
              <a:buSzPct val="100000"/>
            </a:pPr>
            <a:r>
              <a:rPr lang="en" sz="2000">
                <a:solidFill>
                  <a:srgbClr val="000000"/>
                </a:solidFill>
              </a:rPr>
              <a:t>High levels of technology and requirements uncertainty</a:t>
            </a:r>
          </a:p>
          <a:p>
            <a:pPr lvl="0" marR="0" rtl="0" algn="l">
              <a:lnSpc>
                <a:spcPct val="115000"/>
              </a:lnSpc>
              <a:spcBef>
                <a:spcPts val="0"/>
              </a:spcBef>
              <a:spcAft>
                <a:spcPts val="0"/>
              </a:spcAft>
              <a:buNone/>
            </a:pPr>
            <a:r>
              <a:t/>
            </a:r>
            <a:endParaRPr sz="2000">
              <a:solidFill>
                <a:srgbClr val="000000"/>
              </a:solidFill>
            </a:endParaRPr>
          </a:p>
          <a:p>
            <a:pPr lvl="0" marR="0" rtl="0" algn="l">
              <a:lnSpc>
                <a:spcPct val="115000"/>
              </a:lnSpc>
              <a:spcBef>
                <a:spcPts val="0"/>
              </a:spcBef>
              <a:spcAft>
                <a:spcPts val="0"/>
              </a:spcAft>
              <a:buNone/>
            </a:pPr>
            <a:r>
              <a:rPr b="1" lang="en">
                <a:solidFill>
                  <a:srgbClr val="000000"/>
                </a:solidFill>
              </a:rPr>
              <a:t>What process would you select and why?</a:t>
            </a:r>
          </a:p>
          <a:p>
            <a:pPr lvl="0" marR="0" rtl="0" algn="l">
              <a:lnSpc>
                <a:spcPct val="115000"/>
              </a:lnSpc>
              <a:spcBef>
                <a:spcPts val="0"/>
              </a:spcBef>
              <a:spcAft>
                <a:spcPts val="0"/>
              </a:spcAft>
              <a:buNone/>
            </a:pPr>
            <a:r>
              <a:rPr lang="en" sz="2400">
                <a:solidFill>
                  <a:srgbClr val="000000"/>
                </a:solidFill>
              </a:rPr>
              <a:t>(you can combine elements of processes if you want)</a:t>
            </a:r>
          </a:p>
        </p:txBody>
      </p:sp>
      <p:sp>
        <p:nvSpPr>
          <p:cNvPr id="396" name="Shape 39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Recap - Reasons for Process</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We want a process because we are afraid that:</a:t>
            </a:r>
          </a:p>
          <a:p>
            <a:pPr lvl="0" rtl="0">
              <a:spcBef>
                <a:spcPts val="0"/>
              </a:spcBef>
              <a:buNone/>
            </a:pPr>
            <a:r>
              <a:t/>
            </a:r>
            <a:endParaRPr/>
          </a:p>
          <a:p>
            <a:pPr indent="-228600" lvl="0" marL="457200" rtl="0">
              <a:spcBef>
                <a:spcPts val="0"/>
              </a:spcBef>
            </a:pPr>
            <a:r>
              <a:rPr lang="en"/>
              <a:t>The project will produce the wrong product.</a:t>
            </a:r>
          </a:p>
          <a:p>
            <a:pPr indent="-228600" lvl="0" marL="457200" rtl="0">
              <a:spcBef>
                <a:spcPts val="0"/>
              </a:spcBef>
            </a:pPr>
            <a:r>
              <a:rPr lang="en"/>
              <a:t>The project will produce a bad product.</a:t>
            </a:r>
          </a:p>
          <a:p>
            <a:pPr indent="-228600" lvl="0" marL="457200" rtl="0">
              <a:spcBef>
                <a:spcPts val="0"/>
              </a:spcBef>
            </a:pPr>
            <a:r>
              <a:rPr lang="en"/>
              <a:t>The project will be late.</a:t>
            </a:r>
          </a:p>
          <a:p>
            <a:pPr indent="-228600" lvl="0" marL="457200" rtl="0">
              <a:spcBef>
                <a:spcPts val="0"/>
              </a:spcBef>
            </a:pPr>
            <a:r>
              <a:rPr lang="en"/>
              <a:t>We all have to work 80 hour weeks.</a:t>
            </a:r>
          </a:p>
          <a:p>
            <a:pPr indent="-228600" lvl="0" marL="457200" rtl="0">
              <a:spcBef>
                <a:spcPts val="0"/>
              </a:spcBef>
            </a:pPr>
            <a:r>
              <a:rPr lang="en"/>
              <a:t>We will have to cut features.</a:t>
            </a:r>
          </a:p>
          <a:p>
            <a:pPr indent="-228600" lvl="0" marL="457200" rtl="0">
              <a:spcBef>
                <a:spcPts val="0"/>
              </a:spcBef>
            </a:pPr>
            <a:r>
              <a:rPr lang="en"/>
              <a:t>We will not have any fun working.</a:t>
            </a:r>
          </a:p>
        </p:txBody>
      </p:sp>
      <p:sp>
        <p:nvSpPr>
          <p:cNvPr id="403" name="Shape 4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eXtreme Programming</a:t>
            </a:r>
          </a:p>
        </p:txBody>
      </p:sp>
      <p:sp>
        <p:nvSpPr>
          <p:cNvPr id="409" name="Shape 40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S</a:t>
            </a:r>
            <a:r>
              <a:rPr lang="en"/>
              <a:t>et of practices and principles to guide teams in the face of changing requirements.</a:t>
            </a:r>
          </a:p>
          <a:p>
            <a:pPr indent="-228600" lvl="0" marL="457200" rtl="0">
              <a:spcBef>
                <a:spcPts val="0"/>
              </a:spcBef>
            </a:pPr>
            <a:r>
              <a:rPr lang="en"/>
              <a:t>Enables </a:t>
            </a:r>
            <a:r>
              <a:rPr b="1" lang="en"/>
              <a:t>Adaptability</a:t>
            </a:r>
          </a:p>
          <a:p>
            <a:pPr indent="-228600" lvl="1" marL="914400" rtl="0">
              <a:spcBef>
                <a:spcPts val="0"/>
              </a:spcBef>
            </a:pPr>
            <a:r>
              <a:rPr lang="en"/>
              <a:t>in the business, technology, and team.</a:t>
            </a:r>
          </a:p>
          <a:p>
            <a:pPr indent="-228600" lvl="0" marL="457200" rtl="0">
              <a:spcBef>
                <a:spcPts val="0"/>
              </a:spcBef>
            </a:pPr>
            <a:r>
              <a:rPr lang="en"/>
              <a:t>Ensures </a:t>
            </a:r>
            <a:r>
              <a:rPr b="1" lang="en"/>
              <a:t>Predictability</a:t>
            </a:r>
          </a:p>
          <a:p>
            <a:pPr indent="-228600" lvl="1" marL="914400" rtl="0">
              <a:spcBef>
                <a:spcPts val="0"/>
              </a:spcBef>
            </a:pPr>
            <a:r>
              <a:rPr lang="en"/>
              <a:t>in plans and schedules, incorporating feedback and project tuning.</a:t>
            </a:r>
          </a:p>
          <a:p>
            <a:pPr indent="-228600" lvl="0" marL="457200" rtl="0">
              <a:spcBef>
                <a:spcPts val="0"/>
              </a:spcBef>
            </a:pPr>
            <a:r>
              <a:rPr lang="en"/>
              <a:t>Offers </a:t>
            </a:r>
            <a:r>
              <a:rPr b="1" lang="en"/>
              <a:t>Options</a:t>
            </a:r>
          </a:p>
          <a:p>
            <a:pPr indent="-228600" lvl="1" marL="914400" rtl="0">
              <a:spcBef>
                <a:spcPts val="0"/>
              </a:spcBef>
            </a:pPr>
            <a:r>
              <a:rPr lang="en"/>
              <a:t>Change direction or priorities at any time.</a:t>
            </a:r>
          </a:p>
          <a:p>
            <a:pPr indent="-228600" lvl="0" marL="457200" rtl="0">
              <a:spcBef>
                <a:spcPts val="0"/>
              </a:spcBef>
            </a:pPr>
            <a:r>
              <a:rPr lang="en"/>
              <a:t>Maintains </a:t>
            </a:r>
            <a:r>
              <a:rPr b="1" lang="en"/>
              <a:t>Humanity</a:t>
            </a:r>
          </a:p>
          <a:p>
            <a:pPr indent="-228600" lvl="1" marL="914400" rtl="0">
              <a:spcBef>
                <a:spcPts val="0"/>
              </a:spcBef>
            </a:pPr>
            <a:r>
              <a:rPr lang="en"/>
              <a:t>Focus on the idea of sufficiency.</a:t>
            </a:r>
          </a:p>
        </p:txBody>
      </p:sp>
      <p:sp>
        <p:nvSpPr>
          <p:cNvPr id="410" name="Shape 4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a:t>
            </a:r>
          </a:p>
        </p:txBody>
      </p:sp>
      <p:sp>
        <p:nvSpPr>
          <p:cNvPr id="416" name="Shape 41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There are rules you must following during development regarding:</a:t>
            </a:r>
          </a:p>
          <a:p>
            <a:pPr indent="-228600" lvl="0" marL="457200" rtl="0">
              <a:spcBef>
                <a:spcPts val="0"/>
              </a:spcBef>
            </a:pPr>
            <a:r>
              <a:rPr lang="en"/>
              <a:t>Planning</a:t>
            </a:r>
          </a:p>
          <a:p>
            <a:pPr indent="-228600" lvl="0" marL="457200" rtl="0">
              <a:spcBef>
                <a:spcPts val="0"/>
              </a:spcBef>
            </a:pPr>
            <a:r>
              <a:rPr lang="en"/>
              <a:t>Managing</a:t>
            </a:r>
          </a:p>
          <a:p>
            <a:pPr indent="-228600" lvl="0" marL="457200" rtl="0">
              <a:spcBef>
                <a:spcPts val="0"/>
              </a:spcBef>
            </a:pPr>
            <a:r>
              <a:rPr lang="en"/>
              <a:t>Designing</a:t>
            </a:r>
          </a:p>
          <a:p>
            <a:pPr indent="-228600" lvl="0" marL="457200" rtl="0">
              <a:spcBef>
                <a:spcPts val="0"/>
              </a:spcBef>
            </a:pPr>
            <a:r>
              <a:rPr lang="en"/>
              <a:t>Coding</a:t>
            </a:r>
          </a:p>
          <a:p>
            <a:pPr indent="-228600" lvl="0" marL="457200" rtl="0">
              <a:spcBef>
                <a:spcPts val="0"/>
              </a:spcBef>
            </a:pPr>
            <a:r>
              <a:rPr lang="en"/>
              <a:t>Testing</a:t>
            </a:r>
          </a:p>
        </p:txBody>
      </p:sp>
      <p:sp>
        <p:nvSpPr>
          <p:cNvPr id="417" name="Shape 4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Need A Process</a:t>
            </a:r>
          </a:p>
        </p:txBody>
      </p:sp>
      <p:sp>
        <p:nvSpPr>
          <p:cNvPr id="59" name="Shape 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formal process structures the development of the software into a series of visible phases. </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As a result:</a:t>
            </a:r>
          </a:p>
          <a:p>
            <a:pPr indent="-228600" lvl="0" marL="457200" marR="0" rtl="0" algn="l">
              <a:lnSpc>
                <a:spcPct val="100000"/>
              </a:lnSpc>
              <a:spcBef>
                <a:spcPts val="600"/>
              </a:spcBef>
              <a:spcAft>
                <a:spcPts val="0"/>
              </a:spcAft>
            </a:pPr>
            <a:r>
              <a:rPr lang="en"/>
              <a:t>We have control over the project.</a:t>
            </a:r>
          </a:p>
          <a:p>
            <a:pPr indent="-228600" lvl="1" marL="914400" marR="0" rtl="0" algn="l">
              <a:lnSpc>
                <a:spcPct val="100000"/>
              </a:lnSpc>
              <a:spcBef>
                <a:spcPts val="600"/>
              </a:spcBef>
              <a:spcAft>
                <a:spcPts val="0"/>
              </a:spcAft>
            </a:pPr>
            <a:r>
              <a:rPr lang="en"/>
              <a:t>Visibility into development progress.</a:t>
            </a:r>
          </a:p>
          <a:p>
            <a:pPr indent="-228600" lvl="1" marL="914400" marR="0" rtl="0" algn="l">
              <a:lnSpc>
                <a:spcPct val="100000"/>
              </a:lnSpc>
              <a:spcBef>
                <a:spcPts val="600"/>
              </a:spcBef>
              <a:spcAft>
                <a:spcPts val="0"/>
              </a:spcAft>
            </a:pPr>
            <a:r>
              <a:rPr lang="en"/>
              <a:t>Knowledge of when to move forward.</a:t>
            </a:r>
          </a:p>
          <a:p>
            <a:pPr indent="-228600" lvl="0" marL="457200" marR="0" rtl="0" algn="l">
              <a:lnSpc>
                <a:spcPct val="100000"/>
              </a:lnSpc>
              <a:spcBef>
                <a:spcPts val="600"/>
              </a:spcBef>
              <a:spcAft>
                <a:spcPts val="0"/>
              </a:spcAft>
            </a:pPr>
            <a:r>
              <a:rPr lang="en"/>
              <a:t>Developers are more efficient.</a:t>
            </a:r>
          </a:p>
          <a:p>
            <a:pPr indent="-228600" lvl="0" marL="457200" marR="0" rtl="0" algn="l">
              <a:lnSpc>
                <a:spcPct val="100000"/>
              </a:lnSpc>
              <a:spcBef>
                <a:spcPts val="600"/>
              </a:spcBef>
              <a:spcAft>
                <a:spcPts val="0"/>
              </a:spcAft>
            </a:pPr>
            <a:r>
              <a:rPr lang="en"/>
              <a:t>Risks can be anticipated and mitigated.</a:t>
            </a:r>
          </a:p>
          <a:p>
            <a:pPr lvl="0" rtl="0">
              <a:spcBef>
                <a:spcPts val="0"/>
              </a:spcBef>
              <a:buNone/>
            </a:pPr>
            <a:r>
              <a:t/>
            </a:r>
            <a:endParaRPr/>
          </a:p>
        </p:txBody>
      </p:sp>
      <p:sp>
        <p:nvSpPr>
          <p:cNvPr id="60" name="Shape 6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Planning</a:t>
            </a:r>
          </a:p>
        </p:txBody>
      </p:sp>
      <p:sp>
        <p:nvSpPr>
          <p:cNvPr id="423" name="Shape 4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User stories must be written.</a:t>
            </a:r>
          </a:p>
          <a:p>
            <a:pPr indent="-228600" lvl="1" marL="914400" rtl="0">
              <a:spcBef>
                <a:spcPts val="0"/>
              </a:spcBef>
            </a:pPr>
            <a:r>
              <a:rPr lang="en"/>
              <a:t>Informal usage scenarios used to as requirements, to estimate implementation time, and to create acceptance test cases.</a:t>
            </a:r>
          </a:p>
          <a:p>
            <a:pPr indent="-228600" lvl="0" marL="457200" rtl="0">
              <a:spcBef>
                <a:spcPts val="0"/>
              </a:spcBef>
            </a:pPr>
            <a:r>
              <a:rPr lang="en"/>
              <a:t>Make frequent, small releases.</a:t>
            </a:r>
          </a:p>
          <a:p>
            <a:pPr indent="-228600" lvl="1" marL="914400" rtl="0">
              <a:spcBef>
                <a:spcPts val="0"/>
              </a:spcBef>
            </a:pPr>
            <a:r>
              <a:rPr lang="en"/>
              <a:t>Tested, working software every two weeks.</a:t>
            </a:r>
          </a:p>
          <a:p>
            <a:pPr indent="-228600" lvl="0" marL="457200" rtl="0">
              <a:spcBef>
                <a:spcPts val="0"/>
              </a:spcBef>
            </a:pPr>
            <a:r>
              <a:rPr lang="en"/>
              <a:t>Divide the project into iterations.</a:t>
            </a:r>
          </a:p>
          <a:p>
            <a:pPr indent="-228600" lvl="1" marL="914400" rtl="0">
              <a:spcBef>
                <a:spcPts val="0"/>
              </a:spcBef>
            </a:pPr>
            <a:r>
              <a:rPr lang="en"/>
              <a:t>Allows progress tracking.</a:t>
            </a:r>
          </a:p>
          <a:p>
            <a:pPr indent="-228600" lvl="1" marL="914400" rtl="0">
              <a:spcBef>
                <a:spcPts val="0"/>
              </a:spcBef>
            </a:pPr>
            <a:r>
              <a:rPr lang="en"/>
              <a:t>Break stories into programming tasks. Do not put too many tasks into one iteration, instead reformulate iteration plan.</a:t>
            </a:r>
          </a:p>
        </p:txBody>
      </p:sp>
      <p:sp>
        <p:nvSpPr>
          <p:cNvPr id="424" name="Shape 4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Managing</a:t>
            </a:r>
          </a:p>
        </p:txBody>
      </p:sp>
      <p:sp>
        <p:nvSpPr>
          <p:cNvPr id="430" name="Shape 4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Give an open, dedicated workspace.</a:t>
            </a:r>
          </a:p>
          <a:p>
            <a:pPr indent="-228600" lvl="1" marL="914400" rtl="0">
              <a:spcBef>
                <a:spcPts val="0"/>
              </a:spcBef>
            </a:pPr>
            <a:r>
              <a:rPr lang="en"/>
              <a:t>Removes any barriers to communication.</a:t>
            </a:r>
          </a:p>
          <a:p>
            <a:pPr indent="-228600" lvl="1" marL="914400" rtl="0">
              <a:spcBef>
                <a:spcPts val="0"/>
              </a:spcBef>
            </a:pPr>
            <a:r>
              <a:rPr lang="en"/>
              <a:t>Encourages people to work together, and increases community ownership of all project code.</a:t>
            </a:r>
          </a:p>
          <a:p>
            <a:pPr indent="-228600" lvl="0" marL="457200" rtl="0">
              <a:spcBef>
                <a:spcPts val="0"/>
              </a:spcBef>
            </a:pPr>
            <a:r>
              <a:rPr lang="en"/>
              <a:t>Set a sustainable pace.</a:t>
            </a:r>
          </a:p>
          <a:p>
            <a:pPr indent="-228600" lvl="1" marL="914400" rtl="0">
              <a:spcBef>
                <a:spcPts val="0"/>
              </a:spcBef>
            </a:pPr>
            <a:r>
              <a:rPr lang="en"/>
              <a:t>If an iteration will not be finished on-schedule, remove tasks and reduce the scope.</a:t>
            </a:r>
          </a:p>
          <a:p>
            <a:pPr indent="-228600" lvl="0" marL="457200" rtl="0">
              <a:spcBef>
                <a:spcPts val="0"/>
              </a:spcBef>
            </a:pPr>
            <a:r>
              <a:rPr lang="en"/>
              <a:t>Vary developer tasks.</a:t>
            </a:r>
          </a:p>
          <a:p>
            <a:pPr indent="-228600" lvl="1" marL="914400" rtl="0">
              <a:spcBef>
                <a:spcPts val="0"/>
              </a:spcBef>
            </a:pPr>
            <a:r>
              <a:rPr lang="en"/>
              <a:t>Avoid knowledge bottlenecks with well-rounded developers.</a:t>
            </a:r>
          </a:p>
          <a:p>
            <a:pPr indent="-228600" lvl="0" marL="457200" rtl="0">
              <a:spcBef>
                <a:spcPts val="0"/>
              </a:spcBef>
            </a:pPr>
            <a:r>
              <a:rPr lang="en"/>
              <a:t>Fix your process when it breaks.</a:t>
            </a:r>
          </a:p>
        </p:txBody>
      </p:sp>
      <p:sp>
        <p:nvSpPr>
          <p:cNvPr id="431" name="Shape 4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Designing</a:t>
            </a:r>
          </a:p>
        </p:txBody>
      </p:sp>
      <p:sp>
        <p:nvSpPr>
          <p:cNvPr id="437" name="Shape 4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Simplicity is key.</a:t>
            </a:r>
          </a:p>
          <a:p>
            <a:pPr indent="-228600" lvl="1" marL="914400" rtl="0">
              <a:spcBef>
                <a:spcPts val="0"/>
              </a:spcBef>
            </a:pPr>
            <a:r>
              <a:rPr lang="en"/>
              <a:t>Testable, understandable, browsable, and explainable.</a:t>
            </a:r>
          </a:p>
          <a:p>
            <a:pPr indent="-228600" lvl="0" marL="457200" rtl="0">
              <a:spcBef>
                <a:spcPts val="0"/>
              </a:spcBef>
            </a:pPr>
            <a:r>
              <a:rPr lang="en"/>
              <a:t>Create simple programs to prototype potential solutions.</a:t>
            </a:r>
          </a:p>
          <a:p>
            <a:pPr indent="-228600" lvl="0" marL="457200" rtl="0">
              <a:spcBef>
                <a:spcPts val="0"/>
              </a:spcBef>
            </a:pPr>
            <a:r>
              <a:rPr lang="en"/>
              <a:t>Never add functionality early.</a:t>
            </a:r>
          </a:p>
          <a:p>
            <a:pPr indent="-228600" lvl="1" marL="914400" rtl="0">
              <a:spcBef>
                <a:spcPts val="0"/>
              </a:spcBef>
            </a:pPr>
            <a:r>
              <a:rPr lang="en"/>
              <a:t>This clutters up the system, and might end up being useless once requirements change.</a:t>
            </a:r>
          </a:p>
          <a:p>
            <a:pPr indent="-228600" lvl="0" marL="457200" rtl="0">
              <a:spcBef>
                <a:spcPts val="0"/>
              </a:spcBef>
            </a:pPr>
            <a:r>
              <a:rPr lang="en"/>
              <a:t>Refactor mercilessly.</a:t>
            </a:r>
          </a:p>
          <a:p>
            <a:pPr indent="-228600" lvl="1" marL="914400" rtl="0">
              <a:spcBef>
                <a:spcPts val="0"/>
              </a:spcBef>
            </a:pPr>
            <a:r>
              <a:rPr lang="en"/>
              <a:t>Remove redundancy, eliminate unused functionality and improve obsolete designs.</a:t>
            </a:r>
          </a:p>
        </p:txBody>
      </p:sp>
      <p:sp>
        <p:nvSpPr>
          <p:cNvPr id="438" name="Shape 43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Coding</a:t>
            </a:r>
          </a:p>
        </p:txBody>
      </p:sp>
      <p:sp>
        <p:nvSpPr>
          <p:cNvPr id="444" name="Shape 4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customer should always be available.</a:t>
            </a:r>
          </a:p>
          <a:p>
            <a:pPr indent="-228600" lvl="1" marL="914400" rtl="0">
              <a:spcBef>
                <a:spcPts val="0"/>
              </a:spcBef>
            </a:pPr>
            <a:r>
              <a:rPr lang="en"/>
              <a:t>Considered a member of the team.</a:t>
            </a:r>
          </a:p>
          <a:p>
            <a:pPr indent="-228600" lvl="1" marL="914400" rtl="0">
              <a:spcBef>
                <a:spcPts val="0"/>
              </a:spcBef>
            </a:pPr>
            <a:r>
              <a:rPr lang="en"/>
              <a:t>Provides feedback, detailed requirements for programming tasks, help with test data.</a:t>
            </a:r>
          </a:p>
          <a:p>
            <a:pPr indent="-228600" lvl="0" marL="457200" rtl="0">
              <a:spcBef>
                <a:spcPts val="0"/>
              </a:spcBef>
            </a:pPr>
            <a:r>
              <a:rPr lang="en"/>
              <a:t>Always write tests before coding.</a:t>
            </a:r>
          </a:p>
          <a:p>
            <a:pPr indent="-228600" lvl="1" marL="914400" rtl="0">
              <a:spcBef>
                <a:spcPts val="0"/>
              </a:spcBef>
            </a:pPr>
            <a:r>
              <a:rPr lang="en"/>
              <a:t>Solidifies requirements, gives developer a chance to think through their design.</a:t>
            </a:r>
          </a:p>
          <a:p>
            <a:pPr indent="-228600" lvl="0" marL="457200" rtl="0">
              <a:spcBef>
                <a:spcPts val="0"/>
              </a:spcBef>
            </a:pPr>
            <a:r>
              <a:rPr lang="en"/>
              <a:t>Program in pairs.</a:t>
            </a:r>
          </a:p>
          <a:p>
            <a:pPr indent="-228600" lvl="1" marL="914400" rtl="0">
              <a:spcBef>
                <a:spcPts val="0"/>
              </a:spcBef>
            </a:pPr>
            <a:r>
              <a:rPr lang="en"/>
              <a:t>More eyes on the code will result in better code.</a:t>
            </a:r>
          </a:p>
          <a:p>
            <a:pPr indent="-228600" lvl="0" marL="457200" rtl="0">
              <a:spcBef>
                <a:spcPts val="0"/>
              </a:spcBef>
            </a:pPr>
            <a:r>
              <a:rPr lang="en"/>
              <a:t>Continuously integrate code into the project.</a:t>
            </a:r>
          </a:p>
          <a:p>
            <a:pPr indent="-228600" lvl="1" marL="914400" rtl="0">
              <a:spcBef>
                <a:spcPts val="0"/>
              </a:spcBef>
            </a:pPr>
            <a:r>
              <a:rPr lang="en"/>
              <a:t>Everybody should be working with the latest code.</a:t>
            </a:r>
          </a:p>
        </p:txBody>
      </p:sp>
      <p:sp>
        <p:nvSpPr>
          <p:cNvPr id="445" name="Shape 44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XP Rules - Testing</a:t>
            </a:r>
          </a:p>
        </p:txBody>
      </p:sp>
      <p:sp>
        <p:nvSpPr>
          <p:cNvPr id="451" name="Shape 4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All code must have unit tests.</a:t>
            </a:r>
          </a:p>
          <a:p>
            <a:pPr indent="-228600" lvl="1" marL="914400" rtl="0">
              <a:spcBef>
                <a:spcPts val="0"/>
              </a:spcBef>
            </a:pPr>
            <a:r>
              <a:rPr lang="en"/>
              <a:t>Untested code is not acceptable for release.</a:t>
            </a:r>
          </a:p>
          <a:p>
            <a:pPr indent="-228600" lvl="1" marL="914400" rtl="0">
              <a:spcBef>
                <a:spcPts val="0"/>
              </a:spcBef>
            </a:pPr>
            <a:r>
              <a:rPr lang="en"/>
              <a:t>Tests stored in repository along with code.</a:t>
            </a:r>
          </a:p>
          <a:p>
            <a:pPr indent="-228600" lvl="1" marL="914400" rtl="0">
              <a:spcBef>
                <a:spcPts val="0"/>
              </a:spcBef>
            </a:pPr>
            <a:r>
              <a:rPr lang="en"/>
              <a:t>Tests enable refactoring and integration.</a:t>
            </a:r>
          </a:p>
          <a:p>
            <a:pPr indent="-228600" lvl="0" marL="457200" rtl="0">
              <a:spcBef>
                <a:spcPts val="0"/>
              </a:spcBef>
            </a:pPr>
            <a:r>
              <a:rPr lang="en"/>
              <a:t>All code must pass unit testing before it can be released.</a:t>
            </a:r>
          </a:p>
          <a:p>
            <a:pPr indent="-228600" lvl="0" marL="457200" rtl="0">
              <a:spcBef>
                <a:spcPts val="0"/>
              </a:spcBef>
            </a:pPr>
            <a:r>
              <a:rPr lang="en"/>
              <a:t>When a bug is found, create tests to prevent it from coming back.</a:t>
            </a:r>
          </a:p>
          <a:p>
            <a:pPr indent="-228600" lvl="0" marL="457200" rtl="0">
              <a:spcBef>
                <a:spcPts val="0"/>
              </a:spcBef>
            </a:pPr>
            <a:r>
              <a:rPr lang="en"/>
              <a:t>Create acceptance tests from user stories.</a:t>
            </a:r>
          </a:p>
          <a:p>
            <a:pPr indent="-228600" lvl="1" marL="914400" rtl="0">
              <a:spcBef>
                <a:spcPts val="0"/>
              </a:spcBef>
            </a:pPr>
            <a:r>
              <a:rPr lang="en"/>
              <a:t>Run them often and publish the score.</a:t>
            </a:r>
          </a:p>
        </p:txBody>
      </p:sp>
      <p:sp>
        <p:nvSpPr>
          <p:cNvPr id="452" name="Shape 4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is it Extreme?</a:t>
            </a:r>
          </a:p>
        </p:txBody>
      </p:sp>
      <p:sp>
        <p:nvSpPr>
          <p:cNvPr id="458" name="Shape 45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Because we take good practices to extreme levels (turn the knob to 11):</a:t>
            </a:r>
          </a:p>
          <a:p>
            <a:pPr indent="-381000" lvl="0" marL="457200" rtl="0">
              <a:spcBef>
                <a:spcPts val="0"/>
              </a:spcBef>
              <a:buSzPct val="100000"/>
            </a:pPr>
            <a:r>
              <a:rPr lang="en" sz="2400"/>
              <a:t>If code reviews are good, review </a:t>
            </a:r>
            <a:br>
              <a:rPr lang="en" sz="2400"/>
            </a:br>
            <a:r>
              <a:rPr lang="en" sz="2400"/>
              <a:t>code all the time (pair programming).</a:t>
            </a:r>
          </a:p>
          <a:p>
            <a:pPr indent="-381000" lvl="0" marL="457200" rtl="0">
              <a:spcBef>
                <a:spcPts val="0"/>
              </a:spcBef>
              <a:buSzPct val="100000"/>
            </a:pPr>
            <a:r>
              <a:rPr lang="en" sz="2400"/>
              <a:t>If testing is good, test all the time </a:t>
            </a:r>
            <a:br>
              <a:rPr lang="en" sz="2400"/>
            </a:br>
            <a:r>
              <a:rPr lang="en" sz="2400"/>
              <a:t>(unit testing) - even the customers</a:t>
            </a:r>
            <a:br>
              <a:rPr lang="en" sz="2400"/>
            </a:br>
            <a:r>
              <a:rPr lang="en" sz="2400"/>
              <a:t>(acceptance testing).</a:t>
            </a:r>
          </a:p>
          <a:p>
            <a:pPr indent="-381000" lvl="0" marL="457200" rtl="0">
              <a:spcBef>
                <a:spcPts val="0"/>
              </a:spcBef>
              <a:buSzPct val="100000"/>
            </a:pPr>
            <a:r>
              <a:rPr lang="en" sz="2400"/>
              <a:t>If design is good, make it part of </a:t>
            </a:r>
            <a:br>
              <a:rPr lang="en" sz="2400"/>
            </a:br>
            <a:r>
              <a:rPr lang="en" sz="2400"/>
              <a:t>daily business (refactoring).</a:t>
            </a:r>
          </a:p>
          <a:p>
            <a:pPr indent="-381000" lvl="0" marL="457200" rtl="0">
              <a:spcBef>
                <a:spcPts val="0"/>
              </a:spcBef>
              <a:buSzPct val="100000"/>
            </a:pPr>
            <a:r>
              <a:rPr lang="en" sz="2400"/>
              <a:t>If simplicity is good, always leave </a:t>
            </a:r>
            <a:br>
              <a:rPr lang="en" sz="2400"/>
            </a:br>
            <a:r>
              <a:rPr lang="en" sz="2400"/>
              <a:t>the system with the simplest design that </a:t>
            </a:r>
            <a:br>
              <a:rPr lang="en" sz="2400"/>
            </a:br>
            <a:r>
              <a:rPr lang="en" sz="2400"/>
              <a:t>supports functionality</a:t>
            </a:r>
          </a:p>
        </p:txBody>
      </p:sp>
      <p:pic>
        <p:nvPicPr>
          <p:cNvPr descr="370d9747_volume-knob-11-guitar-amp.jpeg" id="459" name="Shape 459"/>
          <p:cNvPicPr preferRelativeResize="0"/>
          <p:nvPr/>
        </p:nvPicPr>
        <p:blipFill>
          <a:blip r:embed="rId3">
            <a:alphaModFix/>
          </a:blip>
          <a:stretch>
            <a:fillRect/>
          </a:stretch>
        </p:blipFill>
        <p:spPr>
          <a:xfrm>
            <a:off x="6078800" y="2711250"/>
            <a:ext cx="2857500" cy="2857500"/>
          </a:xfrm>
          <a:prstGeom prst="rect">
            <a:avLst/>
          </a:prstGeom>
          <a:noFill/>
          <a:ln>
            <a:noFill/>
          </a:ln>
        </p:spPr>
      </p:pic>
      <p:sp>
        <p:nvSpPr>
          <p:cNvPr id="460" name="Shape 46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6" name="Shape 4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Processes give us control over development, focus developers, and the ability to mitigate risks.</a:t>
            </a:r>
          </a:p>
          <a:p>
            <a:pPr indent="-381000" lvl="0" marL="457200" rtl="0">
              <a:spcBef>
                <a:spcPts val="0"/>
              </a:spcBef>
              <a:buSzPct val="100000"/>
            </a:pPr>
            <a:r>
              <a:rPr lang="en" sz="2400"/>
              <a:t>The waterfall model is plan-driven, good for projects with costly consequences. Focus on one, near perfect release.</a:t>
            </a:r>
          </a:p>
          <a:p>
            <a:pPr indent="-381000" lvl="0" marL="457200" rtl="0">
              <a:spcBef>
                <a:spcPts val="0"/>
              </a:spcBef>
              <a:buSzPct val="100000"/>
            </a:pPr>
            <a:r>
              <a:rPr lang="en" sz="2400"/>
              <a:t>Agile methods (scrum, iterative) allow rapid changes to respond to customers’ needs. Focus on rapid, “good enough” releases.</a:t>
            </a:r>
          </a:p>
          <a:p>
            <a:pPr indent="-381000" lvl="0" marL="457200" rtl="0">
              <a:spcBef>
                <a:spcPts val="0"/>
              </a:spcBef>
              <a:buSzPct val="100000"/>
            </a:pPr>
            <a:r>
              <a:rPr lang="en" sz="2400"/>
              <a:t>eXtreme Programming advocates a set of development practices that may result in better software.</a:t>
            </a:r>
          </a:p>
        </p:txBody>
      </p:sp>
      <p:sp>
        <p:nvSpPr>
          <p:cNvPr id="467" name="Shape 4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73" name="Shape 47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pPr>
            <a:r>
              <a:rPr lang="en">
                <a:solidFill>
                  <a:srgbClr val="000000"/>
                </a:solidFill>
              </a:rPr>
              <a:t>Requirements</a:t>
            </a:r>
          </a:p>
          <a:p>
            <a:pPr indent="-228600" lvl="1" marL="914400" marR="0" rtl="0" algn="l">
              <a:lnSpc>
                <a:spcPct val="115000"/>
              </a:lnSpc>
              <a:spcBef>
                <a:spcPts val="0"/>
              </a:spcBef>
              <a:spcAft>
                <a:spcPts val="0"/>
              </a:spcAft>
              <a:buClr>
                <a:srgbClr val="000000"/>
              </a:buClr>
            </a:pPr>
            <a:r>
              <a:rPr lang="en">
                <a:solidFill>
                  <a:srgbClr val="000000"/>
                </a:solidFill>
              </a:rPr>
              <a:t>The fine art of deciding what the $%#$ to build.</a:t>
            </a:r>
          </a:p>
          <a:p>
            <a:pPr indent="-228600" lvl="0" marL="457200" marR="0" rtl="0" algn="l">
              <a:lnSpc>
                <a:spcPct val="115000"/>
              </a:lnSpc>
              <a:spcBef>
                <a:spcPts val="0"/>
              </a:spcBef>
              <a:spcAft>
                <a:spcPts val="0"/>
              </a:spcAft>
              <a:buClr>
                <a:srgbClr val="000000"/>
              </a:buClr>
            </a:pPr>
            <a:r>
              <a:rPr lang="en">
                <a:solidFill>
                  <a:srgbClr val="000000"/>
                </a:solidFill>
              </a:rPr>
              <a:t>Reading: Sommerville, chapter 4.</a:t>
            </a:r>
          </a:p>
          <a:p>
            <a:pPr lvl="0" marR="0" rtl="0" algn="l">
              <a:lnSpc>
                <a:spcPct val="115000"/>
              </a:lnSpc>
              <a:spcBef>
                <a:spcPts val="0"/>
              </a:spcBef>
              <a:spcAft>
                <a:spcPts val="0"/>
              </a:spcAft>
              <a:buNone/>
            </a:pPr>
            <a:r>
              <a:t/>
            </a:r>
            <a:endParaRPr>
              <a:solidFill>
                <a:srgbClr val="000000"/>
              </a:solidFill>
            </a:endParaRPr>
          </a:p>
          <a:p>
            <a:pPr indent="-228600" lvl="0" marL="457200" marR="0" rtl="0" algn="l">
              <a:lnSpc>
                <a:spcPct val="115000"/>
              </a:lnSpc>
              <a:spcBef>
                <a:spcPts val="0"/>
              </a:spcBef>
              <a:spcAft>
                <a:spcPts val="0"/>
              </a:spcAft>
              <a:buClr>
                <a:srgbClr val="000000"/>
              </a:buClr>
            </a:pPr>
            <a:r>
              <a:rPr lang="en">
                <a:solidFill>
                  <a:srgbClr val="000000"/>
                </a:solidFill>
              </a:rPr>
              <a:t>Homework:</a:t>
            </a:r>
          </a:p>
          <a:p>
            <a:pPr indent="-228600" lvl="1" marL="914400" marR="0" rtl="0" algn="l">
              <a:lnSpc>
                <a:spcPct val="115000"/>
              </a:lnSpc>
              <a:spcBef>
                <a:spcPts val="0"/>
              </a:spcBef>
              <a:spcAft>
                <a:spcPts val="0"/>
              </a:spcAft>
              <a:buClr>
                <a:srgbClr val="000000"/>
              </a:buClr>
            </a:pPr>
            <a:r>
              <a:rPr lang="en">
                <a:solidFill>
                  <a:srgbClr val="000000"/>
                </a:solidFill>
              </a:rPr>
              <a:t>Get team selection in. </a:t>
            </a:r>
          </a:p>
        </p:txBody>
      </p:sp>
      <p:sp>
        <p:nvSpPr>
          <p:cNvPr id="474" name="Shape 4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66" name="Shape 66"/>
          <p:cNvSpPr/>
          <p:nvPr/>
        </p:nvSpPr>
        <p:spPr>
          <a:xfrm>
            <a:off x="457200" y="1730853"/>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67" name="Shape 67"/>
          <p:cNvSpPr txBox="1"/>
          <p:nvPr>
            <p:ph idx="1" type="body"/>
          </p:nvPr>
        </p:nvSpPr>
        <p:spPr>
          <a:xfrm>
            <a:off x="4877849" y="1600200"/>
            <a:ext cx="3809100" cy="4762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Adaptation of engineering process to software.</a:t>
            </a:r>
          </a:p>
          <a:p>
            <a:pPr indent="-3810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68" name="Shape 68"/>
          <p:cNvSpPr/>
          <p:nvPr/>
        </p:nvSpPr>
        <p:spPr>
          <a:xfrm>
            <a:off x="1847884" y="2625080"/>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69" name="Shape 69"/>
          <p:cNvSpPr/>
          <p:nvPr/>
        </p:nvSpPr>
        <p:spPr>
          <a:xfrm>
            <a:off x="3262619" y="3566754"/>
            <a:ext cx="1774499"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70" name="Shape 70"/>
          <p:cNvSpPr/>
          <p:nvPr/>
        </p:nvSpPr>
        <p:spPr>
          <a:xfrm>
            <a:off x="4650402" y="4483356"/>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71" name="Shape 71"/>
          <p:cNvSpPr/>
          <p:nvPr/>
        </p:nvSpPr>
        <p:spPr>
          <a:xfrm>
            <a:off x="6049426" y="5397417"/>
            <a:ext cx="1774500" cy="75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72" name="Shape 72"/>
          <p:cNvCxnSpPr>
            <a:stCxn id="66" idx="3"/>
            <a:endCxn id="68" idx="0"/>
          </p:cNvCxnSpPr>
          <p:nvPr/>
        </p:nvCxnSpPr>
        <p:spPr>
          <a:xfrm>
            <a:off x="2231700" y="2110203"/>
            <a:ext cx="503400" cy="514800"/>
          </a:xfrm>
          <a:prstGeom prst="straightConnector1">
            <a:avLst/>
          </a:prstGeom>
          <a:noFill/>
          <a:ln cap="flat" cmpd="sng" w="38100">
            <a:solidFill>
              <a:schemeClr val="dk2"/>
            </a:solidFill>
            <a:prstDash val="solid"/>
            <a:round/>
            <a:headEnd len="lg" w="lg" type="none"/>
            <a:tailEnd len="lg" w="lg" type="triangle"/>
          </a:ln>
        </p:spPr>
      </p:cxnSp>
      <p:cxnSp>
        <p:nvCxnSpPr>
          <p:cNvPr id="73" name="Shape 73"/>
          <p:cNvCxnSpPr>
            <a:stCxn id="68" idx="3"/>
            <a:endCxn id="69" idx="0"/>
          </p:cNvCxnSpPr>
          <p:nvPr/>
        </p:nvCxnSpPr>
        <p:spPr>
          <a:xfrm>
            <a:off x="3622384" y="3004430"/>
            <a:ext cx="527400" cy="562200"/>
          </a:xfrm>
          <a:prstGeom prst="straightConnector1">
            <a:avLst/>
          </a:prstGeom>
          <a:noFill/>
          <a:ln cap="flat" cmpd="sng" w="38100">
            <a:solidFill>
              <a:schemeClr val="dk2"/>
            </a:solidFill>
            <a:prstDash val="solid"/>
            <a:round/>
            <a:headEnd len="lg" w="lg" type="none"/>
            <a:tailEnd len="lg" w="lg" type="triangle"/>
          </a:ln>
        </p:spPr>
      </p:cxnSp>
      <p:cxnSp>
        <p:nvCxnSpPr>
          <p:cNvPr id="74" name="Shape 74"/>
          <p:cNvCxnSpPr>
            <a:stCxn id="69" idx="3"/>
            <a:endCxn id="70" idx="0"/>
          </p:cNvCxnSpPr>
          <p:nvPr/>
        </p:nvCxnSpPr>
        <p:spPr>
          <a:xfrm>
            <a:off x="5037119" y="3946104"/>
            <a:ext cx="500400" cy="537300"/>
          </a:xfrm>
          <a:prstGeom prst="straightConnector1">
            <a:avLst/>
          </a:prstGeom>
          <a:noFill/>
          <a:ln cap="flat" cmpd="sng" w="38100">
            <a:solidFill>
              <a:schemeClr val="dk2"/>
            </a:solidFill>
            <a:prstDash val="solid"/>
            <a:round/>
            <a:headEnd len="lg" w="lg" type="none"/>
            <a:tailEnd len="lg" w="lg" type="triangle"/>
          </a:ln>
        </p:spPr>
      </p:cxnSp>
      <p:cxnSp>
        <p:nvCxnSpPr>
          <p:cNvPr id="75" name="Shape 75"/>
          <p:cNvCxnSpPr>
            <a:stCxn id="70" idx="3"/>
            <a:endCxn id="71" idx="0"/>
          </p:cNvCxnSpPr>
          <p:nvPr/>
        </p:nvCxnSpPr>
        <p:spPr>
          <a:xfrm>
            <a:off x="6424902" y="4862706"/>
            <a:ext cx="511799" cy="534600"/>
          </a:xfrm>
          <a:prstGeom prst="straightConnector1">
            <a:avLst/>
          </a:prstGeom>
          <a:noFill/>
          <a:ln cap="flat" cmpd="sng" w="38100">
            <a:solidFill>
              <a:schemeClr val="dk2"/>
            </a:solidFill>
            <a:prstDash val="solid"/>
            <a:round/>
            <a:headEnd len="lg" w="lg" type="none"/>
            <a:tailEnd len="lg" w="lg" type="triangle"/>
          </a:ln>
        </p:spPr>
      </p:cxnSp>
      <p:sp>
        <p:nvSpPr>
          <p:cNvPr id="76" name="Shape 76"/>
          <p:cNvSpPr/>
          <p:nvPr/>
        </p:nvSpPr>
        <p:spPr>
          <a:xfrm>
            <a:off x="1146353" y="2512163"/>
            <a:ext cx="4907645" cy="3313732"/>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
        <p:nvSpPr>
          <p:cNvPr id="77" name="Shape 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83" name="Shape 83"/>
          <p:cNvSpPr txBox="1"/>
          <p:nvPr>
            <p:ph idx="1" type="body"/>
          </p:nvPr>
        </p:nvSpPr>
        <p:spPr>
          <a:xfrm>
            <a:off x="457200" y="3198200"/>
            <a:ext cx="8334900" cy="3251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Spending more time on earlier phases prevents problems from being discovered later.</a:t>
            </a:r>
          </a:p>
          <a:p>
            <a:pPr indent="-228600" lvl="0" marL="457200" marR="0" rtl="0" algn="l">
              <a:lnSpc>
                <a:spcPct val="100000"/>
              </a:lnSpc>
              <a:spcBef>
                <a:spcPts val="600"/>
              </a:spcBef>
              <a:spcAft>
                <a:spcPts val="0"/>
              </a:spcAft>
            </a:pPr>
            <a:r>
              <a:rPr lang="en"/>
              <a:t>Brings discipline and structure.</a:t>
            </a:r>
          </a:p>
          <a:p>
            <a:pPr indent="-228600" lvl="0" marL="457200" marR="0" rtl="0" algn="l">
              <a:lnSpc>
                <a:spcPct val="100000"/>
              </a:lnSpc>
              <a:spcBef>
                <a:spcPts val="600"/>
              </a:spcBef>
              <a:spcAft>
                <a:spcPts val="0"/>
              </a:spcAft>
            </a:pPr>
            <a:r>
              <a:rPr lang="en"/>
              <a:t>Clear understanding of project progress.</a:t>
            </a:r>
          </a:p>
          <a:p>
            <a:pPr indent="-228600" lvl="0" marL="457200" marR="0" rtl="0" algn="l">
              <a:lnSpc>
                <a:spcPct val="100000"/>
              </a:lnSpc>
              <a:spcBef>
                <a:spcPts val="600"/>
              </a:spcBef>
              <a:spcAft>
                <a:spcPts val="0"/>
              </a:spcAft>
            </a:pPr>
            <a:r>
              <a:rPr lang="en"/>
              <a:t>Places emphasis on documentation.</a:t>
            </a:r>
          </a:p>
          <a:p>
            <a:pPr lvl="0" marR="0" rtl="0" algn="l">
              <a:lnSpc>
                <a:spcPct val="100000"/>
              </a:lnSpc>
              <a:spcBef>
                <a:spcPts val="600"/>
              </a:spcBef>
              <a:spcAft>
                <a:spcPts val="0"/>
              </a:spcAft>
              <a:buNone/>
            </a:pPr>
            <a:r>
              <a:t/>
            </a:r>
            <a:endParaRPr/>
          </a:p>
          <a:p>
            <a:pPr lvl="0" rtl="0">
              <a:spcBef>
                <a:spcPts val="0"/>
              </a:spcBef>
              <a:buNone/>
            </a:pPr>
            <a:r>
              <a:t/>
            </a:r>
            <a:endParaRPr/>
          </a:p>
        </p:txBody>
      </p:sp>
      <p:cxnSp>
        <p:nvCxnSpPr>
          <p:cNvPr id="84" name="Shape 84"/>
          <p:cNvCxnSpPr/>
          <p:nvPr/>
        </p:nvCxnSpPr>
        <p:spPr>
          <a:xfrm>
            <a:off x="869400" y="2565687"/>
            <a:ext cx="2851800" cy="12000"/>
          </a:xfrm>
          <a:prstGeom prst="straightConnector1">
            <a:avLst/>
          </a:prstGeom>
          <a:noFill/>
          <a:ln cap="flat" cmpd="sng" w="76200">
            <a:solidFill>
              <a:schemeClr val="dk2"/>
            </a:solidFill>
            <a:prstDash val="solid"/>
            <a:round/>
            <a:headEnd len="lg" w="lg" type="triangle"/>
            <a:tailEnd len="lg" w="lg" type="triangle"/>
          </a:ln>
        </p:spPr>
      </p:cxnSp>
      <p:sp>
        <p:nvSpPr>
          <p:cNvPr id="85" name="Shape 85"/>
          <p:cNvSpPr txBox="1"/>
          <p:nvPr/>
        </p:nvSpPr>
        <p:spPr>
          <a:xfrm>
            <a:off x="457200" y="1615112"/>
            <a:ext cx="3791700" cy="8484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sp>
        <p:nvSpPr>
          <p:cNvPr id="86" name="Shape 86"/>
          <p:cNvSpPr/>
          <p:nvPr/>
        </p:nvSpPr>
        <p:spPr>
          <a:xfrm>
            <a:off x="512150" y="1654637"/>
            <a:ext cx="1978200" cy="1346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txBox="1"/>
          <p:nvPr/>
        </p:nvSpPr>
        <p:spPr>
          <a:xfrm>
            <a:off x="4209325" y="1857375"/>
            <a:ext cx="4582800" cy="1066199"/>
          </a:xfrm>
          <a:prstGeom prst="rect">
            <a:avLst/>
          </a:prstGeom>
          <a:noFill/>
          <a:ln>
            <a:noFill/>
          </a:ln>
        </p:spPr>
        <p:txBody>
          <a:bodyPr anchorCtr="0" anchor="t" bIns="91425" lIns="91425" rIns="91425" tIns="91425">
            <a:noAutofit/>
          </a:bodyPr>
          <a:lstStyle/>
          <a:p>
            <a:pPr lvl="0" rtl="0">
              <a:spcBef>
                <a:spcPts val="0"/>
              </a:spcBef>
              <a:buNone/>
            </a:pPr>
            <a:r>
              <a:rPr b="1" lang="en" sz="3000"/>
              <a:t> Benefits of Waterfall?</a:t>
            </a:r>
          </a:p>
        </p:txBody>
      </p:sp>
      <p:sp>
        <p:nvSpPr>
          <p:cNvPr id="88" name="Shape 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
        <p:nvSpPr>
          <p:cNvPr id="89" name="Shape 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From The “Creator” Of Waterfall...</a:t>
            </a:r>
          </a:p>
        </p:txBody>
      </p:sp>
      <p:sp>
        <p:nvSpPr>
          <p:cNvPr id="95" name="Shape 95"/>
          <p:cNvSpPr txBox="1"/>
          <p:nvPr>
            <p:ph idx="1" type="body"/>
          </p:nvPr>
        </p:nvSpPr>
        <p:spPr>
          <a:xfrm>
            <a:off x="457200" y="1600200"/>
            <a:ext cx="8460600" cy="2610000"/>
          </a:xfrm>
          <a:prstGeom prst="rect">
            <a:avLst/>
          </a:prstGeom>
        </p:spPr>
        <p:txBody>
          <a:bodyPr anchorCtr="0" anchor="t" bIns="91425" lIns="91425" rIns="91425" tIns="91425">
            <a:noAutofit/>
          </a:bodyPr>
          <a:lstStyle/>
          <a:p>
            <a:pPr lvl="0" rtl="0">
              <a:spcBef>
                <a:spcPts val="0"/>
              </a:spcBef>
              <a:buNone/>
            </a:pPr>
            <a:r>
              <a:rPr lang="en"/>
              <a:t>“I believe in the concept, but the implementation is risky and invites failure.”</a:t>
            </a:r>
          </a:p>
          <a:p>
            <a:pPr indent="-228600" lvl="0" marL="457200" rtl="0">
              <a:spcBef>
                <a:spcPts val="0"/>
              </a:spcBef>
              <a:buChar char="-"/>
            </a:pPr>
            <a:r>
              <a:rPr lang="en"/>
              <a:t>Winston Royce </a:t>
            </a:r>
          </a:p>
          <a:p>
            <a:pPr lvl="0" rtl="0">
              <a:spcBef>
                <a:spcPts val="0"/>
              </a:spcBef>
              <a:buNone/>
            </a:pPr>
            <a:r>
              <a:t/>
            </a:r>
            <a:endParaRPr sz="1100"/>
          </a:p>
          <a:p>
            <a:pPr lvl="0" rtl="0">
              <a:spcBef>
                <a:spcPts val="0"/>
              </a:spcBef>
              <a:buNone/>
            </a:pPr>
            <a:r>
              <a:rPr b="1" lang="en"/>
              <a:t>Why is the waterfall model risky?</a:t>
            </a:r>
          </a:p>
        </p:txBody>
      </p:sp>
      <p:sp>
        <p:nvSpPr>
          <p:cNvPr id="96" name="Shape 96"/>
          <p:cNvSpPr txBox="1"/>
          <p:nvPr>
            <p:ph idx="1" type="body"/>
          </p:nvPr>
        </p:nvSpPr>
        <p:spPr>
          <a:xfrm>
            <a:off x="457200" y="3984500"/>
            <a:ext cx="8229600" cy="2610000"/>
          </a:xfrm>
          <a:prstGeom prst="rect">
            <a:avLst/>
          </a:prstGeom>
        </p:spPr>
        <p:txBody>
          <a:bodyPr anchorCtr="0" anchor="t" bIns="91425" lIns="91425" rIns="91425" tIns="91425">
            <a:noAutofit/>
          </a:bodyPr>
          <a:lstStyle/>
          <a:p>
            <a:pPr indent="-381000" lvl="0" marL="457200" rtl="0">
              <a:spcBef>
                <a:spcPts val="0"/>
              </a:spcBef>
              <a:buSzPct val="100000"/>
            </a:pPr>
            <a:r>
              <a:rPr lang="en" sz="2400"/>
              <a:t>Inflexible model that </a:t>
            </a:r>
            <a:r>
              <a:rPr b="1" lang="en" sz="2400"/>
              <a:t>does not accommodate change.</a:t>
            </a:r>
          </a:p>
          <a:p>
            <a:pPr indent="-355600" lvl="1" marL="914400" rtl="0">
              <a:spcBef>
                <a:spcPts val="0"/>
              </a:spcBef>
              <a:buSzPct val="100000"/>
            </a:pPr>
            <a:r>
              <a:rPr lang="en" sz="2000"/>
              <a:t>Hard to respond to unexpected risk.</a:t>
            </a:r>
          </a:p>
          <a:p>
            <a:pPr indent="-381000" lvl="0" marL="457200" rtl="0">
              <a:spcBef>
                <a:spcPts val="0"/>
              </a:spcBef>
              <a:buSzPct val="100000"/>
            </a:pPr>
            <a:r>
              <a:rPr lang="en" sz="2400"/>
              <a:t>In practice, you need to return to earlier phases as details change.</a:t>
            </a:r>
          </a:p>
          <a:p>
            <a:pPr indent="-355600" lvl="1" marL="914400" rtl="0">
              <a:spcBef>
                <a:spcPts val="0"/>
              </a:spcBef>
              <a:buSzPct val="100000"/>
            </a:pPr>
            <a:r>
              <a:rPr lang="en" sz="2000"/>
              <a:t>You rarely know your requirements that early.</a:t>
            </a:r>
          </a:p>
          <a:p>
            <a:pPr indent="-355600" lvl="1" marL="914400" rtl="0">
              <a:spcBef>
                <a:spcPts val="0"/>
              </a:spcBef>
              <a:buSzPct val="100000"/>
            </a:pPr>
            <a:r>
              <a:rPr lang="en" sz="2000"/>
              <a:t>Implementation details often emerge only during implementation.</a:t>
            </a:r>
          </a:p>
        </p:txBody>
      </p:sp>
      <p:sp>
        <p:nvSpPr>
          <p:cNvPr id="97" name="Shape 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Enter… Agile Development</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Introduce “agile” software development processes</a:t>
            </a:r>
          </a:p>
          <a:p>
            <a:pPr indent="-406400" lvl="1" marL="914400" rtl="0">
              <a:spcBef>
                <a:spcPts val="0"/>
              </a:spcBef>
              <a:buSzPct val="116666"/>
            </a:pPr>
            <a:r>
              <a:rPr lang="en" sz="2400"/>
              <a:t>Iterative and Incremental Processes</a:t>
            </a:r>
          </a:p>
          <a:p>
            <a:pPr indent="-228600" lvl="1" marL="914400" rtl="0">
              <a:spcBef>
                <a:spcPts val="0"/>
              </a:spcBef>
            </a:pPr>
            <a:r>
              <a:rPr lang="en"/>
              <a:t>The Agile Manifesto</a:t>
            </a:r>
          </a:p>
          <a:p>
            <a:pPr indent="-381000" lvl="1" marL="914400" rtl="0">
              <a:spcBef>
                <a:spcPts val="0"/>
              </a:spcBef>
              <a:buSzPct val="100000"/>
            </a:pPr>
            <a:r>
              <a:rPr lang="en" sz="2400"/>
              <a:t>The Scrum Process</a:t>
            </a:r>
          </a:p>
          <a:p>
            <a:pPr indent="-228600" lvl="0" marL="457200" marR="0" rtl="0" algn="l">
              <a:lnSpc>
                <a:spcPct val="100000"/>
              </a:lnSpc>
              <a:spcBef>
                <a:spcPts val="600"/>
              </a:spcBef>
              <a:spcAft>
                <a:spcPts val="0"/>
              </a:spcAft>
            </a:pPr>
            <a:r>
              <a:rPr lang="en"/>
              <a:t>eXtreme Programming</a:t>
            </a:r>
          </a:p>
          <a:p>
            <a:pPr indent="-228600" lvl="1" marL="914400" marR="0" rtl="0" algn="l">
              <a:lnSpc>
                <a:spcPct val="100000"/>
              </a:lnSpc>
              <a:spcBef>
                <a:spcPts val="600"/>
              </a:spcBef>
              <a:spcAft>
                <a:spcPts val="0"/>
              </a:spcAft>
            </a:pPr>
            <a:r>
              <a:rPr lang="en"/>
              <a:t>Not a single process, but a set of agile principles that can guide development.</a:t>
            </a:r>
          </a:p>
        </p:txBody>
      </p:sp>
      <p:sp>
        <p:nvSpPr>
          <p:cNvPr id="104" name="Shape 1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p:nvPr/>
        </p:nvSpPr>
        <p:spPr>
          <a:xfrm>
            <a:off x="7026350" y="2188525"/>
            <a:ext cx="15111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5118887" y="2188525"/>
            <a:ext cx="17451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3676675" y="2188525"/>
            <a:ext cx="12885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2234475" y="2188525"/>
            <a:ext cx="12885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2562050" y="4486875"/>
            <a:ext cx="5995800" cy="365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562050" y="3746075"/>
            <a:ext cx="5995800" cy="365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2562050" y="3005275"/>
            <a:ext cx="5995800" cy="365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 Partitioning: Waterfall</a:t>
            </a:r>
          </a:p>
        </p:txBody>
      </p:sp>
      <p:sp>
        <p:nvSpPr>
          <p:cNvPr id="117" name="Shape 117"/>
          <p:cNvSpPr txBox="1"/>
          <p:nvPr/>
        </p:nvSpPr>
        <p:spPr>
          <a:xfrm>
            <a:off x="611275" y="2918950"/>
            <a:ext cx="2160900" cy="2611800"/>
          </a:xfrm>
          <a:prstGeom prst="rect">
            <a:avLst/>
          </a:prstGeom>
          <a:noFill/>
          <a:ln>
            <a:noFill/>
          </a:ln>
        </p:spPr>
        <p:txBody>
          <a:bodyPr anchorCtr="0" anchor="t" bIns="91425" lIns="91425" rIns="91425" tIns="91425">
            <a:noAutofit/>
          </a:bodyPr>
          <a:lstStyle/>
          <a:p>
            <a:pPr lvl="0" rtl="0">
              <a:spcBef>
                <a:spcPts val="0"/>
              </a:spcBef>
              <a:buNone/>
            </a:pPr>
            <a:r>
              <a:rPr b="1" lang="en" sz="2400"/>
              <a:t>Feature 1</a:t>
            </a:r>
          </a:p>
          <a:p>
            <a:pPr lvl="0" rtl="0">
              <a:spcBef>
                <a:spcPts val="0"/>
              </a:spcBef>
              <a:buNone/>
            </a:pPr>
            <a:r>
              <a:t/>
            </a:r>
            <a:endParaRPr b="1" sz="2400"/>
          </a:p>
          <a:p>
            <a:pPr lvl="0" rtl="0">
              <a:spcBef>
                <a:spcPts val="0"/>
              </a:spcBef>
              <a:buNone/>
            </a:pPr>
            <a:r>
              <a:rPr b="1" lang="en" sz="2400"/>
              <a:t>Feature 2</a:t>
            </a:r>
          </a:p>
          <a:p>
            <a:pPr lvl="0" rtl="0">
              <a:spcBef>
                <a:spcPts val="0"/>
              </a:spcBef>
              <a:buNone/>
            </a:pPr>
            <a:r>
              <a:t/>
            </a:r>
            <a:endParaRPr b="1" sz="2400"/>
          </a:p>
          <a:p>
            <a:pPr lvl="0">
              <a:spcBef>
                <a:spcPts val="0"/>
              </a:spcBef>
              <a:buNone/>
            </a:pPr>
            <a:r>
              <a:rPr b="1" lang="en" sz="2400"/>
              <a:t>Feature 3</a:t>
            </a:r>
          </a:p>
        </p:txBody>
      </p:sp>
      <p:sp>
        <p:nvSpPr>
          <p:cNvPr id="118" name="Shape 118"/>
          <p:cNvSpPr txBox="1"/>
          <p:nvPr/>
        </p:nvSpPr>
        <p:spPr>
          <a:xfrm>
            <a:off x="2234475" y="2224100"/>
            <a:ext cx="6597300" cy="588300"/>
          </a:xfrm>
          <a:prstGeom prst="rect">
            <a:avLst/>
          </a:prstGeom>
          <a:noFill/>
          <a:ln>
            <a:noFill/>
          </a:ln>
        </p:spPr>
        <p:txBody>
          <a:bodyPr anchorCtr="0" anchor="t" bIns="91425" lIns="91425" rIns="91425" tIns="91425">
            <a:noAutofit/>
          </a:bodyPr>
          <a:lstStyle/>
          <a:p>
            <a:pPr lvl="0">
              <a:spcBef>
                <a:spcPts val="0"/>
              </a:spcBef>
              <a:buNone/>
            </a:pPr>
            <a:r>
              <a:rPr b="1" lang="en" sz="2400"/>
              <a:t>Design	  Code	   Unit Test	   Integrate</a:t>
            </a:r>
          </a:p>
        </p:txBody>
      </p:sp>
      <p:cxnSp>
        <p:nvCxnSpPr>
          <p:cNvPr id="119" name="Shape 119"/>
          <p:cNvCxnSpPr/>
          <p:nvPr/>
        </p:nvCxnSpPr>
        <p:spPr>
          <a:xfrm>
            <a:off x="3604137" y="2751525"/>
            <a:ext cx="0" cy="2181300"/>
          </a:xfrm>
          <a:prstGeom prst="straightConnector1">
            <a:avLst/>
          </a:prstGeom>
          <a:noFill/>
          <a:ln cap="flat" cmpd="sng" w="19050">
            <a:solidFill>
              <a:schemeClr val="dk2"/>
            </a:solidFill>
            <a:prstDash val="dash"/>
            <a:round/>
            <a:headEnd len="lg" w="lg" type="none"/>
            <a:tailEnd len="lg" w="lg" type="none"/>
          </a:ln>
        </p:spPr>
      </p:cxnSp>
      <p:cxnSp>
        <p:nvCxnSpPr>
          <p:cNvPr id="120" name="Shape 120"/>
          <p:cNvCxnSpPr/>
          <p:nvPr/>
        </p:nvCxnSpPr>
        <p:spPr>
          <a:xfrm>
            <a:off x="5037700" y="2751525"/>
            <a:ext cx="0" cy="2181300"/>
          </a:xfrm>
          <a:prstGeom prst="straightConnector1">
            <a:avLst/>
          </a:prstGeom>
          <a:noFill/>
          <a:ln cap="flat" cmpd="sng" w="19050">
            <a:solidFill>
              <a:schemeClr val="dk2"/>
            </a:solidFill>
            <a:prstDash val="dash"/>
            <a:round/>
            <a:headEnd len="lg" w="lg" type="none"/>
            <a:tailEnd len="lg" w="lg" type="none"/>
          </a:ln>
        </p:spPr>
      </p:cxnSp>
      <p:cxnSp>
        <p:nvCxnSpPr>
          <p:cNvPr id="121" name="Shape 121"/>
          <p:cNvCxnSpPr/>
          <p:nvPr/>
        </p:nvCxnSpPr>
        <p:spPr>
          <a:xfrm>
            <a:off x="6945175" y="2751525"/>
            <a:ext cx="0" cy="2181300"/>
          </a:xfrm>
          <a:prstGeom prst="straightConnector1">
            <a:avLst/>
          </a:prstGeom>
          <a:noFill/>
          <a:ln cap="flat" cmpd="sng" w="19050">
            <a:solidFill>
              <a:schemeClr val="dk2"/>
            </a:solidFill>
            <a:prstDash val="dash"/>
            <a:round/>
            <a:headEnd len="lg" w="lg" type="none"/>
            <a:tailEnd len="lg" w="lg" type="none"/>
          </a:ln>
        </p:spPr>
      </p:cxnSp>
      <p:sp>
        <p:nvSpPr>
          <p:cNvPr id="122" name="Shape 122"/>
          <p:cNvSpPr/>
          <p:nvPr/>
        </p:nvSpPr>
        <p:spPr>
          <a:xfrm>
            <a:off x="2988150" y="1869025"/>
            <a:ext cx="1389850"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23" name="Shape 123"/>
          <p:cNvSpPr/>
          <p:nvPr/>
        </p:nvSpPr>
        <p:spPr>
          <a:xfrm>
            <a:off x="4378000" y="1869025"/>
            <a:ext cx="1389850"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24" name="Shape 124"/>
          <p:cNvSpPr/>
          <p:nvPr/>
        </p:nvSpPr>
        <p:spPr>
          <a:xfrm>
            <a:off x="6295925" y="1869025"/>
            <a:ext cx="1564832"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25" name="Shape 1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p:nvPr/>
        </p:nvSpPr>
        <p:spPr>
          <a:xfrm>
            <a:off x="2515950" y="42207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2515950" y="34799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2515950" y="27391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 Partitioning: Incremental</a:t>
            </a:r>
          </a:p>
        </p:txBody>
      </p:sp>
      <p:sp>
        <p:nvSpPr>
          <p:cNvPr id="134" name="Shape 134"/>
          <p:cNvSpPr txBox="1"/>
          <p:nvPr/>
        </p:nvSpPr>
        <p:spPr>
          <a:xfrm>
            <a:off x="710150" y="2657975"/>
            <a:ext cx="2160900" cy="2611799"/>
          </a:xfrm>
          <a:prstGeom prst="rect">
            <a:avLst/>
          </a:prstGeom>
          <a:noFill/>
          <a:ln>
            <a:noFill/>
          </a:ln>
        </p:spPr>
        <p:txBody>
          <a:bodyPr anchorCtr="0" anchor="t" bIns="91425" lIns="91425" rIns="91425" tIns="91425">
            <a:noAutofit/>
          </a:bodyPr>
          <a:lstStyle/>
          <a:p>
            <a:pPr lvl="0" rtl="0">
              <a:spcBef>
                <a:spcPts val="0"/>
              </a:spcBef>
              <a:buNone/>
            </a:pPr>
            <a:r>
              <a:rPr b="1" lang="en" sz="2400"/>
              <a:t>Feature 1</a:t>
            </a:r>
          </a:p>
          <a:p>
            <a:pPr lvl="0" rtl="0">
              <a:spcBef>
                <a:spcPts val="0"/>
              </a:spcBef>
              <a:buNone/>
            </a:pPr>
            <a:r>
              <a:t/>
            </a:r>
            <a:endParaRPr b="1" sz="2400"/>
          </a:p>
          <a:p>
            <a:pPr lvl="0" rtl="0">
              <a:spcBef>
                <a:spcPts val="0"/>
              </a:spcBef>
              <a:buNone/>
            </a:pPr>
            <a:r>
              <a:rPr b="1" lang="en" sz="2400"/>
              <a:t>Feature 2</a:t>
            </a:r>
          </a:p>
          <a:p>
            <a:pPr lvl="0" rtl="0">
              <a:spcBef>
                <a:spcPts val="0"/>
              </a:spcBef>
              <a:buNone/>
            </a:pPr>
            <a:r>
              <a:t/>
            </a:r>
            <a:endParaRPr b="1" sz="2400"/>
          </a:p>
          <a:p>
            <a:pPr lvl="0" rtl="0">
              <a:spcBef>
                <a:spcPts val="0"/>
              </a:spcBef>
              <a:buNone/>
            </a:pPr>
            <a:r>
              <a:rPr b="1" lang="en" sz="2400"/>
              <a:t>Feature 3</a:t>
            </a:r>
          </a:p>
        </p:txBody>
      </p:sp>
      <p:sp>
        <p:nvSpPr>
          <p:cNvPr id="135" name="Shape 135"/>
          <p:cNvSpPr txBox="1"/>
          <p:nvPr/>
        </p:nvSpPr>
        <p:spPr>
          <a:xfrm>
            <a:off x="2455075" y="1957975"/>
            <a:ext cx="6330599" cy="588299"/>
          </a:xfrm>
          <a:prstGeom prst="rect">
            <a:avLst/>
          </a:prstGeom>
          <a:noFill/>
          <a:ln>
            <a:noFill/>
          </a:ln>
        </p:spPr>
        <p:txBody>
          <a:bodyPr anchorCtr="0" anchor="t" bIns="91425" lIns="91425" rIns="91425" tIns="91425">
            <a:noAutofit/>
          </a:bodyPr>
          <a:lstStyle/>
          <a:p>
            <a:pPr lvl="0" rtl="0">
              <a:spcBef>
                <a:spcPts val="0"/>
              </a:spcBef>
              <a:buNone/>
            </a:pPr>
            <a:r>
              <a:rPr b="1" lang="en" sz="2400"/>
              <a:t>Design	Code		Unit Test		Integrate</a:t>
            </a:r>
          </a:p>
        </p:txBody>
      </p:sp>
      <p:cxnSp>
        <p:nvCxnSpPr>
          <p:cNvPr id="136" name="Shape 136"/>
          <p:cNvCxnSpPr/>
          <p:nvPr/>
        </p:nvCxnSpPr>
        <p:spPr>
          <a:xfrm>
            <a:off x="3733375"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37" name="Shape 137"/>
          <p:cNvCxnSpPr/>
          <p:nvPr/>
        </p:nvCxnSpPr>
        <p:spPr>
          <a:xfrm>
            <a:off x="4991600"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38" name="Shape 138"/>
          <p:cNvCxnSpPr/>
          <p:nvPr/>
        </p:nvCxnSpPr>
        <p:spPr>
          <a:xfrm>
            <a:off x="6899075" y="2485400"/>
            <a:ext cx="0" cy="2181300"/>
          </a:xfrm>
          <a:prstGeom prst="straightConnector1">
            <a:avLst/>
          </a:prstGeom>
          <a:noFill/>
          <a:ln cap="flat" cmpd="sng" w="19050">
            <a:solidFill>
              <a:schemeClr val="dk2"/>
            </a:solidFill>
            <a:prstDash val="dash"/>
            <a:round/>
            <a:headEnd len="lg" w="lg" type="none"/>
            <a:tailEnd len="lg" w="lg" type="none"/>
          </a:ln>
        </p:spPr>
      </p:cxnSp>
      <p:sp>
        <p:nvSpPr>
          <p:cNvPr id="139" name="Shape 139"/>
          <p:cNvSpPr/>
          <p:nvPr/>
        </p:nvSpPr>
        <p:spPr>
          <a:xfrm>
            <a:off x="2515950" y="27391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2515950" y="34799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2515950" y="42207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