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Validation asks a broader question - (read 1-2) - the user requirements I mentioned before</a:t>
            </a:r>
          </a:p>
          <a:p>
            <a:pPr lvl="0" rtl="0">
              <a:spcBef>
                <a:spcPts val="0"/>
              </a:spcBef>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1-4) talk about people</a:t>
            </a:r>
          </a:p>
          <a:p>
            <a:pPr lvl="0" rtl="0">
              <a:spcBef>
                <a:spcPts val="0"/>
              </a:spcBef>
              <a:buClr>
                <a:schemeClr val="dk1"/>
              </a:buClr>
              <a:buSzPct val="1000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p>
          <a:p>
            <a:pPr lvl="0" rtl="0">
              <a:spcBef>
                <a:spcPts val="0"/>
              </a:spcBef>
              <a:buClr>
                <a:schemeClr val="dk1"/>
              </a:buClr>
              <a:buSzPct val="100000"/>
              <a:buFont typeface="Arial"/>
              <a:buNone/>
            </a:pPr>
            <a:r>
              <a:rPr lang="en">
                <a:solidFill>
                  <a:schemeClr val="dk1"/>
                </a:solidFill>
              </a:rPr>
              <a:t>Ultimately, the point of both is to answer the big, nebulous question of whether the software is correct and ready for release, but at two different scopes. </a:t>
            </a:r>
          </a:p>
          <a:p>
            <a:pPr lvl="0" rtl="0">
              <a:spcBef>
                <a:spcPts val="0"/>
              </a:spcBef>
              <a:buNone/>
            </a:pPr>
            <a:r>
              <a:rPr lang="en">
                <a:solidFill>
                  <a:schemeClr val="dk1"/>
                </a:solidFill>
              </a:rPr>
              <a:t>(read rest)</a:t>
            </a:r>
          </a:p>
          <a:p>
            <a:pPr lvl="0" rtl="0">
              <a:spcBef>
                <a:spcPts val="0"/>
              </a:spcBef>
              <a:buNone/>
            </a:pPr>
            <a:br>
              <a:rPr lang="en">
                <a:solidFill>
                  <a:schemeClr val="dk1"/>
                </a:solidFill>
              </a:rPr>
            </a:b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Both are extremely important, and they are closely linked. (read2). You could have had a misunderstanding, the customer might not have told you everything</a:t>
            </a:r>
          </a:p>
          <a:p>
            <a:pPr lvl="0" rtl="0">
              <a:spcBef>
                <a:spcPts val="0"/>
              </a:spcBef>
              <a:buNone/>
            </a:pPr>
            <a:r>
              <a:rPr lang="en">
                <a:solidFill>
                  <a:schemeClr val="dk1"/>
                </a:solidFill>
              </a:rPr>
              <a:t>But, (read 3). Without verification, you’re likely to have missed faults or requirements mistakes. You’ll never meet their needs to the degree that is required if you don’t start from a solid base. </a:t>
            </a:r>
          </a:p>
          <a:p>
            <a:pPr lvl="0" rtl="0">
              <a:spcBef>
                <a:spcPts val="0"/>
              </a:spcBef>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p>
          <a:p>
            <a:pPr lvl="0" rtl="0">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p>
          <a:p>
            <a:pPr lvl="0" rtl="0">
              <a:spcBef>
                <a:spcPts val="0"/>
              </a:spcBef>
              <a:buClr>
                <a:schemeClr val="dk1"/>
              </a:buClr>
              <a:buSzPct val="100000"/>
              <a:buFont typeface="Arial"/>
              <a:buNone/>
            </a:pPr>
            <a:r>
              <a:rPr lang="en">
                <a:solidFill>
                  <a:schemeClr val="dk1"/>
                </a:solidFill>
              </a:rPr>
              <a:t>(read 2-3) we pass input to methods, or create environmental conditions that the system must react to. We poke it and see what it does</a:t>
            </a:r>
          </a:p>
          <a:p>
            <a:pPr lvl="0" rtl="0">
              <a:spcBef>
                <a:spcPts val="0"/>
              </a:spcBef>
              <a:buClr>
                <a:schemeClr val="dk1"/>
              </a:buClr>
              <a:buSzPct val="100000"/>
              <a:buFont typeface="Arial"/>
              <a:buNone/>
            </a:pPr>
            <a:r>
              <a:rPr lang="en">
                <a:solidFill>
                  <a:schemeClr val="dk1"/>
                </a:solidFill>
              </a:rPr>
              <a:t>(read 4). We mark down the output, actions taken, internal state, power consumption values, anything that we can use to analyze the system behavior, then we use that to</a:t>
            </a:r>
          </a:p>
          <a:p>
            <a:pPr lvl="0" rtl="0">
              <a:spcBef>
                <a:spcPts val="0"/>
              </a:spcBef>
              <a:buClr>
                <a:schemeClr val="dk1"/>
              </a:buClr>
              <a:buSzPct val="100000"/>
              <a:buFont typeface="Arial"/>
              <a:buNone/>
            </a:pPr>
            <a:r>
              <a:rPr lang="en">
                <a:solidFill>
                  <a:schemeClr val="dk1"/>
                </a:solidFill>
              </a:rPr>
              <a:t>(read 5)</a:t>
            </a:r>
          </a:p>
          <a:p>
            <a:pPr lvl="0" rtl="0">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So, there can be all sorts of things that get tossed into a test case, and we’ll cover those during the actual testing unit this semester, but for now, we just have our requirements, and based on those, we want to come up with three things:</a:t>
            </a:r>
          </a:p>
          <a:p>
            <a:pPr lvl="0" rtl="0" algn="just">
              <a:lnSpc>
                <a:spcPct val="115000"/>
              </a:lnSpc>
              <a:spcBef>
                <a:spcPts val="0"/>
              </a:spcBef>
              <a:buNone/>
            </a:pPr>
            <a:r>
              <a:rPr lang="en">
                <a:solidFill>
                  <a:schemeClr val="dk1"/>
                </a:solidFill>
              </a:rPr>
              <a:t>- any inputs that need to be passed in to the system to make it perform an action</a:t>
            </a:r>
          </a:p>
          <a:p>
            <a:pPr lvl="0" rtl="0" algn="just">
              <a:lnSpc>
                <a:spcPct val="115000"/>
              </a:lnSpc>
              <a:spcBef>
                <a:spcPts val="0"/>
              </a:spcBef>
              <a:buNone/>
            </a:pPr>
            <a:r>
              <a:rPr lang="en">
                <a:solidFill>
                  <a:schemeClr val="dk1"/>
                </a:solidFill>
              </a:rPr>
              <a:t>- what output we expect to get from the system based on these inputs</a:t>
            </a:r>
          </a:p>
          <a:p>
            <a:pPr lvl="0" rtl="0" algn="just">
              <a:lnSpc>
                <a:spcPct val="115000"/>
              </a:lnSpc>
              <a:spcBef>
                <a:spcPts val="0"/>
              </a:spcBef>
              <a:buNone/>
            </a:pPr>
            <a:r>
              <a:rPr lang="en">
                <a:solidFill>
                  <a:schemeClr val="dk1"/>
                </a:solidFill>
              </a:rPr>
              <a:t>- then, anything you know you’ll need to do to run the test. Obviously, you don’t have the software yet, but if there are any precondiitons you know of or necessary setup steps, you can get them in there right away. If you’ll need to do something like set a timer from start to finish, you can specify that too. (7)</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We think of testing as something we do to find problems, and that’s true - that’s the main point, but that’s just half of the story. Testing really has two purposes, and those purposes influence what the tests look like:</a:t>
            </a:r>
          </a:p>
          <a:p>
            <a:pPr lvl="0" rtl="0">
              <a:lnSpc>
                <a:spcPct val="115000"/>
              </a:lnSpc>
              <a:spcBef>
                <a:spcPts val="0"/>
              </a:spcBef>
              <a:buClr>
                <a:schemeClr val="dk1"/>
              </a:buClr>
              <a:buSzPct val="100000"/>
              <a:buFont typeface="Arial"/>
              <a:buNone/>
            </a:pPr>
            <a:r>
              <a:rPr lang="en">
                <a:solidFill>
                  <a:schemeClr val="dk1"/>
                </a:solidFill>
              </a:rPr>
              <a:t>The first is that standard case - to discover situations in which the behavior of the software is incorrect, undesirable, or does not conform to its specifications. These are a consequence of software defects. Defect testing is concerned with rooting out undesirable system behavior such as system crashes, unwanted interactions with other systems, incorrect computations, and data corruption.  As a result, the tests cases are explicitly designed to expose the nastiest of defects. The test cases in defect testing tend to be deliberately obscure or extreme, designed to root out weird little corner cases that might not reflect how the system is used by 99.99% of users. </a:t>
            </a:r>
          </a:p>
          <a:p>
            <a:pPr lvl="0" rtl="0">
              <a:lnSpc>
                <a:spcPct val="115000"/>
              </a:lnSpc>
              <a:spcBef>
                <a:spcPts val="0"/>
              </a:spcBef>
              <a:buClr>
                <a:schemeClr val="dk1"/>
              </a:buClr>
              <a:buSzPct val="100000"/>
              <a:buFont typeface="Arial"/>
              <a:buNone/>
            </a:pPr>
            <a:r>
              <a:rPr lang="en">
                <a:solidFill>
                  <a:schemeClr val="dk1"/>
                </a:solidFill>
              </a:rPr>
              <a:t>The second is what we’re more interested in, to demonstrate to the developer and the customer that the software meets the requirements. There should be at least one test for every requirement in the requirements document. There should be tests for all of the system features, plus combinations of these features, that will be incorporated in the product release. In this case, your tests should be designed to reflect how uses will generally interact with the system. </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testing -  you will find defects during verification testing, and defect testing can show that the requirements are met. But, you will need tests for both goals, and they’ll look a little different.</a:t>
            </a:r>
          </a:p>
          <a:p>
            <a:pPr lvl="0" rtl="0">
              <a:spcBef>
                <a:spcPts val="0"/>
              </a:spcBef>
              <a:buClr>
                <a:schemeClr val="dk1"/>
              </a:buClr>
              <a:buSzPct val="100000"/>
              <a:buFont typeface="Arial"/>
              <a:buNone/>
            </a:pPr>
            <a:r>
              <a:rPr lang="en">
                <a:solidFill>
                  <a:schemeClr val="dk1"/>
                </a:solidFill>
              </a:rPr>
              <a:t>You don’t have a system to poke yet at this point, but still - we can think about testing - especially with regard to verification. We can take the requirements and come up with tests to run once we do have a system to show that the requirements are met.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Also called Functional testing or black box testing, is (read 1)</a:t>
            </a:r>
          </a:p>
          <a:p>
            <a:pPr lvl="0" rtl="0">
              <a:lnSpc>
                <a:spcPct val="115000"/>
              </a:lnSpc>
              <a:spcBef>
                <a:spcPts val="0"/>
              </a:spcBef>
              <a:buNone/>
            </a:pPr>
            <a:r>
              <a:rPr lang="en">
                <a:solidFill>
                  <a:schemeClr val="dk1"/>
                </a:solidFill>
              </a:rPr>
              <a:t>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p>
          <a:p>
            <a:pPr lvl="0" rtl="0">
              <a:lnSpc>
                <a:spcPct val="115000"/>
              </a:lnSpc>
              <a:spcBef>
                <a:spcPts val="0"/>
              </a:spcBef>
              <a:buNone/>
            </a:pPr>
            <a:r>
              <a:rPr lang="en">
                <a:solidFill>
                  <a:schemeClr val="dk1"/>
                </a:solidFill>
              </a:rPr>
              <a:t>Some of the other techniques we’ll cover in this class are great for finding big faults - things that crash the system, make it lock up, cause memory leaks and buffer overruns, but functional testing is effective in finding some classes of faults that typically elude structural techniques. That of course includes cases where features don’t crash the system, but give you the wrong outcome. The second are cases of missing functionality. Code-based techniques can only test the code that is there - requirements-based testing can show that a feature or even an outcome of an if statement or some error-handing code is missing completely. </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Back to that question of testability. We test software because it might have bugs. A test shows something is wrong. The requirements give us data that we need to check the behavior of the software. So, we need tests to check the correctness of the code, it (3), and as we saw from XP - writing tests before code is a good way to get better code. That alone is a great reason to start early.</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rPr>
              <a:t>wrong - you made a mistake in an equation, you made some bad assumptions. Requirements are a human product just as much as the code is, if not more so. We can’t automatically run a bunch of tests against a text document, but writing tests makes us think through the requirement itself, which in turn helps us find problems in the requirements.</a:t>
            </a:r>
          </a:p>
          <a:p>
            <a:pPr lvl="0" rtl="0">
              <a:lnSpc>
                <a:spcPct val="115000"/>
              </a:lnSpc>
              <a:spcBef>
                <a:spcPts val="0"/>
              </a:spcBef>
              <a:buNone/>
            </a:pPr>
            <a:r>
              <a:rPr lang="en">
                <a:solidFill>
                  <a:schemeClr val="dk1"/>
                </a:solidFill>
              </a:rPr>
              <a:t>-Finally, the most important reason to write tests based on the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just start by taking a couple of typical requirements. (read them)</a:t>
            </a:r>
          </a:p>
          <a:p>
            <a:pPr lvl="0" rtl="0">
              <a:lnSpc>
                <a:spcPct val="115000"/>
              </a:lnSpc>
              <a:spcBef>
                <a:spcPts val="0"/>
              </a:spcBef>
              <a:buNone/>
            </a:pPr>
            <a:r>
              <a:rPr lang="en">
                <a:solidFill>
                  <a:schemeClr val="dk1"/>
                </a:solidFill>
              </a:rPr>
              <a:t>These aren’t good - they’re clearly vague - but how can we make them verifiable? The obvious answer is to quantify them. A good way to do so is to come up with some test cases, so can anybody give me a test case for the first one that we can use to go back and refine the requirement:</a:t>
            </a:r>
          </a:p>
          <a:p>
            <a:pPr lvl="0" rtl="0">
              <a:lnSpc>
                <a:spcPct val="115000"/>
              </a:lnSpc>
              <a:spcBef>
                <a:spcPts val="0"/>
              </a:spcBef>
              <a:buNone/>
            </a:pPr>
            <a:r>
              <a:rPr lang="en">
                <a:solidFill>
                  <a:schemeClr val="dk1"/>
                </a:solidFill>
              </a:rPr>
              <a:t>(discussion - input, procedure, and expected output)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start talking about the idea of testing. YOu test software, sure, to see if there are bugs. But, testing is something that should start before you’ve written a single line of code. From the moment you have requirements, you want to start coming up with test cases. Today, we’lll talk about why that’s important and start talking about how you come up with those tests.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what we need for a test is input, expected output, and a testing procedure.</a:t>
            </a:r>
          </a:p>
          <a:p>
            <a:pPr lvl="0" rtl="0">
              <a:lnSpc>
                <a:spcPct val="115000"/>
              </a:lnSpc>
              <a:spcBef>
                <a:spcPts val="0"/>
              </a:spcBef>
              <a:buNone/>
            </a:pPr>
            <a:r>
              <a:rPr lang="en">
                <a:solidFill>
                  <a:schemeClr val="dk1"/>
                </a:solidFill>
              </a:rPr>
              <a:t>(walk though)</a:t>
            </a:r>
          </a:p>
          <a:p>
            <a:pPr indent="-228600" lvl="0" marL="457200" rtl="0">
              <a:lnSpc>
                <a:spcPct val="115000"/>
              </a:lnSpc>
              <a:spcBef>
                <a:spcPts val="0"/>
              </a:spcBef>
              <a:buClr>
                <a:schemeClr val="dk1"/>
              </a:buClr>
              <a:buChar char="-"/>
            </a:pPr>
            <a:r>
              <a:rPr lang="en">
                <a:solidFill>
                  <a:schemeClr val="dk1"/>
                </a:solidFill>
              </a:rPr>
              <a:t>Input, you should define what a high temperature is, if that isn’t established already.</a:t>
            </a:r>
          </a:p>
          <a:p>
            <a:pPr indent="-228600" lvl="0" marL="457200" rtl="0">
              <a:lnSpc>
                <a:spcPct val="115000"/>
              </a:lnSpc>
              <a:spcBef>
                <a:spcPts val="0"/>
              </a:spcBef>
              <a:buClr>
                <a:schemeClr val="dk1"/>
              </a:buClr>
              <a:buChar char="-"/>
            </a:pPr>
            <a:r>
              <a:rPr lang="en">
                <a:solidFill>
                  <a:schemeClr val="dk1"/>
                </a:solidFill>
              </a:rPr>
              <a:t>Procedure (read)</a:t>
            </a:r>
          </a:p>
          <a:p>
            <a:pPr indent="-228600" lvl="0" marL="457200" rtl="0">
              <a:lnSpc>
                <a:spcPct val="115000"/>
              </a:lnSpc>
              <a:spcBef>
                <a:spcPts val="0"/>
              </a:spcBef>
              <a:buClr>
                <a:schemeClr val="dk1"/>
              </a:buClr>
              <a:buChar char="-"/>
            </a:pPr>
            <a:r>
              <a:rPr lang="en">
                <a:solidFill>
                  <a:schemeClr val="dk1"/>
                </a:solidFill>
              </a:rPr>
              <a:t>(read) - you need to quantify the output, make sure that “quickly” is defined.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has all sorts of problems, but coming up with a test lets us work through them. First,</a:t>
            </a:r>
          </a:p>
          <a:p>
            <a:pPr indent="-228600" lvl="0" marL="457200" rtl="0">
              <a:lnSpc>
                <a:spcPct val="115000"/>
              </a:lnSpc>
              <a:spcBef>
                <a:spcPts val="0"/>
              </a:spcBef>
              <a:buClr>
                <a:schemeClr val="dk1"/>
              </a:buClr>
              <a:buChar char="-"/>
            </a:pPr>
            <a:r>
              <a:rPr lang="en">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p>
          <a:p>
            <a:pPr indent="-228600" lvl="0" marL="457200" rtl="0">
              <a:lnSpc>
                <a:spcPct val="115000"/>
              </a:lnSpc>
              <a:spcBef>
                <a:spcPts val="0"/>
              </a:spcBef>
              <a:buClr>
                <a:schemeClr val="dk1"/>
              </a:buClr>
              <a:buChar char="-"/>
            </a:pPr>
            <a:r>
              <a:rPr lang="en">
                <a:solidFill>
                  <a:schemeClr val="dk1"/>
                </a:solidFill>
              </a:rPr>
              <a:t>Procedure - we watch them for a set length of time and check their work</a:t>
            </a:r>
          </a:p>
          <a:p>
            <a:pPr indent="-228600" lvl="0" marL="457200" rtl="0">
              <a:lnSpc>
                <a:spcPct val="115000"/>
              </a:lnSpc>
              <a:spcBef>
                <a:spcPts val="0"/>
              </a:spcBef>
              <a:buClr>
                <a:schemeClr val="dk1"/>
              </a:buClr>
              <a:buChar char="-"/>
            </a:pPr>
            <a:r>
              <a:rPr lang="en">
                <a:solidFill>
                  <a:schemeClr val="dk1"/>
                </a:solidFill>
              </a:rPr>
              <a:t>(read) - to quantify the output, we need to define what it means to learn the interface - we can do this by setting an error rate that we can use to check the users’ work.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that we have tests, we can take them and use them to go back and refine the requirements.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These are more like what we want to see. We can form concrete scenarios that we use to state, objectively, that the software meets the requirement. This gives us that evidence for verification.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looks pretty good. Its specification is detailed, exact. Are there any problems with this?</a:t>
            </a:r>
          </a:p>
          <a:p>
            <a:pPr indent="-228600" lvl="0" marL="457200" rtl="0">
              <a:lnSpc>
                <a:spcPct val="115000"/>
              </a:lnSpc>
              <a:spcBef>
                <a:spcPts val="0"/>
              </a:spcBef>
              <a:buClr>
                <a:schemeClr val="dk1"/>
              </a:buClr>
              <a:buChar char="-"/>
            </a:pPr>
            <a:r>
              <a:rPr lang="en">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p>
          <a:p>
            <a:pPr indent="-228600" lvl="0" marL="457200" rtl="0">
              <a:lnSpc>
                <a:spcPct val="115000"/>
              </a:lnSpc>
              <a:spcBef>
                <a:spcPts val="0"/>
              </a:spcBef>
              <a:buClr>
                <a:schemeClr val="dk1"/>
              </a:buClr>
              <a:buChar char="-"/>
            </a:pPr>
            <a:r>
              <a:rPr lang="en">
                <a:solidFill>
                  <a:schemeClr val="dk1"/>
                </a:solidFill>
              </a:rPr>
              <a:t>This is not always possible, but avoid absolute phrases such as never and always whenever you can. Always look for a way to make requirements testable. One way is to not allow “never” as an option - always have a timeout limit.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Sometimes, you can’t refine a requirement into something incredibly detailed, especially early on when you’re working with the initial user requirements. So, the tests you comes up with must be tailored to the level of detail of your requirements. </a:t>
            </a:r>
          </a:p>
          <a:p>
            <a:pPr indent="-228600" lvl="0" marL="457200" rtl="0">
              <a:lnSpc>
                <a:spcPct val="115000"/>
              </a:lnSpc>
              <a:spcBef>
                <a:spcPts val="0"/>
              </a:spcBef>
              <a:buClr>
                <a:schemeClr val="dk1"/>
              </a:buClr>
              <a:buChar char="-"/>
            </a:pPr>
            <a:r>
              <a:rPr lang="en">
                <a:solidFill>
                  <a:schemeClr val="dk1"/>
                </a:solidFill>
              </a:rPr>
              <a:t>If a requirement is high-level, something without a detailed specification - maybe something passed from marketing or from initial interviews with stakeholders - it can still be testable. It should be - you need to show that the product meets any of the requirements that you keep around. But, you might have a harder time quantifying it and establishing highly objective test cases so you need to think about testing differently. your tests will likely be more subjective.</a:t>
            </a:r>
          </a:p>
          <a:p>
            <a:pPr indent="-228600" lvl="0" marL="457200" rtl="0">
              <a:lnSpc>
                <a:spcPct val="115000"/>
              </a:lnSpc>
              <a:spcBef>
                <a:spcPts val="0"/>
              </a:spcBef>
              <a:buClr>
                <a:schemeClr val="dk1"/>
              </a:buClr>
              <a:buChar char="-"/>
            </a:pPr>
            <a:r>
              <a:rPr lang="en">
                <a:solidFill>
                  <a:schemeClr val="dk1"/>
                </a:solidFill>
              </a:rPr>
              <a:t>(how would you test?) User study - 9/10 can load it, great.</a:t>
            </a:r>
          </a:p>
          <a:p>
            <a:pPr indent="-228600" lvl="0" marL="457200" rtl="0">
              <a:lnSpc>
                <a:spcPct val="115000"/>
              </a:lnSpc>
              <a:spcBef>
                <a:spcPts val="0"/>
              </a:spcBef>
              <a:buClr>
                <a:schemeClr val="dk1"/>
              </a:buClr>
              <a:buChar char="-"/>
            </a:pPr>
            <a:r>
              <a:rPr lang="en">
                <a:solidFill>
                  <a:schemeClr val="dk1"/>
                </a:solidFill>
              </a:rPr>
              <a:t>If you, as the engineers, have come up with more detailed specifications, then you can obviously come up with more concrete, more objective, tests. You can define scales and types of inspections to accomplish this, like those last couple of examples (walk through examples)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 haven’t talked much yet about coming up with tests, but I think you get the basic idea. Let’s think a little - we have two requirements for a patient management system (read them). Let’s say that you want to test these individually and in combination. Can you come up with some test cases -nothing too concrete, you don’t need patient details, but more generally, what you’d do to test these. (discussion)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There are a number of different outcomes you need to test for to ensure that these requirements are met successfully. You need to make sure the requirements hold under the different conditions that can be created in the software during operation. Some tests include</a:t>
            </a:r>
          </a:p>
          <a:p>
            <a:pPr lvl="0" rtl="0">
              <a:lnSpc>
                <a:spcPct val="115000"/>
              </a:lnSpc>
              <a:spcBef>
                <a:spcPts val="0"/>
              </a:spcBef>
              <a:buNone/>
            </a:pPr>
            <a:r>
              <a:rPr lang="en">
                <a:solidFill>
                  <a:schemeClr val="dk1"/>
                </a:solidFill>
              </a:rPr>
              <a:t>(read through)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One way to develop tests for your requirements is to use scenarios - like those you used in your use-cases to come up with tests. Look for stories that describe ways in which a system might be used. These sets of user interactions will give you a wealth of test cases for both individual requirements and the combinations of features in the system.</a:t>
            </a:r>
          </a:p>
          <a:p>
            <a:pPr indent="-228600" lvl="0" marL="457200" rtl="0">
              <a:lnSpc>
                <a:spcPct val="115000"/>
              </a:lnSpc>
              <a:spcBef>
                <a:spcPts val="0"/>
              </a:spcBef>
              <a:buClr>
                <a:schemeClr val="dk1"/>
              </a:buClr>
              <a:buChar char="-"/>
            </a:pPr>
            <a:r>
              <a:rPr lang="en">
                <a:solidFill>
                  <a:schemeClr val="dk1"/>
                </a:solidFill>
              </a:rPr>
              <a:t>These stories should be complex and credible - they should reflect how the system will be realistically used and should motivate stakeholders - the stakeholders should think it is important that the system pass thses tests. </a:t>
            </a:r>
          </a:p>
          <a:p>
            <a:pPr indent="-228600" lvl="0" marL="457200" rtl="0">
              <a:lnSpc>
                <a:spcPct val="115000"/>
              </a:lnSpc>
              <a:spcBef>
                <a:spcPts val="0"/>
              </a:spcBef>
              <a:buClr>
                <a:schemeClr val="dk1"/>
              </a:buClr>
              <a:buChar char="-"/>
            </a:pPr>
            <a:r>
              <a:rPr lang="en">
                <a:solidFill>
                  <a:schemeClr val="dk1"/>
                </a:solidFill>
              </a:rPr>
              <a:t>The stories should be easy to evaluate - if there are problems with the system, then the testing team should recognize them.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Sorry for the small block of text. This is an example scenario.</a:t>
            </a:r>
          </a:p>
          <a:p>
            <a:pPr lvl="0" rtl="0">
              <a:lnSpc>
                <a:spcPct val="115000"/>
              </a:lnSpc>
              <a:spcBef>
                <a:spcPts val="0"/>
              </a:spcBef>
              <a:buNone/>
            </a:pPr>
            <a:r>
              <a:rPr lang="en">
                <a:solidFill>
                  <a:schemeClr val="dk1"/>
                </a:solidFill>
              </a:rPr>
              <a:t>(read through)</a:t>
            </a:r>
          </a:p>
          <a:p>
            <a:pPr lvl="0" rtl="0">
              <a:lnSpc>
                <a:spcPct val="115000"/>
              </a:lnSpc>
              <a:spcBef>
                <a:spcPts val="0"/>
              </a:spcBef>
              <a:buNone/>
            </a:pPr>
            <a:r>
              <a:rPr lang="en">
                <a:solidFill>
                  <a:schemeClr val="dk1"/>
                </a:solidFill>
              </a:rPr>
              <a:t>What are some features of the system this would test?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Is this an acceptable requirement?</a:t>
            </a:r>
          </a:p>
          <a:p>
            <a:pPr lvl="0" rtl="0">
              <a:lnSpc>
                <a:spcPct val="115000"/>
              </a:lnSpc>
              <a:spcBef>
                <a:spcPts val="0"/>
              </a:spcBef>
              <a:buNone/>
            </a:pPr>
            <a:r>
              <a:rPr lang="en">
                <a:solidFill>
                  <a:schemeClr val="dk1"/>
                </a:solidFill>
              </a:rPr>
              <a:t>What’s wrong? How would you fix it?</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-we need to quantify the error rate. (read examples)</a:t>
            </a:r>
          </a:p>
          <a:p>
            <a:pPr lvl="0" rtl="0">
              <a:lnSpc>
                <a:spcPct val="115000"/>
              </a:lnSpc>
              <a:spcBef>
                <a:spcPts val="0"/>
              </a:spcBef>
              <a:buNone/>
            </a:pPr>
            <a:r>
              <a:rPr lang="en">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p>
          <a:p>
            <a:pPr lvl="0" rtl="0">
              <a:lnSpc>
                <a:spcPct val="115000"/>
              </a:lnSpc>
              <a:spcBef>
                <a:spcPts val="0"/>
              </a:spcBef>
              <a:buNone/>
            </a:pPr>
            <a:r>
              <a:rPr lang="en">
                <a:solidFill>
                  <a:schemeClr val="dk1"/>
                </a:solidFill>
              </a:rPr>
              <a:t>- So, this won’t cut it. We need to control how the final product acts. We can’t go in blind. To fix this, we need to make this requirement testable.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single scenario tests at least one outcome of several different requirements. It touches on: (read)</a:t>
            </a:r>
          </a:p>
          <a:p>
            <a:pPr lvl="0" rtl="0">
              <a:lnSpc>
                <a:spcPct val="115000"/>
              </a:lnSpc>
              <a:spcBef>
                <a:spcPts val="0"/>
              </a:spcBef>
              <a:buNone/>
            </a:pPr>
            <a:r>
              <a:rPr lang="en">
                <a:solidFill>
                  <a:schemeClr val="dk1"/>
                </a:solidFill>
              </a:rPr>
              <a:t>So, not only does this give you nice coverage of some of your requirement in those expected-use scenarios, but it tests the combinations of features - that is where real trouble often lies.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tester, playing the role of Kate the nurse, can run through this senario multiple times, varying the input at different stages, to trigger different outcomes of each feature. You could deliberately put in the wrong password or mess up a drug name, for instance. This allows you to evaluate all of the alternate paths of a function as well.</a:t>
            </a:r>
          </a:p>
          <a:p>
            <a:pPr lvl="0" rtl="0">
              <a:lnSpc>
                <a:spcPct val="115000"/>
              </a:lnSpc>
              <a:spcBef>
                <a:spcPts val="0"/>
              </a:spcBef>
              <a:buNone/>
            </a:pPr>
            <a:r>
              <a:rPr lang="en">
                <a:solidFill>
                  <a:schemeClr val="dk1"/>
                </a:solidFill>
              </a:rPr>
              <a:t>-So, each scenario not only covers multiple individual requirements, but it also does something we haven’t touched on yet - it tests whether the combination of requirements works as it should. This gives you the first step in system testing - in making sure the entire box works as planned.</a:t>
            </a:r>
          </a:p>
          <a:p>
            <a:pPr lvl="0" rtl="0">
              <a:lnSpc>
                <a:spcPct val="115000"/>
              </a:lnSpc>
              <a:spcBef>
                <a:spcPts val="0"/>
              </a:spcBef>
              <a:buNone/>
            </a:pPr>
            <a:r>
              <a:rPr lang="en">
                <a:solidFill>
                  <a:schemeClr val="dk1"/>
                </a:solidFill>
              </a:rPr>
              <a:t>-The negative is that traceability is difficult. It’s not quite as obvious which requirements you are testing - you need to be careful to keep track of those links from scenarios to requirements</a:t>
            </a:r>
          </a:p>
          <a:p>
            <a:pPr lvl="0" rtl="0">
              <a:lnSpc>
                <a:spcPct val="115000"/>
              </a:lnSpc>
              <a:spcBef>
                <a:spcPts val="0"/>
              </a:spcBef>
              <a:buNone/>
            </a:pPr>
            <a:r>
              <a:rPr lang="en">
                <a:solidFill>
                  <a:schemeClr val="dk1"/>
                </a:solidFill>
              </a:rPr>
              <a:t>-You still need to make sure that those individual requirements hold under all of the scenarios that can invalidate them, and it’s easy to lose track of some of those individual requirements when you’re testing a ton of requirements in combination. So, scenario testing is often not enough to completely test the individual requirements. You use scenarios to test at a high level - make sure the system as a whole works as intended - and to brainstorm different way of testing the system, then you may need to write new tests that hit some of those weird combinations of conditions that can cause a requirement to be violated.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far, we’ve been talking about testing requirements at a very high level - here is a scenario that, if there’s a problem, will fail to hold the requirement true. (read). That’s a good starting place, but what we need to arrive at are concrete test cases that we can execute on the software. So, to arrive at test cases, we need to do a bit of work.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Ultimately, we need to arrive at are concrete test cases that we can execute on the software. So, to arrive at test cases, we need to solve two problems, which we do </a:t>
            </a:r>
            <a:r>
              <a:rPr lang="en"/>
              <a:t>through the idea of </a:t>
            </a:r>
            <a:r>
              <a:rPr lang="en"/>
              <a:t>partitioning the option space. </a:t>
            </a:r>
          </a:p>
          <a:p>
            <a:pPr lvl="0" rtl="0">
              <a:spcBef>
                <a:spcPts val="0"/>
              </a:spcBef>
              <a:buNone/>
            </a:pPr>
            <a:r>
              <a:rPr lang="en"/>
              <a:t>The first is that (read). A requirement isn’t necessarily a function you can call - it’s just something the software needs to do while operating. So, our test cases need to actually be expressed in terms of features of the software.</a:t>
            </a:r>
          </a:p>
          <a:p>
            <a:pPr lvl="0" rtl="0">
              <a:spcBef>
                <a:spcPts val="0"/>
              </a:spcBef>
              <a:buNone/>
            </a:pPr>
            <a:r>
              <a:rPr lang="en"/>
              <a:t>We need to identify what features of the software we can test in isolation and in combination, link those features back to the requirements, and assign inputs and formulate expected outputs.</a:t>
            </a:r>
          </a:p>
          <a:p>
            <a:pPr lvl="0" rtl="0">
              <a:spcBef>
                <a:spcPts val="0"/>
              </a:spcBef>
              <a:buNone/>
            </a:pPr>
            <a:r>
              <a:rPr lang="en"/>
              <a:t>That leads to the second problem- not all inputs have the same effect. Some might draw out faults, others won’t. Some will lead to different outcomes than others. So, that’s the second layer of partitioning.</a:t>
            </a:r>
          </a:p>
          <a:p>
            <a:pPr lvl="0" rtl="0">
              <a:spcBef>
                <a:spcPts val="0"/>
              </a:spcBef>
              <a:buNone/>
            </a:pPr>
            <a:r>
              <a:rPr lang="en"/>
              <a:t>(read 5-6)</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this is what our roadmap looks like.</a:t>
            </a:r>
          </a:p>
          <a:p>
            <a:pPr indent="-228600" lvl="0" marL="457200" rtl="0">
              <a:lnSpc>
                <a:spcPct val="115000"/>
              </a:lnSpc>
              <a:spcBef>
                <a:spcPts val="0"/>
              </a:spcBef>
              <a:buClr>
                <a:schemeClr val="dk1"/>
              </a:buClr>
              <a:buChar char="-"/>
            </a:pPr>
            <a:r>
              <a:rPr lang="en">
                <a:solidFill>
                  <a:schemeClr val="dk1"/>
                </a:solidFill>
              </a:rPr>
              <a:t>You need to write and refine your requirements until they are testable. </a:t>
            </a:r>
          </a:p>
          <a:p>
            <a:pPr indent="-228600" lvl="0" marL="457200" rtl="0">
              <a:lnSpc>
                <a:spcPct val="115000"/>
              </a:lnSpc>
              <a:spcBef>
                <a:spcPts val="0"/>
              </a:spcBef>
              <a:buClr>
                <a:schemeClr val="dk1"/>
              </a:buClr>
              <a:buChar char="-"/>
            </a:pPr>
            <a:r>
              <a:rPr lang="en">
                <a:solidFill>
                  <a:schemeClr val="dk1"/>
                </a:solidFill>
              </a:rPr>
              <a:t>Then, you need to figure out what the independently testable features of your system are. What features or functions can be tested in isolation. What can we push and observe in the software?</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Requirements specifications can be large and complex. You want specifications to be testable - it’s nice to start by coming up with tests for each specification to help you refine the specification - but when it comes down to testing the system itself, it’s hard to test requirements in isolation. A requirement is not usually the same thing as a piece of code - it’s more like conditions that need to hold when the software is in use. So, we need to express tests in terms of what we can make the software do- then make sure those requirements hold when we use the software.</a:t>
            </a:r>
          </a:p>
          <a:p>
            <a:pPr lvl="0" rtl="0">
              <a:lnSpc>
                <a:spcPct val="115000"/>
              </a:lnSpc>
              <a:spcBef>
                <a:spcPts val="0"/>
              </a:spcBef>
              <a:buNone/>
            </a:pPr>
            <a:r>
              <a:rPr lang="en">
                <a:solidFill>
                  <a:schemeClr val="dk1"/>
                </a:solidFill>
              </a:rPr>
              <a:t>Fortunately, the reason we write requirements is to come up with those functions and define how they work. So, specifications can be decomposed into a set of functions and we can use those as the basis for testing</a:t>
            </a:r>
          </a:p>
          <a:p>
            <a:pPr lvl="0" rtl="0">
              <a:lnSpc>
                <a:spcPct val="115000"/>
              </a:lnSpc>
              <a:spcBef>
                <a:spcPts val="0"/>
              </a:spcBef>
              <a:buNone/>
            </a:pPr>
            <a:r>
              <a:rPr lang="en">
                <a:solidFill>
                  <a:schemeClr val="dk1"/>
                </a:solidFill>
              </a:rPr>
              <a:t>(read2)</a:t>
            </a:r>
          </a:p>
          <a:p>
            <a:pPr lvl="0" rtl="0">
              <a:lnSpc>
                <a:spcPct val="115000"/>
              </a:lnSpc>
              <a:spcBef>
                <a:spcPts val="0"/>
              </a:spcBef>
              <a:buNone/>
            </a:pPr>
            <a:r>
              <a:rPr lang="en">
                <a:solidFill>
                  <a:schemeClr val="dk1"/>
                </a:solidFill>
              </a:rPr>
              <a:t>- We identify the functional behaviors as perceived by users of the system, what functionality is externally visible and can be interacted with.</a:t>
            </a:r>
          </a:p>
          <a:p>
            <a:pPr lvl="0" rtl="0">
              <a:lnSpc>
                <a:spcPct val="115000"/>
              </a:lnSpc>
              <a:spcBef>
                <a:spcPts val="0"/>
              </a:spcBef>
              <a:buNone/>
            </a:pPr>
            <a:r>
              <a:rPr lang="en">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p>
          <a:p>
            <a:pPr lvl="0" rtl="0">
              <a:lnSpc>
                <a:spcPct val="115000"/>
              </a:lnSpc>
              <a:spcBef>
                <a:spcPts val="0"/>
              </a:spcBef>
              <a:buNone/>
            </a:pPr>
            <a:r>
              <a:rPr lang="en">
                <a:solidFill>
                  <a:schemeClr val="dk1"/>
                </a:solidFill>
              </a:rPr>
              <a:t>- We identify the testable features to divide and conquer the complexity of the requirements specification and the produced system. We can list out the functions that we can independently test, and use these to verify that the system meets the requirement specifications.</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1-3) - a verb - what does the software do? What actions can it perform?</a:t>
            </a:r>
          </a:p>
          <a:p>
            <a:pPr lvl="0" rtl="0">
              <a:lnSpc>
                <a:spcPct val="115000"/>
              </a:lnSpc>
              <a:spcBef>
                <a:spcPts val="0"/>
              </a:spcBef>
              <a:buNone/>
            </a:pPr>
            <a:r>
              <a:rPr lang="en">
                <a:solidFill>
                  <a:schemeClr val="dk1"/>
                </a:solidFill>
              </a:rPr>
              <a:t>(read 4)</a:t>
            </a:r>
          </a:p>
          <a:p>
            <a:pPr lvl="0" rtl="0">
              <a:lnSpc>
                <a:spcPct val="115000"/>
              </a:lnSpc>
              <a:spcBef>
                <a:spcPts val="0"/>
              </a:spcBef>
              <a:buNone/>
            </a:pPr>
            <a:r>
              <a:rPr lang="en">
                <a:solidFill>
                  <a:schemeClr val="dk1"/>
                </a:solidFill>
              </a:rPr>
              <a:t>Rather, the testable features depend on the level of granularity and how detailed your design efforts have been. At the beginning, you tend to look at the software as a big black box - you don’t know what the code looks like, but the software has an interface, and that interface will define certain high-level features that you know you can access. But, each subsystem offers an interface as well, and has responsibilities it can perform. Same at the class level - a class has methods, thus it has testable features. So, as you refine the design of the system, you can define testable features at different levels of granularity. But, for the start, we want to look at this from the high level - what are the capabilities that we know the software will have.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 (read). </a:t>
            </a:r>
          </a:p>
          <a:p>
            <a:pPr lvl="0" rtl="0">
              <a:lnSpc>
                <a:spcPct val="115000"/>
              </a:lnSpc>
              <a:spcBef>
                <a:spcPts val="0"/>
              </a:spcBef>
              <a:buClr>
                <a:schemeClr val="dk1"/>
              </a:buClr>
              <a:buSzPct val="100000"/>
              <a:buFont typeface="Arial"/>
              <a:buNone/>
            </a:pPr>
            <a:r>
              <a:rPr lang="en">
                <a:solidFill>
                  <a:schemeClr val="dk1"/>
                </a:solidFill>
              </a:rPr>
              <a:t>- Say we have a user registration feature on a website, it obviously has a set of parameters - (read)</a:t>
            </a:r>
          </a:p>
          <a:p>
            <a:pPr lvl="0" rtl="0">
              <a:lnSpc>
                <a:spcPct val="115000"/>
              </a:lnSpc>
              <a:spcBef>
                <a:spcPts val="0"/>
              </a:spcBef>
              <a:buClr>
                <a:schemeClr val="dk1"/>
              </a:buClr>
              <a:buSzPct val="100000"/>
              <a:buFont typeface="Arial"/>
              <a:buNone/>
            </a:pPr>
            <a:r>
              <a:rPr lang="en">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5" name="Shape 3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read)</a:t>
            </a:r>
          </a:p>
          <a:p>
            <a:pPr lvl="0" rtl="0">
              <a:lnSpc>
                <a:spcPct val="115000"/>
              </a:lnSpc>
              <a:spcBef>
                <a:spcPts val="0"/>
              </a:spcBef>
              <a:buNone/>
            </a:pPr>
            <a:r>
              <a:rPr lang="en">
                <a:solidFill>
                  <a:schemeClr val="dk1"/>
                </a:solidFill>
              </a:rPr>
              <a:t>But, any context for how those are used in practice and how they impact execution is invaluable for coming up with tests.</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(1-4) (5), three things we can vary when testing. So, when thinking about parameters, it is less important to capture the literal input that would be passed to the function, and more important to capture each thing we can vary when testing the high-level feature.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why do we care? Why should requirements be testable?</a:t>
            </a:r>
          </a:p>
          <a:p>
            <a:pPr lvl="0" rtl="0">
              <a:lnSpc>
                <a:spcPct val="115000"/>
              </a:lnSpc>
              <a:spcBef>
                <a:spcPts val="0"/>
              </a:spcBef>
              <a:buNone/>
            </a:pPr>
            <a:r>
              <a:rPr lang="en">
                <a:solidFill>
                  <a:schemeClr val="dk1"/>
                </a:solidFill>
              </a:rPr>
              <a:t>Well, we test software because it might have bugs. A test shows something is wrong.</a:t>
            </a:r>
          </a:p>
          <a:p>
            <a:pPr lvl="0" rtl="0">
              <a:lnSpc>
                <a:spcPct val="115000"/>
              </a:lnSpc>
              <a:spcBef>
                <a:spcPts val="0"/>
              </a:spcBef>
              <a:buNone/>
            </a:pPr>
            <a:r>
              <a:rPr lang="en">
                <a:solidFill>
                  <a:schemeClr val="dk1"/>
                </a:solidFill>
              </a:rPr>
              <a:t>Well, the requirements themselves might be wrong - you made a mistake in an equation, you made some bad assumptions, you forgot an outcome. Requirements are a human product just as much as the code is, if not more so. We can’t automatically run a bunch of tests against a text document, but writing tests makes us think through the requirement itself, which in turn helps us find problems in the requirements.If you sign a contract to build a piece of software, your requirements effectively form the terms of that contract. You promise certain features. At some point, you need to present evidence that you’ve actually built software that performs those features. (6). If it is, (5) You have a concrete scenario you can run through, as long as the software works, shows that you’ve met that requirement. This gives you evidence that you can show to the customer to assure them that you’ve done your job. This is a process called verification.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a:p>
            <a:pPr lvl="0" rtl="0">
              <a:lnSpc>
                <a:spcPct val="115000"/>
              </a:lnSpc>
              <a:spcBef>
                <a:spcPts val="0"/>
              </a:spcBef>
              <a:buNone/>
            </a:pPr>
            <a:r>
              <a:rPr lang="en">
                <a:solidFill>
                  <a:schemeClr val="dk1"/>
                </a:solidFill>
              </a:rPr>
              <a:t>if low on time, skip</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is where we’re at. We’ve come up with requirements, refined them to be testable, and now we’ve identified what levers we can turn in the software. We’re on the way to producing full-blown test cases that we can run on the software. Next time, we’ll continue discussing how to come up with these test cases.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the short answer - and you’ll see pretty soon why this is so complicated - is that (read).</a:t>
            </a:r>
          </a:p>
          <a:p>
            <a:pPr lvl="0" rtl="0">
              <a:spcBef>
                <a:spcPts val="0"/>
              </a:spcBef>
              <a:buNone/>
            </a:pPr>
            <a:r>
              <a:rPr lang="en">
                <a:solidFill>
                  <a:schemeClr val="dk1"/>
                </a:solidFill>
              </a:rPr>
              <a:t>This is usually measured along four dimensions (read).</a:t>
            </a:r>
          </a:p>
          <a:p>
            <a:pPr lvl="0" rtl="0">
              <a:spcBef>
                <a:spcPts val="0"/>
              </a:spcBef>
              <a:buNone/>
            </a:pPr>
            <a:r>
              <a:rPr lang="en">
                <a:solidFill>
                  <a:schemeClr val="dk1"/>
                </a:solidFill>
              </a:rPr>
              <a:t>(read)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These sound similar, but they’re a little different.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p>
          <a:p>
            <a:pPr lvl="0" rtl="0">
              <a:spcBef>
                <a:spcPts val="0"/>
              </a:spcBef>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p>
          <a:p>
            <a:pPr lvl="0" rtl="0">
              <a:spcBef>
                <a:spcPts val="0"/>
              </a:spcBef>
              <a:buNone/>
            </a:pPr>
            <a:r>
              <a:rPr lang="en">
                <a:solidFill>
                  <a:schemeClr val="dk1"/>
                </a:solidFill>
              </a:rPr>
              <a:t>In any of these cases, verification is a check of consistency between two descriptions. It is an empirical activity - an experiment we can conduct.</a:t>
            </a:r>
          </a:p>
          <a:p>
            <a:pPr lvl="0" rtl="0">
              <a:spcBef>
                <a:spcPts val="0"/>
              </a:spcBef>
              <a:buNone/>
            </a:pPr>
            <a:r>
              <a:rPr lang="en">
                <a:solidFill>
                  <a:schemeClr val="dk1"/>
                </a:solidFill>
              </a:rPr>
              <a:t>(read)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Requirement Refinement and Testability</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7 - 09/19/2017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Validation</a:t>
            </a:r>
          </a:p>
        </p:txBody>
      </p:sp>
      <p:sp>
        <p:nvSpPr>
          <p:cNvPr id="113" name="Shape 113"/>
          <p:cNvSpPr txBox="1"/>
          <p:nvPr>
            <p:ph idx="1" type="body"/>
          </p:nvPr>
        </p:nvSpPr>
        <p:spPr>
          <a:xfrm>
            <a:off x="457200" y="1600200"/>
            <a:ext cx="8538600" cy="47214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Does the product work in the real world?</a:t>
            </a:r>
          </a:p>
          <a:p>
            <a:pPr indent="-228600" lvl="1" marL="914400" marR="0" rtl="0" algn="l">
              <a:lnSpc>
                <a:spcPct val="100000"/>
              </a:lnSpc>
              <a:spcBef>
                <a:spcPts val="600"/>
              </a:spcBef>
              <a:spcAft>
                <a:spcPts val="0"/>
              </a:spcAft>
            </a:pPr>
            <a:r>
              <a:rPr lang="en"/>
              <a:t>Does the software fulfill the users’ actual requirements?</a:t>
            </a:r>
          </a:p>
          <a:p>
            <a:pPr indent="-228600" lvl="0" marL="457200" marR="0" rtl="0" algn="l">
              <a:lnSpc>
                <a:spcPct val="100000"/>
              </a:lnSpc>
              <a:spcBef>
                <a:spcPts val="600"/>
              </a:spcBef>
              <a:spcAft>
                <a:spcPts val="0"/>
              </a:spcAft>
            </a:pPr>
            <a:r>
              <a:rPr lang="en"/>
              <a:t>Not the same as conforming to a specification.</a:t>
            </a:r>
          </a:p>
          <a:p>
            <a:pPr indent="-228600" lvl="1" marL="914400" marR="0" rtl="0" algn="l">
              <a:lnSpc>
                <a:spcPct val="100000"/>
              </a:lnSpc>
              <a:spcBef>
                <a:spcPts val="600"/>
              </a:spcBef>
              <a:spcAft>
                <a:spcPts val="0"/>
              </a:spcAft>
            </a:pPr>
            <a:r>
              <a:rPr lang="en"/>
              <a:t>If we specify and implement all behaviors related to two buttons, we can achieve verification.</a:t>
            </a:r>
          </a:p>
          <a:p>
            <a:pPr indent="-228600" lvl="1" marL="914400" marR="0" rtl="0" algn="l">
              <a:lnSpc>
                <a:spcPct val="100000"/>
              </a:lnSpc>
              <a:spcBef>
                <a:spcPts val="600"/>
              </a:spcBef>
              <a:spcAft>
                <a:spcPts val="0"/>
              </a:spcAft>
            </a:pPr>
            <a:r>
              <a:rPr lang="en"/>
              <a:t>If the user expected a third button, we have not achieved validation.</a:t>
            </a:r>
          </a:p>
          <a:p>
            <a:pPr lvl="0" marR="0" rtl="0" algn="l">
              <a:lnSpc>
                <a:spcPct val="100000"/>
              </a:lnSpc>
              <a:spcBef>
                <a:spcPts val="600"/>
              </a:spcBef>
              <a:spcAft>
                <a:spcPts val="0"/>
              </a:spcAft>
              <a:buNone/>
            </a:pPr>
            <a:r>
              <a:t/>
            </a:r>
            <a:endParaRPr/>
          </a:p>
          <a:p>
            <a:pPr indent="0" lvl="0" marL="0" rtl="0">
              <a:spcBef>
                <a:spcPts val="600"/>
              </a:spcBef>
              <a:buNone/>
            </a:pPr>
            <a:r>
              <a:t/>
            </a:r>
            <a:endParaRPr/>
          </a:p>
        </p:txBody>
      </p:sp>
      <p:sp>
        <p:nvSpPr>
          <p:cNvPr id="114" name="Shape 1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120" name="Shape 120"/>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Does the software work as intended?</a:t>
            </a:r>
          </a:p>
          <a:p>
            <a:pPr indent="-228600" lvl="0" marL="457200" marR="0" rtl="0" algn="l">
              <a:lnSpc>
                <a:spcPct val="100000"/>
              </a:lnSpc>
              <a:spcBef>
                <a:spcPts val="600"/>
              </a:spcBef>
              <a:spcAft>
                <a:spcPts val="0"/>
              </a:spcAft>
            </a:pPr>
            <a:r>
              <a:rPr lang="en"/>
              <a:t>Validation</a:t>
            </a:r>
          </a:p>
          <a:p>
            <a:pPr indent="-228600" lvl="1" marL="914400" marR="0" rtl="0" algn="l">
              <a:lnSpc>
                <a:spcPct val="100000"/>
              </a:lnSpc>
              <a:spcBef>
                <a:spcPts val="600"/>
              </a:spcBef>
              <a:spcAft>
                <a:spcPts val="0"/>
              </a:spcAft>
            </a:pPr>
            <a:r>
              <a:rPr lang="en"/>
              <a:t>Does the software meet the needs of your users?</a:t>
            </a:r>
          </a:p>
          <a:p>
            <a:pPr indent="-228600" lvl="1" marL="914400" marR="0" rtl="0" algn="l">
              <a:lnSpc>
                <a:spcPct val="100000"/>
              </a:lnSpc>
              <a:spcBef>
                <a:spcPts val="600"/>
              </a:spcBef>
              <a:spcAft>
                <a:spcPts val="0"/>
              </a:spcAft>
            </a:pPr>
            <a:r>
              <a:rPr b="1" lang="en"/>
              <a:t>This is much harder.</a:t>
            </a:r>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121" name="Shape 12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 </a:t>
            </a:r>
            <a:br>
              <a:rPr lang="en"/>
            </a:br>
            <a:r>
              <a:rPr lang="en"/>
              <a:t>Motivation</a:t>
            </a:r>
          </a:p>
        </p:txBody>
      </p:sp>
      <p:sp>
        <p:nvSpPr>
          <p:cNvPr id="127" name="Shape 127"/>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Both are important.</a:t>
            </a:r>
          </a:p>
          <a:p>
            <a:pPr indent="-228600" lvl="1" marL="914400" marR="0" rtl="0" algn="l">
              <a:lnSpc>
                <a:spcPct val="100000"/>
              </a:lnSpc>
              <a:spcBef>
                <a:spcPts val="600"/>
              </a:spcBef>
              <a:spcAft>
                <a:spcPts val="0"/>
              </a:spcAft>
            </a:pPr>
            <a:r>
              <a:rPr lang="en"/>
              <a:t>A well-verified system might not meet the user’s needs.</a:t>
            </a:r>
          </a:p>
          <a:p>
            <a:pPr indent="-228600" lvl="1" marL="914400" marR="0" rtl="0" algn="l">
              <a:lnSpc>
                <a:spcPct val="100000"/>
              </a:lnSpc>
              <a:spcBef>
                <a:spcPts val="600"/>
              </a:spcBef>
              <a:spcAft>
                <a:spcPts val="0"/>
              </a:spcAft>
            </a:pPr>
            <a:r>
              <a:rPr lang="en"/>
              <a:t>A system can’t meet the user’s needs unless it is well-constructed.</a:t>
            </a:r>
          </a:p>
          <a:p>
            <a:pPr indent="-419100" lvl="0" marL="457200" marR="0" rtl="0" algn="l">
              <a:lnSpc>
                <a:spcPct val="100000"/>
              </a:lnSpc>
              <a:spcBef>
                <a:spcPts val="600"/>
              </a:spcBef>
              <a:spcAft>
                <a:spcPts val="0"/>
              </a:spcAft>
              <a:buClr>
                <a:schemeClr val="dk1"/>
              </a:buClr>
              <a:buSzPct val="100000"/>
              <a:buFont typeface="Arial"/>
            </a:pPr>
            <a:r>
              <a:rPr lang="en"/>
              <a:t>Testing is the primary activity of verification.</a:t>
            </a:r>
          </a:p>
        </p:txBody>
      </p:sp>
      <p:sp>
        <p:nvSpPr>
          <p:cNvPr id="128" name="Shape 12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134" name="Shape 1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 investigation conducted to provide information about system quality.</a:t>
            </a:r>
          </a:p>
          <a:p>
            <a:pPr indent="-228600" lvl="0" marL="457200" marR="0" rtl="0" algn="l">
              <a:lnSpc>
                <a:spcPct val="100000"/>
              </a:lnSpc>
              <a:spcBef>
                <a:spcPts val="600"/>
              </a:spcBef>
              <a:spcAft>
                <a:spcPts val="0"/>
              </a:spcAft>
            </a:pPr>
            <a:r>
              <a:rPr lang="en"/>
              <a:t>Analysis of </a:t>
            </a:r>
            <a:r>
              <a:rPr i="1" lang="en"/>
              <a:t>sequences</a:t>
            </a:r>
            <a:r>
              <a:rPr lang="en"/>
              <a:t> of </a:t>
            </a:r>
            <a:r>
              <a:rPr b="1" lang="en"/>
              <a:t>stimuli</a:t>
            </a:r>
            <a:r>
              <a:rPr lang="en"/>
              <a:t> and </a:t>
            </a:r>
            <a:r>
              <a:rPr b="1" lang="en"/>
              <a:t>observations</a:t>
            </a:r>
            <a:r>
              <a:rPr lang="en"/>
              <a:t>.</a:t>
            </a:r>
          </a:p>
          <a:p>
            <a:pPr indent="-228600" lvl="1" marL="914400" marR="0" rtl="0" algn="l">
              <a:lnSpc>
                <a:spcPct val="100000"/>
              </a:lnSpc>
              <a:spcBef>
                <a:spcPts val="600"/>
              </a:spcBef>
              <a:spcAft>
                <a:spcPts val="0"/>
              </a:spcAft>
            </a:pPr>
            <a:r>
              <a:rPr lang="en"/>
              <a:t>We create </a:t>
            </a:r>
            <a:r>
              <a:rPr b="1" lang="en"/>
              <a:t>stimuli </a:t>
            </a:r>
            <a:r>
              <a:rPr lang="en"/>
              <a:t>that the system must react to.</a:t>
            </a:r>
          </a:p>
          <a:p>
            <a:pPr indent="-228600" lvl="1" marL="914400" marR="0" rtl="0" algn="l">
              <a:lnSpc>
                <a:spcPct val="100000"/>
              </a:lnSpc>
              <a:spcBef>
                <a:spcPts val="600"/>
              </a:spcBef>
              <a:spcAft>
                <a:spcPts val="0"/>
              </a:spcAft>
            </a:pPr>
            <a:r>
              <a:rPr lang="en"/>
              <a:t>We record </a:t>
            </a:r>
            <a:r>
              <a:rPr b="1" lang="en"/>
              <a:t>observations</a:t>
            </a:r>
            <a:r>
              <a:rPr lang="en"/>
              <a:t>, noting </a:t>
            </a:r>
            <a:r>
              <a:rPr i="1" lang="en"/>
              <a:t>how</a:t>
            </a:r>
            <a:r>
              <a:rPr lang="en"/>
              <a:t> the system reacted to the stimuli.</a:t>
            </a:r>
          </a:p>
          <a:p>
            <a:pPr indent="-228600" lvl="1" marL="914400" marR="0" rtl="0" algn="l">
              <a:lnSpc>
                <a:spcPct val="100000"/>
              </a:lnSpc>
              <a:spcBef>
                <a:spcPts val="600"/>
              </a:spcBef>
              <a:spcAft>
                <a:spcPts val="0"/>
              </a:spcAft>
            </a:pPr>
            <a:r>
              <a:rPr lang="en"/>
              <a:t>We issue judgements on the </a:t>
            </a:r>
            <a:r>
              <a:rPr i="1" lang="en"/>
              <a:t>correctness</a:t>
            </a:r>
            <a:r>
              <a:rPr lang="en"/>
              <a:t> of of the sequences observed. </a:t>
            </a:r>
          </a:p>
        </p:txBody>
      </p:sp>
      <p:sp>
        <p:nvSpPr>
          <p:cNvPr id="135" name="Shape 1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Goes Into a Test?</a:t>
            </a:r>
          </a:p>
        </p:txBody>
      </p:sp>
      <p:sp>
        <p:nvSpPr>
          <p:cNvPr id="141" name="Shape 1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anatomy of a test case</a:t>
            </a:r>
          </a:p>
          <a:p>
            <a:pPr indent="-406400" lvl="1" marL="914400" marR="0" rtl="0" algn="l">
              <a:lnSpc>
                <a:spcPct val="100000"/>
              </a:lnSpc>
              <a:spcBef>
                <a:spcPts val="600"/>
              </a:spcBef>
              <a:spcAft>
                <a:spcPts val="0"/>
              </a:spcAft>
              <a:buSzPct val="100000"/>
            </a:pPr>
            <a:r>
              <a:rPr b="1" lang="en" sz="2800"/>
              <a:t>Inputs</a:t>
            </a:r>
            <a:r>
              <a:rPr lang="en" sz="2800"/>
              <a:t> (test data) to the system.</a:t>
            </a:r>
          </a:p>
          <a:p>
            <a:pPr indent="-406400" lvl="1" marL="914400" marR="0" rtl="0" algn="l">
              <a:lnSpc>
                <a:spcPct val="100000"/>
              </a:lnSpc>
              <a:spcBef>
                <a:spcPts val="600"/>
              </a:spcBef>
              <a:spcAft>
                <a:spcPts val="0"/>
              </a:spcAft>
              <a:buSzPct val="100000"/>
            </a:pPr>
            <a:r>
              <a:rPr lang="en" sz="2800"/>
              <a:t>Predicted </a:t>
            </a:r>
            <a:r>
              <a:rPr b="1" lang="en" sz="2800"/>
              <a:t>outputs </a:t>
            </a:r>
            <a:r>
              <a:rPr lang="en" sz="2800"/>
              <a:t>based on these inputs.</a:t>
            </a:r>
          </a:p>
          <a:p>
            <a:pPr indent="-406400" lvl="1" marL="914400" marR="0" rtl="0" algn="l">
              <a:lnSpc>
                <a:spcPct val="100000"/>
              </a:lnSpc>
              <a:spcBef>
                <a:spcPts val="600"/>
              </a:spcBef>
              <a:spcAft>
                <a:spcPts val="0"/>
              </a:spcAft>
              <a:buSzPct val="100000"/>
            </a:pPr>
            <a:r>
              <a:rPr b="1" lang="en" sz="2800"/>
              <a:t>Procedure</a:t>
            </a:r>
            <a:r>
              <a:rPr lang="en" sz="2800"/>
              <a:t> needed to exercise the system.</a:t>
            </a:r>
          </a:p>
          <a:p>
            <a:pPr indent="-406400" lvl="2" marL="1371600" marR="0" rtl="0" algn="l">
              <a:lnSpc>
                <a:spcPct val="100000"/>
              </a:lnSpc>
              <a:spcBef>
                <a:spcPts val="600"/>
              </a:spcBef>
              <a:spcAft>
                <a:spcPts val="0"/>
              </a:spcAft>
              <a:buSzPct val="100000"/>
            </a:pPr>
            <a:r>
              <a:rPr lang="en" sz="2800"/>
              <a:t>Pre-conditions and set-up steps.</a:t>
            </a:r>
          </a:p>
          <a:p>
            <a:pPr indent="-406400" lvl="2" marL="1371600" marR="0" rtl="0" algn="l">
              <a:lnSpc>
                <a:spcPct val="100000"/>
              </a:lnSpc>
              <a:spcBef>
                <a:spcPts val="600"/>
              </a:spcBef>
              <a:spcAft>
                <a:spcPts val="0"/>
              </a:spcAft>
              <a:buSzPct val="100000"/>
            </a:pPr>
            <a:r>
              <a:rPr lang="en" sz="2800"/>
              <a:t>Things that we will need to do to gather data. </a:t>
            </a:r>
          </a:p>
          <a:p>
            <a:pPr indent="-406400" lvl="2" marL="1371600" marR="0" rtl="0" algn="l">
              <a:lnSpc>
                <a:spcPct val="100000"/>
              </a:lnSpc>
              <a:spcBef>
                <a:spcPts val="600"/>
              </a:spcBef>
              <a:spcAft>
                <a:spcPts val="0"/>
              </a:spcAft>
              <a:buSzPct val="100000"/>
            </a:pPr>
            <a:r>
              <a:rPr lang="en" sz="2800"/>
              <a:t>How the actual output will be compared to the expected output.</a:t>
            </a:r>
          </a:p>
        </p:txBody>
      </p:sp>
      <p:sp>
        <p:nvSpPr>
          <p:cNvPr id="142" name="Shape 1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Plans</a:t>
            </a:r>
          </a:p>
        </p:txBody>
      </p:sp>
      <p:sp>
        <p:nvSpPr>
          <p:cNvPr id="148" name="Shape 1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Plan for how we will test the system.</a:t>
            </a:r>
          </a:p>
          <a:p>
            <a:pPr indent="-228600" lvl="1" marL="914400" rtl="0">
              <a:spcBef>
                <a:spcPts val="0"/>
              </a:spcBef>
            </a:pPr>
            <a:r>
              <a:rPr b="1" lang="en"/>
              <a:t>What</a:t>
            </a:r>
            <a:r>
              <a:rPr lang="en"/>
              <a:t> is being tested (units of code, features).</a:t>
            </a:r>
          </a:p>
          <a:p>
            <a:pPr indent="-228600" lvl="1" marL="914400" rtl="0">
              <a:spcBef>
                <a:spcPts val="0"/>
              </a:spcBef>
            </a:pPr>
            <a:r>
              <a:rPr b="1" lang="en"/>
              <a:t>When</a:t>
            </a:r>
            <a:r>
              <a:rPr lang="en"/>
              <a:t> it will be tested (required stage of completion).</a:t>
            </a:r>
          </a:p>
          <a:p>
            <a:pPr indent="-228600" lvl="1" marL="914400" rtl="0">
              <a:spcBef>
                <a:spcPts val="0"/>
              </a:spcBef>
            </a:pPr>
            <a:r>
              <a:rPr b="1" lang="en"/>
              <a:t>How</a:t>
            </a:r>
            <a:r>
              <a:rPr lang="en"/>
              <a:t> it will be tested (what scenarios do we run?).</a:t>
            </a:r>
          </a:p>
          <a:p>
            <a:pPr indent="-228600" lvl="1" marL="914400" rtl="0">
              <a:spcBef>
                <a:spcPts val="0"/>
              </a:spcBef>
            </a:pPr>
            <a:r>
              <a:rPr b="1" lang="en"/>
              <a:t>Where</a:t>
            </a:r>
            <a:r>
              <a:rPr lang="en"/>
              <a:t> we are testing it (types of environments).</a:t>
            </a:r>
          </a:p>
          <a:p>
            <a:pPr indent="-228600" lvl="1" marL="914400" rtl="0">
              <a:spcBef>
                <a:spcPts val="0"/>
              </a:spcBef>
            </a:pPr>
            <a:r>
              <a:rPr b="1" lang="en"/>
              <a:t>Why</a:t>
            </a:r>
            <a:r>
              <a:rPr lang="en"/>
              <a:t> we are testing it  (what purpose does this test serve?).</a:t>
            </a:r>
          </a:p>
          <a:p>
            <a:pPr indent="-228600" lvl="1" marL="914400" rtl="0">
              <a:spcBef>
                <a:spcPts val="0"/>
              </a:spcBef>
            </a:pPr>
            <a:r>
              <a:rPr b="1" lang="en"/>
              <a:t>Who</a:t>
            </a:r>
            <a:r>
              <a:rPr lang="en"/>
              <a:t> will be responsible for writing test cases (assign responsibility).</a:t>
            </a: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Does Testing Accomplish?</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Your current goal shapes what scenarios the tests cover:</a:t>
            </a:r>
          </a:p>
          <a:p>
            <a:pPr indent="-228600" lvl="0" marL="457200" marR="0" rtl="0" algn="l">
              <a:lnSpc>
                <a:spcPct val="100000"/>
              </a:lnSpc>
              <a:spcBef>
                <a:spcPts val="600"/>
              </a:spcBef>
              <a:spcAft>
                <a:spcPts val="0"/>
              </a:spcAft>
            </a:pPr>
            <a:r>
              <a:rPr b="1" lang="en"/>
              <a:t>Defect Detection:</a:t>
            </a:r>
            <a:r>
              <a:rPr lang="en"/>
              <a:t> Discover situations where the behavior of the software is incorrect.</a:t>
            </a:r>
          </a:p>
          <a:p>
            <a:pPr indent="-228600" lvl="1" marL="914400" marR="0" rtl="0" algn="l">
              <a:lnSpc>
                <a:spcPct val="100000"/>
              </a:lnSpc>
              <a:spcBef>
                <a:spcPts val="600"/>
              </a:spcBef>
              <a:spcAft>
                <a:spcPts val="0"/>
              </a:spcAft>
            </a:pPr>
            <a:r>
              <a:rPr lang="en" sz="2800"/>
              <a:t>Tests tend to reflect extreme usage.</a:t>
            </a:r>
          </a:p>
          <a:p>
            <a:pPr indent="0" lvl="0" marL="457200" marR="0" rtl="0" algn="l">
              <a:lnSpc>
                <a:spcPct val="100000"/>
              </a:lnSpc>
              <a:spcBef>
                <a:spcPts val="600"/>
              </a:spcBef>
              <a:spcAft>
                <a:spcPts val="0"/>
              </a:spcAft>
              <a:buNone/>
            </a:pPr>
            <a:r>
              <a:t/>
            </a:r>
            <a:endParaRPr sz="1100"/>
          </a:p>
          <a:p>
            <a:pPr indent="-228600" lvl="0" marL="457200" rtl="0">
              <a:spcBef>
                <a:spcPts val="0"/>
              </a:spcBef>
            </a:pPr>
            <a:r>
              <a:rPr b="1" lang="en"/>
              <a:t>Verification:</a:t>
            </a:r>
            <a:r>
              <a:rPr lang="en"/>
              <a:t> Demonstrate to the customer that the software meets the requirements.</a:t>
            </a:r>
          </a:p>
          <a:p>
            <a:pPr indent="-406400" lvl="1" marL="914400" rtl="0">
              <a:spcBef>
                <a:spcPts val="600"/>
              </a:spcBef>
              <a:buSzPct val="100000"/>
            </a:pPr>
            <a:r>
              <a:rPr lang="en" sz="2800"/>
              <a:t>Tests tend to reflect “normal” usage.</a:t>
            </a:r>
          </a:p>
        </p:txBody>
      </p:sp>
      <p:sp>
        <p:nvSpPr>
          <p:cNvPr id="156" name="Shape 15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Requirements-Based Testing</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deriving tests from the requirement specifications.</a:t>
            </a:r>
          </a:p>
          <a:p>
            <a:pPr indent="-419100" lvl="1" marL="914400" marR="0" rtl="0" algn="l">
              <a:lnSpc>
                <a:spcPct val="100000"/>
              </a:lnSpc>
              <a:spcBef>
                <a:spcPts val="600"/>
              </a:spcBef>
              <a:spcAft>
                <a:spcPts val="0"/>
              </a:spcAft>
              <a:buClr>
                <a:schemeClr val="dk1"/>
              </a:buClr>
              <a:buSzPct val="125000"/>
              <a:buFont typeface="Arial"/>
            </a:pPr>
            <a:r>
              <a:rPr lang="en"/>
              <a:t>Typically the baseline technique for designing test cases. Can begin as part of requirements specification, and continue through each level of design and implementation.</a:t>
            </a:r>
          </a:p>
          <a:p>
            <a:pPr indent="-228600" lvl="1" marL="914400" marR="0" rtl="0" algn="l">
              <a:lnSpc>
                <a:spcPct val="100000"/>
              </a:lnSpc>
              <a:spcBef>
                <a:spcPts val="600"/>
              </a:spcBef>
              <a:spcAft>
                <a:spcPts val="0"/>
              </a:spcAft>
            </a:pPr>
            <a:r>
              <a:rPr lang="en"/>
              <a:t>Basis of verification - builds evidence that the implementation conforms to its specification.</a:t>
            </a:r>
          </a:p>
          <a:p>
            <a:pPr indent="-228600" lvl="1" marL="914400" marR="0" rtl="0" algn="l">
              <a:lnSpc>
                <a:spcPct val="100000"/>
              </a:lnSpc>
              <a:spcBef>
                <a:spcPts val="600"/>
              </a:spcBef>
              <a:spcAft>
                <a:spcPts val="0"/>
              </a:spcAft>
            </a:pPr>
            <a:r>
              <a:rPr lang="en"/>
              <a:t>Effective at finding some classes of faults that elude code-based techniques.</a:t>
            </a:r>
          </a:p>
          <a:p>
            <a:pPr indent="-228600" lvl="2" marL="1371600" marR="0" rtl="0" algn="l">
              <a:lnSpc>
                <a:spcPct val="100000"/>
              </a:lnSpc>
              <a:spcBef>
                <a:spcPts val="600"/>
              </a:spcBef>
              <a:spcAft>
                <a:spcPts val="0"/>
              </a:spcAft>
            </a:pPr>
            <a:r>
              <a:rPr lang="en"/>
              <a:t>i.e., incorrect outcomes and missing functionality</a:t>
            </a:r>
          </a:p>
          <a:p>
            <a:pPr indent="0" lvl="0" marL="457200" marR="0" rtl="0" algn="l">
              <a:lnSpc>
                <a:spcPct val="100000"/>
              </a:lnSpc>
              <a:spcBef>
                <a:spcPts val="600"/>
              </a:spcBef>
              <a:spcAft>
                <a:spcPts val="0"/>
              </a:spcAft>
              <a:buNone/>
            </a:pPr>
            <a:r>
              <a:t/>
            </a:r>
            <a:endParaRPr/>
          </a:p>
        </p:txBody>
      </p:sp>
      <p:sp>
        <p:nvSpPr>
          <p:cNvPr id="163" name="Shape 16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Should Requirements be Testable?</a:t>
            </a:r>
          </a:p>
        </p:txBody>
      </p:sp>
      <p:sp>
        <p:nvSpPr>
          <p:cNvPr id="169" name="Shape 1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Requirements are the primary source of information to judge program behavior.</a:t>
            </a:r>
          </a:p>
          <a:p>
            <a:pPr indent="-406400" lvl="0" marL="457200" marR="0" rtl="0" algn="l">
              <a:lnSpc>
                <a:spcPct val="100000"/>
              </a:lnSpc>
              <a:spcBef>
                <a:spcPts val="600"/>
              </a:spcBef>
              <a:spcAft>
                <a:spcPts val="0"/>
              </a:spcAft>
              <a:buSzPct val="100000"/>
            </a:pPr>
            <a:r>
              <a:rPr lang="en" sz="2800"/>
              <a:t>Writing tests early:</a:t>
            </a:r>
          </a:p>
          <a:p>
            <a:pPr indent="-406400" lvl="1" marL="914400" marR="0" rtl="0" algn="l">
              <a:lnSpc>
                <a:spcPct val="100000"/>
              </a:lnSpc>
              <a:spcBef>
                <a:spcPts val="600"/>
              </a:spcBef>
              <a:spcAft>
                <a:spcPts val="0"/>
              </a:spcAft>
              <a:buSzPct val="100000"/>
            </a:pPr>
            <a:r>
              <a:rPr lang="en" sz="2800"/>
              <a:t>Refines requirements by making them more testable.</a:t>
            </a:r>
          </a:p>
          <a:p>
            <a:pPr indent="-406400" lvl="1" marL="914400" marR="0" rtl="0" algn="l">
              <a:lnSpc>
                <a:spcPct val="100000"/>
              </a:lnSpc>
              <a:spcBef>
                <a:spcPts val="600"/>
              </a:spcBef>
              <a:spcAft>
                <a:spcPts val="0"/>
              </a:spcAft>
              <a:buSzPct val="100000"/>
            </a:pPr>
            <a:r>
              <a:rPr lang="en" sz="2800"/>
              <a:t>Results in fewer faults when the code is written.</a:t>
            </a:r>
          </a:p>
          <a:p>
            <a:pPr indent="-406400" lvl="0" marL="457200" marR="0" rtl="0" algn="l">
              <a:lnSpc>
                <a:spcPct val="100000"/>
              </a:lnSpc>
              <a:spcBef>
                <a:spcPts val="600"/>
              </a:spcBef>
              <a:spcAft>
                <a:spcPts val="0"/>
              </a:spcAft>
              <a:buSzPct val="100000"/>
            </a:pPr>
            <a:r>
              <a:rPr lang="en" sz="2800"/>
              <a:t>Requirements-based tests can be used as evidence of verification.</a:t>
            </a:r>
          </a:p>
        </p:txBody>
      </p:sp>
      <p:sp>
        <p:nvSpPr>
          <p:cNvPr id="170" name="Shape 1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Typical Requirements</a:t>
            </a:r>
          </a:p>
        </p:txBody>
      </p:sp>
      <p:sp>
        <p:nvSpPr>
          <p:cNvPr id="176" name="Shape 1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After a high temperature is detected, an alarm must be raised quickly.</a:t>
            </a:r>
          </a:p>
          <a:p>
            <a:pPr indent="-228600" lvl="0" marL="457200" marR="0" rtl="0" algn="l">
              <a:lnSpc>
                <a:spcPct val="100000"/>
              </a:lnSpc>
              <a:spcBef>
                <a:spcPts val="600"/>
              </a:spcBef>
              <a:spcAft>
                <a:spcPts val="0"/>
              </a:spcAft>
            </a:pPr>
            <a:r>
              <a:rPr lang="en"/>
              <a:t>Novice users should be able to learn the interface with little training.</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How do we make these requirements testable?</a:t>
            </a:r>
          </a:p>
        </p:txBody>
      </p:sp>
      <p:sp>
        <p:nvSpPr>
          <p:cNvPr id="177" name="Shape 17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Discuss the importance of writing test cases for the requirements.</a:t>
            </a:r>
          </a:p>
          <a:p>
            <a:pPr indent="-228600" lvl="1" marL="914400" rtl="0">
              <a:spcBef>
                <a:spcPts val="0"/>
              </a:spcBef>
            </a:pPr>
            <a:r>
              <a:rPr lang="en"/>
              <a:t>Help write better requirements</a:t>
            </a:r>
          </a:p>
          <a:p>
            <a:pPr indent="-228600" lvl="1" marL="914400" rtl="0">
              <a:spcBef>
                <a:spcPts val="0"/>
              </a:spcBef>
            </a:pPr>
            <a:r>
              <a:rPr lang="en"/>
              <a:t>Verification and Validation</a:t>
            </a:r>
          </a:p>
          <a:p>
            <a:pPr indent="-228600" lvl="0" marL="457200" rtl="0">
              <a:spcBef>
                <a:spcPts val="0"/>
              </a:spcBef>
            </a:pPr>
            <a:r>
              <a:rPr lang="en"/>
              <a:t>How to come up with those test cases.</a:t>
            </a:r>
          </a:p>
          <a:p>
            <a:pPr indent="-228600" lvl="0" marL="457200" rtl="0">
              <a:spcBef>
                <a:spcPts val="0"/>
              </a:spcBef>
            </a:pPr>
            <a:r>
              <a:rPr lang="en"/>
              <a:t>How to refine requirements to be testable.</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83" name="Shape 18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 high temperature is detected, an alarm must be raised quickly.</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Test Case 1:</a:t>
            </a:r>
          </a:p>
          <a:p>
            <a:pPr indent="-228600" lvl="0" marL="457200" marR="0" rtl="0" algn="l">
              <a:lnSpc>
                <a:spcPct val="100000"/>
              </a:lnSpc>
              <a:spcBef>
                <a:spcPts val="600"/>
              </a:spcBef>
              <a:spcAft>
                <a:spcPts val="0"/>
              </a:spcAft>
            </a:pPr>
            <a:r>
              <a:rPr lang="en"/>
              <a:t>Input: </a:t>
            </a:r>
          </a:p>
          <a:p>
            <a:pPr indent="-228600" lvl="1" marL="914400" marR="0" rtl="0" algn="l">
              <a:lnSpc>
                <a:spcPct val="100000"/>
              </a:lnSpc>
              <a:spcBef>
                <a:spcPts val="600"/>
              </a:spcBef>
              <a:spcAft>
                <a:spcPts val="0"/>
              </a:spcAft>
            </a:pPr>
            <a:r>
              <a:rPr lang="en"/>
              <a:t>Artificially raise the temperature above the high temperature threshold.</a:t>
            </a:r>
          </a:p>
          <a:p>
            <a:pPr indent="-228600" lvl="0" marL="457200" marR="0" rtl="0" algn="l">
              <a:lnSpc>
                <a:spcPct val="100000"/>
              </a:lnSpc>
              <a:spcBef>
                <a:spcPts val="600"/>
              </a:spcBef>
              <a:spcAft>
                <a:spcPts val="0"/>
              </a:spcAft>
            </a:pPr>
            <a:r>
              <a:rPr lang="en"/>
              <a:t>Procedure:</a:t>
            </a:r>
          </a:p>
          <a:p>
            <a:pPr indent="-228600" lvl="1" marL="914400" marR="0" rtl="0" algn="l">
              <a:lnSpc>
                <a:spcPct val="100000"/>
              </a:lnSpc>
              <a:spcBef>
                <a:spcPts val="600"/>
              </a:spcBef>
              <a:spcAft>
                <a:spcPts val="0"/>
              </a:spcAft>
            </a:pPr>
            <a:r>
              <a:rPr lang="en"/>
              <a:t>Measure the time it takes for the alarm to come on.</a:t>
            </a:r>
          </a:p>
          <a:p>
            <a:pPr indent="-228600" lvl="0" marL="457200" marR="0" rtl="0" algn="l">
              <a:lnSpc>
                <a:spcPct val="100000"/>
              </a:lnSpc>
              <a:spcBef>
                <a:spcPts val="600"/>
              </a:spcBef>
              <a:spcAft>
                <a:spcPts val="0"/>
              </a:spcAft>
            </a:pPr>
            <a:r>
              <a:rPr lang="en"/>
              <a:t>Expected Output:</a:t>
            </a:r>
          </a:p>
          <a:p>
            <a:pPr indent="-228600" lvl="1" marL="914400" marR="0" rtl="0" algn="l">
              <a:lnSpc>
                <a:spcPct val="100000"/>
              </a:lnSpc>
              <a:spcBef>
                <a:spcPts val="600"/>
              </a:spcBef>
              <a:spcAft>
                <a:spcPts val="0"/>
              </a:spcAft>
            </a:pPr>
            <a:r>
              <a:rPr lang="en"/>
              <a:t>The alarm shall be on within 2 seconds.</a:t>
            </a:r>
          </a:p>
        </p:txBody>
      </p:sp>
      <p:sp>
        <p:nvSpPr>
          <p:cNvPr id="184" name="Shape 18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90" name="Shape 19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Novice users should be able to learn the interface with little training.</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sz="2400"/>
              <a:t>Test Case 2:</a:t>
            </a:r>
          </a:p>
          <a:p>
            <a:pPr indent="-381000" lvl="0" marL="457200" marR="0" rtl="0" algn="l">
              <a:lnSpc>
                <a:spcPct val="100000"/>
              </a:lnSpc>
              <a:spcBef>
                <a:spcPts val="600"/>
              </a:spcBef>
              <a:spcAft>
                <a:spcPts val="0"/>
              </a:spcAft>
              <a:buSzPct val="100000"/>
            </a:pPr>
            <a:r>
              <a:rPr lang="en" sz="2400"/>
              <a:t>Input: </a:t>
            </a:r>
          </a:p>
          <a:p>
            <a:pPr indent="-228600" lvl="1" marL="914400" marR="0" rtl="0" algn="l">
              <a:lnSpc>
                <a:spcPct val="100000"/>
              </a:lnSpc>
              <a:spcBef>
                <a:spcPts val="600"/>
              </a:spcBef>
              <a:spcAft>
                <a:spcPts val="0"/>
              </a:spcAft>
            </a:pPr>
            <a:r>
              <a:rPr lang="en"/>
              <a:t>Identify 10 new users and put them through the training course (maximum length of 6 hours)</a:t>
            </a:r>
          </a:p>
          <a:p>
            <a:pPr indent="-381000" lvl="0" marL="457200" marR="0" rtl="0" algn="l">
              <a:lnSpc>
                <a:spcPct val="100000"/>
              </a:lnSpc>
              <a:spcBef>
                <a:spcPts val="600"/>
              </a:spcBef>
              <a:spcAft>
                <a:spcPts val="0"/>
              </a:spcAft>
              <a:buSzPct val="100000"/>
            </a:pPr>
            <a:r>
              <a:rPr lang="en" sz="2400"/>
              <a:t>Procedure:</a:t>
            </a:r>
          </a:p>
          <a:p>
            <a:pPr indent="-228600" lvl="1" marL="914400" marR="0" rtl="0" algn="l">
              <a:lnSpc>
                <a:spcPct val="100000"/>
              </a:lnSpc>
              <a:spcBef>
                <a:spcPts val="600"/>
              </a:spcBef>
              <a:spcAft>
                <a:spcPts val="0"/>
              </a:spcAft>
            </a:pPr>
            <a:r>
              <a:rPr lang="en"/>
              <a:t>Monitor the work of the users for 10 days after the training has been completed</a:t>
            </a:r>
          </a:p>
          <a:p>
            <a:pPr indent="-381000" lvl="0" marL="457200" marR="0" rtl="0" algn="l">
              <a:lnSpc>
                <a:spcPct val="100000"/>
              </a:lnSpc>
              <a:spcBef>
                <a:spcPts val="600"/>
              </a:spcBef>
              <a:spcAft>
                <a:spcPts val="0"/>
              </a:spcAft>
              <a:buSzPct val="100000"/>
            </a:pPr>
            <a:r>
              <a:rPr lang="en" sz="2400"/>
              <a:t>Expected Output:</a:t>
            </a:r>
          </a:p>
          <a:p>
            <a:pPr indent="-228600" lvl="1" marL="914400" marR="0" rtl="0" algn="l">
              <a:lnSpc>
                <a:spcPct val="100000"/>
              </a:lnSpc>
              <a:spcBef>
                <a:spcPts val="600"/>
              </a:spcBef>
              <a:spcAft>
                <a:spcPts val="0"/>
              </a:spcAft>
            </a:pPr>
            <a:r>
              <a:rPr lang="en"/>
              <a:t>The average error rate over the 10 days shall be less than 3 entry errors per 8 hours of work.</a:t>
            </a:r>
          </a:p>
        </p:txBody>
      </p:sp>
      <p:sp>
        <p:nvSpPr>
          <p:cNvPr id="191" name="Shape 1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“Fixed” Requirements</a:t>
            </a:r>
          </a:p>
        </p:txBody>
      </p:sp>
      <p:sp>
        <p:nvSpPr>
          <p:cNvPr id="197" name="Shape 1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SzPct val="100000"/>
            </a:pPr>
            <a:r>
              <a:rPr b="1" lang="en" sz="2600"/>
              <a:t>Original: </a:t>
            </a:r>
            <a:r>
              <a:rPr lang="en" sz="2600"/>
              <a:t>After a high temperature is detected, an alarm must be raised quickly.</a:t>
            </a:r>
          </a:p>
          <a:p>
            <a:pPr indent="-393700" lvl="0" marL="457200" marR="0" rtl="0" algn="l">
              <a:lnSpc>
                <a:spcPct val="100000"/>
              </a:lnSpc>
              <a:spcBef>
                <a:spcPts val="600"/>
              </a:spcBef>
              <a:spcAft>
                <a:spcPts val="0"/>
              </a:spcAft>
              <a:buSzPct val="100000"/>
            </a:pPr>
            <a:r>
              <a:rPr b="1" lang="en" sz="2600"/>
              <a:t>New:</a:t>
            </a:r>
            <a:r>
              <a:rPr lang="en" sz="2600"/>
              <a:t> When the temperature rises over the threshold, the alarm must activate within 2 seconds.</a:t>
            </a:r>
          </a:p>
          <a:p>
            <a:pPr lvl="0" marR="0" rtl="0" algn="l">
              <a:lnSpc>
                <a:spcPct val="100000"/>
              </a:lnSpc>
              <a:spcBef>
                <a:spcPts val="600"/>
              </a:spcBef>
              <a:spcAft>
                <a:spcPts val="0"/>
              </a:spcAft>
              <a:buNone/>
            </a:pPr>
            <a:r>
              <a:t/>
            </a:r>
            <a:endParaRPr sz="1100"/>
          </a:p>
          <a:p>
            <a:pPr indent="-393700" lvl="0" marL="457200" marR="0" rtl="0" algn="l">
              <a:lnSpc>
                <a:spcPct val="100000"/>
              </a:lnSpc>
              <a:spcBef>
                <a:spcPts val="600"/>
              </a:spcBef>
              <a:spcAft>
                <a:spcPts val="0"/>
              </a:spcAft>
              <a:buSzPct val="100000"/>
            </a:pPr>
            <a:r>
              <a:rPr b="1" lang="en" sz="2600"/>
              <a:t>Original:</a:t>
            </a:r>
            <a:r>
              <a:rPr lang="en" sz="2600"/>
              <a:t> Novice users should be able to learn the interface with little training.</a:t>
            </a:r>
          </a:p>
          <a:p>
            <a:pPr indent="-393700" lvl="0" marL="457200" marR="0" rtl="0" algn="l">
              <a:lnSpc>
                <a:spcPct val="100000"/>
              </a:lnSpc>
              <a:spcBef>
                <a:spcPts val="600"/>
              </a:spcBef>
              <a:spcAft>
                <a:spcPts val="0"/>
              </a:spcAft>
              <a:buSzPct val="100000"/>
            </a:pPr>
            <a:r>
              <a:rPr b="1" lang="en" sz="2600"/>
              <a:t>New:</a:t>
            </a:r>
            <a:r>
              <a:rPr lang="en" sz="2600"/>
              <a:t> New users of the system shall make less than 2 entry mistakes per 8 hours of operation after 6 hours of training.</a:t>
            </a:r>
          </a:p>
          <a:p>
            <a:pPr lvl="0"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t/>
            </a:r>
            <a:endParaRPr b="1" sz="2600"/>
          </a:p>
        </p:txBody>
      </p:sp>
      <p:sp>
        <p:nvSpPr>
          <p:cNvPr id="198" name="Shape 19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Detailed is Not Always Testable</a:t>
            </a:r>
          </a:p>
        </p:txBody>
      </p:sp>
      <p:sp>
        <p:nvSpPr>
          <p:cNvPr id="204" name="Shape 2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a:pPr>
            <a:r>
              <a:rPr lang="en"/>
              <a:t>The user shall be suspended after a number of invalid attempts to enter the PIN.</a:t>
            </a:r>
          </a:p>
          <a:p>
            <a:pPr indent="0" lvl="0" marL="0" marR="0" rtl="0" algn="l">
              <a:lnSpc>
                <a:spcPct val="100000"/>
              </a:lnSpc>
              <a:spcBef>
                <a:spcPts val="600"/>
              </a:spcBef>
              <a:spcAft>
                <a:spcPts val="0"/>
              </a:spcAft>
              <a:buNone/>
            </a:pPr>
            <a:r>
              <a:rPr lang="en"/>
              <a:t>Specification: </a:t>
            </a:r>
          </a:p>
          <a:p>
            <a:pPr indent="-381000" lvl="0" marL="457200" marR="0" rtl="0" algn="l">
              <a:lnSpc>
                <a:spcPct val="100000"/>
              </a:lnSpc>
              <a:spcBef>
                <a:spcPts val="600"/>
              </a:spcBef>
              <a:spcAft>
                <a:spcPts val="0"/>
              </a:spcAft>
              <a:buSzPct val="100000"/>
            </a:pPr>
            <a:r>
              <a:rPr lang="en" sz="2400"/>
              <a:t>This count shall be reset when a successful PIN entry is completed for the user.</a:t>
            </a:r>
          </a:p>
          <a:p>
            <a:pPr indent="-381000" lvl="0" marL="457200" marR="0" rtl="0" algn="l">
              <a:lnSpc>
                <a:spcPct val="100000"/>
              </a:lnSpc>
              <a:spcBef>
                <a:spcPts val="600"/>
              </a:spcBef>
              <a:spcAft>
                <a:spcPts val="0"/>
              </a:spcAft>
              <a:buSzPct val="100000"/>
            </a:pPr>
            <a:r>
              <a:rPr lang="en" sz="2400"/>
              <a:t>The default is that the user will never be suspended.</a:t>
            </a:r>
          </a:p>
          <a:p>
            <a:pPr indent="-381000" lvl="0" marL="457200" marR="0" rtl="0" algn="l">
              <a:lnSpc>
                <a:spcPct val="100000"/>
              </a:lnSpc>
              <a:spcBef>
                <a:spcPts val="600"/>
              </a:spcBef>
              <a:spcAft>
                <a:spcPts val="0"/>
              </a:spcAft>
              <a:buSzPct val="100000"/>
            </a:pPr>
            <a:r>
              <a:rPr lang="en" sz="2400"/>
              <a:t>The valid range is from 0 to 10 attempts.</a:t>
            </a:r>
          </a:p>
          <a:p>
            <a:pPr lvl="0" marR="0" rtl="0" algn="l">
              <a:lnSpc>
                <a:spcPct val="100000"/>
              </a:lnSpc>
              <a:spcBef>
                <a:spcPts val="600"/>
              </a:spcBef>
              <a:spcAft>
                <a:spcPts val="0"/>
              </a:spcAft>
              <a:buNone/>
            </a:pPr>
            <a:r>
              <a:t/>
            </a:r>
            <a:endParaRPr b="1"/>
          </a:p>
        </p:txBody>
      </p:sp>
      <p:sp>
        <p:nvSpPr>
          <p:cNvPr id="205" name="Shape 205"/>
          <p:cNvSpPr txBox="1"/>
          <p:nvPr>
            <p:ph idx="1" type="body"/>
          </p:nvPr>
        </p:nvSpPr>
        <p:spPr>
          <a:xfrm>
            <a:off x="341700" y="4893150"/>
            <a:ext cx="8460600" cy="20871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“never” is not testable. </a:t>
            </a:r>
          </a:p>
          <a:p>
            <a:pPr lvl="0" marR="0" rtl="0" algn="l">
              <a:lnSpc>
                <a:spcPct val="100000"/>
              </a:lnSpc>
              <a:spcBef>
                <a:spcPts val="600"/>
              </a:spcBef>
              <a:spcAft>
                <a:spcPts val="0"/>
              </a:spcAft>
              <a:buNone/>
            </a:pPr>
            <a:r>
              <a:rPr b="1" lang="en"/>
              <a:t>(same for “always”)</a:t>
            </a:r>
          </a:p>
        </p:txBody>
      </p:sp>
      <p:sp>
        <p:nvSpPr>
          <p:cNvPr id="206" name="Shape 20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Tailoring Tests to Requirement Detail Level</a:t>
            </a:r>
          </a:p>
        </p:txBody>
      </p:sp>
      <p:sp>
        <p:nvSpPr>
          <p:cNvPr id="212" name="Shape 2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Requirement with minimal detail:</a:t>
            </a:r>
          </a:p>
          <a:p>
            <a:pPr indent="-381000" lvl="0" marL="457200" marR="0" rtl="0" algn="l">
              <a:lnSpc>
                <a:spcPct val="100000"/>
              </a:lnSpc>
              <a:spcBef>
                <a:spcPts val="600"/>
              </a:spcBef>
              <a:spcAft>
                <a:spcPts val="0"/>
              </a:spcAft>
              <a:buSzPct val="100000"/>
            </a:pPr>
            <a:r>
              <a:rPr lang="en" sz="2400"/>
              <a:t>One person must be able to load the boat on the car rack.</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a:t>Requirement with detailed specification:</a:t>
            </a:r>
          </a:p>
          <a:p>
            <a:pPr indent="-381000" lvl="0" marL="457200" marR="0" rtl="0" algn="l">
              <a:lnSpc>
                <a:spcPct val="100000"/>
              </a:lnSpc>
              <a:spcBef>
                <a:spcPts val="600"/>
              </a:spcBef>
              <a:spcAft>
                <a:spcPts val="0"/>
              </a:spcAft>
              <a:buSzPct val="100000"/>
            </a:pPr>
            <a:r>
              <a:rPr lang="en" sz="2400"/>
              <a:t>The boat must be lighter than 100 lb.</a:t>
            </a:r>
          </a:p>
          <a:p>
            <a:pPr indent="-381000" lvl="0" marL="457200" marR="0" rtl="0" algn="l">
              <a:lnSpc>
                <a:spcPct val="100000"/>
              </a:lnSpc>
              <a:spcBef>
                <a:spcPts val="600"/>
              </a:spcBef>
              <a:spcAft>
                <a:spcPts val="0"/>
              </a:spcAft>
              <a:buSzPct val="100000"/>
            </a:pPr>
            <a:r>
              <a:rPr lang="en" sz="2400"/>
              <a:t>The boat must have handles to help one person lift it.</a:t>
            </a:r>
          </a:p>
          <a:p>
            <a:pPr indent="-381000" lvl="0" marL="457200" marR="0" rtl="0" algn="l">
              <a:lnSpc>
                <a:spcPct val="100000"/>
              </a:lnSpc>
              <a:spcBef>
                <a:spcPts val="600"/>
              </a:spcBef>
              <a:spcAft>
                <a:spcPts val="0"/>
              </a:spcAft>
              <a:buSzPct val="100000"/>
            </a:pPr>
            <a:r>
              <a:rPr lang="en" sz="2400"/>
              <a:t>The car rack must be padded so the boat can easily slide into the rack.</a:t>
            </a:r>
          </a:p>
          <a:p>
            <a:pPr indent="-381000" lvl="0" marL="457200" marR="0" rtl="0" algn="l">
              <a:lnSpc>
                <a:spcPct val="100000"/>
              </a:lnSpc>
              <a:spcBef>
                <a:spcPts val="600"/>
              </a:spcBef>
              <a:spcAft>
                <a:spcPts val="0"/>
              </a:spcAft>
              <a:buSzPct val="100000"/>
            </a:pPr>
            <a:r>
              <a:rPr lang="en" sz="2400"/>
              <a:t>...</a:t>
            </a:r>
          </a:p>
          <a:p>
            <a:pPr indent="0" lvl="0" marL="0" marR="0" rtl="0" algn="l">
              <a:lnSpc>
                <a:spcPct val="100000"/>
              </a:lnSpc>
              <a:spcBef>
                <a:spcPts val="600"/>
              </a:spcBef>
              <a:spcAft>
                <a:spcPts val="0"/>
              </a:spcAft>
              <a:buNone/>
            </a:pPr>
            <a:r>
              <a:t/>
            </a:r>
            <a:endParaRPr/>
          </a:p>
        </p:txBody>
      </p:sp>
      <p:sp>
        <p:nvSpPr>
          <p:cNvPr id="213" name="Shape 213"/>
          <p:cNvSpPr/>
          <p:nvPr/>
        </p:nvSpPr>
        <p:spPr>
          <a:xfrm>
            <a:off x="1441650" y="2987125"/>
            <a:ext cx="6722700" cy="2663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t>Not written for engineers, so requirements not as detailed. Tests will be more subjective.</a:t>
            </a:r>
          </a:p>
          <a:p>
            <a:pPr lvl="0" rtl="0" algn="l">
              <a:spcBef>
                <a:spcPts val="0"/>
              </a:spcBef>
              <a:buNone/>
            </a:pPr>
            <a:r>
              <a:t/>
            </a:r>
            <a:endParaRPr sz="2400"/>
          </a:p>
          <a:p>
            <a:pPr lvl="0" rtl="0" algn="ctr">
              <a:spcBef>
                <a:spcPts val="0"/>
              </a:spcBef>
              <a:buNone/>
            </a:pPr>
            <a:r>
              <a:t/>
            </a:r>
            <a:endParaRPr sz="2400"/>
          </a:p>
          <a:p>
            <a:pPr lvl="0" algn="ctr">
              <a:spcBef>
                <a:spcPts val="0"/>
              </a:spcBef>
              <a:buNone/>
            </a:pPr>
            <a:r>
              <a:t/>
            </a:r>
            <a:endParaRPr sz="2400"/>
          </a:p>
        </p:txBody>
      </p:sp>
      <p:sp>
        <p:nvSpPr>
          <p:cNvPr id="214" name="Shape 214"/>
          <p:cNvSpPr/>
          <p:nvPr/>
        </p:nvSpPr>
        <p:spPr>
          <a:xfrm>
            <a:off x="2169175" y="4196725"/>
            <a:ext cx="5393100" cy="145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solidFill>
                  <a:schemeClr val="dk1"/>
                </a:solidFill>
              </a:rPr>
              <a:t>User Study: Can 9/10 users load the boat without help.</a:t>
            </a:r>
          </a:p>
        </p:txBody>
      </p:sp>
      <p:sp>
        <p:nvSpPr>
          <p:cNvPr id="215" name="Shape 215"/>
          <p:cNvSpPr/>
          <p:nvPr/>
        </p:nvSpPr>
        <p:spPr>
          <a:xfrm>
            <a:off x="564275" y="1644325"/>
            <a:ext cx="8122500" cy="1342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400"/>
              <a:t>More detailed, so tests should also be more objective. Can define absolute scales, exact inspections, etc.</a:t>
            </a:r>
          </a:p>
        </p:txBody>
      </p:sp>
      <p:sp>
        <p:nvSpPr>
          <p:cNvPr id="216" name="Shape 21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3"/>
                                        </p:tgtEl>
                                      </p:cBhvr>
                                    </p:animEffect>
                                    <p:set>
                                      <p:cBhvr>
                                        <p:cTn dur="1" fill="hold">
                                          <p:stCondLst>
                                            <p:cond delay="0"/>
                                          </p:stCondLst>
                                        </p:cTn>
                                        <p:tgtEl>
                                          <p:spTgt spid="2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4"/>
                                        </p:tgtEl>
                                      </p:cBhvr>
                                    </p:animEffect>
                                    <p:set>
                                      <p:cBhvr>
                                        <p:cTn dur="1" fill="hold">
                                          <p:stCondLst>
                                            <p:cond delay="0"/>
                                          </p:stCondLst>
                                        </p:cTn>
                                        <p:tgtEl>
                                          <p:spTgt spid="2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Patient Management System</a:t>
            </a:r>
          </a:p>
        </p:txBody>
      </p:sp>
      <p:sp>
        <p:nvSpPr>
          <p:cNvPr id="222" name="Shape 2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Consider related requirements for a patient management system:</a:t>
            </a:r>
          </a:p>
          <a:p>
            <a:pPr indent="-228600" lvl="0" marL="457200" marR="0" rtl="0" algn="l">
              <a:lnSpc>
                <a:spcPct val="100000"/>
              </a:lnSpc>
              <a:spcBef>
                <a:spcPts val="600"/>
              </a:spcBef>
              <a:spcAft>
                <a:spcPts val="0"/>
              </a:spcAft>
            </a:pPr>
            <a:r>
              <a:rPr lang="en"/>
              <a:t>If a patient is known to be allergic to any particular medication, prescription of that medication shall result in a warning message being issued to the system user.</a:t>
            </a:r>
          </a:p>
          <a:p>
            <a:pPr indent="-228600" lvl="0" marL="457200" marR="0" rtl="0" algn="l">
              <a:lnSpc>
                <a:spcPct val="100000"/>
              </a:lnSpc>
              <a:spcBef>
                <a:spcPts val="600"/>
              </a:spcBef>
              <a:spcAft>
                <a:spcPts val="0"/>
              </a:spcAft>
            </a:pPr>
            <a:r>
              <a:rPr lang="en"/>
              <a:t>If a prescriber chooses to ignore an allergy warning, they shall provide a reason why this has been ignored. </a:t>
            </a:r>
          </a:p>
          <a:p>
            <a:pPr lvl="0" marR="0" rtl="0" algn="l">
              <a:lnSpc>
                <a:spcPct val="100000"/>
              </a:lnSpc>
              <a:spcBef>
                <a:spcPts val="600"/>
              </a:spcBef>
              <a:spcAft>
                <a:spcPts val="0"/>
              </a:spcAft>
              <a:buNone/>
            </a:pPr>
            <a:r>
              <a:t/>
            </a:r>
            <a:endParaRPr b="1"/>
          </a:p>
        </p:txBody>
      </p:sp>
      <p:sp>
        <p:nvSpPr>
          <p:cNvPr id="223" name="Shape 22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Solution: Patient Management System Tests</a:t>
            </a:r>
          </a:p>
        </p:txBody>
      </p:sp>
      <p:sp>
        <p:nvSpPr>
          <p:cNvPr id="229" name="Shape 22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Some possible tests include:</a:t>
            </a:r>
          </a:p>
          <a:p>
            <a:pPr indent="-355600" lvl="0" marL="457200" marR="0" rtl="0" algn="l">
              <a:lnSpc>
                <a:spcPct val="100000"/>
              </a:lnSpc>
              <a:spcBef>
                <a:spcPts val="600"/>
              </a:spcBef>
              <a:spcAft>
                <a:spcPts val="0"/>
              </a:spcAft>
              <a:buSzPct val="100000"/>
            </a:pPr>
            <a:r>
              <a:rPr lang="en" sz="2000"/>
              <a:t>Set up a patient record with no known allergies. Prescribe medication for allergies that are known to exist. Check that a warning message is not issued by the system.</a:t>
            </a:r>
          </a:p>
          <a:p>
            <a:pPr indent="-355600" lvl="0" marL="457200" marR="0" rtl="0" algn="l">
              <a:lnSpc>
                <a:spcPct val="100000"/>
              </a:lnSpc>
              <a:spcBef>
                <a:spcPts val="600"/>
              </a:spcBef>
              <a:spcAft>
                <a:spcPts val="0"/>
              </a:spcAft>
              <a:buSzPct val="100000"/>
            </a:pPr>
            <a:r>
              <a:rPr lang="en" sz="2000"/>
              <a:t>Set up a patient record with a known allergy. Prescribe the medication they are allergic to, and check that a warning is issued.</a:t>
            </a:r>
          </a:p>
          <a:p>
            <a:pPr indent="-355600" lvl="0" marL="457200" marR="0" rtl="0" algn="l">
              <a:lnSpc>
                <a:spcPct val="100000"/>
              </a:lnSpc>
              <a:spcBef>
                <a:spcPts val="600"/>
              </a:spcBef>
              <a:spcAft>
                <a:spcPts val="0"/>
              </a:spcAft>
              <a:buSzPct val="100000"/>
            </a:pPr>
            <a:r>
              <a:rPr lang="en" sz="2000"/>
              <a:t>Set up a patient record where allergies to two or more drugs are recorded. Prescribe both separately and check that the correct warning is issued for each.</a:t>
            </a:r>
          </a:p>
          <a:p>
            <a:pPr indent="-355600" lvl="0" marL="457200" marR="0" rtl="0" algn="l">
              <a:lnSpc>
                <a:spcPct val="100000"/>
              </a:lnSpc>
              <a:spcBef>
                <a:spcPts val="600"/>
              </a:spcBef>
              <a:spcAft>
                <a:spcPts val="0"/>
              </a:spcAft>
              <a:buSzPct val="100000"/>
            </a:pPr>
            <a:r>
              <a:rPr lang="en" sz="2000"/>
              <a:t>Prescribe both drugs at once and check that both warnings are issued.</a:t>
            </a:r>
          </a:p>
          <a:p>
            <a:pPr indent="-355600" lvl="0" marL="457200" marR="0" rtl="0" algn="l">
              <a:lnSpc>
                <a:spcPct val="100000"/>
              </a:lnSpc>
              <a:spcBef>
                <a:spcPts val="600"/>
              </a:spcBef>
              <a:spcAft>
                <a:spcPts val="0"/>
              </a:spcAft>
              <a:buSzPct val="100000"/>
            </a:pPr>
            <a:r>
              <a:rPr lang="en" sz="2000"/>
              <a:t>Prescribe a drug that issues a warning and overrule the warning. Check that the system requires the user to provide information explaining why the warning was overruled.</a:t>
            </a:r>
          </a:p>
          <a:p>
            <a:pPr lvl="0" marR="0" rtl="0" algn="l">
              <a:lnSpc>
                <a:spcPct val="100000"/>
              </a:lnSpc>
              <a:spcBef>
                <a:spcPts val="600"/>
              </a:spcBef>
              <a:spcAft>
                <a:spcPts val="0"/>
              </a:spcAft>
              <a:buNone/>
            </a:pPr>
            <a:r>
              <a:t/>
            </a:r>
            <a:endParaRPr sz="2000"/>
          </a:p>
        </p:txBody>
      </p:sp>
      <p:sp>
        <p:nvSpPr>
          <p:cNvPr id="230" name="Shape 23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Many Tests Do You Need?</a:t>
            </a:r>
          </a:p>
        </p:txBody>
      </p:sp>
      <p:sp>
        <p:nvSpPr>
          <p:cNvPr id="236" name="Shape 23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Testing a requirement does not mean writing a single test. </a:t>
            </a:r>
          </a:p>
          <a:p>
            <a:pPr indent="-228600" lvl="0" marL="457200" marR="0" rtl="0" algn="l">
              <a:lnSpc>
                <a:spcPct val="100000"/>
              </a:lnSpc>
              <a:spcBef>
                <a:spcPts val="600"/>
              </a:spcBef>
              <a:spcAft>
                <a:spcPts val="0"/>
              </a:spcAft>
            </a:pPr>
            <a:r>
              <a:rPr lang="en"/>
              <a:t>You normally have to write several tests to ensure that the requirement holds. </a:t>
            </a:r>
          </a:p>
          <a:p>
            <a:pPr indent="-228600" lvl="1" marL="914400" marR="0" rtl="0" algn="l">
              <a:lnSpc>
                <a:spcPct val="100000"/>
              </a:lnSpc>
              <a:spcBef>
                <a:spcPts val="600"/>
              </a:spcBef>
              <a:spcAft>
                <a:spcPts val="0"/>
              </a:spcAft>
            </a:pPr>
            <a:r>
              <a:rPr lang="en"/>
              <a:t>What are the different conditions that the requirement must hold under?</a:t>
            </a:r>
          </a:p>
          <a:p>
            <a:pPr indent="-228600" lvl="0" marL="457200" marR="0" rtl="0" algn="l">
              <a:lnSpc>
                <a:spcPct val="100000"/>
              </a:lnSpc>
              <a:spcBef>
                <a:spcPts val="600"/>
              </a:spcBef>
              <a:spcAft>
                <a:spcPts val="0"/>
              </a:spcAft>
            </a:pPr>
            <a:r>
              <a:rPr lang="en"/>
              <a:t>Maintain traceability links from tests to the requirements they cover.</a:t>
            </a:r>
          </a:p>
        </p:txBody>
      </p:sp>
      <p:sp>
        <p:nvSpPr>
          <p:cNvPr id="237" name="Shape 23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Scenario Testing</a:t>
            </a:r>
          </a:p>
        </p:txBody>
      </p:sp>
      <p:sp>
        <p:nvSpPr>
          <p:cNvPr id="243" name="Shape 24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One method of deriving tests is to use </a:t>
            </a:r>
            <a:r>
              <a:rPr b="1" lang="en"/>
              <a:t>scenarios</a:t>
            </a:r>
            <a:r>
              <a:rPr lang="en"/>
              <a:t> to develop test cases for the system.</a:t>
            </a:r>
          </a:p>
          <a:p>
            <a:pPr indent="-228600" lvl="0" marL="457200" marR="0" rtl="0" algn="l">
              <a:lnSpc>
                <a:spcPct val="100000"/>
              </a:lnSpc>
              <a:spcBef>
                <a:spcPts val="600"/>
              </a:spcBef>
              <a:spcAft>
                <a:spcPts val="0"/>
              </a:spcAft>
            </a:pPr>
            <a:r>
              <a:rPr lang="en"/>
              <a:t>Stories that describe one way in which a system might be used.</a:t>
            </a:r>
          </a:p>
          <a:p>
            <a:pPr indent="-228600" lvl="1" marL="914400" marR="0" rtl="0" algn="l">
              <a:lnSpc>
                <a:spcPct val="100000"/>
              </a:lnSpc>
              <a:spcBef>
                <a:spcPts val="600"/>
              </a:spcBef>
              <a:spcAft>
                <a:spcPts val="0"/>
              </a:spcAft>
            </a:pPr>
            <a:r>
              <a:rPr lang="en"/>
              <a:t>Use case descriptions, user stories, sequences of user interactions.</a:t>
            </a:r>
          </a:p>
          <a:p>
            <a:pPr indent="-228600" lvl="0" marL="457200" marR="0" rtl="0" algn="l">
              <a:lnSpc>
                <a:spcPct val="100000"/>
              </a:lnSpc>
              <a:spcBef>
                <a:spcPts val="600"/>
              </a:spcBef>
              <a:spcAft>
                <a:spcPts val="0"/>
              </a:spcAft>
            </a:pPr>
            <a:r>
              <a:rPr lang="en"/>
              <a:t>Stories should be complex and credible.</a:t>
            </a:r>
          </a:p>
          <a:p>
            <a:pPr indent="-228600" lvl="0" marL="457200" marR="0" rtl="0" algn="l">
              <a:lnSpc>
                <a:spcPct val="100000"/>
              </a:lnSpc>
              <a:spcBef>
                <a:spcPts val="600"/>
              </a:spcBef>
              <a:spcAft>
                <a:spcPts val="0"/>
              </a:spcAft>
            </a:pPr>
            <a:r>
              <a:rPr lang="en"/>
              <a:t>Should be easy to evaluate.</a:t>
            </a:r>
          </a:p>
        </p:txBody>
      </p:sp>
      <p:sp>
        <p:nvSpPr>
          <p:cNvPr id="244" name="Shape 24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Scenario Example</a:t>
            </a:r>
          </a:p>
        </p:txBody>
      </p:sp>
      <p:sp>
        <p:nvSpPr>
          <p:cNvPr id="250" name="Shape 25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For the patient management system:</a:t>
            </a:r>
          </a:p>
          <a:p>
            <a:pPr lvl="0" marR="0" rtl="0" algn="l">
              <a:lnSpc>
                <a:spcPct val="100000"/>
              </a:lnSpc>
              <a:spcBef>
                <a:spcPts val="600"/>
              </a:spcBef>
              <a:spcAft>
                <a:spcPts val="0"/>
              </a:spcAft>
              <a:buNone/>
            </a:pPr>
            <a:r>
              <a:rPr lang="en" sz="1800"/>
              <a:t>Kate is a nurse. One of her responsibilities is to visit patients at home to check on the progress of their treatment. On a day for home visits, Kate logs into the PMS and uses it to print her schedule of home visits for that day, along with summary information about the patients to be visited. She requests that the records for these patients be downloaded to her tablet. She is prompted for her password to encrypt the records for the tablet.</a:t>
            </a:r>
          </a:p>
          <a:p>
            <a:pPr lvl="0" marR="0" rtl="0" algn="l">
              <a:lnSpc>
                <a:spcPct val="100000"/>
              </a:lnSpc>
              <a:spcBef>
                <a:spcPts val="600"/>
              </a:spcBef>
              <a:spcAft>
                <a:spcPts val="0"/>
              </a:spcAft>
              <a:buNone/>
            </a:pPr>
            <a:r>
              <a:rPr lang="en" sz="1800"/>
              <a:t>One of the patients, Jim, is being treated for depression. Jim feels that the medicine is keeping him awake at night. Kate looks up Jim’s record and is prompted for her key phrase to decrypt the record. She checks the drug prescribed and queries its side effects. She notes the problem in Jim’s record and enters a prompt to call him when she gets back to the office to schedule an appointment with a physician. The system re-encrypts Jim’s record.</a:t>
            </a:r>
          </a:p>
          <a:p>
            <a:pPr lvl="0" marR="0" rtl="0" algn="l">
              <a:lnSpc>
                <a:spcPct val="100000"/>
              </a:lnSpc>
              <a:spcBef>
                <a:spcPts val="600"/>
              </a:spcBef>
              <a:spcAft>
                <a:spcPts val="0"/>
              </a:spcAft>
              <a:buNone/>
            </a:pPr>
            <a:r>
              <a:rPr lang="en" sz="1800"/>
              <a:t>After finishing her consultations, Kate uploads her records to the database. The system generates a call list for Kate of those patients who need to schedule a follow-up appointment. </a:t>
            </a:r>
          </a:p>
        </p:txBody>
      </p:sp>
      <p:sp>
        <p:nvSpPr>
          <p:cNvPr id="251" name="Shape 25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Verifiability</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800"/>
              <a:t>“The system should be easy to use by experienced engineers and should be organized in such a way that user errors are minimized.”</a:t>
            </a:r>
          </a:p>
        </p:txBody>
      </p:sp>
      <p:sp>
        <p:nvSpPr>
          <p:cNvPr id="65" name="Shape 65"/>
          <p:cNvSpPr txBox="1"/>
          <p:nvPr>
            <p:ph idx="1" type="body"/>
          </p:nvPr>
        </p:nvSpPr>
        <p:spPr>
          <a:xfrm>
            <a:off x="457200" y="3655050"/>
            <a:ext cx="8229600" cy="21279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Problem is the use of vague terms such as “errors shall be minimized.”</a:t>
            </a:r>
          </a:p>
          <a:p>
            <a:pPr indent="-406400" lvl="0" marL="457200" marR="0" rtl="0" algn="l">
              <a:lnSpc>
                <a:spcPct val="100000"/>
              </a:lnSpc>
              <a:spcBef>
                <a:spcPts val="600"/>
              </a:spcBef>
              <a:spcAft>
                <a:spcPts val="0"/>
              </a:spcAft>
              <a:buSzPct val="100000"/>
            </a:pPr>
            <a:r>
              <a:rPr lang="en" sz="2800"/>
              <a:t>The error rate must be quantified for the requirement to be </a:t>
            </a:r>
            <a:r>
              <a:rPr b="1" lang="en" sz="2800"/>
              <a:t>testable</a:t>
            </a:r>
            <a:r>
              <a:rPr lang="en" sz="2800"/>
              <a:t>.</a:t>
            </a:r>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System - Features Tested</a:t>
            </a:r>
          </a:p>
        </p:txBody>
      </p:sp>
      <p:sp>
        <p:nvSpPr>
          <p:cNvPr id="257" name="Shape 25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This single scenario would test:</a:t>
            </a:r>
          </a:p>
          <a:p>
            <a:pPr indent="-406400" lvl="0" marL="457200" marR="0" rtl="0" algn="l">
              <a:lnSpc>
                <a:spcPct val="100000"/>
              </a:lnSpc>
              <a:spcBef>
                <a:spcPts val="600"/>
              </a:spcBef>
              <a:spcAft>
                <a:spcPts val="0"/>
              </a:spcAft>
              <a:buSzPct val="100000"/>
            </a:pPr>
            <a:r>
              <a:rPr lang="en" sz="2800"/>
              <a:t>Authentication</a:t>
            </a:r>
          </a:p>
          <a:p>
            <a:pPr indent="-406400" lvl="0" marL="457200" marR="0" rtl="0" algn="l">
              <a:lnSpc>
                <a:spcPct val="100000"/>
              </a:lnSpc>
              <a:spcBef>
                <a:spcPts val="600"/>
              </a:spcBef>
              <a:spcAft>
                <a:spcPts val="0"/>
              </a:spcAft>
              <a:buSzPct val="100000"/>
            </a:pPr>
            <a:r>
              <a:rPr lang="en" sz="2800"/>
              <a:t>Downloading to a mobile device and uploading changes</a:t>
            </a:r>
          </a:p>
          <a:p>
            <a:pPr indent="-406400" lvl="0" marL="457200" marR="0" rtl="0" algn="l">
              <a:lnSpc>
                <a:spcPct val="100000"/>
              </a:lnSpc>
              <a:spcBef>
                <a:spcPts val="600"/>
              </a:spcBef>
              <a:spcAft>
                <a:spcPts val="0"/>
              </a:spcAft>
              <a:buSzPct val="100000"/>
            </a:pPr>
            <a:r>
              <a:rPr lang="en" sz="2800"/>
              <a:t>Home visit scheduling</a:t>
            </a:r>
          </a:p>
          <a:p>
            <a:pPr indent="-406400" lvl="0" marL="457200" marR="0" rtl="0" algn="l">
              <a:lnSpc>
                <a:spcPct val="100000"/>
              </a:lnSpc>
              <a:spcBef>
                <a:spcPts val="600"/>
              </a:spcBef>
              <a:spcAft>
                <a:spcPts val="0"/>
              </a:spcAft>
              <a:buSzPct val="100000"/>
            </a:pPr>
            <a:r>
              <a:rPr lang="en" sz="2800"/>
              <a:t>Encryption and decryption of patient records on a mobile device</a:t>
            </a:r>
          </a:p>
          <a:p>
            <a:pPr indent="-406400" lvl="0" marL="457200" marR="0" rtl="0" algn="l">
              <a:lnSpc>
                <a:spcPct val="100000"/>
              </a:lnSpc>
              <a:spcBef>
                <a:spcPts val="600"/>
              </a:spcBef>
              <a:spcAft>
                <a:spcPts val="0"/>
              </a:spcAft>
              <a:buSzPct val="100000"/>
            </a:pPr>
            <a:r>
              <a:rPr lang="en" sz="2800"/>
              <a:t>Record retrieval and modification</a:t>
            </a:r>
          </a:p>
          <a:p>
            <a:pPr indent="-406400" lvl="0" marL="457200" marR="0" rtl="0" algn="l">
              <a:lnSpc>
                <a:spcPct val="100000"/>
              </a:lnSpc>
              <a:spcBef>
                <a:spcPts val="600"/>
              </a:spcBef>
              <a:spcAft>
                <a:spcPts val="0"/>
              </a:spcAft>
              <a:buSzPct val="100000"/>
            </a:pPr>
            <a:r>
              <a:rPr lang="en" sz="2800"/>
              <a:t>Links with drug database</a:t>
            </a:r>
          </a:p>
          <a:p>
            <a:pPr indent="-406400" lvl="0" marL="457200" marR="0" rtl="0" algn="l">
              <a:lnSpc>
                <a:spcPct val="100000"/>
              </a:lnSpc>
              <a:spcBef>
                <a:spcPts val="600"/>
              </a:spcBef>
              <a:spcAft>
                <a:spcPts val="0"/>
              </a:spcAft>
              <a:buSzPct val="100000"/>
            </a:pPr>
            <a:r>
              <a:rPr lang="en" sz="2800"/>
              <a:t>System for call prompting</a:t>
            </a:r>
          </a:p>
          <a:p>
            <a:pPr lvl="0" marR="0" rtl="0" algn="l">
              <a:lnSpc>
                <a:spcPct val="100000"/>
              </a:lnSpc>
              <a:spcBef>
                <a:spcPts val="600"/>
              </a:spcBef>
              <a:spcAft>
                <a:spcPts val="0"/>
              </a:spcAft>
              <a:buNone/>
            </a:pPr>
            <a:r>
              <a:t/>
            </a:r>
            <a:endParaRPr sz="2800"/>
          </a:p>
        </p:txBody>
      </p:sp>
      <p:sp>
        <p:nvSpPr>
          <p:cNvPr id="258" name="Shape 2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Outcomes of Scenario Testing</a:t>
            </a:r>
          </a:p>
        </p:txBody>
      </p:sp>
      <p:sp>
        <p:nvSpPr>
          <p:cNvPr id="264" name="Shape 2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Tester can take scenario and vary the inputs to test different outcomes.</a:t>
            </a:r>
          </a:p>
          <a:p>
            <a:pPr indent="-228600" lvl="0" marL="457200" marR="0" rtl="0" algn="l">
              <a:lnSpc>
                <a:spcPct val="100000"/>
              </a:lnSpc>
              <a:spcBef>
                <a:spcPts val="600"/>
              </a:spcBef>
              <a:spcAft>
                <a:spcPts val="0"/>
              </a:spcAft>
            </a:pPr>
            <a:r>
              <a:rPr lang="en"/>
              <a:t>Each scenario covers multiple requirements, and also ensures that combinations of requirements work correctly.</a:t>
            </a:r>
          </a:p>
          <a:p>
            <a:pPr indent="-228600" lvl="0" marL="457200" marR="0" rtl="0" algn="l">
              <a:lnSpc>
                <a:spcPct val="100000"/>
              </a:lnSpc>
              <a:spcBef>
                <a:spcPts val="600"/>
              </a:spcBef>
              <a:spcAft>
                <a:spcPts val="0"/>
              </a:spcAft>
            </a:pPr>
            <a:r>
              <a:rPr lang="en"/>
              <a:t>Warning - </a:t>
            </a:r>
          </a:p>
          <a:p>
            <a:pPr indent="-228600" lvl="1" marL="914400" marR="0" rtl="0" algn="l">
              <a:lnSpc>
                <a:spcPct val="100000"/>
              </a:lnSpc>
              <a:spcBef>
                <a:spcPts val="600"/>
              </a:spcBef>
              <a:spcAft>
                <a:spcPts val="0"/>
              </a:spcAft>
            </a:pPr>
            <a:r>
              <a:rPr lang="en"/>
              <a:t>Traceability is difficult. Need to maintain careful links from scenarios to requirements. </a:t>
            </a:r>
          </a:p>
          <a:p>
            <a:pPr indent="-228600" lvl="1" marL="914400" marR="0" rtl="0" algn="l">
              <a:lnSpc>
                <a:spcPct val="100000"/>
              </a:lnSpc>
              <a:spcBef>
                <a:spcPts val="600"/>
              </a:spcBef>
              <a:spcAft>
                <a:spcPts val="0"/>
              </a:spcAft>
            </a:pPr>
            <a:r>
              <a:rPr lang="en"/>
              <a:t>Need to ensure that all outcomes of software features are tested.</a:t>
            </a:r>
          </a:p>
        </p:txBody>
      </p:sp>
      <p:sp>
        <p:nvSpPr>
          <p:cNvPr id="265" name="Shape 2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 Model of Testing</a:t>
            </a:r>
          </a:p>
        </p:txBody>
      </p:sp>
      <p:sp>
        <p:nvSpPr>
          <p:cNvPr id="271" name="Shape 271"/>
          <p:cNvSpPr/>
          <p:nvPr/>
        </p:nvSpPr>
        <p:spPr>
          <a:xfrm>
            <a:off x="457200" y="1987575"/>
            <a:ext cx="3360300" cy="966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272" name="Shape 272"/>
          <p:cNvSpPr/>
          <p:nvPr/>
        </p:nvSpPr>
        <p:spPr>
          <a:xfrm>
            <a:off x="457200" y="4394267"/>
            <a:ext cx="3360300" cy="966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273" name="Shape 273"/>
          <p:cNvCxnSpPr>
            <a:stCxn id="271" idx="2"/>
            <a:endCxn id="274" idx="0"/>
          </p:cNvCxnSpPr>
          <p:nvPr/>
        </p:nvCxnSpPr>
        <p:spPr>
          <a:xfrm>
            <a:off x="2137350" y="2953875"/>
            <a:ext cx="0" cy="483300"/>
          </a:xfrm>
          <a:prstGeom prst="straightConnector1">
            <a:avLst/>
          </a:prstGeom>
          <a:noFill/>
          <a:ln cap="flat" cmpd="sng" w="38100">
            <a:solidFill>
              <a:schemeClr val="dk2"/>
            </a:solidFill>
            <a:prstDash val="solid"/>
            <a:round/>
            <a:headEnd len="lg" w="lg" type="none"/>
            <a:tailEnd len="lg" w="lg" type="triangle"/>
          </a:ln>
        </p:spPr>
      </p:cxnSp>
      <p:cxnSp>
        <p:nvCxnSpPr>
          <p:cNvPr id="275" name="Shape 275"/>
          <p:cNvCxnSpPr>
            <a:stCxn id="274" idx="2"/>
            <a:endCxn id="272" idx="0"/>
          </p:cNvCxnSpPr>
          <p:nvPr/>
        </p:nvCxnSpPr>
        <p:spPr>
          <a:xfrm>
            <a:off x="2137350" y="3941867"/>
            <a:ext cx="0" cy="452400"/>
          </a:xfrm>
          <a:prstGeom prst="straightConnector1">
            <a:avLst/>
          </a:prstGeom>
          <a:noFill/>
          <a:ln cap="flat" cmpd="sng" w="38100">
            <a:solidFill>
              <a:schemeClr val="dk2"/>
            </a:solidFill>
            <a:prstDash val="solid"/>
            <a:round/>
            <a:headEnd len="lg" w="lg" type="none"/>
            <a:tailEnd len="lg" w="lg" type="triangle"/>
          </a:ln>
        </p:spPr>
      </p:cxnSp>
      <p:sp>
        <p:nvSpPr>
          <p:cNvPr id="276" name="Shape 276"/>
          <p:cNvSpPr txBox="1"/>
          <p:nvPr/>
        </p:nvSpPr>
        <p:spPr>
          <a:xfrm>
            <a:off x="4030575" y="1714500"/>
            <a:ext cx="4656300" cy="45921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Where we’re at: </a:t>
            </a:r>
          </a:p>
          <a:p>
            <a:pPr indent="-342900" lvl="1" marL="914400" rtl="0">
              <a:spcBef>
                <a:spcPts val="0"/>
              </a:spcBef>
              <a:buSzPct val="100000"/>
              <a:buChar char="○"/>
            </a:pPr>
            <a:r>
              <a:rPr lang="en" sz="1800">
                <a:solidFill>
                  <a:schemeClr val="dk1"/>
                </a:solidFill>
              </a:rPr>
              <a:t>“Set up a patient record with no known allergies. Prescribe medication for allergies that are known to exist. Check that a warning message is not issued by the system.”</a:t>
            </a:r>
          </a:p>
          <a:p>
            <a:pPr indent="-342900" lvl="1" marL="914400" rtl="0">
              <a:spcBef>
                <a:spcPts val="0"/>
              </a:spcBef>
              <a:buSzPct val="100000"/>
              <a:buChar char="○"/>
            </a:pPr>
            <a:r>
              <a:rPr lang="en" sz="1800"/>
              <a:t>Generic scenarios that can be used as the basis for test cases.</a:t>
            </a:r>
          </a:p>
          <a:p>
            <a:pPr indent="-381000" lvl="0" marL="457200" rtl="0">
              <a:spcBef>
                <a:spcPts val="0"/>
              </a:spcBef>
              <a:buSzPct val="100000"/>
              <a:buChar char="●"/>
            </a:pPr>
            <a:r>
              <a:rPr lang="en" sz="2400"/>
              <a:t>We need concrete test cases that can be run.</a:t>
            </a:r>
          </a:p>
          <a:p>
            <a:pPr indent="0" lvl="0" marL="0" rtl="0">
              <a:spcBef>
                <a:spcPts val="0"/>
              </a:spcBef>
              <a:buNone/>
            </a:pPr>
            <a:r>
              <a:t/>
            </a:r>
            <a:endParaRPr sz="1800"/>
          </a:p>
        </p:txBody>
      </p:sp>
      <p:sp>
        <p:nvSpPr>
          <p:cNvPr id="277" name="Shape 277"/>
          <p:cNvSpPr txBox="1"/>
          <p:nvPr/>
        </p:nvSpPr>
        <p:spPr>
          <a:xfrm>
            <a:off x="1841886" y="3432337"/>
            <a:ext cx="591000" cy="483300"/>
          </a:xfrm>
          <a:prstGeom prst="rect">
            <a:avLst/>
          </a:prstGeom>
          <a:noFill/>
          <a:ln>
            <a:noFill/>
          </a:ln>
        </p:spPr>
        <p:txBody>
          <a:bodyPr anchorCtr="0" anchor="t" bIns="91425" lIns="91425" rIns="91425" tIns="91425">
            <a:noAutofit/>
          </a:bodyPr>
          <a:lstStyle/>
          <a:p>
            <a:pPr lvl="0" algn="ctr">
              <a:spcBef>
                <a:spcPts val="0"/>
              </a:spcBef>
              <a:buNone/>
            </a:pPr>
            <a:r>
              <a:rPr b="1" lang="en" sz="3000"/>
              <a:t>?</a:t>
            </a:r>
          </a:p>
        </p:txBody>
      </p:sp>
      <p:sp>
        <p:nvSpPr>
          <p:cNvPr id="278" name="Shape 27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Partitioning</a:t>
            </a:r>
          </a:p>
        </p:txBody>
      </p:sp>
      <p:sp>
        <p:nvSpPr>
          <p:cNvPr id="284" name="Shape 284"/>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285" name="Shape 285"/>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286" name="Shape 286"/>
          <p:cNvCxnSpPr>
            <a:stCxn id="284" idx="2"/>
            <a:endCxn id="287" idx="0"/>
          </p:cNvCxnSpPr>
          <p:nvPr/>
        </p:nvCxnSpPr>
        <p:spPr>
          <a:xfrm>
            <a:off x="2342625" y="2998550"/>
            <a:ext cx="0" cy="510300"/>
          </a:xfrm>
          <a:prstGeom prst="straightConnector1">
            <a:avLst/>
          </a:prstGeom>
          <a:noFill/>
          <a:ln cap="flat" cmpd="sng" w="38100">
            <a:solidFill>
              <a:schemeClr val="dk2"/>
            </a:solidFill>
            <a:prstDash val="solid"/>
            <a:round/>
            <a:headEnd len="lg" w="lg" type="none"/>
            <a:tailEnd len="lg" w="lg" type="triangle"/>
          </a:ln>
        </p:spPr>
      </p:cxnSp>
      <p:cxnSp>
        <p:nvCxnSpPr>
          <p:cNvPr id="288" name="Shape 288"/>
          <p:cNvCxnSpPr>
            <a:stCxn id="287" idx="2"/>
            <a:endCxn id="285"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289" name="Shape 289"/>
          <p:cNvSpPr txBox="1"/>
          <p:nvPr/>
        </p:nvSpPr>
        <p:spPr>
          <a:xfrm>
            <a:off x="2045748" y="3503722"/>
            <a:ext cx="593700" cy="510300"/>
          </a:xfrm>
          <a:prstGeom prst="rect">
            <a:avLst/>
          </a:prstGeom>
          <a:noFill/>
          <a:ln>
            <a:noFill/>
          </a:ln>
        </p:spPr>
        <p:txBody>
          <a:bodyPr anchorCtr="0" anchor="t" bIns="91425" lIns="91425" rIns="91425" tIns="91425">
            <a:noAutofit/>
          </a:bodyPr>
          <a:lstStyle/>
          <a:p>
            <a:pPr lvl="0" rtl="0" algn="ctr">
              <a:spcBef>
                <a:spcPts val="0"/>
              </a:spcBef>
              <a:buNone/>
            </a:pPr>
            <a:r>
              <a:rPr b="1" lang="en" sz="3000"/>
              <a:t>?</a:t>
            </a:r>
          </a:p>
        </p:txBody>
      </p:sp>
      <p:sp>
        <p:nvSpPr>
          <p:cNvPr id="290" name="Shape 290"/>
          <p:cNvSpPr txBox="1"/>
          <p:nvPr>
            <p:ph idx="2" type="body"/>
          </p:nvPr>
        </p:nvSpPr>
        <p:spPr>
          <a:xfrm>
            <a:off x="4175950" y="1600200"/>
            <a:ext cx="4510800" cy="49677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Functional testing is based on the idea of </a:t>
            </a:r>
            <a:r>
              <a:rPr b="1" lang="en" sz="2400"/>
              <a:t>partitioning</a:t>
            </a:r>
            <a:r>
              <a:rPr lang="en" sz="2400"/>
              <a:t>.</a:t>
            </a:r>
          </a:p>
          <a:p>
            <a:pPr indent="-342900" lvl="1" marL="914400" rtl="0">
              <a:spcBef>
                <a:spcPts val="0"/>
              </a:spcBef>
              <a:buSzPct val="100000"/>
              <a:buChar char="○"/>
            </a:pPr>
            <a:r>
              <a:rPr lang="en" sz="1800"/>
              <a:t>You can’t actually test individual requirements in isolation. </a:t>
            </a:r>
          </a:p>
          <a:p>
            <a:pPr indent="-342900" lvl="1" marL="914400" rtl="0">
              <a:spcBef>
                <a:spcPts val="0"/>
              </a:spcBef>
              <a:buSzPct val="100000"/>
              <a:buChar char="○"/>
            </a:pPr>
            <a:r>
              <a:rPr lang="en" sz="1800"/>
              <a:t>First, we need to partition the specification and software into features that can be tested.</a:t>
            </a:r>
          </a:p>
          <a:p>
            <a:pPr indent="-342900" lvl="1" marL="914400" rtl="0">
              <a:spcBef>
                <a:spcPts val="0"/>
              </a:spcBef>
              <a:buSzPct val="100000"/>
              <a:buChar char="○"/>
            </a:pPr>
            <a:r>
              <a:rPr lang="en" sz="1800"/>
              <a:t>Not all inputs have the same effect.</a:t>
            </a:r>
          </a:p>
          <a:p>
            <a:pPr indent="-342900" lvl="1" marL="914400" rtl="0">
              <a:spcBef>
                <a:spcPts val="0"/>
              </a:spcBef>
              <a:buSzPct val="100000"/>
              <a:buChar char="○"/>
            </a:pPr>
            <a:r>
              <a:rPr lang="en" sz="1800"/>
              <a:t>We can partition the outputs of a feature into the possible outcomes.</a:t>
            </a:r>
          </a:p>
          <a:p>
            <a:pPr indent="-342900" lvl="2" marL="1371600" rtl="0">
              <a:spcBef>
                <a:spcPts val="0"/>
              </a:spcBef>
              <a:buSzPct val="100000"/>
              <a:buChar char="■"/>
            </a:pPr>
            <a:r>
              <a:rPr lang="en" sz="1800"/>
              <a:t>and the inputs, by what outcomes they cause (or other potential groupings).</a:t>
            </a:r>
          </a:p>
          <a:p>
            <a:pPr lvl="0" rtl="0">
              <a:spcBef>
                <a:spcPts val="0"/>
              </a:spcBef>
              <a:buNone/>
            </a:pPr>
            <a:r>
              <a:t/>
            </a:r>
            <a:endParaRPr/>
          </a:p>
        </p:txBody>
      </p:sp>
      <p:sp>
        <p:nvSpPr>
          <p:cNvPr id="291" name="Shape 2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297" name="Shape 297"/>
          <p:cNvSpPr/>
          <p:nvPr/>
        </p:nvSpPr>
        <p:spPr>
          <a:xfrm>
            <a:off x="591237" y="183770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298" name="Shape 298"/>
          <p:cNvSpPr/>
          <p:nvPr/>
        </p:nvSpPr>
        <p:spPr>
          <a:xfrm>
            <a:off x="1715542" y="2674854"/>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299" name="Shape 299"/>
          <p:cNvSpPr/>
          <p:nvPr/>
        </p:nvSpPr>
        <p:spPr>
          <a:xfrm>
            <a:off x="2929415" y="3516748"/>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Input Values</a:t>
            </a:r>
          </a:p>
        </p:txBody>
      </p:sp>
      <p:sp>
        <p:nvSpPr>
          <p:cNvPr id="300" name="Shape 300"/>
          <p:cNvSpPr/>
          <p:nvPr/>
        </p:nvSpPr>
        <p:spPr>
          <a:xfrm>
            <a:off x="4033809" y="436578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01" name="Shape 301"/>
          <p:cNvSpPr/>
          <p:nvPr/>
        </p:nvSpPr>
        <p:spPr>
          <a:xfrm>
            <a:off x="5178003" y="5233821"/>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02" name="Shape 302"/>
          <p:cNvCxnSpPr>
            <a:endCxn id="298" idx="1"/>
          </p:cNvCxnSpPr>
          <p:nvPr/>
        </p:nvCxnSpPr>
        <p:spPr>
          <a:xfrm>
            <a:off x="1038442" y="246515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303" name="Shape 303"/>
          <p:cNvCxnSpPr/>
          <p:nvPr/>
        </p:nvCxnSpPr>
        <p:spPr>
          <a:xfrm>
            <a:off x="2252468" y="3292860"/>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304" name="Shape 304"/>
          <p:cNvCxnSpPr/>
          <p:nvPr/>
        </p:nvCxnSpPr>
        <p:spPr>
          <a:xfrm>
            <a:off x="3356861" y="413476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305" name="Shape 305"/>
          <p:cNvCxnSpPr/>
          <p:nvPr/>
        </p:nvCxnSpPr>
        <p:spPr>
          <a:xfrm>
            <a:off x="4501055" y="4983789"/>
            <a:ext cx="677100" cy="518700"/>
          </a:xfrm>
          <a:prstGeom prst="straightConnector1">
            <a:avLst/>
          </a:prstGeom>
          <a:noFill/>
          <a:ln cap="flat" cmpd="sng" w="19050">
            <a:solidFill>
              <a:schemeClr val="dk2"/>
            </a:solidFill>
            <a:prstDash val="solid"/>
            <a:round/>
            <a:headEnd len="lg" w="lg" type="none"/>
            <a:tailEnd len="lg" w="lg" type="triangle"/>
          </a:ln>
        </p:spPr>
      </p:cxnSp>
      <p:sp>
        <p:nvSpPr>
          <p:cNvPr id="306" name="Shape 306"/>
          <p:cNvSpPr/>
          <p:nvPr/>
        </p:nvSpPr>
        <p:spPr>
          <a:xfrm>
            <a:off x="3356861" y="1832950"/>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307" name="Shape 307"/>
          <p:cNvSpPr/>
          <p:nvPr/>
        </p:nvSpPr>
        <p:spPr>
          <a:xfrm>
            <a:off x="4093269" y="2674854"/>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308" name="Shape 308"/>
          <p:cNvSpPr/>
          <p:nvPr/>
        </p:nvSpPr>
        <p:spPr>
          <a:xfrm>
            <a:off x="5178003" y="3448818"/>
            <a:ext cx="35088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309" name="Shape 309"/>
          <p:cNvSpPr/>
          <p:nvPr/>
        </p:nvSpPr>
        <p:spPr>
          <a:xfrm>
            <a:off x="6043687" y="4341325"/>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310" name="Shape 310"/>
          <p:cNvSpPr/>
          <p:nvPr/>
        </p:nvSpPr>
        <p:spPr>
          <a:xfrm>
            <a:off x="2065931" y="5214796"/>
            <a:ext cx="2599499"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311" name="Shape 3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Independently Testable Feature</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 are difficult to test in isolation. However, the system can usually be decomposed into the functions it provides.</a:t>
            </a:r>
          </a:p>
          <a:p>
            <a:pPr indent="-228600" lvl="0" marL="457200" marR="0" rtl="0" algn="l">
              <a:lnSpc>
                <a:spcPct val="100000"/>
              </a:lnSpc>
              <a:spcBef>
                <a:spcPts val="600"/>
              </a:spcBef>
              <a:spcAft>
                <a:spcPts val="0"/>
              </a:spcAft>
            </a:pPr>
            <a:r>
              <a:rPr b="1" lang="en"/>
              <a:t>An independently testable feature is a well-defined function that can be tested in (relative) isolation. </a:t>
            </a:r>
          </a:p>
          <a:p>
            <a:pPr indent="-228600" lvl="0" marL="457200" marR="0" rtl="0" algn="l">
              <a:lnSpc>
                <a:spcPct val="100000"/>
              </a:lnSpc>
              <a:spcBef>
                <a:spcPts val="600"/>
              </a:spcBef>
              <a:spcAft>
                <a:spcPts val="0"/>
              </a:spcAft>
            </a:pPr>
            <a:r>
              <a:rPr lang="en"/>
              <a:t>Identified to “divide and conquer” the complexity of functionality.</a:t>
            </a:r>
          </a:p>
        </p:txBody>
      </p:sp>
      <p:sp>
        <p:nvSpPr>
          <p:cNvPr id="318" name="Shape 31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Units and Features</a:t>
            </a:r>
          </a:p>
        </p:txBody>
      </p:sp>
      <p:sp>
        <p:nvSpPr>
          <p:cNvPr id="324" name="Shape 3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Executable tests are typically written in terms of “units” of code. </a:t>
            </a:r>
          </a:p>
          <a:p>
            <a:pPr indent="-228600" lvl="1" marL="914400" marR="0" rtl="0" algn="l">
              <a:lnSpc>
                <a:spcPct val="100000"/>
              </a:lnSpc>
              <a:spcBef>
                <a:spcPts val="600"/>
              </a:spcBef>
              <a:spcAft>
                <a:spcPts val="0"/>
              </a:spcAft>
            </a:pPr>
            <a:r>
              <a:rPr lang="en"/>
              <a:t>Usually a class or method.</a:t>
            </a:r>
          </a:p>
          <a:p>
            <a:pPr indent="-228600" lvl="1" marL="914400" marR="0" rtl="0" algn="l">
              <a:lnSpc>
                <a:spcPct val="100000"/>
              </a:lnSpc>
              <a:spcBef>
                <a:spcPts val="600"/>
              </a:spcBef>
              <a:spcAft>
                <a:spcPts val="0"/>
              </a:spcAft>
            </a:pPr>
            <a:r>
              <a:rPr lang="en"/>
              <a:t>Until we have a design, we do not have units.</a:t>
            </a:r>
          </a:p>
          <a:p>
            <a:pPr indent="-228600" lvl="0" marL="457200" marR="0" rtl="0" algn="l">
              <a:lnSpc>
                <a:spcPct val="100000"/>
              </a:lnSpc>
              <a:spcBef>
                <a:spcPts val="600"/>
              </a:spcBef>
              <a:spcAft>
                <a:spcPts val="0"/>
              </a:spcAft>
            </a:pPr>
            <a:r>
              <a:rPr lang="en"/>
              <a:t>An independently testable feature is a </a:t>
            </a:r>
            <a:r>
              <a:rPr i="1" lang="en"/>
              <a:t>capability</a:t>
            </a:r>
            <a:r>
              <a:rPr lang="en"/>
              <a:t> of the software.</a:t>
            </a:r>
          </a:p>
          <a:p>
            <a:pPr indent="-228600" lvl="1" marL="914400" marR="0" rtl="0" algn="l">
              <a:lnSpc>
                <a:spcPct val="100000"/>
              </a:lnSpc>
              <a:spcBef>
                <a:spcPts val="600"/>
              </a:spcBef>
              <a:spcAft>
                <a:spcPts val="0"/>
              </a:spcAft>
            </a:pPr>
            <a:r>
              <a:rPr lang="en"/>
              <a:t>May not correspond to unit(s).</a:t>
            </a:r>
          </a:p>
          <a:p>
            <a:pPr indent="-228600" lvl="1" marL="914400" marR="0" rtl="0" algn="l">
              <a:lnSpc>
                <a:spcPct val="100000"/>
              </a:lnSpc>
              <a:spcBef>
                <a:spcPts val="600"/>
              </a:spcBef>
              <a:spcAft>
                <a:spcPts val="0"/>
              </a:spcAft>
            </a:pPr>
            <a:r>
              <a:rPr lang="en"/>
              <a:t>Can be at the class, subsystem, or system level.</a:t>
            </a:r>
          </a:p>
        </p:txBody>
      </p:sp>
      <p:sp>
        <p:nvSpPr>
          <p:cNvPr id="325" name="Shape 3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Features and Parameters</a:t>
            </a:r>
          </a:p>
        </p:txBody>
      </p:sp>
      <p:sp>
        <p:nvSpPr>
          <p:cNvPr id="331" name="Shape 33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Tests for features must be described in terms of all of the parameters and environmental factors that influence the feature’s execution.</a:t>
            </a:r>
          </a:p>
          <a:p>
            <a:pPr indent="-228600" lvl="0" marL="457200" marR="0" rtl="0" algn="l">
              <a:lnSpc>
                <a:spcPct val="100000"/>
              </a:lnSpc>
              <a:spcBef>
                <a:spcPts val="600"/>
              </a:spcBef>
              <a:spcAft>
                <a:spcPts val="0"/>
              </a:spcAft>
            </a:pPr>
            <a:r>
              <a:rPr lang="en"/>
              <a:t>What are the inputs to that feature?</a:t>
            </a:r>
          </a:p>
          <a:p>
            <a:pPr indent="-228600" lvl="1" marL="914400" marR="0" rtl="0" algn="l">
              <a:lnSpc>
                <a:spcPct val="100000"/>
              </a:lnSpc>
              <a:spcBef>
                <a:spcPts val="600"/>
              </a:spcBef>
              <a:spcAft>
                <a:spcPts val="0"/>
              </a:spcAft>
            </a:pPr>
            <a:r>
              <a:rPr lang="en"/>
              <a:t>User registration on a website might take in: </a:t>
            </a:r>
          </a:p>
          <a:p>
            <a:pPr indent="-355600" lvl="2" marL="13716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(firstName, lastName, dateOfBirth, eMail)</a:t>
            </a:r>
          </a:p>
          <a:p>
            <a:pPr indent="-228600" lvl="0" marL="457200" marR="0" rtl="0" algn="l">
              <a:lnSpc>
                <a:spcPct val="100000"/>
              </a:lnSpc>
              <a:spcBef>
                <a:spcPts val="600"/>
              </a:spcBef>
              <a:spcAft>
                <a:spcPts val="0"/>
              </a:spcAft>
            </a:pPr>
            <a:r>
              <a:rPr lang="en"/>
              <a:t>Consider implicit environmental factors.</a:t>
            </a:r>
          </a:p>
          <a:p>
            <a:pPr indent="-228600" lvl="1" marL="914400" marR="0" rtl="0" algn="l">
              <a:lnSpc>
                <a:spcPct val="100000"/>
              </a:lnSpc>
              <a:spcBef>
                <a:spcPts val="600"/>
              </a:spcBef>
              <a:spcAft>
                <a:spcPts val="0"/>
              </a:spcAft>
            </a:pPr>
            <a:r>
              <a:rPr lang="en"/>
              <a:t>Registration also requires a user database.</a:t>
            </a:r>
          </a:p>
          <a:p>
            <a:pPr indent="-355600" lvl="2" marL="1371600" marR="0" rtl="0" algn="l">
              <a:lnSpc>
                <a:spcPct val="100000"/>
              </a:lnSpc>
              <a:spcBef>
                <a:spcPts val="600"/>
              </a:spcBef>
              <a:spcAft>
                <a:spcPts val="0"/>
              </a:spcAft>
              <a:buSzPct val="100000"/>
            </a:pPr>
            <a:r>
              <a:rPr lang="en" sz="2000"/>
              <a:t>The existence and contents of that database influence execution.</a:t>
            </a:r>
          </a:p>
        </p:txBody>
      </p:sp>
      <p:sp>
        <p:nvSpPr>
          <p:cNvPr id="332" name="Shape 3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338" name="Shape 33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key to identifying tests is in understanding </a:t>
            </a:r>
            <a:r>
              <a:rPr i="1" lang="en"/>
              <a:t>how</a:t>
            </a:r>
            <a:r>
              <a:rPr lang="en"/>
              <a:t> the parameters are used by the feature.</a:t>
            </a:r>
          </a:p>
          <a:p>
            <a:pPr indent="-419100" lvl="0" marL="457200" marR="0" rtl="0" algn="l">
              <a:lnSpc>
                <a:spcPct val="100000"/>
              </a:lnSpc>
              <a:spcBef>
                <a:spcPts val="600"/>
              </a:spcBef>
              <a:spcAft>
                <a:spcPts val="0"/>
              </a:spcAft>
              <a:buClr>
                <a:schemeClr val="dk1"/>
              </a:buClr>
              <a:buSzPct val="100000"/>
              <a:buFont typeface="Arial"/>
            </a:pPr>
            <a:r>
              <a:rPr lang="en"/>
              <a:t>Type information is helpful.</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firstName </a:t>
            </a:r>
            <a:r>
              <a:rPr lang="en"/>
              <a:t>is a string, the database contains </a:t>
            </a:r>
            <a:r>
              <a:rPr lang="en">
                <a:latin typeface="Courier New"/>
                <a:ea typeface="Courier New"/>
                <a:cs typeface="Courier New"/>
                <a:sym typeface="Courier New"/>
              </a:rPr>
              <a:t>UserRecord</a:t>
            </a:r>
            <a:r>
              <a:rPr lang="en"/>
              <a:t> structs.</a:t>
            </a:r>
          </a:p>
          <a:p>
            <a:pPr indent="-228600" lvl="0" marL="457200" marR="0" rtl="0" algn="l">
              <a:lnSpc>
                <a:spcPct val="100000"/>
              </a:lnSpc>
              <a:spcBef>
                <a:spcPts val="600"/>
              </a:spcBef>
              <a:spcAft>
                <a:spcPts val="0"/>
              </a:spcAft>
            </a:pPr>
            <a:r>
              <a:rPr lang="en"/>
              <a:t>… but context is important.</a:t>
            </a:r>
          </a:p>
          <a:p>
            <a:pPr indent="-228600" lvl="1" marL="914400" marR="0" rtl="0" algn="l">
              <a:lnSpc>
                <a:spcPct val="100000"/>
              </a:lnSpc>
              <a:spcBef>
                <a:spcPts val="600"/>
              </a:spcBef>
              <a:spcAft>
                <a:spcPts val="0"/>
              </a:spcAft>
            </a:pPr>
            <a:r>
              <a:rPr lang="en"/>
              <a:t>If the database already contains an entry for that combination of fields, registration should be rejected.</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dateOfBirth </a:t>
            </a:r>
            <a:r>
              <a:rPr lang="en"/>
              <a:t>is a collection of three integers, but those integers are not used for any arithmetic operations.</a:t>
            </a:r>
          </a:p>
        </p:txBody>
      </p:sp>
      <p:sp>
        <p:nvSpPr>
          <p:cNvPr id="339" name="Shape 33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
        <p:nvSpPr>
          <p:cNvPr id="340" name="Shape 3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Context</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 input for a feature might be split into multiple “variables” based on contextual use.</a:t>
            </a:r>
          </a:p>
          <a:p>
            <a:pPr indent="-228600" lvl="1" marL="914400" marR="0" rtl="0" algn="l">
              <a:lnSpc>
                <a:spcPct val="100000"/>
              </a:lnSpc>
              <a:spcBef>
                <a:spcPts val="600"/>
              </a:spcBef>
              <a:spcAft>
                <a:spcPts val="0"/>
              </a:spcAft>
            </a:pPr>
            <a:r>
              <a:rPr lang="en"/>
              <a:t>The database may or may not contain a record for that user.</a:t>
            </a:r>
          </a:p>
          <a:p>
            <a:pPr indent="-228600" lvl="2" marL="1371600" marR="0" rtl="0" algn="l">
              <a:lnSpc>
                <a:spcPct val="100000"/>
              </a:lnSpc>
              <a:spcBef>
                <a:spcPts val="600"/>
              </a:spcBef>
              <a:spcAft>
                <a:spcPts val="0"/>
              </a:spcAft>
            </a:pPr>
            <a:r>
              <a:rPr lang="en"/>
              <a:t>In either case, issues may emerge based on the size of the database.</a:t>
            </a:r>
          </a:p>
          <a:p>
            <a:pPr indent="-228600" lvl="2" marL="1371600" marR="0" rtl="0" algn="l">
              <a:lnSpc>
                <a:spcPct val="100000"/>
              </a:lnSpc>
              <a:spcBef>
                <a:spcPts val="600"/>
              </a:spcBef>
              <a:spcAft>
                <a:spcPts val="0"/>
              </a:spcAft>
            </a:pPr>
            <a:r>
              <a:rPr lang="en"/>
              <a:t>The program may also have issues if a database connection cannot be established.</a:t>
            </a:r>
          </a:p>
          <a:p>
            <a:pPr indent="-228600" lvl="1" marL="914400" marR="0" rtl="0" algn="l">
              <a:lnSpc>
                <a:spcPct val="100000"/>
              </a:lnSpc>
              <a:spcBef>
                <a:spcPts val="600"/>
              </a:spcBef>
              <a:spcAft>
                <a:spcPts val="0"/>
              </a:spcAft>
            </a:pPr>
            <a:r>
              <a:rPr lang="en"/>
              <a:t>This is three “parameters” for a  feature.</a:t>
            </a:r>
          </a:p>
        </p:txBody>
      </p:sp>
      <p:sp>
        <p:nvSpPr>
          <p:cNvPr id="347" name="Shape 3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Should Requirements be Testable?</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The software might have bugs.</a:t>
            </a:r>
          </a:p>
          <a:p>
            <a:pPr indent="-406400" lvl="0" marL="457200" marR="0" rtl="0" algn="l">
              <a:lnSpc>
                <a:spcPct val="100000"/>
              </a:lnSpc>
              <a:spcBef>
                <a:spcPts val="600"/>
              </a:spcBef>
              <a:spcAft>
                <a:spcPts val="0"/>
              </a:spcAft>
              <a:buSzPct val="100000"/>
            </a:pPr>
            <a:r>
              <a:rPr i="1" lang="en" sz="2800"/>
              <a:t>The requirements might have “bugs”</a:t>
            </a:r>
            <a:r>
              <a:rPr lang="en" sz="2800"/>
              <a:t>.</a:t>
            </a:r>
          </a:p>
          <a:p>
            <a:pPr indent="-406400" lvl="1" marL="914400" marR="0" rtl="0" algn="l">
              <a:lnSpc>
                <a:spcPct val="100000"/>
              </a:lnSpc>
              <a:spcBef>
                <a:spcPts val="600"/>
              </a:spcBef>
              <a:spcAft>
                <a:spcPts val="0"/>
              </a:spcAft>
              <a:buSzPct val="100000"/>
            </a:pPr>
            <a:r>
              <a:rPr lang="en" sz="2800"/>
              <a:t>Can’t “test” the document, but writing a test for the code requires thinking through the specification.</a:t>
            </a:r>
          </a:p>
          <a:p>
            <a:pPr indent="-406400" lvl="0" marL="457200" marR="0" rtl="0" algn="l">
              <a:lnSpc>
                <a:spcPct val="100000"/>
              </a:lnSpc>
              <a:spcBef>
                <a:spcPts val="600"/>
              </a:spcBef>
              <a:spcAft>
                <a:spcPts val="0"/>
              </a:spcAft>
              <a:buSzPct val="100000"/>
            </a:pPr>
            <a:r>
              <a:rPr lang="en" sz="2800"/>
              <a:t>Tests give a way to argue that the software does what we promised it would do (</a:t>
            </a:r>
            <a:r>
              <a:rPr b="1" lang="en" sz="2800"/>
              <a:t>verification</a:t>
            </a:r>
            <a:r>
              <a:rPr lang="en" sz="2800"/>
              <a:t>).</a:t>
            </a:r>
          </a:p>
          <a:p>
            <a:pPr indent="-406400" lvl="1" marL="914400" marR="0" rtl="0" algn="l">
              <a:lnSpc>
                <a:spcPct val="100000"/>
              </a:lnSpc>
              <a:spcBef>
                <a:spcPts val="600"/>
              </a:spcBef>
              <a:spcAft>
                <a:spcPts val="0"/>
              </a:spcAft>
              <a:buSzPct val="100000"/>
            </a:pPr>
            <a:r>
              <a:rPr lang="en" sz="2800"/>
              <a:t>If a requirement is not testable, we cannot prove that the software fulfills it.</a:t>
            </a:r>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Registration System</a:t>
            </a:r>
          </a:p>
          <a:p>
            <a:pPr lvl="0" marR="0" rtl="0" algn="l">
              <a:lnSpc>
                <a:spcPct val="100000"/>
              </a:lnSpc>
              <a:spcBef>
                <a:spcPts val="600"/>
              </a:spcBef>
              <a:spcAft>
                <a:spcPts val="0"/>
              </a:spcAft>
              <a:buNone/>
            </a:pPr>
            <a:r>
              <a:rPr b="1" lang="en"/>
              <a:t>What are some independently testable features?</a:t>
            </a:r>
          </a:p>
        </p:txBody>
      </p:sp>
      <p:sp>
        <p:nvSpPr>
          <p:cNvPr id="354" name="Shape 354"/>
          <p:cNvSpPr txBox="1"/>
          <p:nvPr>
            <p:ph idx="1" type="body"/>
          </p:nvPr>
        </p:nvSpPr>
        <p:spPr>
          <a:xfrm>
            <a:off x="457200" y="3477950"/>
            <a:ext cx="8538600"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Add class</a:t>
            </a:r>
          </a:p>
          <a:p>
            <a:pPr indent="-228600" lvl="0" marL="457200" marR="0" rtl="0" algn="l">
              <a:lnSpc>
                <a:spcPct val="100000"/>
              </a:lnSpc>
              <a:spcBef>
                <a:spcPts val="600"/>
              </a:spcBef>
              <a:spcAft>
                <a:spcPts val="0"/>
              </a:spcAft>
            </a:pPr>
            <a:r>
              <a:rPr lang="en"/>
              <a:t>Drop class</a:t>
            </a:r>
          </a:p>
          <a:p>
            <a:pPr indent="-228600" lvl="0" marL="457200" marR="0" rtl="0" algn="l">
              <a:lnSpc>
                <a:spcPct val="100000"/>
              </a:lnSpc>
              <a:spcBef>
                <a:spcPts val="600"/>
              </a:spcBef>
              <a:spcAft>
                <a:spcPts val="0"/>
              </a:spcAft>
            </a:pPr>
            <a:r>
              <a:rPr lang="en"/>
              <a:t>Modify grading scale</a:t>
            </a:r>
          </a:p>
          <a:p>
            <a:pPr indent="-228600" lvl="0" marL="457200" marR="0" rtl="0" algn="l">
              <a:lnSpc>
                <a:spcPct val="100000"/>
              </a:lnSpc>
              <a:spcBef>
                <a:spcPts val="600"/>
              </a:spcBef>
              <a:spcAft>
                <a:spcPts val="0"/>
              </a:spcAft>
            </a:pPr>
            <a:r>
              <a:rPr lang="en"/>
              <a:t>Change number of credits</a:t>
            </a:r>
          </a:p>
          <a:p>
            <a:pPr indent="-228600" lvl="0" marL="457200" marR="0" rtl="0" algn="l">
              <a:lnSpc>
                <a:spcPct val="100000"/>
              </a:lnSpc>
              <a:spcBef>
                <a:spcPts val="600"/>
              </a:spcBef>
              <a:spcAft>
                <a:spcPts val="0"/>
              </a:spcAft>
            </a:pPr>
            <a:r>
              <a:rPr lang="en"/>
              <a:t>Graphical interface of registration page</a:t>
            </a:r>
          </a:p>
        </p:txBody>
      </p:sp>
      <p:sp>
        <p:nvSpPr>
          <p:cNvPr id="355" name="Shape 3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Adding a class</a:t>
            </a:r>
          </a:p>
          <a:p>
            <a:pPr lvl="0" marR="0" rtl="0" algn="l">
              <a:lnSpc>
                <a:spcPct val="100000"/>
              </a:lnSpc>
              <a:spcBef>
                <a:spcPts val="600"/>
              </a:spcBef>
              <a:spcAft>
                <a:spcPts val="0"/>
              </a:spcAft>
              <a:buNone/>
            </a:pPr>
            <a:r>
              <a:rPr b="1" lang="en"/>
              <a:t>What are the parameters?</a:t>
            </a:r>
          </a:p>
        </p:txBody>
      </p:sp>
      <p:sp>
        <p:nvSpPr>
          <p:cNvPr id="362" name="Shape 362"/>
          <p:cNvSpPr txBox="1"/>
          <p:nvPr>
            <p:ph idx="1" type="body"/>
          </p:nvPr>
        </p:nvSpPr>
        <p:spPr>
          <a:xfrm>
            <a:off x="457200" y="3477950"/>
            <a:ext cx="8538600"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Course number to add</a:t>
            </a:r>
          </a:p>
          <a:p>
            <a:pPr indent="-228600" lvl="0" marL="457200" marR="0" rtl="0" algn="l">
              <a:lnSpc>
                <a:spcPct val="100000"/>
              </a:lnSpc>
              <a:spcBef>
                <a:spcPts val="600"/>
              </a:spcBef>
              <a:spcAft>
                <a:spcPts val="0"/>
              </a:spcAft>
            </a:pPr>
            <a:r>
              <a:rPr lang="en"/>
              <a:t>Grading basis</a:t>
            </a:r>
          </a:p>
          <a:p>
            <a:pPr indent="-228600" lvl="0" marL="457200" marR="0" rtl="0" algn="l">
              <a:lnSpc>
                <a:spcPct val="100000"/>
              </a:lnSpc>
              <a:spcBef>
                <a:spcPts val="600"/>
              </a:spcBef>
              <a:spcAft>
                <a:spcPts val="0"/>
              </a:spcAft>
            </a:pPr>
            <a:r>
              <a:rPr lang="en"/>
              <a:t>Student record</a:t>
            </a:r>
          </a:p>
          <a:p>
            <a:pPr indent="-228600" lvl="0" marL="457200" marR="0" rtl="0" algn="l">
              <a:lnSpc>
                <a:spcPct val="100000"/>
              </a:lnSpc>
              <a:spcBef>
                <a:spcPts val="600"/>
              </a:spcBef>
              <a:spcAft>
                <a:spcPts val="0"/>
              </a:spcAft>
            </a:pPr>
            <a:r>
              <a:rPr lang="en"/>
              <a:t>What about a course database? Student record database?</a:t>
            </a:r>
          </a:p>
        </p:txBody>
      </p:sp>
      <p:sp>
        <p:nvSpPr>
          <p:cNvPr id="363" name="Shape 36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369" name="Shape 3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Student Record</a:t>
            </a:r>
          </a:p>
          <a:p>
            <a:pPr indent="-228600" lvl="0" marL="457200" marR="0" rtl="0" algn="l">
              <a:lnSpc>
                <a:spcPct val="100000"/>
              </a:lnSpc>
              <a:spcBef>
                <a:spcPts val="600"/>
              </a:spcBef>
              <a:spcAft>
                <a:spcPts val="0"/>
              </a:spcAft>
            </a:pPr>
            <a:r>
              <a:rPr lang="en"/>
              <a:t>Context - how is it used?</a:t>
            </a:r>
          </a:p>
          <a:p>
            <a:pPr indent="-228600" lvl="1" marL="914400" marR="0" rtl="0" algn="l">
              <a:lnSpc>
                <a:spcPct val="100000"/>
              </a:lnSpc>
              <a:spcBef>
                <a:spcPts val="600"/>
              </a:spcBef>
              <a:spcAft>
                <a:spcPts val="0"/>
              </a:spcAft>
            </a:pPr>
            <a:r>
              <a:rPr lang="en"/>
              <a:t>Have you already taken the course?</a:t>
            </a:r>
          </a:p>
          <a:p>
            <a:pPr indent="-228600" lvl="1" marL="914400" marR="0" rtl="0" algn="l">
              <a:lnSpc>
                <a:spcPct val="100000"/>
              </a:lnSpc>
              <a:spcBef>
                <a:spcPts val="600"/>
              </a:spcBef>
              <a:spcAft>
                <a:spcPts val="0"/>
              </a:spcAft>
            </a:pPr>
            <a:r>
              <a:rPr lang="en"/>
              <a:t>Are there holds on your record?</a:t>
            </a:r>
          </a:p>
          <a:p>
            <a:pPr indent="-228600" lvl="1" marL="914400" marR="0" rtl="0" algn="l">
              <a:lnSpc>
                <a:spcPct val="100000"/>
              </a:lnSpc>
              <a:spcBef>
                <a:spcPts val="600"/>
              </a:spcBef>
              <a:spcAft>
                <a:spcPts val="0"/>
              </a:spcAft>
            </a:pPr>
            <a:r>
              <a:rPr lang="en"/>
              <a:t>Do you meet the prerequisites?</a:t>
            </a:r>
          </a:p>
          <a:p>
            <a:pPr indent="-228600" lvl="1" marL="914400" marR="0" rtl="0" algn="l">
              <a:lnSpc>
                <a:spcPct val="100000"/>
              </a:lnSpc>
              <a:spcBef>
                <a:spcPts val="600"/>
              </a:spcBef>
              <a:spcAft>
                <a:spcPts val="0"/>
              </a:spcAft>
            </a:pPr>
            <a:r>
              <a:rPr lang="en"/>
              <a:t>…</a:t>
            </a:r>
          </a:p>
          <a:p>
            <a:pPr indent="-228600" lvl="1" marL="914400" marR="0" rtl="0" algn="l">
              <a:lnSpc>
                <a:spcPct val="100000"/>
              </a:lnSpc>
              <a:spcBef>
                <a:spcPts val="600"/>
              </a:spcBef>
              <a:spcAft>
                <a:spcPts val="0"/>
              </a:spcAft>
            </a:pPr>
            <a:r>
              <a:rPr lang="en"/>
              <a:t>Each of these can be varied when testing.</a:t>
            </a:r>
          </a:p>
        </p:txBody>
      </p:sp>
      <p:sp>
        <p:nvSpPr>
          <p:cNvPr id="370" name="Shape 3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Where We Are At...</a:t>
            </a:r>
          </a:p>
        </p:txBody>
      </p:sp>
      <p:sp>
        <p:nvSpPr>
          <p:cNvPr id="376" name="Shape 376"/>
          <p:cNvSpPr/>
          <p:nvPr/>
        </p:nvSpPr>
        <p:spPr>
          <a:xfrm>
            <a:off x="457200" y="1811920"/>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377" name="Shape 377"/>
          <p:cNvSpPr/>
          <p:nvPr/>
        </p:nvSpPr>
        <p:spPr>
          <a:xfrm>
            <a:off x="1651682" y="2726978"/>
            <a:ext cx="2039399"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378" name="Shape 378"/>
          <p:cNvSpPr/>
          <p:nvPr/>
        </p:nvSpPr>
        <p:spPr>
          <a:xfrm>
            <a:off x="2941324" y="3647220"/>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Input Values</a:t>
            </a:r>
          </a:p>
        </p:txBody>
      </p:sp>
      <p:sp>
        <p:nvSpPr>
          <p:cNvPr id="379" name="Shape 379"/>
          <p:cNvSpPr/>
          <p:nvPr/>
        </p:nvSpPr>
        <p:spPr>
          <a:xfrm>
            <a:off x="4114652" y="4575268"/>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80" name="Shape 380"/>
          <p:cNvSpPr/>
          <p:nvPr/>
        </p:nvSpPr>
        <p:spPr>
          <a:xfrm>
            <a:off x="5330265" y="5524087"/>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81" name="Shape 381"/>
          <p:cNvCxnSpPr>
            <a:endCxn id="377" idx="1"/>
          </p:cNvCxnSpPr>
          <p:nvPr/>
        </p:nvCxnSpPr>
        <p:spPr>
          <a:xfrm>
            <a:off x="932582" y="2497778"/>
            <a:ext cx="719099" cy="567000"/>
          </a:xfrm>
          <a:prstGeom prst="straightConnector1">
            <a:avLst/>
          </a:prstGeom>
          <a:noFill/>
          <a:ln cap="flat" cmpd="sng" w="19050">
            <a:solidFill>
              <a:schemeClr val="dk2"/>
            </a:solidFill>
            <a:prstDash val="solid"/>
            <a:round/>
            <a:headEnd len="lg" w="lg" type="none"/>
            <a:tailEnd len="lg" w="lg" type="triangle"/>
          </a:ln>
        </p:spPr>
      </p:cxnSp>
      <p:cxnSp>
        <p:nvCxnSpPr>
          <p:cNvPr id="382" name="Shape 382"/>
          <p:cNvCxnSpPr/>
          <p:nvPr/>
        </p:nvCxnSpPr>
        <p:spPr>
          <a:xfrm>
            <a:off x="2222122" y="3402497"/>
            <a:ext cx="719100" cy="567000"/>
          </a:xfrm>
          <a:prstGeom prst="straightConnector1">
            <a:avLst/>
          </a:prstGeom>
          <a:noFill/>
          <a:ln cap="flat" cmpd="sng" w="19050">
            <a:solidFill>
              <a:schemeClr val="dk2"/>
            </a:solidFill>
            <a:prstDash val="solid"/>
            <a:round/>
            <a:headEnd len="lg" w="lg" type="none"/>
            <a:tailEnd len="lg" w="lg" type="triangle"/>
          </a:ln>
        </p:spPr>
      </p:cxnSp>
      <p:cxnSp>
        <p:nvCxnSpPr>
          <p:cNvPr id="383" name="Shape 383"/>
          <p:cNvCxnSpPr/>
          <p:nvPr/>
        </p:nvCxnSpPr>
        <p:spPr>
          <a:xfrm>
            <a:off x="3395450" y="4322750"/>
            <a:ext cx="719100" cy="567000"/>
          </a:xfrm>
          <a:prstGeom prst="straightConnector1">
            <a:avLst/>
          </a:prstGeom>
          <a:noFill/>
          <a:ln cap="flat" cmpd="sng" w="19050">
            <a:solidFill>
              <a:schemeClr val="dk2"/>
            </a:solidFill>
            <a:prstDash val="solid"/>
            <a:round/>
            <a:headEnd len="lg" w="lg" type="none"/>
            <a:tailEnd len="lg" w="lg" type="triangle"/>
          </a:ln>
        </p:spPr>
      </p:cxnSp>
      <p:cxnSp>
        <p:nvCxnSpPr>
          <p:cNvPr id="384" name="Shape 384"/>
          <p:cNvCxnSpPr/>
          <p:nvPr/>
        </p:nvCxnSpPr>
        <p:spPr>
          <a:xfrm>
            <a:off x="4611063" y="5250786"/>
            <a:ext cx="719100" cy="567000"/>
          </a:xfrm>
          <a:prstGeom prst="straightConnector1">
            <a:avLst/>
          </a:prstGeom>
          <a:noFill/>
          <a:ln cap="flat" cmpd="sng" w="19050">
            <a:solidFill>
              <a:schemeClr val="dk2"/>
            </a:solidFill>
            <a:prstDash val="solid"/>
            <a:round/>
            <a:headEnd len="lg" w="lg" type="none"/>
            <a:tailEnd len="lg" w="lg" type="triangle"/>
          </a:ln>
        </p:spPr>
      </p:cxnSp>
      <p:sp>
        <p:nvSpPr>
          <p:cNvPr id="385" name="Shape 385"/>
          <p:cNvSpPr/>
          <p:nvPr/>
        </p:nvSpPr>
        <p:spPr>
          <a:xfrm>
            <a:off x="3395450" y="1806725"/>
            <a:ext cx="4110300" cy="6756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386" name="Shape 386"/>
          <p:cNvSpPr/>
          <p:nvPr/>
        </p:nvSpPr>
        <p:spPr>
          <a:xfrm>
            <a:off x="4177823" y="2726978"/>
            <a:ext cx="4110299" cy="6756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387" name="Shape 3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
        <p:nvSpPr>
          <p:cNvPr id="388" name="Shape 388"/>
          <p:cNvSpPr/>
          <p:nvPr/>
        </p:nvSpPr>
        <p:spPr>
          <a:xfrm>
            <a:off x="2496499" y="3542950"/>
            <a:ext cx="6010800" cy="27726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b="1" lang="en" sz="3600"/>
              <a:t>Next Class</a:t>
            </a:r>
          </a:p>
          <a:p>
            <a:pPr lvl="0" rtl="0" algn="r">
              <a:spcBef>
                <a:spcPts val="0"/>
              </a:spcBef>
              <a:buNone/>
            </a:pPr>
            <a:r>
              <a:t/>
            </a:r>
            <a:endParaRPr b="1" sz="3600"/>
          </a:p>
          <a:p>
            <a:pPr lvl="0" rtl="0" algn="r">
              <a:spcBef>
                <a:spcPts val="0"/>
              </a:spcBef>
              <a:buNone/>
            </a:pPr>
            <a:r>
              <a:t/>
            </a:r>
            <a:endParaRPr b="1" sz="3600"/>
          </a:p>
          <a:p>
            <a:pPr lvl="0" algn="r">
              <a:spcBef>
                <a:spcPts val="0"/>
              </a:spcBef>
              <a:buNone/>
            </a:pPr>
            <a:r>
              <a:t/>
            </a:r>
            <a:endParaRPr b="1" sz="3600"/>
          </a:p>
        </p:txBody>
      </p:sp>
      <p:sp>
        <p:nvSpPr>
          <p:cNvPr id="389" name="Shape 3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95" name="Shape 3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Do yourself and the testing group a favor: </a:t>
            </a:r>
            <a:r>
              <a:rPr b="1" lang="en"/>
              <a:t>develop test cases for each requirement.</a:t>
            </a:r>
          </a:p>
          <a:p>
            <a:pPr indent="-228600" lvl="0" marL="457200" marR="0" rtl="0" algn="l">
              <a:lnSpc>
                <a:spcPct val="100000"/>
              </a:lnSpc>
              <a:spcBef>
                <a:spcPts val="600"/>
              </a:spcBef>
              <a:spcAft>
                <a:spcPts val="0"/>
              </a:spcAft>
            </a:pPr>
            <a:r>
              <a:rPr lang="en"/>
              <a:t>If the requirement cannot be tested, you most likely have a bad requirement.</a:t>
            </a:r>
          </a:p>
          <a:p>
            <a:pPr indent="-228600" lvl="1" marL="914400" marR="0" rtl="0" algn="l">
              <a:lnSpc>
                <a:spcPct val="100000"/>
              </a:lnSpc>
              <a:spcBef>
                <a:spcPts val="600"/>
              </a:spcBef>
              <a:spcAft>
                <a:spcPts val="0"/>
              </a:spcAft>
            </a:pPr>
            <a:r>
              <a:rPr lang="en"/>
              <a:t>Rewrite it so it is testable.</a:t>
            </a:r>
          </a:p>
          <a:p>
            <a:pPr indent="-228600" lvl="1" marL="914400" marR="0" rtl="0" algn="l">
              <a:lnSpc>
                <a:spcPct val="100000"/>
              </a:lnSpc>
              <a:spcBef>
                <a:spcPts val="600"/>
              </a:spcBef>
              <a:spcAft>
                <a:spcPts val="0"/>
              </a:spcAft>
            </a:pPr>
            <a:r>
              <a:rPr lang="en"/>
              <a:t>Remove the requirement if it can’t be rewritten.</a:t>
            </a:r>
          </a:p>
          <a:p>
            <a:pPr indent="-228600" lvl="1" marL="914400" marR="0" rtl="0" algn="l">
              <a:lnSpc>
                <a:spcPct val="100000"/>
              </a:lnSpc>
              <a:spcBef>
                <a:spcPts val="600"/>
              </a:spcBef>
              <a:spcAft>
                <a:spcPts val="0"/>
              </a:spcAft>
            </a:pPr>
            <a:r>
              <a:rPr lang="en"/>
              <a:t>Point out why it is an unstable requirement.</a:t>
            </a:r>
          </a:p>
          <a:p>
            <a:pPr indent="-228600" lvl="0" marL="457200" marR="0" rtl="0" algn="l">
              <a:lnSpc>
                <a:spcPct val="100000"/>
              </a:lnSpc>
              <a:spcBef>
                <a:spcPts val="600"/>
              </a:spcBef>
              <a:spcAft>
                <a:spcPts val="0"/>
              </a:spcAft>
            </a:pPr>
            <a:r>
              <a:rPr lang="en"/>
              <a:t>Your requirements and testing effort will be greatly improved!</a:t>
            </a:r>
          </a:p>
          <a:p>
            <a:pPr lvl="0" marR="0" rtl="0" algn="l">
              <a:lnSpc>
                <a:spcPct val="100000"/>
              </a:lnSpc>
              <a:spcBef>
                <a:spcPts val="600"/>
              </a:spcBef>
              <a:spcAft>
                <a:spcPts val="0"/>
              </a:spcAft>
              <a:buNone/>
            </a:pPr>
            <a:r>
              <a:t/>
            </a:r>
            <a:endParaRPr b="1"/>
          </a:p>
        </p:txBody>
      </p:sp>
      <p:sp>
        <p:nvSpPr>
          <p:cNvPr id="396" name="Shape 39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02" name="Shape 4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Coming up with concrete requirements-based test cases.</a:t>
            </a:r>
          </a:p>
          <a:p>
            <a:pPr indent="-228600" lvl="0" marL="457200" rtl="0">
              <a:spcBef>
                <a:spcPts val="0"/>
              </a:spcBef>
            </a:pPr>
            <a:r>
              <a:rPr lang="en"/>
              <a:t>Reading:</a:t>
            </a:r>
          </a:p>
          <a:p>
            <a:pPr indent="-228600" lvl="1" marL="914400" rtl="0">
              <a:spcBef>
                <a:spcPts val="600"/>
              </a:spcBef>
            </a:pPr>
            <a:r>
              <a:rPr lang="en"/>
              <a:t>Sommerville, chapter 8</a:t>
            </a:r>
          </a:p>
          <a:p>
            <a:pPr indent="-228600" lvl="2" marL="1371600" rtl="0">
              <a:spcBef>
                <a:spcPts val="600"/>
              </a:spcBef>
            </a:pPr>
            <a:r>
              <a:rPr lang="en"/>
              <a:t>Introduction, section 8.3.1, 8.3.2</a:t>
            </a:r>
          </a:p>
          <a:p>
            <a:pPr indent="0" lvl="0" mar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Draft requirements due soon!</a:t>
            </a:r>
          </a:p>
          <a:p>
            <a:pPr indent="-228600" lvl="1" marL="914400" marR="0" rtl="0" algn="l">
              <a:lnSpc>
                <a:spcPct val="100000"/>
              </a:lnSpc>
              <a:spcBef>
                <a:spcPts val="600"/>
              </a:spcBef>
              <a:spcAft>
                <a:spcPts val="0"/>
              </a:spcAft>
            </a:pPr>
            <a:r>
              <a:rPr lang="en"/>
              <a:t>September 27th</a:t>
            </a:r>
          </a:p>
          <a:p>
            <a:pPr lvl="0" marR="0" rtl="0" algn="l">
              <a:lnSpc>
                <a:spcPct val="100000"/>
              </a:lnSpc>
              <a:spcBef>
                <a:spcPts val="600"/>
              </a:spcBef>
              <a:spcAft>
                <a:spcPts val="0"/>
              </a:spcAft>
              <a:buNone/>
            </a:pPr>
            <a:r>
              <a:t/>
            </a:r>
            <a:endParaRPr b="1"/>
          </a:p>
        </p:txBody>
      </p:sp>
      <p:sp>
        <p:nvSpPr>
          <p:cNvPr id="403" name="Shape 4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543450" y="2555975"/>
            <a:ext cx="7948500" cy="1547400"/>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
        <p:nvSpPr>
          <p:cNvPr id="79" name="Shape 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Answer...</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p>
          <a:p>
            <a:pPr indent="-406400" lvl="0" marL="457200" marR="0" rtl="0" algn="l">
              <a:lnSpc>
                <a:spcPct val="100000"/>
              </a:lnSpc>
              <a:spcBef>
                <a:spcPts val="600"/>
              </a:spcBef>
              <a:spcAft>
                <a:spcPts val="0"/>
              </a:spcAft>
              <a:buSzPct val="100000"/>
            </a:pPr>
            <a:r>
              <a:rPr lang="en" sz="2800"/>
              <a:t>Correct, reliable, safe, and robust.</a:t>
            </a:r>
          </a:p>
          <a:p>
            <a:pPr indent="-406400" lvl="0" marL="457200" marR="0" rtl="0" algn="l">
              <a:lnSpc>
                <a:spcPct val="100000"/>
              </a:lnSpc>
              <a:spcBef>
                <a:spcPts val="600"/>
              </a:spcBef>
              <a:spcAft>
                <a:spcPts val="0"/>
              </a:spcAft>
              <a:buSzPct val="100000"/>
            </a:pPr>
            <a:r>
              <a:rPr lang="en" sz="2800"/>
              <a:t>The primary process of making software dependable (and providing evidence of dependability) is</a:t>
            </a:r>
            <a:r>
              <a:rPr b="1" lang="en" sz="2800"/>
              <a:t> Verification and Validation</a:t>
            </a:r>
            <a:r>
              <a:rPr lang="en" sz="2800"/>
              <a:t>.</a:t>
            </a:r>
          </a:p>
          <a:p>
            <a:pPr lvl="0" marR="0" rtl="0" algn="l">
              <a:lnSpc>
                <a:spcPct val="100000"/>
              </a:lnSpc>
              <a:spcBef>
                <a:spcPts val="600"/>
              </a:spcBef>
              <a:spcAft>
                <a:spcPts val="0"/>
              </a:spcAft>
              <a:buNone/>
            </a:pPr>
            <a:r>
              <a:t/>
            </a:r>
            <a:endParaRPr sz="2800"/>
          </a:p>
        </p:txBody>
      </p:sp>
      <p:sp>
        <p:nvSpPr>
          <p:cNvPr id="86" name="Shape 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93" name="Shape 9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Barry Boehm, inventor of “software engineering” describes them as:</a:t>
            </a:r>
          </a:p>
          <a:p>
            <a:pPr lvl="0" marR="0" rtl="0" algn="l">
              <a:lnSpc>
                <a:spcPct val="100000"/>
              </a:lnSpc>
              <a:spcBef>
                <a:spcPts val="600"/>
              </a:spcBef>
              <a:spcAft>
                <a:spcPts val="0"/>
              </a:spcAft>
              <a:buNone/>
            </a:pPr>
            <a:r>
              <a:t/>
            </a:r>
            <a:endParaRPr/>
          </a:p>
          <a:p>
            <a:pPr indent="-228600" lvl="0" marL="457200" rtl="0">
              <a:spcBef>
                <a:spcPts val="0"/>
              </a:spcBef>
            </a:pPr>
            <a:r>
              <a:rPr b="1" lang="en"/>
              <a:t>Verification:</a:t>
            </a:r>
            <a:r>
              <a:rPr lang="en"/>
              <a:t> “Are we building the product right?”</a:t>
            </a:r>
          </a:p>
          <a:p>
            <a:pPr indent="-228600" lvl="0" marL="457200" marR="0" rtl="0" algn="l">
              <a:lnSpc>
                <a:spcPct val="100000"/>
              </a:lnSpc>
              <a:spcBef>
                <a:spcPts val="600"/>
              </a:spcBef>
              <a:spcAft>
                <a:spcPts val="0"/>
              </a:spcAft>
            </a:pPr>
            <a:r>
              <a:rPr b="1" lang="en"/>
              <a:t>Validation:</a:t>
            </a:r>
            <a:r>
              <a:rPr lang="en"/>
              <a:t> “Are we building the right product?”</a:t>
            </a:r>
          </a:p>
        </p:txBody>
      </p:sp>
      <p:sp>
        <p:nvSpPr>
          <p:cNvPr id="100" name="Shape 10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Is the implementation consistent with its specification?</a:t>
            </a:r>
          </a:p>
          <a:p>
            <a:pPr indent="-228600" lvl="1" marL="914400" marR="0" rtl="0" algn="l">
              <a:lnSpc>
                <a:spcPct val="100000"/>
              </a:lnSpc>
              <a:spcBef>
                <a:spcPts val="600"/>
              </a:spcBef>
              <a:spcAft>
                <a:spcPts val="0"/>
              </a:spcAft>
            </a:pPr>
            <a:r>
              <a:rPr lang="en"/>
              <a:t>“Specification” and “implementation” are roles.</a:t>
            </a:r>
          </a:p>
          <a:p>
            <a:pPr indent="-228600" lvl="2" marL="1371600" marR="0" rtl="0" algn="l">
              <a:lnSpc>
                <a:spcPct val="100000"/>
              </a:lnSpc>
              <a:spcBef>
                <a:spcPts val="600"/>
              </a:spcBef>
              <a:spcAft>
                <a:spcPts val="0"/>
              </a:spcAft>
            </a:pPr>
            <a:r>
              <a:rPr lang="en"/>
              <a:t>Source code and requirement specification.</a:t>
            </a:r>
          </a:p>
          <a:p>
            <a:pPr indent="-228600" lvl="2" marL="1371600" marR="0" rtl="0" algn="l">
              <a:lnSpc>
                <a:spcPct val="100000"/>
              </a:lnSpc>
              <a:spcBef>
                <a:spcPts val="600"/>
              </a:spcBef>
              <a:spcAft>
                <a:spcPts val="0"/>
              </a:spcAft>
            </a:pPr>
            <a:r>
              <a:rPr lang="en"/>
              <a:t>Detailed design and high-level architecture.</a:t>
            </a:r>
          </a:p>
          <a:p>
            <a:pPr indent="-228600" lvl="2" marL="1371600" marR="0" rtl="0" algn="l">
              <a:lnSpc>
                <a:spcPct val="100000"/>
              </a:lnSpc>
              <a:spcBef>
                <a:spcPts val="600"/>
              </a:spcBef>
              <a:spcAft>
                <a:spcPts val="0"/>
              </a:spcAft>
            </a:pPr>
            <a:r>
              <a:rPr lang="en"/>
              <a:t>Test oracle and requirement specification.</a:t>
            </a:r>
          </a:p>
          <a:p>
            <a:pPr indent="-228600" lvl="0" marL="457200" marR="0" rtl="0" algn="l">
              <a:lnSpc>
                <a:spcPct val="100000"/>
              </a:lnSpc>
              <a:spcBef>
                <a:spcPts val="600"/>
              </a:spcBef>
              <a:spcAft>
                <a:spcPts val="0"/>
              </a:spcAft>
            </a:pPr>
            <a:r>
              <a:rPr lang="en"/>
              <a:t>Verification is an experiment.</a:t>
            </a:r>
          </a:p>
          <a:p>
            <a:pPr indent="-228600" lvl="1" marL="914400" marR="0" rtl="0" algn="l">
              <a:lnSpc>
                <a:spcPct val="100000"/>
              </a:lnSpc>
              <a:spcBef>
                <a:spcPts val="600"/>
              </a:spcBef>
              <a:spcAft>
                <a:spcPts val="0"/>
              </a:spcAft>
            </a:pPr>
            <a:r>
              <a:rPr lang="en"/>
              <a:t>Does the software work under the conditions we set?</a:t>
            </a:r>
          </a:p>
          <a:p>
            <a:pPr indent="-228600" lvl="1" marL="914400" rtl="0">
              <a:spcBef>
                <a:spcPts val="600"/>
              </a:spcBef>
            </a:pPr>
            <a:r>
              <a:rPr lang="en"/>
              <a:t>We can perform trials, evaluate the software, and provide evidence for verification.</a:t>
            </a:r>
          </a:p>
          <a:p>
            <a:pPr indent="0" lvl="0" marL="0" rtl="0">
              <a:spcBef>
                <a:spcPts val="600"/>
              </a:spcBef>
              <a:buNone/>
            </a:pPr>
            <a:r>
              <a:t/>
            </a:r>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