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p>
          <a:p>
            <a:pPr lvl="0" rtl="0">
              <a:lnSpc>
                <a:spcPct val="115000"/>
              </a:lnSpc>
              <a:spcBef>
                <a:spcPts val="0"/>
              </a:spcBef>
              <a:buNone/>
            </a:pPr>
            <a:r>
              <a:rPr lang="en">
                <a:solidFill>
                  <a:schemeClr val="dk1"/>
                </a:solidFill>
              </a:rPr>
              <a:t>Purely from the verification perspective, there are only so many outcomes of a function, and you’ll have a lot of inputs that lead to the same outcomes. Why use all of them? We can cut that down some. </a:t>
            </a:r>
          </a:p>
          <a:p>
            <a:pPr lvl="0" rtl="0">
              <a:lnSpc>
                <a:spcPct val="115000"/>
              </a:lnSpc>
              <a:spcBef>
                <a:spcPts val="0"/>
              </a:spcBef>
              <a:buNone/>
            </a:pPr>
            <a:r>
              <a:rPr lang="en">
                <a:solidFill>
                  <a:schemeClr val="dk1"/>
                </a:solidFill>
              </a:rPr>
              <a:t>Then, fundamentally, testing is really something we do to find problems, and some inputs are going to be better than others and revealing those problems. We want those inputs. </a:t>
            </a:r>
          </a:p>
          <a:p>
            <a:pPr lvl="0" rtl="0">
              <a:lnSpc>
                <a:spcPct val="115000"/>
              </a:lnSpc>
              <a:spcBef>
                <a:spcPts val="0"/>
              </a:spcBef>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p>
          <a:p>
            <a:pPr lvl="0" rtl="0">
              <a:lnSpc>
                <a:spcPct val="115000"/>
              </a:lnSpc>
              <a:spcBef>
                <a:spcPts val="0"/>
              </a:spcBef>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 So, we don’t want to test exhaustively, but we do want to hit a good span of the input space. How about we try a random sampling? </a:t>
            </a:r>
          </a:p>
          <a:p>
            <a:pPr lvl="0" rtl="0">
              <a:lnSpc>
                <a:spcPct val="115000"/>
              </a:lnSpc>
              <a:spcBef>
                <a:spcPts val="0"/>
              </a:spcBef>
              <a:buClr>
                <a:schemeClr val="dk1"/>
              </a:buClr>
              <a:buSzPct val="1000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p>
          <a:p>
            <a:pPr lvl="0" rtl="0">
              <a:lnSpc>
                <a:spcPct val="115000"/>
              </a:lnSpc>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Shape 1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8" name="Shape 1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(discuss)</a:t>
            </a:r>
          </a:p>
          <a:p>
            <a:pPr lvl="0" rtl="0">
              <a:lnSpc>
                <a:spcPct val="115000"/>
              </a:lnSpc>
              <a:spcBef>
                <a:spcPts val="0"/>
              </a:spcBef>
              <a:buClr>
                <a:schemeClr val="dk1"/>
              </a:buClr>
              <a:buSzPct val="100000"/>
              <a:buFont typeface="Arial"/>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p>
          <a:p>
            <a:pPr lvl="0" rtl="0">
              <a:lnSpc>
                <a:spcPct val="115000"/>
              </a:lnSpc>
              <a:spcBef>
                <a:spcPts val="0"/>
              </a:spcBef>
              <a:buClr>
                <a:schemeClr val="dk1"/>
              </a:buClr>
              <a:buSzPct val="100000"/>
              <a:buFont typeface="Arial"/>
              <a:buNone/>
            </a:pPr>
            <a:r>
              <a:rPr lang="en">
                <a:solidFill>
                  <a:schemeClr val="dk1"/>
                </a:solidFill>
              </a:rPr>
              <a:t>So, how do we find those faults, those needles in the haystack?</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-The next step is to take a good, long look at that input space. </a:t>
            </a:r>
          </a:p>
          <a:p>
            <a:pPr lvl="0" rtl="0">
              <a:lnSpc>
                <a:spcPct val="115000"/>
              </a:lnSpc>
              <a:spcBef>
                <a:spcPts val="0"/>
              </a:spcBef>
              <a:buClr>
                <a:schemeClr val="dk1"/>
              </a:buClr>
              <a:buSzPct val="100000"/>
              <a:buFont typeface="Arial"/>
              <a:buNone/>
            </a:pPr>
            <a:r>
              <a:rPr lang="en">
                <a:solidFill>
                  <a:schemeClr val="dk1"/>
                </a:solidFill>
              </a:rPr>
              <a:t>- In truth, faults are pretty sparse in the input space as a whole, but they are dense in the part of the input space in which they appear. </a:t>
            </a:r>
          </a:p>
          <a:p>
            <a:pPr lvl="0" rtl="0">
              <a:lnSpc>
                <a:spcPct val="115000"/>
              </a:lnSpc>
              <a:spcBef>
                <a:spcPts val="0"/>
              </a:spcBef>
              <a:buClr>
                <a:schemeClr val="dk1"/>
              </a:buClr>
              <a:buSzPct val="100000"/>
              <a:buFont typeface="Arial"/>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p>
          <a:p>
            <a:pPr lvl="0" rtl="0">
              <a:lnSpc>
                <a:spcPct val="115000"/>
              </a:lnSpc>
              <a:spcBef>
                <a:spcPts val="0"/>
              </a:spcBef>
              <a:buClr>
                <a:schemeClr val="dk1"/>
              </a:buClr>
              <a:buSzPct val="100000"/>
              <a:buFont typeface="Arial"/>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p>
          <a:p>
            <a:pPr lvl="0" rtl="0">
              <a:lnSpc>
                <a:spcPct val="115000"/>
              </a:lnSpc>
              <a:spcBef>
                <a:spcPts val="0"/>
              </a:spcBef>
              <a:buNone/>
            </a:pPr>
            <a:r>
              <a:rPr lang="en">
                <a:solidFill>
                  <a:schemeClr val="dk1"/>
                </a:solidFill>
              </a:rPr>
              <a:t>-(read reveal)</a:t>
            </a:r>
          </a:p>
          <a:p>
            <a:pPr lvl="0" rtl="0">
              <a:lnSpc>
                <a:spcPct val="115000"/>
              </a:lnSpc>
              <a:spcBef>
                <a:spcPts val="0"/>
              </a:spcBef>
              <a:buNone/>
            </a:pPr>
            <a:r>
              <a:rPr lang="en">
                <a:solidFill>
                  <a:schemeClr val="dk1"/>
                </a:solidFill>
              </a:rPr>
              <a:t>-So, we want to come up with tests from each of the possible classes. Perfect partitioning of tests is hard, but we try our best with a combination of intuition, experience, and common sense.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 both variables</a:t>
            </a:r>
          </a:p>
          <a:p>
            <a:pPr lvl="0" rtl="0">
              <a:lnSpc>
                <a:spcPct val="115000"/>
              </a:lnSpc>
              <a:spcBef>
                <a:spcPts val="0"/>
              </a:spcBef>
              <a:buNone/>
            </a:pPr>
            <a:r>
              <a:rPr lang="en">
                <a:solidFill>
                  <a:schemeClr val="dk1"/>
                </a:solidFill>
              </a:rPr>
              <a:t>think about the outcomes, and how the variables work together to influence the outcome.</a:t>
            </a:r>
          </a:p>
          <a:p>
            <a:pPr lvl="0" rtl="0">
              <a:lnSpc>
                <a:spcPct val="115000"/>
              </a:lnSpc>
              <a:spcBef>
                <a:spcPts val="0"/>
              </a:spcBef>
              <a:buNone/>
            </a:pPr>
            <a:r>
              <a:rPr lang="en">
                <a:solidFill>
                  <a:schemeClr val="dk1"/>
                </a:solidFill>
              </a:rPr>
              <a:t>-bring in and walk through</a:t>
            </a:r>
          </a:p>
          <a:p>
            <a:pPr lvl="0" rtl="0">
              <a:lnSpc>
                <a:spcPct val="115000"/>
              </a:lnSpc>
              <a:spcBef>
                <a:spcPts val="0"/>
              </a:spcBef>
              <a:buNone/>
            </a:pPr>
            <a:r>
              <a:rPr lang="en">
                <a:solidFill>
                  <a:schemeClr val="dk1"/>
                </a:solidFill>
              </a:rPr>
              <a:t>Let’s go over some strategies.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 few of these include:</a:t>
            </a:r>
          </a:p>
          <a:p>
            <a:pPr lvl="0" rtl="0">
              <a:lnSpc>
                <a:spcPct val="115000"/>
              </a:lnSpc>
              <a:spcBef>
                <a:spcPts val="0"/>
              </a:spcBef>
              <a:buNone/>
            </a:pPr>
            <a:r>
              <a:rPr lang="en">
                <a:solidFill>
                  <a:schemeClr val="dk1"/>
                </a:solidFill>
              </a:rPr>
              <a:t>-Look for ranges of numbers or values - what are the different discrete ranges of input values that can be provided?</a:t>
            </a:r>
          </a:p>
          <a:p>
            <a:pPr lvl="0" rtl="0">
              <a:lnSpc>
                <a:spcPct val="115000"/>
              </a:lnSpc>
              <a:spcBef>
                <a:spcPts val="0"/>
              </a:spcBef>
              <a:buNone/>
            </a:pPr>
            <a:r>
              <a:rPr lang="en">
                <a:solidFill>
                  <a:schemeClr val="dk1"/>
                </a:solidFill>
              </a:rPr>
              <a:t>-Look for membership in a logical group - Can we group these inputs based on how their used, what context the method uses them in, do member of this group trigger similar behavior?</a:t>
            </a:r>
          </a:p>
          <a:p>
            <a:pPr lvl="0" rtl="0">
              <a:lnSpc>
                <a:spcPct val="115000"/>
              </a:lnSpc>
              <a:spcBef>
                <a:spcPts val="0"/>
              </a:spcBef>
              <a:buNone/>
            </a:pPr>
            <a:r>
              <a:rPr lang="en">
                <a:solidFill>
                  <a:schemeClr val="dk1"/>
                </a:solidFill>
              </a:rPr>
              <a:t>-Look for time-dependent classes - does the timing of input matter to particular groupings?</a:t>
            </a:r>
          </a:p>
          <a:p>
            <a:pPr lvl="0" rtl="0">
              <a:lnSpc>
                <a:spcPct val="115000"/>
              </a:lnSpc>
              <a:spcBef>
                <a:spcPts val="0"/>
              </a:spcBef>
              <a:buNone/>
            </a:pPr>
            <a:r>
              <a:rPr lang="en">
                <a:solidFill>
                  <a:schemeClr val="dk1"/>
                </a:solidFill>
              </a:rPr>
              <a:t>- (read) - some data structures, such as arrays, can be broken down into common groupings of input.</a:t>
            </a:r>
          </a:p>
          <a:p>
            <a:pPr lvl="0" rtl="0">
              <a:lnSpc>
                <a:spcPct val="115000"/>
              </a:lnSpc>
              <a:spcBef>
                <a:spcPts val="0"/>
              </a:spcBef>
              <a:buNone/>
            </a:pPr>
            <a:r>
              <a:rPr lang="en">
                <a:solidFill>
                  <a:schemeClr val="dk1"/>
                </a:solidFill>
              </a:rPr>
              <a:t>- (read) Can you group based on the output event that occurs?</a:t>
            </a:r>
          </a:p>
          <a:p>
            <a:pPr lvl="0" rtl="0">
              <a:lnSpc>
                <a:spcPct val="115000"/>
              </a:lnSpc>
              <a:spcBef>
                <a:spcPts val="0"/>
              </a:spcBef>
              <a:buNone/>
            </a:pPr>
            <a:r>
              <a:rPr lang="en">
                <a:solidFill>
                  <a:schemeClr val="dk1"/>
                </a:solidFill>
              </a:rPr>
              <a:t>- (read) the operating environment might influence system behavior</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thing to do is start from the output, divide the output into the different outcomes I can get - then try to come up with input that produces those outcomes. </a:t>
            </a:r>
          </a:p>
          <a:p>
            <a:pPr lvl="0" rtl="0">
              <a:lnSpc>
                <a:spcPct val="115000"/>
              </a:lnSpc>
              <a:spcBef>
                <a:spcPts val="0"/>
              </a:spcBef>
              <a:buNone/>
            </a:pPr>
            <a:r>
              <a:rPr lang="en">
                <a:solidFill>
                  <a:schemeClr val="dk1"/>
                </a:solidFill>
              </a:rPr>
              <a:t>(read rest)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You want to hit a typical value, something from the expected range, then hit cases that fall outside of the expected range</a:t>
            </a:r>
          </a:p>
          <a:p>
            <a:pPr lvl="0" rtl="0">
              <a:lnSpc>
                <a:spcPct val="115000"/>
              </a:lnSpc>
              <a:spcBef>
                <a:spcPts val="0"/>
              </a:spcBef>
              <a:buNone/>
            </a:pPr>
            <a:r>
              <a:rPr lang="en">
                <a:solidFill>
                  <a:schemeClr val="dk1"/>
                </a:solidFill>
              </a:rPr>
              <a:t>(read partitions)</a:t>
            </a:r>
          </a:p>
          <a:p>
            <a:pPr lvl="0" rtl="0">
              <a:lnSpc>
                <a:spcPct val="115000"/>
              </a:lnSpc>
              <a:spcBef>
                <a:spcPts val="0"/>
              </a:spcBef>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p>
          <a:p>
            <a:pPr lvl="0" rtl="0">
              <a:lnSpc>
                <a:spcPct val="115000"/>
              </a:lnSpc>
              <a:spcBef>
                <a:spcPts val="0"/>
              </a:spcBef>
              <a:buNone/>
            </a:pPr>
            <a:r>
              <a:rPr lang="en">
                <a:solidFill>
                  <a:schemeClr val="dk1"/>
                </a:solidFill>
              </a:rPr>
              <a:t>May also want to consider non-numeric values as a special partition. Can you pass in a string, character, array, pointer? What happens when you do?</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Shape 2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9" name="Shape 25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p>
          <a:p>
            <a:pPr lvl="0" rtl="0">
              <a:lnSpc>
                <a:spcPct val="115000"/>
              </a:lnSpc>
              <a:spcBef>
                <a:spcPts val="0"/>
              </a:spcBef>
              <a:buClr>
                <a:schemeClr val="dk1"/>
              </a:buClr>
              <a:buSzPct val="100000"/>
              <a:buFont typeface="Arial"/>
              <a:buNone/>
            </a:pPr>
            <a:r>
              <a:rPr lang="en">
                <a:solidFill>
                  <a:schemeClr val="dk1"/>
                </a:solidFill>
              </a:rPr>
              <a:t>(read rest - these groupings are often too broad at first, but can we break those into smaller subgroups?</a:t>
            </a:r>
          </a:p>
          <a:p>
            <a:pPr lvl="0" rtl="0">
              <a:lnSpc>
                <a:spcPct val="115000"/>
              </a:lnSpc>
              <a:spcBef>
                <a:spcPts val="0"/>
              </a:spcBef>
              <a:buClr>
                <a:schemeClr val="dk1"/>
              </a:buClr>
              <a:buSzPct val="100000"/>
              <a:buFont typeface="Arial"/>
              <a:buNone/>
            </a:pPr>
            <a:r>
              <a:rPr lang="en">
                <a:solidFill>
                  <a:schemeClr val="dk1"/>
                </a:solidFill>
              </a:rPr>
              <a:t>data type - what about into numeric primitives and text-based ones? ints, float, double, etc and character, string.</a:t>
            </a:r>
          </a:p>
          <a:p>
            <a:pPr lvl="0" rtl="0">
              <a:lnSpc>
                <a:spcPct val="115000"/>
              </a:lnSpc>
              <a:spcBef>
                <a:spcPts val="0"/>
              </a:spcBef>
              <a:buClr>
                <a:schemeClr val="dk1"/>
              </a:buClr>
              <a:buSzPct val="100000"/>
              <a:buFont typeface="Arial"/>
              <a:buNone/>
            </a:pPr>
            <a:r>
              <a:rPr lang="en">
                <a:solidFill>
                  <a:schemeClr val="dk1"/>
                </a:solidFill>
              </a:rPr>
              <a:t>alphabet - letter a-f, g-p, q-z.. or usage frequency in the english language</a:t>
            </a:r>
          </a:p>
          <a:p>
            <a:pPr lvl="0" rtl="0">
              <a:lnSpc>
                <a:spcPct val="115000"/>
              </a:lnSpc>
              <a:spcBef>
                <a:spcPts val="0"/>
              </a:spcBef>
              <a:buClr>
                <a:schemeClr val="dk1"/>
              </a:buClr>
              <a:buSzPct val="100000"/>
              <a:buFont typeface="Arial"/>
              <a:buNone/>
            </a:pPr>
            <a:r>
              <a:rPr lang="en">
                <a:solidFill>
                  <a:schemeClr val="dk1"/>
                </a:solidFill>
              </a:rPr>
              <a:t>country name - groupings of countries - by continent or membership in US/EU/other political bodies.</a:t>
            </a:r>
          </a:p>
          <a:p>
            <a:pPr lvl="0" rtl="0">
              <a:lnSpc>
                <a:spcPct val="115000"/>
              </a:lnSpc>
              <a:spcBef>
                <a:spcPts val="0"/>
              </a:spcBef>
              <a:buClr>
                <a:schemeClr val="dk1"/>
              </a:buClr>
              <a:buSzPct val="100000"/>
              <a:buFont typeface="Arial"/>
              <a:buNone/>
            </a:pPr>
            <a:r>
              <a:rPr lang="en">
                <a:solidFill>
                  <a:schemeClr val="dk1"/>
                </a:solidFill>
              </a:rPr>
              <a:t>(Depends on the needs of your program, but you can almost always break an input or output into logical groupings based on what it represents)</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through the idea of 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5-6)</a:t>
            </a: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p>
          <a:p>
            <a:pPr lvl="0" rtl="0">
              <a:lnSpc>
                <a:spcPct val="115000"/>
              </a:lnSpc>
              <a:spcBef>
                <a:spcPts val="0"/>
              </a:spcBef>
              <a:buNone/>
            </a:pPr>
            <a:r>
              <a:rPr lang="en">
                <a:solidFill>
                  <a:schemeClr val="dk1"/>
                </a:solidFill>
              </a:rPr>
              <a:t>For example, consider a pacemaker - looking for electrical impulses from the heart. (read)</a:t>
            </a:r>
          </a:p>
          <a:p>
            <a:pPr lvl="0" rtl="0">
              <a:lnSpc>
                <a:spcPct val="115000"/>
              </a:lnSpc>
              <a:spcBef>
                <a:spcPts val="0"/>
              </a:spcBef>
              <a:buNone/>
            </a:pPr>
            <a:r>
              <a:rPr lang="en">
                <a:solidFill>
                  <a:schemeClr val="dk1"/>
                </a:solidFill>
              </a:rPr>
              <a:t>Or, in a more common scenario, even on a personal computer, strange behaviors can happen when reading from a file or writing out to a file, try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p>
          <a:p>
            <a:pPr indent="-228600" lvl="0" marL="457200" rtl="0">
              <a:lnSpc>
                <a:spcPct val="115000"/>
              </a:lnSpc>
              <a:spcBef>
                <a:spcPts val="0"/>
              </a:spcBef>
              <a:buClr>
                <a:schemeClr val="dk1"/>
              </a:buClr>
              <a:buChar char="-"/>
            </a:pPr>
            <a:r>
              <a:rPr lang="en">
                <a:solidFill>
                  <a:schemeClr val="dk1"/>
                </a:solidFill>
              </a:rPr>
              <a:t>Memory may cause problems. What if you don’t have enough? What if you have enough physical memory, but not enough free (or not enough birtual memory)</a:t>
            </a:r>
          </a:p>
          <a:p>
            <a:pPr indent="-228600" lvl="0" marL="457200" rtl="0">
              <a:lnSpc>
                <a:spcPct val="115000"/>
              </a:lnSpc>
              <a:spcBef>
                <a:spcPts val="0"/>
              </a:spcBef>
              <a:buClr>
                <a:schemeClr val="dk1"/>
              </a:buClr>
              <a:buChar char="-"/>
            </a:pPr>
            <a:r>
              <a:rPr lang="en">
                <a:solidFill>
                  <a:schemeClr val="dk1"/>
                </a:solidFill>
              </a:rPr>
              <a:t>Same for processor speed or architecture. Could see race conditions, deadlock between processes, unexpected slowdown. </a:t>
            </a:r>
          </a:p>
          <a:p>
            <a:pPr indent="-228600" lvl="0" marL="457200" rtl="0">
              <a:lnSpc>
                <a:spcPct val="115000"/>
              </a:lnSpc>
              <a:spcBef>
                <a:spcPts val="0"/>
              </a:spcBef>
              <a:buClr>
                <a:schemeClr val="dk1"/>
              </a:buClr>
              <a:buChar char="-"/>
            </a:pPr>
            <a:r>
              <a:rPr lang="en">
                <a:solidFill>
                  <a:schemeClr val="dk1"/>
                </a:solidFill>
              </a:rPr>
              <a:t>Try using different machine specs and vary both the processor and memory. Those choices suggest different partitionings.</a:t>
            </a:r>
          </a:p>
          <a:p>
            <a:pPr indent="-228600" lvl="0" marL="457200" rtl="0">
              <a:lnSpc>
                <a:spcPct val="115000"/>
              </a:lnSpc>
              <a:spcBef>
                <a:spcPts val="0"/>
              </a:spcBef>
              <a:buClr>
                <a:schemeClr val="dk1"/>
              </a:buClr>
              <a:buChar char="-"/>
            </a:pPr>
            <a:r>
              <a:rPr lang="en">
                <a:solidFill>
                  <a:schemeClr val="dk1"/>
                </a:solidFill>
              </a:rPr>
              <a:t>Client-server environment can have huge impacts on the operation of the system.</a:t>
            </a:r>
          </a:p>
          <a:p>
            <a:pPr indent="-228600" lvl="0" marL="457200" rtl="0">
              <a:lnSpc>
                <a:spcPct val="115000"/>
              </a:lnSpc>
              <a:spcBef>
                <a:spcPts val="0"/>
              </a:spcBef>
              <a:buClr>
                <a:schemeClr val="dk1"/>
              </a:buClr>
              <a:buChar char="-"/>
            </a:pPr>
            <a:r>
              <a:rPr lang="en">
                <a:solidFill>
                  <a:schemeClr val="dk1"/>
                </a:solidFill>
              </a:rPr>
              <a:t>try with different numbers of connections to clients - none, some, many (DDOS conditions)</a:t>
            </a:r>
          </a:p>
          <a:p>
            <a:pPr indent="-228600" lvl="0" marL="457200" rtl="0">
              <a:lnSpc>
                <a:spcPct val="115000"/>
              </a:lnSpc>
              <a:spcBef>
                <a:spcPts val="0"/>
              </a:spcBef>
              <a:buClr>
                <a:schemeClr val="dk1"/>
              </a:buClr>
              <a:buChar char="-"/>
            </a:pPr>
            <a:r>
              <a:rPr lang="en">
                <a:solidFill>
                  <a:schemeClr val="dk1"/>
                </a:solidFill>
              </a:rPr>
              <a:t>network latency - can vary network equipment or speed</a:t>
            </a:r>
          </a:p>
          <a:p>
            <a:pPr indent="-228600" lvl="0" marL="457200" rtl="0">
              <a:lnSpc>
                <a:spcPct val="115000"/>
              </a:lnSpc>
              <a:spcBef>
                <a:spcPts val="0"/>
              </a:spcBef>
              <a:buClr>
                <a:schemeClr val="dk1"/>
              </a:buClr>
              <a:buChar char="-"/>
            </a:pPr>
            <a:r>
              <a:rPr lang="en">
                <a:solidFill>
                  <a:schemeClr val="dk1"/>
                </a:solidFill>
              </a:rPr>
              <a:t>communication protocols - options for a file uploads, server requests , try each that you might support.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p>
          <a:p>
            <a:pPr indent="-228600" lvl="0" marL="457200" rtl="0">
              <a:lnSpc>
                <a:spcPct val="115000"/>
              </a:lnSpc>
              <a:spcBef>
                <a:spcPts val="0"/>
              </a:spcBef>
              <a:buClr>
                <a:schemeClr val="dk1"/>
              </a:buClr>
              <a:buChar char="-"/>
            </a:pPr>
            <a:r>
              <a:rPr lang="en">
                <a:solidFill>
                  <a:schemeClr val="dk1"/>
                </a:solidFill>
              </a:rPr>
              <a:t>(read) Decreases the chances that a bad program will accidentally give you a good output because of a particular input choice. </a:t>
            </a:r>
          </a:p>
          <a:p>
            <a:pPr indent="-228600" lvl="0" marL="457200" rtl="0">
              <a:lnSpc>
                <a:spcPct val="115000"/>
              </a:lnSpc>
              <a:spcBef>
                <a:spcPts val="0"/>
              </a:spcBef>
              <a:buClr>
                <a:schemeClr val="dk1"/>
              </a:buClr>
              <a:buChar char="-"/>
            </a:pPr>
            <a:r>
              <a:rPr lang="en">
                <a:solidFill>
                  <a:schemeClr val="dk1"/>
                </a:solidFill>
              </a:rPr>
              <a:t>(read) This will reveal problems at partition boundaries.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Situational, but.. (read)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for each independently testable feature, we want to:</a:t>
            </a:r>
          </a:p>
          <a:p>
            <a:pPr indent="-228600" lvl="0" marL="457200" rtl="0">
              <a:lnSpc>
                <a:spcPct val="115000"/>
              </a:lnSpc>
              <a:spcBef>
                <a:spcPts val="0"/>
              </a:spcBef>
              <a:buClr>
                <a:schemeClr val="dk1"/>
              </a:buClr>
              <a:buChar char="-"/>
            </a:pPr>
            <a:r>
              <a:rPr lang="en">
                <a:solidFill>
                  <a:schemeClr val="dk1"/>
                </a:solidFill>
              </a:rPr>
              <a:t>identify the representative values for each input. For each input, we want to be able to chop up the input space into different groupings. </a:t>
            </a:r>
          </a:p>
          <a:p>
            <a:pPr indent="-228600" lvl="0" marL="457200" rtl="0">
              <a:lnSpc>
                <a:spcPct val="115000"/>
              </a:lnSpc>
              <a:spcBef>
                <a:spcPts val="0"/>
              </a:spcBef>
              <a:buClr>
                <a:schemeClr val="dk1"/>
              </a:buClr>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p>
          <a:p>
            <a:pPr indent="-228600" lvl="0" marL="457200" rtl="0">
              <a:lnSpc>
                <a:spcPct val="115000"/>
              </a:lnSpc>
              <a:spcBef>
                <a:spcPts val="0"/>
              </a:spcBef>
              <a:buClr>
                <a:schemeClr val="dk1"/>
              </a:buClr>
              <a:buChar char="-"/>
            </a:pPr>
            <a:r>
              <a:rPr lang="en">
                <a:solidFill>
                  <a:schemeClr val="dk1"/>
                </a:solidFill>
              </a:rPr>
              <a:t>(read)</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Shape 31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4" name="Shape 31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p>
          <a:p>
            <a:pPr lvl="0" rtl="0">
              <a:lnSpc>
                <a:spcPct val="115000"/>
              </a:lnSpc>
              <a:spcBef>
                <a:spcPts val="0"/>
              </a:spcBef>
              <a:buNone/>
            </a:pPr>
            <a:r>
              <a:rPr lang="en">
                <a:solidFill>
                  <a:schemeClr val="dk1"/>
                </a:solidFill>
              </a:rPr>
              <a:t>For example (read)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Shape 32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1" name="Shape 3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then, we can create concrete test cases by assigning values to each abstract specification</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So, at the base level, the number of possible test specifications is the cartesian product of representative values for all variables.</a:t>
            </a:r>
          </a:p>
          <a:p>
            <a:pPr lvl="0" rtl="0">
              <a:lnSpc>
                <a:spcPct val="115000"/>
              </a:lnSpc>
              <a:spcBef>
                <a:spcPts val="0"/>
              </a:spcBef>
              <a:buNone/>
            </a:pPr>
            <a:r>
              <a:rPr lang="en">
                <a:solidFill>
                  <a:schemeClr val="dk1"/>
                </a:solidFill>
              </a:rPr>
              <a:t>-Now, the number of combinations grows exponentially as the number of variables and equivalence classes grows. For a simple system with five inputs and six values for each, the raw number of test specifications is 6^5, or 7776. Which, is an insane number of tests for a simple system. That’s still not going to happen.</a:t>
            </a:r>
          </a:p>
          <a:p>
            <a:pPr lvl="0" rtl="0">
              <a:lnSpc>
                <a:spcPct val="115000"/>
              </a:lnSpc>
              <a:spcBef>
                <a:spcPts val="0"/>
              </a:spcBef>
              <a:buNone/>
            </a:pPr>
            <a:r>
              <a:rPr lang="en">
                <a:solidFill>
                  <a:schemeClr val="dk1"/>
                </a:solidFill>
              </a:rPr>
              <a:t>- That said, we still don’t need all of those. Many of those combinations may not even be possible, so you want to eliminate any combinations that are impossible</a:t>
            </a:r>
          </a:p>
          <a:p>
            <a:pPr lvl="0" rtl="0">
              <a:lnSpc>
                <a:spcPct val="115000"/>
              </a:lnSpc>
              <a:spcBef>
                <a:spcPts val="0"/>
              </a:spcBef>
              <a:buNone/>
            </a:pPr>
            <a:r>
              <a:rPr lang="en">
                <a:solidFill>
                  <a:schemeClr val="dk1"/>
                </a:solidFill>
              </a:rPr>
              <a:t>- identify constraints that can be used to remove unnecessary combinations</a:t>
            </a:r>
          </a:p>
          <a:p>
            <a:pPr lvl="0" rtl="0">
              <a:lnSpc>
                <a:spcPct val="115000"/>
              </a:lnSpc>
              <a:spcBef>
                <a:spcPts val="0"/>
              </a:spcBef>
              <a:buNone/>
            </a:pPr>
            <a:r>
              <a:rPr lang="en">
                <a:solidFill>
                  <a:schemeClr val="dk1"/>
                </a:solidFill>
              </a:rPr>
              <a:t>- and from the remainder, choose a practical subset to examine the system.</a:t>
            </a:r>
          </a:p>
          <a:p>
            <a:pPr lvl="0" rtl="0">
              <a:lnSpc>
                <a:spcPct val="115000"/>
              </a:lnSpc>
              <a:spcBef>
                <a:spcPts val="0"/>
              </a:spcBef>
              <a:buNone/>
            </a:pPr>
            <a:r>
              <a:rPr lang="en">
                <a:solidFill>
                  <a:schemeClr val="dk1"/>
                </a:solidFill>
              </a:rPr>
              <a:t>- (read)</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There are three types of constraints that we can define to reduce the number of pairings. </a:t>
            </a:r>
          </a:p>
          <a:p>
            <a:pPr lvl="0" rtl="0">
              <a:lnSpc>
                <a:spcPct val="115000"/>
              </a:lnSpc>
              <a:spcBef>
                <a:spcPts val="0"/>
              </a:spcBef>
              <a:buClr>
                <a:schemeClr val="dk1"/>
              </a:buClr>
              <a:buSzPct val="100000"/>
              <a:buFont typeface="Arial"/>
              <a:buNone/>
            </a:pPr>
            <a:r>
              <a:rPr lang="en">
                <a:solidFill>
                  <a:schemeClr val="dk1"/>
                </a:solidFill>
              </a:rPr>
              <a:t>-read - for instance, you might inlcude input from one partition only if a particular partition is used for another input variable.</a:t>
            </a:r>
          </a:p>
          <a:p>
            <a:pPr lvl="0" rtl="0">
              <a:lnSpc>
                <a:spcPct val="115000"/>
              </a:lnSpc>
              <a:spcBef>
                <a:spcPts val="0"/>
              </a:spcBef>
              <a:buClr>
                <a:schemeClr val="dk1"/>
              </a:buClr>
              <a:buSzPct val="100000"/>
              <a:buFont typeface="Arial"/>
              <a:buNone/>
            </a:pPr>
            <a:r>
              <a:rPr lang="en">
                <a:solidFill>
                  <a:schemeClr val="dk1"/>
                </a:solidFill>
              </a:rPr>
              <a:t>-read, so we don’t need every combination of other partition for the other variables with this one. Just one test with this error-inducing partition should do for us.</a:t>
            </a:r>
          </a:p>
          <a:p>
            <a:pPr lvl="0" rtl="0">
              <a:lnSpc>
                <a:spcPct val="115000"/>
              </a:lnSpc>
              <a:spcBef>
                <a:spcPts val="0"/>
              </a:spcBef>
              <a:buClr>
                <a:schemeClr val="dk1"/>
              </a:buClr>
              <a:buSzPct val="100000"/>
              <a:buFont typeface="Arial"/>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Shape 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 name="Shape 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Last time, we started talking about how you take the requirements, derive test cases, and use those to both refine the requirements and test the actual software. I flashed this process. Last time, we talked about how you had to</a:t>
            </a:r>
          </a:p>
          <a:p>
            <a:pPr indent="-228600" lvl="0" marL="457200" rtl="0">
              <a:lnSpc>
                <a:spcPct val="115000"/>
              </a:lnSpc>
              <a:spcBef>
                <a:spcPts val="0"/>
              </a:spcBef>
              <a:buClr>
                <a:schemeClr val="dk1"/>
              </a:buClr>
              <a:buChar char="-"/>
            </a:pPr>
            <a:r>
              <a:rPr lang="en">
                <a:solidFill>
                  <a:schemeClr val="dk1"/>
                </a:solidFill>
              </a:rPr>
              <a:t>Write and refine your requirements until they are testable. Make sure they are quantified and clear.</a:t>
            </a:r>
          </a:p>
          <a:p>
            <a:pPr indent="-228600" lvl="0" marL="457200" rtl="0">
              <a:lnSpc>
                <a:spcPct val="115000"/>
              </a:lnSpc>
              <a:spcBef>
                <a:spcPts val="0"/>
              </a:spcBef>
              <a:buClr>
                <a:schemeClr val="dk1"/>
              </a:buClr>
              <a:buChar char="-"/>
            </a:pPr>
            <a:r>
              <a:rPr lang="en">
                <a:solidFill>
                  <a:schemeClr val="dk1"/>
                </a:solidFill>
              </a:rPr>
              <a:t>You can’t usually test the requirements directly. There isn’t a requirement 1 button in your software in most cases. So, to actually test, we need to use the features that the software offers. You need to figure out what the independently testable features of your system are. What features or functions can be tested in isolation, what their parameters are, and how those parameters are used. That will get you in good shape for crafting the actual test cases. That’s where we left off. Today, we’ll look at</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split again, and for each input, we have some partitions (read through). str - combine from the length constraints and contents choices. </a:t>
            </a:r>
          </a:p>
          <a:p>
            <a:pPr lvl="0" rtl="0">
              <a:lnSpc>
                <a:spcPct val="115000"/>
              </a:lnSpc>
              <a:spcBef>
                <a:spcPts val="0"/>
              </a:spcBef>
              <a:buNone/>
            </a:pPr>
            <a:r>
              <a:rPr lang="en">
                <a:solidFill>
                  <a:schemeClr val="dk1"/>
                </a:solidFill>
              </a:rPr>
              <a:t>What are some of the constraints we can try applying? (discuss)</a:t>
            </a:r>
          </a:p>
          <a:p>
            <a:pPr lvl="0" rtl="0">
              <a:lnSpc>
                <a:spcPct val="115000"/>
              </a:lnSpc>
              <a:spcBef>
                <a:spcPts val="0"/>
              </a:spcBef>
              <a:buNone/>
            </a:pPr>
            <a:r>
              <a:rPr lang="en">
                <a:solidFill>
                  <a:schemeClr val="dk1"/>
                </a:solidFill>
              </a:rPr>
              <a:t>- prop/if read</a:t>
            </a:r>
          </a:p>
          <a:p>
            <a:pPr lvl="0" rtl="0">
              <a:lnSpc>
                <a:spcPct val="115000"/>
              </a:lnSpc>
              <a:spcBef>
                <a:spcPts val="0"/>
              </a:spcBef>
              <a:buNone/>
            </a:pPr>
            <a:r>
              <a:rPr lang="en">
                <a:solidFill>
                  <a:schemeClr val="dk1"/>
                </a:solidFill>
              </a:rPr>
              <a:t>- error</a:t>
            </a:r>
          </a:p>
          <a:p>
            <a:pPr lvl="0" rtl="0">
              <a:lnSpc>
                <a:spcPct val="115000"/>
              </a:lnSpc>
              <a:spcBef>
                <a:spcPts val="0"/>
              </a:spcBef>
              <a:buNone/>
            </a:pPr>
            <a:r>
              <a:rPr lang="en">
                <a:solidFill>
                  <a:schemeClr val="dk1"/>
                </a:solidFill>
              </a:rPr>
              <a:t>- single - this one is unusual, but shouldn’t result in an error. We only really need to try it out once. It should execute and work, maybe slowly, but it should still work out. So, let’s jsut try it once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Shape 36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63" name="Shape 3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let’s walk through these</a:t>
            </a:r>
          </a:p>
          <a:p>
            <a:pPr lvl="0" rtl="0">
              <a:lnSpc>
                <a:spcPct val="115000"/>
              </a:lnSpc>
              <a:spcBef>
                <a:spcPts val="0"/>
              </a:spcBef>
              <a:buClr>
                <a:schemeClr val="dk1"/>
              </a:buClr>
              <a:buSzPct val="100000"/>
              <a:buFont typeface="Arial"/>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p>
          <a:p>
            <a:pPr lvl="0" rtl="0">
              <a:lnSpc>
                <a:spcPct val="115000"/>
              </a:lnSpc>
              <a:spcBef>
                <a:spcPts val="0"/>
              </a:spcBef>
              <a:buClr>
                <a:schemeClr val="dk1"/>
              </a:buClr>
              <a:buSzPct val="100000"/>
              <a:buFont typeface="Arial"/>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p>
          <a:p>
            <a:pPr lvl="0" rtl="0">
              <a:lnSpc>
                <a:spcPct val="115000"/>
              </a:lnSpc>
              <a:spcBef>
                <a:spcPts val="0"/>
              </a:spcBef>
              <a:buClr>
                <a:schemeClr val="dk1"/>
              </a:buClr>
              <a:buSzPct val="100000"/>
              <a:buFont typeface="Arial"/>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p>
          <a:p>
            <a:pPr lvl="0" rtl="0">
              <a:lnSpc>
                <a:spcPct val="115000"/>
              </a:lnSpc>
              <a:spcBef>
                <a:spcPts val="0"/>
              </a:spcBef>
              <a:buClr>
                <a:schemeClr val="dk1"/>
              </a:buClr>
              <a:buSzPct val="100000"/>
              <a:buFont typeface="Arial"/>
              <a:buNone/>
            </a:pPr>
            <a:r>
              <a:rPr lang="en">
                <a:solidFill>
                  <a:schemeClr val="dk1"/>
                </a:solidFill>
              </a:rPr>
              <a:t>-Similarly, we can mark properties on the number of optional slots.</a:t>
            </a:r>
          </a:p>
          <a:p>
            <a:pPr lvl="0" rtl="0">
              <a:lnSpc>
                <a:spcPct val="115000"/>
              </a:lnSpc>
              <a:spcBef>
                <a:spcPts val="0"/>
              </a:spcBef>
              <a:buClr>
                <a:schemeClr val="dk1"/>
              </a:buClr>
              <a:buSzPct val="100000"/>
              <a:buFont typeface="Arial"/>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p>
          <a:p>
            <a:pPr lvl="0" rtl="0">
              <a:lnSpc>
                <a:spcPct val="115000"/>
              </a:lnSpc>
              <a:spcBef>
                <a:spcPts val="0"/>
              </a:spcBef>
              <a:buClr>
                <a:schemeClr val="dk1"/>
              </a:buClr>
              <a:buSzPct val="100000"/>
              <a:buFont typeface="Arial"/>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p>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Shape 3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9" name="Shape 3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no matter how you chop up the input partitions, the most errors tend to occur at the boundaries of those divisions. So, in choosing concrete values, don’t forget to try out those wrird corner cases.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Shape 4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0" name="Shape 4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Shape 4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5" name="Shape 4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a:t>
            </a:r>
          </a:p>
          <a:p>
            <a:pPr indent="-228600" lvl="0" marL="457200" rtl="0">
              <a:lnSpc>
                <a:spcPct val="115000"/>
              </a:lnSpc>
              <a:spcBef>
                <a:spcPts val="0"/>
              </a:spcBef>
              <a:buClr>
                <a:schemeClr val="dk1"/>
              </a:buClr>
              <a:buChar char="-"/>
            </a:pPr>
            <a:r>
              <a:rPr lang="en">
                <a:solidFill>
                  <a:schemeClr val="dk1"/>
                </a:solidFill>
              </a:rPr>
              <a:t>read, even if you’ve included some error-handling code, test all possibilities - you’ve probably forgot some corner case</a:t>
            </a:r>
          </a:p>
          <a:p>
            <a:pPr indent="-228600" lvl="0" marL="457200" rtl="0">
              <a:lnSpc>
                <a:spcPct val="115000"/>
              </a:lnSpc>
              <a:spcBef>
                <a:spcPts val="0"/>
              </a:spcBef>
              <a:buClr>
                <a:schemeClr val="dk1"/>
              </a:buClr>
              <a:buChar char="-"/>
            </a:pPr>
            <a:r>
              <a:rPr lang="en">
                <a:solidFill>
                  <a:schemeClr val="dk1"/>
                </a:solidFill>
              </a:rPr>
              <a:t>(read). We try to nail the functionality - it must perform this function, if everything goes to plan. We don’t spend as much time on the exceptional cases - on protecting the program from bad input.</a:t>
            </a:r>
          </a:p>
          <a:p>
            <a:pPr indent="-228600" lvl="0" marL="457200" rtl="0">
              <a:lnSpc>
                <a:spcPct val="115000"/>
              </a:lnSpc>
              <a:spcBef>
                <a:spcPts val="0"/>
              </a:spcBef>
              <a:buClr>
                <a:schemeClr val="dk1"/>
              </a:buClr>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Shape 4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2" name="Shape 4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 (read)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go more in-depth on how you define requirements-based tests that you can use now to refine the requirements, and later to test the system - to ensure it works and provide evidence for verification. (read)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review a little. Say we have this requirement. (read and discuss)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requirement, better? </a:t>
            </a:r>
          </a:p>
          <a:p>
            <a:pPr lvl="0" rtl="0">
              <a:spcBef>
                <a:spcPts val="0"/>
              </a:spcBef>
              <a:buNone/>
            </a:pPr>
            <a:r>
              <a:rPr lang="en"/>
              <a:t>go through and discuss questions.</a:t>
            </a:r>
          </a:p>
          <a:p>
            <a:pPr lvl="0" rtl="0">
              <a:spcBef>
                <a:spcPts val="0"/>
              </a:spcBef>
              <a:buNone/>
            </a:pPr>
            <a:r>
              <a:rPr lang="en"/>
              <a:t>characteristics - dividend and divisor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try a slightly less obvious one. Take a spreadsheet. What are three independently testable features of a spreadsheet? (discuss)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The next step, obviously, is to come up with the input to those parameters. If we want to test the software, we should prod the system so we can see what it does. </a:t>
            </a:r>
          </a:p>
          <a:p>
            <a:pPr lvl="0" rtl="0">
              <a:lnSpc>
                <a:spcPct val="115000"/>
              </a:lnSpc>
              <a:spcBef>
                <a:spcPts val="0"/>
              </a:spcBef>
              <a:buNone/>
            </a:pPr>
            <a:r>
              <a:rPr lang="en">
                <a:solidFill>
                  <a:schemeClr val="dk1"/>
                </a:solidFill>
              </a:rPr>
              <a:t>What values should we pass in? What would you do? (discussion)</a:t>
            </a:r>
          </a:p>
          <a:p>
            <a:pPr lvl="0" rtl="0">
              <a:lnSpc>
                <a:spcPct val="115000"/>
              </a:lnSpc>
              <a:spcBef>
                <a:spcPts val="0"/>
              </a:spcBef>
              <a:buNone/>
            </a:pPr>
            <a:r>
              <a:rPr lang="en">
                <a:solidFill>
                  <a:schemeClr val="dk1"/>
                </a:solidFill>
              </a:rPr>
              <a:t>How about we try every input? (discuss)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p>
          <a:p>
            <a:pPr lvl="0" rtl="0">
              <a:lnSpc>
                <a:spcPct val="115000"/>
              </a:lnSpc>
              <a:spcBef>
                <a:spcPts val="0"/>
              </a:spcBef>
              <a:buNone/>
            </a:pPr>
            <a:r>
              <a:rPr lang="en">
                <a:solidFill>
                  <a:schemeClr val="dk1"/>
                </a:solidFill>
              </a:rPr>
              <a:t>- (read) That’s a lot right, how long we talking about time wise?</a:t>
            </a:r>
          </a:p>
          <a:p>
            <a:pPr lvl="0" rtl="0">
              <a:lnSpc>
                <a:spcPct val="115000"/>
              </a:lnSpc>
              <a:spcBef>
                <a:spcPts val="0"/>
              </a:spcBef>
              <a:buNone/>
            </a:pPr>
            <a:r>
              <a:rPr lang="en">
                <a:solidFill>
                  <a:schemeClr val="dk1"/>
                </a:solidFill>
              </a:rPr>
              <a:t>- let’s be generous and say we can run a test per nanosecond. That works out to about 10^5 tests per second, or 10^10 seconds overall. That doesn’t sound bad in seconds, but how long is that?</a:t>
            </a:r>
          </a:p>
          <a:p>
            <a:pPr lvl="0" rtl="0">
              <a:lnSpc>
                <a:spcPct val="115000"/>
              </a:lnSpc>
              <a:spcBef>
                <a:spcPts val="0"/>
              </a:spcBef>
              <a:buNone/>
            </a:pPr>
            <a:r>
              <a:rPr lang="en">
                <a:solidFill>
                  <a:schemeClr val="dk1"/>
                </a:solidFill>
              </a:rPr>
              <a:t>- (read). That’s for something as simple as addition of two integers. That’s insane, right?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4000"/>
              <a:t>Developing Requirements-Based Tests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8 - 09/21/2017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Not all Inputs are Created Equal</a:t>
            </a:r>
          </a:p>
        </p:txBody>
      </p:sp>
      <p:sp>
        <p:nvSpPr>
          <p:cNvPr id="155" name="Shape 15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can’t exhaustively test any real program. </a:t>
            </a:r>
          </a:p>
          <a:p>
            <a:pPr indent="-381000" lvl="1" marL="914400" marR="0" rtl="0" algn="l">
              <a:lnSpc>
                <a:spcPct val="100000"/>
              </a:lnSpc>
              <a:spcBef>
                <a:spcPts val="600"/>
              </a:spcBef>
              <a:spcAft>
                <a:spcPts val="0"/>
              </a:spcAft>
              <a:buSzPct val="100000"/>
            </a:pPr>
            <a:r>
              <a:rPr b="1" lang="en" sz="2400"/>
              <a:t>We don’t need to</a:t>
            </a:r>
            <a:r>
              <a:rPr b="1" lang="en"/>
              <a:t>!</a:t>
            </a:r>
          </a:p>
          <a:p>
            <a:pPr indent="-381000" lvl="0" marL="457200" marR="0" rtl="0" algn="l">
              <a:lnSpc>
                <a:spcPct val="100000"/>
              </a:lnSpc>
              <a:spcBef>
                <a:spcPts val="600"/>
              </a:spcBef>
              <a:spcAft>
                <a:spcPts val="0"/>
              </a:spcAft>
              <a:buSzPct val="100000"/>
            </a:pPr>
            <a:r>
              <a:rPr lang="en" sz="2400"/>
              <a:t>Some inputs are better than others at revealing faults, but we can’t know which in advance.</a:t>
            </a:r>
          </a:p>
          <a:p>
            <a:pPr indent="-381000" lvl="0" marL="457200" marR="0" rtl="0" algn="l">
              <a:lnSpc>
                <a:spcPct val="100000"/>
              </a:lnSpc>
              <a:spcBef>
                <a:spcPts val="600"/>
              </a:spcBef>
              <a:spcAft>
                <a:spcPts val="0"/>
              </a:spcAft>
              <a:buSzPct val="100000"/>
            </a:pPr>
            <a:r>
              <a:rPr lang="en" sz="2400"/>
              <a:t>Tests with different input than others are better than tests with similar input.</a:t>
            </a:r>
          </a:p>
          <a:p>
            <a:pPr lv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156" name="Shape 156"/>
          <p:cNvSpPr/>
          <p:nvPr/>
        </p:nvSpPr>
        <p:spPr>
          <a:xfrm>
            <a:off x="4624550" y="16795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57" name="Shape 157"/>
          <p:cNvSpPr/>
          <p:nvPr/>
        </p:nvSpPr>
        <p:spPr>
          <a:xfrm>
            <a:off x="4624550" y="47333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58" name="Shape 158"/>
          <p:cNvSpPr/>
          <p:nvPr/>
        </p:nvSpPr>
        <p:spPr>
          <a:xfrm>
            <a:off x="5557700" y="35190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59" name="Shape 159"/>
          <p:cNvCxnSpPr>
            <a:endCxn id="158" idx="0"/>
          </p:cNvCxnSpPr>
          <p:nvPr/>
        </p:nvCxnSpPr>
        <p:spPr>
          <a:xfrm>
            <a:off x="5049800" y="23415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60" name="Shape 160"/>
          <p:cNvCxnSpPr>
            <a:endCxn id="158" idx="0"/>
          </p:cNvCxnSpPr>
          <p:nvPr/>
        </p:nvCxnSpPr>
        <p:spPr>
          <a:xfrm flipH="1">
            <a:off x="6561500" y="20811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61" name="Shape 161"/>
          <p:cNvCxnSpPr>
            <a:endCxn id="158" idx="0"/>
          </p:cNvCxnSpPr>
          <p:nvPr/>
        </p:nvCxnSpPr>
        <p:spPr>
          <a:xfrm flipH="1">
            <a:off x="6561500" y="22005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8" idx="2"/>
          </p:cNvCxnSpPr>
          <p:nvPr/>
        </p:nvCxnSpPr>
        <p:spPr>
          <a:xfrm flipH="1">
            <a:off x="5310200" y="41592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a:stCxn id="158" idx="2"/>
          </p:cNvCxnSpPr>
          <p:nvPr/>
        </p:nvCxnSpPr>
        <p:spPr>
          <a:xfrm>
            <a:off x="6561500" y="41592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a:stCxn id="158" idx="2"/>
          </p:cNvCxnSpPr>
          <p:nvPr/>
        </p:nvCxnSpPr>
        <p:spPr>
          <a:xfrm>
            <a:off x="6561500" y="41592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65" name="Shape 165"/>
          <p:cNvSpPr/>
          <p:nvPr/>
        </p:nvSpPr>
        <p:spPr>
          <a:xfrm>
            <a:off x="7436950" y="1729675"/>
            <a:ext cx="9765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66" name="Shape 166"/>
          <p:cNvSpPr/>
          <p:nvPr/>
        </p:nvSpPr>
        <p:spPr>
          <a:xfrm>
            <a:off x="7361000" y="4956675"/>
            <a:ext cx="1052400" cy="8790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167" name="Shape 16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Random Testing</a:t>
            </a:r>
          </a:p>
        </p:txBody>
      </p:sp>
      <p:sp>
        <p:nvSpPr>
          <p:cNvPr id="173" name="Shape 173"/>
          <p:cNvSpPr txBox="1"/>
          <p:nvPr>
            <p:ph idx="1" type="body"/>
          </p:nvPr>
        </p:nvSpPr>
        <p:spPr>
          <a:xfrm>
            <a:off x="457200" y="1600200"/>
            <a:ext cx="45384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inputs uniformly from the distribution of all inputs.</a:t>
            </a:r>
          </a:p>
          <a:p>
            <a:pPr indent="-228600" lvl="0" marL="457200" marR="0" rtl="0" algn="l">
              <a:lnSpc>
                <a:spcPct val="100000"/>
              </a:lnSpc>
              <a:spcBef>
                <a:spcPts val="600"/>
              </a:spcBef>
              <a:spcAft>
                <a:spcPts val="0"/>
              </a:spcAft>
            </a:pPr>
            <a:r>
              <a:rPr lang="en"/>
              <a:t>All inputs considered equal.</a:t>
            </a:r>
          </a:p>
          <a:p>
            <a:pPr indent="-228600" lvl="0" marL="457200" marR="0" rtl="0" algn="l">
              <a:lnSpc>
                <a:spcPct val="100000"/>
              </a:lnSpc>
              <a:spcBef>
                <a:spcPts val="600"/>
              </a:spcBef>
              <a:spcAft>
                <a:spcPts val="0"/>
              </a:spcAft>
            </a:pPr>
            <a:r>
              <a:rPr lang="en"/>
              <a:t>Keep trying until you run out of time. </a:t>
            </a:r>
          </a:p>
          <a:p>
            <a:pPr indent="-228600" lvl="0" marL="457200" marR="0" rtl="0" algn="l">
              <a:lnSpc>
                <a:spcPct val="100000"/>
              </a:lnSpc>
              <a:spcBef>
                <a:spcPts val="600"/>
              </a:spcBef>
              <a:spcAft>
                <a:spcPts val="0"/>
              </a:spcAft>
            </a:pPr>
            <a:r>
              <a:rPr lang="en"/>
              <a:t>No designer bias.</a:t>
            </a:r>
          </a:p>
          <a:p>
            <a:pPr indent="-228600" lvl="0" marL="457200" marR="0" rtl="0" algn="l">
              <a:lnSpc>
                <a:spcPct val="100000"/>
              </a:lnSpc>
              <a:spcBef>
                <a:spcPts val="600"/>
              </a:spcBef>
              <a:spcAft>
                <a:spcPts val="0"/>
              </a:spcAft>
            </a:pPr>
            <a:r>
              <a:rPr lang="en"/>
              <a:t>Removes manual tedium.</a:t>
            </a:r>
          </a:p>
        </p:txBody>
      </p:sp>
      <p:pic>
        <p:nvPicPr>
          <p:cNvPr descr="2000px-2-Dice-Icon.svg.png" id="174" name="Shape 174"/>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75" name="Shape 1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Shape 1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Why Not Random?</a:t>
            </a:r>
          </a:p>
        </p:txBody>
      </p:sp>
      <p:pic>
        <p:nvPicPr>
          <p:cNvPr descr="c0f33288f377a621cca764d375b09092.jpg" id="181" name="Shape 181"/>
          <p:cNvPicPr preferRelativeResize="0"/>
          <p:nvPr/>
        </p:nvPicPr>
        <p:blipFill>
          <a:blip r:embed="rId3">
            <a:alphaModFix/>
          </a:blip>
          <a:stretch>
            <a:fillRect/>
          </a:stretch>
        </p:blipFill>
        <p:spPr>
          <a:xfrm>
            <a:off x="1182400" y="2359975"/>
            <a:ext cx="7239400" cy="2401074"/>
          </a:xfrm>
          <a:prstGeom prst="rect">
            <a:avLst/>
          </a:prstGeom>
          <a:noFill/>
          <a:ln>
            <a:noFill/>
          </a:ln>
        </p:spPr>
      </p:pic>
      <p:sp>
        <p:nvSpPr>
          <p:cNvPr id="182" name="Shape 1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Partitioning</a:t>
            </a:r>
          </a:p>
        </p:txBody>
      </p:sp>
      <p:sp>
        <p:nvSpPr>
          <p:cNvPr id="188" name="Shape 188"/>
          <p:cNvSpPr/>
          <p:nvPr/>
        </p:nvSpPr>
        <p:spPr>
          <a:xfrm>
            <a:off x="4798682" y="1870865"/>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89" name="Shape 189"/>
          <p:cNvSpPr/>
          <p:nvPr/>
        </p:nvSpPr>
        <p:spPr>
          <a:xfrm>
            <a:off x="4798682" y="4784041"/>
            <a:ext cx="3666900" cy="1169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90" name="Shape 190"/>
          <p:cNvSpPr/>
          <p:nvPr/>
        </p:nvSpPr>
        <p:spPr>
          <a:xfrm>
            <a:off x="5681944" y="3625660"/>
            <a:ext cx="1900500" cy="61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91" name="Shape 191"/>
          <p:cNvCxnSpPr/>
          <p:nvPr/>
        </p:nvCxnSpPr>
        <p:spPr>
          <a:xfrm>
            <a:off x="5447605" y="2719698"/>
            <a:ext cx="421200" cy="869999"/>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p:nvPr/>
        </p:nvCxnSpPr>
        <p:spPr>
          <a:xfrm>
            <a:off x="6772567" y="2657595"/>
            <a:ext cx="92700" cy="9834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p:nvPr/>
        </p:nvCxnSpPr>
        <p:spPr>
          <a:xfrm flipH="1">
            <a:off x="7419310" y="2367866"/>
            <a:ext cx="524100" cy="12423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endCxn id="195" idx="0"/>
          </p:cNvCxnSpPr>
          <p:nvPr/>
        </p:nvCxnSpPr>
        <p:spPr>
          <a:xfrm flipH="1">
            <a:off x="5420085" y="4272460"/>
            <a:ext cx="438600" cy="1153500"/>
          </a:xfrm>
          <a:prstGeom prst="straightConnector1">
            <a:avLst/>
          </a:prstGeom>
          <a:noFill/>
          <a:ln cap="flat" cmpd="sng" w="19050">
            <a:solidFill>
              <a:schemeClr val="dk2"/>
            </a:solidFill>
            <a:prstDash val="solid"/>
            <a:round/>
            <a:headEnd len="lg" w="lg" type="none"/>
            <a:tailEnd len="lg" w="lg" type="triangle"/>
          </a:ln>
        </p:spPr>
      </p:cxnSp>
      <p:cxnSp>
        <p:nvCxnSpPr>
          <p:cNvPr id="196" name="Shape 196"/>
          <p:cNvCxnSpPr>
            <a:endCxn id="197" idx="0"/>
          </p:cNvCxnSpPr>
          <p:nvPr/>
        </p:nvCxnSpPr>
        <p:spPr>
          <a:xfrm flipH="1">
            <a:off x="6659671" y="4261960"/>
            <a:ext cx="277500" cy="1164000"/>
          </a:xfrm>
          <a:prstGeom prst="straightConnector1">
            <a:avLst/>
          </a:prstGeom>
          <a:noFill/>
          <a:ln cap="flat" cmpd="sng" w="19050">
            <a:solidFill>
              <a:schemeClr val="dk2"/>
            </a:solidFill>
            <a:prstDash val="solid"/>
            <a:round/>
            <a:headEnd len="lg" w="lg" type="none"/>
            <a:tailEnd len="lg" w="lg" type="triangle"/>
          </a:ln>
        </p:spPr>
      </p:cxnSp>
      <p:cxnSp>
        <p:nvCxnSpPr>
          <p:cNvPr id="198" name="Shape 198"/>
          <p:cNvCxnSpPr>
            <a:endCxn id="199" idx="0"/>
          </p:cNvCxnSpPr>
          <p:nvPr/>
        </p:nvCxnSpPr>
        <p:spPr>
          <a:xfrm>
            <a:off x="7321945" y="4251884"/>
            <a:ext cx="554700" cy="745200"/>
          </a:xfrm>
          <a:prstGeom prst="straightConnector1">
            <a:avLst/>
          </a:prstGeom>
          <a:noFill/>
          <a:ln cap="flat" cmpd="sng" w="19050">
            <a:solidFill>
              <a:schemeClr val="dk2"/>
            </a:solidFill>
            <a:prstDash val="solid"/>
            <a:round/>
            <a:headEnd len="lg" w="lg" type="none"/>
            <a:tailEnd len="lg" w="lg" type="triangle"/>
          </a:ln>
        </p:spPr>
      </p:cxnSp>
      <p:sp>
        <p:nvSpPr>
          <p:cNvPr id="200" name="Shape 200"/>
          <p:cNvSpPr/>
          <p:nvPr/>
        </p:nvSpPr>
        <p:spPr>
          <a:xfrm>
            <a:off x="7460724" y="1918658"/>
            <a:ext cx="9243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Ie</a:t>
            </a:r>
          </a:p>
        </p:txBody>
      </p:sp>
      <p:sp>
        <p:nvSpPr>
          <p:cNvPr id="199" name="Shape 199"/>
          <p:cNvSpPr/>
          <p:nvPr/>
        </p:nvSpPr>
        <p:spPr>
          <a:xfrm>
            <a:off x="7368295" y="4997084"/>
            <a:ext cx="1016700" cy="838500"/>
          </a:xfrm>
          <a:prstGeom prst="ellipse">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3000"/>
              <a:t>Oe</a:t>
            </a:r>
          </a:p>
        </p:txBody>
      </p:sp>
      <p:sp>
        <p:nvSpPr>
          <p:cNvPr id="201" name="Shape 201"/>
          <p:cNvSpPr/>
          <p:nvPr/>
        </p:nvSpPr>
        <p:spPr>
          <a:xfrm>
            <a:off x="6526066" y="212965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6397621"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5158035" y="2191825"/>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5" name="Shape 195"/>
          <p:cNvSpPr/>
          <p:nvPr/>
        </p:nvSpPr>
        <p:spPr>
          <a:xfrm>
            <a:off x="5158035" y="5425960"/>
            <a:ext cx="524100" cy="528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p:nvPr/>
        </p:nvCxnSpPr>
        <p:spPr>
          <a:xfrm flipH="1">
            <a:off x="4052920" y="2450944"/>
            <a:ext cx="1080600" cy="374100"/>
          </a:xfrm>
          <a:prstGeom prst="straightConnector1">
            <a:avLst/>
          </a:prstGeom>
          <a:noFill/>
          <a:ln cap="flat" cmpd="sng" w="76200">
            <a:solidFill>
              <a:srgbClr val="980000"/>
            </a:solidFill>
            <a:prstDash val="solid"/>
            <a:round/>
            <a:headEnd len="lg" w="lg" type="none"/>
            <a:tailEnd len="lg" w="lg" type="triangle"/>
          </a:ln>
        </p:spPr>
      </p:cxnSp>
      <p:sp>
        <p:nvSpPr>
          <p:cNvPr id="205" name="Shape 205"/>
          <p:cNvSpPr/>
          <p:nvPr/>
        </p:nvSpPr>
        <p:spPr>
          <a:xfrm>
            <a:off x="1230994"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6" name="Shape 206"/>
          <p:cNvSpPr/>
          <p:nvPr/>
        </p:nvSpPr>
        <p:spPr>
          <a:xfrm>
            <a:off x="1021147" y="3620926"/>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7" name="Shape 207"/>
          <p:cNvSpPr/>
          <p:nvPr/>
        </p:nvSpPr>
        <p:spPr>
          <a:xfrm>
            <a:off x="3791188"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8" name="Shape 208"/>
          <p:cNvSpPr/>
          <p:nvPr/>
        </p:nvSpPr>
        <p:spPr>
          <a:xfrm>
            <a:off x="3791176" y="5102222"/>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9" name="Shape 209"/>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0" name="Shape 210"/>
          <p:cNvSpPr/>
          <p:nvPr/>
        </p:nvSpPr>
        <p:spPr>
          <a:xfrm>
            <a:off x="4798675" y="1766900"/>
            <a:ext cx="38169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Faults are sparse in the space of all inputs, but dense in some parts of the space where they appear.</a:t>
            </a:r>
          </a:p>
        </p:txBody>
      </p:sp>
      <p:cxnSp>
        <p:nvCxnSpPr>
          <p:cNvPr id="211" name="Shape 211"/>
          <p:cNvCxnSpPr>
            <a:stCxn id="203" idx="0"/>
          </p:cNvCxnSpPr>
          <p:nvPr/>
        </p:nvCxnSpPr>
        <p:spPr>
          <a:xfrm>
            <a:off x="2552850" y="1852025"/>
            <a:ext cx="0" cy="4333200"/>
          </a:xfrm>
          <a:prstGeom prst="straightConnector1">
            <a:avLst/>
          </a:prstGeom>
          <a:noFill/>
          <a:ln cap="flat" cmpd="sng" w="19050">
            <a:solidFill>
              <a:schemeClr val="dk2"/>
            </a:solidFill>
            <a:prstDash val="dash"/>
            <a:round/>
            <a:headEnd len="lg" w="lg" type="none"/>
            <a:tailEnd len="lg" w="lg" type="none"/>
          </a:ln>
        </p:spPr>
      </p:cxnSp>
      <p:cxnSp>
        <p:nvCxnSpPr>
          <p:cNvPr id="212" name="Shape 212"/>
          <p:cNvCxnSpPr>
            <a:endCxn id="203" idx="3"/>
          </p:cNvCxnSpPr>
          <p:nvPr/>
        </p:nvCxnSpPr>
        <p:spPr>
          <a:xfrm>
            <a:off x="457200" y="4018625"/>
            <a:ext cx="4191300" cy="0"/>
          </a:xfrm>
          <a:prstGeom prst="straightConnector1">
            <a:avLst/>
          </a:prstGeom>
          <a:noFill/>
          <a:ln cap="flat" cmpd="sng" w="19050">
            <a:solidFill>
              <a:schemeClr val="dk2"/>
            </a:solidFill>
            <a:prstDash val="dash"/>
            <a:round/>
            <a:headEnd len="lg" w="lg" type="none"/>
            <a:tailEnd len="lg" w="lg" type="none"/>
          </a:ln>
        </p:spPr>
      </p:cxnSp>
      <p:cxnSp>
        <p:nvCxnSpPr>
          <p:cNvPr id="213" name="Shape 213"/>
          <p:cNvCxnSpPr>
            <a:stCxn id="203" idx="1"/>
            <a:endCxn id="203" idx="0"/>
          </p:cNvCxnSpPr>
          <p:nvPr/>
        </p:nvCxnSpPr>
        <p:spPr>
          <a:xfrm flipH="1" rot="10800000">
            <a:off x="457200" y="1852025"/>
            <a:ext cx="2095800" cy="2166600"/>
          </a:xfrm>
          <a:prstGeom prst="straightConnector1">
            <a:avLst/>
          </a:prstGeom>
          <a:noFill/>
          <a:ln cap="flat" cmpd="sng" w="19050">
            <a:solidFill>
              <a:schemeClr val="dk2"/>
            </a:solidFill>
            <a:prstDash val="dash"/>
            <a:round/>
            <a:headEnd len="lg" w="lg" type="none"/>
            <a:tailEnd len="lg" w="lg" type="none"/>
          </a:ln>
        </p:spPr>
      </p:cxnSp>
      <p:cxnSp>
        <p:nvCxnSpPr>
          <p:cNvPr id="214" name="Shape 214"/>
          <p:cNvCxnSpPr>
            <a:stCxn id="203" idx="0"/>
          </p:cNvCxnSpPr>
          <p:nvPr/>
        </p:nvCxnSpPr>
        <p:spPr>
          <a:xfrm>
            <a:off x="2552850" y="18520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215" name="Shape 215"/>
          <p:cNvCxnSpPr>
            <a:stCxn id="203" idx="3"/>
            <a:endCxn id="203" idx="2"/>
          </p:cNvCxnSpPr>
          <p:nvPr/>
        </p:nvCxnSpPr>
        <p:spPr>
          <a:xfrm flipH="1">
            <a:off x="2552700" y="4018625"/>
            <a:ext cx="2095800" cy="2166600"/>
          </a:xfrm>
          <a:prstGeom prst="straightConnector1">
            <a:avLst/>
          </a:prstGeom>
          <a:noFill/>
          <a:ln cap="flat" cmpd="sng" w="19050">
            <a:solidFill>
              <a:schemeClr val="dk2"/>
            </a:solidFill>
            <a:prstDash val="dash"/>
            <a:round/>
            <a:headEnd len="lg" w="lg" type="none"/>
            <a:tailEnd len="lg" w="lg" type="none"/>
          </a:ln>
        </p:spPr>
      </p:cxnSp>
      <p:cxnSp>
        <p:nvCxnSpPr>
          <p:cNvPr id="216" name="Shape 216"/>
          <p:cNvCxnSpPr>
            <a:stCxn id="203" idx="1"/>
          </p:cNvCxnSpPr>
          <p:nvPr/>
        </p:nvCxnSpPr>
        <p:spPr>
          <a:xfrm>
            <a:off x="457200" y="4018625"/>
            <a:ext cx="2095500" cy="2166600"/>
          </a:xfrm>
          <a:prstGeom prst="straightConnector1">
            <a:avLst/>
          </a:prstGeom>
          <a:noFill/>
          <a:ln cap="flat" cmpd="sng" w="19050">
            <a:solidFill>
              <a:schemeClr val="dk2"/>
            </a:solidFill>
            <a:prstDash val="dash"/>
            <a:round/>
            <a:headEnd len="lg" w="lg" type="none"/>
            <a:tailEnd len="lg" w="lg" type="none"/>
          </a:ln>
        </p:spPr>
      </p:cxnSp>
      <p:cxnSp>
        <p:nvCxnSpPr>
          <p:cNvPr id="217" name="Shape 217"/>
          <p:cNvCxnSpPr>
            <a:stCxn id="203" idx="1"/>
          </p:cNvCxnSpPr>
          <p:nvPr/>
        </p:nvCxnSpPr>
        <p:spPr>
          <a:xfrm flipH="1" rot="10800000">
            <a:off x="457200" y="2768525"/>
            <a:ext cx="2056500" cy="1250100"/>
          </a:xfrm>
          <a:prstGeom prst="straightConnector1">
            <a:avLst/>
          </a:prstGeom>
          <a:noFill/>
          <a:ln cap="flat" cmpd="sng" w="19050">
            <a:solidFill>
              <a:schemeClr val="dk2"/>
            </a:solidFill>
            <a:prstDash val="dash"/>
            <a:round/>
            <a:headEnd len="lg" w="lg" type="none"/>
            <a:tailEnd len="lg" w="lg" type="none"/>
          </a:ln>
        </p:spPr>
      </p:cxnSp>
      <p:cxnSp>
        <p:nvCxnSpPr>
          <p:cNvPr id="218" name="Shape 218"/>
          <p:cNvCxnSpPr/>
          <p:nvPr/>
        </p:nvCxnSpPr>
        <p:spPr>
          <a:xfrm flipH="1">
            <a:off x="1813862" y="2796706"/>
            <a:ext cx="657900" cy="2580299"/>
          </a:xfrm>
          <a:prstGeom prst="straightConnector1">
            <a:avLst/>
          </a:prstGeom>
          <a:noFill/>
          <a:ln cap="flat" cmpd="sng" w="19050">
            <a:solidFill>
              <a:schemeClr val="dk2"/>
            </a:solidFill>
            <a:prstDash val="dash"/>
            <a:round/>
            <a:headEnd len="lg" w="lg" type="none"/>
            <a:tailEnd len="lg" w="lg" type="none"/>
          </a:ln>
        </p:spPr>
      </p:cxnSp>
      <p:sp>
        <p:nvSpPr>
          <p:cNvPr id="219" name="Shape 219"/>
          <p:cNvSpPr/>
          <p:nvPr/>
        </p:nvSpPr>
        <p:spPr>
          <a:xfrm>
            <a:off x="4730225" y="4546425"/>
            <a:ext cx="3912600" cy="16578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By systematically trying input from each partition, we will hit the dense fault space.</a:t>
            </a:r>
          </a:p>
        </p:txBody>
      </p:sp>
      <p:sp>
        <p:nvSpPr>
          <p:cNvPr id="220" name="Shape 2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Class</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want to divide the input domain into </a:t>
            </a:r>
            <a:r>
              <a:rPr i="1" lang="en"/>
              <a:t>equivalence classes</a:t>
            </a:r>
            <a:r>
              <a:rPr lang="en"/>
              <a:t>.</a:t>
            </a:r>
          </a:p>
          <a:p>
            <a:pPr indent="-228600" lvl="1" marL="914400" marR="0" rtl="0" algn="l">
              <a:lnSpc>
                <a:spcPct val="100000"/>
              </a:lnSpc>
              <a:spcBef>
                <a:spcPts val="600"/>
              </a:spcBef>
              <a:spcAft>
                <a:spcPts val="0"/>
              </a:spcAft>
            </a:pPr>
            <a:r>
              <a:rPr lang="en"/>
              <a:t>Inputs from a group can be treated as the same thing (trigger the same outcome, result in the same behavior, etc.).</a:t>
            </a:r>
          </a:p>
          <a:p>
            <a:pPr indent="-228600" lvl="1" marL="914400" marR="0" rtl="0" algn="l">
              <a:lnSpc>
                <a:spcPct val="100000"/>
              </a:lnSpc>
              <a:spcBef>
                <a:spcPts val="600"/>
              </a:spcBef>
              <a:spcAft>
                <a:spcPts val="0"/>
              </a:spcAft>
            </a:pPr>
            <a:r>
              <a:rPr lang="en"/>
              <a:t>If one test reveals a fault, others in this class (probably) will too. In one test does not reveal a fault, the other ones (probably) will not either.</a:t>
            </a:r>
          </a:p>
          <a:p>
            <a:pPr indent="-228600" lvl="0" marL="457200" marR="0" rtl="0" algn="l">
              <a:lnSpc>
                <a:spcPct val="100000"/>
              </a:lnSpc>
              <a:spcBef>
                <a:spcPts val="600"/>
              </a:spcBef>
              <a:spcAft>
                <a:spcPts val="0"/>
              </a:spcAft>
            </a:pPr>
            <a:r>
              <a:rPr lang="en"/>
              <a:t>Perfect partitioning is difficult, so grouping based largely on intuition, experience, and common sense.</a:t>
            </a:r>
          </a:p>
        </p:txBody>
      </p:sp>
      <p:sp>
        <p:nvSpPr>
          <p:cNvPr id="227" name="Shape 22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lvl="0" marR="0" rtl="0" algn="l">
              <a:lnSpc>
                <a:spcPct val="100000"/>
              </a:lnSpc>
              <a:spcBef>
                <a:spcPts val="600"/>
              </a:spcBef>
              <a:spcAft>
                <a:spcPts val="0"/>
              </a:spcAft>
              <a:buNone/>
            </a:pPr>
            <a:r>
              <a:rPr b="1" lang="en"/>
              <a:t>What are some possible partitions?</a:t>
            </a:r>
          </a:p>
        </p:txBody>
      </p:sp>
      <p:sp>
        <p:nvSpPr>
          <p:cNvPr id="234" name="Shape 234"/>
          <p:cNvSpPr txBox="1"/>
          <p:nvPr/>
        </p:nvSpPr>
        <p:spPr>
          <a:xfrm>
            <a:off x="591200" y="3000375"/>
            <a:ext cx="8229600" cy="31629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index &lt; 0</a:t>
            </a:r>
          </a:p>
          <a:p>
            <a:pPr indent="-381000" lvl="0" marL="457200" rtl="0">
              <a:spcBef>
                <a:spcPts val="0"/>
              </a:spcBef>
              <a:buSzPct val="100000"/>
              <a:buChar char="●"/>
            </a:pPr>
            <a:r>
              <a:rPr lang="en" sz="2400"/>
              <a:t>index = 0</a:t>
            </a:r>
          </a:p>
          <a:p>
            <a:pPr indent="-381000" lvl="0" marL="457200" rtl="0">
              <a:spcBef>
                <a:spcPts val="0"/>
              </a:spcBef>
              <a:buSzPct val="100000"/>
              <a:buChar char="●"/>
            </a:pPr>
            <a:r>
              <a:rPr lang="en" sz="2400"/>
              <a:t>index &gt; 0</a:t>
            </a:r>
          </a:p>
          <a:p>
            <a:pPr indent="-381000" lvl="0" marL="457200" rtl="0">
              <a:spcBef>
                <a:spcPts val="0"/>
              </a:spcBef>
              <a:buSzPct val="100000"/>
              <a:buChar char="●"/>
            </a:pPr>
            <a:r>
              <a:rPr lang="en" sz="2400"/>
              <a:t>str with length &lt; index</a:t>
            </a:r>
          </a:p>
          <a:p>
            <a:pPr indent="-381000" lvl="0" marL="457200" rtl="0">
              <a:spcBef>
                <a:spcPts val="0"/>
              </a:spcBef>
              <a:buSzPct val="100000"/>
              <a:buChar char="●"/>
            </a:pPr>
            <a:r>
              <a:rPr lang="en" sz="2400"/>
              <a:t>str with length = index</a:t>
            </a:r>
          </a:p>
          <a:p>
            <a:pPr indent="-381000" lvl="0" marL="457200" rtl="0">
              <a:spcBef>
                <a:spcPts val="0"/>
              </a:spcBef>
              <a:buSzPct val="100000"/>
              <a:buChar char="●"/>
            </a:pPr>
            <a:r>
              <a:rPr lang="en" sz="2400"/>
              <a:t>str with length &gt; index </a:t>
            </a:r>
          </a:p>
          <a:p>
            <a:pPr indent="-381000" lvl="0" marL="457200" rtl="0">
              <a:spcBef>
                <a:spcPts val="0"/>
              </a:spcBef>
              <a:buSzPct val="100000"/>
              <a:buChar char="●"/>
            </a:pPr>
            <a:r>
              <a:rPr lang="en" sz="2400"/>
              <a:t>...</a:t>
            </a:r>
          </a:p>
        </p:txBody>
      </p:sp>
      <p:sp>
        <p:nvSpPr>
          <p:cNvPr id="235" name="Shape 2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Input Partitions</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Look for equivalent output events.</a:t>
            </a:r>
          </a:p>
          <a:p>
            <a:pPr indent="-228600" lvl="0" marL="457200" marR="0" rtl="0" algn="l">
              <a:lnSpc>
                <a:spcPct val="100000"/>
              </a:lnSpc>
              <a:spcBef>
                <a:spcPts val="600"/>
              </a:spcBef>
              <a:spcAft>
                <a:spcPts val="0"/>
              </a:spcAft>
            </a:pPr>
            <a:r>
              <a:rPr lang="en"/>
              <a:t>Look for ranges of numbers or values.</a:t>
            </a:r>
          </a:p>
          <a:p>
            <a:pPr indent="-228600" lvl="0" marL="457200" marR="0" rtl="0" algn="l">
              <a:lnSpc>
                <a:spcPct val="100000"/>
              </a:lnSpc>
              <a:spcBef>
                <a:spcPts val="600"/>
              </a:spcBef>
              <a:spcAft>
                <a:spcPts val="0"/>
              </a:spcAft>
            </a:pPr>
            <a:r>
              <a:rPr lang="en"/>
              <a:t>Look for membership in a logical group.</a:t>
            </a:r>
          </a:p>
          <a:p>
            <a:pPr indent="-228600" lvl="0" marL="457200" marR="0" rtl="0" algn="l">
              <a:lnSpc>
                <a:spcPct val="100000"/>
              </a:lnSpc>
              <a:spcBef>
                <a:spcPts val="600"/>
              </a:spcBef>
              <a:spcAft>
                <a:spcPts val="0"/>
              </a:spcAft>
            </a:pPr>
            <a:r>
              <a:rPr lang="en"/>
              <a:t>Look for time-dependent equivalence classes.</a:t>
            </a:r>
          </a:p>
          <a:p>
            <a:pPr indent="-228600" lvl="0" marL="457200" rtl="0">
              <a:spcBef>
                <a:spcPts val="0"/>
              </a:spcBef>
            </a:pPr>
            <a:r>
              <a:rPr lang="en"/>
              <a:t>Look for equivalent operating environments.</a:t>
            </a:r>
          </a:p>
          <a:p>
            <a:pPr indent="-228600" lvl="0" marL="457200" marR="0" rtl="0" algn="l">
              <a:lnSpc>
                <a:spcPct val="100000"/>
              </a:lnSpc>
              <a:spcBef>
                <a:spcPts val="600"/>
              </a:spcBef>
              <a:spcAft>
                <a:spcPts val="0"/>
              </a:spcAft>
            </a:pPr>
            <a:r>
              <a:rPr lang="en"/>
              <a:t>Look at the data structures involved.</a:t>
            </a:r>
          </a:p>
          <a:p>
            <a:pPr indent="-228600" lvl="0" marL="457200" marR="0" rtl="0" algn="l">
              <a:lnSpc>
                <a:spcPct val="100000"/>
              </a:lnSpc>
              <a:spcBef>
                <a:spcPts val="600"/>
              </a:spcBef>
              <a:spcAft>
                <a:spcPts val="0"/>
              </a:spcAft>
            </a:pPr>
            <a:r>
              <a:rPr lang="en"/>
              <a:t>Remember invalid inputs and boundary conditions.</a:t>
            </a:r>
          </a:p>
        </p:txBody>
      </p:sp>
      <p:sp>
        <p:nvSpPr>
          <p:cNvPr id="242" name="Shape 24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Equivalent Outcomes</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It is often easier to find good tests by looking at the outputs and working backwards.</a:t>
            </a:r>
          </a:p>
          <a:p>
            <a:pPr indent="-228600" lvl="1" marL="914400" marR="0" rtl="0" algn="l">
              <a:lnSpc>
                <a:spcPct val="100000"/>
              </a:lnSpc>
              <a:spcBef>
                <a:spcPts val="600"/>
              </a:spcBef>
              <a:spcAft>
                <a:spcPts val="0"/>
              </a:spcAft>
            </a:pPr>
            <a:r>
              <a:rPr lang="en"/>
              <a:t>Look at the outcomes of a feature and group input by the outcomes they trigger.</a:t>
            </a:r>
          </a:p>
          <a:p>
            <a:pPr indent="-406400" lvl="0" marL="457200" marR="0" rtl="0" algn="l">
              <a:lnSpc>
                <a:spcPct val="100000"/>
              </a:lnSpc>
              <a:spcBef>
                <a:spcPts val="600"/>
              </a:spcBef>
              <a:spcAft>
                <a:spcPts val="0"/>
              </a:spcAft>
              <a:buSzPct val="100000"/>
            </a:pPr>
            <a:r>
              <a:rPr lang="en" sz="2800"/>
              <a:t>Example: getEmployeeStatus(employee ID)</a:t>
            </a:r>
          </a:p>
          <a:p>
            <a:pPr indent="-228600" lvl="1" marL="914400" marR="0" rtl="0" algn="l">
              <a:lnSpc>
                <a:spcPct val="100000"/>
              </a:lnSpc>
              <a:spcBef>
                <a:spcPts val="600"/>
              </a:spcBef>
              <a:spcAft>
                <a:spcPts val="0"/>
              </a:spcAft>
            </a:pPr>
            <a:r>
              <a:rPr lang="en"/>
              <a:t>Manager</a:t>
            </a:r>
          </a:p>
          <a:p>
            <a:pPr indent="-228600" lvl="1" marL="914400" marR="0" rtl="0" algn="l">
              <a:lnSpc>
                <a:spcPct val="100000"/>
              </a:lnSpc>
              <a:spcBef>
                <a:spcPts val="600"/>
              </a:spcBef>
              <a:spcAft>
                <a:spcPts val="0"/>
              </a:spcAft>
            </a:pPr>
            <a:r>
              <a:rPr lang="en"/>
              <a:t>Developer</a:t>
            </a:r>
          </a:p>
          <a:p>
            <a:pPr indent="-228600" lvl="1" marL="914400" marR="0" rtl="0" algn="l">
              <a:lnSpc>
                <a:spcPct val="100000"/>
              </a:lnSpc>
              <a:spcBef>
                <a:spcPts val="600"/>
              </a:spcBef>
              <a:spcAft>
                <a:spcPts val="0"/>
              </a:spcAft>
            </a:pPr>
            <a:r>
              <a:rPr lang="en"/>
              <a:t>Marketer</a:t>
            </a:r>
          </a:p>
          <a:p>
            <a:pPr indent="-228600" lvl="1" marL="914400" marR="0" rtl="0" algn="l">
              <a:lnSpc>
                <a:spcPct val="100000"/>
              </a:lnSpc>
              <a:spcBef>
                <a:spcPts val="600"/>
              </a:spcBef>
              <a:spcAft>
                <a:spcPts val="0"/>
              </a:spcAft>
            </a:pPr>
            <a:r>
              <a:rPr lang="en"/>
              <a:t>Lawyer</a:t>
            </a:r>
          </a:p>
          <a:p>
            <a:pPr indent="-228600" lvl="1" marL="914400" marR="0" rtl="0" algn="l">
              <a:lnSpc>
                <a:spcPct val="100000"/>
              </a:lnSpc>
              <a:spcBef>
                <a:spcPts val="600"/>
              </a:spcBef>
              <a:spcAft>
                <a:spcPts val="0"/>
              </a:spcAft>
            </a:pPr>
            <a:r>
              <a:rPr lang="en"/>
              <a:t>Employee Does Not Exist</a:t>
            </a:r>
          </a:p>
          <a:p>
            <a:pPr indent="-228600" lvl="1" marL="914400" marR="0" rtl="0" algn="l">
              <a:lnSpc>
                <a:spcPct val="100000"/>
              </a:lnSpc>
              <a:spcBef>
                <a:spcPts val="600"/>
              </a:spcBef>
              <a:spcAft>
                <a:spcPts val="0"/>
              </a:spcAft>
            </a:pPr>
            <a:r>
              <a:rPr lang="en"/>
              <a:t>Malformed Employee ID</a:t>
            </a:r>
          </a:p>
        </p:txBody>
      </p:sp>
      <p:sp>
        <p:nvSpPr>
          <p:cNvPr id="249" name="Shape 2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Ranges of Values</a:t>
            </a:r>
          </a:p>
        </p:txBody>
      </p:sp>
      <p:sp>
        <p:nvSpPr>
          <p:cNvPr id="255" name="Shape 2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an input is intended to be a 5-digit integer between 10000 and 99999, you want partitions:</a:t>
            </a:r>
          </a:p>
          <a:p>
            <a:pPr indent="387350" lvl="0" rtl="0">
              <a:spcBef>
                <a:spcPts val="0"/>
              </a:spcBef>
              <a:buClr>
                <a:srgbClr val="000000"/>
              </a:buClr>
              <a:buSzPct val="36666"/>
              <a:buNone/>
            </a:pPr>
            <a:r>
              <a:rPr b="1" lang="en"/>
              <a:t>&lt;10000, 10000-99999, &gt;100000</a:t>
            </a:r>
          </a:p>
          <a:p>
            <a:pPr indent="-228600" lvl="0" marL="457200" marR="0" rtl="0" algn="l">
              <a:lnSpc>
                <a:spcPct val="100000"/>
              </a:lnSpc>
              <a:spcBef>
                <a:spcPts val="600"/>
              </a:spcBef>
              <a:spcAft>
                <a:spcPts val="0"/>
              </a:spcAft>
            </a:pPr>
            <a:r>
              <a:rPr lang="en"/>
              <a:t>Other options: &lt; 0, max int, real-valued numbers</a:t>
            </a:r>
          </a:p>
          <a:p>
            <a:pPr indent="-228600" lvl="0" marL="457200" marR="0" rtl="0" algn="l">
              <a:lnSpc>
                <a:spcPct val="100000"/>
              </a:lnSpc>
              <a:spcBef>
                <a:spcPts val="600"/>
              </a:spcBef>
              <a:spcAft>
                <a:spcPts val="0"/>
              </a:spcAft>
            </a:pPr>
            <a:r>
              <a:rPr lang="en"/>
              <a:t>You may want to consider non-numeric values as a special partition.</a:t>
            </a:r>
          </a:p>
        </p:txBody>
      </p:sp>
      <p:sp>
        <p:nvSpPr>
          <p:cNvPr id="256" name="Shape 25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Shape 2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Look for Membership in a Group</a:t>
            </a:r>
          </a:p>
        </p:txBody>
      </p:sp>
      <p:sp>
        <p:nvSpPr>
          <p:cNvPr id="262" name="Shape 2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the following inputs to a program:</a:t>
            </a:r>
          </a:p>
          <a:p>
            <a:pPr indent="-228600" lvl="0" marL="457200" marR="0" rtl="0" algn="l">
              <a:lnSpc>
                <a:spcPct val="100000"/>
              </a:lnSpc>
              <a:spcBef>
                <a:spcPts val="600"/>
              </a:spcBef>
              <a:spcAft>
                <a:spcPts val="0"/>
              </a:spcAft>
            </a:pPr>
            <a:r>
              <a:rPr lang="en"/>
              <a:t>The name of a valid Java data type.</a:t>
            </a:r>
          </a:p>
          <a:p>
            <a:pPr indent="-228600" lvl="0" marL="457200" marR="0" rtl="0" algn="l">
              <a:lnSpc>
                <a:spcPct val="100000"/>
              </a:lnSpc>
              <a:spcBef>
                <a:spcPts val="600"/>
              </a:spcBef>
              <a:spcAft>
                <a:spcPts val="0"/>
              </a:spcAft>
            </a:pPr>
            <a:r>
              <a:rPr lang="en"/>
              <a:t>A letter of the alphabet.</a:t>
            </a:r>
          </a:p>
          <a:p>
            <a:pPr indent="-228600" lvl="0" marL="457200" marR="0" rtl="0" algn="l">
              <a:lnSpc>
                <a:spcPct val="100000"/>
              </a:lnSpc>
              <a:spcBef>
                <a:spcPts val="600"/>
              </a:spcBef>
              <a:spcAft>
                <a:spcPts val="0"/>
              </a:spcAft>
            </a:pPr>
            <a:r>
              <a:rPr lang="en"/>
              <a:t>A country name.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All make up input partitions.</a:t>
            </a:r>
          </a:p>
          <a:p>
            <a:pPr indent="-228600" lvl="0" marL="457200" marR="0" rtl="0" algn="l">
              <a:lnSpc>
                <a:spcPct val="100000"/>
              </a:lnSpc>
              <a:spcBef>
                <a:spcPts val="600"/>
              </a:spcBef>
              <a:spcAft>
                <a:spcPts val="0"/>
              </a:spcAft>
            </a:pPr>
            <a:r>
              <a:rPr lang="en"/>
              <a:t>All groups can be subdivided further.</a:t>
            </a:r>
          </a:p>
          <a:p>
            <a:pPr indent="-228600" lvl="0" marL="457200" marR="0" rtl="0" algn="l">
              <a:lnSpc>
                <a:spcPct val="100000"/>
              </a:lnSpc>
              <a:spcBef>
                <a:spcPts val="600"/>
              </a:spcBef>
              <a:spcAft>
                <a:spcPts val="0"/>
              </a:spcAft>
            </a:pPr>
            <a:r>
              <a:rPr lang="en"/>
              <a:t>Look for context that an input is used in.</a:t>
            </a:r>
          </a:p>
        </p:txBody>
      </p:sp>
      <p:sp>
        <p:nvSpPr>
          <p:cNvPr id="263" name="Shape 2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57" name="Shape 57"/>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58" name="Shape 58"/>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59" name="Shape 59"/>
          <p:cNvCxnSpPr>
            <a:stCxn id="57" idx="2"/>
            <a:endCxn id="60"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61" name="Shape 61"/>
          <p:cNvCxnSpPr>
            <a:stCxn id="60" idx="2"/>
            <a:endCxn id="58"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62" name="Shape 62"/>
          <p:cNvSpPr txBox="1"/>
          <p:nvPr/>
        </p:nvSpPr>
        <p:spPr>
          <a:xfrm>
            <a:off x="2045748" y="3503722"/>
            <a:ext cx="593700" cy="510300"/>
          </a:xfrm>
          <a:prstGeom prst="rect">
            <a:avLst/>
          </a:prstGeom>
          <a:noFill/>
          <a:ln>
            <a:noFill/>
          </a:ln>
        </p:spPr>
        <p:txBody>
          <a:bodyPr anchorCtr="0" anchor="t" bIns="91425" lIns="91425" rIns="91425" tIns="91425">
            <a:noAutofit/>
          </a:bodyPr>
          <a:lstStyle/>
          <a:p>
            <a:pPr lvl="0" rtl="0" algn="ctr">
              <a:spcBef>
                <a:spcPts val="0"/>
              </a:spcBef>
              <a:buNone/>
            </a:pPr>
            <a:r>
              <a:rPr b="1" lang="en" sz="3000"/>
              <a:t>?</a:t>
            </a:r>
          </a:p>
        </p:txBody>
      </p:sp>
      <p:sp>
        <p:nvSpPr>
          <p:cNvPr id="63" name="Shape 63"/>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Functional testing is based on the idea of </a:t>
            </a:r>
            <a:r>
              <a:rPr b="1" lang="en" sz="2400"/>
              <a:t>partitioning</a:t>
            </a:r>
            <a:r>
              <a:rPr lang="en" sz="2400"/>
              <a:t>.</a:t>
            </a:r>
          </a:p>
          <a:p>
            <a:pPr indent="-342900" lvl="1" marL="914400" rtl="0">
              <a:spcBef>
                <a:spcPts val="0"/>
              </a:spcBef>
              <a:buSzPct val="100000"/>
              <a:buChar char="○"/>
            </a:pPr>
            <a:r>
              <a:rPr lang="en" sz="1800"/>
              <a:t>You can’t actually test individual requirements in isolation. </a:t>
            </a:r>
          </a:p>
          <a:p>
            <a:pPr indent="-342900" lvl="1" marL="914400" rtl="0">
              <a:spcBef>
                <a:spcPts val="0"/>
              </a:spcBef>
              <a:buSzPct val="100000"/>
              <a:buChar char="○"/>
            </a:pPr>
            <a:r>
              <a:rPr lang="en" sz="1800"/>
              <a:t>First, we need to partition the specification and software into features that can be tested.</a:t>
            </a:r>
          </a:p>
          <a:p>
            <a:pPr indent="-342900" lvl="1" marL="914400" rtl="0">
              <a:spcBef>
                <a:spcPts val="0"/>
              </a:spcBef>
              <a:buSzPct val="100000"/>
              <a:buChar char="○"/>
            </a:pPr>
            <a:r>
              <a:rPr lang="en" sz="1800"/>
              <a:t>Not all inputs have the same effect.</a:t>
            </a:r>
          </a:p>
          <a:p>
            <a:pPr indent="-342900" lvl="1" marL="914400" rtl="0">
              <a:spcBef>
                <a:spcPts val="0"/>
              </a:spcBef>
              <a:buSzPct val="100000"/>
              <a:buChar char="○"/>
            </a:pPr>
            <a:r>
              <a:rPr lang="en" sz="1800"/>
              <a:t>We can partition the outputs of a feature into the possible outcomes.</a:t>
            </a:r>
          </a:p>
          <a:p>
            <a:pPr indent="-342900" lvl="2" marL="1371600" rtl="0">
              <a:spcBef>
                <a:spcPts val="0"/>
              </a:spcBef>
              <a:buSzPct val="100000"/>
              <a:buChar char="■"/>
            </a:pPr>
            <a:r>
              <a:rPr lang="en" sz="1800"/>
              <a:t>and the inputs, by what outcomes they cause (or other potential groupings).</a:t>
            </a:r>
          </a:p>
          <a:p>
            <a:pPr lvl="0" rtl="0">
              <a:spcBef>
                <a:spcPts val="0"/>
              </a:spcBef>
              <a:buNone/>
            </a:pPr>
            <a:r>
              <a:t/>
            </a:r>
            <a:endParaRPr/>
          </a:p>
        </p:txBody>
      </p:sp>
      <p:sp>
        <p:nvSpPr>
          <p:cNvPr id="64" name="Shape 6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Timing Partitions</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timing and duration of an input may be as important as the value of the input.</a:t>
            </a:r>
          </a:p>
          <a:p>
            <a:pPr indent="-228600" lvl="0" marL="457200" marR="0" rtl="0" algn="l">
              <a:lnSpc>
                <a:spcPct val="100000"/>
              </a:lnSpc>
              <a:spcBef>
                <a:spcPts val="600"/>
              </a:spcBef>
              <a:spcAft>
                <a:spcPts val="0"/>
              </a:spcAft>
            </a:pPr>
            <a:r>
              <a:rPr lang="en"/>
              <a:t>Very hard and very crucial to get right.</a:t>
            </a:r>
          </a:p>
          <a:p>
            <a:pPr lv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ct val="100000"/>
            </a:pPr>
            <a:r>
              <a:rPr lang="en" sz="2800"/>
              <a:t>Trigger an electrical pulse 5ms before a deadline, 1ms before the deadline, exactly at the deadline, and 1ms after the deadline.</a:t>
            </a:r>
          </a:p>
          <a:p>
            <a:pPr indent="-406400" lvl="0" marL="457200" marR="0" rtl="0" algn="l">
              <a:lnSpc>
                <a:spcPct val="100000"/>
              </a:lnSpc>
              <a:spcBef>
                <a:spcPts val="600"/>
              </a:spcBef>
              <a:spcAft>
                <a:spcPts val="0"/>
              </a:spcAft>
              <a:buSzPct val="100000"/>
            </a:pPr>
            <a:r>
              <a:rPr lang="en" sz="2800"/>
              <a:t>Push the “Esc” key before, during, and after the program is writing to (or reading from) a disc.</a:t>
            </a:r>
          </a:p>
        </p:txBody>
      </p:sp>
      <p:sp>
        <p:nvSpPr>
          <p:cNvPr id="270" name="Shape 2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Equivalent Operating Environments</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environment may affect the behavior of the program. Thus, environmental factors can be partitioned and varied when testing.</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Available memory may affect the program.</a:t>
            </a:r>
          </a:p>
          <a:p>
            <a:pPr indent="-228600" lvl="0" marL="457200" marR="0" rtl="0" algn="l">
              <a:lnSpc>
                <a:spcPct val="100000"/>
              </a:lnSpc>
              <a:spcBef>
                <a:spcPts val="600"/>
              </a:spcBef>
              <a:spcAft>
                <a:spcPts val="0"/>
              </a:spcAft>
            </a:pPr>
            <a:r>
              <a:rPr lang="en"/>
              <a:t>Processor speed and architecture.</a:t>
            </a:r>
          </a:p>
          <a:p>
            <a:pPr indent="-228600" lvl="1" marL="914400" marR="0" rtl="0" algn="l">
              <a:lnSpc>
                <a:spcPct val="100000"/>
              </a:lnSpc>
              <a:spcBef>
                <a:spcPts val="600"/>
              </a:spcBef>
              <a:spcAft>
                <a:spcPts val="0"/>
              </a:spcAft>
            </a:pPr>
            <a:r>
              <a:rPr lang="en"/>
              <a:t>Try with different machine specs.</a:t>
            </a:r>
          </a:p>
          <a:p>
            <a:pPr indent="-228600" lvl="0" marL="457200" marR="0" rtl="0" algn="l">
              <a:lnSpc>
                <a:spcPct val="100000"/>
              </a:lnSpc>
              <a:spcBef>
                <a:spcPts val="600"/>
              </a:spcBef>
              <a:spcAft>
                <a:spcPts val="0"/>
              </a:spcAft>
            </a:pPr>
            <a:r>
              <a:rPr lang="en"/>
              <a:t>Client-Server Environment</a:t>
            </a:r>
          </a:p>
          <a:p>
            <a:pPr indent="-228600" lvl="1" marL="914400" marR="0" rtl="0" algn="l">
              <a:lnSpc>
                <a:spcPct val="100000"/>
              </a:lnSpc>
              <a:spcBef>
                <a:spcPts val="600"/>
              </a:spcBef>
              <a:spcAft>
                <a:spcPts val="0"/>
              </a:spcAft>
            </a:pPr>
            <a:r>
              <a:rPr lang="en"/>
              <a:t>No clients, some clients, many clients</a:t>
            </a:r>
          </a:p>
          <a:p>
            <a:pPr indent="-228600" lvl="1" marL="914400" marR="0" rtl="0" algn="l">
              <a:lnSpc>
                <a:spcPct val="100000"/>
              </a:lnSpc>
              <a:spcBef>
                <a:spcPts val="600"/>
              </a:spcBef>
              <a:spcAft>
                <a:spcPts val="0"/>
              </a:spcAft>
            </a:pPr>
            <a:r>
              <a:rPr lang="en"/>
              <a:t>Network latency</a:t>
            </a:r>
          </a:p>
          <a:p>
            <a:pPr indent="-228600" lvl="1" marL="914400" marR="0" rtl="0" algn="l">
              <a:lnSpc>
                <a:spcPct val="100000"/>
              </a:lnSpc>
              <a:spcBef>
                <a:spcPts val="600"/>
              </a:spcBef>
              <a:spcAft>
                <a:spcPts val="0"/>
              </a:spcAft>
            </a:pPr>
            <a:r>
              <a:rPr lang="en"/>
              <a:t>Protocols (SSH vs FTP, HTTP vs HTTPS)</a:t>
            </a:r>
          </a:p>
        </p:txBody>
      </p:sp>
      <p:sp>
        <p:nvSpPr>
          <p:cNvPr id="277" name="Shape 2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Structure Can Suggest Partitions</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Certain data structures are prone to certain types of errors. Use those to suggest equivalence classes.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lang="en"/>
              <a:t>For sequences, arrays, or lists:</a:t>
            </a:r>
          </a:p>
          <a:p>
            <a:pPr indent="-228600" lvl="0" marL="457200" marR="0" rtl="0" algn="l">
              <a:lnSpc>
                <a:spcPct val="100000"/>
              </a:lnSpc>
              <a:spcBef>
                <a:spcPts val="600"/>
              </a:spcBef>
              <a:spcAft>
                <a:spcPts val="0"/>
              </a:spcAft>
            </a:pPr>
            <a:r>
              <a:rPr lang="en"/>
              <a:t>Sequences that have only a single value.</a:t>
            </a:r>
          </a:p>
          <a:p>
            <a:pPr indent="-228600" lvl="0" marL="457200" marR="0" rtl="0" algn="l">
              <a:lnSpc>
                <a:spcPct val="100000"/>
              </a:lnSpc>
              <a:spcBef>
                <a:spcPts val="600"/>
              </a:spcBef>
              <a:spcAft>
                <a:spcPts val="0"/>
              </a:spcAft>
            </a:pPr>
            <a:r>
              <a:rPr lang="en"/>
              <a:t>Different sequences of different sizes.</a:t>
            </a:r>
          </a:p>
          <a:p>
            <a:pPr indent="-228600" lvl="0" marL="457200" marR="0" rtl="0" algn="l">
              <a:lnSpc>
                <a:spcPct val="100000"/>
              </a:lnSpc>
              <a:spcBef>
                <a:spcPts val="600"/>
              </a:spcBef>
              <a:spcAft>
                <a:spcPts val="0"/>
              </a:spcAft>
            </a:pPr>
            <a:r>
              <a:rPr lang="en"/>
              <a:t>Derive tests so the first, middle, and last elements of the sequence are accessed.</a:t>
            </a:r>
          </a:p>
        </p:txBody>
      </p:sp>
      <p:sp>
        <p:nvSpPr>
          <p:cNvPr id="284" name="Shape 2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 Not Forget Invalid Inputs!</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Likely to cause problems. Do not forget to incorporate them as input partitions.</a:t>
            </a:r>
          </a:p>
          <a:p>
            <a:pPr indent="-228600" lvl="1" marL="914400" marR="0" rtl="0" algn="l">
              <a:lnSpc>
                <a:spcPct val="100000"/>
              </a:lnSpc>
              <a:spcBef>
                <a:spcPts val="600"/>
              </a:spcBef>
              <a:spcAft>
                <a:spcPts val="0"/>
              </a:spcAft>
            </a:pPr>
            <a:r>
              <a:rPr lang="en"/>
              <a:t>Exception handling is a well-known problem area.</a:t>
            </a:r>
          </a:p>
          <a:p>
            <a:pPr indent="-228600" lvl="1" marL="914400" marR="0" rtl="0" algn="l">
              <a:lnSpc>
                <a:spcPct val="100000"/>
              </a:lnSpc>
              <a:spcBef>
                <a:spcPts val="600"/>
              </a:spcBef>
              <a:spcAft>
                <a:spcPts val="0"/>
              </a:spcAft>
            </a:pPr>
            <a:r>
              <a:rPr lang="en"/>
              <a:t>People tend to think about what the program should do, not what it should protect itself against.</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Take these into account with all of the other selection criteria already discussed.</a:t>
            </a:r>
          </a:p>
        </p:txBody>
      </p:sp>
      <p:sp>
        <p:nvSpPr>
          <p:cNvPr id="291" name="Shape 2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Input Partition Example</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What are the input partitions for:</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p>
        </p:txBody>
      </p:sp>
      <p:sp>
        <p:nvSpPr>
          <p:cNvPr id="298" name="Shape 298"/>
          <p:cNvSpPr txBox="1"/>
          <p:nvPr>
            <p:ph idx="1" type="body"/>
          </p:nvPr>
        </p:nvSpPr>
        <p:spPr>
          <a:xfrm>
            <a:off x="457200" y="3094800"/>
            <a:ext cx="8538600" cy="25911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p>
        </p:txBody>
      </p:sp>
      <p:sp>
        <p:nvSpPr>
          <p:cNvPr id="299" name="Shape 2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305" name="Shape 305"/>
          <p:cNvSpPr/>
          <p:nvPr/>
        </p:nvSpPr>
        <p:spPr>
          <a:xfrm>
            <a:off x="769125" y="249455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Values</a:t>
            </a:r>
          </a:p>
        </p:txBody>
      </p:sp>
      <p:sp>
        <p:nvSpPr>
          <p:cNvPr id="306" name="Shape 306"/>
          <p:cNvSpPr/>
          <p:nvPr/>
        </p:nvSpPr>
        <p:spPr>
          <a:xfrm>
            <a:off x="1780621" y="338542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07" name="Shape 307"/>
          <p:cNvSpPr/>
          <p:nvPr/>
        </p:nvSpPr>
        <p:spPr>
          <a:xfrm>
            <a:off x="2828571" y="4296230"/>
            <a:ext cx="1758000" cy="648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08" name="Shape 308"/>
          <p:cNvCxnSpPr/>
          <p:nvPr/>
        </p:nvCxnSpPr>
        <p:spPr>
          <a:xfrm>
            <a:off x="1160616" y="3143018"/>
            <a:ext cx="620100" cy="544200"/>
          </a:xfrm>
          <a:prstGeom prst="straightConnector1">
            <a:avLst/>
          </a:prstGeom>
          <a:noFill/>
          <a:ln cap="flat" cmpd="sng" w="19050">
            <a:solidFill>
              <a:schemeClr val="dk2"/>
            </a:solidFill>
            <a:prstDash val="solid"/>
            <a:round/>
            <a:headEnd len="lg" w="lg" type="none"/>
            <a:tailEnd len="lg" w="lg" type="triangle"/>
          </a:ln>
        </p:spPr>
      </p:cxnSp>
      <p:cxnSp>
        <p:nvCxnSpPr>
          <p:cNvPr id="309" name="Shape 309"/>
          <p:cNvCxnSpPr/>
          <p:nvPr/>
        </p:nvCxnSpPr>
        <p:spPr>
          <a:xfrm>
            <a:off x="2208565" y="4033877"/>
            <a:ext cx="620100" cy="544200"/>
          </a:xfrm>
          <a:prstGeom prst="straightConnector1">
            <a:avLst/>
          </a:prstGeom>
          <a:noFill/>
          <a:ln cap="flat" cmpd="sng" w="19050">
            <a:solidFill>
              <a:schemeClr val="dk2"/>
            </a:solidFill>
            <a:prstDash val="solid"/>
            <a:round/>
            <a:headEnd len="lg" w="lg" type="none"/>
            <a:tailEnd len="lg" w="lg" type="triangle"/>
          </a:ln>
        </p:spPr>
      </p:cxnSp>
      <p:sp>
        <p:nvSpPr>
          <p:cNvPr id="310" name="Shape 310"/>
          <p:cNvSpPr txBox="1"/>
          <p:nvPr>
            <p:ph idx="2" type="body"/>
          </p:nvPr>
        </p:nvSpPr>
        <p:spPr>
          <a:xfrm>
            <a:off x="4639873" y="1600200"/>
            <a:ext cx="3994500" cy="4967700"/>
          </a:xfrm>
          <a:prstGeom prst="rect">
            <a:avLst/>
          </a:prstGeom>
        </p:spPr>
        <p:txBody>
          <a:bodyPr anchorCtr="0" anchor="t" bIns="91425" lIns="91425" rIns="91425" tIns="91425">
            <a:noAutofit/>
          </a:bodyPr>
          <a:lstStyle/>
          <a:p>
            <a:pPr lvl="0" rtl="0">
              <a:spcBef>
                <a:spcPts val="0"/>
              </a:spcBef>
              <a:buNone/>
            </a:pPr>
            <a:r>
              <a:rPr lang="en" sz="2000"/>
              <a:t>For each independently testable feature, we want to:</a:t>
            </a:r>
          </a:p>
          <a:p>
            <a:pPr indent="-355600" lvl="0" marL="457200" rtl="0">
              <a:spcBef>
                <a:spcPts val="0"/>
              </a:spcBef>
              <a:buSzPct val="100000"/>
              <a:buAutoNum type="arabicPeriod"/>
            </a:pPr>
            <a:r>
              <a:rPr lang="en" sz="2000"/>
              <a:t>Identify the representative value partitions for each input or output.</a:t>
            </a:r>
          </a:p>
          <a:p>
            <a:pPr indent="-355600" lvl="0" marL="457200" rtl="0">
              <a:spcBef>
                <a:spcPts val="0"/>
              </a:spcBef>
              <a:buSzPct val="100000"/>
              <a:buAutoNum type="arabicPeriod"/>
            </a:pPr>
            <a:r>
              <a:rPr lang="en" sz="2000"/>
              <a:t>Use the partitions to form abstract test specifications for the combination of inputs.</a:t>
            </a:r>
          </a:p>
          <a:p>
            <a:pPr indent="-355600" lvl="0" marL="457200" rtl="0">
              <a:spcBef>
                <a:spcPts val="0"/>
              </a:spcBef>
              <a:buSzPct val="100000"/>
              <a:buAutoNum type="arabicPeriod"/>
            </a:pPr>
            <a:r>
              <a:rPr lang="en" sz="2000"/>
              <a:t>Then, create concrete test cases by assigning concrete values from the set of input partitions chosen for each possible test specification.</a:t>
            </a:r>
          </a:p>
        </p:txBody>
      </p:sp>
      <p:sp>
        <p:nvSpPr>
          <p:cNvPr id="311" name="Shape 31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Shape 31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Equivalence Partitioning</a:t>
            </a:r>
          </a:p>
        </p:txBody>
      </p:sp>
      <p:sp>
        <p:nvSpPr>
          <p:cNvPr id="317" name="Shape 31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p>
          <a:p>
            <a:pPr lvl="0" marR="0" rtl="0" algn="l">
              <a:lnSpc>
                <a:spcPct val="100000"/>
              </a:lnSpc>
              <a:spcBef>
                <a:spcPts val="600"/>
              </a:spcBef>
              <a:spcAft>
                <a:spcPts val="0"/>
              </a:spcAft>
              <a:buNone/>
            </a:pPr>
            <a:r>
              <a:rPr lang="en"/>
              <a:t>Partition inputs into equivalence classes.</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int N </a:t>
            </a:r>
            <a:r>
              <a:rPr lang="en" sz="2400"/>
              <a:t>is a 5-digit integer between 10000 and 99999. Possible partitions:</a:t>
            </a:r>
          </a:p>
          <a:p>
            <a:pPr indent="457200" lvl="0" marR="0" rtl="0" algn="l">
              <a:lnSpc>
                <a:spcPct val="100000"/>
              </a:lnSpc>
              <a:spcBef>
                <a:spcPts val="600"/>
              </a:spcBef>
              <a:spcAft>
                <a:spcPts val="0"/>
              </a:spcAft>
              <a:buNone/>
            </a:pPr>
            <a:r>
              <a:rPr b="1" lang="en" sz="2400"/>
              <a:t>&lt;10000, 10000-99999, &gt;100000</a:t>
            </a:r>
          </a:p>
          <a:p>
            <a:pPr indent="-381000" lvl="0" marL="457200" marR="0" rtl="0" algn="l">
              <a:lnSpc>
                <a:spcPct val="100000"/>
              </a:lnSpc>
              <a:spcBef>
                <a:spcPts val="600"/>
              </a:spcBef>
              <a:spcAft>
                <a:spcPts val="0"/>
              </a:spcAft>
              <a:buSzPct val="100000"/>
              <a:buAutoNum type="arabicPeriod"/>
            </a:pPr>
            <a:r>
              <a:rPr lang="en" sz="2400">
                <a:latin typeface="Courier New"/>
                <a:ea typeface="Courier New"/>
                <a:cs typeface="Courier New"/>
                <a:sym typeface="Courier New"/>
              </a:rPr>
              <a:t>list A</a:t>
            </a:r>
            <a:r>
              <a:rPr lang="en" sz="2400"/>
              <a:t> is a list of length 1-10. Possible partitions:</a:t>
            </a:r>
          </a:p>
          <a:p>
            <a:pPr lvl="0" marR="0" rtl="0" algn="l">
              <a:lnSpc>
                <a:spcPct val="100000"/>
              </a:lnSpc>
              <a:spcBef>
                <a:spcPts val="600"/>
              </a:spcBef>
              <a:spcAft>
                <a:spcPts val="0"/>
              </a:spcAft>
              <a:buNone/>
            </a:pPr>
            <a:r>
              <a:rPr lang="en" sz="2400"/>
              <a:t>	</a:t>
            </a:r>
            <a:r>
              <a:rPr b="1" lang="en" sz="2400"/>
              <a:t>Empty List, List of Length 1, List of Length 2-10, 	</a:t>
            </a:r>
          </a:p>
          <a:p>
            <a:pPr indent="457200" lvl="0" marR="0" rtl="0" algn="l">
              <a:lnSpc>
                <a:spcPct val="100000"/>
              </a:lnSpc>
              <a:spcBef>
                <a:spcPts val="600"/>
              </a:spcBef>
              <a:spcAft>
                <a:spcPts val="0"/>
              </a:spcAft>
              <a:buNone/>
            </a:pPr>
            <a:r>
              <a:rPr b="1" lang="en" sz="2400"/>
              <a:t>List of Length &gt; 10</a:t>
            </a:r>
          </a:p>
        </p:txBody>
      </p:sp>
      <p:sp>
        <p:nvSpPr>
          <p:cNvPr id="318" name="Shape 31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Shape 32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From Partition to Test Case</a:t>
            </a:r>
          </a:p>
        </p:txBody>
      </p:sp>
      <p:sp>
        <p:nvSpPr>
          <p:cNvPr id="324" name="Shape 324"/>
          <p:cNvSpPr txBox="1"/>
          <p:nvPr>
            <p:ph idx="1" type="body"/>
          </p:nvPr>
        </p:nvSpPr>
        <p:spPr>
          <a:xfrm>
            <a:off x="457200" y="1600200"/>
            <a:ext cx="8460600" cy="2862000"/>
          </a:xfrm>
          <a:prstGeom prst="rect">
            <a:avLst/>
          </a:prstGeom>
        </p:spPr>
        <p:txBody>
          <a:bodyPr anchorCtr="0" anchor="t" bIns="91425" lIns="91425" rIns="91425" tIns="91425">
            <a:noAutofit/>
          </a:bodyPr>
          <a:lstStyle/>
          <a:p>
            <a:pPr lvl="0" rtl="0">
              <a:spcBef>
                <a:spcPts val="0"/>
              </a:spcBef>
              <a:buNone/>
            </a:pPr>
            <a:r>
              <a:rPr lang="en" sz="2400"/>
              <a:t>Choose concrete values for each combination of input partitions: </a:t>
            </a:r>
            <a:r>
              <a:rPr lang="en" sz="2400">
                <a:latin typeface="Courier New"/>
                <a:ea typeface="Courier New"/>
                <a:cs typeface="Courier New"/>
                <a:sym typeface="Courier New"/>
              </a:rPr>
              <a:t>insert(int N, list A)</a:t>
            </a:r>
          </a:p>
          <a:p>
            <a:pPr lvl="0" rtl="0">
              <a:spcBef>
                <a:spcPts val="0"/>
              </a:spcBef>
              <a:buNone/>
            </a:pPr>
            <a:r>
              <a:rPr lang="en" sz="2400">
                <a:latin typeface="Courier New"/>
                <a:ea typeface="Courier New"/>
                <a:cs typeface="Courier New"/>
                <a:sym typeface="Courier New"/>
              </a:rPr>
              <a:t>int N</a:t>
            </a: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a:latin typeface="Courier New"/>
              <a:ea typeface="Courier New"/>
              <a:cs typeface="Courier New"/>
              <a:sym typeface="Courier New"/>
            </a:endParaRP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2400">
                <a:latin typeface="Courier New"/>
                <a:ea typeface="Courier New"/>
                <a:cs typeface="Courier New"/>
                <a:sym typeface="Courier New"/>
              </a:rPr>
              <a:t>list A</a:t>
            </a:r>
          </a:p>
        </p:txBody>
      </p:sp>
      <p:sp>
        <p:nvSpPr>
          <p:cNvPr id="325" name="Shape 325"/>
          <p:cNvSpPr txBox="1"/>
          <p:nvPr>
            <p:ph idx="2" type="body"/>
          </p:nvPr>
        </p:nvSpPr>
        <p:spPr>
          <a:xfrm>
            <a:off x="2807100" y="2498475"/>
            <a:ext cx="5879700" cy="3853500"/>
          </a:xfrm>
          <a:prstGeom prst="rect">
            <a:avLst/>
          </a:prstGeom>
        </p:spPr>
        <p:txBody>
          <a:bodyPr anchorCtr="0" anchor="t" bIns="91425" lIns="91425" rIns="91425" tIns="91425">
            <a:noAutofit/>
          </a:bodyPr>
          <a:lstStyle/>
          <a:p>
            <a:pPr lvl="0" rtl="0">
              <a:spcBef>
                <a:spcPts val="0"/>
              </a:spcBef>
              <a:buNone/>
            </a:pPr>
            <a:r>
              <a:rPr lang="en" sz="1800"/>
              <a:t>Test Specifications:</a:t>
            </a:r>
          </a:p>
          <a:p>
            <a:pPr lvl="0" rtl="0">
              <a:spcBef>
                <a:spcPts val="0"/>
              </a:spcBef>
              <a:buNone/>
            </a:pPr>
            <a:r>
              <a:rPr lang="en" sz="1800">
                <a:latin typeface="Courier New"/>
                <a:ea typeface="Courier New"/>
                <a:cs typeface="Courier New"/>
                <a:sym typeface="Courier New"/>
              </a:rPr>
              <a:t>insert(&lt; 10000, Empty List)</a:t>
            </a:r>
          </a:p>
          <a:p>
            <a:pPr lvl="0" rtl="0">
              <a:spcBef>
                <a:spcPts val="0"/>
              </a:spcBef>
              <a:buNone/>
            </a:pPr>
            <a:r>
              <a:rPr lang="en" sz="1800">
                <a:latin typeface="Courier New"/>
                <a:ea typeface="Courier New"/>
                <a:cs typeface="Courier New"/>
                <a:sym typeface="Courier New"/>
              </a:rPr>
              <a:t>insert(10000 - 99999, list[1])</a:t>
            </a:r>
          </a:p>
          <a:p>
            <a:pPr lvl="0" rtl="0">
              <a:spcBef>
                <a:spcPts val="0"/>
              </a:spcBef>
              <a:buNone/>
            </a:pPr>
            <a:r>
              <a:rPr lang="en" sz="1800">
                <a:latin typeface="Courier New"/>
                <a:ea typeface="Courier New"/>
                <a:cs typeface="Courier New"/>
                <a:sym typeface="Courier New"/>
              </a:rPr>
              <a:t>insert(&gt; 99999, list[2-10])</a:t>
            </a:r>
          </a:p>
          <a:p>
            <a:pPr lvl="0" rtl="0">
              <a:spcBef>
                <a:spcPts val="0"/>
              </a:spcBef>
              <a:buNone/>
            </a:pPr>
            <a:r>
              <a:rPr lang="en" sz="1800"/>
              <a:t>etc</a:t>
            </a:r>
          </a:p>
          <a:p>
            <a:pPr lvl="0" rtl="0">
              <a:spcBef>
                <a:spcPts val="0"/>
              </a:spcBef>
              <a:buNone/>
            </a:pPr>
            <a:r>
              <a:t/>
            </a:r>
            <a:endParaRPr sz="1100"/>
          </a:p>
          <a:p>
            <a:pPr lvl="0" rtl="0">
              <a:spcBef>
                <a:spcPts val="0"/>
              </a:spcBef>
              <a:buNone/>
            </a:pPr>
            <a:r>
              <a:rPr lang="en" sz="1800"/>
              <a:t>Test Cases:</a:t>
            </a:r>
          </a:p>
          <a:p>
            <a:pPr lvl="0" rtl="0">
              <a:spcBef>
                <a:spcPts val="0"/>
              </a:spcBef>
              <a:buClr>
                <a:schemeClr val="dk1"/>
              </a:buClr>
              <a:buSzPct val="61111"/>
              <a:buFont typeface="Arial"/>
              <a:buNone/>
            </a:pPr>
            <a:r>
              <a:rPr lang="en" sz="1800">
                <a:latin typeface="Courier New"/>
                <a:ea typeface="Courier New"/>
                <a:cs typeface="Courier New"/>
                <a:sym typeface="Courier New"/>
              </a:rPr>
              <a:t>insert(5000, {})</a:t>
            </a:r>
          </a:p>
          <a:p>
            <a:pPr lvl="0" rtl="0">
              <a:spcBef>
                <a:spcPts val="0"/>
              </a:spcBef>
              <a:buClr>
                <a:schemeClr val="dk1"/>
              </a:buClr>
              <a:buSzPct val="61111"/>
              <a:buFont typeface="Arial"/>
              <a:buNone/>
            </a:pPr>
            <a:r>
              <a:rPr lang="en" sz="1800">
                <a:latin typeface="Courier New"/>
                <a:ea typeface="Courier New"/>
                <a:cs typeface="Courier New"/>
                <a:sym typeface="Courier New"/>
              </a:rPr>
              <a:t>insert(96521, {11123})</a:t>
            </a:r>
          </a:p>
          <a:p>
            <a:pPr lvl="0" rtl="0">
              <a:spcBef>
                <a:spcPts val="0"/>
              </a:spcBef>
              <a:buClr>
                <a:schemeClr val="dk1"/>
              </a:buClr>
              <a:buSzPct val="61111"/>
              <a:buFont typeface="Arial"/>
              <a:buNone/>
            </a:pPr>
            <a:r>
              <a:rPr lang="en" sz="1800">
                <a:latin typeface="Courier New"/>
                <a:ea typeface="Courier New"/>
                <a:cs typeface="Courier New"/>
                <a:sym typeface="Courier New"/>
              </a:rPr>
              <a:t>insert(150000, {11123, 98765})</a:t>
            </a:r>
          </a:p>
          <a:p>
            <a:pPr lvl="0" rtl="0">
              <a:spcBef>
                <a:spcPts val="0"/>
              </a:spcBef>
              <a:buClr>
                <a:schemeClr val="dk1"/>
              </a:buClr>
              <a:buSzPct val="61111"/>
              <a:buFont typeface="Arial"/>
              <a:buNone/>
            </a:pPr>
            <a:r>
              <a:rPr lang="en" sz="1800"/>
              <a:t>etc</a:t>
            </a:r>
          </a:p>
        </p:txBody>
      </p:sp>
      <p:sp>
        <p:nvSpPr>
          <p:cNvPr id="326" name="Shape 326"/>
          <p:cNvSpPr/>
          <p:nvPr/>
        </p:nvSpPr>
        <p:spPr>
          <a:xfrm>
            <a:off x="606625" y="296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&lt; 10000</a:t>
            </a:r>
          </a:p>
        </p:txBody>
      </p:sp>
      <p:sp>
        <p:nvSpPr>
          <p:cNvPr id="327" name="Shape 327"/>
          <p:cNvSpPr/>
          <p:nvPr/>
        </p:nvSpPr>
        <p:spPr>
          <a:xfrm>
            <a:off x="606625" y="33871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10000 - 99999</a:t>
            </a:r>
          </a:p>
        </p:txBody>
      </p:sp>
      <p:sp>
        <p:nvSpPr>
          <p:cNvPr id="328" name="Shape 328"/>
          <p:cNvSpPr/>
          <p:nvPr/>
        </p:nvSpPr>
        <p:spPr>
          <a:xfrm>
            <a:off x="606625" y="3829350"/>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&gt; 99999</a:t>
            </a:r>
          </a:p>
        </p:txBody>
      </p:sp>
      <p:sp>
        <p:nvSpPr>
          <p:cNvPr id="329" name="Shape 329"/>
          <p:cNvSpPr/>
          <p:nvPr/>
        </p:nvSpPr>
        <p:spPr>
          <a:xfrm>
            <a:off x="606625" y="4703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Empty List</a:t>
            </a:r>
          </a:p>
        </p:txBody>
      </p:sp>
      <p:sp>
        <p:nvSpPr>
          <p:cNvPr id="330" name="Shape 330"/>
          <p:cNvSpPr/>
          <p:nvPr/>
        </p:nvSpPr>
        <p:spPr>
          <a:xfrm>
            <a:off x="606625" y="513051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List[1]</a:t>
            </a:r>
          </a:p>
        </p:txBody>
      </p:sp>
      <p:sp>
        <p:nvSpPr>
          <p:cNvPr id="331" name="Shape 331"/>
          <p:cNvSpPr/>
          <p:nvPr/>
        </p:nvSpPr>
        <p:spPr>
          <a:xfrm>
            <a:off x="606625" y="5535662"/>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List[2-10]</a:t>
            </a:r>
          </a:p>
        </p:txBody>
      </p:sp>
      <p:sp>
        <p:nvSpPr>
          <p:cNvPr id="332" name="Shape 332"/>
          <p:cNvSpPr/>
          <p:nvPr/>
        </p:nvSpPr>
        <p:spPr>
          <a:xfrm>
            <a:off x="606625" y="5977875"/>
            <a:ext cx="1655400" cy="44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List[&gt;10]</a:t>
            </a:r>
          </a:p>
        </p:txBody>
      </p:sp>
      <p:sp>
        <p:nvSpPr>
          <p:cNvPr id="333" name="Shape 3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39" name="Shape 3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 specifications are formed by combining partitions for all inputs of a feature.</a:t>
            </a:r>
          </a:p>
          <a:p>
            <a:pPr indent="-228600" lvl="0" marL="457200" marR="0" rtl="0" algn="l">
              <a:lnSpc>
                <a:spcPct val="100000"/>
              </a:lnSpc>
              <a:spcBef>
                <a:spcPts val="600"/>
              </a:spcBef>
              <a:spcAft>
                <a:spcPts val="0"/>
              </a:spcAft>
            </a:pPr>
            <a:r>
              <a:rPr lang="en"/>
              <a:t>Number of possible combinations may be impractically large, so:</a:t>
            </a:r>
          </a:p>
          <a:p>
            <a:pPr indent="-406400" lvl="1" marL="914400" marR="0" rtl="0" algn="l">
              <a:lnSpc>
                <a:spcPct val="100000"/>
              </a:lnSpc>
              <a:spcBef>
                <a:spcPts val="600"/>
              </a:spcBef>
              <a:spcAft>
                <a:spcPts val="0"/>
              </a:spcAft>
              <a:buSzPct val="100000"/>
            </a:pPr>
            <a:r>
              <a:rPr lang="en" sz="2800"/>
              <a:t>Eliminate impossible pairings.</a:t>
            </a:r>
          </a:p>
          <a:p>
            <a:pPr indent="-406400" lvl="1" marL="914400" marR="0" rtl="0" algn="l">
              <a:lnSpc>
                <a:spcPct val="100000"/>
              </a:lnSpc>
              <a:spcBef>
                <a:spcPts val="600"/>
              </a:spcBef>
              <a:spcAft>
                <a:spcPts val="0"/>
              </a:spcAft>
              <a:buSzPct val="100000"/>
            </a:pPr>
            <a:r>
              <a:rPr lang="en" sz="2800"/>
              <a:t>Identify constraints that can remove unnecessary options.</a:t>
            </a:r>
          </a:p>
          <a:p>
            <a:pPr indent="-406400" lvl="1" marL="914400" marR="0" rtl="0" algn="l">
              <a:lnSpc>
                <a:spcPct val="100000"/>
              </a:lnSpc>
              <a:spcBef>
                <a:spcPts val="600"/>
              </a:spcBef>
              <a:spcAft>
                <a:spcPts val="0"/>
              </a:spcAft>
              <a:buSzPct val="100000"/>
            </a:pPr>
            <a:r>
              <a:rPr lang="en" sz="2800"/>
              <a:t>From the remainder, choose a practical subset.</a:t>
            </a:r>
          </a:p>
          <a:p>
            <a:pPr indent="-406400" lvl="1" marL="914400" marR="0" rtl="0" algn="l">
              <a:lnSpc>
                <a:spcPct val="100000"/>
              </a:lnSpc>
              <a:spcBef>
                <a:spcPts val="600"/>
              </a:spcBef>
              <a:spcAft>
                <a:spcPts val="0"/>
              </a:spcAft>
              <a:buSzPct val="100000"/>
            </a:pPr>
            <a:r>
              <a:rPr lang="en" sz="2800"/>
              <a:t>(called “category partition testing”)</a:t>
            </a:r>
          </a:p>
        </p:txBody>
      </p:sp>
      <p:sp>
        <p:nvSpPr>
          <p:cNvPr id="340" name="Shape 3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 Constraints Among Choices</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Three types of constraint:</a:t>
            </a:r>
          </a:p>
          <a:p>
            <a:pPr indent="-228600" lvl="0" marL="457200" marR="0" rtl="0" algn="l">
              <a:lnSpc>
                <a:spcPct val="100000"/>
              </a:lnSpc>
              <a:spcBef>
                <a:spcPts val="600"/>
              </a:spcBef>
              <a:spcAft>
                <a:spcPts val="0"/>
              </a:spcAft>
            </a:pPr>
            <a:r>
              <a:rPr lang="en"/>
              <a:t>IF</a:t>
            </a:r>
          </a:p>
          <a:p>
            <a:pPr indent="-228600" lvl="1" marL="914400" marR="0" rtl="0" algn="l">
              <a:lnSpc>
                <a:spcPct val="100000"/>
              </a:lnSpc>
              <a:spcBef>
                <a:spcPts val="600"/>
              </a:spcBef>
              <a:spcAft>
                <a:spcPts val="0"/>
              </a:spcAft>
            </a:pPr>
            <a:r>
              <a:rPr lang="en"/>
              <a:t>This partition only needs to be considered if another property is true.</a:t>
            </a:r>
          </a:p>
          <a:p>
            <a:pPr indent="-228600" lvl="0" marL="457200" marR="0" rtl="0" algn="l">
              <a:lnSpc>
                <a:spcPct val="100000"/>
              </a:lnSpc>
              <a:spcBef>
                <a:spcPts val="600"/>
              </a:spcBef>
              <a:spcAft>
                <a:spcPts val="0"/>
              </a:spcAft>
            </a:pPr>
            <a:r>
              <a:rPr lang="en"/>
              <a:t>ERROR</a:t>
            </a:r>
          </a:p>
          <a:p>
            <a:pPr indent="-228600" lvl="1" marL="914400" marR="0" rtl="0" algn="l">
              <a:lnSpc>
                <a:spcPct val="100000"/>
              </a:lnSpc>
              <a:spcBef>
                <a:spcPts val="600"/>
              </a:spcBef>
              <a:spcAft>
                <a:spcPts val="0"/>
              </a:spcAft>
            </a:pPr>
            <a:r>
              <a:rPr lang="en"/>
              <a:t>This partition should cause a problem no matter what value the other input variables have.</a:t>
            </a:r>
          </a:p>
          <a:p>
            <a:pPr indent="-228600" lvl="0" marL="457200" marR="0" rtl="0" algn="l">
              <a:lnSpc>
                <a:spcPct val="100000"/>
              </a:lnSpc>
              <a:spcBef>
                <a:spcPts val="600"/>
              </a:spcBef>
              <a:spcAft>
                <a:spcPts val="0"/>
              </a:spcAft>
            </a:pPr>
            <a:r>
              <a:rPr lang="en"/>
              <a:t>SINGLE</a:t>
            </a:r>
          </a:p>
          <a:p>
            <a:pPr indent="-228600" lvl="1" marL="914400" marR="0" rtl="0" algn="l">
              <a:lnSpc>
                <a:spcPct val="100000"/>
              </a:lnSpc>
              <a:spcBef>
                <a:spcPts val="600"/>
              </a:spcBef>
              <a:spcAft>
                <a:spcPts val="0"/>
              </a:spcAft>
            </a:pPr>
            <a:r>
              <a:rPr lang="en"/>
              <a:t>Only a single test with this partition is needed.</a:t>
            </a:r>
          </a:p>
        </p:txBody>
      </p:sp>
      <p:sp>
        <p:nvSpPr>
          <p:cNvPr id="347" name="Shape 3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Shape 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70" name="Shape 70"/>
          <p:cNvSpPr/>
          <p:nvPr/>
        </p:nvSpPr>
        <p:spPr>
          <a:xfrm>
            <a:off x="310674" y="1738990"/>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Write Testable Specifications</a:t>
            </a:r>
          </a:p>
        </p:txBody>
      </p:sp>
      <p:sp>
        <p:nvSpPr>
          <p:cNvPr id="71" name="Shape 71"/>
          <p:cNvSpPr/>
          <p:nvPr/>
        </p:nvSpPr>
        <p:spPr>
          <a:xfrm>
            <a:off x="1473952" y="2646550"/>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72" name="Shape 72"/>
          <p:cNvSpPr/>
          <p:nvPr/>
        </p:nvSpPr>
        <p:spPr>
          <a:xfrm>
            <a:off x="2729902" y="3559251"/>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73" name="Shape 73"/>
          <p:cNvSpPr/>
          <p:nvPr/>
        </p:nvSpPr>
        <p:spPr>
          <a:xfrm>
            <a:off x="3872578" y="4479694"/>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74" name="Shape 74"/>
          <p:cNvSpPr/>
          <p:nvPr/>
        </p:nvSpPr>
        <p:spPr>
          <a:xfrm>
            <a:off x="5056434" y="5420738"/>
            <a:ext cx="1986300" cy="669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75" name="Shape 75"/>
          <p:cNvCxnSpPr>
            <a:endCxn id="71" idx="1"/>
          </p:cNvCxnSpPr>
          <p:nvPr/>
        </p:nvCxnSpPr>
        <p:spPr>
          <a:xfrm>
            <a:off x="773452" y="2419300"/>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6" name="Shape 76"/>
          <p:cNvCxnSpPr/>
          <p:nvPr/>
        </p:nvCxnSpPr>
        <p:spPr>
          <a:xfrm>
            <a:off x="2029489" y="3316533"/>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7" name="Shape 77"/>
          <p:cNvCxnSpPr/>
          <p:nvPr/>
        </p:nvCxnSpPr>
        <p:spPr>
          <a:xfrm>
            <a:off x="3172165" y="4229246"/>
            <a:ext cx="700500" cy="562200"/>
          </a:xfrm>
          <a:prstGeom prst="straightConnector1">
            <a:avLst/>
          </a:prstGeom>
          <a:noFill/>
          <a:ln cap="flat" cmpd="sng" w="19050">
            <a:solidFill>
              <a:schemeClr val="dk2"/>
            </a:solidFill>
            <a:prstDash val="solid"/>
            <a:round/>
            <a:headEnd len="lg" w="lg" type="none"/>
            <a:tailEnd len="lg" w="lg" type="triangle"/>
          </a:ln>
        </p:spPr>
      </p:cxnSp>
      <p:cxnSp>
        <p:nvCxnSpPr>
          <p:cNvPr id="78" name="Shape 78"/>
          <p:cNvCxnSpPr/>
          <p:nvPr/>
        </p:nvCxnSpPr>
        <p:spPr>
          <a:xfrm>
            <a:off x="4356021" y="5149677"/>
            <a:ext cx="700500" cy="562200"/>
          </a:xfrm>
          <a:prstGeom prst="straightConnector1">
            <a:avLst/>
          </a:prstGeom>
          <a:noFill/>
          <a:ln cap="flat" cmpd="sng" w="19050">
            <a:solidFill>
              <a:schemeClr val="dk2"/>
            </a:solidFill>
            <a:prstDash val="solid"/>
            <a:round/>
            <a:headEnd len="lg" w="lg" type="none"/>
            <a:tailEnd len="lg" w="lg" type="triangle"/>
          </a:ln>
        </p:spPr>
      </p:cxnSp>
      <p:sp>
        <p:nvSpPr>
          <p:cNvPr id="79" name="Shape 79"/>
          <p:cNvSpPr/>
          <p:nvPr/>
        </p:nvSpPr>
        <p:spPr>
          <a:xfrm>
            <a:off x="3172165" y="1733837"/>
            <a:ext cx="4002899" cy="66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1800"/>
              <a:t>Produce clear, detailed, and testable requirements.</a:t>
            </a:r>
          </a:p>
        </p:txBody>
      </p:sp>
      <p:sp>
        <p:nvSpPr>
          <p:cNvPr id="80" name="Shape 80"/>
          <p:cNvSpPr/>
          <p:nvPr/>
        </p:nvSpPr>
        <p:spPr>
          <a:xfrm>
            <a:off x="3934099" y="2646550"/>
            <a:ext cx="4002900" cy="669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81" name="Shape 81"/>
          <p:cNvSpPr/>
          <p:nvPr/>
        </p:nvSpPr>
        <p:spPr>
          <a:xfrm>
            <a:off x="5056434" y="3485608"/>
            <a:ext cx="36303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82" name="Shape 82"/>
          <p:cNvSpPr/>
          <p:nvPr/>
        </p:nvSpPr>
        <p:spPr>
          <a:xfrm>
            <a:off x="5952126" y="4453179"/>
            <a:ext cx="26901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83" name="Shape 83"/>
          <p:cNvSpPr/>
          <p:nvPr/>
        </p:nvSpPr>
        <p:spPr>
          <a:xfrm>
            <a:off x="1836487" y="5400113"/>
            <a:ext cx="2690100" cy="825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84" name="Shape 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Constraint Example - Split</a:t>
            </a:r>
          </a:p>
        </p:txBody>
      </p:sp>
      <p:sp>
        <p:nvSpPr>
          <p:cNvPr id="353" name="Shape 353"/>
          <p:cNvSpPr txBox="1"/>
          <p:nvPr>
            <p:ph idx="1" type="body"/>
          </p:nvPr>
        </p:nvSpPr>
        <p:spPr>
          <a:xfrm>
            <a:off x="457200" y="1600200"/>
            <a:ext cx="8538600" cy="47223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400" u="sng"/>
              <a:t>Str length	</a:t>
            </a:r>
            <a:r>
              <a:rPr lang="en" sz="2400" u="sng"/>
              <a:t>							</a:t>
            </a:r>
            <a:r>
              <a:rPr b="1" lang="en" sz="2400" u="sng"/>
              <a:t>Input index</a:t>
            </a:r>
          </a:p>
          <a:p>
            <a:pPr indent="0" lvl="0" marL="0" marR="0" rtl="0" algn="l">
              <a:lnSpc>
                <a:spcPct val="100000"/>
              </a:lnSpc>
              <a:spcBef>
                <a:spcPts val="600"/>
              </a:spcBef>
              <a:spcAft>
                <a:spcPts val="0"/>
              </a:spcAft>
              <a:buNone/>
            </a:pPr>
            <a:r>
              <a:rPr lang="en" sz="2400"/>
              <a:t>length 0									value &lt;0</a:t>
            </a:r>
          </a:p>
          <a:p>
            <a:pPr indent="0" lvl="0" marL="0" marR="0" rtl="0" algn="l">
              <a:lnSpc>
                <a:spcPct val="100000"/>
              </a:lnSpc>
              <a:spcBef>
                <a:spcPts val="600"/>
              </a:spcBef>
              <a:spcAft>
                <a:spcPts val="0"/>
              </a:spcAft>
              <a:buNone/>
            </a:pPr>
            <a:r>
              <a:rPr lang="en" sz="2400"/>
              <a:t>length 1									value = 0</a:t>
            </a:r>
          </a:p>
          <a:p>
            <a:pPr indent="0" lvl="0" marL="0" marR="0" rtl="0" algn="l">
              <a:lnSpc>
                <a:spcPct val="100000"/>
              </a:lnSpc>
              <a:spcBef>
                <a:spcPts val="600"/>
              </a:spcBef>
              <a:spcAft>
                <a:spcPts val="0"/>
              </a:spcAft>
              <a:buNone/>
            </a:pPr>
            <a:r>
              <a:rPr lang="en" sz="2400"/>
              <a:t>length &gt;= 2								value = 1	</a:t>
            </a:r>
          </a:p>
          <a:p>
            <a:pPr indent="0" lvl="0" marL="0" marR="0" rtl="0" algn="l">
              <a:lnSpc>
                <a:spcPct val="100000"/>
              </a:lnSpc>
              <a:spcBef>
                <a:spcPts val="600"/>
              </a:spcBef>
              <a:spcAft>
                <a:spcPts val="0"/>
              </a:spcAft>
              <a:buNone/>
            </a:pPr>
            <a:r>
              <a:rPr b="1" lang="en" sz="2400" u="sng"/>
              <a:t>Str contents </a:t>
            </a:r>
          </a:p>
          <a:p>
            <a:pPr indent="0" lvl="0" marL="0" marR="0" rtl="0" algn="l">
              <a:lnSpc>
                <a:spcPct val="100000"/>
              </a:lnSpc>
              <a:spcBef>
                <a:spcPts val="600"/>
              </a:spcBef>
              <a:spcAft>
                <a:spcPts val="0"/>
              </a:spcAft>
              <a:buNone/>
            </a:pPr>
            <a:r>
              <a:rPr lang="en" sz="2400"/>
              <a:t>contains special characters			value &gt; 1</a:t>
            </a:r>
          </a:p>
          <a:p>
            <a:pPr indent="0" lvl="0" marL="0" marR="0" rtl="0" algn="l">
              <a:lnSpc>
                <a:spcPct val="100000"/>
              </a:lnSpc>
              <a:spcBef>
                <a:spcPts val="600"/>
              </a:spcBef>
              <a:spcAft>
                <a:spcPts val="0"/>
              </a:spcAft>
              <a:buNone/>
            </a:pPr>
            <a:r>
              <a:rPr lang="en" sz="2400"/>
              <a:t>contains lower case	only				value = MAXINT</a:t>
            </a:r>
          </a:p>
          <a:p>
            <a:pPr indent="0" lvl="0" marL="0" marR="0" rtl="0" algn="l">
              <a:lnSpc>
                <a:spcPct val="100000"/>
              </a:lnSpc>
              <a:spcBef>
                <a:spcPts val="600"/>
              </a:spcBef>
              <a:spcAft>
                <a:spcPts val="0"/>
              </a:spcAft>
              <a:buNone/>
            </a:pPr>
            <a:r>
              <a:rPr lang="en" sz="2400"/>
              <a:t>contains mixed case</a:t>
            </a:r>
          </a:p>
        </p:txBody>
      </p:sp>
      <p:sp>
        <p:nvSpPr>
          <p:cNvPr id="354" name="Shape 354"/>
          <p:cNvSpPr/>
          <p:nvPr/>
        </p:nvSpPr>
        <p:spPr>
          <a:xfrm>
            <a:off x="1890150" y="3037775"/>
            <a:ext cx="19362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PROPERTY zeroLen</a:t>
            </a:r>
          </a:p>
        </p:txBody>
      </p:sp>
      <p:sp>
        <p:nvSpPr>
          <p:cNvPr id="355" name="Shape 355"/>
          <p:cNvSpPr/>
          <p:nvPr/>
        </p:nvSpPr>
        <p:spPr>
          <a:xfrm>
            <a:off x="4349975" y="47490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56" name="Shape 356"/>
          <p:cNvSpPr/>
          <p:nvPr/>
        </p:nvSpPr>
        <p:spPr>
          <a:xfrm>
            <a:off x="7014600" y="3037775"/>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ERROR</a:t>
            </a:r>
          </a:p>
        </p:txBody>
      </p:sp>
      <p:sp>
        <p:nvSpPr>
          <p:cNvPr id="357" name="Shape 357"/>
          <p:cNvSpPr/>
          <p:nvPr/>
        </p:nvSpPr>
        <p:spPr>
          <a:xfrm>
            <a:off x="7828125" y="5214800"/>
            <a:ext cx="951600" cy="271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SINGLE</a:t>
            </a:r>
          </a:p>
        </p:txBody>
      </p:sp>
      <p:sp>
        <p:nvSpPr>
          <p:cNvPr id="358" name="Shape 358"/>
          <p:cNvSpPr/>
          <p:nvPr/>
        </p:nvSpPr>
        <p:spPr>
          <a:xfrm>
            <a:off x="4349975" y="515727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59" name="Shape 359"/>
          <p:cNvSpPr/>
          <p:nvPr/>
        </p:nvSpPr>
        <p:spPr>
          <a:xfrm>
            <a:off x="4349975" y="5565525"/>
            <a:ext cx="1118700" cy="271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!zeroLen</a:t>
            </a:r>
          </a:p>
        </p:txBody>
      </p:sp>
      <p:sp>
        <p:nvSpPr>
          <p:cNvPr id="360" name="Shape 36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Shape 36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Constraints Example - Computer Customization</a:t>
            </a:r>
          </a:p>
        </p:txBody>
      </p:sp>
      <p:sp>
        <p:nvSpPr>
          <p:cNvPr id="366" name="Shape 366"/>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04800" lvl="0" marL="457200" marR="0" rtl="0" algn="l">
              <a:lnSpc>
                <a:spcPct val="100000"/>
              </a:lnSpc>
              <a:spcBef>
                <a:spcPts val="600"/>
              </a:spcBef>
              <a:spcAft>
                <a:spcPts val="0"/>
              </a:spcAft>
              <a:buClr>
                <a:schemeClr val="dk1"/>
              </a:buClr>
              <a:buSzPct val="100000"/>
              <a:buFont typeface="Arial"/>
            </a:pPr>
            <a:r>
              <a:rPr b="1" lang="en" sz="1200"/>
              <a:t>Model</a:t>
            </a:r>
          </a:p>
          <a:p>
            <a:pPr indent="-304800" lvl="1" marL="914400" marR="0" rtl="0" algn="l">
              <a:lnSpc>
                <a:spcPct val="100000"/>
              </a:lnSpc>
              <a:spcBef>
                <a:spcPts val="600"/>
              </a:spcBef>
              <a:spcAft>
                <a:spcPts val="0"/>
              </a:spcAft>
              <a:buSzPct val="100000"/>
            </a:pPr>
            <a:r>
              <a:rPr lang="en" sz="1200"/>
              <a:t>Model number</a:t>
            </a:r>
          </a:p>
          <a:p>
            <a:pPr indent="-304800" lvl="2" marL="1371600" marR="0" rtl="0" algn="l">
              <a:lnSpc>
                <a:spcPct val="100000"/>
              </a:lnSpc>
              <a:spcBef>
                <a:spcPts val="600"/>
              </a:spcBef>
              <a:spcAft>
                <a:spcPts val="0"/>
              </a:spcAft>
              <a:buSzPct val="100000"/>
            </a:pPr>
            <a:r>
              <a:rPr lang="en" sz="1200"/>
              <a:t>malformed </a:t>
            </a:r>
            <a:r>
              <a:rPr b="1" lang="en" sz="1200"/>
              <a:t>[error]</a:t>
            </a:r>
          </a:p>
          <a:p>
            <a:pPr indent="-304800" lvl="2" marL="1371600" marR="0" rtl="0" algn="l">
              <a:lnSpc>
                <a:spcPct val="100000"/>
              </a:lnSpc>
              <a:spcBef>
                <a:spcPts val="600"/>
              </a:spcBef>
              <a:spcAft>
                <a:spcPts val="0"/>
              </a:spcAft>
              <a:buSzPct val="100000"/>
            </a:pPr>
            <a:r>
              <a:rPr lang="en" sz="1200"/>
              <a:t>not in database </a:t>
            </a:r>
            <a:r>
              <a:rPr b="1" lang="en" sz="1200"/>
              <a:t>[error]</a:t>
            </a:r>
          </a:p>
          <a:p>
            <a:pPr indent="-304800" lvl="2" marL="1371600" marR="0" rtl="0" algn="l">
              <a:lnSpc>
                <a:spcPct val="100000"/>
              </a:lnSpc>
              <a:spcBef>
                <a:spcPts val="600"/>
              </a:spcBef>
              <a:spcAft>
                <a:spcPts val="0"/>
              </a:spcAft>
              <a:buSzPct val="100000"/>
            </a:pPr>
            <a:r>
              <a:rPr lang="en" sz="1200"/>
              <a:t>valid</a:t>
            </a:r>
          </a:p>
          <a:p>
            <a:pPr indent="-304800" lvl="1" marL="914400" marR="0" rtl="0" algn="l">
              <a:lnSpc>
                <a:spcPct val="100000"/>
              </a:lnSpc>
              <a:spcBef>
                <a:spcPts val="600"/>
              </a:spcBef>
              <a:spcAft>
                <a:spcPts val="0"/>
              </a:spcAft>
              <a:buSzPct val="100000"/>
            </a:pPr>
            <a:r>
              <a:rPr lang="en" sz="1200"/>
              <a:t>Number of required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RSNE]</a:t>
            </a:r>
            <a:r>
              <a:rPr lang="en" sz="1200"/>
              <a:t> </a:t>
            </a:r>
            <a:r>
              <a:rPr b="1" lang="en" sz="1200"/>
              <a:t>[single]</a:t>
            </a:r>
          </a:p>
          <a:p>
            <a:pPr indent="-304800" lvl="2" marL="1371600" marR="0" rtl="0" algn="l">
              <a:lnSpc>
                <a:spcPct val="100000"/>
              </a:lnSpc>
              <a:spcBef>
                <a:spcPts val="600"/>
              </a:spcBef>
              <a:spcAft>
                <a:spcPts val="0"/>
              </a:spcAft>
              <a:buSzPct val="100000"/>
            </a:pPr>
            <a:r>
              <a:rPr lang="en" sz="1200"/>
              <a:t>many </a:t>
            </a:r>
            <a:r>
              <a:rPr b="1" lang="en" sz="1200"/>
              <a:t>[property RSNE], [property RSMANY]</a:t>
            </a:r>
          </a:p>
          <a:p>
            <a:pPr indent="-304800" lvl="1" marL="914400" marR="0" rtl="0" algn="l">
              <a:lnSpc>
                <a:spcPct val="100000"/>
              </a:lnSpc>
              <a:spcBef>
                <a:spcPts val="600"/>
              </a:spcBef>
              <a:spcAft>
                <a:spcPts val="0"/>
              </a:spcAft>
              <a:buSzPct val="100000"/>
            </a:pPr>
            <a:r>
              <a:rPr lang="en" sz="1200"/>
              <a:t>Number of optional slots</a:t>
            </a:r>
          </a:p>
          <a:p>
            <a:pPr indent="-304800" lvl="2" marL="1371600" marR="0" rtl="0" algn="l">
              <a:lnSpc>
                <a:spcPct val="100000"/>
              </a:lnSpc>
              <a:spcBef>
                <a:spcPts val="600"/>
              </a:spcBef>
              <a:spcAft>
                <a:spcPts val="0"/>
              </a:spcAft>
              <a:buSzPct val="100000"/>
            </a:pPr>
            <a:r>
              <a:rPr lang="en" sz="1200"/>
              <a:t>0 </a:t>
            </a:r>
            <a:r>
              <a:rPr b="1" lang="en" sz="1200"/>
              <a:t>[single]</a:t>
            </a:r>
          </a:p>
          <a:p>
            <a:pPr indent="-304800" lvl="2" marL="1371600" marR="0" rtl="0" algn="l">
              <a:lnSpc>
                <a:spcPct val="100000"/>
              </a:lnSpc>
              <a:spcBef>
                <a:spcPts val="600"/>
              </a:spcBef>
              <a:spcAft>
                <a:spcPts val="0"/>
              </a:spcAft>
              <a:buSzPct val="100000"/>
            </a:pPr>
            <a:r>
              <a:rPr lang="en" sz="1200"/>
              <a:t>1 </a:t>
            </a:r>
            <a:r>
              <a:rPr b="1" lang="en" sz="1200"/>
              <a:t>[property OSNE][single]</a:t>
            </a:r>
          </a:p>
          <a:p>
            <a:pPr indent="-304800" lvl="2" marL="1371600" marR="0" rtl="0" algn="l">
              <a:lnSpc>
                <a:spcPct val="100000"/>
              </a:lnSpc>
              <a:spcBef>
                <a:spcPts val="600"/>
              </a:spcBef>
              <a:spcAft>
                <a:spcPts val="0"/>
              </a:spcAft>
              <a:buSzPct val="100000"/>
            </a:pPr>
            <a:r>
              <a:rPr lang="en" sz="1200"/>
              <a:t>many </a:t>
            </a:r>
            <a:r>
              <a:rPr b="1" lang="en" sz="1200"/>
              <a:t>[property OSNE], [property OSMANY]</a:t>
            </a:r>
          </a:p>
          <a:p>
            <a:pPr indent="-304800" lvl="0" marL="457200" rtl="0">
              <a:spcBef>
                <a:spcPts val="0"/>
              </a:spcBef>
              <a:buSzPct val="100000"/>
            </a:pPr>
            <a:r>
              <a:rPr b="1" lang="en" sz="1200"/>
              <a:t>Product Database</a:t>
            </a:r>
          </a:p>
          <a:p>
            <a:pPr indent="-304800" lvl="1" marL="914400" rtl="0">
              <a:spcBef>
                <a:spcPts val="600"/>
              </a:spcBef>
              <a:buSzPct val="100000"/>
            </a:pPr>
            <a:r>
              <a:rPr lang="en" sz="1200"/>
              <a:t>Number of models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a:p>
            <a:pPr indent="-304800" lvl="1" marL="914400" rtl="0">
              <a:spcBef>
                <a:spcPts val="600"/>
              </a:spcBef>
              <a:buSzPct val="100000"/>
            </a:pPr>
            <a:r>
              <a:rPr lang="en" sz="1200"/>
              <a:t>Number of components in database</a:t>
            </a:r>
          </a:p>
          <a:p>
            <a:pPr indent="-304800" lvl="2" marL="1371600" rtl="0">
              <a:spcBef>
                <a:spcPts val="600"/>
              </a:spcBef>
              <a:buSzPct val="100000"/>
            </a:pPr>
            <a:r>
              <a:rPr lang="en" sz="1200"/>
              <a:t>0 </a:t>
            </a:r>
            <a:r>
              <a:rPr b="1" lang="en" sz="1200"/>
              <a:t>[error]</a:t>
            </a:r>
          </a:p>
          <a:p>
            <a:pPr indent="-304800" lvl="2" marL="1371600" rtl="0">
              <a:spcBef>
                <a:spcPts val="600"/>
              </a:spcBef>
              <a:buSzPct val="100000"/>
            </a:pPr>
            <a:r>
              <a:rPr lang="en" sz="1200"/>
              <a:t>1 </a:t>
            </a:r>
            <a:r>
              <a:rPr b="1" lang="en" sz="1200"/>
              <a:t>[single]</a:t>
            </a:r>
          </a:p>
          <a:p>
            <a:pPr indent="-304800" lvl="2" marL="1371600" rtl="0">
              <a:spcBef>
                <a:spcPts val="600"/>
              </a:spcBef>
              <a:buSzPct val="100000"/>
            </a:pPr>
            <a:r>
              <a:rPr lang="en" sz="1200"/>
              <a:t>many</a:t>
            </a:r>
          </a:p>
        </p:txBody>
      </p:sp>
      <p:sp>
        <p:nvSpPr>
          <p:cNvPr id="367" name="Shape 367"/>
          <p:cNvSpPr txBox="1"/>
          <p:nvPr>
            <p:ph idx="2" type="body"/>
          </p:nvPr>
        </p:nvSpPr>
        <p:spPr>
          <a:xfrm>
            <a:off x="3974375" y="1600200"/>
            <a:ext cx="4646400" cy="4967700"/>
          </a:xfrm>
          <a:prstGeom prst="rect">
            <a:avLst/>
          </a:prstGeom>
        </p:spPr>
        <p:txBody>
          <a:bodyPr anchorCtr="0" anchor="t" bIns="91425" lIns="91425" rIns="91425" tIns="91425">
            <a:noAutofit/>
          </a:bodyPr>
          <a:lstStyle/>
          <a:p>
            <a:pPr indent="-304800" lvl="0" marL="457200" rtl="0">
              <a:spcBef>
                <a:spcPts val="0"/>
              </a:spcBef>
              <a:buSzPct val="100000"/>
            </a:pPr>
            <a:r>
              <a:rPr b="1" lang="en" sz="1200"/>
              <a:t>Components</a:t>
            </a:r>
          </a:p>
          <a:p>
            <a:pPr indent="-304800" lvl="1" marL="914400" rtl="0">
              <a:spcBef>
                <a:spcPts val="600"/>
              </a:spcBef>
              <a:buSzPct val="100000"/>
            </a:pPr>
            <a:r>
              <a:rPr lang="en" sz="1200"/>
              <a:t>Correspondence of selection with model slots</a:t>
            </a:r>
          </a:p>
          <a:p>
            <a:pPr indent="-304800" lvl="2" marL="1371600" rtl="0">
              <a:spcBef>
                <a:spcPts val="600"/>
              </a:spcBef>
              <a:buSzPct val="100000"/>
            </a:pPr>
            <a:r>
              <a:rPr lang="en" sz="1200"/>
              <a:t>omitted slots </a:t>
            </a:r>
            <a:r>
              <a:rPr b="1" lang="en" sz="1200"/>
              <a:t>[error]</a:t>
            </a:r>
          </a:p>
          <a:p>
            <a:pPr indent="-304800" lvl="2" marL="1371600" rtl="0">
              <a:spcBef>
                <a:spcPts val="600"/>
              </a:spcBef>
              <a:buSzPct val="100000"/>
            </a:pPr>
            <a:r>
              <a:rPr lang="en" sz="1200"/>
              <a:t>extra slots </a:t>
            </a:r>
            <a:r>
              <a:rPr b="1" lang="en" sz="1200"/>
              <a:t>[error]</a:t>
            </a:r>
          </a:p>
          <a:p>
            <a:pPr indent="-304800" lvl="2" marL="1371600" rtl="0">
              <a:spcBef>
                <a:spcPts val="600"/>
              </a:spcBef>
              <a:buSzPct val="100000"/>
            </a:pPr>
            <a:r>
              <a:rPr lang="en" sz="1200"/>
              <a:t>mismatched slots </a:t>
            </a:r>
            <a:r>
              <a:rPr b="1" lang="en" sz="1200"/>
              <a:t>[error]</a:t>
            </a:r>
          </a:p>
          <a:p>
            <a:pPr indent="-304800" lvl="2" marL="1371600" rtl="0">
              <a:spcBef>
                <a:spcPts val="600"/>
              </a:spcBef>
              <a:buSzPct val="100000"/>
            </a:pPr>
            <a:r>
              <a:rPr lang="en" sz="1200"/>
              <a:t>complete correspondence</a:t>
            </a:r>
          </a:p>
          <a:p>
            <a:pPr indent="-304800" lvl="1" marL="914400" rtl="0">
              <a:spcBef>
                <a:spcPts val="600"/>
              </a:spcBef>
              <a:buSzPct val="100000"/>
            </a:pPr>
            <a:r>
              <a:rPr lang="en" sz="1200"/>
              <a:t>Number of required components with non-empty selections</a:t>
            </a:r>
          </a:p>
          <a:p>
            <a:pPr indent="-304800" lvl="2" marL="1371600" rtl="0">
              <a:spcBef>
                <a:spcPts val="600"/>
              </a:spcBef>
              <a:buSzPct val="100000"/>
            </a:pPr>
            <a:r>
              <a:rPr lang="en" sz="1200"/>
              <a:t>0 </a:t>
            </a:r>
            <a:r>
              <a:rPr b="1" lang="en" sz="1200"/>
              <a:t>[if RSNE] [error]</a:t>
            </a:r>
          </a:p>
          <a:p>
            <a:pPr indent="-304800" lvl="2" marL="1371600" rtl="0">
              <a:spcBef>
                <a:spcPts val="600"/>
              </a:spcBef>
              <a:buSzPct val="100000"/>
            </a:pPr>
            <a:r>
              <a:rPr lang="en" sz="1200"/>
              <a:t>&lt; number required </a:t>
            </a:r>
            <a:r>
              <a:rPr b="1" lang="en" sz="1200"/>
              <a:t>[if RSNE] [error]</a:t>
            </a:r>
          </a:p>
          <a:p>
            <a:pPr indent="-304800" lvl="2" marL="1371600" rtl="0">
              <a:spcBef>
                <a:spcPts val="600"/>
              </a:spcBef>
              <a:buSzPct val="100000"/>
            </a:pPr>
            <a:r>
              <a:rPr lang="en" sz="1200"/>
              <a:t>= number required </a:t>
            </a:r>
            <a:r>
              <a:rPr b="1" lang="en" sz="1200"/>
              <a:t>[if RSMANY]</a:t>
            </a:r>
          </a:p>
          <a:p>
            <a:pPr indent="-304800" lvl="1" marL="914400" rtl="0">
              <a:spcBef>
                <a:spcPts val="600"/>
              </a:spcBef>
              <a:buSzPct val="100000"/>
            </a:pPr>
            <a:r>
              <a:rPr lang="en" sz="1200"/>
              <a:t>Number of optional components with non-empty selections</a:t>
            </a:r>
          </a:p>
          <a:p>
            <a:pPr indent="-304800" lvl="2" marL="1371600" rtl="0">
              <a:spcBef>
                <a:spcPts val="600"/>
              </a:spcBef>
              <a:buSzPct val="100000"/>
            </a:pPr>
            <a:r>
              <a:rPr lang="en" sz="1200"/>
              <a:t>0 </a:t>
            </a:r>
          </a:p>
          <a:p>
            <a:pPr indent="-304800" lvl="2" marL="1371600" rtl="0">
              <a:spcBef>
                <a:spcPts val="600"/>
              </a:spcBef>
              <a:buSzPct val="100000"/>
            </a:pPr>
            <a:r>
              <a:rPr lang="en" sz="1200"/>
              <a:t>&lt; number optional </a:t>
            </a:r>
            <a:r>
              <a:rPr b="1" lang="en" sz="1200"/>
              <a:t>[if OSNE]</a:t>
            </a:r>
          </a:p>
          <a:p>
            <a:pPr indent="-304800" lvl="2" marL="1371600" rtl="0">
              <a:spcBef>
                <a:spcPts val="600"/>
              </a:spcBef>
              <a:buSzPct val="100000"/>
            </a:pPr>
            <a:r>
              <a:rPr lang="en" sz="1200"/>
              <a:t>= number optional </a:t>
            </a:r>
            <a:r>
              <a:rPr b="1" lang="en" sz="1200"/>
              <a:t>[if OSMANY]</a:t>
            </a:r>
          </a:p>
          <a:p>
            <a:pPr indent="-304800" lvl="1" marL="914400" rtl="0">
              <a:spcBef>
                <a:spcPts val="600"/>
              </a:spcBef>
              <a:buSzPct val="100000"/>
            </a:pPr>
            <a:r>
              <a:rPr lang="en" sz="1200"/>
              <a:t>Selected components for required (optional) slots</a:t>
            </a:r>
          </a:p>
          <a:p>
            <a:pPr indent="-304800" lvl="2" marL="1371600" rtl="0">
              <a:spcBef>
                <a:spcPts val="600"/>
              </a:spcBef>
              <a:buSzPct val="100000"/>
            </a:pPr>
            <a:r>
              <a:rPr lang="en" sz="1200"/>
              <a:t>some default </a:t>
            </a:r>
            <a:r>
              <a:rPr b="1" lang="en" sz="1200"/>
              <a:t>[single]</a:t>
            </a:r>
          </a:p>
          <a:p>
            <a:pPr indent="-304800" lvl="2" marL="1371600" rtl="0">
              <a:spcBef>
                <a:spcPts val="600"/>
              </a:spcBef>
              <a:buSzPct val="100000"/>
            </a:pPr>
            <a:r>
              <a:rPr lang="en" sz="1200"/>
              <a:t>all valid</a:t>
            </a:r>
          </a:p>
          <a:p>
            <a:pPr indent="-304800" lvl="2" marL="1371600" rtl="0">
              <a:spcBef>
                <a:spcPts val="600"/>
              </a:spcBef>
              <a:buSzPct val="100000"/>
            </a:pPr>
            <a:r>
              <a:rPr lang="en" sz="1200"/>
              <a:t>&gt;= 1 incompatible with slot</a:t>
            </a:r>
          </a:p>
          <a:p>
            <a:pPr indent="-304800" lvl="2" marL="1371600" rtl="0">
              <a:spcBef>
                <a:spcPts val="600"/>
              </a:spcBef>
              <a:buSzPct val="100000"/>
            </a:pPr>
            <a:r>
              <a:rPr lang="en" sz="1200"/>
              <a:t>&gt;= 1 incompatible with another component</a:t>
            </a:r>
          </a:p>
          <a:p>
            <a:pPr indent="-304800" lvl="2" marL="1371600" rtl="0">
              <a:spcBef>
                <a:spcPts val="600"/>
              </a:spcBef>
              <a:buSzPct val="100000"/>
            </a:pPr>
            <a:r>
              <a:rPr lang="en" sz="1200"/>
              <a:t>&gt;= 1 not in database </a:t>
            </a:r>
            <a:r>
              <a:rPr b="1" lang="en" sz="1200"/>
              <a:t>[error]</a:t>
            </a:r>
          </a:p>
          <a:p>
            <a:pPr lvl="0" rtl="0">
              <a:spcBef>
                <a:spcPts val="0"/>
              </a:spcBef>
              <a:buNone/>
            </a:pPr>
            <a:r>
              <a:t/>
            </a:r>
            <a:endParaRPr sz="1200"/>
          </a:p>
        </p:txBody>
      </p:sp>
      <p:sp>
        <p:nvSpPr>
          <p:cNvPr id="368" name="Shape 368"/>
          <p:cNvSpPr/>
          <p:nvPr/>
        </p:nvSpPr>
        <p:spPr>
          <a:xfrm>
            <a:off x="1847200" y="2133825"/>
            <a:ext cx="14970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5432700" y="3423300"/>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1847200" y="3041100"/>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1921575" y="3232200"/>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2" name="Shape 372"/>
          <p:cNvSpPr/>
          <p:nvPr/>
        </p:nvSpPr>
        <p:spPr>
          <a:xfrm>
            <a:off x="1884400" y="3948375"/>
            <a:ext cx="1422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3" name="Shape 373"/>
          <p:cNvSpPr/>
          <p:nvPr/>
        </p:nvSpPr>
        <p:spPr>
          <a:xfrm>
            <a:off x="1921600" y="4139475"/>
            <a:ext cx="16917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4" name="Shape 374"/>
          <p:cNvSpPr/>
          <p:nvPr/>
        </p:nvSpPr>
        <p:spPr>
          <a:xfrm>
            <a:off x="5380300" y="4330575"/>
            <a:ext cx="20346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5" name="Shape 375"/>
          <p:cNvSpPr/>
          <p:nvPr/>
        </p:nvSpPr>
        <p:spPr>
          <a:xfrm>
            <a:off x="1847200" y="5046750"/>
            <a:ext cx="838500" cy="191100"/>
          </a:xfrm>
          <a:prstGeom prst="rect">
            <a:avLst/>
          </a:prstGeom>
          <a:noFill/>
          <a:ln cap="flat" cmpd="sng" w="9525">
            <a:solidFill>
              <a:srgbClr val="FF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Generate Test Cases</a:t>
            </a:r>
          </a:p>
        </p:txBody>
      </p:sp>
      <p:sp>
        <p:nvSpPr>
          <p:cNvPr id="382" name="Shape 382"/>
          <p:cNvSpPr/>
          <p:nvPr/>
        </p:nvSpPr>
        <p:spPr>
          <a:xfrm>
            <a:off x="780425" y="190552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83" name="Shape 383"/>
          <p:cNvSpPr/>
          <p:nvPr/>
        </p:nvSpPr>
        <p:spPr>
          <a:xfrm>
            <a:off x="2028825" y="2896175"/>
            <a:ext cx="2094300" cy="705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84" name="Shape 384"/>
          <p:cNvCxnSpPr/>
          <p:nvPr/>
        </p:nvCxnSpPr>
        <p:spPr>
          <a:xfrm>
            <a:off x="1290225" y="2610825"/>
            <a:ext cx="738600" cy="59190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latin typeface="Courier New"/>
                <a:ea typeface="Courier New"/>
                <a:cs typeface="Courier New"/>
                <a:sym typeface="Courier New"/>
              </a:rPr>
              <a:t>substr(string str, int index)</a:t>
            </a:r>
          </a:p>
          <a:p>
            <a:pPr lvl="0" rtl="0">
              <a:spcBef>
                <a:spcPts val="0"/>
              </a:spcBef>
              <a:buNone/>
            </a:pPr>
            <a:r>
              <a:t/>
            </a:r>
            <a:endParaRPr sz="2000"/>
          </a:p>
          <a:p>
            <a:pPr lvl="0" rtl="0">
              <a:spcBef>
                <a:spcPts val="0"/>
              </a:spcBef>
              <a:buNone/>
            </a:pPr>
            <a:r>
              <a:rPr lang="en" sz="2000"/>
              <a:t>Specification: </a:t>
            </a:r>
          </a:p>
          <a:p>
            <a:pPr lvl="0" rtl="0">
              <a:spcBef>
                <a:spcPts val="0"/>
              </a:spcBef>
              <a:buNone/>
            </a:pPr>
            <a:r>
              <a:rPr lang="en" sz="2000">
                <a:latin typeface="Courier New"/>
                <a:ea typeface="Courier New"/>
                <a:cs typeface="Courier New"/>
                <a:sym typeface="Courier New"/>
              </a:rPr>
              <a:t>str:</a:t>
            </a:r>
            <a:r>
              <a:rPr lang="en" sz="2000"/>
              <a:t> length &gt;=2, contains special characters</a:t>
            </a:r>
          </a:p>
          <a:p>
            <a:pPr lvl="0" rtl="0">
              <a:spcBef>
                <a:spcPts val="0"/>
              </a:spcBef>
              <a:buNone/>
            </a:pPr>
            <a:r>
              <a:rPr lang="en" sz="2000">
                <a:latin typeface="Courier New"/>
                <a:ea typeface="Courier New"/>
                <a:cs typeface="Courier New"/>
                <a:sym typeface="Courier New"/>
              </a:rPr>
              <a:t>index:</a:t>
            </a:r>
            <a:r>
              <a:rPr lang="en" sz="2000"/>
              <a:t> value &gt; 0</a:t>
            </a:r>
          </a:p>
          <a:p>
            <a:pPr lvl="0" rtl="0">
              <a:spcBef>
                <a:spcPts val="0"/>
              </a:spcBef>
              <a:buNone/>
            </a:pPr>
            <a:r>
              <a:t/>
            </a:r>
            <a:endParaRPr sz="2000"/>
          </a:p>
          <a:p>
            <a:pPr lvl="0" rtl="0">
              <a:spcBef>
                <a:spcPts val="0"/>
              </a:spcBef>
              <a:buNone/>
            </a:pPr>
            <a:r>
              <a:rPr lang="en" sz="2000"/>
              <a:t>Test Case:</a:t>
            </a:r>
          </a:p>
          <a:p>
            <a:pPr lvl="0" rtl="0">
              <a:spcBef>
                <a:spcPts val="0"/>
              </a:spcBef>
              <a:buNone/>
            </a:pPr>
            <a:r>
              <a:rPr lang="en" sz="2000">
                <a:latin typeface="Courier New"/>
                <a:ea typeface="Courier New"/>
                <a:cs typeface="Courier New"/>
                <a:sym typeface="Courier New"/>
              </a:rPr>
              <a:t>str</a:t>
            </a:r>
            <a:r>
              <a:rPr lang="en" sz="2000"/>
              <a:t> = “ABCC!\n\t7”</a:t>
            </a:r>
          </a:p>
          <a:p>
            <a:pPr lvl="0" rtl="0">
              <a:spcBef>
                <a:spcPts val="0"/>
              </a:spcBef>
              <a:buNone/>
            </a:pPr>
            <a:r>
              <a:rPr lang="en" sz="2000">
                <a:latin typeface="Courier New"/>
                <a:ea typeface="Courier New"/>
                <a:cs typeface="Courier New"/>
                <a:sym typeface="Courier New"/>
              </a:rPr>
              <a:t>index</a:t>
            </a:r>
            <a:r>
              <a:rPr lang="en" sz="2000"/>
              <a:t>= 5</a:t>
            </a:r>
          </a:p>
          <a:p>
            <a:pPr lvl="0" rtl="0">
              <a:spcBef>
                <a:spcPts val="0"/>
              </a:spcBef>
              <a:buNone/>
            </a:pPr>
            <a:r>
              <a:t/>
            </a:r>
            <a:endParaRPr sz="2000"/>
          </a:p>
        </p:txBody>
      </p:sp>
      <p:sp>
        <p:nvSpPr>
          <p:cNvPr id="386" name="Shape 38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Shape 3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Boundary Values</a:t>
            </a:r>
          </a:p>
        </p:txBody>
      </p:sp>
      <p:sp>
        <p:nvSpPr>
          <p:cNvPr id="392" name="Shape 392"/>
          <p:cNvSpPr txBox="1"/>
          <p:nvPr>
            <p:ph idx="1" type="body"/>
          </p:nvPr>
        </p:nvSpPr>
        <p:spPr>
          <a:xfrm>
            <a:off x="457200" y="1600200"/>
            <a:ext cx="43020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Basic Idea:</a:t>
            </a:r>
          </a:p>
          <a:p>
            <a:pPr indent="-228600" lvl="0" marL="457200" marR="0" rtl="0" algn="l">
              <a:lnSpc>
                <a:spcPct val="100000"/>
              </a:lnSpc>
              <a:spcBef>
                <a:spcPts val="600"/>
              </a:spcBef>
              <a:spcAft>
                <a:spcPts val="0"/>
              </a:spcAft>
            </a:pPr>
            <a:r>
              <a:rPr lang="en"/>
              <a:t>Errors tend to occur at the boundary of a partition.</a:t>
            </a:r>
          </a:p>
          <a:p>
            <a:pPr indent="-228600" lvl="0" marL="457200" marR="0" rtl="0" algn="l">
              <a:lnSpc>
                <a:spcPct val="100000"/>
              </a:lnSpc>
              <a:spcBef>
                <a:spcPts val="600"/>
              </a:spcBef>
              <a:spcAft>
                <a:spcPts val="0"/>
              </a:spcAft>
            </a:pPr>
            <a:r>
              <a:rPr lang="en"/>
              <a:t>Remember to select inputs from those boundaries.</a:t>
            </a:r>
          </a:p>
        </p:txBody>
      </p:sp>
      <p:sp>
        <p:nvSpPr>
          <p:cNvPr id="393" name="Shape 393"/>
          <p:cNvSpPr/>
          <p:nvPr/>
        </p:nvSpPr>
        <p:spPr>
          <a:xfrm>
            <a:off x="4715700" y="1812900"/>
            <a:ext cx="3767100" cy="4066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4" name="Shape 394"/>
          <p:cNvSpPr/>
          <p:nvPr/>
        </p:nvSpPr>
        <p:spPr>
          <a:xfrm>
            <a:off x="5411164"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5" name="Shape 395"/>
          <p:cNvSpPr/>
          <p:nvPr/>
        </p:nvSpPr>
        <p:spPr>
          <a:xfrm>
            <a:off x="5222559" y="3472938"/>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6" name="Shape 396"/>
          <p:cNvSpPr/>
          <p:nvPr/>
        </p:nvSpPr>
        <p:spPr>
          <a:xfrm>
            <a:off x="7712196" y="5094167"/>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7" name="Shape 397"/>
          <p:cNvSpPr/>
          <p:nvPr/>
        </p:nvSpPr>
        <p:spPr>
          <a:xfrm>
            <a:off x="7712185" y="4863070"/>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98" name="Shape 398"/>
          <p:cNvSpPr/>
          <p:nvPr/>
        </p:nvSpPr>
        <p:spPr>
          <a:xfrm>
            <a:off x="7537373" y="5094167"/>
            <a:ext cx="188700" cy="243000"/>
          </a:xfrm>
          <a:prstGeom prst="noSmoking">
            <a:avLst>
              <a:gd fmla="val 18750" name="adj"/>
            </a:avLst>
          </a:prstGeom>
          <a:solidFill>
            <a:srgbClr val="980000"/>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a:stCxn id="393" idx="0"/>
          </p:cNvCxnSpPr>
          <p:nvPr/>
        </p:nvCxnSpPr>
        <p:spPr>
          <a:xfrm>
            <a:off x="6599250" y="1812900"/>
            <a:ext cx="0" cy="4066500"/>
          </a:xfrm>
          <a:prstGeom prst="straightConnector1">
            <a:avLst/>
          </a:prstGeom>
          <a:noFill/>
          <a:ln cap="flat" cmpd="sng" w="19050">
            <a:solidFill>
              <a:schemeClr val="dk2"/>
            </a:solidFill>
            <a:prstDash val="dash"/>
            <a:round/>
            <a:headEnd len="lg" w="lg" type="none"/>
            <a:tailEnd len="lg" w="lg" type="none"/>
          </a:ln>
        </p:spPr>
      </p:cxnSp>
      <p:cxnSp>
        <p:nvCxnSpPr>
          <p:cNvPr id="400" name="Shape 400"/>
          <p:cNvCxnSpPr>
            <a:endCxn id="393" idx="3"/>
          </p:cNvCxnSpPr>
          <p:nvPr/>
        </p:nvCxnSpPr>
        <p:spPr>
          <a:xfrm>
            <a:off x="4715400" y="3846150"/>
            <a:ext cx="3767400" cy="0"/>
          </a:xfrm>
          <a:prstGeom prst="straightConnector1">
            <a:avLst/>
          </a:prstGeom>
          <a:noFill/>
          <a:ln cap="flat" cmpd="sng" w="19050">
            <a:solidFill>
              <a:schemeClr val="dk2"/>
            </a:solidFill>
            <a:prstDash val="dash"/>
            <a:round/>
            <a:headEnd len="lg" w="lg" type="none"/>
            <a:tailEnd len="lg" w="lg" type="none"/>
          </a:ln>
        </p:spPr>
      </p:cxnSp>
      <p:cxnSp>
        <p:nvCxnSpPr>
          <p:cNvPr id="401" name="Shape 401"/>
          <p:cNvCxnSpPr>
            <a:stCxn id="393" idx="1"/>
            <a:endCxn id="393" idx="0"/>
          </p:cNvCxnSpPr>
          <p:nvPr/>
        </p:nvCxnSpPr>
        <p:spPr>
          <a:xfrm flipH="1" rot="10800000">
            <a:off x="4715700" y="1812750"/>
            <a:ext cx="1883700" cy="2033400"/>
          </a:xfrm>
          <a:prstGeom prst="straightConnector1">
            <a:avLst/>
          </a:prstGeom>
          <a:noFill/>
          <a:ln cap="flat" cmpd="sng" w="19050">
            <a:solidFill>
              <a:schemeClr val="dk2"/>
            </a:solidFill>
            <a:prstDash val="dash"/>
            <a:round/>
            <a:headEnd len="lg" w="lg" type="none"/>
            <a:tailEnd len="lg" w="lg" type="none"/>
          </a:ln>
        </p:spPr>
      </p:cxnSp>
      <p:cxnSp>
        <p:nvCxnSpPr>
          <p:cNvPr id="402" name="Shape 402"/>
          <p:cNvCxnSpPr>
            <a:stCxn id="393" idx="0"/>
          </p:cNvCxnSpPr>
          <p:nvPr/>
        </p:nvCxnSpPr>
        <p:spPr>
          <a:xfrm>
            <a:off x="6599250" y="181290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3" name="Shape 403"/>
          <p:cNvCxnSpPr>
            <a:stCxn id="393" idx="3"/>
            <a:endCxn id="393" idx="2"/>
          </p:cNvCxnSpPr>
          <p:nvPr/>
        </p:nvCxnSpPr>
        <p:spPr>
          <a:xfrm flipH="1">
            <a:off x="6599400" y="384615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4" name="Shape 404"/>
          <p:cNvCxnSpPr>
            <a:stCxn id="393" idx="1"/>
          </p:cNvCxnSpPr>
          <p:nvPr/>
        </p:nvCxnSpPr>
        <p:spPr>
          <a:xfrm>
            <a:off x="4715700" y="3846150"/>
            <a:ext cx="1883400" cy="2033400"/>
          </a:xfrm>
          <a:prstGeom prst="straightConnector1">
            <a:avLst/>
          </a:prstGeom>
          <a:noFill/>
          <a:ln cap="flat" cmpd="sng" w="19050">
            <a:solidFill>
              <a:schemeClr val="dk2"/>
            </a:solidFill>
            <a:prstDash val="dash"/>
            <a:round/>
            <a:headEnd len="lg" w="lg" type="none"/>
            <a:tailEnd len="lg" w="lg" type="none"/>
          </a:ln>
        </p:spPr>
      </p:cxnSp>
      <p:cxnSp>
        <p:nvCxnSpPr>
          <p:cNvPr id="405" name="Shape 405"/>
          <p:cNvCxnSpPr>
            <a:stCxn id="393" idx="1"/>
          </p:cNvCxnSpPr>
          <p:nvPr/>
        </p:nvCxnSpPr>
        <p:spPr>
          <a:xfrm flipH="1" rot="10800000">
            <a:off x="4715700" y="2673150"/>
            <a:ext cx="1848300" cy="1173000"/>
          </a:xfrm>
          <a:prstGeom prst="straightConnector1">
            <a:avLst/>
          </a:prstGeom>
          <a:noFill/>
          <a:ln cap="flat" cmpd="sng" w="19050">
            <a:solidFill>
              <a:schemeClr val="dk2"/>
            </a:solidFill>
            <a:prstDash val="dash"/>
            <a:round/>
            <a:headEnd len="lg" w="lg" type="none"/>
            <a:tailEnd len="lg" w="lg" type="none"/>
          </a:ln>
        </p:spPr>
      </p:cxnSp>
      <p:cxnSp>
        <p:nvCxnSpPr>
          <p:cNvPr id="406" name="Shape 406"/>
          <p:cNvCxnSpPr/>
          <p:nvPr/>
        </p:nvCxnSpPr>
        <p:spPr>
          <a:xfrm flipH="1">
            <a:off x="5935333" y="2699442"/>
            <a:ext cx="591000" cy="2421600"/>
          </a:xfrm>
          <a:prstGeom prst="straightConnector1">
            <a:avLst/>
          </a:prstGeom>
          <a:noFill/>
          <a:ln cap="flat" cmpd="sng" w="19050">
            <a:solidFill>
              <a:schemeClr val="dk2"/>
            </a:solidFill>
            <a:prstDash val="dash"/>
            <a:round/>
            <a:headEnd len="lg" w="lg" type="none"/>
            <a:tailEnd len="lg" w="lg" type="none"/>
          </a:ln>
        </p:spPr>
      </p:cxnSp>
      <p:sp>
        <p:nvSpPr>
          <p:cNvPr id="407" name="Shape 4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Shape 4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Choosing Test Case Values</a:t>
            </a:r>
          </a:p>
        </p:txBody>
      </p:sp>
      <p:sp>
        <p:nvSpPr>
          <p:cNvPr id="413" name="Shape 413"/>
          <p:cNvSpPr txBox="1"/>
          <p:nvPr>
            <p:ph idx="1" type="body"/>
          </p:nvPr>
        </p:nvSpPr>
        <p:spPr>
          <a:xfrm>
            <a:off x="457200" y="1600200"/>
            <a:ext cx="8229600" cy="933600"/>
          </a:xfrm>
          <a:prstGeom prst="rect">
            <a:avLst/>
          </a:prstGeom>
        </p:spPr>
        <p:txBody>
          <a:bodyPr anchorCtr="0" anchor="t" bIns="91425" lIns="91425" rIns="91425" tIns="91425">
            <a:noAutofit/>
          </a:bodyPr>
          <a:lstStyle/>
          <a:p>
            <a:pPr lvl="0" rtl="0">
              <a:spcBef>
                <a:spcPts val="0"/>
              </a:spcBef>
              <a:buNone/>
            </a:pPr>
            <a:r>
              <a:rPr lang="en" sz="2400"/>
              <a:t>Choose test case values at the boundary (and typical) values for each partition.</a:t>
            </a:r>
          </a:p>
          <a:p>
            <a:pPr indent="-381000" lvl="0" marL="457200" rtl="0">
              <a:spcBef>
                <a:spcPts val="0"/>
              </a:spcBef>
              <a:buSzPct val="100000"/>
            </a:pPr>
            <a:r>
              <a:rPr lang="en" sz="2400"/>
              <a:t>If an input is intended to be a 5-digit integer between 10000 and 99999, you want partitions:</a:t>
            </a:r>
          </a:p>
          <a:p>
            <a:pPr indent="387350" lvl="0" rtl="0">
              <a:spcBef>
                <a:spcPts val="0"/>
              </a:spcBef>
              <a:buClr>
                <a:schemeClr val="dk1"/>
              </a:buClr>
              <a:buSzPct val="45833"/>
              <a:buFont typeface="Arial"/>
              <a:buNone/>
            </a:pPr>
            <a:r>
              <a:rPr b="1" lang="en" sz="2400"/>
              <a:t>&lt;10000, 10000-99999, &gt;100000</a:t>
            </a:r>
          </a:p>
          <a:p>
            <a:pPr lvl="0" rtl="0">
              <a:spcBef>
                <a:spcPts val="0"/>
              </a:spcBef>
              <a:buNone/>
            </a:pPr>
            <a:r>
              <a:t/>
            </a:r>
            <a:endParaRPr sz="2400">
              <a:latin typeface="Courier New"/>
              <a:ea typeface="Courier New"/>
              <a:cs typeface="Courier New"/>
              <a:sym typeface="Courier New"/>
            </a:endParaRPr>
          </a:p>
        </p:txBody>
      </p:sp>
      <p:sp>
        <p:nvSpPr>
          <p:cNvPr id="414" name="Shape 414"/>
          <p:cNvSpPr/>
          <p:nvPr/>
        </p:nvSpPr>
        <p:spPr>
          <a:xfrm>
            <a:off x="503800" y="3979075"/>
            <a:ext cx="380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0</a:t>
            </a:r>
          </a:p>
        </p:txBody>
      </p:sp>
      <p:sp>
        <p:nvSpPr>
          <p:cNvPr id="415" name="Shape 415"/>
          <p:cNvSpPr/>
          <p:nvPr/>
        </p:nvSpPr>
        <p:spPr>
          <a:xfrm>
            <a:off x="108805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a:t>
            </a:r>
          </a:p>
        </p:txBody>
      </p:sp>
      <p:sp>
        <p:nvSpPr>
          <p:cNvPr id="416" name="Shape 416"/>
          <p:cNvSpPr/>
          <p:nvPr/>
        </p:nvSpPr>
        <p:spPr>
          <a:xfrm>
            <a:off x="1847100" y="3979075"/>
            <a:ext cx="608400"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a:t>
            </a:r>
          </a:p>
        </p:txBody>
      </p:sp>
      <p:cxnSp>
        <p:nvCxnSpPr>
          <p:cNvPr id="417" name="Shape 417"/>
          <p:cNvCxnSpPr>
            <a:stCxn id="414" idx="0"/>
          </p:cNvCxnSpPr>
          <p:nvPr/>
        </p:nvCxnSpPr>
        <p:spPr>
          <a:xfrm flipH="1" rot="10800000">
            <a:off x="694000" y="3711775"/>
            <a:ext cx="714600" cy="267300"/>
          </a:xfrm>
          <a:prstGeom prst="straightConnector1">
            <a:avLst/>
          </a:prstGeom>
          <a:noFill/>
          <a:ln cap="flat" cmpd="sng" w="19050">
            <a:solidFill>
              <a:schemeClr val="dk2"/>
            </a:solidFill>
            <a:prstDash val="solid"/>
            <a:round/>
            <a:headEnd len="lg" w="lg" type="none"/>
            <a:tailEnd len="lg" w="lg" type="triangle"/>
          </a:ln>
        </p:spPr>
      </p:cxnSp>
      <p:cxnSp>
        <p:nvCxnSpPr>
          <p:cNvPr id="418" name="Shape 418"/>
          <p:cNvCxnSpPr>
            <a:stCxn id="415" idx="0"/>
          </p:cNvCxnSpPr>
          <p:nvPr/>
        </p:nvCxnSpPr>
        <p:spPr>
          <a:xfrm flipH="1" rot="10800000">
            <a:off x="1392250" y="3732175"/>
            <a:ext cx="150000" cy="246900"/>
          </a:xfrm>
          <a:prstGeom prst="straightConnector1">
            <a:avLst/>
          </a:prstGeom>
          <a:noFill/>
          <a:ln cap="flat" cmpd="sng" w="19050">
            <a:solidFill>
              <a:schemeClr val="dk2"/>
            </a:solidFill>
            <a:prstDash val="solid"/>
            <a:round/>
            <a:headEnd len="lg" w="lg" type="none"/>
            <a:tailEnd len="lg" w="lg" type="triangle"/>
          </a:ln>
        </p:spPr>
      </p:cxnSp>
      <p:cxnSp>
        <p:nvCxnSpPr>
          <p:cNvPr id="419" name="Shape 419"/>
          <p:cNvCxnSpPr>
            <a:stCxn id="416" idx="0"/>
          </p:cNvCxnSpPr>
          <p:nvPr/>
        </p:nvCxnSpPr>
        <p:spPr>
          <a:xfrm rot="10800000">
            <a:off x="1737600" y="3752875"/>
            <a:ext cx="413700" cy="226200"/>
          </a:xfrm>
          <a:prstGeom prst="straightConnector1">
            <a:avLst/>
          </a:prstGeom>
          <a:noFill/>
          <a:ln cap="flat" cmpd="sng" w="19050">
            <a:solidFill>
              <a:schemeClr val="dk2"/>
            </a:solidFill>
            <a:prstDash val="solid"/>
            <a:round/>
            <a:headEnd len="lg" w="lg" type="none"/>
            <a:tailEnd len="lg" w="lg" type="triangle"/>
          </a:ln>
        </p:spPr>
      </p:cxnSp>
      <p:sp>
        <p:nvSpPr>
          <p:cNvPr id="420" name="Shape 420"/>
          <p:cNvSpPr/>
          <p:nvPr/>
        </p:nvSpPr>
        <p:spPr>
          <a:xfrm>
            <a:off x="19671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a:t>
            </a:r>
          </a:p>
        </p:txBody>
      </p:sp>
      <p:sp>
        <p:nvSpPr>
          <p:cNvPr id="421" name="Shape 421"/>
          <p:cNvSpPr/>
          <p:nvPr/>
        </p:nvSpPr>
        <p:spPr>
          <a:xfrm>
            <a:off x="2829925"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50000</a:t>
            </a:r>
          </a:p>
        </p:txBody>
      </p:sp>
      <p:sp>
        <p:nvSpPr>
          <p:cNvPr id="422" name="Shape 422"/>
          <p:cNvSpPr/>
          <p:nvPr/>
        </p:nvSpPr>
        <p:spPr>
          <a:xfrm>
            <a:off x="3644600" y="4768950"/>
            <a:ext cx="714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99999</a:t>
            </a:r>
          </a:p>
        </p:txBody>
      </p:sp>
      <p:cxnSp>
        <p:nvCxnSpPr>
          <p:cNvPr id="423" name="Shape 423"/>
          <p:cNvCxnSpPr>
            <a:stCxn id="420" idx="0"/>
          </p:cNvCxnSpPr>
          <p:nvPr/>
        </p:nvCxnSpPr>
        <p:spPr>
          <a:xfrm flipH="1" rot="10800000">
            <a:off x="2324399" y="3773550"/>
            <a:ext cx="534000" cy="995400"/>
          </a:xfrm>
          <a:prstGeom prst="straightConnector1">
            <a:avLst/>
          </a:prstGeom>
          <a:noFill/>
          <a:ln cap="flat" cmpd="sng" w="19050">
            <a:solidFill>
              <a:schemeClr val="dk2"/>
            </a:solidFill>
            <a:prstDash val="solid"/>
            <a:round/>
            <a:headEnd len="lg" w="lg" type="none"/>
            <a:tailEnd len="lg" w="lg" type="triangle"/>
          </a:ln>
        </p:spPr>
      </p:cxnSp>
      <p:cxnSp>
        <p:nvCxnSpPr>
          <p:cNvPr id="424" name="Shape 424"/>
          <p:cNvCxnSpPr>
            <a:stCxn id="421" idx="0"/>
          </p:cNvCxnSpPr>
          <p:nvPr/>
        </p:nvCxnSpPr>
        <p:spPr>
          <a:xfrm rot="10800000">
            <a:off x="3094824" y="3824850"/>
            <a:ext cx="92400" cy="944100"/>
          </a:xfrm>
          <a:prstGeom prst="straightConnector1">
            <a:avLst/>
          </a:prstGeom>
          <a:noFill/>
          <a:ln cap="flat" cmpd="sng" w="19050">
            <a:solidFill>
              <a:schemeClr val="dk2"/>
            </a:solidFill>
            <a:prstDash val="solid"/>
            <a:round/>
            <a:headEnd len="lg" w="lg" type="none"/>
            <a:tailEnd len="lg" w="lg" type="triangle"/>
          </a:ln>
        </p:spPr>
      </p:cxnSp>
      <p:cxnSp>
        <p:nvCxnSpPr>
          <p:cNvPr id="425" name="Shape 425"/>
          <p:cNvCxnSpPr>
            <a:stCxn id="422" idx="0"/>
          </p:cNvCxnSpPr>
          <p:nvPr/>
        </p:nvCxnSpPr>
        <p:spPr>
          <a:xfrm rot="10800000">
            <a:off x="3454699" y="3804150"/>
            <a:ext cx="547200" cy="964800"/>
          </a:xfrm>
          <a:prstGeom prst="straightConnector1">
            <a:avLst/>
          </a:prstGeom>
          <a:noFill/>
          <a:ln cap="flat" cmpd="sng" w="19050">
            <a:solidFill>
              <a:schemeClr val="dk2"/>
            </a:solidFill>
            <a:prstDash val="solid"/>
            <a:round/>
            <a:headEnd len="lg" w="lg" type="none"/>
            <a:tailEnd len="lg" w="lg" type="triangle"/>
          </a:ln>
        </p:spPr>
      </p:cxnSp>
      <p:sp>
        <p:nvSpPr>
          <p:cNvPr id="426" name="Shape 426"/>
          <p:cNvSpPr/>
          <p:nvPr/>
        </p:nvSpPr>
        <p:spPr>
          <a:xfrm>
            <a:off x="418805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100000</a:t>
            </a:r>
          </a:p>
        </p:txBody>
      </p:sp>
      <p:sp>
        <p:nvSpPr>
          <p:cNvPr id="427" name="Shape 427"/>
          <p:cNvSpPr/>
          <p:nvPr/>
        </p:nvSpPr>
        <p:spPr>
          <a:xfrm>
            <a:off x="5222025"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150000</a:t>
            </a:r>
          </a:p>
        </p:txBody>
      </p:sp>
      <p:sp>
        <p:nvSpPr>
          <p:cNvPr id="428" name="Shape 428"/>
          <p:cNvSpPr/>
          <p:nvPr/>
        </p:nvSpPr>
        <p:spPr>
          <a:xfrm>
            <a:off x="6256000" y="3979075"/>
            <a:ext cx="885599" cy="42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max int</a:t>
            </a:r>
          </a:p>
        </p:txBody>
      </p:sp>
      <p:cxnSp>
        <p:nvCxnSpPr>
          <p:cNvPr id="429" name="Shape 429"/>
          <p:cNvCxnSpPr>
            <a:stCxn id="426" idx="0"/>
          </p:cNvCxnSpPr>
          <p:nvPr/>
        </p:nvCxnSpPr>
        <p:spPr>
          <a:xfrm flipH="1" rot="10800000">
            <a:off x="4630849" y="3742675"/>
            <a:ext cx="181200" cy="236400"/>
          </a:xfrm>
          <a:prstGeom prst="straightConnector1">
            <a:avLst/>
          </a:prstGeom>
          <a:noFill/>
          <a:ln cap="flat" cmpd="sng" w="19050">
            <a:solidFill>
              <a:schemeClr val="dk2"/>
            </a:solidFill>
            <a:prstDash val="solid"/>
            <a:round/>
            <a:headEnd len="lg" w="lg" type="none"/>
            <a:tailEnd len="lg" w="lg" type="triangle"/>
          </a:ln>
        </p:spPr>
      </p:cxnSp>
      <p:cxnSp>
        <p:nvCxnSpPr>
          <p:cNvPr id="430" name="Shape 430"/>
          <p:cNvCxnSpPr>
            <a:stCxn id="427" idx="0"/>
          </p:cNvCxnSpPr>
          <p:nvPr/>
        </p:nvCxnSpPr>
        <p:spPr>
          <a:xfrm rot="10800000">
            <a:off x="4955924" y="3783775"/>
            <a:ext cx="708900" cy="195300"/>
          </a:xfrm>
          <a:prstGeom prst="straightConnector1">
            <a:avLst/>
          </a:prstGeom>
          <a:noFill/>
          <a:ln cap="flat" cmpd="sng" w="19050">
            <a:solidFill>
              <a:schemeClr val="dk2"/>
            </a:solidFill>
            <a:prstDash val="solid"/>
            <a:round/>
            <a:headEnd len="lg" w="lg" type="none"/>
            <a:tailEnd len="lg" w="lg" type="triangle"/>
          </a:ln>
        </p:spPr>
      </p:cxnSp>
      <p:cxnSp>
        <p:nvCxnSpPr>
          <p:cNvPr id="431" name="Shape 431"/>
          <p:cNvCxnSpPr>
            <a:stCxn id="428" idx="0"/>
          </p:cNvCxnSpPr>
          <p:nvPr/>
        </p:nvCxnSpPr>
        <p:spPr>
          <a:xfrm rot="10800000">
            <a:off x="5346699" y="3742675"/>
            <a:ext cx="1352100" cy="236400"/>
          </a:xfrm>
          <a:prstGeom prst="straightConnector1">
            <a:avLst/>
          </a:prstGeom>
          <a:noFill/>
          <a:ln cap="flat" cmpd="sng" w="19050">
            <a:solidFill>
              <a:schemeClr val="dk2"/>
            </a:solidFill>
            <a:prstDash val="solid"/>
            <a:round/>
            <a:headEnd len="lg" w="lg" type="none"/>
            <a:tailEnd len="lg" w="lg" type="triangle"/>
          </a:ln>
        </p:spPr>
      </p:cxnSp>
      <p:sp>
        <p:nvSpPr>
          <p:cNvPr id="432" name="Shape 43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Shape 4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BILL Partitioning</a:t>
            </a:r>
          </a:p>
        </p:txBody>
      </p:sp>
      <p:sp>
        <p:nvSpPr>
          <p:cNvPr id="438" name="Shape 4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nSpc>
                <a:spcPct val="115000"/>
              </a:lnSpc>
              <a:spcBef>
                <a:spcPts val="0"/>
              </a:spcBef>
              <a:buNone/>
            </a:pPr>
            <a:r>
              <a:rPr lang="en"/>
              <a:t>Consider the BILL system you are designing for your homework.</a:t>
            </a:r>
          </a:p>
          <a:p>
            <a:pPr indent="-406400" lvl="0" marL="457200" rtl="0">
              <a:lnSpc>
                <a:spcPct val="115000"/>
              </a:lnSpc>
              <a:spcBef>
                <a:spcPts val="0"/>
              </a:spcBef>
              <a:buSzPct val="100000"/>
              <a:buAutoNum type="arabicPeriod"/>
            </a:pPr>
            <a:r>
              <a:rPr b="1" lang="en" sz="2800"/>
              <a:t>What are the independently testable features of BILL?</a:t>
            </a:r>
          </a:p>
          <a:p>
            <a:pPr indent="-406400" lvl="0" marL="457200" rtl="0">
              <a:lnSpc>
                <a:spcPct val="115000"/>
              </a:lnSpc>
              <a:spcBef>
                <a:spcPts val="0"/>
              </a:spcBef>
              <a:buSzPct val="100000"/>
              <a:buAutoNum type="arabicPeriod"/>
            </a:pPr>
            <a:r>
              <a:rPr b="1" lang="en" sz="2800"/>
              <a:t>Choose one - how would you partition the input domain? Define the inputs and outputs for at least one of the independently testable features and identify partitions for each input.</a:t>
            </a:r>
          </a:p>
        </p:txBody>
      </p:sp>
      <p:sp>
        <p:nvSpPr>
          <p:cNvPr id="439" name="Shape 43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Shape 4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BILL Partitioning</a:t>
            </a:r>
          </a:p>
        </p:txBody>
      </p:sp>
      <p:sp>
        <p:nvSpPr>
          <p:cNvPr id="445" name="Shape 445"/>
          <p:cNvSpPr txBox="1"/>
          <p:nvPr>
            <p:ph idx="1" type="body"/>
          </p:nvPr>
        </p:nvSpPr>
        <p:spPr>
          <a:xfrm>
            <a:off x="457200" y="1600200"/>
            <a:ext cx="8538599" cy="1692599"/>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a:pPr>
            <a:r>
              <a:rPr b="1" lang="en" sz="2800"/>
              <a:t>How would you partition the BILL functionality? What are the independently testable features?</a:t>
            </a:r>
          </a:p>
          <a:p>
            <a:pPr lvl="0" rtl="0">
              <a:lnSpc>
                <a:spcPct val="115000"/>
              </a:lnSpc>
              <a:spcBef>
                <a:spcPts val="0"/>
              </a:spcBef>
              <a:buNone/>
            </a:pPr>
            <a:r>
              <a:t/>
            </a:r>
            <a:endParaRPr b="1" sz="2800"/>
          </a:p>
          <a:p>
            <a:pPr lvl="0" rtl="0">
              <a:lnSpc>
                <a:spcPct val="115000"/>
              </a:lnSpc>
              <a:spcBef>
                <a:spcPts val="0"/>
              </a:spcBef>
              <a:buNone/>
            </a:pPr>
            <a:r>
              <a:t/>
            </a:r>
            <a:endParaRPr b="1" sz="2800"/>
          </a:p>
          <a:p>
            <a:pPr lvl="0" rtl="0">
              <a:lnSpc>
                <a:spcPct val="115000"/>
              </a:lnSpc>
              <a:spcBef>
                <a:spcPts val="0"/>
              </a:spcBef>
              <a:buNone/>
            </a:pPr>
            <a:r>
              <a:t/>
            </a:r>
            <a:endParaRPr sz="2800"/>
          </a:p>
        </p:txBody>
      </p:sp>
      <p:sp>
        <p:nvSpPr>
          <p:cNvPr id="446" name="Shape 446"/>
          <p:cNvSpPr txBox="1"/>
          <p:nvPr/>
        </p:nvSpPr>
        <p:spPr>
          <a:xfrm>
            <a:off x="481800" y="3357700"/>
            <a:ext cx="8180399" cy="2514899"/>
          </a:xfrm>
          <a:prstGeom prst="rect">
            <a:avLst/>
          </a:prstGeom>
          <a:noFill/>
          <a:ln>
            <a:noFill/>
          </a:ln>
        </p:spPr>
        <p:txBody>
          <a:bodyPr anchorCtr="0" anchor="t" bIns="91425" lIns="91425" rIns="91425" tIns="91425">
            <a:noAutofit/>
          </a:bodyPr>
          <a:lstStyle/>
          <a:p>
            <a:pPr indent="-381000" lvl="0" marL="457200" rtl="0">
              <a:spcBef>
                <a:spcPts val="600"/>
              </a:spcBef>
              <a:buClr>
                <a:schemeClr val="dk1"/>
              </a:buClr>
              <a:buSzPct val="100000"/>
            </a:pPr>
            <a:r>
              <a:rPr lang="en" sz="2400">
                <a:solidFill>
                  <a:schemeClr val="dk1"/>
                </a:solidFill>
              </a:rPr>
              <a:t>View bill</a:t>
            </a:r>
          </a:p>
          <a:p>
            <a:pPr indent="-381000" lvl="0" marL="457200" rtl="0">
              <a:spcBef>
                <a:spcPts val="600"/>
              </a:spcBef>
              <a:buClr>
                <a:schemeClr val="dk1"/>
              </a:buClr>
              <a:buSzPct val="100000"/>
            </a:pPr>
            <a:r>
              <a:rPr lang="en" sz="2400">
                <a:solidFill>
                  <a:schemeClr val="dk1"/>
                </a:solidFill>
              </a:rPr>
              <a:t>View transaction history</a:t>
            </a:r>
          </a:p>
          <a:p>
            <a:pPr indent="-381000" lvl="0" marL="457200" rtl="0">
              <a:spcBef>
                <a:spcPts val="600"/>
              </a:spcBef>
              <a:buClr>
                <a:schemeClr val="dk1"/>
              </a:buClr>
              <a:buSzPct val="100000"/>
            </a:pPr>
            <a:r>
              <a:rPr lang="en" sz="2400">
                <a:solidFill>
                  <a:schemeClr val="dk1"/>
                </a:solidFill>
              </a:rPr>
              <a:t>View profile</a:t>
            </a:r>
          </a:p>
          <a:p>
            <a:pPr indent="-381000" lvl="0" marL="457200" rtl="0">
              <a:spcBef>
                <a:spcPts val="600"/>
              </a:spcBef>
              <a:buClr>
                <a:schemeClr val="dk1"/>
              </a:buClr>
              <a:buSzPct val="100000"/>
            </a:pPr>
            <a:r>
              <a:rPr lang="en" sz="2400">
                <a:solidFill>
                  <a:schemeClr val="dk1"/>
                </a:solidFill>
              </a:rPr>
              <a:t>Edit profile</a:t>
            </a:r>
          </a:p>
          <a:p>
            <a:pPr indent="-381000" lvl="0" marL="457200" rtl="0">
              <a:spcBef>
                <a:spcPts val="600"/>
              </a:spcBef>
              <a:buClr>
                <a:schemeClr val="dk1"/>
              </a:buClr>
              <a:buSzPct val="100000"/>
            </a:pPr>
            <a:r>
              <a:rPr lang="en" sz="2400">
                <a:solidFill>
                  <a:schemeClr val="dk1"/>
                </a:solidFill>
              </a:rPr>
              <a:t>Pay bill</a:t>
            </a:r>
          </a:p>
          <a:p>
            <a:pPr indent="-381000" lvl="0" marL="457200" rtl="0">
              <a:spcBef>
                <a:spcPts val="600"/>
              </a:spcBef>
              <a:buClr>
                <a:schemeClr val="dk1"/>
              </a:buClr>
              <a:buSzPct val="100000"/>
            </a:pPr>
            <a:r>
              <a:rPr lang="en" sz="2400">
                <a:solidFill>
                  <a:schemeClr val="dk1"/>
                </a:solidFill>
              </a:rPr>
              <a:t>...</a:t>
            </a:r>
          </a:p>
          <a:p>
            <a:pPr lvl="0">
              <a:spcBef>
                <a:spcPts val="0"/>
              </a:spcBef>
              <a:buNone/>
            </a:pPr>
            <a:r>
              <a:t/>
            </a:r>
            <a:endParaRPr sz="2400"/>
          </a:p>
        </p:txBody>
      </p:sp>
      <p:sp>
        <p:nvSpPr>
          <p:cNvPr id="447" name="Shape 4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BILL Partitioning</a:t>
            </a:r>
          </a:p>
        </p:txBody>
      </p:sp>
      <p:sp>
        <p:nvSpPr>
          <p:cNvPr id="453" name="Shape 453"/>
          <p:cNvSpPr txBox="1"/>
          <p:nvPr>
            <p:ph idx="1" type="body"/>
          </p:nvPr>
        </p:nvSpPr>
        <p:spPr>
          <a:xfrm>
            <a:off x="457200" y="1600200"/>
            <a:ext cx="8099700" cy="1610100"/>
          </a:xfrm>
          <a:prstGeom prst="rect">
            <a:avLst/>
          </a:prstGeom>
        </p:spPr>
        <p:txBody>
          <a:bodyPr anchorCtr="0" anchor="t" bIns="91425" lIns="91425" rIns="91425" tIns="91425">
            <a:noAutofit/>
          </a:bodyPr>
          <a:lstStyle/>
          <a:p>
            <a:pPr indent="-406400" lvl="0" marL="457200" rtl="0">
              <a:lnSpc>
                <a:spcPct val="115000"/>
              </a:lnSpc>
              <a:spcBef>
                <a:spcPts val="0"/>
              </a:spcBef>
              <a:buSzPct val="100000"/>
              <a:buAutoNum type="arabicPeriod" startAt="2"/>
            </a:pPr>
            <a:r>
              <a:rPr b="1" lang="en" sz="2800"/>
              <a:t>H</a:t>
            </a:r>
            <a:r>
              <a:rPr b="1" lang="en" sz="2800"/>
              <a:t>ow would you partition the input domain? Define the inputs and outputs and identify partitions for each input.</a:t>
            </a:r>
          </a:p>
          <a:p>
            <a:pPr lvl="0" rtl="0">
              <a:lnSpc>
                <a:spcPct val="115000"/>
              </a:lnSpc>
              <a:spcBef>
                <a:spcPts val="0"/>
              </a:spcBef>
              <a:buNone/>
            </a:pPr>
            <a:r>
              <a:t/>
            </a:r>
            <a:endParaRPr b="1" sz="2800"/>
          </a:p>
        </p:txBody>
      </p:sp>
      <p:sp>
        <p:nvSpPr>
          <p:cNvPr id="454" name="Shape 454"/>
          <p:cNvSpPr txBox="1"/>
          <p:nvPr>
            <p:ph idx="1" type="body"/>
          </p:nvPr>
        </p:nvSpPr>
        <p:spPr>
          <a:xfrm>
            <a:off x="379200" y="3302425"/>
            <a:ext cx="8307600" cy="2720700"/>
          </a:xfrm>
          <a:prstGeom prst="rect">
            <a:avLst/>
          </a:prstGeom>
        </p:spPr>
        <p:txBody>
          <a:bodyPr anchorCtr="0" anchor="t" bIns="91425" lIns="91425" rIns="91425" tIns="91425">
            <a:noAutofit/>
          </a:bodyPr>
          <a:lstStyle/>
          <a:p>
            <a:pPr lvl="0" rtl="0">
              <a:lnSpc>
                <a:spcPct val="115000"/>
              </a:lnSpc>
              <a:spcBef>
                <a:spcPts val="0"/>
              </a:spcBef>
              <a:buNone/>
            </a:pPr>
            <a:r>
              <a:rPr b="1" lang="en" sz="2800"/>
              <a:t>View Bill</a:t>
            </a:r>
          </a:p>
          <a:p>
            <a:pPr lvl="0" rtl="0">
              <a:lnSpc>
                <a:spcPct val="115000"/>
              </a:lnSpc>
              <a:spcBef>
                <a:spcPts val="0"/>
              </a:spcBef>
              <a:buNone/>
            </a:pPr>
            <a:r>
              <a:rPr lang="en" sz="2800"/>
              <a:t>Inputs: Student ID, semester, contents of student profile (each field is an input that can be varied), profile database. </a:t>
            </a:r>
          </a:p>
          <a:p>
            <a:pPr lvl="0" rtl="0">
              <a:lnSpc>
                <a:spcPct val="115000"/>
              </a:lnSpc>
              <a:spcBef>
                <a:spcPts val="0"/>
              </a:spcBef>
              <a:buNone/>
            </a:pPr>
            <a:r>
              <a:rPr b="1" lang="en" sz="2800"/>
              <a:t>How would we partition these?</a:t>
            </a:r>
          </a:p>
        </p:txBody>
      </p:sp>
      <p:sp>
        <p:nvSpPr>
          <p:cNvPr id="455" name="Shape 4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61" name="Shape 4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Requirements-based tests are derived by </a:t>
            </a:r>
          </a:p>
          <a:p>
            <a:pPr indent="-228600" lvl="1" marL="914400" marR="0" rtl="0" algn="l">
              <a:lnSpc>
                <a:spcPct val="100000"/>
              </a:lnSpc>
              <a:spcBef>
                <a:spcPts val="600"/>
              </a:spcBef>
              <a:spcAft>
                <a:spcPts val="0"/>
              </a:spcAft>
            </a:pPr>
            <a:r>
              <a:rPr lang="en"/>
              <a:t>identifying independently testable features</a:t>
            </a:r>
          </a:p>
          <a:p>
            <a:pPr indent="-228600" lvl="1" marL="914400" marR="0" rtl="0" algn="l">
              <a:lnSpc>
                <a:spcPct val="100000"/>
              </a:lnSpc>
              <a:spcBef>
                <a:spcPts val="600"/>
              </a:spcBef>
              <a:spcAft>
                <a:spcPts val="0"/>
              </a:spcAft>
            </a:pPr>
            <a:r>
              <a:rPr lang="en"/>
              <a:t>partitioning their input/output to identify equivalence partitions </a:t>
            </a:r>
          </a:p>
          <a:p>
            <a:pPr indent="-228600" lvl="1" marL="914400" marR="0" rtl="0" algn="l">
              <a:lnSpc>
                <a:spcPct val="100000"/>
              </a:lnSpc>
              <a:spcBef>
                <a:spcPts val="600"/>
              </a:spcBef>
              <a:spcAft>
                <a:spcPts val="0"/>
              </a:spcAft>
            </a:pPr>
            <a:r>
              <a:rPr lang="en"/>
              <a:t>combining inputs into test specifications</a:t>
            </a:r>
          </a:p>
          <a:p>
            <a:pPr indent="-228600" lvl="2" marL="1371600" marR="0" rtl="0" algn="l">
              <a:lnSpc>
                <a:spcPct val="100000"/>
              </a:lnSpc>
              <a:spcBef>
                <a:spcPts val="600"/>
              </a:spcBef>
              <a:spcAft>
                <a:spcPts val="0"/>
              </a:spcAft>
            </a:pPr>
            <a:r>
              <a:rPr lang="en"/>
              <a:t>and removing impossible combinations</a:t>
            </a:r>
          </a:p>
          <a:p>
            <a:pPr indent="-228600" lvl="1" marL="914400" marR="0" rtl="0" algn="l">
              <a:lnSpc>
                <a:spcPct val="100000"/>
              </a:lnSpc>
              <a:spcBef>
                <a:spcPts val="600"/>
              </a:spcBef>
              <a:spcAft>
                <a:spcPts val="0"/>
              </a:spcAft>
            </a:pPr>
            <a:r>
              <a:rPr lang="en"/>
              <a:t>then choosing concrete test values for each specification</a:t>
            </a:r>
          </a:p>
        </p:txBody>
      </p:sp>
      <p:sp>
        <p:nvSpPr>
          <p:cNvPr id="462" name="Shape 4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68" name="Shape 4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Arguing for the correctness of our specifications.</a:t>
            </a:r>
          </a:p>
          <a:p>
            <a:pPr indent="-419100" lvl="1" marL="914400" marR="0" rtl="0" algn="l">
              <a:lnSpc>
                <a:spcPct val="100000"/>
              </a:lnSpc>
              <a:spcBef>
                <a:spcPts val="600"/>
              </a:spcBef>
              <a:spcAft>
                <a:spcPts val="0"/>
              </a:spcAft>
              <a:buClr>
                <a:schemeClr val="dk1"/>
              </a:buClr>
              <a:buSzPct val="125000"/>
              <a:buFont typeface="Arial"/>
            </a:pPr>
            <a:r>
              <a:rPr lang="en"/>
              <a:t>The World and Machine Model</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sz="2800"/>
              <a:t>Paper: “Will it Work?”</a:t>
            </a:r>
          </a:p>
          <a:p>
            <a:pPr indent="-228600" lvl="2" marL="1371600" marR="0" rtl="0" algn="l">
              <a:lnSpc>
                <a:spcPct val="100000"/>
              </a:lnSpc>
              <a:spcBef>
                <a:spcPts val="600"/>
              </a:spcBef>
              <a:spcAft>
                <a:spcPts val="0"/>
              </a:spcAft>
            </a:pPr>
            <a:r>
              <a:rPr lang="en" sz="2800"/>
              <a:t>Available on Dropbox</a:t>
            </a:r>
          </a:p>
          <a:p>
            <a:pPr indent="-228600" lvl="0" marL="457200" marR="0" rtl="0" algn="l">
              <a:lnSpc>
                <a:spcPct val="100000"/>
              </a:lnSpc>
              <a:spcBef>
                <a:spcPts val="600"/>
              </a:spcBef>
              <a:spcAft>
                <a:spcPts val="0"/>
              </a:spcAft>
            </a:pPr>
            <a:r>
              <a:rPr lang="en"/>
              <a:t>Homework</a:t>
            </a:r>
          </a:p>
          <a:p>
            <a:pPr indent="-406400" lvl="1" marL="914400" marR="0" rtl="0" algn="l">
              <a:lnSpc>
                <a:spcPct val="100000"/>
              </a:lnSpc>
              <a:spcBef>
                <a:spcPts val="600"/>
              </a:spcBef>
              <a:spcAft>
                <a:spcPts val="0"/>
              </a:spcAft>
              <a:buSzPct val="100000"/>
            </a:pPr>
            <a:r>
              <a:rPr lang="en" sz="2800"/>
              <a:t>Due 09/27</a:t>
            </a:r>
          </a:p>
          <a:p>
            <a:pPr indent="-406400" lvl="1" marL="914400" marR="0" rtl="0" algn="l">
              <a:lnSpc>
                <a:spcPct val="100000"/>
              </a:lnSpc>
              <a:spcBef>
                <a:spcPts val="600"/>
              </a:spcBef>
              <a:spcAft>
                <a:spcPts val="0"/>
              </a:spcAft>
              <a:buSzPct val="100000"/>
            </a:pPr>
            <a:r>
              <a:rPr lang="en" sz="2800"/>
              <a:t>Any questions?</a:t>
            </a:r>
          </a:p>
        </p:txBody>
      </p:sp>
      <p:sp>
        <p:nvSpPr>
          <p:cNvPr id="469" name="Shape 46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How to define and select requirements-based tests</a:t>
            </a:r>
          </a:p>
          <a:p>
            <a:pPr indent="-406400" lvl="1" marL="914400" marR="0" rtl="0" algn="l">
              <a:lnSpc>
                <a:spcPct val="100000"/>
              </a:lnSpc>
              <a:spcBef>
                <a:spcPts val="600"/>
              </a:spcBef>
              <a:spcAft>
                <a:spcPts val="0"/>
              </a:spcAft>
              <a:buClr>
                <a:schemeClr val="dk1"/>
              </a:buClr>
              <a:buSzPct val="100000"/>
              <a:buFont typeface="Arial"/>
            </a:pPr>
            <a:r>
              <a:rPr lang="en" sz="2800"/>
              <a:t>Choosing representative input values.</a:t>
            </a:r>
          </a:p>
          <a:p>
            <a:pPr indent="-406400" lvl="1" marL="914400" marR="0" rtl="0" algn="l">
              <a:lnSpc>
                <a:spcPct val="100000"/>
              </a:lnSpc>
              <a:spcBef>
                <a:spcPts val="600"/>
              </a:spcBef>
              <a:spcAft>
                <a:spcPts val="0"/>
              </a:spcAft>
              <a:buClr>
                <a:schemeClr val="dk1"/>
              </a:buClr>
              <a:buSzPct val="100000"/>
              <a:buFont typeface="Arial"/>
            </a:pPr>
            <a:r>
              <a:rPr lang="en" sz="2800"/>
              <a:t>Creating abstract test case “specifications”</a:t>
            </a:r>
          </a:p>
          <a:p>
            <a:pPr indent="-406400" lvl="1" marL="914400" marR="0" rtl="0" algn="l">
              <a:lnSpc>
                <a:spcPct val="100000"/>
              </a:lnSpc>
              <a:spcBef>
                <a:spcPts val="600"/>
              </a:spcBef>
              <a:spcAft>
                <a:spcPts val="0"/>
              </a:spcAft>
              <a:buClr>
                <a:schemeClr val="dk1"/>
              </a:buClr>
              <a:buSzPct val="100000"/>
              <a:buFont typeface="Arial"/>
            </a:pPr>
            <a:r>
              <a:rPr lang="en" sz="2800"/>
              <a:t>Filling in the concrete input values. </a:t>
            </a:r>
          </a:p>
        </p:txBody>
      </p:sp>
      <p:sp>
        <p:nvSpPr>
          <p:cNvPr id="91" name="Shape 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Calculator Requirement</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Requirement 7.63: Divide-By-Zero</a:t>
            </a:r>
          </a:p>
          <a:p>
            <a:pPr indent="-228600" lvl="1" marL="914400" marR="0" rtl="0" algn="l">
              <a:lnSpc>
                <a:spcPct val="100000"/>
              </a:lnSpc>
              <a:spcBef>
                <a:spcPts val="600"/>
              </a:spcBef>
              <a:spcAft>
                <a:spcPts val="0"/>
              </a:spcAft>
            </a:pPr>
            <a:r>
              <a:rPr lang="en"/>
              <a:t>When a 0 is provided as input, it should be intercepted. Division-by-zero indicates an unsolvable expression.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Any problems?</a:t>
            </a:r>
          </a:p>
        </p:txBody>
      </p:sp>
      <p:sp>
        <p:nvSpPr>
          <p:cNvPr id="98" name="Shape 98"/>
          <p:cNvSpPr txBox="1"/>
          <p:nvPr/>
        </p:nvSpPr>
        <p:spPr>
          <a:xfrm>
            <a:off x="546875" y="4478400"/>
            <a:ext cx="7907399" cy="18180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Input to what? Anything?</a:t>
            </a:r>
          </a:p>
          <a:p>
            <a:pPr indent="-419100" lvl="0" marL="457200" rtl="0">
              <a:spcBef>
                <a:spcPts val="0"/>
              </a:spcBef>
              <a:buSzPct val="100000"/>
              <a:buChar char="●"/>
            </a:pPr>
            <a:r>
              <a:rPr lang="en" sz="3000"/>
              <a:t>Intercepted?</a:t>
            </a: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Calculator Requirement (Take 2)</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Requirement 7.63: Divide-By-Zero</a:t>
            </a:r>
          </a:p>
          <a:p>
            <a:pPr indent="-228600" lvl="1" marL="914400" rtl="0">
              <a:spcBef>
                <a:spcPts val="600"/>
              </a:spcBef>
            </a:pPr>
            <a:r>
              <a:rPr lang="en"/>
              <a:t>When a 0 is provided as input as the divisor in any use of the division function, the software shall issue an error message indicating that this is an unsolvable expression.</a:t>
            </a:r>
          </a:p>
          <a:p>
            <a:pPr indent="0" lvl="0" marL="457200" rtl="0">
              <a:spcBef>
                <a:spcPts val="600"/>
              </a:spcBef>
              <a:buNone/>
            </a:pPr>
            <a:r>
              <a:t/>
            </a:r>
            <a:endParaRPr sz="1100"/>
          </a:p>
          <a:p>
            <a:pPr indent="-381000" lvl="0" marL="457200" marR="0" rtl="0" algn="l">
              <a:lnSpc>
                <a:spcPct val="100000"/>
              </a:lnSpc>
              <a:spcBef>
                <a:spcPts val="600"/>
              </a:spcBef>
              <a:spcAft>
                <a:spcPts val="0"/>
              </a:spcAft>
              <a:buSzPct val="100000"/>
            </a:pPr>
            <a:r>
              <a:rPr lang="en" sz="2400"/>
              <a:t>What are the independently testable features of a calculator? </a:t>
            </a:r>
          </a:p>
          <a:p>
            <a:pPr indent="-381000" lvl="0" marL="457200" marR="0" rtl="0" algn="l">
              <a:lnSpc>
                <a:spcPct val="100000"/>
              </a:lnSpc>
              <a:spcBef>
                <a:spcPts val="600"/>
              </a:spcBef>
              <a:spcAft>
                <a:spcPts val="0"/>
              </a:spcAft>
              <a:buSzPct val="100000"/>
            </a:pPr>
            <a:r>
              <a:rPr lang="en" sz="2400"/>
              <a:t>What are the parameters of the division feature? Their characteristics?</a:t>
            </a:r>
          </a:p>
          <a:p>
            <a:pPr indent="-381000" lvl="0" marL="457200" marR="0" rtl="0" algn="l">
              <a:lnSpc>
                <a:spcPct val="100000"/>
              </a:lnSpc>
              <a:spcBef>
                <a:spcPts val="600"/>
              </a:spcBef>
              <a:spcAft>
                <a:spcPts val="0"/>
              </a:spcAft>
              <a:buSzPct val="100000"/>
            </a:pPr>
            <a:r>
              <a:rPr lang="en" sz="2400"/>
              <a:t>How would you test that this requirement is fulfilled?</a:t>
            </a:r>
          </a:p>
        </p:txBody>
      </p:sp>
      <p:sp>
        <p:nvSpPr>
          <p:cNvPr id="106" name="Shape 10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Independently Testable Features</a:t>
            </a:r>
          </a:p>
        </p:txBody>
      </p:sp>
      <p:sp>
        <p:nvSpPr>
          <p:cNvPr id="112" name="Shape 11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What are three independently testable features of a spreadsheet?</a:t>
            </a:r>
          </a:p>
        </p:txBody>
      </p:sp>
      <p:pic>
        <p:nvPicPr>
          <p:cNvPr descr="spreadsheet-crafting.gif" id="113" name="Shape 113"/>
          <p:cNvPicPr preferRelativeResize="0"/>
          <p:nvPr/>
        </p:nvPicPr>
        <p:blipFill>
          <a:blip r:embed="rId3">
            <a:alphaModFix/>
          </a:blip>
          <a:stretch>
            <a:fillRect/>
          </a:stretch>
        </p:blipFill>
        <p:spPr>
          <a:xfrm>
            <a:off x="1866525" y="2760653"/>
            <a:ext cx="5719925" cy="3753549"/>
          </a:xfrm>
          <a:prstGeom prst="rect">
            <a:avLst/>
          </a:prstGeom>
          <a:noFill/>
          <a:ln>
            <a:noFill/>
          </a:ln>
        </p:spPr>
      </p:pic>
      <p:sp>
        <p:nvSpPr>
          <p:cNvPr id="114" name="Shape 1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Identifying Representative Values</a:t>
            </a:r>
          </a:p>
        </p:txBody>
      </p:sp>
      <p:sp>
        <p:nvSpPr>
          <p:cNvPr id="120" name="Shape 12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know the features. We know their parameters.</a:t>
            </a:r>
          </a:p>
          <a:p>
            <a:pPr indent="-228600" lvl="0" marL="457200" marR="0" rtl="0" algn="l">
              <a:lnSpc>
                <a:spcPct val="100000"/>
              </a:lnSpc>
              <a:spcBef>
                <a:spcPts val="600"/>
              </a:spcBef>
              <a:spcAft>
                <a:spcPts val="0"/>
              </a:spcAft>
            </a:pPr>
            <a:r>
              <a:rPr lang="en"/>
              <a:t>What input values should we pick?</a:t>
            </a:r>
          </a:p>
          <a:p>
            <a:pPr indent="-228600" lvl="0" marL="457200" marR="0" rtl="0" algn="l">
              <a:lnSpc>
                <a:spcPct val="100000"/>
              </a:lnSpc>
              <a:spcBef>
                <a:spcPts val="600"/>
              </a:spcBef>
              <a:spcAft>
                <a:spcPts val="0"/>
              </a:spcAft>
            </a:pPr>
            <a:r>
              <a:rPr b="1" lang="en"/>
              <a:t>What about exhaustively trying all inputs?</a:t>
            </a:r>
          </a:p>
          <a:p>
            <a:pPr indent="0" lvl="0" marL="0" marR="0" rtl="0" algn="l">
              <a:lnSpc>
                <a:spcPct val="100000"/>
              </a:lnSpc>
              <a:spcBef>
                <a:spcPts val="600"/>
              </a:spcBef>
              <a:spcAft>
                <a:spcPts val="0"/>
              </a:spcAft>
              <a:buNone/>
            </a:pPr>
            <a:r>
              <a:t/>
            </a:r>
            <a:endParaRPr/>
          </a:p>
        </p:txBody>
      </p:sp>
      <p:sp>
        <p:nvSpPr>
          <p:cNvPr id="121" name="Shape 121"/>
          <p:cNvSpPr/>
          <p:nvPr/>
        </p:nvSpPr>
        <p:spPr>
          <a:xfrm>
            <a:off x="4598350" y="1731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22" name="Shape 122"/>
          <p:cNvSpPr/>
          <p:nvPr/>
        </p:nvSpPr>
        <p:spPr>
          <a:xfrm>
            <a:off x="4598350" y="478575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23" name="Shape 123"/>
          <p:cNvSpPr/>
          <p:nvPr/>
        </p:nvSpPr>
        <p:spPr>
          <a:xfrm>
            <a:off x="5531500" y="3571462"/>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24" name="Shape 124"/>
          <p:cNvCxnSpPr>
            <a:endCxn id="123" idx="0"/>
          </p:cNvCxnSpPr>
          <p:nvPr/>
        </p:nvCxnSpPr>
        <p:spPr>
          <a:xfrm>
            <a:off x="5023600" y="2393962"/>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endCxn id="123" idx="0"/>
          </p:cNvCxnSpPr>
          <p:nvPr/>
        </p:nvCxnSpPr>
        <p:spPr>
          <a:xfrm flipH="1">
            <a:off x="6535300" y="2133562"/>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26" name="Shape 126"/>
          <p:cNvCxnSpPr>
            <a:endCxn id="123" idx="0"/>
          </p:cNvCxnSpPr>
          <p:nvPr/>
        </p:nvCxnSpPr>
        <p:spPr>
          <a:xfrm flipH="1">
            <a:off x="6535300" y="2252962"/>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27" name="Shape 127"/>
          <p:cNvCxnSpPr>
            <a:stCxn id="123" idx="2"/>
          </p:cNvCxnSpPr>
          <p:nvPr/>
        </p:nvCxnSpPr>
        <p:spPr>
          <a:xfrm flipH="1">
            <a:off x="5284000" y="4211662"/>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28" name="Shape 128"/>
          <p:cNvCxnSpPr>
            <a:stCxn id="123" idx="2"/>
          </p:cNvCxnSpPr>
          <p:nvPr/>
        </p:nvCxnSpPr>
        <p:spPr>
          <a:xfrm>
            <a:off x="6535300" y="4211662"/>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29" name="Shape 129"/>
          <p:cNvCxnSpPr>
            <a:stCxn id="123" idx="2"/>
          </p:cNvCxnSpPr>
          <p:nvPr/>
        </p:nvCxnSpPr>
        <p:spPr>
          <a:xfrm>
            <a:off x="6535300" y="4211662"/>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30" name="Shape 13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Exhaustive Testing</a:t>
            </a:r>
          </a:p>
        </p:txBody>
      </p:sp>
      <p:sp>
        <p:nvSpPr>
          <p:cNvPr id="136" name="Shape 13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Take the arithmetic function for the calculator:</a:t>
            </a:r>
          </a:p>
          <a:p>
            <a:pPr lvl="0" marR="0" rtl="0" algn="l">
              <a:lnSpc>
                <a:spcPct val="100000"/>
              </a:lnSpc>
              <a:spcBef>
                <a:spcPts val="600"/>
              </a:spcBef>
              <a:spcAft>
                <a:spcPts val="0"/>
              </a:spcAft>
              <a:buNone/>
            </a:pPr>
            <a:r>
              <a:rPr lang="en" sz="2800">
                <a:latin typeface="Courier New"/>
                <a:ea typeface="Courier New"/>
                <a:cs typeface="Courier New"/>
                <a:sym typeface="Courier New"/>
              </a:rPr>
              <a:t>add(int a, int b)</a:t>
            </a:r>
          </a:p>
          <a:p>
            <a:pPr lvl="0" marR="0" rtl="0" algn="l">
              <a:lnSpc>
                <a:spcPct val="100000"/>
              </a:lnSpc>
              <a:spcBef>
                <a:spcPts val="600"/>
              </a:spcBef>
              <a:spcAft>
                <a:spcPts val="0"/>
              </a:spcAft>
              <a:buNone/>
            </a:pPr>
            <a:r>
              <a:t/>
            </a:r>
            <a:endParaRPr>
              <a:latin typeface="Courier New"/>
              <a:ea typeface="Courier New"/>
              <a:cs typeface="Courier New"/>
              <a:sym typeface="Courier New"/>
            </a:endParaRPr>
          </a:p>
          <a:p>
            <a:pPr indent="-228600" lvl="0" marL="457200" marR="0" rtl="0" algn="l">
              <a:lnSpc>
                <a:spcPct val="100000"/>
              </a:lnSpc>
              <a:spcBef>
                <a:spcPts val="600"/>
              </a:spcBef>
              <a:spcAft>
                <a:spcPts val="0"/>
              </a:spcAft>
            </a:pPr>
            <a:r>
              <a:rPr lang="en"/>
              <a:t>How long would it take to exhaustively test this function?</a:t>
            </a:r>
          </a:p>
          <a:p>
            <a:pPr indent="0" lvl="0" marL="0" marR="0" rtl="0" algn="l">
              <a:lnSpc>
                <a:spcPct val="100000"/>
              </a:lnSpc>
              <a:spcBef>
                <a:spcPts val="600"/>
              </a:spcBef>
              <a:spcAft>
                <a:spcPts val="0"/>
              </a:spcAft>
              <a:buNone/>
            </a:pPr>
            <a:r>
              <a:t/>
            </a:r>
            <a:endParaRPr/>
          </a:p>
        </p:txBody>
      </p:sp>
      <p:sp>
        <p:nvSpPr>
          <p:cNvPr id="137" name="Shape 137"/>
          <p:cNvSpPr/>
          <p:nvPr/>
        </p:nvSpPr>
        <p:spPr>
          <a:xfrm>
            <a:off x="4634225" y="1600200"/>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Input Data</a:t>
            </a:r>
          </a:p>
          <a:p>
            <a:pPr lvl="0" rtl="0">
              <a:spcBef>
                <a:spcPts val="0"/>
              </a:spcBef>
              <a:buNone/>
            </a:pPr>
            <a:r>
              <a:t/>
            </a:r>
            <a:endParaRPr b="1" sz="1800"/>
          </a:p>
          <a:p>
            <a:pPr lvl="0" rtl="0">
              <a:spcBef>
                <a:spcPts val="0"/>
              </a:spcBef>
              <a:buNone/>
            </a:pPr>
            <a:r>
              <a:t/>
            </a:r>
            <a:endParaRPr b="1" sz="1800"/>
          </a:p>
          <a:p>
            <a:pPr lvl="0" rtl="0">
              <a:spcBef>
                <a:spcPts val="0"/>
              </a:spcBef>
              <a:buNone/>
            </a:pPr>
            <a:r>
              <a:t/>
            </a:r>
            <a:endParaRPr b="1" sz="1800"/>
          </a:p>
        </p:txBody>
      </p:sp>
      <p:sp>
        <p:nvSpPr>
          <p:cNvPr id="138" name="Shape 138"/>
          <p:cNvSpPr/>
          <p:nvPr/>
        </p:nvSpPr>
        <p:spPr>
          <a:xfrm>
            <a:off x="4634225" y="4653975"/>
            <a:ext cx="3873900" cy="1226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800"/>
              <a:t>Test Output Results</a:t>
            </a:r>
          </a:p>
          <a:p>
            <a:pPr lvl="0" rtl="0">
              <a:spcBef>
                <a:spcPts val="0"/>
              </a:spcBef>
              <a:buNone/>
            </a:pPr>
            <a:r>
              <a:t/>
            </a:r>
            <a:endParaRPr b="1" sz="1800"/>
          </a:p>
          <a:p>
            <a:pPr lvl="0" rtl="0">
              <a:spcBef>
                <a:spcPts val="0"/>
              </a:spcBef>
              <a:buNone/>
            </a:pPr>
            <a:r>
              <a:t/>
            </a:r>
            <a:endParaRPr b="1" sz="1800"/>
          </a:p>
        </p:txBody>
      </p:sp>
      <p:sp>
        <p:nvSpPr>
          <p:cNvPr id="139" name="Shape 139"/>
          <p:cNvSpPr/>
          <p:nvPr/>
        </p:nvSpPr>
        <p:spPr>
          <a:xfrm>
            <a:off x="5567375" y="3439687"/>
            <a:ext cx="2007600" cy="64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Program</a:t>
            </a:r>
          </a:p>
        </p:txBody>
      </p:sp>
      <p:cxnSp>
        <p:nvCxnSpPr>
          <p:cNvPr id="140" name="Shape 140"/>
          <p:cNvCxnSpPr>
            <a:endCxn id="139" idx="0"/>
          </p:cNvCxnSpPr>
          <p:nvPr/>
        </p:nvCxnSpPr>
        <p:spPr>
          <a:xfrm>
            <a:off x="5059475" y="2262187"/>
            <a:ext cx="1511700" cy="1177500"/>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a:endCxn id="139" idx="0"/>
          </p:cNvCxnSpPr>
          <p:nvPr/>
        </p:nvCxnSpPr>
        <p:spPr>
          <a:xfrm flipH="1">
            <a:off x="6571175" y="2001787"/>
            <a:ext cx="322200" cy="1437900"/>
          </a:xfrm>
          <a:prstGeom prst="straightConnector1">
            <a:avLst/>
          </a:prstGeom>
          <a:noFill/>
          <a:ln cap="flat" cmpd="sng" w="19050">
            <a:solidFill>
              <a:schemeClr val="dk2"/>
            </a:solidFill>
            <a:prstDash val="solid"/>
            <a:round/>
            <a:headEnd len="lg" w="lg" type="none"/>
            <a:tailEnd len="lg" w="lg" type="triangle"/>
          </a:ln>
        </p:spPr>
      </p:cxnSp>
      <p:cxnSp>
        <p:nvCxnSpPr>
          <p:cNvPr id="142" name="Shape 142"/>
          <p:cNvCxnSpPr>
            <a:endCxn id="139" idx="0"/>
          </p:cNvCxnSpPr>
          <p:nvPr/>
        </p:nvCxnSpPr>
        <p:spPr>
          <a:xfrm flipH="1">
            <a:off x="6571175" y="2121187"/>
            <a:ext cx="1385400" cy="1318500"/>
          </a:xfrm>
          <a:prstGeom prst="straightConnector1">
            <a:avLst/>
          </a:prstGeom>
          <a:noFill/>
          <a:ln cap="flat" cmpd="sng" w="19050">
            <a:solidFill>
              <a:schemeClr val="dk2"/>
            </a:solidFill>
            <a:prstDash val="solid"/>
            <a:round/>
            <a:headEnd len="lg" w="lg" type="none"/>
            <a:tailEnd len="lg" w="lg" type="triangle"/>
          </a:ln>
        </p:spPr>
      </p:cxnSp>
      <p:cxnSp>
        <p:nvCxnSpPr>
          <p:cNvPr id="143" name="Shape 143"/>
          <p:cNvCxnSpPr>
            <a:stCxn id="139" idx="2"/>
          </p:cNvCxnSpPr>
          <p:nvPr/>
        </p:nvCxnSpPr>
        <p:spPr>
          <a:xfrm flipH="1">
            <a:off x="5319875" y="4079887"/>
            <a:ext cx="1251300" cy="1383300"/>
          </a:xfrm>
          <a:prstGeom prst="straightConnector1">
            <a:avLst/>
          </a:prstGeom>
          <a:noFill/>
          <a:ln cap="flat" cmpd="sng" w="19050">
            <a:solidFill>
              <a:schemeClr val="dk2"/>
            </a:solidFill>
            <a:prstDash val="solid"/>
            <a:round/>
            <a:headEnd len="lg" w="lg" type="none"/>
            <a:tailEnd len="lg" w="lg" type="triangle"/>
          </a:ln>
        </p:spPr>
      </p:cxnSp>
      <p:cxnSp>
        <p:nvCxnSpPr>
          <p:cNvPr id="144" name="Shape 144"/>
          <p:cNvCxnSpPr>
            <a:stCxn id="139" idx="2"/>
          </p:cNvCxnSpPr>
          <p:nvPr/>
        </p:nvCxnSpPr>
        <p:spPr>
          <a:xfrm>
            <a:off x="6571175" y="4079887"/>
            <a:ext cx="799500" cy="1676400"/>
          </a:xfrm>
          <a:prstGeom prst="straightConnector1">
            <a:avLst/>
          </a:prstGeom>
          <a:noFill/>
          <a:ln cap="flat" cmpd="sng" w="19050">
            <a:solidFill>
              <a:schemeClr val="dk2"/>
            </a:solidFill>
            <a:prstDash val="solid"/>
            <a:round/>
            <a:headEnd len="lg" w="lg" type="none"/>
            <a:tailEnd len="lg" w="lg" type="triangle"/>
          </a:ln>
        </p:spPr>
      </p:cxnSp>
      <p:cxnSp>
        <p:nvCxnSpPr>
          <p:cNvPr id="145" name="Shape 145"/>
          <p:cNvCxnSpPr>
            <a:stCxn id="139" idx="2"/>
          </p:cNvCxnSpPr>
          <p:nvPr/>
        </p:nvCxnSpPr>
        <p:spPr>
          <a:xfrm>
            <a:off x="6571175" y="4079887"/>
            <a:ext cx="1700100" cy="1166400"/>
          </a:xfrm>
          <a:prstGeom prst="straightConnector1">
            <a:avLst/>
          </a:prstGeom>
          <a:noFill/>
          <a:ln cap="flat" cmpd="sng" w="19050">
            <a:solidFill>
              <a:schemeClr val="dk2"/>
            </a:solidFill>
            <a:prstDash val="solid"/>
            <a:round/>
            <a:headEnd len="lg" w="lg" type="none"/>
            <a:tailEnd len="lg" w="lg" type="triangle"/>
          </a:ln>
        </p:spPr>
      </p:cxnSp>
      <p:sp>
        <p:nvSpPr>
          <p:cNvPr id="146" name="Shape 146"/>
          <p:cNvSpPr/>
          <p:nvPr/>
        </p:nvSpPr>
        <p:spPr>
          <a:xfrm>
            <a:off x="4664825" y="159680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2</a:t>
            </a:r>
            <a:r>
              <a:rPr baseline="30000" lang="en" sz="2400"/>
              <a:t>32</a:t>
            </a:r>
            <a:r>
              <a:rPr lang="en" sz="2400"/>
              <a:t> possible integer values for each parameter.</a:t>
            </a:r>
          </a:p>
          <a:p>
            <a:pPr lvl="0" rtl="0">
              <a:spcBef>
                <a:spcPts val="0"/>
              </a:spcBef>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p>
        </p:txBody>
      </p:sp>
      <p:sp>
        <p:nvSpPr>
          <p:cNvPr id="147" name="Shape 147"/>
          <p:cNvSpPr/>
          <p:nvPr/>
        </p:nvSpPr>
        <p:spPr>
          <a:xfrm>
            <a:off x="4664825" y="3692850"/>
            <a:ext cx="3812700" cy="1954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2400"/>
              <a:t>1 test per nanosecond</a:t>
            </a:r>
          </a:p>
          <a:p>
            <a:pPr lvl="0" rtl="0">
              <a:spcBef>
                <a:spcPts val="0"/>
              </a:spcBef>
              <a:buNone/>
            </a:pPr>
            <a:r>
              <a:rPr lang="en" sz="2400"/>
              <a:t>= 10</a:t>
            </a:r>
            <a:r>
              <a:rPr baseline="30000" lang="en" sz="2400"/>
              <a:t>5</a:t>
            </a:r>
            <a:r>
              <a:rPr lang="en" sz="2400"/>
              <a:t> tests per second</a:t>
            </a:r>
          </a:p>
          <a:p>
            <a:pPr lvl="0" rtl="0">
              <a:spcBef>
                <a:spcPts val="0"/>
              </a:spcBef>
              <a:buNone/>
            </a:pPr>
            <a:r>
              <a:rPr lang="en" sz="2400"/>
              <a:t>= 10</a:t>
            </a:r>
            <a:r>
              <a:rPr baseline="30000" lang="en" sz="2400"/>
              <a:t>10</a:t>
            </a:r>
            <a:r>
              <a:rPr lang="en" sz="2400"/>
              <a:t> seconds</a:t>
            </a:r>
          </a:p>
          <a:p>
            <a:pPr lvl="0" rtl="0">
              <a:spcBef>
                <a:spcPts val="0"/>
              </a:spcBef>
              <a:buNone/>
            </a:pPr>
            <a:r>
              <a:t/>
            </a:r>
            <a:endParaRPr sz="2400"/>
          </a:p>
        </p:txBody>
      </p:sp>
      <p:sp>
        <p:nvSpPr>
          <p:cNvPr id="148" name="Shape 148"/>
          <p:cNvSpPr/>
          <p:nvPr/>
        </p:nvSpPr>
        <p:spPr>
          <a:xfrm>
            <a:off x="4664825" y="5052750"/>
            <a:ext cx="3812700" cy="59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400"/>
              <a:t>or… about 600 years!</a:t>
            </a: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