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977ECB71-7401-4536-B4B5-A0419CF821FD}">
  <a:tblStyle styleId="{977ECB71-7401-4536-B4B5-A0419CF821F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3" Type="http://schemas.openxmlformats.org/officeDocument/2006/relationships/slide" Target="slides/slide58.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URL"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1" Type="http://schemas.openxmlformats.org/officeDocument/2006/relationships/hyperlink" Target="https://en.wikipedia.org/wiki/Idempotent#Computer_science_meaning" TargetMode="External"/><Relationship Id="rId10" Type="http://schemas.openxmlformats.org/officeDocument/2006/relationships/hyperlink" Target="https://en.wikipedia.org/wiki/Google_Web_Accelerator" TargetMode="External"/><Relationship Id="rId13" Type="http://schemas.openxmlformats.org/officeDocument/2006/relationships/hyperlink" Target="https://en.wikipedia.org/wiki/Ecommerce" TargetMode="External"/><Relationship Id="rId12" Type="http://schemas.openxmlformats.org/officeDocument/2006/relationships/hyperlink" Target="https://en.wikipedia.org/wiki/Stateless_protocol" TargetMode="External"/><Relationship Id="rId1" Type="http://schemas.openxmlformats.org/officeDocument/2006/relationships/notesMaster" Target="../notesMasters/notesMaster1.xml"/><Relationship Id="rId2" Type="http://schemas.openxmlformats.org/officeDocument/2006/relationships/hyperlink" Target="https://en.wikipedia.org/wiki/Side_effect_(computer_science)" TargetMode="External"/><Relationship Id="rId3" Type="http://schemas.openxmlformats.org/officeDocument/2006/relationships/hyperlink" Target="https://en.wikipedia.org/wiki/Server_log" TargetMode="External"/><Relationship Id="rId4" Type="http://schemas.openxmlformats.org/officeDocument/2006/relationships/hyperlink" Target="https://en.wikipedia.org/wiki/Web_cache" TargetMode="External"/><Relationship Id="rId9" Type="http://schemas.openxmlformats.org/officeDocument/2006/relationships/hyperlink" Target="http://example.com/article/1234/delete" TargetMode="External"/><Relationship Id="rId5" Type="http://schemas.openxmlformats.org/officeDocument/2006/relationships/hyperlink" Target="https://en.wikipedia.org/wiki/Web_banner" TargetMode="External"/><Relationship Id="rId6" Type="http://schemas.openxmlformats.org/officeDocument/2006/relationships/hyperlink" Target="https://en.wikipedia.org/wiki/Web_counter" TargetMode="External"/><Relationship Id="rId7" Type="http://schemas.openxmlformats.org/officeDocument/2006/relationships/hyperlink" Target="https://en.wikipedia.org/wiki/ECommerce" TargetMode="External"/><Relationship Id="rId8" Type="http://schemas.openxmlformats.org/officeDocument/2006/relationships/hyperlink" Target="https://en.wikipedia.org/wiki/Email" TargetMode="Externa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URI" TargetMode="External"/><Relationship Id="rId3" Type="http://schemas.openxmlformats.org/officeDocument/2006/relationships/hyperlink" Target="https://en.wikipedia.org/wiki/Data_retrieval" TargetMode="External"/><Relationship Id="rId4" Type="http://schemas.openxmlformats.org/officeDocument/2006/relationships/hyperlink" Target="https://en.wikipedia.org/wiki/POST_(HTTP)" TargetMode="External"/><Relationship Id="rId5" Type="http://schemas.openxmlformats.org/officeDocument/2006/relationships/hyperlink" Target="https://en.wikipedia.org/wiki/Web_resource" TargetMode="External"/><Relationship Id="rId6" Type="http://schemas.openxmlformats.org/officeDocument/2006/relationships/hyperlink" Target="https://en.wikipedia.org/wiki/Form_(HTML)"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0c76f3d1b_0_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0c76f3d1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Also some (title)</a:t>
            </a:r>
            <a:endParaRPr/>
          </a:p>
          <a:p>
            <a:pPr indent="0" lvl="0" marL="0" rtl="0" algn="l">
              <a:spcBef>
                <a:spcPts val="0"/>
              </a:spcBef>
              <a:spcAft>
                <a:spcPts val="0"/>
              </a:spcAft>
              <a:buNone/>
            </a:pPr>
            <a:r>
              <a:rPr lang="en"/>
              <a:t>(1-2) </a:t>
            </a:r>
            <a:r>
              <a:rPr lang="en" sz="1050">
                <a:solidFill>
                  <a:srgbClr val="222222"/>
                </a:solidFill>
                <a:highlight>
                  <a:srgbClr val="FFFFFF"/>
                </a:highlight>
              </a:rPr>
              <a:t>The HEAD method asks for a response identical to that of a GET request, but without the response body. This is useful for retrieving meta-information written in response headers, without having to transport the entire content.</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(3-4) The TRACE method echoes the received request so that a client can see what (if any) changes or additions have been made by intermediate servers.</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(5-6) The OPTIONS method returns the HTTP methods that the server supports for the specified </a:t>
            </a:r>
            <a:r>
              <a:rPr lang="en" sz="1050" u="sng">
                <a:solidFill>
                  <a:srgbClr val="0B0080"/>
                </a:solidFill>
                <a:highlight>
                  <a:srgbClr val="FFFFFF"/>
                </a:highlight>
                <a:hlinkClick r:id="rId2"/>
              </a:rPr>
              <a:t>URL</a:t>
            </a:r>
            <a:r>
              <a:rPr lang="en" sz="1050">
                <a:solidFill>
                  <a:srgbClr val="222222"/>
                </a:solidFill>
                <a:highlight>
                  <a:srgbClr val="FFFFFF"/>
                </a:highlight>
              </a:rPr>
              <a:t>. This can be used to check the functionality of a web server by requesting '*' instead of a specific resource.</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(7-8)The existing PUT method only allows a complete replacement of a document. PATCH can partially modify an existing HTTP resource.</a:t>
            </a:r>
            <a:endParaRPr sz="1050">
              <a:solidFill>
                <a:srgbClr val="222222"/>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40c76f3d1b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40c76f3d1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40c76f3d1b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40c76f3d1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point out that GET has no body but POST does, go over key/value pairings in header</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40c76f3d1b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40c76f3d1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Requests are followed by replies - HTTP responses - in a similar packet format.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5" name="Shape 155"/>
        <p:cNvGrpSpPr/>
        <p:nvPr/>
      </p:nvGrpSpPr>
      <p:grpSpPr>
        <a:xfrm>
          <a:off x="0" y="0"/>
          <a:ext cx="0" cy="0"/>
          <a:chOff x="0" y="0"/>
          <a:chExt cx="0" cy="0"/>
        </a:xfrm>
      </p:grpSpPr>
      <p:sp>
        <p:nvSpPr>
          <p:cNvPr id="156" name="Google Shape;156;g40c76f3d1b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40c76f3d1b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Requests are followed by replies - HTTP responses - in a similar packet format.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40c76f3d1b_0_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40c76f3d1b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050">
                <a:solidFill>
                  <a:srgbClr val="222222"/>
                </a:solidFill>
                <a:highlight>
                  <a:srgbClr val="FFFFFF"/>
                </a:highlight>
              </a:rPr>
              <a:t>HTTP status code is primarily divided into five groups for better explanation of request and responses between client and server as named:</a:t>
            </a:r>
            <a:endParaRPr sz="1050">
              <a:solidFill>
                <a:srgbClr val="222222"/>
              </a:solidFill>
            </a:endParaRPr>
          </a:p>
          <a:p>
            <a:pPr indent="-295275" lvl="0" marL="685800" rtl="0" algn="l">
              <a:lnSpc>
                <a:spcPct val="115000"/>
              </a:lnSpc>
              <a:spcBef>
                <a:spcPts val="300"/>
              </a:spcBef>
              <a:spcAft>
                <a:spcPts val="0"/>
              </a:spcAft>
              <a:buClr>
                <a:srgbClr val="222222"/>
              </a:buClr>
              <a:buSzPts val="1050"/>
              <a:buChar char="●"/>
            </a:pPr>
            <a:r>
              <a:rPr lang="en" sz="1050">
                <a:solidFill>
                  <a:srgbClr val="222222"/>
                </a:solidFill>
              </a:rPr>
              <a:t>Informational </a:t>
            </a:r>
            <a:r>
              <a:rPr lang="en" sz="1050">
                <a:solidFill>
                  <a:schemeClr val="dk1"/>
                </a:solidFill>
                <a:highlight>
                  <a:srgbClr val="F8F9FA"/>
                </a:highlight>
                <a:latin typeface="Verdana"/>
                <a:ea typeface="Verdana"/>
                <a:cs typeface="Verdana"/>
                <a:sym typeface="Verdana"/>
              </a:rPr>
              <a:t>1XX</a:t>
            </a:r>
            <a:endParaRPr sz="1050">
              <a:solidFill>
                <a:schemeClr val="dk1"/>
              </a:solidFill>
              <a:highlight>
                <a:srgbClr val="F8F9FA"/>
              </a:highlight>
              <a:latin typeface="Verdana"/>
              <a:ea typeface="Verdana"/>
              <a:cs typeface="Verdana"/>
              <a:sym typeface="Verdana"/>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rPr>
              <a:t>Successful </a:t>
            </a:r>
            <a:r>
              <a:rPr lang="en" sz="1050">
                <a:solidFill>
                  <a:schemeClr val="dk1"/>
                </a:solidFill>
                <a:highlight>
                  <a:srgbClr val="F8F9FA"/>
                </a:highlight>
                <a:latin typeface="Verdana"/>
                <a:ea typeface="Verdana"/>
                <a:cs typeface="Verdana"/>
                <a:sym typeface="Verdana"/>
              </a:rPr>
              <a:t>2XX</a:t>
            </a:r>
            <a:endParaRPr sz="1050">
              <a:solidFill>
                <a:schemeClr val="dk1"/>
              </a:solidFill>
              <a:highlight>
                <a:srgbClr val="F8F9FA"/>
              </a:highlight>
              <a:latin typeface="Verdana"/>
              <a:ea typeface="Verdana"/>
              <a:cs typeface="Verdana"/>
              <a:sym typeface="Verdana"/>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rPr>
              <a:t>Redirection </a:t>
            </a:r>
            <a:r>
              <a:rPr lang="en" sz="1050">
                <a:solidFill>
                  <a:schemeClr val="dk1"/>
                </a:solidFill>
                <a:highlight>
                  <a:srgbClr val="F8F9FA"/>
                </a:highlight>
                <a:latin typeface="Verdana"/>
                <a:ea typeface="Verdana"/>
                <a:cs typeface="Verdana"/>
                <a:sym typeface="Verdana"/>
              </a:rPr>
              <a:t>3XX</a:t>
            </a:r>
            <a:endParaRPr sz="1050">
              <a:solidFill>
                <a:schemeClr val="dk1"/>
              </a:solidFill>
              <a:highlight>
                <a:srgbClr val="F8F9FA"/>
              </a:highlight>
              <a:latin typeface="Verdana"/>
              <a:ea typeface="Verdana"/>
              <a:cs typeface="Verdana"/>
              <a:sym typeface="Verdana"/>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rPr>
              <a:t>Client Error </a:t>
            </a:r>
            <a:r>
              <a:rPr lang="en" sz="1050">
                <a:solidFill>
                  <a:schemeClr val="dk1"/>
                </a:solidFill>
                <a:highlight>
                  <a:srgbClr val="F8F9FA"/>
                </a:highlight>
                <a:latin typeface="Verdana"/>
                <a:ea typeface="Verdana"/>
                <a:cs typeface="Verdana"/>
                <a:sym typeface="Verdana"/>
              </a:rPr>
              <a:t>4XX</a:t>
            </a:r>
            <a:endParaRPr sz="1050">
              <a:solidFill>
                <a:schemeClr val="dk1"/>
              </a:solidFill>
              <a:highlight>
                <a:srgbClr val="F8F9FA"/>
              </a:highlight>
              <a:latin typeface="Verdana"/>
              <a:ea typeface="Verdana"/>
              <a:cs typeface="Verdana"/>
              <a:sym typeface="Verdana"/>
            </a:endParaRPr>
          </a:p>
          <a:p>
            <a:pPr indent="-295275" lvl="0" marL="685800" rtl="0" algn="l">
              <a:lnSpc>
                <a:spcPct val="115000"/>
              </a:lnSpc>
              <a:spcBef>
                <a:spcPts val="0"/>
              </a:spcBef>
              <a:spcAft>
                <a:spcPts val="0"/>
              </a:spcAft>
              <a:buClr>
                <a:srgbClr val="222222"/>
              </a:buClr>
              <a:buSzPts val="1050"/>
              <a:buChar char="●"/>
            </a:pPr>
            <a:r>
              <a:rPr lang="en" sz="1050">
                <a:solidFill>
                  <a:srgbClr val="222222"/>
                </a:solidFill>
              </a:rPr>
              <a:t>Server Error </a:t>
            </a:r>
            <a:r>
              <a:rPr lang="en" sz="1050">
                <a:solidFill>
                  <a:schemeClr val="dk1"/>
                </a:solidFill>
                <a:highlight>
                  <a:srgbClr val="F8F9FA"/>
                </a:highlight>
                <a:latin typeface="Verdana"/>
                <a:ea typeface="Verdana"/>
                <a:cs typeface="Verdana"/>
                <a:sym typeface="Verdana"/>
              </a:rPr>
              <a:t>5XX</a:t>
            </a:r>
            <a:endParaRPr sz="1050">
              <a:solidFill>
                <a:schemeClr val="dk1"/>
              </a:solidFill>
              <a:highlight>
                <a:srgbClr val="F8F9FA"/>
              </a:highlight>
              <a:latin typeface="Verdana"/>
              <a:ea typeface="Verdana"/>
              <a:cs typeface="Verdana"/>
              <a:sym typeface="Verdana"/>
            </a:endParaRPr>
          </a:p>
          <a:p>
            <a:pPr indent="0" lvl="0" marL="0" rtl="0" algn="l">
              <a:spcBef>
                <a:spcPts val="10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40c76f3d1b_0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40c76f3d1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40c76f3d1b_0_1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40c76f3d1b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short for representational state transfer, is an architectural pattern for implementing networked systems. In this architecture, (1). (2) (in this case as an HTML document). </a:t>
            </a:r>
            <a:r>
              <a:rPr lang="en"/>
              <a:t>Receiving</a:t>
            </a:r>
            <a:r>
              <a:rPr lang="en"/>
              <a:t> the representation (Boeing747.html) (3) (4) (5) (6)</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Google Shape;189;g40c76f3d1b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40c76f3d1b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 and was developed alongside HTTP version 1.1 itself. (rest)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g40c76f3d1b_0_1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40c76f3d1b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40c76f3d1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40c76f3d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discuss)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40c76f3d1b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40c76f3d1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language, (1). One from the last slide - “I get a page”. The verb is “get”, the noun it is applied to is “the page”. If we had to come up with unique verbs (2).</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40c76f3d1b_0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40c76f3d1b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(1-4). A web page is a representation of a resource. (rest)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40c76f3d1b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40c76f3d1b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4" name="Shape 224"/>
        <p:cNvGrpSpPr/>
        <p:nvPr/>
      </p:nvGrpSpPr>
      <p:grpSpPr>
        <a:xfrm>
          <a:off x="0" y="0"/>
          <a:ext cx="0" cy="0"/>
          <a:chOff x="0" y="0"/>
          <a:chExt cx="0" cy="0"/>
        </a:xfrm>
      </p:grpSpPr>
      <p:sp>
        <p:nvSpPr>
          <p:cNvPr id="225" name="Google Shape;225;g40c76f3d1b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40c76f3d1b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600"/>
              </a:spcBef>
              <a:spcAft>
                <a:spcPts val="0"/>
              </a:spcAft>
              <a:buNone/>
            </a:pPr>
            <a:r>
              <a:rPr lang="en" sz="1050">
                <a:solidFill>
                  <a:srgbClr val="222222"/>
                </a:solidFill>
              </a:rPr>
              <a:t>Some of the methods (for example, HEAD, GET, OPTIONS and TRACE) are defined as </a:t>
            </a:r>
            <a:r>
              <a:rPr i="1" lang="en" sz="1050">
                <a:solidFill>
                  <a:srgbClr val="222222"/>
                </a:solidFill>
              </a:rPr>
              <a:t>safe</a:t>
            </a:r>
            <a:r>
              <a:rPr lang="en" sz="1050">
                <a:solidFill>
                  <a:srgbClr val="222222"/>
                </a:solidFill>
              </a:rPr>
              <a:t>, which means they are intended only for information retrieval and should not change the state of the server. In other words, they should not have </a:t>
            </a:r>
            <a:r>
              <a:rPr lang="en" sz="1050" u="sng">
                <a:solidFill>
                  <a:srgbClr val="0B0080"/>
                </a:solidFill>
                <a:hlinkClick r:id="rId2"/>
              </a:rPr>
              <a:t>side effects</a:t>
            </a:r>
            <a:r>
              <a:rPr lang="en" sz="1050">
                <a:solidFill>
                  <a:srgbClr val="222222"/>
                </a:solidFill>
              </a:rPr>
              <a:t>, beyond harmless effects such as </a:t>
            </a:r>
            <a:r>
              <a:rPr lang="en" sz="1050" u="sng">
                <a:solidFill>
                  <a:srgbClr val="0B0080"/>
                </a:solidFill>
                <a:hlinkClick r:id="rId3"/>
              </a:rPr>
              <a:t>logging</a:t>
            </a:r>
            <a:r>
              <a:rPr lang="en" sz="1050">
                <a:solidFill>
                  <a:srgbClr val="222222"/>
                </a:solidFill>
              </a:rPr>
              <a:t>, </a:t>
            </a:r>
            <a:r>
              <a:rPr lang="en" sz="1050" u="sng">
                <a:solidFill>
                  <a:srgbClr val="0B0080"/>
                </a:solidFill>
                <a:hlinkClick r:id="rId4"/>
              </a:rPr>
              <a:t>caching</a:t>
            </a:r>
            <a:r>
              <a:rPr lang="en" sz="1050">
                <a:solidFill>
                  <a:srgbClr val="222222"/>
                </a:solidFill>
              </a:rPr>
              <a:t>, the serving of </a:t>
            </a:r>
            <a:r>
              <a:rPr lang="en" sz="1050" u="sng">
                <a:solidFill>
                  <a:srgbClr val="0B0080"/>
                </a:solidFill>
                <a:hlinkClick r:id="rId5"/>
              </a:rPr>
              <a:t>banner advertisements</a:t>
            </a:r>
            <a:r>
              <a:rPr lang="en" sz="1050">
                <a:solidFill>
                  <a:srgbClr val="222222"/>
                </a:solidFill>
              </a:rPr>
              <a:t> or incrementing a </a:t>
            </a:r>
            <a:r>
              <a:rPr lang="en" sz="1050" u="sng">
                <a:solidFill>
                  <a:srgbClr val="0B0080"/>
                </a:solidFill>
                <a:hlinkClick r:id="rId6"/>
              </a:rPr>
              <a:t>web counter</a:t>
            </a:r>
            <a:r>
              <a:rPr lang="en" sz="1050">
                <a:solidFill>
                  <a:srgbClr val="222222"/>
                </a:solidFill>
              </a:rPr>
              <a:t>. Making arbitrary GET requests without regard to the context of the application's state should therefore be considered safe. By contrast, methods such as POST, PUT, DELETE and PATCH are intended for actions that may cause side effects either on the server, or external side effects such as </a:t>
            </a:r>
            <a:r>
              <a:rPr lang="en" sz="1050" u="sng">
                <a:solidFill>
                  <a:srgbClr val="0B0080"/>
                </a:solidFill>
                <a:hlinkClick r:id="rId7"/>
              </a:rPr>
              <a:t>financial transactions</a:t>
            </a:r>
            <a:r>
              <a:rPr lang="en" sz="1050">
                <a:solidFill>
                  <a:srgbClr val="222222"/>
                </a:solidFill>
              </a:rPr>
              <a:t> or transmission of </a:t>
            </a:r>
            <a:r>
              <a:rPr lang="en" sz="1050" u="sng">
                <a:solidFill>
                  <a:srgbClr val="0B0080"/>
                </a:solidFill>
                <a:hlinkClick r:id="rId8"/>
              </a:rPr>
              <a:t>email</a:t>
            </a:r>
            <a:r>
              <a:rPr lang="en" sz="1050">
                <a:solidFill>
                  <a:srgbClr val="222222"/>
                </a:solidFill>
              </a:rPr>
              <a:t>. </a:t>
            </a:r>
            <a:endParaRPr sz="1050">
              <a:solidFill>
                <a:srgbClr val="222222"/>
              </a:solidFill>
            </a:endParaRPr>
          </a:p>
          <a:p>
            <a:pPr indent="0" lvl="0" marL="0" rtl="0" algn="l">
              <a:lnSpc>
                <a:spcPct val="115000"/>
              </a:lnSpc>
              <a:spcBef>
                <a:spcPts val="600"/>
              </a:spcBef>
              <a:spcAft>
                <a:spcPts val="0"/>
              </a:spcAft>
              <a:buNone/>
            </a:pPr>
            <a:r>
              <a:rPr lang="en" sz="1050">
                <a:solidFill>
                  <a:srgbClr val="222222"/>
                </a:solidFill>
              </a:rPr>
              <a:t>Despite the prescribed safety of </a:t>
            </a:r>
            <a:r>
              <a:rPr i="1" lang="en" sz="1050">
                <a:solidFill>
                  <a:srgbClr val="222222"/>
                </a:solidFill>
              </a:rPr>
              <a:t>GET</a:t>
            </a:r>
            <a:r>
              <a:rPr lang="en" sz="1050">
                <a:solidFill>
                  <a:srgbClr val="222222"/>
                </a:solidFill>
              </a:rPr>
              <a:t> requests, in practice their handling by the server is not technically limited in any way, just limited by convention. Careless or deliberate programming can cause non-trivial changes on the server. For example, a website might allow deletion of a resource through a URL such as </a:t>
            </a:r>
            <a:r>
              <a:rPr i="1" lang="en" sz="1050" u="sng">
                <a:solidFill>
                  <a:srgbClr val="663366"/>
                </a:solidFill>
                <a:hlinkClick r:id="rId9"/>
              </a:rPr>
              <a:t>http://example.com/article/1234/delete</a:t>
            </a:r>
            <a:r>
              <a:rPr lang="en" sz="1050">
                <a:solidFill>
                  <a:srgbClr val="222222"/>
                </a:solidFill>
              </a:rPr>
              <a:t>, which, if arbitrarily fetched, even using </a:t>
            </a:r>
            <a:r>
              <a:rPr i="1" lang="en" sz="1050">
                <a:solidFill>
                  <a:srgbClr val="222222"/>
                </a:solidFill>
              </a:rPr>
              <a:t>GET</a:t>
            </a:r>
            <a:r>
              <a:rPr lang="en" sz="1050">
                <a:solidFill>
                  <a:srgbClr val="222222"/>
                </a:solidFill>
              </a:rPr>
              <a:t>, would simply delete the article.One example of this occurring in practice was during the short-lived </a:t>
            </a:r>
            <a:r>
              <a:rPr lang="en" sz="1050" u="sng">
                <a:solidFill>
                  <a:srgbClr val="0B0080"/>
                </a:solidFill>
                <a:hlinkClick r:id="rId10"/>
              </a:rPr>
              <a:t>Google Web Accelerator</a:t>
            </a:r>
            <a:r>
              <a:rPr lang="en" sz="1050">
                <a:solidFill>
                  <a:srgbClr val="222222"/>
                </a:solidFill>
              </a:rPr>
              <a:t> beta, which prefetched arbitrary URLs on the page a user was viewing, causing records to be automatically altered or deleted en masse. The beta was suspended only weeks after its first release, following widespread criticism</a:t>
            </a:r>
            <a:endParaRPr sz="1050">
              <a:solidFill>
                <a:srgbClr val="222222"/>
              </a:solidFill>
            </a:endParaRPr>
          </a:p>
          <a:p>
            <a:pPr indent="0" lvl="0" marL="0" rtl="0" algn="l">
              <a:lnSpc>
                <a:spcPct val="115000"/>
              </a:lnSpc>
              <a:spcBef>
                <a:spcPts val="600"/>
              </a:spcBef>
              <a:spcAft>
                <a:spcPts val="600"/>
              </a:spcAft>
              <a:buNone/>
            </a:pPr>
            <a:r>
              <a:rPr lang="en" sz="1050">
                <a:solidFill>
                  <a:srgbClr val="222222"/>
                </a:solidFill>
                <a:highlight>
                  <a:srgbClr val="FFFFFF"/>
                </a:highlight>
              </a:rPr>
              <a:t>Methods PUT and DELETE are defined to be </a:t>
            </a:r>
            <a:r>
              <a:rPr lang="en" sz="1050" u="sng">
                <a:solidFill>
                  <a:srgbClr val="0B0080"/>
                </a:solidFill>
                <a:highlight>
                  <a:srgbClr val="FFFFFF"/>
                </a:highlight>
                <a:hlinkClick r:id="rId11"/>
              </a:rPr>
              <a:t>idempotent</a:t>
            </a:r>
            <a:r>
              <a:rPr lang="en" sz="1050">
                <a:solidFill>
                  <a:srgbClr val="222222"/>
                </a:solidFill>
                <a:highlight>
                  <a:srgbClr val="FFFFFF"/>
                </a:highlight>
              </a:rPr>
              <a:t>, meaning that multiple identical requests should have the same effect as a single request. This allows us to redeliver a request in event of a failure.  GET, HEAD, OPTIONS and TRACE, being prescribed as safe, should also be idempotent, as HTTP is a </a:t>
            </a:r>
            <a:r>
              <a:rPr lang="en" sz="1050" u="sng">
                <a:solidFill>
                  <a:srgbClr val="0B0080"/>
                </a:solidFill>
                <a:highlight>
                  <a:srgbClr val="FFFFFF"/>
                </a:highlight>
                <a:hlinkClick r:id="rId12"/>
              </a:rPr>
              <a:t>stateless protocol</a:t>
            </a:r>
            <a:r>
              <a:rPr lang="en"/>
              <a:t> </a:t>
            </a:r>
            <a:r>
              <a:rPr lang="en" sz="1050">
                <a:solidFill>
                  <a:srgbClr val="222222"/>
                </a:solidFill>
                <a:highlight>
                  <a:srgbClr val="FFFFFF"/>
                </a:highlight>
              </a:rPr>
              <a:t>In contrast, the POST method is not necessarily idempotent, and therefore sending an identical POST request multiple times may further affect state or cause further side effects (such as </a:t>
            </a:r>
            <a:r>
              <a:rPr lang="en" sz="1050" u="sng">
                <a:solidFill>
                  <a:srgbClr val="0B0080"/>
                </a:solidFill>
                <a:highlight>
                  <a:srgbClr val="FFFFFF"/>
                </a:highlight>
                <a:hlinkClick r:id="rId13"/>
              </a:rPr>
              <a:t>financial transactions</a:t>
            </a:r>
            <a:r>
              <a:rPr lang="en" sz="1050">
                <a:solidFill>
                  <a:srgbClr val="222222"/>
                </a:solidFill>
                <a:highlight>
                  <a:srgbClr val="FFFFFF"/>
                </a:highlight>
              </a:rPr>
              <a:t>). In some cases this may be desirable, but in other cases this could be due to an accident, such as when a user does not realize that their action will result in sending another request, or they did not receive adequate feedback that their first request was successful.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40c76f3d1b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40c76f3d1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major reason for the use of HTTP requests is not just that they offer a universal interface, but also because three fundamental components of all web architectures are already built around the exchange of HTTP messages and collectively determine many of the quality attributes of a web-based system.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40c76f3d1b_0_2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40c76f3d1b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Firewalls play a fundamental role in determining the outcome of requests by establishing rules and policies for services.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0c76f3d1b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0c76f3d1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0c76f3d1b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0c76f3d1b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discuss)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g40c76f3d1b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40c76f3d1b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HTTP requests and responses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40c76f3d1b_0_2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40c76f3d1b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40c76f3d1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40c76f3d1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class is centered around Representational State Transfer, or REST, (1). Systems based on REST, what we call RESTful services, (2 - rest)</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40c76f3d1b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40c76f3d1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Two fundamentals of REST are reflected here: Create a resource for every service. Identify each resource using a URL.</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40c76f3d1b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40c76f3d1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40c76f3d1b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40c76f3d1b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one</a:t>
            </a:r>
            <a:r>
              <a:rPr lang="en">
                <a:solidFill>
                  <a:schemeClr val="dk1"/>
                </a:solidFill>
              </a:rPr>
              <a:t> more fundamentals of REST is reflected here: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g40c76f3d1b_0_2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40c76f3d1b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6" name="Shape 306"/>
        <p:cNvGrpSpPr/>
        <p:nvPr/>
      </p:nvGrpSpPr>
      <p:grpSpPr>
        <a:xfrm>
          <a:off x="0" y="0"/>
          <a:ext cx="0" cy="0"/>
          <a:chOff x="0" y="0"/>
          <a:chExt cx="0" cy="0"/>
        </a:xfrm>
      </p:grpSpPr>
      <p:sp>
        <p:nvSpPr>
          <p:cNvPr id="307" name="Google Shape;307;g40c76f3d1b_0_2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40c76f3d1b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3" name="Shape 313"/>
        <p:cNvGrpSpPr/>
        <p:nvPr/>
      </p:nvGrpSpPr>
      <p:grpSpPr>
        <a:xfrm>
          <a:off x="0" y="0"/>
          <a:ext cx="0" cy="0"/>
          <a:chOff x="0" y="0"/>
          <a:chExt cx="0" cy="0"/>
        </a:xfrm>
      </p:grpSpPr>
      <p:sp>
        <p:nvSpPr>
          <p:cNvPr id="314" name="Google Shape;314;g40c76f3d1b_0_2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40c76f3d1b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40c76f3d1b_0_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40c76f3d1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40c76f3d1b_0_3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40c76f3d1b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This allows the client to retry if something goes wrong during transmission, which is VERY common</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40c76f3d1b_0_2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40c76f3d1b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brings us back to POST</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40c76f3d1b_0_3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40c76f3d1b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40c76f3d1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40c76f3d1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40c76f3d1b_0_3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40c76f3d1b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40c76f3d1b_0_3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40c76f3d1b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40c76f3d1b_0_3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40c76f3d1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40c76f3d1b_0_3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40c76f3d1b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REST is considered to be a stateless style, in the sense that </a:t>
            </a:r>
            <a:r>
              <a:rPr lang="en" sz="1050">
                <a:solidFill>
                  <a:srgbClr val="222222"/>
                </a:solidFill>
                <a:highlight>
                  <a:srgbClr val="FFFFFF"/>
                </a:highlight>
              </a:rPr>
              <a:t>The client–server communication is constrained by no client context being stored on the server between requests. Each request from any client contains all the information necessary to service the request, and session state is held in the client.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5" name="Shape 375"/>
        <p:cNvGrpSpPr/>
        <p:nvPr/>
      </p:nvGrpSpPr>
      <p:grpSpPr>
        <a:xfrm>
          <a:off x="0" y="0"/>
          <a:ext cx="0" cy="0"/>
          <a:chOff x="0" y="0"/>
          <a:chExt cx="0" cy="0"/>
        </a:xfrm>
      </p:grpSpPr>
      <p:sp>
        <p:nvSpPr>
          <p:cNvPr id="376" name="Google Shape;376;g40c76f3d1b_0_3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40c76f3d1b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222222"/>
                </a:solidFill>
                <a:highlight>
                  <a:srgbClr val="FFFFFF"/>
                </a:highlight>
              </a:rPr>
              <a:t>(1) As a result, the idea of caching is built into the REST style. </a:t>
            </a:r>
            <a:r>
              <a:rPr lang="en" sz="1050">
                <a:solidFill>
                  <a:srgbClr val="222222"/>
                </a:solidFill>
                <a:highlight>
                  <a:srgbClr val="FFFFFF"/>
                </a:highlight>
              </a:rPr>
              <a:t>clients and intermediaries can cache responses. Responses must therefore, implicitly or explicitly, define themselves as cacheable or not to prevent clients from getting stale or inappropriate data in response to further requests. Well-managed caching partially or completely eliminates some client–server interactions, further improving scalability and performance.</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2" name="Shape 382"/>
        <p:cNvGrpSpPr/>
        <p:nvPr/>
      </p:nvGrpSpPr>
      <p:grpSpPr>
        <a:xfrm>
          <a:off x="0" y="0"/>
          <a:ext cx="0" cy="0"/>
          <a:chOff x="0" y="0"/>
          <a:chExt cx="0" cy="0"/>
        </a:xfrm>
      </p:grpSpPr>
      <p:sp>
        <p:nvSpPr>
          <p:cNvPr id="383" name="Google Shape;383;g40c76f3d1b_0_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40c76f3d1b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40c76f3d1b_0_3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40c76f3d1b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6" name="Shape 396"/>
        <p:cNvGrpSpPr/>
        <p:nvPr/>
      </p:nvGrpSpPr>
      <p:grpSpPr>
        <a:xfrm>
          <a:off x="0" y="0"/>
          <a:ext cx="0" cy="0"/>
          <a:chOff x="0" y="0"/>
          <a:chExt cx="0" cy="0"/>
        </a:xfrm>
      </p:grpSpPr>
      <p:sp>
        <p:nvSpPr>
          <p:cNvPr id="397" name="Google Shape;397;g40c76f3d1b_0_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40c76f3d1b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(4) think before naming them</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40c76f3d1b_0_4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40c76f3d1b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0" name="Shape 410"/>
        <p:cNvGrpSpPr/>
        <p:nvPr/>
      </p:nvGrpSpPr>
      <p:grpSpPr>
        <a:xfrm>
          <a:off x="0" y="0"/>
          <a:ext cx="0" cy="0"/>
          <a:chOff x="0" y="0"/>
          <a:chExt cx="0" cy="0"/>
        </a:xfrm>
      </p:grpSpPr>
      <p:sp>
        <p:nvSpPr>
          <p:cNvPr id="411" name="Google Shape;411;g40c76f3d1b_0_4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40c76f3d1b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3fd14ce106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fd14ce10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Point is - there are a lot of different answers to this question</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40c76f3d1b_0_4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40c76f3d1b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6" name="Shape 426"/>
        <p:cNvGrpSpPr/>
        <p:nvPr/>
      </p:nvGrpSpPr>
      <p:grpSpPr>
        <a:xfrm>
          <a:off x="0" y="0"/>
          <a:ext cx="0" cy="0"/>
          <a:chOff x="0" y="0"/>
          <a:chExt cx="0" cy="0"/>
        </a:xfrm>
      </p:grpSpPr>
      <p:sp>
        <p:nvSpPr>
          <p:cNvPr id="427" name="Google Shape;427;g40c76f3d1b_0_4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40c76f3d1b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Contrast (go over). Instead, you use logical URLs that do not represent actual HTML pages, but are parsed by the server and elicit a response inside of an HTTP packet</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40c76f3d1b_0_4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40c76f3d1b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0c76f3d1b_0_4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0c76f3d1b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g40c76f3d1b_0_4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40c76f3d1b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40c76f3d1b_0_4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40c76f3d1b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40c76f3d1b_0_4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40c76f3d1b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4" name="Shape 474"/>
        <p:cNvGrpSpPr/>
        <p:nvPr/>
      </p:nvGrpSpPr>
      <p:grpSpPr>
        <a:xfrm>
          <a:off x="0" y="0"/>
          <a:ext cx="0" cy="0"/>
          <a:chOff x="0" y="0"/>
          <a:chExt cx="0" cy="0"/>
        </a:xfrm>
      </p:grpSpPr>
      <p:sp>
        <p:nvSpPr>
          <p:cNvPr id="475" name="Google Shape;475;g40c76f3d1b_0_4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40c76f3d1b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Today’s class is centered around Representational State Transfer, or REST, (1). Systems based on REST, what we call RESTful services, (2 - rest)</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3fff9ba0e4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fff9ba0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Much of the internet, as we know it today, is built on the HTTP - the hypertext transfer protocol. (1) (2-3). Now, HTTP defines all aspects of how information is moved around the web, but importantly, it defined a simple API based on requests.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40c76f3d1b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40c76f3d1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40c76f3d1b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40c76f3d1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40c76f3d1b_0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40c76f3d1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a:t>
            </a:r>
            <a:endParaRPr/>
          </a:p>
          <a:p>
            <a:pPr indent="0" lvl="0" marL="0" rtl="0" algn="l">
              <a:spcBef>
                <a:spcPts val="0"/>
              </a:spcBef>
              <a:spcAft>
                <a:spcPts val="0"/>
              </a:spcAft>
              <a:buNone/>
            </a:pPr>
            <a:r>
              <a:rPr lang="en" sz="1050">
                <a:solidFill>
                  <a:srgbClr val="222222"/>
                </a:solidFill>
                <a:highlight>
                  <a:srgbClr val="FFFFFF"/>
                </a:highlight>
              </a:rPr>
              <a:t>(4) The PUT method requests that the enclosed entity be stored under the supplied </a:t>
            </a:r>
            <a:r>
              <a:rPr lang="en" sz="1050" u="sng">
                <a:solidFill>
                  <a:srgbClr val="0B0080"/>
                </a:solidFill>
                <a:highlight>
                  <a:srgbClr val="FFFFFF"/>
                </a:highlight>
                <a:hlinkClick r:id="rId2"/>
              </a:rPr>
              <a:t>URI</a:t>
            </a:r>
            <a:r>
              <a:rPr lang="en" sz="1050">
                <a:solidFill>
                  <a:srgbClr val="222222"/>
                </a:solidFill>
                <a:highlight>
                  <a:srgbClr val="FFFFFF"/>
                </a:highlight>
              </a:rPr>
              <a:t>. If the URI refers to an already existing resource, it is modified; if the URI does not point to an existing resource, then the server can create the resource with that URI.</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(5) The GET method requests a representation of the specified resource. Requests using GET should only </a:t>
            </a:r>
            <a:r>
              <a:rPr lang="en" sz="1050" u="sng">
                <a:solidFill>
                  <a:srgbClr val="0B0080"/>
                </a:solidFill>
                <a:highlight>
                  <a:srgbClr val="FFFFFF"/>
                </a:highlight>
                <a:hlinkClick r:id="rId3"/>
              </a:rPr>
              <a:t>retrieve data</a:t>
            </a:r>
            <a:r>
              <a:rPr lang="en" sz="1050">
                <a:solidFill>
                  <a:srgbClr val="222222"/>
                </a:solidFill>
                <a:highlight>
                  <a:srgbClr val="FFFFFF"/>
                </a:highlight>
              </a:rPr>
              <a:t> and should have no other effect. </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(6) The </a:t>
            </a:r>
            <a:r>
              <a:rPr lang="en" sz="1050" u="sng">
                <a:solidFill>
                  <a:srgbClr val="0B0080"/>
                </a:solidFill>
                <a:highlight>
                  <a:srgbClr val="FFFFFF"/>
                </a:highlight>
                <a:hlinkClick r:id="rId4"/>
              </a:rPr>
              <a:t>POST method</a:t>
            </a:r>
            <a:r>
              <a:rPr lang="en" sz="1050">
                <a:solidFill>
                  <a:srgbClr val="222222"/>
                </a:solidFill>
                <a:highlight>
                  <a:srgbClr val="FFFFFF"/>
                </a:highlight>
              </a:rPr>
              <a:t> requests that the server accept the entity enclosed in the request as a new subordinate of the </a:t>
            </a:r>
            <a:r>
              <a:rPr lang="en" sz="1050" u="sng">
                <a:solidFill>
                  <a:srgbClr val="0B0080"/>
                </a:solidFill>
                <a:highlight>
                  <a:srgbClr val="FFFFFF"/>
                </a:highlight>
                <a:hlinkClick r:id="rId5"/>
              </a:rPr>
              <a:t>web resource</a:t>
            </a:r>
            <a:r>
              <a:rPr lang="en" sz="1050">
                <a:solidFill>
                  <a:srgbClr val="222222"/>
                </a:solidFill>
                <a:highlight>
                  <a:srgbClr val="FFFFFF"/>
                </a:highlight>
              </a:rPr>
              <a:t> identified by the URI. The data POSTed might be, for example, an annotation for existing resources; a message for a bulletin board, newsgroup, mailing list, or comment thread; a block of data that is the result of submitting a </a:t>
            </a:r>
            <a:r>
              <a:rPr lang="en" sz="1050" u="sng">
                <a:solidFill>
                  <a:srgbClr val="0B0080"/>
                </a:solidFill>
                <a:highlight>
                  <a:srgbClr val="FFFFFF"/>
                </a:highlight>
                <a:hlinkClick r:id="rId6"/>
              </a:rPr>
              <a:t>web form</a:t>
            </a:r>
            <a:r>
              <a:rPr lang="en" sz="1050">
                <a:solidFill>
                  <a:srgbClr val="222222"/>
                </a:solidFill>
                <a:highlight>
                  <a:srgbClr val="FFFFFF"/>
                </a:highlight>
              </a:rPr>
              <a:t> to a data-handling process; or an item to add to a database</a:t>
            </a:r>
            <a:endParaRPr sz="1050">
              <a:solidFill>
                <a:srgbClr val="222222"/>
              </a:solidFill>
              <a:highlight>
                <a:srgbClr val="FFFFFF"/>
              </a:highlight>
            </a:endParaRPr>
          </a:p>
          <a:p>
            <a:pPr indent="0" lvl="0" marL="0" rtl="0" algn="l">
              <a:spcBef>
                <a:spcPts val="0"/>
              </a:spcBef>
              <a:spcAft>
                <a:spcPts val="0"/>
              </a:spcAft>
              <a:buNone/>
            </a:pPr>
            <a:r>
              <a:rPr lang="en" sz="1050">
                <a:solidFill>
                  <a:srgbClr val="222222"/>
                </a:solidFill>
                <a:highlight>
                  <a:srgbClr val="FFFFFF"/>
                </a:highlight>
              </a:rPr>
              <a:t>(7)</a:t>
            </a:r>
            <a:endParaRPr sz="1050">
              <a:solidFill>
                <a:srgbClr val="222222"/>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www.w3.org" TargetMode="External"/><Relationship Id="rId4" Type="http://schemas.openxmlformats.org/officeDocument/2006/relationships/hyperlink" Target="http://myservice/Pers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w3.org/TR/xhtml1/DTD/xhtml1-strict.dtd" TargetMode="External"/><Relationship Id="rId4" Type="http://schemas.openxmlformats.org/officeDocument/2006/relationships/hyperlink" Target="http://www.w3.org/1999/x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www.parts-depot.com/par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www.parts-depot.com/parts/0034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hyperlink" Target="http://myservice/Persons/" TargetMode="External"/><Relationship Id="rId4" Type="http://schemas.openxmlformats.org/officeDocument/2006/relationships/hyperlink" Target="http://myservice/Persons/" TargetMode="External"/><Relationship Id="rId5" Type="http://schemas.openxmlformats.org/officeDocument/2006/relationships/hyperlink" Target="http://myservice/Persons/" TargetMode="External"/><Relationship Id="rId6" Type="http://schemas.openxmlformats.org/officeDocument/2006/relationships/hyperlink" Target="http://myservice/Pers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hyperlink" Target="http://myservice/FetchPerson/Mike" TargetMode="External"/><Relationship Id="rId4" Type="http://schemas.openxmlformats.org/officeDocument/2006/relationships/hyperlink" Target="http://myservice/DeletePerson?id=Mike" TargetMode="External"/><Relationship Id="rId5" Type="http://schemas.openxmlformats.org/officeDocument/2006/relationships/hyperlink" Target="http://myservice/Persons/Mike"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Architectural Style: Representational State Transfer (REST)</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742 - Lecture 10 - 10/04/2018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Additional Verbs</a:t>
            </a:r>
            <a:endParaRPr/>
          </a:p>
        </p:txBody>
      </p:sp>
      <p:sp>
        <p:nvSpPr>
          <p:cNvPr id="117" name="Google Shape;117;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HEAD</a:t>
            </a:r>
            <a:endParaRPr/>
          </a:p>
          <a:p>
            <a:pPr indent="-381000" lvl="1" marL="914400" marR="0" rtl="0" algn="l">
              <a:lnSpc>
                <a:spcPct val="100000"/>
              </a:lnSpc>
              <a:spcBef>
                <a:spcPts val="0"/>
              </a:spcBef>
              <a:spcAft>
                <a:spcPts val="0"/>
              </a:spcAft>
              <a:buSzPts val="2400"/>
              <a:buChar char="○"/>
            </a:pPr>
            <a:r>
              <a:rPr lang="en"/>
              <a:t>“Give me the metadata”</a:t>
            </a:r>
            <a:endParaRPr/>
          </a:p>
          <a:p>
            <a:pPr indent="-419100" lvl="0" marL="457200" marR="0" rtl="0" algn="l">
              <a:lnSpc>
                <a:spcPct val="100000"/>
              </a:lnSpc>
              <a:spcBef>
                <a:spcPts val="0"/>
              </a:spcBef>
              <a:spcAft>
                <a:spcPts val="0"/>
              </a:spcAft>
              <a:buSzPts val="3000"/>
              <a:buChar char="●"/>
            </a:pPr>
            <a:r>
              <a:rPr lang="en"/>
              <a:t>TRACE</a:t>
            </a:r>
            <a:endParaRPr/>
          </a:p>
          <a:p>
            <a:pPr indent="-381000" lvl="1" marL="914400" marR="0" rtl="0" algn="l">
              <a:lnSpc>
                <a:spcPct val="100000"/>
              </a:lnSpc>
              <a:spcBef>
                <a:spcPts val="0"/>
              </a:spcBef>
              <a:spcAft>
                <a:spcPts val="0"/>
              </a:spcAft>
              <a:buSzPts val="2400"/>
              <a:buChar char="○"/>
            </a:pPr>
            <a:r>
              <a:rPr lang="en"/>
              <a:t>“Show me what changes have been made”</a:t>
            </a:r>
            <a:endParaRPr/>
          </a:p>
          <a:p>
            <a:pPr indent="-419100" lvl="0" marL="457200" marR="0" rtl="0" algn="l">
              <a:lnSpc>
                <a:spcPct val="100000"/>
              </a:lnSpc>
              <a:spcBef>
                <a:spcPts val="0"/>
              </a:spcBef>
              <a:spcAft>
                <a:spcPts val="0"/>
              </a:spcAft>
              <a:buSzPts val="3000"/>
              <a:buChar char="●"/>
            </a:pPr>
            <a:r>
              <a:rPr lang="en"/>
              <a:t>OPTIONS</a:t>
            </a:r>
            <a:endParaRPr/>
          </a:p>
          <a:p>
            <a:pPr indent="-381000" lvl="1" marL="914400" marR="0" rtl="0" algn="l">
              <a:lnSpc>
                <a:spcPct val="100000"/>
              </a:lnSpc>
              <a:spcBef>
                <a:spcPts val="0"/>
              </a:spcBef>
              <a:spcAft>
                <a:spcPts val="0"/>
              </a:spcAft>
              <a:buSzPts val="2400"/>
              <a:buChar char="○"/>
            </a:pPr>
            <a:r>
              <a:rPr lang="en"/>
              <a:t>“Tell me what verbs you have implemented for this resource.”</a:t>
            </a:r>
            <a:endParaRPr/>
          </a:p>
          <a:p>
            <a:pPr indent="-419100" lvl="0" marL="457200" marR="0" rtl="0" algn="l">
              <a:lnSpc>
                <a:spcPct val="100000"/>
              </a:lnSpc>
              <a:spcBef>
                <a:spcPts val="0"/>
              </a:spcBef>
              <a:spcAft>
                <a:spcPts val="0"/>
              </a:spcAft>
              <a:buSzPts val="3000"/>
              <a:buChar char="●"/>
            </a:pPr>
            <a:r>
              <a:rPr lang="en"/>
              <a:t>PATCH</a:t>
            </a:r>
            <a:endParaRPr/>
          </a:p>
          <a:p>
            <a:pPr indent="-381000" lvl="1" marL="914400" marR="0" rtl="0" algn="l">
              <a:lnSpc>
                <a:spcPct val="100000"/>
              </a:lnSpc>
              <a:spcBef>
                <a:spcPts val="0"/>
              </a:spcBef>
              <a:spcAft>
                <a:spcPts val="0"/>
              </a:spcAft>
              <a:buSzPts val="2400"/>
              <a:buChar char="○"/>
            </a:pPr>
            <a:r>
              <a:rPr lang="en"/>
              <a:t>“Apply partial resource modification”</a:t>
            </a:r>
            <a:endParaRPr/>
          </a:p>
        </p:txBody>
      </p:sp>
      <p:sp>
        <p:nvSpPr>
          <p:cNvPr id="118" name="Google Shape;118;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Anatomy of an HTTP Request</a:t>
            </a:r>
            <a:endParaRPr/>
          </a:p>
        </p:txBody>
      </p:sp>
      <p:sp>
        <p:nvSpPr>
          <p:cNvPr id="124" name="Google Shape;124;p19"/>
          <p:cNvSpPr txBox="1"/>
          <p:nvPr>
            <p:ph idx="1" type="body"/>
          </p:nvPr>
        </p:nvSpPr>
        <p:spPr>
          <a:xfrm>
            <a:off x="457200" y="3204100"/>
            <a:ext cx="8229600" cy="33639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&lt;VERB&gt; is one of the HTTP verbs </a:t>
            </a:r>
            <a:endParaRPr sz="2000"/>
          </a:p>
          <a:p>
            <a:pPr indent="-355600" lvl="0" marL="457200" rtl="0" algn="l">
              <a:spcBef>
                <a:spcPts val="0"/>
              </a:spcBef>
              <a:spcAft>
                <a:spcPts val="0"/>
              </a:spcAft>
              <a:buSzPts val="2000"/>
              <a:buChar char="●"/>
            </a:pPr>
            <a:r>
              <a:rPr lang="en" sz="2000"/>
              <a:t>&lt;URI&gt; is the URI of the resource</a:t>
            </a:r>
            <a:endParaRPr sz="2000"/>
          </a:p>
          <a:p>
            <a:pPr indent="-355600" lvl="0" marL="457200" rtl="0" algn="l">
              <a:spcBef>
                <a:spcPts val="0"/>
              </a:spcBef>
              <a:spcAft>
                <a:spcPts val="0"/>
              </a:spcAft>
              <a:buSzPts val="2000"/>
              <a:buChar char="●"/>
            </a:pPr>
            <a:r>
              <a:rPr lang="en" sz="2000"/>
              <a:t>&lt;HTTP Version&gt; is the version of HTTP</a:t>
            </a:r>
            <a:endParaRPr sz="2000"/>
          </a:p>
          <a:p>
            <a:pPr indent="-355600" lvl="0" marL="457200" rtl="0" algn="l">
              <a:spcBef>
                <a:spcPts val="0"/>
              </a:spcBef>
              <a:spcAft>
                <a:spcPts val="0"/>
              </a:spcAft>
              <a:buSzPts val="2000"/>
              <a:buChar char="●"/>
            </a:pPr>
            <a:r>
              <a:rPr lang="en" sz="2000"/>
              <a:t>&lt;Request Header&gt; contains metadata </a:t>
            </a:r>
            <a:endParaRPr sz="2000"/>
          </a:p>
          <a:p>
            <a:pPr indent="-355600" lvl="1" marL="914400" rtl="0" algn="l">
              <a:spcBef>
                <a:spcPts val="0"/>
              </a:spcBef>
              <a:spcAft>
                <a:spcPts val="0"/>
              </a:spcAft>
              <a:buSzPts val="2000"/>
              <a:buChar char="○"/>
            </a:pPr>
            <a:r>
              <a:rPr lang="en" sz="2000"/>
              <a:t>Collection of key-value pairs of headers and their values.  </a:t>
            </a:r>
            <a:endParaRPr sz="2000"/>
          </a:p>
          <a:p>
            <a:pPr indent="-355600" lvl="1" marL="914400" rtl="0" algn="l">
              <a:spcBef>
                <a:spcPts val="0"/>
              </a:spcBef>
              <a:spcAft>
                <a:spcPts val="0"/>
              </a:spcAft>
              <a:buSzPts val="2000"/>
              <a:buChar char="○"/>
            </a:pPr>
            <a:r>
              <a:rPr lang="en" sz="2000"/>
              <a:t>Information about the message and its sender like client type, the formats client supports, format type of the message body, cache settings for the response, and more. </a:t>
            </a:r>
            <a:endParaRPr sz="2000"/>
          </a:p>
          <a:p>
            <a:pPr indent="-355600" lvl="0" marL="457200" rtl="0" algn="l">
              <a:spcBef>
                <a:spcPts val="0"/>
              </a:spcBef>
              <a:spcAft>
                <a:spcPts val="0"/>
              </a:spcAft>
              <a:buSzPts val="2000"/>
              <a:buChar char="●"/>
            </a:pPr>
            <a:r>
              <a:rPr lang="en" sz="2000"/>
              <a:t>&lt;Request Body&gt; is the actual message content. </a:t>
            </a:r>
            <a:endParaRPr sz="2000"/>
          </a:p>
          <a:p>
            <a:pPr indent="0" lvl="0" marL="0" rtl="0" algn="l">
              <a:spcBef>
                <a:spcPts val="600"/>
              </a:spcBef>
              <a:spcAft>
                <a:spcPts val="0"/>
              </a:spcAft>
              <a:buNone/>
            </a:pPr>
            <a:r>
              <a:t/>
            </a:r>
            <a:endParaRPr sz="2000"/>
          </a:p>
        </p:txBody>
      </p:sp>
      <p:sp>
        <p:nvSpPr>
          <p:cNvPr id="125" name="Google Shape;125;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9"/>
          <p:cNvSpPr/>
          <p:nvPr/>
        </p:nvSpPr>
        <p:spPr>
          <a:xfrm>
            <a:off x="1006950" y="2076117"/>
            <a:ext cx="7130100" cy="46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Request Header</a:t>
            </a:r>
            <a:endParaRPr b="1" sz="1800"/>
          </a:p>
        </p:txBody>
      </p:sp>
      <p:sp>
        <p:nvSpPr>
          <p:cNvPr id="127" name="Google Shape;127;p19"/>
          <p:cNvSpPr/>
          <p:nvPr/>
        </p:nvSpPr>
        <p:spPr>
          <a:xfrm>
            <a:off x="1006950" y="2545633"/>
            <a:ext cx="7130100" cy="46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Request Body</a:t>
            </a:r>
            <a:endParaRPr b="1" sz="1800"/>
          </a:p>
        </p:txBody>
      </p:sp>
      <p:sp>
        <p:nvSpPr>
          <p:cNvPr id="128" name="Google Shape;128;p19"/>
          <p:cNvSpPr/>
          <p:nvPr/>
        </p:nvSpPr>
        <p:spPr>
          <a:xfrm>
            <a:off x="1006950" y="1606600"/>
            <a:ext cx="2126400" cy="4695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VERB</a:t>
            </a:r>
            <a:endParaRPr b="1" sz="1800"/>
          </a:p>
        </p:txBody>
      </p:sp>
      <p:sp>
        <p:nvSpPr>
          <p:cNvPr id="129" name="Google Shape;129;p19"/>
          <p:cNvSpPr/>
          <p:nvPr/>
        </p:nvSpPr>
        <p:spPr>
          <a:xfrm>
            <a:off x="3133350" y="1606600"/>
            <a:ext cx="2648700" cy="469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URI</a:t>
            </a:r>
            <a:endParaRPr b="1" sz="1800"/>
          </a:p>
        </p:txBody>
      </p:sp>
      <p:sp>
        <p:nvSpPr>
          <p:cNvPr id="130" name="Google Shape;130;p19"/>
          <p:cNvSpPr/>
          <p:nvPr/>
        </p:nvSpPr>
        <p:spPr>
          <a:xfrm>
            <a:off x="5782050" y="1606600"/>
            <a:ext cx="2355000" cy="469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HTTP Version</a:t>
            </a:r>
            <a:endParaRPr b="1"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HTTP Request Examples</a:t>
            </a:r>
            <a:endParaRPr/>
          </a:p>
        </p:txBody>
      </p:sp>
      <p:sp>
        <p:nvSpPr>
          <p:cNvPr id="136" name="Google Shape;136;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7" name="Google Shape;137;p20"/>
          <p:cNvSpPr txBox="1"/>
          <p:nvPr>
            <p:ph idx="1" type="body"/>
          </p:nvPr>
        </p:nvSpPr>
        <p:spPr>
          <a:xfrm>
            <a:off x="457200" y="3121575"/>
            <a:ext cx="1115400" cy="34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GET:</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a:p>
            <a:pPr indent="0" lvl="0" marL="0" rtl="0" algn="l">
              <a:spcBef>
                <a:spcPts val="600"/>
              </a:spcBef>
              <a:spcAft>
                <a:spcPts val="0"/>
              </a:spcAft>
              <a:buNone/>
            </a:pPr>
            <a:r>
              <a:rPr lang="en" sz="1800"/>
              <a:t>POST:</a:t>
            </a:r>
            <a:endParaRPr sz="1800"/>
          </a:p>
        </p:txBody>
      </p:sp>
      <p:sp>
        <p:nvSpPr>
          <p:cNvPr id="138" name="Google Shape;138;p20"/>
          <p:cNvSpPr txBox="1"/>
          <p:nvPr>
            <p:ph idx="2" type="body"/>
          </p:nvPr>
        </p:nvSpPr>
        <p:spPr>
          <a:xfrm>
            <a:off x="1556675" y="3121500"/>
            <a:ext cx="7130100" cy="344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400">
                <a:highlight>
                  <a:srgbClr val="D9D2E9"/>
                </a:highlight>
              </a:rPr>
              <a:t>GET </a:t>
            </a:r>
            <a:r>
              <a:rPr lang="en" sz="1400">
                <a:highlight>
                  <a:srgbClr val="CFE2F3"/>
                </a:highlight>
              </a:rPr>
              <a:t>http://www.w3.org/Protocols/rfc2616/rfc2616.html</a:t>
            </a:r>
            <a:r>
              <a:rPr lang="en" sz="1400"/>
              <a:t> </a:t>
            </a:r>
            <a:r>
              <a:rPr lang="en" sz="1400">
                <a:highlight>
                  <a:srgbClr val="FFF2CC"/>
                </a:highlight>
              </a:rPr>
              <a:t>HTTP/1.1</a:t>
            </a:r>
            <a:endParaRPr sz="1400">
              <a:highlight>
                <a:srgbClr val="FFF2CC"/>
              </a:highlight>
            </a:endParaRPr>
          </a:p>
          <a:p>
            <a:pPr indent="0" lvl="0" marL="0" rtl="0" algn="l">
              <a:spcBef>
                <a:spcPts val="600"/>
              </a:spcBef>
              <a:spcAft>
                <a:spcPts val="0"/>
              </a:spcAft>
              <a:buClr>
                <a:schemeClr val="dk1"/>
              </a:buClr>
              <a:buSzPts val="1100"/>
              <a:buFont typeface="Arial"/>
              <a:buNone/>
            </a:pPr>
            <a:r>
              <a:rPr lang="en" sz="1400">
                <a:highlight>
                  <a:srgbClr val="E6B8AF"/>
                </a:highlight>
              </a:rPr>
              <a:t>Host: </a:t>
            </a:r>
            <a:r>
              <a:rPr lang="en" sz="1400" u="sng">
                <a:solidFill>
                  <a:schemeClr val="hlink"/>
                </a:solidFill>
                <a:highlight>
                  <a:srgbClr val="E6B8AF"/>
                </a:highlight>
                <a:hlinkClick r:id="rId3"/>
              </a:rPr>
              <a:t>www.w3.org</a:t>
            </a:r>
            <a:r>
              <a:rPr lang="en" sz="1400">
                <a:highlight>
                  <a:srgbClr val="E6B8AF"/>
                </a:highlight>
              </a:rPr>
              <a:t>, Accept: text/html,application/xhtml+xml,application/xml; …, User-Agent: Mozilla/5.0 (Windows NT 6.3; WOW64) AppleWebKit/537.36 …, Accept-Encoding: gzip,deflate,sdch, Accept-Language: en-US,en;q=0.8,hi;q=0.6</a:t>
            </a:r>
            <a:endParaRPr sz="1400">
              <a:highlight>
                <a:srgbClr val="E6B8AF"/>
              </a:highlight>
            </a:endParaRPr>
          </a:p>
          <a:p>
            <a:pPr indent="0" lvl="0" marL="0" rtl="0" algn="l">
              <a:spcBef>
                <a:spcPts val="600"/>
              </a:spcBef>
              <a:spcAft>
                <a:spcPts val="0"/>
              </a:spcAft>
              <a:buNone/>
            </a:pPr>
            <a:r>
              <a:t/>
            </a:r>
            <a:endParaRPr sz="1400"/>
          </a:p>
          <a:p>
            <a:pPr indent="0" lvl="0" marL="0" rtl="0" algn="l">
              <a:spcBef>
                <a:spcPts val="600"/>
              </a:spcBef>
              <a:spcAft>
                <a:spcPts val="0"/>
              </a:spcAft>
              <a:buClr>
                <a:schemeClr val="dk1"/>
              </a:buClr>
              <a:buSzPts val="1100"/>
              <a:buFont typeface="Arial"/>
              <a:buNone/>
            </a:pPr>
            <a:r>
              <a:rPr lang="en" sz="1400">
                <a:highlight>
                  <a:srgbClr val="D9D2E9"/>
                </a:highlight>
              </a:rPr>
              <a:t>POST</a:t>
            </a:r>
            <a:r>
              <a:rPr lang="en" sz="1400"/>
              <a:t> </a:t>
            </a:r>
            <a:r>
              <a:rPr lang="en" sz="1400" u="sng">
                <a:solidFill>
                  <a:schemeClr val="hlink"/>
                </a:solidFill>
                <a:highlight>
                  <a:srgbClr val="CFE2F3"/>
                </a:highlight>
                <a:hlinkClick r:id="rId4"/>
              </a:rPr>
              <a:t>http://MyService/Person/</a:t>
            </a:r>
            <a:r>
              <a:rPr lang="en" sz="1400">
                <a:highlight>
                  <a:srgbClr val="CFE2F3"/>
                </a:highlight>
              </a:rPr>
              <a:t> </a:t>
            </a:r>
            <a:r>
              <a:rPr lang="en" sz="1400">
                <a:highlight>
                  <a:srgbClr val="FFF2CC"/>
                </a:highlight>
              </a:rPr>
              <a:t>HTTP/1.1</a:t>
            </a:r>
            <a:endParaRPr sz="1400">
              <a:highlight>
                <a:srgbClr val="FFF2CC"/>
              </a:highlight>
            </a:endParaRPr>
          </a:p>
          <a:p>
            <a:pPr indent="0" lvl="0" marL="0" rtl="0" algn="l">
              <a:spcBef>
                <a:spcPts val="600"/>
              </a:spcBef>
              <a:spcAft>
                <a:spcPts val="0"/>
              </a:spcAft>
              <a:buClr>
                <a:schemeClr val="dk1"/>
              </a:buClr>
              <a:buSzPts val="1100"/>
              <a:buFont typeface="Arial"/>
              <a:buNone/>
            </a:pPr>
            <a:r>
              <a:rPr lang="en" sz="1400">
                <a:highlight>
                  <a:srgbClr val="E6B8AF"/>
                </a:highlight>
              </a:rPr>
              <a:t>Host: MyService, Content-Type: text/xml; charset=utf-8, Content-Length: 123</a:t>
            </a:r>
            <a:endParaRPr sz="1400">
              <a:highlight>
                <a:srgbClr val="E6B8AF"/>
              </a:highlight>
            </a:endParaRPr>
          </a:p>
          <a:p>
            <a:pPr indent="0" lvl="0" marL="0" rtl="0" algn="l">
              <a:spcBef>
                <a:spcPts val="600"/>
              </a:spcBef>
              <a:spcAft>
                <a:spcPts val="0"/>
              </a:spcAft>
              <a:buClr>
                <a:schemeClr val="dk1"/>
              </a:buClr>
              <a:buSzPts val="1100"/>
              <a:buFont typeface="Arial"/>
              <a:buNone/>
            </a:pPr>
            <a:r>
              <a:rPr lang="en" sz="1400">
                <a:highlight>
                  <a:srgbClr val="D9EAD3"/>
                </a:highlight>
              </a:rPr>
              <a:t>&lt;?xml version="1.0" encoding="utf-8"?&gt;</a:t>
            </a:r>
            <a:endParaRPr sz="1400">
              <a:highlight>
                <a:srgbClr val="D9EAD3"/>
              </a:highlight>
            </a:endParaRPr>
          </a:p>
          <a:p>
            <a:pPr indent="0" lvl="0" marL="0" rtl="0" algn="l">
              <a:spcBef>
                <a:spcPts val="600"/>
              </a:spcBef>
              <a:spcAft>
                <a:spcPts val="0"/>
              </a:spcAft>
              <a:buClr>
                <a:schemeClr val="dk1"/>
              </a:buClr>
              <a:buSzPts val="1100"/>
              <a:buFont typeface="Arial"/>
              <a:buNone/>
            </a:pPr>
            <a:r>
              <a:rPr lang="en" sz="1400">
                <a:highlight>
                  <a:srgbClr val="D9EAD3"/>
                </a:highlight>
              </a:rPr>
              <a:t>&lt;Person&gt;&lt;ID&gt;1&lt;/ID&gt;&lt;Name&gt;M Vaqqas&lt;/Name&gt; &lt;Email&gt;m.vaqqas@gmail.com&lt;/Email&gt;&lt;Country&gt;India&lt;/Country&gt;&lt;/Person&gt;</a:t>
            </a:r>
            <a:endParaRPr sz="1400">
              <a:highlight>
                <a:srgbClr val="D9EAD3"/>
              </a:highlight>
            </a:endParaRPr>
          </a:p>
          <a:p>
            <a:pPr indent="0" lvl="0" marL="0" rtl="0" algn="l">
              <a:spcBef>
                <a:spcPts val="600"/>
              </a:spcBef>
              <a:spcAft>
                <a:spcPts val="0"/>
              </a:spcAft>
              <a:buNone/>
            </a:pPr>
            <a:r>
              <a:t/>
            </a:r>
            <a:endParaRPr sz="1400"/>
          </a:p>
        </p:txBody>
      </p:sp>
      <p:sp>
        <p:nvSpPr>
          <p:cNvPr id="139" name="Google Shape;139;p20"/>
          <p:cNvSpPr/>
          <p:nvPr/>
        </p:nvSpPr>
        <p:spPr>
          <a:xfrm>
            <a:off x="1006950" y="2076117"/>
            <a:ext cx="7130100" cy="46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Request Header</a:t>
            </a:r>
            <a:endParaRPr b="1" sz="1800"/>
          </a:p>
        </p:txBody>
      </p:sp>
      <p:sp>
        <p:nvSpPr>
          <p:cNvPr id="140" name="Google Shape;140;p20"/>
          <p:cNvSpPr/>
          <p:nvPr/>
        </p:nvSpPr>
        <p:spPr>
          <a:xfrm>
            <a:off x="1006950" y="2545633"/>
            <a:ext cx="7130100" cy="46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Request Body</a:t>
            </a:r>
            <a:endParaRPr b="1" sz="1800"/>
          </a:p>
        </p:txBody>
      </p:sp>
      <p:sp>
        <p:nvSpPr>
          <p:cNvPr id="141" name="Google Shape;141;p20"/>
          <p:cNvSpPr/>
          <p:nvPr/>
        </p:nvSpPr>
        <p:spPr>
          <a:xfrm>
            <a:off x="1006950" y="1606600"/>
            <a:ext cx="2126400" cy="4695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VERB</a:t>
            </a:r>
            <a:endParaRPr b="1" sz="1800"/>
          </a:p>
        </p:txBody>
      </p:sp>
      <p:sp>
        <p:nvSpPr>
          <p:cNvPr id="142" name="Google Shape;142;p20"/>
          <p:cNvSpPr/>
          <p:nvPr/>
        </p:nvSpPr>
        <p:spPr>
          <a:xfrm>
            <a:off x="3133350" y="1606600"/>
            <a:ext cx="2648700" cy="469500"/>
          </a:xfrm>
          <a:prstGeom prst="rect">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URI</a:t>
            </a:r>
            <a:endParaRPr b="1" sz="1800"/>
          </a:p>
        </p:txBody>
      </p:sp>
      <p:sp>
        <p:nvSpPr>
          <p:cNvPr id="143" name="Google Shape;143;p20"/>
          <p:cNvSpPr/>
          <p:nvPr/>
        </p:nvSpPr>
        <p:spPr>
          <a:xfrm>
            <a:off x="5782050" y="1606600"/>
            <a:ext cx="2355000" cy="469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HTTP Version</a:t>
            </a:r>
            <a:endParaRPr b="1"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Anatomy of an HTTP Response</a:t>
            </a:r>
            <a:endParaRPr/>
          </a:p>
        </p:txBody>
      </p:sp>
      <p:sp>
        <p:nvSpPr>
          <p:cNvPr id="149" name="Google Shape;149;p21"/>
          <p:cNvSpPr txBox="1"/>
          <p:nvPr>
            <p:ph idx="1" type="body"/>
          </p:nvPr>
        </p:nvSpPr>
        <p:spPr>
          <a:xfrm>
            <a:off x="457200" y="3204100"/>
            <a:ext cx="8229600" cy="3363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&lt;Response code&gt; contains the status of the request.  It is almost always a 3-digit HTTP status code from a pre-defined list. </a:t>
            </a:r>
            <a:endParaRPr sz="2400"/>
          </a:p>
          <a:p>
            <a:pPr indent="-381000" lvl="0" marL="457200" rtl="0" algn="l">
              <a:spcBef>
                <a:spcPts val="0"/>
              </a:spcBef>
              <a:spcAft>
                <a:spcPts val="0"/>
              </a:spcAft>
              <a:buSzPts val="2400"/>
              <a:buChar char="●"/>
            </a:pPr>
            <a:r>
              <a:rPr lang="en" sz="2400"/>
              <a:t>&lt;Response Header&gt; contains the metadata and settings about the response message.</a:t>
            </a:r>
            <a:endParaRPr sz="2400"/>
          </a:p>
          <a:p>
            <a:pPr indent="-381000" lvl="0" marL="457200" rtl="0" algn="l">
              <a:spcBef>
                <a:spcPts val="0"/>
              </a:spcBef>
              <a:spcAft>
                <a:spcPts val="0"/>
              </a:spcAft>
              <a:buSzPts val="2400"/>
              <a:buChar char="●"/>
            </a:pPr>
            <a:r>
              <a:rPr lang="en" sz="2400"/>
              <a:t>&lt;Response Body&gt; contains the representation if the request was successful. </a:t>
            </a:r>
            <a:endParaRPr sz="2400"/>
          </a:p>
          <a:p>
            <a:pPr indent="0" lvl="0" marL="0" rtl="0" algn="l">
              <a:spcBef>
                <a:spcPts val="600"/>
              </a:spcBef>
              <a:spcAft>
                <a:spcPts val="0"/>
              </a:spcAft>
              <a:buNone/>
            </a:pPr>
            <a:r>
              <a:t/>
            </a:r>
            <a:endParaRPr sz="2000"/>
          </a:p>
        </p:txBody>
      </p:sp>
      <p:sp>
        <p:nvSpPr>
          <p:cNvPr id="150" name="Google Shape;150;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21"/>
          <p:cNvSpPr/>
          <p:nvPr/>
        </p:nvSpPr>
        <p:spPr>
          <a:xfrm>
            <a:off x="1006950" y="2076117"/>
            <a:ext cx="7130100" cy="46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Response Header</a:t>
            </a:r>
            <a:endParaRPr b="1" sz="1800"/>
          </a:p>
        </p:txBody>
      </p:sp>
      <p:sp>
        <p:nvSpPr>
          <p:cNvPr id="152" name="Google Shape;152;p21"/>
          <p:cNvSpPr/>
          <p:nvPr/>
        </p:nvSpPr>
        <p:spPr>
          <a:xfrm>
            <a:off x="1006950" y="2545633"/>
            <a:ext cx="7130100" cy="46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Response Body</a:t>
            </a:r>
            <a:endParaRPr b="1" sz="1800"/>
          </a:p>
        </p:txBody>
      </p:sp>
      <p:sp>
        <p:nvSpPr>
          <p:cNvPr id="153" name="Google Shape;153;p21"/>
          <p:cNvSpPr/>
          <p:nvPr/>
        </p:nvSpPr>
        <p:spPr>
          <a:xfrm>
            <a:off x="1006950" y="1606625"/>
            <a:ext cx="3569100" cy="469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HTTP Version</a:t>
            </a:r>
            <a:endParaRPr b="1" sz="1800"/>
          </a:p>
        </p:txBody>
      </p:sp>
      <p:sp>
        <p:nvSpPr>
          <p:cNvPr id="154" name="Google Shape;154;p21"/>
          <p:cNvSpPr/>
          <p:nvPr/>
        </p:nvSpPr>
        <p:spPr>
          <a:xfrm>
            <a:off x="4576050" y="1606625"/>
            <a:ext cx="3569100" cy="4695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Response Code</a:t>
            </a:r>
            <a:endParaRPr b="1" sz="1800">
              <a:solidFill>
                <a:srgbClr val="F4CCCC"/>
              </a:solidFill>
              <a:highlight>
                <a:srgbClr val="F4CCCC"/>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8" name="Shape 158"/>
        <p:cNvGrpSpPr/>
        <p:nvPr/>
      </p:nvGrpSpPr>
      <p:grpSpPr>
        <a:xfrm>
          <a:off x="0" y="0"/>
          <a:ext cx="0" cy="0"/>
          <a:chOff x="0" y="0"/>
          <a:chExt cx="0" cy="0"/>
        </a:xfrm>
      </p:grpSpPr>
      <p:sp>
        <p:nvSpPr>
          <p:cNvPr id="159" name="Google Shape;159;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HTTP Response Example</a:t>
            </a:r>
            <a:endParaRPr/>
          </a:p>
        </p:txBody>
      </p:sp>
      <p:sp>
        <p:nvSpPr>
          <p:cNvPr id="160" name="Google Shape;160;p22"/>
          <p:cNvSpPr txBox="1"/>
          <p:nvPr>
            <p:ph idx="1" type="body"/>
          </p:nvPr>
        </p:nvSpPr>
        <p:spPr>
          <a:xfrm>
            <a:off x="457200" y="3204100"/>
            <a:ext cx="8229600" cy="3363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GET Response:</a:t>
            </a:r>
            <a:endParaRPr sz="2400"/>
          </a:p>
          <a:p>
            <a:pPr indent="0" lvl="0" marL="0" rtl="0" algn="l">
              <a:spcBef>
                <a:spcPts val="600"/>
              </a:spcBef>
              <a:spcAft>
                <a:spcPts val="0"/>
              </a:spcAft>
              <a:buNone/>
            </a:pPr>
            <a:r>
              <a:rPr lang="en" sz="1800">
                <a:highlight>
                  <a:srgbClr val="FFF2CC"/>
                </a:highlight>
              </a:rPr>
              <a:t>HTTP/1.1</a:t>
            </a:r>
            <a:r>
              <a:rPr lang="en" sz="1800"/>
              <a:t> </a:t>
            </a:r>
            <a:r>
              <a:rPr lang="en" sz="1800">
                <a:highlight>
                  <a:srgbClr val="EA9999"/>
                </a:highlight>
              </a:rPr>
              <a:t>200 OK</a:t>
            </a:r>
            <a:endParaRPr sz="1800">
              <a:highlight>
                <a:srgbClr val="EA9999"/>
              </a:highlight>
            </a:endParaRPr>
          </a:p>
          <a:p>
            <a:pPr indent="0" lvl="0" marL="0" rtl="0" algn="l">
              <a:spcBef>
                <a:spcPts val="600"/>
              </a:spcBef>
              <a:spcAft>
                <a:spcPts val="0"/>
              </a:spcAft>
              <a:buNone/>
            </a:pPr>
            <a:r>
              <a:rPr lang="en" sz="1800">
                <a:highlight>
                  <a:srgbClr val="E6B8AF"/>
                </a:highlight>
              </a:rPr>
              <a:t>Date: Sat, 23 Aug 2014 18:31:04 GMT, Server: Apache/2, Last-Modified: Wed, 01 Sep 2004 13:24:52 GMT, Accept-Ranges: bytes, Content-Length: 32859, Cache-Control: max-age=21600, must-revalidate, Expires: Sun, 24 Aug 2014 00:31:04 GMT, Content-Type: text/html; charset=iso-8859-1</a:t>
            </a:r>
            <a:endParaRPr sz="1800">
              <a:highlight>
                <a:srgbClr val="E6B8AF"/>
              </a:highlight>
            </a:endParaRPr>
          </a:p>
          <a:p>
            <a:pPr indent="0" lvl="0" marL="0" rtl="0" algn="l">
              <a:spcBef>
                <a:spcPts val="600"/>
              </a:spcBef>
              <a:spcAft>
                <a:spcPts val="0"/>
              </a:spcAft>
              <a:buNone/>
            </a:pPr>
            <a:r>
              <a:rPr lang="en" sz="1800">
                <a:highlight>
                  <a:srgbClr val="D9EAD3"/>
                </a:highlight>
              </a:rPr>
              <a:t>&lt;!DOCTYPE html PUBLIC "-//W3C//DTD XHTML 1.0 Strict//EN" "</a:t>
            </a:r>
            <a:r>
              <a:rPr lang="en" sz="1800" u="sng">
                <a:solidFill>
                  <a:schemeClr val="hlink"/>
                </a:solidFill>
                <a:highlight>
                  <a:srgbClr val="D9EAD3"/>
                </a:highlight>
                <a:hlinkClick r:id="rId3"/>
              </a:rPr>
              <a:t>http://www.w3.org/TR/xhtml1/DTD/xhtml1-strict.dtd</a:t>
            </a:r>
            <a:r>
              <a:rPr lang="en" sz="1800">
                <a:highlight>
                  <a:srgbClr val="D9EAD3"/>
                </a:highlight>
              </a:rPr>
              <a:t>"&gt; &lt;html xmlns='</a:t>
            </a:r>
            <a:r>
              <a:rPr lang="en" sz="1800" u="sng">
                <a:solidFill>
                  <a:schemeClr val="hlink"/>
                </a:solidFill>
                <a:highlight>
                  <a:srgbClr val="D9EAD3"/>
                </a:highlight>
                <a:hlinkClick r:id="rId4"/>
              </a:rPr>
              <a:t>http://www.w3.org/1999/xhtml</a:t>
            </a:r>
            <a:r>
              <a:rPr lang="en" sz="1800">
                <a:highlight>
                  <a:srgbClr val="D9EAD3"/>
                </a:highlight>
              </a:rPr>
              <a:t>'&gt; &lt;head&gt;&lt;title&gt;Hypertext Transfer Protocol -- HTTP/1.1&lt;/title&gt;&lt;/head&gt; &lt;body&gt; …</a:t>
            </a:r>
            <a:endParaRPr sz="1800">
              <a:highlight>
                <a:srgbClr val="D9EAD3"/>
              </a:highlight>
            </a:endParaRPr>
          </a:p>
          <a:p>
            <a:pPr indent="0" lvl="0" marL="0" rtl="0" algn="l">
              <a:spcBef>
                <a:spcPts val="600"/>
              </a:spcBef>
              <a:spcAft>
                <a:spcPts val="0"/>
              </a:spcAft>
              <a:buNone/>
            </a:pPr>
            <a:r>
              <a:t/>
            </a:r>
            <a:endParaRPr sz="1800"/>
          </a:p>
          <a:p>
            <a:pPr indent="0" lvl="0" marL="0" rtl="0" algn="l">
              <a:spcBef>
                <a:spcPts val="600"/>
              </a:spcBef>
              <a:spcAft>
                <a:spcPts val="0"/>
              </a:spcAft>
              <a:buNone/>
            </a:pPr>
            <a:r>
              <a:t/>
            </a:r>
            <a:endParaRPr sz="1800"/>
          </a:p>
        </p:txBody>
      </p:sp>
      <p:sp>
        <p:nvSpPr>
          <p:cNvPr id="161" name="Google Shape;161;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2" name="Google Shape;162;p22"/>
          <p:cNvSpPr/>
          <p:nvPr/>
        </p:nvSpPr>
        <p:spPr>
          <a:xfrm>
            <a:off x="1006950" y="2076117"/>
            <a:ext cx="7130100" cy="469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Response Header</a:t>
            </a:r>
            <a:endParaRPr b="1" sz="1800"/>
          </a:p>
        </p:txBody>
      </p:sp>
      <p:sp>
        <p:nvSpPr>
          <p:cNvPr id="163" name="Google Shape;163;p22"/>
          <p:cNvSpPr/>
          <p:nvPr/>
        </p:nvSpPr>
        <p:spPr>
          <a:xfrm>
            <a:off x="1006950" y="2545633"/>
            <a:ext cx="7130100" cy="469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Response Body</a:t>
            </a:r>
            <a:endParaRPr b="1" sz="1800"/>
          </a:p>
        </p:txBody>
      </p:sp>
      <p:sp>
        <p:nvSpPr>
          <p:cNvPr id="164" name="Google Shape;164;p22"/>
          <p:cNvSpPr/>
          <p:nvPr/>
        </p:nvSpPr>
        <p:spPr>
          <a:xfrm>
            <a:off x="1006950" y="1606625"/>
            <a:ext cx="3569100" cy="4695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HTTP Version</a:t>
            </a:r>
            <a:endParaRPr b="1" sz="1800"/>
          </a:p>
        </p:txBody>
      </p:sp>
      <p:sp>
        <p:nvSpPr>
          <p:cNvPr id="165" name="Google Shape;165;p22"/>
          <p:cNvSpPr/>
          <p:nvPr/>
        </p:nvSpPr>
        <p:spPr>
          <a:xfrm>
            <a:off x="4576050" y="1606625"/>
            <a:ext cx="3569100" cy="4695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Response Code</a:t>
            </a:r>
            <a:endParaRPr b="1" sz="1800">
              <a:solidFill>
                <a:srgbClr val="F4CCCC"/>
              </a:solidFill>
              <a:highlight>
                <a:srgbClr val="F4CCCC"/>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HTTP Status Codes</a:t>
            </a:r>
            <a:endParaRPr/>
          </a:p>
        </p:txBody>
      </p:sp>
      <p:sp>
        <p:nvSpPr>
          <p:cNvPr id="171" name="Google Shape;171;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Common </a:t>
            </a:r>
            <a:r>
              <a:rPr lang="en"/>
              <a:t>Responses: </a:t>
            </a:r>
            <a:endParaRPr/>
          </a:p>
          <a:p>
            <a:pPr indent="-381000" lvl="1" marL="914400" rtl="0" algn="l">
              <a:spcBef>
                <a:spcPts val="0"/>
              </a:spcBef>
              <a:spcAft>
                <a:spcPts val="0"/>
              </a:spcAft>
              <a:buSzPts val="2400"/>
              <a:buChar char="○"/>
            </a:pPr>
            <a:r>
              <a:rPr lang="en"/>
              <a:t>200 Ok  (succeeded)</a:t>
            </a:r>
            <a:endParaRPr/>
          </a:p>
          <a:p>
            <a:pPr indent="-381000" lvl="1" marL="914400" rtl="0" algn="l">
              <a:spcBef>
                <a:spcPts val="0"/>
              </a:spcBef>
              <a:spcAft>
                <a:spcPts val="0"/>
              </a:spcAft>
              <a:buSzPts val="2400"/>
              <a:buChar char="○"/>
            </a:pPr>
            <a:r>
              <a:rPr lang="en"/>
              <a:t>201 Created (a new resource)</a:t>
            </a:r>
            <a:endParaRPr/>
          </a:p>
          <a:p>
            <a:pPr indent="-381000" lvl="1" marL="914400" rtl="0" algn="l">
              <a:spcBef>
                <a:spcPts val="0"/>
              </a:spcBef>
              <a:spcAft>
                <a:spcPts val="0"/>
              </a:spcAft>
              <a:buSzPts val="2400"/>
              <a:buChar char="○"/>
            </a:pPr>
            <a:r>
              <a:rPr lang="en"/>
              <a:t>202 Accepted (not completed)</a:t>
            </a:r>
            <a:endParaRPr/>
          </a:p>
          <a:p>
            <a:pPr indent="-381000" lvl="1" marL="914400" rtl="0" algn="l">
              <a:spcBef>
                <a:spcPts val="0"/>
              </a:spcBef>
              <a:spcAft>
                <a:spcPts val="0"/>
              </a:spcAft>
              <a:buSzPts val="2400"/>
              <a:buChar char="○"/>
            </a:pPr>
            <a:r>
              <a:rPr lang="en"/>
              <a:t>204 No Content (fulfilled request, nothing to return)</a:t>
            </a:r>
            <a:endParaRPr/>
          </a:p>
          <a:p>
            <a:pPr indent="-381000" lvl="1" marL="914400" rtl="0" algn="l">
              <a:spcBef>
                <a:spcPts val="0"/>
              </a:spcBef>
              <a:spcAft>
                <a:spcPts val="0"/>
              </a:spcAft>
              <a:buSzPts val="2400"/>
              <a:buChar char="○"/>
            </a:pPr>
            <a:r>
              <a:rPr lang="en"/>
              <a:t>205 Reset content (reload page)</a:t>
            </a:r>
            <a:endParaRPr/>
          </a:p>
          <a:p>
            <a:pPr indent="-381000" lvl="1" marL="914400" rtl="0" algn="l">
              <a:spcBef>
                <a:spcPts val="0"/>
              </a:spcBef>
              <a:spcAft>
                <a:spcPts val="0"/>
              </a:spcAft>
              <a:buSzPts val="2400"/>
              <a:buChar char="○"/>
            </a:pPr>
            <a:r>
              <a:rPr lang="en"/>
              <a:t>206 Partial content</a:t>
            </a:r>
            <a:endParaRPr/>
          </a:p>
          <a:p>
            <a:pPr indent="-381000" lvl="1" marL="914400" rtl="0" algn="l">
              <a:spcBef>
                <a:spcPts val="0"/>
              </a:spcBef>
              <a:spcAft>
                <a:spcPts val="0"/>
              </a:spcAft>
              <a:buSzPts val="2400"/>
              <a:buChar char="○"/>
            </a:pPr>
            <a:r>
              <a:rPr lang="en"/>
              <a:t>301 Redirection: moved permanently</a:t>
            </a:r>
            <a:endParaRPr/>
          </a:p>
          <a:p>
            <a:pPr indent="-381000" lvl="1" marL="914400" rtl="0" algn="l">
              <a:spcBef>
                <a:spcPts val="0"/>
              </a:spcBef>
              <a:spcAft>
                <a:spcPts val="0"/>
              </a:spcAft>
              <a:buSzPts val="2400"/>
              <a:buChar char="○"/>
            </a:pPr>
            <a:r>
              <a:rPr lang="en"/>
              <a:t>302 Redirection: found (temporary move)</a:t>
            </a:r>
            <a:endParaRPr/>
          </a:p>
          <a:p>
            <a:pPr indent="-381000" lvl="1" marL="914400" rtl="0" algn="l">
              <a:spcBef>
                <a:spcPts val="0"/>
              </a:spcBef>
              <a:spcAft>
                <a:spcPts val="0"/>
              </a:spcAft>
              <a:buSzPts val="2400"/>
              <a:buChar char="○"/>
            </a:pPr>
            <a:r>
              <a:rPr lang="en"/>
              <a:t>400 Bad request </a:t>
            </a:r>
            <a:endParaRPr/>
          </a:p>
          <a:p>
            <a:pPr indent="-381000" lvl="1" marL="914400" rtl="0" algn="l">
              <a:spcBef>
                <a:spcPts val="0"/>
              </a:spcBef>
              <a:spcAft>
                <a:spcPts val="0"/>
              </a:spcAft>
              <a:buSzPts val="2400"/>
              <a:buChar char="○"/>
            </a:pPr>
            <a:r>
              <a:rPr lang="en"/>
              <a:t>401 Unauthorized</a:t>
            </a:r>
            <a:endParaRPr/>
          </a:p>
          <a:p>
            <a:pPr indent="-381000" lvl="1" marL="914400" rtl="0" algn="l">
              <a:spcBef>
                <a:spcPts val="0"/>
              </a:spcBef>
              <a:spcAft>
                <a:spcPts val="0"/>
              </a:spcAft>
              <a:buSzPts val="2400"/>
              <a:buChar char="○"/>
            </a:pPr>
            <a:r>
              <a:rPr lang="en"/>
              <a:t>402 Payment Required</a:t>
            </a:r>
            <a:endParaRPr/>
          </a:p>
          <a:p>
            <a:pPr indent="-381000" lvl="1" marL="914400" rtl="0" algn="l">
              <a:spcBef>
                <a:spcPts val="0"/>
              </a:spcBef>
              <a:spcAft>
                <a:spcPts val="0"/>
              </a:spcAft>
              <a:buSzPts val="2400"/>
              <a:buChar char="○"/>
            </a:pPr>
            <a:r>
              <a:rPr lang="en"/>
              <a:t>404 Not found</a:t>
            </a:r>
            <a:endParaRPr/>
          </a:p>
        </p:txBody>
      </p:sp>
      <p:sp>
        <p:nvSpPr>
          <p:cNvPr id="172" name="Google Shape;172;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4"/>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Representational State Transfer (REST)</a:t>
            </a:r>
            <a:endParaRPr b="1" sz="4800">
              <a:solidFill>
                <a:srgbClr val="FFFFFF"/>
              </a:solidFill>
            </a:endParaRPr>
          </a:p>
        </p:txBody>
      </p:sp>
      <p:sp>
        <p:nvSpPr>
          <p:cNvPr id="178" name="Google Shape;178;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Representational State Transfer</a:t>
            </a:r>
            <a:endParaRPr/>
          </a:p>
        </p:txBody>
      </p:sp>
      <p:sp>
        <p:nvSpPr>
          <p:cNvPr id="184" name="Google Shape;184;p25"/>
          <p:cNvSpPr txBox="1"/>
          <p:nvPr>
            <p:ph idx="1" type="body"/>
          </p:nvPr>
        </p:nvSpPr>
        <p:spPr>
          <a:xfrm>
            <a:off x="457200" y="3452650"/>
            <a:ext cx="8229600" cy="31155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A</a:t>
            </a:r>
            <a:r>
              <a:rPr lang="en" sz="2000"/>
              <a:t> Client references a resource using a URI.  </a:t>
            </a:r>
            <a:endParaRPr sz="2000"/>
          </a:p>
          <a:p>
            <a:pPr indent="-355600" lvl="0" marL="457200" rtl="0" algn="l">
              <a:spcBef>
                <a:spcPts val="0"/>
              </a:spcBef>
              <a:spcAft>
                <a:spcPts val="0"/>
              </a:spcAft>
              <a:buSzPts val="2000"/>
              <a:buChar char="●"/>
            </a:pPr>
            <a:r>
              <a:rPr lang="en" sz="2000"/>
              <a:t>A </a:t>
            </a:r>
            <a:r>
              <a:rPr b="1" lang="en" sz="2000"/>
              <a:t>representation</a:t>
            </a:r>
            <a:r>
              <a:rPr lang="en" sz="2000"/>
              <a:t> of the resource is returned.</a:t>
            </a:r>
            <a:endParaRPr sz="2000"/>
          </a:p>
          <a:p>
            <a:pPr indent="-355600" lvl="1" marL="914400" rtl="0" algn="l">
              <a:spcBef>
                <a:spcPts val="0"/>
              </a:spcBef>
              <a:spcAft>
                <a:spcPts val="0"/>
              </a:spcAft>
              <a:buSzPts val="2000"/>
              <a:buChar char="○"/>
            </a:pPr>
            <a:r>
              <a:rPr lang="en" sz="2000"/>
              <a:t>Receiving</a:t>
            </a:r>
            <a:r>
              <a:rPr lang="en" sz="2000"/>
              <a:t> the representation places the client in a new </a:t>
            </a:r>
            <a:r>
              <a:rPr b="1" lang="en" sz="2000"/>
              <a:t>state</a:t>
            </a:r>
            <a:r>
              <a:rPr lang="en" sz="2000"/>
              <a:t>. </a:t>
            </a:r>
            <a:endParaRPr sz="2000"/>
          </a:p>
          <a:p>
            <a:pPr indent="-355600" lvl="0" marL="457200" rtl="0" algn="l">
              <a:spcBef>
                <a:spcPts val="0"/>
              </a:spcBef>
              <a:spcAft>
                <a:spcPts val="0"/>
              </a:spcAft>
              <a:buSzPts val="2000"/>
              <a:buChar char="●"/>
            </a:pPr>
            <a:r>
              <a:rPr lang="en" sz="2000"/>
              <a:t>When the client selects a hyperlink in Boeing747.html, it accesses another resource.</a:t>
            </a:r>
            <a:endParaRPr sz="2000"/>
          </a:p>
          <a:p>
            <a:pPr indent="-355600" lvl="0" marL="457200" rtl="0" algn="l">
              <a:spcBef>
                <a:spcPts val="0"/>
              </a:spcBef>
              <a:spcAft>
                <a:spcPts val="0"/>
              </a:spcAft>
              <a:buSzPts val="2000"/>
              <a:buChar char="●"/>
            </a:pPr>
            <a:r>
              <a:rPr lang="en" sz="2000"/>
              <a:t>The new representation places the client into yet another state. </a:t>
            </a:r>
            <a:endParaRPr sz="2000"/>
          </a:p>
          <a:p>
            <a:pPr indent="-355600" lvl="1" marL="914400" rtl="0" algn="l">
              <a:spcBef>
                <a:spcPts val="0"/>
              </a:spcBef>
              <a:spcAft>
                <a:spcPts val="0"/>
              </a:spcAft>
              <a:buSzPts val="2000"/>
              <a:buChar char="○"/>
            </a:pPr>
            <a:r>
              <a:rPr lang="en" sz="2000"/>
              <a:t>Thus, the client application </a:t>
            </a:r>
            <a:r>
              <a:rPr b="1" lang="en" sz="2000"/>
              <a:t>transfers</a:t>
            </a:r>
            <a:r>
              <a:rPr lang="en" sz="2000"/>
              <a:t> state with each resource representation.</a:t>
            </a:r>
            <a:endParaRPr sz="2000"/>
          </a:p>
        </p:txBody>
      </p:sp>
      <p:sp>
        <p:nvSpPr>
          <p:cNvPr id="185" name="Google Shape;185;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6" name="Google Shape;186;p25"/>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pic>
        <p:nvPicPr>
          <p:cNvPr id="187" name="Google Shape;187;p25"/>
          <p:cNvPicPr preferRelativeResize="0"/>
          <p:nvPr/>
        </p:nvPicPr>
        <p:blipFill>
          <a:blip r:embed="rId3">
            <a:alphaModFix/>
          </a:blip>
          <a:stretch>
            <a:fillRect/>
          </a:stretch>
        </p:blipFill>
        <p:spPr>
          <a:xfrm>
            <a:off x="1776738" y="1585825"/>
            <a:ext cx="5590525" cy="1947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Core Idea</a:t>
            </a:r>
            <a:endParaRPr/>
          </a:p>
        </p:txBody>
      </p:sp>
      <p:sp>
        <p:nvSpPr>
          <p:cNvPr id="193" name="Google Shape;193;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REST </a:t>
            </a:r>
            <a:r>
              <a:rPr lang="en"/>
              <a:t>is modeled after the natural workflow of the Internet.</a:t>
            </a:r>
            <a:endParaRPr/>
          </a:p>
          <a:p>
            <a:pPr indent="-381000" lvl="1" marL="914400" rtl="0" algn="l">
              <a:spcBef>
                <a:spcPts val="0"/>
              </a:spcBef>
              <a:spcAft>
                <a:spcPts val="0"/>
              </a:spcAft>
              <a:buSzPts val="2400"/>
              <a:buChar char="○"/>
            </a:pPr>
            <a:r>
              <a:rPr lang="en"/>
              <a:t>Motivation: Create a design pattern for how the web should work, such that it could serve as a guiding framework for designing web services.</a:t>
            </a:r>
            <a:endParaRPr/>
          </a:p>
          <a:p>
            <a:pPr indent="-381000" lvl="1" marL="914400" rtl="0" algn="l">
              <a:spcBef>
                <a:spcPts val="0"/>
              </a:spcBef>
              <a:spcAft>
                <a:spcPts val="0"/>
              </a:spcAft>
              <a:buSzPts val="2400"/>
              <a:buChar char="○"/>
            </a:pPr>
            <a:r>
              <a:rPr lang="en"/>
              <a:t>A well-designed web application behaves as a network of web pages (a virtual state-machine). </a:t>
            </a:r>
            <a:endParaRPr/>
          </a:p>
          <a:p>
            <a:pPr indent="-381000" lvl="1" marL="914400" rtl="0" algn="l">
              <a:spcBef>
                <a:spcPts val="0"/>
              </a:spcBef>
              <a:spcAft>
                <a:spcPts val="0"/>
              </a:spcAft>
              <a:buSzPts val="2400"/>
              <a:buChar char="○"/>
            </a:pPr>
            <a:r>
              <a:rPr lang="en"/>
              <a:t>The user progresses through an application by selecting links (state transitions).</a:t>
            </a:r>
            <a:endParaRPr/>
          </a:p>
          <a:p>
            <a:pPr indent="-381000" lvl="1" marL="914400" rtl="0" algn="l">
              <a:spcBef>
                <a:spcPts val="0"/>
              </a:spcBef>
              <a:spcAft>
                <a:spcPts val="0"/>
              </a:spcAft>
              <a:buSzPts val="2400"/>
              <a:buChar char="○"/>
            </a:pPr>
            <a:r>
              <a:rPr lang="en"/>
              <a:t>Resulting in the next page (the next state of the application) being transferred to the user and rendered for their use.</a:t>
            </a:r>
            <a:endParaRPr/>
          </a:p>
          <a:p>
            <a:pPr indent="0" lvl="0" marL="0" rtl="0" algn="l">
              <a:spcBef>
                <a:spcPts val="600"/>
              </a:spcBef>
              <a:spcAft>
                <a:spcPts val="0"/>
              </a:spcAft>
              <a:buNone/>
            </a:pPr>
            <a:r>
              <a:t/>
            </a:r>
            <a:endParaRPr/>
          </a:p>
        </p:txBody>
      </p:sp>
      <p:sp>
        <p:nvSpPr>
          <p:cNvPr id="194" name="Google Shape;194;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REST - Not a Standard</a:t>
            </a:r>
            <a:endParaRPr/>
          </a:p>
        </p:txBody>
      </p:sp>
      <p:sp>
        <p:nvSpPr>
          <p:cNvPr id="200" name="Google Shape;200;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REST is not a standard.  </a:t>
            </a:r>
            <a:endParaRPr/>
          </a:p>
          <a:p>
            <a:pPr indent="-381000" lvl="1" marL="914400" rtl="0" algn="l">
              <a:spcBef>
                <a:spcPts val="0"/>
              </a:spcBef>
              <a:spcAft>
                <a:spcPts val="0"/>
              </a:spcAft>
              <a:buSzPts val="2400"/>
              <a:buChar char="○"/>
            </a:pPr>
            <a:r>
              <a:rPr lang="en"/>
              <a:t>W3C will not put out a REST specification.  </a:t>
            </a:r>
            <a:endParaRPr/>
          </a:p>
          <a:p>
            <a:pPr indent="-381000" lvl="1" marL="914400" rtl="0" algn="l">
              <a:spcBef>
                <a:spcPts val="0"/>
              </a:spcBef>
              <a:spcAft>
                <a:spcPts val="0"/>
              </a:spcAft>
              <a:buSzPts val="2400"/>
              <a:buChar char="○"/>
            </a:pPr>
            <a:r>
              <a:rPr lang="en"/>
              <a:t>Microsoft does not sell a REST developer's toolkit.</a:t>
            </a:r>
            <a:endParaRPr/>
          </a:p>
          <a:p>
            <a:pPr indent="-419100" lvl="0" marL="457200" rtl="0" algn="l">
              <a:spcBef>
                <a:spcPts val="0"/>
              </a:spcBef>
              <a:spcAft>
                <a:spcPts val="0"/>
              </a:spcAft>
              <a:buSzPts val="3000"/>
              <a:buChar char="●"/>
            </a:pPr>
            <a:r>
              <a:rPr lang="en"/>
              <a:t>REST is just an architectural pattern. </a:t>
            </a:r>
            <a:endParaRPr/>
          </a:p>
          <a:p>
            <a:pPr indent="-381000" lvl="1" marL="914400" rtl="0" algn="l">
              <a:spcBef>
                <a:spcPts val="0"/>
              </a:spcBef>
              <a:spcAft>
                <a:spcPts val="0"/>
              </a:spcAft>
              <a:buSzPts val="2400"/>
              <a:buChar char="○"/>
            </a:pPr>
            <a:r>
              <a:rPr lang="en"/>
              <a:t>You can't bottle up a pattern.  </a:t>
            </a:r>
            <a:endParaRPr/>
          </a:p>
          <a:p>
            <a:pPr indent="-381000" lvl="1" marL="914400" rtl="0" algn="l">
              <a:spcBef>
                <a:spcPts val="0"/>
              </a:spcBef>
              <a:spcAft>
                <a:spcPts val="0"/>
              </a:spcAft>
              <a:buSzPts val="2400"/>
              <a:buChar char="○"/>
            </a:pPr>
            <a:r>
              <a:rPr lang="en"/>
              <a:t>You can only understand it and design your web services based on it.</a:t>
            </a:r>
            <a:endParaRPr/>
          </a:p>
          <a:p>
            <a:pPr indent="-419100" lvl="0" marL="457200" rtl="0" algn="l">
              <a:spcBef>
                <a:spcPts val="0"/>
              </a:spcBef>
              <a:spcAft>
                <a:spcPts val="0"/>
              </a:spcAft>
              <a:buSzPts val="3000"/>
              <a:buChar char="●"/>
            </a:pPr>
            <a:r>
              <a:rPr lang="en"/>
              <a:t>REST does prescribe the use of standards:</a:t>
            </a:r>
            <a:endParaRPr/>
          </a:p>
          <a:p>
            <a:pPr indent="-381000" lvl="1" marL="914400" rtl="0" algn="l">
              <a:spcBef>
                <a:spcPts val="0"/>
              </a:spcBef>
              <a:spcAft>
                <a:spcPts val="0"/>
              </a:spcAft>
              <a:buSzPts val="2400"/>
              <a:buChar char="○"/>
            </a:pPr>
            <a:r>
              <a:rPr lang="en"/>
              <a:t>HTTP, URL</a:t>
            </a:r>
            <a:endParaRPr/>
          </a:p>
          <a:p>
            <a:pPr indent="-381000" lvl="1" marL="914400" rtl="0" algn="l">
              <a:spcBef>
                <a:spcPts val="0"/>
              </a:spcBef>
              <a:spcAft>
                <a:spcPts val="0"/>
              </a:spcAft>
              <a:buSzPts val="2400"/>
              <a:buChar char="○"/>
            </a:pPr>
            <a:r>
              <a:rPr lang="en"/>
              <a:t>XML/HTML/JPEG/etc. (Resource Representations)</a:t>
            </a:r>
            <a:endParaRPr/>
          </a:p>
          <a:p>
            <a:pPr indent="-381000" lvl="1" marL="914400" rtl="0" algn="l">
              <a:spcBef>
                <a:spcPts val="0"/>
              </a:spcBef>
              <a:spcAft>
                <a:spcPts val="0"/>
              </a:spcAft>
              <a:buSzPts val="2400"/>
              <a:buChar char="○"/>
            </a:pPr>
            <a:r>
              <a:rPr lang="en"/>
              <a:t>text/xml, text/html, image/gif, image/jpeg, etc.  (Resource Types, MIME Types)</a:t>
            </a:r>
            <a:endParaRPr/>
          </a:p>
        </p:txBody>
      </p:sp>
      <p:sp>
        <p:nvSpPr>
          <p:cNvPr id="201" name="Google Shape;201;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2" name="Google Shape;202;p27"/>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Parts Depot Web Store</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Parts Depot, Inc wants to deploy a web service to enable its customers to:</a:t>
            </a:r>
            <a:endParaRPr/>
          </a:p>
          <a:p>
            <a:pPr indent="-381000" lvl="1" marL="914400" rtl="0" algn="l">
              <a:spcBef>
                <a:spcPts val="0"/>
              </a:spcBef>
              <a:spcAft>
                <a:spcPts val="0"/>
              </a:spcAft>
              <a:buSzPts val="2400"/>
              <a:buChar char="○"/>
            </a:pPr>
            <a:r>
              <a:rPr lang="en"/>
              <a:t>Get a list of parts.</a:t>
            </a:r>
            <a:endParaRPr/>
          </a:p>
          <a:p>
            <a:pPr indent="-381000" lvl="1" marL="914400" rtl="0" algn="l">
              <a:spcBef>
                <a:spcPts val="0"/>
              </a:spcBef>
              <a:spcAft>
                <a:spcPts val="0"/>
              </a:spcAft>
              <a:buSzPts val="2400"/>
              <a:buChar char="○"/>
            </a:pPr>
            <a:r>
              <a:rPr lang="en"/>
              <a:t>Get detailed information about a particular part.</a:t>
            </a:r>
            <a:endParaRPr/>
          </a:p>
          <a:p>
            <a:pPr indent="-381000" lvl="1" marL="914400" rtl="0" algn="l">
              <a:spcBef>
                <a:spcPts val="0"/>
              </a:spcBef>
              <a:spcAft>
                <a:spcPts val="0"/>
              </a:spcAft>
              <a:buSzPts val="2400"/>
              <a:buChar char="○"/>
            </a:pPr>
            <a:r>
              <a:rPr lang="en"/>
              <a:t>Submit a Purchase Order (PO).</a:t>
            </a:r>
            <a:endParaRPr/>
          </a:p>
          <a:p>
            <a:pPr indent="-419100" lvl="0" marL="457200" rtl="0" algn="l">
              <a:spcBef>
                <a:spcPts val="0"/>
              </a:spcBef>
              <a:spcAft>
                <a:spcPts val="0"/>
              </a:spcAft>
              <a:buSzPts val="3000"/>
              <a:buChar char="●"/>
            </a:pPr>
            <a:r>
              <a:rPr lang="en"/>
              <a:t>How would you architect this?</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Verbs in REST</a:t>
            </a:r>
            <a:endParaRPr/>
          </a:p>
        </p:txBody>
      </p:sp>
      <p:sp>
        <p:nvSpPr>
          <p:cNvPr id="208" name="Google Shape;208;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Verbs (loosely) describe actions that are applicable to nouns</a:t>
            </a:r>
            <a:endParaRPr/>
          </a:p>
          <a:p>
            <a:pPr indent="-419100" lvl="0" marL="457200" rtl="0" algn="l">
              <a:spcBef>
                <a:spcPts val="0"/>
              </a:spcBef>
              <a:spcAft>
                <a:spcPts val="0"/>
              </a:spcAft>
              <a:buSzPts val="3000"/>
              <a:buChar char="●"/>
            </a:pPr>
            <a:r>
              <a:rPr lang="en"/>
              <a:t>Using different verbs for every noun would make widespread communication impossible</a:t>
            </a:r>
            <a:endParaRPr/>
          </a:p>
          <a:p>
            <a:pPr indent="-419100" lvl="0" marL="457200" rtl="0" algn="l">
              <a:spcBef>
                <a:spcPts val="0"/>
              </a:spcBef>
              <a:spcAft>
                <a:spcPts val="0"/>
              </a:spcAft>
              <a:buSzPts val="3000"/>
              <a:buChar char="●"/>
            </a:pPr>
            <a:r>
              <a:rPr lang="en"/>
              <a:t>Some verbs only apply to a few nouns</a:t>
            </a:r>
            <a:endParaRPr/>
          </a:p>
          <a:p>
            <a:pPr indent="-381000" lvl="1" marL="914400" rtl="0" algn="l">
              <a:spcBef>
                <a:spcPts val="0"/>
              </a:spcBef>
              <a:spcAft>
                <a:spcPts val="0"/>
              </a:spcAft>
              <a:buSzPts val="2400"/>
              <a:buChar char="○"/>
            </a:pPr>
            <a:r>
              <a:rPr lang="en"/>
              <a:t>In programming we call this “polymorphism”</a:t>
            </a:r>
            <a:endParaRPr/>
          </a:p>
          <a:p>
            <a:pPr indent="-419100" lvl="0" marL="457200" rtl="0" algn="l">
              <a:spcBef>
                <a:spcPts val="0"/>
              </a:spcBef>
              <a:spcAft>
                <a:spcPts val="0"/>
              </a:spcAft>
              <a:buSzPts val="3000"/>
              <a:buChar char="●"/>
            </a:pPr>
            <a:r>
              <a:rPr lang="en"/>
              <a:t>In REST, we use </a:t>
            </a:r>
            <a:r>
              <a:rPr b="1" lang="en"/>
              <a:t>universal verbs</a:t>
            </a:r>
            <a:endParaRPr b="1"/>
          </a:p>
          <a:p>
            <a:pPr indent="-381000" lvl="1" marL="914400" rtl="0" algn="l">
              <a:spcBef>
                <a:spcPts val="0"/>
              </a:spcBef>
              <a:spcAft>
                <a:spcPts val="0"/>
              </a:spcAft>
              <a:buSzPts val="2400"/>
              <a:buChar char="○"/>
            </a:pPr>
            <a:r>
              <a:rPr lang="en"/>
              <a:t>All RESTful services offer the same interface.</a:t>
            </a:r>
            <a:endParaRPr/>
          </a:p>
          <a:p>
            <a:pPr indent="-381000" lvl="1" marL="914400" rtl="0" algn="l">
              <a:spcBef>
                <a:spcPts val="0"/>
              </a:spcBef>
              <a:spcAft>
                <a:spcPts val="0"/>
              </a:spcAft>
              <a:buSzPts val="2400"/>
              <a:buChar char="○"/>
            </a:pPr>
            <a:r>
              <a:rPr lang="en"/>
              <a:t>Based on HTTP requests and responses.</a:t>
            </a:r>
            <a:endParaRPr/>
          </a:p>
        </p:txBody>
      </p:sp>
      <p:sp>
        <p:nvSpPr>
          <p:cNvPr id="209" name="Google Shape;209;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REST Fundamentals</a:t>
            </a:r>
            <a:endParaRPr/>
          </a:p>
        </p:txBody>
      </p:sp>
      <p:sp>
        <p:nvSpPr>
          <p:cNvPr id="215" name="Google Shape;215;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Services offer </a:t>
            </a:r>
            <a:r>
              <a:rPr b="1" lang="en"/>
              <a:t>resources </a:t>
            </a:r>
            <a:r>
              <a:rPr lang="en"/>
              <a:t>that can be interacted with.</a:t>
            </a:r>
            <a:endParaRPr/>
          </a:p>
          <a:p>
            <a:pPr indent="-419100" lvl="0" marL="457200" rtl="0" algn="l">
              <a:spcBef>
                <a:spcPts val="0"/>
              </a:spcBef>
              <a:spcAft>
                <a:spcPts val="0"/>
              </a:spcAft>
              <a:buSzPts val="3000"/>
              <a:buChar char="●"/>
            </a:pPr>
            <a:r>
              <a:rPr lang="en"/>
              <a:t>All resources have a unique </a:t>
            </a:r>
            <a:r>
              <a:rPr b="1" lang="en"/>
              <a:t>URI</a:t>
            </a:r>
            <a:r>
              <a:rPr lang="en"/>
              <a:t>.</a:t>
            </a:r>
            <a:endParaRPr/>
          </a:p>
          <a:p>
            <a:pPr indent="-381000" lvl="1" marL="914400" rtl="0" algn="l">
              <a:spcBef>
                <a:spcPts val="0"/>
              </a:spcBef>
              <a:spcAft>
                <a:spcPts val="0"/>
              </a:spcAft>
              <a:buSzPts val="2400"/>
              <a:buChar char="○"/>
            </a:pPr>
            <a:r>
              <a:rPr lang="en"/>
              <a:t>Often web addresses (blah.com/form.html)</a:t>
            </a:r>
            <a:endParaRPr/>
          </a:p>
          <a:p>
            <a:pPr indent="-381000" lvl="1" marL="914400" rtl="0" algn="l">
              <a:spcBef>
                <a:spcPts val="0"/>
              </a:spcBef>
              <a:spcAft>
                <a:spcPts val="0"/>
              </a:spcAft>
              <a:buSzPts val="2400"/>
              <a:buChar char="○"/>
            </a:pPr>
            <a:r>
              <a:rPr lang="en"/>
              <a:t>Not necessarily HTML - resources are just concepts.</a:t>
            </a:r>
            <a:endParaRPr/>
          </a:p>
          <a:p>
            <a:pPr indent="-381000" lvl="1" marL="914400" rtl="0" algn="l">
              <a:spcBef>
                <a:spcPts val="0"/>
              </a:spcBef>
              <a:spcAft>
                <a:spcPts val="0"/>
              </a:spcAft>
              <a:buSzPts val="2400"/>
              <a:buChar char="○"/>
            </a:pPr>
            <a:r>
              <a:rPr lang="en"/>
              <a:t>URIs tell a client that there's a concept somewhere.</a:t>
            </a:r>
            <a:endParaRPr/>
          </a:p>
          <a:p>
            <a:pPr indent="-381000" lvl="2" marL="1371600" rtl="0" algn="l">
              <a:spcBef>
                <a:spcPts val="0"/>
              </a:spcBef>
              <a:spcAft>
                <a:spcPts val="0"/>
              </a:spcAft>
              <a:buSzPts val="2400"/>
              <a:buChar char="■"/>
            </a:pPr>
            <a:r>
              <a:rPr lang="en"/>
              <a:t>Clients can then request a specific representation of the concept from the representations the server makes available.</a:t>
            </a:r>
            <a:endParaRPr/>
          </a:p>
          <a:p>
            <a:pPr indent="-419100" lvl="0" marL="457200" rtl="0" algn="l">
              <a:spcBef>
                <a:spcPts val="0"/>
              </a:spcBef>
              <a:spcAft>
                <a:spcPts val="0"/>
              </a:spcAft>
              <a:buSzPts val="3000"/>
              <a:buChar char="●"/>
            </a:pPr>
            <a:r>
              <a:rPr lang="en"/>
              <a:t>HTTP </a:t>
            </a:r>
            <a:r>
              <a:rPr b="1" lang="en"/>
              <a:t>verbs</a:t>
            </a:r>
            <a:r>
              <a:rPr lang="en"/>
              <a:t> are used to retrieve or manipulate resources in a clear, universal manner.</a:t>
            </a:r>
            <a:endParaRPr/>
          </a:p>
        </p:txBody>
      </p:sp>
      <p:sp>
        <p:nvSpPr>
          <p:cNvPr id="216" name="Google Shape;216;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Representation Formats</a:t>
            </a:r>
            <a:endParaRPr/>
          </a:p>
        </p:txBody>
      </p:sp>
      <p:sp>
        <p:nvSpPr>
          <p:cNvPr id="222" name="Google Shape;222;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Both client and server should be able to comprehend the format.</a:t>
            </a:r>
            <a:endParaRPr sz="2400"/>
          </a:p>
          <a:p>
            <a:pPr indent="-381000" lvl="1" marL="914400" rtl="0" algn="l">
              <a:spcBef>
                <a:spcPts val="0"/>
              </a:spcBef>
              <a:spcAft>
                <a:spcPts val="0"/>
              </a:spcAft>
              <a:buSzPts val="2400"/>
              <a:buChar char="○"/>
            </a:pPr>
            <a:r>
              <a:rPr lang="en"/>
              <a:t>Structured content is often JSON or XML</a:t>
            </a:r>
            <a:endParaRPr/>
          </a:p>
          <a:p>
            <a:pPr indent="-381000" lvl="1" marL="914400" rtl="0" algn="l">
              <a:spcBef>
                <a:spcPts val="0"/>
              </a:spcBef>
              <a:spcAft>
                <a:spcPts val="0"/>
              </a:spcAft>
              <a:buSzPts val="2400"/>
              <a:buChar char="○"/>
            </a:pPr>
            <a:r>
              <a:rPr lang="en"/>
              <a:t>JSON = Javascript Object Notation</a:t>
            </a:r>
            <a:endParaRPr/>
          </a:p>
          <a:p>
            <a:pPr indent="-381000" lvl="0" marL="457200" rtl="0" algn="l">
              <a:spcBef>
                <a:spcPts val="0"/>
              </a:spcBef>
              <a:spcAft>
                <a:spcPts val="0"/>
              </a:spcAft>
              <a:buSzPts val="2400"/>
              <a:buChar char="●"/>
            </a:pPr>
            <a:r>
              <a:rPr lang="en" sz="2400"/>
              <a:t>A representation should completely represent a resource.   </a:t>
            </a:r>
            <a:endParaRPr sz="2400"/>
          </a:p>
          <a:p>
            <a:pPr indent="-381000" lvl="1" marL="914400" rtl="0" algn="l">
              <a:spcBef>
                <a:spcPts val="0"/>
              </a:spcBef>
              <a:spcAft>
                <a:spcPts val="0"/>
              </a:spcAft>
              <a:buSzPts val="2400"/>
              <a:buChar char="○"/>
            </a:pPr>
            <a:r>
              <a:rPr lang="en"/>
              <a:t>If there is a need to partially represent a resource, break the resource into child resources. </a:t>
            </a:r>
            <a:endParaRPr/>
          </a:p>
          <a:p>
            <a:pPr indent="-381000" lvl="1" marL="914400" rtl="0" algn="l">
              <a:spcBef>
                <a:spcPts val="0"/>
              </a:spcBef>
              <a:spcAft>
                <a:spcPts val="0"/>
              </a:spcAft>
              <a:buSzPts val="2400"/>
              <a:buChar char="○"/>
            </a:pPr>
            <a:r>
              <a:rPr lang="en"/>
              <a:t>Smaller representation = easier to transfer = less time required to create representation = faster services. </a:t>
            </a:r>
            <a:endParaRPr/>
          </a:p>
          <a:p>
            <a:pPr indent="-381000" lvl="0" marL="457200" rtl="0" algn="l">
              <a:spcBef>
                <a:spcPts val="0"/>
              </a:spcBef>
              <a:spcAft>
                <a:spcPts val="0"/>
              </a:spcAft>
              <a:buSzPts val="2400"/>
              <a:buChar char="●"/>
            </a:pPr>
            <a:r>
              <a:rPr lang="en" sz="2400"/>
              <a:t>The representation should be capable of linking resources to each other via URIs.</a:t>
            </a:r>
            <a:endParaRPr sz="2400"/>
          </a:p>
        </p:txBody>
      </p:sp>
      <p:sp>
        <p:nvSpPr>
          <p:cNvPr id="223" name="Google Shape;223;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7" name="Shape 227"/>
        <p:cNvGrpSpPr/>
        <p:nvPr/>
      </p:nvGrpSpPr>
      <p:grpSpPr>
        <a:xfrm>
          <a:off x="0" y="0"/>
          <a:ext cx="0" cy="0"/>
          <a:chOff x="0" y="0"/>
          <a:chExt cx="0" cy="0"/>
        </a:xfrm>
      </p:grpSpPr>
      <p:sp>
        <p:nvSpPr>
          <p:cNvPr id="228" name="Google Shape;228;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Verb Guarantees</a:t>
            </a:r>
            <a:endParaRPr/>
          </a:p>
        </p:txBody>
      </p:sp>
      <p:sp>
        <p:nvSpPr>
          <p:cNvPr id="229" name="Google Shape;229;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GET, OPTIONS, TRACE, and HEAD are safe operations. </a:t>
            </a:r>
            <a:endParaRPr/>
          </a:p>
          <a:p>
            <a:pPr indent="-381000" lvl="1" marL="914400" rtl="0" algn="l">
              <a:spcBef>
                <a:spcPts val="0"/>
              </a:spcBef>
              <a:spcAft>
                <a:spcPts val="0"/>
              </a:spcAft>
              <a:buSzPts val="2400"/>
              <a:buChar char="○"/>
            </a:pPr>
            <a:r>
              <a:rPr lang="en"/>
              <a:t>They should not change the resource in any way.</a:t>
            </a:r>
            <a:endParaRPr/>
          </a:p>
          <a:p>
            <a:pPr indent="-381000" lvl="1" marL="914400" rtl="0" algn="l">
              <a:spcBef>
                <a:spcPts val="0"/>
              </a:spcBef>
              <a:spcAft>
                <a:spcPts val="0"/>
              </a:spcAft>
              <a:buSzPts val="2400"/>
              <a:buChar char="○"/>
            </a:pPr>
            <a:r>
              <a:rPr lang="en"/>
              <a:t>Be careful - no technical limitations ensuring safety.</a:t>
            </a:r>
            <a:endParaRPr/>
          </a:p>
          <a:p>
            <a:pPr indent="-381000" lvl="2" marL="1371600" rtl="0" algn="l">
              <a:spcBef>
                <a:spcPts val="0"/>
              </a:spcBef>
              <a:spcAft>
                <a:spcPts val="0"/>
              </a:spcAft>
              <a:buSzPts val="2400"/>
              <a:buChar char="■"/>
            </a:pPr>
            <a:r>
              <a:rPr lang="en"/>
              <a:t>A service may allow deletion of a resource by accessing a URL. A GET request to that URL would cause deletion.</a:t>
            </a:r>
            <a:endParaRPr/>
          </a:p>
          <a:p>
            <a:pPr indent="-419100" lvl="0" marL="457200" rtl="0" algn="l">
              <a:spcBef>
                <a:spcPts val="0"/>
              </a:spcBef>
              <a:spcAft>
                <a:spcPts val="0"/>
              </a:spcAft>
              <a:buSzPts val="3000"/>
              <a:buChar char="●"/>
            </a:pPr>
            <a:r>
              <a:rPr lang="en"/>
              <a:t>PUT and DELETE are idempotent. </a:t>
            </a:r>
            <a:endParaRPr/>
          </a:p>
          <a:p>
            <a:pPr indent="-381000" lvl="1" marL="914400" rtl="0" algn="l">
              <a:spcBef>
                <a:spcPts val="0"/>
              </a:spcBef>
              <a:spcAft>
                <a:spcPts val="0"/>
              </a:spcAft>
              <a:buSzPts val="2400"/>
              <a:buChar char="○"/>
            </a:pPr>
            <a:r>
              <a:rPr lang="en"/>
              <a:t>Repeated requests should have the same effect as a single request.</a:t>
            </a:r>
            <a:endParaRPr/>
          </a:p>
          <a:p>
            <a:pPr indent="-381000" lvl="1" marL="914400" rtl="0" algn="l">
              <a:spcBef>
                <a:spcPts val="0"/>
              </a:spcBef>
              <a:spcAft>
                <a:spcPts val="0"/>
              </a:spcAft>
              <a:buSzPts val="2400"/>
              <a:buChar char="○"/>
            </a:pPr>
            <a:r>
              <a:rPr lang="en"/>
              <a:t>Safe operations are also idempotent.</a:t>
            </a:r>
            <a:endParaRPr/>
          </a:p>
          <a:p>
            <a:pPr indent="-381000" lvl="1" marL="914400" rtl="0" algn="l">
              <a:spcBef>
                <a:spcPts val="0"/>
              </a:spcBef>
              <a:spcAft>
                <a:spcPts val="0"/>
              </a:spcAft>
              <a:buSzPts val="2400"/>
              <a:buChar char="○"/>
            </a:pPr>
            <a:r>
              <a:rPr lang="en"/>
              <a:t>POST is not idempotent.</a:t>
            </a:r>
            <a:endParaRPr/>
          </a:p>
        </p:txBody>
      </p:sp>
      <p:sp>
        <p:nvSpPr>
          <p:cNvPr id="230" name="Google Shape;230;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Elements of Web Architecture</a:t>
            </a:r>
            <a:endParaRPr/>
          </a:p>
        </p:txBody>
      </p:sp>
      <p:sp>
        <p:nvSpPr>
          <p:cNvPr id="236" name="Google Shape;236;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Firewalls</a:t>
            </a:r>
            <a:r>
              <a:rPr lang="en"/>
              <a:t> </a:t>
            </a:r>
            <a:r>
              <a:rPr lang="en"/>
              <a:t>decide which HTTP messages get out, and which get in. </a:t>
            </a:r>
            <a:endParaRPr/>
          </a:p>
          <a:p>
            <a:pPr indent="-381000" lvl="1" marL="914400" rtl="0" algn="l">
              <a:spcBef>
                <a:spcPts val="0"/>
              </a:spcBef>
              <a:spcAft>
                <a:spcPts val="0"/>
              </a:spcAft>
              <a:buSzPts val="2400"/>
              <a:buChar char="○"/>
            </a:pPr>
            <a:r>
              <a:rPr lang="en"/>
              <a:t>These components enforce web </a:t>
            </a:r>
            <a:r>
              <a:rPr i="1" lang="en"/>
              <a:t>security</a:t>
            </a:r>
            <a:r>
              <a:rPr lang="en"/>
              <a:t>.</a:t>
            </a:r>
            <a:endParaRPr/>
          </a:p>
          <a:p>
            <a:pPr indent="-419100" lvl="0" marL="457200" rtl="0" algn="l">
              <a:spcBef>
                <a:spcPts val="0"/>
              </a:spcBef>
              <a:spcAft>
                <a:spcPts val="0"/>
              </a:spcAft>
              <a:buSzPts val="3000"/>
              <a:buChar char="●"/>
            </a:pPr>
            <a:r>
              <a:rPr b="1" lang="en"/>
              <a:t>Routers</a:t>
            </a:r>
            <a:r>
              <a:rPr lang="en"/>
              <a:t> decide where to send HTTP messages.  </a:t>
            </a:r>
            <a:endParaRPr/>
          </a:p>
          <a:p>
            <a:pPr indent="-381000" lvl="1" marL="914400" rtl="0" algn="l">
              <a:spcBef>
                <a:spcPts val="0"/>
              </a:spcBef>
              <a:spcAft>
                <a:spcPts val="0"/>
              </a:spcAft>
              <a:buSzPts val="2400"/>
              <a:buChar char="○"/>
            </a:pPr>
            <a:r>
              <a:rPr lang="en"/>
              <a:t>These components manage web </a:t>
            </a:r>
            <a:r>
              <a:rPr i="1" lang="en"/>
              <a:t>scalability</a:t>
            </a:r>
            <a:r>
              <a:rPr lang="en"/>
              <a:t>.</a:t>
            </a:r>
            <a:endParaRPr/>
          </a:p>
          <a:p>
            <a:pPr indent="-419100" lvl="0" marL="457200" rtl="0" algn="l">
              <a:spcBef>
                <a:spcPts val="0"/>
              </a:spcBef>
              <a:spcAft>
                <a:spcPts val="0"/>
              </a:spcAft>
              <a:buSzPts val="3000"/>
              <a:buChar char="●"/>
            </a:pPr>
            <a:r>
              <a:rPr b="1" lang="en"/>
              <a:t>Caches</a:t>
            </a:r>
            <a:r>
              <a:rPr lang="en"/>
              <a:t> decide if a saved copy of a resource can be used.  </a:t>
            </a:r>
            <a:endParaRPr/>
          </a:p>
          <a:p>
            <a:pPr indent="-381000" lvl="1" marL="914400" rtl="0" algn="l">
              <a:spcBef>
                <a:spcPts val="0"/>
              </a:spcBef>
              <a:spcAft>
                <a:spcPts val="0"/>
              </a:spcAft>
              <a:buSzPts val="2400"/>
              <a:buChar char="○"/>
            </a:pPr>
            <a:r>
              <a:rPr lang="en"/>
              <a:t>These components increase web </a:t>
            </a:r>
            <a:r>
              <a:rPr i="1" lang="en"/>
              <a:t>performance</a:t>
            </a:r>
            <a:r>
              <a:rPr lang="en"/>
              <a:t>.</a:t>
            </a:r>
            <a:endParaRPr/>
          </a:p>
        </p:txBody>
      </p:sp>
      <p:sp>
        <p:nvSpPr>
          <p:cNvPr id="237" name="Google Shape;237;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32"/>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pic>
        <p:nvPicPr>
          <p:cNvPr id="243" name="Google Shape;243;p33"/>
          <p:cNvPicPr preferRelativeResize="0"/>
          <p:nvPr/>
        </p:nvPicPr>
        <p:blipFill>
          <a:blip r:embed="rId3">
            <a:alphaModFix/>
          </a:blip>
          <a:stretch>
            <a:fillRect/>
          </a:stretch>
        </p:blipFill>
        <p:spPr>
          <a:xfrm>
            <a:off x="457200" y="1685155"/>
            <a:ext cx="8229600" cy="4562144"/>
          </a:xfrm>
          <a:prstGeom prst="rect">
            <a:avLst/>
          </a:prstGeom>
          <a:noFill/>
          <a:ln>
            <a:noFill/>
          </a:ln>
        </p:spPr>
      </p:pic>
      <p:sp>
        <p:nvSpPr>
          <p:cNvPr id="244" name="Google Shape;244;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Firewalls</a:t>
            </a:r>
            <a:endParaRPr/>
          </a:p>
        </p:txBody>
      </p:sp>
      <p:sp>
        <p:nvSpPr>
          <p:cNvPr id="245" name="Google Shape;245;p33"/>
          <p:cNvSpPr txBox="1"/>
          <p:nvPr>
            <p:ph idx="1" type="body"/>
          </p:nvPr>
        </p:nvSpPr>
        <p:spPr>
          <a:xfrm>
            <a:off x="457200" y="4209400"/>
            <a:ext cx="5313000" cy="2358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sz="1800"/>
              <a:t>The firewall decides whether an HTTP message should pass through.</a:t>
            </a:r>
            <a:endParaRPr sz="1800"/>
          </a:p>
          <a:p>
            <a:pPr indent="-342900" lvl="0" marL="457200" rtl="0" algn="l">
              <a:spcBef>
                <a:spcPts val="0"/>
              </a:spcBef>
              <a:spcAft>
                <a:spcPts val="0"/>
              </a:spcAft>
              <a:buSzPts val="1800"/>
              <a:buChar char="●"/>
            </a:pPr>
            <a:r>
              <a:rPr lang="en" sz="1800"/>
              <a:t>All decisions are based purely on the HTTP header. The firewall never looks in the payload. </a:t>
            </a:r>
            <a:endParaRPr sz="1800"/>
          </a:p>
          <a:p>
            <a:pPr indent="-342900" lvl="1" marL="914400" rtl="0" algn="l">
              <a:spcBef>
                <a:spcPts val="0"/>
              </a:spcBef>
              <a:spcAft>
                <a:spcPts val="0"/>
              </a:spcAft>
              <a:buSzPts val="1800"/>
              <a:buChar char="○"/>
            </a:pPr>
            <a:r>
              <a:rPr b="1" lang="en" sz="1800"/>
              <a:t>This is fundamental!  </a:t>
            </a:r>
            <a:endParaRPr b="1" sz="1800"/>
          </a:p>
          <a:p>
            <a:pPr indent="-342900" lvl="0" marL="457200" rtl="0" algn="l">
              <a:spcBef>
                <a:spcPts val="0"/>
              </a:spcBef>
              <a:spcAft>
                <a:spcPts val="0"/>
              </a:spcAft>
              <a:buSzPts val="1800"/>
              <a:buChar char="●"/>
            </a:pPr>
            <a:r>
              <a:rPr lang="en" sz="1800"/>
              <a:t>This message is rejected.</a:t>
            </a:r>
            <a:endParaRPr sz="1800"/>
          </a:p>
          <a:p>
            <a:pPr indent="0" lvl="0" marL="0" rtl="0" algn="l">
              <a:spcBef>
                <a:spcPts val="600"/>
              </a:spcBef>
              <a:spcAft>
                <a:spcPts val="0"/>
              </a:spcAft>
              <a:buNone/>
            </a:pPr>
            <a:r>
              <a:t/>
            </a:r>
            <a:endParaRPr sz="1800"/>
          </a:p>
        </p:txBody>
      </p:sp>
      <p:sp>
        <p:nvSpPr>
          <p:cNvPr id="246" name="Google Shape;246;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33"/>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Privacy of Content</a:t>
            </a:r>
            <a:endParaRPr/>
          </a:p>
        </p:txBody>
      </p:sp>
      <p:sp>
        <p:nvSpPr>
          <p:cNvPr id="253" name="Google Shape;253;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All three components base decisions and actions purely upon information in the HTTP header.  </a:t>
            </a:r>
            <a:endParaRPr/>
          </a:p>
          <a:p>
            <a:pPr indent="-381000" lvl="1" marL="914400" rtl="0" algn="l">
              <a:spcBef>
                <a:spcPts val="0"/>
              </a:spcBef>
              <a:spcAft>
                <a:spcPts val="0"/>
              </a:spcAft>
              <a:buSzPts val="2400"/>
              <a:buChar char="○"/>
            </a:pPr>
            <a:r>
              <a:rPr b="1" lang="en"/>
              <a:t>They should never examine the request body.</a:t>
            </a:r>
            <a:endParaRPr b="1"/>
          </a:p>
          <a:p>
            <a:pPr indent="-419100" lvl="0" marL="457200" rtl="0" algn="l">
              <a:spcBef>
                <a:spcPts val="0"/>
              </a:spcBef>
              <a:spcAft>
                <a:spcPts val="0"/>
              </a:spcAft>
              <a:buSzPts val="3000"/>
              <a:buChar char="●"/>
            </a:pPr>
            <a:r>
              <a:rPr lang="en"/>
              <a:t>Letter analogy: The postal service doesn’t look inside your letter (this is illegal), they just act based on addressing on the outside.</a:t>
            </a:r>
            <a:endParaRPr/>
          </a:p>
          <a:p>
            <a:pPr indent="-381000" lvl="1" marL="914400" rtl="0" algn="l">
              <a:spcBef>
                <a:spcPts val="0"/>
              </a:spcBef>
              <a:spcAft>
                <a:spcPts val="0"/>
              </a:spcAft>
              <a:buSzPts val="2400"/>
              <a:buChar char="○"/>
            </a:pPr>
            <a:r>
              <a:rPr lang="en"/>
              <a:t>REST enforces a similar idea - the content should not matter, just the metadata.</a:t>
            </a:r>
            <a:endParaRPr/>
          </a:p>
          <a:p>
            <a:pPr indent="-381000" lvl="1" marL="914400" rtl="0" algn="l">
              <a:spcBef>
                <a:spcPts val="0"/>
              </a:spcBef>
              <a:spcAft>
                <a:spcPts val="0"/>
              </a:spcAft>
              <a:buSzPts val="2400"/>
              <a:buChar char="○"/>
            </a:pPr>
            <a:r>
              <a:rPr lang="en"/>
              <a:t>Protects privacy of data.</a:t>
            </a:r>
            <a:endParaRPr/>
          </a:p>
        </p:txBody>
      </p:sp>
      <p:sp>
        <p:nvSpPr>
          <p:cNvPr id="254" name="Google Shape;254;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Parts Depot Web Store</a:t>
            </a:r>
            <a:endParaRPr/>
          </a:p>
        </p:txBody>
      </p:sp>
      <p:sp>
        <p:nvSpPr>
          <p:cNvPr id="260" name="Google Shape;260;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Parts Depot, Inc wants to deploy a web service to enable its customers to:</a:t>
            </a:r>
            <a:endParaRPr/>
          </a:p>
          <a:p>
            <a:pPr indent="-381000" lvl="1" marL="914400" rtl="0" algn="l">
              <a:spcBef>
                <a:spcPts val="0"/>
              </a:spcBef>
              <a:spcAft>
                <a:spcPts val="0"/>
              </a:spcAft>
              <a:buSzPts val="2400"/>
              <a:buChar char="○"/>
            </a:pPr>
            <a:r>
              <a:rPr lang="en"/>
              <a:t>Get a list of parts.</a:t>
            </a:r>
            <a:endParaRPr/>
          </a:p>
          <a:p>
            <a:pPr indent="-381000" lvl="1" marL="914400" rtl="0" algn="l">
              <a:spcBef>
                <a:spcPts val="0"/>
              </a:spcBef>
              <a:spcAft>
                <a:spcPts val="0"/>
              </a:spcAft>
              <a:buSzPts val="2400"/>
              <a:buChar char="○"/>
            </a:pPr>
            <a:r>
              <a:rPr lang="en"/>
              <a:t>Get detailed information about a particular part.</a:t>
            </a:r>
            <a:endParaRPr/>
          </a:p>
          <a:p>
            <a:pPr indent="-381000" lvl="1" marL="914400" rtl="0" algn="l">
              <a:spcBef>
                <a:spcPts val="0"/>
              </a:spcBef>
              <a:spcAft>
                <a:spcPts val="0"/>
              </a:spcAft>
              <a:buSzPts val="2400"/>
              <a:buChar char="○"/>
            </a:pPr>
            <a:r>
              <a:rPr lang="en"/>
              <a:t>Submit a Purchase Order (PO).</a:t>
            </a:r>
            <a:endParaRPr/>
          </a:p>
          <a:p>
            <a:pPr indent="-419100" lvl="0" marL="457200" rtl="0" algn="l">
              <a:spcBef>
                <a:spcPts val="0"/>
              </a:spcBef>
              <a:spcAft>
                <a:spcPts val="0"/>
              </a:spcAft>
              <a:buSzPts val="3000"/>
              <a:buChar char="●"/>
            </a:pPr>
            <a:r>
              <a:rPr lang="en"/>
              <a:t>How would you architect this?</a:t>
            </a:r>
            <a:endParaRPr/>
          </a:p>
          <a:p>
            <a:pPr indent="-381000" lvl="1" marL="914400" rtl="0" algn="l">
              <a:spcBef>
                <a:spcPts val="0"/>
              </a:spcBef>
              <a:spcAft>
                <a:spcPts val="0"/>
              </a:spcAft>
              <a:buSzPts val="2400"/>
              <a:buChar char="○"/>
            </a:pPr>
            <a:r>
              <a:rPr lang="en"/>
              <a:t>Let’s discuss the RESTful way to design this.</a:t>
            </a:r>
            <a:endParaRPr/>
          </a:p>
        </p:txBody>
      </p:sp>
      <p:sp>
        <p:nvSpPr>
          <p:cNvPr id="261" name="Google Shape;261;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RESTful Way of Designing the Web Services </a:t>
            </a:r>
            <a:endParaRPr/>
          </a:p>
        </p:txBody>
      </p:sp>
      <p:sp>
        <p:nvSpPr>
          <p:cNvPr id="267" name="Google Shape;267;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8" name="Google Shape;268;p36"/>
          <p:cNvPicPr preferRelativeResize="0"/>
          <p:nvPr/>
        </p:nvPicPr>
        <p:blipFill>
          <a:blip r:embed="rId3">
            <a:alphaModFix/>
          </a:blip>
          <a:stretch>
            <a:fillRect/>
          </a:stretch>
        </p:blipFill>
        <p:spPr>
          <a:xfrm>
            <a:off x="228600" y="1580000"/>
            <a:ext cx="8686801" cy="4590775"/>
          </a:xfrm>
          <a:prstGeom prst="rect">
            <a:avLst/>
          </a:prstGeom>
          <a:noFill/>
          <a:ln>
            <a:noFill/>
          </a:ln>
        </p:spPr>
      </p:pic>
      <p:sp>
        <p:nvSpPr>
          <p:cNvPr id="269" name="Google Shape;269;p36"/>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Retrieving a List of Parts</a:t>
            </a:r>
            <a:endParaRPr/>
          </a:p>
        </p:txBody>
      </p:sp>
      <p:sp>
        <p:nvSpPr>
          <p:cNvPr id="275" name="Google Shape;275;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Service: Get a list of parts</a:t>
            </a:r>
            <a:endParaRPr b="1"/>
          </a:p>
          <a:p>
            <a:pPr indent="-419100" lvl="0" marL="457200" rtl="0" algn="l">
              <a:spcBef>
                <a:spcPts val="600"/>
              </a:spcBef>
              <a:spcAft>
                <a:spcPts val="0"/>
              </a:spcAft>
              <a:buSzPts val="3000"/>
              <a:buChar char="●"/>
            </a:pPr>
            <a:r>
              <a:rPr lang="en"/>
              <a:t>The web service makes available a URL to a parts list </a:t>
            </a:r>
            <a:r>
              <a:rPr b="1" lang="en"/>
              <a:t>resource</a:t>
            </a:r>
            <a:r>
              <a:rPr lang="en"/>
              <a:t>. </a:t>
            </a:r>
            <a:endParaRPr/>
          </a:p>
          <a:p>
            <a:pPr indent="-419100" lvl="0" marL="457200" rtl="0" algn="l">
              <a:spcBef>
                <a:spcPts val="0"/>
              </a:spcBef>
              <a:spcAft>
                <a:spcPts val="0"/>
              </a:spcAft>
              <a:buSzPts val="3000"/>
              <a:buChar char="●"/>
            </a:pPr>
            <a:r>
              <a:rPr lang="en"/>
              <a:t>A client posts a GET request to this URL to get the parts list:</a:t>
            </a:r>
            <a:endParaRPr/>
          </a:p>
          <a:p>
            <a:pPr indent="-381000" lvl="1" marL="914400" rtl="0" algn="l">
              <a:spcBef>
                <a:spcPts val="0"/>
              </a:spcBef>
              <a:spcAft>
                <a:spcPts val="0"/>
              </a:spcAft>
              <a:buSzPts val="2400"/>
              <a:buChar char="○"/>
            </a:pPr>
            <a:r>
              <a:rPr lang="en" u="sng">
                <a:solidFill>
                  <a:schemeClr val="hlink"/>
                </a:solidFill>
                <a:hlinkClick r:id="rId3"/>
              </a:rPr>
              <a:t>http://www.parts-depot.com/parts</a:t>
            </a:r>
            <a:endParaRPr/>
          </a:p>
          <a:p>
            <a:pPr indent="-419100" lvl="0" marL="457200" rtl="0" algn="l">
              <a:spcBef>
                <a:spcPts val="0"/>
              </a:spcBef>
              <a:spcAft>
                <a:spcPts val="0"/>
              </a:spcAft>
              <a:buSzPts val="3000"/>
              <a:buChar char="●"/>
            </a:pPr>
            <a:r>
              <a:rPr b="1" lang="en"/>
              <a:t>How</a:t>
            </a:r>
            <a:r>
              <a:rPr lang="en"/>
              <a:t> the web service generates the parts list is completely transparent to the client. </a:t>
            </a:r>
            <a:endParaRPr/>
          </a:p>
          <a:p>
            <a:pPr indent="-381000" lvl="1" marL="914400" rtl="0" algn="l">
              <a:spcBef>
                <a:spcPts val="0"/>
              </a:spcBef>
              <a:spcAft>
                <a:spcPts val="0"/>
              </a:spcAft>
              <a:buSzPts val="2400"/>
              <a:buChar char="○"/>
            </a:pPr>
            <a:r>
              <a:rPr b="1" lang="en"/>
              <a:t>This enforces loose coupling.</a:t>
            </a:r>
            <a:endParaRPr b="1"/>
          </a:p>
          <a:p>
            <a:pPr indent="0" lvl="0" marL="0" rtl="0" algn="l">
              <a:spcBef>
                <a:spcPts val="600"/>
              </a:spcBef>
              <a:spcAft>
                <a:spcPts val="0"/>
              </a:spcAft>
              <a:buNone/>
            </a:pPr>
            <a:r>
              <a:t/>
            </a:r>
            <a:endParaRPr/>
          </a:p>
        </p:txBody>
      </p:sp>
      <p:sp>
        <p:nvSpPr>
          <p:cNvPr id="276" name="Google Shape;276;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37"/>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RESTful Services</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REST is an architectural style for implementing web-based systems.</a:t>
            </a:r>
            <a:endParaRPr/>
          </a:p>
          <a:p>
            <a:pPr indent="-381000" lvl="1" marL="914400" rtl="0" algn="l">
              <a:spcBef>
                <a:spcPts val="0"/>
              </a:spcBef>
              <a:spcAft>
                <a:spcPts val="0"/>
              </a:spcAft>
              <a:buSzPts val="2400"/>
              <a:buChar char="○"/>
            </a:pPr>
            <a:r>
              <a:rPr lang="en"/>
              <a:t>RESTful services provide resources (as web pages) designed to be consumed by programs rather than by people.</a:t>
            </a:r>
            <a:endParaRPr/>
          </a:p>
          <a:p>
            <a:pPr indent="-381000" lvl="1" marL="914400" rtl="0" algn="l">
              <a:spcBef>
                <a:spcPts val="0"/>
              </a:spcBef>
              <a:spcAft>
                <a:spcPts val="0"/>
              </a:spcAft>
              <a:buSzPts val="2400"/>
              <a:buChar char="○"/>
            </a:pPr>
            <a:r>
              <a:rPr lang="en"/>
              <a:t>Design Principles:</a:t>
            </a:r>
            <a:endParaRPr/>
          </a:p>
          <a:p>
            <a:pPr indent="-381000" lvl="2" marL="1371600" rtl="0" algn="l">
              <a:spcBef>
                <a:spcPts val="0"/>
              </a:spcBef>
              <a:spcAft>
                <a:spcPts val="0"/>
              </a:spcAft>
              <a:buSzPts val="2400"/>
              <a:buChar char="■"/>
            </a:pPr>
            <a:r>
              <a:rPr lang="en"/>
              <a:t>Stateless</a:t>
            </a:r>
            <a:endParaRPr/>
          </a:p>
          <a:p>
            <a:pPr indent="-381000" lvl="2" marL="1371600" rtl="0" algn="l">
              <a:spcBef>
                <a:spcPts val="0"/>
              </a:spcBef>
              <a:spcAft>
                <a:spcPts val="0"/>
              </a:spcAft>
              <a:buSzPts val="2400"/>
              <a:buChar char="■"/>
            </a:pPr>
            <a:r>
              <a:rPr lang="en"/>
              <a:t>Resource-Based (URI)</a:t>
            </a:r>
            <a:endParaRPr/>
          </a:p>
          <a:p>
            <a:pPr indent="-381000" lvl="2" marL="1371600" rtl="0" algn="l">
              <a:spcBef>
                <a:spcPts val="0"/>
              </a:spcBef>
              <a:spcAft>
                <a:spcPts val="0"/>
              </a:spcAft>
              <a:buSzPts val="2400"/>
              <a:buChar char="■"/>
            </a:pPr>
            <a:r>
              <a:rPr lang="en"/>
              <a:t>Uniform Interface (GET, PUT, POST, DELETE)</a:t>
            </a:r>
            <a:endParaRPr/>
          </a:p>
          <a:p>
            <a:pPr indent="-381000" lvl="2" marL="1371600" rtl="0" algn="l">
              <a:spcBef>
                <a:spcPts val="0"/>
              </a:spcBef>
              <a:spcAft>
                <a:spcPts val="0"/>
              </a:spcAft>
              <a:buSzPts val="2400"/>
              <a:buChar char="■"/>
            </a:pPr>
            <a:r>
              <a:rPr lang="en"/>
              <a:t>Links describe relationships</a:t>
            </a:r>
            <a:endParaRPr/>
          </a:p>
          <a:p>
            <a:pPr indent="-381000" lvl="2" marL="1371600" rtl="0" algn="l">
              <a:spcBef>
                <a:spcPts val="0"/>
              </a:spcBef>
              <a:spcAft>
                <a:spcPts val="0"/>
              </a:spcAft>
              <a:buSzPts val="2400"/>
              <a:buChar char="■"/>
            </a:pPr>
            <a:r>
              <a:rPr lang="en"/>
              <a:t>Cacheable and monitorable using standard internet tools</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8"/>
          <p:cNvSpPr txBox="1"/>
          <p:nvPr/>
        </p:nvSpPr>
        <p:spPr>
          <a:xfrm>
            <a:off x="943700" y="21542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REST Fundamentals:</a:t>
            </a:r>
            <a:endParaRPr b="1" sz="4800">
              <a:solidFill>
                <a:srgbClr val="FFFFFF"/>
              </a:solidFill>
            </a:endParaRPr>
          </a:p>
          <a:p>
            <a:pPr indent="-419100" lvl="0" marL="457200" rtl="0" algn="l">
              <a:spcBef>
                <a:spcPts val="0"/>
              </a:spcBef>
              <a:spcAft>
                <a:spcPts val="0"/>
              </a:spcAft>
              <a:buClr>
                <a:srgbClr val="FFFFFF"/>
              </a:buClr>
              <a:buSzPts val="3000"/>
              <a:buAutoNum type="arabicPeriod"/>
            </a:pPr>
            <a:r>
              <a:rPr b="1" lang="en" sz="3000">
                <a:solidFill>
                  <a:srgbClr val="FFFFFF"/>
                </a:solidFill>
              </a:rPr>
              <a:t>Create a resource for every service.</a:t>
            </a:r>
            <a:endParaRPr b="1" sz="3000">
              <a:solidFill>
                <a:srgbClr val="FFFFFF"/>
              </a:solidFill>
            </a:endParaRPr>
          </a:p>
          <a:p>
            <a:pPr indent="-419100" lvl="0" marL="457200" rtl="0" algn="l">
              <a:spcBef>
                <a:spcPts val="0"/>
              </a:spcBef>
              <a:spcAft>
                <a:spcPts val="0"/>
              </a:spcAft>
              <a:buClr>
                <a:srgbClr val="FFFFFF"/>
              </a:buClr>
              <a:buSzPts val="3000"/>
              <a:buAutoNum type="arabicPeriod"/>
            </a:pPr>
            <a:r>
              <a:rPr b="1" lang="en" sz="3000">
                <a:solidFill>
                  <a:srgbClr val="FFFFFF"/>
                </a:solidFill>
              </a:rPr>
              <a:t>Identify each resource using a URI.</a:t>
            </a:r>
            <a:endParaRPr b="1" sz="3000">
              <a:solidFill>
                <a:srgbClr val="FFFFFF"/>
              </a:solidFill>
            </a:endParaRPr>
          </a:p>
        </p:txBody>
      </p:sp>
      <p:sp>
        <p:nvSpPr>
          <p:cNvPr id="283" name="Google Shape;283;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Returned: Parts List</a:t>
            </a:r>
            <a:endParaRPr/>
          </a:p>
        </p:txBody>
      </p:sp>
      <p:sp>
        <p:nvSpPr>
          <p:cNvPr id="289" name="Google Shape;289;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&lt;?xml version="1.0"?&gt;</a:t>
            </a:r>
            <a:br>
              <a:rPr lang="en" sz="1800"/>
            </a:br>
            <a:r>
              <a:rPr lang="en" sz="1800"/>
              <a:t>&lt;</a:t>
            </a:r>
            <a:r>
              <a:rPr b="1" lang="en" sz="1800"/>
              <a:t>Parts</a:t>
            </a:r>
            <a:r>
              <a:rPr lang="en" sz="1800"/>
              <a:t>&gt;</a:t>
            </a:r>
            <a:br>
              <a:rPr lang="en" sz="1800"/>
            </a:br>
            <a:r>
              <a:rPr lang="en" sz="1800"/>
              <a:t>      &lt;Part id="00345" </a:t>
            </a:r>
            <a:r>
              <a:rPr b="1" lang="en" sz="1800"/>
              <a:t>href="http://www.parts-depot.com/parts/00345"/</a:t>
            </a:r>
            <a:r>
              <a:rPr lang="en" sz="1800"/>
              <a:t>&gt;</a:t>
            </a:r>
            <a:br>
              <a:rPr lang="en" sz="1800"/>
            </a:br>
            <a:r>
              <a:rPr lang="en" sz="1800"/>
              <a:t>      &lt;Part id="00346" </a:t>
            </a:r>
            <a:r>
              <a:rPr b="1" lang="en" sz="1800"/>
              <a:t>href="http://www.parts-depot.com/parts/00346"/</a:t>
            </a:r>
            <a:r>
              <a:rPr lang="en" sz="1800"/>
              <a:t>&gt;</a:t>
            </a:r>
            <a:br>
              <a:rPr lang="en" sz="1800"/>
            </a:br>
            <a:r>
              <a:rPr lang="en" sz="1800"/>
              <a:t>      &lt;Part id="00347" </a:t>
            </a:r>
            <a:r>
              <a:rPr b="1" lang="en" sz="1800"/>
              <a:t>href="http://www.parts-depot.com/parts/00347"/</a:t>
            </a:r>
            <a:r>
              <a:rPr lang="en" sz="1800"/>
              <a:t>&gt;</a:t>
            </a:r>
            <a:br>
              <a:rPr lang="en" sz="1800"/>
            </a:br>
            <a:r>
              <a:rPr lang="en" sz="1800"/>
              <a:t>      &lt;Part id="00348" </a:t>
            </a:r>
            <a:r>
              <a:rPr b="1" lang="en" sz="1800"/>
              <a:t>href="http://www.parts-depot.com/parts/00348"</a:t>
            </a:r>
            <a:r>
              <a:rPr lang="en" sz="1800"/>
              <a:t>/&gt;</a:t>
            </a:r>
            <a:br>
              <a:rPr lang="en" sz="1800"/>
            </a:br>
            <a:r>
              <a:rPr lang="en" sz="1800"/>
              <a:t>&lt;</a:t>
            </a:r>
            <a:r>
              <a:rPr b="1" lang="en" sz="1800"/>
              <a:t>/Parts</a:t>
            </a:r>
            <a:r>
              <a:rPr lang="en" sz="1800"/>
              <a:t>&gt;</a:t>
            </a:r>
            <a:endParaRPr sz="1800"/>
          </a:p>
          <a:p>
            <a:pPr indent="-419100" lvl="0" marL="457200" rtl="0" algn="l">
              <a:spcBef>
                <a:spcPts val="600"/>
              </a:spcBef>
              <a:spcAft>
                <a:spcPts val="0"/>
              </a:spcAft>
              <a:buSzPts val="3000"/>
              <a:buChar char="●"/>
            </a:pPr>
            <a:r>
              <a:rPr lang="en"/>
              <a:t>The parts list contains links to get detailed information about each part.</a:t>
            </a:r>
            <a:endParaRPr/>
          </a:p>
          <a:p>
            <a:pPr indent="-419100" lvl="0" marL="457200" rtl="0" algn="l">
              <a:spcBef>
                <a:spcPts val="0"/>
              </a:spcBef>
              <a:spcAft>
                <a:spcPts val="0"/>
              </a:spcAft>
              <a:buSzPts val="3000"/>
              <a:buChar char="●"/>
            </a:pPr>
            <a:r>
              <a:rPr lang="en"/>
              <a:t>This is a key feature of the REST pattern.  </a:t>
            </a:r>
            <a:endParaRPr/>
          </a:p>
          <a:p>
            <a:pPr indent="-381000" lvl="1" marL="914400" rtl="0" algn="l">
              <a:spcBef>
                <a:spcPts val="0"/>
              </a:spcBef>
              <a:spcAft>
                <a:spcPts val="0"/>
              </a:spcAft>
              <a:buSzPts val="2400"/>
              <a:buChar char="○"/>
            </a:pPr>
            <a:r>
              <a:rPr lang="en"/>
              <a:t>The client transfers from one state to the next by examining and choosing from among the alternative URLs in the response document.</a:t>
            </a:r>
            <a:endParaRPr/>
          </a:p>
        </p:txBody>
      </p:sp>
      <p:sp>
        <p:nvSpPr>
          <p:cNvPr id="290" name="Google Shape;290;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1" name="Google Shape;291;p39"/>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0"/>
          <p:cNvSpPr txBox="1"/>
          <p:nvPr/>
        </p:nvSpPr>
        <p:spPr>
          <a:xfrm>
            <a:off x="943700" y="159847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REST Fundamental:</a:t>
            </a:r>
            <a:endParaRPr b="1" sz="4800">
              <a:solidFill>
                <a:srgbClr val="FFFFFF"/>
              </a:solidFill>
            </a:endParaRPr>
          </a:p>
          <a:p>
            <a:pPr indent="0" lvl="0" marL="0" rtl="0" algn="l">
              <a:spcBef>
                <a:spcPts val="0"/>
              </a:spcBef>
              <a:spcAft>
                <a:spcPts val="0"/>
              </a:spcAft>
              <a:buNone/>
            </a:pPr>
            <a:r>
              <a:rPr b="1" lang="en" sz="3000">
                <a:solidFill>
                  <a:srgbClr val="FFFFFF"/>
                </a:solidFill>
              </a:rPr>
              <a:t>The data that a service returns should link to other data. </a:t>
            </a:r>
            <a:endParaRPr b="1" sz="3000">
              <a:solidFill>
                <a:srgbClr val="FFFFFF"/>
              </a:solidFill>
            </a:endParaRPr>
          </a:p>
          <a:p>
            <a:pPr indent="-419100" lvl="0" marL="457200" rtl="0" algn="l">
              <a:spcBef>
                <a:spcPts val="0"/>
              </a:spcBef>
              <a:spcAft>
                <a:spcPts val="0"/>
              </a:spcAft>
              <a:buClr>
                <a:srgbClr val="FFFFFF"/>
              </a:buClr>
              <a:buSzPts val="3000"/>
              <a:buChar char="●"/>
            </a:pPr>
            <a:r>
              <a:rPr b="1" lang="en" sz="3000">
                <a:solidFill>
                  <a:srgbClr val="FFFFFF"/>
                </a:solidFill>
              </a:rPr>
              <a:t>Thus, design your data as a network of information.</a:t>
            </a:r>
            <a:endParaRPr b="1" sz="3000">
              <a:solidFill>
                <a:srgbClr val="FFFFFF"/>
              </a:solidFill>
            </a:endParaRPr>
          </a:p>
          <a:p>
            <a:pPr indent="-419100" lvl="0" marL="457200" rtl="0" algn="l">
              <a:spcBef>
                <a:spcPts val="0"/>
              </a:spcBef>
              <a:spcAft>
                <a:spcPts val="0"/>
              </a:spcAft>
              <a:buClr>
                <a:srgbClr val="FFFFFF"/>
              </a:buClr>
              <a:buSzPts val="3000"/>
              <a:buChar char="●"/>
            </a:pPr>
            <a:r>
              <a:rPr b="1" lang="en" sz="3000">
                <a:solidFill>
                  <a:srgbClr val="FFFFFF"/>
                </a:solidFill>
              </a:rPr>
              <a:t>Contrast with OO design, which says to encapsulate information.</a:t>
            </a:r>
            <a:endParaRPr b="1" sz="3000">
              <a:solidFill>
                <a:srgbClr val="FFFFFF"/>
              </a:solidFill>
            </a:endParaRPr>
          </a:p>
        </p:txBody>
      </p:sp>
      <p:sp>
        <p:nvSpPr>
          <p:cNvPr id="297" name="Google Shape;297;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Retrieving Details on a Part</a:t>
            </a:r>
            <a:endParaRPr/>
          </a:p>
        </p:txBody>
      </p:sp>
      <p:sp>
        <p:nvSpPr>
          <p:cNvPr id="303" name="Google Shape;303;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Service: Get detailed information about a particular part</a:t>
            </a:r>
            <a:endParaRPr b="1"/>
          </a:p>
          <a:p>
            <a:pPr indent="-419100" lvl="0" marL="457200" rtl="0" algn="l">
              <a:spcBef>
                <a:spcPts val="600"/>
              </a:spcBef>
              <a:spcAft>
                <a:spcPts val="0"/>
              </a:spcAft>
              <a:buSzPts val="3000"/>
              <a:buChar char="●"/>
            </a:pPr>
            <a:r>
              <a:rPr lang="en"/>
              <a:t>The web service makes available a URL to each part resource.</a:t>
            </a:r>
            <a:endParaRPr/>
          </a:p>
          <a:p>
            <a:pPr indent="-419100" lvl="0" marL="457200" rtl="0" algn="l">
              <a:spcBef>
                <a:spcPts val="0"/>
              </a:spcBef>
              <a:spcAft>
                <a:spcPts val="0"/>
              </a:spcAft>
              <a:buSzPts val="3000"/>
              <a:buChar char="●"/>
            </a:pPr>
            <a:r>
              <a:rPr lang="en"/>
              <a:t>For example, a client can request information on a specific part by posting a GET request to </a:t>
            </a:r>
            <a:r>
              <a:rPr lang="en" u="sng">
                <a:solidFill>
                  <a:schemeClr val="hlink"/>
                </a:solidFill>
                <a:hlinkClick r:id="rId3"/>
              </a:rPr>
              <a:t>http://www.parts-depot.com/parts/00345</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304" name="Google Shape;304;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5" name="Google Shape;305;p41"/>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Returned: Part 00345</a:t>
            </a:r>
            <a:endParaRPr/>
          </a:p>
        </p:txBody>
      </p:sp>
      <p:sp>
        <p:nvSpPr>
          <p:cNvPr id="311" name="Google Shape;311;p4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sz="1600"/>
              <a:t>&lt;?xml version="1.0"?&gt;</a:t>
            </a:r>
            <a:endParaRPr sz="1600"/>
          </a:p>
          <a:p>
            <a:pPr indent="0" lvl="0" marL="0" rtl="0" algn="l">
              <a:spcBef>
                <a:spcPts val="600"/>
              </a:spcBef>
              <a:spcAft>
                <a:spcPts val="0"/>
              </a:spcAft>
              <a:buClr>
                <a:schemeClr val="dk1"/>
              </a:buClr>
              <a:buSzPts val="1100"/>
              <a:buFont typeface="Arial"/>
              <a:buNone/>
            </a:pPr>
            <a:r>
              <a:rPr lang="en" sz="1600"/>
              <a:t>&lt;</a:t>
            </a:r>
            <a:r>
              <a:rPr b="1" lang="en" sz="1600"/>
              <a:t>Part</a:t>
            </a:r>
            <a:r>
              <a:rPr lang="en" sz="1600"/>
              <a:t>&gt;</a:t>
            </a:r>
            <a:endParaRPr sz="1600"/>
          </a:p>
          <a:p>
            <a:pPr indent="0" lvl="0" marL="0" rtl="0" algn="l">
              <a:spcBef>
                <a:spcPts val="600"/>
              </a:spcBef>
              <a:spcAft>
                <a:spcPts val="0"/>
              </a:spcAft>
              <a:buClr>
                <a:schemeClr val="dk1"/>
              </a:buClr>
              <a:buSzPts val="1100"/>
              <a:buFont typeface="Arial"/>
              <a:buNone/>
            </a:pPr>
            <a:r>
              <a:rPr lang="en" sz="1600"/>
              <a:t>      &lt;Part-ID&gt;00345&lt;/Part-ID&gt;</a:t>
            </a:r>
            <a:endParaRPr sz="1600"/>
          </a:p>
          <a:p>
            <a:pPr indent="0" lvl="0" marL="0" rtl="0" algn="l">
              <a:spcBef>
                <a:spcPts val="600"/>
              </a:spcBef>
              <a:spcAft>
                <a:spcPts val="0"/>
              </a:spcAft>
              <a:buClr>
                <a:schemeClr val="dk1"/>
              </a:buClr>
              <a:buSzPts val="1100"/>
              <a:buFont typeface="Arial"/>
              <a:buNone/>
            </a:pPr>
            <a:r>
              <a:rPr lang="en" sz="1600"/>
              <a:t>      &lt;Name&gt;Widget-A&lt;/Name&gt;</a:t>
            </a:r>
            <a:endParaRPr sz="1600"/>
          </a:p>
          <a:p>
            <a:pPr indent="0" lvl="0" marL="0" rtl="0" algn="l">
              <a:spcBef>
                <a:spcPts val="600"/>
              </a:spcBef>
              <a:spcAft>
                <a:spcPts val="0"/>
              </a:spcAft>
              <a:buClr>
                <a:schemeClr val="dk1"/>
              </a:buClr>
              <a:buSzPts val="1100"/>
              <a:buFont typeface="Arial"/>
              <a:buNone/>
            </a:pPr>
            <a:r>
              <a:rPr lang="en" sz="1600"/>
              <a:t>      &lt;Description&gt;This part is used within the frap assembly&lt;/Description&gt;</a:t>
            </a:r>
            <a:endParaRPr sz="1600"/>
          </a:p>
          <a:p>
            <a:pPr indent="0" lvl="0" marL="0" rtl="0" algn="l">
              <a:spcBef>
                <a:spcPts val="600"/>
              </a:spcBef>
              <a:spcAft>
                <a:spcPts val="0"/>
              </a:spcAft>
              <a:buClr>
                <a:schemeClr val="dk1"/>
              </a:buClr>
              <a:buSzPts val="1100"/>
              <a:buFont typeface="Arial"/>
              <a:buNone/>
            </a:pPr>
            <a:r>
              <a:rPr lang="en" sz="1600"/>
              <a:t>      &lt;Specification href="http://www.parts-depot.com/parts/00345/specification"/&gt;</a:t>
            </a:r>
            <a:endParaRPr sz="1600"/>
          </a:p>
          <a:p>
            <a:pPr indent="0" lvl="0" marL="0" rtl="0" algn="l">
              <a:spcBef>
                <a:spcPts val="600"/>
              </a:spcBef>
              <a:spcAft>
                <a:spcPts val="0"/>
              </a:spcAft>
              <a:buClr>
                <a:schemeClr val="dk1"/>
              </a:buClr>
              <a:buSzPts val="1100"/>
              <a:buFont typeface="Arial"/>
              <a:buNone/>
            </a:pPr>
            <a:r>
              <a:rPr lang="en" sz="1600"/>
              <a:t>      &lt;UnitCost currency="USD"&gt;0.10&lt;/UnitCost&gt;</a:t>
            </a:r>
            <a:endParaRPr sz="1600"/>
          </a:p>
          <a:p>
            <a:pPr indent="0" lvl="0" marL="0" rtl="0" algn="l">
              <a:spcBef>
                <a:spcPts val="600"/>
              </a:spcBef>
              <a:spcAft>
                <a:spcPts val="0"/>
              </a:spcAft>
              <a:buClr>
                <a:schemeClr val="dk1"/>
              </a:buClr>
              <a:buSzPts val="1100"/>
              <a:buFont typeface="Arial"/>
              <a:buNone/>
            </a:pPr>
            <a:r>
              <a:rPr lang="en" sz="1600"/>
              <a:t>      &lt;Quantity&gt;10&lt;/Quantity&gt;</a:t>
            </a:r>
            <a:endParaRPr sz="1600"/>
          </a:p>
          <a:p>
            <a:pPr indent="0" lvl="0" marL="0" rtl="0" algn="l">
              <a:spcBef>
                <a:spcPts val="600"/>
              </a:spcBef>
              <a:spcAft>
                <a:spcPts val="0"/>
              </a:spcAft>
              <a:buClr>
                <a:schemeClr val="dk1"/>
              </a:buClr>
              <a:buSzPts val="1100"/>
              <a:buFont typeface="Arial"/>
              <a:buNone/>
            </a:pPr>
            <a:r>
              <a:rPr lang="en" sz="1600"/>
              <a:t>&lt;/</a:t>
            </a:r>
            <a:r>
              <a:rPr b="1" lang="en" sz="1600"/>
              <a:t>Part</a:t>
            </a:r>
            <a:r>
              <a:rPr lang="en" sz="1600"/>
              <a:t>&gt;</a:t>
            </a:r>
            <a:endParaRPr sz="1600"/>
          </a:p>
          <a:p>
            <a:pPr indent="-381000" lvl="0" marL="457200" rtl="0" algn="l">
              <a:spcBef>
                <a:spcPts val="600"/>
              </a:spcBef>
              <a:spcAft>
                <a:spcPts val="0"/>
              </a:spcAft>
              <a:buSzPts val="2400"/>
              <a:buChar char="●"/>
            </a:pPr>
            <a:r>
              <a:rPr lang="en" sz="2400"/>
              <a:t>Again, data is linked to still more data</a:t>
            </a:r>
            <a:endParaRPr sz="2400"/>
          </a:p>
          <a:p>
            <a:pPr indent="-381000" lvl="1" marL="914400" rtl="0" algn="l">
              <a:spcBef>
                <a:spcPts val="0"/>
              </a:spcBef>
              <a:spcAft>
                <a:spcPts val="0"/>
              </a:spcAft>
              <a:buSzPts val="2400"/>
              <a:buChar char="○"/>
            </a:pPr>
            <a:r>
              <a:rPr lang="en" sz="2400"/>
              <a:t>The specification for this part may be found by traversing the hyperlink. </a:t>
            </a:r>
            <a:endParaRPr sz="2400"/>
          </a:p>
          <a:p>
            <a:pPr indent="-381000" lvl="0" marL="457200" rtl="0" algn="l">
              <a:spcBef>
                <a:spcPts val="0"/>
              </a:spcBef>
              <a:spcAft>
                <a:spcPts val="0"/>
              </a:spcAft>
              <a:buSzPts val="2400"/>
              <a:buChar char="●"/>
            </a:pPr>
            <a:r>
              <a:rPr lang="en" sz="2400"/>
              <a:t>Each response document allows the client to drill down to get more detailed information.</a:t>
            </a:r>
            <a:endParaRPr sz="2400"/>
          </a:p>
        </p:txBody>
      </p:sp>
      <p:sp>
        <p:nvSpPr>
          <p:cNvPr id="312" name="Google Shape;312;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6" name="Shape 316"/>
        <p:cNvGrpSpPr/>
        <p:nvPr/>
      </p:nvGrpSpPr>
      <p:grpSpPr>
        <a:xfrm>
          <a:off x="0" y="0"/>
          <a:ext cx="0" cy="0"/>
          <a:chOff x="0" y="0"/>
          <a:chExt cx="0" cy="0"/>
        </a:xfrm>
      </p:grpSpPr>
      <p:sp>
        <p:nvSpPr>
          <p:cNvPr id="317" name="Google Shape;317;p43"/>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Designing Services with REST</a:t>
            </a:r>
            <a:endParaRPr b="1" sz="4800">
              <a:solidFill>
                <a:srgbClr val="FFFFFF"/>
              </a:solidFill>
            </a:endParaRPr>
          </a:p>
        </p:txBody>
      </p:sp>
      <p:sp>
        <p:nvSpPr>
          <p:cNvPr id="318" name="Google Shape;318;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Designing Services With REST</a:t>
            </a:r>
            <a:endParaRPr/>
          </a:p>
        </p:txBody>
      </p:sp>
      <p:sp>
        <p:nvSpPr>
          <p:cNvPr id="324" name="Google Shape;324;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Destination URL must be placed in the HTTP header for Web components to operate effectively. </a:t>
            </a:r>
            <a:endParaRPr/>
          </a:p>
          <a:p>
            <a:pPr indent="-381000" lvl="1" marL="914400" rtl="0" algn="l">
              <a:spcBef>
                <a:spcPts val="0"/>
              </a:spcBef>
              <a:spcAft>
                <a:spcPts val="0"/>
              </a:spcAft>
              <a:buSzPts val="2400"/>
              <a:buChar char="○"/>
            </a:pPr>
            <a:r>
              <a:rPr lang="en"/>
              <a:t>Web components (firewalls, routers, caches) make their decisions based upon information in the HTTP Header. </a:t>
            </a:r>
            <a:endParaRPr/>
          </a:p>
          <a:p>
            <a:pPr indent="-381000" lvl="1" marL="914400" rtl="0" algn="l">
              <a:spcBef>
                <a:spcPts val="0"/>
              </a:spcBef>
              <a:spcAft>
                <a:spcPts val="0"/>
              </a:spcAft>
              <a:buSzPts val="2400"/>
              <a:buChar char="○"/>
            </a:pPr>
            <a:r>
              <a:rPr lang="en"/>
              <a:t>Infrastructure will not work correctly if destination not in URL!</a:t>
            </a:r>
            <a:endParaRPr/>
          </a:p>
          <a:p>
            <a:pPr indent="-419100" lvl="0" marL="457200" rtl="0" algn="l">
              <a:spcBef>
                <a:spcPts val="0"/>
              </a:spcBef>
              <a:spcAft>
                <a:spcPts val="0"/>
              </a:spcAft>
              <a:buSzPts val="3000"/>
              <a:buChar char="●"/>
            </a:pPr>
            <a:r>
              <a:rPr lang="en"/>
              <a:t>It is anti-REST if the HTTP header just identifies an intermediate destination and the payload identifies the final destination.</a:t>
            </a:r>
            <a:endParaRPr/>
          </a:p>
        </p:txBody>
      </p:sp>
      <p:sp>
        <p:nvSpPr>
          <p:cNvPr id="325" name="Google Shape;325;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Designing Services With REST</a:t>
            </a:r>
            <a:endParaRPr/>
          </a:p>
        </p:txBody>
      </p:sp>
      <p:sp>
        <p:nvSpPr>
          <p:cNvPr id="331" name="Google Shape;331;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Client requests should be </a:t>
            </a:r>
            <a:r>
              <a:rPr b="1" lang="en"/>
              <a:t>idempotent</a:t>
            </a:r>
            <a:r>
              <a:rPr lang="en"/>
              <a:t> – multiple calls should lead to the “same” response.</a:t>
            </a:r>
            <a:endParaRPr/>
          </a:p>
          <a:p>
            <a:pPr indent="-419100" lvl="0" marL="457200" rtl="0" algn="l">
              <a:spcBef>
                <a:spcPts val="0"/>
              </a:spcBef>
              <a:spcAft>
                <a:spcPts val="0"/>
              </a:spcAft>
              <a:buSzPts val="3000"/>
              <a:buChar char="●"/>
            </a:pPr>
            <a:r>
              <a:rPr lang="en"/>
              <a:t>Server responses are “idempotent”, but only in terms of the meaning of information and not necessarily the content.</a:t>
            </a:r>
            <a:endParaRPr/>
          </a:p>
          <a:p>
            <a:pPr indent="-381000" lvl="1" marL="914400" rtl="0" algn="l">
              <a:spcBef>
                <a:spcPts val="0"/>
              </a:spcBef>
              <a:spcAft>
                <a:spcPts val="0"/>
              </a:spcAft>
              <a:buSzPts val="2400"/>
              <a:buChar char="○"/>
            </a:pPr>
            <a:r>
              <a:rPr lang="en"/>
              <a:t>Think of a URL that always returns the current time…</a:t>
            </a:r>
            <a:endParaRPr/>
          </a:p>
        </p:txBody>
      </p:sp>
      <p:sp>
        <p:nvSpPr>
          <p:cNvPr id="332" name="Google Shape;332;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PUT and POST</a:t>
            </a:r>
            <a:endParaRPr/>
          </a:p>
        </p:txBody>
      </p:sp>
      <p:sp>
        <p:nvSpPr>
          <p:cNvPr id="338" name="Google Shape;338;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PUT is idempotent, POST is </a:t>
            </a:r>
            <a:r>
              <a:rPr b="1" lang="en"/>
              <a:t>not</a:t>
            </a:r>
            <a:r>
              <a:rPr lang="en"/>
              <a:t>.</a:t>
            </a:r>
            <a:endParaRPr/>
          </a:p>
          <a:p>
            <a:pPr indent="-381000" lvl="1" marL="914400" rtl="0" algn="l">
              <a:spcBef>
                <a:spcPts val="0"/>
              </a:spcBef>
              <a:spcAft>
                <a:spcPts val="0"/>
              </a:spcAft>
              <a:buSzPts val="2400"/>
              <a:buChar char="○"/>
            </a:pPr>
            <a:r>
              <a:rPr lang="en"/>
              <a:t>No matter how many times PUT request is made (&gt;=1), server state will be the same.</a:t>
            </a:r>
            <a:endParaRPr/>
          </a:p>
          <a:p>
            <a:pPr indent="-381000" lvl="1" marL="914400" rtl="0" algn="l">
              <a:spcBef>
                <a:spcPts val="0"/>
              </a:spcBef>
              <a:spcAft>
                <a:spcPts val="0"/>
              </a:spcAft>
              <a:buSzPts val="2400"/>
              <a:buChar char="○"/>
            </a:pPr>
            <a:r>
              <a:rPr lang="en"/>
              <a:t>Multiple POSTs may create multiple resources.</a:t>
            </a:r>
            <a:endParaRPr/>
          </a:p>
          <a:p>
            <a:pPr indent="-419100" lvl="0" marL="457200" rtl="0" algn="l">
              <a:spcBef>
                <a:spcPts val="0"/>
              </a:spcBef>
              <a:spcAft>
                <a:spcPts val="0"/>
              </a:spcAft>
              <a:buSzPts val="3000"/>
              <a:buChar char="●"/>
            </a:pPr>
            <a:r>
              <a:rPr lang="en"/>
              <a:t>PUT requires a full resource ID path.</a:t>
            </a:r>
            <a:endParaRPr/>
          </a:p>
          <a:p>
            <a:pPr indent="-381000" lvl="1" marL="914400" rtl="0" algn="l">
              <a:spcBef>
                <a:spcPts val="0"/>
              </a:spcBef>
              <a:spcAft>
                <a:spcPts val="0"/>
              </a:spcAft>
              <a:buSzPts val="2400"/>
              <a:buChar char="○"/>
            </a:pPr>
            <a:r>
              <a:rPr lang="en"/>
              <a:t>Client creates resource.</a:t>
            </a:r>
            <a:endParaRPr/>
          </a:p>
          <a:p>
            <a:pPr indent="-419100" lvl="0" marL="457200" rtl="0" algn="l">
              <a:spcBef>
                <a:spcPts val="0"/>
              </a:spcBef>
              <a:spcAft>
                <a:spcPts val="0"/>
              </a:spcAft>
              <a:buSzPts val="3000"/>
              <a:buChar char="●"/>
            </a:pPr>
            <a:r>
              <a:rPr lang="en"/>
              <a:t>POST does not require full resource ID path.</a:t>
            </a:r>
            <a:endParaRPr/>
          </a:p>
          <a:p>
            <a:pPr indent="-381000" lvl="1" marL="914400" rtl="0" algn="l">
              <a:spcBef>
                <a:spcPts val="0"/>
              </a:spcBef>
              <a:spcAft>
                <a:spcPts val="0"/>
              </a:spcAft>
              <a:buSzPts val="2400"/>
              <a:buChar char="○"/>
            </a:pPr>
            <a:r>
              <a:rPr lang="en"/>
              <a:t>Server notifies client of resource location.</a:t>
            </a:r>
            <a:endParaRPr/>
          </a:p>
          <a:p>
            <a:pPr indent="-381000" lvl="1" marL="914400" rtl="0" algn="l">
              <a:spcBef>
                <a:spcPts val="0"/>
              </a:spcBef>
              <a:spcAft>
                <a:spcPts val="0"/>
              </a:spcAft>
              <a:buSzPts val="2400"/>
              <a:buChar char="○"/>
            </a:pPr>
            <a:r>
              <a:rPr lang="en"/>
              <a:t>Post can still be used for resource updates.</a:t>
            </a:r>
            <a:endParaRPr/>
          </a:p>
          <a:p>
            <a:pPr indent="0" lvl="0" marL="0" rtl="0" algn="l">
              <a:spcBef>
                <a:spcPts val="600"/>
              </a:spcBef>
              <a:spcAft>
                <a:spcPts val="0"/>
              </a:spcAft>
              <a:buNone/>
            </a:pPr>
            <a:r>
              <a:t/>
            </a:r>
            <a:endParaRPr/>
          </a:p>
        </p:txBody>
      </p:sp>
      <p:sp>
        <p:nvSpPr>
          <p:cNvPr id="339" name="Google Shape;339;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PUT and POST</a:t>
            </a:r>
            <a:endParaRPr/>
          </a:p>
        </p:txBody>
      </p:sp>
      <p:sp>
        <p:nvSpPr>
          <p:cNvPr id="345" name="Google Shape;345;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PUT </a:t>
            </a:r>
            <a:r>
              <a:rPr lang="en" u="sng">
                <a:solidFill>
                  <a:schemeClr val="hlink"/>
                </a:solidFill>
                <a:hlinkClick r:id="rId3"/>
              </a:rPr>
              <a:t>http://MyService/Persons/</a:t>
            </a:r>
            <a:endParaRPr/>
          </a:p>
          <a:p>
            <a:pPr indent="-381000" lvl="1" marL="914400" rtl="0" algn="l">
              <a:spcBef>
                <a:spcPts val="0"/>
              </a:spcBef>
              <a:spcAft>
                <a:spcPts val="0"/>
              </a:spcAft>
              <a:buSzPts val="2400"/>
              <a:buChar char="○"/>
            </a:pPr>
            <a:r>
              <a:rPr lang="en"/>
              <a:t>Won't work. PUT requires a complete URI.</a:t>
            </a:r>
            <a:endParaRPr/>
          </a:p>
          <a:p>
            <a:pPr indent="-419100" lvl="0" marL="457200" rtl="0" algn="l">
              <a:spcBef>
                <a:spcPts val="0"/>
              </a:spcBef>
              <a:spcAft>
                <a:spcPts val="0"/>
              </a:spcAft>
              <a:buSzPts val="3000"/>
              <a:buChar char="●"/>
            </a:pPr>
            <a:r>
              <a:rPr lang="en"/>
              <a:t>PUT </a:t>
            </a:r>
            <a:r>
              <a:rPr lang="en" u="sng">
                <a:solidFill>
                  <a:schemeClr val="hlink"/>
                </a:solidFill>
                <a:hlinkClick r:id="rId4"/>
              </a:rPr>
              <a:t>http://MyService/Persons/1</a:t>
            </a:r>
            <a:r>
              <a:rPr lang="en"/>
              <a:t> </a:t>
            </a:r>
            <a:endParaRPr/>
          </a:p>
          <a:p>
            <a:pPr indent="-381000" lvl="1" marL="914400" rtl="0" algn="l">
              <a:spcBef>
                <a:spcPts val="0"/>
              </a:spcBef>
              <a:spcAft>
                <a:spcPts val="0"/>
              </a:spcAft>
              <a:buSzPts val="2400"/>
              <a:buChar char="○"/>
            </a:pPr>
            <a:r>
              <a:rPr lang="en"/>
              <a:t>Insert a new person with PersonID=1 if it does not already exist, or else update the existing resource with the payload.</a:t>
            </a:r>
            <a:endParaRPr/>
          </a:p>
          <a:p>
            <a:pPr indent="-419100" lvl="0" marL="457200" rtl="0" algn="l">
              <a:spcBef>
                <a:spcPts val="0"/>
              </a:spcBef>
              <a:spcAft>
                <a:spcPts val="0"/>
              </a:spcAft>
              <a:buSzPts val="3000"/>
              <a:buChar char="●"/>
            </a:pPr>
            <a:r>
              <a:rPr lang="en"/>
              <a:t>POST </a:t>
            </a:r>
            <a:r>
              <a:rPr lang="en" u="sng">
                <a:solidFill>
                  <a:schemeClr val="hlink"/>
                </a:solidFill>
                <a:hlinkClick r:id="rId5"/>
              </a:rPr>
              <a:t>http://MyService/Persons/</a:t>
            </a:r>
            <a:endParaRPr/>
          </a:p>
          <a:p>
            <a:pPr indent="-381000" lvl="1" marL="914400" rtl="0" algn="l">
              <a:spcBef>
                <a:spcPts val="0"/>
              </a:spcBef>
              <a:spcAft>
                <a:spcPts val="0"/>
              </a:spcAft>
              <a:buSzPts val="2400"/>
              <a:buChar char="○"/>
            </a:pPr>
            <a:r>
              <a:rPr lang="en"/>
              <a:t>Insert a new person every time this request is made (using the payload) and generate a new PersonID. </a:t>
            </a:r>
            <a:endParaRPr/>
          </a:p>
          <a:p>
            <a:pPr indent="-419100" lvl="0" marL="457200" rtl="0" algn="l">
              <a:spcBef>
                <a:spcPts val="0"/>
              </a:spcBef>
              <a:spcAft>
                <a:spcPts val="0"/>
              </a:spcAft>
              <a:buSzPts val="3000"/>
              <a:buChar char="●"/>
            </a:pPr>
            <a:r>
              <a:rPr lang="en"/>
              <a:t>POST </a:t>
            </a:r>
            <a:r>
              <a:rPr lang="en" u="sng">
                <a:solidFill>
                  <a:schemeClr val="hlink"/>
                </a:solidFill>
                <a:hlinkClick r:id="rId6"/>
              </a:rPr>
              <a:t>http://MyService/Persons/1</a:t>
            </a:r>
            <a:r>
              <a:rPr lang="en"/>
              <a:t> </a:t>
            </a:r>
            <a:endParaRPr/>
          </a:p>
          <a:p>
            <a:pPr indent="-381000" lvl="1" marL="914400" rtl="0" algn="l">
              <a:spcBef>
                <a:spcPts val="0"/>
              </a:spcBef>
              <a:spcAft>
                <a:spcPts val="0"/>
              </a:spcAft>
              <a:buSzPts val="2400"/>
              <a:buChar char="○"/>
            </a:pPr>
            <a:r>
              <a:rPr lang="en"/>
              <a:t>Update the existing person where PersonID=1</a:t>
            </a:r>
            <a:endParaRPr/>
          </a:p>
        </p:txBody>
      </p:sp>
      <p:sp>
        <p:nvSpPr>
          <p:cNvPr id="346" name="Google Shape;346;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Class</a:t>
            </a:r>
            <a:endParaRPr/>
          </a:p>
        </p:txBody>
      </p:sp>
      <p:sp>
        <p:nvSpPr>
          <p:cNvPr id="71" name="Google Shape;71;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Introduce HTTP requests.</a:t>
            </a:r>
            <a:endParaRPr/>
          </a:p>
          <a:p>
            <a:pPr indent="-381000" lvl="1" marL="914400" rtl="0" algn="l">
              <a:spcBef>
                <a:spcPts val="0"/>
              </a:spcBef>
              <a:spcAft>
                <a:spcPts val="0"/>
              </a:spcAft>
              <a:buSzPts val="2400"/>
              <a:buChar char="○"/>
            </a:pPr>
            <a:r>
              <a:rPr lang="en"/>
              <a:t>“The API of the Web”</a:t>
            </a:r>
            <a:endParaRPr/>
          </a:p>
          <a:p>
            <a:pPr indent="-419100" lvl="0" marL="457200" rtl="0" algn="l">
              <a:spcBef>
                <a:spcPts val="0"/>
              </a:spcBef>
              <a:spcAft>
                <a:spcPts val="0"/>
              </a:spcAft>
              <a:buSzPts val="3000"/>
              <a:buChar char="●"/>
            </a:pPr>
            <a:r>
              <a:rPr lang="en"/>
              <a:t>Introduce the REST architectural style.</a:t>
            </a:r>
            <a:endParaRPr/>
          </a:p>
          <a:p>
            <a:pPr indent="-381000" lvl="1" marL="914400" rtl="0" algn="l">
              <a:spcBef>
                <a:spcPts val="0"/>
              </a:spcBef>
              <a:spcAft>
                <a:spcPts val="0"/>
              </a:spcAft>
              <a:buSzPts val="2400"/>
              <a:buChar char="○"/>
            </a:pPr>
            <a:r>
              <a:rPr lang="en"/>
              <a:t>Design principles</a:t>
            </a:r>
            <a:endParaRPr/>
          </a:p>
          <a:p>
            <a:pPr indent="-381000" lvl="1" marL="914400" rtl="0" algn="l">
              <a:spcBef>
                <a:spcPts val="0"/>
              </a:spcBef>
              <a:spcAft>
                <a:spcPts val="0"/>
              </a:spcAft>
              <a:buSzPts val="2400"/>
              <a:buChar char="○"/>
            </a:pPr>
            <a:r>
              <a:rPr lang="en"/>
              <a:t>Fulfillment of quality properties</a:t>
            </a:r>
            <a:endParaRPr/>
          </a:p>
          <a:p>
            <a:pPr indent="-381000" lvl="1" marL="914400" rtl="0" algn="l">
              <a:spcBef>
                <a:spcPts val="0"/>
              </a:spcBef>
              <a:spcAft>
                <a:spcPts val="0"/>
              </a:spcAft>
              <a:buSzPts val="2400"/>
              <a:buChar char="○"/>
            </a:pPr>
            <a:r>
              <a:rPr lang="en"/>
              <a:t>Implementation of RESTful services</a:t>
            </a:r>
            <a:endParaRPr/>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Handling POSTs</a:t>
            </a:r>
            <a:endParaRPr/>
          </a:p>
        </p:txBody>
      </p:sp>
      <p:sp>
        <p:nvSpPr>
          <p:cNvPr id="352" name="Google Shape;352;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Other</a:t>
            </a:r>
            <a:r>
              <a:rPr lang="en"/>
              <a:t> methods are idempotent, but POST creates new resources.</a:t>
            </a:r>
            <a:endParaRPr/>
          </a:p>
          <a:p>
            <a:pPr indent="-419100" lvl="0" marL="457200" rtl="0" algn="l">
              <a:spcBef>
                <a:spcPts val="0"/>
              </a:spcBef>
              <a:spcAft>
                <a:spcPts val="0"/>
              </a:spcAft>
              <a:buSzPts val="3000"/>
              <a:buChar char="●"/>
            </a:pPr>
            <a:r>
              <a:rPr lang="en"/>
              <a:t>Multiple POSTs of the same data must be made harmless.</a:t>
            </a:r>
            <a:endParaRPr/>
          </a:p>
          <a:p>
            <a:pPr indent="-381000" lvl="1" marL="914400" rtl="0" algn="l">
              <a:spcBef>
                <a:spcPts val="0"/>
              </a:spcBef>
              <a:spcAft>
                <a:spcPts val="0"/>
              </a:spcAft>
              <a:buSzPts val="2400"/>
              <a:buChar char="○"/>
            </a:pPr>
            <a:r>
              <a:rPr lang="en"/>
              <a:t>Put message ID in a header or in the message body. </a:t>
            </a:r>
            <a:endParaRPr/>
          </a:p>
          <a:p>
            <a:pPr indent="-381000" lvl="1" marL="914400" rtl="0" algn="l">
              <a:spcBef>
                <a:spcPts val="0"/>
              </a:spcBef>
              <a:spcAft>
                <a:spcPts val="0"/>
              </a:spcAft>
              <a:buSzPts val="2400"/>
              <a:buChar char="○"/>
            </a:pPr>
            <a:r>
              <a:rPr lang="en"/>
              <a:t>This renders multiple posts harmless.</a:t>
            </a:r>
            <a:endParaRPr/>
          </a:p>
          <a:p>
            <a:pPr indent="-381000" lvl="2" marL="1371600" rtl="0" algn="l">
              <a:spcBef>
                <a:spcPts val="0"/>
              </a:spcBef>
              <a:spcAft>
                <a:spcPts val="0"/>
              </a:spcAft>
              <a:buSzPts val="2400"/>
              <a:buChar char="■"/>
            </a:pPr>
            <a:r>
              <a:rPr lang="en"/>
              <a:t>Prevents “multiple charge” issue with web stores.</a:t>
            </a:r>
            <a:endParaRPr/>
          </a:p>
        </p:txBody>
      </p:sp>
      <p:sp>
        <p:nvSpPr>
          <p:cNvPr id="353" name="Google Shape;353;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Handling POSTs</a:t>
            </a:r>
            <a:endParaRPr/>
          </a:p>
        </p:txBody>
      </p:sp>
      <p:sp>
        <p:nvSpPr>
          <p:cNvPr id="359" name="Google Shape;359;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480"/>
              </a:spcBef>
              <a:spcAft>
                <a:spcPts val="0"/>
              </a:spcAft>
              <a:buSzPts val="3000"/>
              <a:buChar char="●"/>
            </a:pPr>
            <a:r>
              <a:rPr lang="en"/>
              <a:t>Many ways to do this: </a:t>
            </a:r>
            <a:endParaRPr/>
          </a:p>
          <a:p>
            <a:pPr indent="-381000" lvl="1" marL="914400" rtl="0" algn="l">
              <a:spcBef>
                <a:spcPts val="0"/>
              </a:spcBef>
              <a:spcAft>
                <a:spcPts val="0"/>
              </a:spcAft>
              <a:buSzPts val="2400"/>
              <a:buChar char="○"/>
            </a:pPr>
            <a:r>
              <a:rPr lang="en"/>
              <a:t>Exact: client or server-side unique transaction ID. </a:t>
            </a:r>
            <a:endParaRPr/>
          </a:p>
          <a:p>
            <a:pPr indent="-381000" lvl="1" marL="914400" rtl="0" algn="l">
              <a:spcBef>
                <a:spcPts val="0"/>
              </a:spcBef>
              <a:spcAft>
                <a:spcPts val="0"/>
              </a:spcAft>
              <a:buSzPts val="2400"/>
              <a:buChar char="○"/>
            </a:pPr>
            <a:r>
              <a:rPr lang="en"/>
              <a:t>Heuristic: check for and remove “likely duplicates” from POST stream.</a:t>
            </a:r>
            <a:endParaRPr/>
          </a:p>
          <a:p>
            <a:pPr indent="-419100" lvl="0" marL="457200" rtl="0" algn="l">
              <a:spcBef>
                <a:spcPts val="0"/>
              </a:spcBef>
              <a:spcAft>
                <a:spcPts val="0"/>
              </a:spcAft>
              <a:buSzPts val="3000"/>
              <a:buChar char="●"/>
            </a:pPr>
            <a:r>
              <a:rPr lang="en"/>
              <a:t>Wasted IDs are irrelevant. </a:t>
            </a:r>
            <a:endParaRPr/>
          </a:p>
          <a:p>
            <a:pPr indent="-381000" lvl="1" marL="914400" rtl="0" algn="l">
              <a:spcBef>
                <a:spcPts val="0"/>
              </a:spcBef>
              <a:spcAft>
                <a:spcPts val="0"/>
              </a:spcAft>
              <a:buSzPts val="2400"/>
              <a:buChar char="○"/>
            </a:pPr>
            <a:r>
              <a:rPr lang="en"/>
              <a:t>Duplicated POSTs are not acted on by the server</a:t>
            </a:r>
            <a:endParaRPr/>
          </a:p>
          <a:p>
            <a:pPr indent="-419100" lvl="0" marL="457200" rtl="0" algn="l">
              <a:spcBef>
                <a:spcPts val="0"/>
              </a:spcBef>
              <a:spcAft>
                <a:spcPts val="0"/>
              </a:spcAft>
              <a:buSzPts val="3000"/>
              <a:buChar char="●"/>
            </a:pPr>
            <a:r>
              <a:rPr lang="en"/>
              <a:t>The server must send back the same response the original POST got, in case the application is retrying because it lost the response.</a:t>
            </a:r>
            <a:endParaRPr/>
          </a:p>
        </p:txBody>
      </p:sp>
      <p:sp>
        <p:nvSpPr>
          <p:cNvPr id="360" name="Google Shape;360;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Idempotence</a:t>
            </a:r>
            <a:endParaRPr/>
          </a:p>
        </p:txBody>
      </p:sp>
      <p:sp>
        <p:nvSpPr>
          <p:cNvPr id="366" name="Google Shape;366;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What does this mean, strictly speaking?</a:t>
            </a:r>
            <a:endParaRPr/>
          </a:p>
          <a:p>
            <a:pPr indent="-381000" lvl="1" marL="914400" rtl="0" algn="l">
              <a:spcBef>
                <a:spcPts val="0"/>
              </a:spcBef>
              <a:spcAft>
                <a:spcPts val="0"/>
              </a:spcAft>
              <a:buSzPts val="2400"/>
              <a:buChar char="○"/>
            </a:pPr>
            <a:r>
              <a:rPr lang="en"/>
              <a:t>Call to server must return the same thing each time?</a:t>
            </a:r>
            <a:endParaRPr/>
          </a:p>
          <a:p>
            <a:pPr indent="-381000" lvl="1" marL="914400" rtl="0" algn="l">
              <a:spcBef>
                <a:spcPts val="0"/>
              </a:spcBef>
              <a:spcAft>
                <a:spcPts val="0"/>
              </a:spcAft>
              <a:buSzPts val="2400"/>
              <a:buChar char="○"/>
            </a:pPr>
            <a:r>
              <a:rPr lang="en"/>
              <a:t>No side effects?</a:t>
            </a:r>
            <a:endParaRPr/>
          </a:p>
          <a:p>
            <a:pPr indent="-419100" lvl="0" marL="457200" rtl="0" algn="l">
              <a:spcBef>
                <a:spcPts val="0"/>
              </a:spcBef>
              <a:spcAft>
                <a:spcPts val="0"/>
              </a:spcAft>
              <a:buSzPts val="3000"/>
              <a:buChar char="●"/>
            </a:pPr>
            <a:r>
              <a:rPr lang="en"/>
              <a:t>What about changing data?</a:t>
            </a:r>
            <a:endParaRPr/>
          </a:p>
          <a:p>
            <a:pPr indent="-381000" lvl="1" marL="914400" rtl="0" algn="l">
              <a:spcBef>
                <a:spcPts val="0"/>
              </a:spcBef>
              <a:spcAft>
                <a:spcPts val="0"/>
              </a:spcAft>
              <a:buSzPts val="2400"/>
              <a:buChar char="○"/>
            </a:pPr>
            <a:r>
              <a:rPr lang="en"/>
              <a:t>Time-of-day service. </a:t>
            </a:r>
            <a:endParaRPr/>
          </a:p>
          <a:p>
            <a:pPr indent="-381000" lvl="1" marL="914400" rtl="0" algn="l">
              <a:spcBef>
                <a:spcPts val="0"/>
              </a:spcBef>
              <a:spcAft>
                <a:spcPts val="0"/>
              </a:spcAft>
              <a:buSzPts val="2400"/>
              <a:buChar char="○"/>
            </a:pPr>
            <a:r>
              <a:rPr lang="en"/>
              <a:t>Each GET call returns a new time.</a:t>
            </a:r>
            <a:endParaRPr/>
          </a:p>
          <a:p>
            <a:pPr indent="-381000" lvl="1" marL="914400" rtl="0" algn="l">
              <a:spcBef>
                <a:spcPts val="0"/>
              </a:spcBef>
              <a:spcAft>
                <a:spcPts val="0"/>
              </a:spcAft>
              <a:buSzPts val="2400"/>
              <a:buChar char="○"/>
            </a:pPr>
            <a:r>
              <a:rPr lang="en"/>
              <a:t>Is this still RESTful?</a:t>
            </a:r>
            <a:endParaRPr/>
          </a:p>
          <a:p>
            <a:pPr indent="-381000" lvl="2" marL="1371600" rtl="0" algn="l">
              <a:spcBef>
                <a:spcPts val="0"/>
              </a:spcBef>
              <a:spcAft>
                <a:spcPts val="0"/>
              </a:spcAft>
              <a:buSzPts val="2400"/>
              <a:buChar char="■"/>
            </a:pPr>
            <a:r>
              <a:rPr lang="en"/>
              <a:t>As long as the </a:t>
            </a:r>
            <a:r>
              <a:rPr b="1" lang="en"/>
              <a:t>resource is constant</a:t>
            </a:r>
            <a:r>
              <a:rPr lang="en"/>
              <a:t>.</a:t>
            </a:r>
            <a:endParaRPr/>
          </a:p>
          <a:p>
            <a:pPr indent="-381000" lvl="2" marL="1371600" rtl="0" algn="l">
              <a:spcBef>
                <a:spcPts val="0"/>
              </a:spcBef>
              <a:spcAft>
                <a:spcPts val="0"/>
              </a:spcAft>
              <a:buSzPts val="2400"/>
              <a:buChar char="■"/>
            </a:pPr>
            <a:r>
              <a:rPr lang="en"/>
              <a:t>The value does not need to be constant, just how we access it.</a:t>
            </a:r>
            <a:endParaRPr/>
          </a:p>
        </p:txBody>
      </p:sp>
      <p:sp>
        <p:nvSpPr>
          <p:cNvPr id="367" name="Google Shape;367;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Statelessness</a:t>
            </a:r>
            <a:endParaRPr/>
          </a:p>
        </p:txBody>
      </p:sp>
      <p:sp>
        <p:nvSpPr>
          <p:cNvPr id="373" name="Google Shape;373;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Each request contains all information needed to service the request.</a:t>
            </a:r>
            <a:endParaRPr/>
          </a:p>
          <a:p>
            <a:pPr indent="-419100" lvl="0" marL="457200" rtl="0" algn="l">
              <a:spcBef>
                <a:spcPts val="0"/>
              </a:spcBef>
              <a:spcAft>
                <a:spcPts val="0"/>
              </a:spcAft>
              <a:buSzPts val="3000"/>
              <a:buChar char="●"/>
            </a:pPr>
            <a:r>
              <a:rPr lang="en"/>
              <a:t>No client state is held on the server.</a:t>
            </a:r>
            <a:endParaRPr/>
          </a:p>
          <a:p>
            <a:pPr indent="-419100" lvl="0" marL="457200" rtl="0" algn="l">
              <a:spcBef>
                <a:spcPts val="0"/>
              </a:spcBef>
              <a:spcAft>
                <a:spcPts val="0"/>
              </a:spcAft>
              <a:buSzPts val="3000"/>
              <a:buChar char="●"/>
            </a:pPr>
            <a:r>
              <a:rPr lang="en"/>
              <a:t>Benefits in terms of scale and availability.</a:t>
            </a:r>
            <a:endParaRPr/>
          </a:p>
          <a:p>
            <a:pPr indent="-419100" lvl="0" marL="457200" rtl="0" algn="l">
              <a:spcBef>
                <a:spcPts val="0"/>
              </a:spcBef>
              <a:spcAft>
                <a:spcPts val="0"/>
              </a:spcAft>
              <a:buSzPts val="3000"/>
              <a:buChar char="●"/>
            </a:pPr>
            <a:r>
              <a:rPr lang="en"/>
              <a:t>Negatives: </a:t>
            </a:r>
            <a:endParaRPr/>
          </a:p>
          <a:p>
            <a:pPr indent="-381000" lvl="1" marL="914400" rtl="0" algn="l">
              <a:spcBef>
                <a:spcPts val="0"/>
              </a:spcBef>
              <a:spcAft>
                <a:spcPts val="0"/>
              </a:spcAft>
              <a:buSzPts val="2400"/>
              <a:buChar char="○"/>
            </a:pPr>
            <a:r>
              <a:rPr lang="en"/>
              <a:t>Development is harder.</a:t>
            </a:r>
            <a:endParaRPr/>
          </a:p>
          <a:p>
            <a:pPr indent="-381000" lvl="1" marL="914400" rtl="0" algn="l">
              <a:spcBef>
                <a:spcPts val="0"/>
              </a:spcBef>
              <a:spcAft>
                <a:spcPts val="0"/>
              </a:spcAft>
              <a:buSzPts val="2400"/>
              <a:buChar char="○"/>
            </a:pPr>
            <a:r>
              <a:rPr lang="en"/>
              <a:t>Performance may be worse (multiple requests may be needed to get information).</a:t>
            </a:r>
            <a:endParaRPr/>
          </a:p>
        </p:txBody>
      </p:sp>
      <p:sp>
        <p:nvSpPr>
          <p:cNvPr id="374" name="Google Shape;374;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8" name="Shape 378"/>
        <p:cNvGrpSpPr/>
        <p:nvPr/>
      </p:nvGrpSpPr>
      <p:grpSpPr>
        <a:xfrm>
          <a:off x="0" y="0"/>
          <a:ext cx="0" cy="0"/>
          <a:chOff x="0" y="0"/>
          <a:chExt cx="0" cy="0"/>
        </a:xfrm>
      </p:grpSpPr>
      <p:sp>
        <p:nvSpPr>
          <p:cNvPr id="379" name="Google Shape;379;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Caching</a:t>
            </a:r>
            <a:endParaRPr/>
          </a:p>
        </p:txBody>
      </p:sp>
      <p:sp>
        <p:nvSpPr>
          <p:cNvPr id="380" name="Google Shape;380;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An important part of scaling services is caching generated results.</a:t>
            </a:r>
            <a:endParaRPr/>
          </a:p>
          <a:p>
            <a:pPr indent="-419100" lvl="0" marL="457200" rtl="0" algn="l">
              <a:spcBef>
                <a:spcPts val="0"/>
              </a:spcBef>
              <a:spcAft>
                <a:spcPts val="0"/>
              </a:spcAft>
              <a:buSzPts val="3000"/>
              <a:buChar char="●"/>
            </a:pPr>
            <a:r>
              <a:rPr lang="en"/>
              <a:t>Clients and servers can cache responses.</a:t>
            </a:r>
            <a:endParaRPr/>
          </a:p>
          <a:p>
            <a:pPr indent="-419100" lvl="0" marL="457200" rtl="0" algn="l">
              <a:spcBef>
                <a:spcPts val="0"/>
              </a:spcBef>
              <a:spcAft>
                <a:spcPts val="0"/>
              </a:spcAft>
              <a:buSzPts val="3000"/>
              <a:buChar char="●"/>
            </a:pPr>
            <a:r>
              <a:rPr lang="en"/>
              <a:t>Responses must be defined as cacheable or not to prevent clients from getting out-of-date information.</a:t>
            </a:r>
            <a:endParaRPr/>
          </a:p>
          <a:p>
            <a:pPr indent="-419100" lvl="0" marL="457200" rtl="0" algn="l">
              <a:spcBef>
                <a:spcPts val="0"/>
              </a:spcBef>
              <a:spcAft>
                <a:spcPts val="0"/>
              </a:spcAft>
              <a:buSzPts val="3000"/>
              <a:buChar char="●"/>
            </a:pPr>
            <a:r>
              <a:rPr lang="en"/>
              <a:t>Well-managed caching removes some client-server interactions, improving scalability and performance.</a:t>
            </a:r>
            <a:endParaRPr/>
          </a:p>
        </p:txBody>
      </p:sp>
      <p:sp>
        <p:nvSpPr>
          <p:cNvPr id="381" name="Google Shape;381;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5" name="Shape 385"/>
        <p:cNvGrpSpPr/>
        <p:nvPr/>
      </p:nvGrpSpPr>
      <p:grpSpPr>
        <a:xfrm>
          <a:off x="0" y="0"/>
          <a:ext cx="0" cy="0"/>
          <a:chOff x="0" y="0"/>
          <a:chExt cx="0" cy="0"/>
        </a:xfrm>
      </p:grpSpPr>
      <p:sp>
        <p:nvSpPr>
          <p:cNvPr id="386" name="Google Shape;386;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Caching</a:t>
            </a:r>
            <a:endParaRPr/>
          </a:p>
        </p:txBody>
      </p:sp>
      <p:sp>
        <p:nvSpPr>
          <p:cNvPr id="387" name="Google Shape;387;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Controlled through HTTP header metadata.</a:t>
            </a:r>
            <a:endParaRPr/>
          </a:p>
          <a:p>
            <a:pPr indent="-381000" lvl="1" marL="914400" rtl="0" algn="l">
              <a:spcBef>
                <a:spcPts val="0"/>
              </a:spcBef>
              <a:spcAft>
                <a:spcPts val="0"/>
              </a:spcAft>
              <a:buSzPts val="2400"/>
              <a:buChar char="○"/>
            </a:pPr>
            <a:r>
              <a:rPr lang="en"/>
              <a:t>Date</a:t>
            </a:r>
            <a:endParaRPr/>
          </a:p>
          <a:p>
            <a:pPr indent="-355600" lvl="2" marL="1371600" rtl="0" algn="l">
              <a:spcBef>
                <a:spcPts val="0"/>
              </a:spcBef>
              <a:spcAft>
                <a:spcPts val="0"/>
              </a:spcAft>
              <a:buSzPts val="2000"/>
              <a:buChar char="■"/>
            </a:pPr>
            <a:r>
              <a:rPr lang="en" sz="2000"/>
              <a:t>Date and time when this representation was generated.</a:t>
            </a:r>
            <a:endParaRPr sz="2000"/>
          </a:p>
          <a:p>
            <a:pPr indent="-381000" lvl="1" marL="914400" rtl="0" algn="l">
              <a:spcBef>
                <a:spcPts val="0"/>
              </a:spcBef>
              <a:spcAft>
                <a:spcPts val="0"/>
              </a:spcAft>
              <a:buSzPts val="2400"/>
              <a:buChar char="○"/>
            </a:pPr>
            <a:r>
              <a:rPr lang="en"/>
              <a:t>Last Modified</a:t>
            </a:r>
            <a:endParaRPr/>
          </a:p>
          <a:p>
            <a:pPr indent="-355600" lvl="2" marL="1371600" rtl="0" algn="l">
              <a:spcBef>
                <a:spcPts val="0"/>
              </a:spcBef>
              <a:spcAft>
                <a:spcPts val="0"/>
              </a:spcAft>
              <a:buSzPts val="2000"/>
              <a:buChar char="■"/>
            </a:pPr>
            <a:r>
              <a:rPr lang="en" sz="2000"/>
              <a:t>Date and time when the server last modified this representation.</a:t>
            </a:r>
            <a:endParaRPr sz="2000"/>
          </a:p>
          <a:p>
            <a:pPr indent="-381000" lvl="1" marL="914400" rtl="0" algn="l">
              <a:spcBef>
                <a:spcPts val="0"/>
              </a:spcBef>
              <a:spcAft>
                <a:spcPts val="0"/>
              </a:spcAft>
              <a:buSzPts val="2400"/>
              <a:buChar char="○"/>
            </a:pPr>
            <a:r>
              <a:rPr lang="en"/>
              <a:t>Cache-Control</a:t>
            </a:r>
            <a:endParaRPr/>
          </a:p>
          <a:p>
            <a:pPr indent="-355600" lvl="2" marL="1371600" rtl="0" algn="l">
              <a:spcBef>
                <a:spcPts val="0"/>
              </a:spcBef>
              <a:spcAft>
                <a:spcPts val="0"/>
              </a:spcAft>
              <a:buSzPts val="2000"/>
              <a:buChar char="■"/>
            </a:pPr>
            <a:r>
              <a:rPr lang="en" sz="2000"/>
              <a:t>Used to control caching. Allows </a:t>
            </a:r>
            <a:r>
              <a:rPr lang="en" sz="2000"/>
              <a:t>specification</a:t>
            </a:r>
            <a:r>
              <a:rPr lang="en" sz="2000"/>
              <a:t> of max or min time, can prevent storage.</a:t>
            </a:r>
            <a:endParaRPr sz="2000"/>
          </a:p>
          <a:p>
            <a:pPr indent="-381000" lvl="1" marL="914400" rtl="0" algn="l">
              <a:spcBef>
                <a:spcPts val="0"/>
              </a:spcBef>
              <a:spcAft>
                <a:spcPts val="0"/>
              </a:spcAft>
              <a:buSzPts val="2400"/>
              <a:buChar char="○"/>
            </a:pPr>
            <a:r>
              <a:rPr lang="en"/>
              <a:t>Expires</a:t>
            </a:r>
            <a:endParaRPr/>
          </a:p>
          <a:p>
            <a:pPr indent="-355600" lvl="2" marL="1371600" rtl="0" algn="l">
              <a:spcBef>
                <a:spcPts val="0"/>
              </a:spcBef>
              <a:spcAft>
                <a:spcPts val="0"/>
              </a:spcAft>
              <a:buSzPts val="2000"/>
              <a:buChar char="■"/>
            </a:pPr>
            <a:r>
              <a:rPr lang="en" sz="2000"/>
              <a:t>Expiration date and time for this representation. </a:t>
            </a:r>
            <a:endParaRPr sz="2000"/>
          </a:p>
          <a:p>
            <a:pPr indent="-381000" lvl="1" marL="914400" rtl="0" algn="l">
              <a:spcBef>
                <a:spcPts val="0"/>
              </a:spcBef>
              <a:spcAft>
                <a:spcPts val="0"/>
              </a:spcAft>
              <a:buSzPts val="2400"/>
              <a:buChar char="○"/>
            </a:pPr>
            <a:r>
              <a:rPr lang="en"/>
              <a:t>Age</a:t>
            </a:r>
            <a:endParaRPr/>
          </a:p>
          <a:p>
            <a:pPr indent="-355600" lvl="2" marL="1371600" rtl="0" algn="l">
              <a:spcBef>
                <a:spcPts val="0"/>
              </a:spcBef>
              <a:spcAft>
                <a:spcPts val="0"/>
              </a:spcAft>
              <a:buSzPts val="2000"/>
              <a:buChar char="■"/>
            </a:pPr>
            <a:r>
              <a:rPr lang="en" sz="2000"/>
              <a:t>Duration passed in seconds since this was fetched from the server. Can be inserted by an intermediary component. </a:t>
            </a:r>
            <a:endParaRPr sz="2000"/>
          </a:p>
        </p:txBody>
      </p:sp>
      <p:sp>
        <p:nvSpPr>
          <p:cNvPr id="388" name="Google Shape;388;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Cache-Control Response Directives</a:t>
            </a:r>
            <a:endParaRPr/>
          </a:p>
        </p:txBody>
      </p:sp>
      <p:sp>
        <p:nvSpPr>
          <p:cNvPr id="394" name="Google Shape;394;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68300" lvl="0" marL="457200" rtl="0" algn="l">
              <a:spcBef>
                <a:spcPts val="600"/>
              </a:spcBef>
              <a:spcAft>
                <a:spcPts val="0"/>
              </a:spcAft>
              <a:buSzPts val="2200"/>
              <a:buChar char="●"/>
            </a:pPr>
            <a:r>
              <a:rPr b="1" lang="en" sz="2200"/>
              <a:t>Public:</a:t>
            </a:r>
            <a:r>
              <a:rPr lang="en" sz="2200"/>
              <a:t> Indicates any component can cache this representation.</a:t>
            </a:r>
            <a:endParaRPr sz="2200"/>
          </a:p>
          <a:p>
            <a:pPr indent="-368300" lvl="0" marL="457200" rtl="0" algn="l">
              <a:spcBef>
                <a:spcPts val="0"/>
              </a:spcBef>
              <a:spcAft>
                <a:spcPts val="0"/>
              </a:spcAft>
              <a:buSzPts val="2200"/>
              <a:buChar char="●"/>
            </a:pPr>
            <a:r>
              <a:rPr b="1" lang="en" sz="2200"/>
              <a:t>Private:</a:t>
            </a:r>
            <a:r>
              <a:rPr lang="en" sz="2200"/>
              <a:t> Intermediary components cannot cache this representation, only client or server can do so.</a:t>
            </a:r>
            <a:endParaRPr sz="2200"/>
          </a:p>
          <a:p>
            <a:pPr indent="-368300" lvl="0" marL="457200" rtl="0" algn="l">
              <a:spcBef>
                <a:spcPts val="0"/>
              </a:spcBef>
              <a:spcAft>
                <a:spcPts val="0"/>
              </a:spcAft>
              <a:buSzPts val="2200"/>
              <a:buChar char="●"/>
            </a:pPr>
            <a:r>
              <a:rPr b="1" lang="en" sz="2200"/>
              <a:t>no-cache/no-store:</a:t>
            </a:r>
            <a:r>
              <a:rPr lang="en" sz="2200"/>
              <a:t> Caching turned off. </a:t>
            </a:r>
            <a:endParaRPr sz="2200"/>
          </a:p>
          <a:p>
            <a:pPr indent="-368300" lvl="0" marL="457200" rtl="0" algn="l">
              <a:spcBef>
                <a:spcPts val="0"/>
              </a:spcBef>
              <a:spcAft>
                <a:spcPts val="0"/>
              </a:spcAft>
              <a:buSzPts val="2200"/>
              <a:buChar char="●"/>
            </a:pPr>
            <a:r>
              <a:rPr b="1" lang="en" sz="2200"/>
              <a:t>Max-age</a:t>
            </a:r>
            <a:r>
              <a:rPr lang="en" sz="2200"/>
              <a:t>: Duration in seconds after the date-time marked in the Date header for which this representation is valid.</a:t>
            </a:r>
            <a:endParaRPr sz="2200"/>
          </a:p>
          <a:p>
            <a:pPr indent="-368300" lvl="0" marL="457200" rtl="0" algn="l">
              <a:spcBef>
                <a:spcPts val="0"/>
              </a:spcBef>
              <a:spcAft>
                <a:spcPts val="0"/>
              </a:spcAft>
              <a:buSzPts val="2200"/>
              <a:buChar char="●"/>
            </a:pPr>
            <a:r>
              <a:rPr b="1" lang="en" sz="2200"/>
              <a:t>S-maxage</a:t>
            </a:r>
            <a:r>
              <a:rPr lang="en" sz="2200"/>
              <a:t>: Similar to max-age but only meant for the intermediary caching.</a:t>
            </a:r>
            <a:endParaRPr sz="2200"/>
          </a:p>
          <a:p>
            <a:pPr indent="-368300" lvl="0" marL="457200" rtl="0" algn="l">
              <a:spcBef>
                <a:spcPts val="0"/>
              </a:spcBef>
              <a:spcAft>
                <a:spcPts val="0"/>
              </a:spcAft>
              <a:buSzPts val="2200"/>
              <a:buChar char="●"/>
            </a:pPr>
            <a:r>
              <a:rPr b="1" lang="en" sz="2200"/>
              <a:t>Must-revalidate</a:t>
            </a:r>
            <a:r>
              <a:rPr lang="en" sz="2200"/>
              <a:t>: Indicates that the representation must be revalidated by the server if max-age has passed.</a:t>
            </a:r>
            <a:endParaRPr sz="2200"/>
          </a:p>
          <a:p>
            <a:pPr indent="-368300" lvl="0" marL="457200" rtl="0" algn="l">
              <a:spcBef>
                <a:spcPts val="0"/>
              </a:spcBef>
              <a:spcAft>
                <a:spcPts val="0"/>
              </a:spcAft>
              <a:buSzPts val="2200"/>
              <a:buChar char="●"/>
            </a:pPr>
            <a:r>
              <a:rPr b="1" lang="en" sz="2200"/>
              <a:t>Proxy-validate:</a:t>
            </a:r>
            <a:r>
              <a:rPr lang="en" sz="2200"/>
              <a:t> Similar to max-validate but only meant for the intermediary caching.</a:t>
            </a:r>
            <a:endParaRPr sz="2200"/>
          </a:p>
        </p:txBody>
      </p:sp>
      <p:sp>
        <p:nvSpPr>
          <p:cNvPr id="395" name="Google Shape;395;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9" name="Shape 399"/>
        <p:cNvGrpSpPr/>
        <p:nvPr/>
      </p:nvGrpSpPr>
      <p:grpSpPr>
        <a:xfrm>
          <a:off x="0" y="0"/>
          <a:ext cx="0" cy="0"/>
          <a:chOff x="0" y="0"/>
          <a:chExt cx="0" cy="0"/>
        </a:xfrm>
      </p:grpSpPr>
      <p:sp>
        <p:nvSpPr>
          <p:cNvPr id="400" name="Google Shape;400;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Well-Structured URIs</a:t>
            </a:r>
            <a:endParaRPr/>
          </a:p>
        </p:txBody>
      </p:sp>
      <p:sp>
        <p:nvSpPr>
          <p:cNvPr id="401" name="Google Shape;401;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Avoid using spaces. Use an _ (underscore) or – (hyphen) instead.</a:t>
            </a:r>
            <a:endParaRPr/>
          </a:p>
          <a:p>
            <a:pPr indent="-419100" lvl="0" marL="457200" rtl="0" algn="l">
              <a:spcBef>
                <a:spcPts val="0"/>
              </a:spcBef>
              <a:spcAft>
                <a:spcPts val="0"/>
              </a:spcAft>
              <a:buSzPts val="3000"/>
              <a:buChar char="●"/>
            </a:pPr>
            <a:r>
              <a:rPr lang="en"/>
              <a:t>Remember that URIs are case insensitive. </a:t>
            </a:r>
            <a:endParaRPr/>
          </a:p>
          <a:p>
            <a:pPr indent="-419100" lvl="0" marL="457200" rtl="0" algn="l">
              <a:spcBef>
                <a:spcPts val="0"/>
              </a:spcBef>
              <a:spcAft>
                <a:spcPts val="0"/>
              </a:spcAft>
              <a:buSzPts val="3000"/>
              <a:buChar char="●"/>
            </a:pPr>
            <a:r>
              <a:rPr lang="en"/>
              <a:t>Stay consistent with naming conventions throughout the service..</a:t>
            </a:r>
            <a:endParaRPr/>
          </a:p>
          <a:p>
            <a:pPr indent="-419100" lvl="0" marL="457200" rtl="0" algn="l">
              <a:spcBef>
                <a:spcPts val="0"/>
              </a:spcBef>
              <a:spcAft>
                <a:spcPts val="0"/>
              </a:spcAft>
              <a:buSzPts val="3000"/>
              <a:buChar char="●"/>
            </a:pPr>
            <a:r>
              <a:rPr lang="en"/>
              <a:t>URIs are long lasting.</a:t>
            </a:r>
            <a:endParaRPr/>
          </a:p>
          <a:p>
            <a:pPr indent="-381000" lvl="1" marL="914400" rtl="0" algn="l">
              <a:spcBef>
                <a:spcPts val="0"/>
              </a:spcBef>
              <a:spcAft>
                <a:spcPts val="0"/>
              </a:spcAft>
              <a:buSzPts val="2400"/>
              <a:buChar char="○"/>
            </a:pPr>
            <a:r>
              <a:rPr lang="en"/>
              <a:t>If you need to change the location of a resource, do not discard the old URI. If a request comes for the old URI, use status code 300 and redirect the client to the new location.</a:t>
            </a:r>
            <a:endParaRPr/>
          </a:p>
        </p:txBody>
      </p:sp>
      <p:sp>
        <p:nvSpPr>
          <p:cNvPr id="402" name="Google Shape;402;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Well-Structured URIs</a:t>
            </a:r>
            <a:endParaRPr/>
          </a:p>
        </p:txBody>
      </p:sp>
      <p:sp>
        <p:nvSpPr>
          <p:cNvPr id="408" name="Google Shape;408;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Avoid verbs for your resource names unless your resource is actually an operation or a process. </a:t>
            </a:r>
            <a:endParaRPr/>
          </a:p>
          <a:p>
            <a:pPr indent="-381000" lvl="1" marL="914400" rtl="0" algn="l">
              <a:spcBef>
                <a:spcPts val="0"/>
              </a:spcBef>
              <a:spcAft>
                <a:spcPts val="0"/>
              </a:spcAft>
              <a:buSzPts val="2400"/>
              <a:buChar char="○"/>
            </a:pPr>
            <a:r>
              <a:rPr lang="en"/>
              <a:t>Bad URIs:</a:t>
            </a:r>
            <a:endParaRPr/>
          </a:p>
          <a:p>
            <a:pPr indent="-381000" lvl="2" marL="1371600" rtl="0" algn="l">
              <a:spcBef>
                <a:spcPts val="0"/>
              </a:spcBef>
              <a:spcAft>
                <a:spcPts val="0"/>
              </a:spcAft>
              <a:buSzPts val="2400"/>
              <a:buChar char="■"/>
            </a:pPr>
            <a:r>
              <a:rPr lang="en" u="sng">
                <a:solidFill>
                  <a:schemeClr val="hlink"/>
                </a:solidFill>
                <a:hlinkClick r:id="rId3"/>
              </a:rPr>
              <a:t>http://MyService/FetchPerson/Mike</a:t>
            </a:r>
            <a:r>
              <a:rPr lang="en"/>
              <a:t>  </a:t>
            </a:r>
            <a:endParaRPr/>
          </a:p>
          <a:p>
            <a:pPr indent="-381000" lvl="2" marL="1371600" rtl="0" algn="l">
              <a:spcBef>
                <a:spcPts val="0"/>
              </a:spcBef>
              <a:spcAft>
                <a:spcPts val="0"/>
              </a:spcAft>
              <a:buSzPts val="2400"/>
              <a:buChar char="■"/>
            </a:pPr>
            <a:r>
              <a:rPr lang="en" u="sng">
                <a:solidFill>
                  <a:schemeClr val="hlink"/>
                </a:solidFill>
                <a:hlinkClick r:id="rId4"/>
              </a:rPr>
              <a:t>http://MyService/DeletePerson?id=Mike</a:t>
            </a:r>
            <a:endParaRPr/>
          </a:p>
          <a:p>
            <a:pPr indent="-381000" lvl="1" marL="914400" rtl="0" algn="l">
              <a:spcBef>
                <a:spcPts val="0"/>
              </a:spcBef>
              <a:spcAft>
                <a:spcPts val="0"/>
              </a:spcAft>
              <a:buSzPts val="2400"/>
              <a:buChar char="○"/>
            </a:pPr>
            <a:r>
              <a:rPr lang="en"/>
              <a:t>Good URI:</a:t>
            </a:r>
            <a:endParaRPr/>
          </a:p>
          <a:p>
            <a:pPr indent="-381000" lvl="2" marL="1371600" rtl="0" algn="l">
              <a:spcBef>
                <a:spcPts val="0"/>
              </a:spcBef>
              <a:spcAft>
                <a:spcPts val="0"/>
              </a:spcAft>
              <a:buSzPts val="2400"/>
              <a:buChar char="■"/>
            </a:pPr>
            <a:r>
              <a:rPr lang="en" u="sng">
                <a:solidFill>
                  <a:schemeClr val="hlink"/>
                </a:solidFill>
                <a:hlinkClick r:id="rId5"/>
              </a:rPr>
              <a:t>http://MyService/Persons/Mike</a:t>
            </a:r>
            <a:endParaRPr/>
          </a:p>
          <a:p>
            <a:pPr indent="-381000" lvl="2" marL="1371600" rtl="0" algn="l">
              <a:spcBef>
                <a:spcPts val="0"/>
              </a:spcBef>
              <a:spcAft>
                <a:spcPts val="0"/>
              </a:spcAft>
              <a:buSzPts val="2400"/>
              <a:buChar char="■"/>
            </a:pPr>
            <a:r>
              <a:rPr lang="en"/>
              <a:t>You can apply verbs to this resource.</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409" name="Google Shape;409;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3" name="Shape 413"/>
        <p:cNvGrpSpPr/>
        <p:nvPr/>
      </p:nvGrpSpPr>
      <p:grpSpPr>
        <a:xfrm>
          <a:off x="0" y="0"/>
          <a:ext cx="0" cy="0"/>
          <a:chOff x="0" y="0"/>
          <a:chExt cx="0" cy="0"/>
        </a:xfrm>
      </p:grpSpPr>
      <p:sp>
        <p:nvSpPr>
          <p:cNvPr id="414" name="Google Shape;414;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415" name="Google Shape;415;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What if Parts Depot has a million parts, will there be a million static pages?  </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http://www.parts-depot/parts/000000</a:t>
            </a:r>
            <a:endParaRPr/>
          </a:p>
          <a:p>
            <a:pPr indent="0" lvl="0" marL="0" rtl="0" algn="l">
              <a:spcBef>
                <a:spcPts val="600"/>
              </a:spcBef>
              <a:spcAft>
                <a:spcPts val="0"/>
              </a:spcAft>
              <a:buNone/>
            </a:pPr>
            <a:r>
              <a:rPr lang="en"/>
              <a:t>http://www.parts-depot/parts/000001</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rPr lang="en"/>
              <a:t>http://www.parts-depot/parts/999999</a:t>
            </a:r>
            <a:endParaRPr/>
          </a:p>
        </p:txBody>
      </p:sp>
      <p:sp>
        <p:nvSpPr>
          <p:cNvPr id="416" name="Google Shape;416;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7" name="Google Shape;417;p57"/>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The Interface of the Web</a:t>
            </a:r>
            <a:endParaRPr b="1" sz="4800">
              <a:solidFill>
                <a:srgbClr val="FFFFFF"/>
              </a:solidFill>
            </a:endParaRPr>
          </a:p>
        </p:txBody>
      </p:sp>
      <p:sp>
        <p:nvSpPr>
          <p:cNvPr id="78" name="Google Shape;78;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423" name="Google Shape;423;p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Distinguish between logical and physical entities.</a:t>
            </a:r>
            <a:endParaRPr sz="2400"/>
          </a:p>
          <a:p>
            <a:pPr indent="-381000" lvl="0" marL="457200" rtl="0" algn="l">
              <a:spcBef>
                <a:spcPts val="0"/>
              </a:spcBef>
              <a:spcAft>
                <a:spcPts val="0"/>
              </a:spcAft>
              <a:buSzPts val="2400"/>
              <a:buChar char="●"/>
            </a:pPr>
            <a:r>
              <a:rPr lang="en" sz="2400"/>
              <a:t>The URLs are </a:t>
            </a:r>
            <a:r>
              <a:rPr b="1" lang="en" sz="2400"/>
              <a:t>logical</a:t>
            </a:r>
            <a:r>
              <a:rPr lang="en" sz="2400"/>
              <a:t>.</a:t>
            </a:r>
            <a:endParaRPr sz="2400"/>
          </a:p>
          <a:p>
            <a:pPr indent="-381000" lvl="1" marL="914400" rtl="0" algn="l">
              <a:spcBef>
                <a:spcPts val="0"/>
              </a:spcBef>
              <a:spcAft>
                <a:spcPts val="0"/>
              </a:spcAft>
              <a:buSzPts val="2400"/>
              <a:buChar char="○"/>
            </a:pPr>
            <a:r>
              <a:rPr lang="en"/>
              <a:t>They express what resource is desired.</a:t>
            </a:r>
            <a:endParaRPr/>
          </a:p>
          <a:p>
            <a:pPr indent="-381000" lvl="1" marL="914400" rtl="0" algn="l">
              <a:spcBef>
                <a:spcPts val="0"/>
              </a:spcBef>
              <a:spcAft>
                <a:spcPts val="0"/>
              </a:spcAft>
              <a:buSzPts val="2400"/>
              <a:buChar char="○"/>
            </a:pPr>
            <a:r>
              <a:rPr lang="en"/>
              <a:t>They do not identify a physical object.</a:t>
            </a:r>
            <a:endParaRPr/>
          </a:p>
          <a:p>
            <a:pPr indent="-381000" lvl="1" marL="914400" rtl="0" algn="l">
              <a:spcBef>
                <a:spcPts val="0"/>
              </a:spcBef>
              <a:spcAft>
                <a:spcPts val="0"/>
              </a:spcAft>
              <a:buSzPts val="2400"/>
              <a:buChar char="○"/>
            </a:pPr>
            <a:r>
              <a:rPr lang="en"/>
              <a:t>The advantage of using a logical identifier (URL) is that changes to the implementation of the resource will be transparent to clients (loose coupling!). </a:t>
            </a:r>
            <a:endParaRPr/>
          </a:p>
          <a:p>
            <a:pPr indent="-381000" lvl="0" marL="457200" rtl="0" algn="l">
              <a:spcBef>
                <a:spcPts val="0"/>
              </a:spcBef>
              <a:spcAft>
                <a:spcPts val="0"/>
              </a:spcAft>
              <a:buSzPts val="2400"/>
              <a:buChar char="●"/>
            </a:pPr>
            <a:r>
              <a:rPr lang="en" sz="2400"/>
              <a:t>Parts Depot will store all parts data in a database. Code at the Parts Depot website will receive each logical URL request, parse it to determine which part is being requested, query the database, and generate the part response document to return to the client.</a:t>
            </a:r>
            <a:endParaRPr sz="2400"/>
          </a:p>
          <a:p>
            <a:pPr indent="0" lvl="0" marL="0" rtl="0" algn="l">
              <a:spcBef>
                <a:spcPts val="600"/>
              </a:spcBef>
              <a:spcAft>
                <a:spcPts val="0"/>
              </a:spcAft>
              <a:buNone/>
            </a:pPr>
            <a:r>
              <a:t/>
            </a:r>
            <a:endParaRPr sz="2400"/>
          </a:p>
        </p:txBody>
      </p:sp>
      <p:sp>
        <p:nvSpPr>
          <p:cNvPr id="424" name="Google Shape;424;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5" name="Google Shape;425;p58"/>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9" name="Shape 429"/>
        <p:cNvGrpSpPr/>
        <p:nvPr/>
      </p:nvGrpSpPr>
      <p:grpSpPr>
        <a:xfrm>
          <a:off x="0" y="0"/>
          <a:ext cx="0" cy="0"/>
          <a:chOff x="0" y="0"/>
          <a:chExt cx="0" cy="0"/>
        </a:xfrm>
      </p:grpSpPr>
      <p:sp>
        <p:nvSpPr>
          <p:cNvPr id="430" name="Google Shape;430;p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431" name="Google Shape;431;p59"/>
          <p:cNvSpPr txBox="1"/>
          <p:nvPr>
            <p:ph idx="1" type="body"/>
          </p:nvPr>
        </p:nvSpPr>
        <p:spPr>
          <a:xfrm>
            <a:off x="457200" y="1600200"/>
            <a:ext cx="3994500" cy="1769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Physical URLs</a:t>
            </a:r>
            <a:endParaRPr b="1" sz="1800"/>
          </a:p>
          <a:p>
            <a:pPr indent="0" lvl="0" marL="0" rtl="0" algn="l">
              <a:spcBef>
                <a:spcPts val="600"/>
              </a:spcBef>
              <a:spcAft>
                <a:spcPts val="0"/>
              </a:spcAft>
              <a:buNone/>
            </a:pPr>
            <a:r>
              <a:rPr lang="en" sz="1400"/>
              <a:t>http://www.parts-depot/parts/000000.html</a:t>
            </a:r>
            <a:endParaRPr sz="1400"/>
          </a:p>
          <a:p>
            <a:pPr indent="0" lvl="0" marL="0" rtl="0" algn="l">
              <a:spcBef>
                <a:spcPts val="600"/>
              </a:spcBef>
              <a:spcAft>
                <a:spcPts val="0"/>
              </a:spcAft>
              <a:buNone/>
            </a:pPr>
            <a:r>
              <a:rPr lang="en" sz="1400"/>
              <a:t>http://www.parts-depot/parts/000001.html</a:t>
            </a:r>
            <a:endParaRPr sz="1400"/>
          </a:p>
          <a:p>
            <a:pPr indent="0" lvl="0" marL="0" rtl="0" algn="l">
              <a:spcBef>
                <a:spcPts val="600"/>
              </a:spcBef>
              <a:spcAft>
                <a:spcPts val="0"/>
              </a:spcAft>
              <a:buNone/>
            </a:pPr>
            <a:r>
              <a:rPr lang="en" sz="1400"/>
              <a:t>...</a:t>
            </a:r>
            <a:endParaRPr sz="1400"/>
          </a:p>
          <a:p>
            <a:pPr indent="0" lvl="0" marL="0" rtl="0" algn="l">
              <a:spcBef>
                <a:spcPts val="600"/>
              </a:spcBef>
              <a:spcAft>
                <a:spcPts val="0"/>
              </a:spcAft>
              <a:buNone/>
            </a:pPr>
            <a:r>
              <a:rPr lang="en" sz="1400"/>
              <a:t>http://www.parts-depot/parts/999999.html</a:t>
            </a:r>
            <a:endParaRPr sz="1400"/>
          </a:p>
        </p:txBody>
      </p:sp>
      <p:sp>
        <p:nvSpPr>
          <p:cNvPr id="432" name="Google Shape;432;p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3" name="Google Shape;433;p59"/>
          <p:cNvSpPr txBox="1"/>
          <p:nvPr>
            <p:ph idx="2" type="body"/>
          </p:nvPr>
        </p:nvSpPr>
        <p:spPr>
          <a:xfrm>
            <a:off x="4692275" y="1600200"/>
            <a:ext cx="3994500" cy="1580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800"/>
              <a:t>Logical URLs</a:t>
            </a:r>
            <a:endParaRPr b="1" sz="1800"/>
          </a:p>
          <a:p>
            <a:pPr indent="0" lvl="0" marL="0" rtl="0" algn="l">
              <a:spcBef>
                <a:spcPts val="600"/>
              </a:spcBef>
              <a:spcAft>
                <a:spcPts val="0"/>
              </a:spcAft>
              <a:buClr>
                <a:schemeClr val="dk1"/>
              </a:buClr>
              <a:buSzPts val="1100"/>
              <a:buFont typeface="Arial"/>
              <a:buNone/>
            </a:pPr>
            <a:r>
              <a:rPr lang="en" sz="1400"/>
              <a:t>http://www.parts-depot/parts/000000</a:t>
            </a:r>
            <a:endParaRPr sz="1400"/>
          </a:p>
          <a:p>
            <a:pPr indent="0" lvl="0" marL="0" rtl="0" algn="l">
              <a:spcBef>
                <a:spcPts val="600"/>
              </a:spcBef>
              <a:spcAft>
                <a:spcPts val="0"/>
              </a:spcAft>
              <a:buClr>
                <a:schemeClr val="dk1"/>
              </a:buClr>
              <a:buSzPts val="1100"/>
              <a:buFont typeface="Arial"/>
              <a:buNone/>
            </a:pPr>
            <a:r>
              <a:rPr lang="en" sz="1400"/>
              <a:t>http://www.parts-depot/parts/000001</a:t>
            </a:r>
            <a:endParaRPr sz="1400"/>
          </a:p>
          <a:p>
            <a:pPr indent="0" lvl="0" marL="0" rtl="0" algn="l">
              <a:spcBef>
                <a:spcPts val="600"/>
              </a:spcBef>
              <a:spcAft>
                <a:spcPts val="0"/>
              </a:spcAft>
              <a:buClr>
                <a:schemeClr val="dk1"/>
              </a:buClr>
              <a:buSzPts val="1100"/>
              <a:buFont typeface="Arial"/>
              <a:buNone/>
            </a:pPr>
            <a:r>
              <a:rPr lang="en" sz="1400"/>
              <a:t>... </a:t>
            </a:r>
            <a:endParaRPr sz="1400"/>
          </a:p>
          <a:p>
            <a:pPr indent="0" lvl="0" marL="0" rtl="0" algn="l">
              <a:spcBef>
                <a:spcPts val="600"/>
              </a:spcBef>
              <a:spcAft>
                <a:spcPts val="0"/>
              </a:spcAft>
              <a:buClr>
                <a:schemeClr val="dk1"/>
              </a:buClr>
              <a:buSzPts val="1100"/>
              <a:buFont typeface="Arial"/>
              <a:buNone/>
            </a:pPr>
            <a:r>
              <a:rPr lang="en" sz="1400"/>
              <a:t>http://www.parts-depot/parts/999999</a:t>
            </a:r>
            <a:endParaRPr sz="1400"/>
          </a:p>
        </p:txBody>
      </p:sp>
      <p:sp>
        <p:nvSpPr>
          <p:cNvPr id="434" name="Google Shape;434;p59"/>
          <p:cNvSpPr txBox="1"/>
          <p:nvPr/>
        </p:nvSpPr>
        <p:spPr>
          <a:xfrm>
            <a:off x="543900" y="3440825"/>
            <a:ext cx="8142900" cy="2811900"/>
          </a:xfrm>
          <a:prstGeom prst="rect">
            <a:avLst/>
          </a:prstGeom>
          <a:noFill/>
          <a:ln>
            <a:noFill/>
          </a:ln>
        </p:spPr>
        <p:txBody>
          <a:bodyPr anchorCtr="0" anchor="t" bIns="91425" lIns="91425" spcFirstLastPara="1" rIns="91425" wrap="square" tIns="91425">
            <a:noAutofit/>
          </a:bodyPr>
          <a:lstStyle/>
          <a:p>
            <a:pPr indent="-419100" lvl="0" marL="457200" rtl="0" algn="l">
              <a:spcBef>
                <a:spcPts val="600"/>
              </a:spcBef>
              <a:spcAft>
                <a:spcPts val="0"/>
              </a:spcAft>
              <a:buClr>
                <a:schemeClr val="dk1"/>
              </a:buClr>
              <a:buSzPts val="3000"/>
              <a:buChar char="●"/>
            </a:pPr>
            <a:r>
              <a:rPr lang="en" sz="3000">
                <a:solidFill>
                  <a:schemeClr val="dk1"/>
                </a:solidFill>
              </a:rPr>
              <a:t>Physical</a:t>
            </a:r>
            <a:r>
              <a:rPr lang="en" sz="3000">
                <a:solidFill>
                  <a:schemeClr val="dk1"/>
                </a:solidFill>
              </a:rPr>
              <a:t> URLs are pointing to HTML pages.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If there are a million parts, it will not be very attractive to have a million static pages.  </a:t>
            </a:r>
            <a:endParaRPr sz="3000">
              <a:solidFill>
                <a:schemeClr val="dk1"/>
              </a:solidFill>
            </a:endParaRPr>
          </a:p>
          <a:p>
            <a:pPr indent="-419100" lvl="0" marL="457200" rtl="0" algn="l">
              <a:spcBef>
                <a:spcPts val="0"/>
              </a:spcBef>
              <a:spcAft>
                <a:spcPts val="0"/>
              </a:spcAft>
              <a:buClr>
                <a:schemeClr val="dk1"/>
              </a:buClr>
              <a:buSzPts val="3000"/>
              <a:buChar char="●"/>
            </a:pPr>
            <a:r>
              <a:rPr lang="en" sz="3000">
                <a:solidFill>
                  <a:schemeClr val="dk1"/>
                </a:solidFill>
              </a:rPr>
              <a:t>Furthermore, changes to how these parts data is represented will effect all clients that were using the old representation. </a:t>
            </a:r>
            <a:endParaRPr sz="3000">
              <a:solidFill>
                <a:schemeClr val="dk1"/>
              </a:solidFill>
            </a:endParaRPr>
          </a:p>
          <a:p>
            <a:pPr indent="0" lvl="0" marL="0" rtl="0" algn="l">
              <a:spcBef>
                <a:spcPts val="0"/>
              </a:spcBef>
              <a:spcAft>
                <a:spcPts val="0"/>
              </a:spcAft>
              <a:buNone/>
            </a:pPr>
            <a:r>
              <a:t/>
            </a:r>
            <a:endParaRPr sz="3000"/>
          </a:p>
        </p:txBody>
      </p:sp>
      <p:sp>
        <p:nvSpPr>
          <p:cNvPr id="435" name="Google Shape;435;p59"/>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441" name="Google Shape;441;p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b="1" lang="en"/>
              <a:t>What if I have a complex query?</a:t>
            </a:r>
            <a:endParaRPr b="1"/>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lang="en"/>
              <a:t>Show me all parts whose unit cost is under $0.50 and for which the quantity is less than 10</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Clr>
                <a:schemeClr val="dk1"/>
              </a:buClr>
              <a:buSzPts val="1100"/>
              <a:buFont typeface="Arial"/>
              <a:buNone/>
            </a:pPr>
            <a:r>
              <a:rPr b="1" lang="en"/>
              <a:t>How would you do that with a simple URL?</a:t>
            </a:r>
            <a:endParaRPr b="1"/>
          </a:p>
          <a:p>
            <a:pPr indent="0" lvl="0" marL="0" rtl="0" algn="l">
              <a:spcBef>
                <a:spcPts val="600"/>
              </a:spcBef>
              <a:spcAft>
                <a:spcPts val="0"/>
              </a:spcAft>
              <a:buNone/>
            </a:pPr>
            <a:r>
              <a:t/>
            </a:r>
            <a:endParaRPr/>
          </a:p>
        </p:txBody>
      </p:sp>
      <p:sp>
        <p:nvSpPr>
          <p:cNvPr id="442" name="Google Shape;442;p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3" name="Google Shape;443;p60"/>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6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Food For Thought</a:t>
            </a:r>
            <a:endParaRPr/>
          </a:p>
        </p:txBody>
      </p:sp>
      <p:sp>
        <p:nvSpPr>
          <p:cNvPr id="449" name="Google Shape;449;p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For complex queries, you can provide a service (resource) for a client to retrieve a form that the client then fills in. </a:t>
            </a:r>
            <a:endParaRPr/>
          </a:p>
          <a:p>
            <a:pPr indent="-419100" lvl="0" marL="457200" rtl="0" algn="l">
              <a:spcBef>
                <a:spcPts val="0"/>
              </a:spcBef>
              <a:spcAft>
                <a:spcPts val="0"/>
              </a:spcAft>
              <a:buSzPts val="3000"/>
              <a:buChar char="●"/>
            </a:pPr>
            <a:r>
              <a:rPr lang="en"/>
              <a:t>When the client hits "Submit", the browser will gather up the client’s responses (form data) and generate a URL based on the responses.  </a:t>
            </a:r>
            <a:endParaRPr/>
          </a:p>
          <a:p>
            <a:pPr indent="-381000" lvl="1" marL="914400" rtl="0" algn="l">
              <a:spcBef>
                <a:spcPts val="0"/>
              </a:spcBef>
              <a:spcAft>
                <a:spcPts val="0"/>
              </a:spcAft>
              <a:buSzPts val="2400"/>
              <a:buChar char="○"/>
            </a:pPr>
            <a:r>
              <a:rPr lang="en"/>
              <a:t>Often, the client doesn't generate the URL (think about using Amazon - you start by entering the URL to amazon.com; from then on you simply fill in forms, and the URLs are automatically created for you).</a:t>
            </a:r>
            <a:endParaRPr/>
          </a:p>
          <a:p>
            <a:pPr indent="0" lvl="0" marL="0" rtl="0" algn="l">
              <a:spcBef>
                <a:spcPts val="600"/>
              </a:spcBef>
              <a:spcAft>
                <a:spcPts val="0"/>
              </a:spcAft>
              <a:buNone/>
            </a:pPr>
            <a:r>
              <a:t/>
            </a:r>
            <a:endParaRPr/>
          </a:p>
        </p:txBody>
      </p:sp>
      <p:sp>
        <p:nvSpPr>
          <p:cNvPr id="450" name="Google Shape;450;p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61"/>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6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 Let’s Make a Deal</a:t>
            </a:r>
            <a:endParaRPr/>
          </a:p>
        </p:txBody>
      </p:sp>
      <p:sp>
        <p:nvSpPr>
          <p:cNvPr id="457" name="Google Shape;457;p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Game where contestants are presented with three doors.</a:t>
            </a:r>
            <a:endParaRPr/>
          </a:p>
          <a:p>
            <a:pPr indent="-381000" lvl="1" marL="914400" rtl="0" algn="l">
              <a:spcBef>
                <a:spcPts val="0"/>
              </a:spcBef>
              <a:spcAft>
                <a:spcPts val="0"/>
              </a:spcAft>
              <a:buSzPts val="2400"/>
              <a:buChar char="○"/>
            </a:pPr>
            <a:r>
              <a:rPr lang="en"/>
              <a:t>One leads to a great prize, the other leads to nothing.</a:t>
            </a:r>
            <a:endParaRPr/>
          </a:p>
          <a:p>
            <a:pPr indent="-381000" lvl="1" marL="914400" rtl="0" algn="l">
              <a:spcBef>
                <a:spcPts val="0"/>
              </a:spcBef>
              <a:spcAft>
                <a:spcPts val="0"/>
              </a:spcAft>
              <a:buSzPts val="2400"/>
              <a:buChar char="○"/>
            </a:pPr>
            <a:r>
              <a:rPr lang="en"/>
              <a:t>Users select one door.</a:t>
            </a:r>
            <a:endParaRPr/>
          </a:p>
          <a:p>
            <a:pPr indent="-381000" lvl="1" marL="914400" rtl="0" algn="l">
              <a:spcBef>
                <a:spcPts val="0"/>
              </a:spcBef>
              <a:spcAft>
                <a:spcPts val="0"/>
              </a:spcAft>
              <a:buSzPts val="2400"/>
              <a:buChar char="○"/>
            </a:pPr>
            <a:r>
              <a:rPr lang="en"/>
              <a:t>Host opens one of the other doors.</a:t>
            </a:r>
            <a:endParaRPr/>
          </a:p>
          <a:p>
            <a:pPr indent="-381000" lvl="1" marL="914400" rtl="0" algn="l">
              <a:spcBef>
                <a:spcPts val="0"/>
              </a:spcBef>
              <a:spcAft>
                <a:spcPts val="0"/>
              </a:spcAft>
              <a:buSzPts val="2400"/>
              <a:buChar char="○"/>
            </a:pPr>
            <a:r>
              <a:rPr lang="en"/>
              <a:t>Users can then choose to open their door or the remaining unopened door.</a:t>
            </a:r>
            <a:endParaRPr/>
          </a:p>
        </p:txBody>
      </p:sp>
      <p:sp>
        <p:nvSpPr>
          <p:cNvPr id="458" name="Google Shape;458;p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 Let’s Make a Deal</a:t>
            </a:r>
            <a:endParaRPr/>
          </a:p>
        </p:txBody>
      </p:sp>
      <p:sp>
        <p:nvSpPr>
          <p:cNvPr id="464" name="Google Shape;464;p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You have been asked to implement Let’s Make a Deal as a web service. You must support:</a:t>
            </a:r>
            <a:endParaRPr/>
          </a:p>
          <a:p>
            <a:pPr indent="-381000" lvl="0" marL="457200" rtl="0" algn="l">
              <a:spcBef>
                <a:spcPts val="600"/>
              </a:spcBef>
              <a:spcAft>
                <a:spcPts val="0"/>
              </a:spcAft>
              <a:buSzPts val="2400"/>
              <a:buChar char="●"/>
            </a:pPr>
            <a:r>
              <a:rPr lang="en" sz="2400"/>
              <a:t>Creation of games.</a:t>
            </a:r>
            <a:endParaRPr sz="2400"/>
          </a:p>
          <a:p>
            <a:pPr indent="-381000" lvl="0" marL="457200" rtl="0" algn="l">
              <a:spcBef>
                <a:spcPts val="0"/>
              </a:spcBef>
              <a:spcAft>
                <a:spcPts val="0"/>
              </a:spcAft>
              <a:buSzPts val="2400"/>
              <a:buChar char="●"/>
            </a:pPr>
            <a:r>
              <a:rPr lang="en" sz="2400"/>
              <a:t>User selection of a door.</a:t>
            </a:r>
            <a:endParaRPr sz="2400"/>
          </a:p>
          <a:p>
            <a:pPr indent="-381000" lvl="1" marL="914400" rtl="0" algn="l">
              <a:spcBef>
                <a:spcPts val="0"/>
              </a:spcBef>
              <a:spcAft>
                <a:spcPts val="0"/>
              </a:spcAft>
              <a:buSzPts val="2400"/>
              <a:buChar char="○"/>
            </a:pPr>
            <a:r>
              <a:rPr lang="en"/>
              <a:t>The game will open one of the other doors.</a:t>
            </a:r>
            <a:endParaRPr/>
          </a:p>
          <a:p>
            <a:pPr indent="-381000" lvl="0" marL="457200" rtl="0" algn="l">
              <a:spcBef>
                <a:spcPts val="0"/>
              </a:spcBef>
              <a:spcAft>
                <a:spcPts val="0"/>
              </a:spcAft>
              <a:buSzPts val="2400"/>
              <a:buChar char="●"/>
            </a:pPr>
            <a:r>
              <a:rPr lang="en" sz="2400"/>
              <a:t>User opening of a door.</a:t>
            </a:r>
            <a:endParaRPr sz="2400"/>
          </a:p>
          <a:p>
            <a:pPr indent="-381000" lvl="0" marL="457200" rtl="0" algn="l">
              <a:spcBef>
                <a:spcPts val="0"/>
              </a:spcBef>
              <a:spcAft>
                <a:spcPts val="0"/>
              </a:spcAft>
              <a:buSzPts val="2400"/>
              <a:buChar char="●"/>
            </a:pPr>
            <a:r>
              <a:rPr lang="en" sz="2400"/>
              <a:t>Querying of the current state of the game and outcome (if complete) by user.</a:t>
            </a:r>
            <a:endParaRPr sz="2400"/>
          </a:p>
          <a:p>
            <a:pPr indent="-381000" lvl="0" marL="457200" rtl="0" algn="l">
              <a:spcBef>
                <a:spcPts val="0"/>
              </a:spcBef>
              <a:spcAft>
                <a:spcPts val="0"/>
              </a:spcAft>
              <a:buSzPts val="2400"/>
              <a:buChar char="●"/>
            </a:pPr>
            <a:r>
              <a:rPr lang="en" sz="2400"/>
              <a:t>Deletion of a game.</a:t>
            </a:r>
            <a:endParaRPr sz="2400"/>
          </a:p>
          <a:p>
            <a:pPr indent="0" lvl="0" marL="0" rtl="0" algn="l">
              <a:spcBef>
                <a:spcPts val="600"/>
              </a:spcBef>
              <a:spcAft>
                <a:spcPts val="0"/>
              </a:spcAft>
              <a:buNone/>
            </a:pPr>
            <a:r>
              <a:rPr b="1" lang="en"/>
              <a:t>Determine the appropriate resources, verbs, and response messages.</a:t>
            </a:r>
            <a:endParaRPr/>
          </a:p>
        </p:txBody>
      </p:sp>
      <p:sp>
        <p:nvSpPr>
          <p:cNvPr id="465" name="Google Shape;465;p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Sample API</a:t>
            </a:r>
            <a:endParaRPr/>
          </a:p>
        </p:txBody>
      </p:sp>
      <p:sp>
        <p:nvSpPr>
          <p:cNvPr id="471" name="Google Shape;471;p64"/>
          <p:cNvSpPr txBox="1"/>
          <p:nvPr>
            <p:ph idx="1" type="body"/>
          </p:nvPr>
        </p:nvSpPr>
        <p:spPr>
          <a:xfrm>
            <a:off x="457200" y="4611425"/>
            <a:ext cx="8229600" cy="1093200"/>
          </a:xfrm>
          <a:prstGeom prst="rect">
            <a:avLst/>
          </a:prstGeom>
        </p:spPr>
        <p:txBody>
          <a:bodyPr anchorCtr="0" anchor="t" bIns="91425" lIns="91425" spcFirstLastPara="1" rIns="91425" wrap="square" tIns="91425">
            <a:noAutofit/>
          </a:bodyPr>
          <a:lstStyle/>
          <a:p>
            <a:pPr indent="-355600" lvl="0" marL="457200" rtl="0" algn="l">
              <a:spcBef>
                <a:spcPts val="600"/>
              </a:spcBef>
              <a:spcAft>
                <a:spcPts val="0"/>
              </a:spcAft>
              <a:buSzPts val="2000"/>
              <a:buChar char="●"/>
            </a:pPr>
            <a:r>
              <a:rPr lang="en" sz="2000"/>
              <a:t>Use status codes to determine whether an operation is reasonable.</a:t>
            </a:r>
            <a:endParaRPr sz="2000"/>
          </a:p>
          <a:p>
            <a:pPr indent="-355600" lvl="0" marL="457200" rtl="0" algn="l">
              <a:spcBef>
                <a:spcPts val="0"/>
              </a:spcBef>
              <a:spcAft>
                <a:spcPts val="0"/>
              </a:spcAft>
              <a:buSzPts val="2000"/>
              <a:buChar char="●"/>
            </a:pPr>
            <a:r>
              <a:rPr lang="en" sz="2000"/>
              <a:t>Once game is finished (won/lost), only GET requests are allowed.</a:t>
            </a:r>
            <a:endParaRPr sz="2000"/>
          </a:p>
        </p:txBody>
      </p:sp>
      <p:sp>
        <p:nvSpPr>
          <p:cNvPr id="472" name="Google Shape;472;p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473" name="Google Shape;473;p64"/>
          <p:cNvGraphicFramePr/>
          <p:nvPr/>
        </p:nvGraphicFramePr>
        <p:xfrm>
          <a:off x="893375" y="1767050"/>
          <a:ext cx="3000000" cy="3000000"/>
        </p:xfrm>
        <a:graphic>
          <a:graphicData uri="http://schemas.openxmlformats.org/drawingml/2006/table">
            <a:tbl>
              <a:tblPr>
                <a:noFill/>
                <a:tableStyleId>{977ECB71-7401-4536-B4B5-A0419CF821FD}</a:tableStyleId>
              </a:tblPr>
              <a:tblGrid>
                <a:gridCol w="2579425"/>
                <a:gridCol w="4936550"/>
              </a:tblGrid>
              <a:tr h="381000">
                <a:tc>
                  <a:txBody>
                    <a:bodyPr>
                      <a:noAutofit/>
                    </a:bodyPr>
                    <a:lstStyle/>
                    <a:p>
                      <a:pPr indent="0" lvl="0" marL="0" rtl="0" algn="l">
                        <a:spcBef>
                          <a:spcPts val="0"/>
                        </a:spcBef>
                        <a:spcAft>
                          <a:spcPts val="0"/>
                        </a:spcAft>
                        <a:buNone/>
                      </a:pPr>
                      <a:r>
                        <a:rPr b="1" lang="en"/>
                        <a:t>Resource</a:t>
                      </a:r>
                      <a:endParaRPr b="1"/>
                    </a:p>
                  </a:txBody>
                  <a:tcPr marT="91425" marB="91425" marR="91425" marL="91425"/>
                </a:tc>
                <a:tc>
                  <a:txBody>
                    <a:bodyPr>
                      <a:noAutofit/>
                    </a:bodyPr>
                    <a:lstStyle/>
                    <a:p>
                      <a:pPr indent="0" lvl="0" marL="0" rtl="0" algn="l">
                        <a:spcBef>
                          <a:spcPts val="0"/>
                        </a:spcBef>
                        <a:spcAft>
                          <a:spcPts val="0"/>
                        </a:spcAft>
                        <a:buNone/>
                      </a:pPr>
                      <a:r>
                        <a:rPr b="1" lang="en"/>
                        <a:t>Verb</a:t>
                      </a:r>
                      <a:endParaRPr b="1"/>
                    </a:p>
                  </a:txBody>
                  <a:tcPr marT="91425" marB="91425" marR="91425" marL="91425"/>
                </a:tc>
              </a:tr>
              <a:tr h="381000">
                <a:tc>
                  <a:txBody>
                    <a:bodyPr>
                      <a:noAutofit/>
                    </a:bodyPr>
                    <a:lstStyle/>
                    <a:p>
                      <a:pPr indent="0" lvl="0" marL="0" rtl="0" algn="l">
                        <a:spcBef>
                          <a:spcPts val="0"/>
                        </a:spcBef>
                        <a:spcAft>
                          <a:spcPts val="0"/>
                        </a:spcAft>
                        <a:buNone/>
                      </a:pPr>
                      <a:r>
                        <a:rPr lang="en"/>
                        <a:t>/games</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t>get – status of games server</a:t>
                      </a:r>
                      <a:endParaRPr/>
                    </a:p>
                    <a:p>
                      <a:pPr indent="0" lvl="0" marL="0" rtl="0" algn="l">
                        <a:spcBef>
                          <a:spcPts val="0"/>
                        </a:spcBef>
                        <a:spcAft>
                          <a:spcPts val="0"/>
                        </a:spcAft>
                        <a:buNone/>
                      </a:pPr>
                      <a:r>
                        <a:rPr lang="en"/>
                        <a:t>post – create new game</a:t>
                      </a:r>
                      <a:endParaRPr/>
                    </a:p>
                  </a:txBody>
                  <a:tcPr marT="91425" marB="91425" marR="91425" marL="91425"/>
                </a:tc>
              </a:tr>
              <a:tr h="381000">
                <a:tc>
                  <a:txBody>
                    <a:bodyPr>
                      <a:noAutofit/>
                    </a:bodyPr>
                    <a:lstStyle/>
                    <a:p>
                      <a:pPr indent="0" lvl="0" marL="0" rtl="0" algn="l">
                        <a:spcBef>
                          <a:spcPts val="0"/>
                        </a:spcBef>
                        <a:spcAft>
                          <a:spcPts val="0"/>
                        </a:spcAft>
                        <a:buNone/>
                      </a:pPr>
                      <a:r>
                        <a:rPr lang="en"/>
                        <a:t>/games/{gid}</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t>get – status of game (in_play, won, lost)</a:t>
                      </a:r>
                      <a:endParaRPr/>
                    </a:p>
                    <a:p>
                      <a:pPr indent="0" lvl="0" marL="0" rtl="0" algn="l">
                        <a:spcBef>
                          <a:spcPts val="0"/>
                        </a:spcBef>
                        <a:spcAft>
                          <a:spcPts val="0"/>
                        </a:spcAft>
                        <a:buNone/>
                      </a:pPr>
                      <a:r>
                        <a:rPr lang="en"/>
                        <a:t>delete – delete the game resource</a:t>
                      </a:r>
                      <a:endParaRPr/>
                    </a:p>
                  </a:txBody>
                  <a:tcPr marT="91425" marB="91425" marR="91425" marL="91425"/>
                </a:tc>
              </a:tr>
              <a:tr h="381000">
                <a:tc>
                  <a:txBody>
                    <a:bodyPr>
                      <a:noAutofit/>
                    </a:bodyPr>
                    <a:lstStyle/>
                    <a:p>
                      <a:pPr indent="0" lvl="0" marL="0" rtl="0" algn="l">
                        <a:spcBef>
                          <a:spcPts val="0"/>
                        </a:spcBef>
                        <a:spcAft>
                          <a:spcPts val="0"/>
                        </a:spcAft>
                        <a:buNone/>
                      </a:pPr>
                      <a:r>
                        <a:rPr lang="en"/>
                        <a:t>/games/{gid}/doors</a:t>
                      </a:r>
                      <a:endParaRPr/>
                    </a:p>
                  </a:txBody>
                  <a:tcPr marT="91425" marB="91425" marR="91425" marL="91425"/>
                </a:tc>
                <a:tc>
                  <a:txBody>
                    <a:bodyPr>
                      <a:noAutofit/>
                    </a:bodyPr>
                    <a:lstStyle/>
                    <a:p>
                      <a:pPr indent="0" lvl="0" marL="0" rtl="0" algn="l">
                        <a:spcBef>
                          <a:spcPts val="0"/>
                        </a:spcBef>
                        <a:spcAft>
                          <a:spcPts val="0"/>
                        </a:spcAft>
                        <a:buNone/>
                      </a:pPr>
                      <a:r>
                        <a:rPr lang="en"/>
                        <a:t>g</a:t>
                      </a:r>
                      <a:r>
                        <a:rPr lang="en"/>
                        <a:t>et – status of all doors</a:t>
                      </a:r>
                      <a:endParaRPr/>
                    </a:p>
                  </a:txBody>
                  <a:tcPr marT="91425" marB="91425" marR="91425" marL="91425"/>
                </a:tc>
              </a:tr>
              <a:tr h="381000">
                <a:tc>
                  <a:txBody>
                    <a:bodyPr>
                      <a:noAutofit/>
                    </a:bodyPr>
                    <a:lstStyle/>
                    <a:p>
                      <a:pPr indent="0" lvl="0" marL="0" rtl="0" algn="l">
                        <a:spcBef>
                          <a:spcPts val="0"/>
                        </a:spcBef>
                        <a:spcAft>
                          <a:spcPts val="0"/>
                        </a:spcAft>
                        <a:buNone/>
                      </a:pPr>
                      <a:r>
                        <a:rPr lang="en"/>
                        <a:t>/games/{gid}/doors/{1..3}</a:t>
                      </a:r>
                      <a:endParaRPr/>
                    </a:p>
                  </a:txBody>
                  <a:tcPr marT="91425" marB="91425" marR="91425" marL="91425"/>
                </a:tc>
                <a:tc>
                  <a:txBody>
                    <a:bodyPr>
                      <a:noAutofit/>
                    </a:bodyPr>
                    <a:lstStyle/>
                    <a:p>
                      <a:pPr indent="0" lvl="0" marL="0" rtl="0" algn="l">
                        <a:spcBef>
                          <a:spcPts val="0"/>
                        </a:spcBef>
                        <a:spcAft>
                          <a:spcPts val="0"/>
                        </a:spcAft>
                        <a:buClr>
                          <a:schemeClr val="dk1"/>
                        </a:buClr>
                        <a:buSzPts val="1100"/>
                        <a:buFont typeface="Arial"/>
                        <a:buNone/>
                      </a:pPr>
                      <a:r>
                        <a:rPr lang="en"/>
                        <a:t>g</a:t>
                      </a:r>
                      <a:r>
                        <a:rPr lang="en"/>
                        <a:t>et – door status {closed, selected, opened}</a:t>
                      </a:r>
                      <a:endParaRPr/>
                    </a:p>
                    <a:p>
                      <a:pPr indent="0" lvl="0" marL="0" rtl="0" algn="l">
                        <a:spcBef>
                          <a:spcPts val="0"/>
                        </a:spcBef>
                        <a:spcAft>
                          <a:spcPts val="0"/>
                        </a:spcAft>
                        <a:buNone/>
                      </a:pPr>
                      <a:r>
                        <a:rPr lang="en"/>
                        <a:t>put – update door status</a:t>
                      </a:r>
                      <a:endParaRPr/>
                    </a:p>
                  </a:txBody>
                  <a:tcPr marT="91425" marB="91425" marR="91425" marL="91425"/>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7" name="Shape 477"/>
        <p:cNvGrpSpPr/>
        <p:nvPr/>
      </p:nvGrpSpPr>
      <p:grpSpPr>
        <a:xfrm>
          <a:off x="0" y="0"/>
          <a:ext cx="0" cy="0"/>
          <a:chOff x="0" y="0"/>
          <a:chExt cx="0" cy="0"/>
        </a:xfrm>
      </p:grpSpPr>
      <p:sp>
        <p:nvSpPr>
          <p:cNvPr id="478" name="Google Shape;478;p6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479" name="Google Shape;479;p6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REST is an architectural style for implementing web-based systems.</a:t>
            </a:r>
            <a:endParaRPr/>
          </a:p>
          <a:p>
            <a:pPr indent="-381000" lvl="1" marL="914400" rtl="0" algn="l">
              <a:spcBef>
                <a:spcPts val="0"/>
              </a:spcBef>
              <a:spcAft>
                <a:spcPts val="0"/>
              </a:spcAft>
              <a:buSzPts val="2400"/>
              <a:buChar char="○"/>
            </a:pPr>
            <a:r>
              <a:rPr lang="en"/>
              <a:t>RESTful services provide resources (as web pages) designed to be consumed by programs rather than by people.</a:t>
            </a:r>
            <a:endParaRPr/>
          </a:p>
          <a:p>
            <a:pPr indent="-381000" lvl="1" marL="914400" rtl="0" algn="l">
              <a:spcBef>
                <a:spcPts val="0"/>
              </a:spcBef>
              <a:spcAft>
                <a:spcPts val="0"/>
              </a:spcAft>
              <a:buSzPts val="2400"/>
              <a:buChar char="○"/>
            </a:pPr>
            <a:r>
              <a:rPr lang="en"/>
              <a:t>Design Principles:</a:t>
            </a:r>
            <a:endParaRPr/>
          </a:p>
          <a:p>
            <a:pPr indent="-381000" lvl="2" marL="1371600" rtl="0" algn="l">
              <a:spcBef>
                <a:spcPts val="0"/>
              </a:spcBef>
              <a:spcAft>
                <a:spcPts val="0"/>
              </a:spcAft>
              <a:buSzPts val="2400"/>
              <a:buChar char="■"/>
            </a:pPr>
            <a:r>
              <a:rPr lang="en"/>
              <a:t>Stateless</a:t>
            </a:r>
            <a:endParaRPr/>
          </a:p>
          <a:p>
            <a:pPr indent="-381000" lvl="2" marL="1371600" rtl="0" algn="l">
              <a:spcBef>
                <a:spcPts val="0"/>
              </a:spcBef>
              <a:spcAft>
                <a:spcPts val="0"/>
              </a:spcAft>
              <a:buSzPts val="2400"/>
              <a:buChar char="■"/>
            </a:pPr>
            <a:r>
              <a:rPr lang="en"/>
              <a:t>Resource-Based (URI)</a:t>
            </a:r>
            <a:endParaRPr/>
          </a:p>
          <a:p>
            <a:pPr indent="-381000" lvl="2" marL="1371600" rtl="0" algn="l">
              <a:spcBef>
                <a:spcPts val="0"/>
              </a:spcBef>
              <a:spcAft>
                <a:spcPts val="0"/>
              </a:spcAft>
              <a:buSzPts val="2400"/>
              <a:buChar char="■"/>
            </a:pPr>
            <a:r>
              <a:rPr lang="en"/>
              <a:t>Uniform Interface (GET, PUT, POST, DELETE)</a:t>
            </a:r>
            <a:endParaRPr/>
          </a:p>
          <a:p>
            <a:pPr indent="-381000" lvl="2" marL="1371600" rtl="0" algn="l">
              <a:spcBef>
                <a:spcPts val="0"/>
              </a:spcBef>
              <a:spcAft>
                <a:spcPts val="0"/>
              </a:spcAft>
              <a:buSzPts val="2400"/>
              <a:buChar char="■"/>
            </a:pPr>
            <a:r>
              <a:rPr lang="en"/>
              <a:t>Links describe relationships</a:t>
            </a:r>
            <a:endParaRPr/>
          </a:p>
          <a:p>
            <a:pPr indent="-381000" lvl="2" marL="1371600" rtl="0" algn="l">
              <a:spcBef>
                <a:spcPts val="0"/>
              </a:spcBef>
              <a:spcAft>
                <a:spcPts val="0"/>
              </a:spcAft>
              <a:buSzPts val="2400"/>
              <a:buChar char="■"/>
            </a:pPr>
            <a:r>
              <a:rPr lang="en"/>
              <a:t>Cacheable and monitorable using standard internet tools</a:t>
            </a:r>
            <a:endParaRPr/>
          </a:p>
        </p:txBody>
      </p:sp>
      <p:sp>
        <p:nvSpPr>
          <p:cNvPr id="480" name="Google Shape;480;p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6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486" name="Google Shape;486;p6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Information Viewpoint</a:t>
            </a:r>
            <a:endParaRPr/>
          </a:p>
          <a:p>
            <a:pPr indent="-381000" lvl="1" marL="914400" marR="0" rtl="0" algn="l">
              <a:lnSpc>
                <a:spcPct val="100000"/>
              </a:lnSpc>
              <a:spcBef>
                <a:spcPts val="0"/>
              </a:spcBef>
              <a:spcAft>
                <a:spcPts val="0"/>
              </a:spcAft>
              <a:buSzPts val="2400"/>
              <a:buChar char="○"/>
            </a:pPr>
            <a:r>
              <a:rPr lang="en"/>
              <a:t>Sources: Rozanski and Woods, Ch: 18</a:t>
            </a:r>
            <a:endParaRPr/>
          </a:p>
          <a:p>
            <a:pPr indent="0" lvl="0" marL="914400" marR="0" rtl="0" algn="l">
              <a:lnSpc>
                <a:spcPct val="100000"/>
              </a:lnSpc>
              <a:spcBef>
                <a:spcPts val="600"/>
              </a:spcBef>
              <a:spcAft>
                <a:spcPts val="0"/>
              </a:spcAft>
              <a:buNone/>
            </a:pPr>
            <a:r>
              <a:t/>
            </a:r>
            <a:endParaRPr/>
          </a:p>
          <a:p>
            <a:pPr indent="-419100" lvl="0" marL="457200" rtl="0" algn="l">
              <a:spcBef>
                <a:spcPts val="600"/>
              </a:spcBef>
              <a:spcAft>
                <a:spcPts val="0"/>
              </a:spcAft>
              <a:buSzPts val="3000"/>
              <a:buChar char="●"/>
            </a:pPr>
            <a:r>
              <a:rPr lang="en"/>
              <a:t>Midterm coming up soon</a:t>
            </a:r>
            <a:endParaRPr/>
          </a:p>
          <a:p>
            <a:pPr indent="-381000" lvl="1" marL="914400" rtl="0" algn="l">
              <a:spcBef>
                <a:spcPts val="0"/>
              </a:spcBef>
              <a:spcAft>
                <a:spcPts val="0"/>
              </a:spcAft>
              <a:buSzPts val="2400"/>
              <a:buChar char="○"/>
            </a:pPr>
            <a:r>
              <a:rPr lang="en"/>
              <a:t>Practice midterm on site, with no answers.</a:t>
            </a:r>
            <a:endParaRPr/>
          </a:p>
          <a:p>
            <a:pPr indent="-381000" lvl="1" marL="914400" rtl="0" algn="l">
              <a:spcBef>
                <a:spcPts val="0"/>
              </a:spcBef>
              <a:spcAft>
                <a:spcPts val="0"/>
              </a:spcAft>
              <a:buSzPts val="2400"/>
              <a:buChar char="○"/>
            </a:pPr>
            <a:r>
              <a:rPr lang="en"/>
              <a:t>In Lec 12 (10/11), we will go over answers</a:t>
            </a:r>
            <a:endParaRPr/>
          </a:p>
          <a:p>
            <a:pPr indent="-419100" lvl="0" marL="457200" rtl="0" algn="l">
              <a:spcBef>
                <a:spcPts val="0"/>
              </a:spcBef>
              <a:spcAft>
                <a:spcPts val="0"/>
              </a:spcAft>
              <a:buSzPts val="3000"/>
              <a:buChar char="●"/>
            </a:pPr>
            <a:r>
              <a:rPr lang="en"/>
              <a:t>Homework: </a:t>
            </a:r>
            <a:endParaRPr/>
          </a:p>
          <a:p>
            <a:pPr indent="-381000" lvl="1" marL="914400" rtl="0" algn="l">
              <a:spcBef>
                <a:spcPts val="0"/>
              </a:spcBef>
              <a:spcAft>
                <a:spcPts val="0"/>
              </a:spcAft>
              <a:buSzPts val="2400"/>
              <a:buChar char="○"/>
            </a:pPr>
            <a:r>
              <a:rPr lang="en"/>
              <a:t>Project 2 - 10/11</a:t>
            </a:r>
            <a:endParaRPr/>
          </a:p>
          <a:p>
            <a:pPr indent="-381000" lvl="1" marL="914400" rtl="0" algn="l">
              <a:spcBef>
                <a:spcPts val="0"/>
              </a:spcBef>
              <a:spcAft>
                <a:spcPts val="0"/>
              </a:spcAft>
              <a:buSzPts val="2400"/>
              <a:buChar char="○"/>
            </a:pPr>
            <a:r>
              <a:rPr lang="en"/>
              <a:t>Assignment 2 - 10/25</a:t>
            </a:r>
            <a:endParaRPr/>
          </a:p>
          <a:p>
            <a:pPr indent="0" lvl="0" marL="0" marR="0" rtl="0" algn="l">
              <a:lnSpc>
                <a:spcPct val="100000"/>
              </a:lnSpc>
              <a:spcBef>
                <a:spcPts val="600"/>
              </a:spcBef>
              <a:spcAft>
                <a:spcPts val="0"/>
              </a:spcAft>
              <a:buNone/>
            </a:pPr>
            <a:r>
              <a:t/>
            </a:r>
            <a:endParaRPr/>
          </a:p>
        </p:txBody>
      </p:sp>
      <p:sp>
        <p:nvSpPr>
          <p:cNvPr id="487" name="Google Shape;487;p6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HTTP</a:t>
            </a:r>
            <a:endParaRPr/>
          </a:p>
        </p:txBody>
      </p:sp>
      <p:sp>
        <p:nvSpPr>
          <p:cNvPr id="84" name="Google Shape;84;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Hypertext Transfer Protocol is an communication protocol used for distributed networked systems.</a:t>
            </a:r>
            <a:endParaRPr/>
          </a:p>
          <a:p>
            <a:pPr indent="-381000" lvl="1" marL="914400" marR="0" rtl="0" algn="l">
              <a:lnSpc>
                <a:spcPct val="100000"/>
              </a:lnSpc>
              <a:spcBef>
                <a:spcPts val="0"/>
              </a:spcBef>
              <a:spcAft>
                <a:spcPts val="0"/>
              </a:spcAft>
              <a:buSzPts val="2400"/>
              <a:buChar char="○"/>
            </a:pPr>
            <a:r>
              <a:rPr lang="en"/>
              <a:t>Defines how to exchange or transfer hypertext between nodes in a network.</a:t>
            </a:r>
            <a:endParaRPr/>
          </a:p>
          <a:p>
            <a:pPr indent="-381000" lvl="1" marL="914400" marR="0" rtl="0" algn="l">
              <a:lnSpc>
                <a:spcPct val="100000"/>
              </a:lnSpc>
              <a:spcBef>
                <a:spcPts val="0"/>
              </a:spcBef>
              <a:spcAft>
                <a:spcPts val="0"/>
              </a:spcAft>
              <a:buSzPts val="2400"/>
              <a:buChar char="○"/>
            </a:pPr>
            <a:r>
              <a:rPr lang="en"/>
              <a:t>AKA, how your computer can access a webpage.</a:t>
            </a:r>
            <a:endParaRPr/>
          </a:p>
          <a:p>
            <a:pPr indent="-419100" lvl="0" marL="457200" marR="0" rtl="0" algn="l">
              <a:lnSpc>
                <a:spcPct val="100000"/>
              </a:lnSpc>
              <a:spcBef>
                <a:spcPts val="0"/>
              </a:spcBef>
              <a:spcAft>
                <a:spcPts val="0"/>
              </a:spcAft>
              <a:buSzPts val="3000"/>
              <a:buChar char="●"/>
            </a:pPr>
            <a:r>
              <a:rPr lang="en"/>
              <a:t>Defines an API based on requests.</a:t>
            </a:r>
            <a:endParaRPr/>
          </a:p>
          <a:p>
            <a:pPr indent="-419100" lvl="0" marL="457200" marR="0" rtl="0" algn="l">
              <a:lnSpc>
                <a:spcPct val="100000"/>
              </a:lnSpc>
              <a:spcBef>
                <a:spcPts val="0"/>
              </a:spcBef>
              <a:spcAft>
                <a:spcPts val="0"/>
              </a:spcAft>
              <a:buSzPts val="3000"/>
              <a:buChar char="●"/>
            </a:pPr>
            <a:r>
              <a:rPr lang="en"/>
              <a:t>Requests are performed using </a:t>
            </a:r>
            <a:r>
              <a:rPr b="1" lang="en"/>
              <a:t>verbs</a:t>
            </a:r>
            <a:r>
              <a:rPr lang="en"/>
              <a:t>.</a:t>
            </a:r>
            <a:endParaRPr/>
          </a:p>
          <a:p>
            <a:pPr indent="-381000" lvl="1" marL="914400" marR="0" rtl="0" algn="l">
              <a:lnSpc>
                <a:spcPct val="100000"/>
              </a:lnSpc>
              <a:spcBef>
                <a:spcPts val="0"/>
              </a:spcBef>
              <a:spcAft>
                <a:spcPts val="0"/>
              </a:spcAft>
              <a:buSzPts val="2400"/>
              <a:buChar char="○"/>
            </a:pPr>
            <a:r>
              <a:rPr lang="en"/>
              <a:t>I </a:t>
            </a:r>
            <a:r>
              <a:rPr b="1" lang="en"/>
              <a:t>get</a:t>
            </a:r>
            <a:r>
              <a:rPr lang="en"/>
              <a:t> a page, I </a:t>
            </a:r>
            <a:r>
              <a:rPr b="1" lang="en"/>
              <a:t>post</a:t>
            </a:r>
            <a:r>
              <a:rPr lang="en"/>
              <a:t> an update, I </a:t>
            </a:r>
            <a:r>
              <a:rPr b="1" lang="en"/>
              <a:t>delete</a:t>
            </a:r>
            <a:r>
              <a:rPr lang="en"/>
              <a:t> a photo, I </a:t>
            </a:r>
            <a:r>
              <a:rPr b="1" lang="en"/>
              <a:t>put</a:t>
            </a:r>
            <a:r>
              <a:rPr lang="en"/>
              <a:t> up my information.</a:t>
            </a:r>
            <a:endParaRPr/>
          </a:p>
        </p:txBody>
      </p:sp>
      <p:sp>
        <p:nvSpPr>
          <p:cNvPr id="85" name="Google Shape;85;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Retrieving Information (GET)</a:t>
            </a:r>
            <a:endParaRPr/>
          </a:p>
        </p:txBody>
      </p:sp>
      <p:sp>
        <p:nvSpPr>
          <p:cNvPr id="91" name="Google Shape;91;p15"/>
          <p:cNvSpPr txBox="1"/>
          <p:nvPr>
            <p:ph idx="1" type="body"/>
          </p:nvPr>
        </p:nvSpPr>
        <p:spPr>
          <a:xfrm>
            <a:off x="457200" y="3547250"/>
            <a:ext cx="8229600" cy="3020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User types into the browser: http://www.amazon.com </a:t>
            </a:r>
            <a:endParaRPr sz="2400"/>
          </a:p>
          <a:p>
            <a:pPr indent="-381000" lvl="0" marL="457200" rtl="0" algn="l">
              <a:spcBef>
                <a:spcPts val="0"/>
              </a:spcBef>
              <a:spcAft>
                <a:spcPts val="0"/>
              </a:spcAft>
              <a:buSzPts val="2400"/>
              <a:buChar char="●"/>
            </a:pPr>
            <a:r>
              <a:rPr lang="en" sz="2400"/>
              <a:t>The browser creates an HTTP request (no body)</a:t>
            </a:r>
            <a:endParaRPr sz="2400"/>
          </a:p>
          <a:p>
            <a:pPr indent="-381000" lvl="0" marL="457200" rtl="0" algn="l">
              <a:spcBef>
                <a:spcPts val="0"/>
              </a:spcBef>
              <a:spcAft>
                <a:spcPts val="0"/>
              </a:spcAft>
              <a:buSzPts val="2400"/>
              <a:buChar char="●"/>
            </a:pPr>
            <a:r>
              <a:rPr lang="en" sz="2400"/>
              <a:t>The HTTP request identifies:</a:t>
            </a:r>
            <a:endParaRPr sz="2400"/>
          </a:p>
          <a:p>
            <a:pPr indent="-381000" lvl="1" marL="914400" rtl="0" algn="l">
              <a:spcBef>
                <a:spcPts val="0"/>
              </a:spcBef>
              <a:spcAft>
                <a:spcPts val="0"/>
              </a:spcAft>
              <a:buSzPts val="2400"/>
              <a:buChar char="○"/>
            </a:pPr>
            <a:r>
              <a:rPr lang="en" sz="2400"/>
              <a:t>The desired action: GET ("get me resource")</a:t>
            </a:r>
            <a:endParaRPr sz="2400"/>
          </a:p>
          <a:p>
            <a:pPr indent="-381000" lvl="1" marL="914400" rtl="0" algn="l">
              <a:spcBef>
                <a:spcPts val="0"/>
              </a:spcBef>
              <a:spcAft>
                <a:spcPts val="0"/>
              </a:spcAft>
              <a:buSzPts val="2400"/>
              <a:buChar char="○"/>
            </a:pPr>
            <a:r>
              <a:rPr lang="en" sz="2400"/>
              <a:t>The target machine (www.amazon.com)</a:t>
            </a:r>
            <a:endParaRPr sz="2400"/>
          </a:p>
        </p:txBody>
      </p:sp>
      <p:sp>
        <p:nvSpPr>
          <p:cNvPr id="92" name="Google Shape;92;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3" name="Google Shape;93;p15"/>
          <p:cNvPicPr preferRelativeResize="0"/>
          <p:nvPr/>
        </p:nvPicPr>
        <p:blipFill>
          <a:blip r:embed="rId3">
            <a:alphaModFix/>
          </a:blip>
          <a:stretch>
            <a:fillRect/>
          </a:stretch>
        </p:blipFill>
        <p:spPr>
          <a:xfrm>
            <a:off x="1073100" y="1765650"/>
            <a:ext cx="6866333" cy="1272525"/>
          </a:xfrm>
          <a:prstGeom prst="rect">
            <a:avLst/>
          </a:prstGeom>
          <a:noFill/>
          <a:ln>
            <a:noFill/>
          </a:ln>
        </p:spPr>
      </p:pic>
      <p:sp>
        <p:nvSpPr>
          <p:cNvPr id="94" name="Google Shape;94;p15"/>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Updating Information (POST)</a:t>
            </a:r>
            <a:endParaRPr/>
          </a:p>
        </p:txBody>
      </p:sp>
      <p:sp>
        <p:nvSpPr>
          <p:cNvPr id="100" name="Google Shape;100;p16"/>
          <p:cNvSpPr txBox="1"/>
          <p:nvPr>
            <p:ph idx="1" type="body"/>
          </p:nvPr>
        </p:nvSpPr>
        <p:spPr>
          <a:xfrm>
            <a:off x="457200" y="3630000"/>
            <a:ext cx="8229600" cy="29379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The user fills in a form on a webpage.</a:t>
            </a:r>
            <a:endParaRPr sz="2400"/>
          </a:p>
          <a:p>
            <a:pPr indent="-381000" lvl="0" marL="457200" rtl="0" algn="l">
              <a:spcBef>
                <a:spcPts val="0"/>
              </a:spcBef>
              <a:spcAft>
                <a:spcPts val="0"/>
              </a:spcAft>
              <a:buSzPts val="2400"/>
              <a:buChar char="●"/>
            </a:pPr>
            <a:r>
              <a:rPr lang="en" sz="2400"/>
              <a:t>The browser creates an HTTP request with a body comprised of the form data</a:t>
            </a:r>
            <a:endParaRPr sz="2400"/>
          </a:p>
          <a:p>
            <a:pPr indent="-381000" lvl="0" marL="457200" rtl="0" algn="l">
              <a:spcBef>
                <a:spcPts val="0"/>
              </a:spcBef>
              <a:spcAft>
                <a:spcPts val="0"/>
              </a:spcAft>
              <a:buSzPts val="2400"/>
              <a:buChar char="●"/>
            </a:pPr>
            <a:r>
              <a:rPr lang="en" sz="2400"/>
              <a:t>The HTTP request identifies:</a:t>
            </a:r>
            <a:endParaRPr sz="2400"/>
          </a:p>
          <a:p>
            <a:pPr indent="-368300" lvl="1" marL="914400" rtl="0" algn="l">
              <a:spcBef>
                <a:spcPts val="0"/>
              </a:spcBef>
              <a:spcAft>
                <a:spcPts val="0"/>
              </a:spcAft>
              <a:buSzPts val="2200"/>
              <a:buChar char="○"/>
            </a:pPr>
            <a:r>
              <a:rPr lang="en" sz="2200"/>
              <a:t>The action: POST ("here is some updated info")</a:t>
            </a:r>
            <a:endParaRPr sz="2200"/>
          </a:p>
          <a:p>
            <a:pPr indent="-368300" lvl="1" marL="914400" rtl="0" algn="l">
              <a:spcBef>
                <a:spcPts val="0"/>
              </a:spcBef>
              <a:spcAft>
                <a:spcPts val="0"/>
              </a:spcAft>
              <a:buSzPts val="2200"/>
              <a:buChar char="○"/>
            </a:pPr>
            <a:r>
              <a:rPr lang="en" sz="2200"/>
              <a:t>The target machine (amazon.com)	</a:t>
            </a:r>
            <a:endParaRPr sz="2200"/>
          </a:p>
          <a:p>
            <a:pPr indent="-381000" lvl="0" marL="457200" rtl="0" algn="l">
              <a:spcBef>
                <a:spcPts val="0"/>
              </a:spcBef>
              <a:spcAft>
                <a:spcPts val="0"/>
              </a:spcAft>
              <a:buSzPts val="2400"/>
              <a:buChar char="●"/>
            </a:pPr>
            <a:r>
              <a:rPr lang="en" sz="2400"/>
              <a:t>The body contains:</a:t>
            </a:r>
            <a:endParaRPr sz="2400"/>
          </a:p>
          <a:p>
            <a:pPr indent="-368300" lvl="1" marL="914400" rtl="0" algn="l">
              <a:spcBef>
                <a:spcPts val="0"/>
              </a:spcBef>
              <a:spcAft>
                <a:spcPts val="0"/>
              </a:spcAft>
              <a:buSzPts val="2200"/>
              <a:buChar char="○"/>
            </a:pPr>
            <a:r>
              <a:rPr lang="en" sz="2200"/>
              <a:t>The data being POSTed (the form data)</a:t>
            </a:r>
            <a:endParaRPr sz="2200"/>
          </a:p>
        </p:txBody>
      </p:sp>
      <p:sp>
        <p:nvSpPr>
          <p:cNvPr id="101" name="Google Shape;101;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16"/>
          <p:cNvPicPr preferRelativeResize="0"/>
          <p:nvPr/>
        </p:nvPicPr>
        <p:blipFill>
          <a:blip r:embed="rId3">
            <a:alphaModFix/>
          </a:blip>
          <a:stretch>
            <a:fillRect/>
          </a:stretch>
        </p:blipFill>
        <p:spPr>
          <a:xfrm>
            <a:off x="1207525" y="1600275"/>
            <a:ext cx="6288976" cy="2186075"/>
          </a:xfrm>
          <a:prstGeom prst="rect">
            <a:avLst/>
          </a:prstGeom>
          <a:noFill/>
          <a:ln>
            <a:noFill/>
          </a:ln>
        </p:spPr>
      </p:pic>
      <p:sp>
        <p:nvSpPr>
          <p:cNvPr id="103" name="Google Shape;103;p16"/>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HTTP API</a:t>
            </a:r>
            <a:endParaRPr/>
          </a:p>
        </p:txBody>
      </p:sp>
      <p:sp>
        <p:nvSpPr>
          <p:cNvPr id="109" name="Google Shape;109;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HTTP provides a simple set of operations.</a:t>
            </a:r>
            <a:endParaRPr/>
          </a:p>
          <a:p>
            <a:pPr indent="-381000" lvl="1" marL="914400" rtl="0" algn="l">
              <a:spcBef>
                <a:spcPts val="0"/>
              </a:spcBef>
              <a:spcAft>
                <a:spcPts val="0"/>
              </a:spcAft>
              <a:buSzPts val="2400"/>
              <a:buChar char="○"/>
            </a:pPr>
            <a:r>
              <a:rPr lang="en"/>
              <a:t>Amazingly, all Web exchanges are done using this simple HTTP API.</a:t>
            </a:r>
            <a:endParaRPr/>
          </a:p>
          <a:p>
            <a:pPr indent="-419100" lvl="0" marL="457200" rtl="0" algn="l">
              <a:spcBef>
                <a:spcPts val="0"/>
              </a:spcBef>
              <a:spcAft>
                <a:spcPts val="0"/>
              </a:spcAft>
              <a:buSzPts val="3000"/>
              <a:buChar char="●"/>
            </a:pPr>
            <a:r>
              <a:rPr lang="en"/>
              <a:t>Based on the idea of CRUD (Create, Retrieve, Update, and Delete)</a:t>
            </a:r>
            <a:endParaRPr/>
          </a:p>
          <a:p>
            <a:pPr indent="-381000" lvl="1" marL="914400" rtl="0" algn="l">
              <a:spcBef>
                <a:spcPts val="0"/>
              </a:spcBef>
              <a:spcAft>
                <a:spcPts val="0"/>
              </a:spcAft>
              <a:buSzPts val="2400"/>
              <a:buChar char="○"/>
            </a:pPr>
            <a:r>
              <a:rPr lang="en"/>
              <a:t>PUT: “Here is some new info” (Create)</a:t>
            </a:r>
            <a:endParaRPr/>
          </a:p>
          <a:p>
            <a:pPr indent="-381000" lvl="1" marL="914400" rtl="0" algn="l">
              <a:spcBef>
                <a:spcPts val="0"/>
              </a:spcBef>
              <a:spcAft>
                <a:spcPts val="0"/>
              </a:spcAft>
              <a:buSzPts val="2400"/>
              <a:buChar char="○"/>
            </a:pPr>
            <a:r>
              <a:rPr lang="en"/>
              <a:t>GET: “Give me some info” (Retrieve)</a:t>
            </a:r>
            <a:endParaRPr/>
          </a:p>
          <a:p>
            <a:pPr indent="-381000" lvl="1" marL="914400" rtl="0" algn="l">
              <a:spcBef>
                <a:spcPts val="0"/>
              </a:spcBef>
              <a:spcAft>
                <a:spcPts val="0"/>
              </a:spcAft>
              <a:buSzPts val="2400"/>
              <a:buChar char="○"/>
            </a:pPr>
            <a:r>
              <a:rPr lang="en"/>
              <a:t>POST: “Here is some updated info” (Update)</a:t>
            </a:r>
            <a:endParaRPr/>
          </a:p>
          <a:p>
            <a:pPr indent="-381000" lvl="1" marL="914400" rtl="0" algn="l">
              <a:spcBef>
                <a:spcPts val="0"/>
              </a:spcBef>
              <a:spcAft>
                <a:spcPts val="0"/>
              </a:spcAft>
              <a:buSzPts val="2400"/>
              <a:buChar char="○"/>
            </a:pPr>
            <a:r>
              <a:rPr lang="en"/>
              <a:t>DELETE: “Get rid of this info” (Delete)</a:t>
            </a:r>
            <a:endParaRPr/>
          </a:p>
        </p:txBody>
      </p:sp>
      <p:sp>
        <p:nvSpPr>
          <p:cNvPr id="110" name="Google Shape;110;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1" name="Google Shape;111;p17"/>
          <p:cNvSpPr txBox="1"/>
          <p:nvPr/>
        </p:nvSpPr>
        <p:spPr>
          <a:xfrm>
            <a:off x="130050" y="6567875"/>
            <a:ext cx="7011600" cy="2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t>Slide from:  REST by Roger Costello and Timothy Kehoe http://www.xfront.com/REST-full.ppt</a:t>
            </a:r>
            <a:endParaRPr sz="1000"/>
          </a:p>
          <a:p>
            <a:pPr indent="0" lvl="0" marL="0" rtl="0" algn="l">
              <a:spcBef>
                <a:spcPts val="0"/>
              </a:spcBef>
              <a:spcAft>
                <a:spcPts val="0"/>
              </a:spcAft>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