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atabase_normalization"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246982927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24698292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many architectures, particularly those that involve the integration of new and/or existing systems, information is physically distributed across multiple data stores and accessed in different ways. This situation, while often unavoidable, creates all sorts of problems. (2-4) , such as account balances derived from account activity (5-6)</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246982927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24698292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example - </a:t>
            </a:r>
            <a:r>
              <a:rPr lang="en"/>
              <a:t>An insurance company sends workers to customers at home to sell them financial products. The company maintains a central database of customers and prospects, part of which is downloaded to each salesperson’s laptop when visiting the office. Whenever a sale is closed at a customer’s home, the information is stored in a holding area on that laptop until it can be uploaded to the central database later.</a:t>
            </a:r>
            <a:endParaRPr/>
          </a:p>
          <a:p>
            <a:pPr indent="0" lvl="0" marL="0" rtl="0" algn="l">
              <a:spcBef>
                <a:spcPts val="0"/>
              </a:spcBef>
              <a:spcAft>
                <a:spcPts val="0"/>
              </a:spcAft>
              <a:buClr>
                <a:schemeClr val="dk1"/>
              </a:buClr>
              <a:buSzPts val="1100"/>
              <a:buFont typeface="Arial"/>
              <a:buNone/>
            </a:pPr>
            <a:r>
              <a:rPr lang="en"/>
              <a:t>Customers can also update their details and also purchase products online. However, what if they update data online before the data from the laptop has been uploaded? Sometimes, details stored on laptops overwrite more recent data on the central database, and vice versa. In other cases, updates to the central database are rejected because they fail the central system’s more stringent validation.</a:t>
            </a:r>
            <a:endParaRPr/>
          </a:p>
          <a:p>
            <a:pPr indent="0" lvl="0" marL="0" rtl="0" algn="l">
              <a:spcBef>
                <a:spcPts val="0"/>
              </a:spcBef>
              <a:spcAft>
                <a:spcPts val="0"/>
              </a:spcAft>
              <a:buClr>
                <a:schemeClr val="dk1"/>
              </a:buClr>
              <a:buSzPts val="1100"/>
              <a:buFont typeface="Arial"/>
              <a:buNone/>
            </a:pPr>
            <a:r>
              <a:rPr lang="en"/>
              <a:t>In order to address these problems, the architect first has to agree with the business stakeholders on some general rules about how to deal with update conflicts and failures (e.g., recent updates always override older ones). These rules are then coded into the central system and laptop applications.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246982927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24698292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useful way to analyze these problems and develop architectural strategies to handle them is to develop a model of information ownership. The information owner of a data item is the system or data store that contains the</a:t>
            </a:r>
            <a:endParaRPr/>
          </a:p>
          <a:p>
            <a:pPr indent="0" lvl="0" marL="0" rtl="0" algn="l">
              <a:spcBef>
                <a:spcPts val="0"/>
              </a:spcBef>
              <a:spcAft>
                <a:spcPts val="0"/>
              </a:spcAft>
              <a:buClr>
                <a:schemeClr val="dk1"/>
              </a:buClr>
              <a:buSzPts val="1100"/>
              <a:buFont typeface="Arial"/>
              <a:buNone/>
            </a:pPr>
            <a:r>
              <a:rPr lang="en"/>
              <a:t>definitive, up-to-date, validated value of that data item. The information owner always has the correct value for that information and can act as the final arbiter when any disputes over accuracy occur.</a:t>
            </a:r>
            <a:endParaRPr/>
          </a:p>
          <a:p>
            <a:pPr indent="0" lvl="0" marL="0" rtl="0" algn="l">
              <a:spcBef>
                <a:spcPts val="0"/>
              </a:spcBef>
              <a:spcAft>
                <a:spcPts val="0"/>
              </a:spcAft>
              <a:buNone/>
            </a:pPr>
            <a:r>
              <a:rPr lang="en"/>
              <a:t>By defining the owner of each data item, you can ensure that your information consumers are always working with the right information and that your information producers write it only to the correct place. When this is not possible in practice, you can analyze potential conflicts and inconsistencies and then deal with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a national system for registering motor vehicles operates from a number of regional centers. Each center is responsible for registering vehicles purchased in that region. Each vehicle must be allocated a unique number, but conflicts could arise because there is no real-time communication between the regional centers. The problem is resolved by partitioning the information ownership, that is, by allocating to each center a separate, distinct range of numbers to assign to vehicles purchased in its area. Care must be taken to ensure that the ranges will never overlap. This is done by making each range far larger than the anticipated number of cars to be registered: The North center is given the range 1 to 100 million, the West center 101 million to 200 million,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by-product, of information ownership analysis will be a high-level definition of some of your system’s interfaces. Where one system is an information owner and another is an information consumer (or maintains a copy of that information), some sort of interface is required between them. You can use the interface definitions to cross-check the models in your Information view against the models in your Functional view.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246982927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24698292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Whether information is managed by using relational entities or objects and classes, each data item needs a unique identifier or key that distinguishes it from others of similar type (e.g., customer number, machine serial number, or ISBN). In relational database terminology, this is called a primary key; in object-oriented programming, the term object ID is often used; a more useful general term (which does not assume any underlying information model) is identifier. When information is spread over multiple repositories, identifiers often become an issue. Different systems may use different mechanisms to identify the same data item, and these mechanisms will need to be reconciled at points where data exchanges occur. Because key assignment can be a volatile activity (a sales system where many new orders are created per second), you will need to keep this reconciliation process up-to-date with new information as it arrives.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246982927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24698292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architectural challenges associated with the use of identifiers. For example, identifiers are normally invariant, that is, they never change over the lifetime of the data entity that they identify. However, it is not always possible to enforce this rule. In such cases, the mechanisms for creating and changing identifiers must be very carefully specified and designed. For example - derivatives are financial products whose value is derived from the value of some other underlying asset. When a new derivative product is created, it goes through an approval process to ensure that it is sound, that it is compliant with regulations, and that its financial parameters are clear. This process can take a long time, and in the interim it is common for the product to be allocated a temporary identifier so that a provisional price can be quoted and measures of value and risk can be</a:t>
            </a:r>
            <a:endParaRPr/>
          </a:p>
          <a:p>
            <a:pPr indent="0" lvl="0" marL="0" rtl="0" algn="l">
              <a:spcBef>
                <a:spcPts val="0"/>
              </a:spcBef>
              <a:spcAft>
                <a:spcPts val="0"/>
              </a:spcAft>
              <a:buNone/>
            </a:pPr>
            <a:r>
              <a:rPr lang="en"/>
              <a:t>calculated. Once the product is formally approved, it is given a permanent identifier, which may be different from the temporary one since it is allocated by a different part of the organization.  A link must be established between the two identifiers, so that the provisional quote can be turned into a firm quote and a sale made with a clear audit trail.</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There can also be some subtleties around the question of whether two data entities actually represent the same thing and should therefore have the same identifier. For example, every book is allocated an ISBN (International Standard Book Number) when it is published. A second edition of the book may contain only minor revisions and corrections, or may be substantially different, with a new structure and a substantial amount of new content. Should such a major revision be allocated a new ISBN? If so, how can it be linked to the ISBN of the first edition? If not, how are the two editions distinguished from one another? In this example, there are agreed-upon rules about allocating ISBNs, but in many cases it will be down to the architect to decide (or at least capture and agree on the requirements from users).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Another important consideration is whether your identifiers are going to be user- visible or not. For example, every debit and credit card has a unique 16-digit card number (last point). On the other hand, although each individual purchase on a credit card statement has its own identifier, this is not usually printed. If a transaction needs to be queried or confirmed, it is identified by the transaction date, the merchant name, and the amount (which is usually unique enough for this purpose).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246982927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24698292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is common for the syntax, semantics, and interrelationships of information to undergo frequent and unpredictable change. New fields may need to be added to existing entities, new constraints and relationships may</a:t>
            </a:r>
            <a:endParaRPr/>
          </a:p>
          <a:p>
            <a:pPr indent="0" lvl="0" marL="0" rtl="0" algn="l">
              <a:spcBef>
                <a:spcPts val="0"/>
              </a:spcBef>
              <a:spcAft>
                <a:spcPts val="0"/>
              </a:spcAft>
              <a:buClr>
                <a:schemeClr val="dk1"/>
              </a:buClr>
              <a:buSzPts val="1100"/>
              <a:buFont typeface="Arial"/>
              <a:buNone/>
            </a:pPr>
            <a:r>
              <a:rPr lang="en"/>
              <a:t>arise, or new types of entities may be needed to meet changing business needs. Although there are mitigation strategies to make such changes less painful (including abstract database access libraries, tools for impact analysis, and designing interfaces to allow for variation and change), even small changes to an information model can have wide-ranging implications for the systems that use</a:t>
            </a:r>
            <a:endParaRPr/>
          </a:p>
          <a:p>
            <a:pPr indent="0" lvl="0" marL="0" rtl="0" algn="l">
              <a:spcBef>
                <a:spcPts val="0"/>
              </a:spcBef>
              <a:spcAft>
                <a:spcPts val="0"/>
              </a:spcAft>
              <a:buClr>
                <a:schemeClr val="dk1"/>
              </a:buClr>
              <a:buSzPts val="1100"/>
              <a:buFont typeface="Arial"/>
              <a:buNone/>
            </a:pPr>
            <a:r>
              <a:rPr lang="en"/>
              <a:t>that information. For example, if a new mandatory field is added to a database table, every process that creates or updates rows in that table needs to be changed so that it can provide a value for that field. This process needs some form of control, traditionally managed through a formal process of data model change control: The impact of a change on every module in the system is assessed, and only when all parties have implemented the required functional changes is the database change rolled out.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246982927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24698292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approach is established and effective, but it drastically slows down the rate at which systems can be changed, and in practice change control often ends up being subverted or bypassed altogether. An alternative approach, which is more flexible while still retaining a level of control, is to decouple the information semantics from the physical structures used to store it. A common way of doing this is to store complex information structures in structured text forms such as XML, JSON, or YAML, either within a database or in external data files. The XML family of data management standards includes mechanisms for defining the schemas of XML documents and accessing their contents. While changes to the schema still need management and oversight, they can often be implemented more quickly with less effort. The downside of this approach is that XML-based systems tend to be less performant and scalable, due to the XML management overhead and the fact that most database optimizers don’t work very well with XML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246982927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24698292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as important as the static information structure is the way that information moves around the system and is accessed and modified by its elements. (2-4)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with information structure, it is usually necessary to consider only the most important information flows as part of architecture definition, that is, those that are crucial to the system’s primary responsibilities or those that will have a material impact on its quality properties. In any case, because you will have only a high-level data model to work with, you won’t be able to drill down into too much detail here. Because the main purpose of most systems is to process information, information flow is often analyzed within Functional rather than Information views. This works well as long as you don’t end up with a small number of</a:t>
            </a:r>
            <a:endParaRPr/>
          </a:p>
          <a:p>
            <a:pPr indent="0" lvl="0" marL="0" rtl="0" algn="l">
              <a:spcBef>
                <a:spcPts val="0"/>
              </a:spcBef>
              <a:spcAft>
                <a:spcPts val="0"/>
              </a:spcAft>
              <a:buClr>
                <a:schemeClr val="dk1"/>
              </a:buClr>
              <a:buSzPts val="1100"/>
              <a:buFont typeface="Arial"/>
              <a:buNone/>
            </a:pPr>
            <a:r>
              <a:rPr lang="en"/>
              <a:t>complex, overloaded models that are hard to understand—and as long as you make sure that the data-specific concerns discussed here are also addressed.</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246982927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24698292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consistency means that information held in different parts of the system, or in different but related data items, should be compatible, congruent - in harmony - , and not in conflict. This may be as simple as a referential integrity constraint (e.g., if a customer is recorded as owning several products of specific types,these products should all exist) or may be more complex (e.g., a summary financial position should always match the underlying data used to calculate it). Information consistency is so fundamental to the operation of modern relational databases that its significance in the architectural context can easily be forgotten.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transaction is a sequence of data updates that occur as an atomic unit—that is, either all updates are accepted and written to permanent storage or none of them are. Transaction management ensures the right outcome by committing updates (writing them permanently to disk) only if all updates can be successfully applied. Transaction management will roll back (undo) all of the updates if one of them fails.</a:t>
            </a:r>
            <a:endParaRPr/>
          </a:p>
          <a:p>
            <a:pPr indent="0" lvl="0" marL="0" rtl="0" algn="l">
              <a:spcBef>
                <a:spcPts val="0"/>
              </a:spcBef>
              <a:spcAft>
                <a:spcPts val="0"/>
              </a:spcAft>
              <a:buNone/>
            </a:pPr>
            <a:r>
              <a:rPr lang="en"/>
              <a:t>For example, a bank customer uses an ATM to transfer $500 from her checking account to her savings account. The bank uses two data stores to manage these two different types of accounts. The transfer is implemented as two updates: a withdrawal of $500 from CHECKING, and a corresponding deposit of $500 into SAVINGS. It’s essential that either both of these updates complete successfully or neither of them do. For example, the transaction might not go ahead if the customer doesn’t have sufficient funds in her checking account. If only one of the transactions completes, either the customer or the bank would lose money.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246982927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24698292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Transaction management features are provided by all modern relational database systems, and their use is nowadays almost automatic (although care must be taken to avoid pitfalls such as deadlocking). Transaction management across multiple systems or processes is much more complicated to design, build, and operate. </a:t>
            </a:r>
            <a:endParaRPr/>
          </a:p>
          <a:p>
            <a:pPr indent="0" lvl="0" marL="0" rtl="0" algn="l">
              <a:spcBef>
                <a:spcPts val="0"/>
              </a:spcBef>
              <a:spcAft>
                <a:spcPts val="0"/>
              </a:spcAft>
              <a:buNone/>
            </a:pPr>
            <a:r>
              <a:rPr lang="en"/>
              <a:t>An approach that avoids some of the difficulties with distributed transactions is to use compensating transactions to maintain data integrity. In this model, each data update is committed individually, and if a later update fails, each committed update is reversed by a transaction with an equal and opposite effect to the original one. In the preceding example, if the withdrawal was successful but the deposit failed, a compensating deposit of $500 to the checking account could be applied to bring everything back to a consistent state.</a:t>
            </a:r>
            <a:endParaRPr/>
          </a:p>
          <a:p>
            <a:pPr indent="0" lvl="0" marL="0" rtl="0" algn="l">
              <a:spcBef>
                <a:spcPts val="0"/>
              </a:spcBef>
              <a:spcAft>
                <a:spcPts val="0"/>
              </a:spcAft>
              <a:buNone/>
            </a:pPr>
            <a:r>
              <a:rPr lang="en"/>
              <a:t>Compensating transactions often work well in practice since they do not require database locks to be held over separate data stores at the same time. However, they have problems of their own, particularly if</a:t>
            </a:r>
            <a:endParaRPr/>
          </a:p>
          <a:p>
            <a:pPr indent="0" lvl="0" marL="0" rtl="0" algn="l">
              <a:spcBef>
                <a:spcPts val="0"/>
              </a:spcBef>
              <a:spcAft>
                <a:spcPts val="0"/>
              </a:spcAft>
              <a:buNone/>
            </a:pPr>
            <a:r>
              <a:rPr lang="en"/>
              <a:t>changes cannot easily be reversed or if a compensating transaction itself fails.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0c76f3d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0c76f3d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ultimate purpose of most software is to manipulate data in some form. This data may be stored persistently in a database management system, in ordinary files, or in some other storage medium such as flash memory; or it may be transiently manipulated in memory while a program executes. In any case, Nowadays, many organizations possess massive amounts of information on their customers, their products or services, and their competitors. This information represents a substantial asset—one that, if correctly used, can bring substantial benefits. We see this often in large systems integration projects that attempt to bring together information from a variety of sources to produce a consolidated customer view, an integrated view of the supply chain, or an accurate financial picture.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Formal data modeling and design can be a long and complex process. As an architect, you can do data modeling only at an architecturally significant level of detail. You need to focus on those aspects of the data model where getting it wrong would affect the system as a whole rather than just a part of it. Your task is to develop a summary view of static information structure and dynamic information flow, with the objective of answering the architecturally significant questions around ownership, latency, relationships and identifiers, and so forth. You use the Information view to answer, at an architectural level, questions about how your system will store, manipulate, manage, and distribute information.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246982927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24698292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approach is known as eventual consistency. In this model, distributed applications favor high availability over consistency and are designed to be able to cope with data that is out of synch for a period of time. Such a system guarantees that after an update, all instances of the same data will eventually be updated to this value, without guaranteeing how long this will take.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Eventual consistency is used for infrastructure software such as DNS (the Internet’s Domain Name Service) and for some Internet-scale applications such as search engines, shopping sites, and social networking sites, but the</a:t>
            </a:r>
            <a:endParaRPr/>
          </a:p>
          <a:p>
            <a:pPr indent="0" lvl="0" marL="0" rtl="0" algn="l">
              <a:spcBef>
                <a:spcPts val="0"/>
              </a:spcBef>
              <a:spcAft>
                <a:spcPts val="0"/>
              </a:spcAft>
              <a:buNone/>
            </a:pPr>
            <a:r>
              <a:rPr lang="en"/>
              <a:t>principles may also be useful to smaller-scale applications. The model is sometimes referred to as following BASE principles (Basically Available, Soft state, Eventual consistency). </a:t>
            </a:r>
            <a:endParaRPr/>
          </a:p>
          <a:p>
            <a:pPr indent="0" lvl="0" marL="0" rtl="0" algn="l">
              <a:spcBef>
                <a:spcPts val="0"/>
              </a:spcBef>
              <a:spcAft>
                <a:spcPts val="0"/>
              </a:spcAft>
              <a:buNone/>
            </a:pPr>
            <a:r>
              <a:rPr lang="en"/>
              <a:t>Basic Availability. The NoSQL database approach focuses on the availability of data even in the presence of multiple failures. It achieves this by using a highly distributed approach to database management. Instead of maintaining a single large data store and focusing on the fault tolerance of that store, NoSQL databases spread data across many storage systems with a high degree of replication. In the unlikely event that a failure disrupts access to a segment of data, this does not necessarily result in a complete database outage.</a:t>
            </a:r>
            <a:endParaRPr/>
          </a:p>
          <a:p>
            <a:pPr indent="0" lvl="0" marL="0" rtl="0" algn="l">
              <a:spcBef>
                <a:spcPts val="0"/>
              </a:spcBef>
              <a:spcAft>
                <a:spcPts val="0"/>
              </a:spcAft>
              <a:buNone/>
            </a:pPr>
            <a:r>
              <a:rPr lang="en"/>
              <a:t>Soft State. BASE databases abandon the consistency requirements of the ACID model pretty much completely. One of the basic concepts behind BASE is that data consistency is the developer's problem and should not be handled by the database.</a:t>
            </a:r>
            <a:br>
              <a:rPr lang="en"/>
            </a:br>
            <a:r>
              <a:rPr lang="en"/>
              <a:t>Eventual Consistency. The only requirement that NoSQL databases have regarding consistency is to require that at some point in the future, data will converge to a consistent state. No guarantees are made, however, about when this will occur. That is a complete departure from the immediate consistency requirement of ACID that prohibits a transaction from executing until the prior transaction has completed and the database has converged to a consistent state.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246982927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24698292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quality of a particular data item is the extent to which the current value of that data item agrees with the correct value in the real world. Poor-quality information can have a significant impact on an organization’s ability to carry out its operations. If you don’t have accurate information about your customers, for example, you risk annoying them, losing them, or even being sued by them. Information quality becomes an issue for you as an architect in cases where the system makes use of information from a variety of sources, particularly when some of these are external to your sphere of influence. If your information quality is variable, you must consider such issues as:</a:t>
            </a:r>
            <a:endParaRPr/>
          </a:p>
          <a:p>
            <a:pPr indent="0" lvl="0" marL="0" rtl="0" algn="l">
              <a:spcBef>
                <a:spcPts val="0"/>
              </a:spcBef>
              <a:spcAft>
                <a:spcPts val="0"/>
              </a:spcAft>
              <a:buNone/>
            </a:pPr>
            <a:r>
              <a:rPr lang="en"/>
              <a:t>(3) (especially when information is frequently updated) (4 - 6) Will this be done in an automated way, or will it require manual intervention? (7) (For example, a customer address is updated, but the postal code is omitted.) (8-9)</a:t>
            </a:r>
            <a:br>
              <a:rPr lang="en"/>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246982927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24698292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answers to these questions are likely to have implications for your architecture. For example, it may be necessary to develop or deploy automated tools for monitoring or assessing information quality or for repairing poor-</a:t>
            </a:r>
            <a:br>
              <a:rPr lang="en"/>
            </a:br>
            <a:r>
              <a:rPr lang="en"/>
              <a:t>quality data. If repairing data needs some human intervention, you may have to set up a holding area where data can sit until it has been manually repaired.</a:t>
            </a:r>
            <a:br>
              <a:rPr lang="en"/>
            </a:br>
            <a:r>
              <a:rPr lang="en"/>
              <a:t>It is becoming more common to use workflow to address information quality problems when repair processes cannot easily be automated. In this model, a list of tasks, such as correcting a customer’s name or address or dealing with a suspect transaction, is managed in a central database. Tasks are assigned to users and the system tracks their status to completion. Tasks can either be standardized (defined at design time) or, in the most sophisticated workflow systems, ad hoc (created by someone at runtime). Service levels may be defined that commit the company to fixing problems within a certain time or at a certain rate. If well designed, this approach can be an effective way of improving information quality and customer satisfaction.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246982927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24698292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many systems,</a:t>
            </a:r>
            <a:r>
              <a:rPr lang="en"/>
              <a:t> real time, timeliness, latency, and age are significant issues. I nmany systems, it is inevitable that some scenarios involve information that is old or out-of-date, if only by a few minutes.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For example, a commodity brokerage accepts feeds from information sources that provide up-to-date pricing and volume information, as well as news stories relevant to the commodities being</a:t>
            </a:r>
            <a:endParaRPr/>
          </a:p>
          <a:p>
            <a:pPr indent="0" lvl="0" marL="0" rtl="0" algn="l">
              <a:spcBef>
                <a:spcPts val="0"/>
              </a:spcBef>
              <a:spcAft>
                <a:spcPts val="0"/>
              </a:spcAft>
              <a:buClr>
                <a:schemeClr val="dk1"/>
              </a:buClr>
              <a:buSzPts val="1100"/>
              <a:buFont typeface="Arial"/>
              <a:buNone/>
            </a:pPr>
            <a:r>
              <a:rPr lang="en"/>
              <a:t>traded. The feeds are all channeled through a single gateway application that sorts, filters, and distributes the information to appropriate subscribers. A catastrophic hardware failure renders the gateway unavailable for several days. When it comes back online, the subscribers are flooded with several thousand cached price messages that, because they are several days old, are of no interest to the recipients. The gateway is modified so that after a failure, it discards cached price messages that are older than a certain configurable age. Another failure occurs (a change of hardware supplier is called for), and recovery is much faster.</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246982927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24698292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this example we have separate information providers (the external systems that provide pricing and volume information) and information consumers (the internal users who make use of it). Because the process of information transfer from provider to consumer takes a finite (and possibly long) time, discrepancies can occur. If the time lag cannot be reduced to close to zero, you need to work with stakeholders to develop solutions to the problems that may arise from inconsistent information. The time lag between the visibility of information to providers and to consumers is expressed by means of latency, the length of time between a data item being updated at the data source and the updated value being available to all parts of the system.</a:t>
            </a:r>
            <a:endParaRPr/>
          </a:p>
          <a:p>
            <a:pPr indent="0" lvl="0" marL="0" rtl="0" algn="l">
              <a:spcBef>
                <a:spcPts val="0"/>
              </a:spcBef>
              <a:spcAft>
                <a:spcPts val="0"/>
              </a:spcAft>
              <a:buClr>
                <a:schemeClr val="dk1"/>
              </a:buClr>
              <a:buSzPts val="1100"/>
              <a:buFont typeface="Arial"/>
              <a:buNone/>
            </a:pPr>
            <a:r>
              <a:rPr lang="en"/>
              <a:t>You may also need to take into account the age of some data items (the time since the data item was last updated by its data source). A system that disseminates information on volatile stock prices, or the physical location of trucks, for example, may not be interested in information that is hours or even minutes old. You may be able to discard this information because it is no longer needed.</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246982927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24698292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should identify key points where time-based inconsistencies can arise and, with the help of your stakeholders, develop strategies to handle them, such as (go over)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246982927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24698292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many systems, it is becoming rare for information to be deleted; it may be kept for legal reasons or for historical analysis. Although disk storage is relatively inexpensive, managing large databases is a complex process and even enterprise disk architectures cannot expand indefinitely, so sooner or later your information will grow to a point where it is not desirable to keep it all online. Then you will need to archive older, less useful information to some other storage medium such as high-capacity offline storage.</a:t>
            </a:r>
            <a:endParaRPr/>
          </a:p>
          <a:p>
            <a:pPr indent="0" lvl="0" marL="0" rtl="0" algn="l">
              <a:spcBef>
                <a:spcPts val="0"/>
              </a:spcBef>
              <a:spcAft>
                <a:spcPts val="0"/>
              </a:spcAft>
              <a:buClr>
                <a:schemeClr val="dk1"/>
              </a:buClr>
              <a:buSzPts val="1100"/>
              <a:buFont typeface="Arial"/>
              <a:buNone/>
            </a:pPr>
            <a:r>
              <a:rPr lang="en"/>
              <a:t>You must define carefully the scope of information to archive. It obviously can’t be information that is still needed to support any production activities, nor should it be information that is likely to be useful for regular analysis.</a:t>
            </a:r>
            <a:endParaRPr/>
          </a:p>
          <a:p>
            <a:pPr indent="0" lvl="0" marL="0" rtl="0" algn="l">
              <a:spcBef>
                <a:spcPts val="0"/>
              </a:spcBef>
              <a:spcAft>
                <a:spcPts val="0"/>
              </a:spcAft>
              <a:buClr>
                <a:schemeClr val="dk1"/>
              </a:buClr>
              <a:buSzPts val="1100"/>
              <a:buFont typeface="Arial"/>
              <a:buNone/>
            </a:pPr>
            <a:r>
              <a:rPr lang="en"/>
              <a:t>Information is usually selected on the basis of age combined with business rules to determine its usefulness.</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246982927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24698292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archiving strategy can have a significant impact on your architecture. </a:t>
            </a:r>
            <a:r>
              <a:rPr lang="en">
                <a:solidFill>
                  <a:schemeClr val="dk1"/>
                </a:solidFill>
              </a:rPr>
              <a:t>Don’t try to add archival capabilities as an afterthought. Design your architecture</a:t>
            </a:r>
            <a:endParaRPr>
              <a:solidFill>
                <a:schemeClr val="dk1"/>
              </a:solidFill>
            </a:endParaRPr>
          </a:p>
          <a:p>
            <a:pPr indent="0" lvl="0" marL="0" rtl="0" algn="l">
              <a:spcBef>
                <a:spcPts val="0"/>
              </a:spcBef>
              <a:spcAft>
                <a:spcPts val="0"/>
              </a:spcAft>
              <a:buNone/>
            </a:pPr>
            <a:r>
              <a:rPr lang="en">
                <a:solidFill>
                  <a:schemeClr val="dk1"/>
                </a:solidFill>
              </a:rPr>
              <a:t>from the beginning in such a way that archiving is a natural part of the information lifecycle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246982927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24698292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246982927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24698292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three most important types of models are the following: (go over)</a:t>
            </a:r>
            <a:endParaRPr/>
          </a:p>
          <a:p>
            <a:pPr indent="0" lvl="0" marL="0" rtl="0" algn="l">
              <a:spcBef>
                <a:spcPts val="0"/>
              </a:spcBef>
              <a:spcAft>
                <a:spcPts val="0"/>
              </a:spcAft>
              <a:buClr>
                <a:schemeClr val="dk1"/>
              </a:buClr>
              <a:buSzPts val="1100"/>
              <a:buFont typeface="Arial"/>
              <a:buNone/>
            </a:pPr>
            <a:r>
              <a:rPr lang="en"/>
              <a:t>We discuss these models in this section—particularly how they are used in the</a:t>
            </a:r>
            <a:endParaRPr/>
          </a:p>
          <a:p>
            <a:pPr indent="0" lvl="0" marL="0" rtl="0" algn="l">
              <a:spcBef>
                <a:spcPts val="0"/>
              </a:spcBef>
              <a:spcAft>
                <a:spcPts val="0"/>
              </a:spcAft>
              <a:buNone/>
            </a:pPr>
            <a:r>
              <a:rPr lang="en"/>
              <a:t>architectural context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246982927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2469829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Required for any system that has more than trivial information management needs.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246982927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24698292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a:t>
            </a:r>
            <a:endParaRPr/>
          </a:p>
          <a:p>
            <a:pPr indent="0" lvl="0" marL="0" rtl="0" algn="l">
              <a:spcBef>
                <a:spcPts val="0"/>
              </a:spcBef>
              <a:spcAft>
                <a:spcPts val="0"/>
              </a:spcAft>
              <a:buNone/>
            </a:pPr>
            <a:r>
              <a:rPr lang="en"/>
              <a:t>Entity-relationship modeling is an common technique of data analysis. Data items of interest are referred to as entities, and their constituent parts are called attributes. The information semantics defines the static relationships among entities. Each relationship has a cardinality, which defines how many instances of one of the entities can be related to an instance of the other. If this sounds familiar, think about class diagrams. Class models can also document the behavioral aspects of a system, such as interfaces and methods, and inheritance, but the UML class model is sometimes used to model data as well.</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246982927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24698292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library stores a number of books for its members. Members check out books for a period of time, after which they are renewed or returned. Each book has one or more authors, who receive a fee each time a book is checked out. The fee is paid to the author via the book’s publisher. Each of the italicized terms in this description is represented as an entity in the entity-relationship model. Attributes of the model include book title, author name, ISBN number, and publisher name and address.</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246982927_0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24698292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warehouses and data marts are usually modeled using more specialized semantics called a star schema (also known as a multidimensional schema or cube). </a:t>
            </a:r>
            <a:r>
              <a:rPr lang="en" sz="1050">
                <a:solidFill>
                  <a:srgbClr val="222222"/>
                </a:solidFill>
                <a:highlight>
                  <a:srgbClr val="FFFFFF"/>
                </a:highlight>
              </a:rPr>
              <a:t>The star schema separates business process data into facts, which hold the measurable, quantitative data about a business, and dimensions which are descriptive attributes related to fact data. Examples of fact data include sales price, sale quantity, and time, distance, speed and weight measurements. Related dimension attribute examples include product models, product colors, product sizes, geographic locations, and salesperson names.</a:t>
            </a:r>
            <a:endParaRPr sz="1050">
              <a:solidFill>
                <a:srgbClr val="222222"/>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star schema consists of fact tables, which contain numerical data or other “facts” aggregated at many different levels and have large compound keys. </a:t>
            </a:r>
            <a:r>
              <a:rPr lang="en" sz="1050">
                <a:solidFill>
                  <a:srgbClr val="222222"/>
                </a:solidFill>
                <a:highlight>
                  <a:srgbClr val="FFFFFF"/>
                </a:highlight>
              </a:rPr>
              <a:t>Fact tables record measurements or metrics for a specific event. Fact tables generally consist of numeric values, and foreign keys to dimensional data where descriptive information is kept</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246982927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246982927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Clustered around each fact table are a number of dimension tables, which model the different levels at which information can be aggregated. </a:t>
            </a:r>
            <a:r>
              <a:rPr lang="en" sz="1050">
                <a:solidFill>
                  <a:srgbClr val="222222"/>
                </a:solidFill>
                <a:highlight>
                  <a:srgbClr val="FFFFFF"/>
                </a:highlight>
              </a:rPr>
              <a:t>Dimension tables usually have a relatively small number of records compared to fact tables, but each record may have a very large number of attributes to describe the fact data.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chief advantage of using a star schema is that an aggregated value can be retrieved in a single database read, rather than querying and summing all the underlying transactions. </a:t>
            </a:r>
            <a:r>
              <a:rPr lang="en" sz="1050">
                <a:solidFill>
                  <a:srgbClr val="222222"/>
                </a:solidFill>
              </a:rPr>
              <a:t>Simpler queries - star schema join logic is generally simpler than the join logic required to retrieve data from a highly normalized transactional schema. Simplified business reporting logic - when compared to highly normalized schemas, the star schema simplifies common business reporting logic, such as period-over-period and as-of reporting. Query performance gains - star schemas can provide performance enhancements for read-only reporting applications when compared to highly </a:t>
            </a:r>
            <a:r>
              <a:rPr lang="en" sz="1050" u="sng">
                <a:solidFill>
                  <a:srgbClr val="0B0080"/>
                </a:solidFill>
                <a:hlinkClick r:id="rId2"/>
              </a:rPr>
              <a:t>normalized</a:t>
            </a:r>
            <a:r>
              <a:rPr lang="en" sz="1050">
                <a:solidFill>
                  <a:srgbClr val="222222"/>
                </a:solidFill>
              </a:rPr>
              <a:t> schemas.</a:t>
            </a:r>
            <a:endParaRPr sz="1050">
              <a:solidFill>
                <a:srgbClr val="222222"/>
              </a:solidFill>
            </a:endParaRPr>
          </a:p>
          <a:p>
            <a:pPr indent="0" lvl="0" marL="0" rtl="0" algn="l">
              <a:spcBef>
                <a:spcPts val="0"/>
              </a:spcBef>
              <a:spcAft>
                <a:spcPts val="0"/>
              </a:spcAft>
              <a:buNone/>
            </a:pPr>
            <a:r>
              <a:t/>
            </a:r>
            <a:endParaRPr sz="1050">
              <a:solidFill>
                <a:srgbClr val="222222"/>
              </a:solidFill>
            </a:endParaRPr>
          </a:p>
          <a:p>
            <a:pPr indent="0" lvl="0" marL="0" rtl="0" algn="l">
              <a:spcBef>
                <a:spcPts val="0"/>
              </a:spcBef>
              <a:spcAft>
                <a:spcPts val="0"/>
              </a:spcAft>
              <a:buNone/>
            </a:pPr>
            <a:r>
              <a:t/>
            </a:r>
            <a:endParaRPr sz="1050">
              <a:solidFill>
                <a:srgbClr val="222222"/>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246982927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246982927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050">
                <a:solidFill>
                  <a:srgbClr val="222222"/>
                </a:solidFill>
              </a:rPr>
              <a:t>Consider a database of sales, perhaps from a store chain, classified by date, store and product. </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n" sz="1050">
                <a:solidFill>
                  <a:schemeClr val="dk1"/>
                </a:solidFill>
                <a:highlight>
                  <a:srgbClr val="F8F9FA"/>
                </a:highlight>
                <a:latin typeface="Verdana"/>
                <a:ea typeface="Verdana"/>
                <a:cs typeface="Verdana"/>
                <a:sym typeface="Verdana"/>
              </a:rPr>
              <a:t>Fact_Sales</a:t>
            </a:r>
            <a:r>
              <a:rPr lang="en" sz="1050">
                <a:solidFill>
                  <a:srgbClr val="222222"/>
                </a:solidFill>
              </a:rPr>
              <a:t> is the fact table and there are three dimension tables </a:t>
            </a:r>
            <a:r>
              <a:rPr lang="en" sz="1050">
                <a:solidFill>
                  <a:schemeClr val="dk1"/>
                </a:solidFill>
                <a:highlight>
                  <a:srgbClr val="F8F9FA"/>
                </a:highlight>
                <a:latin typeface="Verdana"/>
                <a:ea typeface="Verdana"/>
                <a:cs typeface="Verdana"/>
                <a:sym typeface="Verdana"/>
              </a:rPr>
              <a:t>Dim_Date</a:t>
            </a:r>
            <a:r>
              <a:rPr lang="en" sz="1050">
                <a:solidFill>
                  <a:srgbClr val="222222"/>
                </a:solidFill>
              </a:rPr>
              <a:t>, </a:t>
            </a:r>
            <a:r>
              <a:rPr lang="en" sz="1050">
                <a:solidFill>
                  <a:schemeClr val="dk1"/>
                </a:solidFill>
                <a:highlight>
                  <a:srgbClr val="F8F9FA"/>
                </a:highlight>
                <a:latin typeface="Verdana"/>
                <a:ea typeface="Verdana"/>
                <a:cs typeface="Verdana"/>
                <a:sym typeface="Verdana"/>
              </a:rPr>
              <a:t>Dim_Store</a:t>
            </a:r>
            <a:r>
              <a:rPr lang="en" sz="1050">
                <a:solidFill>
                  <a:srgbClr val="222222"/>
                </a:solidFill>
              </a:rPr>
              <a:t> and </a:t>
            </a:r>
            <a:r>
              <a:rPr lang="en" sz="1050">
                <a:solidFill>
                  <a:schemeClr val="dk1"/>
                </a:solidFill>
                <a:highlight>
                  <a:srgbClr val="F8F9FA"/>
                </a:highlight>
                <a:latin typeface="Verdana"/>
                <a:ea typeface="Verdana"/>
                <a:cs typeface="Verdana"/>
                <a:sym typeface="Verdana"/>
              </a:rPr>
              <a:t>Dim_Product</a:t>
            </a:r>
            <a:r>
              <a:rPr lang="en" sz="1050">
                <a:solidFill>
                  <a:srgbClr val="222222"/>
                </a:solidFill>
              </a:rPr>
              <a:t>.</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n" sz="1050">
                <a:solidFill>
                  <a:srgbClr val="222222"/>
                </a:solidFill>
              </a:rPr>
              <a:t>Each dimension table has a primary key on its </a:t>
            </a:r>
            <a:r>
              <a:rPr lang="en" sz="1050">
                <a:solidFill>
                  <a:schemeClr val="dk1"/>
                </a:solidFill>
                <a:highlight>
                  <a:srgbClr val="F8F9FA"/>
                </a:highlight>
                <a:latin typeface="Verdana"/>
                <a:ea typeface="Verdana"/>
                <a:cs typeface="Verdana"/>
                <a:sym typeface="Verdana"/>
              </a:rPr>
              <a:t>Id</a:t>
            </a:r>
            <a:r>
              <a:rPr lang="en" sz="1050">
                <a:solidFill>
                  <a:srgbClr val="222222"/>
                </a:solidFill>
              </a:rPr>
              <a:t> column, relating to one of the columns (viewed as rows in the example schema) of the </a:t>
            </a:r>
            <a:r>
              <a:rPr lang="en" sz="1050">
                <a:solidFill>
                  <a:schemeClr val="dk1"/>
                </a:solidFill>
                <a:highlight>
                  <a:srgbClr val="F8F9FA"/>
                </a:highlight>
                <a:latin typeface="Verdana"/>
                <a:ea typeface="Verdana"/>
                <a:cs typeface="Verdana"/>
                <a:sym typeface="Verdana"/>
              </a:rPr>
              <a:t>Fact_Sales</a:t>
            </a:r>
            <a:r>
              <a:rPr lang="en" sz="1050">
                <a:solidFill>
                  <a:srgbClr val="222222"/>
                </a:solidFill>
              </a:rPr>
              <a:t> table's three-column (compound) primary key (</a:t>
            </a:r>
            <a:r>
              <a:rPr lang="en" sz="1050">
                <a:solidFill>
                  <a:schemeClr val="dk1"/>
                </a:solidFill>
                <a:highlight>
                  <a:srgbClr val="F8F9FA"/>
                </a:highlight>
                <a:latin typeface="Verdana"/>
                <a:ea typeface="Verdana"/>
                <a:cs typeface="Verdana"/>
                <a:sym typeface="Verdana"/>
              </a:rPr>
              <a:t>Date_Id</a:t>
            </a:r>
            <a:r>
              <a:rPr lang="en" sz="1050">
                <a:solidFill>
                  <a:srgbClr val="222222"/>
                </a:solidFill>
              </a:rPr>
              <a:t>, </a:t>
            </a:r>
            <a:r>
              <a:rPr lang="en" sz="1050">
                <a:solidFill>
                  <a:schemeClr val="dk1"/>
                </a:solidFill>
                <a:highlight>
                  <a:srgbClr val="F8F9FA"/>
                </a:highlight>
                <a:latin typeface="Verdana"/>
                <a:ea typeface="Verdana"/>
                <a:cs typeface="Verdana"/>
                <a:sym typeface="Verdana"/>
              </a:rPr>
              <a:t>Store_Id</a:t>
            </a:r>
            <a:r>
              <a:rPr lang="en" sz="1050">
                <a:solidFill>
                  <a:srgbClr val="222222"/>
                </a:solidFill>
              </a:rPr>
              <a:t>, </a:t>
            </a:r>
            <a:r>
              <a:rPr lang="en" sz="1050">
                <a:solidFill>
                  <a:schemeClr val="dk1"/>
                </a:solidFill>
                <a:highlight>
                  <a:srgbClr val="F8F9FA"/>
                </a:highlight>
                <a:latin typeface="Verdana"/>
                <a:ea typeface="Verdana"/>
                <a:cs typeface="Verdana"/>
                <a:sym typeface="Verdana"/>
              </a:rPr>
              <a:t>Product_Id</a:t>
            </a:r>
            <a:r>
              <a:rPr lang="en" sz="1050">
                <a:solidFill>
                  <a:srgbClr val="222222"/>
                </a:solidFill>
              </a:rPr>
              <a:t>). The non-primary key </a:t>
            </a:r>
            <a:r>
              <a:rPr lang="en" sz="1050">
                <a:solidFill>
                  <a:schemeClr val="dk1"/>
                </a:solidFill>
                <a:highlight>
                  <a:srgbClr val="F8F9FA"/>
                </a:highlight>
                <a:latin typeface="Verdana"/>
                <a:ea typeface="Verdana"/>
                <a:cs typeface="Verdana"/>
                <a:sym typeface="Verdana"/>
              </a:rPr>
              <a:t>Units_Sold</a:t>
            </a:r>
            <a:r>
              <a:rPr lang="en" sz="1050">
                <a:solidFill>
                  <a:srgbClr val="222222"/>
                </a:solidFill>
              </a:rPr>
              <a:t> column of the fact table in this example represents a measure or metric that can be used in calculations and analysis. The non-primary key columns of the dimension tables represent additional attributes of the dimensions (such as the </a:t>
            </a:r>
            <a:r>
              <a:rPr lang="en" sz="1050">
                <a:solidFill>
                  <a:schemeClr val="dk1"/>
                </a:solidFill>
                <a:highlight>
                  <a:srgbClr val="F8F9FA"/>
                </a:highlight>
                <a:latin typeface="Verdana"/>
                <a:ea typeface="Verdana"/>
                <a:cs typeface="Verdana"/>
                <a:sym typeface="Verdana"/>
              </a:rPr>
              <a:t>Year</a:t>
            </a:r>
            <a:r>
              <a:rPr lang="en" sz="1050">
                <a:solidFill>
                  <a:srgbClr val="222222"/>
                </a:solidFill>
              </a:rPr>
              <a:t> of the </a:t>
            </a:r>
            <a:r>
              <a:rPr lang="en" sz="1050">
                <a:solidFill>
                  <a:schemeClr val="dk1"/>
                </a:solidFill>
                <a:highlight>
                  <a:srgbClr val="F8F9FA"/>
                </a:highlight>
                <a:latin typeface="Verdana"/>
                <a:ea typeface="Verdana"/>
                <a:cs typeface="Verdana"/>
                <a:sym typeface="Verdana"/>
              </a:rPr>
              <a:t>Dim_Date</a:t>
            </a:r>
            <a:r>
              <a:rPr lang="en" sz="1050">
                <a:solidFill>
                  <a:srgbClr val="222222"/>
                </a:solidFill>
              </a:rPr>
              <a:t> dimension).</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n" sz="1050">
                <a:solidFill>
                  <a:srgbClr val="222222"/>
                </a:solidFill>
              </a:rPr>
              <a:t>For example, the following query answers how many TV sets have been sold, for each brand and country, in 1997:</a:t>
            </a:r>
            <a:endParaRPr sz="1050">
              <a:solidFill>
                <a:srgbClr val="222222"/>
              </a:solidFill>
            </a:endParaRPr>
          </a:p>
          <a:p>
            <a:pPr indent="0" lvl="0" marL="0" rtl="0" algn="l">
              <a:spcBef>
                <a:spcPts val="6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246982927_0_2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24698292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Formal information modeling includes a wide range of activities.</a:t>
            </a:r>
            <a:endParaRPr/>
          </a:p>
          <a:p>
            <a:pPr indent="0" lvl="0" marL="0" rtl="0" algn="l">
              <a:spcBef>
                <a:spcPts val="0"/>
              </a:spcBef>
              <a:spcAft>
                <a:spcPts val="0"/>
              </a:spcAft>
              <a:buClr>
                <a:schemeClr val="dk1"/>
              </a:buClr>
              <a:buSzPts val="1100"/>
              <a:buFont typeface="Arial"/>
              <a:buNone/>
            </a:pPr>
            <a:r>
              <a:rPr lang="en"/>
              <a:t>• The first step is to identify the important data entities. This is usually done by inspecting the scenarios and use cases for nouns such as customer, product, payment, or event. In an architectural description, you should focus on a small number of important entities. </a:t>
            </a:r>
            <a:endParaRPr/>
          </a:p>
          <a:p>
            <a:pPr indent="0" lvl="0" marL="0" rtl="0" algn="l">
              <a:spcBef>
                <a:spcPts val="0"/>
              </a:spcBef>
              <a:spcAft>
                <a:spcPts val="0"/>
              </a:spcAft>
              <a:buNone/>
            </a:pPr>
            <a:r>
              <a:rPr lang="en"/>
              <a:t>• A process called normalization reduces the model to its purest form, in which there is no repeated, redundant, or duplicated information. It is rare for relational models to be taken beyond third-normal form, and from the architect’s perspective it is often more useful (although less rigorous) to model some information unnormalized.</a:t>
            </a:r>
            <a:endParaRPr/>
          </a:p>
          <a:p>
            <a:pPr indent="0" lvl="0" marL="0" rtl="0" algn="l">
              <a:spcBef>
                <a:spcPts val="0"/>
              </a:spcBef>
              <a:spcAft>
                <a:spcPts val="0"/>
              </a:spcAft>
              <a:buClr>
                <a:schemeClr val="dk1"/>
              </a:buClr>
              <a:buSzPts val="1100"/>
              <a:buFont typeface="Arial"/>
              <a:buNone/>
            </a:pPr>
            <a:r>
              <a:rPr lang="en"/>
              <a:t>• Domain analysis looks at attributes (fields) of data items and the rules that define their permissible values. For example, a customer number may always be a ten-digit integer with the last digit being a check digit, or a</a:t>
            </a:r>
            <a:endParaRPr/>
          </a:p>
          <a:p>
            <a:pPr indent="0" lvl="0" marL="0" rtl="0" algn="l">
              <a:spcBef>
                <a:spcPts val="0"/>
              </a:spcBef>
              <a:spcAft>
                <a:spcPts val="0"/>
              </a:spcAft>
              <a:buNone/>
            </a:pPr>
            <a:r>
              <a:rPr lang="en"/>
              <a:t>telephone number is always a country code followed by a dialing code and a number. Domain analysis is important in schema design. Rigorous domain analysis may be too detailed for an AD, but you want to perform a basic pass over the data to inform your approach.</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246982927_0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24698292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These models identify the main architectural elements and the information flows between them. </a:t>
            </a:r>
            <a:endParaRPr/>
          </a:p>
          <a:p>
            <a:pPr indent="0" lvl="0" marL="0" rtl="0" algn="l">
              <a:spcBef>
                <a:spcPts val="0"/>
              </a:spcBef>
              <a:spcAft>
                <a:spcPts val="0"/>
              </a:spcAft>
              <a:buClr>
                <a:schemeClr val="dk1"/>
              </a:buClr>
              <a:buSzPts val="1100"/>
              <a:buFont typeface="Arial"/>
              <a:buNone/>
            </a:pPr>
            <a:r>
              <a:rPr lang="en"/>
              <a:t>Each flow represents some information transferred from one component to another—in other words, an information interface. Associated with each flow is a direction, the scope of the information transferred, volumetric information, and (in a physical model) the means whereby information is exchanged, whether it is a transfer of flat files or a real-time exchange of XML messages.</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246982927_0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24698292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Ovals</a:t>
            </a:r>
            <a:r>
              <a:rPr lang="en"/>
              <a:t> represent processes that manipulate information.</a:t>
            </a:r>
            <a:endParaRPr/>
          </a:p>
          <a:p>
            <a:pPr indent="0" lvl="0" marL="0" rtl="0" algn="l">
              <a:spcBef>
                <a:spcPts val="0"/>
              </a:spcBef>
              <a:spcAft>
                <a:spcPts val="0"/>
              </a:spcAft>
              <a:buClr>
                <a:schemeClr val="dk1"/>
              </a:buClr>
              <a:buSzPts val="1100"/>
              <a:buFont typeface="Arial"/>
              <a:buNone/>
            </a:pPr>
            <a:r>
              <a:rPr lang="en"/>
              <a:t>• Store also Narrow open rectangles represent data stores (logical or physical collections</a:t>
            </a:r>
            <a:endParaRPr/>
          </a:p>
          <a:p>
            <a:pPr indent="0" lvl="0" marL="0" rtl="0" algn="l">
              <a:spcBef>
                <a:spcPts val="0"/>
              </a:spcBef>
              <a:spcAft>
                <a:spcPts val="0"/>
              </a:spcAft>
              <a:buClr>
                <a:schemeClr val="dk1"/>
              </a:buClr>
              <a:buSzPts val="1100"/>
              <a:buFont typeface="Arial"/>
              <a:buNone/>
            </a:pPr>
            <a:r>
              <a:rPr lang="en"/>
              <a:t>of information).</a:t>
            </a:r>
            <a:endParaRPr/>
          </a:p>
          <a:p>
            <a:pPr indent="0" lvl="0" marL="0" rtl="0" algn="l">
              <a:spcBef>
                <a:spcPts val="0"/>
              </a:spcBef>
              <a:spcAft>
                <a:spcPts val="0"/>
              </a:spcAft>
              <a:buClr>
                <a:schemeClr val="dk1"/>
              </a:buClr>
              <a:buSzPts val="1100"/>
              <a:buFont typeface="Arial"/>
              <a:buNone/>
            </a:pPr>
            <a:r>
              <a:rPr lang="en"/>
              <a:t>• Arrows represent information flows.</a:t>
            </a:r>
            <a:endParaRPr/>
          </a:p>
          <a:p>
            <a:pPr indent="0" lvl="0" marL="0" rtl="0" algn="l">
              <a:spcBef>
                <a:spcPts val="0"/>
              </a:spcBef>
              <a:spcAft>
                <a:spcPts val="0"/>
              </a:spcAft>
              <a:buClr>
                <a:schemeClr val="dk1"/>
              </a:buClr>
              <a:buSzPts val="1100"/>
              <a:buFont typeface="Arial"/>
              <a:buNone/>
            </a:pPr>
            <a:r>
              <a:rPr lang="en"/>
              <a:t>• rectangles represent external entities (people or other systems that interact with this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Things to look at: Where is data created and destroyed? How do data items change as they flow through the system?</a:t>
            </a:r>
            <a:endParaRPr/>
          </a:p>
          <a:p>
            <a:pPr indent="0" lvl="0" marL="0" rtl="0" algn="l">
              <a:spcBef>
                <a:spcPts val="0"/>
              </a:spcBef>
              <a:spcAft>
                <a:spcPts val="0"/>
              </a:spcAft>
              <a:buClr>
                <a:schemeClr val="dk1"/>
              </a:buClr>
              <a:buSzPts val="1100"/>
              <a:buFont typeface="Arial"/>
              <a:buNone/>
            </a:pPr>
            <a:r>
              <a:rPr lang="en"/>
              <a:t>The diagram conveys several pieces of information.</a:t>
            </a:r>
            <a:endParaRPr/>
          </a:p>
          <a:p>
            <a:pPr indent="0" lvl="0" marL="0" rtl="0" algn="l">
              <a:spcBef>
                <a:spcPts val="0"/>
              </a:spcBef>
              <a:spcAft>
                <a:spcPts val="0"/>
              </a:spcAft>
              <a:buClr>
                <a:schemeClr val="dk1"/>
              </a:buClr>
              <a:buSzPts val="1100"/>
              <a:buFont typeface="Arial"/>
              <a:buNone/>
            </a:pPr>
            <a:r>
              <a:rPr lang="en"/>
              <a:t>• Members and the librarian provide information to the checkout and return</a:t>
            </a:r>
            <a:endParaRPr/>
          </a:p>
          <a:p>
            <a:pPr indent="0" lvl="0" marL="0" rtl="0" algn="l">
              <a:spcBef>
                <a:spcPts val="0"/>
              </a:spcBef>
              <a:spcAft>
                <a:spcPts val="0"/>
              </a:spcAft>
              <a:buClr>
                <a:schemeClr val="dk1"/>
              </a:buClr>
              <a:buSzPts val="1100"/>
              <a:buFont typeface="Arial"/>
              <a:buNone/>
            </a:pPr>
            <a:r>
              <a:rPr lang="en"/>
              <a:t>processes.</a:t>
            </a:r>
            <a:endParaRPr/>
          </a:p>
          <a:p>
            <a:pPr indent="0" lvl="0" marL="0" rtl="0" algn="l">
              <a:spcBef>
                <a:spcPts val="0"/>
              </a:spcBef>
              <a:spcAft>
                <a:spcPts val="0"/>
              </a:spcAft>
              <a:buClr>
                <a:schemeClr val="dk1"/>
              </a:buClr>
              <a:buSzPts val="1100"/>
              <a:buFont typeface="Arial"/>
              <a:buNone/>
            </a:pPr>
            <a:r>
              <a:rPr lang="en"/>
              <a:t>• A bookseller provides information to the acquire book process.</a:t>
            </a:r>
            <a:endParaRPr/>
          </a:p>
          <a:p>
            <a:pPr indent="0" lvl="0" marL="0" rtl="0" algn="l">
              <a:spcBef>
                <a:spcPts val="0"/>
              </a:spcBef>
              <a:spcAft>
                <a:spcPts val="0"/>
              </a:spcAft>
              <a:buClr>
                <a:schemeClr val="dk1"/>
              </a:buClr>
              <a:buSzPts val="1100"/>
              <a:buFont typeface="Arial"/>
              <a:buNone/>
            </a:pPr>
            <a:r>
              <a:rPr lang="en"/>
              <a:t>• The librarian provides information to the dispose of process.</a:t>
            </a:r>
            <a:endParaRPr/>
          </a:p>
          <a:p>
            <a:pPr indent="0" lvl="0" marL="0" rtl="0" algn="l">
              <a:spcBef>
                <a:spcPts val="0"/>
              </a:spcBef>
              <a:spcAft>
                <a:spcPts val="0"/>
              </a:spcAft>
              <a:buNone/>
            </a:pPr>
            <a:r>
              <a:rPr lang="en"/>
              <a:t>• All this information is written to the BOOKS data store.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246982927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24698292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br>
              <a:rPr lang="en"/>
            </a:br>
            <a:r>
              <a:rPr lang="en"/>
              <a:t>Entity life histories model the transitions that data items undergo in response to</a:t>
            </a:r>
            <a:br>
              <a:rPr lang="en"/>
            </a:br>
            <a:r>
              <a:rPr lang="en"/>
              <a:t>external events, from creation through one or more updates to final deletion. A</a:t>
            </a:r>
            <a:br>
              <a:rPr lang="en"/>
            </a:br>
            <a:r>
              <a:rPr lang="en"/>
              <a:t>life history can be a useful cross-check to ensure that there is processing to deal</a:t>
            </a:r>
            <a:br>
              <a:rPr lang="en"/>
            </a:br>
            <a:r>
              <a:rPr lang="en"/>
              <a:t>with all of the life events associated with an entity. In particular, it can help you</a:t>
            </a:r>
            <a:br>
              <a:rPr lang="en"/>
            </a:br>
            <a:r>
              <a:rPr lang="en"/>
              <a:t>ensure that entities are created in a controlled manner and that all entities have a</a:t>
            </a:r>
            <a:br>
              <a:rPr lang="en"/>
            </a:br>
            <a:r>
              <a:rPr lang="en"/>
              <a:t>means of deletion.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246982927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246982927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fd14ce10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fd14ce1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246982927_0_3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24698292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State transition models (or statecharts in UML terminology) model the overall changes in a system element’s state in response to external stimuli. This is a</a:t>
            </a:r>
            <a:endParaRPr/>
          </a:p>
          <a:p>
            <a:pPr indent="0" lvl="0" marL="0" rtl="0" algn="l">
              <a:spcBef>
                <a:spcPts val="0"/>
              </a:spcBef>
              <a:spcAft>
                <a:spcPts val="0"/>
              </a:spcAft>
              <a:buNone/>
            </a:pPr>
            <a:r>
              <a:rPr lang="en"/>
              <a:t>useful way to model systems whose interactions with the outside world cause their internal state to go through many transitions in seemingly unpredictable ways. A statechart models a system element as a finite state machine (FSM). An FSM always has a current state, which is the sum total of the information it holds. When an external event occurs, the FSM changes deterministically to another state and may also instigate some special processing as a result of the change. (2) </a:t>
            </a:r>
            <a:endParaRPr/>
          </a:p>
          <a:p>
            <a:pPr indent="0" lvl="0" marL="0" rtl="0" algn="l">
              <a:spcBef>
                <a:spcPts val="0"/>
              </a:spcBef>
              <a:spcAft>
                <a:spcPts val="0"/>
              </a:spcAft>
              <a:buNone/>
            </a:pPr>
            <a:r>
              <a:rPr lang="en"/>
              <a:t>A book is initially published; it is then acquired by the library, and once on the shelves it alternates</a:t>
            </a:r>
            <a:endParaRPr/>
          </a:p>
          <a:p>
            <a:pPr indent="0" lvl="0" marL="0" rtl="0" algn="l">
              <a:spcBef>
                <a:spcPts val="0"/>
              </a:spcBef>
              <a:spcAft>
                <a:spcPts val="0"/>
              </a:spcAft>
              <a:buNone/>
            </a:pPr>
            <a:r>
              <a:rPr lang="en"/>
              <a:t>between being available for loan and checked out, until it is disposed of.</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246982927_0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246982927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Information ownership models define the owner for each data item in the architecture. In this context, “data item” typically means entity (table) or, occasionally, attribute (field), although more complex partitions can be modeled.</a:t>
            </a:r>
            <a:endParaRPr/>
          </a:p>
          <a:p>
            <a:pPr indent="0" lvl="0" marL="0" rtl="0" algn="l">
              <a:spcBef>
                <a:spcPts val="0"/>
              </a:spcBef>
              <a:spcAft>
                <a:spcPts val="0"/>
              </a:spcAft>
              <a:buClr>
                <a:schemeClr val="dk1"/>
              </a:buClr>
              <a:buSzPts val="1100"/>
              <a:buFont typeface="Arial"/>
              <a:buNone/>
            </a:pPr>
            <a:r>
              <a:rPr lang="en"/>
              <a:t>Of course, in practice, life is never this simple, and you may have to model a number of different classes of information ownership, such as:</a:t>
            </a:r>
            <a:endParaRPr/>
          </a:p>
          <a:p>
            <a:pPr indent="0" lvl="0" marL="0" rtl="0" algn="l">
              <a:spcBef>
                <a:spcPts val="0"/>
              </a:spcBef>
              <a:spcAft>
                <a:spcPts val="0"/>
              </a:spcAft>
              <a:buClr>
                <a:schemeClr val="dk1"/>
              </a:buClr>
              <a:buSzPts val="1100"/>
              <a:buFont typeface="Arial"/>
              <a:buNone/>
            </a:pPr>
            <a:r>
              <a:rPr lang="en"/>
              <a:t>• Owner or master, which holds the definitive value for that data item</a:t>
            </a:r>
            <a:endParaRPr/>
          </a:p>
          <a:p>
            <a:pPr indent="0" lvl="0" marL="0" rtl="0" algn="l">
              <a:spcBef>
                <a:spcPts val="0"/>
              </a:spcBef>
              <a:spcAft>
                <a:spcPts val="0"/>
              </a:spcAft>
              <a:buClr>
                <a:schemeClr val="dk1"/>
              </a:buClr>
              <a:buSzPts val="1100"/>
              <a:buFont typeface="Arial"/>
              <a:buNone/>
            </a:pPr>
            <a:r>
              <a:rPr lang="en"/>
              <a:t>• Creator, which creates new instances of that data item</a:t>
            </a:r>
            <a:endParaRPr/>
          </a:p>
          <a:p>
            <a:pPr indent="0" lvl="0" marL="0" rtl="0" algn="l">
              <a:spcBef>
                <a:spcPts val="0"/>
              </a:spcBef>
              <a:spcAft>
                <a:spcPts val="0"/>
              </a:spcAft>
              <a:buClr>
                <a:schemeClr val="dk1"/>
              </a:buClr>
              <a:buSzPts val="1100"/>
              <a:buFont typeface="Arial"/>
              <a:buNone/>
            </a:pPr>
            <a:r>
              <a:rPr lang="en"/>
              <a:t>• Updater, which modifies existing instances of that data item</a:t>
            </a:r>
            <a:endParaRPr/>
          </a:p>
          <a:p>
            <a:pPr indent="0" lvl="0" marL="0" rtl="0" algn="l">
              <a:spcBef>
                <a:spcPts val="0"/>
              </a:spcBef>
              <a:spcAft>
                <a:spcPts val="0"/>
              </a:spcAft>
              <a:buClr>
                <a:schemeClr val="dk1"/>
              </a:buClr>
              <a:buSzPts val="1100"/>
              <a:buFont typeface="Arial"/>
              <a:buNone/>
            </a:pPr>
            <a:r>
              <a:rPr lang="en"/>
              <a:t>• Deleter, which deletes existing instances of that data item</a:t>
            </a:r>
            <a:endParaRPr/>
          </a:p>
          <a:p>
            <a:pPr indent="0" lvl="0" marL="0" rtl="0" algn="l">
              <a:spcBef>
                <a:spcPts val="0"/>
              </a:spcBef>
              <a:spcAft>
                <a:spcPts val="0"/>
              </a:spcAft>
              <a:buClr>
                <a:schemeClr val="dk1"/>
              </a:buClr>
              <a:buSzPts val="1100"/>
              <a:buFont typeface="Arial"/>
              <a:buNone/>
            </a:pPr>
            <a:r>
              <a:rPr lang="en"/>
              <a:t>• Reader, which can read but not change instances of that data item</a:t>
            </a:r>
            <a:endParaRPr/>
          </a:p>
          <a:p>
            <a:pPr indent="0" lvl="0" marL="0" rtl="0" algn="l">
              <a:spcBef>
                <a:spcPts val="0"/>
              </a:spcBef>
              <a:spcAft>
                <a:spcPts val="0"/>
              </a:spcAft>
              <a:buClr>
                <a:schemeClr val="dk1"/>
              </a:buClr>
              <a:buSzPts val="1100"/>
              <a:buFont typeface="Arial"/>
              <a:buNone/>
            </a:pPr>
            <a:r>
              <a:rPr lang="en"/>
              <a:t>• Copy, which holds a read-only copy of that data item</a:t>
            </a:r>
            <a:endParaRPr/>
          </a:p>
          <a:p>
            <a:pPr indent="0" lvl="0" marL="0" rtl="0" algn="l">
              <a:spcBef>
                <a:spcPts val="0"/>
              </a:spcBef>
              <a:spcAft>
                <a:spcPts val="0"/>
              </a:spcAft>
              <a:buClr>
                <a:schemeClr val="dk1"/>
              </a:buClr>
              <a:buSzPts val="1100"/>
              <a:buFont typeface="Arial"/>
              <a:buNone/>
            </a:pPr>
            <a:r>
              <a:rPr lang="en"/>
              <a:t>• Validater, which performs validation on the data item to ensure that it meets</a:t>
            </a:r>
            <a:endParaRPr/>
          </a:p>
          <a:p>
            <a:pPr indent="0" lvl="0" marL="0" rtl="0" algn="l">
              <a:spcBef>
                <a:spcPts val="0"/>
              </a:spcBef>
              <a:spcAft>
                <a:spcPts val="0"/>
              </a:spcAft>
              <a:buClr>
                <a:schemeClr val="dk1"/>
              </a:buClr>
              <a:buSzPts val="1100"/>
              <a:buFont typeface="Arial"/>
              <a:buNone/>
            </a:pPr>
            <a:r>
              <a:rPr lang="en"/>
              <a:t>business rules</a:t>
            </a:r>
            <a:endParaRPr/>
          </a:p>
          <a:p>
            <a:pPr indent="0" lvl="0" marL="0" rtl="0" algn="l">
              <a:spcBef>
                <a:spcPts val="0"/>
              </a:spcBef>
              <a:spcAft>
                <a:spcPts val="0"/>
              </a:spcAft>
              <a:buClr>
                <a:schemeClr val="dk1"/>
              </a:buClr>
              <a:buSzPts val="1100"/>
              <a:buFont typeface="Arial"/>
              <a:buNone/>
            </a:pPr>
            <a:r>
              <a:rPr lang="en"/>
              <a:t>• A combination of these</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246982927_0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24698292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Catalog and purchasing can both modify product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246982927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24698292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246982927_0_3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24698292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 their simplest, data incompatibilities arise because different systems represent field-level information in different ways, either by using different models for the</a:t>
            </a:r>
            <a:endParaRPr/>
          </a:p>
          <a:p>
            <a:pPr indent="0" lvl="0" marL="0" rtl="0" algn="l">
              <a:spcBef>
                <a:spcPts val="0"/>
              </a:spcBef>
              <a:spcAft>
                <a:spcPts val="0"/>
              </a:spcAft>
              <a:buClr>
                <a:schemeClr val="dk1"/>
              </a:buClr>
              <a:buSzPts val="1100"/>
              <a:buFont typeface="Arial"/>
              <a:buNone/>
            </a:pPr>
            <a:r>
              <a:rPr lang="en"/>
              <a:t>information (e.g., polar versus Cartesian coordinates) or simply different encoding schemes (e.g., metric or imperial lengths). For example:</a:t>
            </a:r>
            <a:endParaRPr/>
          </a:p>
          <a:p>
            <a:pPr indent="0" lvl="0" marL="0" rtl="0" algn="l">
              <a:spcBef>
                <a:spcPts val="0"/>
              </a:spcBef>
              <a:spcAft>
                <a:spcPts val="0"/>
              </a:spcAft>
              <a:buNone/>
            </a:pPr>
            <a:r>
              <a:rPr lang="en"/>
              <a:t>• One system may use Y and N for Boolean values, while another uses 1 and 0,</a:t>
            </a:r>
            <a:endParaRPr/>
          </a:p>
          <a:p>
            <a:pPr indent="0" lvl="0" marL="0" rtl="0" algn="l">
              <a:spcBef>
                <a:spcPts val="0"/>
              </a:spcBef>
              <a:spcAft>
                <a:spcPts val="0"/>
              </a:spcAft>
              <a:buClr>
                <a:schemeClr val="dk1"/>
              </a:buClr>
              <a:buSzPts val="1100"/>
              <a:buFont typeface="Arial"/>
              <a:buNone/>
            </a:pPr>
            <a:r>
              <a:rPr lang="en"/>
              <a:t>• One system may use standard ISO abbreviations such as FR or DE for countries, while another has its own numeric encoding.</a:t>
            </a:r>
            <a:endParaRPr/>
          </a:p>
          <a:p>
            <a:pPr indent="0" lvl="0" marL="0" rtl="0" algn="l">
              <a:spcBef>
                <a:spcPts val="0"/>
              </a:spcBef>
              <a:spcAft>
                <a:spcPts val="0"/>
              </a:spcAft>
              <a:buClr>
                <a:schemeClr val="dk1"/>
              </a:buClr>
              <a:buSzPts val="1100"/>
              <a:buFont typeface="Arial"/>
              <a:buNone/>
            </a:pPr>
            <a:r>
              <a:rPr lang="en"/>
              <a:t>• One system may record monetary amounts in euros, while another uses the local currency in which the transaction took place.</a:t>
            </a:r>
            <a:endParaRPr/>
          </a:p>
          <a:p>
            <a:pPr indent="0" lvl="0" marL="0" rtl="0" algn="l">
              <a:spcBef>
                <a:spcPts val="0"/>
              </a:spcBef>
              <a:spcAft>
                <a:spcPts val="0"/>
              </a:spcAft>
              <a:buNone/>
            </a:pPr>
            <a:r>
              <a:rPr lang="en"/>
              <a:t>These sorts of problems are usually fairly easy to resolve. Much more problematic, however, are incompatibilities between business models.</a:t>
            </a:r>
            <a:endParaRPr/>
          </a:p>
          <a:p>
            <a:pPr indent="0" lvl="0" marL="0" rtl="0" algn="l">
              <a:spcBef>
                <a:spcPts val="0"/>
              </a:spcBef>
              <a:spcAft>
                <a:spcPts val="0"/>
              </a:spcAft>
              <a:buNone/>
            </a:pPr>
            <a:r>
              <a:rPr lang="en"/>
              <a:t>For example, an architecture is required to integrate a telephone billing system with another system used to manage sales. A telephone customer may have several phone lines; for this reason, the billing system is based on the concept of a telephone account. some accounts may be held jointly by several customers (especially business accounts). The sales system is concerned solely with customers. However, the system needs to know about these customers’ existing accounts, as well as other details such as payment history and usage, in order to avoid trying to sell customers something they already have. The business models for these systems are fundamentally incompatible, and a lot of work is going to be needed to develop an architecture that successfully brings them together.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246982927_0_3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246982927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Incompatible business models can usually be reconciled only by using what may turn out to be fairly complex processing. In the example, you would probably have to develop a service that was responsible for maintaining the links between customers and their accounts. This service would have to be updated when customers or accounts were created, deleted, or updated, or when the links between them were changed. It would own and manage the information itself and provide that data on demand to any other architectural element that required it. Such a service would sit at the core of the architecture, being accessed by many other architectural elements, with ambitious targets for performance, scalability, and availability. This service would need to be very carefully designed, built, and tested. Not an easy task. </a:t>
            </a:r>
            <a:endParaRPr/>
          </a:p>
          <a:p>
            <a:pPr indent="0" lvl="0" marL="0" rtl="0" algn="l">
              <a:spcBef>
                <a:spcPts val="0"/>
              </a:spcBef>
              <a:spcAft>
                <a:spcPts val="0"/>
              </a:spcAft>
              <a:buNone/>
            </a:pPr>
            <a:r>
              <a:rPr lang="en"/>
              <a:t>Risk reduction:</a:t>
            </a:r>
            <a:endParaRPr/>
          </a:p>
          <a:p>
            <a:pPr indent="0" lvl="0" marL="0" rtl="0" algn="l">
              <a:spcBef>
                <a:spcPts val="0"/>
              </a:spcBef>
              <a:spcAft>
                <a:spcPts val="0"/>
              </a:spcAft>
              <a:buNone/>
            </a:pPr>
            <a:r>
              <a:rPr lang="en"/>
              <a:t>Develop a common, high-level model of the data structure, the key data attributes, and their domains, and validate it against all parts of the system.</a:t>
            </a:r>
            <a:endParaRPr/>
          </a:p>
          <a:p>
            <a:pPr indent="0" lvl="0" marL="0" rtl="0" algn="l">
              <a:spcBef>
                <a:spcPts val="0"/>
              </a:spcBef>
              <a:spcAft>
                <a:spcPts val="0"/>
              </a:spcAft>
              <a:buNone/>
            </a:pPr>
            <a:r>
              <a:rPr lang="en"/>
              <a:t>• Don’t forget to include external entities in your model (e.g., if you exchange data with other organizations).</a:t>
            </a:r>
            <a:endParaRPr/>
          </a:p>
          <a:p>
            <a:pPr indent="0" lvl="0" marL="0" rtl="0" algn="l">
              <a:spcBef>
                <a:spcPts val="0"/>
              </a:spcBef>
              <a:spcAft>
                <a:spcPts val="0"/>
              </a:spcAft>
              <a:buNone/>
            </a:pPr>
            <a:r>
              <a:rPr lang="en"/>
              <a:t>• Consider developing a data abstraction layer on top of data sources to hide the incompatibilities from other parts of the architecture.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4246982927_0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424698292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two systems need to transfer information between themselves, one bidirectional interface needs to be built. For three systems, three interfaces are needed; for four systems, six. In the worst-case situation, if your architecture comprises n systems, each of which needs to exchange information with every other, you need to build n(n – 1)/2 interfaces. Change the interface definition for any one of your n systems, and n – 1 interfaces need to be redesigned, recoded, tested, and deployed. This represents a significant burden for developers and often acts as a barrier to change.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When interface requirements are complex, consider applying an integration hub. In this model, all systems are linked once via a specialized adapter to one central integration hub. The adapter performs system-specific translation, and the hub handles message routing, resilience, and more specialized functions such as publish and subscribe, acknowledgment, and guaranteed delivery. The advantage of this approach is that if a system changes, often only the adapter for that system needs to be modified. Furthermore, specialized code for routing, resilience, and so forth has to be implemented only once, in the central hub.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246982927_0_3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246982927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problems can be eliminated by storing all information in a single central database. This approach is much simpler and cleaner, since there is no need for key mappings, update reconciliation, or complex interfaces, and all data is immediately available</a:t>
            </a:r>
            <a:endParaRPr/>
          </a:p>
          <a:p>
            <a:pPr indent="0" lvl="0" marL="0" rtl="0" algn="l">
              <a:spcBef>
                <a:spcPts val="0"/>
              </a:spcBef>
              <a:spcAft>
                <a:spcPts val="0"/>
              </a:spcAft>
              <a:buNone/>
            </a:pPr>
            <a:r>
              <a:rPr lang="en"/>
              <a:t>However, a single central database is a single point of failure and will eventually become a performance bottleneck. For geographically distributed systems, a central database will give poor latency for remote users, and they may find that system availability is constrained due to limitations of the global network. Managing all data in a single central database can cause the data model to become overloaded or unworkable and can cause design-time and runtime contention. For these reasons, care must be taken when designing a system based on a single central database.</a:t>
            </a:r>
            <a:endParaRPr/>
          </a:p>
          <a:p>
            <a:pPr indent="0" lvl="0" marL="0" rtl="0" algn="l">
              <a:spcBef>
                <a:spcPts val="0"/>
              </a:spcBef>
              <a:spcAft>
                <a:spcPts val="0"/>
              </a:spcAft>
              <a:buNone/>
            </a:pPr>
            <a:r>
              <a:rPr lang="en"/>
              <a:t>Risk Reduction</a:t>
            </a:r>
            <a:endParaRPr/>
          </a:p>
          <a:p>
            <a:pPr indent="0" lvl="0" marL="0" rtl="0" algn="l">
              <a:spcBef>
                <a:spcPts val="0"/>
              </a:spcBef>
              <a:spcAft>
                <a:spcPts val="0"/>
              </a:spcAft>
              <a:buNone/>
            </a:pPr>
            <a:r>
              <a:rPr lang="en"/>
              <a:t>• Carefully consider the likely growth of your system in terms of data volumes, numbers of users, and their locations. </a:t>
            </a:r>
            <a:endParaRPr/>
          </a:p>
          <a:p>
            <a:pPr indent="0" lvl="0" marL="0" rtl="0" algn="l">
              <a:spcBef>
                <a:spcPts val="0"/>
              </a:spcBef>
              <a:spcAft>
                <a:spcPts val="0"/>
              </a:spcAft>
              <a:buNone/>
            </a:pPr>
            <a:r>
              <a:rPr lang="en"/>
              <a:t>• Be aware of the need to partition data in the future and design a strategy for it now (even if it is not yet implemented).</a:t>
            </a:r>
            <a:endParaRPr/>
          </a:p>
          <a:p>
            <a:pPr indent="0" lvl="0" marL="0" rtl="0" algn="l">
              <a:spcBef>
                <a:spcPts val="0"/>
              </a:spcBef>
              <a:spcAft>
                <a:spcPts val="0"/>
              </a:spcAft>
              <a:buNone/>
            </a:pPr>
            <a:r>
              <a:rPr lang="en"/>
              <a:t>• If you do opt for a single central database, make sure that there are some scalability options available in case the system is more successful than expected.</a:t>
            </a:r>
            <a:endParaRPr/>
          </a:p>
          <a:p>
            <a:pPr indent="0" lvl="0" marL="0" rtl="0" algn="l">
              <a:spcBef>
                <a:spcPts val="0"/>
              </a:spcBef>
              <a:spcAft>
                <a:spcPts val="0"/>
              </a:spcAft>
              <a:buNone/>
            </a:pPr>
            <a:r>
              <a:rPr lang="en"/>
              <a:t>• Look into the use of database clustering technologies and other mechanisms for improving availability and performance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4246982927_0_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4246982927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Conversely, some of the problems described today can be eliminated by replicating information between multiple databases in different locations or even geographical regions. This approach brings data near to where it is needed - physically or logically- , with a consequent reduction in latency and improvement in availability.</a:t>
            </a:r>
            <a:endParaRPr/>
          </a:p>
          <a:p>
            <a:pPr indent="0" lvl="0" marL="0" rtl="0" algn="l">
              <a:spcBef>
                <a:spcPts val="0"/>
              </a:spcBef>
              <a:spcAft>
                <a:spcPts val="0"/>
              </a:spcAft>
              <a:buNone/>
            </a:pPr>
            <a:r>
              <a:rPr lang="en"/>
              <a:t>However, distributed information architectures are harder to design and build and often lead to information inconsistency due to the replication delay. Furthermore, updates are harder to manage in cases where replicate copies are not read-only. While these problems are not insurmountable, they require careful design and a solid implementation.</a:t>
            </a:r>
            <a:endParaRPr/>
          </a:p>
          <a:p>
            <a:pPr indent="0" lvl="0" marL="0" rtl="0" algn="l">
              <a:spcBef>
                <a:spcPts val="0"/>
              </a:spcBef>
              <a:spcAft>
                <a:spcPts val="0"/>
              </a:spcAft>
              <a:buClr>
                <a:schemeClr val="dk1"/>
              </a:buClr>
              <a:buSzPts val="1100"/>
              <a:buFont typeface="Arial"/>
              <a:buNone/>
            </a:pPr>
            <a:r>
              <a:rPr lang="en"/>
              <a:t>Risk reduction:</a:t>
            </a:r>
            <a:endParaRPr/>
          </a:p>
          <a:p>
            <a:pPr indent="0" lvl="0" marL="0" rtl="0" algn="l">
              <a:spcBef>
                <a:spcPts val="0"/>
              </a:spcBef>
              <a:spcAft>
                <a:spcPts val="0"/>
              </a:spcAft>
              <a:buNone/>
            </a:pPr>
            <a:r>
              <a:rPr lang="en"/>
              <a:t>• If you adopt a distributed model, ensure that you have effective strategies in place for dealing with inconsistency and that these are agreed upon with your key stakeholders, especially users.</a:t>
            </a:r>
            <a:endParaRPr/>
          </a:p>
          <a:p>
            <a:pPr indent="0" lvl="0" marL="0" rtl="0" algn="l">
              <a:spcBef>
                <a:spcPts val="0"/>
              </a:spcBef>
              <a:spcAft>
                <a:spcPts val="0"/>
              </a:spcAft>
              <a:buNone/>
            </a:pPr>
            <a:r>
              <a:rPr lang="en"/>
              <a:t>• Ensure that there are effective operational tools and processes in place for detecting and dealing with problems that can’t be dealt with automatically.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4246982927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24698292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Excessive latency typically arises from overly complex architectures or architectures that are not designed to handle the volumes of information they are presented with. You may also have latency issues that are outside your control. For example, information may arrive from an external source only once a week, or updates may need to be applied in batches overnight because of the</a:t>
            </a:r>
            <a:endParaRPr/>
          </a:p>
          <a:p>
            <a:pPr indent="0" lvl="0" marL="0" rtl="0" algn="l">
              <a:spcBef>
                <a:spcPts val="0"/>
              </a:spcBef>
              <a:spcAft>
                <a:spcPts val="0"/>
              </a:spcAft>
              <a:buNone/>
            </a:pPr>
            <a:r>
              <a:rPr lang="en"/>
              <a:t>limitations of a legacy system. As with information quality, poor latency becomes an issue only if it is unexpectedly poor. By identifying expected latency early, you can identify problem areas and develop strategies to deal with them. When there is distance or complexity between information providers and information consumers, ensure that you predict, as best you can, what the information latency will be.</a:t>
            </a:r>
            <a:endParaRPr/>
          </a:p>
          <a:p>
            <a:pPr indent="0" lvl="0" marL="0" rtl="0" algn="l">
              <a:spcBef>
                <a:spcPts val="0"/>
              </a:spcBef>
              <a:spcAft>
                <a:spcPts val="0"/>
              </a:spcAft>
              <a:buNone/>
            </a:pPr>
            <a:r>
              <a:rPr lang="en"/>
              <a:t>• When latency is significant, review this with your stakeholders to determine</a:t>
            </a:r>
            <a:endParaRPr/>
          </a:p>
          <a:p>
            <a:pPr indent="0" lvl="0" marL="0" rtl="0" algn="l">
              <a:spcBef>
                <a:spcPts val="0"/>
              </a:spcBef>
              <a:spcAft>
                <a:spcPts val="0"/>
              </a:spcAft>
              <a:buNone/>
            </a:pPr>
            <a:r>
              <a:rPr lang="en"/>
              <a:t>whether it is a concern.</a:t>
            </a:r>
            <a:endParaRPr/>
          </a:p>
          <a:p>
            <a:pPr indent="0" lvl="0" marL="0" rtl="0" algn="l">
              <a:spcBef>
                <a:spcPts val="0"/>
              </a:spcBef>
              <a:spcAft>
                <a:spcPts val="0"/>
              </a:spcAft>
              <a:buNone/>
            </a:pPr>
            <a:r>
              <a:rPr lang="en"/>
              <a:t>• Better still, obtain agreement on realistic latency requirements for all data</a:t>
            </a:r>
            <a:endParaRPr/>
          </a:p>
          <a:p>
            <a:pPr indent="0" lvl="0" marL="0" rtl="0" algn="l">
              <a:spcBef>
                <a:spcPts val="0"/>
              </a:spcBef>
              <a:spcAft>
                <a:spcPts val="0"/>
              </a:spcAft>
              <a:buNone/>
            </a:pPr>
            <a:r>
              <a:rPr lang="en"/>
              <a:t>items up front, and validate your model against these.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24698292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24698292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structure and content of the information that your system manages are clearly significant concerns. Your challenge as an architect is to focus on the most important aspects of information structure, those that have system-wide impact, and to leave most of the modeling and decision making to the data modelers and data designers.</a:t>
            </a:r>
            <a:endParaRPr/>
          </a:p>
          <a:p>
            <a:pPr indent="0" lvl="0" marL="0" rtl="0" algn="l">
              <a:spcBef>
                <a:spcPts val="0"/>
              </a:spcBef>
              <a:spcAft>
                <a:spcPts val="0"/>
              </a:spcAft>
              <a:buClr>
                <a:schemeClr val="dk1"/>
              </a:buClr>
              <a:buSzPts val="1100"/>
              <a:buFont typeface="Arial"/>
              <a:buNone/>
            </a:pPr>
            <a:r>
              <a:rPr lang="en"/>
              <a:t>You should focus on a relatively small number of data items (entities, classes, and so on) and the relationships among them. Deciding which data items are important depends on the problems you are trying to solve and the concerns of your stakeholders. However, you should bear the following in mind when selecting the data items of interest.</a:t>
            </a:r>
            <a:endParaRPr/>
          </a:p>
          <a:p>
            <a:pPr indent="0" lvl="0" marL="0" rtl="0" algn="l">
              <a:spcBef>
                <a:spcPts val="0"/>
              </a:spcBef>
              <a:spcAft>
                <a:spcPts val="0"/>
              </a:spcAft>
              <a:buClr>
                <a:schemeClr val="dk1"/>
              </a:buClr>
              <a:buSzPts val="1100"/>
              <a:buFont typeface="Arial"/>
              <a:buNone/>
            </a:pPr>
            <a:r>
              <a:rPr lang="en"/>
              <a:t>- </a:t>
            </a:r>
            <a:r>
              <a:rPr lang="en"/>
              <a:t>Focus on a small number of data items that are core to the primary responsibilities of your system or that your stakeholders view as particularly significant or meaningful. When considering the interests of the stakeholders, primarily consider your users, but also take into account the concerns of other stakeholder types such as maintainers.</a:t>
            </a:r>
            <a:endParaRPr/>
          </a:p>
          <a:p>
            <a:pPr indent="0" lvl="0" marL="0" rtl="0" algn="l">
              <a:spcBef>
                <a:spcPts val="0"/>
              </a:spcBef>
              <a:spcAft>
                <a:spcPts val="0"/>
              </a:spcAft>
              <a:buClr>
                <a:schemeClr val="dk1"/>
              </a:buClr>
              <a:buSzPts val="1100"/>
              <a:buFont typeface="Arial"/>
              <a:buNone/>
            </a:pPr>
            <a:r>
              <a:rPr lang="en"/>
              <a:t>• Focus on information-rich data items, rather than ones that have few attributes (e.g., type entities are typically less important in architectural information models). Choose data items that are fundamental to the nature of the concerns being addressed, Are significant to the users or other stakeholders, Have a complex or poorly understood internal structure, Can have a significant impact on the system’s quality properties,</a:t>
            </a:r>
            <a:endParaRPr/>
          </a:p>
          <a:p>
            <a:pPr indent="0" lvl="0" marL="0" rtl="0" algn="l">
              <a:spcBef>
                <a:spcPts val="0"/>
              </a:spcBef>
              <a:spcAft>
                <a:spcPts val="0"/>
              </a:spcAft>
              <a:buNone/>
            </a:pPr>
            <a:r>
              <a:rPr lang="en"/>
              <a:t>depending on how they are represented Are heavily used or volatile (the contents are expected to change frequently)</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4246982927_0_4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246982927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4246982927_0_4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4246982927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246982927_0_4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4246982927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246982927_0_4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246982927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24698292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24698292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early stages of developing your models, try to focus on abstract rather than physical information, and keep the models simple. Don’t worry too much about formal modeling techniques such as relational normalization at</a:t>
            </a:r>
            <a:endParaRPr/>
          </a:p>
          <a:p>
            <a:pPr indent="0" lvl="0" marL="0" rtl="0" algn="l">
              <a:spcBef>
                <a:spcPts val="0"/>
              </a:spcBef>
              <a:spcAft>
                <a:spcPts val="0"/>
              </a:spcAft>
              <a:buNone/>
            </a:pPr>
            <a:r>
              <a:rPr lang="en"/>
              <a:t>this point. (2)</a:t>
            </a:r>
            <a:endParaRPr/>
          </a:p>
          <a:p>
            <a:pPr indent="0" lvl="0" marL="0" rtl="0" algn="l">
              <a:spcBef>
                <a:spcPts val="0"/>
              </a:spcBef>
              <a:spcAft>
                <a:spcPts val="0"/>
              </a:spcAft>
              <a:buNone/>
            </a:pPr>
            <a:r>
              <a:rPr lang="en"/>
              <a:t>• Your early models should typically align with and be driven by your system’s functionality, and you should be concerned less with physical considerations such as location or ownership (although we address these</a:t>
            </a:r>
            <a:endParaRPr/>
          </a:p>
          <a:p>
            <a:pPr indent="0" lvl="0" marL="0" rtl="0" algn="l">
              <a:spcBef>
                <a:spcPts val="0"/>
              </a:spcBef>
              <a:spcAft>
                <a:spcPts val="0"/>
              </a:spcAft>
              <a:buNone/>
            </a:pPr>
            <a:r>
              <a:rPr lang="en"/>
              <a:t>issues and others in this chapter).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246982927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2469829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can be used in different ways—to support operational processes, such as taking an order or making a payment; to present current operational status, such as stock levels or production rates; or to analyze historical information and uncover trends and patterns. While it is the same information in each case, how it is used is important. The distinction is important in the design of information systems, since the different usage patterns often have significantly different information ownership rules and may require significantly different architectural solutions..</a:t>
            </a:r>
            <a:endParaRPr/>
          </a:p>
          <a:p>
            <a:pPr indent="0" lvl="0" marL="0" rtl="0" algn="l">
              <a:spcBef>
                <a:spcPts val="0"/>
              </a:spcBef>
              <a:spcAft>
                <a:spcPts val="0"/>
              </a:spcAft>
              <a:buNone/>
            </a:pPr>
            <a:r>
              <a:rPr lang="en"/>
              <a:t>Most information systems have at their heart a transaction store or transactional processing database. The transaction store manages the information required to support day-to-day operational processes. This information is highly volatile, and the system needs to be able to process a large number of concurrent read and write operations with short latency and high reliability.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24698292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2469829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system has significant reporting requirements, this can put a strain on the transaction store. A long-running or complex query can disrupt access by operational users, leading to increased response times and lower throughput. For this reason, some systems implement a separate reporting database to service these large queries, which is fed in batch or real time from the transaction store. The reporting database is essentially read-only</a:t>
            </a:r>
            <a:endParaRPr/>
          </a:p>
          <a:p>
            <a:pPr indent="0" lvl="0" marL="0" rtl="0" algn="l">
              <a:spcBef>
                <a:spcPts val="0"/>
              </a:spcBef>
              <a:spcAft>
                <a:spcPts val="0"/>
              </a:spcAft>
              <a:buNone/>
            </a:pPr>
            <a:r>
              <a:rPr lang="en"/>
              <a:t>(apart from the incoming information feeds) and is optimized for complex ad hoc queries rather than updates, with many indexes and significant denormalization.</a:t>
            </a:r>
            <a:endParaRPr/>
          </a:p>
          <a:p>
            <a:pPr indent="0" lvl="0" marL="0" rtl="0" algn="l">
              <a:spcBef>
                <a:spcPts val="0"/>
              </a:spcBef>
              <a:spcAft>
                <a:spcPts val="0"/>
              </a:spcAft>
              <a:buNone/>
            </a:pPr>
            <a:r>
              <a:rPr lang="en"/>
              <a:t>• The transaction store and reporting database usually store only information related to current activity, such as open orders, current stock levels, or today’s prices. Some users require access to historical information, to look at</a:t>
            </a:r>
            <a:endParaRPr/>
          </a:p>
          <a:p>
            <a:pPr indent="0" lvl="0" marL="0" rtl="0" algn="l">
              <a:spcBef>
                <a:spcPts val="0"/>
              </a:spcBef>
              <a:spcAft>
                <a:spcPts val="0"/>
              </a:spcAft>
              <a:buNone/>
            </a:pPr>
            <a:r>
              <a:rPr lang="en"/>
              <a:t>individual transactions or to analyze and summarize the information in different ways. Historical information is usually managed in a separate data</a:t>
            </a:r>
            <a:endParaRPr/>
          </a:p>
          <a:p>
            <a:pPr indent="0" lvl="0" marL="0" rtl="0" algn="l">
              <a:spcBef>
                <a:spcPts val="0"/>
              </a:spcBef>
              <a:spcAft>
                <a:spcPts val="0"/>
              </a:spcAft>
              <a:buNone/>
            </a:pPr>
            <a:r>
              <a:rPr lang="en"/>
              <a:t>warehouse, sometimes called an online analytical processing (OLAP) data store. The data warehouse may in turn feed into more specialized data stores, which manage information from a specific domain or time period.</a:t>
            </a:r>
            <a:endParaRPr/>
          </a:p>
          <a:p>
            <a:pPr indent="0" lvl="0" marL="0" rtl="0" algn="l">
              <a:spcBef>
                <a:spcPts val="0"/>
              </a:spcBef>
              <a:spcAft>
                <a:spcPts val="0"/>
              </a:spcAft>
              <a:buNone/>
            </a:pPr>
            <a:r>
              <a:rPr lang="en"/>
              <a:t>The data warehouse holds a record of all activity going back many years and can be used to retrieve specific historical information or to analyze trends over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246982927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24698292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Most systems rely heavily on reference data (sometimes known as static, master, or lookup data), which is the information on people, places, and things that classifies the system’s transactional information. It</a:t>
            </a:r>
            <a:endParaRPr/>
          </a:p>
          <a:p>
            <a:pPr indent="0" lvl="0" marL="0" rtl="0" algn="l">
              <a:spcBef>
                <a:spcPts val="0"/>
              </a:spcBef>
              <a:spcAft>
                <a:spcPts val="0"/>
              </a:spcAft>
              <a:buNone/>
            </a:pPr>
            <a:r>
              <a:rPr lang="en"/>
              <a:t>includes a wide range of business entities, such as calendars, customers, products, parts and supplies, prices, locations, employees, and external organizations. It also includes the “type” information (such as product type or employee role) that characterizes other information. Basically, this data offers context to transactions.</a:t>
            </a:r>
            <a:endParaRPr/>
          </a:p>
          <a:p>
            <a:pPr indent="0" lvl="0" marL="0" rtl="0" algn="l">
              <a:spcBef>
                <a:spcPts val="0"/>
              </a:spcBef>
              <a:spcAft>
                <a:spcPts val="0"/>
              </a:spcAft>
              <a:buNone/>
            </a:pPr>
            <a:r>
              <a:rPr lang="en"/>
              <a:t>Every organization has its own definition of what it classes as reference data, but it is almost always fairly static, changing relatively infrequently, and there is usually much less of it compared with transactional and operational information. Reference data also may not be owned by your system, which can be a significant architectural challenge.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While the distinction here may not be important in the early days of an information system, over time the system will amass larger and larger volumes of data. It will be much easier to hive off a separate reporting database, data warehouse, or enterprise data store in the future if the initial architectural design has taken this possibility into account and allowed for the impact of partitioning, speeds of different stores, data duplication between stores, and so on.</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Viewpoint: Information</a:t>
            </a:r>
            <a:endParaRPr sz="55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11 - 10/09/2018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Ownership</a:t>
            </a:r>
            <a:endParaRPr/>
          </a:p>
        </p:txBody>
      </p:sp>
      <p:sp>
        <p:nvSpPr>
          <p:cNvPr id="112" name="Google Shape;112;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Information is often distributed across multiple locations.</a:t>
            </a:r>
            <a:endParaRPr/>
          </a:p>
          <a:p>
            <a:pPr indent="-381000" lvl="1" marL="914400" rtl="0" algn="l">
              <a:spcBef>
                <a:spcPts val="0"/>
              </a:spcBef>
              <a:spcAft>
                <a:spcPts val="0"/>
              </a:spcAft>
              <a:buSzPts val="2400"/>
              <a:buChar char="○"/>
            </a:pPr>
            <a:r>
              <a:rPr lang="en"/>
              <a:t>Which copy of a data item is the most up-to-date?</a:t>
            </a:r>
            <a:endParaRPr/>
          </a:p>
          <a:p>
            <a:pPr indent="-381000" lvl="1" marL="914400" rtl="0" algn="l">
              <a:spcBef>
                <a:spcPts val="0"/>
              </a:spcBef>
              <a:spcAft>
                <a:spcPts val="0"/>
              </a:spcAft>
              <a:buSzPts val="2400"/>
              <a:buChar char="○"/>
            </a:pPr>
            <a:r>
              <a:rPr lang="en"/>
              <a:t>How do you keep information synchronized in multiple places?</a:t>
            </a:r>
            <a:endParaRPr/>
          </a:p>
          <a:p>
            <a:pPr indent="-381000" lvl="1" marL="914400" rtl="0" algn="l">
              <a:spcBef>
                <a:spcPts val="0"/>
              </a:spcBef>
              <a:spcAft>
                <a:spcPts val="0"/>
              </a:spcAft>
              <a:buSzPts val="2400"/>
              <a:buChar char="○"/>
            </a:pPr>
            <a:r>
              <a:rPr lang="en"/>
              <a:t>How do you deal with information derived from information managed and owned elsewhere?</a:t>
            </a:r>
            <a:endParaRPr/>
          </a:p>
          <a:p>
            <a:pPr indent="-381000" lvl="1" marL="914400" rtl="0" algn="l">
              <a:spcBef>
                <a:spcPts val="0"/>
              </a:spcBef>
              <a:spcAft>
                <a:spcPts val="0"/>
              </a:spcAft>
              <a:buSzPts val="2400"/>
              <a:buChar char="○"/>
            </a:pPr>
            <a:r>
              <a:rPr lang="en"/>
              <a:t>What validation should be applied to data modification, and what assumptions can be made about data that has been validated elsewhere?</a:t>
            </a:r>
            <a:endParaRPr/>
          </a:p>
          <a:p>
            <a:pPr indent="-381000" lvl="1" marL="914400" rtl="0" algn="l">
              <a:spcBef>
                <a:spcPts val="0"/>
              </a:spcBef>
              <a:spcAft>
                <a:spcPts val="0"/>
              </a:spcAft>
              <a:buSzPts val="2400"/>
              <a:buChar char="○"/>
            </a:pPr>
            <a:r>
              <a:rPr lang="en"/>
              <a:t>If the same data item can be modified in several places, how are conflicts reconciled?</a:t>
            </a:r>
            <a:br>
              <a:rPr lang="en"/>
            </a:br>
            <a:endParaRPr/>
          </a:p>
        </p:txBody>
      </p:sp>
      <p:sp>
        <p:nvSpPr>
          <p:cNvPr id="113" name="Google Shape;113;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Ownership</a:t>
            </a:r>
            <a:endParaRPr/>
          </a:p>
        </p:txBody>
      </p:sp>
      <p:sp>
        <p:nvSpPr>
          <p:cNvPr id="119" name="Google Shape;119;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Insurance company sends workers to customer homes.</a:t>
            </a:r>
            <a:endParaRPr/>
          </a:p>
          <a:p>
            <a:pPr indent="-381000" lvl="1" marL="914400" rtl="0" algn="l">
              <a:spcBef>
                <a:spcPts val="0"/>
              </a:spcBef>
              <a:spcAft>
                <a:spcPts val="0"/>
              </a:spcAft>
              <a:buSzPts val="2400"/>
              <a:buChar char="○"/>
            </a:pPr>
            <a:r>
              <a:rPr lang="en"/>
              <a:t>Customer information is updated on a laptop, sent to central database when they return to the office.</a:t>
            </a:r>
            <a:endParaRPr/>
          </a:p>
          <a:p>
            <a:pPr indent="-381000" lvl="1" marL="914400" rtl="0" algn="l">
              <a:spcBef>
                <a:spcPts val="0"/>
              </a:spcBef>
              <a:spcAft>
                <a:spcPts val="0"/>
              </a:spcAft>
              <a:buSzPts val="2400"/>
              <a:buChar char="○"/>
            </a:pPr>
            <a:r>
              <a:rPr lang="en"/>
              <a:t>Customers can also update information and make purchases online.</a:t>
            </a:r>
            <a:endParaRPr/>
          </a:p>
          <a:p>
            <a:pPr indent="-381000" lvl="1" marL="914400" rtl="0" algn="l">
              <a:spcBef>
                <a:spcPts val="0"/>
              </a:spcBef>
              <a:spcAft>
                <a:spcPts val="0"/>
              </a:spcAft>
              <a:buSzPts val="2400"/>
              <a:buChar char="○"/>
            </a:pPr>
            <a:r>
              <a:rPr lang="en"/>
              <a:t>What if an online update is made before the laptop update is made?</a:t>
            </a:r>
            <a:endParaRPr/>
          </a:p>
          <a:p>
            <a:pPr indent="-381000" lvl="1" marL="914400" rtl="0" algn="l">
              <a:spcBef>
                <a:spcPts val="0"/>
              </a:spcBef>
              <a:spcAft>
                <a:spcPts val="0"/>
              </a:spcAft>
              <a:buSzPts val="2400"/>
              <a:buChar char="○"/>
            </a:pPr>
            <a:r>
              <a:rPr lang="en"/>
              <a:t>What if a laptop update fails strict validation on the central database?</a:t>
            </a:r>
            <a:endParaRPr/>
          </a:p>
          <a:p>
            <a:pPr indent="-419100" lvl="0" marL="457200" rtl="0" algn="l">
              <a:spcBef>
                <a:spcPts val="0"/>
              </a:spcBef>
              <a:spcAft>
                <a:spcPts val="0"/>
              </a:spcAft>
              <a:buSzPts val="3000"/>
              <a:buChar char="●"/>
            </a:pPr>
            <a:r>
              <a:rPr lang="en"/>
              <a:t>Requires rules on how to deal with update conflicts and failures.</a:t>
            </a:r>
            <a:endParaRPr/>
          </a:p>
        </p:txBody>
      </p:sp>
      <p:sp>
        <p:nvSpPr>
          <p:cNvPr id="120" name="Google Shape;120;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Ownership</a:t>
            </a:r>
            <a:endParaRPr/>
          </a:p>
        </p:txBody>
      </p:sp>
      <p:sp>
        <p:nvSpPr>
          <p:cNvPr id="126" name="Google Shape;126;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Develop a model of information ownership.</a:t>
            </a:r>
            <a:endParaRPr/>
          </a:p>
          <a:p>
            <a:pPr indent="-381000" lvl="1" marL="914400" rtl="0" algn="l">
              <a:spcBef>
                <a:spcPts val="0"/>
              </a:spcBef>
              <a:spcAft>
                <a:spcPts val="0"/>
              </a:spcAft>
              <a:buSzPts val="2400"/>
              <a:buChar char="○"/>
            </a:pPr>
            <a:r>
              <a:rPr lang="en"/>
              <a:t>An owner of an item is the system or data store that contains the definitive version of that item. </a:t>
            </a:r>
            <a:endParaRPr/>
          </a:p>
          <a:p>
            <a:pPr indent="-381000" lvl="1" marL="914400" rtl="0" algn="l">
              <a:spcBef>
                <a:spcPts val="0"/>
              </a:spcBef>
              <a:spcAft>
                <a:spcPts val="0"/>
              </a:spcAft>
              <a:buSzPts val="2400"/>
              <a:buChar char="○"/>
            </a:pPr>
            <a:r>
              <a:rPr lang="en"/>
              <a:t>Always has the “correct” value for that information.</a:t>
            </a:r>
            <a:endParaRPr/>
          </a:p>
          <a:p>
            <a:pPr indent="-419100" lvl="0" marL="457200" rtl="0" algn="l">
              <a:spcBef>
                <a:spcPts val="0"/>
              </a:spcBef>
              <a:spcAft>
                <a:spcPts val="0"/>
              </a:spcAft>
              <a:buSzPts val="3000"/>
              <a:buChar char="●"/>
            </a:pPr>
            <a:r>
              <a:rPr lang="en"/>
              <a:t>Defining data owners helps ensure that consumers have the right data and that producers write to correct location.</a:t>
            </a:r>
            <a:endParaRPr/>
          </a:p>
          <a:p>
            <a:pPr indent="-381000" lvl="1" marL="914400" rtl="0" algn="l">
              <a:spcBef>
                <a:spcPts val="0"/>
              </a:spcBef>
              <a:spcAft>
                <a:spcPts val="0"/>
              </a:spcAft>
              <a:buSzPts val="2400"/>
              <a:buChar char="○"/>
            </a:pPr>
            <a:r>
              <a:rPr lang="en"/>
              <a:t>Also clarifies interfaces - interfaces are required between data owners and consumers.</a:t>
            </a:r>
            <a:endParaRPr/>
          </a:p>
        </p:txBody>
      </p:sp>
      <p:sp>
        <p:nvSpPr>
          <p:cNvPr id="127" name="Google Shape;127;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Identifiers and Mappings</a:t>
            </a:r>
            <a:endParaRPr/>
          </a:p>
        </p:txBody>
      </p:sp>
      <p:sp>
        <p:nvSpPr>
          <p:cNvPr id="133" name="Google Shape;133;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All data items need unique identifiers distinguishing them from other items.</a:t>
            </a:r>
            <a:endParaRPr/>
          </a:p>
          <a:p>
            <a:pPr indent="-381000" lvl="1" marL="914400" rtl="0" algn="l">
              <a:spcBef>
                <a:spcPts val="0"/>
              </a:spcBef>
              <a:spcAft>
                <a:spcPts val="0"/>
              </a:spcAft>
              <a:buSzPts val="2400"/>
              <a:buChar char="○"/>
            </a:pPr>
            <a:r>
              <a:rPr lang="en"/>
              <a:t>Customer number, serial number, ISBN.</a:t>
            </a:r>
            <a:endParaRPr/>
          </a:p>
          <a:p>
            <a:pPr indent="-381000" lvl="1" marL="914400" rtl="0" algn="l">
              <a:spcBef>
                <a:spcPts val="0"/>
              </a:spcBef>
              <a:spcAft>
                <a:spcPts val="0"/>
              </a:spcAft>
              <a:buSzPts val="2400"/>
              <a:buChar char="○"/>
            </a:pPr>
            <a:r>
              <a:rPr lang="en"/>
              <a:t>The </a:t>
            </a:r>
            <a:r>
              <a:rPr i="1" lang="en"/>
              <a:t>primary key</a:t>
            </a:r>
            <a:r>
              <a:rPr lang="en"/>
              <a:t>, </a:t>
            </a:r>
            <a:r>
              <a:rPr i="1" lang="en"/>
              <a:t>object ID</a:t>
            </a:r>
            <a:r>
              <a:rPr lang="en"/>
              <a:t>, </a:t>
            </a:r>
            <a:r>
              <a:rPr i="1" lang="en"/>
              <a:t>identifier</a:t>
            </a:r>
            <a:r>
              <a:rPr lang="en"/>
              <a:t>.</a:t>
            </a:r>
            <a:endParaRPr/>
          </a:p>
          <a:p>
            <a:pPr indent="-419100" lvl="0" marL="457200" rtl="0" algn="l">
              <a:spcBef>
                <a:spcPts val="0"/>
              </a:spcBef>
              <a:spcAft>
                <a:spcPts val="0"/>
              </a:spcAft>
              <a:buSzPts val="3000"/>
              <a:buChar char="●"/>
            </a:pPr>
            <a:r>
              <a:rPr lang="en"/>
              <a:t>If different systems use different means to identify items, these mechanisms must be reconciled when data exchange occurs.</a:t>
            </a:r>
            <a:endParaRPr/>
          </a:p>
          <a:p>
            <a:pPr indent="-381000" lvl="1" marL="914400" rtl="0" algn="l">
              <a:spcBef>
                <a:spcPts val="0"/>
              </a:spcBef>
              <a:spcAft>
                <a:spcPts val="0"/>
              </a:spcAft>
              <a:buSzPts val="2400"/>
              <a:buChar char="○"/>
            </a:pPr>
            <a:r>
              <a:rPr lang="en"/>
              <a:t>Key assignment can be volatile.</a:t>
            </a:r>
            <a:endParaRPr/>
          </a:p>
          <a:p>
            <a:pPr indent="-381000" lvl="1" marL="914400" rtl="0" algn="l">
              <a:spcBef>
                <a:spcPts val="0"/>
              </a:spcBef>
              <a:spcAft>
                <a:spcPts val="0"/>
              </a:spcAft>
              <a:buSzPts val="2400"/>
              <a:buChar char="○"/>
            </a:pPr>
            <a:r>
              <a:rPr lang="en"/>
              <a:t>Reconciliation must be kept up to date with new information as it arrives.</a:t>
            </a:r>
            <a:endParaRPr/>
          </a:p>
        </p:txBody>
      </p:sp>
      <p:sp>
        <p:nvSpPr>
          <p:cNvPr id="134" name="Google Shape;134;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Identifiers and Mappings</a:t>
            </a:r>
            <a:endParaRPr/>
          </a:p>
        </p:txBody>
      </p:sp>
      <p:sp>
        <p:nvSpPr>
          <p:cNvPr id="140" name="Google Shape;140;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Identifiers should be invariant.</a:t>
            </a:r>
            <a:endParaRPr/>
          </a:p>
          <a:p>
            <a:pPr indent="-381000" lvl="1" marL="914400" marR="0" rtl="0" algn="l">
              <a:lnSpc>
                <a:spcPct val="100000"/>
              </a:lnSpc>
              <a:spcBef>
                <a:spcPts val="0"/>
              </a:spcBef>
              <a:spcAft>
                <a:spcPts val="0"/>
              </a:spcAft>
              <a:buSzPts val="2400"/>
              <a:buChar char="○"/>
            </a:pPr>
            <a:r>
              <a:rPr lang="en"/>
              <a:t>Not always possible. Mechanisms for creating and changing identifiers </a:t>
            </a:r>
            <a:r>
              <a:rPr lang="en"/>
              <a:t>must</a:t>
            </a:r>
            <a:r>
              <a:rPr lang="en"/>
              <a:t> be </a:t>
            </a:r>
            <a:r>
              <a:rPr lang="en"/>
              <a:t>carefully</a:t>
            </a:r>
            <a:r>
              <a:rPr lang="en"/>
              <a:t> designed. </a:t>
            </a:r>
            <a:endParaRPr/>
          </a:p>
          <a:p>
            <a:pPr indent="-355600" lvl="2" marL="1371600" marR="0" rtl="0" algn="l">
              <a:lnSpc>
                <a:spcPct val="100000"/>
              </a:lnSpc>
              <a:spcBef>
                <a:spcPts val="0"/>
              </a:spcBef>
              <a:spcAft>
                <a:spcPts val="0"/>
              </a:spcAft>
              <a:buSzPts val="2000"/>
              <a:buChar char="■"/>
            </a:pPr>
            <a:r>
              <a:rPr lang="en" sz="2000"/>
              <a:t>Ex: Financial derivatives are assigned temporary ID while going through approval. Once approved, they are given a permanent ID. Link must be established between the two.</a:t>
            </a:r>
            <a:endParaRPr sz="2000"/>
          </a:p>
          <a:p>
            <a:pPr indent="-419100" lvl="0" marL="457200" marR="0" rtl="0" algn="l">
              <a:lnSpc>
                <a:spcPct val="100000"/>
              </a:lnSpc>
              <a:spcBef>
                <a:spcPts val="0"/>
              </a:spcBef>
              <a:spcAft>
                <a:spcPts val="0"/>
              </a:spcAft>
              <a:buSzPts val="3000"/>
              <a:buChar char="●"/>
            </a:pPr>
            <a:r>
              <a:rPr lang="en"/>
              <a:t>Difficult to decide if two items are the same.</a:t>
            </a:r>
            <a:endParaRPr/>
          </a:p>
          <a:p>
            <a:pPr indent="-381000" lvl="1" marL="914400" marR="0" rtl="0" algn="l">
              <a:lnSpc>
                <a:spcPct val="100000"/>
              </a:lnSpc>
              <a:spcBef>
                <a:spcPts val="0"/>
              </a:spcBef>
              <a:spcAft>
                <a:spcPts val="0"/>
              </a:spcAft>
              <a:buSzPts val="2400"/>
              <a:buChar char="○"/>
            </a:pPr>
            <a:r>
              <a:rPr lang="en"/>
              <a:t>Ex: New edition of a book. Could only have minor corrections, or could be entirely new.</a:t>
            </a:r>
            <a:endParaRPr/>
          </a:p>
          <a:p>
            <a:pPr indent="-355600" lvl="2" marL="1371600" marR="0" rtl="0" algn="l">
              <a:lnSpc>
                <a:spcPct val="100000"/>
              </a:lnSpc>
              <a:spcBef>
                <a:spcPts val="0"/>
              </a:spcBef>
              <a:spcAft>
                <a:spcPts val="0"/>
              </a:spcAft>
              <a:buSzPts val="2000"/>
              <a:buChar char="■"/>
            </a:pPr>
            <a:r>
              <a:rPr lang="en" sz="2000"/>
              <a:t>Should it have the same ISBN identifier?</a:t>
            </a:r>
            <a:endParaRPr sz="2000"/>
          </a:p>
          <a:p>
            <a:pPr indent="-419100" lvl="0" marL="457200" marR="0" rtl="0" algn="l">
              <a:lnSpc>
                <a:spcPct val="100000"/>
              </a:lnSpc>
              <a:spcBef>
                <a:spcPts val="0"/>
              </a:spcBef>
              <a:spcAft>
                <a:spcPts val="0"/>
              </a:spcAft>
              <a:buSzPts val="3000"/>
              <a:buChar char="●"/>
            </a:pPr>
            <a:r>
              <a:rPr lang="en"/>
              <a:t>Should identifiers be user-visible?</a:t>
            </a:r>
            <a:endParaRPr/>
          </a:p>
          <a:p>
            <a:pPr indent="-381000" lvl="1" marL="914400" marR="0" rtl="0" algn="l">
              <a:lnSpc>
                <a:spcPct val="100000"/>
              </a:lnSpc>
              <a:spcBef>
                <a:spcPts val="0"/>
              </a:spcBef>
              <a:spcAft>
                <a:spcPts val="0"/>
              </a:spcAft>
              <a:buSzPts val="2400"/>
              <a:buChar char="○"/>
            </a:pPr>
            <a:r>
              <a:rPr lang="en"/>
              <a:t>Ex: Credit card numbers are unique, but may not be shown to protect privacy.</a:t>
            </a:r>
            <a:endParaRPr/>
          </a:p>
        </p:txBody>
      </p:sp>
      <p:sp>
        <p:nvSpPr>
          <p:cNvPr id="141" name="Google Shape;141;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Semantics Volatility</a:t>
            </a:r>
            <a:endParaRPr/>
          </a:p>
        </p:txBody>
      </p:sp>
      <p:sp>
        <p:nvSpPr>
          <p:cNvPr id="147" name="Google Shape;147;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Information changes frequently.</a:t>
            </a:r>
            <a:endParaRPr/>
          </a:p>
          <a:p>
            <a:pPr indent="-381000" lvl="1" marL="914400" rtl="0" algn="l">
              <a:spcBef>
                <a:spcPts val="0"/>
              </a:spcBef>
              <a:spcAft>
                <a:spcPts val="0"/>
              </a:spcAft>
              <a:buSzPts val="2400"/>
              <a:buChar char="○"/>
            </a:pPr>
            <a:r>
              <a:rPr lang="en"/>
              <a:t>New fields, constraints, relationships, or entities may be added to existing data.</a:t>
            </a:r>
            <a:endParaRPr/>
          </a:p>
          <a:p>
            <a:pPr indent="-419100" lvl="0" marL="457200" rtl="0" algn="l">
              <a:spcBef>
                <a:spcPts val="0"/>
              </a:spcBef>
              <a:spcAft>
                <a:spcPts val="0"/>
              </a:spcAft>
              <a:buSzPts val="3000"/>
              <a:buChar char="●"/>
            </a:pPr>
            <a:r>
              <a:rPr lang="en"/>
              <a:t>Small changes can have implications for systems that use changing data.</a:t>
            </a:r>
            <a:endParaRPr/>
          </a:p>
          <a:p>
            <a:pPr indent="-381000" lvl="1" marL="914400" rtl="0" algn="l">
              <a:spcBef>
                <a:spcPts val="0"/>
              </a:spcBef>
              <a:spcAft>
                <a:spcPts val="0"/>
              </a:spcAft>
              <a:buSzPts val="2400"/>
              <a:buChar char="○"/>
            </a:pPr>
            <a:r>
              <a:rPr lang="en"/>
              <a:t>New mandatory field added to a database requires every process that creates or updates data to provide a value for that field.</a:t>
            </a:r>
            <a:endParaRPr/>
          </a:p>
          <a:p>
            <a:pPr indent="-419100" lvl="0" marL="457200" rtl="0" algn="l">
              <a:spcBef>
                <a:spcPts val="0"/>
              </a:spcBef>
              <a:spcAft>
                <a:spcPts val="0"/>
              </a:spcAft>
              <a:buSzPts val="3000"/>
              <a:buChar char="●"/>
            </a:pPr>
            <a:r>
              <a:rPr lang="en"/>
              <a:t>Managed through formal process of data model change control.</a:t>
            </a:r>
            <a:endParaRPr/>
          </a:p>
          <a:p>
            <a:pPr indent="-381000" lvl="1" marL="914400" rtl="0" algn="l">
              <a:spcBef>
                <a:spcPts val="0"/>
              </a:spcBef>
              <a:spcAft>
                <a:spcPts val="0"/>
              </a:spcAft>
              <a:buSzPts val="2400"/>
              <a:buChar char="○"/>
            </a:pPr>
            <a:r>
              <a:rPr lang="en"/>
              <a:t>Data change only implemented once all parties have implemented required code changes.</a:t>
            </a:r>
            <a:endParaRPr/>
          </a:p>
        </p:txBody>
      </p:sp>
      <p:sp>
        <p:nvSpPr>
          <p:cNvPr id="148" name="Google Shape;148;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Semantics Volatility</a:t>
            </a:r>
            <a:endParaRPr/>
          </a:p>
        </p:txBody>
      </p:sp>
      <p:sp>
        <p:nvSpPr>
          <p:cNvPr id="154" name="Google Shape;154;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Decouple information semantics from the physical structure used to store it.</a:t>
            </a:r>
            <a:endParaRPr/>
          </a:p>
          <a:p>
            <a:pPr indent="-381000" lvl="1" marL="914400" rtl="0" algn="l">
              <a:spcBef>
                <a:spcPts val="0"/>
              </a:spcBef>
              <a:spcAft>
                <a:spcPts val="0"/>
              </a:spcAft>
              <a:buSzPts val="2400"/>
              <a:buChar char="○"/>
            </a:pPr>
            <a:r>
              <a:rPr lang="en"/>
              <a:t>Store information structure in a structured text format (JSON, XML, YAML).</a:t>
            </a:r>
            <a:endParaRPr/>
          </a:p>
          <a:p>
            <a:pPr indent="-381000" lvl="1" marL="914400" rtl="0" algn="l">
              <a:spcBef>
                <a:spcPts val="0"/>
              </a:spcBef>
              <a:spcAft>
                <a:spcPts val="0"/>
              </a:spcAft>
              <a:buSzPts val="2400"/>
              <a:buChar char="○"/>
            </a:pPr>
            <a:r>
              <a:rPr lang="en"/>
              <a:t>XML data management standards allow definition of a schema for XML documents.</a:t>
            </a:r>
            <a:endParaRPr/>
          </a:p>
          <a:p>
            <a:pPr indent="-381000" lvl="1" marL="914400" rtl="0" algn="l">
              <a:spcBef>
                <a:spcPts val="0"/>
              </a:spcBef>
              <a:spcAft>
                <a:spcPts val="0"/>
              </a:spcAft>
              <a:buSzPts val="2400"/>
              <a:buChar char="○"/>
            </a:pPr>
            <a:r>
              <a:rPr lang="en"/>
              <a:t>Changes to schema can be implemented quickly.</a:t>
            </a:r>
            <a:endParaRPr/>
          </a:p>
          <a:p>
            <a:pPr indent="-381000" lvl="1" marL="914400" rtl="0" algn="l">
              <a:spcBef>
                <a:spcPts val="0"/>
              </a:spcBef>
              <a:spcAft>
                <a:spcPts val="0"/>
              </a:spcAft>
              <a:buSzPts val="2400"/>
              <a:buChar char="○"/>
            </a:pPr>
            <a:r>
              <a:rPr lang="en"/>
              <a:t>Trade-off: XML-based systems can be less scalable due to XML management overhead and lack of database optimization support. </a:t>
            </a:r>
            <a:endParaRPr/>
          </a:p>
        </p:txBody>
      </p:sp>
      <p:sp>
        <p:nvSpPr>
          <p:cNvPr id="155" name="Google Shape;155;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Flow</a:t>
            </a:r>
            <a:endParaRPr/>
          </a:p>
        </p:txBody>
      </p:sp>
      <p:sp>
        <p:nvSpPr>
          <p:cNvPr id="161" name="Google Shape;161;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Char char="●"/>
            </a:pPr>
            <a:r>
              <a:rPr lang="en"/>
              <a:t>How does information move around the system? How is it accessed and modified by system elements?</a:t>
            </a:r>
            <a:endParaRPr/>
          </a:p>
          <a:p>
            <a:pPr indent="-381000" lvl="1" marL="914400" marR="0" rtl="0" algn="l">
              <a:lnSpc>
                <a:spcPct val="100000"/>
              </a:lnSpc>
              <a:spcBef>
                <a:spcPts val="0"/>
              </a:spcBef>
              <a:spcAft>
                <a:spcPts val="0"/>
              </a:spcAft>
              <a:buSzPts val="2400"/>
              <a:buChar char="○"/>
            </a:pPr>
            <a:r>
              <a:rPr lang="en"/>
              <a:t>Where is data created and destroyed?</a:t>
            </a:r>
            <a:endParaRPr/>
          </a:p>
          <a:p>
            <a:pPr indent="-381000" lvl="1" marL="914400" marR="0" rtl="0" algn="l">
              <a:lnSpc>
                <a:spcPct val="100000"/>
              </a:lnSpc>
              <a:spcBef>
                <a:spcPts val="0"/>
              </a:spcBef>
              <a:spcAft>
                <a:spcPts val="0"/>
              </a:spcAft>
              <a:buSzPts val="2400"/>
              <a:buChar char="○"/>
            </a:pPr>
            <a:r>
              <a:rPr lang="en"/>
              <a:t>Where is data accessed, modified, and enriched?</a:t>
            </a:r>
            <a:endParaRPr/>
          </a:p>
          <a:p>
            <a:pPr indent="-381000" lvl="1" marL="914400" marR="0" rtl="0" algn="l">
              <a:lnSpc>
                <a:spcPct val="100000"/>
              </a:lnSpc>
              <a:spcBef>
                <a:spcPts val="0"/>
              </a:spcBef>
              <a:spcAft>
                <a:spcPts val="0"/>
              </a:spcAft>
              <a:buSzPts val="2400"/>
              <a:buChar char="○"/>
            </a:pPr>
            <a:r>
              <a:rPr lang="en"/>
              <a:t>How do individual data items change as they move around the system?</a:t>
            </a:r>
            <a:endParaRPr/>
          </a:p>
          <a:p>
            <a:pPr indent="-419100" lvl="0" marL="457200" marR="0" rtl="0" algn="l">
              <a:lnSpc>
                <a:spcPct val="100000"/>
              </a:lnSpc>
              <a:spcBef>
                <a:spcPts val="0"/>
              </a:spcBef>
              <a:spcAft>
                <a:spcPts val="0"/>
              </a:spcAft>
              <a:buSzPts val="3000"/>
              <a:buChar char="●"/>
            </a:pPr>
            <a:r>
              <a:rPr lang="en"/>
              <a:t>Architecture must identify the most important information flows. </a:t>
            </a:r>
            <a:endParaRPr/>
          </a:p>
          <a:p>
            <a:pPr indent="-381000" lvl="1" marL="914400" marR="0" rtl="0" algn="l">
              <a:lnSpc>
                <a:spcPct val="100000"/>
              </a:lnSpc>
              <a:spcBef>
                <a:spcPts val="0"/>
              </a:spcBef>
              <a:spcAft>
                <a:spcPts val="0"/>
              </a:spcAft>
              <a:buSzPts val="2400"/>
              <a:buChar char="○"/>
            </a:pPr>
            <a:r>
              <a:rPr lang="en"/>
              <a:t>May be part of functional view.</a:t>
            </a:r>
            <a:endParaRPr/>
          </a:p>
        </p:txBody>
      </p:sp>
      <p:sp>
        <p:nvSpPr>
          <p:cNvPr id="162" name="Google Shape;162;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Consistency</a:t>
            </a:r>
            <a:endParaRPr/>
          </a:p>
        </p:txBody>
      </p:sp>
      <p:sp>
        <p:nvSpPr>
          <p:cNvPr id="168" name="Google Shape;168;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Information held in different parts of the system must be compatible, congruent, and not in conflict.</a:t>
            </a:r>
            <a:endParaRPr/>
          </a:p>
          <a:p>
            <a:pPr indent="-419100" lvl="0" marL="457200" rtl="0" algn="l">
              <a:spcBef>
                <a:spcPts val="0"/>
              </a:spcBef>
              <a:spcAft>
                <a:spcPts val="0"/>
              </a:spcAft>
              <a:buSzPts val="3000"/>
              <a:buChar char="●"/>
            </a:pPr>
            <a:r>
              <a:rPr lang="en"/>
              <a:t>Transactions are updates that occur as an atomic unit (all updates accepted or none).</a:t>
            </a:r>
            <a:endParaRPr/>
          </a:p>
          <a:p>
            <a:pPr indent="-381000" lvl="1" marL="914400" rtl="0" algn="l">
              <a:spcBef>
                <a:spcPts val="0"/>
              </a:spcBef>
              <a:spcAft>
                <a:spcPts val="0"/>
              </a:spcAft>
              <a:buSzPts val="2400"/>
              <a:buChar char="○"/>
            </a:pPr>
            <a:r>
              <a:rPr lang="en"/>
              <a:t>Transaction management ensures right outcome by committing updates only if all updates can be applied.</a:t>
            </a:r>
            <a:endParaRPr/>
          </a:p>
          <a:p>
            <a:pPr indent="-381000" lvl="1" marL="914400" rtl="0" algn="l">
              <a:spcBef>
                <a:spcPts val="0"/>
              </a:spcBef>
              <a:spcAft>
                <a:spcPts val="0"/>
              </a:spcAft>
              <a:buSzPts val="2400"/>
              <a:buChar char="○"/>
            </a:pPr>
            <a:r>
              <a:rPr lang="en"/>
              <a:t>Ex: Customer transfers $500 from CHECKING to SAVINGS. Implemented as two updates. Important that either both updates work or neither do.</a:t>
            </a:r>
            <a:endParaRPr/>
          </a:p>
        </p:txBody>
      </p:sp>
      <p:sp>
        <p:nvSpPr>
          <p:cNvPr id="169" name="Google Shape;169;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Consistency</a:t>
            </a:r>
            <a:endParaRPr/>
          </a:p>
        </p:txBody>
      </p:sp>
      <p:sp>
        <p:nvSpPr>
          <p:cNvPr id="175" name="Google Shape;175;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Transaction management across systems or </a:t>
            </a:r>
            <a:r>
              <a:rPr lang="en"/>
              <a:t>processes</a:t>
            </a:r>
            <a:r>
              <a:rPr lang="en"/>
              <a:t> is complicated to build or operate.</a:t>
            </a:r>
            <a:endParaRPr/>
          </a:p>
          <a:p>
            <a:pPr indent="-419100" lvl="0" marL="457200" marR="0" rtl="0" algn="l">
              <a:lnSpc>
                <a:spcPct val="100000"/>
              </a:lnSpc>
              <a:spcBef>
                <a:spcPts val="0"/>
              </a:spcBef>
              <a:spcAft>
                <a:spcPts val="0"/>
              </a:spcAft>
              <a:buSzPts val="3000"/>
              <a:buChar char="●"/>
            </a:pPr>
            <a:r>
              <a:rPr lang="en"/>
              <a:t>Compensating Transactions:</a:t>
            </a:r>
            <a:endParaRPr/>
          </a:p>
          <a:p>
            <a:pPr indent="-381000" lvl="1" marL="914400" marR="0" rtl="0" algn="l">
              <a:lnSpc>
                <a:spcPct val="100000"/>
              </a:lnSpc>
              <a:spcBef>
                <a:spcPts val="0"/>
              </a:spcBef>
              <a:spcAft>
                <a:spcPts val="0"/>
              </a:spcAft>
              <a:buSzPts val="2400"/>
              <a:buChar char="○"/>
            </a:pPr>
            <a:r>
              <a:rPr lang="en"/>
              <a:t>Each data update is committed individually.</a:t>
            </a:r>
            <a:endParaRPr/>
          </a:p>
          <a:p>
            <a:pPr indent="-381000" lvl="1" marL="914400" marR="0" rtl="0" algn="l">
              <a:lnSpc>
                <a:spcPct val="100000"/>
              </a:lnSpc>
              <a:spcBef>
                <a:spcPts val="0"/>
              </a:spcBef>
              <a:spcAft>
                <a:spcPts val="0"/>
              </a:spcAft>
              <a:buSzPts val="2400"/>
              <a:buChar char="○"/>
            </a:pPr>
            <a:r>
              <a:rPr lang="en"/>
              <a:t>If a later update fails, each committed update is reversed with a new transaction with an equal and opposite effect.</a:t>
            </a:r>
            <a:endParaRPr/>
          </a:p>
          <a:p>
            <a:pPr indent="-355600" lvl="2" marL="1371600" marR="0" rtl="0" algn="l">
              <a:lnSpc>
                <a:spcPct val="100000"/>
              </a:lnSpc>
              <a:spcBef>
                <a:spcPts val="0"/>
              </a:spcBef>
              <a:spcAft>
                <a:spcPts val="0"/>
              </a:spcAft>
              <a:buSzPts val="2000"/>
              <a:buChar char="■"/>
            </a:pPr>
            <a:r>
              <a:rPr lang="en" sz="2000"/>
              <a:t>If withdrawal succeeds and deposit fails, a compensating deposit of $500 to the checking account will restore the original state.</a:t>
            </a:r>
            <a:endParaRPr sz="2000"/>
          </a:p>
          <a:p>
            <a:pPr indent="-381000" lvl="1" marL="914400" marR="0" rtl="0" algn="l">
              <a:lnSpc>
                <a:spcPct val="100000"/>
              </a:lnSpc>
              <a:spcBef>
                <a:spcPts val="0"/>
              </a:spcBef>
              <a:spcAft>
                <a:spcPts val="0"/>
              </a:spcAft>
              <a:buSzPts val="2400"/>
              <a:buChar char="○"/>
            </a:pPr>
            <a:r>
              <a:rPr lang="en"/>
              <a:t>Do not require locks over separate data stores at the same time. </a:t>
            </a:r>
            <a:endParaRPr/>
          </a:p>
          <a:p>
            <a:pPr indent="-381000" lvl="1" marL="914400" marR="0" rtl="0" algn="l">
              <a:lnSpc>
                <a:spcPct val="100000"/>
              </a:lnSpc>
              <a:spcBef>
                <a:spcPts val="0"/>
              </a:spcBef>
              <a:spcAft>
                <a:spcPts val="0"/>
              </a:spcAft>
              <a:buSzPts val="2400"/>
              <a:buChar char="○"/>
            </a:pPr>
            <a:r>
              <a:rPr lang="en"/>
              <a:t>Problem: what if the compensating transaction fails?</a:t>
            </a:r>
            <a:endParaRPr/>
          </a:p>
        </p:txBody>
      </p:sp>
      <p:sp>
        <p:nvSpPr>
          <p:cNvPr id="176" name="Google Shape;176;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Manipulation</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Most software manipulates data.</a:t>
            </a:r>
            <a:endParaRPr/>
          </a:p>
          <a:p>
            <a:pPr indent="-381000" lvl="1" marL="914400" rtl="0" algn="l">
              <a:spcBef>
                <a:spcPts val="0"/>
              </a:spcBef>
              <a:spcAft>
                <a:spcPts val="0"/>
              </a:spcAft>
              <a:buSzPts val="2400"/>
              <a:buChar char="○"/>
            </a:pPr>
            <a:r>
              <a:rPr lang="en"/>
              <a:t>Most organizations </a:t>
            </a:r>
            <a:r>
              <a:rPr lang="en"/>
              <a:t>possess</a:t>
            </a:r>
            <a:r>
              <a:rPr lang="en"/>
              <a:t> massive amounts of data on customers and products.</a:t>
            </a:r>
            <a:endParaRPr/>
          </a:p>
          <a:p>
            <a:pPr indent="-419100" lvl="0" marL="457200" rtl="0" algn="l">
              <a:spcBef>
                <a:spcPts val="0"/>
              </a:spcBef>
              <a:spcAft>
                <a:spcPts val="0"/>
              </a:spcAft>
              <a:buSzPts val="3000"/>
              <a:buChar char="●"/>
            </a:pPr>
            <a:r>
              <a:rPr lang="en"/>
              <a:t>The architecture requires a summary view of static information structure and dynamic information flow.</a:t>
            </a:r>
            <a:endParaRPr/>
          </a:p>
          <a:p>
            <a:pPr indent="-381000" lvl="1" marL="914400" rtl="0" algn="l">
              <a:spcBef>
                <a:spcPts val="0"/>
              </a:spcBef>
              <a:spcAft>
                <a:spcPts val="0"/>
              </a:spcAft>
              <a:buSzPts val="2400"/>
              <a:buChar char="○"/>
            </a:pPr>
            <a:r>
              <a:rPr lang="en"/>
              <a:t>Answers questions around ownership, latency, relationships, identifiers, and more.</a:t>
            </a:r>
            <a:endParaRPr/>
          </a:p>
          <a:p>
            <a:pPr indent="-419100" lvl="0" marL="457200" rtl="0" algn="l">
              <a:spcBef>
                <a:spcPts val="0"/>
              </a:spcBef>
              <a:spcAft>
                <a:spcPts val="0"/>
              </a:spcAft>
              <a:buSzPts val="3000"/>
              <a:buChar char="●"/>
            </a:pPr>
            <a:r>
              <a:rPr b="1" lang="en"/>
              <a:t>The Information View</a:t>
            </a:r>
            <a:r>
              <a:rPr lang="en"/>
              <a:t> details how the system will manipulate, manage, and distribute information.</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Consistency</a:t>
            </a:r>
            <a:endParaRPr/>
          </a:p>
        </p:txBody>
      </p:sp>
      <p:sp>
        <p:nvSpPr>
          <p:cNvPr id="182" name="Google Shape;182;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Eventual Consistency:</a:t>
            </a:r>
            <a:endParaRPr/>
          </a:p>
          <a:p>
            <a:pPr indent="-381000" lvl="1" marL="914400" marR="0" rtl="0" algn="l">
              <a:lnSpc>
                <a:spcPct val="100000"/>
              </a:lnSpc>
              <a:spcBef>
                <a:spcPts val="0"/>
              </a:spcBef>
              <a:spcAft>
                <a:spcPts val="0"/>
              </a:spcAft>
              <a:buSzPts val="2400"/>
              <a:buChar char="○"/>
            </a:pPr>
            <a:r>
              <a:rPr lang="en"/>
              <a:t>Favor high availability over consistency.</a:t>
            </a:r>
            <a:endParaRPr/>
          </a:p>
          <a:p>
            <a:pPr indent="-381000" lvl="1" marL="914400" marR="0" rtl="0" algn="l">
              <a:lnSpc>
                <a:spcPct val="100000"/>
              </a:lnSpc>
              <a:spcBef>
                <a:spcPts val="0"/>
              </a:spcBef>
              <a:spcAft>
                <a:spcPts val="0"/>
              </a:spcAft>
              <a:buSzPts val="2400"/>
              <a:buChar char="○"/>
            </a:pPr>
            <a:r>
              <a:rPr lang="en"/>
              <a:t>Guarantees that all instances of the same data will eventually be updated to a value, without guarantee of </a:t>
            </a:r>
            <a:r>
              <a:rPr i="1" lang="en"/>
              <a:t>when</a:t>
            </a:r>
            <a:r>
              <a:rPr lang="en"/>
              <a:t> this will occur.</a:t>
            </a:r>
            <a:endParaRPr/>
          </a:p>
          <a:p>
            <a:pPr indent="-355600" lvl="2" marL="1371600" marR="0" rtl="0" algn="l">
              <a:lnSpc>
                <a:spcPct val="100000"/>
              </a:lnSpc>
              <a:spcBef>
                <a:spcPts val="0"/>
              </a:spcBef>
              <a:spcAft>
                <a:spcPts val="0"/>
              </a:spcAft>
              <a:buSzPts val="2000"/>
              <a:buChar char="■"/>
            </a:pPr>
            <a:r>
              <a:rPr lang="en" sz="2000"/>
              <a:t>Used by DNS system, NoSQL databases</a:t>
            </a:r>
            <a:endParaRPr sz="2000"/>
          </a:p>
          <a:p>
            <a:pPr indent="-381000" lvl="1" marL="914400" marR="0" rtl="0" algn="l">
              <a:lnSpc>
                <a:spcPct val="100000"/>
              </a:lnSpc>
              <a:spcBef>
                <a:spcPts val="0"/>
              </a:spcBef>
              <a:spcAft>
                <a:spcPts val="0"/>
              </a:spcAft>
              <a:buSzPts val="2400"/>
              <a:buChar char="○"/>
            </a:pPr>
            <a:r>
              <a:rPr lang="en"/>
              <a:t>BASE principles:</a:t>
            </a:r>
            <a:endParaRPr/>
          </a:p>
          <a:p>
            <a:pPr indent="-355600" lvl="2" marL="1371600" marR="0" rtl="0" algn="l">
              <a:lnSpc>
                <a:spcPct val="100000"/>
              </a:lnSpc>
              <a:spcBef>
                <a:spcPts val="0"/>
              </a:spcBef>
              <a:spcAft>
                <a:spcPts val="0"/>
              </a:spcAft>
              <a:buSzPts val="2000"/>
              <a:buChar char="■"/>
            </a:pPr>
            <a:r>
              <a:rPr lang="en" sz="2000"/>
              <a:t>Basic Availability: Data should be available in the presence of multiple failures. Instead of a central data store, spread data across many systems with high replication.</a:t>
            </a:r>
            <a:endParaRPr sz="2000"/>
          </a:p>
          <a:p>
            <a:pPr indent="-355600" lvl="2" marL="1371600" marR="0" rtl="0" algn="l">
              <a:lnSpc>
                <a:spcPct val="100000"/>
              </a:lnSpc>
              <a:spcBef>
                <a:spcPts val="0"/>
              </a:spcBef>
              <a:spcAft>
                <a:spcPts val="0"/>
              </a:spcAft>
              <a:buSzPts val="2000"/>
              <a:buChar char="■"/>
            </a:pPr>
            <a:r>
              <a:rPr lang="en" sz="2000"/>
              <a:t>Soft State: Data consistency is left to developer, not the database.</a:t>
            </a:r>
            <a:endParaRPr sz="2000"/>
          </a:p>
          <a:p>
            <a:pPr indent="-355600" lvl="2" marL="1371600" marR="0" rtl="0" algn="l">
              <a:lnSpc>
                <a:spcPct val="100000"/>
              </a:lnSpc>
              <a:spcBef>
                <a:spcPts val="0"/>
              </a:spcBef>
              <a:spcAft>
                <a:spcPts val="0"/>
              </a:spcAft>
              <a:buSzPts val="2000"/>
              <a:buChar char="■"/>
            </a:pPr>
            <a:r>
              <a:rPr lang="en" sz="2000"/>
              <a:t>Eventual Consistency: Data will converge to consistency.</a:t>
            </a:r>
            <a:endParaRPr sz="2000"/>
          </a:p>
        </p:txBody>
      </p:sp>
      <p:sp>
        <p:nvSpPr>
          <p:cNvPr id="183" name="Google Shape;183;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Quality</a:t>
            </a:r>
            <a:endParaRPr/>
          </a:p>
        </p:txBody>
      </p:sp>
      <p:sp>
        <p:nvSpPr>
          <p:cNvPr id="189" name="Google Shape;189;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Are data values in your system accurate?</a:t>
            </a:r>
            <a:endParaRPr/>
          </a:p>
          <a:p>
            <a:pPr indent="-419100" lvl="0" marL="457200" rtl="0" algn="l">
              <a:spcBef>
                <a:spcPts val="0"/>
              </a:spcBef>
              <a:spcAft>
                <a:spcPts val="0"/>
              </a:spcAft>
              <a:buSzPts val="3000"/>
              <a:buChar char="●"/>
            </a:pPr>
            <a:r>
              <a:rPr lang="en"/>
              <a:t>Affects the architecture of systems that use information from a variety of sources.</a:t>
            </a:r>
            <a:endParaRPr/>
          </a:p>
          <a:p>
            <a:pPr indent="-381000" lvl="1" marL="914400" rtl="0" algn="l">
              <a:spcBef>
                <a:spcPts val="0"/>
              </a:spcBef>
              <a:spcAft>
                <a:spcPts val="0"/>
              </a:spcAft>
              <a:buSzPts val="2400"/>
              <a:buChar char="○"/>
            </a:pPr>
            <a:r>
              <a:rPr lang="en"/>
              <a:t>How will data quality be assessed and monitored?</a:t>
            </a:r>
            <a:endParaRPr/>
          </a:p>
          <a:p>
            <a:pPr indent="-381000" lvl="1" marL="914400" rtl="0" algn="l">
              <a:spcBef>
                <a:spcPts val="0"/>
              </a:spcBef>
              <a:spcAft>
                <a:spcPts val="0"/>
              </a:spcAft>
              <a:buSzPts val="2400"/>
              <a:buChar char="○"/>
            </a:pPr>
            <a:r>
              <a:rPr lang="en"/>
              <a:t>What minimum quality criteria must be met?</a:t>
            </a:r>
            <a:endParaRPr/>
          </a:p>
          <a:p>
            <a:pPr indent="-381000" lvl="1" marL="914400" rtl="0" algn="l">
              <a:spcBef>
                <a:spcPts val="0"/>
              </a:spcBef>
              <a:spcAft>
                <a:spcPts val="0"/>
              </a:spcAft>
              <a:buSzPts val="2400"/>
              <a:buChar char="○"/>
            </a:pPr>
            <a:r>
              <a:rPr lang="en"/>
              <a:t>How will these criteria be enforced?</a:t>
            </a:r>
            <a:endParaRPr/>
          </a:p>
          <a:p>
            <a:pPr indent="-381000" lvl="1" marL="914400" rtl="0" algn="l">
              <a:spcBef>
                <a:spcPts val="0"/>
              </a:spcBef>
              <a:spcAft>
                <a:spcPts val="0"/>
              </a:spcAft>
              <a:buSzPts val="2400"/>
              <a:buChar char="○"/>
            </a:pPr>
            <a:r>
              <a:rPr lang="en"/>
              <a:t>How will poor-quality information be improved? </a:t>
            </a:r>
            <a:endParaRPr/>
          </a:p>
          <a:p>
            <a:pPr indent="-381000" lvl="1" marL="914400" rtl="0" algn="l">
              <a:spcBef>
                <a:spcPts val="0"/>
              </a:spcBef>
              <a:spcAft>
                <a:spcPts val="0"/>
              </a:spcAft>
              <a:buSzPts val="2400"/>
              <a:buChar char="○"/>
            </a:pPr>
            <a:r>
              <a:rPr lang="en"/>
              <a:t>Can good-quality information be corrupted by information of lesser quality?</a:t>
            </a:r>
            <a:endParaRPr/>
          </a:p>
          <a:p>
            <a:pPr indent="-381000" lvl="1" marL="914400" rtl="0" algn="l">
              <a:spcBef>
                <a:spcPts val="0"/>
              </a:spcBef>
              <a:spcAft>
                <a:spcPts val="0"/>
              </a:spcAft>
              <a:buSzPts val="2400"/>
              <a:buChar char="○"/>
            </a:pPr>
            <a:r>
              <a:rPr lang="en"/>
              <a:t>If so, should this be prevented or checked?</a:t>
            </a:r>
            <a:endParaRPr/>
          </a:p>
          <a:p>
            <a:pPr indent="-381000" lvl="1" marL="914400" rtl="0" algn="l">
              <a:spcBef>
                <a:spcPts val="0"/>
              </a:spcBef>
              <a:spcAft>
                <a:spcPts val="0"/>
              </a:spcAft>
              <a:buSzPts val="2400"/>
              <a:buChar char="○"/>
            </a:pPr>
            <a:r>
              <a:rPr lang="en"/>
              <a:t>Is it possible for information quality to degrade as it flows around the system?</a:t>
            </a:r>
            <a:br>
              <a:rPr lang="en"/>
            </a:br>
            <a:br>
              <a:rPr lang="en"/>
            </a:br>
            <a:endParaRPr/>
          </a:p>
        </p:txBody>
      </p:sp>
      <p:sp>
        <p:nvSpPr>
          <p:cNvPr id="190" name="Google Shape;190;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Quality</a:t>
            </a:r>
            <a:endParaRPr/>
          </a:p>
        </p:txBody>
      </p:sp>
      <p:sp>
        <p:nvSpPr>
          <p:cNvPr id="196" name="Google Shape;196;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May be necessary to develop tools for </a:t>
            </a:r>
            <a:r>
              <a:rPr lang="en"/>
              <a:t>monitoring</a:t>
            </a:r>
            <a:r>
              <a:rPr lang="en"/>
              <a:t> or assessing information quality.</a:t>
            </a:r>
            <a:endParaRPr/>
          </a:p>
          <a:p>
            <a:pPr indent="-419100" lvl="0" marL="457200" rtl="0" algn="l">
              <a:spcBef>
                <a:spcPts val="0"/>
              </a:spcBef>
              <a:spcAft>
                <a:spcPts val="0"/>
              </a:spcAft>
              <a:buSzPts val="3000"/>
              <a:buChar char="●"/>
            </a:pPr>
            <a:r>
              <a:rPr lang="en"/>
              <a:t>Data may need to be held in a “holding” state for human repair.</a:t>
            </a:r>
            <a:endParaRPr/>
          </a:p>
          <a:p>
            <a:pPr indent="-381000" lvl="1" marL="914400" rtl="0" algn="l">
              <a:spcBef>
                <a:spcPts val="0"/>
              </a:spcBef>
              <a:spcAft>
                <a:spcPts val="0"/>
              </a:spcAft>
              <a:buSzPts val="2400"/>
              <a:buChar char="○"/>
            </a:pPr>
            <a:r>
              <a:rPr lang="en"/>
              <a:t>Often managed through workflow. </a:t>
            </a:r>
            <a:endParaRPr/>
          </a:p>
          <a:p>
            <a:pPr indent="-381000" lvl="1" marL="914400" rtl="0" algn="l">
              <a:spcBef>
                <a:spcPts val="0"/>
              </a:spcBef>
              <a:spcAft>
                <a:spcPts val="0"/>
              </a:spcAft>
              <a:buSzPts val="2400"/>
              <a:buChar char="○"/>
            </a:pPr>
            <a:r>
              <a:rPr lang="en"/>
              <a:t>List of tasks (i.e., correct customer names) is managed in a central database.</a:t>
            </a:r>
            <a:endParaRPr/>
          </a:p>
          <a:p>
            <a:pPr indent="-381000" lvl="1" marL="914400" rtl="0" algn="l">
              <a:spcBef>
                <a:spcPts val="0"/>
              </a:spcBef>
              <a:spcAft>
                <a:spcPts val="0"/>
              </a:spcAft>
              <a:buSzPts val="2400"/>
              <a:buChar char="○"/>
            </a:pPr>
            <a:r>
              <a:rPr lang="en"/>
              <a:t>Tasks are assigned to workers and the system tracks status.</a:t>
            </a:r>
            <a:endParaRPr/>
          </a:p>
          <a:p>
            <a:pPr indent="-381000" lvl="1" marL="914400" rtl="0" algn="l">
              <a:spcBef>
                <a:spcPts val="0"/>
              </a:spcBef>
              <a:spcAft>
                <a:spcPts val="0"/>
              </a:spcAft>
              <a:buSzPts val="2400"/>
              <a:buChar char="○"/>
            </a:pPr>
            <a:r>
              <a:rPr lang="en"/>
              <a:t>Tasks can be standard or ad hoc.</a:t>
            </a:r>
            <a:endParaRPr/>
          </a:p>
          <a:p>
            <a:pPr indent="-381000" lvl="1" marL="914400" rtl="0" algn="l">
              <a:spcBef>
                <a:spcPts val="0"/>
              </a:spcBef>
              <a:spcAft>
                <a:spcPts val="0"/>
              </a:spcAft>
              <a:buSzPts val="2400"/>
              <a:buChar char="○"/>
            </a:pPr>
            <a:r>
              <a:rPr lang="en"/>
              <a:t>Company sets target service level.</a:t>
            </a:r>
            <a:endParaRPr/>
          </a:p>
        </p:txBody>
      </p:sp>
      <p:sp>
        <p:nvSpPr>
          <p:cNvPr id="197" name="Google Shape;197;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Timeliness</a:t>
            </a:r>
            <a:endParaRPr/>
          </a:p>
        </p:txBody>
      </p:sp>
      <p:sp>
        <p:nvSpPr>
          <p:cNvPr id="203" name="Google Shape;203;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 distributed </a:t>
            </a:r>
            <a:r>
              <a:rPr lang="en"/>
              <a:t>environments</a:t>
            </a:r>
            <a:r>
              <a:rPr lang="en"/>
              <a:t>, information can be out of date.</a:t>
            </a:r>
            <a:endParaRPr/>
          </a:p>
          <a:p>
            <a:pPr indent="-381000" lvl="1" marL="914400" rtl="0" algn="l">
              <a:spcBef>
                <a:spcPts val="0"/>
              </a:spcBef>
              <a:spcAft>
                <a:spcPts val="0"/>
              </a:spcAft>
              <a:buSzPts val="2400"/>
              <a:buChar char="○"/>
            </a:pPr>
            <a:r>
              <a:rPr lang="en"/>
              <a:t>Commodity brokerage system accepts information feeds and filters through a central gateway.</a:t>
            </a:r>
            <a:endParaRPr/>
          </a:p>
          <a:p>
            <a:pPr indent="-381000" lvl="1" marL="914400" rtl="0" algn="l">
              <a:spcBef>
                <a:spcPts val="0"/>
              </a:spcBef>
              <a:spcAft>
                <a:spcPts val="0"/>
              </a:spcAft>
              <a:buSzPts val="2400"/>
              <a:buChar char="○"/>
            </a:pPr>
            <a:r>
              <a:rPr lang="en"/>
              <a:t>After returning from downtime, the gateway floods subscribers with messages that contain old price information.</a:t>
            </a:r>
            <a:endParaRPr/>
          </a:p>
          <a:p>
            <a:pPr indent="-381000" lvl="1" marL="914400" rtl="0" algn="l">
              <a:spcBef>
                <a:spcPts val="0"/>
              </a:spcBef>
              <a:spcAft>
                <a:spcPts val="0"/>
              </a:spcAft>
              <a:buSzPts val="2400"/>
              <a:buChar char="○"/>
            </a:pPr>
            <a:r>
              <a:rPr lang="en"/>
              <a:t>Gateway should be modified so that, after a failure, it discards cached </a:t>
            </a:r>
            <a:r>
              <a:rPr lang="en"/>
              <a:t>messages</a:t>
            </a:r>
            <a:r>
              <a:rPr lang="en"/>
              <a:t> older than a threshold. Will enable faster recovery.</a:t>
            </a:r>
            <a:endParaRPr/>
          </a:p>
        </p:txBody>
      </p:sp>
      <p:sp>
        <p:nvSpPr>
          <p:cNvPr id="204" name="Google Shape;204;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Timeliness</a:t>
            </a:r>
            <a:endParaRPr/>
          </a:p>
        </p:txBody>
      </p:sp>
      <p:sp>
        <p:nvSpPr>
          <p:cNvPr id="210" name="Google Shape;210;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Information transfer from producers to consumers takes time.</a:t>
            </a:r>
            <a:endParaRPr/>
          </a:p>
          <a:p>
            <a:pPr indent="-381000" lvl="1" marL="914400" marR="0" rtl="0" algn="l">
              <a:lnSpc>
                <a:spcPct val="100000"/>
              </a:lnSpc>
              <a:spcBef>
                <a:spcPts val="0"/>
              </a:spcBef>
              <a:spcAft>
                <a:spcPts val="0"/>
              </a:spcAft>
              <a:buSzPts val="2400"/>
              <a:buChar char="○"/>
            </a:pPr>
            <a:r>
              <a:rPr lang="en"/>
              <a:t>If lag cannot be reduced to near-zero, architecture must deal with impact of inconsistent information.</a:t>
            </a:r>
            <a:endParaRPr/>
          </a:p>
          <a:p>
            <a:pPr indent="-381000" lvl="1" marL="914400" marR="0" rtl="0" algn="l">
              <a:lnSpc>
                <a:spcPct val="100000"/>
              </a:lnSpc>
              <a:spcBef>
                <a:spcPts val="0"/>
              </a:spcBef>
              <a:spcAft>
                <a:spcPts val="0"/>
              </a:spcAft>
              <a:buSzPts val="2400"/>
              <a:buChar char="○"/>
            </a:pPr>
            <a:r>
              <a:rPr lang="en"/>
              <a:t>Time lag measured in terms of length of time between data update at source and the updated value being available throughout system.</a:t>
            </a:r>
            <a:endParaRPr/>
          </a:p>
          <a:p>
            <a:pPr indent="-419100" lvl="0" marL="457200" marR="0" rtl="0" algn="l">
              <a:lnSpc>
                <a:spcPct val="100000"/>
              </a:lnSpc>
              <a:spcBef>
                <a:spcPts val="0"/>
              </a:spcBef>
              <a:spcAft>
                <a:spcPts val="0"/>
              </a:spcAft>
              <a:buSzPts val="3000"/>
              <a:buChar char="●"/>
            </a:pPr>
            <a:r>
              <a:rPr lang="en"/>
              <a:t>Take into account age of data items (since last update by data source). </a:t>
            </a:r>
            <a:endParaRPr/>
          </a:p>
          <a:p>
            <a:pPr indent="-381000" lvl="1" marL="914400" marR="0" rtl="0" algn="l">
              <a:lnSpc>
                <a:spcPct val="100000"/>
              </a:lnSpc>
              <a:spcBef>
                <a:spcPts val="0"/>
              </a:spcBef>
              <a:spcAft>
                <a:spcPts val="0"/>
              </a:spcAft>
              <a:buSzPts val="2400"/>
              <a:buChar char="○"/>
            </a:pPr>
            <a:r>
              <a:rPr lang="en"/>
              <a:t>Discard information that is older than a threshold to prevent misuse.</a:t>
            </a:r>
            <a:endParaRPr/>
          </a:p>
        </p:txBody>
      </p:sp>
      <p:sp>
        <p:nvSpPr>
          <p:cNvPr id="211" name="Google Shape;211;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Timeliness</a:t>
            </a:r>
            <a:endParaRPr/>
          </a:p>
        </p:txBody>
      </p:sp>
      <p:sp>
        <p:nvSpPr>
          <p:cNvPr id="217" name="Google Shape;217;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Identify when time-based inconsistency can occur and handle them:</a:t>
            </a:r>
            <a:endParaRPr/>
          </a:p>
          <a:p>
            <a:pPr indent="-381000" lvl="1" marL="914400" marR="0" rtl="0" algn="l">
              <a:lnSpc>
                <a:spcPct val="100000"/>
              </a:lnSpc>
              <a:spcBef>
                <a:spcPts val="0"/>
              </a:spcBef>
              <a:spcAft>
                <a:spcPts val="0"/>
              </a:spcAft>
              <a:buSzPts val="2400"/>
              <a:buChar char="○"/>
            </a:pPr>
            <a:r>
              <a:rPr lang="en"/>
              <a:t>Tag important data items with a “last updated” date and time.</a:t>
            </a:r>
            <a:endParaRPr/>
          </a:p>
          <a:p>
            <a:pPr indent="-381000" lvl="1" marL="914400" marR="0" rtl="0" algn="l">
              <a:lnSpc>
                <a:spcPct val="100000"/>
              </a:lnSpc>
              <a:spcBef>
                <a:spcPts val="0"/>
              </a:spcBef>
              <a:spcAft>
                <a:spcPts val="0"/>
              </a:spcAft>
              <a:buSzPts val="2400"/>
              <a:buChar char="○"/>
            </a:pPr>
            <a:r>
              <a:rPr lang="en"/>
              <a:t>Define “currency windows” for significant data items.</a:t>
            </a:r>
            <a:endParaRPr/>
          </a:p>
          <a:p>
            <a:pPr indent="-381000" lvl="1" marL="914400" marR="0" rtl="0" algn="l">
              <a:lnSpc>
                <a:spcPct val="100000"/>
              </a:lnSpc>
              <a:spcBef>
                <a:spcPts val="0"/>
              </a:spcBef>
              <a:spcAft>
                <a:spcPts val="0"/>
              </a:spcAft>
              <a:buSzPts val="2400"/>
              <a:buChar char="○"/>
            </a:pPr>
            <a:r>
              <a:rPr lang="en"/>
              <a:t>Warn users when information may be outdated.</a:t>
            </a:r>
            <a:endParaRPr/>
          </a:p>
          <a:p>
            <a:pPr indent="-381000" lvl="1" marL="914400" marR="0" rtl="0" algn="l">
              <a:lnSpc>
                <a:spcPct val="100000"/>
              </a:lnSpc>
              <a:spcBef>
                <a:spcPts val="0"/>
              </a:spcBef>
              <a:spcAft>
                <a:spcPts val="0"/>
              </a:spcAft>
              <a:buSzPts val="2400"/>
              <a:buChar char="○"/>
            </a:pPr>
            <a:r>
              <a:rPr lang="en"/>
              <a:t>Hide or discard information that may be too old.</a:t>
            </a:r>
            <a:endParaRPr/>
          </a:p>
          <a:p>
            <a:pPr indent="-381000" lvl="1" marL="914400" marR="0" rtl="0" algn="l">
              <a:lnSpc>
                <a:spcPct val="100000"/>
              </a:lnSpc>
              <a:spcBef>
                <a:spcPts val="0"/>
              </a:spcBef>
              <a:spcAft>
                <a:spcPts val="0"/>
              </a:spcAft>
              <a:buSzPts val="2400"/>
              <a:buChar char="○"/>
            </a:pPr>
            <a:r>
              <a:rPr lang="en"/>
              <a:t>Reduce latency by means of faster interfaces or direct access to data sources.</a:t>
            </a:r>
            <a:br>
              <a:rPr lang="en"/>
            </a:br>
            <a:br>
              <a:rPr lang="en"/>
            </a:br>
            <a:endParaRPr/>
          </a:p>
        </p:txBody>
      </p:sp>
      <p:sp>
        <p:nvSpPr>
          <p:cNvPr id="218" name="Google Shape;218;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Archival and Retention</a:t>
            </a:r>
            <a:endParaRPr/>
          </a:p>
        </p:txBody>
      </p:sp>
      <p:sp>
        <p:nvSpPr>
          <p:cNvPr id="224" name="Google Shape;224;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Information is often retained for legal and historical analysis.</a:t>
            </a:r>
            <a:endParaRPr/>
          </a:p>
          <a:p>
            <a:pPr indent="-419100" lvl="0" marL="457200" rtl="0" algn="l">
              <a:spcBef>
                <a:spcPts val="0"/>
              </a:spcBef>
              <a:spcAft>
                <a:spcPts val="0"/>
              </a:spcAft>
              <a:buSzPts val="3000"/>
              <a:buChar char="●"/>
            </a:pPr>
            <a:r>
              <a:rPr lang="en"/>
              <a:t>Eventually, older and less-useful information should be transferred to offline storage.</a:t>
            </a:r>
            <a:endParaRPr/>
          </a:p>
          <a:p>
            <a:pPr indent="-381000" lvl="1" marL="914400" rtl="0" algn="l">
              <a:spcBef>
                <a:spcPts val="0"/>
              </a:spcBef>
              <a:spcAft>
                <a:spcPts val="0"/>
              </a:spcAft>
              <a:buSzPts val="2400"/>
              <a:buChar char="○"/>
            </a:pPr>
            <a:r>
              <a:rPr lang="en"/>
              <a:t>Scope of archived information must be carefully defined.</a:t>
            </a:r>
            <a:endParaRPr/>
          </a:p>
          <a:p>
            <a:pPr indent="-381000" lvl="1" marL="914400" rtl="0" algn="l">
              <a:spcBef>
                <a:spcPts val="0"/>
              </a:spcBef>
              <a:spcAft>
                <a:spcPts val="0"/>
              </a:spcAft>
              <a:buSzPts val="2400"/>
              <a:buChar char="○"/>
            </a:pPr>
            <a:r>
              <a:rPr lang="en"/>
              <a:t>Cannot be information needed to support production activities or used in regular analysis.</a:t>
            </a:r>
            <a:endParaRPr/>
          </a:p>
          <a:p>
            <a:pPr indent="-381000" lvl="1" marL="914400" rtl="0" algn="l">
              <a:spcBef>
                <a:spcPts val="0"/>
              </a:spcBef>
              <a:spcAft>
                <a:spcPts val="0"/>
              </a:spcAft>
              <a:buSzPts val="2400"/>
              <a:buChar char="○"/>
            </a:pPr>
            <a:r>
              <a:rPr lang="en"/>
              <a:t>Selected on basis of age and usefulness.</a:t>
            </a:r>
            <a:endParaRPr/>
          </a:p>
        </p:txBody>
      </p:sp>
      <p:sp>
        <p:nvSpPr>
          <p:cNvPr id="225" name="Google Shape;225;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Archival and Retention</a:t>
            </a:r>
            <a:endParaRPr/>
          </a:p>
        </p:txBody>
      </p:sp>
      <p:sp>
        <p:nvSpPr>
          <p:cNvPr id="231" name="Google Shape;231;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Archival strategy impacts architecture.</a:t>
            </a:r>
            <a:endParaRPr/>
          </a:p>
          <a:p>
            <a:pPr indent="-381000" lvl="1" marL="914400" marR="0" rtl="0" algn="l">
              <a:lnSpc>
                <a:spcPct val="100000"/>
              </a:lnSpc>
              <a:spcBef>
                <a:spcPts val="0"/>
              </a:spcBef>
              <a:spcAft>
                <a:spcPts val="0"/>
              </a:spcAft>
              <a:buSzPts val="2400"/>
              <a:buChar char="○"/>
            </a:pPr>
            <a:r>
              <a:rPr lang="en"/>
              <a:t>Archiving large volumes of information may make some systems fully or partly unavailable for significant periods of time.</a:t>
            </a:r>
            <a:endParaRPr/>
          </a:p>
          <a:p>
            <a:pPr indent="-381000" lvl="1" marL="914400" marR="0" rtl="0" algn="l">
              <a:lnSpc>
                <a:spcPct val="100000"/>
              </a:lnSpc>
              <a:spcBef>
                <a:spcPts val="0"/>
              </a:spcBef>
              <a:spcAft>
                <a:spcPts val="0"/>
              </a:spcAft>
              <a:buSzPts val="2400"/>
              <a:buChar char="○"/>
            </a:pPr>
            <a:r>
              <a:rPr lang="en"/>
              <a:t>Physical disk sizing needs to take into account the length of time information will be retained.</a:t>
            </a:r>
            <a:endParaRPr/>
          </a:p>
          <a:p>
            <a:pPr indent="-381000" lvl="1" marL="914400" marR="0" rtl="0" algn="l">
              <a:lnSpc>
                <a:spcPct val="100000"/>
              </a:lnSpc>
              <a:spcBef>
                <a:spcPts val="0"/>
              </a:spcBef>
              <a:spcAft>
                <a:spcPts val="0"/>
              </a:spcAft>
              <a:buSzPts val="2400"/>
              <a:buChar char="○"/>
            </a:pPr>
            <a:r>
              <a:rPr lang="en"/>
              <a:t>Need to define the processes that move production information to archive media,</a:t>
            </a:r>
            <a:endParaRPr/>
          </a:p>
          <a:p>
            <a:pPr indent="-381000" lvl="1" marL="914400" marR="0" rtl="0" algn="l">
              <a:lnSpc>
                <a:spcPct val="100000"/>
              </a:lnSpc>
              <a:spcBef>
                <a:spcPts val="0"/>
              </a:spcBef>
              <a:spcAft>
                <a:spcPts val="0"/>
              </a:spcAft>
              <a:buSzPts val="2400"/>
              <a:buChar char="○"/>
            </a:pPr>
            <a:r>
              <a:rPr lang="en"/>
              <a:t>Need to take special actions to ensure the integrity and consistency of production and archive storage.</a:t>
            </a:r>
            <a:endParaRPr/>
          </a:p>
          <a:p>
            <a:pPr indent="-381000" lvl="1" marL="914400" marR="0" rtl="0" algn="l">
              <a:lnSpc>
                <a:spcPct val="100000"/>
              </a:lnSpc>
              <a:spcBef>
                <a:spcPts val="0"/>
              </a:spcBef>
              <a:spcAft>
                <a:spcPts val="0"/>
              </a:spcAft>
              <a:buSzPts val="2400"/>
              <a:buChar char="○"/>
            </a:pPr>
            <a:r>
              <a:rPr lang="en"/>
              <a:t>There may be an impact on the network infrastructure if archive storage is remote.</a:t>
            </a:r>
            <a:br>
              <a:rPr lang="en"/>
            </a:br>
            <a:endParaRPr/>
          </a:p>
        </p:txBody>
      </p:sp>
      <p:sp>
        <p:nvSpPr>
          <p:cNvPr id="232" name="Google Shape;232;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Information Modeling</a:t>
            </a:r>
            <a:endParaRPr b="1" sz="4800">
              <a:solidFill>
                <a:srgbClr val="FFFFFF"/>
              </a:solidFill>
            </a:endParaRPr>
          </a:p>
        </p:txBody>
      </p:sp>
      <p:sp>
        <p:nvSpPr>
          <p:cNvPr id="238" name="Google Shape;238;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Models</a:t>
            </a:r>
            <a:endParaRPr/>
          </a:p>
        </p:txBody>
      </p:sp>
      <p:sp>
        <p:nvSpPr>
          <p:cNvPr id="244" name="Google Shape;244;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Static Information Models</a:t>
            </a:r>
            <a:endParaRPr/>
          </a:p>
          <a:p>
            <a:pPr indent="-381000" lvl="1" marL="914400" rtl="0" algn="l">
              <a:spcBef>
                <a:spcPts val="0"/>
              </a:spcBef>
              <a:spcAft>
                <a:spcPts val="0"/>
              </a:spcAft>
              <a:buSzPts val="2400"/>
              <a:buChar char="○"/>
            </a:pPr>
            <a:r>
              <a:rPr lang="en"/>
              <a:t>Analyze the static structure of information.</a:t>
            </a:r>
            <a:endParaRPr/>
          </a:p>
          <a:p>
            <a:pPr indent="-419100" lvl="0" marL="457200" rtl="0" algn="l">
              <a:spcBef>
                <a:spcPts val="0"/>
              </a:spcBef>
              <a:spcAft>
                <a:spcPts val="0"/>
              </a:spcAft>
              <a:buSzPts val="3000"/>
              <a:buChar char="●"/>
            </a:pPr>
            <a:r>
              <a:rPr lang="en"/>
              <a:t>Information Flow Models</a:t>
            </a:r>
            <a:endParaRPr/>
          </a:p>
          <a:p>
            <a:pPr indent="-381000" lvl="1" marL="914400" rtl="0" algn="l">
              <a:spcBef>
                <a:spcPts val="0"/>
              </a:spcBef>
              <a:spcAft>
                <a:spcPts val="0"/>
              </a:spcAft>
              <a:buSzPts val="2400"/>
              <a:buChar char="○"/>
            </a:pPr>
            <a:r>
              <a:rPr lang="en"/>
              <a:t>Analyze the dynamic movement of information between elements of the system and the world.</a:t>
            </a:r>
            <a:endParaRPr/>
          </a:p>
          <a:p>
            <a:pPr indent="-419100" lvl="0" marL="457200" rtl="0" algn="l">
              <a:spcBef>
                <a:spcPts val="0"/>
              </a:spcBef>
              <a:spcAft>
                <a:spcPts val="0"/>
              </a:spcAft>
              <a:buSzPts val="3000"/>
              <a:buChar char="●"/>
            </a:pPr>
            <a:r>
              <a:rPr lang="en"/>
              <a:t>Information Lifecycle Models</a:t>
            </a:r>
            <a:endParaRPr/>
          </a:p>
          <a:p>
            <a:pPr indent="-381000" lvl="1" marL="914400" rtl="0" algn="l">
              <a:spcBef>
                <a:spcPts val="0"/>
              </a:spcBef>
              <a:spcAft>
                <a:spcPts val="0"/>
              </a:spcAft>
              <a:buSzPts val="2400"/>
              <a:buChar char="○"/>
            </a:pPr>
            <a:r>
              <a:rPr lang="en"/>
              <a:t>Analyze the way information changes over time.</a:t>
            </a:r>
            <a:endParaRPr/>
          </a:p>
        </p:txBody>
      </p:sp>
      <p:sp>
        <p:nvSpPr>
          <p:cNvPr id="245" name="Google Shape;245;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View</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Describes the way the system stores, manipulates, manages, and distributes information.</a:t>
            </a:r>
            <a:endParaRPr/>
          </a:p>
          <a:p>
            <a:pPr indent="-381000" lvl="1" marL="914400" rtl="0" algn="l">
              <a:spcBef>
                <a:spcPts val="0"/>
              </a:spcBef>
              <a:spcAft>
                <a:spcPts val="0"/>
              </a:spcAft>
              <a:buSzPts val="2400"/>
              <a:buChar char="○"/>
            </a:pPr>
            <a:r>
              <a:rPr lang="en"/>
              <a:t>Modeled through static information structure models, information lifecycle models, information ownership models, information quality analysis, metadata models, and volumetric models.</a:t>
            </a:r>
            <a:endParaRPr/>
          </a:p>
          <a:p>
            <a:pPr indent="-381000" lvl="1" marL="914400" rtl="0" algn="l">
              <a:spcBef>
                <a:spcPts val="0"/>
              </a:spcBef>
              <a:spcAft>
                <a:spcPts val="0"/>
              </a:spcAft>
              <a:buSzPts val="2400"/>
              <a:buChar char="○"/>
            </a:pPr>
            <a:r>
              <a:rPr lang="en"/>
              <a:t>Addresses concerns around information structure,  ownership, data usage, volatility, storage models, flow, consistency, quality, timeliness, latency, age.</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Information Structure Models</a:t>
            </a:r>
            <a:endParaRPr/>
          </a:p>
        </p:txBody>
      </p:sp>
      <p:sp>
        <p:nvSpPr>
          <p:cNvPr id="251" name="Google Shape;251;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a:t>
            </a:r>
            <a:r>
              <a:rPr lang="en"/>
              <a:t>nalyze the static structure of the data.</a:t>
            </a:r>
            <a:endParaRPr/>
          </a:p>
          <a:p>
            <a:pPr indent="-381000" lvl="1" marL="914400" rtl="0" algn="l">
              <a:spcBef>
                <a:spcPts val="0"/>
              </a:spcBef>
              <a:spcAft>
                <a:spcPts val="0"/>
              </a:spcAft>
              <a:buSzPts val="2400"/>
              <a:buChar char="○"/>
            </a:pPr>
            <a:r>
              <a:rPr lang="en"/>
              <a:t>The important data elements and the relationships among them.</a:t>
            </a:r>
            <a:endParaRPr/>
          </a:p>
          <a:p>
            <a:pPr indent="-419100" lvl="0" marL="457200" rtl="0" algn="l">
              <a:spcBef>
                <a:spcPts val="0"/>
              </a:spcBef>
              <a:spcAft>
                <a:spcPts val="0"/>
              </a:spcAft>
              <a:buSzPts val="3000"/>
              <a:buChar char="●"/>
            </a:pPr>
            <a:r>
              <a:rPr lang="en"/>
              <a:t>Entity-relationship modeling</a:t>
            </a:r>
            <a:endParaRPr/>
          </a:p>
          <a:p>
            <a:pPr indent="-381000" lvl="1" marL="914400" rtl="0" algn="l">
              <a:spcBef>
                <a:spcPts val="0"/>
              </a:spcBef>
              <a:spcAft>
                <a:spcPts val="0"/>
              </a:spcAft>
              <a:buSzPts val="2400"/>
              <a:buChar char="○"/>
            </a:pPr>
            <a:r>
              <a:rPr lang="en"/>
              <a:t>Important data items are </a:t>
            </a:r>
            <a:r>
              <a:rPr i="1" lang="en"/>
              <a:t>entities</a:t>
            </a:r>
            <a:r>
              <a:rPr lang="en"/>
              <a:t>.</a:t>
            </a:r>
            <a:endParaRPr/>
          </a:p>
          <a:p>
            <a:pPr indent="-381000" lvl="1" marL="914400" rtl="0" algn="l">
              <a:spcBef>
                <a:spcPts val="0"/>
              </a:spcBef>
              <a:spcAft>
                <a:spcPts val="0"/>
              </a:spcAft>
              <a:buSzPts val="2400"/>
              <a:buChar char="○"/>
            </a:pPr>
            <a:r>
              <a:rPr lang="en"/>
              <a:t>Their parts are called </a:t>
            </a:r>
            <a:r>
              <a:rPr i="1" lang="en"/>
              <a:t>attributes</a:t>
            </a:r>
            <a:r>
              <a:rPr lang="en"/>
              <a:t>.</a:t>
            </a:r>
            <a:endParaRPr/>
          </a:p>
          <a:p>
            <a:pPr indent="-381000" lvl="1" marL="914400" rtl="0" algn="l">
              <a:spcBef>
                <a:spcPts val="0"/>
              </a:spcBef>
              <a:spcAft>
                <a:spcPts val="0"/>
              </a:spcAft>
              <a:buSzPts val="2400"/>
              <a:buChar char="○"/>
            </a:pPr>
            <a:r>
              <a:rPr lang="en"/>
              <a:t> We define </a:t>
            </a:r>
            <a:r>
              <a:rPr i="1" lang="en"/>
              <a:t>relations</a:t>
            </a:r>
            <a:r>
              <a:rPr lang="en"/>
              <a:t> between entities based on information semantics.</a:t>
            </a:r>
            <a:endParaRPr/>
          </a:p>
          <a:p>
            <a:pPr indent="-381000" lvl="1" marL="914400" rtl="0" algn="l">
              <a:spcBef>
                <a:spcPts val="0"/>
              </a:spcBef>
              <a:spcAft>
                <a:spcPts val="0"/>
              </a:spcAft>
              <a:buSzPts val="2400"/>
              <a:buChar char="○"/>
            </a:pPr>
            <a:r>
              <a:rPr lang="en"/>
              <a:t>Relations have </a:t>
            </a:r>
            <a:r>
              <a:rPr i="1" lang="en"/>
              <a:t>cardinality</a:t>
            </a:r>
            <a:r>
              <a:rPr lang="en"/>
              <a:t> based on how many of an entity can be related to an instance of the other.</a:t>
            </a:r>
            <a:endParaRPr/>
          </a:p>
          <a:p>
            <a:pPr indent="-381000" lvl="1" marL="914400" rtl="0" algn="l">
              <a:spcBef>
                <a:spcPts val="0"/>
              </a:spcBef>
              <a:spcAft>
                <a:spcPts val="0"/>
              </a:spcAft>
              <a:buSzPts val="2400"/>
              <a:buChar char="○"/>
            </a:pPr>
            <a:r>
              <a:rPr lang="en"/>
              <a:t>Similar to class diagrams, but omitting methods.</a:t>
            </a:r>
            <a:endParaRPr/>
          </a:p>
        </p:txBody>
      </p:sp>
      <p:sp>
        <p:nvSpPr>
          <p:cNvPr id="252" name="Google Shape;252;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Entity-Relationship Example</a:t>
            </a:r>
            <a:endParaRPr/>
          </a:p>
        </p:txBody>
      </p:sp>
      <p:sp>
        <p:nvSpPr>
          <p:cNvPr id="258" name="Google Shape;258;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9"/>
          <p:cNvSpPr/>
          <p:nvPr/>
        </p:nvSpPr>
        <p:spPr>
          <a:xfrm>
            <a:off x="3159450" y="1767775"/>
            <a:ext cx="19308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Publisher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 string</a:t>
            </a:r>
            <a:endParaRPr/>
          </a:p>
          <a:p>
            <a:pPr indent="0" lvl="0" marL="0" rtl="0" algn="l">
              <a:spcBef>
                <a:spcPts val="0"/>
              </a:spcBef>
              <a:spcAft>
                <a:spcPts val="0"/>
              </a:spcAft>
              <a:buNone/>
            </a:pPr>
            <a:r>
              <a:rPr lang="en"/>
              <a:t>address: string</a:t>
            </a:r>
            <a:endParaRPr/>
          </a:p>
          <a:p>
            <a:pPr indent="0" lvl="0" marL="0" rtl="0" algn="l">
              <a:spcBef>
                <a:spcPts val="0"/>
              </a:spcBef>
              <a:spcAft>
                <a:spcPts val="0"/>
              </a:spcAft>
              <a:buNone/>
            </a:pPr>
            <a:r>
              <a:rPr lang="en"/>
              <a:t>location: string</a:t>
            </a:r>
            <a:endParaRPr/>
          </a:p>
        </p:txBody>
      </p:sp>
      <p:cxnSp>
        <p:nvCxnSpPr>
          <p:cNvPr id="260" name="Google Shape;260;p39"/>
          <p:cNvCxnSpPr/>
          <p:nvPr/>
        </p:nvCxnSpPr>
        <p:spPr>
          <a:xfrm>
            <a:off x="3159450" y="2138675"/>
            <a:ext cx="1930800" cy="0"/>
          </a:xfrm>
          <a:prstGeom prst="straightConnector1">
            <a:avLst/>
          </a:prstGeom>
          <a:noFill/>
          <a:ln cap="flat" cmpd="sng" w="9525">
            <a:solidFill>
              <a:schemeClr val="dk2"/>
            </a:solidFill>
            <a:prstDash val="solid"/>
            <a:round/>
            <a:headEnd len="med" w="med" type="none"/>
            <a:tailEnd len="med" w="med" type="none"/>
          </a:ln>
        </p:spPr>
      </p:cxnSp>
      <p:sp>
        <p:nvSpPr>
          <p:cNvPr id="261" name="Google Shape;261;p39"/>
          <p:cNvSpPr/>
          <p:nvPr/>
        </p:nvSpPr>
        <p:spPr>
          <a:xfrm>
            <a:off x="678975" y="3349450"/>
            <a:ext cx="19308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Author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 string</a:t>
            </a:r>
            <a:endParaRPr/>
          </a:p>
          <a:p>
            <a:pPr indent="0" lvl="0" marL="0" rtl="0" algn="l">
              <a:spcBef>
                <a:spcPts val="0"/>
              </a:spcBef>
              <a:spcAft>
                <a:spcPts val="0"/>
              </a:spcAft>
              <a:buNone/>
            </a:pPr>
            <a:r>
              <a:rPr lang="en"/>
              <a:t>account: int</a:t>
            </a:r>
            <a:endParaRPr/>
          </a:p>
        </p:txBody>
      </p:sp>
      <p:cxnSp>
        <p:nvCxnSpPr>
          <p:cNvPr id="262" name="Google Shape;262;p39"/>
          <p:cNvCxnSpPr/>
          <p:nvPr/>
        </p:nvCxnSpPr>
        <p:spPr>
          <a:xfrm>
            <a:off x="678975" y="3720350"/>
            <a:ext cx="1930800" cy="0"/>
          </a:xfrm>
          <a:prstGeom prst="straightConnector1">
            <a:avLst/>
          </a:prstGeom>
          <a:noFill/>
          <a:ln cap="flat" cmpd="sng" w="9525">
            <a:solidFill>
              <a:schemeClr val="dk2"/>
            </a:solidFill>
            <a:prstDash val="solid"/>
            <a:round/>
            <a:headEnd len="med" w="med" type="none"/>
            <a:tailEnd len="med" w="med" type="none"/>
          </a:ln>
        </p:spPr>
      </p:cxnSp>
      <p:sp>
        <p:nvSpPr>
          <p:cNvPr id="263" name="Google Shape;263;p39"/>
          <p:cNvSpPr/>
          <p:nvPr/>
        </p:nvSpPr>
        <p:spPr>
          <a:xfrm>
            <a:off x="3159450" y="3349450"/>
            <a:ext cx="19308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Book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title: string</a:t>
            </a:r>
            <a:endParaRPr/>
          </a:p>
          <a:p>
            <a:pPr indent="0" lvl="0" marL="0" rtl="0" algn="l">
              <a:spcBef>
                <a:spcPts val="0"/>
              </a:spcBef>
              <a:spcAft>
                <a:spcPts val="0"/>
              </a:spcAft>
              <a:buNone/>
            </a:pPr>
            <a:r>
              <a:rPr lang="en"/>
              <a:t>i</a:t>
            </a:r>
            <a:r>
              <a:rPr lang="en"/>
              <a:t>sbn: string</a:t>
            </a:r>
            <a:endParaRPr/>
          </a:p>
        </p:txBody>
      </p:sp>
      <p:cxnSp>
        <p:nvCxnSpPr>
          <p:cNvPr id="264" name="Google Shape;264;p39"/>
          <p:cNvCxnSpPr/>
          <p:nvPr/>
        </p:nvCxnSpPr>
        <p:spPr>
          <a:xfrm>
            <a:off x="3159450" y="3720350"/>
            <a:ext cx="1930800" cy="0"/>
          </a:xfrm>
          <a:prstGeom prst="straightConnector1">
            <a:avLst/>
          </a:prstGeom>
          <a:noFill/>
          <a:ln cap="flat" cmpd="sng" w="9525">
            <a:solidFill>
              <a:schemeClr val="dk2"/>
            </a:solidFill>
            <a:prstDash val="solid"/>
            <a:round/>
            <a:headEnd len="med" w="med" type="none"/>
            <a:tailEnd len="med" w="med" type="none"/>
          </a:ln>
        </p:spPr>
      </p:cxnSp>
      <p:sp>
        <p:nvSpPr>
          <p:cNvPr id="265" name="Google Shape;265;p39"/>
          <p:cNvSpPr/>
          <p:nvPr/>
        </p:nvSpPr>
        <p:spPr>
          <a:xfrm>
            <a:off x="5986225" y="3349450"/>
            <a:ext cx="19308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Member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 string</a:t>
            </a:r>
            <a:endParaRPr/>
          </a:p>
          <a:p>
            <a:pPr indent="0" lvl="0" marL="0" rtl="0" algn="l">
              <a:spcBef>
                <a:spcPts val="0"/>
              </a:spcBef>
              <a:spcAft>
                <a:spcPts val="0"/>
              </a:spcAft>
              <a:buNone/>
            </a:pPr>
            <a:r>
              <a:rPr lang="en"/>
              <a:t>memberID: int</a:t>
            </a:r>
            <a:endParaRPr/>
          </a:p>
        </p:txBody>
      </p:sp>
      <p:cxnSp>
        <p:nvCxnSpPr>
          <p:cNvPr id="266" name="Google Shape;266;p39"/>
          <p:cNvCxnSpPr/>
          <p:nvPr/>
        </p:nvCxnSpPr>
        <p:spPr>
          <a:xfrm>
            <a:off x="5986225" y="3720350"/>
            <a:ext cx="1930800" cy="0"/>
          </a:xfrm>
          <a:prstGeom prst="straightConnector1">
            <a:avLst/>
          </a:prstGeom>
          <a:noFill/>
          <a:ln cap="flat" cmpd="sng" w="9525">
            <a:solidFill>
              <a:schemeClr val="dk2"/>
            </a:solidFill>
            <a:prstDash val="solid"/>
            <a:round/>
            <a:headEnd len="med" w="med" type="none"/>
            <a:tailEnd len="med" w="med" type="none"/>
          </a:ln>
        </p:spPr>
      </p:cxnSp>
      <p:sp>
        <p:nvSpPr>
          <p:cNvPr id="267" name="Google Shape;267;p39"/>
          <p:cNvSpPr/>
          <p:nvPr/>
        </p:nvSpPr>
        <p:spPr>
          <a:xfrm>
            <a:off x="4671750" y="4809650"/>
            <a:ext cx="1930800" cy="114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CheckOut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DueDate: Date</a:t>
            </a:r>
            <a:endParaRPr/>
          </a:p>
        </p:txBody>
      </p:sp>
      <p:cxnSp>
        <p:nvCxnSpPr>
          <p:cNvPr id="268" name="Google Shape;268;p39"/>
          <p:cNvCxnSpPr/>
          <p:nvPr/>
        </p:nvCxnSpPr>
        <p:spPr>
          <a:xfrm>
            <a:off x="4671750" y="5180550"/>
            <a:ext cx="1930800" cy="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39"/>
          <p:cNvCxnSpPr>
            <a:stCxn id="259" idx="2"/>
            <a:endCxn id="263" idx="0"/>
          </p:cNvCxnSpPr>
          <p:nvPr/>
        </p:nvCxnSpPr>
        <p:spPr>
          <a:xfrm>
            <a:off x="4124850" y="2910775"/>
            <a:ext cx="0" cy="4386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9"/>
          <p:cNvCxnSpPr>
            <a:stCxn id="261" idx="3"/>
            <a:endCxn id="263" idx="1"/>
          </p:cNvCxnSpPr>
          <p:nvPr/>
        </p:nvCxnSpPr>
        <p:spPr>
          <a:xfrm>
            <a:off x="2609775" y="3920950"/>
            <a:ext cx="549600" cy="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9"/>
          <p:cNvCxnSpPr>
            <a:stCxn id="263" idx="2"/>
            <a:endCxn id="267" idx="1"/>
          </p:cNvCxnSpPr>
          <p:nvPr/>
        </p:nvCxnSpPr>
        <p:spPr>
          <a:xfrm>
            <a:off x="4124850" y="4492450"/>
            <a:ext cx="546900" cy="8886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9"/>
          <p:cNvCxnSpPr>
            <a:stCxn id="265" idx="2"/>
            <a:endCxn id="267" idx="3"/>
          </p:cNvCxnSpPr>
          <p:nvPr/>
        </p:nvCxnSpPr>
        <p:spPr>
          <a:xfrm flipH="1">
            <a:off x="6602425" y="4492450"/>
            <a:ext cx="349200" cy="888600"/>
          </a:xfrm>
          <a:prstGeom prst="straightConnector1">
            <a:avLst/>
          </a:prstGeom>
          <a:noFill/>
          <a:ln cap="flat" cmpd="sng" w="9525">
            <a:solidFill>
              <a:schemeClr val="dk2"/>
            </a:solidFill>
            <a:prstDash val="solid"/>
            <a:round/>
            <a:headEnd len="med" w="med" type="none"/>
            <a:tailEnd len="med" w="med" type="none"/>
          </a:ln>
        </p:spPr>
      </p:cxnSp>
      <p:sp>
        <p:nvSpPr>
          <p:cNvPr id="273" name="Google Shape;273;p39"/>
          <p:cNvSpPr txBox="1"/>
          <p:nvPr/>
        </p:nvSpPr>
        <p:spPr>
          <a:xfrm>
            <a:off x="7071125" y="4626325"/>
            <a:ext cx="48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74" name="Google Shape;274;p39"/>
          <p:cNvSpPr txBox="1"/>
          <p:nvPr/>
        </p:nvSpPr>
        <p:spPr>
          <a:xfrm>
            <a:off x="6707125" y="5330375"/>
            <a:ext cx="48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75" name="Google Shape;275;p39"/>
          <p:cNvSpPr txBox="1"/>
          <p:nvPr/>
        </p:nvSpPr>
        <p:spPr>
          <a:xfrm>
            <a:off x="2797400" y="3920950"/>
            <a:ext cx="48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a:t>
            </a:r>
            <a:endParaRPr/>
          </a:p>
        </p:txBody>
      </p:sp>
      <p:sp>
        <p:nvSpPr>
          <p:cNvPr id="276" name="Google Shape;276;p39"/>
          <p:cNvSpPr txBox="1"/>
          <p:nvPr/>
        </p:nvSpPr>
        <p:spPr>
          <a:xfrm>
            <a:off x="2640075" y="3551150"/>
            <a:ext cx="48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a:t>
            </a:r>
            <a:endParaRPr/>
          </a:p>
        </p:txBody>
      </p:sp>
      <p:sp>
        <p:nvSpPr>
          <p:cNvPr id="277" name="Google Shape;277;p39"/>
          <p:cNvSpPr txBox="1"/>
          <p:nvPr/>
        </p:nvSpPr>
        <p:spPr>
          <a:xfrm>
            <a:off x="4153800" y="3011050"/>
            <a:ext cx="48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a:t>
            </a:r>
            <a:endParaRPr/>
          </a:p>
        </p:txBody>
      </p:sp>
      <p:sp>
        <p:nvSpPr>
          <p:cNvPr id="278" name="Google Shape;278;p39"/>
          <p:cNvSpPr txBox="1"/>
          <p:nvPr/>
        </p:nvSpPr>
        <p:spPr>
          <a:xfrm>
            <a:off x="3793700" y="2859700"/>
            <a:ext cx="489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Star Schema</a:t>
            </a:r>
            <a:endParaRPr/>
          </a:p>
        </p:txBody>
      </p:sp>
      <p:sp>
        <p:nvSpPr>
          <p:cNvPr id="284" name="Google Shape;284;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Data model used in data warehouses.</a:t>
            </a:r>
            <a:endParaRPr/>
          </a:p>
          <a:p>
            <a:pPr indent="-419100" lvl="0" marL="457200" rtl="0" algn="l">
              <a:spcBef>
                <a:spcPts val="0"/>
              </a:spcBef>
              <a:spcAft>
                <a:spcPts val="0"/>
              </a:spcAft>
              <a:buSzPts val="3000"/>
              <a:buChar char="●"/>
            </a:pPr>
            <a:r>
              <a:rPr i="1" lang="en"/>
              <a:t>Facts </a:t>
            </a:r>
            <a:r>
              <a:rPr lang="en"/>
              <a:t>hold measurable, quantitative data.</a:t>
            </a:r>
            <a:endParaRPr/>
          </a:p>
          <a:p>
            <a:pPr indent="-381000" lvl="1" marL="914400" rtl="0" algn="l">
              <a:spcBef>
                <a:spcPts val="0"/>
              </a:spcBef>
              <a:spcAft>
                <a:spcPts val="0"/>
              </a:spcAft>
              <a:buSzPts val="2400"/>
              <a:buChar char="○"/>
            </a:pPr>
            <a:r>
              <a:rPr lang="en"/>
              <a:t>Sale price, sale quantity, sale time</a:t>
            </a:r>
            <a:endParaRPr/>
          </a:p>
          <a:p>
            <a:pPr indent="-419100" lvl="0" marL="457200" rtl="0" algn="l">
              <a:spcBef>
                <a:spcPts val="0"/>
              </a:spcBef>
              <a:spcAft>
                <a:spcPts val="0"/>
              </a:spcAft>
              <a:buSzPts val="3000"/>
              <a:buChar char="●"/>
            </a:pPr>
            <a:r>
              <a:rPr i="1" lang="en"/>
              <a:t>Dimensions</a:t>
            </a:r>
            <a:r>
              <a:rPr lang="en"/>
              <a:t> are descriptive attributes related to fact data. </a:t>
            </a:r>
            <a:endParaRPr/>
          </a:p>
          <a:p>
            <a:pPr indent="-381000" lvl="1" marL="914400" rtl="0" algn="l">
              <a:spcBef>
                <a:spcPts val="0"/>
              </a:spcBef>
              <a:spcAft>
                <a:spcPts val="0"/>
              </a:spcAft>
              <a:buSzPts val="2400"/>
              <a:buChar char="○"/>
            </a:pPr>
            <a:r>
              <a:rPr lang="en"/>
              <a:t>Product models, product colors, product sizes</a:t>
            </a:r>
            <a:endParaRPr/>
          </a:p>
          <a:p>
            <a:pPr indent="-419100" lvl="0" marL="457200" rtl="0" algn="l">
              <a:spcBef>
                <a:spcPts val="0"/>
              </a:spcBef>
              <a:spcAft>
                <a:spcPts val="0"/>
              </a:spcAft>
              <a:buSzPts val="3000"/>
              <a:buChar char="●"/>
            </a:pPr>
            <a:r>
              <a:rPr lang="en"/>
              <a:t>Fact tables contain facts at different levels.</a:t>
            </a:r>
            <a:endParaRPr/>
          </a:p>
          <a:p>
            <a:pPr indent="-381000" lvl="1" marL="914400" rtl="0" algn="l">
              <a:spcBef>
                <a:spcPts val="0"/>
              </a:spcBef>
              <a:spcAft>
                <a:spcPts val="0"/>
              </a:spcAft>
              <a:buSzPts val="2400"/>
              <a:buChar char="○"/>
            </a:pPr>
            <a:r>
              <a:rPr lang="en"/>
              <a:t>Generally consist of numeric values and foreign </a:t>
            </a:r>
            <a:r>
              <a:rPr lang="en"/>
              <a:t>keys</a:t>
            </a:r>
            <a:r>
              <a:rPr lang="en"/>
              <a:t> to dimensional data where descriptive information is kept.</a:t>
            </a:r>
            <a:endParaRPr/>
          </a:p>
        </p:txBody>
      </p:sp>
      <p:sp>
        <p:nvSpPr>
          <p:cNvPr id="285" name="Google Shape;285;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Star Schema</a:t>
            </a:r>
            <a:endParaRPr/>
          </a:p>
        </p:txBody>
      </p:sp>
      <p:sp>
        <p:nvSpPr>
          <p:cNvPr id="291" name="Google Shape;291;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Dimensional tables model different levels at which information can be </a:t>
            </a:r>
            <a:r>
              <a:rPr lang="en"/>
              <a:t>aggregated</a:t>
            </a:r>
            <a:r>
              <a:rPr lang="en"/>
              <a:t>.</a:t>
            </a:r>
            <a:endParaRPr/>
          </a:p>
          <a:p>
            <a:pPr indent="-381000" lvl="1" marL="914400" rtl="0" algn="l">
              <a:spcBef>
                <a:spcPts val="0"/>
              </a:spcBef>
              <a:spcAft>
                <a:spcPts val="0"/>
              </a:spcAft>
              <a:buSzPts val="2400"/>
              <a:buChar char="○"/>
            </a:pPr>
            <a:r>
              <a:rPr lang="en"/>
              <a:t>Usually contain fewer records than fact tables, but each record may have a large number of attributes.</a:t>
            </a:r>
            <a:endParaRPr/>
          </a:p>
          <a:p>
            <a:pPr indent="-381000" lvl="1" marL="914400" rtl="0" algn="l">
              <a:spcBef>
                <a:spcPts val="0"/>
              </a:spcBef>
              <a:spcAft>
                <a:spcPts val="0"/>
              </a:spcAft>
              <a:buSzPts val="2400"/>
              <a:buChar char="○"/>
            </a:pPr>
            <a:r>
              <a:rPr lang="en"/>
              <a:t>Describe the fact data.</a:t>
            </a:r>
            <a:endParaRPr/>
          </a:p>
          <a:p>
            <a:pPr indent="-419100" lvl="0" marL="457200" rtl="0" algn="l">
              <a:spcBef>
                <a:spcPts val="0"/>
              </a:spcBef>
              <a:spcAft>
                <a:spcPts val="0"/>
              </a:spcAft>
              <a:buSzPts val="3000"/>
              <a:buChar char="●"/>
            </a:pPr>
            <a:r>
              <a:rPr lang="en"/>
              <a:t>An aggregated value can be retrieved in a single database read, rather than querying and </a:t>
            </a:r>
            <a:r>
              <a:rPr lang="en"/>
              <a:t>summarizing</a:t>
            </a:r>
            <a:r>
              <a:rPr lang="en"/>
              <a:t> all underlying transactions.</a:t>
            </a:r>
            <a:endParaRPr/>
          </a:p>
          <a:p>
            <a:pPr indent="-381000" lvl="1" marL="914400" rtl="0" algn="l">
              <a:spcBef>
                <a:spcPts val="0"/>
              </a:spcBef>
              <a:spcAft>
                <a:spcPts val="0"/>
              </a:spcAft>
              <a:buSzPts val="2400"/>
              <a:buChar char="○"/>
            </a:pPr>
            <a:r>
              <a:rPr lang="en"/>
              <a:t>Simplified queries - join logic is simpler than in highly normalized schema. </a:t>
            </a:r>
            <a:endParaRPr/>
          </a:p>
          <a:p>
            <a:pPr indent="-381000" lvl="1" marL="914400" rtl="0" algn="l">
              <a:spcBef>
                <a:spcPts val="0"/>
              </a:spcBef>
              <a:spcAft>
                <a:spcPts val="0"/>
              </a:spcAft>
              <a:buSzPts val="2400"/>
              <a:buChar char="○"/>
            </a:pPr>
            <a:r>
              <a:rPr lang="en"/>
              <a:t>Improved query performance</a:t>
            </a:r>
            <a:endParaRPr/>
          </a:p>
        </p:txBody>
      </p:sp>
      <p:sp>
        <p:nvSpPr>
          <p:cNvPr id="292" name="Google Shape;292;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Star Schema Example</a:t>
            </a:r>
            <a:endParaRPr/>
          </a:p>
        </p:txBody>
      </p:sp>
      <p:sp>
        <p:nvSpPr>
          <p:cNvPr id="298" name="Google Shape;298;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9" name="Google Shape;299;p42"/>
          <p:cNvPicPr preferRelativeResize="0"/>
          <p:nvPr/>
        </p:nvPicPr>
        <p:blipFill>
          <a:blip r:embed="rId3">
            <a:alphaModFix/>
          </a:blip>
          <a:stretch>
            <a:fillRect/>
          </a:stretch>
        </p:blipFill>
        <p:spPr>
          <a:xfrm>
            <a:off x="1924050" y="1682000"/>
            <a:ext cx="6762750" cy="4095750"/>
          </a:xfrm>
          <a:prstGeom prst="rect">
            <a:avLst/>
          </a:prstGeom>
          <a:noFill/>
          <a:ln>
            <a:noFill/>
          </a:ln>
        </p:spPr>
      </p:pic>
      <p:sp>
        <p:nvSpPr>
          <p:cNvPr id="300" name="Google Shape;300;p42"/>
          <p:cNvSpPr txBox="1"/>
          <p:nvPr/>
        </p:nvSpPr>
        <p:spPr>
          <a:xfrm>
            <a:off x="664475" y="4325425"/>
            <a:ext cx="5516400" cy="2007600"/>
          </a:xfrm>
          <a:prstGeom prst="rect">
            <a:avLst/>
          </a:prstGeom>
          <a:noFill/>
          <a:ln>
            <a:noFill/>
          </a:ln>
        </p:spPr>
        <p:txBody>
          <a:bodyPr anchorCtr="0" anchor="t" bIns="91425" lIns="91425" spcFirstLastPara="1" rIns="91425" wrap="square" tIns="91425">
            <a:noAutofit/>
          </a:bodyPr>
          <a:lstStyle/>
          <a:p>
            <a:pPr indent="0" lvl="0" marL="139700" marR="139700" rtl="0" algn="l">
              <a:lnSpc>
                <a:spcPct val="130000"/>
              </a:lnSpc>
              <a:spcBef>
                <a:spcPts val="0"/>
              </a:spcBef>
              <a:spcAft>
                <a:spcPts val="0"/>
              </a:spcAft>
              <a:buClr>
                <a:schemeClr val="dk1"/>
              </a:buClr>
              <a:buSzPts val="1100"/>
              <a:buFont typeface="Arial"/>
              <a:buNone/>
            </a:pPr>
            <a:r>
              <a:rPr b="1" lang="en" sz="1050">
                <a:solidFill>
                  <a:srgbClr val="008000"/>
                </a:solidFill>
                <a:highlight>
                  <a:srgbClr val="F8F9FA"/>
                </a:highlight>
                <a:latin typeface="Verdana"/>
                <a:ea typeface="Verdana"/>
                <a:cs typeface="Verdana"/>
                <a:sym typeface="Verdana"/>
              </a:rPr>
              <a:t>SELECT</a:t>
            </a:r>
            <a:r>
              <a:rPr lang="en" sz="1050">
                <a:solidFill>
                  <a:schemeClr val="dk1"/>
                </a:solidFill>
                <a:highlight>
                  <a:srgbClr val="F8F9FA"/>
                </a:highlight>
                <a:latin typeface="Verdana"/>
                <a:ea typeface="Verdana"/>
                <a:cs typeface="Verdana"/>
                <a:sym typeface="Verdana"/>
              </a:rPr>
              <a:t> P.Brand, S.Country </a:t>
            </a:r>
            <a:r>
              <a:rPr b="1" lang="en" sz="1050">
                <a:solidFill>
                  <a:srgbClr val="008000"/>
                </a:solidFill>
                <a:highlight>
                  <a:srgbClr val="F8F9FA"/>
                </a:highlight>
                <a:latin typeface="Verdana"/>
                <a:ea typeface="Verdana"/>
                <a:cs typeface="Verdana"/>
                <a:sym typeface="Verdana"/>
              </a:rPr>
              <a:t>AS</a:t>
            </a:r>
            <a:r>
              <a:rPr lang="en" sz="1050">
                <a:solidFill>
                  <a:schemeClr val="dk1"/>
                </a:solidFill>
                <a:highlight>
                  <a:srgbClr val="F8F9FA"/>
                </a:highlight>
                <a:latin typeface="Verdana"/>
                <a:ea typeface="Verdana"/>
                <a:cs typeface="Verdana"/>
                <a:sym typeface="Verdana"/>
              </a:rPr>
              <a:t> Countries, </a:t>
            </a:r>
            <a:r>
              <a:rPr b="1" lang="en" sz="1050">
                <a:solidFill>
                  <a:srgbClr val="008000"/>
                </a:solidFill>
                <a:highlight>
                  <a:srgbClr val="F8F9FA"/>
                </a:highlight>
                <a:latin typeface="Verdana"/>
                <a:ea typeface="Verdana"/>
                <a:cs typeface="Verdana"/>
                <a:sym typeface="Verdana"/>
              </a:rPr>
              <a:t>SUM</a:t>
            </a:r>
            <a:r>
              <a:rPr lang="en" sz="1050">
                <a:solidFill>
                  <a:schemeClr val="dk1"/>
                </a:solidFill>
                <a:highlight>
                  <a:srgbClr val="F8F9FA"/>
                </a:highlight>
                <a:latin typeface="Verdana"/>
                <a:ea typeface="Verdana"/>
                <a:cs typeface="Verdana"/>
                <a:sym typeface="Verdana"/>
              </a:rPr>
              <a:t>(F.Units_Sold)</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rgbClr val="008000"/>
                </a:solidFill>
                <a:highlight>
                  <a:srgbClr val="F8F9FA"/>
                </a:highlight>
                <a:latin typeface="Verdana"/>
                <a:ea typeface="Verdana"/>
                <a:cs typeface="Verdana"/>
                <a:sym typeface="Verdana"/>
              </a:rPr>
              <a:t>FROM</a:t>
            </a:r>
            <a:r>
              <a:rPr lang="en" sz="1050">
                <a:solidFill>
                  <a:schemeClr val="dk1"/>
                </a:solidFill>
                <a:highlight>
                  <a:srgbClr val="F8F9FA"/>
                </a:highlight>
                <a:latin typeface="Verdana"/>
                <a:ea typeface="Verdana"/>
                <a:cs typeface="Verdana"/>
                <a:sym typeface="Verdana"/>
              </a:rPr>
              <a:t> Fact_Sales F</a:t>
            </a:r>
            <a:br>
              <a:rPr lang="en" sz="1050">
                <a:solidFill>
                  <a:schemeClr val="dk1"/>
                </a:solidFill>
                <a:highlight>
                  <a:srgbClr val="F8F9FA"/>
                </a:highlight>
                <a:latin typeface="Verdana"/>
                <a:ea typeface="Verdana"/>
                <a:cs typeface="Verdana"/>
                <a:sym typeface="Verdana"/>
              </a:rPr>
            </a:br>
            <a:r>
              <a:rPr b="1" lang="en" sz="1050">
                <a:solidFill>
                  <a:srgbClr val="008000"/>
                </a:solidFill>
                <a:highlight>
                  <a:srgbClr val="F8F9FA"/>
                </a:highlight>
                <a:latin typeface="Verdana"/>
                <a:ea typeface="Verdana"/>
                <a:cs typeface="Verdana"/>
                <a:sym typeface="Verdana"/>
              </a:rPr>
              <a:t>INNER</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JOIN</a:t>
            </a:r>
            <a:r>
              <a:rPr lang="en" sz="1050">
                <a:solidFill>
                  <a:schemeClr val="dk1"/>
                </a:solidFill>
                <a:highlight>
                  <a:srgbClr val="F8F9FA"/>
                </a:highlight>
                <a:latin typeface="Verdana"/>
                <a:ea typeface="Verdana"/>
                <a:cs typeface="Verdana"/>
                <a:sym typeface="Verdana"/>
              </a:rPr>
              <a:t> Dim_Date D    </a:t>
            </a:r>
            <a:r>
              <a:rPr b="1" lang="en" sz="1050">
                <a:solidFill>
                  <a:srgbClr val="008000"/>
                </a:solidFill>
                <a:highlight>
                  <a:srgbClr val="F8F9FA"/>
                </a:highlight>
                <a:latin typeface="Verdana"/>
                <a:ea typeface="Verdana"/>
                <a:cs typeface="Verdana"/>
                <a:sym typeface="Verdana"/>
              </a:rPr>
              <a:t>ON</a:t>
            </a:r>
            <a:r>
              <a:rPr lang="en" sz="1050">
                <a:solidFill>
                  <a:schemeClr val="dk1"/>
                </a:solidFill>
                <a:highlight>
                  <a:srgbClr val="F8F9FA"/>
                </a:highlight>
                <a:latin typeface="Verdana"/>
                <a:ea typeface="Verdana"/>
                <a:cs typeface="Verdana"/>
                <a:sym typeface="Verdana"/>
              </a:rPr>
              <a:t> (F.Date_Id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D.Id)</a:t>
            </a:r>
            <a:br>
              <a:rPr lang="en" sz="1050">
                <a:solidFill>
                  <a:schemeClr val="dk1"/>
                </a:solidFill>
                <a:highlight>
                  <a:srgbClr val="F8F9FA"/>
                </a:highlight>
                <a:latin typeface="Verdana"/>
                <a:ea typeface="Verdana"/>
                <a:cs typeface="Verdana"/>
                <a:sym typeface="Verdana"/>
              </a:rPr>
            </a:br>
            <a:r>
              <a:rPr b="1" lang="en" sz="1050">
                <a:solidFill>
                  <a:srgbClr val="008000"/>
                </a:solidFill>
                <a:highlight>
                  <a:srgbClr val="F8F9FA"/>
                </a:highlight>
                <a:latin typeface="Verdana"/>
                <a:ea typeface="Verdana"/>
                <a:cs typeface="Verdana"/>
                <a:sym typeface="Verdana"/>
              </a:rPr>
              <a:t>INNER</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JOIN</a:t>
            </a:r>
            <a:r>
              <a:rPr lang="en" sz="1050">
                <a:solidFill>
                  <a:schemeClr val="dk1"/>
                </a:solidFill>
                <a:highlight>
                  <a:srgbClr val="F8F9FA"/>
                </a:highlight>
                <a:latin typeface="Verdana"/>
                <a:ea typeface="Verdana"/>
                <a:cs typeface="Verdana"/>
                <a:sym typeface="Verdana"/>
              </a:rPr>
              <a:t> Dim_Store S   </a:t>
            </a:r>
            <a:r>
              <a:rPr b="1" lang="en" sz="1050">
                <a:solidFill>
                  <a:srgbClr val="008000"/>
                </a:solidFill>
                <a:highlight>
                  <a:srgbClr val="F8F9FA"/>
                </a:highlight>
                <a:latin typeface="Verdana"/>
                <a:ea typeface="Verdana"/>
                <a:cs typeface="Verdana"/>
                <a:sym typeface="Verdana"/>
              </a:rPr>
              <a:t>ON</a:t>
            </a:r>
            <a:r>
              <a:rPr lang="en" sz="1050">
                <a:solidFill>
                  <a:schemeClr val="dk1"/>
                </a:solidFill>
                <a:highlight>
                  <a:srgbClr val="F8F9FA"/>
                </a:highlight>
                <a:latin typeface="Verdana"/>
                <a:ea typeface="Verdana"/>
                <a:cs typeface="Verdana"/>
                <a:sym typeface="Verdana"/>
              </a:rPr>
              <a:t> (F.Store_Id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S.Id)</a:t>
            </a:r>
            <a:br>
              <a:rPr lang="en" sz="1050">
                <a:solidFill>
                  <a:schemeClr val="dk1"/>
                </a:solidFill>
                <a:highlight>
                  <a:srgbClr val="F8F9FA"/>
                </a:highlight>
                <a:latin typeface="Verdana"/>
                <a:ea typeface="Verdana"/>
                <a:cs typeface="Verdana"/>
                <a:sym typeface="Verdana"/>
              </a:rPr>
            </a:br>
            <a:r>
              <a:rPr b="1" lang="en" sz="1050">
                <a:solidFill>
                  <a:srgbClr val="008000"/>
                </a:solidFill>
                <a:highlight>
                  <a:srgbClr val="F8F9FA"/>
                </a:highlight>
                <a:latin typeface="Verdana"/>
                <a:ea typeface="Verdana"/>
                <a:cs typeface="Verdana"/>
                <a:sym typeface="Verdana"/>
              </a:rPr>
              <a:t>INNER</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JOIN</a:t>
            </a:r>
            <a:r>
              <a:rPr lang="en" sz="1050">
                <a:solidFill>
                  <a:schemeClr val="dk1"/>
                </a:solidFill>
                <a:highlight>
                  <a:srgbClr val="F8F9FA"/>
                </a:highlight>
                <a:latin typeface="Verdana"/>
                <a:ea typeface="Verdana"/>
                <a:cs typeface="Verdana"/>
                <a:sym typeface="Verdana"/>
              </a:rPr>
              <a:t> Dim_Product P </a:t>
            </a:r>
            <a:r>
              <a:rPr b="1" lang="en" sz="1050">
                <a:solidFill>
                  <a:srgbClr val="008000"/>
                </a:solidFill>
                <a:highlight>
                  <a:srgbClr val="F8F9FA"/>
                </a:highlight>
                <a:latin typeface="Verdana"/>
                <a:ea typeface="Verdana"/>
                <a:cs typeface="Verdana"/>
                <a:sym typeface="Verdana"/>
              </a:rPr>
              <a:t>ON</a:t>
            </a:r>
            <a:r>
              <a:rPr lang="en" sz="1050">
                <a:solidFill>
                  <a:schemeClr val="dk1"/>
                </a:solidFill>
                <a:highlight>
                  <a:srgbClr val="F8F9FA"/>
                </a:highlight>
                <a:latin typeface="Verdana"/>
                <a:ea typeface="Verdana"/>
                <a:cs typeface="Verdana"/>
                <a:sym typeface="Verdana"/>
              </a:rPr>
              <a:t> (F.Product_Id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P.Id)</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rgbClr val="008000"/>
                </a:solidFill>
                <a:highlight>
                  <a:srgbClr val="F8F9FA"/>
                </a:highlight>
                <a:latin typeface="Verdana"/>
                <a:ea typeface="Verdana"/>
                <a:cs typeface="Verdana"/>
                <a:sym typeface="Verdana"/>
              </a:rPr>
              <a:t>WHERE</a:t>
            </a:r>
            <a:r>
              <a:rPr lang="en" sz="1050">
                <a:solidFill>
                  <a:schemeClr val="dk1"/>
                </a:solidFill>
                <a:highlight>
                  <a:srgbClr val="F8F9FA"/>
                </a:highlight>
                <a:latin typeface="Verdana"/>
                <a:ea typeface="Verdana"/>
                <a:cs typeface="Verdana"/>
                <a:sym typeface="Verdana"/>
              </a:rPr>
              <a:t> D.</a:t>
            </a:r>
            <a:r>
              <a:rPr b="1" lang="en" sz="1050">
                <a:solidFill>
                  <a:srgbClr val="008000"/>
                </a:solidFill>
                <a:highlight>
                  <a:srgbClr val="F8F9FA"/>
                </a:highlight>
                <a:latin typeface="Verdana"/>
                <a:ea typeface="Verdana"/>
                <a:cs typeface="Verdana"/>
                <a:sym typeface="Verdana"/>
              </a:rPr>
              <a:t>Year</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666666"/>
                </a:solidFill>
                <a:highlight>
                  <a:srgbClr val="F8F9FA"/>
                </a:highlight>
                <a:latin typeface="Verdana"/>
                <a:ea typeface="Verdana"/>
                <a:cs typeface="Verdana"/>
                <a:sym typeface="Verdana"/>
              </a:rPr>
              <a:t>1997</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AND</a:t>
            </a:r>
            <a:r>
              <a:rPr lang="en" sz="1050">
                <a:solidFill>
                  <a:schemeClr val="dk1"/>
                </a:solidFill>
                <a:highlight>
                  <a:srgbClr val="F8F9FA"/>
                </a:highlight>
                <a:latin typeface="Verdana"/>
                <a:ea typeface="Verdana"/>
                <a:cs typeface="Verdana"/>
                <a:sym typeface="Verdana"/>
              </a:rPr>
              <a:t>  P.Product_Category </a:t>
            </a:r>
            <a:r>
              <a:rPr lang="en" sz="1050">
                <a:solidFill>
                  <a:srgbClr val="666666"/>
                </a:solidFill>
                <a:highlight>
                  <a:srgbClr val="F8F9FA"/>
                </a:highlight>
                <a:latin typeface="Verdana"/>
                <a:ea typeface="Verdana"/>
                <a:cs typeface="Verdana"/>
                <a:sym typeface="Verdana"/>
              </a:rPr>
              <a:t>=</a:t>
            </a:r>
            <a:r>
              <a:rPr lang="en" sz="1050">
                <a:solidFill>
                  <a:schemeClr val="dk1"/>
                </a:solidFill>
                <a:highlight>
                  <a:srgbClr val="F8F9FA"/>
                </a:highlight>
                <a:latin typeface="Verdana"/>
                <a:ea typeface="Verdana"/>
                <a:cs typeface="Verdana"/>
                <a:sym typeface="Verdana"/>
              </a:rPr>
              <a:t> </a:t>
            </a:r>
            <a:r>
              <a:rPr lang="en" sz="1050">
                <a:solidFill>
                  <a:srgbClr val="BA2121"/>
                </a:solidFill>
                <a:highlight>
                  <a:srgbClr val="F8F9FA"/>
                </a:highlight>
                <a:latin typeface="Verdana"/>
                <a:ea typeface="Verdana"/>
                <a:cs typeface="Verdana"/>
                <a:sym typeface="Verdana"/>
              </a:rPr>
              <a:t>'tv'</a:t>
            </a:r>
            <a:br>
              <a:rPr lang="en" sz="1050">
                <a:solidFill>
                  <a:schemeClr val="dk1"/>
                </a:solidFill>
                <a:highlight>
                  <a:srgbClr val="F8F9FA"/>
                </a:highlight>
                <a:latin typeface="Verdana"/>
                <a:ea typeface="Verdana"/>
                <a:cs typeface="Verdana"/>
                <a:sym typeface="Verdana"/>
              </a:rPr>
            </a:br>
            <a:br>
              <a:rPr lang="en" sz="1050">
                <a:solidFill>
                  <a:schemeClr val="dk1"/>
                </a:solidFill>
                <a:highlight>
                  <a:srgbClr val="F8F9FA"/>
                </a:highlight>
                <a:latin typeface="Verdana"/>
                <a:ea typeface="Verdana"/>
                <a:cs typeface="Verdana"/>
                <a:sym typeface="Verdana"/>
              </a:rPr>
            </a:br>
            <a:r>
              <a:rPr b="1" lang="en" sz="1050">
                <a:solidFill>
                  <a:srgbClr val="008000"/>
                </a:solidFill>
                <a:highlight>
                  <a:srgbClr val="F8F9FA"/>
                </a:highlight>
                <a:latin typeface="Verdana"/>
                <a:ea typeface="Verdana"/>
                <a:cs typeface="Verdana"/>
                <a:sym typeface="Verdana"/>
              </a:rPr>
              <a:t>GROUP</a:t>
            </a:r>
            <a:r>
              <a:rPr lang="en" sz="1050">
                <a:solidFill>
                  <a:schemeClr val="dk1"/>
                </a:solidFill>
                <a:highlight>
                  <a:srgbClr val="F8F9FA"/>
                </a:highlight>
                <a:latin typeface="Verdana"/>
                <a:ea typeface="Verdana"/>
                <a:cs typeface="Verdana"/>
                <a:sym typeface="Verdana"/>
              </a:rPr>
              <a:t> </a:t>
            </a:r>
            <a:r>
              <a:rPr b="1" lang="en" sz="1050">
                <a:solidFill>
                  <a:srgbClr val="008000"/>
                </a:solidFill>
                <a:highlight>
                  <a:srgbClr val="F8F9FA"/>
                </a:highlight>
                <a:latin typeface="Verdana"/>
                <a:ea typeface="Verdana"/>
                <a:cs typeface="Verdana"/>
                <a:sym typeface="Verdana"/>
              </a:rPr>
              <a:t>BY</a:t>
            </a:r>
            <a:r>
              <a:rPr lang="en" sz="1050">
                <a:solidFill>
                  <a:schemeClr val="dk1"/>
                </a:solidFill>
                <a:highlight>
                  <a:srgbClr val="F8F9FA"/>
                </a:highlight>
                <a:latin typeface="Verdana"/>
                <a:ea typeface="Verdana"/>
                <a:cs typeface="Verdana"/>
                <a:sym typeface="Verdana"/>
              </a:rPr>
              <a:t> P.Brand, S.Country</a:t>
            </a:r>
            <a:endParaRPr sz="1050">
              <a:solidFill>
                <a:schemeClr val="dk1"/>
              </a:solidFill>
              <a:highlight>
                <a:srgbClr val="F8F9FA"/>
              </a:highlight>
              <a:latin typeface="Verdana"/>
              <a:ea typeface="Verdana"/>
              <a:cs typeface="Verdana"/>
              <a:sym typeface="Verdana"/>
            </a:endParaRPr>
          </a:p>
          <a:p>
            <a:pPr indent="0" lvl="0" marL="0" rtl="0" algn="l">
              <a:spcBef>
                <a:spcPts val="0"/>
              </a:spcBef>
              <a:spcAft>
                <a:spcPts val="0"/>
              </a:spcAft>
              <a:buNone/>
            </a:pPr>
            <a:r>
              <a:t/>
            </a:r>
            <a:endParaRPr/>
          </a:p>
        </p:txBody>
      </p:sp>
      <p:sp>
        <p:nvSpPr>
          <p:cNvPr id="301" name="Google Shape;301;p42"/>
          <p:cNvSpPr txBox="1"/>
          <p:nvPr/>
        </p:nvSpPr>
        <p:spPr>
          <a:xfrm>
            <a:off x="162975" y="6557100"/>
            <a:ext cx="5052600" cy="2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From https://en.wikipedia.org/wiki/Star_schema</a:t>
            </a:r>
            <a:endParaRPr sz="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 Modeling Activities</a:t>
            </a:r>
            <a:endParaRPr/>
          </a:p>
        </p:txBody>
      </p:sp>
      <p:sp>
        <p:nvSpPr>
          <p:cNvPr id="307" name="Google Shape;307;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Identify the important data entities.</a:t>
            </a:r>
            <a:endParaRPr/>
          </a:p>
          <a:p>
            <a:pPr indent="-381000" lvl="1" marL="914400" rtl="0" algn="l">
              <a:spcBef>
                <a:spcPts val="0"/>
              </a:spcBef>
              <a:spcAft>
                <a:spcPts val="0"/>
              </a:spcAft>
              <a:buSzPts val="2400"/>
              <a:buChar char="○"/>
            </a:pPr>
            <a:r>
              <a:rPr lang="en"/>
              <a:t>Inspect the use cases and scenarios for nouns.</a:t>
            </a:r>
            <a:endParaRPr/>
          </a:p>
          <a:p>
            <a:pPr indent="-419100" lvl="0" marL="457200" rtl="0" algn="l">
              <a:spcBef>
                <a:spcPts val="0"/>
              </a:spcBef>
              <a:spcAft>
                <a:spcPts val="0"/>
              </a:spcAft>
              <a:buSzPts val="3000"/>
              <a:buChar char="●"/>
            </a:pPr>
            <a:r>
              <a:rPr lang="en"/>
              <a:t>Normalization reduces model to purest form.</a:t>
            </a:r>
            <a:endParaRPr/>
          </a:p>
          <a:p>
            <a:pPr indent="-381000" lvl="1" marL="914400" rtl="0" algn="l">
              <a:spcBef>
                <a:spcPts val="0"/>
              </a:spcBef>
              <a:spcAft>
                <a:spcPts val="0"/>
              </a:spcAft>
              <a:buSzPts val="2400"/>
              <a:buChar char="○"/>
            </a:pPr>
            <a:r>
              <a:rPr lang="en"/>
              <a:t>No repeated, redundant, duplicated information.</a:t>
            </a:r>
            <a:endParaRPr/>
          </a:p>
          <a:p>
            <a:pPr indent="-381000" lvl="1" marL="914400" rtl="0" algn="l">
              <a:spcBef>
                <a:spcPts val="0"/>
              </a:spcBef>
              <a:spcAft>
                <a:spcPts val="0"/>
              </a:spcAft>
              <a:buSzPts val="2400"/>
              <a:buChar char="○"/>
            </a:pPr>
            <a:r>
              <a:rPr lang="en"/>
              <a:t>Sometimes helpful to leave data unnormalized in architecture so that you don’t miss anything.</a:t>
            </a:r>
            <a:endParaRPr/>
          </a:p>
          <a:p>
            <a:pPr indent="-419100" lvl="0" marL="457200" rtl="0" algn="l">
              <a:spcBef>
                <a:spcPts val="0"/>
              </a:spcBef>
              <a:spcAft>
                <a:spcPts val="0"/>
              </a:spcAft>
              <a:buSzPts val="3000"/>
              <a:buChar char="●"/>
            </a:pPr>
            <a:r>
              <a:rPr lang="en"/>
              <a:t>Perform domain analysis to define legal value ranges for data attributes.</a:t>
            </a:r>
            <a:endParaRPr/>
          </a:p>
          <a:p>
            <a:pPr indent="-381000" lvl="1" marL="914400" rtl="0" algn="l">
              <a:spcBef>
                <a:spcPts val="0"/>
              </a:spcBef>
              <a:spcAft>
                <a:spcPts val="0"/>
              </a:spcAft>
              <a:buSzPts val="2400"/>
              <a:buChar char="○"/>
            </a:pPr>
            <a:r>
              <a:rPr lang="en"/>
              <a:t>Not performed rigorously at architectural level, but a basic pass can inform your model.</a:t>
            </a:r>
            <a:endParaRPr/>
          </a:p>
        </p:txBody>
      </p:sp>
      <p:sp>
        <p:nvSpPr>
          <p:cNvPr id="308" name="Google Shape;308;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Flow Models</a:t>
            </a:r>
            <a:endParaRPr/>
          </a:p>
        </p:txBody>
      </p:sp>
      <p:sp>
        <p:nvSpPr>
          <p:cNvPr id="314" name="Google Shape;314;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a:t>
            </a:r>
            <a:r>
              <a:rPr lang="en"/>
              <a:t>nalyze dynamic movement of information between elements of the system and the outside world.</a:t>
            </a:r>
            <a:endParaRPr/>
          </a:p>
          <a:p>
            <a:pPr indent="-419100" lvl="0" marL="457200" rtl="0" algn="l">
              <a:spcBef>
                <a:spcPts val="0"/>
              </a:spcBef>
              <a:spcAft>
                <a:spcPts val="0"/>
              </a:spcAft>
              <a:buSzPts val="3000"/>
              <a:buChar char="●"/>
            </a:pPr>
            <a:r>
              <a:rPr i="1" lang="en"/>
              <a:t>Flows </a:t>
            </a:r>
            <a:r>
              <a:rPr lang="en"/>
              <a:t>represent information transferred from one component to another.</a:t>
            </a:r>
            <a:endParaRPr/>
          </a:p>
          <a:p>
            <a:pPr indent="-381000" lvl="1" marL="914400" rtl="0" algn="l">
              <a:spcBef>
                <a:spcPts val="0"/>
              </a:spcBef>
              <a:spcAft>
                <a:spcPts val="0"/>
              </a:spcAft>
              <a:buSzPts val="2400"/>
              <a:buChar char="○"/>
            </a:pPr>
            <a:r>
              <a:rPr lang="en"/>
              <a:t>Associated with a direction, scope of information transferred, volumetric information.</a:t>
            </a:r>
            <a:endParaRPr/>
          </a:p>
          <a:p>
            <a:pPr indent="-381000" lvl="1" marL="914400" rtl="0" algn="l">
              <a:spcBef>
                <a:spcPts val="0"/>
              </a:spcBef>
              <a:spcAft>
                <a:spcPts val="0"/>
              </a:spcAft>
              <a:buSzPts val="2400"/>
              <a:buChar char="○"/>
            </a:pPr>
            <a:r>
              <a:rPr lang="en"/>
              <a:t>In a physical model, also includes how the information is transferred (flat files, JSON, XML messages).</a:t>
            </a:r>
            <a:br>
              <a:rPr lang="en"/>
            </a:br>
            <a:endParaRPr/>
          </a:p>
        </p:txBody>
      </p:sp>
      <p:sp>
        <p:nvSpPr>
          <p:cNvPr id="315" name="Google Shape;315;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Flow Models</a:t>
            </a:r>
            <a:endParaRPr/>
          </a:p>
        </p:txBody>
      </p:sp>
      <p:sp>
        <p:nvSpPr>
          <p:cNvPr id="321" name="Google Shape;321;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5"/>
          <p:cNvSpPr/>
          <p:nvPr/>
        </p:nvSpPr>
        <p:spPr>
          <a:xfrm>
            <a:off x="1015550" y="1893175"/>
            <a:ext cx="1416600" cy="61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Bookseller</a:t>
            </a:r>
            <a:endParaRPr b="1"/>
          </a:p>
        </p:txBody>
      </p:sp>
      <p:sp>
        <p:nvSpPr>
          <p:cNvPr id="323" name="Google Shape;323;p45"/>
          <p:cNvSpPr/>
          <p:nvPr/>
        </p:nvSpPr>
        <p:spPr>
          <a:xfrm>
            <a:off x="3775750" y="1893175"/>
            <a:ext cx="1416600" cy="61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Member</a:t>
            </a:r>
            <a:endParaRPr b="1"/>
          </a:p>
        </p:txBody>
      </p:sp>
      <p:sp>
        <p:nvSpPr>
          <p:cNvPr id="324" name="Google Shape;324;p45"/>
          <p:cNvSpPr/>
          <p:nvPr/>
        </p:nvSpPr>
        <p:spPr>
          <a:xfrm>
            <a:off x="6673850" y="1893175"/>
            <a:ext cx="1416600" cy="61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Librarian</a:t>
            </a:r>
            <a:endParaRPr b="1"/>
          </a:p>
        </p:txBody>
      </p:sp>
      <p:sp>
        <p:nvSpPr>
          <p:cNvPr id="325" name="Google Shape;325;p45"/>
          <p:cNvSpPr/>
          <p:nvPr/>
        </p:nvSpPr>
        <p:spPr>
          <a:xfrm>
            <a:off x="1015550" y="4193375"/>
            <a:ext cx="1416600" cy="61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Acquire Book</a:t>
            </a:r>
            <a:endParaRPr b="1"/>
          </a:p>
        </p:txBody>
      </p:sp>
      <p:sp>
        <p:nvSpPr>
          <p:cNvPr id="326" name="Google Shape;326;p45"/>
          <p:cNvSpPr/>
          <p:nvPr/>
        </p:nvSpPr>
        <p:spPr>
          <a:xfrm>
            <a:off x="2847975" y="3043275"/>
            <a:ext cx="1416600" cy="61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Check Out</a:t>
            </a:r>
            <a:endParaRPr b="1"/>
          </a:p>
        </p:txBody>
      </p:sp>
      <p:sp>
        <p:nvSpPr>
          <p:cNvPr id="327" name="Google Shape;327;p45"/>
          <p:cNvSpPr/>
          <p:nvPr/>
        </p:nvSpPr>
        <p:spPr>
          <a:xfrm>
            <a:off x="4655325" y="3043275"/>
            <a:ext cx="1416600" cy="61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Return</a:t>
            </a:r>
            <a:endParaRPr b="1"/>
          </a:p>
        </p:txBody>
      </p:sp>
      <p:sp>
        <p:nvSpPr>
          <p:cNvPr id="328" name="Google Shape;328;p45"/>
          <p:cNvSpPr/>
          <p:nvPr/>
        </p:nvSpPr>
        <p:spPr>
          <a:xfrm>
            <a:off x="6673850" y="4193375"/>
            <a:ext cx="1416600" cy="61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Dispose Of</a:t>
            </a:r>
            <a:endParaRPr b="1"/>
          </a:p>
        </p:txBody>
      </p:sp>
      <p:cxnSp>
        <p:nvCxnSpPr>
          <p:cNvPr id="329" name="Google Shape;329;p45"/>
          <p:cNvCxnSpPr>
            <a:stCxn id="322" idx="2"/>
            <a:endCxn id="325" idx="0"/>
          </p:cNvCxnSpPr>
          <p:nvPr/>
        </p:nvCxnSpPr>
        <p:spPr>
          <a:xfrm>
            <a:off x="1723850" y="2507575"/>
            <a:ext cx="0" cy="16857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p45"/>
          <p:cNvCxnSpPr>
            <a:stCxn id="325" idx="3"/>
            <a:endCxn id="331" idx="2"/>
          </p:cNvCxnSpPr>
          <p:nvPr/>
        </p:nvCxnSpPr>
        <p:spPr>
          <a:xfrm>
            <a:off x="2432150" y="4500575"/>
            <a:ext cx="1656900" cy="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5"/>
          <p:cNvCxnSpPr>
            <a:stCxn id="323" idx="2"/>
            <a:endCxn id="326" idx="0"/>
          </p:cNvCxnSpPr>
          <p:nvPr/>
        </p:nvCxnSpPr>
        <p:spPr>
          <a:xfrm flipH="1">
            <a:off x="3556150" y="2507575"/>
            <a:ext cx="927900" cy="5358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45"/>
          <p:cNvCxnSpPr>
            <a:stCxn id="326" idx="2"/>
            <a:endCxn id="331" idx="1"/>
          </p:cNvCxnSpPr>
          <p:nvPr/>
        </p:nvCxnSpPr>
        <p:spPr>
          <a:xfrm>
            <a:off x="3556275" y="3657675"/>
            <a:ext cx="996600" cy="3852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45"/>
          <p:cNvCxnSpPr>
            <a:stCxn id="323" idx="2"/>
            <a:endCxn id="327" idx="0"/>
          </p:cNvCxnSpPr>
          <p:nvPr/>
        </p:nvCxnSpPr>
        <p:spPr>
          <a:xfrm>
            <a:off x="4484050" y="2507575"/>
            <a:ext cx="879600" cy="5358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45"/>
          <p:cNvCxnSpPr>
            <a:stCxn id="327" idx="2"/>
            <a:endCxn id="331" idx="1"/>
          </p:cNvCxnSpPr>
          <p:nvPr/>
        </p:nvCxnSpPr>
        <p:spPr>
          <a:xfrm flipH="1">
            <a:off x="4553025" y="3657675"/>
            <a:ext cx="810600" cy="3852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45"/>
          <p:cNvCxnSpPr>
            <a:stCxn id="324" idx="2"/>
            <a:endCxn id="326" idx="0"/>
          </p:cNvCxnSpPr>
          <p:nvPr/>
        </p:nvCxnSpPr>
        <p:spPr>
          <a:xfrm flipH="1">
            <a:off x="3556250" y="2507575"/>
            <a:ext cx="3825900" cy="5358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45"/>
          <p:cNvCxnSpPr>
            <a:stCxn id="324" idx="2"/>
            <a:endCxn id="327" idx="0"/>
          </p:cNvCxnSpPr>
          <p:nvPr/>
        </p:nvCxnSpPr>
        <p:spPr>
          <a:xfrm flipH="1">
            <a:off x="5363750" y="2507575"/>
            <a:ext cx="2018400" cy="5358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45"/>
          <p:cNvCxnSpPr>
            <a:stCxn id="324" idx="2"/>
            <a:endCxn id="328" idx="0"/>
          </p:cNvCxnSpPr>
          <p:nvPr/>
        </p:nvCxnSpPr>
        <p:spPr>
          <a:xfrm>
            <a:off x="7382150" y="2507575"/>
            <a:ext cx="0" cy="16857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45"/>
          <p:cNvCxnSpPr>
            <a:stCxn id="328" idx="1"/>
            <a:endCxn id="331" idx="4"/>
          </p:cNvCxnSpPr>
          <p:nvPr/>
        </p:nvCxnSpPr>
        <p:spPr>
          <a:xfrm rot="10800000">
            <a:off x="5016950" y="4500575"/>
            <a:ext cx="1656900" cy="0"/>
          </a:xfrm>
          <a:prstGeom prst="straightConnector1">
            <a:avLst/>
          </a:prstGeom>
          <a:noFill/>
          <a:ln cap="flat" cmpd="sng" w="9525">
            <a:solidFill>
              <a:schemeClr val="dk2"/>
            </a:solidFill>
            <a:prstDash val="solid"/>
            <a:round/>
            <a:headEnd len="med" w="med" type="none"/>
            <a:tailEnd len="med" w="med" type="triangle"/>
          </a:ln>
        </p:spPr>
      </p:cxnSp>
      <p:sp>
        <p:nvSpPr>
          <p:cNvPr id="331" name="Google Shape;331;p45"/>
          <p:cNvSpPr/>
          <p:nvPr/>
        </p:nvSpPr>
        <p:spPr>
          <a:xfrm>
            <a:off x="4089050" y="4042925"/>
            <a:ext cx="927900" cy="9153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Book</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Lifecycle Models</a:t>
            </a:r>
            <a:endParaRPr/>
          </a:p>
        </p:txBody>
      </p:sp>
      <p:sp>
        <p:nvSpPr>
          <p:cNvPr id="345" name="Google Shape;345;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solidFill>
                  <a:srgbClr val="000000"/>
                </a:solidFill>
              </a:rPr>
              <a:t>Lifecycle models analyze the way information values change over time.</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Entity Life Models</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Model transitions data items undergo in response to external events, from creation to final deletion.</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Can be a useful cross-check to ensure there is processing to deal with all of the life events for that entity. </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Helps ensure entities are created in a controlled manner, and that all entities can be deleted.</a:t>
            </a:r>
            <a:endParaRPr>
              <a:solidFill>
                <a:srgbClr val="000000"/>
              </a:solidFill>
            </a:endParaRPr>
          </a:p>
        </p:txBody>
      </p:sp>
      <p:sp>
        <p:nvSpPr>
          <p:cNvPr id="346" name="Google Shape;346;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Entity Life Model</a:t>
            </a:r>
            <a:endParaRPr/>
          </a:p>
        </p:txBody>
      </p:sp>
      <p:sp>
        <p:nvSpPr>
          <p:cNvPr id="352" name="Google Shape;352;p47"/>
          <p:cNvSpPr txBox="1"/>
          <p:nvPr>
            <p:ph idx="1" type="body"/>
          </p:nvPr>
        </p:nvSpPr>
        <p:spPr>
          <a:xfrm>
            <a:off x="457200" y="4814400"/>
            <a:ext cx="8229600" cy="17535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A book is initially published</a:t>
            </a:r>
            <a:endParaRPr sz="1800"/>
          </a:p>
          <a:p>
            <a:pPr indent="-342900" lvl="0" marL="457200" rtl="0" algn="l">
              <a:spcBef>
                <a:spcPts val="0"/>
              </a:spcBef>
              <a:spcAft>
                <a:spcPts val="0"/>
              </a:spcAft>
              <a:buSzPts val="1800"/>
              <a:buChar char="●"/>
            </a:pPr>
            <a:r>
              <a:rPr lang="en" sz="1800"/>
              <a:t>It is then acquired by the library</a:t>
            </a:r>
            <a:endParaRPr sz="1800"/>
          </a:p>
          <a:p>
            <a:pPr indent="-342900" lvl="0" marL="457200" rtl="0" algn="l">
              <a:spcBef>
                <a:spcPts val="0"/>
              </a:spcBef>
              <a:spcAft>
                <a:spcPts val="0"/>
              </a:spcAft>
              <a:buSzPts val="1800"/>
              <a:buChar char="●"/>
            </a:pPr>
            <a:r>
              <a:rPr lang="en" sz="1800"/>
              <a:t>Once on the shelves it alternates between available and checked out…</a:t>
            </a:r>
            <a:endParaRPr sz="1800"/>
          </a:p>
          <a:p>
            <a:pPr indent="-342900" lvl="0" marL="457200" rtl="0" algn="l">
              <a:spcBef>
                <a:spcPts val="0"/>
              </a:spcBef>
              <a:spcAft>
                <a:spcPts val="0"/>
              </a:spcAft>
              <a:buSzPts val="1800"/>
              <a:buChar char="●"/>
            </a:pPr>
            <a:r>
              <a:rPr lang="en" sz="1800"/>
              <a:t>Until it is disposed of.</a:t>
            </a:r>
            <a:endParaRPr sz="1800"/>
          </a:p>
        </p:txBody>
      </p:sp>
      <p:sp>
        <p:nvSpPr>
          <p:cNvPr id="353" name="Google Shape;353;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4" name="Google Shape;354;p47"/>
          <p:cNvPicPr preferRelativeResize="0"/>
          <p:nvPr/>
        </p:nvPicPr>
        <p:blipFill>
          <a:blip r:embed="rId3">
            <a:alphaModFix/>
          </a:blip>
          <a:stretch>
            <a:fillRect/>
          </a:stretch>
        </p:blipFill>
        <p:spPr>
          <a:xfrm>
            <a:off x="425413" y="1722438"/>
            <a:ext cx="8293168" cy="30919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Information Concerns</a:t>
            </a:r>
            <a:endParaRPr b="1" sz="4800">
              <a:solidFill>
                <a:srgbClr val="FFFFFF"/>
              </a:solidFill>
            </a:endParaRPr>
          </a:p>
        </p:txBody>
      </p:sp>
      <p:sp>
        <p:nvSpPr>
          <p:cNvPr id="71" name="Google Shape;7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UML State Diagram</a:t>
            </a:r>
            <a:endParaRPr/>
          </a:p>
        </p:txBody>
      </p:sp>
      <p:sp>
        <p:nvSpPr>
          <p:cNvPr id="360" name="Google Shape;360;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Model overall changes in an element’s state in response to stimuli.</a:t>
            </a:r>
            <a:endParaRPr/>
          </a:p>
          <a:p>
            <a:pPr indent="-419100" lvl="0" marL="457200" rtl="0" algn="l">
              <a:spcBef>
                <a:spcPts val="0"/>
              </a:spcBef>
              <a:spcAft>
                <a:spcPts val="0"/>
              </a:spcAft>
              <a:buSzPts val="3000"/>
              <a:buChar char="●"/>
            </a:pPr>
            <a:r>
              <a:rPr lang="en"/>
              <a:t>Often used to model systems. Can also model state of a data entity.</a:t>
            </a:r>
            <a:endParaRPr/>
          </a:p>
        </p:txBody>
      </p:sp>
      <p:sp>
        <p:nvSpPr>
          <p:cNvPr id="361" name="Google Shape;361;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2" name="Google Shape;362;p48"/>
          <p:cNvPicPr preferRelativeResize="0"/>
          <p:nvPr/>
        </p:nvPicPr>
        <p:blipFill>
          <a:blip r:embed="rId3">
            <a:alphaModFix/>
          </a:blip>
          <a:stretch>
            <a:fillRect/>
          </a:stretch>
        </p:blipFill>
        <p:spPr>
          <a:xfrm>
            <a:off x="280000" y="4185804"/>
            <a:ext cx="8339474" cy="197419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Ownership Model</a:t>
            </a:r>
            <a:endParaRPr/>
          </a:p>
        </p:txBody>
      </p:sp>
      <p:sp>
        <p:nvSpPr>
          <p:cNvPr id="368" name="Google Shape;368;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Define the system that is the “owner” of each data item in the architecture.</a:t>
            </a:r>
            <a:endParaRPr/>
          </a:p>
          <a:p>
            <a:pPr indent="-381000" lvl="1" marL="914400" rtl="0" algn="l">
              <a:spcBef>
                <a:spcPts val="0"/>
              </a:spcBef>
              <a:spcAft>
                <a:spcPts val="0"/>
              </a:spcAft>
              <a:buSzPts val="2400"/>
              <a:buChar char="○"/>
            </a:pPr>
            <a:r>
              <a:rPr lang="en"/>
              <a:t>A data item being a table or field.</a:t>
            </a:r>
            <a:endParaRPr/>
          </a:p>
          <a:p>
            <a:pPr indent="-419100" lvl="0" marL="457200" rtl="0" algn="l">
              <a:spcBef>
                <a:spcPts val="0"/>
              </a:spcBef>
              <a:spcAft>
                <a:spcPts val="0"/>
              </a:spcAft>
              <a:buSzPts val="3000"/>
              <a:buChar char="●"/>
            </a:pPr>
            <a:r>
              <a:rPr lang="en"/>
              <a:t>Classes of ownership:</a:t>
            </a:r>
            <a:endParaRPr/>
          </a:p>
          <a:p>
            <a:pPr indent="-381000" lvl="1" marL="914400" rtl="0" algn="l">
              <a:spcBef>
                <a:spcPts val="0"/>
              </a:spcBef>
              <a:spcAft>
                <a:spcPts val="0"/>
              </a:spcAft>
              <a:buSzPts val="2400"/>
              <a:buChar char="○"/>
            </a:pPr>
            <a:r>
              <a:rPr i="1" lang="en"/>
              <a:t>Owners </a:t>
            </a:r>
            <a:r>
              <a:rPr lang="en"/>
              <a:t>hold definitive value for an item.</a:t>
            </a:r>
            <a:endParaRPr/>
          </a:p>
          <a:p>
            <a:pPr indent="-381000" lvl="1" marL="914400" rtl="0" algn="l">
              <a:spcBef>
                <a:spcPts val="0"/>
              </a:spcBef>
              <a:spcAft>
                <a:spcPts val="0"/>
              </a:spcAft>
              <a:buSzPts val="2400"/>
              <a:buChar char="○"/>
            </a:pPr>
            <a:r>
              <a:rPr i="1" lang="en"/>
              <a:t>Creators</a:t>
            </a:r>
            <a:r>
              <a:rPr lang="en"/>
              <a:t> create new instances of the item.</a:t>
            </a:r>
            <a:endParaRPr/>
          </a:p>
          <a:p>
            <a:pPr indent="-381000" lvl="1" marL="914400" rtl="0" algn="l">
              <a:spcBef>
                <a:spcPts val="0"/>
              </a:spcBef>
              <a:spcAft>
                <a:spcPts val="0"/>
              </a:spcAft>
              <a:buSzPts val="2400"/>
              <a:buChar char="○"/>
            </a:pPr>
            <a:r>
              <a:rPr i="1" lang="en"/>
              <a:t>Updaters</a:t>
            </a:r>
            <a:r>
              <a:rPr lang="en"/>
              <a:t> modify existing instances of the item.</a:t>
            </a:r>
            <a:endParaRPr/>
          </a:p>
          <a:p>
            <a:pPr indent="-381000" lvl="1" marL="914400" rtl="0" algn="l">
              <a:spcBef>
                <a:spcPts val="0"/>
              </a:spcBef>
              <a:spcAft>
                <a:spcPts val="0"/>
              </a:spcAft>
              <a:buSzPts val="2400"/>
              <a:buChar char="○"/>
            </a:pPr>
            <a:r>
              <a:rPr i="1" lang="en"/>
              <a:t>Deleters </a:t>
            </a:r>
            <a:r>
              <a:rPr lang="en"/>
              <a:t>delete instances of the item.</a:t>
            </a:r>
            <a:endParaRPr/>
          </a:p>
          <a:p>
            <a:pPr indent="-381000" lvl="1" marL="914400" rtl="0" algn="l">
              <a:spcBef>
                <a:spcPts val="0"/>
              </a:spcBef>
              <a:spcAft>
                <a:spcPts val="0"/>
              </a:spcAft>
              <a:buSzPts val="2400"/>
              <a:buChar char="○"/>
            </a:pPr>
            <a:r>
              <a:rPr i="1" lang="en"/>
              <a:t>Readers</a:t>
            </a:r>
            <a:r>
              <a:rPr lang="en"/>
              <a:t> can read, but not change, the item.</a:t>
            </a:r>
            <a:endParaRPr/>
          </a:p>
          <a:p>
            <a:pPr indent="-381000" lvl="1" marL="914400" rtl="0" algn="l">
              <a:spcBef>
                <a:spcPts val="0"/>
              </a:spcBef>
              <a:spcAft>
                <a:spcPts val="0"/>
              </a:spcAft>
              <a:buSzPts val="2400"/>
              <a:buChar char="○"/>
            </a:pPr>
            <a:r>
              <a:rPr i="1" lang="en"/>
              <a:t>Copiers</a:t>
            </a:r>
            <a:r>
              <a:rPr lang="en"/>
              <a:t> hold a read-only copy of the item.</a:t>
            </a:r>
            <a:endParaRPr/>
          </a:p>
          <a:p>
            <a:pPr indent="-381000" lvl="1" marL="914400" rtl="0" algn="l">
              <a:spcBef>
                <a:spcPts val="0"/>
              </a:spcBef>
              <a:spcAft>
                <a:spcPts val="0"/>
              </a:spcAft>
              <a:buSzPts val="2400"/>
              <a:buChar char="○"/>
            </a:pPr>
            <a:r>
              <a:rPr i="1" lang="en"/>
              <a:t>Validaters</a:t>
            </a:r>
            <a:r>
              <a:rPr lang="en"/>
              <a:t> perform validation of the item.</a:t>
            </a:r>
            <a:endParaRPr/>
          </a:p>
          <a:p>
            <a:pPr indent="-381000" lvl="1" marL="914400" rtl="0" algn="l">
              <a:spcBef>
                <a:spcPts val="0"/>
              </a:spcBef>
              <a:spcAft>
                <a:spcPts val="0"/>
              </a:spcAft>
              <a:buSzPts val="2400"/>
              <a:buChar char="○"/>
            </a:pPr>
            <a:r>
              <a:rPr lang="en"/>
              <a:t>Combination of the above.</a:t>
            </a:r>
            <a:endParaRPr/>
          </a:p>
        </p:txBody>
      </p:sp>
      <p:sp>
        <p:nvSpPr>
          <p:cNvPr id="369" name="Google Shape;369;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Ownership Model</a:t>
            </a:r>
            <a:endParaRPr/>
          </a:p>
        </p:txBody>
      </p:sp>
      <p:sp>
        <p:nvSpPr>
          <p:cNvPr id="375" name="Google Shape;375;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Modeled using a grid, with systems and data stores on one axis and data items on other. </a:t>
            </a:r>
            <a:endParaRPr/>
          </a:p>
          <a:p>
            <a:pPr indent="-419100" lvl="0" marL="457200" rtl="0" algn="l">
              <a:spcBef>
                <a:spcPts val="0"/>
              </a:spcBef>
              <a:spcAft>
                <a:spcPts val="0"/>
              </a:spcAft>
              <a:buSzPts val="3000"/>
              <a:buChar char="●"/>
            </a:pPr>
            <a:r>
              <a:rPr lang="en"/>
              <a:t>Shows conflicts in data ownership.</a:t>
            </a:r>
            <a:endParaRPr/>
          </a:p>
        </p:txBody>
      </p:sp>
      <p:sp>
        <p:nvSpPr>
          <p:cNvPr id="376" name="Google Shape;376;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7" name="Google Shape;377;p50"/>
          <p:cNvPicPr preferRelativeResize="0"/>
          <p:nvPr/>
        </p:nvPicPr>
        <p:blipFill>
          <a:blip r:embed="rId3">
            <a:alphaModFix/>
          </a:blip>
          <a:stretch>
            <a:fillRect/>
          </a:stretch>
        </p:blipFill>
        <p:spPr>
          <a:xfrm>
            <a:off x="506500" y="3667415"/>
            <a:ext cx="8130976" cy="221943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1"/>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Problems and Pitfalls</a:t>
            </a:r>
            <a:endParaRPr b="1" sz="4800">
              <a:solidFill>
                <a:srgbClr val="FFFFFF"/>
              </a:solidFill>
            </a:endParaRPr>
          </a:p>
        </p:txBody>
      </p:sp>
      <p:sp>
        <p:nvSpPr>
          <p:cNvPr id="383" name="Google Shape;383;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Representation Incompatibility</a:t>
            </a:r>
            <a:endParaRPr/>
          </a:p>
        </p:txBody>
      </p:sp>
      <p:sp>
        <p:nvSpPr>
          <p:cNvPr id="389" name="Google Shape;389;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Simple: Different systems represent field-level information in different ways.</a:t>
            </a:r>
            <a:endParaRPr/>
          </a:p>
          <a:p>
            <a:pPr indent="-381000" lvl="1" marL="914400" rtl="0" algn="l">
              <a:spcBef>
                <a:spcPts val="0"/>
              </a:spcBef>
              <a:spcAft>
                <a:spcPts val="0"/>
              </a:spcAft>
              <a:buSzPts val="2400"/>
              <a:buChar char="○"/>
            </a:pPr>
            <a:r>
              <a:rPr lang="en"/>
              <a:t>Different models (polar vs cartesian coordinates)</a:t>
            </a:r>
            <a:endParaRPr/>
          </a:p>
          <a:p>
            <a:pPr indent="-381000" lvl="1" marL="914400" rtl="0" algn="l">
              <a:spcBef>
                <a:spcPts val="0"/>
              </a:spcBef>
              <a:spcAft>
                <a:spcPts val="0"/>
              </a:spcAft>
              <a:buSzPts val="2400"/>
              <a:buChar char="○"/>
            </a:pPr>
            <a:r>
              <a:rPr lang="en"/>
              <a:t>Different encoding (metric vs imperial)</a:t>
            </a:r>
            <a:endParaRPr/>
          </a:p>
          <a:p>
            <a:pPr indent="-419100" lvl="0" marL="457200" rtl="0" algn="l">
              <a:spcBef>
                <a:spcPts val="0"/>
              </a:spcBef>
              <a:spcAft>
                <a:spcPts val="0"/>
              </a:spcAft>
              <a:buSzPts val="3000"/>
              <a:buChar char="●"/>
            </a:pPr>
            <a:r>
              <a:rPr lang="en"/>
              <a:t>Difficult: Different business models</a:t>
            </a:r>
            <a:endParaRPr/>
          </a:p>
          <a:p>
            <a:pPr indent="-381000" lvl="1" marL="914400" rtl="0" algn="l">
              <a:spcBef>
                <a:spcPts val="0"/>
              </a:spcBef>
              <a:spcAft>
                <a:spcPts val="0"/>
              </a:spcAft>
              <a:buSzPts val="2400"/>
              <a:buChar char="○"/>
            </a:pPr>
            <a:r>
              <a:rPr lang="en"/>
              <a:t>Ex: Architecture integrates phone and sales systems</a:t>
            </a:r>
            <a:endParaRPr/>
          </a:p>
          <a:p>
            <a:pPr indent="-381000" lvl="1" marL="914400" rtl="0" algn="l">
              <a:spcBef>
                <a:spcPts val="0"/>
              </a:spcBef>
              <a:spcAft>
                <a:spcPts val="0"/>
              </a:spcAft>
              <a:buSzPts val="2400"/>
              <a:buChar char="○"/>
            </a:pPr>
            <a:r>
              <a:rPr lang="en"/>
              <a:t>Phone customers may have multiple or shared numbers, each number has a “phone account”. </a:t>
            </a:r>
            <a:endParaRPr/>
          </a:p>
          <a:p>
            <a:pPr indent="-381000" lvl="1" marL="914400" rtl="0" algn="l">
              <a:spcBef>
                <a:spcPts val="0"/>
              </a:spcBef>
              <a:spcAft>
                <a:spcPts val="0"/>
              </a:spcAft>
              <a:buSzPts val="2400"/>
              <a:buChar char="○"/>
            </a:pPr>
            <a:r>
              <a:rPr lang="en"/>
              <a:t>Sales system requires “customer accounts”.</a:t>
            </a:r>
            <a:endParaRPr/>
          </a:p>
          <a:p>
            <a:pPr indent="-381000" lvl="1" marL="914400" rtl="0" algn="l">
              <a:spcBef>
                <a:spcPts val="0"/>
              </a:spcBef>
              <a:spcAft>
                <a:spcPts val="0"/>
              </a:spcAft>
              <a:buSzPts val="2400"/>
              <a:buChar char="○"/>
            </a:pPr>
            <a:r>
              <a:rPr lang="en"/>
              <a:t>These two are not compatible.</a:t>
            </a:r>
            <a:endParaRPr/>
          </a:p>
        </p:txBody>
      </p:sp>
      <p:sp>
        <p:nvSpPr>
          <p:cNvPr id="390" name="Google Shape;390;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Representation Incompatibility</a:t>
            </a:r>
            <a:endParaRPr/>
          </a:p>
        </p:txBody>
      </p:sp>
      <p:sp>
        <p:nvSpPr>
          <p:cNvPr id="396" name="Google Shape;396;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Reconciling business models requires complex processing.</a:t>
            </a:r>
            <a:endParaRPr/>
          </a:p>
          <a:p>
            <a:pPr indent="-381000" lvl="1" marL="914400" rtl="0" algn="l">
              <a:spcBef>
                <a:spcPts val="0"/>
              </a:spcBef>
              <a:spcAft>
                <a:spcPts val="0"/>
              </a:spcAft>
              <a:buSzPts val="2400"/>
              <a:buChar char="○"/>
            </a:pPr>
            <a:r>
              <a:rPr lang="en"/>
              <a:t>Service that links customers and accounts.</a:t>
            </a:r>
            <a:endParaRPr/>
          </a:p>
          <a:p>
            <a:pPr indent="-381000" lvl="1" marL="914400" rtl="0" algn="l">
              <a:spcBef>
                <a:spcPts val="0"/>
              </a:spcBef>
              <a:spcAft>
                <a:spcPts val="0"/>
              </a:spcAft>
              <a:buSzPts val="2400"/>
              <a:buChar char="○"/>
            </a:pPr>
            <a:r>
              <a:rPr lang="en"/>
              <a:t>Manages and stores links itself.</a:t>
            </a:r>
            <a:endParaRPr/>
          </a:p>
          <a:p>
            <a:pPr indent="-381000" lvl="1" marL="914400" rtl="0" algn="l">
              <a:spcBef>
                <a:spcPts val="0"/>
              </a:spcBef>
              <a:spcAft>
                <a:spcPts val="0"/>
              </a:spcAft>
              <a:buSzPts val="2400"/>
              <a:buChar char="○"/>
            </a:pPr>
            <a:r>
              <a:rPr lang="en"/>
              <a:t>Would sit at center of architecture, require high performance, scalability, availability.</a:t>
            </a:r>
            <a:endParaRPr/>
          </a:p>
          <a:p>
            <a:pPr indent="-419100" lvl="0" marL="457200" rtl="0" algn="l">
              <a:spcBef>
                <a:spcPts val="0"/>
              </a:spcBef>
              <a:spcAft>
                <a:spcPts val="0"/>
              </a:spcAft>
              <a:buSzPts val="3000"/>
              <a:buChar char="●"/>
            </a:pPr>
            <a:r>
              <a:rPr lang="en"/>
              <a:t>Risk reduction:</a:t>
            </a:r>
            <a:endParaRPr/>
          </a:p>
          <a:p>
            <a:pPr indent="-381000" lvl="1" marL="914400" rtl="0" algn="l">
              <a:spcBef>
                <a:spcPts val="0"/>
              </a:spcBef>
              <a:spcAft>
                <a:spcPts val="0"/>
              </a:spcAft>
              <a:buSzPts val="2400"/>
              <a:buChar char="○"/>
            </a:pPr>
            <a:r>
              <a:rPr lang="en"/>
              <a:t>Develop a common high-level data structure model.</a:t>
            </a:r>
            <a:endParaRPr/>
          </a:p>
          <a:p>
            <a:pPr indent="-381000" lvl="1" marL="914400" rtl="0" algn="l">
              <a:spcBef>
                <a:spcPts val="0"/>
              </a:spcBef>
              <a:spcAft>
                <a:spcPts val="0"/>
              </a:spcAft>
              <a:buSzPts val="2400"/>
              <a:buChar char="○"/>
            </a:pPr>
            <a:r>
              <a:rPr lang="en"/>
              <a:t>Include external entities in modeling efforts.</a:t>
            </a:r>
            <a:endParaRPr/>
          </a:p>
          <a:p>
            <a:pPr indent="-381000" lvl="1" marL="914400" rtl="0" algn="l">
              <a:spcBef>
                <a:spcPts val="0"/>
              </a:spcBef>
              <a:spcAft>
                <a:spcPts val="0"/>
              </a:spcAft>
              <a:buSzPts val="2400"/>
              <a:buChar char="○"/>
            </a:pPr>
            <a:r>
              <a:rPr lang="en"/>
              <a:t>Develop a data abstraction layer to hide incompatibilities from other parts of architecture.</a:t>
            </a:r>
            <a:endParaRPr/>
          </a:p>
        </p:txBody>
      </p:sp>
      <p:sp>
        <p:nvSpPr>
          <p:cNvPr id="397" name="Google Shape;397;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 Complexity</a:t>
            </a:r>
            <a:endParaRPr/>
          </a:p>
        </p:txBody>
      </p:sp>
      <p:sp>
        <p:nvSpPr>
          <p:cNvPr id="403" name="Google Shape;403;p5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Integrating n data-sharing systems requires n (n - 1) / 2 interfaces.</a:t>
            </a:r>
            <a:endParaRPr sz="1800"/>
          </a:p>
          <a:p>
            <a:pPr indent="-342900" lvl="1" marL="914400" rtl="0" algn="l">
              <a:spcBef>
                <a:spcPts val="0"/>
              </a:spcBef>
              <a:spcAft>
                <a:spcPts val="0"/>
              </a:spcAft>
              <a:buSzPts val="1800"/>
              <a:buChar char="○"/>
            </a:pPr>
            <a:r>
              <a:rPr lang="en" sz="1800"/>
              <a:t>Change to a system require changes to all interfaces accessing that system.</a:t>
            </a:r>
            <a:endParaRPr sz="1800"/>
          </a:p>
          <a:p>
            <a:pPr indent="-342900" lvl="0" marL="457200" rtl="0" algn="l">
              <a:spcBef>
                <a:spcPts val="0"/>
              </a:spcBef>
              <a:spcAft>
                <a:spcPts val="0"/>
              </a:spcAft>
              <a:buSzPts val="1800"/>
              <a:buChar char="●"/>
            </a:pPr>
            <a:r>
              <a:rPr lang="en" sz="1800"/>
              <a:t>Can be fixed by applying an integration hub.</a:t>
            </a:r>
            <a:endParaRPr sz="1800"/>
          </a:p>
          <a:p>
            <a:pPr indent="-342900" lvl="1" marL="914400" rtl="0" algn="l">
              <a:spcBef>
                <a:spcPts val="0"/>
              </a:spcBef>
              <a:spcAft>
                <a:spcPts val="0"/>
              </a:spcAft>
              <a:buSzPts val="1800"/>
              <a:buChar char="○"/>
            </a:pPr>
            <a:r>
              <a:rPr lang="en" sz="1800"/>
              <a:t>Adapter performs system-specific translation.</a:t>
            </a:r>
            <a:endParaRPr sz="1800"/>
          </a:p>
          <a:p>
            <a:pPr indent="-342900" lvl="1" marL="914400" rtl="0" algn="l">
              <a:spcBef>
                <a:spcPts val="0"/>
              </a:spcBef>
              <a:spcAft>
                <a:spcPts val="0"/>
              </a:spcAft>
              <a:buSzPts val="1800"/>
              <a:buChar char="○"/>
            </a:pPr>
            <a:r>
              <a:rPr lang="en" sz="1800"/>
              <a:t>Hub handles message routing, resilience.</a:t>
            </a:r>
            <a:endParaRPr sz="1800"/>
          </a:p>
          <a:p>
            <a:pPr indent="-342900" lvl="1" marL="914400" rtl="0" algn="l">
              <a:spcBef>
                <a:spcPts val="0"/>
              </a:spcBef>
              <a:spcAft>
                <a:spcPts val="0"/>
              </a:spcAft>
              <a:buSzPts val="1800"/>
              <a:buChar char="○"/>
            </a:pPr>
            <a:r>
              <a:rPr lang="en" sz="1800"/>
              <a:t>If a system changes, only the adapter needs to change.</a:t>
            </a:r>
            <a:endParaRPr sz="1800"/>
          </a:p>
        </p:txBody>
      </p:sp>
      <p:sp>
        <p:nvSpPr>
          <p:cNvPr id="404" name="Google Shape;404;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5" name="Google Shape;405;p54"/>
          <p:cNvPicPr preferRelativeResize="0"/>
          <p:nvPr/>
        </p:nvPicPr>
        <p:blipFill>
          <a:blip r:embed="rId3">
            <a:alphaModFix/>
          </a:blip>
          <a:stretch>
            <a:fillRect/>
          </a:stretch>
        </p:blipFill>
        <p:spPr>
          <a:xfrm>
            <a:off x="4604100" y="1600200"/>
            <a:ext cx="4081875" cy="2553224"/>
          </a:xfrm>
          <a:prstGeom prst="rect">
            <a:avLst/>
          </a:prstGeom>
          <a:noFill/>
          <a:ln>
            <a:noFill/>
          </a:ln>
        </p:spPr>
      </p:pic>
      <p:pic>
        <p:nvPicPr>
          <p:cNvPr id="406" name="Google Shape;406;p54"/>
          <p:cNvPicPr preferRelativeResize="0"/>
          <p:nvPr/>
        </p:nvPicPr>
        <p:blipFill>
          <a:blip r:embed="rId4">
            <a:alphaModFix/>
          </a:blip>
          <a:stretch>
            <a:fillRect/>
          </a:stretch>
        </p:blipFill>
        <p:spPr>
          <a:xfrm>
            <a:off x="4604100" y="3861000"/>
            <a:ext cx="3683175" cy="28446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Overloaded Central Database</a:t>
            </a:r>
            <a:endParaRPr/>
          </a:p>
        </p:txBody>
      </p:sp>
      <p:sp>
        <p:nvSpPr>
          <p:cNvPr id="412" name="Google Shape;412;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Central databases are simpler, cleaner. Do not need update reconciliation or complex interfaces.</a:t>
            </a:r>
            <a:endParaRPr/>
          </a:p>
          <a:p>
            <a:pPr indent="-381000" lvl="1" marL="914400" rtl="0" algn="l">
              <a:spcBef>
                <a:spcPts val="0"/>
              </a:spcBef>
              <a:spcAft>
                <a:spcPts val="0"/>
              </a:spcAft>
              <a:buSzPts val="2400"/>
              <a:buChar char="○"/>
            </a:pPr>
            <a:r>
              <a:rPr lang="en"/>
              <a:t>Single point of failure, performance bottleneck, imposes geographical constraints.</a:t>
            </a:r>
            <a:endParaRPr/>
          </a:p>
          <a:p>
            <a:pPr indent="-381000" lvl="1" marL="914400" rtl="0" algn="l">
              <a:spcBef>
                <a:spcPts val="0"/>
              </a:spcBef>
              <a:spcAft>
                <a:spcPts val="0"/>
              </a:spcAft>
              <a:buSzPts val="2400"/>
              <a:buChar char="○"/>
            </a:pPr>
            <a:r>
              <a:rPr lang="en"/>
              <a:t>Can cause data model to be overloaded.</a:t>
            </a:r>
            <a:endParaRPr/>
          </a:p>
          <a:p>
            <a:pPr indent="-381000" lvl="1" marL="914400" rtl="0" algn="l">
              <a:spcBef>
                <a:spcPts val="0"/>
              </a:spcBef>
              <a:spcAft>
                <a:spcPts val="0"/>
              </a:spcAft>
              <a:buSzPts val="2400"/>
              <a:buChar char="○"/>
            </a:pPr>
            <a:r>
              <a:rPr lang="en"/>
              <a:t>Can impose design and runtime constraints.</a:t>
            </a:r>
            <a:endParaRPr/>
          </a:p>
          <a:p>
            <a:pPr indent="-419100" lvl="0" marL="457200" rtl="0" algn="l">
              <a:spcBef>
                <a:spcPts val="0"/>
              </a:spcBef>
              <a:spcAft>
                <a:spcPts val="0"/>
              </a:spcAft>
              <a:buSzPts val="3000"/>
              <a:buChar char="●"/>
            </a:pPr>
            <a:r>
              <a:rPr lang="en"/>
              <a:t>Risk Reduction:</a:t>
            </a:r>
            <a:endParaRPr/>
          </a:p>
          <a:p>
            <a:pPr indent="-381000" lvl="1" marL="914400" rtl="0" algn="l">
              <a:spcBef>
                <a:spcPts val="0"/>
              </a:spcBef>
              <a:spcAft>
                <a:spcPts val="0"/>
              </a:spcAft>
              <a:buSzPts val="2400"/>
              <a:buChar char="○"/>
            </a:pPr>
            <a:r>
              <a:rPr lang="en"/>
              <a:t>Consider likely growth rate.</a:t>
            </a:r>
            <a:endParaRPr/>
          </a:p>
          <a:p>
            <a:pPr indent="-381000" lvl="1" marL="914400" rtl="0" algn="l">
              <a:spcBef>
                <a:spcPts val="0"/>
              </a:spcBef>
              <a:spcAft>
                <a:spcPts val="0"/>
              </a:spcAft>
              <a:buSzPts val="2400"/>
              <a:buChar char="○"/>
            </a:pPr>
            <a:r>
              <a:rPr lang="en"/>
              <a:t>Develop strategies for later data partitioning.</a:t>
            </a:r>
            <a:endParaRPr/>
          </a:p>
          <a:p>
            <a:pPr indent="-381000" lvl="1" marL="914400" rtl="0" algn="l">
              <a:spcBef>
                <a:spcPts val="0"/>
              </a:spcBef>
              <a:spcAft>
                <a:spcPts val="0"/>
              </a:spcAft>
              <a:buSzPts val="2400"/>
              <a:buChar char="○"/>
            </a:pPr>
            <a:r>
              <a:rPr lang="en"/>
              <a:t>Plan for scalability.</a:t>
            </a:r>
            <a:endParaRPr/>
          </a:p>
        </p:txBody>
      </p:sp>
      <p:sp>
        <p:nvSpPr>
          <p:cNvPr id="413" name="Google Shape;413;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Inconsistent Distributed Databases</a:t>
            </a:r>
            <a:endParaRPr/>
          </a:p>
        </p:txBody>
      </p:sp>
      <p:sp>
        <p:nvSpPr>
          <p:cNvPr id="419" name="Google Shape;419;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Many problems are eliminated by replicating data in different locations.</a:t>
            </a:r>
            <a:endParaRPr/>
          </a:p>
          <a:p>
            <a:pPr indent="-381000" lvl="1" marL="914400" rtl="0" algn="l">
              <a:spcBef>
                <a:spcPts val="0"/>
              </a:spcBef>
              <a:spcAft>
                <a:spcPts val="0"/>
              </a:spcAft>
              <a:buSzPts val="2400"/>
              <a:buChar char="○"/>
            </a:pPr>
            <a:r>
              <a:rPr lang="en"/>
              <a:t>Bring data close to where it is needed. Reduces latency and improves availability.</a:t>
            </a:r>
            <a:endParaRPr/>
          </a:p>
          <a:p>
            <a:pPr indent="-381000" lvl="1" marL="914400" rtl="0" algn="l">
              <a:spcBef>
                <a:spcPts val="0"/>
              </a:spcBef>
              <a:spcAft>
                <a:spcPts val="0"/>
              </a:spcAft>
              <a:buSzPts val="2400"/>
              <a:buChar char="○"/>
            </a:pPr>
            <a:r>
              <a:rPr lang="en"/>
              <a:t>Often lead to information inconsistency due to replication delay.</a:t>
            </a:r>
            <a:endParaRPr/>
          </a:p>
          <a:p>
            <a:pPr indent="-381000" lvl="1" marL="914400" rtl="0" algn="l">
              <a:spcBef>
                <a:spcPts val="0"/>
              </a:spcBef>
              <a:spcAft>
                <a:spcPts val="0"/>
              </a:spcAft>
              <a:buSzPts val="2400"/>
              <a:buChar char="○"/>
            </a:pPr>
            <a:r>
              <a:rPr lang="en"/>
              <a:t>Updates are hard to manage.</a:t>
            </a:r>
            <a:endParaRPr/>
          </a:p>
          <a:p>
            <a:pPr indent="-419100" lvl="0" marL="457200" rtl="0" algn="l">
              <a:spcBef>
                <a:spcPts val="0"/>
              </a:spcBef>
              <a:spcAft>
                <a:spcPts val="0"/>
              </a:spcAft>
              <a:buSzPts val="3000"/>
              <a:buChar char="●"/>
            </a:pPr>
            <a:r>
              <a:rPr lang="en"/>
              <a:t>Risk Reduction:</a:t>
            </a:r>
            <a:endParaRPr/>
          </a:p>
          <a:p>
            <a:pPr indent="-381000" lvl="1" marL="914400" rtl="0" algn="l">
              <a:spcBef>
                <a:spcPts val="0"/>
              </a:spcBef>
              <a:spcAft>
                <a:spcPts val="0"/>
              </a:spcAft>
              <a:buSzPts val="2400"/>
              <a:buChar char="○"/>
            </a:pPr>
            <a:r>
              <a:rPr lang="en"/>
              <a:t>Have strategies in place for dealing with inconsistency.</a:t>
            </a:r>
            <a:endParaRPr/>
          </a:p>
          <a:p>
            <a:pPr indent="-381000" lvl="1" marL="914400" rtl="0" algn="l">
              <a:spcBef>
                <a:spcPts val="0"/>
              </a:spcBef>
              <a:spcAft>
                <a:spcPts val="0"/>
              </a:spcAft>
              <a:buSzPts val="2400"/>
              <a:buChar char="○"/>
            </a:pPr>
            <a:r>
              <a:rPr lang="en"/>
              <a:t>Ensure there are tools and processes for detecting data inconsistency.</a:t>
            </a:r>
            <a:endParaRPr/>
          </a:p>
        </p:txBody>
      </p:sp>
      <p:sp>
        <p:nvSpPr>
          <p:cNvPr id="420" name="Google Shape;420;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Excessive Information Latency</a:t>
            </a:r>
            <a:endParaRPr/>
          </a:p>
        </p:txBody>
      </p:sp>
      <p:sp>
        <p:nvSpPr>
          <p:cNvPr id="426" name="Google Shape;426;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Overly complex architectures or architectures not designed for information volume can lead to excessive latency.</a:t>
            </a:r>
            <a:endParaRPr/>
          </a:p>
          <a:p>
            <a:pPr indent="-381000" lvl="1" marL="914400" rtl="0" algn="l">
              <a:spcBef>
                <a:spcPts val="0"/>
              </a:spcBef>
              <a:spcAft>
                <a:spcPts val="0"/>
              </a:spcAft>
              <a:buSzPts val="2400"/>
              <a:buChar char="○"/>
            </a:pPr>
            <a:r>
              <a:rPr lang="en"/>
              <a:t>Latency issues from external systems are out of your control.</a:t>
            </a:r>
            <a:endParaRPr/>
          </a:p>
          <a:p>
            <a:pPr indent="-419100" lvl="0" marL="457200" rtl="0" algn="l">
              <a:spcBef>
                <a:spcPts val="0"/>
              </a:spcBef>
              <a:spcAft>
                <a:spcPts val="0"/>
              </a:spcAft>
              <a:buSzPts val="3000"/>
              <a:buChar char="●"/>
            </a:pPr>
            <a:r>
              <a:rPr lang="en"/>
              <a:t>Identify expected latency early.</a:t>
            </a:r>
            <a:endParaRPr/>
          </a:p>
          <a:p>
            <a:pPr indent="-381000" lvl="1" marL="914400" rtl="0" algn="l">
              <a:spcBef>
                <a:spcPts val="0"/>
              </a:spcBef>
              <a:spcAft>
                <a:spcPts val="0"/>
              </a:spcAft>
              <a:buSzPts val="2400"/>
              <a:buChar char="○"/>
            </a:pPr>
            <a:r>
              <a:rPr lang="en"/>
              <a:t>Can identify problem areas and address.</a:t>
            </a:r>
            <a:endParaRPr/>
          </a:p>
          <a:p>
            <a:pPr indent="-381000" lvl="1" marL="914400" rtl="0" algn="l">
              <a:spcBef>
                <a:spcPts val="0"/>
              </a:spcBef>
              <a:spcAft>
                <a:spcPts val="0"/>
              </a:spcAft>
              <a:buSzPts val="2400"/>
              <a:buChar char="○"/>
            </a:pPr>
            <a:r>
              <a:rPr lang="en"/>
              <a:t>Close distance between providers and consumers.</a:t>
            </a:r>
            <a:endParaRPr/>
          </a:p>
          <a:p>
            <a:pPr indent="-381000" lvl="1" marL="914400" rtl="0" algn="l">
              <a:spcBef>
                <a:spcPts val="0"/>
              </a:spcBef>
              <a:spcAft>
                <a:spcPts val="0"/>
              </a:spcAft>
              <a:buSzPts val="2400"/>
              <a:buChar char="○"/>
            </a:pPr>
            <a:r>
              <a:rPr lang="en"/>
              <a:t>Obtain agreement on latency requirements from stakeholders and validate that you meet them.</a:t>
            </a:r>
            <a:endParaRPr/>
          </a:p>
        </p:txBody>
      </p:sp>
      <p:sp>
        <p:nvSpPr>
          <p:cNvPr id="427" name="Google Shape;427;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Structure and Content</a:t>
            </a:r>
            <a:endParaRPr/>
          </a:p>
        </p:txBody>
      </p:sp>
      <p:sp>
        <p:nvSpPr>
          <p:cNvPr id="77" name="Google Shape;77;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Find the elements of information structure that have system-wide impact, and leave the rest to data designers.</a:t>
            </a:r>
            <a:endParaRPr/>
          </a:p>
          <a:p>
            <a:pPr indent="-381000" lvl="1" marL="914400" rtl="0" algn="l">
              <a:spcBef>
                <a:spcPts val="0"/>
              </a:spcBef>
              <a:spcAft>
                <a:spcPts val="0"/>
              </a:spcAft>
              <a:buSzPts val="2400"/>
              <a:buChar char="○"/>
            </a:pPr>
            <a:r>
              <a:rPr lang="en"/>
              <a:t>Focus on a small number of items core to primary system responsibilities.</a:t>
            </a:r>
            <a:endParaRPr/>
          </a:p>
          <a:p>
            <a:pPr indent="-381000" lvl="1" marL="914400" rtl="0" algn="l">
              <a:spcBef>
                <a:spcPts val="0"/>
              </a:spcBef>
              <a:spcAft>
                <a:spcPts val="0"/>
              </a:spcAft>
              <a:buSzPts val="2400"/>
              <a:buChar char="○"/>
            </a:pPr>
            <a:r>
              <a:rPr lang="en"/>
              <a:t>Focus on information-rich items that:</a:t>
            </a:r>
            <a:endParaRPr/>
          </a:p>
          <a:p>
            <a:pPr indent="-381000" lvl="2" marL="1371600" rtl="0" algn="l">
              <a:spcBef>
                <a:spcPts val="0"/>
              </a:spcBef>
              <a:spcAft>
                <a:spcPts val="0"/>
              </a:spcAft>
              <a:buSzPts val="2400"/>
              <a:buChar char="■"/>
            </a:pPr>
            <a:r>
              <a:rPr lang="en"/>
              <a:t>Are fundamental to stakeholder concerns.</a:t>
            </a:r>
            <a:endParaRPr/>
          </a:p>
          <a:p>
            <a:pPr indent="-381000" lvl="2" marL="1371600" rtl="0" algn="l">
              <a:spcBef>
                <a:spcPts val="0"/>
              </a:spcBef>
              <a:spcAft>
                <a:spcPts val="0"/>
              </a:spcAft>
              <a:buSzPts val="2400"/>
              <a:buChar char="■"/>
            </a:pPr>
            <a:r>
              <a:rPr lang="en"/>
              <a:t>Are significant to the users.</a:t>
            </a:r>
            <a:endParaRPr/>
          </a:p>
          <a:p>
            <a:pPr indent="-381000" lvl="2" marL="1371600" rtl="0" algn="l">
              <a:spcBef>
                <a:spcPts val="0"/>
              </a:spcBef>
              <a:spcAft>
                <a:spcPts val="0"/>
              </a:spcAft>
              <a:buSzPts val="2400"/>
              <a:buChar char="■"/>
            </a:pPr>
            <a:r>
              <a:rPr lang="en"/>
              <a:t>Have complex internal structure.</a:t>
            </a:r>
            <a:endParaRPr/>
          </a:p>
          <a:p>
            <a:pPr indent="-381000" lvl="2" marL="1371600" rtl="0" algn="l">
              <a:spcBef>
                <a:spcPts val="0"/>
              </a:spcBef>
              <a:spcAft>
                <a:spcPts val="0"/>
              </a:spcAft>
              <a:buSzPts val="2400"/>
              <a:buChar char="■"/>
            </a:pPr>
            <a:r>
              <a:rPr lang="en"/>
              <a:t>Can impact quality properties.</a:t>
            </a:r>
            <a:endParaRPr/>
          </a:p>
          <a:p>
            <a:pPr indent="-381000" lvl="2" marL="1371600" rtl="0" algn="l">
              <a:spcBef>
                <a:spcPts val="0"/>
              </a:spcBef>
              <a:spcAft>
                <a:spcPts val="0"/>
              </a:spcAft>
              <a:buSzPts val="2400"/>
              <a:buChar char="■"/>
            </a:pPr>
            <a:r>
              <a:rPr lang="en"/>
              <a:t>Are heavily used or are expected to change frequently.</a:t>
            </a:r>
            <a:endParaRPr/>
          </a:p>
        </p:txBody>
      </p:sp>
      <p:sp>
        <p:nvSpPr>
          <p:cNvPr id="78" name="Google Shape;78;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33" name="Google Shape;433;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 you have an appropriate level of detail in your data models? </a:t>
            </a:r>
            <a:endParaRPr/>
          </a:p>
          <a:p>
            <a:pPr indent="-381000" lvl="1" marL="914400" rtl="0" algn="l">
              <a:spcBef>
                <a:spcPts val="0"/>
              </a:spcBef>
              <a:spcAft>
                <a:spcPts val="0"/>
              </a:spcAft>
              <a:buSzPts val="2400"/>
              <a:buChar char="○"/>
            </a:pPr>
            <a:r>
              <a:rPr lang="en"/>
              <a:t>(e.g., no more than 20–30 entities)</a:t>
            </a:r>
            <a:endParaRPr/>
          </a:p>
          <a:p>
            <a:pPr indent="-419100" lvl="0" marL="457200" rtl="0" algn="l">
              <a:spcBef>
                <a:spcPts val="0"/>
              </a:spcBef>
              <a:spcAft>
                <a:spcPts val="0"/>
              </a:spcAft>
              <a:buSzPts val="3000"/>
              <a:buChar char="●"/>
            </a:pPr>
            <a:r>
              <a:rPr lang="en"/>
              <a:t>Does the data model support processing requirements now and in the future?</a:t>
            </a:r>
            <a:endParaRPr/>
          </a:p>
          <a:p>
            <a:pPr indent="-419100" lvl="0" marL="457200" rtl="0" algn="l">
              <a:spcBef>
                <a:spcPts val="0"/>
              </a:spcBef>
              <a:spcAft>
                <a:spcPts val="0"/>
              </a:spcAft>
              <a:buSzPts val="3000"/>
              <a:buChar char="●"/>
            </a:pPr>
            <a:r>
              <a:rPr lang="en"/>
              <a:t>Are keys clearly identified for all entities?</a:t>
            </a:r>
            <a:endParaRPr/>
          </a:p>
          <a:p>
            <a:pPr indent="-381000" lvl="1" marL="914400" rtl="0" algn="l">
              <a:spcBef>
                <a:spcPts val="0"/>
              </a:spcBef>
              <a:spcAft>
                <a:spcPts val="0"/>
              </a:spcAft>
              <a:buSzPts val="2400"/>
              <a:buChar char="○"/>
            </a:pPr>
            <a:r>
              <a:rPr lang="en"/>
              <a:t>When an entity is distributed across multiple systems or locations with different keys, are the mappings between these keys defined? </a:t>
            </a:r>
            <a:endParaRPr/>
          </a:p>
          <a:p>
            <a:pPr indent="-381000" lvl="1" marL="914400" rtl="0" algn="l">
              <a:spcBef>
                <a:spcPts val="0"/>
              </a:spcBef>
              <a:spcAft>
                <a:spcPts val="0"/>
              </a:spcAft>
              <a:buSzPts val="2400"/>
              <a:buChar char="○"/>
            </a:pPr>
            <a:r>
              <a:rPr lang="en"/>
              <a:t>Do you have processes for maintaining these mappings when data items are created?</a:t>
            </a:r>
            <a:endParaRPr/>
          </a:p>
        </p:txBody>
      </p:sp>
      <p:sp>
        <p:nvSpPr>
          <p:cNvPr id="434" name="Google Shape;434;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40" name="Google Shape;440;p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taken account of data that is derived from data managed elsewhere?</a:t>
            </a:r>
            <a:endParaRPr/>
          </a:p>
          <a:p>
            <a:pPr indent="-419100" lvl="0" marL="457200" rtl="0" algn="l">
              <a:spcBef>
                <a:spcPts val="0"/>
              </a:spcBef>
              <a:spcAft>
                <a:spcPts val="0"/>
              </a:spcAft>
              <a:buSzPts val="3000"/>
              <a:buChar char="●"/>
            </a:pPr>
            <a:r>
              <a:rPr lang="en"/>
              <a:t>Have you defined strategies for resolving data ownership conflicts?</a:t>
            </a:r>
            <a:endParaRPr/>
          </a:p>
          <a:p>
            <a:pPr indent="-419100" lvl="0" marL="457200" rtl="0" algn="l">
              <a:spcBef>
                <a:spcPts val="0"/>
              </a:spcBef>
              <a:spcAft>
                <a:spcPts val="0"/>
              </a:spcAft>
              <a:buSzPts val="3000"/>
              <a:buChar char="●"/>
            </a:pPr>
            <a:r>
              <a:rPr lang="en"/>
              <a:t>Are latency requirements clearly identified, and are mechanisms in place to ensure that these are achieved?</a:t>
            </a:r>
            <a:endParaRPr/>
          </a:p>
          <a:p>
            <a:pPr indent="-419100" lvl="0" marL="457200" rtl="0" algn="l">
              <a:spcBef>
                <a:spcPts val="0"/>
              </a:spcBef>
              <a:spcAft>
                <a:spcPts val="0"/>
              </a:spcAft>
              <a:buSzPts val="3000"/>
              <a:buChar char="●"/>
            </a:pPr>
            <a:r>
              <a:rPr lang="en"/>
              <a:t>Do you have clear strategies for transactional consistency across distributed data stores?</a:t>
            </a:r>
            <a:endParaRPr/>
          </a:p>
          <a:p>
            <a:pPr indent="0" lvl="0" marL="0" rtl="0" algn="l">
              <a:spcBef>
                <a:spcPts val="600"/>
              </a:spcBef>
              <a:spcAft>
                <a:spcPts val="0"/>
              </a:spcAft>
              <a:buNone/>
            </a:pPr>
            <a:r>
              <a:t/>
            </a:r>
            <a:endParaRPr/>
          </a:p>
        </p:txBody>
      </p:sp>
      <p:sp>
        <p:nvSpPr>
          <p:cNvPr id="441" name="Google Shape;441;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47" name="Google Shape;447;p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Have you considered which data storage models to use for the data stores?</a:t>
            </a:r>
            <a:endParaRPr/>
          </a:p>
          <a:p>
            <a:pPr indent="-419100" lvl="0" marL="457200" rtl="0" algn="l">
              <a:spcBef>
                <a:spcPts val="0"/>
              </a:spcBef>
              <a:spcAft>
                <a:spcPts val="0"/>
              </a:spcAft>
              <a:buSzPts val="3000"/>
              <a:buChar char="●"/>
            </a:pPr>
            <a:r>
              <a:rPr lang="en"/>
              <a:t>Do you have mechanisms in place for validating migrated data?</a:t>
            </a:r>
            <a:endParaRPr/>
          </a:p>
          <a:p>
            <a:pPr indent="-419100" lvl="0" marL="457200" rtl="0" algn="l">
              <a:spcBef>
                <a:spcPts val="0"/>
              </a:spcBef>
              <a:spcAft>
                <a:spcPts val="0"/>
              </a:spcAft>
              <a:buSzPts val="3000"/>
              <a:buChar char="●"/>
            </a:pPr>
            <a:r>
              <a:rPr lang="en"/>
              <a:t>Have you defined sufficient storage and processing capacity for archiving?</a:t>
            </a:r>
            <a:endParaRPr/>
          </a:p>
          <a:p>
            <a:pPr indent="-381000" lvl="1" marL="914400" rtl="0" algn="l">
              <a:spcBef>
                <a:spcPts val="0"/>
              </a:spcBef>
              <a:spcAft>
                <a:spcPts val="0"/>
              </a:spcAft>
              <a:buSzPts val="2400"/>
              <a:buChar char="○"/>
            </a:pPr>
            <a:r>
              <a:rPr lang="en"/>
              <a:t>For restoring archived data?</a:t>
            </a:r>
            <a:endParaRPr/>
          </a:p>
        </p:txBody>
      </p:sp>
      <p:sp>
        <p:nvSpPr>
          <p:cNvPr id="448" name="Google Shape;448;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454" name="Google Shape;454;p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Information View d</a:t>
            </a:r>
            <a:r>
              <a:rPr lang="en"/>
              <a:t>escribes the way the system stores, manipulates, manages, and distributes information.</a:t>
            </a:r>
            <a:endParaRPr/>
          </a:p>
          <a:p>
            <a:pPr indent="-381000" lvl="1" marL="914400" rtl="0" algn="l">
              <a:spcBef>
                <a:spcPts val="0"/>
              </a:spcBef>
              <a:spcAft>
                <a:spcPts val="0"/>
              </a:spcAft>
              <a:buSzPts val="2400"/>
              <a:buChar char="○"/>
            </a:pPr>
            <a:r>
              <a:rPr lang="en"/>
              <a:t>Modeled through static information structure models, information lifecycle models, information ownership models, information quality analysis, metadata models, and volumetric models.</a:t>
            </a:r>
            <a:endParaRPr/>
          </a:p>
          <a:p>
            <a:pPr indent="-381000" lvl="1" marL="914400" rtl="0" algn="l">
              <a:spcBef>
                <a:spcPts val="0"/>
              </a:spcBef>
              <a:spcAft>
                <a:spcPts val="0"/>
              </a:spcAft>
              <a:buSzPts val="2400"/>
              <a:buChar char="○"/>
            </a:pPr>
            <a:r>
              <a:rPr lang="en"/>
              <a:t>Addresses concerns around information structure,  ownership, data usage, volatility, storage models, flow, consistency, quality, timeliness, latency, age.</a:t>
            </a:r>
            <a:endParaRPr/>
          </a:p>
          <a:p>
            <a:pPr indent="0" lvl="0" marL="0" rtl="0" algn="l">
              <a:spcBef>
                <a:spcPts val="600"/>
              </a:spcBef>
              <a:spcAft>
                <a:spcPts val="0"/>
              </a:spcAft>
              <a:buNone/>
            </a:pPr>
            <a:r>
              <a:t/>
            </a:r>
            <a:endParaRPr/>
          </a:p>
        </p:txBody>
      </p:sp>
      <p:sp>
        <p:nvSpPr>
          <p:cNvPr id="455" name="Google Shape;455;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61" name="Google Shape;461;p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Midterm Review</a:t>
            </a:r>
            <a:endParaRPr/>
          </a:p>
          <a:p>
            <a:pPr indent="-381000" lvl="1" marL="914400" marR="0" rtl="0" algn="l">
              <a:lnSpc>
                <a:spcPct val="100000"/>
              </a:lnSpc>
              <a:spcBef>
                <a:spcPts val="0"/>
              </a:spcBef>
              <a:spcAft>
                <a:spcPts val="0"/>
              </a:spcAft>
              <a:buSzPts val="2400"/>
              <a:buChar char="○"/>
            </a:pPr>
            <a:r>
              <a:rPr lang="en"/>
              <a:t>Practice midterm on site.</a:t>
            </a:r>
            <a:endParaRPr/>
          </a:p>
          <a:p>
            <a:pPr indent="-381000" lvl="1" marL="914400" marR="0" rtl="0" algn="l">
              <a:lnSpc>
                <a:spcPct val="100000"/>
              </a:lnSpc>
              <a:spcBef>
                <a:spcPts val="0"/>
              </a:spcBef>
              <a:spcAft>
                <a:spcPts val="0"/>
              </a:spcAft>
              <a:buSzPts val="2400"/>
              <a:buChar char="○"/>
            </a:pPr>
            <a:r>
              <a:rPr lang="en"/>
              <a:t>We will go over answers next time.</a:t>
            </a:r>
            <a:endParaRPr/>
          </a:p>
          <a:p>
            <a:pPr indent="0" lvl="0" marL="91440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lang="en"/>
              <a:t>Homework: </a:t>
            </a:r>
            <a:endParaRPr/>
          </a:p>
          <a:p>
            <a:pPr indent="-381000" lvl="1" marL="914400" rtl="0" algn="l">
              <a:spcBef>
                <a:spcPts val="0"/>
              </a:spcBef>
              <a:spcAft>
                <a:spcPts val="0"/>
              </a:spcAft>
              <a:buSzPts val="2400"/>
              <a:buChar char="○"/>
            </a:pPr>
            <a:r>
              <a:rPr lang="en"/>
              <a:t>Project Part 2 - Due on the 11th</a:t>
            </a:r>
            <a:endParaRPr/>
          </a:p>
          <a:p>
            <a:pPr indent="-381000" lvl="1" marL="914400" rtl="0" algn="l">
              <a:spcBef>
                <a:spcPts val="0"/>
              </a:spcBef>
              <a:spcAft>
                <a:spcPts val="0"/>
              </a:spcAft>
              <a:buSzPts val="2400"/>
              <a:buChar char="○"/>
            </a:pPr>
            <a:r>
              <a:rPr lang="en"/>
              <a:t>Assignment 2 - Due on the 25th</a:t>
            </a:r>
            <a:endParaRPr/>
          </a:p>
          <a:p>
            <a:pPr indent="0" lvl="0" marL="0" marR="0" rtl="0" algn="l">
              <a:lnSpc>
                <a:spcPct val="100000"/>
              </a:lnSpc>
              <a:spcBef>
                <a:spcPts val="600"/>
              </a:spcBef>
              <a:spcAft>
                <a:spcPts val="0"/>
              </a:spcAft>
              <a:buNone/>
            </a:pPr>
            <a:r>
              <a:t/>
            </a:r>
            <a:endParaRPr/>
          </a:p>
        </p:txBody>
      </p:sp>
      <p:sp>
        <p:nvSpPr>
          <p:cNvPr id="462" name="Google Shape;462;p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Structure and Content</a:t>
            </a:r>
            <a:endParaRPr/>
          </a:p>
        </p:txBody>
      </p:sp>
      <p:sp>
        <p:nvSpPr>
          <p:cNvPr id="84" name="Google Shape;84;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Early in the project, focus on abstract - not physical - information. </a:t>
            </a:r>
            <a:endParaRPr/>
          </a:p>
          <a:p>
            <a:pPr indent="-381000" lvl="1" marL="914400" marR="0" rtl="0" algn="l">
              <a:lnSpc>
                <a:spcPct val="100000"/>
              </a:lnSpc>
              <a:spcBef>
                <a:spcPts val="0"/>
              </a:spcBef>
              <a:spcAft>
                <a:spcPts val="0"/>
              </a:spcAft>
              <a:buSzPts val="2400"/>
              <a:buChar char="○"/>
            </a:pPr>
            <a:r>
              <a:rPr lang="en"/>
              <a:t>Data implementation will change, important to start controlling guiding ideas.</a:t>
            </a:r>
            <a:endParaRPr/>
          </a:p>
          <a:p>
            <a:pPr indent="-419100" lvl="0" marL="457200" marR="0" rtl="0" algn="l">
              <a:lnSpc>
                <a:spcPct val="100000"/>
              </a:lnSpc>
              <a:spcBef>
                <a:spcPts val="0"/>
              </a:spcBef>
              <a:spcAft>
                <a:spcPts val="0"/>
              </a:spcAft>
              <a:buSzPts val="3000"/>
              <a:buChar char="●"/>
            </a:pPr>
            <a:r>
              <a:rPr lang="en"/>
              <a:t>Focus on system functionality. Model data so that it supports </a:t>
            </a:r>
            <a:r>
              <a:rPr lang="en"/>
              <a:t>functionality</a:t>
            </a:r>
            <a:r>
              <a:rPr lang="en"/>
              <a:t>.</a:t>
            </a:r>
            <a:endParaRPr/>
          </a:p>
          <a:p>
            <a:pPr indent="-419100" lvl="0" marL="457200" marR="0" rtl="0" algn="l">
              <a:lnSpc>
                <a:spcPct val="100000"/>
              </a:lnSpc>
              <a:spcBef>
                <a:spcPts val="0"/>
              </a:spcBef>
              <a:spcAft>
                <a:spcPts val="0"/>
              </a:spcAft>
              <a:buSzPts val="3000"/>
              <a:buChar char="●"/>
            </a:pPr>
            <a:r>
              <a:rPr lang="en"/>
              <a:t>Later, </a:t>
            </a:r>
            <a:r>
              <a:rPr lang="en"/>
              <a:t>worry</a:t>
            </a:r>
            <a:r>
              <a:rPr lang="en"/>
              <a:t> about physical considerations.</a:t>
            </a:r>
            <a:endParaRPr/>
          </a:p>
          <a:p>
            <a:pPr indent="-381000" lvl="1" marL="914400" marR="0" rtl="0" algn="l">
              <a:lnSpc>
                <a:spcPct val="100000"/>
              </a:lnSpc>
              <a:spcBef>
                <a:spcPts val="0"/>
              </a:spcBef>
              <a:spcAft>
                <a:spcPts val="0"/>
              </a:spcAft>
              <a:buSzPts val="2400"/>
              <a:buChar char="○"/>
            </a:pPr>
            <a:r>
              <a:rPr lang="en"/>
              <a:t>Location, ownership.</a:t>
            </a:r>
            <a:endParaRPr/>
          </a:p>
        </p:txBody>
      </p:sp>
      <p:sp>
        <p:nvSpPr>
          <p:cNvPr id="85" name="Google Shape;85;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Purpose and Usage</a:t>
            </a:r>
            <a:endParaRPr/>
          </a:p>
        </p:txBody>
      </p:sp>
      <p:sp>
        <p:nvSpPr>
          <p:cNvPr id="91" name="Google Shape;91;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same information can be used to support operational processes, present operational status, analyze historical trends. </a:t>
            </a:r>
            <a:endParaRPr/>
          </a:p>
          <a:p>
            <a:pPr indent="-381000" lvl="1" marL="914400" rtl="0" algn="l">
              <a:spcBef>
                <a:spcPts val="0"/>
              </a:spcBef>
              <a:spcAft>
                <a:spcPts val="0"/>
              </a:spcAft>
              <a:buSzPts val="2400"/>
              <a:buChar char="○"/>
            </a:pPr>
            <a:r>
              <a:rPr lang="en"/>
              <a:t>How it is used is important. Different usage </a:t>
            </a:r>
            <a:r>
              <a:rPr lang="en"/>
              <a:t>patterns</a:t>
            </a:r>
            <a:r>
              <a:rPr lang="en"/>
              <a:t> often have different ownership rules and may require architectural variation. </a:t>
            </a:r>
            <a:endParaRPr/>
          </a:p>
          <a:p>
            <a:pPr indent="-419100" lvl="0" marL="457200" rtl="0" algn="l">
              <a:spcBef>
                <a:spcPts val="0"/>
              </a:spcBef>
              <a:spcAft>
                <a:spcPts val="0"/>
              </a:spcAft>
              <a:buSzPts val="3000"/>
              <a:buChar char="●"/>
            </a:pPr>
            <a:r>
              <a:rPr lang="en"/>
              <a:t>Many systems have a transaction store.</a:t>
            </a:r>
            <a:endParaRPr/>
          </a:p>
          <a:p>
            <a:pPr indent="-381000" lvl="1" marL="914400" rtl="0" algn="l">
              <a:spcBef>
                <a:spcPts val="0"/>
              </a:spcBef>
              <a:spcAft>
                <a:spcPts val="0"/>
              </a:spcAft>
              <a:buSzPts val="2400"/>
              <a:buChar char="○"/>
            </a:pPr>
            <a:r>
              <a:rPr lang="en"/>
              <a:t>Manages information required to support operations.</a:t>
            </a:r>
            <a:endParaRPr/>
          </a:p>
          <a:p>
            <a:pPr indent="-381000" lvl="1" marL="914400" rtl="0" algn="l">
              <a:spcBef>
                <a:spcPts val="0"/>
              </a:spcBef>
              <a:spcAft>
                <a:spcPts val="0"/>
              </a:spcAft>
              <a:buSzPts val="2400"/>
              <a:buChar char="○"/>
            </a:pPr>
            <a:r>
              <a:rPr lang="en"/>
              <a:t>Highly volatile.</a:t>
            </a:r>
            <a:endParaRPr/>
          </a:p>
          <a:p>
            <a:pPr indent="-381000" lvl="1" marL="914400" rtl="0" algn="l">
              <a:spcBef>
                <a:spcPts val="0"/>
              </a:spcBef>
              <a:spcAft>
                <a:spcPts val="0"/>
              </a:spcAft>
              <a:buSzPts val="2400"/>
              <a:buChar char="○"/>
            </a:pPr>
            <a:r>
              <a:rPr lang="en"/>
              <a:t>System must process a large number of concurrent read/write operations.</a:t>
            </a:r>
            <a:endParaRPr/>
          </a:p>
        </p:txBody>
      </p:sp>
      <p:sp>
        <p:nvSpPr>
          <p:cNvPr id="92" name="Google Shape;92;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Purpose and Usage</a:t>
            </a:r>
            <a:endParaRPr/>
          </a:p>
        </p:txBody>
      </p:sp>
      <p:sp>
        <p:nvSpPr>
          <p:cNvPr id="98" name="Google Shape;98;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Significant reporting requirements strain the transaction store.</a:t>
            </a:r>
            <a:endParaRPr/>
          </a:p>
          <a:p>
            <a:pPr indent="-381000" lvl="1" marL="914400" rtl="0" algn="l">
              <a:spcBef>
                <a:spcPts val="0"/>
              </a:spcBef>
              <a:spcAft>
                <a:spcPts val="0"/>
              </a:spcAft>
              <a:buSzPts val="2400"/>
              <a:buChar char="○"/>
            </a:pPr>
            <a:r>
              <a:rPr lang="en"/>
              <a:t>Long-running queries disrupt access by users.</a:t>
            </a:r>
            <a:endParaRPr/>
          </a:p>
          <a:p>
            <a:pPr indent="-355600" lvl="2" marL="1371600" rtl="0" algn="l">
              <a:spcBef>
                <a:spcPts val="0"/>
              </a:spcBef>
              <a:spcAft>
                <a:spcPts val="0"/>
              </a:spcAft>
              <a:buSzPts val="2000"/>
              <a:buChar char="■"/>
            </a:pPr>
            <a:r>
              <a:rPr lang="en" sz="2000"/>
              <a:t>Increases response time and lowers throughput.</a:t>
            </a:r>
            <a:endParaRPr sz="2000"/>
          </a:p>
          <a:p>
            <a:pPr indent="-381000" lvl="1" marL="914400" rtl="0" algn="l">
              <a:spcBef>
                <a:spcPts val="0"/>
              </a:spcBef>
              <a:spcAft>
                <a:spcPts val="0"/>
              </a:spcAft>
              <a:buSzPts val="2400"/>
              <a:buChar char="○"/>
            </a:pPr>
            <a:r>
              <a:rPr lang="en"/>
              <a:t>Use a separate reporting database to service complex queries, fed from transaction store.</a:t>
            </a:r>
            <a:endParaRPr/>
          </a:p>
          <a:p>
            <a:pPr indent="-355600" lvl="2" marL="1371600" rtl="0" algn="l">
              <a:spcBef>
                <a:spcPts val="0"/>
              </a:spcBef>
              <a:spcAft>
                <a:spcPts val="0"/>
              </a:spcAft>
              <a:buSzPts val="2000"/>
              <a:buChar char="■"/>
            </a:pPr>
            <a:r>
              <a:rPr lang="en" sz="2000"/>
              <a:t>Optimize for compex ad hoc queries, not updates. </a:t>
            </a:r>
            <a:endParaRPr sz="2000"/>
          </a:p>
          <a:p>
            <a:pPr indent="-419100" lvl="0" marL="457200" rtl="0" algn="l">
              <a:spcBef>
                <a:spcPts val="0"/>
              </a:spcBef>
              <a:spcAft>
                <a:spcPts val="0"/>
              </a:spcAft>
              <a:buSzPts val="3000"/>
              <a:buChar char="●"/>
            </a:pPr>
            <a:r>
              <a:rPr lang="en"/>
              <a:t>Transaction store biased to current activity.</a:t>
            </a:r>
            <a:endParaRPr/>
          </a:p>
          <a:p>
            <a:pPr indent="-381000" lvl="1" marL="914400" rtl="0" algn="l">
              <a:spcBef>
                <a:spcPts val="0"/>
              </a:spcBef>
              <a:spcAft>
                <a:spcPts val="0"/>
              </a:spcAft>
              <a:buSzPts val="2400"/>
              <a:buChar char="○"/>
            </a:pPr>
            <a:r>
              <a:rPr lang="en"/>
              <a:t>Historic information usually managed in a analytical processing (OLAP) database.</a:t>
            </a:r>
            <a:endParaRPr/>
          </a:p>
          <a:p>
            <a:pPr indent="-381000" lvl="1" marL="914400" rtl="0" algn="l">
              <a:spcBef>
                <a:spcPts val="0"/>
              </a:spcBef>
              <a:spcAft>
                <a:spcPts val="0"/>
              </a:spcAft>
              <a:buSzPts val="2400"/>
              <a:buChar char="○"/>
            </a:pPr>
            <a:r>
              <a:rPr lang="en"/>
              <a:t>Specialized data stores may manage information from a </a:t>
            </a:r>
            <a:r>
              <a:rPr lang="en"/>
              <a:t>specific</a:t>
            </a:r>
            <a:r>
              <a:rPr lang="en"/>
              <a:t> domain or time period. </a:t>
            </a:r>
            <a:endParaRPr/>
          </a:p>
        </p:txBody>
      </p:sp>
      <p:sp>
        <p:nvSpPr>
          <p:cNvPr id="99" name="Google Shape;99;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Information Purpose and Usage</a:t>
            </a:r>
            <a:endParaRPr/>
          </a:p>
        </p:txBody>
      </p:sp>
      <p:sp>
        <p:nvSpPr>
          <p:cNvPr id="105" name="Google Shape;105;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Most systems rely on reference data.</a:t>
            </a:r>
            <a:endParaRPr/>
          </a:p>
          <a:p>
            <a:pPr indent="-381000" lvl="1" marL="914400" rtl="0" algn="l">
              <a:spcBef>
                <a:spcPts val="0"/>
              </a:spcBef>
              <a:spcAft>
                <a:spcPts val="0"/>
              </a:spcAft>
              <a:buSzPts val="2400"/>
              <a:buChar char="○"/>
            </a:pPr>
            <a:r>
              <a:rPr lang="en"/>
              <a:t>Information on people, places, things that classify system transactions.</a:t>
            </a:r>
            <a:endParaRPr/>
          </a:p>
          <a:p>
            <a:pPr indent="-381000" lvl="1" marL="914400" rtl="0" algn="l">
              <a:spcBef>
                <a:spcPts val="0"/>
              </a:spcBef>
              <a:spcAft>
                <a:spcPts val="0"/>
              </a:spcAft>
              <a:buSzPts val="2400"/>
              <a:buChar char="○"/>
            </a:pPr>
            <a:r>
              <a:rPr lang="en"/>
              <a:t>Varies by organization, but changes infrequently and is lower in volume than transactional or operational information. </a:t>
            </a:r>
            <a:endParaRPr/>
          </a:p>
          <a:p>
            <a:pPr indent="-419100" lvl="0" marL="457200" rtl="0" algn="l">
              <a:spcBef>
                <a:spcPts val="0"/>
              </a:spcBef>
              <a:spcAft>
                <a:spcPts val="0"/>
              </a:spcAft>
              <a:buSzPts val="3000"/>
              <a:buChar char="●"/>
            </a:pPr>
            <a:r>
              <a:rPr lang="en"/>
              <a:t>Important</a:t>
            </a:r>
            <a:r>
              <a:rPr lang="en"/>
              <a:t> to be able to split data across multiple databases and data warehouses.</a:t>
            </a:r>
            <a:endParaRPr/>
          </a:p>
          <a:p>
            <a:pPr indent="-381000" lvl="1" marL="914400" rtl="0" algn="l">
              <a:spcBef>
                <a:spcPts val="0"/>
              </a:spcBef>
              <a:spcAft>
                <a:spcPts val="0"/>
              </a:spcAft>
              <a:buSzPts val="2400"/>
              <a:buChar char="○"/>
            </a:pPr>
            <a:r>
              <a:rPr lang="en"/>
              <a:t>Architecture must control for impact of partitioning, speed of data read/write, data duplication.</a:t>
            </a:r>
            <a:endParaRPr/>
          </a:p>
        </p:txBody>
      </p:sp>
      <p:sp>
        <p:nvSpPr>
          <p:cNvPr id="106" name="Google Shape;106;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