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Google Shape;47;g7ab4e1e9c_0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 name="Google Shape;48;g7ab4e1e9c_0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435b39fe4d_0_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435b39fe4d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435b39fe4d_0_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435b39fe4d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chemeClr val="dk1"/>
                </a:solidFill>
              </a:rPr>
              <a:t>Example: The 	processes and their interconnections in the system are duplicated 	between viewpoints. The physical resource containing the process is unique to the deployment view and the synchronization primitives that are used are unique to the concurrency view.</a:t>
            </a:r>
            <a:endParaRPr i="1">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435b39fe4d_0_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435b39fe4d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chemeClr val="dk1"/>
                </a:solidFill>
              </a:rPr>
              <a:t>Sample answer (you can argue otherwise, if your argument is well 		supported): No, in the general case, I would argue that the viewpoints should not be merged. Although you duplicate portions of the system across the viewpoints, and could perhaps overlay the physical resources on top of the concurrency model (or, equivalently, the synchronization primitives on the deployment model) the reason for constructing them is quite different. The systems are coupled via a fairly abstract notion (a process), but each has significant internal cohesion because of the concerns that they address. For deployment, it is the physical resources involved, which is the primary concern of the operations and support staff. For concurrency, it is (for the most part) logical issues related to concurrency such as race conditions and deadlock, which are issues to be addressed by the development and testing team.</a:t>
            </a:r>
            <a:r>
              <a:rPr lang="en">
                <a:solidFill>
                  <a:schemeClr val="dk1"/>
                </a:solidFill>
              </a:rPr>
              <a:t>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435b39fe4d_0_1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435b39fe4d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435b39fe4d_0_1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435b39fe4d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435b39fe4d_0_1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435b39fe4d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435b39fe4d_0_1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435b39fe4d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435b39fe4d_0_1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435b39fe4d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a:solidFill>
                  <a:schemeClr val="dk1"/>
                </a:solidFill>
              </a:rPr>
              <a:t>Significantly more complex programming model!</a:t>
            </a:r>
            <a:endParaRPr i="1">
              <a:solidFill>
                <a:schemeClr val="dk1"/>
              </a:solidFill>
            </a:endParaRPr>
          </a:p>
          <a:p>
            <a:pPr indent="0" lvl="0" marL="0" rtl="0" algn="l">
              <a:spcBef>
                <a:spcPts val="0"/>
              </a:spcBef>
              <a:spcAft>
                <a:spcPts val="0"/>
              </a:spcAft>
              <a:buClr>
                <a:schemeClr val="dk1"/>
              </a:buClr>
              <a:buSzPts val="1100"/>
              <a:buFont typeface="Arial"/>
              <a:buNone/>
            </a:pPr>
            <a:r>
              <a:rPr i="1" lang="en">
                <a:solidFill>
                  <a:schemeClr val="dk1"/>
                </a:solidFill>
              </a:rPr>
              <a:t>Can make application much slower to reconstruct state.</a:t>
            </a:r>
            <a:endParaRPr i="1">
              <a:solidFill>
                <a:schemeClr val="dk1"/>
              </a:solidFill>
            </a:endParaRPr>
          </a:p>
          <a:p>
            <a:pPr indent="0" lvl="0" marL="0" rtl="0" algn="l">
              <a:spcBef>
                <a:spcPts val="0"/>
              </a:spcBef>
              <a:spcAft>
                <a:spcPts val="0"/>
              </a:spcAft>
              <a:buClr>
                <a:schemeClr val="dk1"/>
              </a:buClr>
              <a:buSzPts val="1100"/>
              <a:buFont typeface="Arial"/>
              <a:buNone/>
            </a:pPr>
            <a:r>
              <a:rPr i="1" lang="en">
                <a:solidFill>
                  <a:schemeClr val="dk1"/>
                </a:solidFill>
              </a:rPr>
              <a:t>May require significant rewrite of existing systems (expense).</a:t>
            </a:r>
            <a:endParaRPr i="1">
              <a:solidFill>
                <a:schemeClr val="dk1"/>
              </a:solidFill>
            </a:endParaRPr>
          </a:p>
          <a:p>
            <a:pPr indent="0" lvl="0" marL="0" rtl="0" algn="l">
              <a:spcBef>
                <a:spcPts val="0"/>
              </a:spcBef>
              <a:spcAft>
                <a:spcPts val="0"/>
              </a:spcAft>
              <a:buClr>
                <a:schemeClr val="dk1"/>
              </a:buClr>
              <a:buSzPts val="1100"/>
              <a:buFont typeface="Arial"/>
              <a:buNone/>
            </a:pPr>
            <a:r>
              <a:rPr i="1" lang="en">
                <a:solidFill>
                  <a:schemeClr val="dk1"/>
                </a:solidFill>
              </a:rPr>
              <a:t>May require substantially more server resources to host due to state reconstruction.</a:t>
            </a:r>
            <a:endParaRPr i="1">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435b39fe4d_0_1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435b39fe4d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435b39fe4d_0_1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435b39fe4d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g435b39fe4d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435b39fe4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435b39fe4d_0_1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435b39fe4d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435b39fe4d_0_1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435b39fe4d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435b39fe4d_0_1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435b39fe4d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435b39fe4d_0_1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435b39fe4d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435b39fe4d_0_1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435b39fe4d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435b39fe4d_0_1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435b39fe4d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435b39fe4d_0_1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435b39fe4d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435b39fe4d_0_1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435b39fe4d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447e72290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447e72290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435b39fe4d_0_1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435b39fe4d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435b39fe4d_0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435b39fe4d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435b39fe4d_0_1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435b39fe4d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7ab4e1e9c_12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7ab4e1e9c_1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435b39fe4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435b39fe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435b39fe4d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435b39fe4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435b39fe4d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35b39fe4d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 NOT JUST QUOTE, but use your own words</a:t>
            </a:r>
            <a:endParaRPr/>
          </a:p>
          <a:p>
            <a:pPr indent="0" lvl="0" marL="0" rtl="0" algn="l">
              <a:spcBef>
                <a:spcPts val="0"/>
              </a:spcBef>
              <a:spcAft>
                <a:spcPts val="0"/>
              </a:spcAft>
              <a:buClr>
                <a:schemeClr val="dk1"/>
              </a:buClr>
              <a:buSzPts val="1100"/>
              <a:buFont typeface="Arial"/>
              <a:buNone/>
            </a:pPr>
            <a:r>
              <a:rPr i="1" lang="en">
                <a:solidFill>
                  <a:schemeClr val="dk1"/>
                </a:solidFill>
              </a:rPr>
              <a:t>In the first lecture, architecture was defined as those decisions that support partitioning of a large system into smaller chunks that can be developed independently and which integrate correctly to create a functioning system. Therefore, the architectural decisions (from a functional view) are a subset of the design decisions: those that affect this partitioning. Additionally, architecture focuses on a range of non-functional </a:t>
            </a:r>
            <a:r>
              <a:rPr lang="en">
                <a:solidFill>
                  <a:schemeClr val="dk1"/>
                </a:solidFill>
              </a:rPr>
              <a:t>qualities </a:t>
            </a:r>
            <a:r>
              <a:rPr i="1" lang="en">
                <a:solidFill>
                  <a:schemeClr val="dk1"/>
                </a:solidFill>
              </a:rPr>
              <a:t>that are not traditionally associated with software design (though they are associated with </a:t>
            </a:r>
            <a:r>
              <a:rPr lang="en">
                <a:solidFill>
                  <a:schemeClr val="dk1"/>
                </a:solidFill>
              </a:rPr>
              <a:t>system </a:t>
            </a:r>
            <a:r>
              <a:rPr i="1" lang="en">
                <a:solidFill>
                  <a:schemeClr val="dk1"/>
                </a:solidFill>
              </a:rPr>
              <a:t>design), such as availability, scalability, and ease of operational support.</a:t>
            </a:r>
            <a:endParaRPr i="1">
              <a:solidFill>
                <a:schemeClr val="dk1"/>
              </a:solidFill>
            </a:endParaRPr>
          </a:p>
          <a:p>
            <a:pPr indent="0" lvl="0" marL="0" rtl="0" algn="l">
              <a:spcBef>
                <a:spcPts val="0"/>
              </a:spcBef>
              <a:spcAft>
                <a:spcPts val="0"/>
              </a:spcAft>
              <a:buClr>
                <a:schemeClr val="dk1"/>
              </a:buClr>
              <a:buSzPts val="1100"/>
              <a:buFont typeface="Arial"/>
              <a:buNone/>
            </a:pPr>
            <a:r>
              <a:t/>
            </a:r>
            <a:endParaRPr i="1">
              <a:solidFill>
                <a:schemeClr val="dk1"/>
              </a:solidFill>
            </a:endParaRPr>
          </a:p>
          <a:p>
            <a:pPr indent="0" lvl="0" marL="0" rtl="0" algn="l">
              <a:spcBef>
                <a:spcPts val="0"/>
              </a:spcBef>
              <a:spcAft>
                <a:spcPts val="0"/>
              </a:spcAft>
              <a:buNone/>
            </a:pPr>
            <a:r>
              <a:rPr i="1" lang="en">
                <a:solidFill>
                  <a:schemeClr val="dk1"/>
                </a:solidFill>
              </a:rPr>
              <a:t>On the other hand, design is a continuum. It can be difficult to sometimes assess whether a design decision is architectural or not, and this is also a matter of perspective. A “design detail” for an enterprise architect may be a critical architectural decision for an application designer. In other words, a decision may not be critical to the success of an enterprise (perhaps the application is not so important from this perspective) but it is of course important to the application’s architect.</a:t>
            </a:r>
            <a:endParaRPr i="1">
              <a:solidFill>
                <a:schemeClr val="dk1"/>
              </a:solidFill>
            </a:endParaRPr>
          </a:p>
          <a:p>
            <a:pPr indent="0" lvl="0" marL="0" rtl="0" algn="l">
              <a:spcBef>
                <a:spcPts val="0"/>
              </a:spcBef>
              <a:spcAft>
                <a:spcPts val="0"/>
              </a:spcAft>
              <a:buNone/>
            </a:pPr>
            <a:r>
              <a:rPr i="1" lang="en">
                <a:solidFill>
                  <a:schemeClr val="dk1"/>
                </a:solidFill>
              </a:rPr>
              <a:t>Design tends to be lower-level, and focused on how we create a solution that realizes the requirements. Architecture tends to form a bridge between the abstract requirements and the detailed design - performing initial decomposition of requirements into functionality and decomposition of the monolithic idea of a system into independent subsystems.</a:t>
            </a:r>
            <a:endParaRPr i="1">
              <a:solidFill>
                <a:schemeClr val="dk1"/>
              </a:solidFill>
            </a:endParaRPr>
          </a:p>
          <a:p>
            <a:pPr indent="0" lvl="0" marL="0" rtl="0" algn="l">
              <a:spcBef>
                <a:spcPts val="0"/>
              </a:spcBef>
              <a:spcAft>
                <a:spcPts val="0"/>
              </a:spcAft>
              <a:buClr>
                <a:schemeClr val="dk1"/>
              </a:buClr>
              <a:buSzPts val="1100"/>
              <a:buFont typeface="Arial"/>
              <a:buNone/>
            </a:pPr>
            <a:r>
              <a:t/>
            </a:r>
            <a:endParaRPr i="1">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435b39fe4d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35b39fe4d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35b39fe4d_0_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35b39fe4d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chemeClr val="dk1"/>
                </a:solidFill>
              </a:rPr>
              <a:t>Requirements are specific and testable; goals are “fuzzier” and may be unlikely to easily quantify in terms of the expected system behavior. Goals often are higher level than requirements and in this case a single goal can be refined into several requirements. This is not to say goals are unimportant; a consistent theme and presentation to the user can be as important as the functional behavior of the device.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35b39fe4d_0_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35b39fe4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AutoNum type="arabicPeriod"/>
            </a:pPr>
            <a:r>
              <a:rPr i="1" lang="en">
                <a:solidFill>
                  <a:schemeClr val="dk1"/>
                </a:solidFill>
              </a:rPr>
              <a:t>Architectural requirements would be of the form: </a:t>
            </a:r>
            <a:r>
              <a:rPr lang="en">
                <a:solidFill>
                  <a:schemeClr val="dk1"/>
                </a:solidFill>
              </a:rPr>
              <a:t>	</a:t>
            </a:r>
            <a:endParaRPr>
              <a:solidFill>
                <a:schemeClr val="dk1"/>
              </a:solidFill>
            </a:endParaRPr>
          </a:p>
          <a:p>
            <a:pPr indent="-298450" lvl="1" marL="914400" rtl="0" algn="l">
              <a:spcBef>
                <a:spcPts val="0"/>
              </a:spcBef>
              <a:spcAft>
                <a:spcPts val="0"/>
              </a:spcAft>
              <a:buClr>
                <a:schemeClr val="dk1"/>
              </a:buClr>
              <a:buSzPts val="1100"/>
              <a:buAutoNum type="alphaLcPeriod"/>
            </a:pPr>
            <a:r>
              <a:rPr i="1" lang="en">
                <a:solidFill>
                  <a:schemeClr val="dk1"/>
                </a:solidFill>
              </a:rPr>
              <a:t>Under normal operation, the system shall raise the gate within one second of user confirmation of credit card payment.</a:t>
            </a:r>
            <a:endParaRPr i="1">
              <a:solidFill>
                <a:schemeClr val="dk1"/>
              </a:solidFill>
            </a:endParaRPr>
          </a:p>
          <a:p>
            <a:pPr indent="-298450" lvl="1" marL="914400" rtl="0" algn="l">
              <a:spcBef>
                <a:spcPts val="0"/>
              </a:spcBef>
              <a:spcAft>
                <a:spcPts val="0"/>
              </a:spcAft>
              <a:buClr>
                <a:schemeClr val="dk1"/>
              </a:buClr>
              <a:buSzPts val="1100"/>
              <a:buAutoNum type="alphaLcPeriod"/>
            </a:pPr>
            <a:r>
              <a:rPr i="1" lang="en">
                <a:solidFill>
                  <a:schemeClr val="dk1"/>
                </a:solidFill>
              </a:rPr>
              <a:t>During a loss-of-communication event with the credit card service, the system shall record credit transactions to deferred transaction log for later processing.</a:t>
            </a:r>
            <a:br>
              <a:rPr lang="en">
                <a:solidFill>
                  <a:schemeClr val="dk1"/>
                </a:solidFill>
              </a:rPr>
            </a:br>
            <a:endParaRPr>
              <a:solidFill>
                <a:schemeClr val="dk1"/>
              </a:solidFill>
            </a:endParaRPr>
          </a:p>
          <a:p>
            <a:pPr indent="-298450" lvl="1" marL="914400" rtl="0" algn="l">
              <a:spcBef>
                <a:spcPts val="0"/>
              </a:spcBef>
              <a:spcAft>
                <a:spcPts val="0"/>
              </a:spcAft>
              <a:buClr>
                <a:schemeClr val="dk1"/>
              </a:buClr>
              <a:buSzPts val="1100"/>
              <a:buAutoNum type="alphaLcPeriod"/>
            </a:pPr>
            <a:r>
              <a:rPr i="1" lang="en">
                <a:solidFill>
                  <a:schemeClr val="dk1"/>
                </a:solidFill>
              </a:rPr>
              <a:t>Architectural goals: </a:t>
            </a:r>
            <a:endParaRPr i="1">
              <a:solidFill>
                <a:schemeClr val="dk1"/>
              </a:solidFill>
            </a:endParaRPr>
          </a:p>
          <a:p>
            <a:pPr indent="-298450" lvl="2" marL="1371600" rtl="0" algn="l">
              <a:spcBef>
                <a:spcPts val="0"/>
              </a:spcBef>
              <a:spcAft>
                <a:spcPts val="0"/>
              </a:spcAft>
              <a:buClr>
                <a:schemeClr val="dk1"/>
              </a:buClr>
              <a:buSzPts val="1100"/>
              <a:buAutoNum type="romanLcPeriod"/>
            </a:pPr>
            <a:r>
              <a:rPr i="1" lang="en">
                <a:solidFill>
                  <a:schemeClr val="dk1"/>
                </a:solidFill>
              </a:rPr>
              <a:t>The airport parking system should be usable to people without any experience with computer systems.</a:t>
            </a:r>
            <a:endParaRPr i="1">
              <a:solidFill>
                <a:schemeClr val="dk1"/>
              </a:solidFill>
            </a:endParaRPr>
          </a:p>
          <a:p>
            <a:pPr indent="-298450" lvl="2" marL="1371600" rtl="0" algn="l">
              <a:spcBef>
                <a:spcPts val="0"/>
              </a:spcBef>
              <a:spcAft>
                <a:spcPts val="0"/>
              </a:spcAft>
              <a:buClr>
                <a:schemeClr val="dk1"/>
              </a:buClr>
              <a:buSzPts val="1100"/>
              <a:buAutoNum type="romanLcPeriod"/>
            </a:pPr>
            <a:r>
              <a:rPr i="1" lang="en">
                <a:solidFill>
                  <a:schemeClr val="dk1"/>
                </a:solidFill>
              </a:rPr>
              <a:t>The airport parking system should be assembled, when possible, of COTS components to minimize cost and maintenance effort.</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46914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1" name="Google Shape;11;p2"/>
          <p:cNvCxnSpPr/>
          <p:nvPr/>
        </p:nvCxnSpPr>
        <p:spPr>
          <a:xfrm>
            <a:off x="0" y="4662140"/>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2" name="Google Shape;12;p2"/>
          <p:cNvSpPr txBox="1"/>
          <p:nvPr>
            <p:ph type="ctrTitle"/>
          </p:nvPr>
        </p:nvSpPr>
        <p:spPr>
          <a:xfrm>
            <a:off x="685800" y="2490375"/>
            <a:ext cx="7772400" cy="2198400"/>
          </a:xfrm>
          <a:prstGeom prst="rect">
            <a:avLst/>
          </a:prstGeom>
        </p:spPr>
        <p:txBody>
          <a:bodyPr anchorCtr="0" anchor="b" bIns="91425" lIns="91425" spcFirstLastPara="1" rIns="91425" wrap="square" tIns="91425"/>
          <a:lstStyle>
            <a:lvl1pPr lvl="0">
              <a:spcBef>
                <a:spcPts val="0"/>
              </a:spcBef>
              <a:spcAft>
                <a:spcPts val="0"/>
              </a:spcAft>
              <a:buSzPts val="7200"/>
              <a:buNone/>
              <a:defRPr sz="7200"/>
            </a:lvl1pPr>
            <a:lvl2pPr lvl="1">
              <a:spcBef>
                <a:spcPts val="0"/>
              </a:spcBef>
              <a:spcAft>
                <a:spcPts val="0"/>
              </a:spcAft>
              <a:buSzPts val="7200"/>
              <a:buNone/>
              <a:defRPr sz="7200"/>
            </a:lvl2pPr>
            <a:lvl3pPr lvl="2">
              <a:spcBef>
                <a:spcPts val="0"/>
              </a:spcBef>
              <a:spcAft>
                <a:spcPts val="0"/>
              </a:spcAft>
              <a:buSzPts val="7200"/>
              <a:buNone/>
              <a:defRPr sz="7200"/>
            </a:lvl3pPr>
            <a:lvl4pPr lvl="3">
              <a:spcBef>
                <a:spcPts val="0"/>
              </a:spcBef>
              <a:spcAft>
                <a:spcPts val="0"/>
              </a:spcAft>
              <a:buSzPts val="7200"/>
              <a:buNone/>
              <a:defRPr sz="7200"/>
            </a:lvl4pPr>
            <a:lvl5pPr lvl="4">
              <a:spcBef>
                <a:spcPts val="0"/>
              </a:spcBef>
              <a:spcAft>
                <a:spcPts val="0"/>
              </a:spcAft>
              <a:buSzPts val="7200"/>
              <a:buNone/>
              <a:defRPr sz="7200"/>
            </a:lvl5pPr>
            <a:lvl6pPr lvl="5">
              <a:spcBef>
                <a:spcPts val="0"/>
              </a:spcBef>
              <a:spcAft>
                <a:spcPts val="0"/>
              </a:spcAft>
              <a:buSzPts val="7200"/>
              <a:buNone/>
              <a:defRPr sz="7200"/>
            </a:lvl6pPr>
            <a:lvl7pPr lvl="6">
              <a:spcBef>
                <a:spcPts val="0"/>
              </a:spcBef>
              <a:spcAft>
                <a:spcPts val="0"/>
              </a:spcAft>
              <a:buSzPts val="7200"/>
              <a:buNone/>
              <a:defRPr sz="7200"/>
            </a:lvl7pPr>
            <a:lvl8pPr lvl="7">
              <a:spcBef>
                <a:spcPts val="0"/>
              </a:spcBef>
              <a:spcAft>
                <a:spcPts val="0"/>
              </a:spcAft>
              <a:buSzPts val="7200"/>
              <a:buNone/>
              <a:defRPr sz="7200"/>
            </a:lvl8pPr>
            <a:lvl9pPr lvl="8">
              <a:spcBef>
                <a:spcPts val="0"/>
              </a:spcBef>
              <a:spcAft>
                <a:spcPts val="0"/>
              </a:spcAft>
              <a:buSzPts val="7200"/>
              <a:buNone/>
              <a:defRPr sz="7200"/>
            </a:lvl9pPr>
          </a:lstStyle>
          <a:p/>
        </p:txBody>
      </p:sp>
      <p:sp>
        <p:nvSpPr>
          <p:cNvPr id="13" name="Google Shape;13;p2"/>
          <p:cNvSpPr txBox="1"/>
          <p:nvPr>
            <p:ph idx="1" type="subTitle"/>
          </p:nvPr>
        </p:nvSpPr>
        <p:spPr>
          <a:xfrm>
            <a:off x="685800" y="4836036"/>
            <a:ext cx="7772400" cy="10326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3000"/>
              <a:buNone/>
              <a:defRPr>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14" name="Google Shape;14;p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5" name="Shape 15"/>
        <p:cNvGrpSpPr/>
        <p:nvPr/>
      </p:nvGrpSpPr>
      <p:grpSpPr>
        <a:xfrm>
          <a:off x="0" y="0"/>
          <a:ext cx="0" cy="0"/>
          <a:chOff x="0" y="0"/>
          <a:chExt cx="0" cy="0"/>
        </a:xfrm>
      </p:grpSpPr>
      <p:sp>
        <p:nvSpPr>
          <p:cNvPr id="16" name="Google Shape;16;p3"/>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7" name="Google Shape;17;p3"/>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8" name="Google Shape;18;p3"/>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9" name="Google Shape;19;p3"/>
          <p:cNvSpPr txBox="1"/>
          <p:nvPr>
            <p:ph idx="1" type="body"/>
          </p:nvPr>
        </p:nvSpPr>
        <p:spPr>
          <a:xfrm>
            <a:off x="457200" y="1600200"/>
            <a:ext cx="82296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 name="Google Shape;20;p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4"/>
          <p:cNvSpPr/>
          <p:nvPr/>
        </p:nvSpPr>
        <p:spPr>
          <a:xfrm>
            <a:off x="0" y="0"/>
            <a:ext cx="9144000" cy="153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23" name="Google Shape;23;p4"/>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24" name="Google Shape;24;p4"/>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5" name="Google Shape;25;p4"/>
          <p:cNvSpPr txBox="1"/>
          <p:nvPr>
            <p:ph idx="1" type="body"/>
          </p:nvPr>
        </p:nvSpPr>
        <p:spPr>
          <a:xfrm>
            <a:off x="457200"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6" name="Google Shape;26;p4"/>
          <p:cNvSpPr txBox="1"/>
          <p:nvPr>
            <p:ph idx="2" type="body"/>
          </p:nvPr>
        </p:nvSpPr>
        <p:spPr>
          <a:xfrm>
            <a:off x="4692274"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7" name="Google Shape;27;p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5"/>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30" name="Google Shape;30;p5"/>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1" name="Google Shape;31;p5"/>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3" name="Shape 33"/>
        <p:cNvGrpSpPr/>
        <p:nvPr/>
      </p:nvGrpSpPr>
      <p:grpSpPr>
        <a:xfrm>
          <a:off x="0" y="0"/>
          <a:ext cx="0" cy="0"/>
          <a:chOff x="0" y="0"/>
          <a:chExt cx="0" cy="0"/>
        </a:xfrm>
      </p:grpSpPr>
      <p:sp>
        <p:nvSpPr>
          <p:cNvPr id="34" name="Google Shape;34;p6"/>
          <p:cNvSpPr txBox="1"/>
          <p:nvPr>
            <p:ph idx="1" type="body"/>
          </p:nvPr>
        </p:nvSpPr>
        <p:spPr>
          <a:xfrm>
            <a:off x="457200" y="5875079"/>
            <a:ext cx="8229600" cy="692700"/>
          </a:xfrm>
          <a:prstGeom prst="rect">
            <a:avLst/>
          </a:prstGeom>
        </p:spPr>
        <p:txBody>
          <a:bodyPr anchorCtr="0" anchor="t" bIns="91425" lIns="91425" spcFirstLastPara="1" rIns="91425" wrap="square" tIns="91425"/>
          <a:lstStyle>
            <a:lvl1pPr indent="-228600" lvl="0" marL="457200">
              <a:spcBef>
                <a:spcPts val="0"/>
              </a:spcBef>
              <a:spcAft>
                <a:spcPts val="0"/>
              </a:spcAft>
              <a:buClr>
                <a:schemeClr val="dk2"/>
              </a:buClr>
              <a:buSzPts val="1800"/>
              <a:buNone/>
              <a:defRPr sz="1800">
                <a:solidFill>
                  <a:schemeClr val="dk2"/>
                </a:solidFill>
              </a:defRPr>
            </a:lvl1pPr>
          </a:lstStyle>
          <a:p/>
        </p:txBody>
      </p:sp>
      <p:sp>
        <p:nvSpPr>
          <p:cNvPr id="35" name="Google Shape;35;p6"/>
          <p:cNvSpPr/>
          <p:nvPr/>
        </p:nvSpPr>
        <p:spPr>
          <a:xfrm>
            <a:off x="4274" y="0"/>
            <a:ext cx="9144000" cy="58752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36" name="Google Shape;36;p6"/>
          <p:cNvCxnSpPr/>
          <p:nvPr/>
        </p:nvCxnSpPr>
        <p:spPr>
          <a:xfrm>
            <a:off x="0" y="5845828"/>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7" name="Google Shape;37;p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dk2"/>
        </a:solidFill>
      </p:bgPr>
    </p:bg>
    <p:spTree>
      <p:nvGrpSpPr>
        <p:cNvPr id="38" name="Shape 38"/>
        <p:cNvGrpSpPr/>
        <p:nvPr/>
      </p:nvGrpSpPr>
      <p:grpSpPr>
        <a:xfrm>
          <a:off x="0" y="0"/>
          <a:ext cx="0" cy="0"/>
          <a:chOff x="0" y="0"/>
          <a:chExt cx="0" cy="0"/>
        </a:xfrm>
      </p:grpSpPr>
      <p:sp>
        <p:nvSpPr>
          <p:cNvPr id="39" name="Google Shape;39;p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40" name="Shape 40"/>
        <p:cNvGrpSpPr/>
        <p:nvPr/>
      </p:nvGrpSpPr>
      <p:grpSpPr>
        <a:xfrm>
          <a:off x="0" y="0"/>
          <a:ext cx="0" cy="0"/>
          <a:chOff x="0" y="0"/>
          <a:chExt cx="0" cy="0"/>
        </a:xfrm>
      </p:grpSpPr>
      <p:sp>
        <p:nvSpPr>
          <p:cNvPr id="41" name="Google Shape;41;p8"/>
          <p:cNvSpPr txBox="1"/>
          <p:nvPr>
            <p:ph type="title"/>
          </p:nvPr>
        </p:nvSpPr>
        <p:spPr>
          <a:xfrm>
            <a:off x="457200" y="155448"/>
            <a:ext cx="8229600" cy="1252800"/>
          </a:xfrm>
          <a:prstGeom prst="rect">
            <a:avLst/>
          </a:prstGeom>
          <a:noFill/>
          <a:ln>
            <a:noFill/>
          </a:ln>
        </p:spPr>
        <p:txBody>
          <a:bodyPr anchorCtr="0" anchor="ctr" bIns="91425" lIns="91425" spcFirstLastPara="1" rIns="91425" wrap="square" tIns="91425"/>
          <a:lstStyle>
            <a:lvl1pPr lvl="0" rtl="0" algn="l">
              <a:spcBef>
                <a:spcPts val="0"/>
              </a:spcBef>
              <a:spcAft>
                <a:spcPts val="0"/>
              </a:spcAft>
              <a:buClr>
                <a:srgbClr val="F34E26"/>
              </a:buClr>
              <a:buSzPts val="3600"/>
              <a:buFont typeface="Arial"/>
              <a:buNone/>
              <a:defRPr b="1" sz="4500">
                <a:solidFill>
                  <a:srgbClr val="F34E26"/>
                </a:solidFill>
                <a:latin typeface="Arial"/>
                <a:ea typeface="Arial"/>
                <a:cs typeface="Arial"/>
                <a:sym typeface="Aria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42" name="Google Shape;42;p8"/>
          <p:cNvSpPr txBox="1"/>
          <p:nvPr>
            <p:ph idx="1" type="body"/>
          </p:nvPr>
        </p:nvSpPr>
        <p:spPr>
          <a:xfrm>
            <a:off x="457200" y="1775192"/>
            <a:ext cx="8229600" cy="4625700"/>
          </a:xfrm>
          <a:prstGeom prst="rect">
            <a:avLst/>
          </a:prstGeom>
          <a:noFill/>
          <a:ln>
            <a:noFill/>
          </a:ln>
        </p:spPr>
        <p:txBody>
          <a:bodyPr anchorCtr="0" anchor="t" bIns="91425" lIns="91425" spcFirstLastPara="1" rIns="91425" wrap="square" tIns="91425"/>
          <a:lstStyle>
            <a:lvl1pPr indent="-419100" lvl="0" marL="457200" rtl="0" algn="l">
              <a:spcBef>
                <a:spcPts val="0"/>
              </a:spcBef>
              <a:spcAft>
                <a:spcPts val="0"/>
              </a:spcAft>
              <a:buClr>
                <a:schemeClr val="accent1"/>
              </a:buClr>
              <a:buSzPts val="3000"/>
              <a:buFont typeface="Arial"/>
              <a:buChar char="◼"/>
              <a:defRPr sz="3200">
                <a:solidFill>
                  <a:schemeClr val="dk1"/>
                </a:solidFill>
                <a:latin typeface="Arial"/>
                <a:ea typeface="Arial"/>
                <a:cs typeface="Arial"/>
                <a:sym typeface="Arial"/>
              </a:defRPr>
            </a:lvl1pPr>
            <a:lvl2pPr indent="-381000" lvl="1" marL="914400" rtl="0" algn="l">
              <a:spcBef>
                <a:spcPts val="560"/>
              </a:spcBef>
              <a:spcAft>
                <a:spcPts val="0"/>
              </a:spcAft>
              <a:buClr>
                <a:schemeClr val="accent2"/>
              </a:buClr>
              <a:buSzPts val="2400"/>
              <a:buFont typeface="Arial"/>
              <a:buChar char="▪"/>
              <a:defRPr sz="2800">
                <a:solidFill>
                  <a:schemeClr val="dk1"/>
                </a:solidFill>
                <a:latin typeface="Arial"/>
                <a:ea typeface="Arial"/>
                <a:cs typeface="Arial"/>
                <a:sym typeface="Arial"/>
              </a:defRPr>
            </a:lvl2pPr>
            <a:lvl3pPr indent="-381000" lvl="2" marL="1371600" rtl="0" algn="l">
              <a:spcBef>
                <a:spcPts val="480"/>
              </a:spcBef>
              <a:spcAft>
                <a:spcPts val="0"/>
              </a:spcAft>
              <a:buClr>
                <a:schemeClr val="accent3"/>
              </a:buClr>
              <a:buSzPts val="2400"/>
              <a:buFont typeface="Arial"/>
              <a:buChar char="▪"/>
              <a:defRPr sz="2400">
                <a:solidFill>
                  <a:schemeClr val="dk1"/>
                </a:solidFill>
                <a:latin typeface="Arial"/>
                <a:ea typeface="Arial"/>
                <a:cs typeface="Arial"/>
                <a:sym typeface="Arial"/>
              </a:defRPr>
            </a:lvl3pPr>
            <a:lvl4pPr indent="-342900" lvl="3" marL="1828800" rtl="0" algn="l">
              <a:spcBef>
                <a:spcPts val="400"/>
              </a:spcBef>
              <a:spcAft>
                <a:spcPts val="0"/>
              </a:spcAft>
              <a:buClr>
                <a:schemeClr val="accent4"/>
              </a:buClr>
              <a:buSzPts val="1800"/>
              <a:buFont typeface="Arial"/>
              <a:buChar char="▪"/>
              <a:defRPr sz="2000">
                <a:solidFill>
                  <a:schemeClr val="dk1"/>
                </a:solidFill>
                <a:latin typeface="Arial"/>
                <a:ea typeface="Arial"/>
                <a:cs typeface="Arial"/>
                <a:sym typeface="Arial"/>
              </a:defRPr>
            </a:lvl4pPr>
            <a:lvl5pPr indent="-342900" lvl="4" marL="2286000" rtl="0" algn="l">
              <a:spcBef>
                <a:spcPts val="400"/>
              </a:spcBef>
              <a:spcAft>
                <a:spcPts val="0"/>
              </a:spcAft>
              <a:buClr>
                <a:schemeClr val="accent5"/>
              </a:buClr>
              <a:buSzPts val="1800"/>
              <a:buFont typeface="Arial"/>
              <a:buChar char=""/>
              <a:defRPr sz="2000">
                <a:solidFill>
                  <a:schemeClr val="dk1"/>
                </a:solidFill>
                <a:latin typeface="Arial"/>
                <a:ea typeface="Arial"/>
                <a:cs typeface="Arial"/>
                <a:sym typeface="Arial"/>
              </a:defRPr>
            </a:lvl5pPr>
            <a:lvl6pPr indent="-342900" lvl="5" marL="2743200" rtl="0" algn="l">
              <a:spcBef>
                <a:spcPts val="400"/>
              </a:spcBef>
              <a:spcAft>
                <a:spcPts val="0"/>
              </a:spcAft>
              <a:buClr>
                <a:schemeClr val="accent6"/>
              </a:buClr>
              <a:buSzPts val="1800"/>
              <a:buFont typeface="Arial"/>
              <a:buChar char="⚫"/>
              <a:defRPr sz="2000">
                <a:solidFill>
                  <a:schemeClr val="dk1"/>
                </a:solidFill>
                <a:latin typeface="Arial"/>
                <a:ea typeface="Arial"/>
                <a:cs typeface="Arial"/>
                <a:sym typeface="Arial"/>
              </a:defRPr>
            </a:lvl6pPr>
            <a:lvl7pPr indent="-342900" lvl="6" marL="3200400" rtl="0" algn="l">
              <a:spcBef>
                <a:spcPts val="360"/>
              </a:spcBef>
              <a:spcAft>
                <a:spcPts val="0"/>
              </a:spcAft>
              <a:buClr>
                <a:schemeClr val="accent1"/>
              </a:buClr>
              <a:buSzPts val="1800"/>
              <a:buFont typeface="Arial"/>
              <a:buChar char="⚫"/>
              <a:defRPr sz="1800">
                <a:solidFill>
                  <a:schemeClr val="dk1"/>
                </a:solidFill>
                <a:latin typeface="Arial"/>
                <a:ea typeface="Arial"/>
                <a:cs typeface="Arial"/>
                <a:sym typeface="Arial"/>
              </a:defRPr>
            </a:lvl7pPr>
            <a:lvl8pPr indent="-342900" lvl="7" marL="3657600" rtl="0" algn="l">
              <a:spcBef>
                <a:spcPts val="360"/>
              </a:spcBef>
              <a:spcAft>
                <a:spcPts val="0"/>
              </a:spcAft>
              <a:buClr>
                <a:schemeClr val="accent2"/>
              </a:buClr>
              <a:buSzPts val="1800"/>
              <a:buFont typeface="Arial"/>
              <a:buChar char="⚫"/>
              <a:defRPr sz="1800">
                <a:solidFill>
                  <a:schemeClr val="dk1"/>
                </a:solidFill>
                <a:latin typeface="Arial"/>
                <a:ea typeface="Arial"/>
                <a:cs typeface="Arial"/>
                <a:sym typeface="Arial"/>
              </a:defRPr>
            </a:lvl8pPr>
            <a:lvl9pPr indent="-342900" lvl="8" marL="4114800" rtl="0" algn="l">
              <a:spcBef>
                <a:spcPts val="360"/>
              </a:spcBef>
              <a:spcAft>
                <a:spcPts val="0"/>
              </a:spcAft>
              <a:buClr>
                <a:schemeClr val="accent3"/>
              </a:buClr>
              <a:buSzPts val="1800"/>
              <a:buFont typeface="Arial"/>
              <a:buChar char="⚫"/>
              <a:defRPr sz="1800">
                <a:solidFill>
                  <a:schemeClr val="dk1"/>
                </a:solidFill>
                <a:latin typeface="Arial"/>
                <a:ea typeface="Arial"/>
                <a:cs typeface="Arial"/>
                <a:sym typeface="Arial"/>
              </a:defRPr>
            </a:lvl9pPr>
          </a:lstStyle>
          <a:p/>
        </p:txBody>
      </p:sp>
      <p:sp>
        <p:nvSpPr>
          <p:cNvPr id="43" name="Google Shape;43;p8"/>
          <p:cNvSpPr txBox="1"/>
          <p:nvPr>
            <p:ph idx="10" type="dt"/>
          </p:nvPr>
        </p:nvSpPr>
        <p:spPr>
          <a:xfrm>
            <a:off x="457200" y="6476999"/>
            <a:ext cx="2133600" cy="2739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4" name="Google Shape;44;p8"/>
          <p:cNvSpPr txBox="1"/>
          <p:nvPr>
            <p:ph idx="11" type="ftr"/>
          </p:nvPr>
        </p:nvSpPr>
        <p:spPr>
          <a:xfrm>
            <a:off x="2640598" y="6476999"/>
            <a:ext cx="5507700" cy="2739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5" name="Google Shape;45;p8"/>
          <p:cNvSpPr txBox="1"/>
          <p:nvPr>
            <p:ph idx="12" type="sldNum"/>
          </p:nvPr>
        </p:nvSpPr>
        <p:spPr>
          <a:xfrm>
            <a:off x="8204396" y="6476999"/>
            <a:ext cx="733800" cy="273900"/>
          </a:xfrm>
          <a:prstGeom prst="rect">
            <a:avLst/>
          </a:prstGeom>
          <a:noFill/>
          <a:ln>
            <a:noFill/>
          </a:ln>
        </p:spPr>
        <p:txBody>
          <a:bodyPr anchorCtr="0" anchor="b" bIns="91425" lIns="91425" spcFirstLastPara="1" rIns="91425" wrap="square" tIns="91425">
            <a:noAutofit/>
          </a:bodyPr>
          <a:lstStyle>
            <a:lvl1pPr indent="0" lvl="0" marL="0" marR="0" rtl="0">
              <a:lnSpc>
                <a:spcPct val="100000"/>
              </a:lnSpc>
              <a:spcBef>
                <a:spcPts val="0"/>
              </a:spcBef>
              <a:spcAft>
                <a:spcPts val="0"/>
              </a:spcAft>
              <a:buNone/>
              <a:defRPr>
                <a:solidFill>
                  <a:srgbClr val="414141"/>
                </a:solidFill>
              </a:defRPr>
            </a:lvl1pPr>
            <a:lvl2pPr indent="0" lvl="1" marL="0" marR="0" rtl="0">
              <a:lnSpc>
                <a:spcPct val="100000"/>
              </a:lnSpc>
              <a:spcBef>
                <a:spcPts val="0"/>
              </a:spcBef>
              <a:spcAft>
                <a:spcPts val="0"/>
              </a:spcAft>
              <a:buNone/>
              <a:defRPr>
                <a:solidFill>
                  <a:srgbClr val="414141"/>
                </a:solidFill>
              </a:defRPr>
            </a:lvl2pPr>
            <a:lvl3pPr indent="0" lvl="2" marL="0" marR="0" rtl="0">
              <a:lnSpc>
                <a:spcPct val="100000"/>
              </a:lnSpc>
              <a:spcBef>
                <a:spcPts val="0"/>
              </a:spcBef>
              <a:spcAft>
                <a:spcPts val="0"/>
              </a:spcAft>
              <a:buNone/>
              <a:defRPr>
                <a:solidFill>
                  <a:srgbClr val="414141"/>
                </a:solidFill>
              </a:defRPr>
            </a:lvl3pPr>
            <a:lvl4pPr indent="0" lvl="3" marL="0" marR="0" rtl="0">
              <a:lnSpc>
                <a:spcPct val="100000"/>
              </a:lnSpc>
              <a:spcBef>
                <a:spcPts val="0"/>
              </a:spcBef>
              <a:spcAft>
                <a:spcPts val="0"/>
              </a:spcAft>
              <a:buNone/>
              <a:defRPr>
                <a:solidFill>
                  <a:srgbClr val="414141"/>
                </a:solidFill>
              </a:defRPr>
            </a:lvl4pPr>
            <a:lvl5pPr indent="0" lvl="4" marL="0" marR="0" rtl="0">
              <a:lnSpc>
                <a:spcPct val="100000"/>
              </a:lnSpc>
              <a:spcBef>
                <a:spcPts val="0"/>
              </a:spcBef>
              <a:spcAft>
                <a:spcPts val="0"/>
              </a:spcAft>
              <a:buNone/>
              <a:defRPr>
                <a:solidFill>
                  <a:srgbClr val="414141"/>
                </a:solidFill>
              </a:defRPr>
            </a:lvl5pPr>
            <a:lvl6pPr indent="0" lvl="5" marL="0" marR="0" rtl="0">
              <a:lnSpc>
                <a:spcPct val="100000"/>
              </a:lnSpc>
              <a:spcBef>
                <a:spcPts val="0"/>
              </a:spcBef>
              <a:spcAft>
                <a:spcPts val="0"/>
              </a:spcAft>
              <a:buNone/>
              <a:defRPr>
                <a:solidFill>
                  <a:srgbClr val="414141"/>
                </a:solidFill>
              </a:defRPr>
            </a:lvl6pPr>
            <a:lvl7pPr indent="0" lvl="6" marL="0" marR="0" rtl="0">
              <a:lnSpc>
                <a:spcPct val="100000"/>
              </a:lnSpc>
              <a:spcBef>
                <a:spcPts val="0"/>
              </a:spcBef>
              <a:spcAft>
                <a:spcPts val="0"/>
              </a:spcAft>
              <a:buNone/>
              <a:defRPr>
                <a:solidFill>
                  <a:srgbClr val="414141"/>
                </a:solidFill>
              </a:defRPr>
            </a:lvl7pPr>
            <a:lvl8pPr indent="0" lvl="7" marL="0" marR="0" rtl="0">
              <a:lnSpc>
                <a:spcPct val="100000"/>
              </a:lnSpc>
              <a:spcBef>
                <a:spcPts val="0"/>
              </a:spcBef>
              <a:spcAft>
                <a:spcPts val="0"/>
              </a:spcAft>
              <a:buNone/>
              <a:defRPr>
                <a:solidFill>
                  <a:srgbClr val="414141"/>
                </a:solidFill>
              </a:defRPr>
            </a:lvl8pPr>
            <a:lvl9pPr indent="0" lvl="8" marL="0" marR="0" rtl="0">
              <a:lnSpc>
                <a:spcPct val="100000"/>
              </a:lnSpc>
              <a:spcBef>
                <a:spcPts val="0"/>
              </a:spcBef>
              <a:spcAft>
                <a:spcPts val="0"/>
              </a:spcAft>
              <a:buNone/>
              <a:defRPr>
                <a:solidFill>
                  <a:srgbClr val="414141"/>
                </a:solidFill>
              </a:defRPr>
            </a:lvl9pPr>
          </a:lstStyle>
          <a:p>
            <a:pPr indent="0" lvl="0" marL="0" rtl="0" algn="r">
              <a:spcBef>
                <a:spcPts val="0"/>
              </a:spcBef>
              <a:spcAft>
                <a:spcPts val="0"/>
              </a:spcAft>
              <a:buNone/>
            </a:pPr>
            <a:fld id="{00000000-1234-1234-1234-123412341234}" type="slidenum">
              <a:rPr lang="en"/>
              <a:t>‹#›</a:t>
            </a:fld>
            <a:endParaRPr b="0" i="0" u="none" cap="none" strike="noStrik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z">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600"/>
              <a:buNone/>
              <a:defRPr b="1" sz="3600">
                <a:solidFill>
                  <a:schemeClr val="lt1"/>
                </a:solidFill>
              </a:defRPr>
            </a:lvl1pPr>
            <a:lvl2pPr lvl="1">
              <a:spcBef>
                <a:spcPts val="0"/>
              </a:spcBef>
              <a:spcAft>
                <a:spcPts val="0"/>
              </a:spcAft>
              <a:buClr>
                <a:schemeClr val="lt1"/>
              </a:buClr>
              <a:buSzPts val="3600"/>
              <a:buNone/>
              <a:defRPr b="1" sz="3600">
                <a:solidFill>
                  <a:schemeClr val="lt1"/>
                </a:solidFill>
              </a:defRPr>
            </a:lvl2pPr>
            <a:lvl3pPr lvl="2">
              <a:spcBef>
                <a:spcPts val="0"/>
              </a:spcBef>
              <a:spcAft>
                <a:spcPts val="0"/>
              </a:spcAft>
              <a:buClr>
                <a:schemeClr val="lt1"/>
              </a:buClr>
              <a:buSzPts val="3600"/>
              <a:buNone/>
              <a:defRPr b="1" sz="3600">
                <a:solidFill>
                  <a:schemeClr val="lt1"/>
                </a:solidFill>
              </a:defRPr>
            </a:lvl3pPr>
            <a:lvl4pPr lvl="3">
              <a:spcBef>
                <a:spcPts val="0"/>
              </a:spcBef>
              <a:spcAft>
                <a:spcPts val="0"/>
              </a:spcAft>
              <a:buClr>
                <a:schemeClr val="lt1"/>
              </a:buClr>
              <a:buSzPts val="3600"/>
              <a:buNone/>
              <a:defRPr b="1" sz="3600">
                <a:solidFill>
                  <a:schemeClr val="lt1"/>
                </a:solidFill>
              </a:defRPr>
            </a:lvl4pPr>
            <a:lvl5pPr lvl="4">
              <a:spcBef>
                <a:spcPts val="0"/>
              </a:spcBef>
              <a:spcAft>
                <a:spcPts val="0"/>
              </a:spcAft>
              <a:buClr>
                <a:schemeClr val="lt1"/>
              </a:buClr>
              <a:buSzPts val="3600"/>
              <a:buNone/>
              <a:defRPr b="1" sz="3600">
                <a:solidFill>
                  <a:schemeClr val="lt1"/>
                </a:solidFill>
              </a:defRPr>
            </a:lvl5pPr>
            <a:lvl6pPr lvl="5">
              <a:spcBef>
                <a:spcPts val="0"/>
              </a:spcBef>
              <a:spcAft>
                <a:spcPts val="0"/>
              </a:spcAft>
              <a:buClr>
                <a:schemeClr val="lt1"/>
              </a:buClr>
              <a:buSzPts val="3600"/>
              <a:buNone/>
              <a:defRPr b="1" sz="3600">
                <a:solidFill>
                  <a:schemeClr val="lt1"/>
                </a:solidFill>
              </a:defRPr>
            </a:lvl6pPr>
            <a:lvl7pPr lvl="6">
              <a:spcBef>
                <a:spcPts val="0"/>
              </a:spcBef>
              <a:spcAft>
                <a:spcPts val="0"/>
              </a:spcAft>
              <a:buClr>
                <a:schemeClr val="lt1"/>
              </a:buClr>
              <a:buSzPts val="3600"/>
              <a:buNone/>
              <a:defRPr b="1" sz="3600">
                <a:solidFill>
                  <a:schemeClr val="lt1"/>
                </a:solidFill>
              </a:defRPr>
            </a:lvl7pPr>
            <a:lvl8pPr lvl="7">
              <a:spcBef>
                <a:spcPts val="0"/>
              </a:spcBef>
              <a:spcAft>
                <a:spcPts val="0"/>
              </a:spcAft>
              <a:buClr>
                <a:schemeClr val="lt1"/>
              </a:buClr>
              <a:buSzPts val="3600"/>
              <a:buNone/>
              <a:defRPr b="1" sz="3600">
                <a:solidFill>
                  <a:schemeClr val="lt1"/>
                </a:solidFill>
              </a:defRPr>
            </a:lvl8pPr>
            <a:lvl9pPr lvl="8">
              <a:spcBef>
                <a:spcPts val="0"/>
              </a:spcBef>
              <a:spcAft>
                <a:spcPts val="0"/>
              </a:spcAft>
              <a:buClr>
                <a:schemeClr val="lt1"/>
              </a:buClr>
              <a:buSzPts val="3600"/>
              <a:buNone/>
              <a:defRPr b="1" sz="3600">
                <a:solidFill>
                  <a:schemeClr val="lt1"/>
                </a:solidFill>
              </a:defRPr>
            </a:lvl9pPr>
          </a:lstStyle>
          <a:p/>
        </p:txBody>
      </p:sp>
      <p:sp>
        <p:nvSpPr>
          <p:cNvPr id="7" name="Google Shape;7;p1"/>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chemeClr val="dk1"/>
              </a:buClr>
              <a:buSzPts val="3000"/>
              <a:buChar char="●"/>
              <a:defRPr sz="3000">
                <a:solidFill>
                  <a:schemeClr val="dk1"/>
                </a:solidFill>
              </a:defRPr>
            </a:lvl1pPr>
            <a:lvl2pPr indent="-381000" lvl="1" marL="914400">
              <a:spcBef>
                <a:spcPts val="0"/>
              </a:spcBef>
              <a:spcAft>
                <a:spcPts val="0"/>
              </a:spcAft>
              <a:buClr>
                <a:schemeClr val="dk1"/>
              </a:buClr>
              <a:buSzPts val="2400"/>
              <a:buChar char="○"/>
              <a:defRPr sz="2400">
                <a:solidFill>
                  <a:schemeClr val="dk1"/>
                </a:solidFill>
              </a:defRPr>
            </a:lvl2pPr>
            <a:lvl3pPr indent="-381000" lvl="2" marL="1371600">
              <a:spcBef>
                <a:spcPts val="0"/>
              </a:spcBef>
              <a:spcAft>
                <a:spcPts val="0"/>
              </a:spcAft>
              <a:buClr>
                <a:schemeClr val="dk1"/>
              </a:buClr>
              <a:buSzPts val="2400"/>
              <a:buChar char="■"/>
              <a:defRPr sz="24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
        <p:nvSpPr>
          <p:cNvPr id="8" name="Google Shape;8;p1"/>
          <p:cNvSpPr txBox="1"/>
          <p:nvPr>
            <p:ph idx="12" type="sldNum"/>
          </p:nvPr>
        </p:nvSpPr>
        <p:spPr>
          <a:xfrm>
            <a:off x="8556791" y="6333134"/>
            <a:ext cx="548700" cy="524700"/>
          </a:xfrm>
          <a:prstGeom prst="rect">
            <a:avLst/>
          </a:prstGeom>
          <a:noFill/>
          <a:ln>
            <a:noFill/>
          </a:ln>
        </p:spPr>
        <p:txBody>
          <a:bodyPr anchorCtr="0" anchor="ctr" bIns="91425" lIns="91425" spcFirstLastPara="1" rIns="91425" wrap="square" tIns="91425">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Google Shape;50;p9"/>
          <p:cNvSpPr txBox="1"/>
          <p:nvPr>
            <p:ph type="ctrTitle"/>
          </p:nvPr>
        </p:nvSpPr>
        <p:spPr>
          <a:xfrm>
            <a:off x="685800" y="2490375"/>
            <a:ext cx="7772400" cy="2198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500"/>
              <a:t>Midterm Review</a:t>
            </a:r>
            <a:endParaRPr sz="5500"/>
          </a:p>
        </p:txBody>
      </p:sp>
      <p:sp>
        <p:nvSpPr>
          <p:cNvPr id="51" name="Google Shape;51;p9"/>
          <p:cNvSpPr txBox="1"/>
          <p:nvPr>
            <p:ph idx="1" type="subTitle"/>
          </p:nvPr>
        </p:nvSpPr>
        <p:spPr>
          <a:xfrm>
            <a:off x="685800" y="4836036"/>
            <a:ext cx="7772400" cy="103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CSCE 742 - Lecture 12 - 10/16/2018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3</a:t>
            </a:r>
            <a:endParaRPr/>
          </a:p>
        </p:txBody>
      </p:sp>
      <p:sp>
        <p:nvSpPr>
          <p:cNvPr id="113" name="Google Shape;113;p1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400"/>
              <a:t>Viewpoints allow separation of concerns and prevent overwhelming users with information. In many cases, viewpoints are tightly coupled (a change in one viewpoint necessitates a change in another viewpoint). </a:t>
            </a:r>
            <a:endParaRPr sz="2400"/>
          </a:p>
          <a:p>
            <a:pPr indent="0" lvl="0" marL="0" rtl="0" algn="l">
              <a:lnSpc>
                <a:spcPct val="115000"/>
              </a:lnSpc>
              <a:spcBef>
                <a:spcPts val="0"/>
              </a:spcBef>
              <a:spcAft>
                <a:spcPts val="0"/>
              </a:spcAft>
              <a:buNone/>
            </a:pPr>
            <a:r>
              <a:t/>
            </a:r>
            <a:endParaRPr sz="2400"/>
          </a:p>
          <a:p>
            <a:pPr indent="0" lvl="0" marL="0" rtl="0" algn="l">
              <a:lnSpc>
                <a:spcPct val="115000"/>
              </a:lnSpc>
              <a:spcBef>
                <a:spcPts val="0"/>
              </a:spcBef>
              <a:spcAft>
                <a:spcPts val="0"/>
              </a:spcAft>
              <a:buNone/>
            </a:pPr>
            <a:r>
              <a:rPr lang="en" sz="2400"/>
              <a:t>Consider the Deployment and Concurrency viewpoints. </a:t>
            </a:r>
            <a:endParaRPr sz="2400"/>
          </a:p>
          <a:p>
            <a:pPr indent="-381000" lvl="0" marL="457200" rtl="0" algn="l">
              <a:spcBef>
                <a:spcPts val="0"/>
              </a:spcBef>
              <a:spcAft>
                <a:spcPts val="0"/>
              </a:spcAft>
              <a:buSzPts val="2400"/>
              <a:buAutoNum type="arabicPeriod"/>
            </a:pPr>
            <a:r>
              <a:rPr lang="en" sz="2400"/>
              <a:t>Give examples of information that is duplicated between the two viewpoints and unique to each viewpoint.</a:t>
            </a:r>
            <a:endParaRPr sz="2400"/>
          </a:p>
          <a:p>
            <a:pPr indent="-381000" lvl="0" marL="457200" rtl="0" algn="l">
              <a:spcBef>
                <a:spcPts val="0"/>
              </a:spcBef>
              <a:spcAft>
                <a:spcPts val="0"/>
              </a:spcAft>
              <a:buSzPts val="2400"/>
              <a:buAutoNum type="arabicPeriod"/>
            </a:pPr>
            <a:r>
              <a:rPr lang="en" sz="2400"/>
              <a:t>Should these two viewpoints be merged? Argue in terms of cohesion and coupling of the information between the two views.</a:t>
            </a:r>
            <a:endParaRPr sz="2400"/>
          </a:p>
        </p:txBody>
      </p:sp>
      <p:sp>
        <p:nvSpPr>
          <p:cNvPr id="114" name="Google Shape;114;p1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3</a:t>
            </a:r>
            <a:endParaRPr/>
          </a:p>
        </p:txBody>
      </p:sp>
      <p:sp>
        <p:nvSpPr>
          <p:cNvPr id="120" name="Google Shape;120;p1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solidFill>
                  <a:srgbClr val="999999"/>
                </a:solidFill>
              </a:rPr>
              <a:t>Give examples of information that is duplicated between the two viewpoints and unique to each viewpoint.</a:t>
            </a:r>
            <a:br>
              <a:rPr lang="en"/>
            </a:br>
            <a:endParaRPr/>
          </a:p>
          <a:p>
            <a:pPr indent="-419100" lvl="0" marL="457200" rtl="0" algn="l">
              <a:spcBef>
                <a:spcPts val="600"/>
              </a:spcBef>
              <a:spcAft>
                <a:spcPts val="0"/>
              </a:spcAft>
              <a:buSzPts val="3000"/>
              <a:buChar char="●"/>
            </a:pPr>
            <a:r>
              <a:rPr lang="en"/>
              <a:t>Processes and interconnections are duplicated between viewpoints.</a:t>
            </a:r>
            <a:endParaRPr/>
          </a:p>
          <a:p>
            <a:pPr indent="-419100" lvl="0" marL="457200" rtl="0" algn="l">
              <a:spcBef>
                <a:spcPts val="0"/>
              </a:spcBef>
              <a:spcAft>
                <a:spcPts val="0"/>
              </a:spcAft>
              <a:buSzPts val="3000"/>
              <a:buChar char="●"/>
            </a:pPr>
            <a:r>
              <a:rPr lang="en"/>
              <a:t>Physical resource containing the process is unique to the deployment view.</a:t>
            </a:r>
            <a:endParaRPr/>
          </a:p>
          <a:p>
            <a:pPr indent="-419100" lvl="0" marL="457200" rtl="0" algn="l">
              <a:spcBef>
                <a:spcPts val="0"/>
              </a:spcBef>
              <a:spcAft>
                <a:spcPts val="0"/>
              </a:spcAft>
              <a:buSzPts val="3000"/>
              <a:buChar char="●"/>
            </a:pPr>
            <a:r>
              <a:rPr lang="en"/>
              <a:t>Synchronization primitives are unique to the concurrency view.</a:t>
            </a:r>
            <a:endParaRPr/>
          </a:p>
        </p:txBody>
      </p:sp>
      <p:sp>
        <p:nvSpPr>
          <p:cNvPr id="121" name="Google Shape;121;p1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3</a:t>
            </a:r>
            <a:endParaRPr/>
          </a:p>
        </p:txBody>
      </p:sp>
      <p:sp>
        <p:nvSpPr>
          <p:cNvPr id="127" name="Google Shape;127;p2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999999"/>
                </a:solidFill>
              </a:rPr>
              <a:t>Should these two viewpoints be merged? Argue in terms of cohesion and coupling of the information between the two views.</a:t>
            </a:r>
            <a:endParaRPr sz="2400">
              <a:solidFill>
                <a:srgbClr val="999999"/>
              </a:solidFill>
            </a:endParaRPr>
          </a:p>
          <a:p>
            <a:pPr indent="0" lvl="0" marL="0" rtl="0" algn="l">
              <a:spcBef>
                <a:spcPts val="0"/>
              </a:spcBef>
              <a:spcAft>
                <a:spcPts val="0"/>
              </a:spcAft>
              <a:buNone/>
            </a:pPr>
            <a:r>
              <a:t/>
            </a:r>
            <a:endParaRPr sz="2400"/>
          </a:p>
          <a:p>
            <a:pPr indent="-342900" lvl="0" marL="457200" rtl="0" algn="l">
              <a:spcBef>
                <a:spcPts val="0"/>
              </a:spcBef>
              <a:spcAft>
                <a:spcPts val="0"/>
              </a:spcAft>
              <a:buSzPts val="1800"/>
              <a:buChar char="●"/>
            </a:pPr>
            <a:r>
              <a:rPr lang="en" sz="1800"/>
              <a:t>You duplicate portions of system across viewpoints.</a:t>
            </a:r>
            <a:endParaRPr sz="1800"/>
          </a:p>
          <a:p>
            <a:pPr indent="-342900" lvl="0" marL="457200" rtl="0" algn="l">
              <a:spcBef>
                <a:spcPts val="0"/>
              </a:spcBef>
              <a:spcAft>
                <a:spcPts val="0"/>
              </a:spcAft>
              <a:buSzPts val="1800"/>
              <a:buChar char="●"/>
            </a:pPr>
            <a:r>
              <a:rPr lang="en" sz="1800"/>
              <a:t>Could overlay physical resources on the concurrency model or synchronization primitives on deployement model.</a:t>
            </a:r>
            <a:endParaRPr sz="1800"/>
          </a:p>
          <a:p>
            <a:pPr indent="-342900" lvl="0" marL="457200" rtl="0" algn="l">
              <a:spcBef>
                <a:spcPts val="0"/>
              </a:spcBef>
              <a:spcAft>
                <a:spcPts val="0"/>
              </a:spcAft>
              <a:buSzPts val="1800"/>
              <a:buChar char="●"/>
            </a:pPr>
            <a:r>
              <a:rPr lang="en" sz="1800"/>
              <a:t>However, reasons for constructing each model differ.</a:t>
            </a:r>
            <a:endParaRPr sz="1800"/>
          </a:p>
          <a:p>
            <a:pPr indent="-342900" lvl="1" marL="914400" rtl="0" algn="l">
              <a:spcBef>
                <a:spcPts val="0"/>
              </a:spcBef>
              <a:spcAft>
                <a:spcPts val="0"/>
              </a:spcAft>
              <a:buSzPts val="1800"/>
              <a:buChar char="○"/>
            </a:pPr>
            <a:r>
              <a:rPr lang="en" sz="1800"/>
              <a:t>Deployment is concerned with physical resources. Concerns of operations and support staff.</a:t>
            </a:r>
            <a:endParaRPr sz="1800"/>
          </a:p>
          <a:p>
            <a:pPr indent="-342900" lvl="1" marL="914400" rtl="0" algn="l">
              <a:spcBef>
                <a:spcPts val="0"/>
              </a:spcBef>
              <a:spcAft>
                <a:spcPts val="0"/>
              </a:spcAft>
              <a:buSzPts val="1800"/>
              <a:buChar char="○"/>
            </a:pPr>
            <a:r>
              <a:rPr lang="en" sz="1800"/>
              <a:t>Concurrency model is concerned with logical issues such as race conditions and deadlock, concerns of development and testing team.</a:t>
            </a:r>
            <a:endParaRPr sz="1800"/>
          </a:p>
          <a:p>
            <a:pPr indent="0" lvl="0" marL="0" rtl="0" algn="l">
              <a:spcBef>
                <a:spcPts val="0"/>
              </a:spcBef>
              <a:spcAft>
                <a:spcPts val="0"/>
              </a:spcAft>
              <a:buNone/>
            </a:pPr>
            <a:r>
              <a:t/>
            </a:r>
            <a:endParaRPr sz="1800"/>
          </a:p>
          <a:p>
            <a:pPr indent="0" lvl="0" marL="0" rtl="0" algn="l">
              <a:spcBef>
                <a:spcPts val="0"/>
              </a:spcBef>
              <a:spcAft>
                <a:spcPts val="0"/>
              </a:spcAft>
              <a:buClr>
                <a:schemeClr val="dk1"/>
              </a:buClr>
              <a:buSzPts val="1100"/>
              <a:buFont typeface="Arial"/>
              <a:buNone/>
            </a:pPr>
            <a:r>
              <a:rPr lang="en" sz="1800"/>
              <a:t>(You can argue either way, but make a good case)</a:t>
            </a:r>
            <a:endParaRPr sz="1800"/>
          </a:p>
        </p:txBody>
      </p:sp>
      <p:sp>
        <p:nvSpPr>
          <p:cNvPr id="128" name="Google Shape;128;p2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4</a:t>
            </a:r>
            <a:endParaRPr/>
          </a:p>
        </p:txBody>
      </p:sp>
      <p:sp>
        <p:nvSpPr>
          <p:cNvPr id="134" name="Google Shape;134;p2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t>Are the following business principles, technology principles for a specific system, or low-level object-oriented design advice? Explain why you chose each answer. 	</a:t>
            </a:r>
            <a:endParaRPr sz="2400"/>
          </a:p>
          <a:p>
            <a:pPr indent="-355600" lvl="0" marL="457200" rtl="0" algn="l">
              <a:spcBef>
                <a:spcPts val="0"/>
              </a:spcBef>
              <a:spcAft>
                <a:spcPts val="0"/>
              </a:spcAft>
              <a:buSzPts val="2000"/>
              <a:buAutoNum type="arabicPeriod"/>
            </a:pPr>
            <a:r>
              <a:rPr lang="en" sz="2000"/>
              <a:t>All external access to the system should be via two factor authentication, involving something you have and something you know, e.g. smart card and password</a:t>
            </a:r>
            <a:endParaRPr sz="2000"/>
          </a:p>
          <a:p>
            <a:pPr indent="-355600" lvl="0" marL="457200" rtl="0" algn="l">
              <a:spcBef>
                <a:spcPts val="0"/>
              </a:spcBef>
              <a:spcAft>
                <a:spcPts val="0"/>
              </a:spcAft>
              <a:buSzPts val="2000"/>
              <a:buAutoNum type="arabicPeriod"/>
            </a:pPr>
            <a:r>
              <a:rPr lang="en" sz="2000"/>
              <a:t>Security measures should be applied appropriately to the level of risk defined for a given system or database.</a:t>
            </a:r>
            <a:endParaRPr sz="2000"/>
          </a:p>
          <a:p>
            <a:pPr indent="-355600" lvl="0" marL="457200" rtl="0" algn="l">
              <a:spcBef>
                <a:spcPts val="0"/>
              </a:spcBef>
              <a:spcAft>
                <a:spcPts val="0"/>
              </a:spcAft>
              <a:buSzPts val="2000"/>
              <a:buAutoNum type="arabicPeriod"/>
            </a:pPr>
            <a:r>
              <a:rPr lang="en" sz="2000"/>
              <a:t>Encapsulate actions into objects that can be stored, replayed, or undone. 		</a:t>
            </a:r>
            <a:endParaRPr sz="2000"/>
          </a:p>
          <a:p>
            <a:pPr indent="-355600" lvl="0" marL="457200" rtl="0" algn="l">
              <a:spcBef>
                <a:spcPts val="0"/>
              </a:spcBef>
              <a:spcAft>
                <a:spcPts val="0"/>
              </a:spcAft>
              <a:buSzPts val="2000"/>
              <a:buAutoNum type="arabicPeriod"/>
            </a:pPr>
            <a:r>
              <a:rPr lang="en" sz="2000"/>
              <a:t>Adopt an appropriate level locking strategy, typically using optimistic locking for frequently changed data and pessimistic for data where there is a low rate of change.</a:t>
            </a:r>
            <a:endParaRPr sz="2000"/>
          </a:p>
          <a:p>
            <a:pPr indent="-355600" lvl="0" marL="457200" rtl="0" algn="l">
              <a:spcBef>
                <a:spcPts val="0"/>
              </a:spcBef>
              <a:spcAft>
                <a:spcPts val="0"/>
              </a:spcAft>
              <a:buSzPts val="2000"/>
              <a:buAutoNum type="arabicPeriod"/>
            </a:pPr>
            <a:r>
              <a:rPr lang="en" sz="2000"/>
              <a:t>Minimize the number of security interactions for the web store.</a:t>
            </a:r>
            <a:endParaRPr sz="2000"/>
          </a:p>
          <a:p>
            <a:pPr indent="0" lvl="0" marL="0" rtl="0" algn="l">
              <a:spcBef>
                <a:spcPts val="600"/>
              </a:spcBef>
              <a:spcAft>
                <a:spcPts val="0"/>
              </a:spcAft>
              <a:buNone/>
            </a:pPr>
            <a:r>
              <a:t/>
            </a:r>
            <a:endParaRPr sz="2000"/>
          </a:p>
        </p:txBody>
      </p:sp>
      <p:sp>
        <p:nvSpPr>
          <p:cNvPr id="135" name="Google Shape;135;p2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4</a:t>
            </a:r>
            <a:endParaRPr/>
          </a:p>
        </p:txBody>
      </p:sp>
      <p:sp>
        <p:nvSpPr>
          <p:cNvPr id="141" name="Google Shape;141;p2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999999"/>
              </a:buClr>
              <a:buSzPts val="2000"/>
              <a:buAutoNum type="arabicPeriod"/>
            </a:pPr>
            <a:r>
              <a:rPr lang="en" sz="2000">
                <a:solidFill>
                  <a:srgbClr val="999999"/>
                </a:solidFill>
              </a:rPr>
              <a:t>All external access to the system should be via two factor authentication, involving something you have and something you know, e.g. smart card and password</a:t>
            </a:r>
            <a:endParaRPr sz="2000">
              <a:solidFill>
                <a:srgbClr val="999999"/>
              </a:solidFill>
            </a:endParaRPr>
          </a:p>
          <a:p>
            <a:pPr indent="0" lvl="0" marL="457200" rtl="0" algn="l">
              <a:spcBef>
                <a:spcPts val="0"/>
              </a:spcBef>
              <a:spcAft>
                <a:spcPts val="0"/>
              </a:spcAft>
              <a:buNone/>
            </a:pPr>
            <a:r>
              <a:rPr b="1" lang="en" sz="2000"/>
              <a:t>Technology principle.</a:t>
            </a:r>
            <a:r>
              <a:rPr lang="en" sz="2000"/>
              <a:t> Two-level authentication would not be required for all data across an enterprise.</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Clr>
                <a:srgbClr val="999999"/>
              </a:buClr>
              <a:buSzPts val="2000"/>
              <a:buAutoNum type="arabicPeriod"/>
            </a:pPr>
            <a:r>
              <a:rPr lang="en" sz="2000">
                <a:solidFill>
                  <a:srgbClr val="999999"/>
                </a:solidFill>
              </a:rPr>
              <a:t>Security measures should be applied appropriately to the level of risk defined for a given system or database.</a:t>
            </a:r>
            <a:br>
              <a:rPr lang="en" sz="2000"/>
            </a:br>
            <a:r>
              <a:rPr b="1" lang="en" sz="2000"/>
              <a:t>Business principle.</a:t>
            </a:r>
            <a:r>
              <a:rPr lang="en" sz="2000"/>
              <a:t> Broader than a single application.</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Clr>
                <a:srgbClr val="999999"/>
              </a:buClr>
              <a:buSzPts val="2000"/>
              <a:buAutoNum type="arabicPeriod"/>
            </a:pPr>
            <a:r>
              <a:rPr lang="en" sz="2000">
                <a:solidFill>
                  <a:srgbClr val="999999"/>
                </a:solidFill>
              </a:rPr>
              <a:t>Encapsulate actions into objects that can be stored, replayed, or undone.</a:t>
            </a:r>
            <a:br>
              <a:rPr lang="en" sz="2000"/>
            </a:br>
            <a:r>
              <a:rPr b="1" lang="en" sz="2000"/>
              <a:t>Low-level design advice</a:t>
            </a:r>
            <a:r>
              <a:rPr lang="en" sz="2000"/>
              <a:t>. Part of command pattern. Discusses objects. Does not rise to level of architectural principles.</a:t>
            </a:r>
            <a:r>
              <a:rPr lang="en" sz="2000"/>
              <a:t> 		</a:t>
            </a:r>
            <a:endParaRPr sz="2000"/>
          </a:p>
          <a:p>
            <a:pPr indent="0" lvl="0" marL="0" rtl="0" algn="l">
              <a:spcBef>
                <a:spcPts val="600"/>
              </a:spcBef>
              <a:spcAft>
                <a:spcPts val="0"/>
              </a:spcAft>
              <a:buNone/>
            </a:pPr>
            <a:r>
              <a:t/>
            </a:r>
            <a:endParaRPr sz="2000"/>
          </a:p>
        </p:txBody>
      </p:sp>
      <p:sp>
        <p:nvSpPr>
          <p:cNvPr id="142" name="Google Shape;142;p2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4</a:t>
            </a:r>
            <a:endParaRPr/>
          </a:p>
        </p:txBody>
      </p:sp>
      <p:sp>
        <p:nvSpPr>
          <p:cNvPr id="148" name="Google Shape;148;p2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AutoNum type="arabicPeriod" startAt="4"/>
            </a:pPr>
            <a:r>
              <a:rPr lang="en" sz="2000">
                <a:solidFill>
                  <a:srgbClr val="999999"/>
                </a:solidFill>
              </a:rPr>
              <a:t>Adopt an appropriate level locking strategy, typically using optimistic locking for frequently changed data and pessimistic for data where there is a low rate of change.</a:t>
            </a:r>
            <a:br>
              <a:rPr lang="en" sz="2000"/>
            </a:br>
            <a:br>
              <a:rPr lang="en" sz="2000"/>
            </a:br>
            <a:r>
              <a:rPr b="1" lang="en" sz="2000"/>
              <a:t>Technology principle or design advice (depends on argument)</a:t>
            </a:r>
            <a:r>
              <a:rPr lang="en" sz="2000"/>
              <a:t>. Would argue tech principle - describes a policy on relational databases, irrelevant to many applications. Could be considered a policy over all applications using a database.</a:t>
            </a:r>
            <a:endParaRPr sz="2000"/>
          </a:p>
          <a:p>
            <a:pPr indent="0" lvl="0" marL="457200" rtl="0" algn="l">
              <a:spcBef>
                <a:spcPts val="0"/>
              </a:spcBef>
              <a:spcAft>
                <a:spcPts val="0"/>
              </a:spcAft>
              <a:buNone/>
            </a:pPr>
            <a:r>
              <a:t/>
            </a:r>
            <a:endParaRPr sz="2000"/>
          </a:p>
          <a:p>
            <a:pPr indent="-355600" lvl="0" marL="457200" rtl="0" algn="l">
              <a:spcBef>
                <a:spcPts val="0"/>
              </a:spcBef>
              <a:spcAft>
                <a:spcPts val="0"/>
              </a:spcAft>
              <a:buSzPts val="2000"/>
              <a:buAutoNum type="arabicPeriod" startAt="4"/>
            </a:pPr>
            <a:r>
              <a:rPr lang="en" sz="2000">
                <a:solidFill>
                  <a:srgbClr val="999999"/>
                </a:solidFill>
              </a:rPr>
              <a:t>Minimize the number of security interactions for the web store.</a:t>
            </a:r>
            <a:br>
              <a:rPr lang="en" sz="2000"/>
            </a:br>
            <a:br>
              <a:rPr lang="en" sz="2000"/>
            </a:br>
            <a:r>
              <a:rPr b="1" lang="en" sz="2000"/>
              <a:t>Business or technology principle (depends on argument).</a:t>
            </a:r>
            <a:r>
              <a:rPr lang="en" sz="2000"/>
              <a:t> If “web store” is one application, this is a technology principle. If a network of connected services, this is a business level principle.</a:t>
            </a:r>
            <a:endParaRPr sz="2000"/>
          </a:p>
        </p:txBody>
      </p:sp>
      <p:sp>
        <p:nvSpPr>
          <p:cNvPr id="149" name="Google Shape;149;p2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5</a:t>
            </a:r>
            <a:endParaRPr/>
          </a:p>
        </p:txBody>
      </p:sp>
      <p:sp>
        <p:nvSpPr>
          <p:cNvPr id="155" name="Google Shape;155;p2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Making servers stateless (in terms of session state), like in the REST style, has many benefits for scalable and reliable client/server systems.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Describe at least three drawbacks of building stateless systems. </a:t>
            </a:r>
            <a:endParaRPr/>
          </a:p>
          <a:p>
            <a:pPr indent="0" lvl="0" marL="0" rtl="0" algn="l">
              <a:spcBef>
                <a:spcPts val="600"/>
              </a:spcBef>
              <a:spcAft>
                <a:spcPts val="0"/>
              </a:spcAft>
              <a:buNone/>
            </a:pPr>
            <a:r>
              <a:rPr lang="en"/>
              <a:t>Give two examples of systems where constructing stateful servers is a good idea.</a:t>
            </a:r>
            <a:endParaRPr/>
          </a:p>
        </p:txBody>
      </p:sp>
      <p:sp>
        <p:nvSpPr>
          <p:cNvPr id="156" name="Google Shape;156;p2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5</a:t>
            </a:r>
            <a:endParaRPr/>
          </a:p>
        </p:txBody>
      </p:sp>
      <p:sp>
        <p:nvSpPr>
          <p:cNvPr id="162" name="Google Shape;162;p2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solidFill>
                  <a:srgbClr val="999999"/>
                </a:solidFill>
              </a:rPr>
              <a:t>Describe at least three drawbacks of building stateless systems. </a:t>
            </a:r>
            <a:endParaRPr>
              <a:solidFill>
                <a:srgbClr val="999999"/>
              </a:solidFill>
            </a:endParaRPr>
          </a:p>
          <a:p>
            <a:pPr indent="0" lvl="0" marL="0" rtl="0" algn="l">
              <a:spcBef>
                <a:spcPts val="600"/>
              </a:spcBef>
              <a:spcAft>
                <a:spcPts val="0"/>
              </a:spcAft>
              <a:buNone/>
            </a:pPr>
            <a:r>
              <a:t/>
            </a:r>
            <a:endParaRPr/>
          </a:p>
          <a:p>
            <a:pPr indent="-381000" lvl="0" marL="457200" rtl="0" algn="l">
              <a:spcBef>
                <a:spcPts val="600"/>
              </a:spcBef>
              <a:spcAft>
                <a:spcPts val="0"/>
              </a:spcAft>
              <a:buSzPts val="2400"/>
              <a:buChar char="●"/>
            </a:pPr>
            <a:r>
              <a:rPr lang="en" sz="2400"/>
              <a:t>More complex programming model.</a:t>
            </a:r>
            <a:endParaRPr sz="2400"/>
          </a:p>
          <a:p>
            <a:pPr indent="-381000" lvl="0" marL="457200" rtl="0" algn="l">
              <a:spcBef>
                <a:spcPts val="0"/>
              </a:spcBef>
              <a:spcAft>
                <a:spcPts val="0"/>
              </a:spcAft>
              <a:buSzPts val="2400"/>
              <a:buChar char="●"/>
            </a:pPr>
            <a:r>
              <a:rPr lang="en" sz="2400"/>
              <a:t>Can make application much slower to reconstruct state.</a:t>
            </a:r>
            <a:endParaRPr sz="2400"/>
          </a:p>
          <a:p>
            <a:pPr indent="-381000" lvl="0" marL="457200" rtl="0" algn="l">
              <a:spcBef>
                <a:spcPts val="0"/>
              </a:spcBef>
              <a:spcAft>
                <a:spcPts val="0"/>
              </a:spcAft>
              <a:buSzPts val="2400"/>
              <a:buChar char="●"/>
            </a:pPr>
            <a:r>
              <a:rPr lang="en" sz="2400"/>
              <a:t>May require significant rewrite of existing systems (expense).</a:t>
            </a:r>
            <a:endParaRPr sz="2400"/>
          </a:p>
          <a:p>
            <a:pPr indent="-381000" lvl="0" marL="457200" rtl="0" algn="l">
              <a:spcBef>
                <a:spcPts val="0"/>
              </a:spcBef>
              <a:spcAft>
                <a:spcPts val="0"/>
              </a:spcAft>
              <a:buSzPts val="2400"/>
              <a:buChar char="●"/>
            </a:pPr>
            <a:r>
              <a:rPr lang="en" sz="2400"/>
              <a:t>May require substantially more server resources to host due to state reconstruction.</a:t>
            </a:r>
            <a:br>
              <a:rPr lang="en" sz="2400"/>
            </a:br>
            <a:endParaRPr sz="2400"/>
          </a:p>
        </p:txBody>
      </p:sp>
      <p:sp>
        <p:nvSpPr>
          <p:cNvPr id="163" name="Google Shape;163;p2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5</a:t>
            </a:r>
            <a:endParaRPr/>
          </a:p>
        </p:txBody>
      </p:sp>
      <p:sp>
        <p:nvSpPr>
          <p:cNvPr id="169" name="Google Shape;169;p2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solidFill>
                  <a:srgbClr val="999999"/>
                </a:solidFill>
              </a:rPr>
              <a:t>Give two examples of systems where constructing stateful servers is a good idea.</a:t>
            </a:r>
            <a:endParaRPr>
              <a:solidFill>
                <a:srgbClr val="999999"/>
              </a:solidFill>
            </a:endParaRPr>
          </a:p>
          <a:p>
            <a:pPr indent="0" lvl="0" marL="0" rtl="0" algn="l">
              <a:spcBef>
                <a:spcPts val="600"/>
              </a:spcBef>
              <a:spcAft>
                <a:spcPts val="0"/>
              </a:spcAft>
              <a:buNone/>
            </a:pPr>
            <a:r>
              <a:t/>
            </a:r>
            <a:endParaRPr/>
          </a:p>
          <a:p>
            <a:pPr indent="-419100" lvl="0" marL="457200" rtl="0" algn="l">
              <a:spcBef>
                <a:spcPts val="0"/>
              </a:spcBef>
              <a:spcAft>
                <a:spcPts val="0"/>
              </a:spcAft>
              <a:buSzPts val="3000"/>
              <a:buChar char="●"/>
            </a:pPr>
            <a:r>
              <a:rPr lang="en"/>
              <a:t>Applications where initialization and caching requires significant amount of state </a:t>
            </a:r>
            <a:endParaRPr/>
          </a:p>
          <a:p>
            <a:pPr indent="-381000" lvl="1" marL="914400" rtl="0" algn="l">
              <a:spcBef>
                <a:spcPts val="0"/>
              </a:spcBef>
              <a:spcAft>
                <a:spcPts val="0"/>
              </a:spcAft>
              <a:buSzPts val="2400"/>
              <a:buChar char="○"/>
            </a:pPr>
            <a:r>
              <a:rPr lang="en"/>
              <a:t>(medical imaging, CAD/CAM, many others)</a:t>
            </a:r>
            <a:endParaRPr/>
          </a:p>
          <a:p>
            <a:pPr indent="-419100" lvl="0" marL="457200" rtl="0" algn="l">
              <a:spcBef>
                <a:spcPts val="0"/>
              </a:spcBef>
              <a:spcAft>
                <a:spcPts val="0"/>
              </a:spcAft>
              <a:buSzPts val="3000"/>
              <a:buChar char="●"/>
            </a:pPr>
            <a:r>
              <a:rPr lang="en"/>
              <a:t>Applications where it would be cost-prohibitive to rewrite </a:t>
            </a:r>
            <a:endParaRPr/>
          </a:p>
          <a:p>
            <a:pPr indent="-381000" lvl="1" marL="914400" rtl="0" algn="l">
              <a:spcBef>
                <a:spcPts val="0"/>
              </a:spcBef>
              <a:spcAft>
                <a:spcPts val="0"/>
              </a:spcAft>
              <a:buSzPts val="2400"/>
              <a:buChar char="○"/>
            </a:pPr>
            <a:r>
              <a:rPr lang="en"/>
              <a:t>Legacy applications written using service-oriented architectures.</a:t>
            </a:r>
            <a:endParaRPr/>
          </a:p>
          <a:p>
            <a:pPr indent="0" lvl="0" marL="0" rtl="0" algn="l">
              <a:spcBef>
                <a:spcPts val="600"/>
              </a:spcBef>
              <a:spcAft>
                <a:spcPts val="0"/>
              </a:spcAft>
              <a:buNone/>
            </a:pPr>
            <a:r>
              <a:t/>
            </a:r>
            <a:endParaRPr/>
          </a:p>
        </p:txBody>
      </p:sp>
      <p:sp>
        <p:nvSpPr>
          <p:cNvPr id="170" name="Google Shape;170;p2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6</a:t>
            </a:r>
            <a:endParaRPr/>
          </a:p>
        </p:txBody>
      </p:sp>
      <p:sp>
        <p:nvSpPr>
          <p:cNvPr id="176" name="Google Shape;176;p2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t>In class and in the Garlan and Shaw paper, we considered architectural styles, including: </a:t>
            </a:r>
            <a:r>
              <a:rPr b="1" lang="en" sz="1800"/>
              <a:t>pipe and filter</a:t>
            </a:r>
            <a:r>
              <a:rPr lang="en" sz="1800"/>
              <a:t>, </a:t>
            </a:r>
            <a:r>
              <a:rPr b="1" lang="en" sz="1800"/>
              <a:t>event-based</a:t>
            </a:r>
            <a:r>
              <a:rPr lang="en" sz="1800"/>
              <a:t>,</a:t>
            </a:r>
            <a:r>
              <a:rPr b="1" lang="en" sz="1800"/>
              <a:t> layered</a:t>
            </a:r>
            <a:r>
              <a:rPr lang="en" sz="1800"/>
              <a:t>, </a:t>
            </a:r>
            <a:r>
              <a:rPr b="1" lang="en" sz="1800"/>
              <a:t>repository</a:t>
            </a:r>
            <a:r>
              <a:rPr lang="en" sz="1800"/>
              <a:t>.</a:t>
            </a:r>
            <a:endParaRPr sz="1800"/>
          </a:p>
          <a:p>
            <a:pPr indent="0" lvl="0" marL="0" rtl="0" algn="l">
              <a:lnSpc>
                <a:spcPct val="115000"/>
              </a:lnSpc>
              <a:spcBef>
                <a:spcPts val="0"/>
              </a:spcBef>
              <a:spcAft>
                <a:spcPts val="0"/>
              </a:spcAft>
              <a:buNone/>
            </a:pPr>
            <a:r>
              <a:rPr lang="en" sz="1800"/>
              <a:t>You are designing an automotive system.  For each style, describe a subsystem where the style would be an appropriate structuring mechanism - and why - or describe why this style does not apply to any of the subsystems.</a:t>
            </a:r>
            <a:endParaRPr sz="1800"/>
          </a:p>
          <a:p>
            <a:pPr indent="0" lvl="0" marL="0" rtl="0" algn="l">
              <a:lnSpc>
                <a:spcPct val="115000"/>
              </a:lnSpc>
              <a:spcBef>
                <a:spcPts val="0"/>
              </a:spcBef>
              <a:spcAft>
                <a:spcPts val="0"/>
              </a:spcAft>
              <a:buNone/>
            </a:pPr>
            <a:br>
              <a:rPr lang="en" sz="1800"/>
            </a:br>
            <a:r>
              <a:rPr lang="en" sz="1800"/>
              <a:t>    a. On-star communications: manages communications with satellite</a:t>
            </a:r>
            <a:br>
              <a:rPr lang="en" sz="1800"/>
            </a:br>
            <a:r>
              <a:rPr lang="en" sz="1800"/>
              <a:t>    b. sensor management: turns noisy sensor data into useful information</a:t>
            </a:r>
            <a:br>
              <a:rPr lang="en" sz="1800"/>
            </a:br>
            <a:r>
              <a:rPr lang="en" sz="1800"/>
              <a:t>    c. motion control: operates the motors and provides position and velocity</a:t>
            </a:r>
            <a:br>
              <a:rPr lang="en" sz="1800"/>
            </a:br>
            <a:r>
              <a:rPr lang="en" sz="1800"/>
              <a:t>    d. Image processing system to identify highway lanes </a:t>
            </a:r>
            <a:br>
              <a:rPr lang="en" sz="1800"/>
            </a:br>
            <a:r>
              <a:rPr lang="en" sz="1800"/>
              <a:t>    e. UX vehicle management involving touch screen</a:t>
            </a:r>
            <a:br>
              <a:rPr lang="en" sz="1800"/>
            </a:br>
            <a:r>
              <a:rPr lang="en" sz="1800"/>
              <a:t>    f. Health/status monitoring: checks status of all other subsystems to ensure correct operation</a:t>
            </a:r>
            <a:br>
              <a:rPr lang="en" sz="1800"/>
            </a:br>
            <a:r>
              <a:rPr lang="en" sz="1800"/>
              <a:t>    g. Collision avoidance system</a:t>
            </a:r>
            <a:br>
              <a:rPr lang="en" sz="1800"/>
            </a:br>
            <a:r>
              <a:rPr lang="en" sz="1800"/>
              <a:t>    h. Dashboard displays</a:t>
            </a:r>
            <a:endParaRPr sz="1800"/>
          </a:p>
          <a:p>
            <a:pPr indent="0" lvl="0" marL="0" rtl="0" algn="l">
              <a:lnSpc>
                <a:spcPct val="115000"/>
              </a:lnSpc>
              <a:spcBef>
                <a:spcPts val="0"/>
              </a:spcBef>
              <a:spcAft>
                <a:spcPts val="0"/>
              </a:spcAft>
              <a:buClr>
                <a:schemeClr val="dk1"/>
              </a:buClr>
              <a:buSzPts val="1100"/>
              <a:buFont typeface="Arial"/>
              <a:buNone/>
            </a:pPr>
            <a:r>
              <a:t/>
            </a:r>
            <a:endParaRPr sz="1100"/>
          </a:p>
        </p:txBody>
      </p:sp>
      <p:sp>
        <p:nvSpPr>
          <p:cNvPr id="177" name="Google Shape;177;p2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Midterm	</a:t>
            </a:r>
            <a:endParaRPr/>
          </a:p>
        </p:txBody>
      </p:sp>
      <p:sp>
        <p:nvSpPr>
          <p:cNvPr id="57" name="Google Shape;57;p1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75 minutes, in-class</a:t>
            </a:r>
            <a:endParaRPr/>
          </a:p>
          <a:p>
            <a:pPr indent="-419100" lvl="0" marL="457200" rtl="0" algn="l">
              <a:spcBef>
                <a:spcPts val="0"/>
              </a:spcBef>
              <a:spcAft>
                <a:spcPts val="0"/>
              </a:spcAft>
              <a:buSzPts val="3000"/>
              <a:buChar char="●"/>
            </a:pPr>
            <a:r>
              <a:rPr lang="en"/>
              <a:t>Closed book, no notes!</a:t>
            </a:r>
            <a:endParaRPr/>
          </a:p>
          <a:p>
            <a:pPr indent="-419100" lvl="0" marL="457200" rtl="0" algn="l">
              <a:spcBef>
                <a:spcPts val="0"/>
              </a:spcBef>
              <a:spcAft>
                <a:spcPts val="0"/>
              </a:spcAft>
              <a:buSzPts val="3000"/>
              <a:buChar char="●"/>
            </a:pPr>
            <a:r>
              <a:rPr lang="en"/>
              <a:t>Graded on quality of answers, not how much you wrote.</a:t>
            </a:r>
            <a:endParaRPr/>
          </a:p>
          <a:p>
            <a:pPr indent="-419100" lvl="0" marL="457200" rtl="0" algn="l">
              <a:spcBef>
                <a:spcPts val="0"/>
              </a:spcBef>
              <a:spcAft>
                <a:spcPts val="0"/>
              </a:spcAft>
              <a:buSzPts val="3000"/>
              <a:buChar char="●"/>
            </a:pPr>
            <a:r>
              <a:rPr lang="en"/>
              <a:t>Very similar in format to the practice midterm</a:t>
            </a:r>
            <a:endParaRPr/>
          </a:p>
          <a:p>
            <a:pPr indent="-419100" lvl="0" marL="457200" rtl="0" algn="l">
              <a:spcBef>
                <a:spcPts val="0"/>
              </a:spcBef>
              <a:spcAft>
                <a:spcPts val="0"/>
              </a:spcAft>
              <a:buSzPts val="3000"/>
              <a:buChar char="●"/>
            </a:pPr>
            <a:r>
              <a:rPr lang="en"/>
              <a:t>Study your homework, in-class activities.</a:t>
            </a:r>
            <a:endParaRPr/>
          </a:p>
        </p:txBody>
      </p:sp>
      <p:sp>
        <p:nvSpPr>
          <p:cNvPr id="58" name="Google Shape;58;p1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6</a:t>
            </a:r>
            <a:endParaRPr/>
          </a:p>
        </p:txBody>
      </p:sp>
      <p:sp>
        <p:nvSpPr>
          <p:cNvPr id="183" name="Google Shape;183;p2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Pipe-and-Filter:</a:t>
            </a:r>
            <a:endParaRPr/>
          </a:p>
          <a:p>
            <a:pPr indent="-419100" lvl="0" marL="457200" rtl="0" algn="l">
              <a:spcBef>
                <a:spcPts val="600"/>
              </a:spcBef>
              <a:spcAft>
                <a:spcPts val="0"/>
              </a:spcAft>
              <a:buSzPts val="3000"/>
              <a:buChar char="●"/>
            </a:pPr>
            <a:r>
              <a:rPr lang="en"/>
              <a:t>Data is transformed by one process and passed as input to the next.</a:t>
            </a:r>
            <a:endParaRPr/>
          </a:p>
          <a:p>
            <a:pPr indent="-419100" lvl="0" marL="457200" rtl="0" algn="l">
              <a:spcBef>
                <a:spcPts val="0"/>
              </a:spcBef>
              <a:spcAft>
                <a:spcPts val="0"/>
              </a:spcAft>
              <a:buSzPts val="3000"/>
              <a:buChar char="●"/>
            </a:pPr>
            <a:r>
              <a:rPr lang="en"/>
              <a:t>Sensor management is often handled using this style.</a:t>
            </a:r>
            <a:endParaRPr/>
          </a:p>
          <a:p>
            <a:pPr indent="-381000" lvl="1" marL="914400" rtl="0" algn="l">
              <a:spcBef>
                <a:spcPts val="0"/>
              </a:spcBef>
              <a:spcAft>
                <a:spcPts val="0"/>
              </a:spcAft>
              <a:buSzPts val="2400"/>
              <a:buChar char="○"/>
            </a:pPr>
            <a:r>
              <a:rPr lang="en"/>
              <a:t>Data de-noising, sensor fusion transformation take sensor data, transform it, and pass it forward.</a:t>
            </a:r>
            <a:endParaRPr/>
          </a:p>
          <a:p>
            <a:pPr indent="-419100" lvl="0" marL="457200" rtl="0" algn="l">
              <a:spcBef>
                <a:spcPts val="0"/>
              </a:spcBef>
              <a:spcAft>
                <a:spcPts val="0"/>
              </a:spcAft>
              <a:buSzPts val="3000"/>
              <a:buChar char="●"/>
            </a:pPr>
            <a:r>
              <a:rPr lang="en"/>
              <a:t>Communication</a:t>
            </a:r>
            <a:endParaRPr/>
          </a:p>
          <a:p>
            <a:pPr indent="-381000" lvl="1" marL="914400" rtl="0" algn="l">
              <a:spcBef>
                <a:spcPts val="0"/>
              </a:spcBef>
              <a:spcAft>
                <a:spcPts val="0"/>
              </a:spcAft>
              <a:buSzPts val="2400"/>
              <a:buChar char="○"/>
            </a:pPr>
            <a:r>
              <a:rPr lang="en"/>
              <a:t>Filters for compression and encryption could use this style.</a:t>
            </a:r>
            <a:endParaRPr/>
          </a:p>
        </p:txBody>
      </p:sp>
      <p:sp>
        <p:nvSpPr>
          <p:cNvPr id="184" name="Google Shape;184;p2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6</a:t>
            </a:r>
            <a:endParaRPr/>
          </a:p>
        </p:txBody>
      </p:sp>
      <p:sp>
        <p:nvSpPr>
          <p:cNvPr id="190" name="Google Shape;190;p2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Event-Based:</a:t>
            </a:r>
            <a:endParaRPr/>
          </a:p>
          <a:p>
            <a:pPr indent="-419100" lvl="0" marL="457200" rtl="0" algn="l">
              <a:spcBef>
                <a:spcPts val="600"/>
              </a:spcBef>
              <a:spcAft>
                <a:spcPts val="0"/>
              </a:spcAft>
              <a:buSzPts val="3000"/>
              <a:buChar char="●"/>
            </a:pPr>
            <a:r>
              <a:rPr lang="en"/>
              <a:t>Control model. Events trigger actions in an affected subsystem.</a:t>
            </a:r>
            <a:endParaRPr/>
          </a:p>
          <a:p>
            <a:pPr indent="-419100" lvl="0" marL="457200" rtl="0" algn="l">
              <a:spcBef>
                <a:spcPts val="0"/>
              </a:spcBef>
              <a:spcAft>
                <a:spcPts val="0"/>
              </a:spcAft>
              <a:buSzPts val="3000"/>
              <a:buChar char="●"/>
            </a:pPr>
            <a:r>
              <a:rPr lang="en"/>
              <a:t>Supervisory control is event-based.</a:t>
            </a:r>
            <a:endParaRPr/>
          </a:p>
          <a:p>
            <a:pPr indent="-381000" lvl="1" marL="914400" rtl="0" algn="l">
              <a:spcBef>
                <a:spcPts val="0"/>
              </a:spcBef>
              <a:spcAft>
                <a:spcPts val="0"/>
              </a:spcAft>
              <a:buSzPts val="2400"/>
              <a:buChar char="○"/>
            </a:pPr>
            <a:r>
              <a:rPr lang="en"/>
              <a:t>When objective reached, send an event to replan.</a:t>
            </a:r>
            <a:endParaRPr/>
          </a:p>
        </p:txBody>
      </p:sp>
      <p:sp>
        <p:nvSpPr>
          <p:cNvPr id="191" name="Google Shape;191;p2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6</a:t>
            </a:r>
            <a:endParaRPr/>
          </a:p>
        </p:txBody>
      </p:sp>
      <p:sp>
        <p:nvSpPr>
          <p:cNvPr id="197" name="Google Shape;197;p3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Layered:</a:t>
            </a:r>
            <a:endParaRPr/>
          </a:p>
          <a:p>
            <a:pPr indent="-419100" lvl="0" marL="457200" rtl="0" algn="l">
              <a:spcBef>
                <a:spcPts val="600"/>
              </a:spcBef>
              <a:spcAft>
                <a:spcPts val="0"/>
              </a:spcAft>
              <a:buSzPts val="3000"/>
              <a:buChar char="●"/>
            </a:pPr>
            <a:r>
              <a:rPr lang="en"/>
              <a:t>System is architected as a series of layers, only communicating with layers directly above and below.</a:t>
            </a:r>
            <a:endParaRPr/>
          </a:p>
          <a:p>
            <a:pPr indent="-419100" lvl="0" marL="457200" rtl="0" algn="l">
              <a:spcBef>
                <a:spcPts val="0"/>
              </a:spcBef>
              <a:spcAft>
                <a:spcPts val="0"/>
              </a:spcAft>
              <a:buSzPts val="3000"/>
              <a:buChar char="●"/>
            </a:pPr>
            <a:r>
              <a:rPr lang="en"/>
              <a:t>Natural layering between supervisory control, navigation control, and motion control.</a:t>
            </a:r>
            <a:endParaRPr/>
          </a:p>
          <a:p>
            <a:pPr indent="-419100" lvl="0" marL="457200" rtl="0" algn="l">
              <a:spcBef>
                <a:spcPts val="0"/>
              </a:spcBef>
              <a:spcAft>
                <a:spcPts val="0"/>
              </a:spcAft>
              <a:buSzPts val="3000"/>
              <a:buChar char="●"/>
            </a:pPr>
            <a:r>
              <a:rPr lang="en"/>
              <a:t>Communications systems are often layered (TCP/IP/Physical communication layer)</a:t>
            </a:r>
            <a:endParaRPr/>
          </a:p>
        </p:txBody>
      </p:sp>
      <p:sp>
        <p:nvSpPr>
          <p:cNvPr id="198" name="Google Shape;198;p3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6</a:t>
            </a:r>
            <a:endParaRPr/>
          </a:p>
        </p:txBody>
      </p:sp>
      <p:sp>
        <p:nvSpPr>
          <p:cNvPr id="204" name="Google Shape;204;p3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Repository:</a:t>
            </a:r>
            <a:endParaRPr/>
          </a:p>
          <a:p>
            <a:pPr indent="-419100" lvl="0" marL="457200" rtl="0" algn="l">
              <a:spcBef>
                <a:spcPts val="600"/>
              </a:spcBef>
              <a:spcAft>
                <a:spcPts val="0"/>
              </a:spcAft>
              <a:buSzPts val="3000"/>
              <a:buChar char="●"/>
            </a:pPr>
            <a:r>
              <a:rPr lang="en"/>
              <a:t>Subsystems all work with a large central data repository. </a:t>
            </a:r>
            <a:endParaRPr/>
          </a:p>
          <a:p>
            <a:pPr indent="-419100" lvl="0" marL="457200" rtl="0" algn="l">
              <a:spcBef>
                <a:spcPts val="0"/>
              </a:spcBef>
              <a:spcAft>
                <a:spcPts val="0"/>
              </a:spcAft>
              <a:buSzPts val="3000"/>
              <a:buChar char="●"/>
            </a:pPr>
            <a:r>
              <a:rPr lang="en"/>
              <a:t>Health/Status Monitoring uses this style.</a:t>
            </a:r>
            <a:endParaRPr/>
          </a:p>
          <a:p>
            <a:pPr indent="-381000" lvl="1" marL="914400" rtl="0" algn="l">
              <a:spcBef>
                <a:spcPts val="0"/>
              </a:spcBef>
              <a:spcAft>
                <a:spcPts val="0"/>
              </a:spcAft>
              <a:buSzPts val="2400"/>
              <a:buChar char="○"/>
            </a:pPr>
            <a:r>
              <a:rPr lang="en"/>
              <a:t>Vehicle health from many systems aggregated in one place.</a:t>
            </a:r>
            <a:endParaRPr/>
          </a:p>
          <a:p>
            <a:pPr indent="-381000" lvl="1" marL="914400" rtl="0" algn="l">
              <a:spcBef>
                <a:spcPts val="0"/>
              </a:spcBef>
              <a:spcAft>
                <a:spcPts val="0"/>
              </a:spcAft>
              <a:buSzPts val="2400"/>
              <a:buChar char="○"/>
            </a:pPr>
            <a:r>
              <a:rPr lang="en"/>
              <a:t>Central repository of sensor data could underlie other systems as well. </a:t>
            </a:r>
            <a:endParaRPr/>
          </a:p>
        </p:txBody>
      </p:sp>
      <p:sp>
        <p:nvSpPr>
          <p:cNvPr id="205" name="Google Shape;205;p3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7</a:t>
            </a:r>
            <a:endParaRPr/>
          </a:p>
        </p:txBody>
      </p:sp>
      <p:sp>
        <p:nvSpPr>
          <p:cNvPr id="211" name="Google Shape;211;p3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 context diagram for the automotive example in the previous question.</a:t>
            </a:r>
            <a:endParaRPr/>
          </a:p>
        </p:txBody>
      </p:sp>
      <p:sp>
        <p:nvSpPr>
          <p:cNvPr id="212" name="Google Shape;212;p3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3" name="Google Shape;213;p32"/>
          <p:cNvPicPr preferRelativeResize="0"/>
          <p:nvPr/>
        </p:nvPicPr>
        <p:blipFill>
          <a:blip r:embed="rId3">
            <a:alphaModFix/>
          </a:blip>
          <a:stretch>
            <a:fillRect/>
          </a:stretch>
        </p:blipFill>
        <p:spPr>
          <a:xfrm>
            <a:off x="707850" y="1748850"/>
            <a:ext cx="7661676" cy="57462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8</a:t>
            </a:r>
            <a:endParaRPr/>
          </a:p>
        </p:txBody>
      </p:sp>
      <p:sp>
        <p:nvSpPr>
          <p:cNvPr id="219" name="Google Shape;219;p3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Consider the software for air-traffic control at an airport (say, CAE).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Identify one performance, one availability, and one usability requirement that you think would be necessary for this software and develop a quality attribute scenario for each.</a:t>
            </a:r>
            <a:endParaRPr/>
          </a:p>
        </p:txBody>
      </p:sp>
      <p:sp>
        <p:nvSpPr>
          <p:cNvPr id="220" name="Google Shape;220;p3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8</a:t>
            </a:r>
            <a:endParaRPr/>
          </a:p>
        </p:txBody>
      </p:sp>
      <p:sp>
        <p:nvSpPr>
          <p:cNvPr id="226" name="Google Shape;226;p3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400"/>
              <a:t>Performance </a:t>
            </a:r>
            <a:r>
              <a:rPr b="1" lang="en" sz="2400"/>
              <a:t>Requirement:</a:t>
            </a:r>
            <a:r>
              <a:rPr lang="en" sz="2400"/>
              <a:t> Under normal load (&lt; 500 aircraft), displayed aircraft positions shall be updated at least every 50 ms.</a:t>
            </a:r>
            <a:br>
              <a:rPr lang="en" sz="2400"/>
            </a:br>
            <a:br>
              <a:rPr lang="en" sz="2400"/>
            </a:br>
            <a:r>
              <a:rPr b="1" lang="en" sz="2400"/>
              <a:t>Performance Scenario:</a:t>
            </a:r>
            <a:endParaRPr sz="2400"/>
          </a:p>
          <a:p>
            <a:pPr indent="-342900" lvl="0" marL="457200" rtl="0" algn="l">
              <a:spcBef>
                <a:spcPts val="600"/>
              </a:spcBef>
              <a:spcAft>
                <a:spcPts val="0"/>
              </a:spcAft>
              <a:buSzPts val="1800"/>
              <a:buChar char="●"/>
            </a:pPr>
            <a:r>
              <a:rPr lang="en" sz="1800"/>
              <a:t>Overview: Check system responsiveness for displaying aircraft positions</a:t>
            </a:r>
            <a:endParaRPr sz="1800"/>
          </a:p>
          <a:p>
            <a:pPr indent="-342900" lvl="0" marL="457200" rtl="0" algn="l">
              <a:spcBef>
                <a:spcPts val="0"/>
              </a:spcBef>
              <a:spcAft>
                <a:spcPts val="0"/>
              </a:spcAft>
              <a:buSzPts val="1800"/>
              <a:buChar char="●"/>
            </a:pPr>
            <a:r>
              <a:rPr lang="en" sz="1800"/>
              <a:t>System and environment state: Deployment environment working correctly with less than 500 tracked aircraft.</a:t>
            </a:r>
            <a:endParaRPr sz="1800"/>
          </a:p>
          <a:p>
            <a:pPr indent="-342900" lvl="0" marL="457200" rtl="0" algn="l">
              <a:spcBef>
                <a:spcPts val="0"/>
              </a:spcBef>
              <a:spcAft>
                <a:spcPts val="0"/>
              </a:spcAft>
              <a:buSzPts val="1800"/>
              <a:buChar char="●"/>
            </a:pPr>
            <a:r>
              <a:rPr lang="en" sz="1800"/>
              <a:t>External stimulus: 50 Hz dispatch of ATC system.</a:t>
            </a:r>
            <a:endParaRPr sz="1800"/>
          </a:p>
          <a:p>
            <a:pPr indent="-342900" lvl="0" marL="457200" rtl="0" algn="l">
              <a:spcBef>
                <a:spcPts val="0"/>
              </a:spcBef>
              <a:spcAft>
                <a:spcPts val="0"/>
              </a:spcAft>
              <a:buSzPts val="1800"/>
              <a:buChar char="●"/>
            </a:pPr>
            <a:r>
              <a:rPr lang="en" sz="1800"/>
              <a:t>System response: radar sensor values are computed, new position is displayed to the air traffic controller with maximum error of 5 meters.</a:t>
            </a:r>
            <a:endParaRPr sz="1800"/>
          </a:p>
          <a:p>
            <a:pPr indent="-342900" lvl="0" marL="457200" rtl="0" algn="l">
              <a:spcBef>
                <a:spcPts val="0"/>
              </a:spcBef>
              <a:spcAft>
                <a:spcPts val="0"/>
              </a:spcAft>
              <a:buSzPts val="1800"/>
              <a:buChar char="●"/>
            </a:pPr>
            <a:r>
              <a:rPr lang="en" sz="1800"/>
              <a:t>Response measure: Display process completes in less than 50 ms.</a:t>
            </a:r>
            <a:endParaRPr sz="1800"/>
          </a:p>
        </p:txBody>
      </p:sp>
      <p:sp>
        <p:nvSpPr>
          <p:cNvPr id="227" name="Google Shape;227;p3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8</a:t>
            </a:r>
            <a:endParaRPr/>
          </a:p>
        </p:txBody>
      </p:sp>
      <p:sp>
        <p:nvSpPr>
          <p:cNvPr id="233" name="Google Shape;233;p3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000"/>
              <a:t>Availability</a:t>
            </a:r>
            <a:r>
              <a:rPr b="1" lang="en" sz="2000"/>
              <a:t> Requirement:</a:t>
            </a:r>
            <a:r>
              <a:rPr lang="en" sz="2000"/>
              <a:t> </a:t>
            </a:r>
            <a:r>
              <a:rPr lang="en" sz="2000"/>
              <a:t>The system shall be able to tolerate the failure of any single server host, graphics card, display or network link.</a:t>
            </a:r>
            <a:br>
              <a:rPr lang="en" sz="2000"/>
            </a:br>
            <a:br>
              <a:rPr lang="en" sz="2000"/>
            </a:br>
            <a:r>
              <a:rPr b="1" lang="en" sz="2000"/>
              <a:t>Availability</a:t>
            </a:r>
            <a:r>
              <a:rPr b="1" lang="en" sz="2000"/>
              <a:t> Scenario:</a:t>
            </a:r>
            <a:endParaRPr sz="2000"/>
          </a:p>
          <a:p>
            <a:pPr indent="-342900" lvl="0" marL="457200" rtl="0" algn="l">
              <a:spcBef>
                <a:spcPts val="600"/>
              </a:spcBef>
              <a:spcAft>
                <a:spcPts val="0"/>
              </a:spcAft>
              <a:buSzPts val="1800"/>
              <a:buChar char="●"/>
            </a:pPr>
            <a:r>
              <a:rPr lang="en" sz="1800"/>
              <a:t>Overview: One of the monitor display cards fails during transmission of a screen refresh.</a:t>
            </a:r>
            <a:endParaRPr sz="1800"/>
          </a:p>
          <a:p>
            <a:pPr indent="-342900" lvl="0" marL="457200" rtl="0" algn="l">
              <a:spcBef>
                <a:spcPts val="0"/>
              </a:spcBef>
              <a:spcAft>
                <a:spcPts val="0"/>
              </a:spcAft>
              <a:buSzPts val="1800"/>
              <a:buChar char="●"/>
            </a:pPr>
            <a:r>
              <a:rPr lang="en" sz="1800"/>
              <a:t>System and environment state: System is working correctly under normal load with no failures.</a:t>
            </a:r>
            <a:endParaRPr sz="1800"/>
          </a:p>
          <a:p>
            <a:pPr indent="-342900" lvl="0" marL="457200" rtl="0" algn="l">
              <a:spcBef>
                <a:spcPts val="0"/>
              </a:spcBef>
              <a:spcAft>
                <a:spcPts val="0"/>
              </a:spcAft>
              <a:buSzPts val="1800"/>
              <a:buChar char="●"/>
            </a:pPr>
            <a:r>
              <a:rPr lang="en" sz="1800"/>
              <a:t>External stimulus: display card fails</a:t>
            </a:r>
            <a:endParaRPr sz="1800"/>
          </a:p>
          <a:p>
            <a:pPr indent="-342900" lvl="0" marL="457200" rtl="0" algn="l">
              <a:spcBef>
                <a:spcPts val="0"/>
              </a:spcBef>
              <a:spcAft>
                <a:spcPts val="0"/>
              </a:spcAft>
              <a:buSzPts val="1800"/>
              <a:buChar char="●"/>
            </a:pPr>
            <a:r>
              <a:rPr lang="en" sz="1800"/>
              <a:t>Required system response: display window manager system will detect failure within 10 ms and route display information through redundant graphics card with no user-discernable change to ATC aircraft display. Graphics card failure will be displayed as error message at bottom right hand of ATC display.</a:t>
            </a:r>
            <a:endParaRPr sz="1800"/>
          </a:p>
          <a:p>
            <a:pPr indent="-342900" lvl="0" marL="457200" rtl="0" algn="l">
              <a:spcBef>
                <a:spcPts val="0"/>
              </a:spcBef>
              <a:spcAft>
                <a:spcPts val="0"/>
              </a:spcAft>
              <a:buSzPts val="1800"/>
              <a:buChar char="●"/>
            </a:pPr>
            <a:r>
              <a:rPr lang="en" sz="1800"/>
              <a:t>Response measure: no loss in continuity of visual display and failover with visual warning completes within 1 s.</a:t>
            </a:r>
            <a:br>
              <a:rPr lang="en" sz="1800"/>
            </a:br>
            <a:endParaRPr sz="1800"/>
          </a:p>
        </p:txBody>
      </p:sp>
      <p:sp>
        <p:nvSpPr>
          <p:cNvPr id="234" name="Google Shape;234;p3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8</a:t>
            </a:r>
            <a:endParaRPr/>
          </a:p>
        </p:txBody>
      </p:sp>
      <p:sp>
        <p:nvSpPr>
          <p:cNvPr id="240" name="Google Shape;240;p3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400"/>
              <a:t>Usability Requirement:</a:t>
            </a:r>
            <a:r>
              <a:rPr lang="en" sz="2400"/>
              <a:t> The user interface shall be designed to minimize user mistakes by providing a route projection and requiring confirmation of decisions. Users shall make fewer than two mistakes per month.</a:t>
            </a:r>
            <a:br>
              <a:rPr lang="en" sz="2400"/>
            </a:br>
            <a:br>
              <a:rPr lang="en" sz="2400"/>
            </a:br>
            <a:r>
              <a:rPr b="1" lang="en" sz="2400"/>
              <a:t>Usability Scenario:</a:t>
            </a:r>
            <a:endParaRPr sz="2400"/>
          </a:p>
          <a:p>
            <a:pPr indent="-342900" lvl="0" marL="457200" rtl="0" algn="l">
              <a:spcBef>
                <a:spcPts val="600"/>
              </a:spcBef>
              <a:spcAft>
                <a:spcPts val="0"/>
              </a:spcAft>
              <a:buSzPts val="1800"/>
              <a:buChar char="●"/>
            </a:pPr>
            <a:r>
              <a:rPr lang="en" sz="1800"/>
              <a:t>Overview: A user is tasked with making a routing decision.</a:t>
            </a:r>
            <a:endParaRPr sz="1800"/>
          </a:p>
          <a:p>
            <a:pPr indent="-342900" lvl="0" marL="457200" rtl="0" algn="l">
              <a:spcBef>
                <a:spcPts val="0"/>
              </a:spcBef>
              <a:spcAft>
                <a:spcPts val="0"/>
              </a:spcAft>
              <a:buSzPts val="1800"/>
              <a:buChar char="●"/>
            </a:pPr>
            <a:r>
              <a:rPr lang="en" sz="1800"/>
              <a:t>System and environment state: System is working correctly under normal load with no failures.</a:t>
            </a:r>
            <a:endParaRPr sz="1800"/>
          </a:p>
          <a:p>
            <a:pPr indent="-342900" lvl="0" marL="457200" rtl="0" algn="l">
              <a:spcBef>
                <a:spcPts val="0"/>
              </a:spcBef>
              <a:spcAft>
                <a:spcPts val="0"/>
              </a:spcAft>
              <a:buSzPts val="1800"/>
              <a:buChar char="●"/>
            </a:pPr>
            <a:r>
              <a:rPr lang="en" sz="1800"/>
              <a:t>External stimulus: A pilot indicates readiness to take off, and the user selects an initial trajectory. </a:t>
            </a:r>
            <a:endParaRPr sz="1800"/>
          </a:p>
          <a:p>
            <a:pPr indent="-342900" lvl="0" marL="457200" rtl="0" algn="l">
              <a:spcBef>
                <a:spcPts val="0"/>
              </a:spcBef>
              <a:spcAft>
                <a:spcPts val="0"/>
              </a:spcAft>
              <a:buSzPts val="1800"/>
              <a:buChar char="●"/>
            </a:pPr>
            <a:r>
              <a:rPr lang="en" sz="1800"/>
              <a:t>Required system response: Display window manager shall show a projection for that trajectory, and ask the user to confirm their decision. </a:t>
            </a:r>
            <a:endParaRPr sz="1800"/>
          </a:p>
          <a:p>
            <a:pPr indent="-342900" lvl="0" marL="457200" rtl="0" algn="l">
              <a:spcBef>
                <a:spcPts val="0"/>
              </a:spcBef>
              <a:spcAft>
                <a:spcPts val="0"/>
              </a:spcAft>
              <a:buSzPts val="1800"/>
              <a:buChar char="●"/>
            </a:pPr>
            <a:r>
              <a:rPr lang="en" sz="1800"/>
              <a:t>Response measure: The user shall select and confirm a route that could lead to a potential collision fewer than two times per month.</a:t>
            </a:r>
            <a:br>
              <a:rPr lang="en" sz="1800"/>
            </a:br>
            <a:endParaRPr sz="1800"/>
          </a:p>
        </p:txBody>
      </p:sp>
      <p:sp>
        <p:nvSpPr>
          <p:cNvPr id="241" name="Google Shape;241;p3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8</a:t>
            </a:r>
            <a:endParaRPr/>
          </a:p>
        </p:txBody>
      </p:sp>
      <p:sp>
        <p:nvSpPr>
          <p:cNvPr id="247" name="Google Shape;247;p3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400"/>
              <a:t>Security</a:t>
            </a:r>
            <a:r>
              <a:rPr b="1" lang="en" sz="2400"/>
              <a:t> Requirement:</a:t>
            </a:r>
            <a:r>
              <a:rPr lang="en" sz="2400"/>
              <a:t> </a:t>
            </a:r>
            <a:r>
              <a:rPr lang="en" sz="2400"/>
              <a:t>The system shall maintain audit logs of any logins to the ATC database.</a:t>
            </a:r>
            <a:br>
              <a:rPr lang="en" sz="2400"/>
            </a:br>
            <a:br>
              <a:rPr lang="en" sz="2400"/>
            </a:br>
            <a:r>
              <a:rPr b="1" lang="en" sz="2400"/>
              <a:t>Security</a:t>
            </a:r>
            <a:r>
              <a:rPr b="1" lang="en" sz="2400"/>
              <a:t> Scenario:</a:t>
            </a:r>
            <a:endParaRPr sz="2400"/>
          </a:p>
          <a:p>
            <a:pPr indent="-342900" lvl="0" marL="457200" rtl="0" algn="l">
              <a:spcBef>
                <a:spcPts val="600"/>
              </a:spcBef>
              <a:spcAft>
                <a:spcPts val="0"/>
              </a:spcAft>
              <a:buSzPts val="1800"/>
              <a:buChar char="●"/>
            </a:pPr>
            <a:r>
              <a:rPr lang="en" sz="1800"/>
              <a:t>Overview: a malicious agent gains access to flight records database.</a:t>
            </a:r>
            <a:endParaRPr sz="1800"/>
          </a:p>
          <a:p>
            <a:pPr indent="-342900" lvl="0" marL="457200" rtl="0" algn="l">
              <a:spcBef>
                <a:spcPts val="0"/>
              </a:spcBef>
              <a:spcAft>
                <a:spcPts val="0"/>
              </a:spcAft>
              <a:buSzPts val="1800"/>
              <a:buChar char="●"/>
            </a:pPr>
            <a:r>
              <a:rPr lang="en" sz="1800"/>
              <a:t>System and environment state: System is working under normal load.</a:t>
            </a:r>
            <a:endParaRPr sz="1800"/>
          </a:p>
          <a:p>
            <a:pPr indent="-342900" lvl="0" marL="457200" rtl="0" algn="l">
              <a:spcBef>
                <a:spcPts val="0"/>
              </a:spcBef>
              <a:spcAft>
                <a:spcPts val="0"/>
              </a:spcAft>
              <a:buSzPts val="1800"/>
              <a:buChar char="●"/>
            </a:pPr>
            <a:r>
              <a:rPr lang="en" sz="1800"/>
              <a:t>External stimulus: malicious agent obtains access to the flight records database through password cracking, and downloads flight plans for commercial aircraft.</a:t>
            </a:r>
            <a:endParaRPr sz="1800"/>
          </a:p>
          <a:p>
            <a:pPr indent="-342900" lvl="0" marL="457200" rtl="0" algn="l">
              <a:spcBef>
                <a:spcPts val="0"/>
              </a:spcBef>
              <a:spcAft>
                <a:spcPts val="0"/>
              </a:spcAft>
              <a:buSzPts val="1800"/>
              <a:buChar char="●"/>
            </a:pPr>
            <a:r>
              <a:rPr lang="en" sz="1800"/>
              <a:t>Required system response: audit log contains login and download information to support future prosecution of user.</a:t>
            </a:r>
            <a:endParaRPr sz="1800"/>
          </a:p>
          <a:p>
            <a:pPr indent="-342900" lvl="0" marL="457200" rtl="0" algn="l">
              <a:spcBef>
                <a:spcPts val="0"/>
              </a:spcBef>
              <a:spcAft>
                <a:spcPts val="0"/>
              </a:spcAft>
              <a:buSzPts val="1800"/>
              <a:buChar char="●"/>
            </a:pPr>
            <a:r>
              <a:rPr lang="en" sz="1800"/>
              <a:t>Response measure: system audit contains time, IP address, and related information w.r.t. download.</a:t>
            </a:r>
            <a:br>
              <a:rPr lang="en" sz="1800"/>
            </a:br>
            <a:endParaRPr sz="1800"/>
          </a:p>
        </p:txBody>
      </p:sp>
      <p:sp>
        <p:nvSpPr>
          <p:cNvPr id="248" name="Google Shape;248;p3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Midterm	</a:t>
            </a:r>
            <a:endParaRPr/>
          </a:p>
        </p:txBody>
      </p:sp>
      <p:sp>
        <p:nvSpPr>
          <p:cNvPr id="64" name="Google Shape;64;p1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Topics:</a:t>
            </a:r>
            <a:endParaRPr/>
          </a:p>
          <a:p>
            <a:pPr indent="-381000" lvl="1" marL="914400" rtl="0" algn="l">
              <a:spcBef>
                <a:spcPts val="0"/>
              </a:spcBef>
              <a:spcAft>
                <a:spcPts val="0"/>
              </a:spcAft>
              <a:buSzPts val="2400"/>
              <a:buChar char="○"/>
            </a:pPr>
            <a:r>
              <a:rPr lang="en"/>
              <a:t>Introduction</a:t>
            </a:r>
            <a:endParaRPr/>
          </a:p>
          <a:p>
            <a:pPr indent="-381000" lvl="1" marL="914400" rtl="0" algn="l">
              <a:spcBef>
                <a:spcPts val="0"/>
              </a:spcBef>
              <a:spcAft>
                <a:spcPts val="0"/>
              </a:spcAft>
              <a:buSzPts val="2400"/>
              <a:buChar char="○"/>
            </a:pPr>
            <a:r>
              <a:rPr lang="en"/>
              <a:t>Viewpoints and Perspectives</a:t>
            </a:r>
            <a:endParaRPr/>
          </a:p>
          <a:p>
            <a:pPr indent="-381000" lvl="1" marL="914400" rtl="0" algn="l">
              <a:spcBef>
                <a:spcPts val="0"/>
              </a:spcBef>
              <a:spcAft>
                <a:spcPts val="0"/>
              </a:spcAft>
              <a:buSzPts val="2400"/>
              <a:buChar char="○"/>
            </a:pPr>
            <a:r>
              <a:rPr lang="en"/>
              <a:t>Architectural Definition Process</a:t>
            </a:r>
            <a:endParaRPr/>
          </a:p>
          <a:p>
            <a:pPr indent="-381000" lvl="1" marL="914400" rtl="0" algn="l">
              <a:spcBef>
                <a:spcPts val="0"/>
              </a:spcBef>
              <a:spcAft>
                <a:spcPts val="0"/>
              </a:spcAft>
              <a:buSzPts val="2400"/>
              <a:buChar char="○"/>
            </a:pPr>
            <a:r>
              <a:rPr lang="en"/>
              <a:t>Context</a:t>
            </a:r>
            <a:endParaRPr/>
          </a:p>
          <a:p>
            <a:pPr indent="-381000" lvl="1" marL="914400" rtl="0" algn="l">
              <a:spcBef>
                <a:spcPts val="0"/>
              </a:spcBef>
              <a:spcAft>
                <a:spcPts val="0"/>
              </a:spcAft>
              <a:buSzPts val="2400"/>
              <a:buChar char="○"/>
            </a:pPr>
            <a:r>
              <a:rPr lang="en"/>
              <a:t>Stakeholders</a:t>
            </a:r>
            <a:endParaRPr/>
          </a:p>
          <a:p>
            <a:pPr indent="-381000" lvl="1" marL="914400" rtl="0" algn="l">
              <a:spcBef>
                <a:spcPts val="0"/>
              </a:spcBef>
              <a:spcAft>
                <a:spcPts val="0"/>
              </a:spcAft>
              <a:buSzPts val="2400"/>
              <a:buChar char="○"/>
            </a:pPr>
            <a:r>
              <a:rPr lang="en"/>
              <a:t>Scenarios</a:t>
            </a:r>
            <a:endParaRPr/>
          </a:p>
          <a:p>
            <a:pPr indent="-381000" lvl="1" marL="914400" rtl="0" algn="l">
              <a:spcBef>
                <a:spcPts val="0"/>
              </a:spcBef>
              <a:spcAft>
                <a:spcPts val="0"/>
              </a:spcAft>
              <a:buSzPts val="2400"/>
              <a:buChar char="○"/>
            </a:pPr>
            <a:r>
              <a:rPr lang="en"/>
              <a:t>Concerns and Principles</a:t>
            </a:r>
            <a:endParaRPr/>
          </a:p>
          <a:p>
            <a:pPr indent="-381000" lvl="1" marL="914400" rtl="0" algn="l">
              <a:spcBef>
                <a:spcPts val="0"/>
              </a:spcBef>
              <a:spcAft>
                <a:spcPts val="0"/>
              </a:spcAft>
              <a:buSzPts val="2400"/>
              <a:buChar char="○"/>
            </a:pPr>
            <a:r>
              <a:rPr lang="en"/>
              <a:t>Functional View</a:t>
            </a:r>
            <a:endParaRPr/>
          </a:p>
          <a:p>
            <a:pPr indent="-381000" lvl="1" marL="914400" rtl="0" algn="l">
              <a:spcBef>
                <a:spcPts val="0"/>
              </a:spcBef>
              <a:spcAft>
                <a:spcPts val="0"/>
              </a:spcAft>
              <a:buSzPts val="2400"/>
              <a:buChar char="○"/>
            </a:pPr>
            <a:r>
              <a:rPr lang="en"/>
              <a:t>REST Style</a:t>
            </a:r>
            <a:endParaRPr/>
          </a:p>
        </p:txBody>
      </p:sp>
      <p:sp>
        <p:nvSpPr>
          <p:cNvPr id="65" name="Google Shape;65;p1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8"/>
          <p:cNvSpPr txBox="1"/>
          <p:nvPr>
            <p:ph idx="4294967295"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4800">
                <a:solidFill>
                  <a:srgbClr val="FFFFFF"/>
                </a:solidFill>
              </a:rPr>
              <a:t>Any additional questions?</a:t>
            </a:r>
            <a:endParaRPr b="1" sz="4800">
              <a:solidFill>
                <a:srgbClr val="FFFFFF"/>
              </a:solidFill>
            </a:endParaRPr>
          </a:p>
        </p:txBody>
      </p:sp>
      <p:sp>
        <p:nvSpPr>
          <p:cNvPr id="254" name="Google Shape;254;p3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3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Next Time</a:t>
            </a:r>
            <a:endParaRPr/>
          </a:p>
        </p:txBody>
      </p:sp>
      <p:sp>
        <p:nvSpPr>
          <p:cNvPr id="260" name="Google Shape;260;p3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Midterm!</a:t>
            </a:r>
            <a:endParaRPr/>
          </a:p>
          <a:p>
            <a:pPr indent="-419100" lvl="1" marL="914400" marR="0" rtl="0" algn="l">
              <a:lnSpc>
                <a:spcPct val="100000"/>
              </a:lnSpc>
              <a:spcBef>
                <a:spcPts val="0"/>
              </a:spcBef>
              <a:spcAft>
                <a:spcPts val="0"/>
              </a:spcAft>
              <a:buClr>
                <a:schemeClr val="dk1"/>
              </a:buClr>
              <a:buSzPts val="3000"/>
              <a:buFont typeface="Arial"/>
              <a:buChar char="○"/>
            </a:pPr>
            <a:r>
              <a:rPr lang="en"/>
              <a:t>Practice midterm, answers, these slides on site.</a:t>
            </a:r>
            <a:endParaRPr/>
          </a:p>
          <a:p>
            <a:pPr indent="0" lvl="0" marL="914400" marR="0" rtl="0" algn="l">
              <a:lnSpc>
                <a:spcPct val="100000"/>
              </a:lnSpc>
              <a:spcBef>
                <a:spcPts val="600"/>
              </a:spcBef>
              <a:spcAft>
                <a:spcPts val="0"/>
              </a:spcAft>
              <a:buNone/>
            </a:pPr>
            <a:r>
              <a:t/>
            </a:r>
            <a:endParaRPr/>
          </a:p>
          <a:p>
            <a:pPr indent="-419100" lvl="0" marL="457200" rtl="0" algn="l">
              <a:spcBef>
                <a:spcPts val="600"/>
              </a:spcBef>
              <a:spcAft>
                <a:spcPts val="0"/>
              </a:spcAft>
              <a:buSzPts val="3000"/>
              <a:buChar char="●"/>
            </a:pPr>
            <a:r>
              <a:rPr lang="en"/>
              <a:t>Homework: </a:t>
            </a:r>
            <a:endParaRPr/>
          </a:p>
          <a:p>
            <a:pPr indent="-381000" lvl="1" marL="914400" rtl="0" algn="l">
              <a:spcBef>
                <a:spcPts val="0"/>
              </a:spcBef>
              <a:spcAft>
                <a:spcPts val="0"/>
              </a:spcAft>
              <a:buSzPts val="2400"/>
              <a:buChar char="○"/>
            </a:pPr>
            <a:r>
              <a:rPr lang="en"/>
              <a:t>Project Part 2 - Due tonight</a:t>
            </a:r>
            <a:endParaRPr/>
          </a:p>
          <a:p>
            <a:pPr indent="-381000" lvl="1" marL="914400" rtl="0" algn="l">
              <a:spcBef>
                <a:spcPts val="0"/>
              </a:spcBef>
              <a:spcAft>
                <a:spcPts val="0"/>
              </a:spcAft>
              <a:buSzPts val="2400"/>
              <a:buChar char="○"/>
            </a:pPr>
            <a:r>
              <a:rPr lang="en"/>
              <a:t>Assignment 2 - Due on the 25th</a:t>
            </a:r>
            <a:endParaRPr/>
          </a:p>
          <a:p>
            <a:pPr indent="0" lvl="0" marL="0" marR="0" rtl="0" algn="l">
              <a:lnSpc>
                <a:spcPct val="100000"/>
              </a:lnSpc>
              <a:spcBef>
                <a:spcPts val="600"/>
              </a:spcBef>
              <a:spcAft>
                <a:spcPts val="0"/>
              </a:spcAft>
              <a:buNone/>
            </a:pPr>
            <a:r>
              <a:t/>
            </a:r>
            <a:endParaRPr/>
          </a:p>
        </p:txBody>
      </p:sp>
      <p:sp>
        <p:nvSpPr>
          <p:cNvPr id="261" name="Google Shape;261;p3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General Questions</a:t>
            </a:r>
            <a:endParaRPr/>
          </a:p>
        </p:txBody>
      </p:sp>
      <p:sp>
        <p:nvSpPr>
          <p:cNvPr id="71" name="Google Shape;71;p1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Today: Go over practice midterm questions.</a:t>
            </a:r>
            <a:endParaRPr/>
          </a:p>
          <a:p>
            <a:pPr indent="-419100" lvl="0" marL="457200" marR="0" rtl="0" algn="l">
              <a:lnSpc>
                <a:spcPct val="100000"/>
              </a:lnSpc>
              <a:spcBef>
                <a:spcPts val="0"/>
              </a:spcBef>
              <a:spcAft>
                <a:spcPts val="0"/>
              </a:spcAft>
              <a:buSzPts val="3000"/>
              <a:buChar char="●"/>
            </a:pPr>
            <a:r>
              <a:rPr lang="en"/>
              <a:t>First - any general questions on course content or homework? </a:t>
            </a:r>
            <a:endParaRPr/>
          </a:p>
        </p:txBody>
      </p:sp>
      <p:sp>
        <p:nvSpPr>
          <p:cNvPr id="72" name="Google Shape;72;p1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1</a:t>
            </a:r>
            <a:endParaRPr/>
          </a:p>
        </p:txBody>
      </p:sp>
      <p:sp>
        <p:nvSpPr>
          <p:cNvPr id="78" name="Google Shape;78;p1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is Software Architecture different from Software Design? How is it the same?</a:t>
            </a:r>
            <a:endParaRPr/>
          </a:p>
        </p:txBody>
      </p:sp>
      <p:sp>
        <p:nvSpPr>
          <p:cNvPr id="79" name="Google Shape;79;p1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1</a:t>
            </a:r>
            <a:endParaRPr/>
          </a:p>
        </p:txBody>
      </p:sp>
      <p:sp>
        <p:nvSpPr>
          <p:cNvPr id="85" name="Google Shape;85;p14"/>
          <p:cNvSpPr txBox="1"/>
          <p:nvPr>
            <p:ph idx="1" type="body"/>
          </p:nvPr>
        </p:nvSpPr>
        <p:spPr>
          <a:xfrm>
            <a:off x="457200" y="1569750"/>
            <a:ext cx="8229600" cy="496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99999"/>
                </a:solidFill>
              </a:rPr>
              <a:t>How is Software Architecture different from Software Design? How is it the same?</a:t>
            </a:r>
            <a:endParaRPr/>
          </a:p>
          <a:p>
            <a:pPr indent="-342900" lvl="0" marL="457200" rtl="0" algn="l">
              <a:spcBef>
                <a:spcPts val="0"/>
              </a:spcBef>
              <a:spcAft>
                <a:spcPts val="0"/>
              </a:spcAft>
              <a:buSzPts val="1800"/>
              <a:buChar char="●"/>
            </a:pPr>
            <a:r>
              <a:rPr lang="en" sz="1800"/>
              <a:t>Architecture is the partitioning of a system into smaller chunks that can be developed independently and integrate to create a functioning system. </a:t>
            </a:r>
            <a:endParaRPr sz="1800"/>
          </a:p>
          <a:p>
            <a:pPr indent="-342900" lvl="1" marL="914400" rtl="0" algn="l">
              <a:spcBef>
                <a:spcPts val="0"/>
              </a:spcBef>
              <a:spcAft>
                <a:spcPts val="0"/>
              </a:spcAft>
              <a:buSzPts val="1800"/>
              <a:buChar char="○"/>
            </a:pPr>
            <a:r>
              <a:rPr lang="en" sz="1800"/>
              <a:t>Architectural decisions (from a functional view) are a subset of the design decisions: those that affect this partitioning. </a:t>
            </a:r>
            <a:endParaRPr sz="1800"/>
          </a:p>
          <a:p>
            <a:pPr indent="-342900" lvl="1" marL="914400" rtl="0" algn="l">
              <a:spcBef>
                <a:spcPts val="0"/>
              </a:spcBef>
              <a:spcAft>
                <a:spcPts val="0"/>
              </a:spcAft>
              <a:buSzPts val="1800"/>
              <a:buChar char="○"/>
            </a:pPr>
            <a:r>
              <a:rPr lang="en" sz="1800"/>
              <a:t>Architecture focuses on non-functional qualities that are not traditionally associated with software design.</a:t>
            </a:r>
            <a:endParaRPr sz="1800"/>
          </a:p>
          <a:p>
            <a:pPr indent="-342900" lvl="0" marL="457200" rtl="0" algn="l">
              <a:spcBef>
                <a:spcPts val="0"/>
              </a:spcBef>
              <a:spcAft>
                <a:spcPts val="0"/>
              </a:spcAft>
              <a:buSzPts val="1800"/>
              <a:buChar char="●"/>
            </a:pPr>
            <a:r>
              <a:rPr lang="en" sz="1800"/>
              <a:t>Design is a continuum. It can be difficult to assess whether a design decision is architectural or not, and this is also a matter of perspective. </a:t>
            </a:r>
            <a:endParaRPr sz="1800"/>
          </a:p>
          <a:p>
            <a:pPr indent="-342900" lvl="1" marL="914400" rtl="0" algn="l">
              <a:spcBef>
                <a:spcPts val="0"/>
              </a:spcBef>
              <a:spcAft>
                <a:spcPts val="0"/>
              </a:spcAft>
              <a:buSzPts val="1800"/>
              <a:buChar char="○"/>
            </a:pPr>
            <a:r>
              <a:rPr lang="en" sz="1800"/>
              <a:t>A “design detail” for an architect may be a critical architectural decision for a designer. </a:t>
            </a:r>
            <a:endParaRPr sz="1800"/>
          </a:p>
          <a:p>
            <a:pPr indent="-342900" lvl="1" marL="914400" rtl="0" algn="l">
              <a:spcBef>
                <a:spcPts val="0"/>
              </a:spcBef>
              <a:spcAft>
                <a:spcPts val="0"/>
              </a:spcAft>
              <a:buSzPts val="1800"/>
              <a:buChar char="○"/>
            </a:pPr>
            <a:r>
              <a:rPr lang="en" sz="1800"/>
              <a:t>Design tends to be low level, how we realize the requirements. Architecture bridges abstract requirements to detailed design.</a:t>
            </a:r>
            <a:endParaRPr sz="1800"/>
          </a:p>
        </p:txBody>
      </p:sp>
      <p:sp>
        <p:nvSpPr>
          <p:cNvPr id="86" name="Google Shape;86;p1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2</a:t>
            </a:r>
            <a:endParaRPr/>
          </a:p>
        </p:txBody>
      </p:sp>
      <p:sp>
        <p:nvSpPr>
          <p:cNvPr id="92" name="Google Shape;92;p1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AutoNum type="arabicPeriod"/>
            </a:pPr>
            <a:r>
              <a:rPr lang="en"/>
              <a:t>What are differences between requirements and goals? 	</a:t>
            </a:r>
            <a:endParaRPr/>
          </a:p>
          <a:p>
            <a:pPr indent="-419100" lvl="0" marL="457200" rtl="0" algn="l">
              <a:spcBef>
                <a:spcPts val="0"/>
              </a:spcBef>
              <a:spcAft>
                <a:spcPts val="0"/>
              </a:spcAft>
              <a:buSzPts val="3000"/>
              <a:buAutoNum type="arabicPeriod"/>
            </a:pPr>
            <a:r>
              <a:rPr lang="en"/>
              <a:t>List two requirements and two goals for the airport parking example.	</a:t>
            </a:r>
            <a:endParaRPr/>
          </a:p>
        </p:txBody>
      </p:sp>
      <p:sp>
        <p:nvSpPr>
          <p:cNvPr id="93" name="Google Shape;93;p1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2</a:t>
            </a:r>
            <a:endParaRPr/>
          </a:p>
        </p:txBody>
      </p:sp>
      <p:sp>
        <p:nvSpPr>
          <p:cNvPr id="99" name="Google Shape;99;p1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99999"/>
                </a:solidFill>
              </a:rPr>
              <a:t>D</a:t>
            </a:r>
            <a:r>
              <a:rPr lang="en">
                <a:solidFill>
                  <a:srgbClr val="999999"/>
                </a:solidFill>
              </a:rPr>
              <a:t>ifferences between requirements and goals</a:t>
            </a:r>
            <a:endParaRPr>
              <a:solidFill>
                <a:srgbClr val="999999"/>
              </a:solidFill>
            </a:endParaRPr>
          </a:p>
          <a:p>
            <a:pPr indent="0" lvl="0" marL="0" rtl="0" algn="l">
              <a:spcBef>
                <a:spcPts val="0"/>
              </a:spcBef>
              <a:spcAft>
                <a:spcPts val="0"/>
              </a:spcAft>
              <a:buNone/>
            </a:pPr>
            <a:r>
              <a:t/>
            </a:r>
            <a:endParaRPr>
              <a:solidFill>
                <a:srgbClr val="999999"/>
              </a:solidFill>
            </a:endParaRPr>
          </a:p>
          <a:p>
            <a:pPr indent="-419100" lvl="0" marL="457200" rtl="0" algn="l">
              <a:spcBef>
                <a:spcPts val="0"/>
              </a:spcBef>
              <a:spcAft>
                <a:spcPts val="0"/>
              </a:spcAft>
              <a:buSzPts val="3000"/>
              <a:buChar char="●"/>
            </a:pPr>
            <a:r>
              <a:rPr lang="en"/>
              <a:t>Requirements are specific and testable</a:t>
            </a:r>
            <a:endParaRPr/>
          </a:p>
          <a:p>
            <a:pPr indent="-419100" lvl="0" marL="457200" rtl="0" algn="l">
              <a:spcBef>
                <a:spcPts val="0"/>
              </a:spcBef>
              <a:spcAft>
                <a:spcPts val="0"/>
              </a:spcAft>
              <a:buSzPts val="3000"/>
              <a:buChar char="●"/>
            </a:pPr>
            <a:r>
              <a:rPr lang="en"/>
              <a:t>Goals are “fuzzier” and harder to quantify in terms of the expected system behavior.</a:t>
            </a:r>
            <a:endParaRPr/>
          </a:p>
          <a:p>
            <a:pPr indent="-381000" lvl="1" marL="914400" rtl="0" algn="l">
              <a:spcBef>
                <a:spcPts val="0"/>
              </a:spcBef>
              <a:spcAft>
                <a:spcPts val="0"/>
              </a:spcAft>
              <a:buSzPts val="2400"/>
              <a:buChar char="○"/>
            </a:pPr>
            <a:r>
              <a:rPr lang="en"/>
              <a:t>Goals are higher level than requirements and a single goal can be refined into several requirements. </a:t>
            </a:r>
            <a:endParaRPr/>
          </a:p>
          <a:p>
            <a:pPr indent="-419100" lvl="0" marL="457200" rtl="0" algn="l">
              <a:spcBef>
                <a:spcPts val="0"/>
              </a:spcBef>
              <a:spcAft>
                <a:spcPts val="0"/>
              </a:spcAft>
              <a:buSzPts val="3000"/>
              <a:buChar char="●"/>
            </a:pPr>
            <a:r>
              <a:rPr lang="en"/>
              <a:t>Goals are still important.</a:t>
            </a:r>
            <a:endParaRPr/>
          </a:p>
          <a:p>
            <a:pPr indent="-381000" lvl="1" marL="914400" rtl="0" algn="l">
              <a:spcBef>
                <a:spcPts val="0"/>
              </a:spcBef>
              <a:spcAft>
                <a:spcPts val="0"/>
              </a:spcAft>
              <a:buSzPts val="2400"/>
              <a:buChar char="○"/>
            </a:pPr>
            <a:r>
              <a:rPr lang="en"/>
              <a:t>Consistent theme and presentation to the user can be as important as the functional behavior of the device.</a:t>
            </a:r>
            <a:endParaRPr/>
          </a:p>
        </p:txBody>
      </p:sp>
      <p:sp>
        <p:nvSpPr>
          <p:cNvPr id="100" name="Google Shape;100;p1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2</a:t>
            </a:r>
            <a:endParaRPr/>
          </a:p>
        </p:txBody>
      </p:sp>
      <p:sp>
        <p:nvSpPr>
          <p:cNvPr id="106" name="Google Shape;106;p1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99999"/>
                </a:solidFill>
              </a:rPr>
              <a:t>List two requirements and two goals for the airport parking example.	</a:t>
            </a:r>
            <a:endParaRPr/>
          </a:p>
          <a:p>
            <a:pPr indent="0" lvl="0" marL="0" rtl="0" algn="l">
              <a:spcBef>
                <a:spcPts val="0"/>
              </a:spcBef>
              <a:spcAft>
                <a:spcPts val="0"/>
              </a:spcAft>
              <a:buNone/>
            </a:pPr>
            <a:r>
              <a:t/>
            </a:r>
            <a:endParaRPr sz="2400"/>
          </a:p>
          <a:p>
            <a:pPr indent="0" lvl="0" marL="0" rtl="0" algn="l">
              <a:spcBef>
                <a:spcPts val="0"/>
              </a:spcBef>
              <a:spcAft>
                <a:spcPts val="0"/>
              </a:spcAft>
              <a:buNone/>
            </a:pPr>
            <a:r>
              <a:rPr lang="en" sz="2400"/>
              <a:t>Requirements</a:t>
            </a:r>
            <a:endParaRPr sz="2400"/>
          </a:p>
          <a:p>
            <a:pPr indent="-342900" lvl="0" marL="457200" rtl="0" algn="l">
              <a:spcBef>
                <a:spcPts val="0"/>
              </a:spcBef>
              <a:spcAft>
                <a:spcPts val="0"/>
              </a:spcAft>
              <a:buSzPts val="1800"/>
              <a:buChar char="●"/>
            </a:pPr>
            <a:r>
              <a:rPr lang="en" sz="1800"/>
              <a:t>Under normal operation, the system shall raise the gate within one second of user confirmation of payment.</a:t>
            </a:r>
            <a:endParaRPr sz="1800"/>
          </a:p>
          <a:p>
            <a:pPr indent="-342900" lvl="0" marL="457200" rtl="0" algn="l">
              <a:spcBef>
                <a:spcPts val="0"/>
              </a:spcBef>
              <a:spcAft>
                <a:spcPts val="0"/>
              </a:spcAft>
              <a:buSzPts val="1800"/>
              <a:buChar char="●"/>
            </a:pPr>
            <a:r>
              <a:rPr lang="en" sz="1800"/>
              <a:t>During a loss-of-communication event with the credit card service, the system shall record credit transactions to deferred transaction log for later processing.</a:t>
            </a:r>
            <a:endParaRPr sz="1800"/>
          </a:p>
          <a:p>
            <a:pPr indent="0" lvl="0" marL="0" rtl="0" algn="l">
              <a:spcBef>
                <a:spcPts val="0"/>
              </a:spcBef>
              <a:spcAft>
                <a:spcPts val="0"/>
              </a:spcAft>
              <a:buNone/>
            </a:pPr>
            <a:r>
              <a:rPr lang="en" sz="2400"/>
              <a:t>Goals</a:t>
            </a:r>
            <a:endParaRPr sz="2400"/>
          </a:p>
          <a:p>
            <a:pPr indent="-342900" lvl="0" marL="457200" rtl="0" algn="l">
              <a:spcBef>
                <a:spcPts val="0"/>
              </a:spcBef>
              <a:spcAft>
                <a:spcPts val="0"/>
              </a:spcAft>
              <a:buSzPts val="1800"/>
              <a:buChar char="●"/>
            </a:pPr>
            <a:r>
              <a:rPr lang="en" sz="1800"/>
              <a:t>The airport parking system should be usable to people without any experience with computer systems.</a:t>
            </a:r>
            <a:endParaRPr sz="1800"/>
          </a:p>
          <a:p>
            <a:pPr indent="-342900" lvl="0" marL="457200" rtl="0" algn="l">
              <a:spcBef>
                <a:spcPts val="0"/>
              </a:spcBef>
              <a:spcAft>
                <a:spcPts val="0"/>
              </a:spcAft>
              <a:buSzPts val="1800"/>
              <a:buChar char="●"/>
            </a:pPr>
            <a:r>
              <a:rPr lang="en" sz="1800"/>
              <a:t>The airport parking system should be assembled, when possible, of COTS components to minimize cost and maintenance effort.</a:t>
            </a:r>
            <a:endParaRPr sz="1800"/>
          </a:p>
        </p:txBody>
      </p:sp>
      <p:sp>
        <p:nvSpPr>
          <p:cNvPr id="107" name="Google Shape;107;p1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