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fd14ce106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fd14ce1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38fbb588f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38fbb588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Note: we use the word task as a generic term—whether it is a single operating system process, one thread within a multithreaded process. When the difference is significant, we specifically use the terms process or thread as appropriate. But, yes, task for now.</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most important aspect of creating a Concurrency view is establishing the system’s task structure, which identifies the overall strategy for using concurrency in the system. It defines the set of processes across which the</a:t>
            </a:r>
            <a:endParaRPr/>
          </a:p>
          <a:p>
            <a:pPr indent="0" lvl="0" marL="0" rtl="0" algn="l">
              <a:spcBef>
                <a:spcPts val="0"/>
              </a:spcBef>
              <a:spcAft>
                <a:spcPts val="0"/>
              </a:spcAft>
              <a:buClr>
                <a:schemeClr val="dk1"/>
              </a:buClr>
              <a:buSzPts val="1100"/>
              <a:buFont typeface="Arial"/>
              <a:buNone/>
            </a:pPr>
            <a:r>
              <a:rPr lang="en"/>
              <a:t>system’s workload is partitioned and how the functions of the system are distributed across them. It is also usually necessary to consider the use of operating system threads within processes or to abstract away from individual</a:t>
            </a:r>
            <a:endParaRPr/>
          </a:p>
          <a:p>
            <a:pPr indent="0" lvl="0" marL="0" rtl="0" algn="l">
              <a:spcBef>
                <a:spcPts val="0"/>
              </a:spcBef>
              <a:spcAft>
                <a:spcPts val="0"/>
              </a:spcAft>
              <a:buClr>
                <a:schemeClr val="dk1"/>
              </a:buClr>
              <a:buSzPts val="1100"/>
              <a:buFont typeface="Arial"/>
              <a:buNone/>
            </a:pPr>
            <a:r>
              <a:rPr lang="en"/>
              <a:t>processes and consider groups of similar processes instead. The aspects of the system’s task structure that this view needs to address depend on the kind of system you are dealing with.</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38fbb588f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38fbb588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aspects of the system’s task structure that this view needs to address depend on the kind of system you are dealing with. A complex, small-footprint system may have only one or two operating system tasks but may need</a:t>
            </a:r>
            <a:endParaRPr/>
          </a:p>
          <a:p>
            <a:pPr indent="0" lvl="0" marL="0" rtl="0" algn="l">
              <a:spcBef>
                <a:spcPts val="0"/>
              </a:spcBef>
              <a:spcAft>
                <a:spcPts val="0"/>
              </a:spcAft>
              <a:buNone/>
            </a:pPr>
            <a:r>
              <a:rPr lang="en"/>
              <a:t>to use a very complex thread model to meet its efficiency and responsiveness goals. In this case, the focus of the task structure activity needs to be at the thread level. Define the tasks, but detail how those tasks map to the threads and then detail what each thread is responsible for and how they communicate, rather than the core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large enterprise system may be composed of literally hundreds of concurrent processes, many containing dozens of threads. In this sort of system, the task structure activity needs to be at the level of groups of similar processes in order to focus on the architecturally significant aspects of the concurrency. Looking at the thread level would lose the big picture.</a:t>
            </a:r>
            <a:endParaRPr u="sng"/>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38fbb588f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38fbb588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mapping of functional elements to tasks can have a significant effect on the</a:t>
            </a:r>
            <a:endParaRPr/>
          </a:p>
          <a:p>
            <a:pPr indent="0" lvl="0" marL="0" rtl="0" algn="l">
              <a:spcBef>
                <a:spcPts val="0"/>
              </a:spcBef>
              <a:spcAft>
                <a:spcPts val="0"/>
              </a:spcAft>
              <a:buClr>
                <a:schemeClr val="dk1"/>
              </a:buClr>
              <a:buSzPts val="1100"/>
              <a:buFont typeface="Arial"/>
              <a:buNone/>
            </a:pPr>
            <a:r>
              <a:rPr lang="en"/>
              <a:t>performance, efficiency, resilience, reliability, and flexibility of your</a:t>
            </a:r>
            <a:endParaRPr/>
          </a:p>
          <a:p>
            <a:pPr indent="0" lvl="0" marL="0" rtl="0" algn="l">
              <a:spcBef>
                <a:spcPts val="0"/>
              </a:spcBef>
              <a:spcAft>
                <a:spcPts val="0"/>
              </a:spcAft>
              <a:buClr>
                <a:schemeClr val="dk1"/>
              </a:buClr>
              <a:buSzPts val="1100"/>
              <a:buFont typeface="Arial"/>
              <a:buNone/>
            </a:pPr>
            <a:r>
              <a:rPr lang="en"/>
              <a:t>architecture, so this needs careful consideration. The key question to address is</a:t>
            </a:r>
            <a:endParaRPr/>
          </a:p>
          <a:p>
            <a:pPr indent="0" lvl="0" marL="0" rtl="0" algn="l">
              <a:spcBef>
                <a:spcPts val="0"/>
              </a:spcBef>
              <a:spcAft>
                <a:spcPts val="0"/>
              </a:spcAft>
              <a:buClr>
                <a:schemeClr val="dk1"/>
              </a:buClr>
              <a:buSzPts val="1100"/>
              <a:buFont typeface="Arial"/>
              <a:buNone/>
            </a:pPr>
            <a:r>
              <a:rPr lang="en"/>
              <a:t>which functional elements need to be isolated from each other (and so placed in</a:t>
            </a:r>
            <a:endParaRPr/>
          </a:p>
          <a:p>
            <a:pPr indent="0" lvl="0" marL="0" rtl="0" algn="l">
              <a:spcBef>
                <a:spcPts val="0"/>
              </a:spcBef>
              <a:spcAft>
                <a:spcPts val="0"/>
              </a:spcAft>
              <a:buClr>
                <a:schemeClr val="dk1"/>
              </a:buClr>
              <a:buSzPts val="1100"/>
              <a:buFont typeface="Arial"/>
              <a:buNone/>
            </a:pPr>
            <a:r>
              <a:rPr lang="en"/>
              <a:t>separate processes) and which need to cooperate closely (and so need to run</a:t>
            </a:r>
            <a:endParaRPr/>
          </a:p>
          <a:p>
            <a:pPr indent="0" lvl="0" marL="0" rtl="0" algn="l">
              <a:spcBef>
                <a:spcPts val="0"/>
              </a:spcBef>
              <a:spcAft>
                <a:spcPts val="0"/>
              </a:spcAft>
              <a:buClr>
                <a:schemeClr val="dk1"/>
              </a:buClr>
              <a:buSzPts val="1100"/>
              <a:buFont typeface="Arial"/>
              <a:buNone/>
            </a:pPr>
            <a:r>
              <a:rPr lang="en"/>
              <a:t>within the same process).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38fbb588f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38fbb588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functional elements reside within a single operating system process, communication between them is relatively simple because of their shared address space. While some coordination may be required, you can use any number of data structures to pass information among them. Similarly, a number of easily used control mechanisms (such as the method call) can transfer control among elements as needed.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contrast, when elements reside in different operating system processes, communication among them becomes more complex. This complexity increases if the processes also reside on different physical machines.</a:t>
            </a:r>
            <a:endParaRPr/>
          </a:p>
          <a:p>
            <a:pPr indent="0" lvl="0" marL="0" rtl="0" algn="l">
              <a:spcBef>
                <a:spcPts val="0"/>
              </a:spcBef>
              <a:spcAft>
                <a:spcPts val="0"/>
              </a:spcAft>
              <a:buClr>
                <a:schemeClr val="dk1"/>
              </a:buClr>
              <a:buSzPts val="1100"/>
              <a:buFont typeface="Arial"/>
              <a:buNone/>
            </a:pPr>
            <a:r>
              <a:rPr lang="en"/>
              <a:t>A number of interprocess communication mechanisms can be used to link elements in different processes, including remote procedure calls, messaging, shared memory, pipes, queues, and so on. Each has its own strengths, weaknesses, and constraints, and inappropriate use of these mechanisms can cause problems at the system level (e.g., message queue latency between</a:t>
            </a:r>
            <a:endParaRPr/>
          </a:p>
          <a:p>
            <a:pPr indent="0" lvl="0" marL="0" rtl="0" algn="l">
              <a:spcBef>
                <a:spcPts val="0"/>
              </a:spcBef>
              <a:spcAft>
                <a:spcPts val="0"/>
              </a:spcAft>
              <a:buClr>
                <a:schemeClr val="dk1"/>
              </a:buClr>
              <a:buSzPts val="1100"/>
              <a:buFont typeface="Arial"/>
              <a:buNone/>
            </a:pPr>
            <a:r>
              <a:rPr lang="en"/>
              <a:t>processes causing scalability or throughput problems). In order to deliver a system with an acceptable set of quality properties, the Concurrency view needs to consider and identify the set of interprocess communication mechanisms that will be used to provide the interelement communication required by the system’s functional structure.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38fbb588f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38fbb588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many systems, the runtime state of system elements is important to the correct operation of the system. This is particularly the case for event-driven systems that exhibit a high degree of concurrency, where business operations tend to be processed via state machine implementations. In such systems, a concern of the Concurrency view is to clearly define the set of states that each functional element of the system can be in at runtime, the set of valid transitions between those states, and the causes and effects of the interstate transitions. Such careful state management is a major factor in ensuring reliability and correct behavior for most concurrent systems. it is also quite reasonable to consider state management in the Functional view— the state of functional elements is what we’re considering - but this is a runtime concern and often part of concurrency 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38fbb588f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38fbb588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soon as more than one thread of control exists in the system, it is important to ensure that concurrent execution cannot result in corruption of information</a:t>
            </a:r>
            <a:endParaRPr/>
          </a:p>
          <a:p>
            <a:pPr indent="0" lvl="0" marL="0" rtl="0" algn="l">
              <a:spcBef>
                <a:spcPts val="0"/>
              </a:spcBef>
              <a:spcAft>
                <a:spcPts val="0"/>
              </a:spcAft>
              <a:buClr>
                <a:schemeClr val="dk1"/>
              </a:buClr>
              <a:buSzPts val="1100"/>
              <a:buFont typeface="Arial"/>
              <a:buNone/>
            </a:pPr>
            <a:r>
              <a:rPr lang="en"/>
              <a:t>within the system. This concern applies at a number of levels in the system, from a shared variable within a multithreaded module at one end of the scale to critical corporate transaction data in shared data stores at the other.</a:t>
            </a:r>
            <a:endParaRPr/>
          </a:p>
          <a:p>
            <a:pPr indent="0" lvl="0" marL="0" rtl="0" algn="l">
              <a:spcBef>
                <a:spcPts val="0"/>
              </a:spcBef>
              <a:spcAft>
                <a:spcPts val="0"/>
              </a:spcAft>
              <a:buClr>
                <a:schemeClr val="dk1"/>
              </a:buClr>
              <a:buSzPts val="1100"/>
              <a:buFont typeface="Arial"/>
              <a:buNone/>
            </a:pPr>
            <a:r>
              <a:rPr lang="en"/>
              <a:t>An important concern for the Concurrency view to address is how concurrent activity will be coordinated so that the system operates correctly and maintains the integrity of the data within it.</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38fbb588f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38fbb588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any highly concurrent system, the approach taken to concurrency, synchronization, and state management can have a profound effect on the scalability that the system can achieve. Too much or too little concurrency can slow a system down and prevent it from handling heavy workloads efficiently, while excessive or simply naïve synchronization can result in a system that performs very well for light workloads but grinds to a halt when heavy workloads are applied. The problem is that designing high-performance, highly concurrent systems is difficult and can be an error-prone process. An important concern for this view to address is how the concurrency approach used will support the performance and scalability required while being simple enough to implement cost-effectively and reliably.</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38fbb588f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38fbb588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you have more than one operating system process in your system, startup and shutdown of the system can become more complicated to manage. Intertask dependencies may mean that tasks need to be started and stopped in very specific orders so that if some tasks fail to start, others will not be started. The system startup and shutdown dependencies are an important part of your concurrency design and need to be clearly understood by developers, testers, and administrators.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Task failure: When functional elements reside in different processes or run on different threads, dealing with element failure can be complex. This is because an element in one task cannot rely on another task being available when it needs to communicate with it, whereas when an element calls another one in the same task, it knows it will be there. Your concurrency design needs to take into account this added possibility of failure and ensure that the failure of one task doesn’t bring the entire system to a halt. In order to address this concern, you need a system-wide strategy for recognizing and recovering from task failure.</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38fbb588f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38fbb588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Reentrancy refers to the ability of a software element to operate correctly when used concurrently by more than one processing thread. From an architectural perspective, the architecture must clearly define which modules need to be reentrant and which do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are developing an e-mail server, you need to support a great deal of concurrency. Large user populations will want to send and receive e-mail simultaneously. You can take a number of approaches to achieve such concurrency, but, let’s assume that you have decided to implement the server by using a single operating system process and many concurrent operating system threads running within that process: some sending e-mail, some receiving e-mail, and some managing the server’s internal state. In this sort of environment, it is crucial to decide which of the elements of your system have to be reentrant and which do not. Any element involved in sending and receiving e-mail (e.g., a name resolution library that translates e-mail domains to network addresses) will need to be reentrant to ensure that it can be used simultaneously by many sending and receiving threads. Without such a guarantee, the name resolution library could be the source of many subtle problems later if its internal state could be corrupted by concurrent access.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0c76f3d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0c76f3d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Historically, information systems were designed to operate with little or no concurrency, running via batch mode on large central computers. However, a number of factors ((4), the increased use of distributed systems, increasing workloads, cheap multiprocessor hardware, and (5)) have combined so that today’s information systems often have little or no batch processing and are inherently concurrent. In contrast, control systems have always been inherently concurrent and event-driven, given their need to react to external events in order to perform control operations. The environment updates in parallel with controller. Availability requirements necessitate redundant systems. As a result, (8)</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38fbb588f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38fbb588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38fbb588f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38fbb588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go over (stereotype, functional elements running in the process)</a:t>
            </a:r>
            <a:endParaRPr/>
          </a:p>
          <a:p>
            <a:pPr indent="0" lvl="0" marL="0" rtl="0" algn="l">
              <a:spcBef>
                <a:spcPts val="0"/>
              </a:spcBef>
              <a:spcAft>
                <a:spcPts val="0"/>
              </a:spcAft>
              <a:buNone/>
            </a:pPr>
            <a:r>
              <a:rPr lang="en"/>
              <a:t>We sometimes also add a process group stereotype to represent a group of related processes (such as a database engine) if this is a useful abstraction for the system we are working on. (point out)</a:t>
            </a:r>
            <a:endParaRPr/>
          </a:p>
          <a:p>
            <a:pPr indent="0" lvl="0" marL="0" rtl="0" algn="l">
              <a:spcBef>
                <a:spcPts val="0"/>
              </a:spcBef>
              <a:spcAft>
                <a:spcPts val="0"/>
              </a:spcAft>
              <a:buNone/>
            </a:pPr>
            <a:r>
              <a:rPr lang="en"/>
              <a:t>Simple examples of interprocess communication, like remote procedure calls, can be represented by using standard UML intercomponent associations, with arrowheads indicating the direction of communication (and possibly using tagged values on the association to make the communication mechanism clear). </a:t>
            </a:r>
            <a:endParaRPr/>
          </a:p>
          <a:p>
            <a:pPr indent="0" lvl="0" marL="0" rtl="0" algn="l">
              <a:spcBef>
                <a:spcPts val="0"/>
              </a:spcBef>
              <a:spcAft>
                <a:spcPts val="0"/>
              </a:spcAft>
              <a:buNone/>
            </a:pPr>
            <a:r>
              <a:rPr lang="en"/>
              <a:t>More complex forms of interprocess communication (shared memory, semaphores, and so on) can be represented quite effectively by introducing further stereotypes and showing associations between the components in the</a:t>
            </a:r>
            <a:endParaRPr/>
          </a:p>
          <a:p>
            <a:pPr indent="0" lvl="0" marL="0" rtl="0" algn="l">
              <a:spcBef>
                <a:spcPts val="0"/>
              </a:spcBef>
              <a:spcAft>
                <a:spcPts val="0"/>
              </a:spcAft>
              <a:buNone/>
            </a:pPr>
            <a:r>
              <a:rPr lang="en"/>
              <a:t>tasks and the interprocess communication mechanisms they use. (show mutex between Server and Calc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38fbb588f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38fbb588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model shows how the system is implemented by using four processes (a client, a statistics service, a statistics calculator, and a data loader) along with a process</a:t>
            </a:r>
            <a:endParaRPr/>
          </a:p>
          <a:p>
            <a:pPr indent="0" lvl="0" marL="0" rtl="0" algn="l">
              <a:spcBef>
                <a:spcPts val="0"/>
              </a:spcBef>
              <a:spcAft>
                <a:spcPts val="0"/>
              </a:spcAft>
              <a:buClr>
                <a:schemeClr val="dk1"/>
              </a:buClr>
              <a:buSzPts val="1100"/>
              <a:buFont typeface="Arial"/>
              <a:buNone/>
            </a:pPr>
            <a:r>
              <a:rPr lang="en"/>
              <a:t>group to implement the Oracle DBMS instance. The concurrent activity between the Statistics Accessor and Statistics Calculator components needs to be coordinated because they are in different processes; a mutex is used to achieve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over, four clicks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38fbb588f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38fbb588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illustrated scenario is very simple, and there is little or no architecturally significant thread design in that model. At times, we need to go into detail on threading within a process. We can do so using the same format. </a:t>
            </a:r>
            <a:endParaRPr/>
          </a:p>
          <a:p>
            <a:pPr indent="0" lvl="0" marL="0" rtl="0" algn="l">
              <a:spcBef>
                <a:spcPts val="0"/>
              </a:spcBef>
              <a:spcAft>
                <a:spcPts val="0"/>
              </a:spcAft>
              <a:buNone/>
            </a:pPr>
            <a:r>
              <a:rPr lang="en"/>
              <a:t>(go over, point out different elements within the thread, queue for communicating between threads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38fbb588f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38fbb588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concurrency model shown here illustrates a case where the process structure is very simple, namely, two processes that communicate via a socket stream. However, the thread structure in the DBMS Process instance is architecturally significant, and its structure and interthread coordination strategy need to be documented and explained. The model shows that there is a single thread containing the Network Listener component, which communicates with between 1 and 40 threads that contain the four main query-processing components via an interprocess communication queue. The Disk I/O Manager component is hosted on its own thread, and there may be up to 10 instances of this running. The Data Access Engine component communicates with the Disk I/O Manager instances via the shared memory mechanism.</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38fbb588f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38fbb588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first step when creating your process model is to work out how many processes you need and to decide which functional elements will run in which processes. In some cases, this is a straightforward job—each functional element ends up being a process (or perhaps a process group), or all of the elements end up in a single process. In</a:t>
            </a:r>
            <a:endParaRPr/>
          </a:p>
          <a:p>
            <a:pPr indent="0" lvl="0" marL="0" rtl="0" algn="l">
              <a:spcBef>
                <a:spcPts val="0"/>
              </a:spcBef>
              <a:spcAft>
                <a:spcPts val="0"/>
              </a:spcAft>
              <a:buNone/>
            </a:pPr>
            <a:r>
              <a:rPr lang="en"/>
              <a:t>other cases, there is a complex N:M mapping between functional elements and processes, with some elements partitioned between processes and other elements running in shared processes. </a:t>
            </a:r>
            <a:endParaRPr/>
          </a:p>
          <a:p>
            <a:pPr indent="0" lvl="0" marL="0" rtl="0" algn="l">
              <a:spcBef>
                <a:spcPts val="0"/>
              </a:spcBef>
              <a:spcAft>
                <a:spcPts val="0"/>
              </a:spcAft>
              <a:buClr>
                <a:schemeClr val="dk1"/>
              </a:buClr>
              <a:buSzPts val="1100"/>
              <a:buFont typeface="Arial"/>
              <a:buNone/>
            </a:pPr>
            <a:r>
              <a:rPr lang="en"/>
              <a:t>The important point about this mapping is that you should introduce concurrency only where it is actually required. Concurrency adds complexity to the system and adds significant overhead to interelement communication when it must cross process boundaries. Therefore, add more processes to your system only if you need them for distribution, scalability, isolation, or other reasons guided by the requirements for your system.</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38fbb588f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38fbb588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term threading design refers to the process of deciding on the number of threads to include in each system process and how those threads are to be allocated and used. In most cases, threading design is not something that the architect needs to get directly involved in—this is usually the job of the subsystem designers. However, you may get involved in designing and specifying general threading approaches or patterns that should be used at various points in the system in order to meet the system’s required quality properties or to ensure consistency across the implementation.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In most concurrent systems the tasks need to communicate frequently, and you will need to consider what communication is needed between them and which interprocess communication mechanisms you will use to enable it. A simple and regular scheme that minimizes the amount of intertask communication is likely to be the best choice. Better still is using a library or framework to avoid having to deal with a lot of this complexity yourself. Your focus needs to be on defining a common system-wide approach and on reducing the risk involved in its implementation.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38fbb588f_0_2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38fbb588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 soon as concurrency is introduced into the system, you must carefully consider how to share resources between concurrent threads of execution. Resource sharing is considered in</a:t>
            </a:r>
            <a:endParaRPr/>
          </a:p>
          <a:p>
            <a:pPr indent="0" lvl="0" marL="0" rtl="0" algn="l">
              <a:spcBef>
                <a:spcPts val="0"/>
              </a:spcBef>
              <a:spcAft>
                <a:spcPts val="0"/>
              </a:spcAft>
              <a:buClr>
                <a:schemeClr val="dk1"/>
              </a:buClr>
              <a:buSzPts val="1100"/>
              <a:buFont typeface="Arial"/>
              <a:buNone/>
            </a:pPr>
            <a:r>
              <a:rPr lang="en"/>
              <a:t>some other parts of the architecture, too (notably, the Information view), and the two activities might be best tackled as a single task. The simplistic advice is simply that whenever a resource (such as a piece of data in memory, a file, a database object, or a piece of shared memory) is shared among two or more concurrent threads of execution, it must be protected from corruption. This is usually achieved with some form of locking protocol (3). Your role in relation to this is to ensure that suitable resource-sharing approaches are used where necessary and that the approach used is suitable in the overall context of the system and does not produce unacceptable side effects for the system as a whole.</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38fbb588f_0_3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38fbb588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Some tasks in your system may be more important than others. If you have tasks of different importance running on one machine, you need to control their execution so that the more important work gets done before the less important work. The normal method for achieving this is to use the facilities of the underlying operating system to assign priority levels to the different threads and processes. Tasks are explicitly or implicitly given runtime priorities. When the operating system’s thread scheduler is choosing tasks to run, it considers the higher-priority tasks before the lower-priority ones, thus getting the important work done first. If you can avoid assigning explicit priorities to threads, in general do so—processing priorities</a:t>
            </a:r>
            <a:endParaRPr/>
          </a:p>
          <a:p>
            <a:pPr indent="0" lvl="0" marL="0" rtl="0" algn="l">
              <a:spcBef>
                <a:spcPts val="0"/>
              </a:spcBef>
              <a:spcAft>
                <a:spcPts val="0"/>
              </a:spcAft>
              <a:buClr>
                <a:schemeClr val="dk1"/>
              </a:buClr>
              <a:buSzPts val="1100"/>
              <a:buFont typeface="Arial"/>
              <a:buNone/>
            </a:pPr>
            <a:r>
              <a:rPr lang="en"/>
              <a:t>can add a lot of complexity to your process model and can introduce subtle but serious problems such as priority inversion. However, sometimes you can’t</a:t>
            </a:r>
            <a:endParaRPr/>
          </a:p>
          <a:p>
            <a:pPr indent="0" lvl="0" marL="0" rtl="0" algn="l">
              <a:spcBef>
                <a:spcPts val="0"/>
              </a:spcBef>
              <a:spcAft>
                <a:spcPts val="0"/>
              </a:spcAft>
              <a:buClr>
                <a:schemeClr val="dk1"/>
              </a:buClr>
              <a:buSzPts val="1100"/>
              <a:buFont typeface="Arial"/>
              <a:buNone/>
            </a:pPr>
            <a:r>
              <a:rPr lang="en"/>
              <a:t>avoid it. In these cases, keep the assignment of priorities as simple and as regular as possible, and analyze and prototype your approach to make sure that you aren’t introducing problems worse than the one you’re trying to solve.</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38fbb588f_0_3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38fbb588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introduced concurrency into the system, you have also introduced the risk of the entire system grinding to a halt in unexpected ways. Whenever you have shared resources, you always have the possibility of deadlock - when one process never releases the resource and all others are stuck waiting forever for it. You can use a number of modeling and analysis techniques to try to spot potential deadlocks. Use them. An example of such a technique is Petri Net Analysis, which allows you to create a model of your processing threads and shared resources and then analyze the model to catch potential deadlock situations.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Whenever you have a number of tasks and shared resources, you almost always find contention. Contention occurs between tasks when more than one task requires a shared resource concurrently. The introduction of coordination mechanisms (such as mutexes) introduces contention when workloads are high. If contention rises beyond a certain point, the system will slow dramatically. In order to avoid this during normal operation, you need to analyze your shared resources from this point of view. The basis of the technique is to identify each of your possible contention points. Then, for each, estimate the likely number of concurrent tasks contending for the resource and for how long each will need the resource. This allows you to establish the likely wait times that each task experiences at each point and then to estimate how such contention will affect your processing times and throughput. Repeating the exercise for different workloads allows you to estimate the maximum theoretical workloads your system can possibly support. Once you understand the potential for the system becoming overloaded, you can design mechanisms into your software to handle such conditions.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38fbb588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38fbb588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To do this, you need to create a process model and a state model: The process model shows the planned process, thread, and interprocess communication structure; the state model describes the</a:t>
            </a:r>
            <a:endParaRPr/>
          </a:p>
          <a:p>
            <a:pPr indent="0" lvl="0" marL="0" rtl="0" algn="l">
              <a:spcBef>
                <a:spcPts val="0"/>
              </a:spcBef>
              <a:spcAft>
                <a:spcPts val="0"/>
              </a:spcAft>
              <a:buClr>
                <a:schemeClr val="dk1"/>
              </a:buClr>
              <a:buSzPts val="1100"/>
              <a:buFont typeface="Arial"/>
              <a:buNone/>
            </a:pPr>
            <a:r>
              <a:rPr lang="en"/>
              <a:t>set of states that runtime elements can be in and the valid transitions between those states. Once you have created process and state models, you can use a number of analysis techniques to ensure that the planned concurrency scheme is sound.</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38fbb588f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38fbb588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38fbb588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38fbb58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considering the concurrency design of a system, it is easy to get bogged down in the details of the internal concurrency and state design of each element. It’s not part of your job as an architect to design detailed thread models that define how individual threads in a server will be allocated, used, and freed, along with all of the coordination between them. Remember that your role is to concentrate on the system as a whole rather than all of the details of each element. The concurrency with which you should be concerned is the architecturally significant concurrency, that is, the overall concurrency structure, the mapping of functional elements to that structure. You may also be involved in specifying common approaches such as design patterns that need to be used for the concurrency within elements, but in</a:t>
            </a:r>
            <a:endParaRPr/>
          </a:p>
          <a:p>
            <a:pPr indent="0" lvl="0" marL="0" rtl="0" algn="l">
              <a:spcBef>
                <a:spcPts val="0"/>
              </a:spcBef>
              <a:spcAft>
                <a:spcPts val="0"/>
              </a:spcAft>
              <a:buClr>
                <a:schemeClr val="dk1"/>
              </a:buClr>
              <a:buSzPts val="1100"/>
              <a:buFont typeface="Arial"/>
              <a:buNone/>
            </a:pPr>
            <a:r>
              <a:rPr lang="en"/>
              <a:t>general you should not need to design all of the details—this will only distract you from the system-level problems (which are often quite enough to worry about).</a:t>
            </a:r>
            <a:endParaRPr/>
          </a:p>
          <a:p>
            <a:pPr indent="0" lvl="0" marL="0" rtl="0" algn="l">
              <a:spcBef>
                <a:spcPts val="0"/>
              </a:spcBef>
              <a:spcAft>
                <a:spcPts val="0"/>
              </a:spcAft>
              <a:buClr>
                <a:schemeClr val="dk1"/>
              </a:buClr>
              <a:buSzPts val="1100"/>
              <a:buFont typeface="Arial"/>
              <a:buNone/>
            </a:pPr>
            <a:r>
              <a:rPr lang="en"/>
              <a:t>Risk Reduction</a:t>
            </a:r>
            <a:endParaRPr/>
          </a:p>
          <a:p>
            <a:pPr indent="0" lvl="0" marL="0" rtl="0" algn="l">
              <a:spcBef>
                <a:spcPts val="0"/>
              </a:spcBef>
              <a:spcAft>
                <a:spcPts val="0"/>
              </a:spcAft>
              <a:buClr>
                <a:schemeClr val="dk1"/>
              </a:buClr>
              <a:buSzPts val="1100"/>
              <a:buFont typeface="Arial"/>
              <a:buNone/>
            </a:pPr>
            <a:r>
              <a:rPr lang="en"/>
              <a:t>• Focus on architecturally significant aspects of concurrency.</a:t>
            </a:r>
            <a:endParaRPr/>
          </a:p>
          <a:p>
            <a:pPr indent="0" lvl="0" marL="0" rtl="0" algn="l">
              <a:spcBef>
                <a:spcPts val="0"/>
              </a:spcBef>
              <a:spcAft>
                <a:spcPts val="0"/>
              </a:spcAft>
              <a:buClr>
                <a:schemeClr val="dk1"/>
              </a:buClr>
              <a:buSzPts val="1100"/>
              <a:buFont typeface="Arial"/>
              <a:buNone/>
            </a:pPr>
            <a:r>
              <a:rPr lang="en"/>
              <a:t>• Involve the lead software developers as early as possible so they can work</a:t>
            </a:r>
            <a:endParaRPr/>
          </a:p>
          <a:p>
            <a:pPr indent="0" lvl="0" marL="0" rtl="0" algn="l">
              <a:spcBef>
                <a:spcPts val="0"/>
              </a:spcBef>
              <a:spcAft>
                <a:spcPts val="0"/>
              </a:spcAft>
              <a:buClr>
                <a:schemeClr val="dk1"/>
              </a:buClr>
              <a:buSzPts val="1100"/>
              <a:buFont typeface="Arial"/>
              <a:buNone/>
            </a:pPr>
            <a:r>
              <a:rPr lang="en"/>
              <a:t>on the more detailed aspects of this problem.</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38fbb588f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38fbb588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Resource contention usually manifests itself as long wait times for shared resources or excessive activity in small, specific parts of the system (hot spots). Careful and early analysis of the concurrency model for potential contention can help you avoid such problems, but in reality, as soon as one resource contention point is eliminated, the next one will emerge. Therefore, tackling resource contention is normally a process of reducing the contention to an acceptable level.</a:t>
            </a:r>
            <a:endParaRPr/>
          </a:p>
          <a:p>
            <a:pPr indent="0" lvl="0" marL="0" rtl="0" algn="l">
              <a:spcBef>
                <a:spcPts val="0"/>
              </a:spcBef>
              <a:spcAft>
                <a:spcPts val="0"/>
              </a:spcAft>
              <a:buClr>
                <a:schemeClr val="dk1"/>
              </a:buClr>
              <a:buSzPts val="1100"/>
              <a:buFont typeface="Arial"/>
              <a:buNone/>
            </a:pPr>
            <a:r>
              <a:rPr lang="en"/>
              <a:t>Risk Reduction</a:t>
            </a:r>
            <a:endParaRPr/>
          </a:p>
          <a:p>
            <a:pPr indent="0" lvl="0" marL="0" rtl="0" algn="l">
              <a:spcBef>
                <a:spcPts val="0"/>
              </a:spcBef>
              <a:spcAft>
                <a:spcPts val="0"/>
              </a:spcAft>
              <a:buClr>
                <a:schemeClr val="dk1"/>
              </a:buClr>
              <a:buSzPts val="1100"/>
              <a:buFont typeface="Arial"/>
              <a:buNone/>
            </a:pPr>
            <a:r>
              <a:rPr lang="en"/>
              <a:t>• Analyze your system as it is being designed to spot resource contention as early as possible, and design around it. Use your usage scenarios to predict which parts of the system are likely to encounter high levels of concurrency, and focus your attention in these regions.</a:t>
            </a:r>
            <a:endParaRPr/>
          </a:p>
          <a:p>
            <a:pPr indent="0" lvl="0" marL="0" rtl="0" algn="l">
              <a:spcBef>
                <a:spcPts val="0"/>
              </a:spcBef>
              <a:spcAft>
                <a:spcPts val="0"/>
              </a:spcAft>
              <a:buNone/>
            </a:pPr>
            <a:r>
              <a:rPr lang="en"/>
              <a:t>• Reduce contention by decomposing locks on large resources into a number of finer-grained locks, thus reducing the amount of time locks are held.</a:t>
            </a:r>
            <a:endParaRPr/>
          </a:p>
          <a:p>
            <a:pPr indent="0" lvl="0" marL="0" rtl="0" algn="l">
              <a:spcBef>
                <a:spcPts val="0"/>
              </a:spcBef>
              <a:spcAft>
                <a:spcPts val="0"/>
              </a:spcAft>
              <a:buClr>
                <a:schemeClr val="dk1"/>
              </a:buClr>
              <a:buSzPts val="1100"/>
              <a:buFont typeface="Arial"/>
              <a:buNone/>
            </a:pPr>
            <a:r>
              <a:rPr lang="en"/>
              <a:t>• Consider alternative locking techniques such as optimistic locking that reduce the time locks are held.</a:t>
            </a:r>
            <a:endParaRPr/>
          </a:p>
          <a:p>
            <a:pPr indent="0" lvl="0" marL="0" rtl="0" algn="l">
              <a:spcBef>
                <a:spcPts val="0"/>
              </a:spcBef>
              <a:spcAft>
                <a:spcPts val="0"/>
              </a:spcAft>
              <a:buClr>
                <a:schemeClr val="dk1"/>
              </a:buClr>
              <a:buSzPts val="1100"/>
              <a:buFont typeface="Arial"/>
              <a:buNone/>
            </a:pPr>
            <a:r>
              <a:rPr lang="en"/>
              <a:t>• Eliminate shared resources where you can, or consider making them immutable to avoid the need to lock them when accessed by multiple tasks.</a:t>
            </a:r>
            <a:endParaRPr/>
          </a:p>
          <a:p>
            <a:pPr indent="0" lvl="0" marL="0" rtl="0" algn="l">
              <a:spcBef>
                <a:spcPts val="0"/>
              </a:spcBef>
              <a:spcAft>
                <a:spcPts val="0"/>
              </a:spcAft>
              <a:buClr>
                <a:schemeClr val="dk1"/>
              </a:buClr>
              <a:buSzPts val="1100"/>
              <a:buFont typeface="Arial"/>
              <a:buNone/>
            </a:pPr>
            <a:r>
              <a:rPr lang="en"/>
              <a:t>• If possible, reduce the amount of concurrency you need around problematic contention points.</a:t>
            </a:r>
            <a:endParaRPr/>
          </a:p>
          <a:p>
            <a:pPr indent="0" lvl="0" marL="0" rtl="0" algn="l">
              <a:spcBef>
                <a:spcPts val="0"/>
              </a:spcBef>
              <a:spcAft>
                <a:spcPts val="0"/>
              </a:spcAft>
              <a:buClr>
                <a:schemeClr val="dk1"/>
              </a:buClr>
              <a:buSzPts val="1100"/>
              <a:buFont typeface="Arial"/>
              <a:buNone/>
            </a:pPr>
            <a:r>
              <a:rPr lang="en"/>
              <a:t>• Consider whether it is possible to avoid locking by using approximately correct results that may be in the process of being updated or whether it would be possible to allow copies of data to be loosely rather than tightly consistent, to avoid locking them all simultaneously during the update process.</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38fbb588f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38fbb588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Deadlock occurs when one task, A, requires access to a resource that has already been locked by another task, B, and task B is also waiting for access to a resource that has been locked by task A. We describe these two tasks as “deadlocked,” and neither of them will make progress until the deadlock is broken by one of the tasks releasing one of the locks (possibly by the task being terminated by a supervisor task). As with resource contention, you can often avoid deadlock through early and thorough analysis of the system. Danger points are those parts of the system where different types of processing tasks need access to a number of the same resources. When you find potential deadlock points, you will probably need to redesign the system to avoid the problem.</a:t>
            </a:r>
            <a:endParaRPr/>
          </a:p>
          <a:p>
            <a:pPr indent="0" lvl="0" marL="0" rtl="0" algn="l">
              <a:spcBef>
                <a:spcPts val="0"/>
              </a:spcBef>
              <a:spcAft>
                <a:spcPts val="0"/>
              </a:spcAft>
              <a:buClr>
                <a:schemeClr val="dk1"/>
              </a:buClr>
              <a:buSzPts val="1100"/>
              <a:buFont typeface="Arial"/>
              <a:buNone/>
            </a:pPr>
            <a:r>
              <a:rPr lang="en"/>
              <a:t>Risk Reduction</a:t>
            </a:r>
            <a:endParaRPr/>
          </a:p>
          <a:p>
            <a:pPr indent="0" lvl="0" marL="0" rtl="0" algn="l">
              <a:spcBef>
                <a:spcPts val="0"/>
              </a:spcBef>
              <a:spcAft>
                <a:spcPts val="0"/>
              </a:spcAft>
              <a:buClr>
                <a:schemeClr val="dk1"/>
              </a:buClr>
              <a:buSzPts val="1100"/>
              <a:buFont typeface="Arial"/>
              <a:buNone/>
            </a:pPr>
            <a:r>
              <a:rPr lang="en"/>
              <a:t>• Where possible, ensure that resources are always allocated to tasks and locked in a fixed order.</a:t>
            </a:r>
            <a:endParaRPr/>
          </a:p>
          <a:p>
            <a:pPr indent="0" lvl="0" marL="0" rtl="0" algn="l">
              <a:spcBef>
                <a:spcPts val="0"/>
              </a:spcBef>
              <a:spcAft>
                <a:spcPts val="0"/>
              </a:spcAft>
              <a:buClr>
                <a:schemeClr val="dk1"/>
              </a:buClr>
              <a:buSzPts val="1100"/>
              <a:buFont typeface="Arial"/>
              <a:buNone/>
            </a:pPr>
            <a:r>
              <a:rPr lang="en"/>
              <a:t>• Attempt to isolate parallel tasks in such a way that deadlock between them is impossible.</a:t>
            </a:r>
            <a:endParaRPr/>
          </a:p>
          <a:p>
            <a:pPr indent="0" lvl="0" marL="0" rtl="0" algn="l">
              <a:spcBef>
                <a:spcPts val="0"/>
              </a:spcBef>
              <a:spcAft>
                <a:spcPts val="0"/>
              </a:spcAft>
              <a:buClr>
                <a:schemeClr val="dk1"/>
              </a:buClr>
              <a:buSzPts val="1100"/>
              <a:buFont typeface="Arial"/>
              <a:buNone/>
            </a:pPr>
            <a:r>
              <a:rPr lang="en"/>
              <a:t>• Reduce the number, scope, and duration of locks held where possible (or even use immutable data structures if possible, to completely avoid locking).</a:t>
            </a:r>
            <a:endParaRPr/>
          </a:p>
          <a:p>
            <a:pPr indent="0" lvl="0" marL="0" rtl="0" algn="l">
              <a:spcBef>
                <a:spcPts val="0"/>
              </a:spcBef>
              <a:spcAft>
                <a:spcPts val="0"/>
              </a:spcAft>
              <a:buClr>
                <a:schemeClr val="dk1"/>
              </a:buClr>
              <a:buSzPts val="1100"/>
              <a:buFont typeface="Arial"/>
              <a:buNone/>
            </a:pPr>
            <a:r>
              <a:rPr lang="en"/>
              <a:t>• Certain commercial products that use locks (such as database management systems) provide significant assistance with handling deadlock—in most cases, recognizing it and breaking it by terminating one or more of the problematic transactions. These technologies can be very useful when dealing with deadlock, but their use often needs to be carefully designed into the system so that such deadlock recovery actions are handled correctly.</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38fbb588f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38fbb588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race condition is problematic behavior that results from unexpected dependence on the relative timing of events. It usually occurs when two or more tasks are attempting to perform the same action concurrently. The tasks race for the resource, and the first one to reach the appropriate point in the program code wins and performs the action. Race conditions are problematic only when they are unplanned because the system has not been designed to cope with more than one task performing the action concurrently. In these cases, information can be corrupted or lost, and the system can behave in unpredictable ways. A classic example is a system-wide</a:t>
            </a:r>
            <a:endParaRPr/>
          </a:p>
          <a:p>
            <a:pPr indent="0" lvl="0" marL="0" rtl="0" algn="l">
              <a:spcBef>
                <a:spcPts val="0"/>
              </a:spcBef>
              <a:spcAft>
                <a:spcPts val="0"/>
              </a:spcAft>
              <a:buClr>
                <a:schemeClr val="dk1"/>
              </a:buClr>
              <a:buSzPts val="1100"/>
              <a:buFont typeface="Arial"/>
              <a:buNone/>
            </a:pPr>
            <a:r>
              <a:rPr lang="en"/>
              <a:t>data structure in an operating system process that a number of threads can update. If multiple tasks try to update the data structure concurrently (e.g., to increment a counter indicating the number of requests accepted), the resulting value will be undefined and very likely incorrect.</a:t>
            </a:r>
            <a:endParaRPr/>
          </a:p>
          <a:p>
            <a:pPr indent="0" lvl="0" marL="0" rtl="0" algn="l">
              <a:spcBef>
                <a:spcPts val="0"/>
              </a:spcBef>
              <a:spcAft>
                <a:spcPts val="0"/>
              </a:spcAft>
              <a:buClr>
                <a:schemeClr val="dk1"/>
              </a:buClr>
              <a:buSzPts val="1100"/>
              <a:buFont typeface="Arial"/>
              <a:buNone/>
            </a:pPr>
            <a:r>
              <a:rPr lang="en"/>
              <a:t>Risk Reduction</a:t>
            </a:r>
            <a:endParaRPr/>
          </a:p>
          <a:p>
            <a:pPr indent="0" lvl="0" marL="0" rtl="0" algn="l">
              <a:spcBef>
                <a:spcPts val="0"/>
              </a:spcBef>
              <a:spcAft>
                <a:spcPts val="0"/>
              </a:spcAft>
              <a:buClr>
                <a:schemeClr val="dk1"/>
              </a:buClr>
              <a:buSzPts val="1100"/>
              <a:buFont typeface="Arial"/>
              <a:buNone/>
            </a:pPr>
            <a:r>
              <a:rPr lang="en"/>
              <a:t>• Ensure that there are no unprotected, shared system-level resources that can cause race conditions.</a:t>
            </a:r>
            <a:endParaRPr/>
          </a:p>
          <a:p>
            <a:pPr indent="0" lvl="0" marL="0" rtl="0" algn="l">
              <a:spcBef>
                <a:spcPts val="0"/>
              </a:spcBef>
              <a:spcAft>
                <a:spcPts val="0"/>
              </a:spcAft>
              <a:buClr>
                <a:schemeClr val="dk1"/>
              </a:buClr>
              <a:buSzPts val="1100"/>
              <a:buFont typeface="Arial"/>
              <a:buNone/>
            </a:pPr>
            <a:r>
              <a:rPr lang="en"/>
              <a:t>• Use immutable data structures where possible to avoid the possibility of race conditions.</a:t>
            </a:r>
            <a:endParaRPr/>
          </a:p>
          <a:p>
            <a:pPr indent="0" lvl="0" marL="0" rtl="0" algn="l">
              <a:spcBef>
                <a:spcPts val="0"/>
              </a:spcBef>
              <a:spcAft>
                <a:spcPts val="0"/>
              </a:spcAft>
              <a:buClr>
                <a:schemeClr val="dk1"/>
              </a:buClr>
              <a:buSzPts val="1100"/>
              <a:buFont typeface="Arial"/>
              <a:buNone/>
            </a:pPr>
            <a:r>
              <a:rPr lang="en"/>
              <a:t>• Automatically introduce protection mechanisms for all potentially shared resources.</a:t>
            </a:r>
            <a:endParaRPr/>
          </a:p>
          <a:p>
            <a:pPr indent="0" lvl="0" marL="0" rtl="0" algn="l">
              <a:spcBef>
                <a:spcPts val="0"/>
              </a:spcBef>
              <a:spcAft>
                <a:spcPts val="0"/>
              </a:spcAft>
              <a:buClr>
                <a:schemeClr val="dk1"/>
              </a:buClr>
              <a:buSzPts val="1100"/>
              <a:buFont typeface="Arial"/>
              <a:buNone/>
            </a:pPr>
            <a:r>
              <a:rPr lang="en"/>
              <a:t>• Ensure that the definition of each element interface clearly states whether or not the interface is reentrant.</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38fbb588f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38fbb588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a:t>
            </a:r>
            <a:r>
              <a:rPr lang="en"/>
              <a:t>Rather than thinking about correctness of one sequence of instructions, you have to think about several sequences in parallel.  Without assistance - tool support, careful analysis - you are very likely to get it wrong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38fbb588f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38fbb588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38fbb588f_1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38fbb588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fallacy is "The network is reliable." Why is this a fallacy? Well, when was the last time you saw a switch fail? Even basic switches these days have MTBFs (Mean Time Between Failure) in the 50,000 hours and more. Well, if your application is a mission critical 24x7x365 kind of application, you can just hit that failure in the most inappropriate moment. Most applications are not like that, but what's the problem? Well, there are plenty of problems: Power failures, someone trips on the network cord, all of a sudden clients connect wirelessly, and so on. The software can fail as well, and it does. </a:t>
            </a:r>
            <a:endParaRPr/>
          </a:p>
          <a:p>
            <a:pPr indent="0" lvl="0" marL="0" rtl="0" algn="l">
              <a:spcBef>
                <a:spcPts val="0"/>
              </a:spcBef>
              <a:spcAft>
                <a:spcPts val="0"/>
              </a:spcAft>
              <a:buNone/>
            </a:pPr>
            <a:r>
              <a:rPr lang="en"/>
              <a:t>The situation is more complicated if you collaborate with an external partner, such as an e-commerce application working with an external credit-card processing service. Their side of the connection is not under your direct control. Lastly there are security threats like DDOS attacks and the like. </a:t>
            </a:r>
            <a:endParaRPr/>
          </a:p>
          <a:p>
            <a:pPr indent="0" lvl="0" marL="0" rtl="0" algn="l">
              <a:spcBef>
                <a:spcPts val="0"/>
              </a:spcBef>
              <a:spcAft>
                <a:spcPts val="0"/>
              </a:spcAft>
              <a:buNone/>
            </a:pPr>
            <a:r>
              <a:rPr lang="en"/>
              <a:t>What does that mean for your design? On the infrastructure side, you need to think about hardware and software redundancy and weigh the risks of failure versus the required investment. On the software side, you need to think about messages/calls getting lost whenever you send a message/make a call over the wire. For one you can use a communication medium that supplies full reliable messaging; WebsphereMQ or MSMQ, for example. If you can't use one, prepare to retry, acknowledge important messages, identify/ignore duplicates (or use idempotent messages), reorder messages (or not depend on message order), verify message integrity, and so on.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38fbb588f_1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38fbb588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fallacy of Distributed Computing is the assumption that "Latency is Zero". Latency is how much time it takes for data to move from one place to another (versus bandwidth which is how much data we can transfer during that time). Latency can be relatively good on a LAN--but latency deteriorates quickly when you move to WAN scenarios or internet scenarios. Latency is more problematic than bandwidth. </a:t>
            </a:r>
            <a:endParaRPr/>
          </a:p>
          <a:p>
            <a:pPr indent="0" lvl="0" marL="0" rtl="0" algn="l">
              <a:spcBef>
                <a:spcPts val="0"/>
              </a:spcBef>
              <a:spcAft>
                <a:spcPts val="0"/>
              </a:spcAft>
              <a:buNone/>
            </a:pPr>
            <a:r>
              <a:rPr lang="en"/>
              <a:t>You may think all is okay if you only deploy your application on LANs. However even when you work on a LAN with Gigabit Ethernet you should still bear in mind that the latency is much bigger then accessing local memory Assuming the latency is zero you can be easily tempted to assume making a call over the wire is almost like making a local calls--this is one of the problems with approaches like distributed objects, that provide "network transparency"--alluring you to make a lot of fine grained calls to objects which are actually remote and expensive (relatively) to call to. Taking latency into consideration means you should strive to make as few as possible calls and assuming you have enough bandwidth you'd want to move as much data out in each of this calls.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example is AJAX. The AJAX approach allows for using the dead time the users spend digesting data to retrieve more data - however, you still need to consider latency. Let's say you are working on a new shiny AJAX front-end--everything looks just fine in your testing environment. It also shines in your staging environment passing the load tests with flying colors. The application can still fail miserably on the production environment if you fail to test for latency problems-- retrieving data in the background is good but if you can't do that fast enough the application would still stagger and will be unrespon sive.…You can (and should) use tools like Shunra Virtual Enterprise, Opnet Modeler and many others to simulate network conditions and understand system behavior thus avoiding failure in the production system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38fbb588f_1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38fbb588f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fallacy is not as strong as the others. If there is one thing that is constantly getting better in relation to networks it is bandwidth. However, there are two forces at work to keep this assumption a fallacy. One is that while the bandwidth grows, so does the amount of information we try to squeeze through it. Streaming video, Spotify, etc. take up bandwidth. The other force at work to lower bandwidth is packet loss (along with frame size). Packet loss is often rather large and something that the end systems can not control. Thus their only hope for improved performance in the wide area is to use larger packet sizes. New York to Los Angeles. Round Trip Time is about 40 msec, and let's say packet loss is 0.1% (0.001). Let's say we want to achieve a throughput of 500 Mbps. To do that with 9000 byte frames, we would need a packet loss rate of no more than 1x10^-5. With 1500 byte frames, the required packet loss rate is down to 2.8x10^-7! While the jumbo frame is only 6 times larger, it allows us the same throughput in the face of 36 times more packet loss. Acknowledging the bandwidth is not infinite has a balancing effect on the implications of the the "Latency Is Zero" fallacy; if acting on the realization the latency is not zero, we modeled few large messages. Bandwidth limitations direct us to strive to limit the size of the information we send over the wire. The main implication then is to consider that in the production environment of our application there may be bandwidth problems which are beyond our control. And we should bear in mind how much data is expected to travel over the wise. try to simulate the production environment--holds true here as well. (last three)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38fbb588f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38fbb588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 words concurrency and parallelism are thrown around interchangably, so I want to briefly clarify what we mean by these terms. Great cartoon (go over). </a:t>
            </a:r>
            <a:endParaRPr/>
          </a:p>
          <a:p>
            <a:pPr indent="0" lvl="0" marL="0" rtl="0" algn="l">
              <a:spcBef>
                <a:spcPts val="0"/>
              </a:spcBef>
              <a:spcAft>
                <a:spcPts val="0"/>
              </a:spcAft>
              <a:buNone/>
            </a:pPr>
            <a:r>
              <a:rPr lang="en"/>
              <a:t>The second image shows two vending machines and two queues, one per machine. The system is running in parallel as it can execute multiple operations simultaneously. Two people can get a coke at the same time, as long as you only have one per machine. On the other hand, the concurrent image shows two queue but only one vending machine. This means, the queuing can happen in parallel, but the operation of getting a coke cannot be simultaneous. A concurrent environment is an environment that is capable of potentially performing operations simultaneously - if we had two vending machines, we could both get a coke, or one person can get a coke while another checks their phone - , but whether our existing shared resources allow us to do that is another question. In a concurrent environment, we need to worry about:  Shared Resources, Multiple Consumers and Producersm Out of Order events, and Locks and Deadlocks as resources are shared between processes.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38fbb588f_1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38fbb588f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1-8</a:t>
            </a:r>
            <a:endParaRPr/>
          </a:p>
          <a:p>
            <a:pPr indent="0" lvl="0" marL="0" rtl="0" algn="l">
              <a:spcBef>
                <a:spcPts val="0"/>
              </a:spcBef>
              <a:spcAft>
                <a:spcPts val="0"/>
              </a:spcAft>
              <a:buNone/>
            </a:pPr>
            <a:r>
              <a:rPr lang="en"/>
              <a:t>The implications of network (in) security are obvious--you need to build security into your solutions from Day 1. security is a system quality attribute that needs to be taken into consideration starting from the architectural level. you need to perform threat modeling to evaluate the security risks. Then following further analyses decide which risk are should be mitigated by what measures (a tradeoff between costs, risks and their probability).  (11-12) Security is usually a multi-layered solution that is handled on the network, infrastructure, and application levels. As an architect you might not be a security expert--but you still need to be aware that security is needed and the implications it may have (for instance, user accounts with limited privileges might not be able to access some networked resource etc.)</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38fbb588f_1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38fbb588f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deploy an application in the wild, the network topology is usually out of your control. The operations team (IT) is likely to add and remove servers every once in a while and/or make other changes to the network. Lastly there are server and network faults which can cause routing changes. When you're talking about clients, the situation is even worse. There are laptops coming and going, wireless ad-hoc networks , new mobile devices. topology is changing constantly. What does this mean for the applications we write? Simple. Try not to depend on specific endpoints or routes, if you can't be prepared to renegotiate endpoints. Another implication is that you would want to either provide location transparency (e.g. using an ESB, multicast) or provide discovery services (e.g. a Active Directory/JNDI/LDAP). Another strategy is to abstract the physical structure of the network. The most obvious example for this is DNS names instead of IP addresses</a:t>
            </a:r>
            <a:r>
              <a:rPr lang="en"/>
              <a:t>. An example of this - move a site from one hosting service to another. The transfer went without a hitch as I had both sites up an running. Then when the DNS routing tables were updated (it takes a day or two to the change to ripple) readers just came to the new site without knowing the routing (topology) changed under their feet.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38fbb588f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38fbb588f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sixth Distributed Computing Fallacy is "There is one administrator". The IT group usually has different administrators, assigned according to expertise--databases, web servers, networks, Linux, Windows, Main Frame and the like. The problem occurs when your company collaborates with external entities, or if your application is deployed for Internet consumption and hosted by some hosting service and the application consumes external services. In these situations, the other administrators are not even under your control and they may have their own agendas/rules. At this point you may say "Okay, why should I care?" </a:t>
            </a:r>
            <a:endParaRPr/>
          </a:p>
          <a:p>
            <a:pPr indent="0" lvl="0" marL="0" rtl="0" algn="l">
              <a:spcBef>
                <a:spcPts val="0"/>
              </a:spcBef>
              <a:spcAft>
                <a:spcPts val="0"/>
              </a:spcAft>
              <a:buNone/>
            </a:pPr>
            <a:r>
              <a:rPr lang="en"/>
              <a:t>You care when things go astray and there is a need to pinpoint a problem (and solve it). you need to remember that administrators can constrain your options (administrators that sets disk quotas, limited privileges, limited ports and protocols and so on), and that you need to help them manage your applications. (4-7)</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438fbb588f_1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438fbb588f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438fbb588f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438fbb588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438fbb588f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438fbb588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54055eea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54055ee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38fbb588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38fbb588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incredible benefits to designing for concurrency, that makes concurrency a reality of most modern systems. (1) - can spread work over multiple CPUs - even across many different computers, and can do so automatically as your traffic scales. (2) - can execute multiple copies of the same process and compare results, or still maintain program uptime even if one process fails. (3) - can more easily isolate and protect critical information or operations from attack and can more easily contain the damage of a breach. (4) - tied closely to scalability, but a concurrent program can be given more or fewer resources as needed, givign you flexibility in what and how much computational power to give to your system, (5) Computer hardware that is affordable and easy to obtain. Typically it is a low-performance system - average ram, cpu -  that is IBM PC-compatible and is capable of running Linux without requiring any special devices or equipment. A concurrent system, rather than requriing a powerful or specialized machine, can be run across a cluster of commodity machines, scaled as needed. In particular, you can run your system in the cloud on instances provided by Amazon or Google Cloud, based on giant data centers proportioned into commodity instances. (6) - easier to add functionality to a system designed as independent processes, changes don’t spill over, increased isolation between components.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38fbb588f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38fbb588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Concurrency view maps the functional elements onto runtime execution entities through a concurrency model. The concurrency model typically contains a few specific items.</a:t>
            </a:r>
            <a:endParaRPr/>
          </a:p>
          <a:p>
            <a:pPr indent="0" lvl="0" marL="0" rtl="0" algn="l">
              <a:spcBef>
                <a:spcPts val="0"/>
              </a:spcBef>
              <a:spcAft>
                <a:spcPts val="0"/>
              </a:spcAft>
              <a:buClr>
                <a:schemeClr val="dk1"/>
              </a:buClr>
              <a:buSzPts val="1100"/>
              <a:buFont typeface="Arial"/>
              <a:buNone/>
            </a:pPr>
            <a:r>
              <a:rPr lang="en"/>
              <a:t>• Processes: In this context, the term process refers to an operating system process, that is, an address space that provides an execution environment for one or more independent threads of execution. The process is the basic unit of concurrency in the design of the system. At the architecture level, the processes are normally assumed to be isolated from each other so that if one process wants to affect the execution of another, it must use an interprocess communication mechanism.</a:t>
            </a:r>
            <a:endParaRPr/>
          </a:p>
          <a:p>
            <a:pPr indent="0" lvl="0" marL="0" rtl="0" algn="l">
              <a:spcBef>
                <a:spcPts val="0"/>
              </a:spcBef>
              <a:spcAft>
                <a:spcPts val="0"/>
              </a:spcAft>
              <a:buClr>
                <a:schemeClr val="dk1"/>
              </a:buClr>
              <a:buSzPts val="1100"/>
              <a:buFont typeface="Arial"/>
              <a:buNone/>
            </a:pPr>
            <a:r>
              <a:rPr lang="en"/>
              <a:t>Threads: In this context, the term thread refers to an operating system thread, that is, a thread of execution that can be independently scheduled</a:t>
            </a:r>
            <a:endParaRPr/>
          </a:p>
          <a:p>
            <a:pPr indent="0" lvl="0" marL="0" rtl="0" algn="l">
              <a:spcBef>
                <a:spcPts val="0"/>
              </a:spcBef>
              <a:spcAft>
                <a:spcPts val="0"/>
              </a:spcAft>
              <a:buClr>
                <a:schemeClr val="dk1"/>
              </a:buClr>
              <a:buSzPts val="1100"/>
              <a:buFont typeface="Arial"/>
              <a:buNone/>
            </a:pPr>
            <a:r>
              <a:rPr lang="en"/>
              <a:t>within an operating system process. At the level of system architecture, threads can often be ignored as an implementation detail. However, for some systems you do want to model the use of threads in at least some parts of the system, as that can have a major effect on quality properties. Threads are normally represented in process models via a decomposition of a process.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38fbb588f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38fbb588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Process groups: At the architecture level, it can often be useful to group individual processes so that a collection of closely related processes can be considered as a single entity at the system level. This can provide a useful</a:t>
            </a:r>
            <a:endParaRPr/>
          </a:p>
          <a:p>
            <a:pPr indent="0" lvl="0" marL="0" rtl="0" algn="l">
              <a:spcBef>
                <a:spcPts val="0"/>
              </a:spcBef>
              <a:spcAft>
                <a:spcPts val="0"/>
              </a:spcAft>
              <a:buClr>
                <a:schemeClr val="dk1"/>
              </a:buClr>
              <a:buSzPts val="1100"/>
              <a:buFont typeface="Arial"/>
              <a:buNone/>
            </a:pPr>
            <a:r>
              <a:rPr lang="en"/>
              <a:t>abstraction that allows less important concurrency concerns to be deferred until subsystem design. An example is a database management system (DBMS). The important point from the system level is that the DBMS is a</a:t>
            </a:r>
            <a:endParaRPr/>
          </a:p>
          <a:p>
            <a:pPr indent="0" lvl="0" marL="0" rtl="0" algn="l">
              <a:spcBef>
                <a:spcPts val="0"/>
              </a:spcBef>
              <a:spcAft>
                <a:spcPts val="0"/>
              </a:spcAft>
              <a:buClr>
                <a:schemeClr val="dk1"/>
              </a:buClr>
              <a:buSzPts val="1100"/>
              <a:buFont typeface="Arial"/>
              <a:buNone/>
            </a:pPr>
            <a:r>
              <a:rPr lang="en"/>
              <a:t>functional unit, accessed via well-defined interfaces, that runs in its own process or group of processes. We don’t need to know the exact number of processes it uses (e.g., how many logging processes run within the DBMS)</a:t>
            </a:r>
            <a:endParaRPr/>
          </a:p>
          <a:p>
            <a:pPr indent="0" lvl="0" marL="0" rtl="0" algn="l">
              <a:spcBef>
                <a:spcPts val="0"/>
              </a:spcBef>
              <a:spcAft>
                <a:spcPts val="0"/>
              </a:spcAft>
              <a:buNone/>
            </a:pPr>
            <a:r>
              <a:rPr lang="en"/>
              <a:t>and the function of each are almost certainly irrelevant to the architecture. Using a process group in this situation makes it clear that a group of related processes will be used but defers the details of the set until later. </a:t>
            </a:r>
            <a:endParaRPr/>
          </a:p>
          <a:p>
            <a:pPr indent="0" lvl="0" marL="0" rtl="0" algn="l">
              <a:spcBef>
                <a:spcPts val="0"/>
              </a:spcBef>
              <a:spcAft>
                <a:spcPts val="0"/>
              </a:spcAft>
              <a:buClr>
                <a:schemeClr val="dk1"/>
              </a:buClr>
              <a:buSzPts val="1100"/>
              <a:buFont typeface="Arial"/>
              <a:buNone/>
            </a:pPr>
            <a:r>
              <a:rPr lang="en"/>
              <a:t>The other common use for process groups is simply as a hierarchical structuring technique for large or complex systems that contain many processes. All of the processes may need description, but the use of process groups can make the process model easier to comprehend. We can model it in layers, with a lower layer grouped into a single entity.</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38fbb588f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38fbb588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processes are running, they are assumed to be isolated from each other so that one process cannot change anything in another process. However, in most concurrent systems, processes do need to interact in order to coordinate their execution, request services from each other, and pass information among themselves. They achieve these interactions through interprocess communication mechanisms, which are depicted as connectors in the system’s runtime architecture.</a:t>
            </a:r>
            <a:endParaRPr/>
          </a:p>
          <a:p>
            <a:pPr indent="0" lvl="0" marL="0" rtl="0" algn="l">
              <a:spcBef>
                <a:spcPts val="0"/>
              </a:spcBef>
              <a:spcAft>
                <a:spcPts val="0"/>
              </a:spcAft>
              <a:buClr>
                <a:schemeClr val="dk1"/>
              </a:buClr>
              <a:buSzPts val="1100"/>
              <a:buFont typeface="Arial"/>
              <a:buNone/>
            </a:pPr>
            <a:r>
              <a:rPr lang="en"/>
              <a:t>The mechanisms available vary depending on the technology platforms and languages in use. However, interprocess communication mechanisms generally fall into one of four groups.</a:t>
            </a:r>
            <a:endParaRPr/>
          </a:p>
          <a:p>
            <a:pPr indent="0" lvl="0" marL="0" rtl="0" algn="l">
              <a:spcBef>
                <a:spcPts val="0"/>
              </a:spcBef>
              <a:spcAft>
                <a:spcPts val="0"/>
              </a:spcAft>
              <a:buClr>
                <a:schemeClr val="dk1"/>
              </a:buClr>
              <a:buSzPts val="1100"/>
              <a:buFont typeface="Arial"/>
              <a:buNone/>
            </a:pPr>
            <a:r>
              <a:rPr lang="en"/>
              <a:t>Procedure call mechanisms are all some variation on an interprocess function call and are usually based on some form of remote procedure call or some sort of message-passing operation.</a:t>
            </a:r>
            <a:endParaRPr/>
          </a:p>
          <a:p>
            <a:pPr indent="0" lvl="0" marL="0" rtl="0" algn="l">
              <a:spcBef>
                <a:spcPts val="0"/>
              </a:spcBef>
              <a:spcAft>
                <a:spcPts val="0"/>
              </a:spcAft>
              <a:buNone/>
            </a:pPr>
            <a:r>
              <a:rPr lang="en"/>
              <a:t>Execution coordination mechanisms allow two or more processes (or threads) to signal to each other when certain events occur. Coordination mechanisms include semaphores and mutexes and are typically limited to coordination between processes or threads running on the same physical machine.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38fbb588f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38fbb588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Data-sharing mechanisms allow a number of processes to share one or more data structures and access them concurrently (possibly coordinating this access via coordination mechanisms). Data-sharing mechanisms include shared memory and simple, traditional mechanisms such as client/server databases and shared file storage.</a:t>
            </a:r>
            <a:endParaRPr/>
          </a:p>
          <a:p>
            <a:pPr indent="0" lvl="0" marL="0" rtl="0" algn="l">
              <a:spcBef>
                <a:spcPts val="0"/>
              </a:spcBef>
              <a:spcAft>
                <a:spcPts val="0"/>
              </a:spcAft>
              <a:buClr>
                <a:schemeClr val="dk1"/>
              </a:buClr>
              <a:buSzPts val="1100"/>
              <a:buFont typeface="Arial"/>
              <a:buNone/>
            </a:pPr>
            <a:r>
              <a:rPr lang="en"/>
              <a:t>• Messaging mechanisms are related to data-sharing mechanisms, but rather than placing data structures in a shared space for concurrent access, they transmit data structures from one task to another. Messaging systems</a:t>
            </a:r>
            <a:endParaRPr/>
          </a:p>
          <a:p>
            <a:pPr indent="0" lvl="0" marL="0" rtl="0" algn="l">
              <a:spcBef>
                <a:spcPts val="0"/>
              </a:spcBef>
              <a:spcAft>
                <a:spcPts val="0"/>
              </a:spcAft>
              <a:buClr>
                <a:schemeClr val="dk1"/>
              </a:buClr>
              <a:buSzPts val="1100"/>
              <a:buFont typeface="Arial"/>
              <a:buNone/>
            </a:pPr>
            <a:r>
              <a:rPr lang="en"/>
              <a:t>normally implement one or both of two well-defined messaging models: queuing and publish/subscribe. Queuing introduces a “first in, first out”</a:t>
            </a:r>
            <a:endParaRPr/>
          </a:p>
          <a:p>
            <a:pPr indent="0" lvl="0" marL="0" rtl="0" algn="l">
              <a:spcBef>
                <a:spcPts val="0"/>
              </a:spcBef>
              <a:spcAft>
                <a:spcPts val="0"/>
              </a:spcAft>
              <a:buClr>
                <a:schemeClr val="dk1"/>
              </a:buClr>
              <a:buSzPts val="1100"/>
              <a:buFont typeface="Arial"/>
              <a:buNone/>
            </a:pPr>
            <a:r>
              <a:rPr lang="en"/>
              <a:t>queue structure between producers and consumers where consumers destructively read messages from the queue (i.e., a message is delivered to only one consumer). Publish/subscribe introduces a “topic” or “bus”</a:t>
            </a:r>
            <a:endParaRPr/>
          </a:p>
          <a:p>
            <a:pPr indent="0" lvl="0" marL="0" rtl="0" algn="l">
              <a:spcBef>
                <a:spcPts val="0"/>
              </a:spcBef>
              <a:spcAft>
                <a:spcPts val="0"/>
              </a:spcAft>
              <a:buNone/>
            </a:pPr>
            <a:r>
              <a:rPr lang="en"/>
              <a:t>between producers and consumers where the consumers indicate the types of messages that they are interested in and a message is consumed by all consumers interested in it.</a:t>
            </a:r>
            <a:endParaRPr/>
          </a:p>
          <a:p>
            <a:pPr indent="0" lvl="0" marL="0" rtl="0" algn="l">
              <a:spcBef>
                <a:spcPts val="0"/>
              </a:spcBef>
              <a:spcAft>
                <a:spcPts val="0"/>
              </a:spcAft>
              <a:buNone/>
            </a:pPr>
            <a:r>
              <a:rPr lang="en"/>
              <a:t>As the architect, you need to choose the interprocess communication mechanisms carefully because of the impact that they can have on the quality properties (such as performance, scalability, and reliability). The IPC mechanisms also impose significant constraints on the functional elements that use them, and so it is important to choose them early so that these constraints can be taken into account.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Viewpoint: Concurrency</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Lecture 14 - 10/25/2018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Concurrency Concerns</a:t>
            </a:r>
            <a:endParaRPr b="1" sz="4800">
              <a:solidFill>
                <a:srgbClr val="FFFFFF"/>
              </a:solidFill>
            </a:endParaRPr>
          </a:p>
        </p:txBody>
      </p:sp>
      <p:sp>
        <p:nvSpPr>
          <p:cNvPr id="115" name="Google Shape;115;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 Structure</a:t>
            </a:r>
            <a:endParaRPr/>
          </a:p>
        </p:txBody>
      </p:sp>
      <p:sp>
        <p:nvSpPr>
          <p:cNvPr id="121" name="Google Shape;121;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Task = Generic term for process or thread.</a:t>
            </a:r>
            <a:endParaRPr/>
          </a:p>
          <a:p>
            <a:pPr indent="-419100" lvl="0" marL="457200" rtl="0" algn="l">
              <a:spcBef>
                <a:spcPts val="0"/>
              </a:spcBef>
              <a:spcAft>
                <a:spcPts val="0"/>
              </a:spcAft>
              <a:buSzPts val="3000"/>
              <a:buChar char="●"/>
            </a:pPr>
            <a:r>
              <a:rPr lang="en"/>
              <a:t>Task structure: the overall strategy for using concurrency in the system.</a:t>
            </a:r>
            <a:endParaRPr/>
          </a:p>
          <a:p>
            <a:pPr indent="-381000" lvl="1" marL="914400" rtl="0" algn="l">
              <a:spcBef>
                <a:spcPts val="0"/>
              </a:spcBef>
              <a:spcAft>
                <a:spcPts val="0"/>
              </a:spcAft>
              <a:buSzPts val="2400"/>
              <a:buChar char="○"/>
            </a:pPr>
            <a:r>
              <a:rPr lang="en"/>
              <a:t>Partitions the system’s workload into tasks.</a:t>
            </a:r>
            <a:endParaRPr/>
          </a:p>
          <a:p>
            <a:pPr indent="-381000" lvl="1" marL="914400" rtl="0" algn="l">
              <a:spcBef>
                <a:spcPts val="0"/>
              </a:spcBef>
              <a:spcAft>
                <a:spcPts val="0"/>
              </a:spcAft>
              <a:buSzPts val="2400"/>
              <a:buChar char="○"/>
            </a:pPr>
            <a:r>
              <a:rPr lang="en"/>
              <a:t>Defines how system functionality is distributed across tasks.</a:t>
            </a:r>
            <a:endParaRPr/>
          </a:p>
          <a:p>
            <a:pPr indent="-381000" lvl="1" marL="914400" rtl="0" algn="l">
              <a:spcBef>
                <a:spcPts val="0"/>
              </a:spcBef>
              <a:spcAft>
                <a:spcPts val="0"/>
              </a:spcAft>
              <a:buSzPts val="2400"/>
              <a:buChar char="○"/>
            </a:pPr>
            <a:r>
              <a:rPr lang="en"/>
              <a:t>May define how tasks are mapped to OS threads.</a:t>
            </a:r>
            <a:endParaRPr/>
          </a:p>
          <a:p>
            <a:pPr indent="-381000" lvl="2" marL="1371600" rtl="0" algn="l">
              <a:spcBef>
                <a:spcPts val="0"/>
              </a:spcBef>
              <a:spcAft>
                <a:spcPts val="0"/>
              </a:spcAft>
              <a:buSzPts val="2400"/>
              <a:buChar char="■"/>
            </a:pPr>
            <a:r>
              <a:rPr lang="en"/>
              <a:t>May need to abstract from individual processes and consider groups of processes. </a:t>
            </a:r>
            <a:endParaRPr/>
          </a:p>
        </p:txBody>
      </p:sp>
      <p:sp>
        <p:nvSpPr>
          <p:cNvPr id="122" name="Google Shape;122;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 Structure</a:t>
            </a:r>
            <a:endParaRPr/>
          </a:p>
        </p:txBody>
      </p:sp>
      <p:sp>
        <p:nvSpPr>
          <p:cNvPr id="128" name="Google Shape;128;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Details addressed depend on the needs of the system.</a:t>
            </a:r>
            <a:endParaRPr/>
          </a:p>
          <a:p>
            <a:pPr indent="-381000" lvl="1" marL="914400" rtl="0" algn="l">
              <a:spcBef>
                <a:spcPts val="0"/>
              </a:spcBef>
              <a:spcAft>
                <a:spcPts val="0"/>
              </a:spcAft>
              <a:buSzPts val="2400"/>
              <a:buChar char="○"/>
            </a:pPr>
            <a:r>
              <a:rPr lang="en"/>
              <a:t>A complex system with a small footprint may only have 1-2 “tasks”, but those may need to be mapped to a larger number of threads to meet quality goals.</a:t>
            </a:r>
            <a:endParaRPr/>
          </a:p>
          <a:p>
            <a:pPr indent="-381000" lvl="2" marL="1371600" rtl="0" algn="l">
              <a:spcBef>
                <a:spcPts val="0"/>
              </a:spcBef>
              <a:spcAft>
                <a:spcPts val="0"/>
              </a:spcAft>
              <a:buSzPts val="2400"/>
              <a:buChar char="■"/>
            </a:pPr>
            <a:r>
              <a:rPr lang="en"/>
              <a:t>Focus of view on thread level.</a:t>
            </a:r>
            <a:endParaRPr/>
          </a:p>
          <a:p>
            <a:pPr indent="-381000" lvl="2" marL="1371600" rtl="0" algn="l">
              <a:spcBef>
                <a:spcPts val="0"/>
              </a:spcBef>
              <a:spcAft>
                <a:spcPts val="0"/>
              </a:spcAft>
              <a:buSzPts val="2400"/>
              <a:buChar char="■"/>
            </a:pPr>
            <a:r>
              <a:rPr lang="en"/>
              <a:t>Explain how threads function and communicate, rather than one the core tasks.</a:t>
            </a:r>
            <a:endParaRPr/>
          </a:p>
          <a:p>
            <a:pPr indent="-381000" lvl="1" marL="914400" rtl="0" algn="l">
              <a:spcBef>
                <a:spcPts val="0"/>
              </a:spcBef>
              <a:spcAft>
                <a:spcPts val="0"/>
              </a:spcAft>
              <a:buSzPts val="2400"/>
              <a:buChar char="○"/>
            </a:pPr>
            <a:r>
              <a:rPr lang="en"/>
              <a:t>Large enterprise system with hundreds of processes, each with dozens of threads.</a:t>
            </a:r>
            <a:endParaRPr/>
          </a:p>
          <a:p>
            <a:pPr indent="-381000" lvl="2" marL="1371600" rtl="0" algn="l">
              <a:spcBef>
                <a:spcPts val="0"/>
              </a:spcBef>
              <a:spcAft>
                <a:spcPts val="0"/>
              </a:spcAft>
              <a:buSzPts val="2400"/>
              <a:buChar char="■"/>
            </a:pPr>
            <a:r>
              <a:rPr lang="en"/>
              <a:t>Focus on “task” level (groups of related processes), emphasize architectural significance.</a:t>
            </a:r>
            <a:endParaRPr/>
          </a:p>
        </p:txBody>
      </p:sp>
      <p:sp>
        <p:nvSpPr>
          <p:cNvPr id="129" name="Google Shape;129;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Mapping Functionality to Tasks</a:t>
            </a:r>
            <a:endParaRPr/>
          </a:p>
        </p:txBody>
      </p:sp>
      <p:sp>
        <p:nvSpPr>
          <p:cNvPr id="135" name="Google Shape;135;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How do we map elements to concurrent tasks?</a:t>
            </a:r>
            <a:endParaRPr/>
          </a:p>
          <a:p>
            <a:pPr indent="-419100" lvl="0" marL="457200" rtl="0" algn="l">
              <a:spcBef>
                <a:spcPts val="0"/>
              </a:spcBef>
              <a:spcAft>
                <a:spcPts val="0"/>
              </a:spcAft>
              <a:buSzPts val="3000"/>
              <a:buChar char="●"/>
            </a:pPr>
            <a:r>
              <a:rPr lang="en"/>
              <a:t>Affects performance, efficiency, reliability, flexibility of the architecture.</a:t>
            </a:r>
            <a:endParaRPr/>
          </a:p>
          <a:p>
            <a:pPr indent="-419100" lvl="0" marL="457200" rtl="0" algn="l">
              <a:spcBef>
                <a:spcPts val="0"/>
              </a:spcBef>
              <a:spcAft>
                <a:spcPts val="0"/>
              </a:spcAft>
              <a:buSzPts val="3000"/>
              <a:buChar char="●"/>
            </a:pPr>
            <a:r>
              <a:rPr lang="en"/>
              <a:t>Which functional elements need to be isolated from each other?</a:t>
            </a:r>
            <a:endParaRPr/>
          </a:p>
          <a:p>
            <a:pPr indent="-381000" lvl="1" marL="914400" rtl="0" algn="l">
              <a:spcBef>
                <a:spcPts val="0"/>
              </a:spcBef>
              <a:spcAft>
                <a:spcPts val="0"/>
              </a:spcAft>
              <a:buSzPts val="2400"/>
              <a:buChar char="○"/>
            </a:pPr>
            <a:r>
              <a:rPr lang="en"/>
              <a:t>Separate</a:t>
            </a:r>
            <a:r>
              <a:rPr lang="en"/>
              <a:t> tasks/processes.</a:t>
            </a:r>
            <a:endParaRPr/>
          </a:p>
          <a:p>
            <a:pPr indent="-419100" lvl="0" marL="457200" rtl="0" algn="l">
              <a:spcBef>
                <a:spcPts val="0"/>
              </a:spcBef>
              <a:spcAft>
                <a:spcPts val="0"/>
              </a:spcAft>
              <a:buSzPts val="3000"/>
              <a:buChar char="●"/>
            </a:pPr>
            <a:r>
              <a:rPr lang="en"/>
              <a:t>Which need to cooperate closely?</a:t>
            </a:r>
            <a:endParaRPr/>
          </a:p>
          <a:p>
            <a:pPr indent="-381000" lvl="1" marL="914400" rtl="0" algn="l">
              <a:spcBef>
                <a:spcPts val="0"/>
              </a:spcBef>
              <a:spcAft>
                <a:spcPts val="0"/>
              </a:spcAft>
              <a:buSzPts val="2400"/>
              <a:buChar char="○"/>
            </a:pPr>
            <a:r>
              <a:rPr lang="en"/>
              <a:t>Same task/process.</a:t>
            </a:r>
            <a:endParaRPr/>
          </a:p>
        </p:txBody>
      </p:sp>
      <p:sp>
        <p:nvSpPr>
          <p:cNvPr id="136" name="Google Shape;136;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Interprocess Communication</a:t>
            </a:r>
            <a:endParaRPr/>
          </a:p>
        </p:txBody>
      </p:sp>
      <p:sp>
        <p:nvSpPr>
          <p:cNvPr id="142" name="Google Shape;142;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If all elements part of one process, communication and control are simple.</a:t>
            </a:r>
            <a:endParaRPr/>
          </a:p>
          <a:p>
            <a:pPr indent="-381000" lvl="1" marL="914400" rtl="0" algn="l">
              <a:spcBef>
                <a:spcPts val="0"/>
              </a:spcBef>
              <a:spcAft>
                <a:spcPts val="0"/>
              </a:spcAft>
              <a:buSzPts val="2400"/>
              <a:buChar char="○"/>
            </a:pPr>
            <a:r>
              <a:rPr lang="en"/>
              <a:t>Shared memory space, can just transfer control via method calls.</a:t>
            </a:r>
            <a:endParaRPr/>
          </a:p>
          <a:p>
            <a:pPr indent="-419100" lvl="0" marL="457200" rtl="0" algn="l">
              <a:spcBef>
                <a:spcPts val="0"/>
              </a:spcBef>
              <a:spcAft>
                <a:spcPts val="0"/>
              </a:spcAft>
              <a:buSzPts val="3000"/>
              <a:buChar char="●"/>
            </a:pPr>
            <a:r>
              <a:rPr lang="en"/>
              <a:t>Communication between processes is more complex, especially across machines.</a:t>
            </a:r>
            <a:endParaRPr/>
          </a:p>
          <a:p>
            <a:pPr indent="-419100" lvl="0" marL="457200" rtl="0" algn="l">
              <a:spcBef>
                <a:spcPts val="0"/>
              </a:spcBef>
              <a:spcAft>
                <a:spcPts val="0"/>
              </a:spcAft>
              <a:buSzPts val="3000"/>
              <a:buChar char="●"/>
            </a:pPr>
            <a:r>
              <a:rPr lang="en"/>
              <a:t>Can communicate through remote procedure calls, messaging, shared memory, queues.</a:t>
            </a:r>
            <a:endParaRPr/>
          </a:p>
          <a:p>
            <a:pPr indent="-381000" lvl="1" marL="914400" rtl="0" algn="l">
              <a:spcBef>
                <a:spcPts val="0"/>
              </a:spcBef>
              <a:spcAft>
                <a:spcPts val="0"/>
              </a:spcAft>
              <a:buSzPts val="2400"/>
              <a:buChar char="○"/>
            </a:pPr>
            <a:r>
              <a:rPr lang="en"/>
              <a:t>Each has strengths and weaknesses to consider.</a:t>
            </a:r>
            <a:endParaRPr/>
          </a:p>
          <a:p>
            <a:pPr indent="-381000" lvl="1" marL="914400" rtl="0" algn="l">
              <a:spcBef>
                <a:spcPts val="0"/>
              </a:spcBef>
              <a:spcAft>
                <a:spcPts val="0"/>
              </a:spcAft>
              <a:buSzPts val="2400"/>
              <a:buChar char="○"/>
            </a:pPr>
            <a:r>
              <a:rPr lang="en"/>
              <a:t>Each impacts quality properties.</a:t>
            </a:r>
            <a:endParaRPr/>
          </a:p>
          <a:p>
            <a:pPr indent="-381000" lvl="2" marL="1371600" rtl="0" algn="l">
              <a:spcBef>
                <a:spcPts val="0"/>
              </a:spcBef>
              <a:spcAft>
                <a:spcPts val="0"/>
              </a:spcAft>
              <a:buSzPts val="2400"/>
              <a:buChar char="■"/>
            </a:pPr>
            <a:r>
              <a:rPr lang="en"/>
              <a:t>Message queue latency causes scalability issues</a:t>
            </a:r>
            <a:endParaRPr/>
          </a:p>
        </p:txBody>
      </p:sp>
      <p:sp>
        <p:nvSpPr>
          <p:cNvPr id="143" name="Google Shape;143;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 Management</a:t>
            </a:r>
            <a:endParaRPr/>
          </a:p>
        </p:txBody>
      </p:sp>
      <p:sp>
        <p:nvSpPr>
          <p:cNvPr id="149" name="Google Shape;149;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Concurrent systems often process operations through state machine implementations.</a:t>
            </a:r>
            <a:endParaRPr/>
          </a:p>
          <a:p>
            <a:pPr indent="-381000" lvl="1" marL="914400" rtl="0" algn="l">
              <a:spcBef>
                <a:spcPts val="0"/>
              </a:spcBef>
              <a:spcAft>
                <a:spcPts val="0"/>
              </a:spcAft>
              <a:buSzPts val="2400"/>
              <a:buChar char="○"/>
            </a:pPr>
            <a:r>
              <a:rPr lang="en"/>
              <a:t>Such as locking mechanisms and shared resource management.</a:t>
            </a:r>
            <a:endParaRPr/>
          </a:p>
          <a:p>
            <a:pPr indent="-419100" lvl="0" marL="457200" rtl="0" algn="l">
              <a:spcBef>
                <a:spcPts val="0"/>
              </a:spcBef>
              <a:spcAft>
                <a:spcPts val="0"/>
              </a:spcAft>
              <a:buSzPts val="3000"/>
              <a:buChar char="●"/>
            </a:pPr>
            <a:r>
              <a:rPr lang="en"/>
              <a:t>Concurrency view must define set of states each element can be in and how states transition.</a:t>
            </a:r>
            <a:endParaRPr/>
          </a:p>
          <a:p>
            <a:pPr indent="-381000" lvl="1" marL="914400" rtl="0" algn="l">
              <a:spcBef>
                <a:spcPts val="0"/>
              </a:spcBef>
              <a:spcAft>
                <a:spcPts val="0"/>
              </a:spcAft>
              <a:buSzPts val="2400"/>
              <a:buChar char="○"/>
            </a:pPr>
            <a:r>
              <a:rPr lang="en"/>
              <a:t>Part of the runtime behavior of the system.</a:t>
            </a:r>
            <a:endParaRPr/>
          </a:p>
        </p:txBody>
      </p:sp>
      <p:sp>
        <p:nvSpPr>
          <p:cNvPr id="150" name="Google Shape;150;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Synchronization and Integrity</a:t>
            </a:r>
            <a:endParaRPr/>
          </a:p>
        </p:txBody>
      </p:sp>
      <p:sp>
        <p:nvSpPr>
          <p:cNvPr id="156" name="Google Shape;156;p2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Concurrent execution often results in corruption of information, if not careful.</a:t>
            </a:r>
            <a:endParaRPr sz="2400"/>
          </a:p>
          <a:p>
            <a:pPr indent="-355600" lvl="1" marL="914400" rtl="0" algn="l">
              <a:spcBef>
                <a:spcPts val="0"/>
              </a:spcBef>
              <a:spcAft>
                <a:spcPts val="0"/>
              </a:spcAft>
              <a:buSzPts val="2000"/>
              <a:buChar char="○"/>
            </a:pPr>
            <a:r>
              <a:rPr lang="en" sz="2000"/>
              <a:t>Shared variables, shared transaction data.</a:t>
            </a:r>
            <a:endParaRPr sz="2000"/>
          </a:p>
          <a:p>
            <a:pPr indent="-381000" lvl="0" marL="457200" rtl="0" algn="l">
              <a:spcBef>
                <a:spcPts val="0"/>
              </a:spcBef>
              <a:spcAft>
                <a:spcPts val="0"/>
              </a:spcAft>
              <a:buSzPts val="2400"/>
              <a:buChar char="●"/>
            </a:pPr>
            <a:r>
              <a:rPr lang="en" sz="2400"/>
              <a:t>Concurrency view must address how concurrent activity is coordinated to that data integrity is maintained.</a:t>
            </a:r>
            <a:endParaRPr sz="2400"/>
          </a:p>
        </p:txBody>
      </p:sp>
      <p:sp>
        <p:nvSpPr>
          <p:cNvPr id="157" name="Google Shape;157;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8" name="Google Shape;158;p24"/>
          <p:cNvPicPr preferRelativeResize="0"/>
          <p:nvPr/>
        </p:nvPicPr>
        <p:blipFill>
          <a:blip r:embed="rId3">
            <a:alphaModFix/>
          </a:blip>
          <a:stretch>
            <a:fillRect/>
          </a:stretch>
        </p:blipFill>
        <p:spPr>
          <a:xfrm>
            <a:off x="4687425" y="2617788"/>
            <a:ext cx="4286250" cy="238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Supporting Scalability</a:t>
            </a:r>
            <a:endParaRPr/>
          </a:p>
        </p:txBody>
      </p:sp>
      <p:sp>
        <p:nvSpPr>
          <p:cNvPr id="164" name="Google Shape;164;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Task mapping, synchronization strategy, and state management affect scalability.</a:t>
            </a:r>
            <a:endParaRPr/>
          </a:p>
          <a:p>
            <a:pPr indent="-381000" lvl="1" marL="914400" rtl="0" algn="l">
              <a:spcBef>
                <a:spcPts val="0"/>
              </a:spcBef>
              <a:spcAft>
                <a:spcPts val="0"/>
              </a:spcAft>
              <a:buSzPts val="2400"/>
              <a:buChar char="○"/>
            </a:pPr>
            <a:r>
              <a:rPr lang="en"/>
              <a:t>Too many processes or too few can slow down a system.</a:t>
            </a:r>
            <a:endParaRPr/>
          </a:p>
          <a:p>
            <a:pPr indent="-381000" lvl="1" marL="914400" rtl="0" algn="l">
              <a:spcBef>
                <a:spcPts val="0"/>
              </a:spcBef>
              <a:spcAft>
                <a:spcPts val="0"/>
              </a:spcAft>
              <a:buSzPts val="2400"/>
              <a:buChar char="○"/>
            </a:pPr>
            <a:r>
              <a:rPr lang="en"/>
              <a:t>Too much synchronization can cause major performance issues during high workloads.</a:t>
            </a:r>
            <a:endParaRPr/>
          </a:p>
          <a:p>
            <a:pPr indent="-419100" lvl="0" marL="457200" rtl="0" algn="l">
              <a:spcBef>
                <a:spcPts val="0"/>
              </a:spcBef>
              <a:spcAft>
                <a:spcPts val="0"/>
              </a:spcAft>
              <a:buSzPts val="3000"/>
              <a:buChar char="●"/>
            </a:pPr>
            <a:r>
              <a:rPr lang="en"/>
              <a:t>Planning for quality is more difficult in a concurrent system.</a:t>
            </a:r>
            <a:endParaRPr/>
          </a:p>
          <a:p>
            <a:pPr indent="-381000" lvl="1" marL="914400" rtl="0" algn="l">
              <a:spcBef>
                <a:spcPts val="0"/>
              </a:spcBef>
              <a:spcAft>
                <a:spcPts val="0"/>
              </a:spcAft>
              <a:buSzPts val="2400"/>
              <a:buChar char="○"/>
            </a:pPr>
            <a:r>
              <a:rPr lang="en"/>
              <a:t>Must address how concurrency strategies will support performance and scalability requirements.</a:t>
            </a:r>
            <a:endParaRPr/>
          </a:p>
          <a:p>
            <a:pPr indent="-381000" lvl="1" marL="914400" rtl="0" algn="l">
              <a:spcBef>
                <a:spcPts val="0"/>
              </a:spcBef>
              <a:spcAft>
                <a:spcPts val="0"/>
              </a:spcAft>
              <a:buSzPts val="2400"/>
              <a:buChar char="○"/>
            </a:pPr>
            <a:r>
              <a:rPr lang="en"/>
              <a:t>System must still be implemented cost-effectively.</a:t>
            </a:r>
            <a:endParaRPr/>
          </a:p>
        </p:txBody>
      </p:sp>
      <p:sp>
        <p:nvSpPr>
          <p:cNvPr id="165" name="Google Shape;165;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Startup and Shutdown</a:t>
            </a:r>
            <a:endParaRPr/>
          </a:p>
        </p:txBody>
      </p:sp>
      <p:sp>
        <p:nvSpPr>
          <p:cNvPr id="171" name="Google Shape;171;p2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Startup and Shutdown</a:t>
            </a:r>
            <a:endParaRPr b="1" sz="2400"/>
          </a:p>
          <a:p>
            <a:pPr indent="-381000" lvl="0" marL="457200" rtl="0" algn="l">
              <a:spcBef>
                <a:spcPts val="600"/>
              </a:spcBef>
              <a:spcAft>
                <a:spcPts val="0"/>
              </a:spcAft>
              <a:buSzPts val="2400"/>
              <a:buChar char="●"/>
            </a:pPr>
            <a:r>
              <a:rPr lang="en" sz="2400"/>
              <a:t>Intertask dependencies may require tasks to be started or stopped in specific orders.</a:t>
            </a:r>
            <a:endParaRPr sz="2400"/>
          </a:p>
          <a:p>
            <a:pPr indent="-381000" lvl="1" marL="914400" rtl="0" algn="l">
              <a:spcBef>
                <a:spcPts val="0"/>
              </a:spcBef>
              <a:spcAft>
                <a:spcPts val="0"/>
              </a:spcAft>
              <a:buSzPts val="2400"/>
              <a:buChar char="○"/>
            </a:pPr>
            <a:r>
              <a:rPr lang="en"/>
              <a:t>If some tasks fail, others should not be started. </a:t>
            </a:r>
            <a:endParaRPr/>
          </a:p>
          <a:p>
            <a:pPr indent="-381000" lvl="0" marL="457200" rtl="0" algn="l">
              <a:spcBef>
                <a:spcPts val="0"/>
              </a:spcBef>
              <a:spcAft>
                <a:spcPts val="0"/>
              </a:spcAft>
              <a:buSzPts val="2400"/>
              <a:buChar char="●"/>
            </a:pPr>
            <a:r>
              <a:rPr lang="en" sz="2400"/>
              <a:t>Startup and shutdown policies are important part of concurrency design.</a:t>
            </a:r>
            <a:endParaRPr b="1" sz="2400"/>
          </a:p>
        </p:txBody>
      </p:sp>
      <p:sp>
        <p:nvSpPr>
          <p:cNvPr id="172" name="Google Shape;172;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Task Failure</a:t>
            </a:r>
            <a:endParaRPr b="1" sz="2400"/>
          </a:p>
          <a:p>
            <a:pPr indent="-381000" lvl="0" marL="457200" rtl="0" algn="l">
              <a:spcBef>
                <a:spcPts val="600"/>
              </a:spcBef>
              <a:spcAft>
                <a:spcPts val="0"/>
              </a:spcAft>
              <a:buSzPts val="2400"/>
              <a:buChar char="●"/>
            </a:pPr>
            <a:r>
              <a:rPr lang="en" sz="2400"/>
              <a:t>When elements are split into different processes, an element cannot rely on the other element being available.</a:t>
            </a:r>
            <a:endParaRPr sz="2400"/>
          </a:p>
          <a:p>
            <a:pPr indent="-381000" lvl="0" marL="457200" rtl="0" algn="l">
              <a:spcBef>
                <a:spcPts val="0"/>
              </a:spcBef>
              <a:spcAft>
                <a:spcPts val="0"/>
              </a:spcAft>
              <a:buSzPts val="2400"/>
              <a:buChar char="●"/>
            </a:pPr>
            <a:r>
              <a:rPr lang="en" sz="2400"/>
              <a:t>Concurrency design needs to account for process failure.</a:t>
            </a:r>
            <a:endParaRPr sz="2400"/>
          </a:p>
          <a:p>
            <a:pPr indent="-381000" lvl="1" marL="914400" rtl="0" algn="l">
              <a:spcBef>
                <a:spcPts val="0"/>
              </a:spcBef>
              <a:spcAft>
                <a:spcPts val="0"/>
              </a:spcAft>
              <a:buSzPts val="2400"/>
              <a:buChar char="○"/>
            </a:pPr>
            <a:r>
              <a:rPr lang="en"/>
              <a:t>Need system-wide strategy for handling and recovering from task failure.</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Re-entrancy</a:t>
            </a:r>
            <a:endParaRPr/>
          </a:p>
        </p:txBody>
      </p:sp>
      <p:sp>
        <p:nvSpPr>
          <p:cNvPr id="179" name="Google Shape;179;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Ability of an element to operate correctly when used by multiple threads.</a:t>
            </a:r>
            <a:endParaRPr/>
          </a:p>
          <a:p>
            <a:pPr indent="-419100" lvl="0" marL="457200" rtl="0" algn="l">
              <a:spcBef>
                <a:spcPts val="0"/>
              </a:spcBef>
              <a:spcAft>
                <a:spcPts val="0"/>
              </a:spcAft>
              <a:buSzPts val="3000"/>
              <a:buChar char="●"/>
            </a:pPr>
            <a:r>
              <a:rPr lang="en"/>
              <a:t>Architecture needs to define which elements need to be re-entrant.</a:t>
            </a:r>
            <a:endParaRPr/>
          </a:p>
          <a:p>
            <a:pPr indent="-419100" lvl="0" marL="457200" rtl="0" algn="l">
              <a:spcBef>
                <a:spcPts val="0"/>
              </a:spcBef>
              <a:spcAft>
                <a:spcPts val="0"/>
              </a:spcAft>
              <a:buSzPts val="3000"/>
              <a:buChar char="●"/>
            </a:pPr>
            <a:r>
              <a:rPr lang="en"/>
              <a:t>E-mail server implemented as many threads in one process.</a:t>
            </a:r>
            <a:endParaRPr/>
          </a:p>
          <a:p>
            <a:pPr indent="-381000" lvl="1" marL="914400" rtl="0" algn="l">
              <a:spcBef>
                <a:spcPts val="0"/>
              </a:spcBef>
              <a:spcAft>
                <a:spcPts val="0"/>
              </a:spcAft>
              <a:buSzPts val="2400"/>
              <a:buChar char="○"/>
            </a:pPr>
            <a:r>
              <a:rPr lang="en"/>
              <a:t>Any elements related to sending/</a:t>
            </a:r>
            <a:r>
              <a:rPr lang="en"/>
              <a:t>receiving</a:t>
            </a:r>
            <a:r>
              <a:rPr lang="en"/>
              <a:t> e-mail need to be re-entrant, as many threads (belonging to many users) will send and </a:t>
            </a:r>
            <a:r>
              <a:rPr lang="en"/>
              <a:t>receive</a:t>
            </a:r>
            <a:r>
              <a:rPr lang="en"/>
              <a:t> e-mails at once.</a:t>
            </a:r>
            <a:endParaRPr/>
          </a:p>
          <a:p>
            <a:pPr indent="-381000" lvl="1" marL="914400" rtl="0" algn="l">
              <a:spcBef>
                <a:spcPts val="0"/>
              </a:spcBef>
              <a:spcAft>
                <a:spcPts val="0"/>
              </a:spcAft>
              <a:buSzPts val="2400"/>
              <a:buChar char="○"/>
            </a:pPr>
            <a:r>
              <a:rPr lang="en"/>
              <a:t>Internal state can be corrupted by concurrent access unless re-entrancy is guaranteed.</a:t>
            </a:r>
            <a:endParaRPr/>
          </a:p>
        </p:txBody>
      </p:sp>
      <p:sp>
        <p:nvSpPr>
          <p:cNvPr id="180" name="Google Shape;180;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Evolution</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 the beginning: </a:t>
            </a:r>
            <a:endParaRPr/>
          </a:p>
          <a:p>
            <a:pPr indent="-381000" lvl="1" marL="914400" rtl="0" algn="l">
              <a:spcBef>
                <a:spcPts val="0"/>
              </a:spcBef>
              <a:spcAft>
                <a:spcPts val="0"/>
              </a:spcAft>
              <a:buSzPts val="2400"/>
              <a:buChar char="○"/>
            </a:pPr>
            <a:r>
              <a:rPr lang="en"/>
              <a:t>Information systems designed to run in batch mode on large central computers.</a:t>
            </a:r>
            <a:endParaRPr/>
          </a:p>
          <a:p>
            <a:pPr indent="-419100" lvl="0" marL="457200" rtl="0" algn="l">
              <a:spcBef>
                <a:spcPts val="0"/>
              </a:spcBef>
              <a:spcAft>
                <a:spcPts val="0"/>
              </a:spcAft>
              <a:buSzPts val="3000"/>
              <a:buChar char="●"/>
            </a:pPr>
            <a:r>
              <a:rPr lang="en"/>
              <a:t>Now:</a:t>
            </a:r>
            <a:endParaRPr/>
          </a:p>
          <a:p>
            <a:pPr indent="-381000" lvl="1" marL="914400" rtl="0" algn="l">
              <a:spcBef>
                <a:spcPts val="0"/>
              </a:spcBef>
              <a:spcAft>
                <a:spcPts val="0"/>
              </a:spcAft>
              <a:buSzPts val="2400"/>
              <a:buChar char="○"/>
            </a:pPr>
            <a:r>
              <a:rPr lang="en"/>
              <a:t>Moore’s law dictates more cores, not faster cores.</a:t>
            </a:r>
            <a:endParaRPr/>
          </a:p>
          <a:p>
            <a:pPr indent="-381000" lvl="1" marL="914400" rtl="0" algn="l">
              <a:spcBef>
                <a:spcPts val="0"/>
              </a:spcBef>
              <a:spcAft>
                <a:spcPts val="0"/>
              </a:spcAft>
              <a:buSzPts val="2400"/>
              <a:buChar char="○"/>
            </a:pPr>
            <a:r>
              <a:rPr lang="en"/>
              <a:t>More focus on real-time response.</a:t>
            </a:r>
            <a:endParaRPr/>
          </a:p>
          <a:p>
            <a:pPr indent="-381000" lvl="1" marL="914400" rtl="0" algn="l">
              <a:spcBef>
                <a:spcPts val="0"/>
              </a:spcBef>
              <a:spcAft>
                <a:spcPts val="0"/>
              </a:spcAft>
              <a:buSzPts val="2400"/>
              <a:buChar char="○"/>
            </a:pPr>
            <a:r>
              <a:rPr lang="en"/>
              <a:t>Information systems are inherently concurrent</a:t>
            </a:r>
            <a:endParaRPr/>
          </a:p>
          <a:p>
            <a:pPr indent="-419100" lvl="0" marL="457200" rtl="0" algn="l">
              <a:spcBef>
                <a:spcPts val="0"/>
              </a:spcBef>
              <a:spcAft>
                <a:spcPts val="0"/>
              </a:spcAft>
              <a:buSzPts val="3000"/>
              <a:buChar char="●"/>
            </a:pPr>
            <a:r>
              <a:rPr lang="en"/>
              <a:t>Control systems have always been concurrent.</a:t>
            </a:r>
            <a:endParaRPr/>
          </a:p>
          <a:p>
            <a:pPr indent="-419100" lvl="0" marL="457200" rtl="0" algn="l">
              <a:spcBef>
                <a:spcPts val="0"/>
              </a:spcBef>
              <a:spcAft>
                <a:spcPts val="0"/>
              </a:spcAft>
              <a:buSzPts val="3000"/>
              <a:buChar char="●"/>
            </a:pPr>
            <a:r>
              <a:rPr b="1" lang="en"/>
              <a:t>A</a:t>
            </a:r>
            <a:r>
              <a:rPr b="1" lang="en"/>
              <a:t>rchitects must describe and manage concurrency</a:t>
            </a:r>
            <a:endParaRPr b="1"/>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Concurrency Models</a:t>
            </a:r>
            <a:endParaRPr b="1" sz="4800">
              <a:solidFill>
                <a:srgbClr val="FFFFFF"/>
              </a:solidFill>
            </a:endParaRPr>
          </a:p>
        </p:txBody>
      </p:sp>
      <p:sp>
        <p:nvSpPr>
          <p:cNvPr id="186" name="Google Shape;186;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Concurrency Models</a:t>
            </a:r>
            <a:endParaRPr/>
          </a:p>
        </p:txBody>
      </p:sp>
      <p:sp>
        <p:nvSpPr>
          <p:cNvPr id="192" name="Google Shape;192;p29"/>
          <p:cNvSpPr txBox="1"/>
          <p:nvPr>
            <p:ph idx="1" type="body"/>
          </p:nvPr>
        </p:nvSpPr>
        <p:spPr>
          <a:xfrm>
            <a:off x="457200" y="1600200"/>
            <a:ext cx="3994500" cy="2257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sz="2400"/>
              <a:t>Often visualized using UML component models (like Functional View).</a:t>
            </a:r>
            <a:endParaRPr sz="2400"/>
          </a:p>
          <a:p>
            <a:pPr indent="-381000" lvl="0" marL="457200" rtl="0" algn="l">
              <a:spcBef>
                <a:spcPts val="0"/>
              </a:spcBef>
              <a:spcAft>
                <a:spcPts val="0"/>
              </a:spcAft>
              <a:buSzPts val="2400"/>
              <a:buChar char="●"/>
            </a:pPr>
            <a:r>
              <a:rPr lang="en" sz="2400"/>
              <a:t>Can be modelled at process or thread level.</a:t>
            </a:r>
            <a:endParaRPr sz="2400"/>
          </a:p>
          <a:p>
            <a:pPr indent="-381000" lvl="0" marL="457200" rtl="0" algn="l">
              <a:spcBef>
                <a:spcPts val="0"/>
              </a:spcBef>
              <a:spcAft>
                <a:spcPts val="0"/>
              </a:spcAft>
              <a:buSzPts val="2400"/>
              <a:buChar char="●"/>
            </a:pPr>
            <a:r>
              <a:rPr lang="en" sz="2400"/>
              <a:t>Stereotypes indicate process or process group.</a:t>
            </a:r>
            <a:endParaRPr sz="2400"/>
          </a:p>
        </p:txBody>
      </p:sp>
      <p:sp>
        <p:nvSpPr>
          <p:cNvPr id="193" name="Google Shape;193;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29"/>
          <p:cNvSpPr txBox="1"/>
          <p:nvPr>
            <p:ph idx="2" type="body"/>
          </p:nvPr>
        </p:nvSpPr>
        <p:spPr>
          <a:xfrm>
            <a:off x="4692275" y="1600200"/>
            <a:ext cx="3994500" cy="2114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Arrows on connections indicate direction of communication.</a:t>
            </a:r>
            <a:endParaRPr sz="2400"/>
          </a:p>
          <a:p>
            <a:pPr indent="-381000" lvl="0" marL="457200" rtl="0" algn="l">
              <a:spcBef>
                <a:spcPts val="0"/>
              </a:spcBef>
              <a:spcAft>
                <a:spcPts val="0"/>
              </a:spcAft>
              <a:buSzPts val="2400"/>
              <a:buChar char="●"/>
            </a:pPr>
            <a:r>
              <a:rPr lang="en" sz="2400"/>
              <a:t>Can be tagged to make connection clear.</a:t>
            </a:r>
            <a:endParaRPr sz="2400"/>
          </a:p>
        </p:txBody>
      </p:sp>
      <p:sp>
        <p:nvSpPr>
          <p:cNvPr id="195" name="Google Shape;195;p29"/>
          <p:cNvSpPr/>
          <p:nvPr/>
        </p:nvSpPr>
        <p:spPr>
          <a:xfrm>
            <a:off x="1239975" y="5012550"/>
            <a:ext cx="2689200" cy="1464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&lt;&lt;process&gt;&gt;</a:t>
            </a:r>
            <a:endParaRPr b="1"/>
          </a:p>
          <a:p>
            <a:pPr indent="0" lvl="0" marL="0" rtl="0" algn="ctr">
              <a:spcBef>
                <a:spcPts val="0"/>
              </a:spcBef>
              <a:spcAft>
                <a:spcPts val="0"/>
              </a:spcAft>
              <a:buNone/>
            </a:pPr>
            <a:r>
              <a:rPr b="1" lang="en"/>
              <a:t>Stats Server Process</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196" name="Google Shape;196;p29"/>
          <p:cNvSpPr/>
          <p:nvPr/>
        </p:nvSpPr>
        <p:spPr>
          <a:xfrm>
            <a:off x="1712925" y="5703100"/>
            <a:ext cx="1743300" cy="666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Statistics Accessor</a:t>
            </a:r>
            <a:endParaRPr b="1"/>
          </a:p>
        </p:txBody>
      </p:sp>
      <p:sp>
        <p:nvSpPr>
          <p:cNvPr id="197" name="Google Shape;197;p29"/>
          <p:cNvSpPr/>
          <p:nvPr/>
        </p:nvSpPr>
        <p:spPr>
          <a:xfrm>
            <a:off x="4880900" y="3714900"/>
            <a:ext cx="2689200" cy="1464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 group&gt;&gt;</a:t>
            </a:r>
            <a:endParaRPr b="1"/>
          </a:p>
          <a:p>
            <a:pPr indent="0" lvl="0" marL="0" rtl="0" algn="ctr">
              <a:spcBef>
                <a:spcPts val="0"/>
              </a:spcBef>
              <a:spcAft>
                <a:spcPts val="0"/>
              </a:spcAft>
              <a:buNone/>
            </a:pPr>
            <a:r>
              <a:rPr b="1" lang="en"/>
              <a:t>DBMS Processes</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198" name="Google Shape;198;p29"/>
          <p:cNvSpPr/>
          <p:nvPr/>
        </p:nvSpPr>
        <p:spPr>
          <a:xfrm>
            <a:off x="5353850" y="4387075"/>
            <a:ext cx="1743300" cy="666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Statistics Store</a:t>
            </a:r>
            <a:endParaRPr b="1"/>
          </a:p>
        </p:txBody>
      </p:sp>
      <p:sp>
        <p:nvSpPr>
          <p:cNvPr id="199" name="Google Shape;199;p29"/>
          <p:cNvSpPr/>
          <p:nvPr/>
        </p:nvSpPr>
        <p:spPr>
          <a:xfrm>
            <a:off x="4369600" y="5482850"/>
            <a:ext cx="1333500" cy="77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&lt;&lt;mutex&gt;&gt;</a:t>
            </a:r>
            <a:endParaRPr b="1"/>
          </a:p>
          <a:p>
            <a:pPr indent="0" lvl="0" marL="0" rtl="0" algn="ctr">
              <a:spcBef>
                <a:spcPts val="0"/>
              </a:spcBef>
              <a:spcAft>
                <a:spcPts val="0"/>
              </a:spcAft>
              <a:buNone/>
            </a:pPr>
            <a:r>
              <a:rPr b="1" lang="en"/>
              <a:t>StatsUpdateMutex</a:t>
            </a:r>
            <a:endParaRPr b="1"/>
          </a:p>
        </p:txBody>
      </p:sp>
      <p:sp>
        <p:nvSpPr>
          <p:cNvPr id="200" name="Google Shape;200;p29"/>
          <p:cNvSpPr/>
          <p:nvPr/>
        </p:nvSpPr>
        <p:spPr>
          <a:xfrm>
            <a:off x="6057100" y="5304250"/>
            <a:ext cx="2689200" cy="1464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&lt;&lt;process&gt;&gt;</a:t>
            </a:r>
            <a:endParaRPr b="1"/>
          </a:p>
          <a:p>
            <a:pPr indent="0" lvl="0" marL="0" rtl="0" algn="ctr">
              <a:spcBef>
                <a:spcPts val="0"/>
              </a:spcBef>
              <a:spcAft>
                <a:spcPts val="0"/>
              </a:spcAft>
              <a:buNone/>
            </a:pPr>
            <a:r>
              <a:rPr b="1" lang="en"/>
              <a:t>Stats Calc Process</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201" name="Google Shape;201;p29"/>
          <p:cNvSpPr/>
          <p:nvPr/>
        </p:nvSpPr>
        <p:spPr>
          <a:xfrm>
            <a:off x="6530050" y="5994800"/>
            <a:ext cx="1743300" cy="666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Statistics Calculator</a:t>
            </a:r>
            <a:endParaRPr b="1"/>
          </a:p>
        </p:txBody>
      </p:sp>
      <p:cxnSp>
        <p:nvCxnSpPr>
          <p:cNvPr id="202" name="Google Shape;202;p29"/>
          <p:cNvCxnSpPr>
            <a:stCxn id="196" idx="3"/>
            <a:endCxn id="199" idx="1"/>
          </p:cNvCxnSpPr>
          <p:nvPr/>
        </p:nvCxnSpPr>
        <p:spPr>
          <a:xfrm flipH="1" rot="10800000">
            <a:off x="3456225" y="5869600"/>
            <a:ext cx="913500" cy="1668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29"/>
          <p:cNvCxnSpPr>
            <a:stCxn id="201" idx="1"/>
            <a:endCxn id="199" idx="3"/>
          </p:cNvCxnSpPr>
          <p:nvPr/>
        </p:nvCxnSpPr>
        <p:spPr>
          <a:xfrm rot="10800000">
            <a:off x="5703250" y="5869700"/>
            <a:ext cx="826800" cy="458400"/>
          </a:xfrm>
          <a:prstGeom prst="straightConnector1">
            <a:avLst/>
          </a:prstGeom>
          <a:noFill/>
          <a:ln cap="flat" cmpd="sng" w="19050">
            <a:solidFill>
              <a:schemeClr val="dk2"/>
            </a:solidFill>
            <a:prstDash val="solid"/>
            <a:round/>
            <a:headEnd len="med" w="med" type="none"/>
            <a:tailEnd len="med" w="med" type="triangle"/>
          </a:ln>
        </p:spPr>
      </p:cxnSp>
      <p:cxnSp>
        <p:nvCxnSpPr>
          <p:cNvPr id="204" name="Google Shape;204;p29"/>
          <p:cNvCxnSpPr>
            <a:stCxn id="196" idx="3"/>
            <a:endCxn id="198" idx="1"/>
          </p:cNvCxnSpPr>
          <p:nvPr/>
        </p:nvCxnSpPr>
        <p:spPr>
          <a:xfrm flipH="1" rot="10800000">
            <a:off x="3456225" y="4720300"/>
            <a:ext cx="1897500" cy="1316100"/>
          </a:xfrm>
          <a:prstGeom prst="straightConnector1">
            <a:avLst/>
          </a:prstGeom>
          <a:noFill/>
          <a:ln cap="flat" cmpd="sng" w="19050">
            <a:solidFill>
              <a:schemeClr val="dk2"/>
            </a:solidFill>
            <a:prstDash val="solid"/>
            <a:round/>
            <a:headEnd len="med" w="med" type="none"/>
            <a:tailEnd len="med" w="med" type="triangle"/>
          </a:ln>
        </p:spPr>
      </p:cxnSp>
      <p:cxnSp>
        <p:nvCxnSpPr>
          <p:cNvPr id="205" name="Google Shape;205;p29"/>
          <p:cNvCxnSpPr>
            <a:stCxn id="201" idx="1"/>
            <a:endCxn id="198" idx="2"/>
          </p:cNvCxnSpPr>
          <p:nvPr/>
        </p:nvCxnSpPr>
        <p:spPr>
          <a:xfrm rot="10800000">
            <a:off x="6225550" y="5053700"/>
            <a:ext cx="304500" cy="1274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p:nvPr/>
        </p:nvSpPr>
        <p:spPr>
          <a:xfrm>
            <a:off x="457200" y="1748725"/>
            <a:ext cx="2142900" cy="1464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&lt;&lt;process&gt;&gt;</a:t>
            </a:r>
            <a:endParaRPr b="1"/>
          </a:p>
          <a:p>
            <a:pPr indent="0" lvl="0" marL="0" rtl="0" algn="ctr">
              <a:spcBef>
                <a:spcPts val="0"/>
              </a:spcBef>
              <a:spcAft>
                <a:spcPts val="0"/>
              </a:spcAft>
              <a:buNone/>
            </a:pPr>
            <a:r>
              <a:rPr b="1" lang="en"/>
              <a:t>Stats Client</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211" name="Google Shape;211;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Concurrency Model</a:t>
            </a:r>
            <a:endParaRPr/>
          </a:p>
        </p:txBody>
      </p:sp>
      <p:sp>
        <p:nvSpPr>
          <p:cNvPr id="212" name="Google Shape;212;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3" name="Google Shape;213;p30"/>
          <p:cNvSpPr/>
          <p:nvPr/>
        </p:nvSpPr>
        <p:spPr>
          <a:xfrm>
            <a:off x="3119450" y="1901350"/>
            <a:ext cx="2142900" cy="1464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&lt;&lt;process&gt;&gt;</a:t>
            </a:r>
            <a:endParaRPr b="1"/>
          </a:p>
          <a:p>
            <a:pPr indent="0" lvl="0" marL="0" rtl="0" algn="ctr">
              <a:spcBef>
                <a:spcPts val="0"/>
              </a:spcBef>
              <a:spcAft>
                <a:spcPts val="0"/>
              </a:spcAft>
              <a:buNone/>
            </a:pPr>
            <a:r>
              <a:rPr b="1" lang="en"/>
              <a:t>Stats Server Process</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214" name="Google Shape;214;p30"/>
          <p:cNvSpPr/>
          <p:nvPr/>
        </p:nvSpPr>
        <p:spPr>
          <a:xfrm>
            <a:off x="3303300" y="2546375"/>
            <a:ext cx="1743300" cy="666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Statistics Accessor</a:t>
            </a:r>
            <a:endParaRPr b="1"/>
          </a:p>
        </p:txBody>
      </p:sp>
      <p:sp>
        <p:nvSpPr>
          <p:cNvPr id="215" name="Google Shape;215;p30"/>
          <p:cNvSpPr/>
          <p:nvPr/>
        </p:nvSpPr>
        <p:spPr>
          <a:xfrm>
            <a:off x="6524625" y="1901350"/>
            <a:ext cx="2142900" cy="1464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 group&gt;&gt;</a:t>
            </a:r>
            <a:endParaRPr b="1"/>
          </a:p>
          <a:p>
            <a:pPr indent="0" lvl="0" marL="0" rtl="0" algn="ctr">
              <a:spcBef>
                <a:spcPts val="0"/>
              </a:spcBef>
              <a:spcAft>
                <a:spcPts val="0"/>
              </a:spcAft>
              <a:buNone/>
            </a:pPr>
            <a:r>
              <a:rPr b="1" lang="en"/>
              <a:t>DBMS Processes</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216" name="Google Shape;216;p30"/>
          <p:cNvSpPr/>
          <p:nvPr/>
        </p:nvSpPr>
        <p:spPr>
          <a:xfrm>
            <a:off x="6696775" y="2546375"/>
            <a:ext cx="1743300" cy="666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Statistics Store</a:t>
            </a:r>
            <a:endParaRPr b="1"/>
          </a:p>
        </p:txBody>
      </p:sp>
      <p:sp>
        <p:nvSpPr>
          <p:cNvPr id="217" name="Google Shape;217;p30"/>
          <p:cNvSpPr/>
          <p:nvPr/>
        </p:nvSpPr>
        <p:spPr>
          <a:xfrm>
            <a:off x="3508200" y="3654050"/>
            <a:ext cx="1333500" cy="77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&lt;&lt;mutex&gt;&gt;</a:t>
            </a:r>
            <a:endParaRPr b="1"/>
          </a:p>
          <a:p>
            <a:pPr indent="0" lvl="0" marL="0" rtl="0" algn="ctr">
              <a:spcBef>
                <a:spcPts val="0"/>
              </a:spcBef>
              <a:spcAft>
                <a:spcPts val="0"/>
              </a:spcAft>
              <a:buNone/>
            </a:pPr>
            <a:r>
              <a:rPr b="1" lang="en"/>
              <a:t>StatsUpdateMutex</a:t>
            </a:r>
            <a:endParaRPr b="1"/>
          </a:p>
        </p:txBody>
      </p:sp>
      <p:sp>
        <p:nvSpPr>
          <p:cNvPr id="218" name="Google Shape;218;p30"/>
          <p:cNvSpPr/>
          <p:nvPr/>
        </p:nvSpPr>
        <p:spPr>
          <a:xfrm>
            <a:off x="3119450" y="4868825"/>
            <a:ext cx="2142900" cy="1464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&lt;&lt;process&gt;&gt;</a:t>
            </a:r>
            <a:endParaRPr b="1"/>
          </a:p>
          <a:p>
            <a:pPr indent="0" lvl="0" marL="0" rtl="0" algn="ctr">
              <a:spcBef>
                <a:spcPts val="0"/>
              </a:spcBef>
              <a:spcAft>
                <a:spcPts val="0"/>
              </a:spcAft>
              <a:buNone/>
            </a:pPr>
            <a:r>
              <a:rPr b="1" lang="en"/>
              <a:t>Stats Calc Process</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219" name="Google Shape;219;p30"/>
          <p:cNvSpPr/>
          <p:nvPr/>
        </p:nvSpPr>
        <p:spPr>
          <a:xfrm>
            <a:off x="3303300" y="5528425"/>
            <a:ext cx="1743300" cy="666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Statistics Calculator</a:t>
            </a:r>
            <a:endParaRPr b="1"/>
          </a:p>
        </p:txBody>
      </p:sp>
      <p:cxnSp>
        <p:nvCxnSpPr>
          <p:cNvPr id="220" name="Google Shape;220;p30"/>
          <p:cNvCxnSpPr>
            <a:stCxn id="214" idx="2"/>
            <a:endCxn id="217" idx="0"/>
          </p:cNvCxnSpPr>
          <p:nvPr/>
        </p:nvCxnSpPr>
        <p:spPr>
          <a:xfrm>
            <a:off x="4174950" y="3212975"/>
            <a:ext cx="0" cy="441000"/>
          </a:xfrm>
          <a:prstGeom prst="straightConnector1">
            <a:avLst/>
          </a:prstGeom>
          <a:noFill/>
          <a:ln cap="flat" cmpd="sng" w="19050">
            <a:solidFill>
              <a:schemeClr val="dk2"/>
            </a:solidFill>
            <a:prstDash val="solid"/>
            <a:round/>
            <a:headEnd len="med" w="med" type="none"/>
            <a:tailEnd len="med" w="med" type="triangle"/>
          </a:ln>
        </p:spPr>
      </p:cxnSp>
      <p:cxnSp>
        <p:nvCxnSpPr>
          <p:cNvPr id="221" name="Google Shape;221;p30"/>
          <p:cNvCxnSpPr>
            <a:stCxn id="219" idx="0"/>
            <a:endCxn id="217" idx="2"/>
          </p:cNvCxnSpPr>
          <p:nvPr/>
        </p:nvCxnSpPr>
        <p:spPr>
          <a:xfrm rot="10800000">
            <a:off x="4174950" y="4427725"/>
            <a:ext cx="0" cy="1100700"/>
          </a:xfrm>
          <a:prstGeom prst="straightConnector1">
            <a:avLst/>
          </a:prstGeom>
          <a:noFill/>
          <a:ln cap="flat" cmpd="sng" w="19050">
            <a:solidFill>
              <a:schemeClr val="dk2"/>
            </a:solidFill>
            <a:prstDash val="solid"/>
            <a:round/>
            <a:headEnd len="med" w="med" type="none"/>
            <a:tailEnd len="med" w="med" type="triangle"/>
          </a:ln>
        </p:spPr>
      </p:cxnSp>
      <p:cxnSp>
        <p:nvCxnSpPr>
          <p:cNvPr id="222" name="Google Shape;222;p30"/>
          <p:cNvCxnSpPr>
            <a:stCxn id="214" idx="3"/>
            <a:endCxn id="216" idx="1"/>
          </p:cNvCxnSpPr>
          <p:nvPr/>
        </p:nvCxnSpPr>
        <p:spPr>
          <a:xfrm>
            <a:off x="5046600" y="2879675"/>
            <a:ext cx="1650300" cy="0"/>
          </a:xfrm>
          <a:prstGeom prst="straightConnector1">
            <a:avLst/>
          </a:prstGeom>
          <a:noFill/>
          <a:ln cap="flat" cmpd="sng" w="19050">
            <a:solidFill>
              <a:schemeClr val="dk2"/>
            </a:solidFill>
            <a:prstDash val="solid"/>
            <a:round/>
            <a:headEnd len="med" w="med" type="none"/>
            <a:tailEnd len="med" w="med" type="triangle"/>
          </a:ln>
        </p:spPr>
      </p:cxnSp>
      <p:cxnSp>
        <p:nvCxnSpPr>
          <p:cNvPr id="223" name="Google Shape;223;p30"/>
          <p:cNvCxnSpPr>
            <a:stCxn id="219" idx="3"/>
            <a:endCxn id="216" idx="2"/>
          </p:cNvCxnSpPr>
          <p:nvPr/>
        </p:nvCxnSpPr>
        <p:spPr>
          <a:xfrm flipH="1" rot="10800000">
            <a:off x="5046600" y="3213025"/>
            <a:ext cx="2521800" cy="2648700"/>
          </a:xfrm>
          <a:prstGeom prst="straightConnector1">
            <a:avLst/>
          </a:prstGeom>
          <a:noFill/>
          <a:ln cap="flat" cmpd="sng" w="19050">
            <a:solidFill>
              <a:schemeClr val="dk2"/>
            </a:solidFill>
            <a:prstDash val="solid"/>
            <a:round/>
            <a:headEnd len="med" w="med" type="none"/>
            <a:tailEnd len="med" w="med" type="triangle"/>
          </a:ln>
        </p:spPr>
      </p:cxnSp>
      <p:sp>
        <p:nvSpPr>
          <p:cNvPr id="224" name="Google Shape;224;p30"/>
          <p:cNvSpPr/>
          <p:nvPr/>
        </p:nvSpPr>
        <p:spPr>
          <a:xfrm>
            <a:off x="6524725" y="4868825"/>
            <a:ext cx="2142900" cy="1464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&lt;&lt;process&gt;&gt;</a:t>
            </a:r>
            <a:endParaRPr b="1"/>
          </a:p>
          <a:p>
            <a:pPr indent="0" lvl="0" marL="0" rtl="0" algn="ctr">
              <a:spcBef>
                <a:spcPts val="0"/>
              </a:spcBef>
              <a:spcAft>
                <a:spcPts val="0"/>
              </a:spcAft>
              <a:buNone/>
            </a:pPr>
            <a:r>
              <a:rPr b="1" lang="en"/>
              <a:t>Loader</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225" name="Google Shape;225;p30"/>
          <p:cNvSpPr/>
          <p:nvPr/>
        </p:nvSpPr>
        <p:spPr>
          <a:xfrm>
            <a:off x="6696775" y="5528425"/>
            <a:ext cx="1743300" cy="666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Bulk Loader</a:t>
            </a:r>
            <a:endParaRPr b="1"/>
          </a:p>
        </p:txBody>
      </p:sp>
      <p:cxnSp>
        <p:nvCxnSpPr>
          <p:cNvPr id="226" name="Google Shape;226;p30"/>
          <p:cNvCxnSpPr>
            <a:stCxn id="225" idx="1"/>
            <a:endCxn id="216" idx="2"/>
          </p:cNvCxnSpPr>
          <p:nvPr/>
        </p:nvCxnSpPr>
        <p:spPr>
          <a:xfrm flipH="1" rot="10800000">
            <a:off x="6696775" y="3213025"/>
            <a:ext cx="871800" cy="2648700"/>
          </a:xfrm>
          <a:prstGeom prst="straightConnector1">
            <a:avLst/>
          </a:prstGeom>
          <a:noFill/>
          <a:ln cap="flat" cmpd="sng" w="19050">
            <a:solidFill>
              <a:schemeClr val="dk2"/>
            </a:solidFill>
            <a:prstDash val="solid"/>
            <a:round/>
            <a:headEnd len="med" w="med" type="none"/>
            <a:tailEnd len="med" w="med" type="triangle"/>
          </a:ln>
        </p:spPr>
      </p:cxnSp>
      <p:sp>
        <p:nvSpPr>
          <p:cNvPr id="227" name="Google Shape;227;p30"/>
          <p:cNvSpPr txBox="1"/>
          <p:nvPr/>
        </p:nvSpPr>
        <p:spPr>
          <a:xfrm>
            <a:off x="2472400" y="3039288"/>
            <a:ext cx="15240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{type = </a:t>
            </a:r>
            <a:endParaRPr/>
          </a:p>
          <a:p>
            <a:pPr indent="0" lvl="0" marL="0" rtl="0" algn="l">
              <a:spcBef>
                <a:spcPts val="0"/>
              </a:spcBef>
              <a:spcAft>
                <a:spcPts val="0"/>
              </a:spcAft>
              <a:buNone/>
            </a:pPr>
            <a:r>
              <a:rPr lang="en"/>
              <a:t>SOAP, </a:t>
            </a:r>
            <a:endParaRPr/>
          </a:p>
          <a:p>
            <a:pPr indent="0" lvl="0" marL="0" rtl="0" algn="l">
              <a:spcBef>
                <a:spcPts val="0"/>
              </a:spcBef>
              <a:spcAft>
                <a:spcPts val="0"/>
              </a:spcAft>
              <a:buNone/>
            </a:pPr>
            <a:r>
              <a:rPr lang="en"/>
              <a:t>protocol = HTTP}</a:t>
            </a:r>
            <a:endParaRPr/>
          </a:p>
        </p:txBody>
      </p:sp>
      <p:sp>
        <p:nvSpPr>
          <p:cNvPr id="228" name="Google Shape;228;p30"/>
          <p:cNvSpPr txBox="1"/>
          <p:nvPr/>
        </p:nvSpPr>
        <p:spPr>
          <a:xfrm>
            <a:off x="5262350" y="4266750"/>
            <a:ext cx="15240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{type = </a:t>
            </a:r>
            <a:endParaRPr/>
          </a:p>
          <a:p>
            <a:pPr indent="0" lvl="0" marL="0" rtl="0" algn="l">
              <a:spcBef>
                <a:spcPts val="0"/>
              </a:spcBef>
              <a:spcAft>
                <a:spcPts val="0"/>
              </a:spcAft>
              <a:buNone/>
            </a:pPr>
            <a:r>
              <a:rPr lang="en"/>
              <a:t>SQL*net}</a:t>
            </a:r>
            <a:endParaRPr/>
          </a:p>
        </p:txBody>
      </p:sp>
      <p:sp>
        <p:nvSpPr>
          <p:cNvPr id="229" name="Google Shape;229;p30"/>
          <p:cNvSpPr txBox="1"/>
          <p:nvPr/>
        </p:nvSpPr>
        <p:spPr>
          <a:xfrm>
            <a:off x="7389025" y="4058850"/>
            <a:ext cx="15240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{type = </a:t>
            </a:r>
            <a:endParaRPr/>
          </a:p>
          <a:p>
            <a:pPr indent="0" lvl="0" marL="0" rtl="0" algn="l">
              <a:spcBef>
                <a:spcPts val="0"/>
              </a:spcBef>
              <a:spcAft>
                <a:spcPts val="0"/>
              </a:spcAft>
              <a:buNone/>
            </a:pPr>
            <a:r>
              <a:rPr lang="en"/>
              <a:t>SQL*net}</a:t>
            </a:r>
            <a:endParaRPr/>
          </a:p>
        </p:txBody>
      </p:sp>
      <p:sp>
        <p:nvSpPr>
          <p:cNvPr id="230" name="Google Shape;230;p30"/>
          <p:cNvSpPr/>
          <p:nvPr/>
        </p:nvSpPr>
        <p:spPr>
          <a:xfrm>
            <a:off x="350750" y="1901350"/>
            <a:ext cx="2142900" cy="1464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&lt;&lt;process&gt;&gt;</a:t>
            </a:r>
            <a:endParaRPr b="1"/>
          </a:p>
          <a:p>
            <a:pPr indent="0" lvl="0" marL="0" rtl="0" algn="ctr">
              <a:spcBef>
                <a:spcPts val="0"/>
              </a:spcBef>
              <a:spcAft>
                <a:spcPts val="0"/>
              </a:spcAft>
              <a:buNone/>
            </a:pPr>
            <a:r>
              <a:rPr b="1" lang="en"/>
              <a:t>Stats Client</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p:txBody>
      </p:sp>
      <p:sp>
        <p:nvSpPr>
          <p:cNvPr id="231" name="Google Shape;231;p30"/>
          <p:cNvSpPr/>
          <p:nvPr/>
        </p:nvSpPr>
        <p:spPr>
          <a:xfrm>
            <a:off x="550550" y="2546375"/>
            <a:ext cx="1743300" cy="666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GUI Client</a:t>
            </a:r>
            <a:endParaRPr b="1"/>
          </a:p>
        </p:txBody>
      </p:sp>
      <p:cxnSp>
        <p:nvCxnSpPr>
          <p:cNvPr id="232" name="Google Shape;232;p30"/>
          <p:cNvCxnSpPr>
            <a:stCxn id="231" idx="3"/>
            <a:endCxn id="214" idx="1"/>
          </p:cNvCxnSpPr>
          <p:nvPr/>
        </p:nvCxnSpPr>
        <p:spPr>
          <a:xfrm>
            <a:off x="2293850" y="2879675"/>
            <a:ext cx="1009500" cy="0"/>
          </a:xfrm>
          <a:prstGeom prst="straightConnector1">
            <a:avLst/>
          </a:prstGeom>
          <a:noFill/>
          <a:ln cap="flat" cmpd="sng" w="19050">
            <a:solidFill>
              <a:schemeClr val="dk2"/>
            </a:solidFill>
            <a:prstDash val="solid"/>
            <a:round/>
            <a:headEnd len="med" w="med" type="none"/>
            <a:tailEnd len="med" w="med" type="triangle"/>
          </a:ln>
        </p:spPr>
      </p:cxnSp>
      <p:sp>
        <p:nvSpPr>
          <p:cNvPr id="233" name="Google Shape;233;p30"/>
          <p:cNvSpPr txBox="1"/>
          <p:nvPr/>
        </p:nvSpPr>
        <p:spPr>
          <a:xfrm>
            <a:off x="5414750" y="2359825"/>
            <a:ext cx="15240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{type = </a:t>
            </a:r>
            <a:endParaRPr/>
          </a:p>
          <a:p>
            <a:pPr indent="0" lvl="0" marL="0" rtl="0" algn="l">
              <a:spcBef>
                <a:spcPts val="0"/>
              </a:spcBef>
              <a:spcAft>
                <a:spcPts val="0"/>
              </a:spcAft>
              <a:buNone/>
            </a:pPr>
            <a:r>
              <a:rPr lang="en"/>
              <a:t>SQL*net}</a:t>
            </a:r>
            <a:endParaRPr/>
          </a:p>
        </p:txBody>
      </p:sp>
      <p:sp>
        <p:nvSpPr>
          <p:cNvPr id="234" name="Google Shape;234;p30"/>
          <p:cNvSpPr/>
          <p:nvPr/>
        </p:nvSpPr>
        <p:spPr>
          <a:xfrm>
            <a:off x="236850" y="4058850"/>
            <a:ext cx="2583600" cy="16587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a:t>Process stereotype indicates a process.</a:t>
            </a:r>
            <a:endParaRPr b="1"/>
          </a:p>
          <a:p>
            <a:pPr indent="-317500" lvl="0" marL="457200" rtl="0" algn="l">
              <a:spcBef>
                <a:spcPts val="0"/>
              </a:spcBef>
              <a:spcAft>
                <a:spcPts val="0"/>
              </a:spcAft>
              <a:buSzPts val="1400"/>
              <a:buChar char="●"/>
            </a:pPr>
            <a:r>
              <a:rPr b="1" lang="en"/>
              <a:t>Multiple boxes indicate </a:t>
            </a:r>
            <a:r>
              <a:rPr b="1" lang="en"/>
              <a:t>multiple</a:t>
            </a:r>
            <a:r>
              <a:rPr b="1" lang="en"/>
              <a:t> instances of the process run concurrently.</a:t>
            </a:r>
            <a:endParaRPr b="1"/>
          </a:p>
        </p:txBody>
      </p:sp>
      <p:sp>
        <p:nvSpPr>
          <p:cNvPr id="235" name="Google Shape;235;p30"/>
          <p:cNvSpPr/>
          <p:nvPr/>
        </p:nvSpPr>
        <p:spPr>
          <a:xfrm>
            <a:off x="2204500" y="805600"/>
            <a:ext cx="2059800" cy="8949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IPC mechanism </a:t>
            </a:r>
            <a:br>
              <a:rPr b="1" lang="en"/>
            </a:br>
            <a:r>
              <a:rPr b="1" lang="en"/>
              <a:t>detailed with </a:t>
            </a:r>
            <a:br>
              <a:rPr b="1" lang="en"/>
            </a:br>
            <a:r>
              <a:rPr b="1" lang="en"/>
              <a:t>type and other </a:t>
            </a:r>
            <a:br>
              <a:rPr b="1" lang="en"/>
            </a:br>
            <a:r>
              <a:rPr b="1" lang="en"/>
              <a:t>r</a:t>
            </a:r>
            <a:r>
              <a:rPr b="1" lang="en"/>
              <a:t>elevant</a:t>
            </a:r>
            <a:r>
              <a:rPr b="1" lang="en"/>
              <a:t> information</a:t>
            </a:r>
            <a:endParaRPr b="1"/>
          </a:p>
        </p:txBody>
      </p:sp>
      <p:cxnSp>
        <p:nvCxnSpPr>
          <p:cNvPr id="236" name="Google Shape;236;p30"/>
          <p:cNvCxnSpPr>
            <a:stCxn id="234" idx="0"/>
            <a:endCxn id="230" idx="2"/>
          </p:cNvCxnSpPr>
          <p:nvPr/>
        </p:nvCxnSpPr>
        <p:spPr>
          <a:xfrm rot="10800000">
            <a:off x="1422150" y="3365550"/>
            <a:ext cx="106500" cy="693300"/>
          </a:xfrm>
          <a:prstGeom prst="straightConnector1">
            <a:avLst/>
          </a:prstGeom>
          <a:noFill/>
          <a:ln cap="flat" cmpd="sng" w="9525">
            <a:solidFill>
              <a:srgbClr val="FF0000"/>
            </a:solidFill>
            <a:prstDash val="solid"/>
            <a:round/>
            <a:headEnd len="med" w="med" type="none"/>
            <a:tailEnd len="med" w="med" type="none"/>
          </a:ln>
        </p:spPr>
      </p:cxnSp>
      <p:cxnSp>
        <p:nvCxnSpPr>
          <p:cNvPr id="237" name="Google Shape;237;p30"/>
          <p:cNvCxnSpPr>
            <a:stCxn id="235" idx="2"/>
          </p:cNvCxnSpPr>
          <p:nvPr/>
        </p:nvCxnSpPr>
        <p:spPr>
          <a:xfrm flipH="1">
            <a:off x="2833600" y="1700500"/>
            <a:ext cx="400800" cy="1442700"/>
          </a:xfrm>
          <a:prstGeom prst="straightConnector1">
            <a:avLst/>
          </a:prstGeom>
          <a:noFill/>
          <a:ln cap="flat" cmpd="sng" w="9525">
            <a:solidFill>
              <a:srgbClr val="FF0000"/>
            </a:solidFill>
            <a:prstDash val="solid"/>
            <a:round/>
            <a:headEnd len="med" w="med" type="none"/>
            <a:tailEnd len="med" w="med" type="none"/>
          </a:ln>
        </p:spPr>
      </p:cxnSp>
      <p:sp>
        <p:nvSpPr>
          <p:cNvPr id="238" name="Google Shape;238;p30"/>
          <p:cNvSpPr/>
          <p:nvPr/>
        </p:nvSpPr>
        <p:spPr>
          <a:xfrm>
            <a:off x="4781425" y="2976575"/>
            <a:ext cx="1743300" cy="7737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Functional elements mapped to processes.</a:t>
            </a:r>
            <a:endParaRPr b="1"/>
          </a:p>
        </p:txBody>
      </p:sp>
      <p:sp>
        <p:nvSpPr>
          <p:cNvPr id="239" name="Google Shape;239;p30"/>
          <p:cNvSpPr/>
          <p:nvPr/>
        </p:nvSpPr>
        <p:spPr>
          <a:xfrm>
            <a:off x="4884950" y="3730388"/>
            <a:ext cx="2583600" cy="7737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Coordination mechanisms shown through stereotyped componenets</a:t>
            </a:r>
            <a:endParaRPr b="1"/>
          </a:p>
        </p:txBody>
      </p:sp>
      <p:cxnSp>
        <p:nvCxnSpPr>
          <p:cNvPr id="240" name="Google Shape;240;p30"/>
          <p:cNvCxnSpPr>
            <a:stCxn id="239" idx="1"/>
          </p:cNvCxnSpPr>
          <p:nvPr/>
        </p:nvCxnSpPr>
        <p:spPr>
          <a:xfrm flipH="1">
            <a:off x="4619750" y="4117238"/>
            <a:ext cx="265200" cy="1929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4"/>
                                        </p:tgtEl>
                                      </p:cBhvr>
                                    </p:animEffect>
                                    <p:set>
                                      <p:cBhvr>
                                        <p:cTn dur="1" fill="hold">
                                          <p:stCondLst>
                                            <p:cond delay="0"/>
                                          </p:stCondLst>
                                        </p:cTn>
                                        <p:tgtEl>
                                          <p:spTgt spid="2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36"/>
                                        </p:tgtEl>
                                      </p:cBhvr>
                                    </p:animEffect>
                                    <p:set>
                                      <p:cBhvr>
                                        <p:cTn dur="1" fill="hold">
                                          <p:stCondLst>
                                            <p:cond delay="0"/>
                                          </p:stCondLst>
                                        </p:cTn>
                                        <p:tgtEl>
                                          <p:spTgt spid="23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par>
                                <p:cTn fill="hold" nodeType="withEffect" presetClass="exit" presetID="10" presetSubtype="0">
                                  <p:stCondLst>
                                    <p:cond delay="0"/>
                                  </p:stCondLst>
                                  <p:childTnLst>
                                    <p:animEffect filter="fade" transition="out">
                                      <p:cBhvr>
                                        <p:cTn dur="1"/>
                                        <p:tgtEl>
                                          <p:spTgt spid="235"/>
                                        </p:tgtEl>
                                      </p:cBhvr>
                                    </p:animEffect>
                                    <p:set>
                                      <p:cBhvr>
                                        <p:cTn dur="1" fill="hold">
                                          <p:stCondLst>
                                            <p:cond delay="0"/>
                                          </p:stCondLst>
                                        </p:cTn>
                                        <p:tgtEl>
                                          <p:spTgt spid="2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37"/>
                                        </p:tgtEl>
                                      </p:cBhvr>
                                    </p:animEffect>
                                    <p:set>
                                      <p:cBhvr>
                                        <p:cTn dur="1" fill="hold">
                                          <p:stCondLst>
                                            <p:cond delay="0"/>
                                          </p:stCondLst>
                                        </p:cTn>
                                        <p:tgtEl>
                                          <p:spTgt spid="2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8"/>
                                        </p:tgtEl>
                                      </p:cBhvr>
                                    </p:animEffect>
                                    <p:set>
                                      <p:cBhvr>
                                        <p:cTn dur="1" fill="hold">
                                          <p:stCondLst>
                                            <p:cond delay="0"/>
                                          </p:stCondLst>
                                        </p:cTn>
                                        <p:tgtEl>
                                          <p:spTgt spid="23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Thread Model</a:t>
            </a:r>
            <a:endParaRPr/>
          </a:p>
        </p:txBody>
      </p:sp>
      <p:sp>
        <p:nvSpPr>
          <p:cNvPr id="246" name="Google Shape;246;p31"/>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Threads can be shown within processes using a thread stereotype.</a:t>
            </a:r>
            <a:endParaRPr/>
          </a:p>
        </p:txBody>
      </p:sp>
      <p:sp>
        <p:nvSpPr>
          <p:cNvPr id="247" name="Google Shape;247;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1"/>
          <p:cNvSpPr/>
          <p:nvPr/>
        </p:nvSpPr>
        <p:spPr>
          <a:xfrm>
            <a:off x="4298150" y="1833575"/>
            <a:ext cx="4107600" cy="4821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&lt;&lt;process&gt;&gt;</a:t>
            </a:r>
            <a:endParaRPr b="1"/>
          </a:p>
          <a:p>
            <a:pPr indent="0" lvl="0" marL="0" rtl="0" algn="ctr">
              <a:spcBef>
                <a:spcPts val="0"/>
              </a:spcBef>
              <a:spcAft>
                <a:spcPts val="0"/>
              </a:spcAft>
              <a:buNone/>
            </a:pPr>
            <a:r>
              <a:rPr b="1" lang="en"/>
              <a:t>DBMS Process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249" name="Google Shape;249;p31"/>
          <p:cNvSpPr/>
          <p:nvPr/>
        </p:nvSpPr>
        <p:spPr>
          <a:xfrm>
            <a:off x="4572000" y="2500300"/>
            <a:ext cx="1571700" cy="17145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&lt;&lt;thread&gt;&gt;</a:t>
            </a:r>
            <a:endParaRPr b="1"/>
          </a:p>
          <a:p>
            <a:pPr indent="0" lvl="0" marL="0" rtl="0" algn="ctr">
              <a:spcBef>
                <a:spcPts val="0"/>
              </a:spcBef>
              <a:spcAft>
                <a:spcPts val="0"/>
              </a:spcAft>
              <a:buNone/>
            </a:pPr>
            <a:r>
              <a:rPr b="1" lang="en"/>
              <a:t>Network Thread</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250" name="Google Shape;250;p31"/>
          <p:cNvSpPr/>
          <p:nvPr/>
        </p:nvSpPr>
        <p:spPr>
          <a:xfrm>
            <a:off x="4738650" y="3226600"/>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Network Listener</a:t>
            </a:r>
            <a:endParaRPr b="1"/>
          </a:p>
        </p:txBody>
      </p:sp>
      <p:sp>
        <p:nvSpPr>
          <p:cNvPr id="251" name="Google Shape;251;p31"/>
          <p:cNvSpPr/>
          <p:nvPr/>
        </p:nvSpPr>
        <p:spPr>
          <a:xfrm>
            <a:off x="6665125" y="2500300"/>
            <a:ext cx="1571700" cy="38328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&lt;&lt;thread&gt;&gt;</a:t>
            </a:r>
            <a:endParaRPr b="1"/>
          </a:p>
          <a:p>
            <a:pPr indent="0" lvl="0" marL="0" rtl="0" algn="ctr">
              <a:spcBef>
                <a:spcPts val="0"/>
              </a:spcBef>
              <a:spcAft>
                <a:spcPts val="0"/>
              </a:spcAft>
              <a:buNone/>
            </a:pPr>
            <a:r>
              <a:rPr b="1" lang="en"/>
              <a:t>Query Processing</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252" name="Google Shape;252;p31"/>
          <p:cNvSpPr/>
          <p:nvPr/>
        </p:nvSpPr>
        <p:spPr>
          <a:xfrm>
            <a:off x="6831775" y="3321825"/>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Query Processor</a:t>
            </a:r>
            <a:endParaRPr b="1"/>
          </a:p>
        </p:txBody>
      </p:sp>
      <p:sp>
        <p:nvSpPr>
          <p:cNvPr id="253" name="Google Shape;253;p31"/>
          <p:cNvSpPr/>
          <p:nvPr/>
        </p:nvSpPr>
        <p:spPr>
          <a:xfrm>
            <a:off x="6734150" y="4107100"/>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Optimizer</a:t>
            </a:r>
            <a:endParaRPr b="1"/>
          </a:p>
        </p:txBody>
      </p:sp>
      <p:sp>
        <p:nvSpPr>
          <p:cNvPr id="254" name="Google Shape;254;p31"/>
          <p:cNvSpPr/>
          <p:nvPr/>
        </p:nvSpPr>
        <p:spPr>
          <a:xfrm>
            <a:off x="6946075" y="4817250"/>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Execution Engine</a:t>
            </a:r>
            <a:endParaRPr b="1"/>
          </a:p>
        </p:txBody>
      </p:sp>
      <p:sp>
        <p:nvSpPr>
          <p:cNvPr id="255" name="Google Shape;255;p31"/>
          <p:cNvSpPr/>
          <p:nvPr/>
        </p:nvSpPr>
        <p:spPr>
          <a:xfrm>
            <a:off x="6734150" y="5612575"/>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 Access Engine</a:t>
            </a:r>
            <a:endParaRPr b="1"/>
          </a:p>
        </p:txBody>
      </p:sp>
      <p:cxnSp>
        <p:nvCxnSpPr>
          <p:cNvPr id="256" name="Google Shape;256;p31"/>
          <p:cNvCxnSpPr>
            <a:stCxn id="254" idx="2"/>
            <a:endCxn id="255" idx="0"/>
          </p:cNvCxnSpPr>
          <p:nvPr/>
        </p:nvCxnSpPr>
        <p:spPr>
          <a:xfrm flipH="1">
            <a:off x="7353475" y="5436450"/>
            <a:ext cx="211800" cy="176100"/>
          </a:xfrm>
          <a:prstGeom prst="straightConnector1">
            <a:avLst/>
          </a:prstGeom>
          <a:noFill/>
          <a:ln cap="flat" cmpd="sng" w="19050">
            <a:solidFill>
              <a:schemeClr val="dk2"/>
            </a:solidFill>
            <a:prstDash val="solid"/>
            <a:round/>
            <a:headEnd len="med" w="med" type="none"/>
            <a:tailEnd len="med" w="med" type="triangle"/>
          </a:ln>
        </p:spPr>
      </p:cxnSp>
      <p:cxnSp>
        <p:nvCxnSpPr>
          <p:cNvPr id="257" name="Google Shape;257;p31"/>
          <p:cNvCxnSpPr>
            <a:stCxn id="252" idx="2"/>
            <a:endCxn id="253" idx="0"/>
          </p:cNvCxnSpPr>
          <p:nvPr/>
        </p:nvCxnSpPr>
        <p:spPr>
          <a:xfrm flipH="1">
            <a:off x="7353475" y="3941025"/>
            <a:ext cx="97500" cy="166200"/>
          </a:xfrm>
          <a:prstGeom prst="straightConnector1">
            <a:avLst/>
          </a:prstGeom>
          <a:noFill/>
          <a:ln cap="flat" cmpd="sng" w="19050">
            <a:solidFill>
              <a:schemeClr val="dk2"/>
            </a:solidFill>
            <a:prstDash val="solid"/>
            <a:round/>
            <a:headEnd len="med" w="med" type="none"/>
            <a:tailEnd len="med" w="med" type="triangle"/>
          </a:ln>
        </p:spPr>
      </p:cxnSp>
      <p:cxnSp>
        <p:nvCxnSpPr>
          <p:cNvPr id="258" name="Google Shape;258;p31"/>
          <p:cNvCxnSpPr/>
          <p:nvPr/>
        </p:nvCxnSpPr>
        <p:spPr>
          <a:xfrm>
            <a:off x="8070175" y="3941025"/>
            <a:ext cx="83400" cy="845700"/>
          </a:xfrm>
          <a:prstGeom prst="straightConnector1">
            <a:avLst/>
          </a:prstGeom>
          <a:noFill/>
          <a:ln cap="flat" cmpd="sng" w="19050">
            <a:solidFill>
              <a:schemeClr val="dk2"/>
            </a:solidFill>
            <a:prstDash val="solid"/>
            <a:round/>
            <a:headEnd len="med" w="med" type="none"/>
            <a:tailEnd len="med" w="med" type="triangle"/>
          </a:ln>
        </p:spPr>
      </p:cxnSp>
      <p:sp>
        <p:nvSpPr>
          <p:cNvPr id="259" name="Google Shape;259;p31"/>
          <p:cNvSpPr/>
          <p:nvPr/>
        </p:nvSpPr>
        <p:spPr>
          <a:xfrm>
            <a:off x="4798665" y="4726300"/>
            <a:ext cx="15195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&lt;&lt;ipc queue&gt;&gt;</a:t>
            </a:r>
            <a:endParaRPr b="1"/>
          </a:p>
          <a:p>
            <a:pPr indent="0" lvl="0" marL="0" rtl="0" algn="ctr">
              <a:spcBef>
                <a:spcPts val="0"/>
              </a:spcBef>
              <a:spcAft>
                <a:spcPts val="0"/>
              </a:spcAft>
              <a:buNone/>
            </a:pPr>
            <a:r>
              <a:rPr b="1" lang="en"/>
              <a:t>Request Queue</a:t>
            </a:r>
            <a:endParaRPr b="1"/>
          </a:p>
        </p:txBody>
      </p:sp>
      <p:cxnSp>
        <p:nvCxnSpPr>
          <p:cNvPr id="260" name="Google Shape;260;p31"/>
          <p:cNvCxnSpPr>
            <a:stCxn id="250" idx="2"/>
            <a:endCxn id="259" idx="0"/>
          </p:cNvCxnSpPr>
          <p:nvPr/>
        </p:nvCxnSpPr>
        <p:spPr>
          <a:xfrm>
            <a:off x="5357850" y="3845800"/>
            <a:ext cx="200700" cy="880500"/>
          </a:xfrm>
          <a:prstGeom prst="straightConnector1">
            <a:avLst/>
          </a:prstGeom>
          <a:noFill/>
          <a:ln cap="flat" cmpd="sng" w="19050">
            <a:solidFill>
              <a:schemeClr val="dk2"/>
            </a:solidFill>
            <a:prstDash val="solid"/>
            <a:round/>
            <a:headEnd len="med" w="med" type="none"/>
            <a:tailEnd len="med" w="med" type="triangle"/>
          </a:ln>
        </p:spPr>
      </p:cxnSp>
      <p:cxnSp>
        <p:nvCxnSpPr>
          <p:cNvPr id="261" name="Google Shape;261;p31"/>
          <p:cNvCxnSpPr>
            <a:stCxn id="252" idx="1"/>
            <a:endCxn id="259" idx="0"/>
          </p:cNvCxnSpPr>
          <p:nvPr/>
        </p:nvCxnSpPr>
        <p:spPr>
          <a:xfrm flipH="1">
            <a:off x="5558275" y="3631425"/>
            <a:ext cx="1273500" cy="10950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Thread Model</a:t>
            </a:r>
            <a:endParaRPr/>
          </a:p>
        </p:txBody>
      </p:sp>
      <p:sp>
        <p:nvSpPr>
          <p:cNvPr id="267" name="Google Shape;267;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2"/>
          <p:cNvSpPr/>
          <p:nvPr/>
        </p:nvSpPr>
        <p:spPr>
          <a:xfrm>
            <a:off x="2833700" y="1833575"/>
            <a:ext cx="5572200" cy="4821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&lt;&lt;process&gt;&gt;</a:t>
            </a:r>
            <a:endParaRPr b="1"/>
          </a:p>
          <a:p>
            <a:pPr indent="0" lvl="0" marL="0" rtl="0" algn="ctr">
              <a:spcBef>
                <a:spcPts val="0"/>
              </a:spcBef>
              <a:spcAft>
                <a:spcPts val="0"/>
              </a:spcAft>
              <a:buNone/>
            </a:pPr>
            <a:r>
              <a:rPr b="1" lang="en"/>
              <a:t>DBMS Process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269" name="Google Shape;269;p32"/>
          <p:cNvSpPr/>
          <p:nvPr/>
        </p:nvSpPr>
        <p:spPr>
          <a:xfrm>
            <a:off x="3905650" y="2500300"/>
            <a:ext cx="1571700" cy="1440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&lt;&lt;thread&gt;&gt;</a:t>
            </a:r>
            <a:endParaRPr b="1"/>
          </a:p>
          <a:p>
            <a:pPr indent="0" lvl="0" marL="0" rtl="0" algn="ctr">
              <a:spcBef>
                <a:spcPts val="0"/>
              </a:spcBef>
              <a:spcAft>
                <a:spcPts val="0"/>
              </a:spcAft>
              <a:buNone/>
            </a:pPr>
            <a:r>
              <a:rPr b="1" lang="en"/>
              <a:t>Network Thread</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270" name="Google Shape;270;p32"/>
          <p:cNvSpPr/>
          <p:nvPr/>
        </p:nvSpPr>
        <p:spPr>
          <a:xfrm>
            <a:off x="4072300" y="3226600"/>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Network Listener</a:t>
            </a:r>
            <a:endParaRPr b="1"/>
          </a:p>
        </p:txBody>
      </p:sp>
      <p:sp>
        <p:nvSpPr>
          <p:cNvPr id="271" name="Google Shape;271;p32"/>
          <p:cNvSpPr/>
          <p:nvPr/>
        </p:nvSpPr>
        <p:spPr>
          <a:xfrm>
            <a:off x="6665125" y="2309825"/>
            <a:ext cx="1571700" cy="4023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&lt;&lt;thread&gt;&gt;</a:t>
            </a:r>
            <a:endParaRPr b="1"/>
          </a:p>
          <a:p>
            <a:pPr indent="0" lvl="0" marL="0" rtl="0" algn="ctr">
              <a:spcBef>
                <a:spcPts val="0"/>
              </a:spcBef>
              <a:spcAft>
                <a:spcPts val="0"/>
              </a:spcAft>
              <a:buNone/>
            </a:pPr>
            <a:r>
              <a:rPr b="1" lang="en"/>
              <a:t>Query Processing</a:t>
            </a:r>
            <a:endParaRPr b="1"/>
          </a:p>
          <a:p>
            <a:pPr indent="0" lvl="0" marL="0" rtl="0" algn="ctr">
              <a:spcBef>
                <a:spcPts val="0"/>
              </a:spcBef>
              <a:spcAft>
                <a:spcPts val="0"/>
              </a:spcAft>
              <a:buNone/>
            </a:pPr>
            <a:r>
              <a:rPr lang="en"/>
              <a:t>{count=1..40}</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272" name="Google Shape;272;p32"/>
          <p:cNvSpPr/>
          <p:nvPr/>
        </p:nvSpPr>
        <p:spPr>
          <a:xfrm>
            <a:off x="6831775" y="3321825"/>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Query Processor</a:t>
            </a:r>
            <a:endParaRPr b="1"/>
          </a:p>
        </p:txBody>
      </p:sp>
      <p:sp>
        <p:nvSpPr>
          <p:cNvPr id="273" name="Google Shape;273;p32"/>
          <p:cNvSpPr/>
          <p:nvPr/>
        </p:nvSpPr>
        <p:spPr>
          <a:xfrm>
            <a:off x="6734150" y="4107100"/>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Optimizer</a:t>
            </a:r>
            <a:endParaRPr b="1"/>
          </a:p>
        </p:txBody>
      </p:sp>
      <p:sp>
        <p:nvSpPr>
          <p:cNvPr id="274" name="Google Shape;274;p32"/>
          <p:cNvSpPr/>
          <p:nvPr/>
        </p:nvSpPr>
        <p:spPr>
          <a:xfrm>
            <a:off x="6946075" y="4817250"/>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Execution Engine</a:t>
            </a:r>
            <a:endParaRPr b="1"/>
          </a:p>
        </p:txBody>
      </p:sp>
      <p:sp>
        <p:nvSpPr>
          <p:cNvPr id="275" name="Google Shape;275;p32"/>
          <p:cNvSpPr/>
          <p:nvPr/>
        </p:nvSpPr>
        <p:spPr>
          <a:xfrm>
            <a:off x="6734150" y="5612575"/>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 Access Engine</a:t>
            </a:r>
            <a:endParaRPr b="1"/>
          </a:p>
        </p:txBody>
      </p:sp>
      <p:cxnSp>
        <p:nvCxnSpPr>
          <p:cNvPr id="276" name="Google Shape;276;p32"/>
          <p:cNvCxnSpPr>
            <a:stCxn id="274" idx="2"/>
            <a:endCxn id="275" idx="0"/>
          </p:cNvCxnSpPr>
          <p:nvPr/>
        </p:nvCxnSpPr>
        <p:spPr>
          <a:xfrm flipH="1">
            <a:off x="7353475" y="5436450"/>
            <a:ext cx="211800" cy="176100"/>
          </a:xfrm>
          <a:prstGeom prst="straightConnector1">
            <a:avLst/>
          </a:prstGeom>
          <a:noFill/>
          <a:ln cap="flat" cmpd="sng" w="19050">
            <a:solidFill>
              <a:schemeClr val="dk2"/>
            </a:solidFill>
            <a:prstDash val="solid"/>
            <a:round/>
            <a:headEnd len="med" w="med" type="none"/>
            <a:tailEnd len="med" w="med" type="triangle"/>
          </a:ln>
        </p:spPr>
      </p:cxnSp>
      <p:cxnSp>
        <p:nvCxnSpPr>
          <p:cNvPr id="277" name="Google Shape;277;p32"/>
          <p:cNvCxnSpPr>
            <a:stCxn id="272" idx="2"/>
            <a:endCxn id="273" idx="0"/>
          </p:cNvCxnSpPr>
          <p:nvPr/>
        </p:nvCxnSpPr>
        <p:spPr>
          <a:xfrm flipH="1">
            <a:off x="7353475" y="3941025"/>
            <a:ext cx="97500" cy="166200"/>
          </a:xfrm>
          <a:prstGeom prst="straightConnector1">
            <a:avLst/>
          </a:prstGeom>
          <a:noFill/>
          <a:ln cap="flat" cmpd="sng" w="19050">
            <a:solidFill>
              <a:schemeClr val="dk2"/>
            </a:solidFill>
            <a:prstDash val="solid"/>
            <a:round/>
            <a:headEnd len="med" w="med" type="none"/>
            <a:tailEnd len="med" w="med" type="triangle"/>
          </a:ln>
        </p:spPr>
      </p:cxnSp>
      <p:cxnSp>
        <p:nvCxnSpPr>
          <p:cNvPr id="278" name="Google Shape;278;p32"/>
          <p:cNvCxnSpPr/>
          <p:nvPr/>
        </p:nvCxnSpPr>
        <p:spPr>
          <a:xfrm>
            <a:off x="8070175" y="3941025"/>
            <a:ext cx="83400" cy="845700"/>
          </a:xfrm>
          <a:prstGeom prst="straightConnector1">
            <a:avLst/>
          </a:prstGeom>
          <a:noFill/>
          <a:ln cap="flat" cmpd="sng" w="19050">
            <a:solidFill>
              <a:schemeClr val="dk2"/>
            </a:solidFill>
            <a:prstDash val="solid"/>
            <a:round/>
            <a:headEnd len="med" w="med" type="none"/>
            <a:tailEnd len="med" w="med" type="triangle"/>
          </a:ln>
        </p:spPr>
      </p:cxnSp>
      <p:sp>
        <p:nvSpPr>
          <p:cNvPr id="279" name="Google Shape;279;p32"/>
          <p:cNvSpPr/>
          <p:nvPr/>
        </p:nvSpPr>
        <p:spPr>
          <a:xfrm>
            <a:off x="4929615" y="4036113"/>
            <a:ext cx="15195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&lt;&lt;ipc queue&gt;&gt;</a:t>
            </a:r>
            <a:endParaRPr b="1"/>
          </a:p>
          <a:p>
            <a:pPr indent="0" lvl="0" marL="0" rtl="0" algn="ctr">
              <a:spcBef>
                <a:spcPts val="0"/>
              </a:spcBef>
              <a:spcAft>
                <a:spcPts val="0"/>
              </a:spcAft>
              <a:buNone/>
            </a:pPr>
            <a:r>
              <a:rPr b="1" lang="en"/>
              <a:t>Request Queue</a:t>
            </a:r>
            <a:endParaRPr b="1"/>
          </a:p>
        </p:txBody>
      </p:sp>
      <p:cxnSp>
        <p:nvCxnSpPr>
          <p:cNvPr id="280" name="Google Shape;280;p32"/>
          <p:cNvCxnSpPr>
            <a:stCxn id="270" idx="2"/>
            <a:endCxn id="279" idx="0"/>
          </p:cNvCxnSpPr>
          <p:nvPr/>
        </p:nvCxnSpPr>
        <p:spPr>
          <a:xfrm>
            <a:off x="4691500" y="3845800"/>
            <a:ext cx="997800" cy="190200"/>
          </a:xfrm>
          <a:prstGeom prst="straightConnector1">
            <a:avLst/>
          </a:prstGeom>
          <a:noFill/>
          <a:ln cap="flat" cmpd="sng" w="19050">
            <a:solidFill>
              <a:schemeClr val="dk2"/>
            </a:solidFill>
            <a:prstDash val="solid"/>
            <a:round/>
            <a:headEnd len="med" w="med" type="none"/>
            <a:tailEnd len="med" w="med" type="triangle"/>
          </a:ln>
        </p:spPr>
      </p:cxnSp>
      <p:cxnSp>
        <p:nvCxnSpPr>
          <p:cNvPr id="281" name="Google Shape;281;p32"/>
          <p:cNvCxnSpPr>
            <a:stCxn id="272" idx="1"/>
            <a:endCxn id="279" idx="0"/>
          </p:cNvCxnSpPr>
          <p:nvPr/>
        </p:nvCxnSpPr>
        <p:spPr>
          <a:xfrm flipH="1">
            <a:off x="5689375" y="3631425"/>
            <a:ext cx="1142400" cy="404700"/>
          </a:xfrm>
          <a:prstGeom prst="straightConnector1">
            <a:avLst/>
          </a:prstGeom>
          <a:noFill/>
          <a:ln cap="flat" cmpd="sng" w="19050">
            <a:solidFill>
              <a:schemeClr val="dk2"/>
            </a:solidFill>
            <a:prstDash val="solid"/>
            <a:round/>
            <a:headEnd len="med" w="med" type="none"/>
            <a:tailEnd len="med" w="med" type="triangle"/>
          </a:ln>
        </p:spPr>
      </p:cxnSp>
      <p:sp>
        <p:nvSpPr>
          <p:cNvPr id="282" name="Google Shape;282;p32"/>
          <p:cNvSpPr/>
          <p:nvPr/>
        </p:nvSpPr>
        <p:spPr>
          <a:xfrm>
            <a:off x="344125" y="1767975"/>
            <a:ext cx="2132400" cy="20778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&lt;&lt;process&gt;&gt;</a:t>
            </a:r>
            <a:endParaRPr b="1"/>
          </a:p>
          <a:p>
            <a:pPr indent="0" lvl="0" marL="0" rtl="0" algn="ctr">
              <a:spcBef>
                <a:spcPts val="0"/>
              </a:spcBef>
              <a:spcAft>
                <a:spcPts val="0"/>
              </a:spcAft>
              <a:buNone/>
            </a:pPr>
            <a:r>
              <a:rPr b="1" lang="en"/>
              <a:t>DBMS Process</a:t>
            </a:r>
            <a:endParaRPr b="1"/>
          </a:p>
          <a:p>
            <a:pPr indent="0" lvl="0" marL="0" rtl="0" algn="l">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283" name="Google Shape;283;p32"/>
          <p:cNvSpPr/>
          <p:nvPr/>
        </p:nvSpPr>
        <p:spPr>
          <a:xfrm>
            <a:off x="791125" y="2200275"/>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 Code</a:t>
            </a:r>
            <a:endParaRPr b="1"/>
          </a:p>
        </p:txBody>
      </p:sp>
      <p:sp>
        <p:nvSpPr>
          <p:cNvPr id="284" name="Google Shape;284;p32"/>
          <p:cNvSpPr/>
          <p:nvPr/>
        </p:nvSpPr>
        <p:spPr>
          <a:xfrm>
            <a:off x="791125" y="3047950"/>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 SQL Library</a:t>
            </a:r>
            <a:endParaRPr b="1"/>
          </a:p>
        </p:txBody>
      </p:sp>
      <p:cxnSp>
        <p:nvCxnSpPr>
          <p:cNvPr id="285" name="Google Shape;285;p32"/>
          <p:cNvCxnSpPr>
            <a:stCxn id="283" idx="2"/>
            <a:endCxn id="284" idx="0"/>
          </p:cNvCxnSpPr>
          <p:nvPr/>
        </p:nvCxnSpPr>
        <p:spPr>
          <a:xfrm>
            <a:off x="1410325" y="2819475"/>
            <a:ext cx="0" cy="228600"/>
          </a:xfrm>
          <a:prstGeom prst="straightConnector1">
            <a:avLst/>
          </a:prstGeom>
          <a:noFill/>
          <a:ln cap="flat" cmpd="sng" w="19050">
            <a:solidFill>
              <a:schemeClr val="dk2"/>
            </a:solidFill>
            <a:prstDash val="solid"/>
            <a:round/>
            <a:headEnd len="med" w="med" type="none"/>
            <a:tailEnd len="med" w="med" type="triangle"/>
          </a:ln>
        </p:spPr>
      </p:cxnSp>
      <p:sp>
        <p:nvSpPr>
          <p:cNvPr id="286" name="Google Shape;286;p32"/>
          <p:cNvSpPr/>
          <p:nvPr/>
        </p:nvSpPr>
        <p:spPr>
          <a:xfrm>
            <a:off x="3048400" y="4726300"/>
            <a:ext cx="1571700" cy="17145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&lt;&lt;thread&gt;&gt;</a:t>
            </a:r>
            <a:endParaRPr b="1"/>
          </a:p>
          <a:p>
            <a:pPr indent="0" lvl="0" marL="0" rtl="0" algn="ctr">
              <a:spcBef>
                <a:spcPts val="0"/>
              </a:spcBef>
              <a:spcAft>
                <a:spcPts val="0"/>
              </a:spcAft>
              <a:buNone/>
            </a:pPr>
            <a:r>
              <a:rPr b="1" lang="en"/>
              <a:t>I/O Thread</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287" name="Google Shape;287;p32"/>
          <p:cNvSpPr/>
          <p:nvPr/>
        </p:nvSpPr>
        <p:spPr>
          <a:xfrm>
            <a:off x="2928900" y="4793000"/>
            <a:ext cx="1571700" cy="17145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&lt;&lt;thread&gt;&gt;</a:t>
            </a:r>
            <a:endParaRPr b="1"/>
          </a:p>
          <a:p>
            <a:pPr indent="0" lvl="0" marL="0" rtl="0" algn="ctr">
              <a:spcBef>
                <a:spcPts val="0"/>
              </a:spcBef>
              <a:spcAft>
                <a:spcPts val="0"/>
              </a:spcAft>
              <a:buNone/>
            </a:pPr>
            <a:r>
              <a:rPr b="1" lang="en"/>
              <a:t>I/O Thread</a:t>
            </a:r>
            <a:endParaRPr b="1"/>
          </a:p>
          <a:p>
            <a:pPr indent="0" lvl="0" marL="0" rtl="0" algn="ctr">
              <a:spcBef>
                <a:spcPts val="0"/>
              </a:spcBef>
              <a:spcAft>
                <a:spcPts val="0"/>
              </a:spcAft>
              <a:buNone/>
            </a:pPr>
            <a:r>
              <a:rPr lang="en"/>
              <a:t>{count=1..10}</a:t>
            </a:r>
            <a:endParaRPr/>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288" name="Google Shape;288;p32"/>
          <p:cNvSpPr/>
          <p:nvPr/>
        </p:nvSpPr>
        <p:spPr>
          <a:xfrm>
            <a:off x="3095550" y="5821600"/>
            <a:ext cx="1238400" cy="619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Disk I/O Manager</a:t>
            </a:r>
            <a:endParaRPr b="1"/>
          </a:p>
        </p:txBody>
      </p:sp>
      <p:sp>
        <p:nvSpPr>
          <p:cNvPr id="289" name="Google Shape;289;p32"/>
          <p:cNvSpPr/>
          <p:nvPr/>
        </p:nvSpPr>
        <p:spPr>
          <a:xfrm>
            <a:off x="4828125" y="5499325"/>
            <a:ext cx="1519500" cy="845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&lt;&lt;ipc shared memory&gt;&gt;</a:t>
            </a:r>
            <a:endParaRPr b="1"/>
          </a:p>
          <a:p>
            <a:pPr indent="0" lvl="0" marL="0" rtl="0" algn="ctr">
              <a:spcBef>
                <a:spcPts val="0"/>
              </a:spcBef>
              <a:spcAft>
                <a:spcPts val="0"/>
              </a:spcAft>
              <a:buNone/>
            </a:pPr>
            <a:r>
              <a:rPr b="1" lang="en"/>
              <a:t>I/O Request Area</a:t>
            </a:r>
            <a:endParaRPr b="1"/>
          </a:p>
        </p:txBody>
      </p:sp>
      <p:cxnSp>
        <p:nvCxnSpPr>
          <p:cNvPr id="290" name="Google Shape;290;p32"/>
          <p:cNvCxnSpPr>
            <a:stCxn id="288" idx="3"/>
            <a:endCxn id="289" idx="1"/>
          </p:cNvCxnSpPr>
          <p:nvPr/>
        </p:nvCxnSpPr>
        <p:spPr>
          <a:xfrm flipH="1" rot="10800000">
            <a:off x="4333950" y="5922100"/>
            <a:ext cx="494100" cy="2091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32"/>
          <p:cNvCxnSpPr>
            <a:stCxn id="275" idx="1"/>
            <a:endCxn id="289" idx="3"/>
          </p:cNvCxnSpPr>
          <p:nvPr/>
        </p:nvCxnSpPr>
        <p:spPr>
          <a:xfrm rot="10800000">
            <a:off x="6347750" y="5922175"/>
            <a:ext cx="386400" cy="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32"/>
          <p:cNvCxnSpPr>
            <a:stCxn id="284" idx="2"/>
          </p:cNvCxnSpPr>
          <p:nvPr/>
        </p:nvCxnSpPr>
        <p:spPr>
          <a:xfrm>
            <a:off x="1410325" y="3667150"/>
            <a:ext cx="0" cy="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32"/>
          <p:cNvCxnSpPr>
            <a:stCxn id="284" idx="3"/>
            <a:endCxn id="270" idx="1"/>
          </p:cNvCxnSpPr>
          <p:nvPr/>
        </p:nvCxnSpPr>
        <p:spPr>
          <a:xfrm>
            <a:off x="2029525" y="3357550"/>
            <a:ext cx="2042700" cy="178800"/>
          </a:xfrm>
          <a:prstGeom prst="straightConnector1">
            <a:avLst/>
          </a:prstGeom>
          <a:noFill/>
          <a:ln cap="flat" cmpd="sng" w="19050">
            <a:solidFill>
              <a:schemeClr val="dk2"/>
            </a:solidFill>
            <a:prstDash val="solid"/>
            <a:round/>
            <a:headEnd len="med" w="med" type="none"/>
            <a:tailEnd len="med" w="med" type="triangle"/>
          </a:ln>
        </p:spPr>
      </p:cxnSp>
      <p:sp>
        <p:nvSpPr>
          <p:cNvPr id="294" name="Google Shape;294;p32"/>
          <p:cNvSpPr txBox="1"/>
          <p:nvPr/>
        </p:nvSpPr>
        <p:spPr>
          <a:xfrm>
            <a:off x="2092263" y="2902975"/>
            <a:ext cx="19173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Type={socket stream}</a:t>
            </a:r>
            <a:endParaRPr>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 the Elements to the Tasks</a:t>
            </a:r>
            <a:endParaRPr/>
          </a:p>
        </p:txBody>
      </p:sp>
      <p:sp>
        <p:nvSpPr>
          <p:cNvPr id="300" name="Google Shape;300;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Work out how many processes are needed and decide which functional elements will run in each process.</a:t>
            </a:r>
            <a:endParaRPr/>
          </a:p>
          <a:p>
            <a:pPr indent="-381000" lvl="1" marL="914400" rtl="0" algn="l">
              <a:spcBef>
                <a:spcPts val="0"/>
              </a:spcBef>
              <a:spcAft>
                <a:spcPts val="0"/>
              </a:spcAft>
              <a:buSzPts val="2400"/>
              <a:buChar char="○"/>
            </a:pPr>
            <a:r>
              <a:rPr lang="en"/>
              <a:t>Simple case: one element per process, or all elements in one process (not concurrent).</a:t>
            </a:r>
            <a:endParaRPr/>
          </a:p>
          <a:p>
            <a:pPr indent="-381000" lvl="1" marL="914400" rtl="0" algn="l">
              <a:spcBef>
                <a:spcPts val="0"/>
              </a:spcBef>
              <a:spcAft>
                <a:spcPts val="0"/>
              </a:spcAft>
              <a:buSzPts val="2400"/>
              <a:buChar char="○"/>
            </a:pPr>
            <a:r>
              <a:rPr lang="en"/>
              <a:t>More complex: some elements spread over multiple processes.</a:t>
            </a:r>
            <a:endParaRPr/>
          </a:p>
          <a:p>
            <a:pPr indent="-419100" lvl="0" marL="457200" rtl="0" algn="l">
              <a:spcBef>
                <a:spcPts val="0"/>
              </a:spcBef>
              <a:spcAft>
                <a:spcPts val="0"/>
              </a:spcAft>
              <a:buSzPts val="3000"/>
              <a:buChar char="●"/>
            </a:pPr>
            <a:r>
              <a:rPr lang="en"/>
              <a:t>Only introduce concurrency when required.</a:t>
            </a:r>
            <a:endParaRPr/>
          </a:p>
          <a:p>
            <a:pPr indent="-381000" lvl="1" marL="914400" rtl="0" algn="l">
              <a:spcBef>
                <a:spcPts val="0"/>
              </a:spcBef>
              <a:spcAft>
                <a:spcPts val="0"/>
              </a:spcAft>
              <a:buSzPts val="2400"/>
              <a:buChar char="○"/>
            </a:pPr>
            <a:r>
              <a:rPr lang="en"/>
              <a:t>Adds overhead to interelement communication.</a:t>
            </a:r>
            <a:endParaRPr/>
          </a:p>
          <a:p>
            <a:pPr indent="-381000" lvl="1" marL="914400" rtl="0" algn="l">
              <a:spcBef>
                <a:spcPts val="0"/>
              </a:spcBef>
              <a:spcAft>
                <a:spcPts val="0"/>
              </a:spcAft>
              <a:buSzPts val="2400"/>
              <a:buChar char="○"/>
            </a:pPr>
            <a:r>
              <a:rPr lang="en"/>
              <a:t>Only add when needed for scalability, distribution, isolation, etc.</a:t>
            </a:r>
            <a:endParaRPr/>
          </a:p>
        </p:txBody>
      </p:sp>
      <p:sp>
        <p:nvSpPr>
          <p:cNvPr id="301" name="Google Shape;301;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Activities</a:t>
            </a:r>
            <a:endParaRPr/>
          </a:p>
        </p:txBody>
      </p:sp>
      <p:sp>
        <p:nvSpPr>
          <p:cNvPr id="307" name="Google Shape;307;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Determine the Threading Design</a:t>
            </a:r>
            <a:endParaRPr b="1"/>
          </a:p>
          <a:p>
            <a:pPr indent="-381000" lvl="0" marL="457200" rtl="0" algn="l">
              <a:spcBef>
                <a:spcPts val="600"/>
              </a:spcBef>
              <a:spcAft>
                <a:spcPts val="0"/>
              </a:spcAft>
              <a:buSzPts val="2400"/>
              <a:buChar char="●"/>
            </a:pPr>
            <a:r>
              <a:rPr lang="en" sz="2400"/>
              <a:t>Deciding how many threads per process.</a:t>
            </a:r>
            <a:endParaRPr sz="2400"/>
          </a:p>
          <a:p>
            <a:pPr indent="-381000" lvl="0" marL="457200" rtl="0" algn="l">
              <a:spcBef>
                <a:spcPts val="0"/>
              </a:spcBef>
              <a:spcAft>
                <a:spcPts val="0"/>
              </a:spcAft>
              <a:buSzPts val="2400"/>
              <a:buChar char="●"/>
            </a:pPr>
            <a:r>
              <a:rPr lang="en" sz="2400"/>
              <a:t>Often not part of architecture, except to prescribe a general approach or patterns.</a:t>
            </a:r>
            <a:endParaRPr sz="2400"/>
          </a:p>
          <a:p>
            <a:pPr indent="-381000" lvl="1" marL="914400" rtl="0" algn="l">
              <a:spcBef>
                <a:spcPts val="0"/>
              </a:spcBef>
              <a:spcAft>
                <a:spcPts val="0"/>
              </a:spcAft>
              <a:buSzPts val="2400"/>
              <a:buChar char="○"/>
            </a:pPr>
            <a:r>
              <a:rPr lang="en"/>
              <a:t>Important to specify if threading impacts quality properties.</a:t>
            </a:r>
            <a:endParaRPr/>
          </a:p>
          <a:p>
            <a:pPr indent="0" lvl="0" marL="0" rtl="0" algn="l">
              <a:spcBef>
                <a:spcPts val="600"/>
              </a:spcBef>
              <a:spcAft>
                <a:spcPts val="0"/>
              </a:spcAft>
              <a:buNone/>
            </a:pPr>
            <a:r>
              <a:rPr b="1" lang="en"/>
              <a:t>Define the IPC Mechanisms to Use</a:t>
            </a:r>
            <a:endParaRPr b="1"/>
          </a:p>
          <a:p>
            <a:pPr indent="-381000" lvl="0" marL="457200" rtl="0" algn="l">
              <a:spcBef>
                <a:spcPts val="600"/>
              </a:spcBef>
              <a:spcAft>
                <a:spcPts val="0"/>
              </a:spcAft>
              <a:buSzPts val="2400"/>
              <a:buChar char="●"/>
            </a:pPr>
            <a:r>
              <a:rPr lang="en" sz="2400"/>
              <a:t>Must consider how processes will communicate.</a:t>
            </a:r>
            <a:endParaRPr sz="2400"/>
          </a:p>
          <a:p>
            <a:pPr indent="-381000" lvl="1" marL="914400" rtl="0" algn="l">
              <a:spcBef>
                <a:spcPts val="0"/>
              </a:spcBef>
              <a:spcAft>
                <a:spcPts val="0"/>
              </a:spcAft>
              <a:buSzPts val="2400"/>
              <a:buChar char="○"/>
            </a:pPr>
            <a:r>
              <a:rPr lang="en"/>
              <a:t>Minimize intertask communication.</a:t>
            </a:r>
            <a:endParaRPr/>
          </a:p>
          <a:p>
            <a:pPr indent="-381000" lvl="1" marL="914400" rtl="0" algn="l">
              <a:spcBef>
                <a:spcPts val="0"/>
              </a:spcBef>
              <a:spcAft>
                <a:spcPts val="0"/>
              </a:spcAft>
              <a:buSzPts val="2400"/>
              <a:buChar char="○"/>
            </a:pPr>
            <a:r>
              <a:rPr lang="en"/>
              <a:t>Many libraries available for implementation.</a:t>
            </a:r>
            <a:endParaRPr/>
          </a:p>
          <a:p>
            <a:pPr indent="-381000" lvl="0" marL="457200" rtl="0" algn="l">
              <a:spcBef>
                <a:spcPts val="0"/>
              </a:spcBef>
              <a:spcAft>
                <a:spcPts val="0"/>
              </a:spcAft>
              <a:buSzPts val="2400"/>
              <a:buChar char="●"/>
            </a:pPr>
            <a:r>
              <a:rPr lang="en" sz="2400"/>
              <a:t>Define a system-wide approach.</a:t>
            </a:r>
            <a:br>
              <a:rPr lang="en" sz="2400"/>
            </a:br>
            <a:endParaRPr sz="2400"/>
          </a:p>
        </p:txBody>
      </p:sp>
      <p:sp>
        <p:nvSpPr>
          <p:cNvPr id="308" name="Google Shape;308;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Define </a:t>
            </a:r>
            <a:r>
              <a:rPr lang="en" sz="3400"/>
              <a:t>Resource Sharing </a:t>
            </a:r>
            <a:r>
              <a:rPr lang="en" sz="3400"/>
              <a:t>Mechanisms</a:t>
            </a:r>
            <a:endParaRPr sz="3400"/>
          </a:p>
        </p:txBody>
      </p:sp>
      <p:sp>
        <p:nvSpPr>
          <p:cNvPr id="314" name="Google Shape;314;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Threads share resources (such as memory spaces), and you must control how these resources are used.</a:t>
            </a:r>
            <a:endParaRPr/>
          </a:p>
          <a:p>
            <a:pPr indent="-381000" lvl="1" marL="914400" rtl="0" algn="l">
              <a:spcBef>
                <a:spcPts val="0"/>
              </a:spcBef>
              <a:spcAft>
                <a:spcPts val="0"/>
              </a:spcAft>
              <a:buSzPts val="2400"/>
              <a:buChar char="○"/>
            </a:pPr>
            <a:r>
              <a:rPr lang="en"/>
              <a:t>Usually achieved through a locking protocol.</a:t>
            </a:r>
            <a:endParaRPr/>
          </a:p>
          <a:p>
            <a:pPr indent="-381000" lvl="1" marL="914400" rtl="0" algn="l">
              <a:spcBef>
                <a:spcPts val="0"/>
              </a:spcBef>
              <a:spcAft>
                <a:spcPts val="0"/>
              </a:spcAft>
              <a:buSzPts val="2400"/>
              <a:buChar char="○"/>
            </a:pPr>
            <a:r>
              <a:rPr lang="en"/>
              <a:t>When one process is using a resource, all others are prevented from using it.</a:t>
            </a:r>
            <a:endParaRPr/>
          </a:p>
          <a:p>
            <a:pPr indent="-419100" lvl="0" marL="457200" rtl="0" algn="l">
              <a:spcBef>
                <a:spcPts val="0"/>
              </a:spcBef>
              <a:spcAft>
                <a:spcPts val="0"/>
              </a:spcAft>
              <a:buSzPts val="3000"/>
              <a:buChar char="●"/>
            </a:pPr>
            <a:r>
              <a:rPr lang="en"/>
              <a:t>In the architecture, you must define resource sharing in terms of the effect on the system as a whole.</a:t>
            </a:r>
            <a:endParaRPr/>
          </a:p>
        </p:txBody>
      </p:sp>
      <p:sp>
        <p:nvSpPr>
          <p:cNvPr id="315" name="Google Shape;315;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Assign Priorities</a:t>
            </a:r>
            <a:r>
              <a:rPr lang="en" sz="3000"/>
              <a:t> to Threads and Processes</a:t>
            </a:r>
            <a:endParaRPr sz="3000"/>
          </a:p>
        </p:txBody>
      </p:sp>
      <p:sp>
        <p:nvSpPr>
          <p:cNvPr id="321" name="Google Shape;321;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Processes on a single machine can be prioritized so more important work is completed before less important work.</a:t>
            </a:r>
            <a:endParaRPr/>
          </a:p>
          <a:p>
            <a:pPr indent="-381000" lvl="1" marL="914400" rtl="0" algn="l">
              <a:spcBef>
                <a:spcPts val="0"/>
              </a:spcBef>
              <a:spcAft>
                <a:spcPts val="0"/>
              </a:spcAft>
              <a:buSzPts val="2400"/>
              <a:buChar char="○"/>
            </a:pPr>
            <a:r>
              <a:rPr lang="en"/>
              <a:t>Done within OS. Tasks are given runtime priorities and controlled by OS thread scheduler.</a:t>
            </a:r>
            <a:endParaRPr/>
          </a:p>
          <a:p>
            <a:pPr indent="-419100" lvl="0" marL="457200" rtl="0" algn="l">
              <a:spcBef>
                <a:spcPts val="0"/>
              </a:spcBef>
              <a:spcAft>
                <a:spcPts val="0"/>
              </a:spcAft>
              <a:buSzPts val="3000"/>
              <a:buChar char="●"/>
            </a:pPr>
            <a:r>
              <a:rPr lang="en"/>
              <a:t>In general, avoid explicitly assigning priorities. Complicates model, and can cause problems.</a:t>
            </a:r>
            <a:endParaRPr/>
          </a:p>
          <a:p>
            <a:pPr indent="-419100" lvl="0" marL="457200" rtl="0" algn="l">
              <a:spcBef>
                <a:spcPts val="0"/>
              </a:spcBef>
              <a:spcAft>
                <a:spcPts val="0"/>
              </a:spcAft>
              <a:buSzPts val="3000"/>
              <a:buChar char="●"/>
            </a:pPr>
            <a:r>
              <a:rPr lang="en"/>
              <a:t>If needed, keep assignments simple and regular. Reassess throughout development.</a:t>
            </a:r>
            <a:endParaRPr/>
          </a:p>
        </p:txBody>
      </p:sp>
      <p:sp>
        <p:nvSpPr>
          <p:cNvPr id="322" name="Google Shape;322;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Analyze Deadlock and Contention</a:t>
            </a:r>
            <a:endParaRPr/>
          </a:p>
        </p:txBody>
      </p:sp>
      <p:sp>
        <p:nvSpPr>
          <p:cNvPr id="328" name="Google Shape;328;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Deadlock occurs when a process fails to release a shared resource, and all others wait forever for it.</a:t>
            </a:r>
            <a:endParaRPr/>
          </a:p>
          <a:p>
            <a:pPr indent="-381000" lvl="1" marL="914400" rtl="0" algn="l">
              <a:spcBef>
                <a:spcPts val="0"/>
              </a:spcBef>
              <a:spcAft>
                <a:spcPts val="0"/>
              </a:spcAft>
              <a:buSzPts val="2400"/>
              <a:buChar char="○"/>
            </a:pPr>
            <a:r>
              <a:rPr lang="en"/>
              <a:t>Analysis techniques can identify likely sources of deadlock (i.e., petri net analysis)</a:t>
            </a:r>
            <a:endParaRPr/>
          </a:p>
          <a:p>
            <a:pPr indent="-419100" lvl="0" marL="457200" rtl="0" algn="l">
              <a:spcBef>
                <a:spcPts val="0"/>
              </a:spcBef>
              <a:spcAft>
                <a:spcPts val="0"/>
              </a:spcAft>
              <a:buSzPts val="3000"/>
              <a:buChar char="●"/>
            </a:pPr>
            <a:r>
              <a:rPr lang="en"/>
              <a:t>Contention occurs when multiple tasks want a shared resource concurrently.</a:t>
            </a:r>
            <a:endParaRPr/>
          </a:p>
          <a:p>
            <a:pPr indent="-381000" lvl="1" marL="914400" rtl="0" algn="l">
              <a:spcBef>
                <a:spcPts val="0"/>
              </a:spcBef>
              <a:spcAft>
                <a:spcPts val="0"/>
              </a:spcAft>
              <a:buSzPts val="2400"/>
              <a:buChar char="○"/>
            </a:pPr>
            <a:r>
              <a:rPr lang="en"/>
              <a:t>If contention is high, system will slow dramatically.</a:t>
            </a:r>
            <a:endParaRPr/>
          </a:p>
          <a:p>
            <a:pPr indent="-381000" lvl="1" marL="914400" rtl="0" algn="l">
              <a:spcBef>
                <a:spcPts val="0"/>
              </a:spcBef>
              <a:spcAft>
                <a:spcPts val="0"/>
              </a:spcAft>
              <a:buSzPts val="2400"/>
              <a:buChar char="○"/>
            </a:pPr>
            <a:r>
              <a:rPr lang="en"/>
              <a:t>Estimate how many tasks will need a resource concurrently, establish likely wait times.</a:t>
            </a:r>
            <a:endParaRPr/>
          </a:p>
        </p:txBody>
      </p:sp>
      <p:sp>
        <p:nvSpPr>
          <p:cNvPr id="329" name="Google Shape;329;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Concurrency View</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Describes the concurrent structure of the system and maps functional elements to concurrency units to identify the parts of the system that can execute concurrently.</a:t>
            </a:r>
            <a:endParaRPr/>
          </a:p>
          <a:p>
            <a:pPr indent="-419100" lvl="0" marL="457200" rtl="0" algn="l">
              <a:spcBef>
                <a:spcPts val="0"/>
              </a:spcBef>
              <a:spcAft>
                <a:spcPts val="0"/>
              </a:spcAft>
              <a:buSzPts val="3000"/>
              <a:buChar char="●"/>
            </a:pPr>
            <a:r>
              <a:rPr lang="en"/>
              <a:t>Describes how concurrent execution is coordinated and controlled. </a:t>
            </a:r>
            <a:endParaRPr/>
          </a:p>
          <a:p>
            <a:pPr indent="-381000" lvl="1" marL="914400" rtl="0" algn="l">
              <a:spcBef>
                <a:spcPts val="0"/>
              </a:spcBef>
              <a:spcAft>
                <a:spcPts val="0"/>
              </a:spcAft>
              <a:buSzPts val="2400"/>
              <a:buChar char="○"/>
            </a:pPr>
            <a:r>
              <a:rPr b="1" lang="en"/>
              <a:t>Process Model:</a:t>
            </a:r>
            <a:r>
              <a:rPr lang="en"/>
              <a:t> Shows processes, threads, and interprocess </a:t>
            </a:r>
            <a:r>
              <a:rPr lang="en"/>
              <a:t>communication</a:t>
            </a:r>
            <a:r>
              <a:rPr lang="en"/>
              <a:t> structure.</a:t>
            </a:r>
            <a:endParaRPr/>
          </a:p>
          <a:p>
            <a:pPr indent="-381000" lvl="1" marL="914400" rtl="0" algn="l">
              <a:spcBef>
                <a:spcPts val="0"/>
              </a:spcBef>
              <a:spcAft>
                <a:spcPts val="0"/>
              </a:spcAft>
              <a:buSzPts val="2400"/>
              <a:buChar char="○"/>
            </a:pPr>
            <a:r>
              <a:rPr b="1" lang="en"/>
              <a:t>State Model: </a:t>
            </a:r>
            <a:r>
              <a:rPr lang="en"/>
              <a:t>Shows the set of states runtime elements can be in, and how to transition between them</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8"/>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Concurrency Pitfalls</a:t>
            </a:r>
            <a:endParaRPr b="1" sz="4800">
              <a:solidFill>
                <a:srgbClr val="FFFFFF"/>
              </a:solidFill>
            </a:endParaRPr>
          </a:p>
        </p:txBody>
      </p:sp>
      <p:sp>
        <p:nvSpPr>
          <p:cNvPr id="335" name="Google Shape;335;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 the Wrong Aspects</a:t>
            </a:r>
            <a:endParaRPr/>
          </a:p>
        </p:txBody>
      </p:sp>
      <p:sp>
        <p:nvSpPr>
          <p:cNvPr id="341" name="Google Shape;341;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Your role is on the system as a whole.</a:t>
            </a:r>
            <a:endParaRPr/>
          </a:p>
          <a:p>
            <a:pPr indent="-381000" lvl="1" marL="914400" rtl="0" algn="l">
              <a:spcBef>
                <a:spcPts val="0"/>
              </a:spcBef>
              <a:spcAft>
                <a:spcPts val="0"/>
              </a:spcAft>
              <a:buSzPts val="2400"/>
              <a:buChar char="○"/>
            </a:pPr>
            <a:r>
              <a:rPr lang="en"/>
              <a:t>Low-level individual thread structure and coordination is an implementation detail.</a:t>
            </a:r>
            <a:endParaRPr/>
          </a:p>
          <a:p>
            <a:pPr indent="-419100" lvl="0" marL="457200" rtl="0" algn="l">
              <a:spcBef>
                <a:spcPts val="0"/>
              </a:spcBef>
              <a:spcAft>
                <a:spcPts val="0"/>
              </a:spcAft>
              <a:buSzPts val="3000"/>
              <a:buChar char="●"/>
            </a:pPr>
            <a:r>
              <a:rPr lang="en"/>
              <a:t>Model overall concurrency structure and mapping of elements to that structure. </a:t>
            </a:r>
            <a:endParaRPr/>
          </a:p>
          <a:p>
            <a:pPr indent="-419100" lvl="0" marL="457200" rtl="0" algn="l">
              <a:spcBef>
                <a:spcPts val="0"/>
              </a:spcBef>
              <a:spcAft>
                <a:spcPts val="0"/>
              </a:spcAft>
              <a:buSzPts val="3000"/>
              <a:buChar char="●"/>
            </a:pPr>
            <a:r>
              <a:rPr lang="en"/>
              <a:t>Specify overall approaches and patterns.</a:t>
            </a:r>
            <a:endParaRPr/>
          </a:p>
          <a:p>
            <a:pPr indent="-419100" lvl="0" marL="457200" rtl="0" algn="l">
              <a:spcBef>
                <a:spcPts val="0"/>
              </a:spcBef>
              <a:spcAft>
                <a:spcPts val="0"/>
              </a:spcAft>
              <a:buSzPts val="3000"/>
              <a:buChar char="●"/>
            </a:pPr>
            <a:r>
              <a:rPr lang="en"/>
              <a:t>Focus on architectural significance.</a:t>
            </a:r>
            <a:endParaRPr/>
          </a:p>
          <a:p>
            <a:pPr indent="-419100" lvl="0" marL="457200" rtl="0" algn="l">
              <a:spcBef>
                <a:spcPts val="0"/>
              </a:spcBef>
              <a:spcAft>
                <a:spcPts val="0"/>
              </a:spcAft>
              <a:buSzPts val="3000"/>
              <a:buChar char="●"/>
            </a:pPr>
            <a:r>
              <a:rPr lang="en"/>
              <a:t>Involve developers as early as possible so they can plan detailed aspects of problem.</a:t>
            </a:r>
            <a:endParaRPr/>
          </a:p>
        </p:txBody>
      </p:sp>
      <p:sp>
        <p:nvSpPr>
          <p:cNvPr id="342" name="Google Shape;342;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Contention</a:t>
            </a:r>
            <a:endParaRPr/>
          </a:p>
        </p:txBody>
      </p:sp>
      <p:sp>
        <p:nvSpPr>
          <p:cNvPr id="348" name="Google Shape;348;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Usually manifested as long wait times for shared resources.</a:t>
            </a:r>
            <a:endParaRPr/>
          </a:p>
          <a:p>
            <a:pPr indent="-419100" lvl="0" marL="457200" rtl="0" algn="l">
              <a:spcBef>
                <a:spcPts val="0"/>
              </a:spcBef>
              <a:spcAft>
                <a:spcPts val="0"/>
              </a:spcAft>
              <a:buSzPts val="3000"/>
              <a:buChar char="●"/>
            </a:pPr>
            <a:r>
              <a:rPr lang="en"/>
              <a:t>Often impossible to eliminate entirely.</a:t>
            </a:r>
            <a:endParaRPr/>
          </a:p>
          <a:p>
            <a:pPr indent="-381000" lvl="1" marL="914400" rtl="0" algn="l">
              <a:spcBef>
                <a:spcPts val="0"/>
              </a:spcBef>
              <a:spcAft>
                <a:spcPts val="0"/>
              </a:spcAft>
              <a:buSzPts val="2400"/>
              <a:buChar char="○"/>
            </a:pPr>
            <a:r>
              <a:rPr lang="en"/>
              <a:t>Reduce to an acceptable level.</a:t>
            </a:r>
            <a:endParaRPr/>
          </a:p>
          <a:p>
            <a:pPr indent="-381000" lvl="1" marL="914400" rtl="0" algn="l">
              <a:spcBef>
                <a:spcPts val="0"/>
              </a:spcBef>
              <a:spcAft>
                <a:spcPts val="0"/>
              </a:spcAft>
              <a:buSzPts val="2400"/>
              <a:buChar char="○"/>
            </a:pPr>
            <a:r>
              <a:rPr lang="en"/>
              <a:t>Usage scenarios can be used to predict where there will be high levels of concurrency.</a:t>
            </a:r>
            <a:endParaRPr/>
          </a:p>
          <a:p>
            <a:pPr indent="-381000" lvl="1" marL="914400" rtl="0" algn="l">
              <a:spcBef>
                <a:spcPts val="0"/>
              </a:spcBef>
              <a:spcAft>
                <a:spcPts val="0"/>
              </a:spcAft>
              <a:buSzPts val="2400"/>
              <a:buChar char="○"/>
            </a:pPr>
            <a:r>
              <a:rPr lang="en"/>
              <a:t>Decompose locks on large resources into finer-grained locks (reduce time locks held).</a:t>
            </a:r>
            <a:endParaRPr/>
          </a:p>
          <a:p>
            <a:pPr indent="-381000" lvl="1" marL="914400" rtl="0" algn="l">
              <a:spcBef>
                <a:spcPts val="0"/>
              </a:spcBef>
              <a:spcAft>
                <a:spcPts val="0"/>
              </a:spcAft>
              <a:buSzPts val="2400"/>
              <a:buChar char="○"/>
            </a:pPr>
            <a:r>
              <a:rPr lang="en"/>
              <a:t>Perform optimistic locking.</a:t>
            </a:r>
            <a:endParaRPr/>
          </a:p>
          <a:p>
            <a:pPr indent="-381000" lvl="1" marL="914400" rtl="0" algn="l">
              <a:spcBef>
                <a:spcPts val="0"/>
              </a:spcBef>
              <a:spcAft>
                <a:spcPts val="0"/>
              </a:spcAft>
              <a:buSzPts val="2400"/>
              <a:buChar char="○"/>
            </a:pPr>
            <a:r>
              <a:rPr lang="en"/>
              <a:t>Remove shared resources or make immutable.</a:t>
            </a:r>
            <a:endParaRPr/>
          </a:p>
          <a:p>
            <a:pPr indent="-381000" lvl="1" marL="914400" rtl="0" algn="l">
              <a:spcBef>
                <a:spcPts val="0"/>
              </a:spcBef>
              <a:spcAft>
                <a:spcPts val="0"/>
              </a:spcAft>
              <a:buSzPts val="2400"/>
              <a:buChar char="○"/>
            </a:pPr>
            <a:r>
              <a:rPr lang="en"/>
              <a:t>Reduce concurrency around contention points.</a:t>
            </a:r>
            <a:endParaRPr/>
          </a:p>
          <a:p>
            <a:pPr indent="-381000" lvl="1" marL="914400" rtl="0" algn="l">
              <a:spcBef>
                <a:spcPts val="0"/>
              </a:spcBef>
              <a:spcAft>
                <a:spcPts val="0"/>
              </a:spcAft>
              <a:buSzPts val="2400"/>
              <a:buChar char="○"/>
            </a:pPr>
            <a:r>
              <a:rPr lang="en"/>
              <a:t>Avoid locking by using </a:t>
            </a:r>
            <a:r>
              <a:rPr lang="en"/>
              <a:t>approximately</a:t>
            </a:r>
            <a:r>
              <a:rPr lang="en"/>
              <a:t> correct results.</a:t>
            </a:r>
            <a:endParaRPr/>
          </a:p>
        </p:txBody>
      </p:sp>
      <p:sp>
        <p:nvSpPr>
          <p:cNvPr id="349" name="Google Shape;349;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Deadlock</a:t>
            </a:r>
            <a:endParaRPr/>
          </a:p>
        </p:txBody>
      </p:sp>
      <p:sp>
        <p:nvSpPr>
          <p:cNvPr id="355" name="Google Shape;355;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Manifests when processes are waiting for a locked resource that never unlocks.</a:t>
            </a:r>
            <a:endParaRPr/>
          </a:p>
          <a:p>
            <a:pPr indent="-419100" lvl="0" marL="457200" rtl="0" algn="l">
              <a:spcBef>
                <a:spcPts val="0"/>
              </a:spcBef>
              <a:spcAft>
                <a:spcPts val="0"/>
              </a:spcAft>
              <a:buSzPts val="3000"/>
              <a:buChar char="●"/>
            </a:pPr>
            <a:r>
              <a:rPr lang="en"/>
              <a:t>Try to redesign to avoid deadlock points.</a:t>
            </a:r>
            <a:endParaRPr/>
          </a:p>
          <a:p>
            <a:pPr indent="-419100" lvl="0" marL="457200" rtl="0" algn="l">
              <a:spcBef>
                <a:spcPts val="0"/>
              </a:spcBef>
              <a:spcAft>
                <a:spcPts val="0"/>
              </a:spcAft>
              <a:buSzPts val="3000"/>
              <a:buChar char="●"/>
            </a:pPr>
            <a:r>
              <a:rPr lang="en"/>
              <a:t>Ensure resources are allocated and locked in a fixed order.</a:t>
            </a:r>
            <a:endParaRPr/>
          </a:p>
          <a:p>
            <a:pPr indent="-419100" lvl="0" marL="457200" rtl="0" algn="l">
              <a:spcBef>
                <a:spcPts val="0"/>
              </a:spcBef>
              <a:spcAft>
                <a:spcPts val="0"/>
              </a:spcAft>
              <a:buSzPts val="3000"/>
              <a:buChar char="●"/>
            </a:pPr>
            <a:r>
              <a:rPr lang="en"/>
              <a:t>Isolate</a:t>
            </a:r>
            <a:r>
              <a:rPr lang="en"/>
              <a:t> parallel tasks and control timing.</a:t>
            </a:r>
            <a:endParaRPr/>
          </a:p>
          <a:p>
            <a:pPr indent="-419100" lvl="0" marL="457200" rtl="0" algn="l">
              <a:spcBef>
                <a:spcPts val="0"/>
              </a:spcBef>
              <a:spcAft>
                <a:spcPts val="0"/>
              </a:spcAft>
              <a:buSzPts val="3000"/>
              <a:buChar char="●"/>
            </a:pPr>
            <a:r>
              <a:rPr lang="en"/>
              <a:t>Reduce number or duration of locks.</a:t>
            </a:r>
            <a:endParaRPr/>
          </a:p>
          <a:p>
            <a:pPr indent="-419100" lvl="0" marL="457200" rtl="0" algn="l">
              <a:spcBef>
                <a:spcPts val="0"/>
              </a:spcBef>
              <a:spcAft>
                <a:spcPts val="0"/>
              </a:spcAft>
              <a:buSzPts val="3000"/>
              <a:buChar char="●"/>
            </a:pPr>
            <a:r>
              <a:rPr lang="en"/>
              <a:t>Some commercial products (DBMS) provide tools for handling deadlock. Use, but be careful that they integrate into your project.</a:t>
            </a:r>
            <a:endParaRPr/>
          </a:p>
        </p:txBody>
      </p:sp>
      <p:sp>
        <p:nvSpPr>
          <p:cNvPr id="356" name="Google Shape;356;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Race Conditions</a:t>
            </a:r>
            <a:endParaRPr/>
          </a:p>
        </p:txBody>
      </p:sp>
      <p:sp>
        <p:nvSpPr>
          <p:cNvPr id="362" name="Google Shape;362;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Occurs when two tasks try to perform the same action concurrently.</a:t>
            </a:r>
            <a:endParaRPr/>
          </a:p>
          <a:p>
            <a:pPr indent="-381000" lvl="1" marL="914400" rtl="0" algn="l">
              <a:spcBef>
                <a:spcPts val="0"/>
              </a:spcBef>
              <a:spcAft>
                <a:spcPts val="0"/>
              </a:spcAft>
              <a:buSzPts val="2400"/>
              <a:buChar char="○"/>
            </a:pPr>
            <a:r>
              <a:rPr lang="en"/>
              <a:t>Problem if system not planned to deal with concurrent attempts to perform an action.</a:t>
            </a:r>
            <a:endParaRPr/>
          </a:p>
          <a:p>
            <a:pPr indent="-381000" lvl="1" marL="914400" rtl="0" algn="l">
              <a:spcBef>
                <a:spcPts val="0"/>
              </a:spcBef>
              <a:spcAft>
                <a:spcPts val="0"/>
              </a:spcAft>
              <a:buSzPts val="2400"/>
              <a:buChar char="○"/>
            </a:pPr>
            <a:r>
              <a:rPr lang="en"/>
              <a:t>Can result in data loss or corruption.</a:t>
            </a:r>
            <a:endParaRPr/>
          </a:p>
          <a:p>
            <a:pPr indent="-419100" lvl="0" marL="457200" rtl="0" algn="l">
              <a:spcBef>
                <a:spcPts val="0"/>
              </a:spcBef>
              <a:spcAft>
                <a:spcPts val="0"/>
              </a:spcAft>
              <a:buSzPts val="3000"/>
              <a:buChar char="●"/>
            </a:pPr>
            <a:r>
              <a:rPr lang="en"/>
              <a:t>Ensure no unprotected shared resources.</a:t>
            </a:r>
            <a:endParaRPr/>
          </a:p>
          <a:p>
            <a:pPr indent="-419100" lvl="0" marL="457200" rtl="0" algn="l">
              <a:spcBef>
                <a:spcPts val="0"/>
              </a:spcBef>
              <a:spcAft>
                <a:spcPts val="0"/>
              </a:spcAft>
              <a:buSzPts val="3000"/>
              <a:buChar char="●"/>
            </a:pPr>
            <a:r>
              <a:rPr lang="en"/>
              <a:t>Use immutable data structures.</a:t>
            </a:r>
            <a:endParaRPr/>
          </a:p>
          <a:p>
            <a:pPr indent="-419100" lvl="0" marL="457200" rtl="0" algn="l">
              <a:spcBef>
                <a:spcPts val="0"/>
              </a:spcBef>
              <a:spcAft>
                <a:spcPts val="0"/>
              </a:spcAft>
              <a:buSzPts val="3000"/>
              <a:buChar char="●"/>
            </a:pPr>
            <a:r>
              <a:rPr lang="en"/>
              <a:t>Ensure each element interface states whether the interface is re-entrant.</a:t>
            </a:r>
            <a:endParaRPr/>
          </a:p>
        </p:txBody>
      </p:sp>
      <p:sp>
        <p:nvSpPr>
          <p:cNvPr id="363" name="Google Shape;363;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Concurrency is Hard</a:t>
            </a:r>
            <a:endParaRPr/>
          </a:p>
        </p:txBody>
      </p:sp>
      <p:sp>
        <p:nvSpPr>
          <p:cNvPr id="369" name="Google Shape;369;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Rather than one sequence of </a:t>
            </a:r>
            <a:r>
              <a:rPr lang="en"/>
              <a:t>instructions</a:t>
            </a:r>
            <a:r>
              <a:rPr lang="en"/>
              <a:t>, you must consider sequences in parallel.</a:t>
            </a:r>
            <a:endParaRPr/>
          </a:p>
          <a:p>
            <a:pPr indent="-419100" lvl="0" marL="457200" rtl="0" algn="l">
              <a:spcBef>
                <a:spcPts val="0"/>
              </a:spcBef>
              <a:spcAft>
                <a:spcPts val="0"/>
              </a:spcAft>
              <a:buSzPts val="3000"/>
              <a:buChar char="●"/>
            </a:pPr>
            <a:r>
              <a:rPr lang="en"/>
              <a:t>Without assistance, you will get it wrong.</a:t>
            </a:r>
            <a:endParaRPr/>
          </a:p>
          <a:p>
            <a:pPr indent="-381000" lvl="1" marL="914400" rtl="0" algn="l">
              <a:spcBef>
                <a:spcPts val="0"/>
              </a:spcBef>
              <a:spcAft>
                <a:spcPts val="0"/>
              </a:spcAft>
              <a:buSzPts val="2400"/>
              <a:buChar char="○"/>
            </a:pPr>
            <a:r>
              <a:rPr lang="en"/>
              <a:t>Application servers (EJB, CICS) ensure sequential access to transactions (“beans”).</a:t>
            </a:r>
            <a:endParaRPr/>
          </a:p>
          <a:p>
            <a:pPr indent="-381000" lvl="1" marL="914400" rtl="0" algn="l">
              <a:spcBef>
                <a:spcPts val="0"/>
              </a:spcBef>
              <a:spcAft>
                <a:spcPts val="0"/>
              </a:spcAft>
              <a:buSzPts val="2400"/>
              <a:buChar char="○"/>
            </a:pPr>
            <a:r>
              <a:rPr lang="en"/>
              <a:t>Polling-concurrent systems do not deadlock (though they can livelock and have race-conditions).</a:t>
            </a:r>
            <a:endParaRPr/>
          </a:p>
          <a:p>
            <a:pPr indent="-381000" lvl="1" marL="914400" rtl="0" algn="l">
              <a:spcBef>
                <a:spcPts val="0"/>
              </a:spcBef>
              <a:spcAft>
                <a:spcPts val="0"/>
              </a:spcAft>
              <a:buSzPts val="2400"/>
              <a:buChar char="○"/>
            </a:pPr>
            <a:r>
              <a:rPr lang="en"/>
              <a:t>Several design styles can be used to ensure deadlock freedom (but may cause contention).</a:t>
            </a:r>
            <a:endParaRPr/>
          </a:p>
          <a:p>
            <a:pPr indent="-381000" lvl="1" marL="914400" rtl="0" algn="l">
              <a:spcBef>
                <a:spcPts val="0"/>
              </a:spcBef>
              <a:spcAft>
                <a:spcPts val="0"/>
              </a:spcAft>
              <a:buSzPts val="2400"/>
              <a:buChar char="○"/>
            </a:pPr>
            <a:r>
              <a:rPr lang="en"/>
              <a:t>Tools such as model checkers or theorem provers are necessary for reasoning about “tricky” concurrent code.</a:t>
            </a:r>
            <a:endParaRPr/>
          </a:p>
        </p:txBody>
      </p:sp>
      <p:sp>
        <p:nvSpPr>
          <p:cNvPr id="370" name="Google Shape;370;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Fallacies of Distributed Computing</a:t>
            </a:r>
            <a:endParaRPr/>
          </a:p>
        </p:txBody>
      </p:sp>
      <p:sp>
        <p:nvSpPr>
          <p:cNvPr id="376" name="Google Shape;376;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network is reliable</a:t>
            </a:r>
            <a:endParaRPr/>
          </a:p>
          <a:p>
            <a:pPr indent="-419100" lvl="0" marL="457200" rtl="0" algn="l">
              <a:spcBef>
                <a:spcPts val="0"/>
              </a:spcBef>
              <a:spcAft>
                <a:spcPts val="0"/>
              </a:spcAft>
              <a:buSzPts val="3000"/>
              <a:buChar char="●"/>
            </a:pPr>
            <a:r>
              <a:rPr lang="en"/>
              <a:t>Latency is zero</a:t>
            </a:r>
            <a:endParaRPr/>
          </a:p>
          <a:p>
            <a:pPr indent="-419100" lvl="0" marL="457200" rtl="0" algn="l">
              <a:spcBef>
                <a:spcPts val="0"/>
              </a:spcBef>
              <a:spcAft>
                <a:spcPts val="0"/>
              </a:spcAft>
              <a:buSzPts val="3000"/>
              <a:buChar char="●"/>
            </a:pPr>
            <a:r>
              <a:rPr lang="en"/>
              <a:t>Bandwidth is infinite</a:t>
            </a:r>
            <a:endParaRPr/>
          </a:p>
          <a:p>
            <a:pPr indent="-419100" lvl="0" marL="457200" rtl="0" algn="l">
              <a:spcBef>
                <a:spcPts val="0"/>
              </a:spcBef>
              <a:spcAft>
                <a:spcPts val="0"/>
              </a:spcAft>
              <a:buSzPts val="3000"/>
              <a:buChar char="●"/>
            </a:pPr>
            <a:r>
              <a:rPr lang="en"/>
              <a:t>The network is secure</a:t>
            </a:r>
            <a:endParaRPr/>
          </a:p>
          <a:p>
            <a:pPr indent="-419100" lvl="0" marL="457200" rtl="0" algn="l">
              <a:spcBef>
                <a:spcPts val="0"/>
              </a:spcBef>
              <a:spcAft>
                <a:spcPts val="0"/>
              </a:spcAft>
              <a:buSzPts val="3000"/>
              <a:buChar char="●"/>
            </a:pPr>
            <a:r>
              <a:rPr lang="en"/>
              <a:t>Topology doesn't change</a:t>
            </a:r>
            <a:endParaRPr/>
          </a:p>
          <a:p>
            <a:pPr indent="-419100" lvl="0" marL="457200" rtl="0" algn="l">
              <a:spcBef>
                <a:spcPts val="0"/>
              </a:spcBef>
              <a:spcAft>
                <a:spcPts val="0"/>
              </a:spcAft>
              <a:buSzPts val="3000"/>
              <a:buChar char="●"/>
            </a:pPr>
            <a:r>
              <a:rPr lang="en"/>
              <a:t>There is one administrator</a:t>
            </a:r>
            <a:endParaRPr/>
          </a:p>
          <a:p>
            <a:pPr indent="-419100" lvl="0" marL="457200" rtl="0" algn="l">
              <a:spcBef>
                <a:spcPts val="0"/>
              </a:spcBef>
              <a:spcAft>
                <a:spcPts val="0"/>
              </a:spcAft>
              <a:buSzPts val="3000"/>
              <a:buChar char="●"/>
            </a:pPr>
            <a:r>
              <a:rPr b="1" lang="en"/>
              <a:t>None of these are true.</a:t>
            </a:r>
            <a:endParaRPr b="1"/>
          </a:p>
        </p:txBody>
      </p:sp>
      <p:sp>
        <p:nvSpPr>
          <p:cNvPr id="377" name="Google Shape;377;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Network is Not Reliable</a:t>
            </a:r>
            <a:endParaRPr/>
          </a:p>
        </p:txBody>
      </p:sp>
      <p:sp>
        <p:nvSpPr>
          <p:cNvPr id="383" name="Google Shape;383;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Hardware can fail, power can fail, mistakes happen, and the software can (of course) fail</a:t>
            </a:r>
            <a:endParaRPr/>
          </a:p>
          <a:p>
            <a:pPr indent="-419100" lvl="0" marL="457200" rtl="0" algn="l">
              <a:spcBef>
                <a:spcPts val="0"/>
              </a:spcBef>
              <a:spcAft>
                <a:spcPts val="0"/>
              </a:spcAft>
              <a:buSzPts val="3000"/>
              <a:buChar char="●"/>
            </a:pPr>
            <a:r>
              <a:rPr lang="en"/>
              <a:t>More complicated if your system works with external systems. You lack control.</a:t>
            </a:r>
            <a:endParaRPr/>
          </a:p>
          <a:p>
            <a:pPr indent="-419100" lvl="0" marL="457200" rtl="0" algn="l">
              <a:spcBef>
                <a:spcPts val="0"/>
              </a:spcBef>
              <a:spcAft>
                <a:spcPts val="0"/>
              </a:spcAft>
              <a:buSzPts val="3000"/>
              <a:buChar char="●"/>
            </a:pPr>
            <a:r>
              <a:rPr lang="en"/>
              <a:t>Security threats can take down networks.</a:t>
            </a:r>
            <a:endParaRPr/>
          </a:p>
          <a:p>
            <a:pPr indent="-419100" lvl="0" marL="457200" rtl="0" algn="l">
              <a:spcBef>
                <a:spcPts val="0"/>
              </a:spcBef>
              <a:spcAft>
                <a:spcPts val="0"/>
              </a:spcAft>
              <a:buSzPts val="3000"/>
              <a:buChar char="●"/>
            </a:pPr>
            <a:r>
              <a:rPr lang="en"/>
              <a:t>You must consider hw/sw redundancy.</a:t>
            </a:r>
            <a:endParaRPr/>
          </a:p>
          <a:p>
            <a:pPr indent="-419100" lvl="0" marL="457200" rtl="0" algn="l">
              <a:spcBef>
                <a:spcPts val="0"/>
              </a:spcBef>
              <a:spcAft>
                <a:spcPts val="0"/>
              </a:spcAft>
              <a:buSzPts val="3000"/>
              <a:buChar char="●"/>
            </a:pPr>
            <a:r>
              <a:rPr lang="en"/>
              <a:t>In software, consider how messages or calls can be lost. </a:t>
            </a:r>
            <a:endParaRPr/>
          </a:p>
          <a:p>
            <a:pPr indent="-381000" lvl="1" marL="914400" rtl="0" algn="l">
              <a:spcBef>
                <a:spcPts val="0"/>
              </a:spcBef>
              <a:spcAft>
                <a:spcPts val="0"/>
              </a:spcAft>
              <a:buSzPts val="2400"/>
              <a:buChar char="○"/>
            </a:pPr>
            <a:r>
              <a:rPr lang="en"/>
              <a:t>Retry, use acknowledgements, ignore duplicates.</a:t>
            </a:r>
            <a:endParaRPr/>
          </a:p>
          <a:p>
            <a:pPr indent="-381000" lvl="1" marL="914400" rtl="0" algn="l">
              <a:spcBef>
                <a:spcPts val="0"/>
              </a:spcBef>
              <a:spcAft>
                <a:spcPts val="0"/>
              </a:spcAft>
              <a:buSzPts val="2400"/>
              <a:buChar char="○"/>
            </a:pPr>
            <a:r>
              <a:rPr lang="en"/>
              <a:t>Verify message integrity.</a:t>
            </a:r>
            <a:endParaRPr/>
          </a:p>
          <a:p>
            <a:pPr indent="-381000" lvl="1" marL="914400" rtl="0" algn="l">
              <a:spcBef>
                <a:spcPts val="0"/>
              </a:spcBef>
              <a:spcAft>
                <a:spcPts val="0"/>
              </a:spcAft>
              <a:buSzPts val="2400"/>
              <a:buChar char="○"/>
            </a:pPr>
            <a:r>
              <a:rPr lang="en"/>
              <a:t>Be able to reorder messages (or ignore order).</a:t>
            </a:r>
            <a:endParaRPr/>
          </a:p>
        </p:txBody>
      </p:sp>
      <p:sp>
        <p:nvSpPr>
          <p:cNvPr id="384" name="Google Shape;384;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Latency is not Zero</a:t>
            </a:r>
            <a:endParaRPr/>
          </a:p>
        </p:txBody>
      </p:sp>
      <p:sp>
        <p:nvSpPr>
          <p:cNvPr id="390" name="Google Shape;390;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Time it takes for data to move from one place to another.</a:t>
            </a:r>
            <a:endParaRPr/>
          </a:p>
          <a:p>
            <a:pPr indent="-381000" lvl="1" marL="914400" rtl="0" algn="l">
              <a:spcBef>
                <a:spcPts val="0"/>
              </a:spcBef>
              <a:spcAft>
                <a:spcPts val="0"/>
              </a:spcAft>
              <a:buSzPts val="2400"/>
              <a:buChar char="○"/>
            </a:pPr>
            <a:r>
              <a:rPr lang="en"/>
              <a:t>Good on a LAN, goes down quickly over the internet</a:t>
            </a:r>
            <a:endParaRPr/>
          </a:p>
          <a:p>
            <a:pPr indent="-381000" lvl="1" marL="914400" rtl="0" algn="l">
              <a:spcBef>
                <a:spcPts val="0"/>
              </a:spcBef>
              <a:spcAft>
                <a:spcPts val="0"/>
              </a:spcAft>
              <a:buSzPts val="2400"/>
              <a:buChar char="○"/>
            </a:pPr>
            <a:r>
              <a:rPr lang="en"/>
              <a:t>More problematic than bandwidth.</a:t>
            </a:r>
            <a:endParaRPr/>
          </a:p>
          <a:p>
            <a:pPr indent="-419100" lvl="0" marL="457200" rtl="0" algn="l">
              <a:spcBef>
                <a:spcPts val="0"/>
              </a:spcBef>
              <a:spcAft>
                <a:spcPts val="0"/>
              </a:spcAft>
              <a:buSzPts val="3000"/>
              <a:buChar char="●"/>
            </a:pPr>
            <a:r>
              <a:rPr lang="en"/>
              <a:t>Do not treat calls over a network like local calls. Do not assume distributed objects act like local objects.</a:t>
            </a:r>
            <a:endParaRPr/>
          </a:p>
          <a:p>
            <a:pPr indent="-381000" lvl="1" marL="914400" rtl="0" algn="l">
              <a:spcBef>
                <a:spcPts val="0"/>
              </a:spcBef>
              <a:spcAft>
                <a:spcPts val="0"/>
              </a:spcAft>
              <a:buSzPts val="2400"/>
              <a:buChar char="○"/>
            </a:pPr>
            <a:r>
              <a:rPr lang="en"/>
              <a:t>Make fewer calls. Move more data with each call. </a:t>
            </a:r>
            <a:endParaRPr/>
          </a:p>
          <a:p>
            <a:pPr indent="-381000" lvl="1" marL="914400" rtl="0" algn="l">
              <a:spcBef>
                <a:spcPts val="0"/>
              </a:spcBef>
              <a:spcAft>
                <a:spcPts val="0"/>
              </a:spcAft>
              <a:buSzPts val="2400"/>
              <a:buChar char="○"/>
            </a:pPr>
            <a:r>
              <a:rPr lang="en"/>
              <a:t>AJAX: While user reads data, retrieve more data.</a:t>
            </a:r>
            <a:endParaRPr/>
          </a:p>
          <a:p>
            <a:pPr indent="-381000" lvl="2" marL="1371600" rtl="0" algn="l">
              <a:spcBef>
                <a:spcPts val="0"/>
              </a:spcBef>
              <a:spcAft>
                <a:spcPts val="0"/>
              </a:spcAft>
              <a:buSzPts val="2400"/>
              <a:buChar char="■"/>
            </a:pPr>
            <a:r>
              <a:rPr lang="en"/>
              <a:t>Latency still matters - background downloads must still complete in time.</a:t>
            </a:r>
            <a:endParaRPr/>
          </a:p>
          <a:p>
            <a:pPr indent="-381000" lvl="1" marL="914400" rtl="0" algn="l">
              <a:spcBef>
                <a:spcPts val="0"/>
              </a:spcBef>
              <a:spcAft>
                <a:spcPts val="0"/>
              </a:spcAft>
              <a:buSzPts val="2400"/>
              <a:buChar char="○"/>
            </a:pPr>
            <a:r>
              <a:rPr lang="en"/>
              <a:t>Opnet Modeler, Shunra allow network simulation.</a:t>
            </a:r>
            <a:endParaRPr/>
          </a:p>
        </p:txBody>
      </p:sp>
      <p:sp>
        <p:nvSpPr>
          <p:cNvPr id="391" name="Google Shape;391;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Bandwidth is not Infinite</a:t>
            </a:r>
            <a:endParaRPr/>
          </a:p>
        </p:txBody>
      </p:sp>
      <p:sp>
        <p:nvSpPr>
          <p:cNvPr id="397" name="Google Shape;397;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While bandwidth grows, so does the amount of information we download.</a:t>
            </a:r>
            <a:endParaRPr/>
          </a:p>
          <a:p>
            <a:pPr indent="-419100" lvl="0" marL="457200" rtl="0" algn="l">
              <a:spcBef>
                <a:spcPts val="0"/>
              </a:spcBef>
              <a:spcAft>
                <a:spcPts val="0"/>
              </a:spcAft>
              <a:buSzPts val="3000"/>
              <a:buChar char="●"/>
            </a:pPr>
            <a:r>
              <a:rPr lang="en"/>
              <a:t>Packet loss is a problem for online applications, and we cannot control it.</a:t>
            </a:r>
            <a:endParaRPr/>
          </a:p>
          <a:p>
            <a:pPr indent="-381000" lvl="1" marL="914400" rtl="0" algn="l">
              <a:spcBef>
                <a:spcPts val="0"/>
              </a:spcBef>
              <a:spcAft>
                <a:spcPts val="0"/>
              </a:spcAft>
              <a:buSzPts val="2400"/>
              <a:buChar char="○"/>
            </a:pPr>
            <a:r>
              <a:rPr lang="en"/>
              <a:t>Solution is usually to use larger packet sizes.</a:t>
            </a:r>
            <a:endParaRPr/>
          </a:p>
          <a:p>
            <a:pPr indent="-381000" lvl="1" marL="914400" rtl="0" algn="l">
              <a:spcBef>
                <a:spcPts val="0"/>
              </a:spcBef>
              <a:spcAft>
                <a:spcPts val="0"/>
              </a:spcAft>
              <a:buSzPts val="2400"/>
              <a:buChar char="○"/>
            </a:pPr>
            <a:r>
              <a:rPr lang="en"/>
              <a:t>More data per packet, but fewer need to get through.</a:t>
            </a:r>
            <a:endParaRPr/>
          </a:p>
          <a:p>
            <a:pPr indent="-419100" lvl="0" marL="457200" rtl="0" algn="l">
              <a:spcBef>
                <a:spcPts val="0"/>
              </a:spcBef>
              <a:spcAft>
                <a:spcPts val="0"/>
              </a:spcAft>
              <a:buSzPts val="3000"/>
              <a:buChar char="●"/>
            </a:pPr>
            <a:r>
              <a:rPr lang="en"/>
              <a:t>Server: Do not send data until requested.</a:t>
            </a:r>
            <a:endParaRPr/>
          </a:p>
          <a:p>
            <a:pPr indent="-419100" lvl="0" marL="457200" rtl="0" algn="l">
              <a:spcBef>
                <a:spcPts val="0"/>
              </a:spcBef>
              <a:spcAft>
                <a:spcPts val="0"/>
              </a:spcAft>
              <a:buSzPts val="3000"/>
              <a:buChar char="●"/>
            </a:pPr>
            <a:r>
              <a:rPr lang="en"/>
              <a:t>Client: Only ask for data you need.</a:t>
            </a:r>
            <a:endParaRPr/>
          </a:p>
          <a:p>
            <a:pPr indent="-381000" lvl="1" marL="914400" rtl="0" algn="l">
              <a:spcBef>
                <a:spcPts val="0"/>
              </a:spcBef>
              <a:spcAft>
                <a:spcPts val="0"/>
              </a:spcAft>
              <a:buSzPts val="2400"/>
              <a:buChar char="○"/>
            </a:pPr>
            <a:r>
              <a:rPr lang="en"/>
              <a:t>And do so in one call. </a:t>
            </a:r>
            <a:endParaRPr/>
          </a:p>
        </p:txBody>
      </p:sp>
      <p:sp>
        <p:nvSpPr>
          <p:cNvPr id="398" name="Google Shape;398;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Concurrency Versus Parallelism</a:t>
            </a:r>
            <a:endParaRPr/>
          </a:p>
        </p:txBody>
      </p:sp>
      <p:sp>
        <p:nvSpPr>
          <p:cNvPr id="71" name="Google Shape;71;p1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In a parallel environment, operations can be performed simultaneously on duplicated, independent resources.</a:t>
            </a:r>
            <a:endParaRPr sz="2000"/>
          </a:p>
          <a:p>
            <a:pPr indent="-355600" lvl="0" marL="457200" rtl="0" algn="l">
              <a:spcBef>
                <a:spcPts val="0"/>
              </a:spcBef>
              <a:spcAft>
                <a:spcPts val="0"/>
              </a:spcAft>
              <a:buSzPts val="2000"/>
              <a:buChar char="●"/>
            </a:pPr>
            <a:r>
              <a:rPr lang="en" sz="2000"/>
              <a:t>In a concurrent environment, multiple processes share resources.</a:t>
            </a:r>
            <a:endParaRPr sz="2000"/>
          </a:p>
          <a:p>
            <a:pPr indent="-355600" lvl="1" marL="914400" rtl="0" algn="l">
              <a:spcBef>
                <a:spcPts val="0"/>
              </a:spcBef>
              <a:spcAft>
                <a:spcPts val="0"/>
              </a:spcAft>
              <a:buSzPts val="2000"/>
              <a:buChar char="○"/>
            </a:pPr>
            <a:r>
              <a:rPr lang="en" sz="2000"/>
              <a:t>Multiple actions can take place concurrently, but only as allowed given resource constraints.</a:t>
            </a:r>
            <a:endParaRPr sz="2000"/>
          </a:p>
          <a:p>
            <a:pPr indent="-355600" lvl="1" marL="914400" rtl="0" algn="l">
              <a:spcBef>
                <a:spcPts val="0"/>
              </a:spcBef>
              <a:spcAft>
                <a:spcPts val="0"/>
              </a:spcAft>
              <a:buSzPts val="2000"/>
              <a:buChar char="○"/>
            </a:pPr>
            <a:r>
              <a:rPr lang="en" sz="2000"/>
              <a:t>Must consider shared resources, multiple consumers/producers, out of order events, deadlocks.</a:t>
            </a:r>
            <a:endParaRPr sz="2000"/>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2"/>
          <p:cNvPicPr preferRelativeResize="0"/>
          <p:nvPr/>
        </p:nvPicPr>
        <p:blipFill>
          <a:blip r:embed="rId3">
            <a:alphaModFix/>
          </a:blip>
          <a:stretch>
            <a:fillRect/>
          </a:stretch>
        </p:blipFill>
        <p:spPr>
          <a:xfrm>
            <a:off x="4791075" y="2137063"/>
            <a:ext cx="3895725" cy="3476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Networks are always Insecure</a:t>
            </a:r>
            <a:endParaRPr/>
          </a:p>
        </p:txBody>
      </p:sp>
      <p:sp>
        <p:nvSpPr>
          <p:cNvPr id="404" name="Google Shape;404;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Even if behind multiple firewalls.</a:t>
            </a:r>
            <a:endParaRPr sz="2400"/>
          </a:p>
          <a:p>
            <a:pPr indent="-381000" lvl="0" marL="457200" rtl="0" algn="l">
              <a:spcBef>
                <a:spcPts val="0"/>
              </a:spcBef>
              <a:spcAft>
                <a:spcPts val="0"/>
              </a:spcAft>
              <a:buSzPts val="2400"/>
              <a:buChar char="●"/>
            </a:pPr>
            <a:r>
              <a:rPr lang="en" sz="2400"/>
              <a:t>Even if not connected to the internet.</a:t>
            </a:r>
            <a:endParaRPr sz="2400"/>
          </a:p>
          <a:p>
            <a:pPr indent="-381000" lvl="0" marL="457200" rtl="0" algn="l">
              <a:spcBef>
                <a:spcPts val="0"/>
              </a:spcBef>
              <a:spcAft>
                <a:spcPts val="0"/>
              </a:spcAft>
              <a:buSzPts val="2400"/>
              <a:buChar char="●"/>
            </a:pPr>
            <a:r>
              <a:rPr lang="en" sz="2400"/>
              <a:t>Some statistics [Symantec 2012]:</a:t>
            </a:r>
            <a:endParaRPr sz="2400"/>
          </a:p>
          <a:p>
            <a:pPr indent="-368300" lvl="1" marL="914400" rtl="0" algn="l">
              <a:spcBef>
                <a:spcPts val="0"/>
              </a:spcBef>
              <a:spcAft>
                <a:spcPts val="0"/>
              </a:spcAft>
              <a:buSzPts val="2200"/>
              <a:buChar char="○"/>
            </a:pPr>
            <a:r>
              <a:rPr lang="en" sz="2200"/>
              <a:t>Net attacks growing by 42% / year</a:t>
            </a:r>
            <a:endParaRPr sz="2200"/>
          </a:p>
          <a:p>
            <a:pPr indent="-368300" lvl="1" marL="914400" rtl="0" algn="l">
              <a:spcBef>
                <a:spcPts val="0"/>
              </a:spcBef>
              <a:spcAft>
                <a:spcPts val="0"/>
              </a:spcAft>
              <a:buSzPts val="2200"/>
              <a:buChar char="○"/>
            </a:pPr>
            <a:r>
              <a:rPr lang="en" sz="2200"/>
              <a:t>Total identities stolen: ~100 Million</a:t>
            </a:r>
            <a:endParaRPr sz="2200"/>
          </a:p>
          <a:p>
            <a:pPr indent="-368300" lvl="1" marL="914400" rtl="0" algn="l">
              <a:spcBef>
                <a:spcPts val="0"/>
              </a:spcBef>
              <a:spcAft>
                <a:spcPts val="0"/>
              </a:spcAft>
              <a:buSzPts val="2200"/>
              <a:buChar char="○"/>
            </a:pPr>
            <a:r>
              <a:rPr lang="en" sz="2200"/>
              <a:t>Avg. exposed identities per breach: 604k</a:t>
            </a:r>
            <a:endParaRPr sz="2200"/>
          </a:p>
          <a:p>
            <a:pPr indent="-368300" lvl="1" marL="914400" rtl="0" algn="l">
              <a:spcBef>
                <a:spcPts val="0"/>
              </a:spcBef>
              <a:spcAft>
                <a:spcPts val="0"/>
              </a:spcAft>
              <a:buSzPts val="2200"/>
              <a:buChar char="○"/>
            </a:pPr>
            <a:r>
              <a:rPr lang="en" sz="2200"/>
              <a:t>Overall e-mail virus rate: 1 per 291 emails</a:t>
            </a:r>
            <a:endParaRPr sz="2200"/>
          </a:p>
          <a:p>
            <a:pPr indent="-368300" lvl="1" marL="914400" rtl="0" algn="l">
              <a:spcBef>
                <a:spcPts val="0"/>
              </a:spcBef>
              <a:spcAft>
                <a:spcPts val="0"/>
              </a:spcAft>
              <a:buSzPts val="2200"/>
              <a:buChar char="○"/>
            </a:pPr>
            <a:r>
              <a:rPr lang="en" sz="2200"/>
              <a:t>Avg. targeted attacks per day: 116</a:t>
            </a:r>
            <a:endParaRPr sz="2200"/>
          </a:p>
          <a:p>
            <a:pPr indent="-381000" lvl="0" marL="457200" rtl="0" algn="l">
              <a:spcBef>
                <a:spcPts val="0"/>
              </a:spcBef>
              <a:spcAft>
                <a:spcPts val="0"/>
              </a:spcAft>
              <a:buSzPts val="2400"/>
              <a:buChar char="●"/>
            </a:pPr>
            <a:r>
              <a:rPr lang="en" sz="2400"/>
              <a:t>Perform threat modeling.</a:t>
            </a:r>
            <a:endParaRPr sz="2400"/>
          </a:p>
          <a:p>
            <a:pPr indent="-368300" lvl="1" marL="914400" rtl="0" algn="l">
              <a:spcBef>
                <a:spcPts val="0"/>
              </a:spcBef>
              <a:spcAft>
                <a:spcPts val="0"/>
              </a:spcAft>
              <a:buSzPts val="2200"/>
              <a:buChar char="○"/>
            </a:pPr>
            <a:r>
              <a:rPr lang="en" sz="2200"/>
              <a:t>Decide how to mitigate worst risks.</a:t>
            </a:r>
            <a:endParaRPr sz="2200"/>
          </a:p>
          <a:p>
            <a:pPr indent="-381000" lvl="0" marL="457200" rtl="0" algn="l">
              <a:spcBef>
                <a:spcPts val="0"/>
              </a:spcBef>
              <a:spcAft>
                <a:spcPts val="0"/>
              </a:spcAft>
              <a:buSzPts val="2400"/>
              <a:buChar char="●"/>
            </a:pPr>
            <a:r>
              <a:rPr lang="en" sz="2400"/>
              <a:t>Network traffic should always be encrypted.</a:t>
            </a:r>
            <a:endParaRPr sz="2400"/>
          </a:p>
          <a:p>
            <a:pPr indent="-368300" lvl="1" marL="914400" rtl="0" algn="l">
              <a:spcBef>
                <a:spcPts val="0"/>
              </a:spcBef>
              <a:spcAft>
                <a:spcPts val="0"/>
              </a:spcAft>
              <a:buSzPts val="2200"/>
              <a:buChar char="○"/>
            </a:pPr>
            <a:r>
              <a:rPr lang="en" sz="2200"/>
              <a:t>Even behind a firewall.</a:t>
            </a:r>
            <a:endParaRPr sz="2200"/>
          </a:p>
          <a:p>
            <a:pPr indent="-381000" lvl="0" marL="457200" rtl="0" algn="l">
              <a:spcBef>
                <a:spcPts val="0"/>
              </a:spcBef>
              <a:spcAft>
                <a:spcPts val="0"/>
              </a:spcAft>
              <a:buSzPts val="2400"/>
              <a:buChar char="●"/>
            </a:pPr>
            <a:r>
              <a:rPr lang="en" sz="2400"/>
              <a:t>Handle security on network, infrastructure and in the software.</a:t>
            </a:r>
            <a:endParaRPr sz="2400"/>
          </a:p>
        </p:txBody>
      </p:sp>
      <p:sp>
        <p:nvSpPr>
          <p:cNvPr id="405" name="Google Shape;405;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Network Topologies Change</a:t>
            </a:r>
            <a:endParaRPr/>
          </a:p>
        </p:txBody>
      </p:sp>
      <p:sp>
        <p:nvSpPr>
          <p:cNvPr id="411" name="Google Shape;411;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Ops team adds/removes servers and changes network implementation.</a:t>
            </a:r>
            <a:endParaRPr/>
          </a:p>
          <a:p>
            <a:pPr indent="-419100" lvl="0" marL="457200" rtl="0" algn="l">
              <a:spcBef>
                <a:spcPts val="0"/>
              </a:spcBef>
              <a:spcAft>
                <a:spcPts val="0"/>
              </a:spcAft>
              <a:buSzPts val="3000"/>
              <a:buChar char="●"/>
            </a:pPr>
            <a:r>
              <a:rPr lang="en"/>
              <a:t>Server/network faults change routing.</a:t>
            </a:r>
            <a:endParaRPr/>
          </a:p>
          <a:p>
            <a:pPr indent="-419100" lvl="0" marL="457200" rtl="0" algn="l">
              <a:spcBef>
                <a:spcPts val="0"/>
              </a:spcBef>
              <a:spcAft>
                <a:spcPts val="0"/>
              </a:spcAft>
              <a:buSzPts val="3000"/>
              <a:buChar char="●"/>
            </a:pPr>
            <a:r>
              <a:rPr lang="en"/>
              <a:t>Do not depend on specific endpoints/routes.</a:t>
            </a:r>
            <a:endParaRPr/>
          </a:p>
          <a:p>
            <a:pPr indent="-381000" lvl="1" marL="914400" rtl="0" algn="l">
              <a:spcBef>
                <a:spcPts val="0"/>
              </a:spcBef>
              <a:spcAft>
                <a:spcPts val="0"/>
              </a:spcAft>
              <a:buSzPts val="2400"/>
              <a:buChar char="○"/>
            </a:pPr>
            <a:r>
              <a:rPr lang="en"/>
              <a:t>Provide local transparency (multicast) or use discovery services (Active Directory)</a:t>
            </a:r>
            <a:endParaRPr/>
          </a:p>
          <a:p>
            <a:pPr indent="-381000" lvl="1" marL="914400" rtl="0" algn="l">
              <a:spcBef>
                <a:spcPts val="0"/>
              </a:spcBef>
              <a:spcAft>
                <a:spcPts val="0"/>
              </a:spcAft>
              <a:buSzPts val="2400"/>
              <a:buChar char="○"/>
            </a:pPr>
            <a:r>
              <a:rPr lang="en"/>
              <a:t>Abstract physical structure of network.</a:t>
            </a:r>
            <a:endParaRPr/>
          </a:p>
          <a:p>
            <a:pPr indent="-381000" lvl="2" marL="1371600" rtl="0" algn="l">
              <a:spcBef>
                <a:spcPts val="0"/>
              </a:spcBef>
              <a:spcAft>
                <a:spcPts val="0"/>
              </a:spcAft>
              <a:buSzPts val="2400"/>
              <a:buChar char="■"/>
            </a:pPr>
            <a:r>
              <a:rPr b="1" lang="en"/>
              <a:t>Moving webpages: </a:t>
            </a:r>
            <a:r>
              <a:rPr lang="en"/>
              <a:t>DNS routing tables can change IP address a domain points to without problems, as </a:t>
            </a:r>
            <a:r>
              <a:rPr lang="en"/>
              <a:t>transparency</a:t>
            </a:r>
            <a:r>
              <a:rPr lang="en"/>
              <a:t> is provided to client.</a:t>
            </a:r>
            <a:endParaRPr/>
          </a:p>
        </p:txBody>
      </p:sp>
      <p:sp>
        <p:nvSpPr>
          <p:cNvPr id="412" name="Google Shape;412;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There are Multiple Administrators</a:t>
            </a:r>
            <a:endParaRPr/>
          </a:p>
        </p:txBody>
      </p:sp>
      <p:sp>
        <p:nvSpPr>
          <p:cNvPr id="418" name="Google Shape;418;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Most groups have many administrators.</a:t>
            </a:r>
            <a:endParaRPr/>
          </a:p>
          <a:p>
            <a:pPr indent="-419100" lvl="0" marL="457200" rtl="0" algn="l">
              <a:spcBef>
                <a:spcPts val="0"/>
              </a:spcBef>
              <a:spcAft>
                <a:spcPts val="0"/>
              </a:spcAft>
              <a:buSzPts val="3000"/>
              <a:buChar char="●"/>
            </a:pPr>
            <a:r>
              <a:rPr lang="en"/>
              <a:t>Your service might interface with services owned by other organizations.</a:t>
            </a:r>
            <a:endParaRPr/>
          </a:p>
          <a:p>
            <a:pPr indent="-419100" lvl="0" marL="457200" rtl="0" algn="l">
              <a:spcBef>
                <a:spcPts val="0"/>
              </a:spcBef>
              <a:spcAft>
                <a:spcPts val="0"/>
              </a:spcAft>
              <a:buSzPts val="3000"/>
              <a:buChar char="●"/>
            </a:pPr>
            <a:r>
              <a:rPr lang="en"/>
              <a:t>You have no control over who has admin rights in these organizations (or in your own)</a:t>
            </a:r>
            <a:endParaRPr/>
          </a:p>
          <a:p>
            <a:pPr indent="-381000" lvl="1" marL="914400" rtl="0" algn="l">
              <a:spcBef>
                <a:spcPts val="0"/>
              </a:spcBef>
              <a:spcAft>
                <a:spcPts val="0"/>
              </a:spcAft>
              <a:buSzPts val="2400"/>
              <a:buChar char="○"/>
            </a:pPr>
            <a:r>
              <a:rPr lang="en"/>
              <a:t>Other domains may not trust your app.</a:t>
            </a:r>
            <a:endParaRPr/>
          </a:p>
          <a:p>
            <a:pPr indent="-381000" lvl="1" marL="914400" rtl="0" algn="l">
              <a:spcBef>
                <a:spcPts val="0"/>
              </a:spcBef>
              <a:spcAft>
                <a:spcPts val="0"/>
              </a:spcAft>
              <a:buSzPts val="2400"/>
              <a:buChar char="○"/>
            </a:pPr>
            <a:r>
              <a:rPr lang="en"/>
              <a:t>Restrictions on allows APIs.</a:t>
            </a:r>
            <a:endParaRPr/>
          </a:p>
          <a:p>
            <a:pPr indent="-381000" lvl="1" marL="914400" rtl="0" algn="l">
              <a:spcBef>
                <a:spcPts val="0"/>
              </a:spcBef>
              <a:spcAft>
                <a:spcPts val="0"/>
              </a:spcAft>
              <a:buSzPts val="2400"/>
              <a:buChar char="○"/>
            </a:pPr>
            <a:r>
              <a:rPr lang="en"/>
              <a:t>Must provide tools to admins to diagnose problems.</a:t>
            </a:r>
            <a:endParaRPr/>
          </a:p>
          <a:p>
            <a:pPr indent="-381000" lvl="1" marL="914400" rtl="0" algn="l">
              <a:spcBef>
                <a:spcPts val="0"/>
              </a:spcBef>
              <a:spcAft>
                <a:spcPts val="0"/>
              </a:spcAft>
              <a:buSzPts val="2400"/>
              <a:buChar char="○"/>
            </a:pPr>
            <a:r>
              <a:rPr lang="en"/>
              <a:t>Other domains may upgrade (or not) services. You lack control.</a:t>
            </a:r>
            <a:endParaRPr/>
          </a:p>
        </p:txBody>
      </p:sp>
      <p:sp>
        <p:nvSpPr>
          <p:cNvPr id="419" name="Google Shape;419;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Concurrency Principles</a:t>
            </a:r>
            <a:endParaRPr/>
          </a:p>
        </p:txBody>
      </p:sp>
      <p:sp>
        <p:nvSpPr>
          <p:cNvPr id="425" name="Google Shape;425;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When possible, let someone else do it!</a:t>
            </a:r>
            <a:endParaRPr/>
          </a:p>
          <a:p>
            <a:pPr indent="-381000" lvl="1" marL="914400" rtl="0" algn="l">
              <a:spcBef>
                <a:spcPts val="0"/>
              </a:spcBef>
              <a:spcAft>
                <a:spcPts val="0"/>
              </a:spcAft>
              <a:buSzPts val="2400"/>
              <a:buChar char="○"/>
            </a:pPr>
            <a:r>
              <a:rPr lang="en"/>
              <a:t>Middleware</a:t>
            </a:r>
            <a:endParaRPr/>
          </a:p>
          <a:p>
            <a:pPr indent="-381000" lvl="1" marL="914400" rtl="0" algn="l">
              <a:spcBef>
                <a:spcPts val="0"/>
              </a:spcBef>
              <a:spcAft>
                <a:spcPts val="0"/>
              </a:spcAft>
              <a:buSzPts val="2400"/>
              <a:buChar char="○"/>
            </a:pPr>
            <a:r>
              <a:rPr lang="en"/>
              <a:t>Component frameworks</a:t>
            </a:r>
            <a:endParaRPr/>
          </a:p>
          <a:p>
            <a:pPr indent="-419100" lvl="0" marL="457200" rtl="0" algn="l">
              <a:spcBef>
                <a:spcPts val="0"/>
              </a:spcBef>
              <a:spcAft>
                <a:spcPts val="0"/>
              </a:spcAft>
              <a:buSzPts val="3000"/>
              <a:buChar char="●"/>
            </a:pPr>
            <a:r>
              <a:rPr lang="en"/>
              <a:t>Manage synchronization between threads using asynchronous queues.</a:t>
            </a:r>
            <a:endParaRPr/>
          </a:p>
          <a:p>
            <a:pPr indent="-381000" lvl="1" marL="914400" rtl="0" algn="l">
              <a:spcBef>
                <a:spcPts val="0"/>
              </a:spcBef>
              <a:spcAft>
                <a:spcPts val="0"/>
              </a:spcAft>
              <a:buSzPts val="2400"/>
              <a:buChar char="○"/>
            </a:pPr>
            <a:r>
              <a:rPr lang="en"/>
              <a:t>Languages have thread-safe queueing primitives</a:t>
            </a:r>
            <a:endParaRPr/>
          </a:p>
          <a:p>
            <a:pPr indent="-381000" lvl="1" marL="914400" rtl="0" algn="l">
              <a:spcBef>
                <a:spcPts val="0"/>
              </a:spcBef>
              <a:spcAft>
                <a:spcPts val="0"/>
              </a:spcAft>
              <a:buSzPts val="2400"/>
              <a:buChar char="○"/>
            </a:pPr>
            <a:r>
              <a:rPr lang="en"/>
              <a:t>Removes most issues with deadlock, race conditions</a:t>
            </a:r>
            <a:endParaRPr/>
          </a:p>
          <a:p>
            <a:pPr indent="-419100" lvl="0" marL="457200" rtl="0" algn="l">
              <a:spcBef>
                <a:spcPts val="0"/>
              </a:spcBef>
              <a:spcAft>
                <a:spcPts val="0"/>
              </a:spcAft>
              <a:buSzPts val="3000"/>
              <a:buChar char="●"/>
            </a:pPr>
            <a:r>
              <a:rPr lang="en"/>
              <a:t>Try not to share data between threads</a:t>
            </a:r>
            <a:endParaRPr/>
          </a:p>
          <a:p>
            <a:pPr indent="-381000" lvl="1" marL="914400" rtl="0" algn="l">
              <a:spcBef>
                <a:spcPts val="0"/>
              </a:spcBef>
              <a:spcAft>
                <a:spcPts val="0"/>
              </a:spcAft>
              <a:buSzPts val="2400"/>
              <a:buChar char="○"/>
            </a:pPr>
            <a:r>
              <a:rPr lang="en"/>
              <a:t>No concurrency issues if data is not shared!</a:t>
            </a:r>
            <a:endParaRPr/>
          </a:p>
          <a:p>
            <a:pPr indent="-381000" lvl="1" marL="914400" rtl="0" algn="l">
              <a:spcBef>
                <a:spcPts val="0"/>
              </a:spcBef>
              <a:spcAft>
                <a:spcPts val="0"/>
              </a:spcAft>
              <a:buSzPts val="2400"/>
              <a:buChar char="○"/>
            </a:pPr>
            <a:r>
              <a:rPr lang="en"/>
              <a:t>“Globals” for threads can use thread-local storage</a:t>
            </a:r>
            <a:endParaRPr/>
          </a:p>
          <a:p>
            <a:pPr indent="-419100" lvl="0" marL="457200" rtl="0" algn="l">
              <a:spcBef>
                <a:spcPts val="0"/>
              </a:spcBef>
              <a:spcAft>
                <a:spcPts val="0"/>
              </a:spcAft>
              <a:buSzPts val="3000"/>
              <a:buChar char="●"/>
            </a:pPr>
            <a:r>
              <a:rPr lang="en"/>
              <a:t>Communicate in large chunks</a:t>
            </a:r>
            <a:endParaRPr/>
          </a:p>
          <a:p>
            <a:pPr indent="-381000" lvl="1" marL="914400" rtl="0" algn="l">
              <a:spcBef>
                <a:spcPts val="0"/>
              </a:spcBef>
              <a:spcAft>
                <a:spcPts val="0"/>
              </a:spcAft>
              <a:buSzPts val="2400"/>
              <a:buChar char="○"/>
            </a:pPr>
            <a:r>
              <a:rPr lang="en"/>
              <a:t>Use bandwidth efficiently</a:t>
            </a:r>
            <a:endParaRPr/>
          </a:p>
        </p:txBody>
      </p:sp>
      <p:sp>
        <p:nvSpPr>
          <p:cNvPr id="426" name="Google Shape;426;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432" name="Google Shape;432;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Is there a clear concurrency model?</a:t>
            </a:r>
            <a:endParaRPr/>
          </a:p>
          <a:p>
            <a:pPr indent="-419100" lvl="0" marL="457200" rtl="0" algn="l">
              <a:spcBef>
                <a:spcPts val="0"/>
              </a:spcBef>
              <a:spcAft>
                <a:spcPts val="0"/>
              </a:spcAft>
              <a:buSzPts val="3000"/>
              <a:buChar char="●"/>
            </a:pPr>
            <a:r>
              <a:rPr lang="en"/>
              <a:t>Are your models at the right level of abstraction? Have you focused on the architecturally significant aspects?</a:t>
            </a:r>
            <a:endParaRPr/>
          </a:p>
          <a:p>
            <a:pPr indent="-419100" lvl="0" marL="457200" rtl="0" algn="l">
              <a:spcBef>
                <a:spcPts val="0"/>
              </a:spcBef>
              <a:spcAft>
                <a:spcPts val="0"/>
              </a:spcAft>
              <a:buSzPts val="3000"/>
              <a:buChar char="●"/>
            </a:pPr>
            <a:r>
              <a:rPr lang="en"/>
              <a:t>Can you simplify your concurrency design?</a:t>
            </a:r>
            <a:endParaRPr/>
          </a:p>
          <a:p>
            <a:pPr indent="-419100" lvl="0" marL="457200" rtl="0" algn="l">
              <a:spcBef>
                <a:spcPts val="0"/>
              </a:spcBef>
              <a:spcAft>
                <a:spcPts val="0"/>
              </a:spcAft>
              <a:buSzPts val="3000"/>
              <a:buChar char="●"/>
            </a:pPr>
            <a:r>
              <a:rPr lang="en"/>
              <a:t>Do all interested parties understand the overall concurrency strategy?</a:t>
            </a:r>
            <a:endParaRPr/>
          </a:p>
          <a:p>
            <a:pPr indent="-419100" lvl="0" marL="457200" rtl="0" algn="l">
              <a:spcBef>
                <a:spcPts val="0"/>
              </a:spcBef>
              <a:spcAft>
                <a:spcPts val="0"/>
              </a:spcAft>
              <a:buSzPts val="3000"/>
              <a:buChar char="●"/>
            </a:pPr>
            <a:r>
              <a:rPr lang="en"/>
              <a:t>Have you mapped all functional elements to a process (and thread if necessary)?</a:t>
            </a:r>
            <a:endParaRPr/>
          </a:p>
          <a:p>
            <a:pPr indent="0" lvl="0" marL="0" rtl="0" algn="l">
              <a:spcBef>
                <a:spcPts val="600"/>
              </a:spcBef>
              <a:spcAft>
                <a:spcPts val="0"/>
              </a:spcAft>
              <a:buNone/>
            </a:pPr>
            <a:r>
              <a:t/>
            </a:r>
            <a:endParaRPr/>
          </a:p>
        </p:txBody>
      </p:sp>
      <p:sp>
        <p:nvSpPr>
          <p:cNvPr id="433" name="Google Shape;433;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439" name="Google Shape;439;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Have you defined interprocess communication mechanisms?</a:t>
            </a:r>
            <a:endParaRPr/>
          </a:p>
          <a:p>
            <a:pPr indent="-381000" lvl="1" marL="914400" rtl="0" algn="l">
              <a:spcBef>
                <a:spcPts val="0"/>
              </a:spcBef>
              <a:spcAft>
                <a:spcPts val="0"/>
              </a:spcAft>
              <a:buSzPts val="2400"/>
              <a:buChar char="○"/>
            </a:pPr>
            <a:r>
              <a:rPr lang="en"/>
              <a:t>Have you minimized intertask communication and synchronization?</a:t>
            </a:r>
            <a:endParaRPr/>
          </a:p>
          <a:p>
            <a:pPr indent="-419100" lvl="0" marL="457200" rtl="0" algn="l">
              <a:spcBef>
                <a:spcPts val="0"/>
              </a:spcBef>
              <a:spcAft>
                <a:spcPts val="0"/>
              </a:spcAft>
              <a:buSzPts val="3000"/>
              <a:buChar char="●"/>
            </a:pPr>
            <a:r>
              <a:rPr lang="en"/>
              <a:t>Are all shared resources protected?</a:t>
            </a:r>
            <a:endParaRPr/>
          </a:p>
          <a:p>
            <a:pPr indent="-381000" lvl="1" marL="914400" rtl="0" algn="l">
              <a:spcBef>
                <a:spcPts val="0"/>
              </a:spcBef>
              <a:spcAft>
                <a:spcPts val="0"/>
              </a:spcAft>
              <a:buSzPts val="2400"/>
              <a:buChar char="○"/>
            </a:pPr>
            <a:r>
              <a:rPr lang="en"/>
              <a:t>Do you have any resource hot spots? </a:t>
            </a:r>
            <a:endParaRPr/>
          </a:p>
          <a:p>
            <a:pPr indent="-381000" lvl="1" marL="914400" rtl="0" algn="l">
              <a:spcBef>
                <a:spcPts val="0"/>
              </a:spcBef>
              <a:spcAft>
                <a:spcPts val="0"/>
              </a:spcAft>
              <a:buSzPts val="2400"/>
              <a:buChar char="○"/>
            </a:pPr>
            <a:r>
              <a:rPr lang="en"/>
              <a:t>If so, have you estimated likely throughput? </a:t>
            </a:r>
            <a:endParaRPr/>
          </a:p>
          <a:p>
            <a:pPr indent="-381000" lvl="1" marL="914400" rtl="0" algn="l">
              <a:spcBef>
                <a:spcPts val="0"/>
              </a:spcBef>
              <a:spcAft>
                <a:spcPts val="0"/>
              </a:spcAft>
              <a:buSzPts val="2400"/>
              <a:buChar char="○"/>
            </a:pPr>
            <a:r>
              <a:rPr lang="en"/>
              <a:t>Do you know how you would reduce contention at these points if forced to later?</a:t>
            </a:r>
            <a:endParaRPr/>
          </a:p>
          <a:p>
            <a:pPr indent="-419100" lvl="0" marL="457200" rtl="0" algn="l">
              <a:spcBef>
                <a:spcPts val="0"/>
              </a:spcBef>
              <a:spcAft>
                <a:spcPts val="0"/>
              </a:spcAft>
              <a:buSzPts val="3000"/>
              <a:buChar char="●"/>
            </a:pPr>
            <a:r>
              <a:rPr lang="en"/>
              <a:t>Can the system possibly deadlock? </a:t>
            </a:r>
            <a:endParaRPr/>
          </a:p>
          <a:p>
            <a:pPr indent="-381000" lvl="1" marL="914400" rtl="0" algn="l">
              <a:spcBef>
                <a:spcPts val="0"/>
              </a:spcBef>
              <a:spcAft>
                <a:spcPts val="0"/>
              </a:spcAft>
              <a:buSzPts val="2400"/>
              <a:buChar char="○"/>
            </a:pPr>
            <a:r>
              <a:rPr lang="en"/>
              <a:t>Do you have a strategy for recognizing and dealing with this when it occurs?</a:t>
            </a:r>
            <a:endParaRPr/>
          </a:p>
        </p:txBody>
      </p:sp>
      <p:sp>
        <p:nvSpPr>
          <p:cNvPr id="440" name="Google Shape;440;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446" name="Google Shape;446;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Development and Deployment Viewpoints</a:t>
            </a:r>
            <a:endParaRPr/>
          </a:p>
          <a:p>
            <a:pPr indent="-381000" lvl="1" marL="914400" marR="0" rtl="0" algn="l">
              <a:lnSpc>
                <a:spcPct val="100000"/>
              </a:lnSpc>
              <a:spcBef>
                <a:spcPts val="0"/>
              </a:spcBef>
              <a:spcAft>
                <a:spcPts val="0"/>
              </a:spcAft>
              <a:buSzPts val="2400"/>
              <a:buChar char="○"/>
            </a:pPr>
            <a:r>
              <a:rPr lang="en"/>
              <a:t>Sources: Rozanski &amp; Woods, Ch. 20-21</a:t>
            </a:r>
            <a:endParaRPr/>
          </a:p>
          <a:p>
            <a:pPr indent="-419100" lvl="0" marL="457200" rtl="0" algn="l">
              <a:spcBef>
                <a:spcPts val="0"/>
              </a:spcBef>
              <a:spcAft>
                <a:spcPts val="0"/>
              </a:spcAft>
              <a:buSzPts val="3000"/>
              <a:buChar char="●"/>
            </a:pPr>
            <a:r>
              <a:rPr lang="en"/>
              <a:t>Homework: </a:t>
            </a:r>
            <a:endParaRPr/>
          </a:p>
          <a:p>
            <a:pPr indent="-381000" lvl="1" marL="914400" rtl="0" algn="l">
              <a:spcBef>
                <a:spcPts val="0"/>
              </a:spcBef>
              <a:spcAft>
                <a:spcPts val="0"/>
              </a:spcAft>
              <a:buSzPts val="2400"/>
              <a:buChar char="○"/>
            </a:pPr>
            <a:r>
              <a:rPr lang="en"/>
              <a:t>Assignment 2 - Due tonight!</a:t>
            </a:r>
            <a:endParaRPr/>
          </a:p>
          <a:p>
            <a:pPr indent="-381000" lvl="1" marL="914400" rtl="0" algn="l">
              <a:spcBef>
                <a:spcPts val="0"/>
              </a:spcBef>
              <a:spcAft>
                <a:spcPts val="0"/>
              </a:spcAft>
              <a:buSzPts val="2400"/>
              <a:buChar char="○"/>
            </a:pPr>
            <a:r>
              <a:rPr lang="en"/>
              <a:t>Reading Assignment 2 - Due November 1st</a:t>
            </a:r>
            <a:endParaRPr/>
          </a:p>
          <a:p>
            <a:pPr indent="-381000" lvl="2" marL="1371600" rtl="0" algn="l">
              <a:spcBef>
                <a:spcPts val="0"/>
              </a:spcBef>
              <a:spcAft>
                <a:spcPts val="0"/>
              </a:spcAft>
              <a:buSzPts val="2400"/>
              <a:buChar char="■"/>
            </a:pPr>
            <a:r>
              <a:rPr lang="en"/>
              <a:t>Arnon Rotem-Gal-Oz, “Fallacies of Distributed Computing Explained”</a:t>
            </a:r>
            <a:endParaRPr/>
          </a:p>
          <a:p>
            <a:pPr indent="-342900" lvl="3" marL="1828800" rtl="0" algn="l">
              <a:spcBef>
                <a:spcPts val="0"/>
              </a:spcBef>
              <a:spcAft>
                <a:spcPts val="0"/>
              </a:spcAft>
              <a:buSzPts val="1800"/>
              <a:buChar char="●"/>
            </a:pPr>
            <a:r>
              <a:rPr lang="en"/>
              <a:t>Summarize the fallacies. </a:t>
            </a:r>
            <a:endParaRPr/>
          </a:p>
          <a:p>
            <a:pPr indent="-342900" lvl="3" marL="1828800" rtl="0" algn="l">
              <a:spcBef>
                <a:spcPts val="0"/>
              </a:spcBef>
              <a:spcAft>
                <a:spcPts val="0"/>
              </a:spcAft>
              <a:buSzPts val="1800"/>
              <a:buChar char="●"/>
            </a:pPr>
            <a:r>
              <a:rPr lang="en"/>
              <a:t>Do you believe that these problems still stand today? (The paper is from 2014!)</a:t>
            </a:r>
            <a:endParaRPr/>
          </a:p>
          <a:p>
            <a:pPr indent="-342900" lvl="3" marL="1828800" rtl="0" algn="l">
              <a:spcBef>
                <a:spcPts val="0"/>
              </a:spcBef>
              <a:spcAft>
                <a:spcPts val="0"/>
              </a:spcAft>
              <a:buSzPts val="1800"/>
              <a:buChar char="●"/>
            </a:pPr>
            <a:r>
              <a:rPr lang="en"/>
              <a:t>Do you believe these problems can be overcome in the future?</a:t>
            </a:r>
            <a:endParaRPr/>
          </a:p>
          <a:p>
            <a:pPr indent="0" lvl="0" marL="0" marR="0" rtl="0" algn="l">
              <a:lnSpc>
                <a:spcPct val="100000"/>
              </a:lnSpc>
              <a:spcBef>
                <a:spcPts val="600"/>
              </a:spcBef>
              <a:spcAft>
                <a:spcPts val="0"/>
              </a:spcAft>
              <a:buNone/>
            </a:pPr>
            <a:r>
              <a:t/>
            </a:r>
            <a:endParaRPr/>
          </a:p>
        </p:txBody>
      </p:sp>
      <p:sp>
        <p:nvSpPr>
          <p:cNvPr id="447" name="Google Shape;447;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Part 3</a:t>
            </a:r>
            <a:endParaRPr/>
          </a:p>
        </p:txBody>
      </p:sp>
      <p:sp>
        <p:nvSpPr>
          <p:cNvPr id="453" name="Google Shape;453;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Due Nov 18 (Get Started!)</a:t>
            </a:r>
            <a:endParaRPr/>
          </a:p>
          <a:p>
            <a:pPr indent="-419100" lvl="0" marL="457200" rtl="0" algn="l">
              <a:spcBef>
                <a:spcPts val="0"/>
              </a:spcBef>
              <a:spcAft>
                <a:spcPts val="0"/>
              </a:spcAft>
              <a:buSzPts val="3000"/>
              <a:buChar char="●"/>
            </a:pPr>
            <a:r>
              <a:rPr lang="en"/>
              <a:t>D</a:t>
            </a:r>
            <a:r>
              <a:rPr lang="en"/>
              <a:t>escribe the architecture at multiple layers of abstraction and also from multiple viewpoints. </a:t>
            </a:r>
            <a:endParaRPr/>
          </a:p>
          <a:p>
            <a:pPr indent="-381000" lvl="1" marL="914400" rtl="0" algn="l">
              <a:spcBef>
                <a:spcPts val="0"/>
              </a:spcBef>
              <a:spcAft>
                <a:spcPts val="0"/>
              </a:spcAft>
              <a:buSzPts val="2400"/>
              <a:buChar char="○"/>
            </a:pPr>
            <a:r>
              <a:rPr lang="en"/>
              <a:t>For the system itself and a chosen subsystem, document the functional view and one other view.</a:t>
            </a:r>
            <a:endParaRPr/>
          </a:p>
          <a:p>
            <a:pPr indent="-381000" lvl="1" marL="914400" rtl="0" algn="l">
              <a:spcBef>
                <a:spcPts val="0"/>
              </a:spcBef>
              <a:spcAft>
                <a:spcPts val="0"/>
              </a:spcAft>
              <a:buSzPts val="2400"/>
              <a:buChar char="○"/>
            </a:pPr>
            <a:r>
              <a:rPr lang="en"/>
              <a:t>Discuss how perspectives impact these views.</a:t>
            </a:r>
            <a:endParaRPr/>
          </a:p>
          <a:p>
            <a:pPr indent="-381000" lvl="1" marL="914400" rtl="0" algn="l">
              <a:spcBef>
                <a:spcPts val="0"/>
              </a:spcBef>
              <a:spcAft>
                <a:spcPts val="0"/>
              </a:spcAft>
              <a:buSzPts val="2400"/>
              <a:buChar char="○"/>
            </a:pPr>
            <a:r>
              <a:rPr lang="en"/>
              <a:t>Functional view should include UML sequence diagrams to illustrate scenarios.</a:t>
            </a:r>
            <a:endParaRPr/>
          </a:p>
          <a:p>
            <a:pPr indent="-381000" lvl="1" marL="914400" rtl="0" algn="l">
              <a:spcBef>
                <a:spcPts val="0"/>
              </a:spcBef>
              <a:spcAft>
                <a:spcPts val="0"/>
              </a:spcAft>
              <a:buSzPts val="2400"/>
              <a:buChar char="○"/>
            </a:pPr>
            <a:r>
              <a:rPr lang="en"/>
              <a:t>Propose either a refactoring to the architecture or a concrete extension. </a:t>
            </a:r>
            <a:br>
              <a:rPr lang="en"/>
            </a:br>
            <a:endParaRPr/>
          </a:p>
        </p:txBody>
      </p:sp>
      <p:sp>
        <p:nvSpPr>
          <p:cNvPr id="454" name="Google Shape;454;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Design for Concurrency?</a:t>
            </a:r>
            <a:endParaRPr/>
          </a:p>
        </p:txBody>
      </p:sp>
      <p:sp>
        <p:nvSpPr>
          <p:cNvPr id="79" name="Google Shape;79;p1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Scale</a:t>
            </a:r>
            <a:endParaRPr/>
          </a:p>
          <a:p>
            <a:pPr indent="-419100" lvl="0" marL="457200" rtl="0" algn="l">
              <a:spcBef>
                <a:spcPts val="0"/>
              </a:spcBef>
              <a:spcAft>
                <a:spcPts val="0"/>
              </a:spcAft>
              <a:buSzPts val="3000"/>
              <a:buChar char="●"/>
            </a:pPr>
            <a:r>
              <a:rPr lang="en"/>
              <a:t>Redundancy</a:t>
            </a:r>
            <a:endParaRPr/>
          </a:p>
          <a:p>
            <a:pPr indent="-419100" lvl="0" marL="457200" rtl="0" algn="l">
              <a:spcBef>
                <a:spcPts val="0"/>
              </a:spcBef>
              <a:spcAft>
                <a:spcPts val="0"/>
              </a:spcAft>
              <a:buSzPts val="3000"/>
              <a:buChar char="●"/>
            </a:pPr>
            <a:r>
              <a:rPr lang="en"/>
              <a:t>Security / Isolation</a:t>
            </a:r>
            <a:endParaRPr/>
          </a:p>
          <a:p>
            <a:pPr indent="-419100" lvl="0" marL="457200" rtl="0" algn="l">
              <a:spcBef>
                <a:spcPts val="0"/>
              </a:spcBef>
              <a:spcAft>
                <a:spcPts val="0"/>
              </a:spcAft>
              <a:buSzPts val="3000"/>
              <a:buChar char="●"/>
            </a:pPr>
            <a:r>
              <a:rPr lang="en"/>
              <a:t>Better utilization of hardware resources</a:t>
            </a:r>
            <a:endParaRPr/>
          </a:p>
          <a:p>
            <a:pPr indent="-419100" lvl="0" marL="457200" rtl="0" algn="l">
              <a:spcBef>
                <a:spcPts val="0"/>
              </a:spcBef>
              <a:spcAft>
                <a:spcPts val="0"/>
              </a:spcAft>
              <a:buSzPts val="3000"/>
              <a:buChar char="●"/>
            </a:pPr>
            <a:r>
              <a:rPr lang="en"/>
              <a:t>Cost: use cheaper “commodity” hardware</a:t>
            </a:r>
            <a:endParaRPr/>
          </a:p>
          <a:p>
            <a:pPr indent="-419100" lvl="0" marL="457200" rtl="0" algn="l">
              <a:spcBef>
                <a:spcPts val="0"/>
              </a:spcBef>
              <a:spcAft>
                <a:spcPts val="0"/>
              </a:spcAft>
              <a:buSzPts val="3000"/>
              <a:buChar char="●"/>
            </a:pPr>
            <a:r>
              <a:rPr lang="en"/>
              <a:t>Future flexibility</a:t>
            </a:r>
            <a:endParaRPr/>
          </a:p>
        </p:txBody>
      </p:sp>
      <p:sp>
        <p:nvSpPr>
          <p:cNvPr id="80" name="Google Shape;80;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3"/>
          <p:cNvPicPr preferRelativeResize="0"/>
          <p:nvPr/>
        </p:nvPicPr>
        <p:blipFill>
          <a:blip r:embed="rId3">
            <a:alphaModFix/>
          </a:blip>
          <a:stretch>
            <a:fillRect/>
          </a:stretch>
        </p:blipFill>
        <p:spPr>
          <a:xfrm>
            <a:off x="4451700" y="2415363"/>
            <a:ext cx="4387500" cy="23716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Concurrency Elements</a:t>
            </a:r>
            <a:endParaRPr/>
          </a:p>
        </p:txBody>
      </p:sp>
      <p:sp>
        <p:nvSpPr>
          <p:cNvPr id="87" name="Google Shape;87;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Processes</a:t>
            </a:r>
            <a:endParaRPr b="1"/>
          </a:p>
          <a:p>
            <a:pPr indent="-381000" lvl="1" marL="914400" rtl="0" algn="l">
              <a:spcBef>
                <a:spcPts val="0"/>
              </a:spcBef>
              <a:spcAft>
                <a:spcPts val="0"/>
              </a:spcAft>
              <a:buSzPts val="2400"/>
              <a:buChar char="○"/>
            </a:pPr>
            <a:r>
              <a:rPr lang="en"/>
              <a:t>An operating system process.</a:t>
            </a:r>
            <a:endParaRPr/>
          </a:p>
          <a:p>
            <a:pPr indent="-381000" lvl="2" marL="1371600" rtl="0" algn="l">
              <a:spcBef>
                <a:spcPts val="0"/>
              </a:spcBef>
              <a:spcAft>
                <a:spcPts val="0"/>
              </a:spcAft>
              <a:buSzPts val="2400"/>
              <a:buChar char="■"/>
            </a:pPr>
            <a:r>
              <a:rPr lang="en"/>
              <a:t>Address space providing an execution environment for </a:t>
            </a:r>
            <a:r>
              <a:rPr b="1" lang="en"/>
              <a:t>threads</a:t>
            </a:r>
            <a:r>
              <a:rPr lang="en"/>
              <a:t> of execution.</a:t>
            </a:r>
            <a:endParaRPr/>
          </a:p>
          <a:p>
            <a:pPr indent="-381000" lvl="1" marL="914400" rtl="0" algn="l">
              <a:spcBef>
                <a:spcPts val="0"/>
              </a:spcBef>
              <a:spcAft>
                <a:spcPts val="0"/>
              </a:spcAft>
              <a:buSzPts val="2400"/>
              <a:buChar char="○"/>
            </a:pPr>
            <a:r>
              <a:rPr lang="en"/>
              <a:t>Processes are independent, using </a:t>
            </a:r>
            <a:r>
              <a:rPr b="1" lang="en"/>
              <a:t>interprocess communication mechanisms</a:t>
            </a:r>
            <a:r>
              <a:rPr lang="en"/>
              <a:t> to work together.</a:t>
            </a:r>
            <a:endParaRPr/>
          </a:p>
          <a:p>
            <a:pPr indent="-419100" lvl="0" marL="457200" rtl="0" algn="l">
              <a:spcBef>
                <a:spcPts val="0"/>
              </a:spcBef>
              <a:spcAft>
                <a:spcPts val="0"/>
              </a:spcAft>
              <a:buSzPts val="3000"/>
              <a:buChar char="●"/>
            </a:pPr>
            <a:r>
              <a:rPr b="1" lang="en"/>
              <a:t>Threads</a:t>
            </a:r>
            <a:endParaRPr b="1"/>
          </a:p>
          <a:p>
            <a:pPr indent="-381000" lvl="1" marL="914400" rtl="0" algn="l">
              <a:spcBef>
                <a:spcPts val="0"/>
              </a:spcBef>
              <a:spcAft>
                <a:spcPts val="0"/>
              </a:spcAft>
              <a:buSzPts val="2400"/>
              <a:buChar char="○"/>
            </a:pPr>
            <a:r>
              <a:rPr lang="en"/>
              <a:t>A thread of execution that can be independently scheduled within a process.</a:t>
            </a:r>
            <a:endParaRPr/>
          </a:p>
          <a:p>
            <a:pPr indent="-381000" lvl="1" marL="914400" rtl="0" algn="l">
              <a:spcBef>
                <a:spcPts val="0"/>
              </a:spcBef>
              <a:spcAft>
                <a:spcPts val="0"/>
              </a:spcAft>
              <a:buSzPts val="2400"/>
              <a:buChar char="○"/>
            </a:pPr>
            <a:r>
              <a:rPr lang="en"/>
              <a:t>Represented through process decomposition.</a:t>
            </a:r>
            <a:endParaRPr/>
          </a:p>
          <a:p>
            <a:pPr indent="-381000" lvl="1" marL="914400" rtl="0" algn="l">
              <a:spcBef>
                <a:spcPts val="0"/>
              </a:spcBef>
              <a:spcAft>
                <a:spcPts val="0"/>
              </a:spcAft>
              <a:buSzPts val="2400"/>
              <a:buChar char="○"/>
            </a:pPr>
            <a:r>
              <a:rPr lang="en"/>
              <a:t>Implementation detail, but affects quality properties, so may need to be discussed.</a:t>
            </a:r>
            <a:endParaRPr u="sng"/>
          </a:p>
        </p:txBody>
      </p:sp>
      <p:sp>
        <p:nvSpPr>
          <p:cNvPr id="88" name="Google Shape;88;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Concurrency Elements</a:t>
            </a:r>
            <a:endParaRPr/>
          </a:p>
        </p:txBody>
      </p:sp>
      <p:sp>
        <p:nvSpPr>
          <p:cNvPr id="94" name="Google Shape;94;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Process Groups</a:t>
            </a:r>
            <a:endParaRPr/>
          </a:p>
          <a:p>
            <a:pPr indent="-381000" lvl="1" marL="914400" rtl="0" algn="l">
              <a:spcBef>
                <a:spcPts val="0"/>
              </a:spcBef>
              <a:spcAft>
                <a:spcPts val="0"/>
              </a:spcAft>
              <a:buSzPts val="2400"/>
              <a:buChar char="○"/>
            </a:pPr>
            <a:r>
              <a:rPr lang="en"/>
              <a:t>Architecture may group processes into a “single entity” to allow less important concerns to be deferred until later stages of design.</a:t>
            </a:r>
            <a:endParaRPr/>
          </a:p>
          <a:p>
            <a:pPr indent="-355600" lvl="2" marL="1371600" rtl="0" algn="l">
              <a:spcBef>
                <a:spcPts val="0"/>
              </a:spcBef>
              <a:spcAft>
                <a:spcPts val="0"/>
              </a:spcAft>
              <a:buSzPts val="2000"/>
              <a:buChar char="■"/>
            </a:pPr>
            <a:r>
              <a:rPr lang="en" sz="2000"/>
              <a:t>DBMS: Will be concurrent, but we don’t need to know how many/what processes it uses.</a:t>
            </a:r>
            <a:endParaRPr sz="2000"/>
          </a:p>
          <a:p>
            <a:pPr indent="-355600" lvl="2" marL="1371600" rtl="0" algn="l">
              <a:spcBef>
                <a:spcPts val="0"/>
              </a:spcBef>
              <a:spcAft>
                <a:spcPts val="0"/>
              </a:spcAft>
              <a:buSzPts val="2000"/>
              <a:buChar char="■"/>
            </a:pPr>
            <a:r>
              <a:rPr lang="en" sz="2000"/>
              <a:t>Can be modelled as a single black box, as it is independent and has well-defined interfaces.</a:t>
            </a:r>
            <a:endParaRPr sz="2000"/>
          </a:p>
          <a:p>
            <a:pPr indent="-381000" lvl="1" marL="914400" rtl="0" algn="l">
              <a:spcBef>
                <a:spcPts val="0"/>
              </a:spcBef>
              <a:spcAft>
                <a:spcPts val="0"/>
              </a:spcAft>
              <a:buSzPts val="2400"/>
              <a:buChar char="○"/>
            </a:pPr>
            <a:r>
              <a:rPr lang="en"/>
              <a:t>Complex systems may be modeled in layers, with lower layers represented at higher levels as process groups.</a:t>
            </a:r>
            <a:endParaRPr/>
          </a:p>
        </p:txBody>
      </p:sp>
      <p:sp>
        <p:nvSpPr>
          <p:cNvPr id="95" name="Google Shape;95;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Interprocess Communication</a:t>
            </a:r>
            <a:endParaRPr/>
          </a:p>
        </p:txBody>
      </p:sp>
      <p:sp>
        <p:nvSpPr>
          <p:cNvPr id="101" name="Google Shape;101;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Processes are isolated. One process cannot directly change another process.</a:t>
            </a:r>
            <a:endParaRPr/>
          </a:p>
          <a:p>
            <a:pPr indent="-381000" lvl="1" marL="914400" rtl="0" algn="l">
              <a:spcBef>
                <a:spcPts val="0"/>
              </a:spcBef>
              <a:spcAft>
                <a:spcPts val="0"/>
              </a:spcAft>
              <a:buSzPts val="2400"/>
              <a:buChar char="○"/>
            </a:pPr>
            <a:r>
              <a:rPr lang="en"/>
              <a:t>Processes must work together through interprocess communication mechanisms.</a:t>
            </a:r>
            <a:endParaRPr/>
          </a:p>
          <a:p>
            <a:pPr indent="-381000" lvl="1" marL="914400" rtl="0" algn="l">
              <a:spcBef>
                <a:spcPts val="0"/>
              </a:spcBef>
              <a:spcAft>
                <a:spcPts val="0"/>
              </a:spcAft>
              <a:buSzPts val="2400"/>
              <a:buChar char="○"/>
            </a:pPr>
            <a:r>
              <a:rPr lang="en"/>
              <a:t>Depicted as connectors in the concurrency model.</a:t>
            </a:r>
            <a:endParaRPr/>
          </a:p>
          <a:p>
            <a:pPr indent="-419100" lvl="0" marL="457200" rtl="0" algn="l">
              <a:spcBef>
                <a:spcPts val="0"/>
              </a:spcBef>
              <a:spcAft>
                <a:spcPts val="0"/>
              </a:spcAft>
              <a:buSzPts val="3000"/>
              <a:buChar char="●"/>
            </a:pPr>
            <a:r>
              <a:rPr b="1" lang="en"/>
              <a:t>Procedure Call Mechanisms</a:t>
            </a:r>
            <a:endParaRPr b="1"/>
          </a:p>
          <a:p>
            <a:pPr indent="-381000" lvl="1" marL="914400" rtl="0" algn="l">
              <a:spcBef>
                <a:spcPts val="0"/>
              </a:spcBef>
              <a:spcAft>
                <a:spcPts val="0"/>
              </a:spcAft>
              <a:buSzPts val="2400"/>
              <a:buChar char="○"/>
            </a:pPr>
            <a:r>
              <a:rPr lang="en"/>
              <a:t>Invoke an operation on a process. </a:t>
            </a:r>
            <a:endParaRPr/>
          </a:p>
          <a:p>
            <a:pPr indent="-381000" lvl="1" marL="914400" rtl="0" algn="l">
              <a:spcBef>
                <a:spcPts val="0"/>
              </a:spcBef>
              <a:spcAft>
                <a:spcPts val="0"/>
              </a:spcAft>
              <a:buSzPts val="2400"/>
              <a:buChar char="○"/>
            </a:pPr>
            <a:r>
              <a:rPr lang="en"/>
              <a:t>Remote procedure calls or message passing.</a:t>
            </a:r>
            <a:endParaRPr/>
          </a:p>
          <a:p>
            <a:pPr indent="-419100" lvl="0" marL="457200" rtl="0" algn="l">
              <a:spcBef>
                <a:spcPts val="0"/>
              </a:spcBef>
              <a:spcAft>
                <a:spcPts val="0"/>
              </a:spcAft>
              <a:buSzPts val="3000"/>
              <a:buChar char="●"/>
            </a:pPr>
            <a:r>
              <a:rPr b="1" lang="en"/>
              <a:t>Execution Coordination Mechanisms</a:t>
            </a:r>
            <a:endParaRPr/>
          </a:p>
          <a:p>
            <a:pPr indent="-381000" lvl="1" marL="914400" rtl="0" algn="l">
              <a:spcBef>
                <a:spcPts val="0"/>
              </a:spcBef>
              <a:spcAft>
                <a:spcPts val="0"/>
              </a:spcAft>
              <a:buSzPts val="2400"/>
              <a:buChar char="○"/>
            </a:pPr>
            <a:r>
              <a:rPr lang="en"/>
              <a:t>Allow processes to signal each other when events occur, using semaphores and mutexes.</a:t>
            </a:r>
            <a:endParaRPr/>
          </a:p>
          <a:p>
            <a:pPr indent="-381000" lvl="1" marL="914400" rtl="0" algn="l">
              <a:spcBef>
                <a:spcPts val="0"/>
              </a:spcBef>
              <a:spcAft>
                <a:spcPts val="0"/>
              </a:spcAft>
              <a:buSzPts val="2400"/>
              <a:buChar char="○"/>
            </a:pPr>
            <a:r>
              <a:rPr lang="en"/>
              <a:t>Limited to processes and threads on one machine.</a:t>
            </a:r>
            <a:endParaRPr/>
          </a:p>
        </p:txBody>
      </p:sp>
      <p:sp>
        <p:nvSpPr>
          <p:cNvPr id="102" name="Google Shape;102;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Interprocess Communication</a:t>
            </a:r>
            <a:endParaRPr/>
          </a:p>
        </p:txBody>
      </p:sp>
      <p:sp>
        <p:nvSpPr>
          <p:cNvPr id="108" name="Google Shape;108;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Data-Sharing Mechanisms</a:t>
            </a:r>
            <a:endParaRPr b="1"/>
          </a:p>
          <a:p>
            <a:pPr indent="-381000" lvl="1" marL="914400" rtl="0" algn="l">
              <a:spcBef>
                <a:spcPts val="0"/>
              </a:spcBef>
              <a:spcAft>
                <a:spcPts val="0"/>
              </a:spcAft>
              <a:buSzPts val="2400"/>
              <a:buChar char="○"/>
            </a:pPr>
            <a:r>
              <a:rPr lang="en"/>
              <a:t>Allows processes to share data structures and access them concurrently.</a:t>
            </a:r>
            <a:endParaRPr/>
          </a:p>
          <a:p>
            <a:pPr indent="-381000" lvl="1" marL="914400" rtl="0" algn="l">
              <a:spcBef>
                <a:spcPts val="0"/>
              </a:spcBef>
              <a:spcAft>
                <a:spcPts val="0"/>
              </a:spcAft>
              <a:buSzPts val="2400"/>
              <a:buChar char="○"/>
            </a:pPr>
            <a:r>
              <a:rPr lang="en"/>
              <a:t>Shared memory, databases, file storage.</a:t>
            </a:r>
            <a:endParaRPr/>
          </a:p>
          <a:p>
            <a:pPr indent="-419100" lvl="0" marL="457200" rtl="0" algn="l">
              <a:spcBef>
                <a:spcPts val="0"/>
              </a:spcBef>
              <a:spcAft>
                <a:spcPts val="0"/>
              </a:spcAft>
              <a:buSzPts val="3000"/>
              <a:buChar char="●"/>
            </a:pPr>
            <a:r>
              <a:rPr b="1" lang="en"/>
              <a:t>Messaging Mechanisms</a:t>
            </a:r>
            <a:endParaRPr b="1"/>
          </a:p>
          <a:p>
            <a:pPr indent="-381000" lvl="1" marL="914400" rtl="0" algn="l">
              <a:spcBef>
                <a:spcPts val="0"/>
              </a:spcBef>
              <a:spcAft>
                <a:spcPts val="0"/>
              </a:spcAft>
              <a:buSzPts val="2400"/>
              <a:buChar char="○"/>
            </a:pPr>
            <a:r>
              <a:rPr lang="en"/>
              <a:t>Transmit data directly from one task to another.</a:t>
            </a:r>
            <a:endParaRPr/>
          </a:p>
          <a:p>
            <a:pPr indent="-381000" lvl="1" marL="914400" rtl="0" algn="l">
              <a:spcBef>
                <a:spcPts val="0"/>
              </a:spcBef>
              <a:spcAft>
                <a:spcPts val="0"/>
              </a:spcAft>
              <a:buSzPts val="2400"/>
              <a:buChar char="○"/>
            </a:pPr>
            <a:r>
              <a:rPr lang="en"/>
              <a:t>Queuing allows consumers to read messages from a queue, then deletes the message (delivered to one consumer).</a:t>
            </a:r>
            <a:endParaRPr/>
          </a:p>
          <a:p>
            <a:pPr indent="-381000" lvl="1" marL="914400" rtl="0" algn="l">
              <a:spcBef>
                <a:spcPts val="0"/>
              </a:spcBef>
              <a:spcAft>
                <a:spcPts val="0"/>
              </a:spcAft>
              <a:buSzPts val="2400"/>
              <a:buChar char="○"/>
            </a:pPr>
            <a:r>
              <a:rPr lang="en"/>
              <a:t>Publisher/Subscriber introduces topics where consumers indicate types of messages of interest. Message consumed by all interested consumers.</a:t>
            </a:r>
            <a:endParaRPr/>
          </a:p>
        </p:txBody>
      </p:sp>
      <p:sp>
        <p:nvSpPr>
          <p:cNvPr id="109" name="Google Shape;109;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