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92.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919D26F-4FF3-495D-A4EC-F5E6272A9FEB}">
  <a:tblStyle styleId="{C919D26F-4FF3-495D-A4EC-F5E6272A9FE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Software_deployment" TargetMode="External"/><Relationship Id="rId3" Type="http://schemas.openxmlformats.org/officeDocument/2006/relationships/hyperlink" Target="https://en.wikipedia.org/wiki/Deployment_environment" TargetMode="External"/><Relationship Id="rId4" Type="http://schemas.openxmlformats.org/officeDocument/2006/relationships/hyperlink" Target="https://en.wikipedia.org/wiki/Daemon_(computer_software)" TargetMode="External"/><Relationship Id="rId5" Type="http://schemas.openxmlformats.org/officeDocument/2006/relationships/hyperlink" Target="https://en.wikipedia.org/wiki/Revision_control" TargetMode="External"/><Relationship Id="rId6" Type="http://schemas.openxmlformats.org/officeDocument/2006/relationships/hyperlink" Target="https://en.wikipedia.org/wiki/Test_environment" TargetMode="External"/><Relationship Id="rId7" Type="http://schemas.openxmlformats.org/officeDocument/2006/relationships/hyperlink" Target="https://en.wikipedia.org/wiki/Production_environment" TargetMode="Externa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Google Shape;47;g7ab4e1e9c_0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 name="Google Shape;48;g7ab4e1e9c_0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43cae5387a_0_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43cae5387a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is important to remember that (1) - (2), making it easier to identify code of interest and change the code. (3) In service of both ideas (4-7)</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43cae5387a_0_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43cae5387a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granule of reuse is the granule of release. Only components that are released through a tracking system can effectively be reused. This granule is the package. This means that in order to effectively reuse code it must arrive in a complete, black-box, package that is to be used but not changed. </a:t>
            </a:r>
            <a:r>
              <a:rPr lang="en" sz="1150">
                <a:solidFill>
                  <a:srgbClr val="242729"/>
                </a:solidFill>
                <a:highlight>
                  <a:srgbClr val="FFFFFF"/>
                </a:highlight>
              </a:rPr>
              <a:t>Code should not be reused by copying it from one class and pasting it into another. If the original author fixes any bugs in the code, or adds any features, you will not automatically get the benefit. You will have to find out what's changed, then alter your copy. Your code and the original code will gradually diverge. Instead, code should be reused by including a released library in your code. The original author retains responsibility for maintaining it; you should not even need to see the source code. </a:t>
            </a:r>
            <a:r>
              <a:rPr b="1" lang="en" sz="1150">
                <a:solidFill>
                  <a:srgbClr val="242729"/>
                </a:solidFill>
              </a:rPr>
              <a:t>Effective reuse requires tracking of releases from a change control system </a:t>
            </a:r>
            <a:r>
              <a:rPr lang="en" sz="1150">
                <a:solidFill>
                  <a:srgbClr val="242729"/>
                </a:solidFill>
              </a:rPr>
              <a:t>The author of a library needs to identify releases with an identifier - numbers or names of some sort. This allows users of the package to identify different versions. This requires the use of some kind of release tracking system. </a:t>
            </a:r>
            <a:r>
              <a:rPr b="1" lang="en" sz="1150">
                <a:solidFill>
                  <a:srgbClr val="242729"/>
                </a:solidFill>
              </a:rPr>
              <a:t>The package is the effective unit of reuse and release </a:t>
            </a:r>
            <a:r>
              <a:rPr lang="en" sz="1150">
                <a:solidFill>
                  <a:srgbClr val="242729"/>
                </a:solidFill>
              </a:rPr>
              <a:t>It might be possible to use a class as the unit of reuse and release, however there are so many classes in a typical application, it would be hard for the release tracking system to keep track of them all. A larger-scale entity is required, and the package fits this need well.</a:t>
            </a:r>
            <a:endParaRPr sz="1150">
              <a:solidFill>
                <a:srgbClr val="242729"/>
              </a:solidFill>
            </a:endParaRPr>
          </a:p>
          <a:p>
            <a:pPr indent="0" lvl="0" marL="0" rtl="0" algn="l">
              <a:spcBef>
                <a:spcPts val="0"/>
              </a:spcBef>
              <a:spcAft>
                <a:spcPts val="0"/>
              </a:spcAft>
              <a:buNone/>
            </a:pPr>
            <a:r>
              <a:rPr lang="en" sz="1150">
                <a:solidFill>
                  <a:srgbClr val="242729"/>
                </a:solidFill>
              </a:rPr>
              <a:t>(4-6)</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43cae5387a_0_1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43cae5387a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is very important to decide which classes should be bound together by a package. Improper selection of classes can create unwanted dependencies and turn usage of that package into a nightmare. Common Reuse Principle (CRP) lays down a good foundation to determine which classes should be packaged together: (2-4) This says that only cohesive classes should be packaged together. As with everything, the packaging of classes and the cohesiveness should be defined from the user’s perspective. If a user uses a package, all the classes in that package should be reusable in the same context. A rule that can be a derivative of this is that all the classes related to a functionality should be packaged together. For example, if I am using a package for matrix calculations, it better have only those classes related to matrices and not trigonometric functions.</a:t>
            </a:r>
            <a:br>
              <a:rPr lang="en"/>
            </a:br>
            <a:br>
              <a:rPr lang="en"/>
            </a:br>
            <a:r>
              <a:rPr lang="en"/>
              <a:t>As specified by Reuse/Release Equivalency Principle (REP), even if one or two classes are being used, the granularity to be considered is the entire package. This dependency means that with every revision or release of that package, the software has to be tested and revalidated, whether the modified class is being used or not. Hence, only those classes should be packaged together which will be reused together.</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43cae5387a_0_1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43cae5387a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Classes within a released component should share common closure. That is, if one needs to be changed, they all are likely to need to be changed. What affects one, affects all. The principle advises on which classes should be packaged together from a change and distribution point of view. (2). Even though most of the class design principles advocate loose coupling between classes, so that they can change without affecting the other, dependencies between classes cannot be avoided. This principle tries to look at classes that are dependent on each other from a code change perspective. (3) To enable easy distribution/update/release and maintainability, it is advisable to localise the changes to a package. Only the modified package can then be released, making the update easier. Even if the changes cannot be restricted to a single package, minimal packages should be required to be changed.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43cae5387a_0_1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3cae5387a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43cae5387a_0_1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43cae5387a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Ragardless of which package you begin at, it is impossible to follow the dependency relationship and come back to that package. Notice what happens if you make a change to MyDialogs (2) The teams responsible for those packages can decide when to integrate with a new release of MyDialogs. When MyDialogs is released, it has no effect on many other packages in the system. They don’t know about it and don’t care when it changes. This is great. The impact of a release is small.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the engineers developing the MyDialogs package would like to test their package, they only rely on the Windows package (or a mock version of it). None of the other packages need to be involved. This is also great, as the engineers responsible have little work to do in terms of setup, and there are fewer problems that can spill over. </a:t>
            </a:r>
            <a:endParaRPr/>
          </a:p>
          <a:p>
            <a:pPr indent="0" lvl="0" marL="0" rtl="0" algn="l">
              <a:spcBef>
                <a:spcPts val="0"/>
              </a:spcBef>
              <a:spcAft>
                <a:spcPts val="0"/>
              </a:spcAft>
              <a:buNone/>
            </a:pPr>
            <a:r>
              <a:rPr lang="en"/>
              <a:t>When it is time to release the whole system, this is done from the bottom up - (walk through structure) This process is very clear and easy to deal with. We know how to build this because we understand dependency between the parts.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43cae5387a_0_1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43cae5387a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let’s say we updated MyDialog with a change that requires the MyApplication package. We’ve introduced a cycle in this graph. What does this mean? It causes some immediate problems. (go over) In effect, this system has become one huge package.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43cae5387a_0_1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43cae5387a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is always possible to break a cycle of packages and get an acyclic graph. There are two primary mechanisms. (1) We can crate an abstract base class that has the interface MyDialogs needs. Then, put that into MyDialogs and inherit it into MyApplication. This inverts the dependency. - breaking the cycle.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43cae5387a_0_1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43cae5387a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43cae5387a_0_1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43cae5387a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second concern is (title)</a:t>
            </a:r>
            <a:endParaRPr/>
          </a:p>
          <a:p>
            <a:pPr indent="0" lvl="0" marL="0" rtl="0" algn="l">
              <a:spcBef>
                <a:spcPts val="0"/>
              </a:spcBef>
              <a:spcAft>
                <a:spcPts val="0"/>
              </a:spcAft>
              <a:buClr>
                <a:schemeClr val="dk1"/>
              </a:buClr>
              <a:buSzPts val="1100"/>
              <a:buFont typeface="Arial"/>
              <a:buNone/>
            </a:pPr>
            <a:r>
              <a:rPr lang="en"/>
              <a:t>Any large system will benefit from identifying and isolating common processing into separate code packages. For example, standardizing how the system logs messages and handles configuration parameters can significantly simplify its administration. The Development view helps ensure that the areas of common processing are identified and clearly specified. You will typically start this only in outline form, adding further refinement and detail as development progresses. (6)</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g43cae5387a_0_3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43cae5387a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43cae5387a_0_1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43cae5387a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To maximize commonality across element implementations, it is desirable to define a set of design constraints that apply when designing the software elements. Such design constraints are valuable for two principal reasons.</a:t>
            </a:r>
            <a:endParaRPr/>
          </a:p>
          <a:p>
            <a:pPr indent="0" lvl="0" marL="0" rtl="0" algn="l">
              <a:spcBef>
                <a:spcPts val="0"/>
              </a:spcBef>
              <a:spcAft>
                <a:spcPts val="0"/>
              </a:spcAft>
              <a:buClr>
                <a:schemeClr val="dk1"/>
              </a:buClr>
              <a:buSzPts val="1100"/>
              <a:buFont typeface="Arial"/>
              <a:buNone/>
            </a:pPr>
            <a:r>
              <a:rPr lang="en"/>
              <a:t>• You can reduce risk and duplication of effort by identifying standardapproaches to be used when solving certain types of problems.</a:t>
            </a:r>
            <a:endParaRPr/>
          </a:p>
          <a:p>
            <a:pPr indent="0" lvl="0" marL="0" rtl="0" algn="l">
              <a:spcBef>
                <a:spcPts val="0"/>
              </a:spcBef>
              <a:spcAft>
                <a:spcPts val="0"/>
              </a:spcAft>
              <a:buClr>
                <a:schemeClr val="dk1"/>
              </a:buClr>
              <a:buSzPts val="1100"/>
              <a:buFont typeface="Arial"/>
              <a:buNone/>
            </a:pPr>
            <a:r>
              <a:rPr lang="en"/>
              <a:t>• Commonality among system elements helps increase the system’s overall technical coherence and makes it easier to understand, operate, and maintain.</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43cae5387a_0_1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43cae5387a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43cae5387a_0_1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43cae5387a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(1-2) Fatal should be used to indicate an unrecoverable error, where the component will stop immediately; Error indicates an unrecoverable error, where the component can reset itself and continue execution; Warning indicates a possible error or unexpected condition that may need operator intervention to review and address; Information is used to report conditions that occur during normal operation and require no operator intervention; Debug should be used to indicate internal details of the component’s operation.</a:t>
            </a:r>
            <a:br>
              <a:rPr lang="en"/>
            </a:b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43cae5387a_0_2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43cae5387a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 definition of standard design approaches that should be used when designing the system’s elements. These start to emerge when (having defined the functional structure) you think ahead a little about how the subsystems might be implemented. When you see situations where the same sort of processing is performed by different elements, or where you know that the implementation of a certain aspect of an element will have a system-wide impact, you should consider whether you need a standard design approach. When identifying such an approach, you must define what the approach is, where it should be used, and why it should be used. In other</a:t>
            </a:r>
            <a:endParaRPr/>
          </a:p>
          <a:p>
            <a:pPr indent="0" lvl="0" marL="0" rtl="0" algn="l">
              <a:spcBef>
                <a:spcPts val="0"/>
              </a:spcBef>
              <a:spcAft>
                <a:spcPts val="0"/>
              </a:spcAft>
              <a:buNone/>
            </a:pPr>
            <a:r>
              <a:rPr lang="en"/>
              <a:t>words, it is a special sort of design pattern.</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A definition of what common software should be used and how it should be used. This may be the result of making other higher-level decisions (e.g., selecting an access library for your chosen database) or identifying a</a:t>
            </a:r>
            <a:endParaRPr/>
          </a:p>
          <a:p>
            <a:pPr indent="0" lvl="0" marL="0" rtl="0" algn="l">
              <a:spcBef>
                <a:spcPts val="0"/>
              </a:spcBef>
              <a:spcAft>
                <a:spcPts val="0"/>
              </a:spcAft>
              <a:buClr>
                <a:schemeClr val="dk1"/>
              </a:buClr>
              <a:buSzPts val="1100"/>
              <a:buFont typeface="Arial"/>
              <a:buNone/>
            </a:pPr>
            <a:r>
              <a:rPr lang="en"/>
              <a:t>reusable component (e.g., a third-party message-logging library or a locally developed graphical user interface element) that can save you development time and reduce risk. In either case, your common design model needs to</a:t>
            </a:r>
            <a:endParaRPr/>
          </a:p>
          <a:p>
            <a:pPr indent="0" lvl="0" marL="0" rtl="0" algn="l">
              <a:spcBef>
                <a:spcPts val="0"/>
              </a:spcBef>
              <a:spcAft>
                <a:spcPts val="0"/>
              </a:spcAft>
              <a:buClr>
                <a:schemeClr val="dk1"/>
              </a:buClr>
              <a:buSzPts val="1100"/>
              <a:buFont typeface="Arial"/>
              <a:buNone/>
            </a:pPr>
            <a:r>
              <a:rPr lang="en"/>
              <a:t>clearly identify what common elements should be used, where they should be used, and how they should be used.</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43cae5387a_0_20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43cae5387a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(internationalization - process of adapting the software to be used in multiple languages or locations)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43cae5387a_0_2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43cae5387a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43cae5387a_0_1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43cae5387a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Standardization of Design</a:t>
            </a:r>
            <a:endParaRPr/>
          </a:p>
          <a:p>
            <a:pPr indent="0" lvl="0" marL="0" rtl="0" algn="l">
              <a:spcBef>
                <a:spcPts val="0"/>
              </a:spcBef>
              <a:spcAft>
                <a:spcPts val="0"/>
              </a:spcAft>
              <a:buNone/>
            </a:pPr>
            <a:r>
              <a:rPr lang="en"/>
              <a:t>Most systems are developed by teams of software developers rather than individuals. Standardizing key aspects of design provides critical benefits to the maintainability, reliability, and technical cohesion of the system (and saves time, too). You can achieve design standardization by using design patterns and off-the-shelf software elements, and establishing clear architectural principles.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Standardization of Testing</a:t>
            </a:r>
            <a:endParaRPr/>
          </a:p>
          <a:p>
            <a:pPr indent="0" lvl="0" marL="0" rtl="0" algn="l">
              <a:spcBef>
                <a:spcPts val="0"/>
              </a:spcBef>
              <a:spcAft>
                <a:spcPts val="0"/>
              </a:spcAft>
              <a:buClr>
                <a:schemeClr val="dk1"/>
              </a:buClr>
              <a:buSzPts val="1100"/>
              <a:buFont typeface="Arial"/>
              <a:buNone/>
            </a:pPr>
            <a:r>
              <a:rPr lang="en"/>
              <a:t>Standardization of test approaches, technologies, and conventions helps ensure a consistent approach to testing and speeds up the testing process. Key concerns include test tools and infrastructure, standard test data, standard test approaches, and test automation.</a:t>
            </a:r>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43cae5387a_0_2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43cae5387a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system’s source code needs to be stored in a directory structure, managed via a configuration management system, built and tested regularly (ideally every</a:t>
            </a:r>
            <a:endParaRPr/>
          </a:p>
          <a:p>
            <a:pPr indent="0" lvl="0" marL="0" rtl="0" algn="l">
              <a:spcBef>
                <a:spcPts val="0"/>
              </a:spcBef>
              <a:spcAft>
                <a:spcPts val="0"/>
              </a:spcAft>
              <a:buClr>
                <a:schemeClr val="dk1"/>
              </a:buClr>
              <a:buSzPts val="1100"/>
              <a:buFont typeface="Arial"/>
              <a:buNone/>
            </a:pPr>
            <a:r>
              <a:rPr lang="en"/>
              <a:t>time the software changes—“continuous integration”), and released as tested binaries for further testing and use. The way that all of this is achieved is normally termed the codeline organization for a system. The codeline is a</a:t>
            </a:r>
            <a:endParaRPr/>
          </a:p>
          <a:p>
            <a:pPr indent="0" lvl="0" marL="0" rtl="0" algn="l">
              <a:spcBef>
                <a:spcPts val="0"/>
              </a:spcBef>
              <a:spcAft>
                <a:spcPts val="0"/>
              </a:spcAft>
              <a:buClr>
                <a:schemeClr val="dk1"/>
              </a:buClr>
              <a:buSzPts val="1100"/>
              <a:buFont typeface="Arial"/>
              <a:buNone/>
            </a:pPr>
            <a:r>
              <a:rPr lang="en"/>
              <a:t>particular version of a set of source code files with a well-defined organizational structure, usually with an associated automated system to build, test, and release the system.</a:t>
            </a:r>
            <a:endParaRPr/>
          </a:p>
          <a:p>
            <a:pPr indent="0" lvl="0" marL="0" rtl="0" algn="l">
              <a:spcBef>
                <a:spcPts val="0"/>
              </a:spcBef>
              <a:spcAft>
                <a:spcPts val="0"/>
              </a:spcAft>
              <a:buClr>
                <a:schemeClr val="dk1"/>
              </a:buClr>
              <a:buSzPts val="1100"/>
              <a:buFont typeface="Arial"/>
              <a:buNone/>
            </a:pPr>
            <a:r>
              <a:rPr lang="en"/>
              <a:t>Ensuring that the system’s code can be managed, built, tested, and released is crucial to achieving a reliable system—particularly when you’re using iterative development and many releases are necessary. As an architect, you may wish to specify how this is to be done, or better still, work with the development team to define the approach and design its implementation.</a:t>
            </a:r>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43cae5387a_0_2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43cae5387a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(1-5) to form candidate releasable binaries</a:t>
            </a:r>
            <a:endParaRPr/>
          </a:p>
          <a:p>
            <a:pPr indent="0" lvl="0" marL="0" rtl="0" algn="l">
              <a:spcBef>
                <a:spcPts val="0"/>
              </a:spcBef>
              <a:spcAft>
                <a:spcPts val="0"/>
              </a:spcAft>
              <a:buNone/>
            </a:pPr>
            <a:r>
              <a:rPr lang="en"/>
              <a:t>(6-8) working on it concurrently</a:t>
            </a:r>
            <a:endParaRPr/>
          </a:p>
          <a:p>
            <a:pPr indent="0" lvl="0" marL="0" rtl="0" algn="l">
              <a:spcBef>
                <a:spcPts val="0"/>
              </a:spcBef>
              <a:spcAft>
                <a:spcPts val="0"/>
              </a:spcAft>
              <a:buNone/>
            </a:pPr>
            <a:r>
              <a:rPr lang="en"/>
              <a:t>(9) in order to form a complete continuous integration and delivery system</a:t>
            </a:r>
            <a:br>
              <a:rPr lang="en"/>
            </a:b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43cae5387a_0_2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43cae5387a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43cae5387a_0_3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43cae5387a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43cae5387a_0_2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43cae5387a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area where test automation is essential - and has made possible - is continuous integration.</a:t>
            </a:r>
            <a:endParaRPr/>
          </a:p>
          <a:p>
            <a:pPr indent="0" lvl="0" marL="0" rtl="0" algn="l">
              <a:spcBef>
                <a:spcPts val="600"/>
              </a:spcBef>
              <a:spcAft>
                <a:spcPts val="0"/>
              </a:spcAft>
              <a:buNone/>
            </a:pPr>
            <a:r>
              <a:rPr lang="en"/>
              <a:t>Continuous Integration is a development practice that requires developers to integrate code into a shared repository several times a day. Each check-in is then verified by an automated build (3)</a:t>
            </a:r>
            <a:endParaRPr/>
          </a:p>
          <a:p>
            <a:pPr indent="0" lvl="0" marL="0" rtl="0" algn="l">
              <a:spcBef>
                <a:spcPts val="600"/>
              </a:spcBef>
              <a:spcAft>
                <a:spcPts val="0"/>
              </a:spcAft>
              <a:buNone/>
            </a:pPr>
            <a:r>
              <a:rPr lang="en"/>
              <a:t> By integrating regularly, you can detect errors quickly, and locate them more easily. CI requires significantly less back-tracking to discover where things went wrong, so you can more efficiently build the system. (5)</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43cae5387a_0_2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43cae5387a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The first practice advocates the use of a revision control system for the project's source code. All artifacts required to build the project should be placed in the repository. the system should be buildable from a fresh checkout and not require additional dependencies. Everybody should be actively using source control, and committing code changes at least once - if not several times per day. </a:t>
            </a:r>
            <a:endParaRPr/>
          </a:p>
          <a:p>
            <a:pPr indent="0" lvl="0" marL="0" rtl="0" algn="l">
              <a:spcBef>
                <a:spcPts val="0"/>
              </a:spcBef>
              <a:spcAft>
                <a:spcPts val="0"/>
              </a:spcAft>
              <a:buNone/>
            </a:pPr>
            <a:r>
              <a:rPr lang="en"/>
              <a:t>(2)  A single command should have the capability of building the system. Think of something like Make in Unix - a script you write that builds the system. Maven is a more modern concept for Java that lets you define a series of actions used to compile, test, and package the code. Automation of the build should include automating the integration of program components, which often includes </a:t>
            </a:r>
            <a:r>
              <a:rPr lang="en" u="sng">
                <a:solidFill>
                  <a:schemeClr val="hlink"/>
                </a:solidFill>
                <a:hlinkClick r:id="rId2"/>
              </a:rPr>
              <a:t>deployment</a:t>
            </a:r>
            <a:r>
              <a:rPr lang="en"/>
              <a:t> into a production-like </a:t>
            </a:r>
            <a:r>
              <a:rPr lang="en" u="sng">
                <a:solidFill>
                  <a:schemeClr val="hlink"/>
                </a:solidFill>
                <a:hlinkClick r:id="rId3"/>
              </a:rPr>
              <a:t>environment</a:t>
            </a:r>
            <a:r>
              <a:rPr lang="en"/>
              <a:t>. In many cases, the build script not only compiles binaries, but also generates documentation, website pages, statistics and distribution media</a:t>
            </a:r>
            <a:endParaRPr/>
          </a:p>
          <a:p>
            <a:pPr indent="0" lvl="0" marL="0" rtl="0" algn="l">
              <a:spcBef>
                <a:spcPts val="0"/>
              </a:spcBef>
              <a:spcAft>
                <a:spcPts val="0"/>
              </a:spcAft>
              <a:buClr>
                <a:schemeClr val="dk1"/>
              </a:buClr>
              <a:buSzPts val="1100"/>
              <a:buFont typeface="Arial"/>
              <a:buNone/>
            </a:pPr>
            <a:r>
              <a:rPr lang="en"/>
              <a:t>(3) Once the code is built, all tests should run to confirm that it behaves as the developers expect it to behave. This requires test automation.</a:t>
            </a:r>
            <a:endParaRPr/>
          </a:p>
          <a:p>
            <a:pPr indent="0" lvl="0" marL="0" rtl="0" algn="l">
              <a:spcBef>
                <a:spcPts val="0"/>
              </a:spcBef>
              <a:spcAft>
                <a:spcPts val="0"/>
              </a:spcAft>
              <a:buClr>
                <a:schemeClr val="dk1"/>
              </a:buClr>
              <a:buSzPts val="1100"/>
              <a:buFont typeface="Arial"/>
              <a:buNone/>
            </a:pPr>
            <a:r>
              <a:rPr lang="en"/>
              <a:t>(4) The system should build commits to the current working version to verify that they integrate correctly. A common practice is to use Automated Continuous Integration, where a continuous integration server or </a:t>
            </a:r>
            <a:r>
              <a:rPr lang="en" u="sng">
                <a:solidFill>
                  <a:schemeClr val="hlink"/>
                </a:solidFill>
                <a:hlinkClick r:id="rId4"/>
              </a:rPr>
              <a:t>daemon</a:t>
            </a:r>
            <a:r>
              <a:rPr lang="en"/>
              <a:t> monitors the </a:t>
            </a:r>
            <a:r>
              <a:rPr lang="en" u="sng">
                <a:solidFill>
                  <a:schemeClr val="hlink"/>
                </a:solidFill>
                <a:hlinkClick r:id="rId5"/>
              </a:rPr>
              <a:t>revision control system</a:t>
            </a:r>
            <a:r>
              <a:rPr lang="en"/>
              <a:t> for changes, then automatically runs the build process.</a:t>
            </a:r>
            <a:endParaRPr/>
          </a:p>
          <a:p>
            <a:pPr indent="0" lvl="0" marL="0" rtl="0" algn="l">
              <a:spcBef>
                <a:spcPts val="0"/>
              </a:spcBef>
              <a:spcAft>
                <a:spcPts val="0"/>
              </a:spcAft>
              <a:buClr>
                <a:schemeClr val="dk1"/>
              </a:buClr>
              <a:buSzPts val="1100"/>
              <a:buFont typeface="Arial"/>
              <a:buNone/>
            </a:pPr>
            <a:r>
              <a:rPr lang="en"/>
              <a:t>(5)  The build needs to complete rapidly, so that if there is a problem with integration, it is quickly identified.</a:t>
            </a:r>
            <a:endParaRPr/>
          </a:p>
          <a:p>
            <a:pPr indent="0" lvl="0" marL="0" rtl="0" algn="l">
              <a:spcBef>
                <a:spcPts val="0"/>
              </a:spcBef>
              <a:spcAft>
                <a:spcPts val="0"/>
              </a:spcAft>
              <a:buClr>
                <a:schemeClr val="dk1"/>
              </a:buClr>
              <a:buSzPts val="1100"/>
              <a:buFont typeface="Arial"/>
              <a:buNone/>
            </a:pPr>
            <a:r>
              <a:rPr lang="en"/>
              <a:t>(6) Having a </a:t>
            </a:r>
            <a:r>
              <a:rPr lang="en" u="sng">
                <a:solidFill>
                  <a:schemeClr val="hlink"/>
                </a:solidFill>
                <a:hlinkClick r:id="rId6"/>
              </a:rPr>
              <a:t>test environment</a:t>
            </a:r>
            <a:r>
              <a:rPr lang="en"/>
              <a:t> can lead to failures in tested systems when they deploy in the </a:t>
            </a:r>
            <a:r>
              <a:rPr lang="en" u="sng">
                <a:solidFill>
                  <a:schemeClr val="hlink"/>
                </a:solidFill>
                <a:hlinkClick r:id="rId7"/>
              </a:rPr>
              <a:t>production environment</a:t>
            </a:r>
            <a:r>
              <a:rPr lang="en"/>
              <a:t>, because the production environment may differ from the test environment in a significant way. The test environment should be built to be a scalable version of the actual production environment.</a:t>
            </a:r>
            <a:endParaRPr/>
          </a:p>
          <a:p>
            <a:pPr indent="0" lvl="0" marL="0" rtl="0" algn="l">
              <a:spcBef>
                <a:spcPts val="0"/>
              </a:spcBef>
              <a:spcAft>
                <a:spcPts val="0"/>
              </a:spcAft>
              <a:buClr>
                <a:schemeClr val="dk1"/>
              </a:buClr>
              <a:buSzPts val="1100"/>
              <a:buFont typeface="Arial"/>
              <a:buNone/>
            </a:pPr>
            <a:r>
              <a:rPr lang="en"/>
              <a:t>(7) Making builds readily available to stakeholders and testers can reduce the amount of rework necessary when rebuilding a feature that doesn't meet requirements. Additionally, early testing reduces the chances that defects survive until deployment. Finding errors earlier also, in some cases, reduces the amount of work necessary to resolve them.</a:t>
            </a:r>
            <a:endParaRPr/>
          </a:p>
          <a:p>
            <a:pPr indent="0" lvl="0" marL="0" rtl="0" algn="l">
              <a:spcBef>
                <a:spcPts val="0"/>
              </a:spcBef>
              <a:spcAft>
                <a:spcPts val="0"/>
              </a:spcAft>
              <a:buClr>
                <a:schemeClr val="dk1"/>
              </a:buClr>
              <a:buSzPts val="1100"/>
              <a:buFont typeface="Arial"/>
              <a:buNone/>
            </a:pPr>
            <a:r>
              <a:rPr lang="en"/>
              <a:t>All programmers should start the day by updating the project from the repository. That way, they will all stay up to date.</a:t>
            </a:r>
            <a:endParaRPr/>
          </a:p>
          <a:p>
            <a:pPr indent="0" lvl="0" marL="0" rtl="0" algn="l">
              <a:spcBef>
                <a:spcPts val="0"/>
              </a:spcBef>
              <a:spcAft>
                <a:spcPts val="0"/>
              </a:spcAft>
              <a:buClr>
                <a:schemeClr val="dk1"/>
              </a:buClr>
              <a:buSzPts val="1100"/>
              <a:buFont typeface="Arial"/>
              <a:buNone/>
            </a:pPr>
            <a:r>
              <a:rPr lang="en"/>
              <a:t>(8) It should be easy to find out whether the build breaks and, if so, who made the relevant change.</a:t>
            </a:r>
            <a:endParaRPr/>
          </a:p>
          <a:p>
            <a:pPr indent="0" lvl="0" marL="0" rtl="0" algn="l">
              <a:spcBef>
                <a:spcPts val="0"/>
              </a:spcBef>
              <a:spcAft>
                <a:spcPts val="0"/>
              </a:spcAft>
              <a:buNone/>
            </a:pPr>
            <a:r>
              <a:rPr lang="en"/>
              <a:t>(9) Most CI systems allow the running of scripts after a build finishes. In most situations, it is possible to write a script to deploy the application to a live server that everyone can look at. Sometimes, the software is deployed directly into production, often with additional automation to prevent defects or regressions.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43cae5387a_0_2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43cae5387a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 over)</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43cae5387a_0_2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43cae5387a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 over)</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43cae5387a_0_3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43cae5387a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43cae5387a_0_3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43cae5387a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43cae5387a_0_3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43cae5387a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43cae5387a_0_3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43cae5387a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43cae5387a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43cae5387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Point is - there are a lot of different answers to this question</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43cae5387a_0_3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43cae5387a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44d5b25341_0_2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44d5b25341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Point is - there are a lot of different answers to this question</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43cae5387a_0_3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43cae5387a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Deployment view focuses on aspects of the system that are important after the system has been built and needs to be validation tested and transitioned to</a:t>
            </a:r>
            <a:endParaRPr/>
          </a:p>
          <a:p>
            <a:pPr indent="0" lvl="0" marL="0" rtl="0" algn="l">
              <a:spcBef>
                <a:spcPts val="0"/>
              </a:spcBef>
              <a:spcAft>
                <a:spcPts val="0"/>
              </a:spcAft>
              <a:buClr>
                <a:schemeClr val="dk1"/>
              </a:buClr>
              <a:buSzPts val="1100"/>
              <a:buFont typeface="Arial"/>
              <a:buNone/>
            </a:pPr>
            <a:r>
              <a:rPr lang="en"/>
              <a:t>live operation. This view defines the physical environment in which the system is intended to run, including the hardware or hosting environment (e.g.,</a:t>
            </a:r>
            <a:endParaRPr/>
          </a:p>
          <a:p>
            <a:pPr indent="0" lvl="0" marL="0" rtl="0" algn="l">
              <a:spcBef>
                <a:spcPts val="0"/>
              </a:spcBef>
              <a:spcAft>
                <a:spcPts val="0"/>
              </a:spcAft>
              <a:buClr>
                <a:schemeClr val="dk1"/>
              </a:buClr>
              <a:buSzPts val="1100"/>
              <a:buFont typeface="Arial"/>
              <a:buNone/>
            </a:pPr>
            <a:r>
              <a:rPr lang="en"/>
              <a:t>processing nodes, network interconnections, and disk storage facilities), the</a:t>
            </a:r>
            <a:endParaRPr/>
          </a:p>
          <a:p>
            <a:pPr indent="0" lvl="0" marL="0" rtl="0" algn="l">
              <a:spcBef>
                <a:spcPts val="0"/>
              </a:spcBef>
              <a:spcAft>
                <a:spcPts val="0"/>
              </a:spcAft>
              <a:buClr>
                <a:schemeClr val="dk1"/>
              </a:buClr>
              <a:buSzPts val="1100"/>
              <a:buFont typeface="Arial"/>
              <a:buNone/>
            </a:pPr>
            <a:r>
              <a:rPr lang="en"/>
              <a:t>technical environment requirements for each type of processing node in the</a:t>
            </a:r>
            <a:endParaRPr/>
          </a:p>
          <a:p>
            <a:pPr indent="0" lvl="0" marL="0" rtl="0" algn="l">
              <a:spcBef>
                <a:spcPts val="0"/>
              </a:spcBef>
              <a:spcAft>
                <a:spcPts val="0"/>
              </a:spcAft>
              <a:buClr>
                <a:schemeClr val="dk1"/>
              </a:buClr>
              <a:buSzPts val="1100"/>
              <a:buFont typeface="Arial"/>
              <a:buNone/>
            </a:pPr>
            <a:r>
              <a:rPr lang="en"/>
              <a:t>system, and the mapping of your software elements to the runtime environment</a:t>
            </a:r>
            <a:endParaRPr/>
          </a:p>
          <a:p>
            <a:pPr indent="0" lvl="0" marL="0" rtl="0" algn="l">
              <a:spcBef>
                <a:spcPts val="0"/>
              </a:spcBef>
              <a:spcAft>
                <a:spcPts val="0"/>
              </a:spcAft>
              <a:buClr>
                <a:schemeClr val="dk1"/>
              </a:buClr>
              <a:buSzPts val="1100"/>
              <a:buFont typeface="Arial"/>
              <a:buNone/>
            </a:pPr>
            <a:r>
              <a:rPr lang="en"/>
              <a:t>that will execute them.</a:t>
            </a:r>
            <a:endParaRPr/>
          </a:p>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43cae5387a_0_3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43cae5387a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Deployment view is useful for any information system with a required deployment environment that is not immediately obvious to all of the interested stakeholders. This includes situations where:</a:t>
            </a:r>
            <a:endParaRPr/>
          </a:p>
          <a:p>
            <a:pPr indent="0" lvl="0" marL="0" rtl="0" algn="l">
              <a:spcBef>
                <a:spcPts val="0"/>
              </a:spcBef>
              <a:spcAft>
                <a:spcPts val="0"/>
              </a:spcAft>
              <a:buClr>
                <a:schemeClr val="dk1"/>
              </a:buClr>
              <a:buSzPts val="1100"/>
              <a:buFont typeface="Arial"/>
              <a:buNone/>
            </a:pPr>
            <a:r>
              <a:rPr lang="en"/>
              <a:t>• Systems have complex runtime dependencies (e.g., specific third-party software packages or particular network services are needed to support the system)</a:t>
            </a:r>
            <a:endParaRPr/>
          </a:p>
          <a:p>
            <a:pPr indent="0" lvl="0" marL="0" rtl="0" algn="l">
              <a:spcBef>
                <a:spcPts val="0"/>
              </a:spcBef>
              <a:spcAft>
                <a:spcPts val="0"/>
              </a:spcAft>
              <a:buClr>
                <a:schemeClr val="dk1"/>
              </a:buClr>
              <a:buSzPts val="1100"/>
              <a:buFont typeface="Arial"/>
              <a:buNone/>
            </a:pPr>
            <a:r>
              <a:rPr lang="en"/>
              <a:t>• Systems with complex runtime environments (e.g., elements are distributed over a large number of machines)</a:t>
            </a:r>
            <a:endParaRPr/>
          </a:p>
          <a:p>
            <a:pPr indent="0" lvl="0" marL="0" rtl="0" algn="l">
              <a:spcBef>
                <a:spcPts val="0"/>
              </a:spcBef>
              <a:spcAft>
                <a:spcPts val="0"/>
              </a:spcAft>
              <a:buNone/>
            </a:pPr>
            <a:r>
              <a:rPr lang="en"/>
              <a:t>• Systems hosted in third-party environments, such as hosting services or public clouds, in order to allow a clear definition of the environment required and how the system will deploy into it</a:t>
            </a:r>
            <a:endParaRPr/>
          </a:p>
          <a:p>
            <a:pPr indent="0" lvl="0" marL="0" rtl="0" algn="l">
              <a:spcBef>
                <a:spcPts val="0"/>
              </a:spcBef>
              <a:spcAft>
                <a:spcPts val="0"/>
              </a:spcAft>
              <a:buClr>
                <a:schemeClr val="dk1"/>
              </a:buClr>
              <a:buSzPts val="1100"/>
              <a:buFont typeface="Arial"/>
              <a:buNone/>
            </a:pPr>
            <a:r>
              <a:rPr lang="en"/>
              <a:t>Or when the system will be deployed in</a:t>
            </a:r>
            <a:endParaRPr/>
          </a:p>
          <a:p>
            <a:pPr indent="0" lvl="0" marL="0" rtl="0" algn="l">
              <a:spcBef>
                <a:spcPts val="0"/>
              </a:spcBef>
              <a:spcAft>
                <a:spcPts val="0"/>
              </a:spcAft>
              <a:buClr>
                <a:schemeClr val="dk1"/>
              </a:buClr>
              <a:buSzPts val="1100"/>
              <a:buFont typeface="Arial"/>
              <a:buNone/>
            </a:pPr>
            <a:r>
              <a:rPr lang="en"/>
              <a:t>• a number of different environments and the essential characteristics of the required environments need to be clearly illustrated (which is typically the case with packaged software products)</a:t>
            </a:r>
            <a:endParaRPr/>
          </a:p>
          <a:p>
            <a:pPr indent="0" lvl="0" marL="0" rtl="0" algn="l">
              <a:spcBef>
                <a:spcPts val="0"/>
              </a:spcBef>
              <a:spcAft>
                <a:spcPts val="0"/>
              </a:spcAft>
              <a:buClr>
                <a:schemeClr val="dk1"/>
              </a:buClr>
              <a:buSzPts val="1100"/>
              <a:buFont typeface="Arial"/>
              <a:buNone/>
            </a:pPr>
            <a:r>
              <a:rPr lang="en"/>
              <a:t>• a number of physical environemtns - Systems that need specialist or unfamiliar hardware or software in order to run</a:t>
            </a:r>
            <a:endParaRPr/>
          </a:p>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43cae5387a_0_3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43cae5387a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Deployment view must clearly identify the type of runtime platform that the system needs and the role that each part of it plays. This includes general-purpose compute nodes to host servers and computational logic, special-purpose compute nodes to host database engines, storage for databases and file systems, devices that allow users to access the system or print information, network services required to meet certain quality properties (such as firewalls for security), specialist hardware (such as cryptographic accelerators), and so on.</a:t>
            </a:r>
            <a:endParaRPr/>
          </a:p>
          <a:p>
            <a:pPr indent="0" lvl="0" marL="0" rtl="0" algn="l">
              <a:spcBef>
                <a:spcPts val="0"/>
              </a:spcBef>
              <a:spcAft>
                <a:spcPts val="0"/>
              </a:spcAft>
              <a:buClr>
                <a:schemeClr val="dk1"/>
              </a:buClr>
              <a:buSzPts val="1100"/>
              <a:buFont typeface="Arial"/>
              <a:buNone/>
            </a:pPr>
            <a:r>
              <a:rPr lang="en"/>
              <a:t>The manner in which the platform is provided, whether it be physical hardware commissioned in-house, virtual servers and storage provided by a third-party hosting company, the use of a public cloud computing environment, or some other option, needs to be clearly defined too, as does the location of each part of the platform.</a:t>
            </a:r>
            <a:endParaRPr/>
          </a:p>
          <a:p>
            <a:pPr indent="0" lvl="0" marL="0" rtl="0" algn="l">
              <a:spcBef>
                <a:spcPts val="0"/>
              </a:spcBef>
              <a:spcAft>
                <a:spcPts val="0"/>
              </a:spcAft>
              <a:buClr>
                <a:schemeClr val="dk1"/>
              </a:buClr>
              <a:buSzPts val="1100"/>
              <a:buFont typeface="Arial"/>
              <a:buNone/>
            </a:pPr>
            <a:r>
              <a:rPr lang="en"/>
              <a:t>Defining the runtime platform involves identifying the general types of processing elements required (such as compute server node, application server node, storage array, and so on), defining the dependencies between them, and mapping each of your functional elements to one of these types. In effect, this is a logical model of the runtime platform that your system requires. Then, when you have defined what each piece of the platform is used for, you can think about the details of exactly what hardware elements you need to provide it.</a:t>
            </a:r>
            <a:endParaRPr/>
          </a:p>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43cae5387a_0_3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43cae5387a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concern, which follows from the previous one, addresses the specific details of the hardware that will need to be procured and commissioned in order to deploy the system—in effect, a physical model of the hardware your system needs. This hardware may need to be ordered and commissioned in-house or via a third party or may be specifications for a virtual computing environment, such as ordering capacity from a cloud computing supplier.</a:t>
            </a:r>
            <a:endParaRPr/>
          </a:p>
          <a:p>
            <a:pPr indent="0" lvl="0" marL="0" rtl="0" algn="l">
              <a:spcBef>
                <a:spcPts val="0"/>
              </a:spcBef>
              <a:spcAft>
                <a:spcPts val="0"/>
              </a:spcAft>
              <a:buNone/>
            </a:pPr>
            <a:r>
              <a:rPr lang="en"/>
              <a:t>This is a separate concern from the previous one because it is much more specific and of interest to different stakeholders. For example, developers are interested in whether the deployment platform will use Intel or Sun SPARC servers; whether the servers will run Linux, HP-UX, or Windows; and what general processing resources will be available to them. However, system administrators are interested in the detailed specification and quantity of the hardware elements or specification of the hosting environment that needs to be acquired to create your runtime environment. The service-level agreements</a:t>
            </a:r>
            <a:endParaRPr/>
          </a:p>
          <a:p>
            <a:pPr indent="0" lvl="0" marL="0" rtl="0" algn="l">
              <a:spcBef>
                <a:spcPts val="0"/>
              </a:spcBef>
              <a:spcAft>
                <a:spcPts val="0"/>
              </a:spcAft>
              <a:buNone/>
            </a:pPr>
            <a:r>
              <a:rPr lang="en"/>
              <a:t>(SLAs) for each part of the runtime environment will also need to be agreed to and validated as acceptable for the level of service your system needs to provide.</a:t>
            </a:r>
            <a:endParaRPr/>
          </a:p>
          <a:p>
            <a:pPr indent="0" lvl="0" marL="0" rtl="0" algn="l">
              <a:spcBef>
                <a:spcPts val="0"/>
              </a:spcBef>
              <a:spcAft>
                <a:spcPts val="0"/>
              </a:spcAft>
              <a:buNone/>
            </a:pPr>
            <a:r>
              <a:rPr lang="en"/>
              <a:t>Be specific when considering the specification, quantity, and service level of the hardware and services that you need. If specific models of equipment or specifications of hosted environment services are required, you need to clearly identify and record them for easy reference. If specific models or services aren’t required, you should still be precise where needed.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g43cae5387a_0_3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43cae5387a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All modern systems make use of third-party software as part of their deployment environment—even if only an operating system. Many systems make use of dozens of third-party software products, including operating systems, programming libraries, messaging systems, application servers, databases, data movement products, Web servers, and so on. If you are deploying your system to a platform-as-a-service environment, there is probably a specific set of platform services and options that you need in order for your system to run successfully.</a:t>
            </a:r>
            <a:endParaRPr/>
          </a:p>
          <a:p>
            <a:pPr indent="0" lvl="0" marL="0" rtl="0" algn="l">
              <a:spcBef>
                <a:spcPts val="0"/>
              </a:spcBef>
              <a:spcAft>
                <a:spcPts val="0"/>
              </a:spcAft>
              <a:buNone/>
            </a:pPr>
            <a:r>
              <a:rPr lang="en"/>
              <a:t>Your Deployment view should make clear all of the dependencies between your system and any third-party software products.(3) </a:t>
            </a:r>
            <a:endParaRPr/>
          </a:p>
          <a:p>
            <a:pPr indent="0" lvl="0" marL="0" rtl="0" algn="l">
              <a:spcBef>
                <a:spcPts val="0"/>
              </a:spcBef>
              <a:spcAft>
                <a:spcPts val="0"/>
              </a:spcAft>
              <a:buClr>
                <a:schemeClr val="dk1"/>
              </a:buClr>
              <a:buSzPts val="1100"/>
              <a:buFont typeface="Arial"/>
              <a:buNone/>
            </a:pPr>
            <a:r>
              <a:rPr lang="en"/>
              <a:t>This ensures that the developers know what software will be available for them to use and that the system administrators know exactly what needs to be installed and managed on each piece of hardware. It also helps you to spot any gaps in your analysis as early as possible.</a:t>
            </a:r>
            <a:endParaRPr/>
          </a:p>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43cae5387a_0_3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43cae5387a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Your Functional and Concurrency views define the functional structure of your architecture and make it clear how its elements interact. Part of the process of creating the Deployment view is to decide which hardware elements host each of these functional elements. Because elements that need to communicate often end up on different machines, some of the interelement interactions can be identified as network interactions.</a:t>
            </a:r>
            <a:endParaRPr/>
          </a:p>
          <a:p>
            <a:pPr indent="0" lvl="0" marL="0" rtl="0" algn="l">
              <a:spcBef>
                <a:spcPts val="0"/>
              </a:spcBef>
              <a:spcAft>
                <a:spcPts val="0"/>
              </a:spcAft>
              <a:buNone/>
            </a:pPr>
            <a:r>
              <a:rPr lang="en"/>
              <a:t>One of the concerns the Deployment view addresses is the set of services that the system requires of its underlying network as a result of these network interactions. This view needs to clearly identify the required links between machines; the communications protocols used; any special network functions the system requires (load balancing, firewalls, encryption, and so on). And </a:t>
            </a:r>
            <a:r>
              <a:rPr lang="en">
                <a:solidFill>
                  <a:schemeClr val="dk1"/>
                </a:solidFill>
              </a:rPr>
              <a:t>the required capacity, latency, and reliability of the links; </a:t>
            </a:r>
            <a:endParaRPr/>
          </a:p>
          <a:p>
            <a:pPr indent="0" lvl="0" marL="0" rtl="0" algn="l">
              <a:spcBef>
                <a:spcPts val="0"/>
              </a:spcBef>
              <a:spcAft>
                <a:spcPts val="0"/>
              </a:spcAft>
              <a:buClr>
                <a:schemeClr val="dk1"/>
              </a:buClr>
              <a:buSzPts val="1100"/>
              <a:buFont typeface="Arial"/>
              <a:buNone/>
            </a:pPr>
            <a:r>
              <a:rPr lang="en"/>
              <a:t>You need to know how much network capacity your system requires and the type of traffic you need to carry over the network. In order to provide this information, you must estimate and record the amount and type of network traffic that needs to be carried over each intermachine link in the proposed network topology.</a:t>
            </a:r>
            <a:endParaRPr/>
          </a:p>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g43cae5387a_0_3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43cae5387a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runtime platform model is the core of this view. This description defines the set of hardware nodes that are required, which nodes need to be connected to</a:t>
            </a:r>
            <a:endParaRPr/>
          </a:p>
          <a:p>
            <a:pPr indent="0" lvl="0" marL="0" rtl="0" algn="l">
              <a:spcBef>
                <a:spcPts val="0"/>
              </a:spcBef>
              <a:spcAft>
                <a:spcPts val="0"/>
              </a:spcAft>
              <a:buClr>
                <a:schemeClr val="dk1"/>
              </a:buClr>
              <a:buSzPts val="1100"/>
              <a:buFont typeface="Arial"/>
              <a:buNone/>
            </a:pPr>
            <a:r>
              <a:rPr lang="en"/>
              <a:t>which other nodes via network (or other) interfaces, and which software</a:t>
            </a:r>
            <a:endParaRPr/>
          </a:p>
          <a:p>
            <a:pPr indent="0" lvl="0" marL="0" rtl="0" algn="l">
              <a:spcBef>
                <a:spcPts val="0"/>
              </a:spcBef>
              <a:spcAft>
                <a:spcPts val="0"/>
              </a:spcAft>
              <a:buClr>
                <a:schemeClr val="dk1"/>
              </a:buClr>
              <a:buSzPts val="1100"/>
              <a:buFont typeface="Arial"/>
              <a:buNone/>
            </a:pPr>
            <a:r>
              <a:rPr lang="en"/>
              <a:t>elements are hosted on which hardware nodes.</a:t>
            </a:r>
            <a:endParaRPr/>
          </a:p>
          <a:p>
            <a:pPr indent="0" lvl="0" marL="0" rtl="0" algn="l">
              <a:spcBef>
                <a:spcPts val="0"/>
              </a:spcBef>
              <a:spcAft>
                <a:spcPts val="0"/>
              </a:spcAft>
              <a:buClr>
                <a:schemeClr val="dk1"/>
              </a:buClr>
              <a:buSzPts val="1100"/>
              <a:buFont typeface="Arial"/>
              <a:buNone/>
            </a:pPr>
            <a:r>
              <a:rPr lang="en"/>
              <a:t>A runtime platform model has the following main elements.</a:t>
            </a:r>
            <a:endParaRPr/>
          </a:p>
          <a:p>
            <a:pPr indent="0" lvl="0" marL="0" rtl="0" algn="l">
              <a:spcBef>
                <a:spcPts val="0"/>
              </a:spcBef>
              <a:spcAft>
                <a:spcPts val="0"/>
              </a:spcAft>
              <a:buClr>
                <a:schemeClr val="dk1"/>
              </a:buClr>
              <a:buSzPts val="1100"/>
              <a:buFont typeface="Arial"/>
              <a:buNone/>
            </a:pPr>
            <a:r>
              <a:rPr lang="en"/>
              <a:t>• Processing nodes: Each computer in your system is represented by one processing node in the runtime platform model. This allows you and other stakeholders to see what processing resources are required for the system. For situations where many similar machines are required (e.g., Web server farms), you can use a summary notation to simplify the diagram, but make sure that the number of nodes required is still clear.</a:t>
            </a:r>
            <a:endParaRPr/>
          </a:p>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g43cae5387a_0_4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43cae5387a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 Client nodes: You also need to represent client hardware, but probably in less detail than the main processing hardware. You may have less control over client hardware than server hardware, and if this is the case, you need</a:t>
            </a:r>
            <a:endParaRPr/>
          </a:p>
          <a:p>
            <a:pPr indent="0" lvl="0" marL="0" rtl="0" algn="l">
              <a:spcBef>
                <a:spcPts val="0"/>
              </a:spcBef>
              <a:spcAft>
                <a:spcPts val="0"/>
              </a:spcAft>
              <a:buClr>
                <a:schemeClr val="dk1"/>
              </a:buClr>
              <a:buSzPts val="1100"/>
              <a:buFont typeface="Arial"/>
              <a:buNone/>
            </a:pPr>
            <a:r>
              <a:rPr lang="en"/>
              <a:t>only represent the types and quantities of client machines required rather than the precise details of each. If you have special needs for presentation or user interaction hardware (e.g., touch screens, printers), this is specified as part of the client hardware.</a:t>
            </a:r>
            <a:endParaRPr/>
          </a:p>
          <a:p>
            <a:pPr indent="0" lvl="0" marL="0" rtl="0" algn="l">
              <a:spcBef>
                <a:spcPts val="0"/>
              </a:spcBef>
              <a:spcAft>
                <a:spcPts val="0"/>
              </a:spcAft>
              <a:buClr>
                <a:schemeClr val="dk1"/>
              </a:buClr>
              <a:buSzPts val="1100"/>
              <a:buFont typeface="Arial"/>
              <a:buNone/>
            </a:pPr>
            <a:r>
              <a:rPr lang="en"/>
              <a:t>• Runtime containers: Client and server nodes may need to provide a runtime container (such as a software application server or a client virtual machine) to provide a suitable runtime environment for the functional elements deployed onto them.</a:t>
            </a:r>
            <a:endParaRPr/>
          </a:p>
          <a:p>
            <a:pPr indent="0" lvl="0" marL="0" rtl="0" algn="l">
              <a:spcBef>
                <a:spcPts val="0"/>
              </a:spcBef>
              <a:spcAft>
                <a:spcPts val="0"/>
              </a:spcAft>
              <a:buClr>
                <a:schemeClr val="dk1"/>
              </a:buClr>
              <a:buSzPts val="1100"/>
              <a:buFont typeface="Arial"/>
              <a:buNone/>
            </a:pPr>
            <a:r>
              <a:rPr lang="en"/>
              <a:t>- </a:t>
            </a:r>
            <a:r>
              <a:rPr lang="en"/>
              <a:t>Online storage hardware: This defines how much storage is needed, of what type, how it is partitioned, what it is used for, the assumptions you are</a:t>
            </a:r>
            <a:endParaRPr/>
          </a:p>
          <a:p>
            <a:pPr indent="0" lvl="0" marL="0" rtl="0" algn="l">
              <a:spcBef>
                <a:spcPts val="0"/>
              </a:spcBef>
              <a:spcAft>
                <a:spcPts val="0"/>
              </a:spcAft>
              <a:buClr>
                <a:schemeClr val="dk1"/>
              </a:buClr>
              <a:buSzPts val="1100"/>
              <a:buFont typeface="Arial"/>
              <a:buNone/>
            </a:pPr>
            <a:r>
              <a:rPr lang="en"/>
              <a:t>making about its reliability and speed, and whether or not processing takes place close to its associated stored data. The storage hardware could be disk devices within a processing node or dedicated storage nodes such as disk arrays. Make the distinction between the two types clear so that the physical impact of separate storage nodes on the deployment environment is understood. You need to include the capacity (and possibly speed) of each type of storage hardware in the model.</a:t>
            </a:r>
            <a:endParaRPr/>
          </a:p>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Google Shape;388;g43cae5387a_0_4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43cae5387a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 Offline storage hardware: many systems that deal with a lot of information require offline storage (archives) as well. Offline storage will also probably be required to allow backup of information held online. You need to ensure that there is sufficient capacity, that the hardware is fast enough to complete archive and retrieval in an acceptable time, and that there is sufficient network bandwidth between it and the online storage. The requirements for the type, capacity, speed, and location of your offline storage hardware all need to be defined here.</a:t>
            </a:r>
            <a:endParaRPr/>
          </a:p>
          <a:p>
            <a:pPr indent="0" lvl="0" marL="0" rtl="0" algn="l">
              <a:spcBef>
                <a:spcPts val="0"/>
              </a:spcBef>
              <a:spcAft>
                <a:spcPts val="0"/>
              </a:spcAft>
              <a:buClr>
                <a:schemeClr val="dk1"/>
              </a:buClr>
              <a:buSzPts val="1100"/>
              <a:buFont typeface="Arial"/>
              <a:buNone/>
            </a:pPr>
            <a:r>
              <a:rPr lang="en"/>
              <a:t>• Network links: Your model needs to capture the essential connections required by your system (rather than your ideas on how the network will be built from specific network elements). It is sufficient at this point to show the links between your hardware nodes; you’ll capture more details about the network, such as internode bandwidth requirements, in the network model (described next in this chapter).</a:t>
            </a:r>
            <a:endParaRPr/>
          </a:p>
          <a:p>
            <a:pPr indent="0" lvl="0" marL="0" rtl="0" algn="l">
              <a:spcBef>
                <a:spcPts val="0"/>
              </a:spcBef>
              <a:spcAft>
                <a:spcPts val="0"/>
              </a:spcAft>
              <a:buClr>
                <a:schemeClr val="dk1"/>
              </a:buClr>
              <a:buSzPts val="1100"/>
              <a:buFont typeface="Arial"/>
              <a:buNone/>
            </a:pPr>
            <a:r>
              <a:rPr lang="en"/>
              <a:t>- </a:t>
            </a:r>
            <a:r>
              <a:rPr lang="en"/>
              <a:t>Other hardware components: You may need to consider specialist hardware for network security, user authentication, special interfacing to other systems, or specialist processing (e.g., for automated teller machines).</a:t>
            </a:r>
            <a:endParaRPr/>
          </a:p>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g43cae5387a_0_4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43cae5387a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final element of this model is a mapping of the system’s functional elements to the processing nodes where</a:t>
            </a:r>
            <a:endParaRPr/>
          </a:p>
          <a:p>
            <a:pPr indent="0" lvl="0" marL="0" rtl="0" algn="l">
              <a:spcBef>
                <a:spcPts val="0"/>
              </a:spcBef>
              <a:spcAft>
                <a:spcPts val="0"/>
              </a:spcAft>
              <a:buClr>
                <a:schemeClr val="dk1"/>
              </a:buClr>
              <a:buSzPts val="1100"/>
              <a:buFont typeface="Arial"/>
              <a:buNone/>
            </a:pPr>
            <a:r>
              <a:rPr lang="en"/>
              <a:t>they execute. How to go about defining this mapping depends on how complex your concurrency structure is. If you have a Concurrency view, you can map the operating system processes identified in that view to the processing nodes. If you don’t have a Concurrency view, you can map</a:t>
            </a:r>
            <a:endParaRPr/>
          </a:p>
          <a:p>
            <a:pPr indent="0" lvl="0" marL="0" rtl="0" algn="l">
              <a:spcBef>
                <a:spcPts val="0"/>
              </a:spcBef>
              <a:spcAft>
                <a:spcPts val="0"/>
              </a:spcAft>
              <a:buClr>
                <a:schemeClr val="dk1"/>
              </a:buClr>
              <a:buSzPts val="1100"/>
              <a:buFont typeface="Arial"/>
              <a:buNone/>
            </a:pPr>
            <a:r>
              <a:rPr lang="en"/>
              <a:t>functional elements from the Functional view directly to processing nodes</a:t>
            </a:r>
            <a:endParaRPr/>
          </a:p>
          <a:p>
            <a:pPr indent="0" lvl="0" marL="0" rtl="0" algn="l">
              <a:spcBef>
                <a:spcPts val="0"/>
              </a:spcBef>
              <a:spcAft>
                <a:spcPts val="0"/>
              </a:spcAft>
              <a:buClr>
                <a:schemeClr val="dk1"/>
              </a:buClr>
              <a:buSzPts val="1100"/>
              <a:buFont typeface="Arial"/>
              <a:buNone/>
            </a:pPr>
            <a:r>
              <a:rPr lang="en"/>
              <a:t>(and in this case, presumably the details of the operating system processes in</a:t>
            </a:r>
            <a:endParaRPr/>
          </a:p>
          <a:p>
            <a:pPr indent="0" lvl="0" marL="0" rtl="0" algn="l">
              <a:spcBef>
                <a:spcPts val="0"/>
              </a:spcBef>
              <a:spcAft>
                <a:spcPts val="0"/>
              </a:spcAft>
              <a:buClr>
                <a:schemeClr val="dk1"/>
              </a:buClr>
              <a:buSzPts val="1100"/>
              <a:buFont typeface="Arial"/>
              <a:buNone/>
            </a:pPr>
            <a:r>
              <a:rPr lang="en"/>
              <a:t>use aren’t architecturally significant).</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This runtime platform model is typically captured as a network node diagram</a:t>
            </a:r>
            <a:endParaRPr/>
          </a:p>
          <a:p>
            <a:pPr indent="0" lvl="0" marL="0" rtl="0" algn="l">
              <a:spcBef>
                <a:spcPts val="0"/>
              </a:spcBef>
              <a:spcAft>
                <a:spcPts val="0"/>
              </a:spcAft>
              <a:buClr>
                <a:schemeClr val="dk1"/>
              </a:buClr>
              <a:buSzPts val="1100"/>
              <a:buFont typeface="Arial"/>
              <a:buNone/>
            </a:pPr>
            <a:r>
              <a:rPr lang="en"/>
              <a:t>that shows nodes, storage, the interconnections required between the nodes, and</a:t>
            </a:r>
            <a:endParaRPr/>
          </a:p>
          <a:p>
            <a:pPr indent="0" lvl="0" marL="0" rtl="0" algn="l">
              <a:spcBef>
                <a:spcPts val="0"/>
              </a:spcBef>
              <a:spcAft>
                <a:spcPts val="0"/>
              </a:spcAft>
              <a:buClr>
                <a:schemeClr val="dk1"/>
              </a:buClr>
              <a:buSzPts val="1100"/>
              <a:buFont typeface="Arial"/>
              <a:buNone/>
            </a:pPr>
            <a:r>
              <a:rPr lang="en"/>
              <a:t>the allocation of the software elements between the nodes.</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40c76f3d1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40c76f3d1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 considerable amount of planning and design of the software development environment is often required to support the design, build, and testing of software for complex systems. Things to think about include code structure and dependencies, build and configuration management of deliverables, system-wide design constraints, and system-wide standards to ensure technical integrity.  </a:t>
            </a:r>
            <a:endParaRPr/>
          </a:p>
          <a:p>
            <a:pPr indent="0" lvl="0" marL="0" rtl="0" algn="l">
              <a:spcBef>
                <a:spcPts val="0"/>
              </a:spcBef>
              <a:spcAft>
                <a:spcPts val="0"/>
              </a:spcAft>
              <a:buClr>
                <a:schemeClr val="dk1"/>
              </a:buClr>
              <a:buSzPts val="1100"/>
              <a:buFont typeface="Arial"/>
              <a:buNone/>
            </a:pPr>
            <a:r>
              <a:rPr lang="en"/>
              <a:t>It is the role of the Development view to address these aspects of the system development process. The development view addresses the specific concerns of the software developers and testers.This viewpoint is relevant to nearly all large system projects because almost all of them have some element of software development, whether it is configuring and scripting off-the-shelf software, writing a system from scratch, or something between these extremes. </a:t>
            </a:r>
            <a:endParaRPr/>
          </a:p>
          <a:p>
            <a:pPr indent="0" lvl="0" marL="0" rtl="0" algn="l">
              <a:spcBef>
                <a:spcPts val="0"/>
              </a:spcBef>
              <a:spcAft>
                <a:spcPts val="0"/>
              </a:spcAft>
              <a:buClr>
                <a:schemeClr val="dk1"/>
              </a:buClr>
              <a:buSzPts val="1100"/>
              <a:buFont typeface="Arial"/>
              <a:buNone/>
            </a:pPr>
            <a:r>
              <a:rPr lang="en"/>
              <a:t>The importance of this view depends on the complexity of the system being built, the expertise of the software developers, the maturity of the technologies used, and the familiarity that the whole team has with these technologies.You should view your work as providing a stable environment for more detailed design work that will be performed as part of software development.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g43cae5387a_0_4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43cae5387a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Y</a:t>
            </a:r>
            <a:r>
              <a:rPr lang="en"/>
              <a:t>ou can use a UML deployment diagram to document a runtime platform model. This diagram shows computing “nodes,” and optionally “execution environments” (such as runtime containers), with “artifacts” representing the software elements deployed to them and the “communication paths” between the nodes (the communication path being a specialization of a UML association). Interelement dependencies can also be indicated on the diagram using regular or stereotyped UML dependencies.</a:t>
            </a:r>
            <a:endParaRPr/>
          </a:p>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Google Shape;416;g43cae5387a_0_4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43cae5387a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Few things to point out.</a:t>
            </a:r>
            <a:endParaRPr/>
          </a:p>
          <a:p>
            <a:pPr indent="0" lvl="0" marL="0" rtl="0" algn="l">
              <a:spcBef>
                <a:spcPts val="0"/>
              </a:spcBef>
              <a:spcAft>
                <a:spcPts val="0"/>
              </a:spcAft>
              <a:buNone/>
            </a:pPr>
            <a:r>
              <a:rPr lang="en"/>
              <a:t>- specialized hw</a:t>
            </a:r>
            <a:endParaRPr/>
          </a:p>
          <a:p>
            <a:pPr indent="0" lvl="0" marL="0" rtl="0" algn="l">
              <a:spcBef>
                <a:spcPts val="0"/>
              </a:spcBef>
              <a:spcAft>
                <a:spcPts val="0"/>
              </a:spcAft>
              <a:buNone/>
            </a:pPr>
            <a:r>
              <a:rPr lang="en"/>
              <a:t>- online and offline storage</a:t>
            </a:r>
            <a:endParaRPr/>
          </a:p>
          <a:p>
            <a:pPr indent="0" lvl="0" marL="0" rtl="0" algn="l">
              <a:spcBef>
                <a:spcPts val="0"/>
              </a:spcBef>
              <a:spcAft>
                <a:spcPts val="0"/>
              </a:spcAft>
              <a:buNone/>
            </a:pPr>
            <a:r>
              <a:rPr lang="en"/>
              <a:t>- client node - note that artifacts can be conceptual or very clear - execution environment is the JVM. When using the UML “artifact” to represent the software being deployed, it</a:t>
            </a:r>
            <a:endParaRPr/>
          </a:p>
          <a:p>
            <a:pPr indent="0" lvl="0" marL="0" rtl="0" algn="l">
              <a:spcBef>
                <a:spcPts val="0"/>
              </a:spcBef>
              <a:spcAft>
                <a:spcPts val="0"/>
              </a:spcAft>
              <a:buClr>
                <a:schemeClr val="dk1"/>
              </a:buClr>
              <a:buSzPts val="1100"/>
              <a:buFont typeface="Arial"/>
              <a:buNone/>
            </a:pPr>
            <a:r>
              <a:rPr lang="en"/>
              <a:t>may be useful to show the actual binary files that are deployed. Artifacts can also be used to represent entire system elements from the Functional view, which can be clearer and simpler. Both are here - JAR vs element</a:t>
            </a:r>
            <a:endParaRPr/>
          </a:p>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Google Shape;442;g43cae5387a_0_4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43cae5387a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Design the Deployment Environment. You typically start by identifying the key servers in the system, any important client hardware requirements, and the network links necessary between the nodes. With this done, you have the backbone of your deployment environment. The rest of the process is normally elaboration, adding any special-purpose hardware required (e.g., cryptographic accelerators, or nodes for redundant capacity) and specifying the hardware and software configurations for each node along with any interconnections.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Map the Elements to the Hardware. Once you have a proposed deployment environment, you need to find a home in it for each of your functional (software) elements. In reality, this is an iterative process where mapping the software elements to hardware resources may suggest changes in the deployment environment design (or newly identified deployment environment options may suggest new alternatives for software element locations). The main challenges here relate to managing dependencies, ensuring that enough machine capacity is available, and trading off the advantages of separated versus colocated elements (e.g., security versus performance). </a:t>
            </a:r>
            <a:endParaRPr/>
          </a:p>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Google Shape;449;g43cae5387a_0_4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43cae5387a_0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Estimate the Hardware Requirements. This activity normally starts with some initial estimation before initial deployment environment design, followed by an iterative process of refinement as architecture and design progress. The resources you need to estimate include processing power, memory, disk space, and I/O bandwidth for each processing node.</a:t>
            </a:r>
            <a:endParaRPr/>
          </a:p>
          <a:p>
            <a:pPr indent="0" lvl="0" marL="0" rtl="0" algn="l">
              <a:spcBef>
                <a:spcPts val="0"/>
              </a:spcBef>
              <a:spcAft>
                <a:spcPts val="0"/>
              </a:spcAft>
              <a:buClr>
                <a:schemeClr val="dk1"/>
              </a:buClr>
              <a:buSzPts val="1100"/>
              <a:buFont typeface="Arial"/>
              <a:buNone/>
            </a:pPr>
            <a:r>
              <a:rPr lang="en"/>
              <a:t>Conduct a Technical Evaluation. In order to design and estimate the deployment environment, you may need to perform a number of technical evaluation exercises such as prototype element development, benchmarks, and compatibility tests. For example, you may wish to create a representative prototype system to ensure that your application server, object persistence library, and database all work smoothly together and to check the transaction throughput you can achieve.</a:t>
            </a:r>
            <a:endParaRPr/>
          </a:p>
          <a:p>
            <a:pPr indent="0" lvl="0" marL="0" rtl="0" algn="l">
              <a:spcBef>
                <a:spcPts val="0"/>
              </a:spcBef>
              <a:spcAft>
                <a:spcPts val="0"/>
              </a:spcAft>
              <a:buClr>
                <a:schemeClr val="dk1"/>
              </a:buClr>
              <a:buSzPts val="1100"/>
              <a:buFont typeface="Arial"/>
              <a:buNone/>
            </a:pPr>
            <a:r>
              <a:rPr lang="en"/>
              <a:t>To ensure a representative test, identify the key attributes of your application (size, type of processing, and so on) and make sure you include all of this in your technical evaluation. Obtaining time and resources for technical evaluation is often a problem. We have found that arguing for evaluation resources in terms of risk management is</a:t>
            </a:r>
            <a:endParaRPr/>
          </a:p>
          <a:p>
            <a:pPr indent="0" lvl="0" marL="0" rtl="0" algn="l">
              <a:spcBef>
                <a:spcPts val="0"/>
              </a:spcBef>
              <a:spcAft>
                <a:spcPts val="0"/>
              </a:spcAft>
              <a:buClr>
                <a:schemeClr val="dk1"/>
              </a:buClr>
              <a:buSzPts val="1100"/>
              <a:buFont typeface="Arial"/>
              <a:buNone/>
            </a:pPr>
            <a:r>
              <a:rPr lang="en"/>
              <a:t>often the most effective way to deal with this.</a:t>
            </a:r>
            <a:endParaRPr/>
          </a:p>
          <a:p>
            <a:pPr indent="0" lvl="0" marL="0" rtl="0" algn="l">
              <a:spcBef>
                <a:spcPts val="0"/>
              </a:spcBef>
              <a:spcAft>
                <a:spcPts val="0"/>
              </a:spcAft>
              <a:buClr>
                <a:schemeClr val="dk1"/>
              </a:buClr>
              <a:buSzPts val="1100"/>
              <a:buFont typeface="Arial"/>
              <a:buNone/>
            </a:pPr>
            <a:r>
              <a:rPr lang="en"/>
              <a:t>Assess the Constraints. It is rare for architects to be left to define a Deployment view without any external constraints. The constraints you encounter may be formal standards, informal guidelines, or simply implicit constraints that you know exist. However the constraints are expressed, you need to review your proposed deployment environment design to ensure that they are met.</a:t>
            </a:r>
            <a:endParaRPr/>
          </a:p>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Google Shape;456;g44d5b2534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44d5b2534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t>the runtime platform description does not usually define the network in any detail. If the underlying network is complex, it is usually described in a separate network model. However, it is important that you provide the networking specialists with a clear specification of the capabilities of the network you are expecting. This description must indicate which nodes need to be connected, any specific network services that you require (such as firewalls or compression), and the bandwidth requirements and quality properties required from each part of the network. This model is normally a logical or service-based view of what you require of the network, rather than a physical view that specifies its individual elements. Such a model is a valuable specification for customers planning the deployment of your software.</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2" name="Shape 462"/>
        <p:cNvGrpSpPr/>
        <p:nvPr/>
      </p:nvGrpSpPr>
      <p:grpSpPr>
        <a:xfrm>
          <a:off x="0" y="0"/>
          <a:ext cx="0" cy="0"/>
          <a:chOff x="0" y="0"/>
          <a:chExt cx="0" cy="0"/>
        </a:xfrm>
      </p:grpSpPr>
      <p:sp>
        <p:nvSpPr>
          <p:cNvPr id="463" name="Google Shape;463;g44d5b25341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44d5b2534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primary elements of a network model are as follows. </a:t>
            </a:r>
            <a:endParaRPr/>
          </a:p>
          <a:p>
            <a:pPr indent="0" lvl="0" marL="0" rtl="0" algn="l">
              <a:spcBef>
                <a:spcPts val="0"/>
              </a:spcBef>
              <a:spcAft>
                <a:spcPts val="0"/>
              </a:spcAft>
              <a:buNone/>
            </a:pPr>
            <a:r>
              <a:rPr lang="en"/>
              <a:t>• Processing nodes: The processing nodes represent your system elements that use the network to transport data. This set of nodes should match the set from the runtime platform model, but here they are abstracted to simple elements with network interfaces.</a:t>
            </a:r>
            <a:endParaRPr/>
          </a:p>
          <a:p>
            <a:pPr indent="0" lvl="0" marL="0" rtl="0" algn="l">
              <a:spcBef>
                <a:spcPts val="0"/>
              </a:spcBef>
              <a:spcAft>
                <a:spcPts val="0"/>
              </a:spcAft>
              <a:buNone/>
            </a:pPr>
            <a:r>
              <a:rPr lang="en"/>
              <a:t> • Network nodes: Additional network nodes can be added to represent network services that you expect to be available (such as firewall security, load balancing, or encryption). </a:t>
            </a:r>
            <a:endParaRPr/>
          </a:p>
          <a:p>
            <a:pPr indent="0" lvl="0" marL="0" rtl="0" algn="l">
              <a:spcBef>
                <a:spcPts val="0"/>
              </a:spcBef>
              <a:spcAft>
                <a:spcPts val="0"/>
              </a:spcAft>
              <a:buNone/>
            </a:pPr>
            <a:r>
              <a:rPr lang="en"/>
              <a:t>• Network connections: The network connections are the links between the network and processing nodes. They are elaborated to include the characteristics of the service you expect the link to provide (most typically bandwidth and latency, but perhaps also quality of service, reliability, or other network qualities).</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Google Shape;470;g44d5b25341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44d5b2534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description is typically represented as an annotated network diagram, which is really a network-oriented specialization of the runtime environment diagram. In cases where your network requirements are very simple, you can describe the network sufficiently by elaborating the runtime platform model, rather than creating a separate network model. However, given the critical dependency that most of today’s systems have on the underlying network, a separate network model is a useful tool to focus attention on this aspect of the system.</a:t>
            </a:r>
            <a:endParaRPr/>
          </a:p>
          <a:p>
            <a:pPr indent="0" lvl="0" marL="0" rtl="0" algn="l">
              <a:spcBef>
                <a:spcPts val="0"/>
              </a:spcBef>
              <a:spcAft>
                <a:spcPts val="0"/>
              </a:spcAft>
              <a:buNone/>
            </a:pPr>
            <a:r>
              <a:rPr lang="en"/>
              <a:t>(go over, point out:</a:t>
            </a:r>
            <a:endParaRPr/>
          </a:p>
          <a:p>
            <a:pPr indent="-317500" lvl="0" marL="457200" rtl="0" algn="l">
              <a:spcBef>
                <a:spcPts val="0"/>
              </a:spcBef>
              <a:spcAft>
                <a:spcPts val="0"/>
              </a:spcAft>
              <a:buSzPts val="1400"/>
              <a:buChar char="-"/>
            </a:pPr>
            <a:r>
              <a:rPr lang="en"/>
              <a:t>Annotations, tagged values filling in required network details and link characteristics</a:t>
            </a:r>
            <a:endParaRPr/>
          </a:p>
          <a:p>
            <a:pPr indent="-317500" lvl="0" marL="457200" rtl="0" algn="l">
              <a:spcBef>
                <a:spcPts val="0"/>
              </a:spcBef>
              <a:spcAft>
                <a:spcPts val="0"/>
              </a:spcAft>
              <a:buSzPts val="1400"/>
              <a:buChar char="-"/>
            </a:pPr>
            <a:r>
              <a:rPr lang="en"/>
              <a:t>Production line interface is specialized hardware from platform model, but is plugged into network so applies here</a:t>
            </a:r>
            <a:endParaRPr/>
          </a:p>
          <a:p>
            <a:pPr indent="-317500" lvl="0" marL="457200" rtl="0" algn="l">
              <a:spcBef>
                <a:spcPts val="0"/>
              </a:spcBef>
              <a:spcAft>
                <a:spcPts val="0"/>
              </a:spcAft>
              <a:buSzPts val="1400"/>
              <a:buChar char="-"/>
            </a:pPr>
            <a:r>
              <a:rPr lang="en"/>
              <a:t>Firewalls are special network services, not a single piece of hardware</a:t>
            </a:r>
            <a:endParaRPr/>
          </a:p>
          <a:p>
            <a:pPr indent="-317500" lvl="0" marL="457200" rtl="0" algn="l">
              <a:spcBef>
                <a:spcPts val="0"/>
              </a:spcBef>
              <a:spcAft>
                <a:spcPts val="0"/>
              </a:spcAft>
              <a:buSzPts val="1400"/>
              <a:buChar char="-"/>
            </a:pPr>
            <a:r>
              <a:rPr lang="en"/>
              <a:t>Paths show required network links, detailed link characteristics</a:t>
            </a:r>
            <a:endParaRPr/>
          </a:p>
          <a:p>
            <a:pPr indent="-317500" lvl="0" marL="457200" rtl="0" algn="l">
              <a:spcBef>
                <a:spcPts val="0"/>
              </a:spcBef>
              <a:spcAft>
                <a:spcPts val="0"/>
              </a:spcAft>
              <a:buSzPts val="1400"/>
              <a:buChar char="-"/>
            </a:pPr>
            <a:r>
              <a:rPr lang="en"/>
              <a:t>Embedded comments on firewall to define required network services</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2" name="Shape 492"/>
        <p:cNvGrpSpPr/>
        <p:nvPr/>
      </p:nvGrpSpPr>
      <p:grpSpPr>
        <a:xfrm>
          <a:off x="0" y="0"/>
          <a:ext cx="0" cy="0"/>
          <a:chOff x="0" y="0"/>
          <a:chExt cx="0" cy="0"/>
        </a:xfrm>
      </p:grpSpPr>
      <p:sp>
        <p:nvSpPr>
          <p:cNvPr id="493" name="Google Shape;493;g44d5b25341_0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44d5b25341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the Network. The network design is typically handled separately from that of the computer hardware because different specialists are involved. From your point of view, this is a process of sketching what you need from the network (in terms of connections, capacity, quality of service, and security). This results in what is effectively a logical rather than a physical network design, which then becomes a specification for a specialist network designer to take further. </a:t>
            </a:r>
            <a:endParaRPr/>
          </a:p>
          <a:p>
            <a:pPr indent="0" lvl="0" marL="0" rtl="0" algn="l">
              <a:spcBef>
                <a:spcPts val="0"/>
              </a:spcBef>
              <a:spcAft>
                <a:spcPts val="0"/>
              </a:spcAft>
              <a:buNone/>
            </a:pPr>
            <a:r>
              <a:rPr lang="en"/>
              <a:t>Estimate the Capacity and Latency. Part of designing your logical network is to estimate the capacity and latency that you are expecting between each node. Precision isn’t that important at this stage, but a realistic estimation of the magnitude of the traffic to be carried and expected round-trip time is important. You can estimate the capacity figures by combining peak transaction throughput and a rough approximation of the size of messages required to carry the transaction’s information. The latency is normally estimated using a combination of standard metrics for the type of network in use (combined with the distance between nodes) and some measurement of the existing network. Both results are normally combined with judicious scaling factors to allow for inevitable overheads and prediction inaccuracies.</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9" name="Shape 499"/>
        <p:cNvGrpSpPr/>
        <p:nvPr/>
      </p:nvGrpSpPr>
      <p:grpSpPr>
        <a:xfrm>
          <a:off x="0" y="0"/>
          <a:ext cx="0" cy="0"/>
          <a:chOff x="0" y="0"/>
          <a:chExt cx="0" cy="0"/>
        </a:xfrm>
      </p:grpSpPr>
      <p:sp>
        <p:nvSpPr>
          <p:cNvPr id="500" name="Google Shape;500;g44d5b25341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44d5b2534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some cases, you can manage the dependencies within your development or test environment by bundling your software and its dependencies into one deployment unit. However, in many cases this simply won’t be possible for reasons such as efficiency, cost, licensing, or flexibility. If this is the case, you need to manage the dependencies in your deployment environment. Technology dependencies are usually captured on a node-by-node basis in simple tabular form. The software dependencies are typically derived from the Development view, where you define the environment used by the software developers. You can also derive hardware dependencies from test or development environments, but in many cases you have to rely on manufacturer specifications and some judicious testing to confirm them</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6" name="Shape 506"/>
        <p:cNvGrpSpPr/>
        <p:nvPr/>
      </p:nvGrpSpPr>
      <p:grpSpPr>
        <a:xfrm>
          <a:off x="0" y="0"/>
          <a:ext cx="0" cy="0"/>
          <a:chOff x="0" y="0"/>
          <a:chExt cx="0" cy="0"/>
        </a:xfrm>
      </p:grpSpPr>
      <p:sp>
        <p:nvSpPr>
          <p:cNvPr id="507" name="Google Shape;507;g44d5b25341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44d5b2534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this table it is possible to see that this node in the system needs a particular version of HP-UX with a patch bundle, a couple of specific operating system patches, a set of C++ libraries, and one optional module installed, as well as a particular version of an Oracle product.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usually a manual exercise to work through your system elements, identifying the dependencies they have and then repeating this process for each of the third-party elements. You normally derive the runtime dependencies from documentation supplied with each piece of thirdparty technology you are using and your own build and test environment requirements. With this done, you can clearly define the third-party elements you need for each processing node in the system.In order to correctly document dependencies, you may need to do some prototyping or technical investigation.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43cae5387a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43cae5387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large systems you are likely to encounter may be built from hundreds of thousands of lines of source code spread over thousands of files. How you organize that code matters.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Source files are normally organized into larger units</a:t>
            </a:r>
            <a:r>
              <a:rPr lang="en">
                <a:solidFill>
                  <a:schemeClr val="dk1"/>
                </a:solidFill>
              </a:rPr>
              <a:t> that contain related code </a:t>
            </a:r>
            <a:r>
              <a:rPr lang="en"/>
              <a:t> - (1) called various things in different languages (2-3). </a:t>
            </a:r>
            <a:endParaRPr/>
          </a:p>
          <a:p>
            <a:pPr indent="0" lvl="0" marL="0" rtl="0" algn="l">
              <a:spcBef>
                <a:spcPts val="0"/>
              </a:spcBef>
              <a:spcAft>
                <a:spcPts val="0"/>
              </a:spcAft>
              <a:buClr>
                <a:schemeClr val="dk1"/>
              </a:buClr>
              <a:buSzPts val="1100"/>
              <a:buFont typeface="Arial"/>
              <a:buNone/>
            </a:pPr>
            <a:r>
              <a:rPr lang="en"/>
              <a:t>Arranging code in a logical structure like this helps to manage dependencies and helps developers to understand code and work on it without affecting other collections of code in unexpected ways. (4-8)</a:t>
            </a:r>
            <a:endParaRPr/>
          </a:p>
          <a:p>
            <a:pPr indent="0" lvl="0" marL="0" rtl="0" algn="l">
              <a:spcBef>
                <a:spcPts val="0"/>
              </a:spcBef>
              <a:spcAft>
                <a:spcPts val="0"/>
              </a:spcAft>
              <a:buClr>
                <a:schemeClr val="dk1"/>
              </a:buClr>
              <a:buSzPts val="1100"/>
              <a:buFont typeface="Arial"/>
              <a:buNone/>
            </a:pPr>
            <a:r>
              <a:rPr lang="en"/>
              <a:t>When working with a complex package structure, you need to identify and thoroughly understand and manage the dependencies between the packages to avoid ending up with a system that is difficult and error-prone to maintain, build, and release.</a:t>
            </a:r>
            <a:endParaRPr/>
          </a:p>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3" name="Shape 513"/>
        <p:cNvGrpSpPr/>
        <p:nvPr/>
      </p:nvGrpSpPr>
      <p:grpSpPr>
        <a:xfrm>
          <a:off x="0" y="0"/>
          <a:ext cx="0" cy="0"/>
          <a:chOff x="0" y="0"/>
          <a:chExt cx="0" cy="0"/>
        </a:xfrm>
      </p:grpSpPr>
      <p:sp>
        <p:nvSpPr>
          <p:cNvPr id="514" name="Google Shape;514;g44d5b25341_0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44d5b25341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complex systems, a Deployment view contains two or three closely related models rather than a single model. the three models tend to be used by different stakeholders at different times. People in the groups responsible for deployment refer to the runtime platform model early in the project, a specialist networking group consults the network model, and system administrators use the technology dependency model during more detailed installation planning close to deployment. </a:t>
            </a:r>
            <a:endParaRPr/>
          </a:p>
          <a:p>
            <a:pPr indent="0" lvl="0" marL="0" rtl="0" algn="l">
              <a:spcBef>
                <a:spcPts val="0"/>
              </a:spcBef>
              <a:spcAft>
                <a:spcPts val="0"/>
              </a:spcAft>
              <a:buNone/>
            </a:pPr>
            <a:r>
              <a:rPr lang="en"/>
              <a:t>A good way to think about these models is as a set of informal layers, with the core of the view being the runtime platform model. You can think of the network model as a lower layer supporting the runtime platform by defining details of the network required. The technology dependency model can be thought of as a more detailed layer on top of the runtime platform that defines the software and hardware installation requirements on each machine in the deployment environment.</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1" name="Shape 521"/>
        <p:cNvGrpSpPr/>
        <p:nvPr/>
      </p:nvGrpSpPr>
      <p:grpSpPr>
        <a:xfrm>
          <a:off x="0" y="0"/>
          <a:ext cx="0" cy="0"/>
          <a:chOff x="0" y="0"/>
          <a:chExt cx="0" cy="0"/>
        </a:xfrm>
      </p:grpSpPr>
      <p:sp>
        <p:nvSpPr>
          <p:cNvPr id="522" name="Google Shape;522;g44d5b25341_0_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44d5b25341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Large-scale computing technology tends to be fairly complex, and it often has many explicit and implicit dependencies on its runtime environment that will cause problems if not satisfied. This difficulty is compounded by the fact that most of these dependencies are invisible and can’t be checked easily—you may not discover that you have the wrong version of a utility library until your database server fails to start. “You need Oracle and Linux” or “It uses Intel hardware” are pretty common dependency statements. For all but the smallest systems, these are too vague to allow safe deployment of the system. You should specify which versions are required, whether any optional parts of the products are needed, whether any patches are required, and so on. With the complexity and flexibility of enterprise software products today, you need to be very clear about what is required and what isn’t. </a:t>
            </a:r>
            <a:endParaRPr/>
          </a:p>
          <a:p>
            <a:pPr indent="0" lvl="0" marL="0" rtl="0" algn="l">
              <a:spcBef>
                <a:spcPts val="0"/>
              </a:spcBef>
              <a:spcAft>
                <a:spcPts val="0"/>
              </a:spcAft>
              <a:buNone/>
            </a:pPr>
            <a:r>
              <a:rPr lang="en"/>
              <a:t>Risk Reduction • Capture clear, accurate, detailed dependencies between your software elements and the runtime environment in the Deployment view. • Capture dependencies between third-party software and the runtime environment it needs. • Perform compatibility testing to ensure that the dependencies between the elements are correct. • Use existing, proven combinations of technologies where the dependencies are well understood.</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8" name="Shape 528"/>
        <p:cNvGrpSpPr/>
        <p:nvPr/>
      </p:nvGrpSpPr>
      <p:grpSpPr>
        <a:xfrm>
          <a:off x="0" y="0"/>
          <a:ext cx="0" cy="0"/>
          <a:chOff x="0" y="0"/>
          <a:chExt cx="0" cy="0"/>
        </a:xfrm>
      </p:grpSpPr>
      <p:sp>
        <p:nvSpPr>
          <p:cNvPr id="529" name="Google Shape;529;g44d5b25341_0_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44d5b25341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Everyone wants to use the newest and coolest technology—and understandably so, as it often has the potential to bring great benefits. However, because its characteristics are unknown, using technology with which you don’t have experience brings significant risks: functional shortcomings, for example, or inadequate performance, availability, or security. Risk Reduction • As much as possible, use existing software and hardware that you can test before committing to its use. • When you must use new technology (or technology new to you), get advice from people who have used the technology before, or if this is not possible, test it thoroughly. • Create realistic, practical prototypes and benchmarks to make sure that technologies work as advertised. • Perform compatibility testing to ensure that new technologies work well with existing technologies.</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5" name="Shape 535"/>
        <p:cNvGrpSpPr/>
        <p:nvPr/>
      </p:nvGrpSpPr>
      <p:grpSpPr>
        <a:xfrm>
          <a:off x="0" y="0"/>
          <a:ext cx="0" cy="0"/>
          <a:chOff x="0" y="0"/>
          <a:chExt cx="0" cy="0"/>
        </a:xfrm>
      </p:grpSpPr>
      <p:sp>
        <p:nvSpPr>
          <p:cNvPr id="536" name="Google Shape;536;g44d5b25341_0_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44d5b25341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Designing a large information system is a complex undertaking that requires a huge amount of specialist knowledge about many different subjects. No one person can possibly be an expert on all of the technologies you may need to use. This is why we use teams of people to develop systems and why some people specialize in particular technologies, allowing them to advise others. Given the number of technologies used in many systems, it can be difficult to assemble a project team with expertise in all of the technologies required. This can lead to a situation where you end up relying on vendor claims for products rather than proven knowledge and experience. Risk Reduction • Bring specialist knowledge into your team so that you have mastery of all of the key technologies you need to use to deliver your system. If you don’t need the knowledge full-time, hire trusted and experienced part-time experts. • Obtain external expert review of your architecture to validate your assumptions and decisions. • Obtain binding contractual commitments from your technology suppliers when possible.</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2" name="Shape 542"/>
        <p:cNvGrpSpPr/>
        <p:nvPr/>
      </p:nvGrpSpPr>
      <p:grpSpPr>
        <a:xfrm>
          <a:off x="0" y="0"/>
          <a:ext cx="0" cy="0"/>
          <a:chOff x="0" y="0"/>
          <a:chExt cx="0" cy="0"/>
        </a:xfrm>
      </p:grpSpPr>
      <p:sp>
        <p:nvSpPr>
          <p:cNvPr id="543" name="Google Shape;543;g44d5b25341_0_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44d5b25341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deployment environment is where your system hits reality. We’ve seen problems in some projects when the system is designed from a purely softwareoriented perspective and the deployment environment is considered only when the software is complete. Remember that an inappropriate deployment environment can make an otherwise good system totally unusable. The deployment environment also often affects how the software is designed and implemented, and this can be expensive to change. For example, if plans change and you need to use a group of small machines rather than a single large machine to host your server elements, this could have a significant impact on the architecture of your server software, a change that would be expensive to make late in a project. Risk Reduction • Design your deployment environment as part of architecture definition rather than as part of a separate exercise performed after the system has been developed. • Obtain external expert review of your architecture to get early feedback before you spend too much time or money.</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9" name="Shape 549"/>
        <p:cNvGrpSpPr/>
        <p:nvPr/>
      </p:nvGrpSpPr>
      <p:grpSpPr>
        <a:xfrm>
          <a:off x="0" y="0"/>
          <a:ext cx="0" cy="0"/>
          <a:chOff x="0" y="0"/>
          <a:chExt cx="0" cy="0"/>
        </a:xfrm>
      </p:grpSpPr>
      <p:sp>
        <p:nvSpPr>
          <p:cNvPr id="550" name="Google Shape;550;g44d5b25341_0_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44d5b25341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Many systems are deployed to an environment involving more than one physical site, and this is becoming ever more prevalent as organizations move to use third-party hosting providers and cloud computing environments to augment their own data centers. Even when the entire environment is hosted in-house, concerns such as resiliency, disaster recovery, geographical location of the business, and data movement restrictions can result in systems being hosted across a number of geographically distant sites.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you do have a multisite deployment environment, it is important to consider the impact of this quite early in your architectural design work as it can have a major impact on the quality properties of the system, particularly its security, performance, and scalability. Network latency between sites is the most obvious problem (meaning that interelement interactions across these links need to be considered carefully), but the need to keep the system secure across multiple sites and the possible scalability limitations of needing to synchronize information across sites are some of the other areas of concern that need to be addressed.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Risk Reduction • Understand any requirements for multisite deployment as early as possible in your design work, and if it looks likely that multisite deployment is going to be required, consider its impact on all of your system qualities. • Work with your infrastructure teams to understand the implications of distributing your system to multiple sites and the restrictions that the infrastructure may impose on this. • Try to test various representative aspects of multisite deployment as soon as you can so that you are confident that you understand its implications.</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6" name="Shape 556"/>
        <p:cNvGrpSpPr/>
        <p:nvPr/>
      </p:nvGrpSpPr>
      <p:grpSpPr>
        <a:xfrm>
          <a:off x="0" y="0"/>
          <a:ext cx="0" cy="0"/>
          <a:chOff x="0" y="0"/>
          <a:chExt cx="0" cy="0"/>
        </a:xfrm>
      </p:grpSpPr>
      <p:sp>
        <p:nvSpPr>
          <p:cNvPr id="557" name="Google Shape;557;g44d5b25341_0_1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44d5b25341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Disaster recovery is the means whereby systems can be kept operational in the event of a significant failure, such as loss of electric power, widespread storage failure, or a natural disaster such as fire or flood. Many disaster recovery strategies require the deployment of a separate operational environment at a different location (for example, a standby or alternate data center). To keep costs down, the standby environment may have a lower specification than the production environment. In any case, as it is usually the responsibility of a development project to specify, implement, and pay for the standby hardware, this must form part of your architectural description.</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3" name="Shape 563"/>
        <p:cNvGrpSpPr/>
        <p:nvPr/>
      </p:nvGrpSpPr>
      <p:grpSpPr>
        <a:xfrm>
          <a:off x="0" y="0"/>
          <a:ext cx="0" cy="0"/>
          <a:chOff x="0" y="0"/>
          <a:chExt cx="0" cy="0"/>
        </a:xfrm>
      </p:grpSpPr>
      <p:sp>
        <p:nvSpPr>
          <p:cNvPr id="564" name="Google Shape;564;g44d5b25341_0_1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44d5b25341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0" name="Shape 570"/>
        <p:cNvGrpSpPr/>
        <p:nvPr/>
      </p:nvGrpSpPr>
      <p:grpSpPr>
        <a:xfrm>
          <a:off x="0" y="0"/>
          <a:ext cx="0" cy="0"/>
          <a:chOff x="0" y="0"/>
          <a:chExt cx="0" cy="0"/>
        </a:xfrm>
      </p:grpSpPr>
      <p:sp>
        <p:nvSpPr>
          <p:cNvPr id="571" name="Google Shape;571;g44d5b25341_0_1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44d5b25341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7" name="Shape 577"/>
        <p:cNvGrpSpPr/>
        <p:nvPr/>
      </p:nvGrpSpPr>
      <p:grpSpPr>
        <a:xfrm>
          <a:off x="0" y="0"/>
          <a:ext cx="0" cy="0"/>
          <a:chOff x="0" y="0"/>
          <a:chExt cx="0" cy="0"/>
        </a:xfrm>
      </p:grpSpPr>
      <p:sp>
        <p:nvSpPr>
          <p:cNvPr id="578" name="Google Shape;578;g44d5b25341_0_1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44d5b25341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3cae5387a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3cae5387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The package model defines the organization of the system’s source code, in terms of the packages into which the individual source files will be collected and the dependencies among these packages. Now, keep in mind that you don’t need to have a clear idea of what those files are at the start. You may not have even designed individual classes. Rather, these are conceptual units that may change - but you can lay out guidelines. Now, at times, this view is not constructed until later in design when you do have classes in mind. In any case.. (go over)</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4" name="Shape 584"/>
        <p:cNvGrpSpPr/>
        <p:nvPr/>
      </p:nvGrpSpPr>
      <p:grpSpPr>
        <a:xfrm>
          <a:off x="0" y="0"/>
          <a:ext cx="0" cy="0"/>
          <a:chOff x="0" y="0"/>
          <a:chExt cx="0" cy="0"/>
        </a:xfrm>
      </p:grpSpPr>
      <p:sp>
        <p:nvSpPr>
          <p:cNvPr id="585" name="Google Shape;585;g43cae5387a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43cae5387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Point is - there are a lot of different answers to this question</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0" name="Shape 590"/>
        <p:cNvGrpSpPr/>
        <p:nvPr/>
      </p:nvGrpSpPr>
      <p:grpSpPr>
        <a:xfrm>
          <a:off x="0" y="0"/>
          <a:ext cx="0" cy="0"/>
          <a:chOff x="0" y="0"/>
          <a:chExt cx="0" cy="0"/>
        </a:xfrm>
      </p:grpSpPr>
      <p:sp>
        <p:nvSpPr>
          <p:cNvPr id="591" name="Google Shape;591;g44d5b25341_0_1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44d5b25341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1-2 </a:t>
            </a:r>
            <a:endParaRPr/>
          </a:p>
          <a:p>
            <a:pPr indent="0" lvl="0" marL="0" rtl="0" algn="l">
              <a:spcBef>
                <a:spcPts val="0"/>
              </a:spcBef>
              <a:spcAft>
                <a:spcPts val="0"/>
              </a:spcAft>
              <a:buClr>
                <a:schemeClr val="dk1"/>
              </a:buClr>
              <a:buSzPts val="1100"/>
              <a:buFont typeface="Arial"/>
              <a:buNone/>
            </a:pPr>
            <a:r>
              <a:rPr lang="en">
                <a:solidFill>
                  <a:schemeClr val="dk1"/>
                </a:solidFill>
              </a:rPr>
              <a:t>Considerable effort is spent defining the architecture and design of today’s large systems. However, it is rare to find a system for which comparable consideration is given to how the system will be controlled, managed, and monitored once it is in the field.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8" name="Shape 598"/>
        <p:cNvGrpSpPr/>
        <p:nvPr/>
      </p:nvGrpSpPr>
      <p:grpSpPr>
        <a:xfrm>
          <a:off x="0" y="0"/>
          <a:ext cx="0" cy="0"/>
          <a:chOff x="0" y="0"/>
          <a:chExt cx="0" cy="0"/>
        </a:xfrm>
      </p:grpSpPr>
      <p:sp>
        <p:nvSpPr>
          <p:cNvPr id="599" name="Google Shape;599;g44d5b25341_0_1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44d5b25341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aim of the Operational viewpoint is to identify a system-wide strategy for addressing the operational concerns of the system’s stakeholders and to identify solutions that address these. For a large information system, the Operational view focuses on concerns that help ensure that the system is a reliable and effective part of its technology environment, whether it is hosted within an organization or externally by a third-party provider. </a:t>
            </a:r>
            <a:endParaRPr/>
          </a:p>
          <a:p>
            <a:pPr indent="0" lvl="0" marL="0" rtl="0" algn="l">
              <a:spcBef>
                <a:spcPts val="0"/>
              </a:spcBef>
              <a:spcAft>
                <a:spcPts val="0"/>
              </a:spcAft>
              <a:buNone/>
            </a:pPr>
            <a:r>
              <a:rPr lang="en"/>
              <a:t>For projects that will be sold in a package to consumers, the Operational view is more generic and illustrates the operational concerns that customers of the product are likely to encounter, rather than the concerns of a specific site. This view also identifies the solutions to be applied throughout the product implementation to reduce of resolve these concerns. Of all of the views you create for your AD, the Operational view is often the one that is least well defined and needs the most refinement and elaboration during the system’s construction. This is because many of the details that the Operational view considers are not fully defined until design and construction are well under way. However, considering the issues described in this chapter as early as possible will save you a lot of time and effort later.</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5" name="Shape 605"/>
        <p:cNvGrpSpPr/>
        <p:nvPr/>
      </p:nvGrpSpPr>
      <p:grpSpPr>
        <a:xfrm>
          <a:off x="0" y="0"/>
          <a:ext cx="0" cy="0"/>
          <a:chOff x="0" y="0"/>
          <a:chExt cx="0" cy="0"/>
        </a:xfrm>
      </p:grpSpPr>
      <p:sp>
        <p:nvSpPr>
          <p:cNvPr id="606" name="Google Shape;606;g44d5b25341_0_1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44d5b25341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Installation and upgrade can range from the development team installing and configuring software elements on customer-specific hardware; to the ultimate users of the system obtaining hardware and software and performing installation, integration, and configuration themselves; to allocating resources in a public cloud computing environment and uploading software to it. The other major area of variability is whether this is a pure installation or whether a previous version of your system is already installed. Upgrade can be significantly more complex than installation, due to the need to respect existing data, configuration settings, the state of running elements, and so on, and in some cases to keep the system in operation during the upgrade. However, the use of iterative development approaches means that upgrade, rather than installation, is the norm, so you need to master it. As an architectural concern, installation is less about the design of detailed procedures and plans and more about ensuring that the system can be installed or upgraded in a way that is acceptable. What happens if something goes wrong? Can you prevent major harm? </a:t>
            </a:r>
            <a:endParaRPr/>
          </a:p>
          <a:p>
            <a:pPr indent="0" lvl="0" marL="0" rtl="0" algn="l">
              <a:spcBef>
                <a:spcPts val="0"/>
              </a:spcBef>
              <a:spcAft>
                <a:spcPts val="0"/>
              </a:spcAft>
              <a:buNone/>
            </a:pPr>
            <a:r>
              <a:rPr lang="en"/>
              <a:t>This involves working with technical specialists to understand the installation processes, software developers to ensure that their elements can be easily and reliably installed, and production engineers to assure a practical, low-risk installation approach</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2" name="Shape 612"/>
        <p:cNvGrpSpPr/>
        <p:nvPr/>
      </p:nvGrpSpPr>
      <p:grpSpPr>
        <a:xfrm>
          <a:off x="0" y="0"/>
          <a:ext cx="0" cy="0"/>
          <a:chOff x="0" y="0"/>
          <a:chExt cx="0" cy="0"/>
        </a:xfrm>
      </p:grpSpPr>
      <p:sp>
        <p:nvSpPr>
          <p:cNvPr id="613" name="Google Shape;613;g44d5b25341_0_2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44d5b25341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Moving a system from its development environment to its production environment is a critical part of the system’s lifecycle. Your AD needs to demonstrate that it is possible for a system built using this architecture to be installed (and upgraded) in a practical way. The installation model should discuss installation and/or upgrade as needed for your system. This model needs to help the reader understand: • What needs to be installed or upgraded to move the system into production • What dependencies exist between the various groups of items to be installed and upgraded • What constraints exist on the process to perform the installation and/or upgrade for the system • What would need to be done to abandon and undo the installation and/or upgrade if something goes seriously wrong </a:t>
            </a:r>
            <a:endParaRPr/>
          </a:p>
          <a:p>
            <a:pPr indent="0" lvl="0" marL="0" rtl="0" algn="l">
              <a:spcBef>
                <a:spcPts val="0"/>
              </a:spcBef>
              <a:spcAft>
                <a:spcPts val="0"/>
              </a:spcAft>
              <a:buNone/>
            </a:pPr>
            <a:r>
              <a:rPr lang="en"/>
              <a:t>The AD doesn’t need to include a complete installation and upgrade plan—that information goes into a different document produced when needed. Instead, the installation model provides your view of the requirements and constraints the architecture imposes on installation and upgrade.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9" name="Shape 619"/>
        <p:cNvGrpSpPr/>
        <p:nvPr/>
      </p:nvGrpSpPr>
      <p:grpSpPr>
        <a:xfrm>
          <a:off x="0" y="0"/>
          <a:ext cx="0" cy="0"/>
          <a:chOff x="0" y="0"/>
          <a:chExt cx="0" cy="0"/>
        </a:xfrm>
      </p:grpSpPr>
      <p:sp>
        <p:nvSpPr>
          <p:cNvPr id="620" name="Google Shape;620;g44d5b25341_0_2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44d5b25341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Identify the Installation Groups. Start by considering what elements of your architecture need to be installed and/or upgraded, and identify groups of them that can be handled together. For each group, define which elements it contains and the approach that will be used to install or upgrade that group. </a:t>
            </a:r>
            <a:endParaRPr/>
          </a:p>
          <a:p>
            <a:pPr indent="0" lvl="0" marL="0" rtl="0" algn="l">
              <a:spcBef>
                <a:spcPts val="0"/>
              </a:spcBef>
              <a:spcAft>
                <a:spcPts val="0"/>
              </a:spcAft>
              <a:buNone/>
            </a:pPr>
            <a:r>
              <a:rPr lang="en"/>
              <a:t>Identify Any Dependencies. Dependencies often exist between different parts of a system during installation, so that the installation process has to proceed in a specific order. Identify the dependencies that exist between your installation groups to reveal these constraints. </a:t>
            </a:r>
            <a:endParaRPr/>
          </a:p>
          <a:p>
            <a:pPr indent="0" lvl="0" marL="0" rtl="0" algn="l">
              <a:spcBef>
                <a:spcPts val="0"/>
              </a:spcBef>
              <a:spcAft>
                <a:spcPts val="0"/>
              </a:spcAft>
              <a:buNone/>
            </a:pPr>
            <a:r>
              <a:rPr lang="en"/>
              <a:t>Identify Any Constraints. Consider the overall installation process and the different ways it could be achieved. Other than the ordering dependencies, does your architecture or deployment environment impose any further constraints on the process? (For example, do you need to start one element after it is installed so it can generate code or data needed to install the next one? Do you need to follow any particular environment-specific procedure when installing particular elements of the system? Do you need to restart one of the machines during installation?)</a:t>
            </a:r>
            <a:endParaRPr/>
          </a:p>
          <a:p>
            <a:pPr indent="0" lvl="0" marL="0" rtl="0" algn="l">
              <a:spcBef>
                <a:spcPts val="0"/>
              </a:spcBef>
              <a:spcAft>
                <a:spcPts val="0"/>
              </a:spcAft>
              <a:buNone/>
            </a:pPr>
            <a:r>
              <a:rPr lang="en"/>
              <a:t>Design the Backout Approach. Consider what would need to be done to undo any of the installation tasks you have identified. In particular, identify anything that would be complex or time-consuming to undo.</a:t>
            </a:r>
            <a:endParaRPr/>
          </a:p>
          <a:p>
            <a:pPr indent="0" lvl="0" marL="0" rtl="0" algn="l">
              <a:spcBef>
                <a:spcPts val="0"/>
              </a:spcBef>
              <a:spcAft>
                <a:spcPts val="0"/>
              </a:spcAft>
              <a:buNone/>
            </a:pPr>
            <a:r>
              <a:rPr lang="en"/>
              <a:t>[EXAMPLE: Page 412, bring up, go over]</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6" name="Shape 626"/>
        <p:cNvGrpSpPr/>
        <p:nvPr/>
      </p:nvGrpSpPr>
      <p:grpSpPr>
        <a:xfrm>
          <a:off x="0" y="0"/>
          <a:ext cx="0" cy="0"/>
          <a:chOff x="0" y="0"/>
          <a:chExt cx="0" cy="0"/>
        </a:xfrm>
      </p:grpSpPr>
      <p:sp>
        <p:nvSpPr>
          <p:cNvPr id="627" name="Google Shape;627;g44d5b25341_0_1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44d5b25341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Functional migration is the process of replacing existing capabilities with the ones provided by your system. This usually means migrating users of an older system to use your new system. Your migration approach may comprise one or more of the following: </a:t>
            </a:r>
            <a:endParaRPr/>
          </a:p>
          <a:p>
            <a:pPr indent="0" lvl="0" marL="0" rtl="0" algn="l">
              <a:spcBef>
                <a:spcPts val="0"/>
              </a:spcBef>
              <a:spcAft>
                <a:spcPts val="0"/>
              </a:spcAft>
              <a:buNone/>
            </a:pPr>
            <a:r>
              <a:rPr lang="en"/>
              <a:t>• A big bang where the migration occurs in a single step at a single point in time (often over a weekend) </a:t>
            </a:r>
            <a:endParaRPr/>
          </a:p>
          <a:p>
            <a:pPr indent="0" lvl="0" marL="0" rtl="0" algn="l">
              <a:spcBef>
                <a:spcPts val="0"/>
              </a:spcBef>
              <a:spcAft>
                <a:spcPts val="0"/>
              </a:spcAft>
              <a:buNone/>
            </a:pPr>
            <a:r>
              <a:rPr lang="en"/>
              <a:t>• A parallel run where new and old versions of a system are used side by side until confidence in the new system is high enough to allow switching off the old one </a:t>
            </a:r>
            <a:endParaRPr/>
          </a:p>
          <a:p>
            <a:pPr indent="0" lvl="0" marL="0" rtl="0" algn="l">
              <a:spcBef>
                <a:spcPts val="0"/>
              </a:spcBef>
              <a:spcAft>
                <a:spcPts val="0"/>
              </a:spcAft>
              <a:buNone/>
            </a:pPr>
            <a:r>
              <a:rPr lang="en"/>
              <a:t>• A staged migration where parts of a process or an organization are moved to a new system, one by one, to manage the risk and cost of the migration activity</a:t>
            </a:r>
            <a:endParaRPr/>
          </a:p>
          <a:p>
            <a:pPr indent="0" lvl="0" marL="0" rtl="0" algn="l">
              <a:spcBef>
                <a:spcPts val="0"/>
              </a:spcBef>
              <a:spcAft>
                <a:spcPts val="0"/>
              </a:spcAft>
              <a:buNone/>
            </a:pPr>
            <a:r>
              <a:rPr lang="en"/>
              <a:t> Like many architectural concerns, migration is centered on two issues—risk and cost. The big bang approach, for example, can be the cheapest because it requires no replication of resources, but it can be extremely risky because there is no easy recovery route if the migration goes wrong. Other approaches can be much more expensive (because they require duplication of resources and the implementation of costly processes to ensure that systems run together in lockstep) but reduce risk.</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3" name="Shape 633"/>
        <p:cNvGrpSpPr/>
        <p:nvPr/>
      </p:nvGrpSpPr>
      <p:grpSpPr>
        <a:xfrm>
          <a:off x="0" y="0"/>
          <a:ext cx="0" cy="0"/>
          <a:chOff x="0" y="0"/>
          <a:chExt cx="0" cy="0"/>
        </a:xfrm>
      </p:grpSpPr>
      <p:sp>
        <p:nvSpPr>
          <p:cNvPr id="634" name="Google Shape;634;g44d5b25341_0_1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44d5b25341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Most system development involves data migration— that is, loading data from existing systems into the new one(s). A goal of a data migration exercise is almost always to automate as much as posible, particularly when large volumes of data are involved. When migrated data is very old, of variable quality, or poorly modeled, data migration may be extremely complex. </a:t>
            </a:r>
            <a:r>
              <a:rPr lang="en">
                <a:solidFill>
                  <a:schemeClr val="dk1"/>
                </a:solidFill>
              </a:rPr>
              <a:t>Nowadays, systems that manage hundreds of gigabytes or terabytes of data are not uncommon, and this presents its own migration challenges.  Massive data stores are far more likely to include data that does not conform to business rules and therefore requires exceptional processing (possibly manual intervention). It can take days or weeks to extract data from or load data into massive data stores, and it is important that you do not underestimate the time required to reorganize databases, create indexes, and so on. (4)</a:t>
            </a:r>
            <a:endParaRPr/>
          </a:p>
          <a:p>
            <a:pPr indent="0" lvl="0" marL="0" rtl="0" algn="l">
              <a:spcBef>
                <a:spcPts val="0"/>
              </a:spcBef>
              <a:spcAft>
                <a:spcPts val="0"/>
              </a:spcAft>
              <a:buNone/>
            </a:pPr>
            <a:r>
              <a:rPr lang="en"/>
              <a:t>If you need to migrate data between geographical locations (for example, into a data center in a different region of the world, or into an externally hosted location), additional security and performance concerns can complicate things further.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0" name="Shape 640"/>
        <p:cNvGrpSpPr/>
        <p:nvPr/>
      </p:nvGrpSpPr>
      <p:grpSpPr>
        <a:xfrm>
          <a:off x="0" y="0"/>
          <a:ext cx="0" cy="0"/>
          <a:chOff x="0" y="0"/>
          <a:chExt cx="0" cy="0"/>
        </a:xfrm>
      </p:grpSpPr>
      <p:sp>
        <p:nvSpPr>
          <p:cNvPr id="641" name="Google Shape;641;g44d5b25341_0_1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44d5b25341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government tax office has a very large database of taxpayers that it is migrating into a new system. The database is updated through end-user screens in tax offices throughout the country. The architect predicts that extracting all of the data from the database will take between three and five days. The data must be sorted, which will take another day, and will then be loaded into the new system, which will take ten days. Finally, indexes must be created on the new system, which will take another day. The overall elapsed time to migrate is over two weeks, during which time the original system is estimated to have received 100,000 updates, It will not be possible to halt the country’s tax-collection activities for two weeks while the data is migrated. Special code therefore has to be written to capture these updates as they occur and to apply them to the new system once the bulk of the data has been migrated into it, so that the extract is complete.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short, data migration may be a significant piece of work in its own right, and you should manage it the same way as any other development project, with requirements, design, build and test, and acceptance—and, of course, architecture.</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8" name="Shape 648"/>
        <p:cNvGrpSpPr/>
        <p:nvPr/>
      </p:nvGrpSpPr>
      <p:grpSpPr>
        <a:xfrm>
          <a:off x="0" y="0"/>
          <a:ext cx="0" cy="0"/>
          <a:chOff x="0" y="0"/>
          <a:chExt cx="0" cy="0"/>
        </a:xfrm>
      </p:grpSpPr>
      <p:sp>
        <p:nvSpPr>
          <p:cNvPr id="649" name="Google Shape;649;g44d5b25341_0_2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44d5b25341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Again, a complete plan is not called for in the AD, but rather a succinct definition of the strategies to be employed. This model should allow its reader to understand: • What overall strategies can (or will) be employed to migrate information and users to the system • How the new system will be populated with information from the existing environment • How information in the new and old environments will be kept synchronized (if required) • How operation could revert to the old system if serious problems emerge with the new one </a:t>
            </a:r>
            <a:endParaRPr/>
          </a:p>
          <a:p>
            <a:pPr indent="0" lvl="0" marL="0" rtl="0" algn="l">
              <a:spcBef>
                <a:spcPts val="0"/>
              </a:spcBef>
              <a:spcAft>
                <a:spcPts val="0"/>
              </a:spcAft>
              <a:buNone/>
            </a:pPr>
            <a:r>
              <a:rPr lang="en"/>
              <a:t>As with the installation model, the migration model should focus on the requirements and constraints that the current architecture places on the detailed migration process that will be developed later.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43cae5387a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43cae5387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rPr>
              <a:t>It is also common to impose some degree of higher-level organization on the modules themselves to avoid having to enumerate many individual dependencies.</a:t>
            </a:r>
            <a:endParaRPr sz="1200">
              <a:solidFill>
                <a:schemeClr val="dk1"/>
              </a:solidFill>
            </a:endParaRPr>
          </a:p>
          <a:p>
            <a:pPr indent="0" lvl="0" marL="0" rtl="0" algn="l">
              <a:spcBef>
                <a:spcPts val="0"/>
              </a:spcBef>
              <a:spcAft>
                <a:spcPts val="0"/>
              </a:spcAft>
              <a:buClr>
                <a:schemeClr val="dk1"/>
              </a:buClr>
              <a:buSzPts val="1100"/>
              <a:buFont typeface="Arial"/>
              <a:buNone/>
            </a:pPr>
            <a:r>
              <a:rPr lang="en"/>
              <a:t>Once you have identified a set of packages into which you can organize the source files, you can use the common architectural approach of grouping packages at similar abstraction levels into layers. You can then organize these layers into a dependency stack from the most abstract or highly functional (conceptually at the top) down to the least (at the bottom). You can then define interlayer dependency rules to avoid unwanted dependencies between packages at different abstraction levels. Typically, software in a package communicates only with other pakages at the same layer or in the layers directly above and below it (although there are often exceptions to this rule for performance or efficiency reasons).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This layer model shows a module organization with three layers, each layer being represented by a stereotyped package. The system’s modules are shown as UML packages within the layers. The model shows that the domain layer depends on the utility layer, which in turn depends on the platform layer (i.e., the domain-layer components can access only the utility-layer components, and so on). However, you can also see that nonstrict layering has been used in this system because all of the domain-layer components depend on facilities provided by the Java Standard Library component rather than accessing its facilities via intermediate utility components. (In contrast, the domain-level components cannot access the JDBC Driver component.)</a:t>
            </a:r>
            <a:endParaRPr/>
          </a:p>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5" name="Shape 655"/>
        <p:cNvGrpSpPr/>
        <p:nvPr/>
      </p:nvGrpSpPr>
      <p:grpSpPr>
        <a:xfrm>
          <a:off x="0" y="0"/>
          <a:ext cx="0" cy="0"/>
          <a:chOff x="0" y="0"/>
          <a:chExt cx="0" cy="0"/>
        </a:xfrm>
      </p:grpSpPr>
      <p:sp>
        <p:nvSpPr>
          <p:cNvPr id="656" name="Google Shape;656;g44d5b25341_0_2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57" name="Google Shape;657;g44d5b25341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Establish Possible Strategies. Assess your architecture and the existing system(s), and establish which migration strategies (i.e., big bang, parallel run, staged migration) are possible, how each would work, and the tradeoffs among them. you will be tasked with the responsibility of defining which strategy best meets the needs of your stakeholders and making it happen. If migration is going to take more than a short period of time, you will need to consult with your stakeholders, particularly users, to define an approach that minimizes any business disruption.</a:t>
            </a:r>
            <a:endParaRPr/>
          </a:p>
          <a:p>
            <a:pPr indent="0" lvl="0" marL="0" rtl="0" algn="l">
              <a:spcBef>
                <a:spcPts val="0"/>
              </a:spcBef>
              <a:spcAft>
                <a:spcPts val="0"/>
              </a:spcAft>
              <a:buNone/>
            </a:pPr>
            <a:r>
              <a:rPr lang="en"/>
              <a:t>Design the Data Migration Approach. Having identified a strategy to use, you need to decide how to populate the system with all of the information in the existing system(s). This doesn’t mean you need to spend days mapping fields between databases, but it does mean you have to understand the problem well enough to choose an appropriate approach for the data migration and determine how long it is likely to take and what tasks and resources might be required.</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2" name="Shape 662"/>
        <p:cNvGrpSpPr/>
        <p:nvPr/>
      </p:nvGrpSpPr>
      <p:grpSpPr>
        <a:xfrm>
          <a:off x="0" y="0"/>
          <a:ext cx="0" cy="0"/>
          <a:chOff x="0" y="0"/>
          <a:chExt cx="0" cy="0"/>
        </a:xfrm>
      </p:grpSpPr>
      <p:sp>
        <p:nvSpPr>
          <p:cNvPr id="663" name="Google Shape;663;g44d5b25341_0_2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44d5b25341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the Information Synchronization Approach. Some situations call for information to be synchronized between the old system(s) and the new one. This is particularly the case when using the parallel run migration strategy because information in the old system(s) may continue to be updated after the new system goes live. If synchronization is required, it may be unidirectional (just into the new system) or bidirectional (information changes need to be migrated from new to old as well as old to new). Your task is to identify an overall approach that will allow the required degree of synchronization to be performed within the operational constraints of your environment. </a:t>
            </a:r>
            <a:endParaRPr/>
          </a:p>
          <a:p>
            <a:pPr indent="0" lvl="0" marL="0" rtl="0" algn="l">
              <a:spcBef>
                <a:spcPts val="0"/>
              </a:spcBef>
              <a:spcAft>
                <a:spcPts val="0"/>
              </a:spcAft>
              <a:buNone/>
            </a:pPr>
            <a:r>
              <a:rPr lang="en"/>
              <a:t>Identify the Backout Strategy. Being able to back out to an existing system (if available) is an attractive risk-reduction option for live operation. The problem is that it isn’t always clear how such a backout would work, or if it is even possible (e.g., reverse data migration may not be practical due to the design of the new system). You need to decide whether a backout strategy involving the old system(s) is required and, if so, how it could work.</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0" name="Shape 670"/>
        <p:cNvGrpSpPr/>
        <p:nvPr/>
      </p:nvGrpSpPr>
      <p:grpSpPr>
        <a:xfrm>
          <a:off x="0" y="0"/>
          <a:ext cx="0" cy="0"/>
          <a:chOff x="0" y="0"/>
          <a:chExt cx="0" cy="0"/>
        </a:xfrm>
      </p:grpSpPr>
      <p:sp>
        <p:nvSpPr>
          <p:cNvPr id="671" name="Google Shape;671;g44d5b25341_0_1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72" name="Google Shape;672;g44d5b25341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Once a system is running in its production environment, it will require some amount of routine monitoring, to ensure that it is working correctly, and some routine control operations, to keep it working that way (startup, shutdown, transaction resubmission, and so on). Some systems need little monitoring or control—for example, a file server that needs only direct operational control when it fails or fills up. Others may need quite a lot—for example, a large financial reconciliation system that accepts data feeds from a variety of sources and may need routine monitoring and control to identify and rectify communication link and data reconciliation failures. The amount of monitoring and control needed depends on the likely number and variety of unexpected operational conditions the system is likely to encounter in production. However, the development and integration of monitoring and control facilities can be a major effort in itself, so you may have to balance stakeholder needs in this area against cost and time. You also need to consider the system’s deployment environment to make sure that the solutions you identify are appropriate.</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7" name="Shape 677"/>
        <p:cNvGrpSpPr/>
        <p:nvPr/>
      </p:nvGrpSpPr>
      <p:grpSpPr>
        <a:xfrm>
          <a:off x="0" y="0"/>
          <a:ext cx="0" cy="0"/>
          <a:chOff x="0" y="0"/>
          <a:chExt cx="0" cy="0"/>
        </a:xfrm>
      </p:grpSpPr>
      <p:sp>
        <p:nvSpPr>
          <p:cNvPr id="678" name="Google Shape;678;g44d5b25341_0_1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79" name="Google Shape;679;g44d5b25341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alert is a notification from the system that something has gone wrong that requires human intervention in order to fix. This may be a technical alert, such as the system is unable to connect to a database server, or a functional alert, such as bad data has been received on an automated input. Some significant nonfailure events, such as startup or shutdown of a service, also should be alerted (for information rather than action). Unlike operational monitoring (in which systems are largely passive), alerting is an active system function. The system sends alerts to a central console or alert management tool, where they are displayed to support staff so they can take appropriate action. For example, a server may need to be restarted or reset, a batch job may need to be resubmitted, or in some cases the alert may need to be handed over to development teams for diagnosis and repair. </a:t>
            </a:r>
            <a:endParaRPr/>
          </a:p>
          <a:p>
            <a:pPr indent="0" lvl="0" marL="0" rtl="0" algn="l">
              <a:spcBef>
                <a:spcPts val="0"/>
              </a:spcBef>
              <a:spcAft>
                <a:spcPts val="0"/>
              </a:spcAft>
              <a:buNone/>
            </a:pPr>
            <a:r>
              <a:rPr lang="en"/>
              <a:t>define things such as which events must be alerted, the information that should be included in the alert, and where the alert should go. </a:t>
            </a:r>
            <a:endParaRPr/>
          </a:p>
          <a:p>
            <a:pPr indent="0" lvl="0" marL="0" rtl="0" algn="l">
              <a:spcBef>
                <a:spcPts val="0"/>
              </a:spcBef>
              <a:spcAft>
                <a:spcPts val="0"/>
              </a:spcAft>
              <a:buNone/>
            </a:pPr>
            <a:r>
              <a:rPr lang="en"/>
              <a:t>avoid alert flooding.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4" name="Shape 684"/>
        <p:cNvGrpSpPr/>
        <p:nvPr/>
      </p:nvGrpSpPr>
      <p:grpSpPr>
        <a:xfrm>
          <a:off x="0" y="0"/>
          <a:ext cx="0" cy="0"/>
          <a:chOff x="0" y="0"/>
          <a:chExt cx="0" cy="0"/>
        </a:xfrm>
      </p:grpSpPr>
      <p:sp>
        <p:nvSpPr>
          <p:cNvPr id="685" name="Google Shape;685;g44d5b25341_0_1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44d5b25341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is an extremely valuable asset to any organization and should be protected and “insured” the same way that its other assets are. Processes to do this should be carefully designed, built, and executed and should also be regularly tested to ensure that they are still working correctly.</a:t>
            </a:r>
            <a:endParaRPr/>
          </a:p>
          <a:p>
            <a:pPr indent="0" lvl="0" marL="0" rtl="0" algn="l">
              <a:spcBef>
                <a:spcPts val="0"/>
              </a:spcBef>
              <a:spcAft>
                <a:spcPts val="0"/>
              </a:spcAft>
              <a:buNone/>
            </a:pPr>
            <a:r>
              <a:rPr lang="en"/>
              <a:t>You shouldn’t forget the restore side of the equation, either. At a minimum, restoring data should leave it in a transactionally consistent state (i.e., with all updates entirely committed to the restored database or not recovered at all). You will need to consider the amount of data lost as a result of the restore; at a minimum, this will be any transactions that are active at the time of failure but may include a lot more, particularly if backups can be done only when the system is offline. If your data is distributed, this problem becomes much harder to solve. </a:t>
            </a:r>
            <a:endParaRPr/>
          </a:p>
          <a:p>
            <a:pPr indent="0" lvl="0" marL="0" rtl="0" algn="l">
              <a:spcBef>
                <a:spcPts val="0"/>
              </a:spcBef>
              <a:spcAft>
                <a:spcPts val="0"/>
              </a:spcAft>
              <a:buNone/>
            </a:pPr>
            <a:r>
              <a:rPr lang="en"/>
              <a:t>Although a failure in any one program will affect only that program’s data, the data may then become inconsistent with the rest of the system; you need to develop strategies to deal with this. Typically, the solution involves recovering or recreating the lost data, either manually or (preferably) automatically. In some cases, it may be more appropriate to revert the rest of the system to the older state.</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1" name="Shape 691"/>
        <p:cNvGrpSpPr/>
        <p:nvPr/>
      </p:nvGrpSpPr>
      <p:grpSpPr>
        <a:xfrm>
          <a:off x="0" y="0"/>
          <a:ext cx="0" cy="0"/>
          <a:chOff x="0" y="0"/>
          <a:chExt cx="0" cy="0"/>
        </a:xfrm>
      </p:grpSpPr>
      <p:sp>
        <p:nvSpPr>
          <p:cNvPr id="692" name="Google Shape;692;g44d5b25341_0_2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44d5b25341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 A significant complication for backup and restore planning is the fact that, in many situations, transactional consistency must extend across a system’s entire distributed data set. A university maintains academic records for all of its students in a number of databases. The main database stores results for each exam taken by each student, and a consolidated database turns these into an overall score for each student based on exam success. A database corruption means that the Exam Results Database has to be restored from its latest clean backup, which is almost three months old, and the results for the last three months rekeyed into it. Although the Student Scores Database is unaffected by the corruption, special actions must be taken to prevent this manually recovered data from filtering into the Student Scores Database and corrupting its data. As a result, it could take several weeks to repair the damage due to the corruption of one database.</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9" name="Shape 699"/>
        <p:cNvGrpSpPr/>
        <p:nvPr/>
      </p:nvGrpSpPr>
      <p:grpSpPr>
        <a:xfrm>
          <a:off x="0" y="0"/>
          <a:ext cx="0" cy="0"/>
          <a:chOff x="0" y="0"/>
          <a:chExt cx="0" cy="0"/>
        </a:xfrm>
      </p:grpSpPr>
      <p:sp>
        <p:nvSpPr>
          <p:cNvPr id="700" name="Google Shape;700;g44d5b25341_0_2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01" name="Google Shape;701;g44d5b25341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administration model is the section of your AD where you define the operational requirements and constraints of your architecture and the facilities it provides for administrative users. The administration model must define the following items. </a:t>
            </a:r>
            <a:endParaRPr/>
          </a:p>
          <a:p>
            <a:pPr indent="0" lvl="0" marL="0" rtl="0" algn="l">
              <a:spcBef>
                <a:spcPts val="0"/>
              </a:spcBef>
              <a:spcAft>
                <a:spcPts val="0"/>
              </a:spcAft>
              <a:buNone/>
            </a:pPr>
            <a:r>
              <a:rPr lang="en"/>
              <a:t>• Monitoring and control facilities: In order to support your system’s administrators, you may need to provide or use some monitoring and control facilities as part of your architecture. This may involve custom utilities or integration into existing management environments. It can be as simple as a basic message log or as complex as a full-blown integration with a management or monitoring infrastructure. You need to define the facilities you are going to provide, use, or integrate into; how these address the problem; and whether any limitations in these facilities could constrain their applicability or usefulness. </a:t>
            </a:r>
            <a:endParaRPr/>
          </a:p>
          <a:p>
            <a:pPr indent="0" lvl="0" marL="0" rtl="0" algn="l">
              <a:spcBef>
                <a:spcPts val="0"/>
              </a:spcBef>
              <a:spcAft>
                <a:spcPts val="0"/>
              </a:spcAft>
              <a:buNone/>
            </a:pPr>
            <a:r>
              <a:rPr lang="en"/>
              <a:t>• Required routine procedures: You should also review the architecture you have designed and identify any administrative work that needs to be performed on a regular basis or that may be required in exceptional circumstances. Depending on the system, this can be as basic as a weekly backup and a monthly health check, or it can be a set of complex procedures performed on a round-the-clock basis to keep a critical high-volume system running at peak efficiency. For each procedure, you need to define its purpose, when it is performed, who performs it, and what is involved in performing it.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6" name="Shape 706"/>
        <p:cNvGrpSpPr/>
        <p:nvPr/>
      </p:nvGrpSpPr>
      <p:grpSpPr>
        <a:xfrm>
          <a:off x="0" y="0"/>
          <a:ext cx="0" cy="0"/>
          <a:chOff x="0" y="0"/>
          <a:chExt cx="0" cy="0"/>
        </a:xfrm>
      </p:grpSpPr>
      <p:sp>
        <p:nvSpPr>
          <p:cNvPr id="707" name="Google Shape;707;g44d5b25341_0_2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44d5b25341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Likely error conditions: From simple situations such as disks filling up to sudden failures of the underlying network causing a cascade of problems, many error conditions that occur can require administrative intervention to rectify them. Some of these conditions are independent of your architecture and are caused by underlying platform failures. You need to understand the possible error conditions that are unique to your architecture, and you need to explain these carefully to help administrators understand the conditions they may need to recover from. Your description should include when the condition can occur, how to recognize it , how to rectify it, and possible further failures the condition could trigger. </a:t>
            </a:r>
            <a:endParaRPr/>
          </a:p>
          <a:p>
            <a:pPr indent="0" lvl="0" marL="0" rtl="0" algn="l">
              <a:spcBef>
                <a:spcPts val="0"/>
              </a:spcBef>
              <a:spcAft>
                <a:spcPts val="0"/>
              </a:spcAft>
              <a:buNone/>
            </a:pPr>
            <a:r>
              <a:rPr lang="en"/>
              <a:t>• Performance monitoring facilities: A specialist subset of system monitoring is the ability to monitor the performance of the system. The difference between operational monitoring and performance monitoring tends to be how the data is used. Operational monitoring usually reports by exception and produces little or no output data when everything is going well. In contrast, performance monitoring is usually designed so that performance information can be extracted and analyzed routinely to allow system performance to be tracked over time. you need to explain the types of performance measures you will make available and how administrators or developers will extract and analyze the information when required.</a:t>
            </a:r>
            <a:endParaRPr/>
          </a:p>
          <a:p>
            <a:pPr indent="0" lvl="0" marL="0" rtl="0" algn="l">
              <a:spcBef>
                <a:spcPts val="0"/>
              </a:spcBef>
              <a:spcAft>
                <a:spcPts val="0"/>
              </a:spcAft>
              <a:buNone/>
            </a:pPr>
            <a:r>
              <a:rPr lang="en"/>
              <a:t>[EXAMPLE page 420]</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3" name="Shape 713"/>
        <p:cNvGrpSpPr/>
        <p:nvPr/>
      </p:nvGrpSpPr>
      <p:grpSpPr>
        <a:xfrm>
          <a:off x="0" y="0"/>
          <a:ext cx="0" cy="0"/>
          <a:chOff x="0" y="0"/>
          <a:chExt cx="0" cy="0"/>
        </a:xfrm>
      </p:grpSpPr>
      <p:sp>
        <p:nvSpPr>
          <p:cNvPr id="714" name="Google Shape;714;g44d5b25341_0_2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15" name="Google Shape;715;g44d5b25341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CYA (cover your ass)</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0" name="Shape 720"/>
        <p:cNvGrpSpPr/>
        <p:nvPr/>
      </p:nvGrpSpPr>
      <p:grpSpPr>
        <a:xfrm>
          <a:off x="0" y="0"/>
          <a:ext cx="0" cy="0"/>
          <a:chOff x="0" y="0"/>
          <a:chExt cx="0" cy="0"/>
        </a:xfrm>
      </p:grpSpPr>
      <p:sp>
        <p:nvSpPr>
          <p:cNvPr id="721" name="Google Shape;721;g44d5b25341_0_2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22" name="Google Shape;722;g44d5b25341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43cae5387a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43cae5387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Identify and Classify the Modules. Group the source code for the system - files or packages (if they exist), logical elements- into a set of packages, and (optionally) classify them—by abstraction or other criteria— into a higher-level organization.</a:t>
            </a:r>
            <a:endParaRPr/>
          </a:p>
          <a:p>
            <a:pPr indent="0" lvl="0" marL="0" rtl="0" algn="l">
              <a:spcBef>
                <a:spcPts val="0"/>
              </a:spcBef>
              <a:spcAft>
                <a:spcPts val="0"/>
              </a:spcAft>
              <a:buClr>
                <a:schemeClr val="dk1"/>
              </a:buClr>
              <a:buSzPts val="1100"/>
              <a:buFont typeface="Arial"/>
              <a:buNone/>
            </a:pPr>
            <a:r>
              <a:rPr lang="en"/>
              <a:t>Identify the Module Dependencies. Identify a clear set of dependencies between the packages (or the higher-level groups) so that everyone involved in the design and construction of the system can understand the impact of making changes.</a:t>
            </a:r>
            <a:endParaRPr/>
          </a:p>
          <a:p>
            <a:pPr indent="0" lvl="0" marL="0" rtl="0" algn="l">
              <a:spcBef>
                <a:spcPts val="0"/>
              </a:spcBef>
              <a:spcAft>
                <a:spcPts val="0"/>
              </a:spcAft>
              <a:buClr>
                <a:schemeClr val="dk1"/>
              </a:buClr>
              <a:buSzPts val="1100"/>
              <a:buFont typeface="Arial"/>
              <a:buNone/>
            </a:pPr>
            <a:r>
              <a:rPr lang="en"/>
              <a:t>Identify the Layering Rules. If a layered approach is to be used, you need to</a:t>
            </a:r>
            <a:endParaRPr/>
          </a:p>
          <a:p>
            <a:pPr indent="0" lvl="0" marL="0" rtl="0" algn="l">
              <a:spcBef>
                <a:spcPts val="0"/>
              </a:spcBef>
              <a:spcAft>
                <a:spcPts val="0"/>
              </a:spcAft>
              <a:buClr>
                <a:schemeClr val="dk1"/>
              </a:buClr>
              <a:buSzPts val="1100"/>
              <a:buFont typeface="Arial"/>
              <a:buNone/>
            </a:pPr>
            <a:r>
              <a:rPr lang="en"/>
              <a:t>design a set of rules to be followed with respect to the layers. Can packages call packages only in their own layer and the one above or below, or do you want a less rigid rule in order to meet system quality properties such as performance and flexibility?</a:t>
            </a:r>
            <a:endParaRPr/>
          </a:p>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7" name="Shape 727"/>
        <p:cNvGrpSpPr/>
        <p:nvPr/>
      </p:nvGrpSpPr>
      <p:grpSpPr>
        <a:xfrm>
          <a:off x="0" y="0"/>
          <a:ext cx="0" cy="0"/>
          <a:chOff x="0" y="0"/>
          <a:chExt cx="0" cy="0"/>
        </a:xfrm>
      </p:grpSpPr>
      <p:sp>
        <p:nvSpPr>
          <p:cNvPr id="728" name="Google Shape;728;g44d5b25341_0_2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29" name="Google Shape;729;g44d5b25341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4" name="Shape 734"/>
        <p:cNvGrpSpPr/>
        <p:nvPr/>
      </p:nvGrpSpPr>
      <p:grpSpPr>
        <a:xfrm>
          <a:off x="0" y="0"/>
          <a:ext cx="0" cy="0"/>
          <a:chOff x="0" y="0"/>
          <a:chExt cx="0" cy="0"/>
        </a:xfrm>
      </p:grpSpPr>
      <p:sp>
        <p:nvSpPr>
          <p:cNvPr id="735" name="Google Shape;735;g44d5b25341_0_3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36" name="Google Shape;736;g44d5b25341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1" name="Shape 741"/>
        <p:cNvGrpSpPr/>
        <p:nvPr/>
      </p:nvGrpSpPr>
      <p:grpSpPr>
        <a:xfrm>
          <a:off x="0" y="0"/>
          <a:ext cx="0" cy="0"/>
          <a:chOff x="0" y="0"/>
          <a:chExt cx="0" cy="0"/>
        </a:xfrm>
      </p:grpSpPr>
      <p:sp>
        <p:nvSpPr>
          <p:cNvPr id="742" name="Google Shape;742;g44d5b25341_0_2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43" name="Google Shape;743;g44d5b25341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8" name="Shape 748"/>
        <p:cNvGrpSpPr/>
        <p:nvPr/>
      </p:nvGrpSpPr>
      <p:grpSpPr>
        <a:xfrm>
          <a:off x="0" y="0"/>
          <a:ext cx="0" cy="0"/>
          <a:chOff x="0" y="0"/>
          <a:chExt cx="0" cy="0"/>
        </a:xfrm>
      </p:grpSpPr>
      <p:sp>
        <p:nvSpPr>
          <p:cNvPr id="749" name="Google Shape;749;g7ab4e1e9c_12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7ab4e1e9c_1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46914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1" name="Google Shape;11;p2"/>
          <p:cNvCxnSpPr/>
          <p:nvPr/>
        </p:nvCxnSpPr>
        <p:spPr>
          <a:xfrm>
            <a:off x="0" y="4662140"/>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2" name="Google Shape;12;p2"/>
          <p:cNvSpPr txBox="1"/>
          <p:nvPr>
            <p:ph type="ctrTitle"/>
          </p:nvPr>
        </p:nvSpPr>
        <p:spPr>
          <a:xfrm>
            <a:off x="685800" y="2490375"/>
            <a:ext cx="7772400" cy="2198400"/>
          </a:xfrm>
          <a:prstGeom prst="rect">
            <a:avLst/>
          </a:prstGeom>
        </p:spPr>
        <p:txBody>
          <a:bodyPr anchorCtr="0" anchor="b" bIns="91425" lIns="91425" spcFirstLastPara="1" rIns="91425" wrap="square" tIns="91425"/>
          <a:lstStyle>
            <a:lvl1pPr lvl="0">
              <a:spcBef>
                <a:spcPts val="0"/>
              </a:spcBef>
              <a:spcAft>
                <a:spcPts val="0"/>
              </a:spcAft>
              <a:buSzPts val="7200"/>
              <a:buNone/>
              <a:defRPr sz="7200"/>
            </a:lvl1pPr>
            <a:lvl2pPr lvl="1">
              <a:spcBef>
                <a:spcPts val="0"/>
              </a:spcBef>
              <a:spcAft>
                <a:spcPts val="0"/>
              </a:spcAft>
              <a:buSzPts val="7200"/>
              <a:buNone/>
              <a:defRPr sz="7200"/>
            </a:lvl2pPr>
            <a:lvl3pPr lvl="2">
              <a:spcBef>
                <a:spcPts val="0"/>
              </a:spcBef>
              <a:spcAft>
                <a:spcPts val="0"/>
              </a:spcAft>
              <a:buSzPts val="7200"/>
              <a:buNone/>
              <a:defRPr sz="7200"/>
            </a:lvl3pPr>
            <a:lvl4pPr lvl="3">
              <a:spcBef>
                <a:spcPts val="0"/>
              </a:spcBef>
              <a:spcAft>
                <a:spcPts val="0"/>
              </a:spcAft>
              <a:buSzPts val="7200"/>
              <a:buNone/>
              <a:defRPr sz="7200"/>
            </a:lvl4pPr>
            <a:lvl5pPr lvl="4">
              <a:spcBef>
                <a:spcPts val="0"/>
              </a:spcBef>
              <a:spcAft>
                <a:spcPts val="0"/>
              </a:spcAft>
              <a:buSzPts val="7200"/>
              <a:buNone/>
              <a:defRPr sz="7200"/>
            </a:lvl5pPr>
            <a:lvl6pPr lvl="5">
              <a:spcBef>
                <a:spcPts val="0"/>
              </a:spcBef>
              <a:spcAft>
                <a:spcPts val="0"/>
              </a:spcAft>
              <a:buSzPts val="7200"/>
              <a:buNone/>
              <a:defRPr sz="7200"/>
            </a:lvl6pPr>
            <a:lvl7pPr lvl="6">
              <a:spcBef>
                <a:spcPts val="0"/>
              </a:spcBef>
              <a:spcAft>
                <a:spcPts val="0"/>
              </a:spcAft>
              <a:buSzPts val="7200"/>
              <a:buNone/>
              <a:defRPr sz="7200"/>
            </a:lvl7pPr>
            <a:lvl8pPr lvl="7">
              <a:spcBef>
                <a:spcPts val="0"/>
              </a:spcBef>
              <a:spcAft>
                <a:spcPts val="0"/>
              </a:spcAft>
              <a:buSzPts val="7200"/>
              <a:buNone/>
              <a:defRPr sz="7200"/>
            </a:lvl8pPr>
            <a:lvl9pPr lvl="8">
              <a:spcBef>
                <a:spcPts val="0"/>
              </a:spcBef>
              <a:spcAft>
                <a:spcPts val="0"/>
              </a:spcAft>
              <a:buSzPts val="7200"/>
              <a:buNone/>
              <a:defRPr sz="7200"/>
            </a:lvl9pPr>
          </a:lstStyle>
          <a:p/>
        </p:txBody>
      </p:sp>
      <p:sp>
        <p:nvSpPr>
          <p:cNvPr id="13" name="Google Shape;13;p2"/>
          <p:cNvSpPr txBox="1"/>
          <p:nvPr>
            <p:ph idx="1" type="subTitle"/>
          </p:nvPr>
        </p:nvSpPr>
        <p:spPr>
          <a:xfrm>
            <a:off x="685800" y="4836036"/>
            <a:ext cx="7772400" cy="10326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3000"/>
              <a:buNone/>
              <a:defRPr>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14" name="Google Shape;14;p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5" name="Shape 15"/>
        <p:cNvGrpSpPr/>
        <p:nvPr/>
      </p:nvGrpSpPr>
      <p:grpSpPr>
        <a:xfrm>
          <a:off x="0" y="0"/>
          <a:ext cx="0" cy="0"/>
          <a:chOff x="0" y="0"/>
          <a:chExt cx="0" cy="0"/>
        </a:xfrm>
      </p:grpSpPr>
      <p:sp>
        <p:nvSpPr>
          <p:cNvPr id="16" name="Google Shape;16;p3"/>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7" name="Google Shape;17;p3"/>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8" name="Google Shape;18;p3"/>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9" name="Google Shape;19;p3"/>
          <p:cNvSpPr txBox="1"/>
          <p:nvPr>
            <p:ph idx="1" type="body"/>
          </p:nvPr>
        </p:nvSpPr>
        <p:spPr>
          <a:xfrm>
            <a:off x="457200" y="1600200"/>
            <a:ext cx="82296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 name="Google Shape;20;p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4"/>
          <p:cNvSpPr/>
          <p:nvPr/>
        </p:nvSpPr>
        <p:spPr>
          <a:xfrm>
            <a:off x="0" y="0"/>
            <a:ext cx="9144000" cy="153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23" name="Google Shape;23;p4"/>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24" name="Google Shape;24;p4"/>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5" name="Google Shape;25;p4"/>
          <p:cNvSpPr txBox="1"/>
          <p:nvPr>
            <p:ph idx="1" type="body"/>
          </p:nvPr>
        </p:nvSpPr>
        <p:spPr>
          <a:xfrm>
            <a:off x="457200"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6" name="Google Shape;26;p4"/>
          <p:cNvSpPr txBox="1"/>
          <p:nvPr>
            <p:ph idx="2" type="body"/>
          </p:nvPr>
        </p:nvSpPr>
        <p:spPr>
          <a:xfrm>
            <a:off x="4692274"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7" name="Google Shape;27;p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5"/>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30" name="Google Shape;30;p5"/>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1" name="Google Shape;31;p5"/>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3" name="Shape 33"/>
        <p:cNvGrpSpPr/>
        <p:nvPr/>
      </p:nvGrpSpPr>
      <p:grpSpPr>
        <a:xfrm>
          <a:off x="0" y="0"/>
          <a:ext cx="0" cy="0"/>
          <a:chOff x="0" y="0"/>
          <a:chExt cx="0" cy="0"/>
        </a:xfrm>
      </p:grpSpPr>
      <p:sp>
        <p:nvSpPr>
          <p:cNvPr id="34" name="Google Shape;34;p6"/>
          <p:cNvSpPr txBox="1"/>
          <p:nvPr>
            <p:ph idx="1" type="body"/>
          </p:nvPr>
        </p:nvSpPr>
        <p:spPr>
          <a:xfrm>
            <a:off x="457200" y="5875079"/>
            <a:ext cx="8229600" cy="692700"/>
          </a:xfrm>
          <a:prstGeom prst="rect">
            <a:avLst/>
          </a:prstGeom>
        </p:spPr>
        <p:txBody>
          <a:bodyPr anchorCtr="0" anchor="t" bIns="91425" lIns="91425" spcFirstLastPara="1" rIns="91425" wrap="square" tIns="91425"/>
          <a:lstStyle>
            <a:lvl1pPr indent="-228600" lvl="0" marL="457200">
              <a:spcBef>
                <a:spcPts val="0"/>
              </a:spcBef>
              <a:spcAft>
                <a:spcPts val="0"/>
              </a:spcAft>
              <a:buClr>
                <a:schemeClr val="dk2"/>
              </a:buClr>
              <a:buSzPts val="1800"/>
              <a:buNone/>
              <a:defRPr sz="1800">
                <a:solidFill>
                  <a:schemeClr val="dk2"/>
                </a:solidFill>
              </a:defRPr>
            </a:lvl1pPr>
          </a:lstStyle>
          <a:p/>
        </p:txBody>
      </p:sp>
      <p:sp>
        <p:nvSpPr>
          <p:cNvPr id="35" name="Google Shape;35;p6"/>
          <p:cNvSpPr/>
          <p:nvPr/>
        </p:nvSpPr>
        <p:spPr>
          <a:xfrm>
            <a:off x="4274" y="0"/>
            <a:ext cx="9144000" cy="58752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36" name="Google Shape;36;p6"/>
          <p:cNvCxnSpPr/>
          <p:nvPr/>
        </p:nvCxnSpPr>
        <p:spPr>
          <a:xfrm>
            <a:off x="0" y="5845828"/>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7" name="Google Shape;37;p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dk2"/>
        </a:solidFill>
      </p:bgPr>
    </p:bg>
    <p:spTree>
      <p:nvGrpSpPr>
        <p:cNvPr id="38" name="Shape 38"/>
        <p:cNvGrpSpPr/>
        <p:nvPr/>
      </p:nvGrpSpPr>
      <p:grpSpPr>
        <a:xfrm>
          <a:off x="0" y="0"/>
          <a:ext cx="0" cy="0"/>
          <a:chOff x="0" y="0"/>
          <a:chExt cx="0" cy="0"/>
        </a:xfrm>
      </p:grpSpPr>
      <p:sp>
        <p:nvSpPr>
          <p:cNvPr id="39" name="Google Shape;39;p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40" name="Shape 40"/>
        <p:cNvGrpSpPr/>
        <p:nvPr/>
      </p:nvGrpSpPr>
      <p:grpSpPr>
        <a:xfrm>
          <a:off x="0" y="0"/>
          <a:ext cx="0" cy="0"/>
          <a:chOff x="0" y="0"/>
          <a:chExt cx="0" cy="0"/>
        </a:xfrm>
      </p:grpSpPr>
      <p:sp>
        <p:nvSpPr>
          <p:cNvPr id="41" name="Google Shape;41;p8"/>
          <p:cNvSpPr txBox="1"/>
          <p:nvPr>
            <p:ph type="title"/>
          </p:nvPr>
        </p:nvSpPr>
        <p:spPr>
          <a:xfrm>
            <a:off x="457200" y="155448"/>
            <a:ext cx="8229600" cy="1252800"/>
          </a:xfrm>
          <a:prstGeom prst="rect">
            <a:avLst/>
          </a:prstGeom>
          <a:noFill/>
          <a:ln>
            <a:noFill/>
          </a:ln>
        </p:spPr>
        <p:txBody>
          <a:bodyPr anchorCtr="0" anchor="ctr" bIns="91425" lIns="91425" spcFirstLastPara="1" rIns="91425" wrap="square" tIns="91425"/>
          <a:lstStyle>
            <a:lvl1pPr lvl="0" rtl="0" algn="l">
              <a:spcBef>
                <a:spcPts val="0"/>
              </a:spcBef>
              <a:spcAft>
                <a:spcPts val="0"/>
              </a:spcAft>
              <a:buClr>
                <a:srgbClr val="F34E26"/>
              </a:buClr>
              <a:buSzPts val="3600"/>
              <a:buFont typeface="Arial"/>
              <a:buNone/>
              <a:defRPr b="1" sz="4500">
                <a:solidFill>
                  <a:srgbClr val="F34E26"/>
                </a:solidFill>
                <a:latin typeface="Arial"/>
                <a:ea typeface="Arial"/>
                <a:cs typeface="Arial"/>
                <a:sym typeface="Aria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42" name="Google Shape;42;p8"/>
          <p:cNvSpPr txBox="1"/>
          <p:nvPr>
            <p:ph idx="1" type="body"/>
          </p:nvPr>
        </p:nvSpPr>
        <p:spPr>
          <a:xfrm>
            <a:off x="457200" y="1775192"/>
            <a:ext cx="8229600" cy="4625700"/>
          </a:xfrm>
          <a:prstGeom prst="rect">
            <a:avLst/>
          </a:prstGeom>
          <a:noFill/>
          <a:ln>
            <a:noFill/>
          </a:ln>
        </p:spPr>
        <p:txBody>
          <a:bodyPr anchorCtr="0" anchor="t" bIns="91425" lIns="91425" spcFirstLastPara="1" rIns="91425" wrap="square" tIns="91425"/>
          <a:lstStyle>
            <a:lvl1pPr indent="-419100" lvl="0" marL="457200" rtl="0" algn="l">
              <a:spcBef>
                <a:spcPts val="0"/>
              </a:spcBef>
              <a:spcAft>
                <a:spcPts val="0"/>
              </a:spcAft>
              <a:buClr>
                <a:schemeClr val="accent1"/>
              </a:buClr>
              <a:buSzPts val="3000"/>
              <a:buFont typeface="Arial"/>
              <a:buChar char="◼"/>
              <a:defRPr sz="3200">
                <a:solidFill>
                  <a:schemeClr val="dk1"/>
                </a:solidFill>
                <a:latin typeface="Arial"/>
                <a:ea typeface="Arial"/>
                <a:cs typeface="Arial"/>
                <a:sym typeface="Arial"/>
              </a:defRPr>
            </a:lvl1pPr>
            <a:lvl2pPr indent="-381000" lvl="1" marL="914400" rtl="0" algn="l">
              <a:spcBef>
                <a:spcPts val="560"/>
              </a:spcBef>
              <a:spcAft>
                <a:spcPts val="0"/>
              </a:spcAft>
              <a:buClr>
                <a:schemeClr val="accent2"/>
              </a:buClr>
              <a:buSzPts val="2400"/>
              <a:buFont typeface="Arial"/>
              <a:buChar char="▪"/>
              <a:defRPr sz="2800">
                <a:solidFill>
                  <a:schemeClr val="dk1"/>
                </a:solidFill>
                <a:latin typeface="Arial"/>
                <a:ea typeface="Arial"/>
                <a:cs typeface="Arial"/>
                <a:sym typeface="Arial"/>
              </a:defRPr>
            </a:lvl2pPr>
            <a:lvl3pPr indent="-381000" lvl="2" marL="1371600" rtl="0" algn="l">
              <a:spcBef>
                <a:spcPts val="480"/>
              </a:spcBef>
              <a:spcAft>
                <a:spcPts val="0"/>
              </a:spcAft>
              <a:buClr>
                <a:schemeClr val="accent3"/>
              </a:buClr>
              <a:buSzPts val="2400"/>
              <a:buFont typeface="Arial"/>
              <a:buChar char="▪"/>
              <a:defRPr sz="2400">
                <a:solidFill>
                  <a:schemeClr val="dk1"/>
                </a:solidFill>
                <a:latin typeface="Arial"/>
                <a:ea typeface="Arial"/>
                <a:cs typeface="Arial"/>
                <a:sym typeface="Arial"/>
              </a:defRPr>
            </a:lvl3pPr>
            <a:lvl4pPr indent="-342900" lvl="3" marL="1828800" rtl="0" algn="l">
              <a:spcBef>
                <a:spcPts val="400"/>
              </a:spcBef>
              <a:spcAft>
                <a:spcPts val="0"/>
              </a:spcAft>
              <a:buClr>
                <a:schemeClr val="accent4"/>
              </a:buClr>
              <a:buSzPts val="1800"/>
              <a:buFont typeface="Arial"/>
              <a:buChar char="▪"/>
              <a:defRPr sz="2000">
                <a:solidFill>
                  <a:schemeClr val="dk1"/>
                </a:solidFill>
                <a:latin typeface="Arial"/>
                <a:ea typeface="Arial"/>
                <a:cs typeface="Arial"/>
                <a:sym typeface="Arial"/>
              </a:defRPr>
            </a:lvl4pPr>
            <a:lvl5pPr indent="-342900" lvl="4" marL="2286000" rtl="0" algn="l">
              <a:spcBef>
                <a:spcPts val="400"/>
              </a:spcBef>
              <a:spcAft>
                <a:spcPts val="0"/>
              </a:spcAft>
              <a:buClr>
                <a:schemeClr val="accent5"/>
              </a:buClr>
              <a:buSzPts val="1800"/>
              <a:buFont typeface="Arial"/>
              <a:buChar char=""/>
              <a:defRPr sz="2000">
                <a:solidFill>
                  <a:schemeClr val="dk1"/>
                </a:solidFill>
                <a:latin typeface="Arial"/>
                <a:ea typeface="Arial"/>
                <a:cs typeface="Arial"/>
                <a:sym typeface="Arial"/>
              </a:defRPr>
            </a:lvl5pPr>
            <a:lvl6pPr indent="-342900" lvl="5" marL="2743200" rtl="0" algn="l">
              <a:spcBef>
                <a:spcPts val="400"/>
              </a:spcBef>
              <a:spcAft>
                <a:spcPts val="0"/>
              </a:spcAft>
              <a:buClr>
                <a:schemeClr val="accent6"/>
              </a:buClr>
              <a:buSzPts val="1800"/>
              <a:buFont typeface="Arial"/>
              <a:buChar char="⚫"/>
              <a:defRPr sz="2000">
                <a:solidFill>
                  <a:schemeClr val="dk1"/>
                </a:solidFill>
                <a:latin typeface="Arial"/>
                <a:ea typeface="Arial"/>
                <a:cs typeface="Arial"/>
                <a:sym typeface="Arial"/>
              </a:defRPr>
            </a:lvl6pPr>
            <a:lvl7pPr indent="-342900" lvl="6" marL="3200400" rtl="0" algn="l">
              <a:spcBef>
                <a:spcPts val="360"/>
              </a:spcBef>
              <a:spcAft>
                <a:spcPts val="0"/>
              </a:spcAft>
              <a:buClr>
                <a:schemeClr val="accent1"/>
              </a:buClr>
              <a:buSzPts val="1800"/>
              <a:buFont typeface="Arial"/>
              <a:buChar char="⚫"/>
              <a:defRPr sz="1800">
                <a:solidFill>
                  <a:schemeClr val="dk1"/>
                </a:solidFill>
                <a:latin typeface="Arial"/>
                <a:ea typeface="Arial"/>
                <a:cs typeface="Arial"/>
                <a:sym typeface="Arial"/>
              </a:defRPr>
            </a:lvl7pPr>
            <a:lvl8pPr indent="-342900" lvl="7" marL="3657600" rtl="0" algn="l">
              <a:spcBef>
                <a:spcPts val="360"/>
              </a:spcBef>
              <a:spcAft>
                <a:spcPts val="0"/>
              </a:spcAft>
              <a:buClr>
                <a:schemeClr val="accent2"/>
              </a:buClr>
              <a:buSzPts val="1800"/>
              <a:buFont typeface="Arial"/>
              <a:buChar char="⚫"/>
              <a:defRPr sz="1800">
                <a:solidFill>
                  <a:schemeClr val="dk1"/>
                </a:solidFill>
                <a:latin typeface="Arial"/>
                <a:ea typeface="Arial"/>
                <a:cs typeface="Arial"/>
                <a:sym typeface="Arial"/>
              </a:defRPr>
            </a:lvl8pPr>
            <a:lvl9pPr indent="-342900" lvl="8" marL="4114800" rtl="0" algn="l">
              <a:spcBef>
                <a:spcPts val="360"/>
              </a:spcBef>
              <a:spcAft>
                <a:spcPts val="0"/>
              </a:spcAft>
              <a:buClr>
                <a:schemeClr val="accent3"/>
              </a:buClr>
              <a:buSzPts val="1800"/>
              <a:buFont typeface="Arial"/>
              <a:buChar char="⚫"/>
              <a:defRPr sz="1800">
                <a:solidFill>
                  <a:schemeClr val="dk1"/>
                </a:solidFill>
                <a:latin typeface="Arial"/>
                <a:ea typeface="Arial"/>
                <a:cs typeface="Arial"/>
                <a:sym typeface="Arial"/>
              </a:defRPr>
            </a:lvl9pPr>
          </a:lstStyle>
          <a:p/>
        </p:txBody>
      </p:sp>
      <p:sp>
        <p:nvSpPr>
          <p:cNvPr id="43" name="Google Shape;43;p8"/>
          <p:cNvSpPr txBox="1"/>
          <p:nvPr>
            <p:ph idx="10" type="dt"/>
          </p:nvPr>
        </p:nvSpPr>
        <p:spPr>
          <a:xfrm>
            <a:off x="457200" y="6476999"/>
            <a:ext cx="2133600" cy="2739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4" name="Google Shape;44;p8"/>
          <p:cNvSpPr txBox="1"/>
          <p:nvPr>
            <p:ph idx="11" type="ftr"/>
          </p:nvPr>
        </p:nvSpPr>
        <p:spPr>
          <a:xfrm>
            <a:off x="2640598" y="6476999"/>
            <a:ext cx="5507700" cy="2739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5" name="Google Shape;45;p8"/>
          <p:cNvSpPr txBox="1"/>
          <p:nvPr>
            <p:ph idx="12" type="sldNum"/>
          </p:nvPr>
        </p:nvSpPr>
        <p:spPr>
          <a:xfrm>
            <a:off x="8204396" y="6476999"/>
            <a:ext cx="733800" cy="273900"/>
          </a:xfrm>
          <a:prstGeom prst="rect">
            <a:avLst/>
          </a:prstGeom>
          <a:noFill/>
          <a:ln>
            <a:noFill/>
          </a:ln>
        </p:spPr>
        <p:txBody>
          <a:bodyPr anchorCtr="0" anchor="b" bIns="91425" lIns="91425" spcFirstLastPara="1" rIns="91425" wrap="square" tIns="91425">
            <a:noAutofit/>
          </a:bodyPr>
          <a:lstStyle>
            <a:lvl1pPr indent="0" lvl="0" marL="0" marR="0" rtl="0">
              <a:lnSpc>
                <a:spcPct val="100000"/>
              </a:lnSpc>
              <a:spcBef>
                <a:spcPts val="0"/>
              </a:spcBef>
              <a:spcAft>
                <a:spcPts val="0"/>
              </a:spcAft>
              <a:buNone/>
              <a:defRPr>
                <a:solidFill>
                  <a:srgbClr val="414141"/>
                </a:solidFill>
              </a:defRPr>
            </a:lvl1pPr>
            <a:lvl2pPr indent="0" lvl="1" marL="0" marR="0" rtl="0">
              <a:lnSpc>
                <a:spcPct val="100000"/>
              </a:lnSpc>
              <a:spcBef>
                <a:spcPts val="0"/>
              </a:spcBef>
              <a:spcAft>
                <a:spcPts val="0"/>
              </a:spcAft>
              <a:buNone/>
              <a:defRPr>
                <a:solidFill>
                  <a:srgbClr val="414141"/>
                </a:solidFill>
              </a:defRPr>
            </a:lvl2pPr>
            <a:lvl3pPr indent="0" lvl="2" marL="0" marR="0" rtl="0">
              <a:lnSpc>
                <a:spcPct val="100000"/>
              </a:lnSpc>
              <a:spcBef>
                <a:spcPts val="0"/>
              </a:spcBef>
              <a:spcAft>
                <a:spcPts val="0"/>
              </a:spcAft>
              <a:buNone/>
              <a:defRPr>
                <a:solidFill>
                  <a:srgbClr val="414141"/>
                </a:solidFill>
              </a:defRPr>
            </a:lvl3pPr>
            <a:lvl4pPr indent="0" lvl="3" marL="0" marR="0" rtl="0">
              <a:lnSpc>
                <a:spcPct val="100000"/>
              </a:lnSpc>
              <a:spcBef>
                <a:spcPts val="0"/>
              </a:spcBef>
              <a:spcAft>
                <a:spcPts val="0"/>
              </a:spcAft>
              <a:buNone/>
              <a:defRPr>
                <a:solidFill>
                  <a:srgbClr val="414141"/>
                </a:solidFill>
              </a:defRPr>
            </a:lvl4pPr>
            <a:lvl5pPr indent="0" lvl="4" marL="0" marR="0" rtl="0">
              <a:lnSpc>
                <a:spcPct val="100000"/>
              </a:lnSpc>
              <a:spcBef>
                <a:spcPts val="0"/>
              </a:spcBef>
              <a:spcAft>
                <a:spcPts val="0"/>
              </a:spcAft>
              <a:buNone/>
              <a:defRPr>
                <a:solidFill>
                  <a:srgbClr val="414141"/>
                </a:solidFill>
              </a:defRPr>
            </a:lvl5pPr>
            <a:lvl6pPr indent="0" lvl="5" marL="0" marR="0" rtl="0">
              <a:lnSpc>
                <a:spcPct val="100000"/>
              </a:lnSpc>
              <a:spcBef>
                <a:spcPts val="0"/>
              </a:spcBef>
              <a:spcAft>
                <a:spcPts val="0"/>
              </a:spcAft>
              <a:buNone/>
              <a:defRPr>
                <a:solidFill>
                  <a:srgbClr val="414141"/>
                </a:solidFill>
              </a:defRPr>
            </a:lvl6pPr>
            <a:lvl7pPr indent="0" lvl="6" marL="0" marR="0" rtl="0">
              <a:lnSpc>
                <a:spcPct val="100000"/>
              </a:lnSpc>
              <a:spcBef>
                <a:spcPts val="0"/>
              </a:spcBef>
              <a:spcAft>
                <a:spcPts val="0"/>
              </a:spcAft>
              <a:buNone/>
              <a:defRPr>
                <a:solidFill>
                  <a:srgbClr val="414141"/>
                </a:solidFill>
              </a:defRPr>
            </a:lvl7pPr>
            <a:lvl8pPr indent="0" lvl="7" marL="0" marR="0" rtl="0">
              <a:lnSpc>
                <a:spcPct val="100000"/>
              </a:lnSpc>
              <a:spcBef>
                <a:spcPts val="0"/>
              </a:spcBef>
              <a:spcAft>
                <a:spcPts val="0"/>
              </a:spcAft>
              <a:buNone/>
              <a:defRPr>
                <a:solidFill>
                  <a:srgbClr val="414141"/>
                </a:solidFill>
              </a:defRPr>
            </a:lvl8pPr>
            <a:lvl9pPr indent="0" lvl="8" marL="0" marR="0" rtl="0">
              <a:lnSpc>
                <a:spcPct val="100000"/>
              </a:lnSpc>
              <a:spcBef>
                <a:spcPts val="0"/>
              </a:spcBef>
              <a:spcAft>
                <a:spcPts val="0"/>
              </a:spcAft>
              <a:buNone/>
              <a:defRPr>
                <a:solidFill>
                  <a:srgbClr val="414141"/>
                </a:solidFill>
              </a:defRPr>
            </a:lvl9pPr>
          </a:lstStyle>
          <a:p>
            <a:pPr indent="0" lvl="0" marL="0" rtl="0" algn="r">
              <a:spcBef>
                <a:spcPts val="0"/>
              </a:spcBef>
              <a:spcAft>
                <a:spcPts val="0"/>
              </a:spcAft>
              <a:buNone/>
            </a:pPr>
            <a:fld id="{00000000-1234-1234-1234-123412341234}" type="slidenum">
              <a:rPr lang="en"/>
              <a:t>‹#›</a:t>
            </a:fld>
            <a:endParaRPr b="0" i="0" u="none" cap="none" strike="noStrik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z">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600"/>
              <a:buNone/>
              <a:defRPr b="1" sz="3600">
                <a:solidFill>
                  <a:schemeClr val="lt1"/>
                </a:solidFill>
              </a:defRPr>
            </a:lvl1pPr>
            <a:lvl2pPr lvl="1">
              <a:spcBef>
                <a:spcPts val="0"/>
              </a:spcBef>
              <a:spcAft>
                <a:spcPts val="0"/>
              </a:spcAft>
              <a:buClr>
                <a:schemeClr val="lt1"/>
              </a:buClr>
              <a:buSzPts val="3600"/>
              <a:buNone/>
              <a:defRPr b="1" sz="3600">
                <a:solidFill>
                  <a:schemeClr val="lt1"/>
                </a:solidFill>
              </a:defRPr>
            </a:lvl2pPr>
            <a:lvl3pPr lvl="2">
              <a:spcBef>
                <a:spcPts val="0"/>
              </a:spcBef>
              <a:spcAft>
                <a:spcPts val="0"/>
              </a:spcAft>
              <a:buClr>
                <a:schemeClr val="lt1"/>
              </a:buClr>
              <a:buSzPts val="3600"/>
              <a:buNone/>
              <a:defRPr b="1" sz="3600">
                <a:solidFill>
                  <a:schemeClr val="lt1"/>
                </a:solidFill>
              </a:defRPr>
            </a:lvl3pPr>
            <a:lvl4pPr lvl="3">
              <a:spcBef>
                <a:spcPts val="0"/>
              </a:spcBef>
              <a:spcAft>
                <a:spcPts val="0"/>
              </a:spcAft>
              <a:buClr>
                <a:schemeClr val="lt1"/>
              </a:buClr>
              <a:buSzPts val="3600"/>
              <a:buNone/>
              <a:defRPr b="1" sz="3600">
                <a:solidFill>
                  <a:schemeClr val="lt1"/>
                </a:solidFill>
              </a:defRPr>
            </a:lvl4pPr>
            <a:lvl5pPr lvl="4">
              <a:spcBef>
                <a:spcPts val="0"/>
              </a:spcBef>
              <a:spcAft>
                <a:spcPts val="0"/>
              </a:spcAft>
              <a:buClr>
                <a:schemeClr val="lt1"/>
              </a:buClr>
              <a:buSzPts val="3600"/>
              <a:buNone/>
              <a:defRPr b="1" sz="3600">
                <a:solidFill>
                  <a:schemeClr val="lt1"/>
                </a:solidFill>
              </a:defRPr>
            </a:lvl5pPr>
            <a:lvl6pPr lvl="5">
              <a:spcBef>
                <a:spcPts val="0"/>
              </a:spcBef>
              <a:spcAft>
                <a:spcPts val="0"/>
              </a:spcAft>
              <a:buClr>
                <a:schemeClr val="lt1"/>
              </a:buClr>
              <a:buSzPts val="3600"/>
              <a:buNone/>
              <a:defRPr b="1" sz="3600">
                <a:solidFill>
                  <a:schemeClr val="lt1"/>
                </a:solidFill>
              </a:defRPr>
            </a:lvl6pPr>
            <a:lvl7pPr lvl="6">
              <a:spcBef>
                <a:spcPts val="0"/>
              </a:spcBef>
              <a:spcAft>
                <a:spcPts val="0"/>
              </a:spcAft>
              <a:buClr>
                <a:schemeClr val="lt1"/>
              </a:buClr>
              <a:buSzPts val="3600"/>
              <a:buNone/>
              <a:defRPr b="1" sz="3600">
                <a:solidFill>
                  <a:schemeClr val="lt1"/>
                </a:solidFill>
              </a:defRPr>
            </a:lvl7pPr>
            <a:lvl8pPr lvl="7">
              <a:spcBef>
                <a:spcPts val="0"/>
              </a:spcBef>
              <a:spcAft>
                <a:spcPts val="0"/>
              </a:spcAft>
              <a:buClr>
                <a:schemeClr val="lt1"/>
              </a:buClr>
              <a:buSzPts val="3600"/>
              <a:buNone/>
              <a:defRPr b="1" sz="3600">
                <a:solidFill>
                  <a:schemeClr val="lt1"/>
                </a:solidFill>
              </a:defRPr>
            </a:lvl8pPr>
            <a:lvl9pPr lvl="8">
              <a:spcBef>
                <a:spcPts val="0"/>
              </a:spcBef>
              <a:spcAft>
                <a:spcPts val="0"/>
              </a:spcAft>
              <a:buClr>
                <a:schemeClr val="lt1"/>
              </a:buClr>
              <a:buSzPts val="3600"/>
              <a:buNone/>
              <a:defRPr b="1" sz="3600">
                <a:solidFill>
                  <a:schemeClr val="lt1"/>
                </a:solidFill>
              </a:defRPr>
            </a:lvl9pPr>
          </a:lstStyle>
          <a:p/>
        </p:txBody>
      </p:sp>
      <p:sp>
        <p:nvSpPr>
          <p:cNvPr id="7" name="Google Shape;7;p1"/>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chemeClr val="dk1"/>
              </a:buClr>
              <a:buSzPts val="3000"/>
              <a:buChar char="●"/>
              <a:defRPr sz="3000">
                <a:solidFill>
                  <a:schemeClr val="dk1"/>
                </a:solidFill>
              </a:defRPr>
            </a:lvl1pPr>
            <a:lvl2pPr indent="-381000" lvl="1" marL="914400">
              <a:spcBef>
                <a:spcPts val="0"/>
              </a:spcBef>
              <a:spcAft>
                <a:spcPts val="0"/>
              </a:spcAft>
              <a:buClr>
                <a:schemeClr val="dk1"/>
              </a:buClr>
              <a:buSzPts val="2400"/>
              <a:buChar char="○"/>
              <a:defRPr sz="2400">
                <a:solidFill>
                  <a:schemeClr val="dk1"/>
                </a:solidFill>
              </a:defRPr>
            </a:lvl2pPr>
            <a:lvl3pPr indent="-381000" lvl="2" marL="1371600">
              <a:spcBef>
                <a:spcPts val="0"/>
              </a:spcBef>
              <a:spcAft>
                <a:spcPts val="0"/>
              </a:spcAft>
              <a:buClr>
                <a:schemeClr val="dk1"/>
              </a:buClr>
              <a:buSzPts val="2400"/>
              <a:buChar char="■"/>
              <a:defRPr sz="24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
        <p:nvSpPr>
          <p:cNvPr id="8" name="Google Shape;8;p1"/>
          <p:cNvSpPr txBox="1"/>
          <p:nvPr>
            <p:ph idx="12" type="sldNum"/>
          </p:nvPr>
        </p:nvSpPr>
        <p:spPr>
          <a:xfrm>
            <a:off x="8556791" y="6333134"/>
            <a:ext cx="548700" cy="524700"/>
          </a:xfrm>
          <a:prstGeom prst="rect">
            <a:avLst/>
          </a:prstGeom>
          <a:noFill/>
          <a:ln>
            <a:noFill/>
          </a:ln>
        </p:spPr>
        <p:txBody>
          <a:bodyPr anchorCtr="0" anchor="ctr" bIns="91425" lIns="91425" spcFirstLastPara="1" rIns="91425" wrap="square" tIns="91425">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hyperlink" Target="https://travis-ci.org/" TargetMode="External"/><Relationship Id="rId4" Type="http://schemas.openxmlformats.org/officeDocument/2006/relationships/hyperlink" Target="https://www.docker.com/"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4.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9.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 Id="rId3" Type="http://schemas.openxmlformats.org/officeDocument/2006/relationships/image" Target="../media/image7.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 Id="rId3" Type="http://schemas.openxmlformats.org/officeDocument/2006/relationships/image" Target="../media/image6.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Google Shape;50;p9"/>
          <p:cNvSpPr txBox="1"/>
          <p:nvPr>
            <p:ph type="ctrTitle"/>
          </p:nvPr>
        </p:nvSpPr>
        <p:spPr>
          <a:xfrm>
            <a:off x="685800" y="2490375"/>
            <a:ext cx="7772400" cy="2198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600"/>
              <a:t>Viewpoints: Development, Deployment, and Operational</a:t>
            </a:r>
            <a:endParaRPr sz="5600"/>
          </a:p>
        </p:txBody>
      </p:sp>
      <p:sp>
        <p:nvSpPr>
          <p:cNvPr id="51" name="Google Shape;51;p9"/>
          <p:cNvSpPr txBox="1"/>
          <p:nvPr>
            <p:ph idx="1" type="subTitle"/>
          </p:nvPr>
        </p:nvSpPr>
        <p:spPr>
          <a:xfrm>
            <a:off x="685800" y="4836036"/>
            <a:ext cx="7772400" cy="103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CSCE 742 - Lecture 15 - 16 - </a:t>
            </a:r>
            <a:endParaRPr/>
          </a:p>
          <a:p>
            <a:pPr indent="0" lvl="0" marL="0" rtl="0" algn="l">
              <a:spcBef>
                <a:spcPts val="0"/>
              </a:spcBef>
              <a:spcAft>
                <a:spcPts val="0"/>
              </a:spcAft>
              <a:buNone/>
            </a:pPr>
            <a:r>
              <a:rPr lang="en"/>
              <a:t>10/30 and 11/01/2018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Package Cohesion Principles</a:t>
            </a:r>
            <a:endParaRPr/>
          </a:p>
        </p:txBody>
      </p:sp>
      <p:sp>
        <p:nvSpPr>
          <p:cNvPr id="122" name="Google Shape;122;p1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Packages are a </a:t>
            </a:r>
            <a:r>
              <a:rPr b="1" lang="en"/>
              <a:t>source code management</a:t>
            </a:r>
            <a:r>
              <a:rPr lang="en"/>
              <a:t> and a </a:t>
            </a:r>
            <a:r>
              <a:rPr b="1" lang="en"/>
              <a:t>release management</a:t>
            </a:r>
            <a:r>
              <a:rPr lang="en"/>
              <a:t> idea.</a:t>
            </a:r>
            <a:endParaRPr/>
          </a:p>
          <a:p>
            <a:pPr indent="-381000" lvl="1" marL="914400" rtl="0" algn="l">
              <a:spcBef>
                <a:spcPts val="0"/>
              </a:spcBef>
              <a:spcAft>
                <a:spcPts val="0"/>
              </a:spcAft>
              <a:buSzPts val="2400"/>
              <a:buChar char="○"/>
            </a:pPr>
            <a:r>
              <a:rPr lang="en"/>
              <a:t>Source management: grouping related classes.</a:t>
            </a:r>
            <a:endParaRPr/>
          </a:p>
          <a:p>
            <a:pPr indent="-381000" lvl="1" marL="914400" rtl="0" algn="l">
              <a:spcBef>
                <a:spcPts val="0"/>
              </a:spcBef>
              <a:spcAft>
                <a:spcPts val="0"/>
              </a:spcAft>
              <a:buSzPts val="2400"/>
              <a:buChar char="○"/>
            </a:pPr>
            <a:r>
              <a:rPr lang="en"/>
              <a:t>Release management: for use, packages are often distributed as libraries</a:t>
            </a:r>
            <a:endParaRPr/>
          </a:p>
          <a:p>
            <a:pPr indent="-381000" lvl="2" marL="1371600" rtl="0" algn="l">
              <a:spcBef>
                <a:spcPts val="0"/>
              </a:spcBef>
              <a:spcAft>
                <a:spcPts val="0"/>
              </a:spcAft>
              <a:buSzPts val="2400"/>
              <a:buChar char="■"/>
            </a:pPr>
            <a:r>
              <a:rPr lang="en"/>
              <a:t>Jar files in Java; Assemblies in C#, .lib / .dll / .a files for C code.</a:t>
            </a:r>
            <a:endParaRPr/>
          </a:p>
          <a:p>
            <a:pPr indent="-419100" lvl="0" marL="457200" rtl="0" algn="l">
              <a:spcBef>
                <a:spcPts val="0"/>
              </a:spcBef>
              <a:spcAft>
                <a:spcPts val="0"/>
              </a:spcAft>
              <a:buSzPts val="3000"/>
              <a:buChar char="●"/>
            </a:pPr>
            <a:r>
              <a:rPr lang="en"/>
              <a:t>Package design follows principles:</a:t>
            </a:r>
            <a:endParaRPr/>
          </a:p>
          <a:p>
            <a:pPr indent="-381000" lvl="1" marL="914400" rtl="0" algn="l">
              <a:spcBef>
                <a:spcPts val="0"/>
              </a:spcBef>
              <a:spcAft>
                <a:spcPts val="0"/>
              </a:spcAft>
              <a:buSzPts val="2400"/>
              <a:buChar char="○"/>
            </a:pPr>
            <a:r>
              <a:rPr lang="en"/>
              <a:t>Reuse-release equivalence principle</a:t>
            </a:r>
            <a:endParaRPr/>
          </a:p>
          <a:p>
            <a:pPr indent="-381000" lvl="1" marL="914400" rtl="0" algn="l">
              <a:spcBef>
                <a:spcPts val="0"/>
              </a:spcBef>
              <a:spcAft>
                <a:spcPts val="0"/>
              </a:spcAft>
              <a:buSzPts val="2400"/>
              <a:buChar char="○"/>
            </a:pPr>
            <a:r>
              <a:rPr lang="en"/>
              <a:t>Common reuse principle</a:t>
            </a:r>
            <a:endParaRPr/>
          </a:p>
          <a:p>
            <a:pPr indent="-381000" lvl="1" marL="914400" rtl="0" algn="l">
              <a:spcBef>
                <a:spcPts val="0"/>
              </a:spcBef>
              <a:spcAft>
                <a:spcPts val="0"/>
              </a:spcAft>
              <a:buSzPts val="2400"/>
              <a:buChar char="○"/>
            </a:pPr>
            <a:r>
              <a:rPr lang="en"/>
              <a:t>Common closure principle</a:t>
            </a:r>
            <a:endParaRPr/>
          </a:p>
          <a:p>
            <a:pPr indent="-381000" lvl="1" marL="914400" rtl="0" algn="l">
              <a:spcBef>
                <a:spcPts val="0"/>
              </a:spcBef>
              <a:spcAft>
                <a:spcPts val="0"/>
              </a:spcAft>
              <a:buSzPts val="2400"/>
              <a:buChar char="○"/>
            </a:pPr>
            <a:r>
              <a:rPr lang="en"/>
              <a:t>Acyclic dependencies principle</a:t>
            </a:r>
            <a:br>
              <a:rPr lang="en"/>
            </a:br>
            <a:endParaRPr/>
          </a:p>
        </p:txBody>
      </p:sp>
      <p:sp>
        <p:nvSpPr>
          <p:cNvPr id="123" name="Google Shape;123;p1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t>Reuse-Release Equivalence Principle</a:t>
            </a:r>
            <a:endParaRPr sz="3400"/>
          </a:p>
        </p:txBody>
      </p:sp>
      <p:sp>
        <p:nvSpPr>
          <p:cNvPr id="129" name="Google Shape;129;p1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Granule of reuse is the granule of release.</a:t>
            </a:r>
            <a:endParaRPr/>
          </a:p>
          <a:p>
            <a:pPr indent="-381000" lvl="1" marL="914400" rtl="0" algn="l">
              <a:spcBef>
                <a:spcPts val="0"/>
              </a:spcBef>
              <a:spcAft>
                <a:spcPts val="0"/>
              </a:spcAft>
              <a:buSzPts val="2400"/>
              <a:buChar char="○"/>
            </a:pPr>
            <a:r>
              <a:rPr lang="en"/>
              <a:t>To reuse code, it must arrive in a complete, black-box, package that can be used but not changed.</a:t>
            </a:r>
            <a:endParaRPr/>
          </a:p>
          <a:p>
            <a:pPr indent="-419100" lvl="0" marL="457200" rtl="0" algn="l">
              <a:spcBef>
                <a:spcPts val="0"/>
              </a:spcBef>
              <a:spcAft>
                <a:spcPts val="0"/>
              </a:spcAft>
              <a:buSzPts val="3000"/>
              <a:buChar char="●"/>
            </a:pPr>
            <a:r>
              <a:rPr lang="en"/>
              <a:t>Packages should be tracked using change-control system.</a:t>
            </a:r>
            <a:endParaRPr/>
          </a:p>
          <a:p>
            <a:pPr indent="-419100" lvl="0" marL="457200" rtl="0" algn="l">
              <a:spcBef>
                <a:spcPts val="0"/>
              </a:spcBef>
              <a:spcAft>
                <a:spcPts val="0"/>
              </a:spcAft>
              <a:buSzPts val="3000"/>
              <a:buChar char="●"/>
            </a:pPr>
            <a:r>
              <a:rPr lang="en"/>
              <a:t>Package should be understood in terms of public functions / classes / interfaces.</a:t>
            </a:r>
            <a:endParaRPr/>
          </a:p>
          <a:p>
            <a:pPr indent="-381000" lvl="1" marL="914400" rtl="0" algn="l">
              <a:spcBef>
                <a:spcPts val="0"/>
              </a:spcBef>
              <a:spcAft>
                <a:spcPts val="0"/>
              </a:spcAft>
              <a:buSzPts val="2400"/>
              <a:buChar char="○"/>
            </a:pPr>
            <a:r>
              <a:rPr lang="en"/>
              <a:t>No need to look at all the source code.</a:t>
            </a:r>
            <a:endParaRPr/>
          </a:p>
          <a:p>
            <a:pPr indent="-419100" lvl="0" marL="457200" rtl="0" algn="l">
              <a:spcBef>
                <a:spcPts val="0"/>
              </a:spcBef>
              <a:spcAft>
                <a:spcPts val="0"/>
              </a:spcAft>
              <a:buSzPts val="3000"/>
              <a:buChar char="●"/>
            </a:pPr>
            <a:r>
              <a:rPr lang="en"/>
              <a:t>Each package is treated like a product.</a:t>
            </a:r>
            <a:endParaRPr/>
          </a:p>
        </p:txBody>
      </p:sp>
      <p:sp>
        <p:nvSpPr>
          <p:cNvPr id="130" name="Google Shape;130;p1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Common Reuse Principle</a:t>
            </a:r>
            <a:endParaRPr/>
          </a:p>
        </p:txBody>
      </p:sp>
      <p:sp>
        <p:nvSpPr>
          <p:cNvPr id="136" name="Google Shape;136;p2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Improper grouping of classes creates unwanted dependencies.</a:t>
            </a:r>
            <a:endParaRPr/>
          </a:p>
          <a:p>
            <a:pPr indent="-419100" lvl="0" marL="457200" rtl="0" algn="l">
              <a:spcBef>
                <a:spcPts val="0"/>
              </a:spcBef>
              <a:spcAft>
                <a:spcPts val="0"/>
              </a:spcAft>
              <a:buSzPts val="3000"/>
              <a:buChar char="●"/>
            </a:pPr>
            <a:r>
              <a:rPr lang="en"/>
              <a:t>Classes that tend to be reused together belong in the same package.</a:t>
            </a:r>
            <a:endParaRPr/>
          </a:p>
          <a:p>
            <a:pPr indent="-381000" lvl="1" marL="914400" rtl="0" algn="l">
              <a:spcBef>
                <a:spcPts val="0"/>
              </a:spcBef>
              <a:spcAft>
                <a:spcPts val="0"/>
              </a:spcAft>
              <a:buSzPts val="2400"/>
              <a:buChar char="○"/>
            </a:pPr>
            <a:r>
              <a:rPr lang="en"/>
              <a:t>If not, then perhaps they should be in separate packages.</a:t>
            </a:r>
            <a:endParaRPr/>
          </a:p>
          <a:p>
            <a:pPr indent="-419100" lvl="0" marL="457200" rtl="0" algn="l">
              <a:spcBef>
                <a:spcPts val="0"/>
              </a:spcBef>
              <a:spcAft>
                <a:spcPts val="0"/>
              </a:spcAft>
              <a:buSzPts val="3000"/>
              <a:buChar char="●"/>
            </a:pPr>
            <a:r>
              <a:rPr lang="en"/>
              <a:t>The classes in a package are reused together. If you reuse one of the classes, you reuse them all.</a:t>
            </a:r>
            <a:endParaRPr/>
          </a:p>
          <a:p>
            <a:pPr indent="-381000" lvl="1" marL="914400" rtl="0" algn="l">
              <a:spcBef>
                <a:spcPts val="0"/>
              </a:spcBef>
              <a:spcAft>
                <a:spcPts val="0"/>
              </a:spcAft>
              <a:buSzPts val="2400"/>
              <a:buChar char="○"/>
            </a:pPr>
            <a:r>
              <a:rPr lang="en"/>
              <a:t>All classes in the package should be reusable in the same context.</a:t>
            </a:r>
            <a:endParaRPr/>
          </a:p>
        </p:txBody>
      </p:sp>
      <p:sp>
        <p:nvSpPr>
          <p:cNvPr id="137" name="Google Shape;137;p2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Common Closure Principle</a:t>
            </a:r>
            <a:endParaRPr/>
          </a:p>
        </p:txBody>
      </p:sp>
      <p:sp>
        <p:nvSpPr>
          <p:cNvPr id="143" name="Google Shape;143;p2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If one class needs to be changed, they all are likely to need to be changed. </a:t>
            </a:r>
            <a:endParaRPr/>
          </a:p>
          <a:p>
            <a:pPr indent="-419100" lvl="0" marL="457200" rtl="0" algn="l">
              <a:spcBef>
                <a:spcPts val="0"/>
              </a:spcBef>
              <a:spcAft>
                <a:spcPts val="0"/>
              </a:spcAft>
              <a:buSzPts val="3000"/>
              <a:buChar char="●"/>
            </a:pPr>
            <a:r>
              <a:rPr lang="en"/>
              <a:t>Conversely, all classes within a package are </a:t>
            </a:r>
            <a:r>
              <a:rPr b="1" lang="en"/>
              <a:t>closed</a:t>
            </a:r>
            <a:r>
              <a:rPr lang="en"/>
              <a:t> to the same kinds of changes. </a:t>
            </a:r>
            <a:endParaRPr/>
          </a:p>
          <a:p>
            <a:pPr indent="-419100" lvl="0" marL="457200" rtl="0" algn="l">
              <a:spcBef>
                <a:spcPts val="0"/>
              </a:spcBef>
              <a:spcAft>
                <a:spcPts val="0"/>
              </a:spcAft>
              <a:buSzPts val="3000"/>
              <a:buChar char="●"/>
            </a:pPr>
            <a:r>
              <a:rPr lang="en"/>
              <a:t>Helps pull tightly-coupled classes together in one package.</a:t>
            </a:r>
            <a:endParaRPr/>
          </a:p>
          <a:p>
            <a:pPr indent="-381000" lvl="1" marL="914400" rtl="0" algn="l">
              <a:spcBef>
                <a:spcPts val="0"/>
              </a:spcBef>
              <a:spcAft>
                <a:spcPts val="0"/>
              </a:spcAft>
              <a:buSzPts val="2400"/>
              <a:buChar char="○"/>
            </a:pPr>
            <a:r>
              <a:rPr lang="en"/>
              <a:t>To enable easy distribution, updates, release, maintainability, localize all changes to a package.</a:t>
            </a:r>
            <a:endParaRPr/>
          </a:p>
          <a:p>
            <a:pPr indent="-381000" lvl="1" marL="914400" rtl="0" algn="l">
              <a:spcBef>
                <a:spcPts val="0"/>
              </a:spcBef>
              <a:spcAft>
                <a:spcPts val="0"/>
              </a:spcAft>
              <a:buSzPts val="2400"/>
              <a:buChar char="○"/>
            </a:pPr>
            <a:r>
              <a:rPr lang="en"/>
              <a:t>A change will affect a minimal number of packages.</a:t>
            </a:r>
            <a:endParaRPr/>
          </a:p>
        </p:txBody>
      </p:sp>
      <p:sp>
        <p:nvSpPr>
          <p:cNvPr id="144" name="Google Shape;144;p2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Acyclic Dependencies Principle</a:t>
            </a:r>
            <a:endParaRPr/>
          </a:p>
        </p:txBody>
      </p:sp>
      <p:sp>
        <p:nvSpPr>
          <p:cNvPr id="150" name="Google Shape;150;p2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The dependency graph between packages must be acyclic. </a:t>
            </a:r>
            <a:endParaRPr/>
          </a:p>
          <a:p>
            <a:pPr indent="-381000" lvl="1" marL="914400" rtl="0" algn="l">
              <a:spcBef>
                <a:spcPts val="0"/>
              </a:spcBef>
              <a:spcAft>
                <a:spcPts val="0"/>
              </a:spcAft>
              <a:buSzPts val="2400"/>
              <a:buChar char="○"/>
            </a:pPr>
            <a:r>
              <a:rPr lang="en"/>
              <a:t>That is, if package A depends on package B, then B must not depend on A.</a:t>
            </a:r>
            <a:endParaRPr/>
          </a:p>
          <a:p>
            <a:pPr indent="-419100" lvl="0" marL="457200" rtl="0" algn="l">
              <a:spcBef>
                <a:spcPts val="0"/>
              </a:spcBef>
              <a:spcAft>
                <a:spcPts val="0"/>
              </a:spcAft>
              <a:buSzPts val="3000"/>
              <a:buChar char="●"/>
            </a:pPr>
            <a:r>
              <a:rPr lang="en"/>
              <a:t>Packages are units of work and reuse.</a:t>
            </a:r>
            <a:endParaRPr/>
          </a:p>
          <a:p>
            <a:pPr indent="-381000" lvl="1" marL="914400" rtl="0" algn="l">
              <a:spcBef>
                <a:spcPts val="0"/>
              </a:spcBef>
              <a:spcAft>
                <a:spcPts val="0"/>
              </a:spcAft>
              <a:buSzPts val="2400"/>
              <a:buChar char="○"/>
            </a:pPr>
            <a:r>
              <a:rPr lang="en"/>
              <a:t>Versioned; clients can decide when to upgrade.</a:t>
            </a:r>
            <a:endParaRPr/>
          </a:p>
          <a:p>
            <a:pPr indent="-381000" lvl="1" marL="914400" rtl="0" algn="l">
              <a:spcBef>
                <a:spcPts val="0"/>
              </a:spcBef>
              <a:spcAft>
                <a:spcPts val="0"/>
              </a:spcAft>
              <a:buSzPts val="2400"/>
              <a:buChar char="○"/>
            </a:pPr>
            <a:r>
              <a:rPr lang="en"/>
              <a:t>Changes to one package should not require an immediate update by other teams.</a:t>
            </a:r>
            <a:endParaRPr/>
          </a:p>
          <a:p>
            <a:pPr indent="-419100" lvl="0" marL="457200" rtl="0" algn="l">
              <a:spcBef>
                <a:spcPts val="0"/>
              </a:spcBef>
              <a:spcAft>
                <a:spcPts val="0"/>
              </a:spcAft>
              <a:buSzPts val="3000"/>
              <a:buChar char="●"/>
            </a:pPr>
            <a:r>
              <a:rPr lang="en"/>
              <a:t>Graph makes the dependencies of packages explicit.</a:t>
            </a:r>
            <a:endParaRPr/>
          </a:p>
          <a:p>
            <a:pPr indent="-381000" lvl="1" marL="914400" rtl="0" algn="l">
              <a:spcBef>
                <a:spcPts val="0"/>
              </a:spcBef>
              <a:spcAft>
                <a:spcPts val="0"/>
              </a:spcAft>
              <a:buSzPts val="2400"/>
              <a:buChar char="○"/>
            </a:pPr>
            <a:r>
              <a:rPr lang="en"/>
              <a:t>Cycles in the graph would break versioning.</a:t>
            </a:r>
            <a:endParaRPr/>
          </a:p>
        </p:txBody>
      </p:sp>
      <p:sp>
        <p:nvSpPr>
          <p:cNvPr id="151" name="Google Shape;151;p2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Acyclic Example (Good)</a:t>
            </a:r>
            <a:endParaRPr/>
          </a:p>
        </p:txBody>
      </p:sp>
      <p:sp>
        <p:nvSpPr>
          <p:cNvPr id="157" name="Google Shape;157;p2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8" name="Google Shape;158;p23"/>
          <p:cNvPicPr preferRelativeResize="0"/>
          <p:nvPr/>
        </p:nvPicPr>
        <p:blipFill>
          <a:blip r:embed="rId3">
            <a:alphaModFix/>
          </a:blip>
          <a:stretch>
            <a:fillRect/>
          </a:stretch>
        </p:blipFill>
        <p:spPr>
          <a:xfrm>
            <a:off x="457199" y="1836500"/>
            <a:ext cx="6331749" cy="4149875"/>
          </a:xfrm>
          <a:prstGeom prst="rect">
            <a:avLst/>
          </a:prstGeom>
          <a:noFill/>
          <a:ln>
            <a:noFill/>
          </a:ln>
        </p:spPr>
      </p:pic>
      <p:cxnSp>
        <p:nvCxnSpPr>
          <p:cNvPr id="159" name="Google Shape;159;p23"/>
          <p:cNvCxnSpPr/>
          <p:nvPr/>
        </p:nvCxnSpPr>
        <p:spPr>
          <a:xfrm rot="10800000">
            <a:off x="3904025" y="1990725"/>
            <a:ext cx="976200" cy="243900"/>
          </a:xfrm>
          <a:prstGeom prst="straightConnector1">
            <a:avLst/>
          </a:prstGeom>
          <a:noFill/>
          <a:ln cap="flat" cmpd="sng" w="38100">
            <a:solidFill>
              <a:schemeClr val="dk2"/>
            </a:solidFill>
            <a:prstDash val="solid"/>
            <a:round/>
            <a:headEnd len="med" w="med" type="none"/>
            <a:tailEnd len="med" w="med" type="triangle"/>
          </a:ln>
        </p:spPr>
      </p:cxnSp>
      <p:cxnSp>
        <p:nvCxnSpPr>
          <p:cNvPr id="160" name="Google Shape;160;p23"/>
          <p:cNvCxnSpPr/>
          <p:nvPr/>
        </p:nvCxnSpPr>
        <p:spPr>
          <a:xfrm rot="10800000">
            <a:off x="4764500" y="3673075"/>
            <a:ext cx="501000" cy="1130100"/>
          </a:xfrm>
          <a:prstGeom prst="straightConnector1">
            <a:avLst/>
          </a:prstGeom>
          <a:noFill/>
          <a:ln cap="flat" cmpd="sng" w="38100">
            <a:solidFill>
              <a:schemeClr val="dk2"/>
            </a:solidFill>
            <a:prstDash val="solid"/>
            <a:round/>
            <a:headEnd len="med" w="med" type="none"/>
            <a:tailEnd len="med" w="med" type="triangle"/>
          </a:ln>
        </p:spPr>
      </p:cxnSp>
      <p:cxnSp>
        <p:nvCxnSpPr>
          <p:cNvPr id="161" name="Google Shape;161;p23"/>
          <p:cNvCxnSpPr/>
          <p:nvPr/>
        </p:nvCxnSpPr>
        <p:spPr>
          <a:xfrm flipH="1">
            <a:off x="3840100" y="5496675"/>
            <a:ext cx="1515300" cy="179700"/>
          </a:xfrm>
          <a:prstGeom prst="straightConnector1">
            <a:avLst/>
          </a:prstGeom>
          <a:noFill/>
          <a:ln cap="flat" cmpd="sng" w="28575">
            <a:solidFill>
              <a:srgbClr val="FF0000"/>
            </a:solidFill>
            <a:prstDash val="solid"/>
            <a:round/>
            <a:headEnd len="med" w="med" type="none"/>
            <a:tailEnd len="med" w="med" type="triangle"/>
          </a:ln>
        </p:spPr>
      </p:cxnSp>
      <p:sp>
        <p:nvSpPr>
          <p:cNvPr id="162" name="Google Shape;162;p23"/>
          <p:cNvSpPr txBox="1"/>
          <p:nvPr/>
        </p:nvSpPr>
        <p:spPr>
          <a:xfrm>
            <a:off x="6691050" y="1772300"/>
            <a:ext cx="1995900" cy="44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Modification Effect:</a:t>
            </a:r>
            <a:endParaRPr/>
          </a:p>
          <a:p>
            <a:pPr indent="-317500" lvl="0" marL="457200" rtl="0" algn="l">
              <a:spcBef>
                <a:spcPts val="0"/>
              </a:spcBef>
              <a:spcAft>
                <a:spcPts val="0"/>
              </a:spcAft>
              <a:buSzPts val="1400"/>
              <a:buChar char="●"/>
            </a:pPr>
            <a:r>
              <a:rPr lang="en"/>
              <a:t>Changes to MyDialogs affect MyTasks and MyApplication.</a:t>
            </a:r>
            <a:endParaRPr/>
          </a:p>
          <a:p>
            <a:pPr indent="-317500" lvl="0" marL="457200" rtl="0" algn="l">
              <a:spcBef>
                <a:spcPts val="0"/>
              </a:spcBef>
              <a:spcAft>
                <a:spcPts val="0"/>
              </a:spcAft>
              <a:buSzPts val="1400"/>
              <a:buChar char="●"/>
            </a:pPr>
            <a:r>
              <a:rPr lang="en"/>
              <a:t>Notification dependency between teams.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Dependency</a:t>
            </a:r>
            <a:endParaRPr/>
          </a:p>
          <a:p>
            <a:pPr indent="-317500" lvl="0" marL="457200" rtl="0" algn="l">
              <a:spcBef>
                <a:spcPts val="0"/>
              </a:spcBef>
              <a:spcAft>
                <a:spcPts val="0"/>
              </a:spcAft>
              <a:buSzPts val="1400"/>
              <a:buChar char="●"/>
            </a:pPr>
            <a:r>
              <a:rPr lang="en"/>
              <a:t>Testing MyDialogs requires the Windows package (or a mock version).</a:t>
            </a:r>
            <a:endParaRPr/>
          </a:p>
        </p:txBody>
      </p:sp>
      <p:cxnSp>
        <p:nvCxnSpPr>
          <p:cNvPr id="163" name="Google Shape;163;p23"/>
          <p:cNvCxnSpPr/>
          <p:nvPr/>
        </p:nvCxnSpPr>
        <p:spPr>
          <a:xfrm rot="10800000">
            <a:off x="6984575" y="1926525"/>
            <a:ext cx="976200" cy="243900"/>
          </a:xfrm>
          <a:prstGeom prst="straightConnector1">
            <a:avLst/>
          </a:prstGeom>
          <a:noFill/>
          <a:ln cap="flat" cmpd="sng" w="38100">
            <a:solidFill>
              <a:schemeClr val="dk2"/>
            </a:solidFill>
            <a:prstDash val="solid"/>
            <a:round/>
            <a:headEnd len="med" w="med" type="none"/>
            <a:tailEnd len="med" w="med" type="triangle"/>
          </a:ln>
        </p:spPr>
      </p:cxnSp>
      <p:cxnSp>
        <p:nvCxnSpPr>
          <p:cNvPr id="164" name="Google Shape;164;p23"/>
          <p:cNvCxnSpPr/>
          <p:nvPr/>
        </p:nvCxnSpPr>
        <p:spPr>
          <a:xfrm rot="10800000">
            <a:off x="6984575" y="4032675"/>
            <a:ext cx="976200" cy="243900"/>
          </a:xfrm>
          <a:prstGeom prst="straightConnector1">
            <a:avLst/>
          </a:prstGeom>
          <a:noFill/>
          <a:ln cap="flat" cmpd="sng" w="38100">
            <a:solidFill>
              <a:srgbClr val="FF0000"/>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a:t>
            </a:r>
            <a:r>
              <a:rPr lang="en"/>
              <a:t>yclic Example (Bad)</a:t>
            </a:r>
            <a:endParaRPr/>
          </a:p>
        </p:txBody>
      </p:sp>
      <p:sp>
        <p:nvSpPr>
          <p:cNvPr id="170" name="Google Shape;170;p2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1" name="Google Shape;171;p24"/>
          <p:cNvPicPr preferRelativeResize="0"/>
          <p:nvPr/>
        </p:nvPicPr>
        <p:blipFill>
          <a:blip r:embed="rId3">
            <a:alphaModFix/>
          </a:blip>
          <a:stretch>
            <a:fillRect/>
          </a:stretch>
        </p:blipFill>
        <p:spPr>
          <a:xfrm>
            <a:off x="356175" y="1656700"/>
            <a:ext cx="5567075" cy="3818175"/>
          </a:xfrm>
          <a:prstGeom prst="rect">
            <a:avLst/>
          </a:prstGeom>
          <a:noFill/>
          <a:ln>
            <a:noFill/>
          </a:ln>
        </p:spPr>
      </p:pic>
      <p:sp>
        <p:nvSpPr>
          <p:cNvPr id="172" name="Google Shape;172;p24"/>
          <p:cNvSpPr txBox="1"/>
          <p:nvPr/>
        </p:nvSpPr>
        <p:spPr>
          <a:xfrm>
            <a:off x="5997550" y="1772300"/>
            <a:ext cx="2689200" cy="44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Release:</a:t>
            </a:r>
            <a:endParaRPr/>
          </a:p>
          <a:p>
            <a:pPr indent="-317500" lvl="0" marL="457200" rtl="0" algn="l">
              <a:spcBef>
                <a:spcPts val="0"/>
              </a:spcBef>
              <a:spcAft>
                <a:spcPts val="0"/>
              </a:spcAft>
              <a:buSzPts val="1400"/>
              <a:buChar char="●"/>
            </a:pPr>
            <a:r>
              <a:rPr lang="en"/>
              <a:t>Must be simultaneous with MyApplication.</a:t>
            </a:r>
            <a:endParaRPr/>
          </a:p>
          <a:p>
            <a:pPr indent="-317500" lvl="0" marL="457200" rtl="0" algn="l">
              <a:spcBef>
                <a:spcPts val="0"/>
              </a:spcBef>
              <a:spcAft>
                <a:spcPts val="0"/>
              </a:spcAft>
              <a:buSzPts val="1400"/>
              <a:buChar char="●"/>
            </a:pPr>
            <a:r>
              <a:rPr lang="en"/>
              <a:t>But this means MyTasks must also be coordinated (it is a dependency of MyApplication and depends on MyDialogs).</a:t>
            </a:r>
            <a:endParaRPr/>
          </a:p>
          <a:p>
            <a:pPr indent="-317500" lvl="0" marL="457200" rtl="0" algn="l">
              <a:spcBef>
                <a:spcPts val="0"/>
              </a:spcBef>
              <a:spcAft>
                <a:spcPts val="0"/>
              </a:spcAft>
              <a:buSzPts val="1400"/>
              <a:buChar char="●"/>
            </a:pPr>
            <a:r>
              <a:rPr lang="en"/>
              <a:t>This means that it must also be coordinated with Task and Database (dependencies of MyTasks).</a:t>
            </a:r>
            <a:endParaRPr/>
          </a:p>
          <a:p>
            <a:pPr indent="0" lvl="0" marL="457200" rtl="0" algn="l">
              <a:spcBef>
                <a:spcPts val="0"/>
              </a:spcBef>
              <a:spcAft>
                <a:spcPts val="0"/>
              </a:spcAft>
              <a:buNone/>
            </a:pPr>
            <a:r>
              <a:t/>
            </a:r>
            <a:endParaRPr/>
          </a:p>
          <a:p>
            <a:pPr indent="0" lvl="0" marL="0" rtl="0" algn="l">
              <a:spcBef>
                <a:spcPts val="0"/>
              </a:spcBef>
              <a:spcAft>
                <a:spcPts val="0"/>
              </a:spcAft>
              <a:buNone/>
            </a:pPr>
            <a:r>
              <a:rPr lang="en"/>
              <a:t>Testing:</a:t>
            </a:r>
            <a:endParaRPr/>
          </a:p>
          <a:p>
            <a:pPr indent="-317500" lvl="0" marL="457200" rtl="0" algn="l">
              <a:spcBef>
                <a:spcPts val="0"/>
              </a:spcBef>
              <a:spcAft>
                <a:spcPts val="0"/>
              </a:spcAft>
              <a:buSzPts val="1400"/>
              <a:buChar char="●"/>
            </a:pPr>
            <a:r>
              <a:rPr lang="en"/>
              <a:t>MyDialogs requires MyApplication, so…</a:t>
            </a:r>
            <a:endParaRPr/>
          </a:p>
          <a:p>
            <a:pPr indent="-317500" lvl="0" marL="457200" rtl="0" algn="l">
              <a:spcBef>
                <a:spcPts val="0"/>
              </a:spcBef>
              <a:spcAft>
                <a:spcPts val="0"/>
              </a:spcAft>
              <a:buSzPts val="1400"/>
              <a:buChar char="●"/>
            </a:pPr>
            <a:r>
              <a:rPr b="1" lang="en"/>
              <a:t>MyDialogs is dependent on all packages(!) for testing!</a:t>
            </a:r>
            <a:endParaRPr b="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Fixing Circular Dependencies</a:t>
            </a:r>
            <a:endParaRPr/>
          </a:p>
        </p:txBody>
      </p:sp>
      <p:sp>
        <p:nvSpPr>
          <p:cNvPr id="178" name="Google Shape;178;p25"/>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Apply the Dependency Inversion Principle.</a:t>
            </a:r>
            <a:endParaRPr sz="2400"/>
          </a:p>
          <a:p>
            <a:pPr indent="-355600" lvl="1" marL="914400" rtl="0" algn="l">
              <a:spcBef>
                <a:spcPts val="0"/>
              </a:spcBef>
              <a:spcAft>
                <a:spcPts val="0"/>
              </a:spcAft>
              <a:buSzPts val="2000"/>
              <a:buChar char="○"/>
            </a:pPr>
            <a:r>
              <a:rPr lang="en" sz="2000"/>
              <a:t>Create an abstract class with the interface MyDialogs needs.</a:t>
            </a:r>
            <a:endParaRPr sz="2000"/>
          </a:p>
          <a:p>
            <a:pPr indent="-355600" lvl="1" marL="914400" rtl="0" algn="l">
              <a:spcBef>
                <a:spcPts val="0"/>
              </a:spcBef>
              <a:spcAft>
                <a:spcPts val="0"/>
              </a:spcAft>
              <a:buSzPts val="2000"/>
              <a:buChar char="○"/>
            </a:pPr>
            <a:r>
              <a:rPr lang="en" sz="2000"/>
              <a:t>Put the class into MyDialogs</a:t>
            </a:r>
            <a:endParaRPr sz="2000"/>
          </a:p>
          <a:p>
            <a:pPr indent="-355600" lvl="1" marL="914400" rtl="0" algn="l">
              <a:spcBef>
                <a:spcPts val="0"/>
              </a:spcBef>
              <a:spcAft>
                <a:spcPts val="0"/>
              </a:spcAft>
              <a:buSzPts val="2000"/>
              <a:buChar char="○"/>
            </a:pPr>
            <a:r>
              <a:rPr lang="en" sz="2000"/>
              <a:t>Inherit into MyApplication.</a:t>
            </a:r>
            <a:endParaRPr sz="2000"/>
          </a:p>
          <a:p>
            <a:pPr indent="-355600" lvl="1" marL="914400" rtl="0" algn="l">
              <a:spcBef>
                <a:spcPts val="0"/>
              </a:spcBef>
              <a:spcAft>
                <a:spcPts val="0"/>
              </a:spcAft>
              <a:buSzPts val="2000"/>
              <a:buChar char="○"/>
            </a:pPr>
            <a:r>
              <a:rPr lang="en" sz="2000"/>
              <a:t>Reverses the dependency, breaking the cycle. </a:t>
            </a:r>
            <a:endParaRPr sz="2000"/>
          </a:p>
        </p:txBody>
      </p:sp>
      <p:sp>
        <p:nvSpPr>
          <p:cNvPr id="179" name="Google Shape;179;p2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0" name="Google Shape;180;p25"/>
          <p:cNvPicPr preferRelativeResize="0"/>
          <p:nvPr/>
        </p:nvPicPr>
        <p:blipFill>
          <a:blip r:embed="rId3">
            <a:alphaModFix/>
          </a:blip>
          <a:stretch>
            <a:fillRect/>
          </a:stretch>
        </p:blipFill>
        <p:spPr>
          <a:xfrm>
            <a:off x="4361825" y="1855728"/>
            <a:ext cx="4449999" cy="340687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Package Refactoring</a:t>
            </a:r>
            <a:endParaRPr/>
          </a:p>
        </p:txBody>
      </p:sp>
      <p:sp>
        <p:nvSpPr>
          <p:cNvPr id="186" name="Google Shape;186;p2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Can also c</a:t>
            </a:r>
            <a:r>
              <a:rPr lang="en"/>
              <a:t>reate third package with class(es) that both MyApplication and MyDialog depend on.</a:t>
            </a:r>
            <a:endParaRPr/>
          </a:p>
          <a:p>
            <a:pPr indent="-419100" lvl="0" marL="457200" rtl="0" algn="l">
              <a:spcBef>
                <a:spcPts val="0"/>
              </a:spcBef>
              <a:spcAft>
                <a:spcPts val="0"/>
              </a:spcAft>
              <a:buSzPts val="3000"/>
              <a:buChar char="●"/>
            </a:pPr>
            <a:r>
              <a:rPr lang="en"/>
              <a:t>Package contents and dependency hierarchy must be actively managed and refactored.</a:t>
            </a:r>
            <a:endParaRPr/>
          </a:p>
          <a:p>
            <a:pPr indent="-381000" lvl="1" marL="914400" rtl="0" algn="l">
              <a:spcBef>
                <a:spcPts val="0"/>
              </a:spcBef>
              <a:spcAft>
                <a:spcPts val="0"/>
              </a:spcAft>
              <a:buSzPts val="2400"/>
              <a:buChar char="○"/>
            </a:pPr>
            <a:r>
              <a:rPr lang="en"/>
              <a:t>Dependencies will change as system expands.</a:t>
            </a:r>
            <a:endParaRPr/>
          </a:p>
          <a:p>
            <a:pPr indent="-381000" lvl="1" marL="914400" rtl="0" algn="l">
              <a:spcBef>
                <a:spcPts val="0"/>
              </a:spcBef>
              <a:spcAft>
                <a:spcPts val="0"/>
              </a:spcAft>
              <a:buSzPts val="2400"/>
              <a:buChar char="○"/>
            </a:pPr>
            <a:r>
              <a:rPr lang="en"/>
              <a:t>Circular dependencies must be pruned out.</a:t>
            </a:r>
            <a:endParaRPr/>
          </a:p>
          <a:p>
            <a:pPr indent="-381000" lvl="1" marL="914400" rtl="0" algn="l">
              <a:spcBef>
                <a:spcPts val="0"/>
              </a:spcBef>
              <a:spcAft>
                <a:spcPts val="0"/>
              </a:spcAft>
              <a:buSzPts val="2400"/>
              <a:buChar char="○"/>
            </a:pPr>
            <a:r>
              <a:rPr lang="en"/>
              <a:t>Coordinating this movement is important job for architect.</a:t>
            </a:r>
            <a:endParaRPr/>
          </a:p>
        </p:txBody>
      </p:sp>
      <p:sp>
        <p:nvSpPr>
          <p:cNvPr id="187" name="Google Shape;187;p2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Concern: </a:t>
            </a:r>
            <a:endParaRPr/>
          </a:p>
          <a:p>
            <a:pPr indent="0" lvl="0" marL="0" rtl="0" algn="l">
              <a:spcBef>
                <a:spcPts val="0"/>
              </a:spcBef>
              <a:spcAft>
                <a:spcPts val="0"/>
              </a:spcAft>
              <a:buNone/>
            </a:pPr>
            <a:r>
              <a:rPr lang="en"/>
              <a:t>Standardizing Common Processing</a:t>
            </a:r>
            <a:endParaRPr/>
          </a:p>
        </p:txBody>
      </p:sp>
      <p:sp>
        <p:nvSpPr>
          <p:cNvPr id="193" name="Google Shape;193;p2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Isolate common processing into separate code packages.</a:t>
            </a:r>
            <a:endParaRPr/>
          </a:p>
          <a:p>
            <a:pPr indent="-381000" lvl="1" marL="914400" rtl="0" algn="l">
              <a:spcBef>
                <a:spcPts val="0"/>
              </a:spcBef>
              <a:spcAft>
                <a:spcPts val="0"/>
              </a:spcAft>
              <a:buSzPts val="2400"/>
              <a:buChar char="○"/>
            </a:pPr>
            <a:r>
              <a:rPr lang="en"/>
              <a:t>Logging in a single package.</a:t>
            </a:r>
            <a:endParaRPr/>
          </a:p>
          <a:p>
            <a:pPr indent="-381000" lvl="1" marL="914400" rtl="0" algn="l">
              <a:spcBef>
                <a:spcPts val="0"/>
              </a:spcBef>
              <a:spcAft>
                <a:spcPts val="0"/>
              </a:spcAft>
              <a:buSzPts val="2400"/>
              <a:buChar char="○"/>
            </a:pPr>
            <a:r>
              <a:rPr lang="en"/>
              <a:t>Error Management in a single package.</a:t>
            </a:r>
            <a:endParaRPr/>
          </a:p>
          <a:p>
            <a:pPr indent="-381000" lvl="1" marL="914400" rtl="0" algn="l">
              <a:spcBef>
                <a:spcPts val="0"/>
              </a:spcBef>
              <a:spcAft>
                <a:spcPts val="0"/>
              </a:spcAft>
              <a:buSzPts val="2400"/>
              <a:buChar char="○"/>
            </a:pPr>
            <a:r>
              <a:rPr lang="en"/>
              <a:t>...</a:t>
            </a:r>
            <a:endParaRPr/>
          </a:p>
          <a:p>
            <a:pPr indent="-419100" lvl="0" marL="457200" rtl="0" algn="l">
              <a:spcBef>
                <a:spcPts val="0"/>
              </a:spcBef>
              <a:spcAft>
                <a:spcPts val="0"/>
              </a:spcAft>
              <a:buSzPts val="3000"/>
              <a:buChar char="●"/>
            </a:pPr>
            <a:r>
              <a:rPr lang="en"/>
              <a:t>Identify and specify areas of common processing.</a:t>
            </a:r>
            <a:endParaRPr/>
          </a:p>
          <a:p>
            <a:pPr indent="-419100" lvl="0" marL="457200" rtl="0" algn="l">
              <a:spcBef>
                <a:spcPts val="0"/>
              </a:spcBef>
              <a:spcAft>
                <a:spcPts val="0"/>
              </a:spcAft>
              <a:buSzPts val="3000"/>
              <a:buChar char="●"/>
            </a:pPr>
            <a:r>
              <a:rPr lang="en"/>
              <a:t>Define design guidelines, patterns, and packages for these features</a:t>
            </a:r>
            <a:endParaRPr/>
          </a:p>
        </p:txBody>
      </p:sp>
      <p:sp>
        <p:nvSpPr>
          <p:cNvPr id="194" name="Google Shape;194;p2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Viewpoints</a:t>
            </a:r>
            <a:endParaRPr/>
          </a:p>
        </p:txBody>
      </p:sp>
      <p:sp>
        <p:nvSpPr>
          <p:cNvPr id="57" name="Google Shape;57;p1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The Context, Functional, Information, and Concurrency Views define </a:t>
            </a:r>
            <a:r>
              <a:rPr i="1" lang="en"/>
              <a:t>what </a:t>
            </a:r>
            <a:r>
              <a:rPr lang="en"/>
              <a:t>you are building. </a:t>
            </a:r>
            <a:endParaRPr/>
          </a:p>
          <a:p>
            <a:pPr indent="-381000" lvl="1" marL="914400" rtl="0" algn="l">
              <a:spcBef>
                <a:spcPts val="0"/>
              </a:spcBef>
              <a:spcAft>
                <a:spcPts val="0"/>
              </a:spcAft>
              <a:buSzPts val="2400"/>
              <a:buChar char="○"/>
            </a:pPr>
            <a:r>
              <a:rPr lang="en"/>
              <a:t>The static and runtime structure of the system.</a:t>
            </a:r>
            <a:endParaRPr/>
          </a:p>
          <a:p>
            <a:pPr indent="-419100" lvl="0" marL="457200" rtl="0" algn="l">
              <a:spcBef>
                <a:spcPts val="0"/>
              </a:spcBef>
              <a:spcAft>
                <a:spcPts val="0"/>
              </a:spcAft>
              <a:buSzPts val="3000"/>
              <a:buChar char="●"/>
            </a:pPr>
            <a:r>
              <a:rPr lang="en"/>
              <a:t>The Development, Deployment, and Operational Views define </a:t>
            </a:r>
            <a:r>
              <a:rPr i="1" lang="en"/>
              <a:t>how</a:t>
            </a:r>
            <a:r>
              <a:rPr lang="en"/>
              <a:t> you will build the system.</a:t>
            </a:r>
            <a:endParaRPr/>
          </a:p>
        </p:txBody>
      </p:sp>
      <p:sp>
        <p:nvSpPr>
          <p:cNvPr id="58" name="Google Shape;58;p1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Establishing Design Constraints</a:t>
            </a:r>
            <a:endParaRPr/>
          </a:p>
        </p:txBody>
      </p:sp>
      <p:sp>
        <p:nvSpPr>
          <p:cNvPr id="200" name="Google Shape;200;p2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Establish design principles and constraints.</a:t>
            </a:r>
            <a:endParaRPr/>
          </a:p>
          <a:p>
            <a:pPr indent="-381000" lvl="1" marL="914400" rtl="0" algn="l">
              <a:spcBef>
                <a:spcPts val="0"/>
              </a:spcBef>
              <a:spcAft>
                <a:spcPts val="0"/>
              </a:spcAft>
              <a:buSzPts val="2400"/>
              <a:buChar char="○"/>
            </a:pPr>
            <a:r>
              <a:rPr lang="en"/>
              <a:t>Reduces risk and effort duplication by defining a standard approach to problem solving.</a:t>
            </a:r>
            <a:endParaRPr/>
          </a:p>
          <a:p>
            <a:pPr indent="-381000" lvl="1" marL="914400" rtl="0" algn="l">
              <a:spcBef>
                <a:spcPts val="0"/>
              </a:spcBef>
              <a:spcAft>
                <a:spcPts val="0"/>
              </a:spcAft>
              <a:buSzPts val="2400"/>
              <a:buChar char="○"/>
            </a:pPr>
            <a:r>
              <a:rPr lang="en"/>
              <a:t>Commonality in system elements increases overall technical coherence and makes it easier to understand, maintain, and use.</a:t>
            </a:r>
            <a:endParaRPr/>
          </a:p>
          <a:p>
            <a:pPr indent="-419100" lvl="0" marL="457200" rtl="0" algn="l">
              <a:spcBef>
                <a:spcPts val="0"/>
              </a:spcBef>
              <a:spcAft>
                <a:spcPts val="0"/>
              </a:spcAft>
              <a:buSzPts val="3000"/>
              <a:buChar char="●"/>
            </a:pPr>
            <a:r>
              <a:rPr lang="en"/>
              <a:t>Requires definition of:</a:t>
            </a:r>
            <a:endParaRPr/>
          </a:p>
          <a:p>
            <a:pPr indent="-381000" lvl="1" marL="914400" rtl="0" algn="l">
              <a:spcBef>
                <a:spcPts val="0"/>
              </a:spcBef>
              <a:spcAft>
                <a:spcPts val="0"/>
              </a:spcAft>
              <a:buSzPts val="2400"/>
              <a:buChar char="○"/>
            </a:pPr>
            <a:r>
              <a:rPr lang="en"/>
              <a:t>Common processing</a:t>
            </a:r>
            <a:endParaRPr/>
          </a:p>
          <a:p>
            <a:pPr indent="-381000" lvl="1" marL="914400" rtl="0" algn="l">
              <a:spcBef>
                <a:spcPts val="0"/>
              </a:spcBef>
              <a:spcAft>
                <a:spcPts val="0"/>
              </a:spcAft>
              <a:buSzPts val="2400"/>
              <a:buChar char="○"/>
            </a:pPr>
            <a:r>
              <a:rPr lang="en"/>
              <a:t>Standard design approaches</a:t>
            </a:r>
            <a:endParaRPr/>
          </a:p>
          <a:p>
            <a:pPr indent="-381000" lvl="1" marL="914400" rtl="0" algn="l">
              <a:spcBef>
                <a:spcPts val="0"/>
              </a:spcBef>
              <a:spcAft>
                <a:spcPts val="0"/>
              </a:spcAft>
              <a:buSzPts val="2400"/>
              <a:buChar char="○"/>
            </a:pPr>
            <a:r>
              <a:rPr lang="en"/>
              <a:t>Common external software elements</a:t>
            </a:r>
            <a:endParaRPr/>
          </a:p>
        </p:txBody>
      </p:sp>
      <p:sp>
        <p:nvSpPr>
          <p:cNvPr id="201" name="Google Shape;201;p2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Common Processing</a:t>
            </a:r>
            <a:endParaRPr/>
          </a:p>
        </p:txBody>
      </p:sp>
      <p:sp>
        <p:nvSpPr>
          <p:cNvPr id="207" name="Google Shape;207;p2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How do we perform…</a:t>
            </a:r>
            <a:endParaRPr/>
          </a:p>
          <a:p>
            <a:pPr indent="-381000" lvl="1" marL="914400" rtl="0" algn="l">
              <a:spcBef>
                <a:spcPts val="0"/>
              </a:spcBef>
              <a:spcAft>
                <a:spcPts val="0"/>
              </a:spcAft>
              <a:buSzPts val="2400"/>
              <a:buChar char="○"/>
            </a:pPr>
            <a:r>
              <a:rPr lang="en"/>
              <a:t>Initialization and recover</a:t>
            </a:r>
            <a:endParaRPr/>
          </a:p>
          <a:p>
            <a:pPr indent="-381000" lvl="1" marL="914400" rtl="0" algn="l">
              <a:spcBef>
                <a:spcPts val="0"/>
              </a:spcBef>
              <a:spcAft>
                <a:spcPts val="0"/>
              </a:spcAft>
              <a:buSzPts val="2400"/>
              <a:buChar char="○"/>
            </a:pPr>
            <a:r>
              <a:rPr lang="en"/>
              <a:t>Termination</a:t>
            </a:r>
            <a:r>
              <a:rPr lang="en"/>
              <a:t> and restart</a:t>
            </a:r>
            <a:endParaRPr/>
          </a:p>
          <a:p>
            <a:pPr indent="-381000" lvl="1" marL="914400" rtl="0" algn="l">
              <a:spcBef>
                <a:spcPts val="0"/>
              </a:spcBef>
              <a:spcAft>
                <a:spcPts val="0"/>
              </a:spcAft>
              <a:buSzPts val="2400"/>
              <a:buChar char="○"/>
            </a:pPr>
            <a:r>
              <a:rPr lang="en"/>
              <a:t>Message logging and instrumentation</a:t>
            </a:r>
            <a:endParaRPr/>
          </a:p>
          <a:p>
            <a:pPr indent="-381000" lvl="1" marL="914400" rtl="0" algn="l">
              <a:spcBef>
                <a:spcPts val="0"/>
              </a:spcBef>
              <a:spcAft>
                <a:spcPts val="0"/>
              </a:spcAft>
              <a:buSzPts val="2400"/>
              <a:buChar char="○"/>
            </a:pPr>
            <a:r>
              <a:rPr lang="en"/>
              <a:t>Internationalization</a:t>
            </a:r>
            <a:endParaRPr/>
          </a:p>
          <a:p>
            <a:pPr indent="-381000" lvl="1" marL="914400" rtl="0" algn="l">
              <a:spcBef>
                <a:spcPts val="0"/>
              </a:spcBef>
              <a:spcAft>
                <a:spcPts val="0"/>
              </a:spcAft>
              <a:buSzPts val="2400"/>
              <a:buChar char="○"/>
            </a:pPr>
            <a:r>
              <a:rPr lang="en"/>
              <a:t>Processing configuration parameters</a:t>
            </a:r>
            <a:endParaRPr/>
          </a:p>
          <a:p>
            <a:pPr indent="-381000" lvl="1" marL="914400" rtl="0" algn="l">
              <a:spcBef>
                <a:spcPts val="0"/>
              </a:spcBef>
              <a:spcAft>
                <a:spcPts val="0"/>
              </a:spcAft>
              <a:buSzPts val="2400"/>
              <a:buChar char="○"/>
            </a:pPr>
            <a:r>
              <a:rPr lang="en"/>
              <a:t>Security (authentication, encryption)</a:t>
            </a:r>
            <a:endParaRPr/>
          </a:p>
          <a:p>
            <a:pPr indent="-419100" lvl="0" marL="457200" rtl="0" algn="l">
              <a:spcBef>
                <a:spcPts val="0"/>
              </a:spcBef>
              <a:spcAft>
                <a:spcPts val="0"/>
              </a:spcAft>
              <a:buSzPts val="3000"/>
              <a:buChar char="●"/>
            </a:pPr>
            <a:r>
              <a:rPr lang="en"/>
              <a:t>These aspects of element design benefit </a:t>
            </a:r>
            <a:r>
              <a:rPr lang="en"/>
              <a:t>greatly</a:t>
            </a:r>
            <a:r>
              <a:rPr lang="en"/>
              <a:t> from using a common approach.</a:t>
            </a:r>
            <a:endParaRPr/>
          </a:p>
          <a:p>
            <a:pPr indent="-381000" lvl="1" marL="914400" rtl="0" algn="l">
              <a:spcBef>
                <a:spcPts val="0"/>
              </a:spcBef>
              <a:spcAft>
                <a:spcPts val="0"/>
              </a:spcAft>
              <a:buSzPts val="2400"/>
              <a:buChar char="○"/>
            </a:pPr>
            <a:r>
              <a:rPr lang="en"/>
              <a:t>Even if we can’t just define a single package containing this type of processing.</a:t>
            </a:r>
            <a:endParaRPr/>
          </a:p>
          <a:p>
            <a:pPr indent="0" lvl="0" marL="457200" rtl="0" algn="l">
              <a:spcBef>
                <a:spcPts val="600"/>
              </a:spcBef>
              <a:spcAft>
                <a:spcPts val="0"/>
              </a:spcAft>
              <a:buNone/>
            </a:pPr>
            <a:r>
              <a:t/>
            </a:r>
            <a:endParaRPr/>
          </a:p>
        </p:txBody>
      </p:sp>
      <p:sp>
        <p:nvSpPr>
          <p:cNvPr id="208" name="Google Shape;208;p2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Message Logging</a:t>
            </a:r>
            <a:endParaRPr/>
          </a:p>
        </p:txBody>
      </p:sp>
      <p:sp>
        <p:nvSpPr>
          <p:cNvPr id="214" name="Google Shape;214;p3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93700" lvl="0" marL="457200" rtl="0" algn="l">
              <a:spcBef>
                <a:spcPts val="600"/>
              </a:spcBef>
              <a:spcAft>
                <a:spcPts val="0"/>
              </a:spcAft>
              <a:buSzPts val="2600"/>
              <a:buChar char="●"/>
            </a:pPr>
            <a:r>
              <a:rPr lang="en" sz="2600"/>
              <a:t>All components must log human-readable messages that clearly state what has occurred and any corrective action that is expected in response.</a:t>
            </a:r>
            <a:endParaRPr sz="2600"/>
          </a:p>
          <a:p>
            <a:pPr indent="-393700" lvl="0" marL="457200" rtl="0" algn="l">
              <a:spcBef>
                <a:spcPts val="0"/>
              </a:spcBef>
              <a:spcAft>
                <a:spcPts val="0"/>
              </a:spcAft>
              <a:buSzPts val="2600"/>
              <a:buChar char="●"/>
            </a:pPr>
            <a:r>
              <a:rPr lang="en" sz="2600"/>
              <a:t>Messages must be logged at one of the following levels: Fatal, Error, Warning, Information, Debug. </a:t>
            </a:r>
            <a:endParaRPr sz="2600"/>
          </a:p>
          <a:p>
            <a:pPr indent="-393700" lvl="0" marL="457200" rtl="0" algn="l">
              <a:spcBef>
                <a:spcPts val="0"/>
              </a:spcBef>
              <a:spcAft>
                <a:spcPts val="0"/>
              </a:spcAft>
              <a:buSzPts val="2600"/>
              <a:buChar char="●"/>
            </a:pPr>
            <a:r>
              <a:rPr lang="en" sz="2600"/>
              <a:t>Elements should log messages at all five possible logging levels.</a:t>
            </a:r>
            <a:endParaRPr sz="2600"/>
          </a:p>
          <a:p>
            <a:pPr indent="-393700" lvl="0" marL="457200" rtl="0" algn="l">
              <a:spcBef>
                <a:spcPts val="0"/>
              </a:spcBef>
              <a:spcAft>
                <a:spcPts val="0"/>
              </a:spcAft>
              <a:buSzPts val="2600"/>
              <a:buChar char="●"/>
            </a:pPr>
            <a:r>
              <a:rPr lang="en" sz="2600"/>
              <a:t>Logging should be achieved via a standard library (as defined later) to standardize destination, format, configuration, and so on.</a:t>
            </a:r>
            <a:endParaRPr sz="2600"/>
          </a:p>
        </p:txBody>
      </p:sp>
      <p:sp>
        <p:nvSpPr>
          <p:cNvPr id="215" name="Google Shape;215;p3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Design Constraints</a:t>
            </a:r>
            <a:endParaRPr/>
          </a:p>
        </p:txBody>
      </p:sp>
      <p:sp>
        <p:nvSpPr>
          <p:cNvPr id="221" name="Google Shape;221;p3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Define standard design approaches.</a:t>
            </a:r>
            <a:endParaRPr/>
          </a:p>
          <a:p>
            <a:pPr indent="-381000" lvl="1" marL="914400" rtl="0" algn="l">
              <a:spcBef>
                <a:spcPts val="0"/>
              </a:spcBef>
              <a:spcAft>
                <a:spcPts val="0"/>
              </a:spcAft>
              <a:buSzPts val="2400"/>
              <a:buChar char="○"/>
            </a:pPr>
            <a:r>
              <a:rPr lang="en"/>
              <a:t>Look for situations where common processing is performed orr where implementation of an element has system-wide impact.</a:t>
            </a:r>
            <a:endParaRPr/>
          </a:p>
          <a:p>
            <a:pPr indent="-381000" lvl="1" marL="914400" rtl="0" algn="l">
              <a:spcBef>
                <a:spcPts val="0"/>
              </a:spcBef>
              <a:spcAft>
                <a:spcPts val="0"/>
              </a:spcAft>
              <a:buSzPts val="2400"/>
              <a:buChar char="○"/>
            </a:pPr>
            <a:r>
              <a:rPr lang="en"/>
              <a:t>Define the approach, where it will be used, and why it should be used.</a:t>
            </a:r>
            <a:endParaRPr/>
          </a:p>
          <a:p>
            <a:pPr indent="-381000" lvl="1" marL="914400" rtl="0" algn="l">
              <a:spcBef>
                <a:spcPts val="0"/>
              </a:spcBef>
              <a:spcAft>
                <a:spcPts val="0"/>
              </a:spcAft>
              <a:buSzPts val="2400"/>
              <a:buChar char="○"/>
            </a:pPr>
            <a:r>
              <a:rPr lang="en"/>
              <a:t>Design patterns - recipes for solving design problems.</a:t>
            </a:r>
            <a:endParaRPr/>
          </a:p>
          <a:p>
            <a:pPr indent="-419100" lvl="0" marL="457200" rtl="0" algn="l">
              <a:spcBef>
                <a:spcPts val="0"/>
              </a:spcBef>
              <a:spcAft>
                <a:spcPts val="0"/>
              </a:spcAft>
              <a:buSzPts val="3000"/>
              <a:buChar char="●"/>
            </a:pPr>
            <a:r>
              <a:rPr lang="en"/>
              <a:t>Define common external elements</a:t>
            </a:r>
            <a:endParaRPr/>
          </a:p>
          <a:p>
            <a:pPr indent="-381000" lvl="1" marL="914400" rtl="0" algn="l">
              <a:spcBef>
                <a:spcPts val="0"/>
              </a:spcBef>
              <a:spcAft>
                <a:spcPts val="0"/>
              </a:spcAft>
              <a:buSzPts val="2400"/>
              <a:buChar char="○"/>
            </a:pPr>
            <a:r>
              <a:rPr lang="en"/>
              <a:t>Identify external software that can be reused to save development time or effort.</a:t>
            </a:r>
            <a:endParaRPr/>
          </a:p>
          <a:p>
            <a:pPr indent="-381000" lvl="1" marL="914400" rtl="0" algn="l">
              <a:spcBef>
                <a:spcPts val="0"/>
              </a:spcBef>
              <a:spcAft>
                <a:spcPts val="0"/>
              </a:spcAft>
              <a:buSzPts val="2400"/>
              <a:buChar char="○"/>
            </a:pPr>
            <a:r>
              <a:rPr lang="en"/>
              <a:t>Identify where and how it will be used.</a:t>
            </a:r>
            <a:endParaRPr/>
          </a:p>
        </p:txBody>
      </p:sp>
      <p:sp>
        <p:nvSpPr>
          <p:cNvPr id="222" name="Google Shape;222;p3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Standard Design for Internationalization</a:t>
            </a:r>
            <a:endParaRPr/>
          </a:p>
        </p:txBody>
      </p:sp>
      <p:sp>
        <p:nvSpPr>
          <p:cNvPr id="228" name="Google Shape;228;p3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sz="2000"/>
              <a:t>For internationalization of locale-sensitive resources, use an external resource catalog to store resources outside the source code files. </a:t>
            </a:r>
            <a:endParaRPr sz="2000"/>
          </a:p>
          <a:p>
            <a:pPr indent="-355600" lvl="1" marL="914400" rtl="0" algn="l">
              <a:spcBef>
                <a:spcPts val="0"/>
              </a:spcBef>
              <a:spcAft>
                <a:spcPts val="0"/>
              </a:spcAft>
              <a:buSzPts val="2000"/>
              <a:buChar char="○"/>
            </a:pPr>
            <a:r>
              <a:rPr lang="en" sz="2000"/>
              <a:t>This means that all strings must be extracted from a message catalog before they can be used in a program (e.g., to write a log message).</a:t>
            </a:r>
            <a:endParaRPr sz="2000"/>
          </a:p>
          <a:p>
            <a:pPr indent="-355600" lvl="0" marL="457200" rtl="0" algn="l">
              <a:spcBef>
                <a:spcPts val="0"/>
              </a:spcBef>
              <a:spcAft>
                <a:spcPts val="0"/>
              </a:spcAft>
              <a:buSzPts val="2000"/>
              <a:buChar char="●"/>
            </a:pPr>
            <a:r>
              <a:rPr lang="en" sz="2000"/>
              <a:t>As the server software is being written entirely in Java, the internationalization implementation will use the Java Platform’s native internationalization facilities: the resource bundle, the formatting classes in the java.text package, and the Locale class.</a:t>
            </a:r>
            <a:endParaRPr sz="2000"/>
          </a:p>
          <a:p>
            <a:pPr indent="-355600" lvl="0" marL="457200" rtl="0" algn="l">
              <a:spcBef>
                <a:spcPts val="0"/>
              </a:spcBef>
              <a:spcAft>
                <a:spcPts val="0"/>
              </a:spcAft>
              <a:buSzPts val="2000"/>
              <a:buChar char="●"/>
            </a:pPr>
            <a:r>
              <a:rPr lang="en" sz="2000"/>
              <a:t>The relationships between these different elements of the internationalization technology are as follows. [. . .]</a:t>
            </a:r>
            <a:endParaRPr sz="2000"/>
          </a:p>
          <a:p>
            <a:pPr indent="-355600" lvl="0" marL="457200" rtl="0" algn="l">
              <a:spcBef>
                <a:spcPts val="0"/>
              </a:spcBef>
              <a:spcAft>
                <a:spcPts val="0"/>
              </a:spcAft>
              <a:buSzPts val="2000"/>
              <a:buChar char="●"/>
            </a:pPr>
            <a:r>
              <a:rPr lang="en" sz="2000"/>
              <a:t>[You would place a definition of a design pattern for using the Java internationalization facilities here.]</a:t>
            </a:r>
            <a:endParaRPr sz="2000"/>
          </a:p>
        </p:txBody>
      </p:sp>
      <p:sp>
        <p:nvSpPr>
          <p:cNvPr id="229" name="Google Shape;229;p3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Standard External Elements for Logging </a:t>
            </a:r>
            <a:endParaRPr/>
          </a:p>
        </p:txBody>
      </p:sp>
      <p:sp>
        <p:nvSpPr>
          <p:cNvPr id="235" name="Google Shape;235;p3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All message logging must be performed using the standard CCJLog package, which is part of the standard build environment.</a:t>
            </a:r>
            <a:endParaRPr/>
          </a:p>
          <a:p>
            <a:pPr indent="-419100" lvl="0" marL="457200" rtl="0" algn="l">
              <a:spcBef>
                <a:spcPts val="0"/>
              </a:spcBef>
              <a:spcAft>
                <a:spcPts val="0"/>
              </a:spcAft>
              <a:buSzPts val="3000"/>
              <a:buChar char="●"/>
            </a:pPr>
            <a:r>
              <a:rPr lang="en"/>
              <a:t>The CCJLog package must be used in a standard way, which is documented as a code sample in the </a:t>
            </a:r>
            <a:r>
              <a:rPr lang="en">
                <a:latin typeface="Consolas"/>
                <a:ea typeface="Consolas"/>
                <a:cs typeface="Consolas"/>
                <a:sym typeface="Consolas"/>
              </a:rPr>
              <a:t>src/server/sample/logging/CCJLog</a:t>
            </a:r>
            <a:r>
              <a:rPr lang="en"/>
              <a:t> source directory.</a:t>
            </a:r>
            <a:endParaRPr/>
          </a:p>
        </p:txBody>
      </p:sp>
      <p:sp>
        <p:nvSpPr>
          <p:cNvPr id="236" name="Google Shape;236;p3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Concern: </a:t>
            </a:r>
            <a:endParaRPr/>
          </a:p>
          <a:p>
            <a:pPr indent="0" lvl="0" marL="0" rtl="0" algn="l">
              <a:spcBef>
                <a:spcPts val="0"/>
              </a:spcBef>
              <a:spcAft>
                <a:spcPts val="0"/>
              </a:spcAft>
              <a:buNone/>
            </a:pPr>
            <a:r>
              <a:rPr lang="en"/>
              <a:t>Design and Testing Standardization</a:t>
            </a:r>
            <a:endParaRPr/>
          </a:p>
        </p:txBody>
      </p:sp>
      <p:sp>
        <p:nvSpPr>
          <p:cNvPr id="242" name="Google Shape;242;p3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Design</a:t>
            </a:r>
            <a:endParaRPr/>
          </a:p>
          <a:p>
            <a:pPr indent="-381000" lvl="1" marL="914400" rtl="0" algn="l">
              <a:spcBef>
                <a:spcPts val="0"/>
              </a:spcBef>
              <a:spcAft>
                <a:spcPts val="0"/>
              </a:spcAft>
              <a:buSzPts val="2400"/>
              <a:buChar char="○"/>
            </a:pPr>
            <a:r>
              <a:rPr lang="en"/>
              <a:t>Software is developed by teams.</a:t>
            </a:r>
            <a:endParaRPr/>
          </a:p>
          <a:p>
            <a:pPr indent="-381000" lvl="1" marL="914400" rtl="0" algn="l">
              <a:spcBef>
                <a:spcPts val="0"/>
              </a:spcBef>
              <a:spcAft>
                <a:spcPts val="0"/>
              </a:spcAft>
              <a:buSzPts val="2400"/>
              <a:buChar char="○"/>
            </a:pPr>
            <a:r>
              <a:rPr lang="en"/>
              <a:t>Try to ensure common approaches to architectural design, class design, use of patterns, and interface design.</a:t>
            </a:r>
            <a:endParaRPr/>
          </a:p>
          <a:p>
            <a:pPr indent="-381000" lvl="1" marL="914400" rtl="0" algn="l">
              <a:spcBef>
                <a:spcPts val="0"/>
              </a:spcBef>
              <a:spcAft>
                <a:spcPts val="0"/>
              </a:spcAft>
              <a:buSzPts val="2400"/>
              <a:buChar char="○"/>
            </a:pPr>
            <a:r>
              <a:rPr lang="en"/>
              <a:t>Establish clear guiding principles, based on quality.</a:t>
            </a:r>
            <a:endParaRPr/>
          </a:p>
          <a:p>
            <a:pPr indent="0" lvl="0" marL="0" rtl="0" algn="l">
              <a:spcBef>
                <a:spcPts val="600"/>
              </a:spcBef>
              <a:spcAft>
                <a:spcPts val="0"/>
              </a:spcAft>
              <a:buNone/>
            </a:pPr>
            <a:r>
              <a:t/>
            </a:r>
            <a:endParaRPr sz="1100"/>
          </a:p>
          <a:p>
            <a:pPr indent="-419100" lvl="0" marL="457200" rtl="0" algn="l">
              <a:spcBef>
                <a:spcPts val="600"/>
              </a:spcBef>
              <a:spcAft>
                <a:spcPts val="0"/>
              </a:spcAft>
              <a:buSzPts val="3000"/>
              <a:buChar char="●"/>
            </a:pPr>
            <a:r>
              <a:rPr lang="en"/>
              <a:t>Testing</a:t>
            </a:r>
            <a:endParaRPr/>
          </a:p>
          <a:p>
            <a:pPr indent="-381000" lvl="1" marL="914400" rtl="0" algn="l">
              <a:spcBef>
                <a:spcPts val="0"/>
              </a:spcBef>
              <a:spcAft>
                <a:spcPts val="0"/>
              </a:spcAft>
              <a:buSzPts val="2400"/>
              <a:buChar char="○"/>
            </a:pPr>
            <a:r>
              <a:rPr lang="en"/>
              <a:t>Define common approaches, tool use, and testing conventions to ensure consistent testing efforts.</a:t>
            </a:r>
            <a:endParaRPr/>
          </a:p>
          <a:p>
            <a:pPr indent="-381000" lvl="1" marL="914400" rtl="0" algn="l">
              <a:spcBef>
                <a:spcPts val="0"/>
              </a:spcBef>
              <a:spcAft>
                <a:spcPts val="0"/>
              </a:spcAft>
              <a:buSzPts val="2400"/>
              <a:buChar char="○"/>
            </a:pPr>
            <a:r>
              <a:rPr lang="en"/>
              <a:t>Requires reasonable tool chain and workflow, standard test data, and automation.</a:t>
            </a:r>
            <a:endParaRPr/>
          </a:p>
        </p:txBody>
      </p:sp>
      <p:sp>
        <p:nvSpPr>
          <p:cNvPr id="243" name="Google Shape;243;p3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3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Concern: Codeline Organization</a:t>
            </a:r>
            <a:endParaRPr/>
          </a:p>
        </p:txBody>
      </p:sp>
      <p:sp>
        <p:nvSpPr>
          <p:cNvPr id="249" name="Google Shape;249;p3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Code must be stored in directories, managed in source control, built and tested regularly, and released into production.</a:t>
            </a:r>
            <a:endParaRPr/>
          </a:p>
          <a:p>
            <a:pPr indent="-419100" lvl="0" marL="457200" rtl="0" algn="l">
              <a:spcBef>
                <a:spcPts val="0"/>
              </a:spcBef>
              <a:spcAft>
                <a:spcPts val="0"/>
              </a:spcAft>
              <a:buSzPts val="3000"/>
              <a:buChar char="●"/>
            </a:pPr>
            <a:r>
              <a:rPr lang="en"/>
              <a:t>Managed through the </a:t>
            </a:r>
            <a:r>
              <a:rPr b="1" lang="en"/>
              <a:t>codeline structure</a:t>
            </a:r>
            <a:r>
              <a:rPr lang="en"/>
              <a:t>.</a:t>
            </a:r>
            <a:endParaRPr/>
          </a:p>
          <a:p>
            <a:pPr indent="-381000" lvl="1" marL="914400" rtl="0" algn="l">
              <a:spcBef>
                <a:spcPts val="0"/>
              </a:spcBef>
              <a:spcAft>
                <a:spcPts val="0"/>
              </a:spcAft>
              <a:buSzPts val="2400"/>
              <a:buChar char="○"/>
            </a:pPr>
            <a:r>
              <a:rPr lang="en"/>
              <a:t>Source control files with a well-defined structure.</a:t>
            </a:r>
            <a:endParaRPr/>
          </a:p>
          <a:p>
            <a:pPr indent="-381000" lvl="1" marL="914400" rtl="0" algn="l">
              <a:spcBef>
                <a:spcPts val="0"/>
              </a:spcBef>
              <a:spcAft>
                <a:spcPts val="0"/>
              </a:spcAft>
              <a:buSzPts val="2400"/>
              <a:buChar char="○"/>
            </a:pPr>
            <a:r>
              <a:rPr lang="en"/>
              <a:t>Stored in version management.</a:t>
            </a:r>
            <a:endParaRPr/>
          </a:p>
          <a:p>
            <a:pPr indent="-381000" lvl="1" marL="914400" rtl="0" algn="l">
              <a:spcBef>
                <a:spcPts val="0"/>
              </a:spcBef>
              <a:spcAft>
                <a:spcPts val="0"/>
              </a:spcAft>
              <a:buSzPts val="2400"/>
              <a:buChar char="○"/>
            </a:pPr>
            <a:r>
              <a:rPr lang="en"/>
              <a:t>With a associated automated system to build, test, and release the system.</a:t>
            </a:r>
            <a:endParaRPr/>
          </a:p>
          <a:p>
            <a:pPr indent="-381000" lvl="1" marL="914400" rtl="0" algn="l">
              <a:spcBef>
                <a:spcPts val="0"/>
              </a:spcBef>
              <a:spcAft>
                <a:spcPts val="0"/>
              </a:spcAft>
              <a:buSzPts val="2400"/>
              <a:buChar char="○"/>
            </a:pPr>
            <a:r>
              <a:rPr lang="en"/>
              <a:t>Should be defined as part of the development view.</a:t>
            </a:r>
            <a:endParaRPr/>
          </a:p>
        </p:txBody>
      </p:sp>
      <p:sp>
        <p:nvSpPr>
          <p:cNvPr id="250" name="Google Shape;250;p3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3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Codeline Organization</a:t>
            </a:r>
            <a:endParaRPr/>
          </a:p>
        </p:txBody>
      </p:sp>
      <p:sp>
        <p:nvSpPr>
          <p:cNvPr id="256" name="Google Shape;256;p3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Codeline organization </a:t>
            </a:r>
            <a:r>
              <a:rPr lang="en"/>
              <a:t>captures:</a:t>
            </a:r>
            <a:endParaRPr/>
          </a:p>
          <a:p>
            <a:pPr indent="-381000" lvl="0" marL="457200" rtl="0" algn="l">
              <a:spcBef>
                <a:spcPts val="600"/>
              </a:spcBef>
              <a:spcAft>
                <a:spcPts val="0"/>
              </a:spcAft>
              <a:buSzPts val="2400"/>
              <a:buChar char="●"/>
            </a:pPr>
            <a:r>
              <a:rPr lang="en" sz="2400"/>
              <a:t>How code will be organized into source files.</a:t>
            </a:r>
            <a:endParaRPr sz="2400"/>
          </a:p>
          <a:p>
            <a:pPr indent="-381000" lvl="0" marL="457200" rtl="0" algn="l">
              <a:spcBef>
                <a:spcPts val="0"/>
              </a:spcBef>
              <a:spcAft>
                <a:spcPts val="0"/>
              </a:spcAft>
              <a:buSzPts val="2400"/>
              <a:buChar char="●"/>
            </a:pPr>
            <a:r>
              <a:rPr lang="en" sz="2400"/>
              <a:t>How the files will be grouped into modules.</a:t>
            </a:r>
            <a:endParaRPr sz="2400"/>
          </a:p>
          <a:p>
            <a:pPr indent="-381000" lvl="0" marL="457200" rtl="0" algn="l">
              <a:spcBef>
                <a:spcPts val="0"/>
              </a:spcBef>
              <a:spcAft>
                <a:spcPts val="0"/>
              </a:spcAft>
              <a:buSzPts val="2400"/>
              <a:buChar char="●"/>
            </a:pPr>
            <a:r>
              <a:rPr lang="en" sz="2400"/>
              <a:t>What directory structure will be used to hold the files.</a:t>
            </a:r>
            <a:endParaRPr sz="2400"/>
          </a:p>
          <a:p>
            <a:pPr indent="-381000" lvl="0" marL="457200" rtl="0" algn="l">
              <a:spcBef>
                <a:spcPts val="0"/>
              </a:spcBef>
              <a:spcAft>
                <a:spcPts val="0"/>
              </a:spcAft>
              <a:buSzPts val="2400"/>
              <a:buChar char="●"/>
            </a:pPr>
            <a:r>
              <a:rPr lang="en" sz="2400"/>
              <a:t>How the source will be automatically built and tested.</a:t>
            </a:r>
            <a:endParaRPr sz="2400"/>
          </a:p>
          <a:p>
            <a:pPr indent="-381000" lvl="0" marL="457200" rtl="0" algn="l">
              <a:spcBef>
                <a:spcPts val="0"/>
              </a:spcBef>
              <a:spcAft>
                <a:spcPts val="0"/>
              </a:spcAft>
              <a:buSzPts val="2400"/>
              <a:buChar char="●"/>
            </a:pPr>
            <a:r>
              <a:rPr lang="en" sz="2400"/>
              <a:t>What type of tests will be run and when they are run.</a:t>
            </a:r>
            <a:endParaRPr sz="2400"/>
          </a:p>
          <a:p>
            <a:pPr indent="-381000" lvl="0" marL="457200" rtl="0" algn="l">
              <a:spcBef>
                <a:spcPts val="0"/>
              </a:spcBef>
              <a:spcAft>
                <a:spcPts val="0"/>
              </a:spcAft>
              <a:buSzPts val="2400"/>
              <a:buChar char="●"/>
            </a:pPr>
            <a:r>
              <a:rPr lang="en" sz="2400"/>
              <a:t>How the binaries will be released into a test or production environment for testing and use.</a:t>
            </a:r>
            <a:endParaRPr sz="2400"/>
          </a:p>
          <a:p>
            <a:pPr indent="-381000" lvl="0" marL="457200" rtl="0" algn="l">
              <a:spcBef>
                <a:spcPts val="0"/>
              </a:spcBef>
              <a:spcAft>
                <a:spcPts val="0"/>
              </a:spcAft>
              <a:buSzPts val="2400"/>
              <a:buChar char="●"/>
            </a:pPr>
            <a:r>
              <a:rPr lang="en" sz="2400"/>
              <a:t>How the source will be controlled using configuration management to coordinate multiple developers.</a:t>
            </a:r>
            <a:endParaRPr sz="2400"/>
          </a:p>
          <a:p>
            <a:pPr indent="-381000" lvl="0" marL="457200" rtl="0" algn="l">
              <a:spcBef>
                <a:spcPts val="0"/>
              </a:spcBef>
              <a:spcAft>
                <a:spcPts val="0"/>
              </a:spcAft>
              <a:buSzPts val="2400"/>
              <a:buChar char="●"/>
            </a:pPr>
            <a:r>
              <a:rPr lang="en" sz="2400"/>
              <a:t>What automated tools will be used for the build, test, and release process and how they will work together.</a:t>
            </a:r>
            <a:endParaRPr sz="2400"/>
          </a:p>
          <a:p>
            <a:pPr indent="0" lvl="0" marL="0" rtl="0" algn="l">
              <a:spcBef>
                <a:spcPts val="600"/>
              </a:spcBef>
              <a:spcAft>
                <a:spcPts val="0"/>
              </a:spcAft>
              <a:buNone/>
            </a:pPr>
            <a:r>
              <a:t/>
            </a:r>
            <a:endParaRPr sz="2400"/>
          </a:p>
        </p:txBody>
      </p:sp>
      <p:sp>
        <p:nvSpPr>
          <p:cNvPr id="257" name="Google Shape;257;p3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3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For any system of substantial size, continuous integration should be the goal</a:t>
            </a:r>
            <a:br>
              <a:rPr lang="en"/>
            </a:br>
            <a:r>
              <a:rPr lang="en"/>
              <a:t>Every time a commit occurs on stable or development branch</a:t>
            </a:r>
            <a:br>
              <a:rPr lang="en"/>
            </a:br>
            <a:r>
              <a:rPr lang="en"/>
              <a:t>System is automatically rebuilt</a:t>
            </a:r>
            <a:br>
              <a:rPr lang="en"/>
            </a:br>
            <a:r>
              <a:rPr lang="en"/>
              <a:t>Tests are run in increasing scope: unit / subsystem / system</a:t>
            </a:r>
            <a:br>
              <a:rPr lang="en"/>
            </a:br>
            <a:r>
              <a:rPr lang="en"/>
              <a:t>Failures are reported to interested stakeholders</a:t>
            </a:r>
            <a:br>
              <a:rPr lang="en"/>
            </a:br>
            <a:r>
              <a:rPr lang="en"/>
              <a:t>Goal: always have a shippable product.</a:t>
            </a:r>
            <a:endParaRPr/>
          </a:p>
        </p:txBody>
      </p:sp>
      <p:sp>
        <p:nvSpPr>
          <p:cNvPr id="264" name="Google Shape;264;p3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Viewpoints</a:t>
            </a:r>
            <a:endParaRPr/>
          </a:p>
        </p:txBody>
      </p:sp>
      <p:sp>
        <p:nvSpPr>
          <p:cNvPr id="64" name="Google Shape;64;p1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This class and next…</a:t>
            </a:r>
            <a:endParaRPr/>
          </a:p>
          <a:p>
            <a:pPr indent="-419100" lvl="0" marL="457200" rtl="0" algn="l">
              <a:spcBef>
                <a:spcPts val="0"/>
              </a:spcBef>
              <a:spcAft>
                <a:spcPts val="0"/>
              </a:spcAft>
              <a:buSzPts val="3000"/>
              <a:buChar char="●"/>
            </a:pPr>
            <a:r>
              <a:rPr lang="en"/>
              <a:t>The </a:t>
            </a:r>
            <a:r>
              <a:rPr b="1" lang="en"/>
              <a:t>Development View</a:t>
            </a:r>
            <a:r>
              <a:rPr lang="en"/>
              <a:t> defines how to implement the system.</a:t>
            </a:r>
            <a:endParaRPr/>
          </a:p>
          <a:p>
            <a:pPr indent="-419100" lvl="0" marL="457200" rtl="0" algn="l">
              <a:spcBef>
                <a:spcPts val="0"/>
              </a:spcBef>
              <a:spcAft>
                <a:spcPts val="0"/>
              </a:spcAft>
              <a:buSzPts val="3000"/>
              <a:buChar char="●"/>
            </a:pPr>
            <a:r>
              <a:rPr lang="en"/>
              <a:t>The </a:t>
            </a:r>
            <a:r>
              <a:rPr b="1" lang="en"/>
              <a:t>Deployment View</a:t>
            </a:r>
            <a:r>
              <a:rPr lang="en"/>
              <a:t> defines how to transition the system to live operation.</a:t>
            </a:r>
            <a:endParaRPr/>
          </a:p>
          <a:p>
            <a:pPr indent="-419100" lvl="0" marL="457200" rtl="0" algn="l">
              <a:spcBef>
                <a:spcPts val="0"/>
              </a:spcBef>
              <a:spcAft>
                <a:spcPts val="0"/>
              </a:spcAft>
              <a:buSzPts val="3000"/>
              <a:buChar char="●"/>
            </a:pPr>
            <a:r>
              <a:rPr lang="en"/>
              <a:t>The </a:t>
            </a:r>
            <a:r>
              <a:rPr b="1" lang="en"/>
              <a:t>Operational</a:t>
            </a:r>
            <a:r>
              <a:rPr lang="en"/>
              <a:t> </a:t>
            </a:r>
            <a:r>
              <a:rPr b="1" lang="en"/>
              <a:t>View</a:t>
            </a:r>
            <a:r>
              <a:rPr lang="en"/>
              <a:t> defines how to keep the system alive in the field.</a:t>
            </a:r>
            <a:endParaRPr/>
          </a:p>
        </p:txBody>
      </p:sp>
      <p:sp>
        <p:nvSpPr>
          <p:cNvPr id="65" name="Google Shape;65;p1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3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Continuous Integration</a:t>
            </a:r>
            <a:endParaRPr/>
          </a:p>
        </p:txBody>
      </p:sp>
      <p:sp>
        <p:nvSpPr>
          <p:cNvPr id="270" name="Google Shape;270;p3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Development practice that requires code be frequently checked into a shared repository.</a:t>
            </a:r>
            <a:endParaRPr/>
          </a:p>
          <a:p>
            <a:pPr indent="-419100" lvl="0" marL="457200" rtl="0" algn="l">
              <a:spcBef>
                <a:spcPts val="0"/>
              </a:spcBef>
              <a:spcAft>
                <a:spcPts val="0"/>
              </a:spcAft>
              <a:buSzPts val="3000"/>
              <a:buChar char="●"/>
            </a:pPr>
            <a:r>
              <a:rPr lang="en"/>
              <a:t>Each check-in is then verified by an automated build.</a:t>
            </a:r>
            <a:endParaRPr/>
          </a:p>
          <a:p>
            <a:pPr indent="-381000" lvl="1" marL="914400" rtl="0" algn="l">
              <a:spcBef>
                <a:spcPts val="0"/>
              </a:spcBef>
              <a:spcAft>
                <a:spcPts val="0"/>
              </a:spcAft>
              <a:buSzPts val="2400"/>
              <a:buChar char="○"/>
            </a:pPr>
            <a:r>
              <a:rPr lang="en"/>
              <a:t>The system is compiled and subjected to an automated test suite, then packaged into a new executable.</a:t>
            </a:r>
            <a:endParaRPr/>
          </a:p>
          <a:p>
            <a:pPr indent="-419100" lvl="0" marL="457200" rtl="0" algn="l">
              <a:spcBef>
                <a:spcPts val="0"/>
              </a:spcBef>
              <a:spcAft>
                <a:spcPts val="0"/>
              </a:spcAft>
              <a:buSzPts val="3000"/>
              <a:buChar char="●"/>
            </a:pPr>
            <a:r>
              <a:rPr lang="en"/>
              <a:t>By integrating regularly, developers can detect errors quickly, and locate them more easily.</a:t>
            </a:r>
            <a:endParaRPr/>
          </a:p>
          <a:p>
            <a:pPr indent="-419100" lvl="0" marL="457200" rtl="0" algn="l">
              <a:spcBef>
                <a:spcPts val="0"/>
              </a:spcBef>
              <a:spcAft>
                <a:spcPts val="0"/>
              </a:spcAft>
              <a:buSzPts val="3000"/>
              <a:buChar char="●"/>
            </a:pPr>
            <a:r>
              <a:rPr lang="en"/>
              <a:t>Goal: </a:t>
            </a:r>
            <a:r>
              <a:rPr b="1" lang="en"/>
              <a:t>always have a shippable product!</a:t>
            </a:r>
            <a:endParaRPr b="1"/>
          </a:p>
          <a:p>
            <a:pPr indent="0" lvl="0" marL="0" rtl="0" algn="l">
              <a:spcBef>
                <a:spcPts val="60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3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CI Practices</a:t>
            </a:r>
            <a:endParaRPr/>
          </a:p>
        </p:txBody>
      </p:sp>
      <p:sp>
        <p:nvSpPr>
          <p:cNvPr id="276" name="Google Shape;276;p3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06400" lvl="0" marL="457200" rtl="0" algn="l">
              <a:spcBef>
                <a:spcPts val="600"/>
              </a:spcBef>
              <a:spcAft>
                <a:spcPts val="0"/>
              </a:spcAft>
              <a:buSzPts val="2800"/>
              <a:buChar char="●"/>
            </a:pPr>
            <a:r>
              <a:rPr lang="en" sz="2800"/>
              <a:t>Maintain a code repository.</a:t>
            </a:r>
            <a:endParaRPr sz="2800"/>
          </a:p>
          <a:p>
            <a:pPr indent="-406400" lvl="0" marL="457200" rtl="0" algn="l">
              <a:spcBef>
                <a:spcPts val="0"/>
              </a:spcBef>
              <a:spcAft>
                <a:spcPts val="0"/>
              </a:spcAft>
              <a:buSzPts val="2800"/>
              <a:buChar char="●"/>
            </a:pPr>
            <a:r>
              <a:rPr lang="en" sz="2800"/>
              <a:t>Automate the build.</a:t>
            </a:r>
            <a:endParaRPr sz="2800"/>
          </a:p>
          <a:p>
            <a:pPr indent="-406400" lvl="0" marL="457200" rtl="0" algn="l">
              <a:spcBef>
                <a:spcPts val="0"/>
              </a:spcBef>
              <a:spcAft>
                <a:spcPts val="0"/>
              </a:spcAft>
              <a:buSzPts val="2800"/>
              <a:buChar char="●"/>
            </a:pPr>
            <a:r>
              <a:rPr lang="en" sz="2800"/>
              <a:t>Make the build self-testing.</a:t>
            </a:r>
            <a:endParaRPr sz="2800"/>
          </a:p>
          <a:p>
            <a:pPr indent="-406400" lvl="0" marL="457200" rtl="0" algn="l">
              <a:spcBef>
                <a:spcPts val="0"/>
              </a:spcBef>
              <a:spcAft>
                <a:spcPts val="0"/>
              </a:spcAft>
              <a:buSzPts val="2800"/>
              <a:buChar char="●"/>
            </a:pPr>
            <a:r>
              <a:rPr lang="en" sz="2800"/>
              <a:t>Every commit should be built.</a:t>
            </a:r>
            <a:endParaRPr sz="2800"/>
          </a:p>
          <a:p>
            <a:pPr indent="-406400" lvl="0" marL="457200" rtl="0" algn="l">
              <a:spcBef>
                <a:spcPts val="0"/>
              </a:spcBef>
              <a:spcAft>
                <a:spcPts val="0"/>
              </a:spcAft>
              <a:buSzPts val="2800"/>
              <a:buChar char="●"/>
            </a:pPr>
            <a:r>
              <a:rPr lang="en" sz="2800"/>
              <a:t>Keep the build fast.</a:t>
            </a:r>
            <a:endParaRPr sz="2800"/>
          </a:p>
          <a:p>
            <a:pPr indent="-406400" lvl="0" marL="457200" rtl="0" algn="l">
              <a:spcBef>
                <a:spcPts val="0"/>
              </a:spcBef>
              <a:spcAft>
                <a:spcPts val="0"/>
              </a:spcAft>
              <a:buSzPts val="2800"/>
              <a:buChar char="●"/>
            </a:pPr>
            <a:r>
              <a:rPr lang="en" sz="2800"/>
              <a:t>Test in a clone of the production environment.</a:t>
            </a:r>
            <a:endParaRPr sz="2800"/>
          </a:p>
          <a:p>
            <a:pPr indent="-406400" lvl="0" marL="457200" rtl="0" algn="l">
              <a:spcBef>
                <a:spcPts val="0"/>
              </a:spcBef>
              <a:spcAft>
                <a:spcPts val="0"/>
              </a:spcAft>
              <a:buSzPts val="2800"/>
              <a:buChar char="●"/>
            </a:pPr>
            <a:r>
              <a:rPr lang="en" sz="2800"/>
              <a:t>Make it easy to get the latest executable.</a:t>
            </a:r>
            <a:endParaRPr sz="2800"/>
          </a:p>
          <a:p>
            <a:pPr indent="-406400" lvl="0" marL="457200" rtl="0" algn="l">
              <a:spcBef>
                <a:spcPts val="0"/>
              </a:spcBef>
              <a:spcAft>
                <a:spcPts val="0"/>
              </a:spcAft>
              <a:buSzPts val="2800"/>
              <a:buChar char="●"/>
            </a:pPr>
            <a:r>
              <a:rPr lang="en" sz="2800"/>
              <a:t>Everyone can see build results.</a:t>
            </a:r>
            <a:endParaRPr sz="2800"/>
          </a:p>
          <a:p>
            <a:pPr indent="-406400" lvl="0" marL="457200" rtl="0" algn="l">
              <a:spcBef>
                <a:spcPts val="0"/>
              </a:spcBef>
              <a:spcAft>
                <a:spcPts val="0"/>
              </a:spcAft>
              <a:buSzPts val="2800"/>
              <a:buChar char="●"/>
            </a:pPr>
            <a:r>
              <a:rPr lang="en" sz="2800"/>
              <a:t>Automate deployment.</a:t>
            </a:r>
            <a:endParaRPr sz="2800"/>
          </a:p>
          <a:p>
            <a:pPr indent="0" lvl="0" marL="0" rtl="0" algn="l">
              <a:spcBef>
                <a:spcPts val="60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4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Integration is Performed</a:t>
            </a:r>
            <a:endParaRPr/>
          </a:p>
        </p:txBody>
      </p:sp>
      <p:sp>
        <p:nvSpPr>
          <p:cNvPr id="282" name="Google Shape;282;p4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Developers check out code to their machine.</a:t>
            </a:r>
            <a:endParaRPr/>
          </a:p>
          <a:p>
            <a:pPr indent="-419100" lvl="0" marL="457200" rtl="0" algn="l">
              <a:spcBef>
                <a:spcPts val="0"/>
              </a:spcBef>
              <a:spcAft>
                <a:spcPts val="0"/>
              </a:spcAft>
              <a:buSzPts val="3000"/>
              <a:buChar char="●"/>
            </a:pPr>
            <a:r>
              <a:rPr lang="en"/>
              <a:t>Changes are committed to the repository.</a:t>
            </a:r>
            <a:endParaRPr/>
          </a:p>
          <a:p>
            <a:pPr indent="-419100" lvl="0" marL="457200" rtl="0" algn="l">
              <a:spcBef>
                <a:spcPts val="0"/>
              </a:spcBef>
              <a:spcAft>
                <a:spcPts val="0"/>
              </a:spcAft>
              <a:buSzPts val="3000"/>
              <a:buChar char="●"/>
            </a:pPr>
            <a:r>
              <a:rPr lang="en"/>
              <a:t>The CI server: </a:t>
            </a:r>
            <a:endParaRPr/>
          </a:p>
          <a:p>
            <a:pPr indent="-381000" lvl="1" marL="914400" rtl="0" algn="l">
              <a:spcBef>
                <a:spcPts val="0"/>
              </a:spcBef>
              <a:spcAft>
                <a:spcPts val="0"/>
              </a:spcAft>
              <a:buSzPts val="2400"/>
              <a:buChar char="○"/>
            </a:pPr>
            <a:r>
              <a:rPr lang="en"/>
              <a:t>Monitors the repository and checks out changes when they occur.</a:t>
            </a:r>
            <a:endParaRPr/>
          </a:p>
          <a:p>
            <a:pPr indent="-381000" lvl="1" marL="914400" rtl="0" algn="l">
              <a:spcBef>
                <a:spcPts val="0"/>
              </a:spcBef>
              <a:spcAft>
                <a:spcPts val="0"/>
              </a:spcAft>
              <a:buSzPts val="2400"/>
              <a:buChar char="○"/>
            </a:pPr>
            <a:r>
              <a:rPr lang="en"/>
              <a:t>Builds the system and runs unit/integration tests.</a:t>
            </a:r>
            <a:endParaRPr/>
          </a:p>
          <a:p>
            <a:pPr indent="-381000" lvl="1" marL="914400" rtl="0" algn="l">
              <a:spcBef>
                <a:spcPts val="0"/>
              </a:spcBef>
              <a:spcAft>
                <a:spcPts val="0"/>
              </a:spcAft>
              <a:buSzPts val="2400"/>
              <a:buChar char="○"/>
            </a:pPr>
            <a:r>
              <a:rPr lang="en"/>
              <a:t>Releases deployable artefacts for testing.</a:t>
            </a:r>
            <a:endParaRPr/>
          </a:p>
          <a:p>
            <a:pPr indent="-381000" lvl="1" marL="914400" rtl="0" algn="l">
              <a:spcBef>
                <a:spcPts val="0"/>
              </a:spcBef>
              <a:spcAft>
                <a:spcPts val="0"/>
              </a:spcAft>
              <a:buSzPts val="2400"/>
              <a:buChar char="○"/>
            </a:pPr>
            <a:r>
              <a:rPr lang="en"/>
              <a:t>Assigns a build label to the version of the code.</a:t>
            </a:r>
            <a:endParaRPr/>
          </a:p>
          <a:p>
            <a:pPr indent="-381000" lvl="1" marL="914400" rtl="0" algn="l">
              <a:spcBef>
                <a:spcPts val="0"/>
              </a:spcBef>
              <a:spcAft>
                <a:spcPts val="0"/>
              </a:spcAft>
              <a:buSzPts val="2400"/>
              <a:buChar char="○"/>
            </a:pPr>
            <a:r>
              <a:rPr lang="en"/>
              <a:t>Informs the team of the successful build.</a:t>
            </a:r>
            <a:endParaRPr sz="28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4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Integration is Performed</a:t>
            </a:r>
            <a:endParaRPr/>
          </a:p>
        </p:txBody>
      </p:sp>
      <p:sp>
        <p:nvSpPr>
          <p:cNvPr id="288" name="Google Shape;288;p4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If the build or tests fail, the CI server alerts the team.</a:t>
            </a:r>
            <a:endParaRPr/>
          </a:p>
          <a:p>
            <a:pPr indent="-381000" lvl="1" marL="914400" rtl="0" algn="l">
              <a:spcBef>
                <a:spcPts val="0"/>
              </a:spcBef>
              <a:spcAft>
                <a:spcPts val="0"/>
              </a:spcAft>
              <a:buSzPts val="2400"/>
              <a:buChar char="○"/>
            </a:pPr>
            <a:r>
              <a:rPr lang="en"/>
              <a:t>The team fixes the issue at the earliest opportunity.</a:t>
            </a:r>
            <a:endParaRPr/>
          </a:p>
          <a:p>
            <a:pPr indent="-381000" lvl="1" marL="914400" rtl="0" algn="l">
              <a:spcBef>
                <a:spcPts val="0"/>
              </a:spcBef>
              <a:spcAft>
                <a:spcPts val="0"/>
              </a:spcAft>
              <a:buSzPts val="2400"/>
              <a:buChar char="○"/>
            </a:pPr>
            <a:r>
              <a:rPr lang="en"/>
              <a:t>Developers are expected not to check in code they know is broken.</a:t>
            </a:r>
            <a:endParaRPr/>
          </a:p>
          <a:p>
            <a:pPr indent="-381000" lvl="1" marL="914400" rtl="0" algn="l">
              <a:spcBef>
                <a:spcPts val="0"/>
              </a:spcBef>
              <a:spcAft>
                <a:spcPts val="0"/>
              </a:spcAft>
              <a:buSzPts val="2400"/>
              <a:buChar char="○"/>
            </a:pPr>
            <a:r>
              <a:rPr lang="en"/>
              <a:t>Developers are expected to write and run tests on all code before checking it in.</a:t>
            </a:r>
            <a:endParaRPr/>
          </a:p>
          <a:p>
            <a:pPr indent="-381000" lvl="1" marL="914400" rtl="0" algn="l">
              <a:spcBef>
                <a:spcPts val="0"/>
              </a:spcBef>
              <a:spcAft>
                <a:spcPts val="0"/>
              </a:spcAft>
              <a:buSzPts val="2400"/>
              <a:buChar char="○"/>
            </a:pPr>
            <a:r>
              <a:rPr lang="en"/>
              <a:t>No one is allowed to check in while a build is broken.</a:t>
            </a:r>
            <a:endParaRPr/>
          </a:p>
          <a:p>
            <a:pPr indent="-419100" lvl="0" marL="457200" rtl="0" algn="l">
              <a:spcBef>
                <a:spcPts val="0"/>
              </a:spcBef>
              <a:spcAft>
                <a:spcPts val="0"/>
              </a:spcAft>
              <a:buSzPts val="3000"/>
              <a:buChar char="●"/>
            </a:pPr>
            <a:r>
              <a:rPr lang="en"/>
              <a:t>Continue to continually integrate and test throughout the project.</a:t>
            </a:r>
            <a:endParaRPr>
              <a:solidFill>
                <a:srgbClr val="333333"/>
              </a:solidFill>
            </a:endParaRPr>
          </a:p>
          <a:p>
            <a:pPr indent="0" lvl="0" marL="0" rtl="0" algn="l">
              <a:spcBef>
                <a:spcPts val="600"/>
              </a:spcBef>
              <a:spcAft>
                <a:spcPts val="0"/>
              </a:spcAft>
              <a:buNone/>
            </a:pPr>
            <a:r>
              <a:t/>
            </a:r>
            <a:endParaRPr sz="28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4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Common Approaches</a:t>
            </a:r>
            <a:endParaRPr/>
          </a:p>
        </p:txBody>
      </p:sp>
      <p:sp>
        <p:nvSpPr>
          <p:cNvPr id="294" name="Google Shape;294;p4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Build environment</a:t>
            </a:r>
            <a:endParaRPr/>
          </a:p>
          <a:p>
            <a:pPr indent="-381000" lvl="1" marL="914400" rtl="0" algn="l">
              <a:spcBef>
                <a:spcPts val="0"/>
              </a:spcBef>
              <a:spcAft>
                <a:spcPts val="0"/>
              </a:spcAft>
              <a:buSzPts val="2400"/>
              <a:buChar char="○"/>
            </a:pPr>
            <a:r>
              <a:rPr lang="en"/>
              <a:t>Machine configuration can be problematic</a:t>
            </a:r>
            <a:endParaRPr/>
          </a:p>
          <a:p>
            <a:pPr indent="-381000" lvl="1" marL="914400" rtl="0" algn="l">
              <a:spcBef>
                <a:spcPts val="0"/>
              </a:spcBef>
              <a:spcAft>
                <a:spcPts val="0"/>
              </a:spcAft>
              <a:buSzPts val="2400"/>
              <a:buChar char="○"/>
            </a:pPr>
            <a:r>
              <a:rPr lang="en" u="sng">
                <a:solidFill>
                  <a:schemeClr val="hlink"/>
                </a:solidFill>
                <a:hlinkClick r:id="rId3"/>
              </a:rPr>
              <a:t>https://travis-ci.org/</a:t>
            </a:r>
            <a:endParaRPr/>
          </a:p>
          <a:p>
            <a:pPr indent="-381000" lvl="1" marL="914400" rtl="0" algn="l">
              <a:spcBef>
                <a:spcPts val="0"/>
              </a:spcBef>
              <a:spcAft>
                <a:spcPts val="0"/>
              </a:spcAft>
              <a:buSzPts val="2400"/>
              <a:buChar char="○"/>
            </a:pPr>
            <a:r>
              <a:rPr lang="en"/>
              <a:t>Build from bare-bones linux platform</a:t>
            </a:r>
            <a:endParaRPr/>
          </a:p>
          <a:p>
            <a:pPr indent="-381000" lvl="1" marL="914400" rtl="0" algn="l">
              <a:spcBef>
                <a:spcPts val="0"/>
              </a:spcBef>
              <a:spcAft>
                <a:spcPts val="0"/>
              </a:spcAft>
              <a:buSzPts val="2400"/>
              <a:buChar char="○"/>
            </a:pPr>
            <a:r>
              <a:rPr lang="en"/>
              <a:t>Ensures build works on clean install</a:t>
            </a:r>
            <a:endParaRPr/>
          </a:p>
          <a:p>
            <a:pPr indent="-419100" lvl="0" marL="457200" rtl="0" algn="l">
              <a:spcBef>
                <a:spcPts val="0"/>
              </a:spcBef>
              <a:spcAft>
                <a:spcPts val="0"/>
              </a:spcAft>
              <a:buSzPts val="3000"/>
              <a:buChar char="●"/>
            </a:pPr>
            <a:r>
              <a:rPr lang="en"/>
              <a:t>Deployment as Virtual Machine</a:t>
            </a:r>
            <a:endParaRPr/>
          </a:p>
          <a:p>
            <a:pPr indent="-381000" lvl="1" marL="914400" rtl="0" algn="l">
              <a:spcBef>
                <a:spcPts val="0"/>
              </a:spcBef>
              <a:spcAft>
                <a:spcPts val="0"/>
              </a:spcAft>
              <a:buSzPts val="2400"/>
              <a:buChar char="○"/>
            </a:pPr>
            <a:r>
              <a:rPr lang="en"/>
              <a:t>Application is packaged up as part of an image </a:t>
            </a:r>
            <a:endParaRPr/>
          </a:p>
          <a:p>
            <a:pPr indent="-381000" lvl="1" marL="914400" rtl="0" algn="l">
              <a:spcBef>
                <a:spcPts val="0"/>
              </a:spcBef>
              <a:spcAft>
                <a:spcPts val="0"/>
              </a:spcAft>
              <a:buSzPts val="2400"/>
              <a:buChar char="○"/>
            </a:pPr>
            <a:r>
              <a:rPr lang="en"/>
              <a:t>Can easily be “spun up” on many machines</a:t>
            </a:r>
            <a:endParaRPr/>
          </a:p>
          <a:p>
            <a:pPr indent="-419100" lvl="0" marL="457200" rtl="0" algn="l">
              <a:spcBef>
                <a:spcPts val="0"/>
              </a:spcBef>
              <a:spcAft>
                <a:spcPts val="0"/>
              </a:spcAft>
              <a:buSzPts val="3000"/>
              <a:buChar char="●"/>
            </a:pPr>
            <a:r>
              <a:rPr lang="en"/>
              <a:t>Deployment as container</a:t>
            </a:r>
            <a:endParaRPr/>
          </a:p>
          <a:p>
            <a:pPr indent="-381000" lvl="1" marL="914400" rtl="0" algn="l">
              <a:spcBef>
                <a:spcPts val="0"/>
              </a:spcBef>
              <a:spcAft>
                <a:spcPts val="0"/>
              </a:spcAft>
              <a:buSzPts val="2400"/>
              <a:buChar char="○"/>
            </a:pPr>
            <a:r>
              <a:rPr lang="en" u="sng">
                <a:solidFill>
                  <a:schemeClr val="hlink"/>
                </a:solidFill>
                <a:hlinkClick r:id="rId4"/>
              </a:rPr>
              <a:t>https://www.docker.com/</a:t>
            </a:r>
            <a:endParaRPr/>
          </a:p>
          <a:p>
            <a:pPr indent="-381000" lvl="1" marL="914400" rtl="0" algn="l">
              <a:spcBef>
                <a:spcPts val="0"/>
              </a:spcBef>
              <a:spcAft>
                <a:spcPts val="0"/>
              </a:spcAft>
              <a:buSzPts val="2400"/>
              <a:buChar char="○"/>
            </a:pPr>
            <a:r>
              <a:rPr lang="en"/>
              <a:t>Like a “lightweight VM” </a:t>
            </a:r>
            <a:endParaRPr/>
          </a:p>
          <a:p>
            <a:pPr indent="-381000" lvl="1" marL="914400" rtl="0" algn="l">
              <a:spcBef>
                <a:spcPts val="0"/>
              </a:spcBef>
              <a:spcAft>
                <a:spcPts val="0"/>
              </a:spcAft>
              <a:buSzPts val="2400"/>
              <a:buChar char="○"/>
            </a:pPr>
            <a:r>
              <a:rPr lang="en"/>
              <a:t>Allows isolated “microcomponents” to be easily deployed.</a:t>
            </a:r>
            <a:endParaRPr/>
          </a:p>
        </p:txBody>
      </p:sp>
      <p:sp>
        <p:nvSpPr>
          <p:cNvPr id="295" name="Google Shape;295;p4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4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Food for Thought</a:t>
            </a:r>
            <a:endParaRPr/>
          </a:p>
        </p:txBody>
      </p:sp>
      <p:sp>
        <p:nvSpPr>
          <p:cNvPr id="301" name="Google Shape;301;p4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Have you defined a clear strategy for organizing the source code packages?</a:t>
            </a:r>
            <a:endParaRPr/>
          </a:p>
          <a:p>
            <a:pPr indent="-419100" lvl="0" marL="457200" rtl="0" algn="l">
              <a:spcBef>
                <a:spcPts val="0"/>
              </a:spcBef>
              <a:spcAft>
                <a:spcPts val="0"/>
              </a:spcAft>
              <a:buSzPts val="3000"/>
              <a:buChar char="●"/>
            </a:pPr>
            <a:r>
              <a:rPr lang="en"/>
              <a:t>Have you defined a set of rules governing the dependencies that can exist between packages at different abstraction levels?</a:t>
            </a:r>
            <a:endParaRPr/>
          </a:p>
          <a:p>
            <a:pPr indent="-419100" lvl="0" marL="457200" rtl="0" algn="l">
              <a:spcBef>
                <a:spcPts val="0"/>
              </a:spcBef>
              <a:spcAft>
                <a:spcPts val="0"/>
              </a:spcAft>
              <a:buSzPts val="3000"/>
              <a:buChar char="●"/>
            </a:pPr>
            <a:r>
              <a:rPr lang="en"/>
              <a:t>Have you identified all of the aspects of element implementation that need to be standardized across the system?</a:t>
            </a:r>
            <a:endParaRPr/>
          </a:p>
          <a:p>
            <a:pPr indent="-419100" lvl="0" marL="457200" rtl="0" algn="l">
              <a:spcBef>
                <a:spcPts val="0"/>
              </a:spcBef>
              <a:spcAft>
                <a:spcPts val="0"/>
              </a:spcAft>
              <a:buSzPts val="3000"/>
              <a:buChar char="●"/>
            </a:pPr>
            <a:r>
              <a:rPr lang="en"/>
              <a:t>Have you clearly defined how any standard processing should be performed?</a:t>
            </a:r>
            <a:endParaRPr/>
          </a:p>
        </p:txBody>
      </p:sp>
      <p:sp>
        <p:nvSpPr>
          <p:cNvPr id="302" name="Google Shape;302;p4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4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Food for Thought</a:t>
            </a:r>
            <a:endParaRPr/>
          </a:p>
        </p:txBody>
      </p:sp>
      <p:sp>
        <p:nvSpPr>
          <p:cNvPr id="308" name="Google Shape;308;p4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Have you identified standard approaches to design that you need all element designers and implementers to follow? </a:t>
            </a:r>
            <a:endParaRPr/>
          </a:p>
          <a:p>
            <a:pPr indent="-381000" lvl="1" marL="914400" rtl="0" algn="l">
              <a:spcBef>
                <a:spcPts val="0"/>
              </a:spcBef>
              <a:spcAft>
                <a:spcPts val="0"/>
              </a:spcAft>
              <a:buSzPts val="2400"/>
              <a:buChar char="○"/>
            </a:pPr>
            <a:r>
              <a:rPr lang="en"/>
              <a:t>If so, do your software developers accept and understand these approaches?</a:t>
            </a:r>
            <a:endParaRPr/>
          </a:p>
          <a:p>
            <a:pPr indent="-419100" lvl="0" marL="457200" rtl="0" algn="l">
              <a:spcBef>
                <a:spcPts val="0"/>
              </a:spcBef>
              <a:spcAft>
                <a:spcPts val="0"/>
              </a:spcAft>
              <a:buSzPts val="3000"/>
              <a:buChar char="●"/>
            </a:pPr>
            <a:r>
              <a:rPr lang="en"/>
              <a:t>Will a clear set of standard third-party software elements be used across all element implementations? </a:t>
            </a:r>
            <a:endParaRPr/>
          </a:p>
          <a:p>
            <a:pPr indent="-381000" lvl="1" marL="914400" rtl="0" algn="l">
              <a:spcBef>
                <a:spcPts val="0"/>
              </a:spcBef>
              <a:spcAft>
                <a:spcPts val="0"/>
              </a:spcAft>
              <a:buSzPts val="2400"/>
              <a:buChar char="○"/>
            </a:pPr>
            <a:r>
              <a:rPr lang="en"/>
              <a:t>Have you defined the way they should be used?</a:t>
            </a:r>
            <a:endParaRPr/>
          </a:p>
        </p:txBody>
      </p:sp>
      <p:sp>
        <p:nvSpPr>
          <p:cNvPr id="309" name="Google Shape;309;p4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4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Food for Thought</a:t>
            </a:r>
            <a:endParaRPr/>
          </a:p>
        </p:txBody>
      </p:sp>
      <p:sp>
        <p:nvSpPr>
          <p:cNvPr id="315" name="Google Shape;315;p4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Will the development and test environments work reliably and be usable and efficient for developers and testers to work in?</a:t>
            </a:r>
            <a:endParaRPr/>
          </a:p>
          <a:p>
            <a:pPr indent="-419100" lvl="0" marL="457200" rtl="0" algn="l">
              <a:spcBef>
                <a:spcPts val="0"/>
              </a:spcBef>
              <a:spcAft>
                <a:spcPts val="0"/>
              </a:spcAft>
              <a:buSzPts val="3000"/>
              <a:buChar char="●"/>
            </a:pPr>
            <a:r>
              <a:rPr lang="en"/>
              <a:t>Have you defined a set of tools to automate the build, integration, test, and release processes? </a:t>
            </a:r>
            <a:endParaRPr/>
          </a:p>
          <a:p>
            <a:pPr indent="-381000" lvl="1" marL="914400" rtl="0" algn="l">
              <a:spcBef>
                <a:spcPts val="0"/>
              </a:spcBef>
              <a:spcAft>
                <a:spcPts val="0"/>
              </a:spcAft>
              <a:buSzPts val="2400"/>
              <a:buChar char="○"/>
            </a:pPr>
            <a:r>
              <a:rPr lang="en"/>
              <a:t>Does the set of tools include internal or third-party tools that you require to deploy to the test and production environments that you are using?</a:t>
            </a:r>
            <a:endParaRPr/>
          </a:p>
        </p:txBody>
      </p:sp>
      <p:sp>
        <p:nvSpPr>
          <p:cNvPr id="316" name="Google Shape;316;p4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46"/>
          <p:cNvSpPr txBox="1"/>
          <p:nvPr/>
        </p:nvSpPr>
        <p:spPr>
          <a:xfrm>
            <a:off x="943700" y="2650825"/>
            <a:ext cx="7613100" cy="113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FFFFFF"/>
                </a:solidFill>
              </a:rPr>
              <a:t>Deployment Viewpoint</a:t>
            </a:r>
            <a:endParaRPr b="1" sz="4800">
              <a:solidFill>
                <a:srgbClr val="FFFFFF"/>
              </a:solidFill>
            </a:endParaRPr>
          </a:p>
        </p:txBody>
      </p:sp>
      <p:sp>
        <p:nvSpPr>
          <p:cNvPr id="322" name="Google Shape;322;p4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4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 But it worked when I tested it?!?!</a:t>
            </a:r>
            <a:endParaRPr/>
          </a:p>
        </p:txBody>
      </p:sp>
      <p:sp>
        <p:nvSpPr>
          <p:cNvPr id="328" name="Google Shape;328;p4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ctr">
              <a:spcBef>
                <a:spcPts val="600"/>
              </a:spcBef>
              <a:spcAft>
                <a:spcPts val="0"/>
              </a:spcAft>
              <a:buNone/>
            </a:pPr>
            <a:r>
              <a:rPr b="1" lang="en"/>
              <a:t>Planning and documenting deployment </a:t>
            </a:r>
            <a:br>
              <a:rPr b="1" lang="en"/>
            </a:br>
            <a:r>
              <a:rPr b="1" lang="en"/>
              <a:t>is a key (and overlooked) part of </a:t>
            </a:r>
            <a:br>
              <a:rPr b="1" lang="en"/>
            </a:br>
            <a:r>
              <a:rPr b="1" lang="en"/>
              <a:t>successful development.</a:t>
            </a:r>
            <a:endParaRPr b="1"/>
          </a:p>
        </p:txBody>
      </p:sp>
      <p:sp>
        <p:nvSpPr>
          <p:cNvPr id="329" name="Google Shape;329;p4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30" name="Google Shape;330;p47"/>
          <p:cNvPicPr preferRelativeResize="0"/>
          <p:nvPr/>
        </p:nvPicPr>
        <p:blipFill>
          <a:blip r:embed="rId3">
            <a:alphaModFix/>
          </a:blip>
          <a:stretch>
            <a:fillRect/>
          </a:stretch>
        </p:blipFill>
        <p:spPr>
          <a:xfrm>
            <a:off x="1631025" y="1600200"/>
            <a:ext cx="5988974" cy="3378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2"/>
          <p:cNvSpPr txBox="1"/>
          <p:nvPr/>
        </p:nvSpPr>
        <p:spPr>
          <a:xfrm>
            <a:off x="943700" y="2650825"/>
            <a:ext cx="7613100" cy="113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FFFFFF"/>
                </a:solidFill>
              </a:rPr>
              <a:t>Development Viewpoint</a:t>
            </a:r>
            <a:endParaRPr b="1" sz="4800">
              <a:solidFill>
                <a:srgbClr val="FFFFFF"/>
              </a:solidFill>
            </a:endParaRPr>
          </a:p>
        </p:txBody>
      </p:sp>
      <p:sp>
        <p:nvSpPr>
          <p:cNvPr id="71" name="Google Shape;71;p1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4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Deployment View</a:t>
            </a:r>
            <a:endParaRPr/>
          </a:p>
        </p:txBody>
      </p:sp>
      <p:sp>
        <p:nvSpPr>
          <p:cNvPr id="336" name="Google Shape;336;p4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Focuses on aspects of the system important </a:t>
            </a:r>
            <a:r>
              <a:rPr b="1" lang="en"/>
              <a:t>after</a:t>
            </a:r>
            <a:r>
              <a:rPr lang="en"/>
              <a:t> the system has been built and is </a:t>
            </a:r>
            <a:r>
              <a:rPr b="1" lang="en"/>
              <a:t>ready</a:t>
            </a:r>
            <a:r>
              <a:rPr lang="en"/>
              <a:t> to be put into live operation.</a:t>
            </a:r>
            <a:endParaRPr/>
          </a:p>
          <a:p>
            <a:pPr indent="-419100" lvl="0" marL="457200" rtl="0" algn="l">
              <a:spcBef>
                <a:spcPts val="0"/>
              </a:spcBef>
              <a:spcAft>
                <a:spcPts val="0"/>
              </a:spcAft>
              <a:buSzPts val="3000"/>
              <a:buChar char="●"/>
            </a:pPr>
            <a:r>
              <a:rPr lang="en"/>
              <a:t>Defines:</a:t>
            </a:r>
            <a:endParaRPr/>
          </a:p>
          <a:p>
            <a:pPr indent="-381000" lvl="1" marL="914400" rtl="0" algn="l">
              <a:spcBef>
                <a:spcPts val="0"/>
              </a:spcBef>
              <a:spcAft>
                <a:spcPts val="0"/>
              </a:spcAft>
              <a:buSzPts val="2400"/>
              <a:buChar char="○"/>
            </a:pPr>
            <a:r>
              <a:rPr lang="en"/>
              <a:t>The physical environment it will run in.</a:t>
            </a:r>
            <a:endParaRPr/>
          </a:p>
          <a:p>
            <a:pPr indent="-381000" lvl="2" marL="1371600" rtl="0" algn="l">
              <a:spcBef>
                <a:spcPts val="0"/>
              </a:spcBef>
              <a:spcAft>
                <a:spcPts val="0"/>
              </a:spcAft>
              <a:buSzPts val="2400"/>
              <a:buChar char="■"/>
            </a:pPr>
            <a:r>
              <a:rPr lang="en"/>
              <a:t>Hardware and hosting environment (processing nodes, network interconnections, disk storage).</a:t>
            </a:r>
            <a:endParaRPr/>
          </a:p>
          <a:p>
            <a:pPr indent="-381000" lvl="1" marL="914400" rtl="0" algn="l">
              <a:spcBef>
                <a:spcPts val="0"/>
              </a:spcBef>
              <a:spcAft>
                <a:spcPts val="0"/>
              </a:spcAft>
              <a:buSzPts val="2400"/>
              <a:buChar char="○"/>
            </a:pPr>
            <a:r>
              <a:rPr lang="en"/>
              <a:t>Technical environment requirements for each processing node.</a:t>
            </a:r>
            <a:endParaRPr/>
          </a:p>
          <a:p>
            <a:pPr indent="-381000" lvl="1" marL="914400" rtl="0" algn="l">
              <a:spcBef>
                <a:spcPts val="0"/>
              </a:spcBef>
              <a:spcAft>
                <a:spcPts val="0"/>
              </a:spcAft>
              <a:buSzPts val="2400"/>
              <a:buChar char="○"/>
            </a:pPr>
            <a:r>
              <a:rPr lang="en"/>
              <a:t>Mapping of elements to the runtime environment that will execute them.</a:t>
            </a:r>
            <a:endParaRPr/>
          </a:p>
        </p:txBody>
      </p:sp>
      <p:sp>
        <p:nvSpPr>
          <p:cNvPr id="337" name="Google Shape;337;p4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4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When do I need this?</a:t>
            </a:r>
            <a:endParaRPr/>
          </a:p>
        </p:txBody>
      </p:sp>
      <p:sp>
        <p:nvSpPr>
          <p:cNvPr id="343" name="Google Shape;343;p4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When the system has…</a:t>
            </a:r>
            <a:endParaRPr/>
          </a:p>
          <a:p>
            <a:pPr indent="-381000" lvl="1" marL="914400" rtl="0" algn="l">
              <a:spcBef>
                <a:spcPts val="0"/>
              </a:spcBef>
              <a:spcAft>
                <a:spcPts val="0"/>
              </a:spcAft>
              <a:buSzPts val="2400"/>
              <a:buChar char="○"/>
            </a:pPr>
            <a:r>
              <a:rPr lang="en"/>
              <a:t>Complex runtime dependencies.</a:t>
            </a:r>
            <a:endParaRPr/>
          </a:p>
          <a:p>
            <a:pPr indent="-381000" lvl="2" marL="1371600" rtl="0" algn="l">
              <a:spcBef>
                <a:spcPts val="0"/>
              </a:spcBef>
              <a:spcAft>
                <a:spcPts val="0"/>
              </a:spcAft>
              <a:buSzPts val="2400"/>
              <a:buChar char="■"/>
            </a:pPr>
            <a:r>
              <a:rPr lang="en"/>
              <a:t>Third party libraries, network services.</a:t>
            </a:r>
            <a:endParaRPr/>
          </a:p>
          <a:p>
            <a:pPr indent="-381000" lvl="1" marL="914400" rtl="0" algn="l">
              <a:spcBef>
                <a:spcPts val="0"/>
              </a:spcBef>
              <a:spcAft>
                <a:spcPts val="0"/>
              </a:spcAft>
              <a:buSzPts val="2400"/>
              <a:buChar char="○"/>
            </a:pPr>
            <a:r>
              <a:rPr lang="en"/>
              <a:t>Complex runtime environments.</a:t>
            </a:r>
            <a:endParaRPr/>
          </a:p>
          <a:p>
            <a:pPr indent="-381000" lvl="2" marL="1371600" rtl="0" algn="l">
              <a:spcBef>
                <a:spcPts val="0"/>
              </a:spcBef>
              <a:spcAft>
                <a:spcPts val="0"/>
              </a:spcAft>
              <a:buSzPts val="2400"/>
              <a:buChar char="■"/>
            </a:pPr>
            <a:r>
              <a:rPr lang="en"/>
              <a:t>Elements distributed across many machines.</a:t>
            </a:r>
            <a:endParaRPr/>
          </a:p>
          <a:p>
            <a:pPr indent="-381000" lvl="1" marL="914400" rtl="0" algn="l">
              <a:spcBef>
                <a:spcPts val="0"/>
              </a:spcBef>
              <a:spcAft>
                <a:spcPts val="0"/>
              </a:spcAft>
              <a:buSzPts val="2400"/>
              <a:buChar char="○"/>
            </a:pPr>
            <a:r>
              <a:rPr lang="en"/>
              <a:t>Dependencies on unfamiliar HW/SW.</a:t>
            </a:r>
            <a:endParaRPr/>
          </a:p>
          <a:p>
            <a:pPr indent="-381000" lvl="2" marL="1371600" rtl="0" algn="l">
              <a:spcBef>
                <a:spcPts val="0"/>
              </a:spcBef>
              <a:spcAft>
                <a:spcPts val="0"/>
              </a:spcAft>
              <a:buSzPts val="2400"/>
              <a:buChar char="■"/>
            </a:pPr>
            <a:r>
              <a:rPr lang="en"/>
              <a:t>Deployed on cloud hardware.</a:t>
            </a:r>
            <a:endParaRPr/>
          </a:p>
          <a:p>
            <a:pPr indent="-419100" lvl="0" marL="457200" rtl="0" algn="l">
              <a:spcBef>
                <a:spcPts val="0"/>
              </a:spcBef>
              <a:spcAft>
                <a:spcPts val="0"/>
              </a:spcAft>
              <a:buSzPts val="3000"/>
              <a:buChar char="●"/>
            </a:pPr>
            <a:r>
              <a:rPr lang="en"/>
              <a:t>When the system will be deployed in…</a:t>
            </a:r>
            <a:endParaRPr/>
          </a:p>
          <a:p>
            <a:pPr indent="-381000" lvl="1" marL="914400" rtl="0" algn="l">
              <a:spcBef>
                <a:spcPts val="0"/>
              </a:spcBef>
              <a:spcAft>
                <a:spcPts val="0"/>
              </a:spcAft>
              <a:buSzPts val="2400"/>
              <a:buChar char="○"/>
            </a:pPr>
            <a:r>
              <a:rPr lang="en"/>
              <a:t>Wildly varying software environments.</a:t>
            </a:r>
            <a:endParaRPr/>
          </a:p>
          <a:p>
            <a:pPr indent="-381000" lvl="2" marL="1371600" rtl="0" algn="l">
              <a:spcBef>
                <a:spcPts val="0"/>
              </a:spcBef>
              <a:spcAft>
                <a:spcPts val="0"/>
              </a:spcAft>
              <a:buSzPts val="2400"/>
              <a:buChar char="■"/>
            </a:pPr>
            <a:r>
              <a:rPr lang="en"/>
              <a:t>Commercial software run on a PC.</a:t>
            </a:r>
            <a:endParaRPr/>
          </a:p>
          <a:p>
            <a:pPr indent="-381000" lvl="1" marL="914400" rtl="0" algn="l">
              <a:spcBef>
                <a:spcPts val="0"/>
              </a:spcBef>
              <a:spcAft>
                <a:spcPts val="0"/>
              </a:spcAft>
              <a:buSzPts val="2400"/>
              <a:buChar char="○"/>
            </a:pPr>
            <a:r>
              <a:rPr lang="en"/>
              <a:t>Wildly varying physical environments.</a:t>
            </a:r>
            <a:endParaRPr/>
          </a:p>
          <a:p>
            <a:pPr indent="-381000" lvl="2" marL="1371600" rtl="0" algn="l">
              <a:spcBef>
                <a:spcPts val="0"/>
              </a:spcBef>
              <a:spcAft>
                <a:spcPts val="0"/>
              </a:spcAft>
              <a:buSzPts val="2400"/>
              <a:buChar char="■"/>
            </a:pPr>
            <a:r>
              <a:rPr lang="en"/>
              <a:t>Specialist or unfamiliar hardware.</a:t>
            </a:r>
            <a:endParaRPr/>
          </a:p>
        </p:txBody>
      </p:sp>
      <p:sp>
        <p:nvSpPr>
          <p:cNvPr id="344" name="Google Shape;344;p4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5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Concern: Runtime Platform Required</a:t>
            </a:r>
            <a:endParaRPr/>
          </a:p>
        </p:txBody>
      </p:sp>
      <p:sp>
        <p:nvSpPr>
          <p:cNvPr id="350" name="Google Shape;350;p5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Must identify the runtime platform and role of each part.</a:t>
            </a:r>
            <a:endParaRPr/>
          </a:p>
          <a:p>
            <a:pPr indent="-381000" lvl="1" marL="914400" rtl="0" algn="l">
              <a:spcBef>
                <a:spcPts val="0"/>
              </a:spcBef>
              <a:spcAft>
                <a:spcPts val="0"/>
              </a:spcAft>
              <a:buSzPts val="2400"/>
              <a:buChar char="○"/>
            </a:pPr>
            <a:r>
              <a:rPr lang="en"/>
              <a:t>Compute nodes, special-purpose nodes for databases, storage, print and input devices, network services (firewalls), specialist hardware, etc.</a:t>
            </a:r>
            <a:endParaRPr/>
          </a:p>
          <a:p>
            <a:pPr indent="-419100" lvl="0" marL="457200" rtl="0" algn="l">
              <a:spcBef>
                <a:spcPts val="0"/>
              </a:spcBef>
              <a:spcAft>
                <a:spcPts val="0"/>
              </a:spcAft>
              <a:buSzPts val="3000"/>
              <a:buChar char="●"/>
            </a:pPr>
            <a:r>
              <a:rPr lang="en"/>
              <a:t>Must define how the platform is provided.</a:t>
            </a:r>
            <a:endParaRPr/>
          </a:p>
          <a:p>
            <a:pPr indent="-381000" lvl="1" marL="914400" rtl="0" algn="l">
              <a:spcBef>
                <a:spcPts val="0"/>
              </a:spcBef>
              <a:spcAft>
                <a:spcPts val="0"/>
              </a:spcAft>
              <a:buSzPts val="2400"/>
              <a:buChar char="○"/>
            </a:pPr>
            <a:r>
              <a:rPr lang="en"/>
              <a:t>In-house physical hardware, virtual servers in the cloud from a third party, public cloud, etc.</a:t>
            </a:r>
            <a:endParaRPr/>
          </a:p>
          <a:p>
            <a:pPr indent="-381000" lvl="1" marL="914400" rtl="0" algn="l">
              <a:spcBef>
                <a:spcPts val="0"/>
              </a:spcBef>
              <a:spcAft>
                <a:spcPts val="0"/>
              </a:spcAft>
              <a:buSzPts val="2400"/>
              <a:buChar char="○"/>
            </a:pPr>
            <a:r>
              <a:rPr lang="en"/>
              <a:t>Define physical location of each part of the platform.</a:t>
            </a:r>
            <a:endParaRPr/>
          </a:p>
          <a:p>
            <a:pPr indent="-419100" lvl="0" marL="457200" rtl="0" algn="l">
              <a:spcBef>
                <a:spcPts val="0"/>
              </a:spcBef>
              <a:spcAft>
                <a:spcPts val="0"/>
              </a:spcAft>
              <a:buSzPts val="3000"/>
              <a:buChar char="●"/>
            </a:pPr>
            <a:r>
              <a:rPr lang="en"/>
              <a:t>Define types of processing elements, dependencies between them, and mapping of functional elements to processing.</a:t>
            </a:r>
            <a:endParaRPr/>
          </a:p>
        </p:txBody>
      </p:sp>
      <p:sp>
        <p:nvSpPr>
          <p:cNvPr id="351" name="Google Shape;351;p5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5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Concern: Specification and Quantity of Hardware or Hosting</a:t>
            </a:r>
            <a:endParaRPr/>
          </a:p>
        </p:txBody>
      </p:sp>
      <p:sp>
        <p:nvSpPr>
          <p:cNvPr id="357" name="Google Shape;357;p5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Physical model of the hardware needed.</a:t>
            </a:r>
            <a:endParaRPr/>
          </a:p>
          <a:p>
            <a:pPr indent="-419100" lvl="0" marL="457200" rtl="0" algn="l">
              <a:spcBef>
                <a:spcPts val="0"/>
              </a:spcBef>
              <a:spcAft>
                <a:spcPts val="0"/>
              </a:spcAft>
              <a:buSzPts val="3000"/>
              <a:buChar char="●"/>
            </a:pPr>
            <a:r>
              <a:rPr lang="en"/>
              <a:t>Can specify hardware you will purchase or for abstract virtual machines.</a:t>
            </a:r>
            <a:endParaRPr/>
          </a:p>
          <a:p>
            <a:pPr indent="-419100" lvl="0" marL="457200" rtl="0" algn="l">
              <a:spcBef>
                <a:spcPts val="0"/>
              </a:spcBef>
              <a:spcAft>
                <a:spcPts val="0"/>
              </a:spcAft>
              <a:buSzPts val="3000"/>
              <a:buChar char="●"/>
            </a:pPr>
            <a:r>
              <a:rPr lang="en"/>
              <a:t>Developers are interested in:</a:t>
            </a:r>
            <a:endParaRPr/>
          </a:p>
          <a:p>
            <a:pPr indent="-381000" lvl="1" marL="914400" rtl="0" algn="l">
              <a:spcBef>
                <a:spcPts val="0"/>
              </a:spcBef>
              <a:spcAft>
                <a:spcPts val="0"/>
              </a:spcAft>
              <a:buSzPts val="2400"/>
              <a:buChar char="○"/>
            </a:pPr>
            <a:r>
              <a:rPr lang="en"/>
              <a:t>Intel or Sun CPUs, Linux or Windows, resources</a:t>
            </a:r>
            <a:endParaRPr/>
          </a:p>
          <a:p>
            <a:pPr indent="-419100" lvl="0" marL="457200" rtl="0" algn="l">
              <a:spcBef>
                <a:spcPts val="0"/>
              </a:spcBef>
              <a:spcAft>
                <a:spcPts val="0"/>
              </a:spcAft>
              <a:buSzPts val="3000"/>
              <a:buChar char="●"/>
            </a:pPr>
            <a:r>
              <a:rPr lang="en"/>
              <a:t>System admins are interested in:</a:t>
            </a:r>
            <a:endParaRPr/>
          </a:p>
          <a:p>
            <a:pPr indent="-381000" lvl="1" marL="914400" rtl="0" algn="l">
              <a:spcBef>
                <a:spcPts val="0"/>
              </a:spcBef>
              <a:spcAft>
                <a:spcPts val="0"/>
              </a:spcAft>
              <a:buSzPts val="2400"/>
              <a:buChar char="○"/>
            </a:pPr>
            <a:r>
              <a:rPr lang="en"/>
              <a:t>What hardware and how much.</a:t>
            </a:r>
            <a:endParaRPr/>
          </a:p>
          <a:p>
            <a:pPr indent="-419100" lvl="0" marL="457200" rtl="0" algn="l">
              <a:spcBef>
                <a:spcPts val="0"/>
              </a:spcBef>
              <a:spcAft>
                <a:spcPts val="0"/>
              </a:spcAft>
              <a:buSzPts val="3000"/>
              <a:buChar char="●"/>
            </a:pPr>
            <a:r>
              <a:rPr lang="en"/>
              <a:t>What service level will you maintain?</a:t>
            </a:r>
            <a:endParaRPr/>
          </a:p>
          <a:p>
            <a:pPr indent="-419100" lvl="0" marL="457200" rtl="0" algn="l">
              <a:spcBef>
                <a:spcPts val="0"/>
              </a:spcBef>
              <a:spcAft>
                <a:spcPts val="0"/>
              </a:spcAft>
              <a:buSzPts val="3000"/>
              <a:buChar char="●"/>
            </a:pPr>
            <a:r>
              <a:rPr lang="en"/>
              <a:t>Do you need specific hardware, or general purpose?</a:t>
            </a:r>
            <a:endParaRPr/>
          </a:p>
        </p:txBody>
      </p:sp>
      <p:sp>
        <p:nvSpPr>
          <p:cNvPr id="358" name="Google Shape;358;p5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5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Concern: 3rd Party Software</a:t>
            </a:r>
            <a:endParaRPr/>
          </a:p>
        </p:txBody>
      </p:sp>
      <p:sp>
        <p:nvSpPr>
          <p:cNvPr id="364" name="Google Shape;364;p5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Most systems rely on 3rd party OS, libraries, messaging, application servers, databases.</a:t>
            </a:r>
            <a:endParaRPr/>
          </a:p>
          <a:p>
            <a:pPr indent="-419100" lvl="0" marL="457200" rtl="0" algn="l">
              <a:spcBef>
                <a:spcPts val="0"/>
              </a:spcBef>
              <a:spcAft>
                <a:spcPts val="0"/>
              </a:spcAft>
              <a:buSzPts val="3000"/>
              <a:buChar char="●"/>
            </a:pPr>
            <a:r>
              <a:rPr lang="en"/>
              <a:t>Make clear all dependencies between your system and any 3rd party products.</a:t>
            </a:r>
            <a:endParaRPr/>
          </a:p>
          <a:p>
            <a:pPr indent="-419100" lvl="0" marL="457200" rtl="0" algn="l">
              <a:spcBef>
                <a:spcPts val="0"/>
              </a:spcBef>
              <a:spcAft>
                <a:spcPts val="0"/>
              </a:spcAft>
              <a:buSzPts val="3000"/>
              <a:buChar char="●"/>
            </a:pPr>
            <a:r>
              <a:rPr lang="en"/>
              <a:t>Are there hardware requirements for these?</a:t>
            </a:r>
            <a:endParaRPr/>
          </a:p>
          <a:p>
            <a:pPr indent="-419100" lvl="0" marL="457200" rtl="0" algn="l">
              <a:spcBef>
                <a:spcPts val="0"/>
              </a:spcBef>
              <a:spcAft>
                <a:spcPts val="0"/>
              </a:spcAft>
              <a:buSzPts val="3000"/>
              <a:buChar char="●"/>
            </a:pPr>
            <a:r>
              <a:rPr lang="en"/>
              <a:t>Tells developers what they can make use of.</a:t>
            </a:r>
            <a:endParaRPr/>
          </a:p>
          <a:p>
            <a:pPr indent="-419100" lvl="0" marL="457200" rtl="0" algn="l">
              <a:spcBef>
                <a:spcPts val="0"/>
              </a:spcBef>
              <a:spcAft>
                <a:spcPts val="0"/>
              </a:spcAft>
              <a:buSzPts val="3000"/>
              <a:buChar char="●"/>
            </a:pPr>
            <a:r>
              <a:rPr lang="en"/>
              <a:t>Tells sys admins what they need to install and maintain.</a:t>
            </a:r>
            <a:endParaRPr/>
          </a:p>
          <a:p>
            <a:pPr indent="-419100" lvl="0" marL="457200" rtl="0" algn="l">
              <a:spcBef>
                <a:spcPts val="0"/>
              </a:spcBef>
              <a:spcAft>
                <a:spcPts val="0"/>
              </a:spcAft>
              <a:buSzPts val="3000"/>
              <a:buChar char="●"/>
            </a:pPr>
            <a:r>
              <a:rPr lang="en"/>
              <a:t>Analysis shows gaps in context and functional views.</a:t>
            </a:r>
            <a:endParaRPr/>
          </a:p>
        </p:txBody>
      </p:sp>
      <p:sp>
        <p:nvSpPr>
          <p:cNvPr id="365" name="Google Shape;365;p5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Google Shape;370;p5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Concern: Network Environments</a:t>
            </a:r>
            <a:endParaRPr/>
          </a:p>
        </p:txBody>
      </p:sp>
      <p:sp>
        <p:nvSpPr>
          <p:cNvPr id="371" name="Google Shape;371;p5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Elements may be deployed on multiple machines. Some interelement interactions are actually network interactions.</a:t>
            </a:r>
            <a:endParaRPr/>
          </a:p>
          <a:p>
            <a:pPr indent="-381000" lvl="1" marL="914400" rtl="0" algn="l">
              <a:spcBef>
                <a:spcPts val="0"/>
              </a:spcBef>
              <a:spcAft>
                <a:spcPts val="0"/>
              </a:spcAft>
              <a:buSzPts val="2400"/>
              <a:buChar char="○"/>
            </a:pPr>
            <a:r>
              <a:rPr lang="en"/>
              <a:t>What services are required on the network?</a:t>
            </a:r>
            <a:endParaRPr/>
          </a:p>
          <a:p>
            <a:pPr indent="-381000" lvl="1" marL="914400" rtl="0" algn="l">
              <a:spcBef>
                <a:spcPts val="0"/>
              </a:spcBef>
              <a:spcAft>
                <a:spcPts val="0"/>
              </a:spcAft>
              <a:buSzPts val="2400"/>
              <a:buChar char="○"/>
            </a:pPr>
            <a:r>
              <a:rPr lang="en"/>
              <a:t>How are machines linked?</a:t>
            </a:r>
            <a:endParaRPr/>
          </a:p>
          <a:p>
            <a:pPr indent="-381000" lvl="1" marL="914400" rtl="0" algn="l">
              <a:spcBef>
                <a:spcPts val="0"/>
              </a:spcBef>
              <a:spcAft>
                <a:spcPts val="0"/>
              </a:spcAft>
              <a:buSzPts val="2400"/>
              <a:buChar char="○"/>
            </a:pPr>
            <a:r>
              <a:rPr lang="en"/>
              <a:t>What communication protocols are used?</a:t>
            </a:r>
            <a:endParaRPr/>
          </a:p>
          <a:p>
            <a:pPr indent="-381000" lvl="1" marL="914400" rtl="0" algn="l">
              <a:spcBef>
                <a:spcPts val="0"/>
              </a:spcBef>
              <a:spcAft>
                <a:spcPts val="0"/>
              </a:spcAft>
              <a:buSzPts val="2400"/>
              <a:buChar char="○"/>
            </a:pPr>
            <a:r>
              <a:rPr lang="en"/>
              <a:t>Do we require load balancing, firewalls, encryption?</a:t>
            </a:r>
            <a:endParaRPr/>
          </a:p>
          <a:p>
            <a:pPr indent="-381000" lvl="1" marL="914400" rtl="0" algn="l">
              <a:spcBef>
                <a:spcPts val="0"/>
              </a:spcBef>
              <a:spcAft>
                <a:spcPts val="0"/>
              </a:spcAft>
              <a:buSzPts val="2400"/>
              <a:buChar char="○"/>
            </a:pPr>
            <a:r>
              <a:rPr lang="en"/>
              <a:t>What is the required capacity, latency, and reliability of the links?</a:t>
            </a:r>
            <a:endParaRPr/>
          </a:p>
          <a:p>
            <a:pPr indent="-381000" lvl="2" marL="1371600" rtl="0" algn="l">
              <a:spcBef>
                <a:spcPts val="0"/>
              </a:spcBef>
              <a:spcAft>
                <a:spcPts val="0"/>
              </a:spcAft>
              <a:buSzPts val="2400"/>
              <a:buChar char="■"/>
            </a:pPr>
            <a:r>
              <a:rPr lang="en"/>
              <a:t>How much traffic will be carried over each intermachine link?</a:t>
            </a:r>
            <a:endParaRPr/>
          </a:p>
        </p:txBody>
      </p:sp>
      <p:sp>
        <p:nvSpPr>
          <p:cNvPr id="372" name="Google Shape;372;p5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Google Shape;377;p5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Runtime Platform Elements</a:t>
            </a:r>
            <a:endParaRPr/>
          </a:p>
        </p:txBody>
      </p:sp>
      <p:sp>
        <p:nvSpPr>
          <p:cNvPr id="378" name="Google Shape;378;p5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Runtime model defines the set of hardware nodes, how nodes connect via interfaces, which software elements are on which hardware nodes.</a:t>
            </a:r>
            <a:endParaRPr/>
          </a:p>
          <a:p>
            <a:pPr indent="-419100" lvl="0" marL="457200" rtl="0" algn="l">
              <a:spcBef>
                <a:spcPts val="0"/>
              </a:spcBef>
              <a:spcAft>
                <a:spcPts val="0"/>
              </a:spcAft>
              <a:buSzPts val="3000"/>
              <a:buChar char="●"/>
            </a:pPr>
            <a:r>
              <a:rPr lang="en"/>
              <a:t>Processing nodes</a:t>
            </a:r>
            <a:endParaRPr/>
          </a:p>
          <a:p>
            <a:pPr indent="-381000" lvl="1" marL="914400" rtl="0" algn="l">
              <a:spcBef>
                <a:spcPts val="0"/>
              </a:spcBef>
              <a:spcAft>
                <a:spcPts val="0"/>
              </a:spcAft>
              <a:buSzPts val="2400"/>
              <a:buChar char="○"/>
            </a:pPr>
            <a:r>
              <a:rPr lang="en"/>
              <a:t>Each computer is represented by a processing node.</a:t>
            </a:r>
            <a:endParaRPr/>
          </a:p>
          <a:p>
            <a:pPr indent="-381000" lvl="1" marL="914400" rtl="0" algn="l">
              <a:spcBef>
                <a:spcPts val="0"/>
              </a:spcBef>
              <a:spcAft>
                <a:spcPts val="0"/>
              </a:spcAft>
              <a:buSzPts val="2400"/>
              <a:buChar char="○"/>
            </a:pPr>
            <a:r>
              <a:rPr lang="en"/>
              <a:t>Allows estimation of the resources needed for deploying the system.</a:t>
            </a:r>
            <a:endParaRPr/>
          </a:p>
          <a:p>
            <a:pPr indent="-381000" lvl="1" marL="914400" rtl="0" algn="l">
              <a:spcBef>
                <a:spcPts val="0"/>
              </a:spcBef>
              <a:spcAft>
                <a:spcPts val="0"/>
              </a:spcAft>
              <a:buSzPts val="2400"/>
              <a:buChar char="○"/>
            </a:pPr>
            <a:r>
              <a:rPr lang="en"/>
              <a:t>Where similar machines are required (server farms), can summarize as groups of nodes.</a:t>
            </a:r>
            <a:endParaRPr/>
          </a:p>
        </p:txBody>
      </p:sp>
      <p:sp>
        <p:nvSpPr>
          <p:cNvPr id="379" name="Google Shape;379;p5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5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Runtime Platform Elements</a:t>
            </a:r>
            <a:endParaRPr/>
          </a:p>
        </p:txBody>
      </p:sp>
      <p:sp>
        <p:nvSpPr>
          <p:cNvPr id="385" name="Google Shape;385;p5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Client Nodes</a:t>
            </a:r>
            <a:endParaRPr/>
          </a:p>
          <a:p>
            <a:pPr indent="-381000" lvl="1" marL="914400" rtl="0" algn="l">
              <a:spcBef>
                <a:spcPts val="0"/>
              </a:spcBef>
              <a:spcAft>
                <a:spcPts val="0"/>
              </a:spcAft>
              <a:buSzPts val="2400"/>
              <a:buChar char="○"/>
            </a:pPr>
            <a:r>
              <a:rPr lang="en"/>
              <a:t>Also represent client hardware (in less detail).</a:t>
            </a:r>
            <a:endParaRPr/>
          </a:p>
          <a:p>
            <a:pPr indent="-381000" lvl="1" marL="914400" rtl="0" algn="l">
              <a:spcBef>
                <a:spcPts val="0"/>
              </a:spcBef>
              <a:spcAft>
                <a:spcPts val="0"/>
              </a:spcAft>
              <a:buSzPts val="2400"/>
              <a:buChar char="○"/>
            </a:pPr>
            <a:r>
              <a:rPr lang="en"/>
              <a:t>Less control, but can note type and quantity.</a:t>
            </a:r>
            <a:endParaRPr/>
          </a:p>
          <a:p>
            <a:pPr indent="-381000" lvl="1" marL="914400" rtl="0" algn="l">
              <a:spcBef>
                <a:spcPts val="0"/>
              </a:spcBef>
              <a:spcAft>
                <a:spcPts val="0"/>
              </a:spcAft>
              <a:buSzPts val="2400"/>
              <a:buChar char="○"/>
            </a:pPr>
            <a:r>
              <a:rPr lang="en"/>
              <a:t>Speciality hardware is considered a “client node” (printers, touch screens).</a:t>
            </a:r>
            <a:endParaRPr/>
          </a:p>
          <a:p>
            <a:pPr indent="-419100" lvl="0" marL="457200" rtl="0" algn="l">
              <a:spcBef>
                <a:spcPts val="0"/>
              </a:spcBef>
              <a:spcAft>
                <a:spcPts val="0"/>
              </a:spcAft>
              <a:buSzPts val="3000"/>
              <a:buChar char="●"/>
            </a:pPr>
            <a:r>
              <a:rPr lang="en"/>
              <a:t>Runtime Containers</a:t>
            </a:r>
            <a:endParaRPr/>
          </a:p>
          <a:p>
            <a:pPr indent="-381000" lvl="1" marL="914400" rtl="0" algn="l">
              <a:spcBef>
                <a:spcPts val="0"/>
              </a:spcBef>
              <a:spcAft>
                <a:spcPts val="0"/>
              </a:spcAft>
              <a:buSzPts val="2400"/>
              <a:buChar char="○"/>
            </a:pPr>
            <a:r>
              <a:rPr lang="en"/>
              <a:t>Special virtual machines that provide a sandboxed runtime environment for deployed elements.</a:t>
            </a:r>
            <a:endParaRPr/>
          </a:p>
          <a:p>
            <a:pPr indent="-419100" lvl="0" marL="457200" rtl="0" algn="l">
              <a:spcBef>
                <a:spcPts val="0"/>
              </a:spcBef>
              <a:spcAft>
                <a:spcPts val="0"/>
              </a:spcAft>
              <a:buSzPts val="3000"/>
              <a:buChar char="●"/>
            </a:pPr>
            <a:r>
              <a:rPr lang="en"/>
              <a:t>Online Storage Hardware</a:t>
            </a:r>
            <a:endParaRPr/>
          </a:p>
          <a:p>
            <a:pPr indent="-381000" lvl="1" marL="914400" rtl="0" algn="l">
              <a:spcBef>
                <a:spcPts val="0"/>
              </a:spcBef>
              <a:spcAft>
                <a:spcPts val="0"/>
              </a:spcAft>
              <a:buSzPts val="2400"/>
              <a:buChar char="○"/>
            </a:pPr>
            <a:r>
              <a:rPr lang="en"/>
              <a:t>How much storage, what type, how partitioned.</a:t>
            </a:r>
            <a:endParaRPr/>
          </a:p>
          <a:p>
            <a:pPr indent="-381000" lvl="1" marL="914400" rtl="0" algn="l">
              <a:spcBef>
                <a:spcPts val="0"/>
              </a:spcBef>
              <a:spcAft>
                <a:spcPts val="0"/>
              </a:spcAft>
              <a:buSzPts val="2400"/>
              <a:buChar char="○"/>
            </a:pPr>
            <a:r>
              <a:rPr lang="en"/>
              <a:t>Required reliability and speed.</a:t>
            </a:r>
            <a:endParaRPr/>
          </a:p>
          <a:p>
            <a:pPr indent="-381000" lvl="1" marL="914400" rtl="0" algn="l">
              <a:spcBef>
                <a:spcPts val="0"/>
              </a:spcBef>
              <a:spcAft>
                <a:spcPts val="0"/>
              </a:spcAft>
              <a:buSzPts val="2400"/>
              <a:buChar char="○"/>
            </a:pPr>
            <a:r>
              <a:rPr lang="en"/>
              <a:t>Where does processing take place.</a:t>
            </a:r>
            <a:endParaRPr/>
          </a:p>
        </p:txBody>
      </p:sp>
      <p:sp>
        <p:nvSpPr>
          <p:cNvPr id="386" name="Google Shape;386;p5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Google Shape;391;p5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Runtime Platform Elements</a:t>
            </a:r>
            <a:endParaRPr/>
          </a:p>
        </p:txBody>
      </p:sp>
      <p:sp>
        <p:nvSpPr>
          <p:cNvPr id="392" name="Google Shape;392;p5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Offline Storage Hardware</a:t>
            </a:r>
            <a:endParaRPr/>
          </a:p>
          <a:p>
            <a:pPr indent="-381000" lvl="1" marL="914400" rtl="0" algn="l">
              <a:spcBef>
                <a:spcPts val="0"/>
              </a:spcBef>
              <a:spcAft>
                <a:spcPts val="0"/>
              </a:spcAft>
              <a:buSzPts val="2400"/>
              <a:buChar char="○"/>
            </a:pPr>
            <a:r>
              <a:rPr lang="en"/>
              <a:t>Archival and backup of data.</a:t>
            </a:r>
            <a:endParaRPr/>
          </a:p>
          <a:p>
            <a:pPr indent="-381000" lvl="1" marL="914400" rtl="0" algn="l">
              <a:spcBef>
                <a:spcPts val="0"/>
              </a:spcBef>
              <a:spcAft>
                <a:spcPts val="0"/>
              </a:spcAft>
              <a:buSzPts val="2400"/>
              <a:buChar char="○"/>
            </a:pPr>
            <a:r>
              <a:rPr lang="en"/>
              <a:t>Ensure capacity, sufficient hardware speed, and network bandwidth.</a:t>
            </a:r>
            <a:endParaRPr/>
          </a:p>
          <a:p>
            <a:pPr indent="-419100" lvl="0" marL="457200" rtl="0" algn="l">
              <a:spcBef>
                <a:spcPts val="0"/>
              </a:spcBef>
              <a:spcAft>
                <a:spcPts val="0"/>
              </a:spcAft>
              <a:buSzPts val="3000"/>
              <a:buChar char="●"/>
            </a:pPr>
            <a:r>
              <a:rPr lang="en"/>
              <a:t>Network Links</a:t>
            </a:r>
            <a:endParaRPr/>
          </a:p>
          <a:p>
            <a:pPr indent="-381000" lvl="1" marL="914400" rtl="0" algn="l">
              <a:spcBef>
                <a:spcPts val="0"/>
              </a:spcBef>
              <a:spcAft>
                <a:spcPts val="0"/>
              </a:spcAft>
              <a:buSzPts val="2400"/>
              <a:buChar char="○"/>
            </a:pPr>
            <a:r>
              <a:rPr lang="en"/>
              <a:t>Links between hardware nodes.</a:t>
            </a:r>
            <a:endParaRPr/>
          </a:p>
          <a:p>
            <a:pPr indent="-381000" lvl="1" marL="914400" rtl="0" algn="l">
              <a:spcBef>
                <a:spcPts val="0"/>
              </a:spcBef>
              <a:spcAft>
                <a:spcPts val="0"/>
              </a:spcAft>
              <a:buSzPts val="2400"/>
              <a:buChar char="○"/>
            </a:pPr>
            <a:r>
              <a:rPr lang="en"/>
              <a:t>Network model captures more detail.</a:t>
            </a:r>
            <a:endParaRPr/>
          </a:p>
          <a:p>
            <a:pPr indent="-419100" lvl="0" marL="457200" rtl="0" algn="l">
              <a:spcBef>
                <a:spcPts val="0"/>
              </a:spcBef>
              <a:spcAft>
                <a:spcPts val="0"/>
              </a:spcAft>
              <a:buSzPts val="3000"/>
              <a:buChar char="●"/>
            </a:pPr>
            <a:r>
              <a:rPr lang="en"/>
              <a:t>Other Hardware Components</a:t>
            </a:r>
            <a:endParaRPr/>
          </a:p>
          <a:p>
            <a:pPr indent="-381000" lvl="1" marL="914400" rtl="0" algn="l">
              <a:spcBef>
                <a:spcPts val="0"/>
              </a:spcBef>
              <a:spcAft>
                <a:spcPts val="0"/>
              </a:spcAft>
              <a:buSzPts val="2400"/>
              <a:buChar char="○"/>
            </a:pPr>
            <a:r>
              <a:rPr lang="en"/>
              <a:t>Network security, user authentication, special interfacing with systems, specialist processing.</a:t>
            </a:r>
            <a:endParaRPr/>
          </a:p>
          <a:p>
            <a:pPr indent="0" lvl="0" marL="457200" rtl="0" algn="l">
              <a:spcBef>
                <a:spcPts val="600"/>
              </a:spcBef>
              <a:spcAft>
                <a:spcPts val="0"/>
              </a:spcAft>
              <a:buNone/>
            </a:pPr>
            <a:r>
              <a:t/>
            </a:r>
            <a:endParaRPr/>
          </a:p>
        </p:txBody>
      </p:sp>
      <p:sp>
        <p:nvSpPr>
          <p:cNvPr id="393" name="Google Shape;393;p5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Google Shape;398;p5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Mapping Elements to Nodes</a:t>
            </a:r>
            <a:endParaRPr/>
          </a:p>
        </p:txBody>
      </p:sp>
      <p:sp>
        <p:nvSpPr>
          <p:cNvPr id="399" name="Google Shape;399;p5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Need to map functional elements to the processing nodes where they execute.</a:t>
            </a:r>
            <a:endParaRPr/>
          </a:p>
          <a:p>
            <a:pPr indent="-419100" lvl="0" marL="457200" rtl="0" algn="l">
              <a:spcBef>
                <a:spcPts val="0"/>
              </a:spcBef>
              <a:spcAft>
                <a:spcPts val="0"/>
              </a:spcAft>
              <a:buSzPts val="3000"/>
              <a:buChar char="●"/>
            </a:pPr>
            <a:r>
              <a:rPr lang="en"/>
              <a:t>Processes from Concurrency View can be mapped to processing nodes. </a:t>
            </a:r>
            <a:endParaRPr/>
          </a:p>
          <a:p>
            <a:pPr indent="-419100" lvl="0" marL="457200" rtl="0" algn="l">
              <a:spcBef>
                <a:spcPts val="0"/>
              </a:spcBef>
              <a:spcAft>
                <a:spcPts val="0"/>
              </a:spcAft>
              <a:buSzPts val="3000"/>
              <a:buChar char="●"/>
            </a:pPr>
            <a:r>
              <a:rPr lang="en"/>
              <a:t>If not concurrent, map elements directly to nodes. </a:t>
            </a:r>
            <a:endParaRPr/>
          </a:p>
          <a:p>
            <a:pPr indent="-419100" lvl="0" marL="457200" rtl="0" algn="l">
              <a:spcBef>
                <a:spcPts val="0"/>
              </a:spcBef>
              <a:spcAft>
                <a:spcPts val="0"/>
              </a:spcAft>
              <a:buSzPts val="3000"/>
              <a:buChar char="●"/>
            </a:pPr>
            <a:r>
              <a:rPr lang="en"/>
              <a:t>Captured as a UML deployment diagram showing nodes, storage, interconnections, and software elements.</a:t>
            </a:r>
            <a:endParaRPr/>
          </a:p>
        </p:txBody>
      </p:sp>
      <p:sp>
        <p:nvSpPr>
          <p:cNvPr id="400" name="Google Shape;400;p5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t>Designing Development Environments</a:t>
            </a:r>
            <a:endParaRPr sz="3400"/>
          </a:p>
        </p:txBody>
      </p:sp>
      <p:sp>
        <p:nvSpPr>
          <p:cNvPr id="77" name="Google Shape;77;p1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Supporting design, development, and testing of complex systems requires the right environment.</a:t>
            </a:r>
            <a:endParaRPr/>
          </a:p>
          <a:p>
            <a:pPr indent="-381000" lvl="1" marL="914400" rtl="0" algn="l">
              <a:spcBef>
                <a:spcPts val="0"/>
              </a:spcBef>
              <a:spcAft>
                <a:spcPts val="0"/>
              </a:spcAft>
              <a:buSzPts val="2400"/>
              <a:buChar char="○"/>
            </a:pPr>
            <a:r>
              <a:rPr lang="en"/>
              <a:t>Code structure, dependencies, build management, design constraints, design standards.</a:t>
            </a:r>
            <a:endParaRPr/>
          </a:p>
          <a:p>
            <a:pPr indent="-419100" lvl="0" marL="457200" rtl="0" algn="l">
              <a:spcBef>
                <a:spcPts val="0"/>
              </a:spcBef>
              <a:spcAft>
                <a:spcPts val="0"/>
              </a:spcAft>
              <a:buSzPts val="3000"/>
              <a:buChar char="●"/>
            </a:pPr>
            <a:r>
              <a:rPr lang="en"/>
              <a:t>The </a:t>
            </a:r>
            <a:r>
              <a:rPr b="1" lang="en"/>
              <a:t>Development View</a:t>
            </a:r>
            <a:r>
              <a:rPr lang="en"/>
              <a:t> addresses the concerns of developers and testers.</a:t>
            </a:r>
            <a:endParaRPr/>
          </a:p>
          <a:p>
            <a:pPr indent="-381000" lvl="1" marL="914400" rtl="0" algn="l">
              <a:spcBef>
                <a:spcPts val="0"/>
              </a:spcBef>
              <a:spcAft>
                <a:spcPts val="0"/>
              </a:spcAft>
              <a:buSzPts val="2400"/>
              <a:buChar char="○"/>
            </a:pPr>
            <a:r>
              <a:rPr lang="en"/>
              <a:t>All software projects involve some amount of new code being written.</a:t>
            </a:r>
            <a:endParaRPr/>
          </a:p>
          <a:p>
            <a:pPr indent="-381000" lvl="1" marL="914400" rtl="0" algn="l">
              <a:spcBef>
                <a:spcPts val="0"/>
              </a:spcBef>
              <a:spcAft>
                <a:spcPts val="0"/>
              </a:spcAft>
              <a:buSzPts val="2400"/>
              <a:buChar char="○"/>
            </a:pPr>
            <a:r>
              <a:rPr lang="en"/>
              <a:t>This view provides a stable environment for more detailed design work.</a:t>
            </a:r>
            <a:endParaRPr/>
          </a:p>
        </p:txBody>
      </p:sp>
      <p:sp>
        <p:nvSpPr>
          <p:cNvPr id="78" name="Google Shape;78;p1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Google Shape;405;p5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Runtime Platform Model</a:t>
            </a:r>
            <a:endParaRPr/>
          </a:p>
        </p:txBody>
      </p:sp>
      <p:sp>
        <p:nvSpPr>
          <p:cNvPr id="406" name="Google Shape;406;p58"/>
          <p:cNvSpPr txBox="1"/>
          <p:nvPr>
            <p:ph idx="1" type="body"/>
          </p:nvPr>
        </p:nvSpPr>
        <p:spPr>
          <a:xfrm>
            <a:off x="457200" y="1600200"/>
            <a:ext cx="5481600" cy="25095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sz="1800"/>
              <a:t>Nodes represent computational resources.</a:t>
            </a:r>
            <a:endParaRPr sz="1800"/>
          </a:p>
          <a:p>
            <a:pPr indent="-342900" lvl="0" marL="457200" rtl="0" algn="l">
              <a:spcBef>
                <a:spcPts val="0"/>
              </a:spcBef>
              <a:spcAft>
                <a:spcPts val="0"/>
              </a:spcAft>
              <a:buSzPts val="1800"/>
              <a:buChar char="●"/>
            </a:pPr>
            <a:r>
              <a:rPr lang="en" sz="1800"/>
              <a:t>Execution environments (VM, containers) run on nodes.</a:t>
            </a:r>
            <a:endParaRPr sz="1800"/>
          </a:p>
          <a:p>
            <a:pPr indent="-342900" lvl="0" marL="457200" rtl="0" algn="l">
              <a:spcBef>
                <a:spcPts val="0"/>
              </a:spcBef>
              <a:spcAft>
                <a:spcPts val="0"/>
              </a:spcAft>
              <a:buSzPts val="1800"/>
              <a:buChar char="●"/>
            </a:pPr>
            <a:r>
              <a:rPr lang="en" sz="1800"/>
              <a:t>Artifacts represent software elements.</a:t>
            </a:r>
            <a:endParaRPr sz="1800"/>
          </a:p>
          <a:p>
            <a:pPr indent="-342900" lvl="0" marL="457200" rtl="0" algn="l">
              <a:spcBef>
                <a:spcPts val="0"/>
              </a:spcBef>
              <a:spcAft>
                <a:spcPts val="0"/>
              </a:spcAft>
              <a:buSzPts val="1800"/>
              <a:buChar char="●"/>
            </a:pPr>
            <a:r>
              <a:rPr lang="en" sz="1800"/>
              <a:t>Nodes connected through communication paths.</a:t>
            </a:r>
            <a:endParaRPr sz="1800"/>
          </a:p>
        </p:txBody>
      </p:sp>
      <p:sp>
        <p:nvSpPr>
          <p:cNvPr id="407" name="Google Shape;407;p5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08" name="Google Shape;408;p58"/>
          <p:cNvSpPr/>
          <p:nvPr/>
        </p:nvSpPr>
        <p:spPr>
          <a:xfrm>
            <a:off x="2197000" y="3332050"/>
            <a:ext cx="2440200" cy="3159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&lt;&lt;processing node&gt;&gt;</a:t>
            </a:r>
            <a:endParaRPr b="1"/>
          </a:p>
          <a:p>
            <a:pPr indent="0" lvl="0" marL="0" rtl="0" algn="ctr">
              <a:spcBef>
                <a:spcPts val="0"/>
              </a:spcBef>
              <a:spcAft>
                <a:spcPts val="0"/>
              </a:spcAft>
              <a:buNone/>
            </a:pPr>
            <a:r>
              <a:rPr b="1" lang="en"/>
              <a:t>Primary Server</a:t>
            </a:r>
            <a:endParaRPr/>
          </a:p>
          <a:p>
            <a:pPr indent="0" lvl="0" marL="0" rtl="0" algn="ctr">
              <a:spcBef>
                <a:spcPts val="0"/>
              </a:spcBef>
              <a:spcAft>
                <a:spcPts val="0"/>
              </a:spcAft>
              <a:buNone/>
            </a:pPr>
            <a:r>
              <a:rPr lang="en"/>
              <a:t>{model = HP BL87,</a:t>
            </a:r>
            <a:endParaRPr/>
          </a:p>
          <a:p>
            <a:pPr indent="0" lvl="0" marL="0" rtl="0" algn="ctr">
              <a:spcBef>
                <a:spcPts val="0"/>
              </a:spcBef>
              <a:spcAft>
                <a:spcPts val="0"/>
              </a:spcAft>
              <a:buNone/>
            </a:pPr>
            <a:r>
              <a:rPr lang="en"/>
              <a:t>OS = “Ubuntu 18.04”</a:t>
            </a:r>
            <a:endParaRPr/>
          </a:p>
          <a:p>
            <a:pPr indent="0" lvl="0" marL="0" rtl="0" algn="ctr">
              <a:spcBef>
                <a:spcPts val="0"/>
              </a:spcBef>
              <a:spcAft>
                <a:spcPts val="0"/>
              </a:spcAft>
              <a:buNone/>
            </a:pPr>
            <a:r>
              <a:rPr lang="en"/>
              <a:t>CPU = 24 x 2.8 GHz</a:t>
            </a:r>
            <a:endParaRPr/>
          </a:p>
          <a:p>
            <a:pPr indent="0" lvl="0" marL="0" rtl="0" algn="ctr">
              <a:spcBef>
                <a:spcPts val="0"/>
              </a:spcBef>
              <a:spcAft>
                <a:spcPts val="0"/>
              </a:spcAft>
              <a:buNone/>
            </a:pPr>
            <a:r>
              <a:rPr lang="en"/>
              <a:t>Mem = 256 GB}</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09" name="Google Shape;409;p58"/>
          <p:cNvSpPr/>
          <p:nvPr/>
        </p:nvSpPr>
        <p:spPr>
          <a:xfrm>
            <a:off x="2434600" y="5142875"/>
            <a:ext cx="1965000" cy="6036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&lt;&lt;artifact&gt;&gt;</a:t>
            </a:r>
            <a:endParaRPr b="1"/>
          </a:p>
          <a:p>
            <a:pPr indent="0" lvl="0" marL="0" rtl="0" algn="ctr">
              <a:spcBef>
                <a:spcPts val="0"/>
              </a:spcBef>
              <a:spcAft>
                <a:spcPts val="0"/>
              </a:spcAft>
              <a:buNone/>
            </a:pPr>
            <a:r>
              <a:rPr b="1" lang="en"/>
              <a:t>Data Capture Service</a:t>
            </a:r>
            <a:endParaRPr b="1"/>
          </a:p>
        </p:txBody>
      </p:sp>
      <p:sp>
        <p:nvSpPr>
          <p:cNvPr id="410" name="Google Shape;410;p58"/>
          <p:cNvSpPr/>
          <p:nvPr/>
        </p:nvSpPr>
        <p:spPr>
          <a:xfrm>
            <a:off x="2434600" y="5821825"/>
            <a:ext cx="1965000" cy="6036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&lt;&lt;artifact&gt;&gt;</a:t>
            </a:r>
            <a:endParaRPr b="1"/>
          </a:p>
          <a:p>
            <a:pPr indent="0" lvl="0" marL="0" rtl="0" algn="ctr">
              <a:spcBef>
                <a:spcPts val="0"/>
              </a:spcBef>
              <a:spcAft>
                <a:spcPts val="0"/>
              </a:spcAft>
              <a:buNone/>
            </a:pPr>
            <a:r>
              <a:rPr b="1" lang="en"/>
              <a:t>Data Access Service</a:t>
            </a:r>
            <a:endParaRPr b="1"/>
          </a:p>
        </p:txBody>
      </p:sp>
      <p:sp>
        <p:nvSpPr>
          <p:cNvPr id="411" name="Google Shape;411;p58"/>
          <p:cNvSpPr/>
          <p:nvPr/>
        </p:nvSpPr>
        <p:spPr>
          <a:xfrm>
            <a:off x="6246600" y="1600200"/>
            <a:ext cx="2440200" cy="3159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&lt;&lt;processing node&gt;&gt;</a:t>
            </a:r>
            <a:endParaRPr b="1"/>
          </a:p>
          <a:p>
            <a:pPr indent="0" lvl="0" marL="0" rtl="0" algn="ctr">
              <a:spcBef>
                <a:spcPts val="0"/>
              </a:spcBef>
              <a:spcAft>
                <a:spcPts val="0"/>
              </a:spcAft>
              <a:buNone/>
            </a:pPr>
            <a:r>
              <a:rPr b="1" lang="en"/>
              <a:t>Database Server</a:t>
            </a:r>
            <a:endParaRPr/>
          </a:p>
          <a:p>
            <a:pPr indent="0" lvl="0" marL="0" rtl="0" algn="ctr">
              <a:spcBef>
                <a:spcPts val="0"/>
              </a:spcBef>
              <a:spcAft>
                <a:spcPts val="0"/>
              </a:spcAft>
              <a:buNone/>
            </a:pPr>
            <a:r>
              <a:rPr lang="en"/>
              <a:t>{model = HP SD2-8,</a:t>
            </a:r>
            <a:endParaRPr/>
          </a:p>
          <a:p>
            <a:pPr indent="0" lvl="0" marL="0" rtl="0" algn="ctr">
              <a:spcBef>
                <a:spcPts val="0"/>
              </a:spcBef>
              <a:spcAft>
                <a:spcPts val="0"/>
              </a:spcAft>
              <a:buNone/>
            </a:pPr>
            <a:r>
              <a:rPr lang="en"/>
              <a:t>OS = “Ubuntu 18.04”</a:t>
            </a:r>
            <a:endParaRPr/>
          </a:p>
          <a:p>
            <a:pPr indent="0" lvl="0" marL="0" rtl="0" algn="ctr">
              <a:spcBef>
                <a:spcPts val="0"/>
              </a:spcBef>
              <a:spcAft>
                <a:spcPts val="0"/>
              </a:spcAft>
              <a:buNone/>
            </a:pPr>
            <a:r>
              <a:rPr lang="en"/>
              <a:t>CPU = 4 x 2.7 GHz</a:t>
            </a:r>
            <a:endParaRPr/>
          </a:p>
          <a:p>
            <a:pPr indent="0" lvl="0" marL="0" rtl="0" algn="ctr">
              <a:spcBef>
                <a:spcPts val="0"/>
              </a:spcBef>
              <a:spcAft>
                <a:spcPts val="0"/>
              </a:spcAft>
              <a:buNone/>
            </a:pPr>
            <a:r>
              <a:rPr lang="en"/>
              <a:t>Mem = 256 GB}</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12" name="Google Shape;412;p58"/>
          <p:cNvSpPr/>
          <p:nvPr/>
        </p:nvSpPr>
        <p:spPr>
          <a:xfrm>
            <a:off x="6484200" y="3332050"/>
            <a:ext cx="1965000" cy="12858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&lt;&lt;execution environment&gt;&gt;</a:t>
            </a:r>
            <a:endParaRPr b="1"/>
          </a:p>
          <a:p>
            <a:pPr indent="0" lvl="0" marL="0" rtl="0" algn="ctr">
              <a:spcBef>
                <a:spcPts val="0"/>
              </a:spcBef>
              <a:spcAft>
                <a:spcPts val="0"/>
              </a:spcAft>
              <a:buNone/>
            </a:pPr>
            <a:r>
              <a:rPr b="1" lang="en"/>
              <a:t>Oracle 11.1 DBMS</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p:txBody>
      </p:sp>
      <p:sp>
        <p:nvSpPr>
          <p:cNvPr id="413" name="Google Shape;413;p58"/>
          <p:cNvSpPr/>
          <p:nvPr/>
        </p:nvSpPr>
        <p:spPr>
          <a:xfrm>
            <a:off x="6561000" y="4093300"/>
            <a:ext cx="1811400" cy="5247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&lt;&lt;artifact&gt;&gt;</a:t>
            </a:r>
            <a:endParaRPr b="1"/>
          </a:p>
          <a:p>
            <a:pPr indent="0" lvl="0" marL="0" rtl="0" algn="ctr">
              <a:spcBef>
                <a:spcPts val="0"/>
              </a:spcBef>
              <a:spcAft>
                <a:spcPts val="0"/>
              </a:spcAft>
              <a:buNone/>
            </a:pPr>
            <a:r>
              <a:rPr b="1" lang="en"/>
              <a:t>CalcDB Schema</a:t>
            </a:r>
            <a:endParaRPr b="1"/>
          </a:p>
        </p:txBody>
      </p:sp>
      <p:cxnSp>
        <p:nvCxnSpPr>
          <p:cNvPr id="414" name="Google Shape;414;p58"/>
          <p:cNvCxnSpPr>
            <a:stCxn id="408" idx="3"/>
            <a:endCxn id="411" idx="1"/>
          </p:cNvCxnSpPr>
          <p:nvPr/>
        </p:nvCxnSpPr>
        <p:spPr>
          <a:xfrm flipH="1" rot="10800000">
            <a:off x="4637200" y="3179800"/>
            <a:ext cx="1609500" cy="17319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Google Shape;419;p5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Runtime Platform Model</a:t>
            </a:r>
            <a:endParaRPr/>
          </a:p>
        </p:txBody>
      </p:sp>
      <p:sp>
        <p:nvSpPr>
          <p:cNvPr id="420" name="Google Shape;420;p5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21" name="Google Shape;421;p59"/>
          <p:cNvSpPr/>
          <p:nvPr/>
        </p:nvSpPr>
        <p:spPr>
          <a:xfrm>
            <a:off x="2664875" y="2728925"/>
            <a:ext cx="2191800" cy="2687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&lt;&lt;processing node&gt;&gt;</a:t>
            </a:r>
            <a:endParaRPr b="1"/>
          </a:p>
          <a:p>
            <a:pPr indent="0" lvl="0" marL="0" rtl="0" algn="ctr">
              <a:spcBef>
                <a:spcPts val="0"/>
              </a:spcBef>
              <a:spcAft>
                <a:spcPts val="0"/>
              </a:spcAft>
              <a:buNone/>
            </a:pPr>
            <a:r>
              <a:rPr b="1" lang="en"/>
              <a:t>Primary Server</a:t>
            </a:r>
            <a:endParaRPr/>
          </a:p>
          <a:p>
            <a:pPr indent="0" lvl="0" marL="0" rtl="0" algn="ctr">
              <a:spcBef>
                <a:spcPts val="0"/>
              </a:spcBef>
              <a:spcAft>
                <a:spcPts val="0"/>
              </a:spcAft>
              <a:buNone/>
            </a:pPr>
            <a:r>
              <a:rPr lang="en"/>
              <a:t>{model = HP BL87,</a:t>
            </a:r>
            <a:endParaRPr/>
          </a:p>
          <a:p>
            <a:pPr indent="0" lvl="0" marL="0" rtl="0" algn="ctr">
              <a:spcBef>
                <a:spcPts val="0"/>
              </a:spcBef>
              <a:spcAft>
                <a:spcPts val="0"/>
              </a:spcAft>
              <a:buNone/>
            </a:pPr>
            <a:r>
              <a:rPr lang="en"/>
              <a:t>OS = “Ubuntu 18.04”</a:t>
            </a:r>
            <a:endParaRPr/>
          </a:p>
          <a:p>
            <a:pPr indent="0" lvl="0" marL="0" rtl="0" algn="ctr">
              <a:spcBef>
                <a:spcPts val="0"/>
              </a:spcBef>
              <a:spcAft>
                <a:spcPts val="0"/>
              </a:spcAft>
              <a:buNone/>
            </a:pPr>
            <a:r>
              <a:rPr lang="en"/>
              <a:t>CPU = 24 x 2.8 GHz</a:t>
            </a:r>
            <a:endParaRPr/>
          </a:p>
          <a:p>
            <a:pPr indent="0" lvl="0" marL="0" rtl="0" algn="ctr">
              <a:spcBef>
                <a:spcPts val="0"/>
              </a:spcBef>
              <a:spcAft>
                <a:spcPts val="0"/>
              </a:spcAft>
              <a:buNone/>
            </a:pPr>
            <a:r>
              <a:rPr lang="en"/>
              <a:t>Mem = 256 GB}</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22" name="Google Shape;422;p59"/>
          <p:cNvSpPr/>
          <p:nvPr/>
        </p:nvSpPr>
        <p:spPr>
          <a:xfrm>
            <a:off x="2770800" y="4068075"/>
            <a:ext cx="1965000" cy="6036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&lt;&lt;artifact&gt;&gt;</a:t>
            </a:r>
            <a:endParaRPr b="1"/>
          </a:p>
          <a:p>
            <a:pPr indent="0" lvl="0" marL="0" rtl="0" algn="ctr">
              <a:spcBef>
                <a:spcPts val="0"/>
              </a:spcBef>
              <a:spcAft>
                <a:spcPts val="0"/>
              </a:spcAft>
              <a:buNone/>
            </a:pPr>
            <a:r>
              <a:rPr b="1" lang="en"/>
              <a:t>Data Capture Service</a:t>
            </a:r>
            <a:endParaRPr b="1"/>
          </a:p>
        </p:txBody>
      </p:sp>
      <p:sp>
        <p:nvSpPr>
          <p:cNvPr id="423" name="Google Shape;423;p59"/>
          <p:cNvSpPr/>
          <p:nvPr/>
        </p:nvSpPr>
        <p:spPr>
          <a:xfrm>
            <a:off x="2770800" y="4747025"/>
            <a:ext cx="1965000" cy="6036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&lt;&lt;artifact&gt;&gt;</a:t>
            </a:r>
            <a:endParaRPr b="1"/>
          </a:p>
          <a:p>
            <a:pPr indent="0" lvl="0" marL="0" rtl="0" algn="ctr">
              <a:spcBef>
                <a:spcPts val="0"/>
              </a:spcBef>
              <a:spcAft>
                <a:spcPts val="0"/>
              </a:spcAft>
              <a:buNone/>
            </a:pPr>
            <a:r>
              <a:rPr b="1" lang="en"/>
              <a:t>Data Access Service</a:t>
            </a:r>
            <a:endParaRPr b="1"/>
          </a:p>
        </p:txBody>
      </p:sp>
      <p:sp>
        <p:nvSpPr>
          <p:cNvPr id="424" name="Google Shape;424;p59"/>
          <p:cNvSpPr/>
          <p:nvPr/>
        </p:nvSpPr>
        <p:spPr>
          <a:xfrm>
            <a:off x="5553625" y="3026150"/>
            <a:ext cx="2440200" cy="2687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&lt;&lt;processing node&gt;&gt;</a:t>
            </a:r>
            <a:endParaRPr b="1"/>
          </a:p>
          <a:p>
            <a:pPr indent="0" lvl="0" marL="0" rtl="0" algn="ctr">
              <a:spcBef>
                <a:spcPts val="0"/>
              </a:spcBef>
              <a:spcAft>
                <a:spcPts val="0"/>
              </a:spcAft>
              <a:buNone/>
            </a:pPr>
            <a:r>
              <a:rPr b="1" lang="en"/>
              <a:t>Database Server</a:t>
            </a:r>
            <a:endParaRPr/>
          </a:p>
          <a:p>
            <a:pPr indent="0" lvl="0" marL="0" rtl="0" algn="ctr">
              <a:spcBef>
                <a:spcPts val="0"/>
              </a:spcBef>
              <a:spcAft>
                <a:spcPts val="0"/>
              </a:spcAft>
              <a:buNone/>
            </a:pPr>
            <a:r>
              <a:rPr lang="en"/>
              <a:t>{model = HP SD2-8,</a:t>
            </a:r>
            <a:endParaRPr/>
          </a:p>
          <a:p>
            <a:pPr indent="0" lvl="0" marL="0" rtl="0" algn="ctr">
              <a:spcBef>
                <a:spcPts val="0"/>
              </a:spcBef>
              <a:spcAft>
                <a:spcPts val="0"/>
              </a:spcAft>
              <a:buNone/>
            </a:pPr>
            <a:r>
              <a:rPr lang="en"/>
              <a:t>OS = “Ubuntu 18.04”</a:t>
            </a:r>
            <a:endParaRPr/>
          </a:p>
          <a:p>
            <a:pPr indent="0" lvl="0" marL="0" rtl="0" algn="ctr">
              <a:spcBef>
                <a:spcPts val="0"/>
              </a:spcBef>
              <a:spcAft>
                <a:spcPts val="0"/>
              </a:spcAft>
              <a:buNone/>
            </a:pPr>
            <a:r>
              <a:rPr lang="en"/>
              <a:t>CPU = 4 x 2.7 GHz</a:t>
            </a:r>
            <a:endParaRPr/>
          </a:p>
          <a:p>
            <a:pPr indent="0" lvl="0" marL="0" rtl="0" algn="ctr">
              <a:spcBef>
                <a:spcPts val="0"/>
              </a:spcBef>
              <a:spcAft>
                <a:spcPts val="0"/>
              </a:spcAft>
              <a:buNone/>
            </a:pPr>
            <a:r>
              <a:rPr lang="en"/>
              <a:t>Mem = 256 GB}</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25" name="Google Shape;425;p59"/>
          <p:cNvSpPr/>
          <p:nvPr/>
        </p:nvSpPr>
        <p:spPr>
          <a:xfrm>
            <a:off x="5791225" y="4369999"/>
            <a:ext cx="1965000" cy="12237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&lt;&lt;execution environment&gt;&gt;</a:t>
            </a:r>
            <a:endParaRPr b="1"/>
          </a:p>
          <a:p>
            <a:pPr indent="0" lvl="0" marL="0" rtl="0" algn="ctr">
              <a:spcBef>
                <a:spcPts val="0"/>
              </a:spcBef>
              <a:spcAft>
                <a:spcPts val="0"/>
              </a:spcAft>
              <a:buNone/>
            </a:pPr>
            <a:r>
              <a:rPr b="1" lang="en"/>
              <a:t>Oracle 11.1 DBMS</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p:txBody>
      </p:sp>
      <p:sp>
        <p:nvSpPr>
          <p:cNvPr id="426" name="Google Shape;426;p59"/>
          <p:cNvSpPr/>
          <p:nvPr/>
        </p:nvSpPr>
        <p:spPr>
          <a:xfrm>
            <a:off x="5868025" y="5147096"/>
            <a:ext cx="1811400" cy="4464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&lt;&lt;artifact&gt;&gt;</a:t>
            </a:r>
            <a:endParaRPr b="1"/>
          </a:p>
          <a:p>
            <a:pPr indent="0" lvl="0" marL="0" rtl="0" algn="ctr">
              <a:spcBef>
                <a:spcPts val="0"/>
              </a:spcBef>
              <a:spcAft>
                <a:spcPts val="0"/>
              </a:spcAft>
              <a:buNone/>
            </a:pPr>
            <a:r>
              <a:rPr b="1" lang="en"/>
              <a:t>CalcDB Schema</a:t>
            </a:r>
            <a:endParaRPr b="1"/>
          </a:p>
        </p:txBody>
      </p:sp>
      <p:cxnSp>
        <p:nvCxnSpPr>
          <p:cNvPr id="427" name="Google Shape;427;p59"/>
          <p:cNvCxnSpPr>
            <a:stCxn id="421" idx="3"/>
            <a:endCxn id="424" idx="1"/>
          </p:cNvCxnSpPr>
          <p:nvPr/>
        </p:nvCxnSpPr>
        <p:spPr>
          <a:xfrm>
            <a:off x="4856675" y="4072775"/>
            <a:ext cx="696900" cy="297300"/>
          </a:xfrm>
          <a:prstGeom prst="straightConnector1">
            <a:avLst/>
          </a:prstGeom>
          <a:noFill/>
          <a:ln cap="flat" cmpd="sng" w="19050">
            <a:solidFill>
              <a:schemeClr val="dk2"/>
            </a:solidFill>
            <a:prstDash val="solid"/>
            <a:round/>
            <a:headEnd len="med" w="med" type="none"/>
            <a:tailEnd len="med" w="med" type="none"/>
          </a:ln>
        </p:spPr>
      </p:cxnSp>
      <p:sp>
        <p:nvSpPr>
          <p:cNvPr id="428" name="Google Shape;428;p59"/>
          <p:cNvSpPr/>
          <p:nvPr/>
        </p:nvSpPr>
        <p:spPr>
          <a:xfrm>
            <a:off x="2754500" y="1677425"/>
            <a:ext cx="1645200" cy="44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Production Line Interface</a:t>
            </a:r>
            <a:endParaRPr b="1"/>
          </a:p>
        </p:txBody>
      </p:sp>
      <p:cxnSp>
        <p:nvCxnSpPr>
          <p:cNvPr id="429" name="Google Shape;429;p59"/>
          <p:cNvCxnSpPr>
            <a:stCxn id="428" idx="2"/>
            <a:endCxn id="421" idx="0"/>
          </p:cNvCxnSpPr>
          <p:nvPr/>
        </p:nvCxnSpPr>
        <p:spPr>
          <a:xfrm>
            <a:off x="3577100" y="2123825"/>
            <a:ext cx="183600" cy="605100"/>
          </a:xfrm>
          <a:prstGeom prst="straightConnector1">
            <a:avLst/>
          </a:prstGeom>
          <a:noFill/>
          <a:ln cap="flat" cmpd="sng" w="19050">
            <a:solidFill>
              <a:schemeClr val="dk2"/>
            </a:solidFill>
            <a:prstDash val="solid"/>
            <a:round/>
            <a:headEnd len="med" w="med" type="none"/>
            <a:tailEnd len="med" w="med" type="none"/>
          </a:ln>
        </p:spPr>
      </p:cxnSp>
      <p:cxnSp>
        <p:nvCxnSpPr>
          <p:cNvPr id="430" name="Google Shape;430;p59"/>
          <p:cNvCxnSpPr>
            <a:stCxn id="431" idx="2"/>
            <a:endCxn id="424" idx="0"/>
          </p:cNvCxnSpPr>
          <p:nvPr/>
        </p:nvCxnSpPr>
        <p:spPr>
          <a:xfrm>
            <a:off x="5679275" y="2638925"/>
            <a:ext cx="1094400" cy="387300"/>
          </a:xfrm>
          <a:prstGeom prst="straightConnector1">
            <a:avLst/>
          </a:prstGeom>
          <a:noFill/>
          <a:ln cap="flat" cmpd="sng" w="19050">
            <a:solidFill>
              <a:schemeClr val="dk2"/>
            </a:solidFill>
            <a:prstDash val="solid"/>
            <a:round/>
            <a:headEnd len="med" w="med" type="none"/>
            <a:tailEnd len="med" w="med" type="none"/>
          </a:ln>
        </p:spPr>
      </p:cxnSp>
      <p:cxnSp>
        <p:nvCxnSpPr>
          <p:cNvPr id="432" name="Google Shape;432;p59"/>
          <p:cNvCxnSpPr>
            <a:stCxn id="433" idx="2"/>
            <a:endCxn id="424" idx="0"/>
          </p:cNvCxnSpPr>
          <p:nvPr/>
        </p:nvCxnSpPr>
        <p:spPr>
          <a:xfrm flipH="1">
            <a:off x="6773750" y="2638925"/>
            <a:ext cx="928800" cy="387300"/>
          </a:xfrm>
          <a:prstGeom prst="straightConnector1">
            <a:avLst/>
          </a:prstGeom>
          <a:noFill/>
          <a:ln cap="flat" cmpd="sng" w="19050">
            <a:solidFill>
              <a:schemeClr val="dk2"/>
            </a:solidFill>
            <a:prstDash val="solid"/>
            <a:round/>
            <a:headEnd len="med" w="med" type="none"/>
            <a:tailEnd len="med" w="med" type="none"/>
          </a:ln>
        </p:spPr>
      </p:cxnSp>
      <p:sp>
        <p:nvSpPr>
          <p:cNvPr id="434" name="Google Shape;434;p59"/>
          <p:cNvSpPr/>
          <p:nvPr/>
        </p:nvSpPr>
        <p:spPr>
          <a:xfrm>
            <a:off x="296950" y="4315350"/>
            <a:ext cx="2191800" cy="210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Production Planner PC</a:t>
            </a:r>
            <a:endParaRPr/>
          </a:p>
          <a:p>
            <a:pPr indent="0" lvl="0" marL="0" rtl="0" algn="ctr">
              <a:spcBef>
                <a:spcPts val="0"/>
              </a:spcBef>
              <a:spcAft>
                <a:spcPts val="0"/>
              </a:spcAft>
              <a:buNone/>
            </a:pPr>
            <a:r>
              <a:rPr lang="en"/>
              <a:t>{CPU = 1 x 3.5 GHz</a:t>
            </a:r>
            <a:endParaRPr/>
          </a:p>
          <a:p>
            <a:pPr indent="0" lvl="0" marL="0" rtl="0" algn="ctr">
              <a:spcBef>
                <a:spcPts val="0"/>
              </a:spcBef>
              <a:spcAft>
                <a:spcPts val="0"/>
              </a:spcAft>
              <a:buNone/>
            </a:pPr>
            <a:r>
              <a:rPr lang="en"/>
              <a:t>Mem = 512 MB}</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35" name="Google Shape;435;p59"/>
          <p:cNvSpPr/>
          <p:nvPr/>
        </p:nvSpPr>
        <p:spPr>
          <a:xfrm>
            <a:off x="407300" y="5102774"/>
            <a:ext cx="1965000" cy="12237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&lt;&lt;execution environment&gt;&gt;</a:t>
            </a:r>
            <a:endParaRPr b="1"/>
          </a:p>
          <a:p>
            <a:pPr indent="0" lvl="0" marL="0" rtl="0" algn="ctr">
              <a:spcBef>
                <a:spcPts val="0"/>
              </a:spcBef>
              <a:spcAft>
                <a:spcPts val="0"/>
              </a:spcAft>
              <a:buNone/>
            </a:pPr>
            <a:r>
              <a:rPr b="1" lang="en"/>
              <a:t>JRE 1.8_20</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p:txBody>
      </p:sp>
      <p:sp>
        <p:nvSpPr>
          <p:cNvPr id="436" name="Google Shape;436;p59"/>
          <p:cNvSpPr/>
          <p:nvPr/>
        </p:nvSpPr>
        <p:spPr>
          <a:xfrm>
            <a:off x="484100" y="5722875"/>
            <a:ext cx="1811400" cy="6036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&lt;&lt;artifact&gt;&gt;</a:t>
            </a:r>
            <a:endParaRPr b="1"/>
          </a:p>
          <a:p>
            <a:pPr indent="0" lvl="0" marL="0" rtl="0" algn="ctr">
              <a:spcBef>
                <a:spcPts val="0"/>
              </a:spcBef>
              <a:spcAft>
                <a:spcPts val="0"/>
              </a:spcAft>
              <a:buNone/>
            </a:pPr>
            <a:r>
              <a:rPr b="1" lang="en"/>
              <a:t>PlannerClient.jar</a:t>
            </a:r>
            <a:endParaRPr b="1"/>
          </a:p>
        </p:txBody>
      </p:sp>
      <p:cxnSp>
        <p:nvCxnSpPr>
          <p:cNvPr id="437" name="Google Shape;437;p59"/>
          <p:cNvCxnSpPr>
            <a:stCxn id="434" idx="0"/>
            <a:endCxn id="421" idx="1"/>
          </p:cNvCxnSpPr>
          <p:nvPr/>
        </p:nvCxnSpPr>
        <p:spPr>
          <a:xfrm flipH="1" rot="10800000">
            <a:off x="1392850" y="4072650"/>
            <a:ext cx="1272000" cy="242700"/>
          </a:xfrm>
          <a:prstGeom prst="straightConnector1">
            <a:avLst/>
          </a:prstGeom>
          <a:noFill/>
          <a:ln cap="flat" cmpd="sng" w="19050">
            <a:solidFill>
              <a:schemeClr val="dk2"/>
            </a:solidFill>
            <a:prstDash val="solid"/>
            <a:round/>
            <a:headEnd len="med" w="med" type="none"/>
            <a:tailEnd len="med" w="med" type="none"/>
          </a:ln>
        </p:spPr>
      </p:cxnSp>
      <p:sp>
        <p:nvSpPr>
          <p:cNvPr id="438" name="Google Shape;438;p59"/>
          <p:cNvSpPr/>
          <p:nvPr/>
        </p:nvSpPr>
        <p:spPr>
          <a:xfrm>
            <a:off x="484100" y="1626125"/>
            <a:ext cx="4055100" cy="892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Specialized Hardware</a:t>
            </a:r>
            <a:endParaRPr b="1"/>
          </a:p>
        </p:txBody>
      </p:sp>
      <p:sp>
        <p:nvSpPr>
          <p:cNvPr id="439" name="Google Shape;439;p59"/>
          <p:cNvSpPr/>
          <p:nvPr/>
        </p:nvSpPr>
        <p:spPr>
          <a:xfrm>
            <a:off x="4735800" y="1066475"/>
            <a:ext cx="4199700" cy="1668300"/>
          </a:xfrm>
          <a:prstGeom prst="rect">
            <a:avLst/>
          </a:prstGeom>
          <a:solidFill>
            <a:srgbClr val="FFFFFF"/>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Online and Offline Storage</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sp>
        <p:nvSpPr>
          <p:cNvPr id="431" name="Google Shape;431;p59"/>
          <p:cNvSpPr/>
          <p:nvPr/>
        </p:nvSpPr>
        <p:spPr>
          <a:xfrm>
            <a:off x="4856675" y="1677425"/>
            <a:ext cx="1645200" cy="96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&lt;&lt;disk&gt;&gt; </a:t>
            </a:r>
            <a:endParaRPr b="1"/>
          </a:p>
          <a:p>
            <a:pPr indent="0" lvl="0" marL="0" rtl="0" algn="ctr">
              <a:spcBef>
                <a:spcPts val="0"/>
              </a:spcBef>
              <a:spcAft>
                <a:spcPts val="0"/>
              </a:spcAft>
              <a:buNone/>
            </a:pPr>
            <a:r>
              <a:rPr b="1" lang="en"/>
              <a:t>Disk Array</a:t>
            </a:r>
            <a:endParaRPr b="1"/>
          </a:p>
          <a:p>
            <a:pPr indent="0" lvl="0" marL="0" rtl="0" algn="ctr">
              <a:spcBef>
                <a:spcPts val="0"/>
              </a:spcBef>
              <a:spcAft>
                <a:spcPts val="0"/>
              </a:spcAft>
              <a:buNone/>
            </a:pPr>
            <a:r>
              <a:rPr lang="en"/>
              <a:t>{size = 2 TB, type = L1 storage}</a:t>
            </a:r>
            <a:endParaRPr/>
          </a:p>
        </p:txBody>
      </p:sp>
      <p:sp>
        <p:nvSpPr>
          <p:cNvPr id="433" name="Google Shape;433;p59"/>
          <p:cNvSpPr/>
          <p:nvPr/>
        </p:nvSpPr>
        <p:spPr>
          <a:xfrm>
            <a:off x="6720050" y="1677425"/>
            <a:ext cx="1965000" cy="96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&lt;&lt;disk&gt;&gt; </a:t>
            </a:r>
            <a:endParaRPr b="1"/>
          </a:p>
          <a:p>
            <a:pPr indent="0" lvl="0" marL="0" rtl="0" algn="ctr">
              <a:spcBef>
                <a:spcPts val="0"/>
              </a:spcBef>
              <a:spcAft>
                <a:spcPts val="0"/>
              </a:spcAft>
              <a:buNone/>
            </a:pPr>
            <a:r>
              <a:rPr b="1" lang="en"/>
              <a:t>Tape Storage</a:t>
            </a:r>
            <a:endParaRPr b="1"/>
          </a:p>
          <a:p>
            <a:pPr indent="0" lvl="0" marL="0" rtl="0" algn="ctr">
              <a:spcBef>
                <a:spcPts val="0"/>
              </a:spcBef>
              <a:spcAft>
                <a:spcPts val="0"/>
              </a:spcAft>
              <a:buNone/>
            </a:pPr>
            <a:r>
              <a:rPr lang="en"/>
              <a:t>{size = 16 TB, model = StorageTek SL300}</a:t>
            </a:r>
            <a:endParaRPr/>
          </a:p>
        </p:txBody>
      </p:sp>
      <p:sp>
        <p:nvSpPr>
          <p:cNvPr id="440" name="Google Shape;440;p59"/>
          <p:cNvSpPr/>
          <p:nvPr/>
        </p:nvSpPr>
        <p:spPr>
          <a:xfrm>
            <a:off x="212100" y="3351225"/>
            <a:ext cx="2361300" cy="3294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Client Node</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8"/>
                                        </p:tgtEl>
                                        <p:attrNameLst>
                                          <p:attrName>style.visibility</p:attrName>
                                        </p:attrNameLst>
                                      </p:cBhvr>
                                      <p:to>
                                        <p:strVal val="visible"/>
                                      </p:to>
                                    </p:set>
                                    <p:animEffect filter="fade" transition="in">
                                      <p:cBhvr>
                                        <p:cTn dur="1"/>
                                        <p:tgtEl>
                                          <p:spTgt spid="4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9"/>
                                        </p:tgtEl>
                                        <p:attrNameLst>
                                          <p:attrName>style.visibility</p:attrName>
                                        </p:attrNameLst>
                                      </p:cBhvr>
                                      <p:to>
                                        <p:strVal val="visible"/>
                                      </p:to>
                                    </p:set>
                                    <p:animEffect filter="fade" transition="in">
                                      <p:cBhvr>
                                        <p:cTn dur="1"/>
                                        <p:tgtEl>
                                          <p:spTgt spid="439"/>
                                        </p:tgtEl>
                                      </p:cBhvr>
                                    </p:animEffect>
                                  </p:childTnLst>
                                </p:cTn>
                              </p:par>
                              <p:par>
                                <p:cTn fill="hold" nodeType="withEffect" presetClass="exit" presetID="10" presetSubtype="0">
                                  <p:stCondLst>
                                    <p:cond delay="0"/>
                                  </p:stCondLst>
                                  <p:childTnLst>
                                    <p:animEffect filter="fade" transition="out">
                                      <p:cBhvr>
                                        <p:cTn dur="1"/>
                                        <p:tgtEl>
                                          <p:spTgt spid="438"/>
                                        </p:tgtEl>
                                      </p:cBhvr>
                                    </p:animEffect>
                                    <p:set>
                                      <p:cBhvr>
                                        <p:cTn dur="1" fill="hold">
                                          <p:stCondLst>
                                            <p:cond delay="0"/>
                                          </p:stCondLst>
                                        </p:cTn>
                                        <p:tgtEl>
                                          <p:spTgt spid="43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0"/>
                                        </p:tgtEl>
                                        <p:attrNameLst>
                                          <p:attrName>style.visibility</p:attrName>
                                        </p:attrNameLst>
                                      </p:cBhvr>
                                      <p:to>
                                        <p:strVal val="visible"/>
                                      </p:to>
                                    </p:set>
                                    <p:animEffect filter="fade" transition="in">
                                      <p:cBhvr>
                                        <p:cTn dur="1"/>
                                        <p:tgtEl>
                                          <p:spTgt spid="440"/>
                                        </p:tgtEl>
                                      </p:cBhvr>
                                    </p:animEffect>
                                  </p:childTnLst>
                                </p:cTn>
                              </p:par>
                              <p:par>
                                <p:cTn fill="hold" nodeType="withEffect" presetClass="exit" presetID="10" presetSubtype="0">
                                  <p:stCondLst>
                                    <p:cond delay="0"/>
                                  </p:stCondLst>
                                  <p:childTnLst>
                                    <p:animEffect filter="fade" transition="out">
                                      <p:cBhvr>
                                        <p:cTn dur="1"/>
                                        <p:tgtEl>
                                          <p:spTgt spid="439"/>
                                        </p:tgtEl>
                                      </p:cBhvr>
                                    </p:animEffect>
                                    <p:set>
                                      <p:cBhvr>
                                        <p:cTn dur="1" fill="hold">
                                          <p:stCondLst>
                                            <p:cond delay="0"/>
                                          </p:stCondLst>
                                        </p:cTn>
                                        <p:tgtEl>
                                          <p:spTgt spid="43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sp>
        <p:nvSpPr>
          <p:cNvPr id="445" name="Google Shape;445;p6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Runtime Modeling Activities</a:t>
            </a:r>
            <a:endParaRPr/>
          </a:p>
        </p:txBody>
      </p:sp>
      <p:sp>
        <p:nvSpPr>
          <p:cNvPr id="446" name="Google Shape;446;p6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Design the deployment environment</a:t>
            </a:r>
            <a:endParaRPr/>
          </a:p>
          <a:p>
            <a:pPr indent="-381000" lvl="1" marL="914400" rtl="0" algn="l">
              <a:spcBef>
                <a:spcPts val="0"/>
              </a:spcBef>
              <a:spcAft>
                <a:spcPts val="0"/>
              </a:spcAft>
              <a:buSzPts val="2400"/>
              <a:buChar char="○"/>
            </a:pPr>
            <a:r>
              <a:rPr lang="en"/>
              <a:t>Identify key servers</a:t>
            </a:r>
            <a:endParaRPr/>
          </a:p>
          <a:p>
            <a:pPr indent="-381000" lvl="1" marL="914400" rtl="0" algn="l">
              <a:spcBef>
                <a:spcPts val="0"/>
              </a:spcBef>
              <a:spcAft>
                <a:spcPts val="0"/>
              </a:spcAft>
              <a:buSzPts val="2400"/>
              <a:buChar char="○"/>
            </a:pPr>
            <a:r>
              <a:rPr lang="en"/>
              <a:t>Identify important client hardware requirements</a:t>
            </a:r>
            <a:endParaRPr/>
          </a:p>
          <a:p>
            <a:pPr indent="-381000" lvl="1" marL="914400" rtl="0" algn="l">
              <a:spcBef>
                <a:spcPts val="0"/>
              </a:spcBef>
              <a:spcAft>
                <a:spcPts val="0"/>
              </a:spcAft>
              <a:buSzPts val="2400"/>
              <a:buChar char="○"/>
            </a:pPr>
            <a:r>
              <a:rPr lang="en"/>
              <a:t>Identify network links between nodes</a:t>
            </a:r>
            <a:endParaRPr/>
          </a:p>
          <a:p>
            <a:pPr indent="-381000" lvl="1" marL="914400" rtl="0" algn="l">
              <a:spcBef>
                <a:spcPts val="0"/>
              </a:spcBef>
              <a:spcAft>
                <a:spcPts val="0"/>
              </a:spcAft>
              <a:buSzPts val="2400"/>
              <a:buChar char="○"/>
            </a:pPr>
            <a:r>
              <a:rPr lang="en"/>
              <a:t>Add special-purpose hardware, specify hardware and software configurations for each node.</a:t>
            </a:r>
            <a:endParaRPr/>
          </a:p>
          <a:p>
            <a:pPr indent="-419100" lvl="0" marL="457200" rtl="0" algn="l">
              <a:spcBef>
                <a:spcPts val="0"/>
              </a:spcBef>
              <a:spcAft>
                <a:spcPts val="0"/>
              </a:spcAft>
              <a:buSzPts val="3000"/>
              <a:buChar char="●"/>
            </a:pPr>
            <a:r>
              <a:rPr lang="en"/>
              <a:t>Map elements to hardware</a:t>
            </a:r>
            <a:endParaRPr/>
          </a:p>
          <a:p>
            <a:pPr indent="-381000" lvl="1" marL="914400" rtl="0" algn="l">
              <a:spcBef>
                <a:spcPts val="0"/>
              </a:spcBef>
              <a:spcAft>
                <a:spcPts val="0"/>
              </a:spcAft>
              <a:buSzPts val="2400"/>
              <a:buChar char="○"/>
            </a:pPr>
            <a:r>
              <a:rPr lang="en"/>
              <a:t>May suggest changes to deployment environment.</a:t>
            </a:r>
            <a:endParaRPr/>
          </a:p>
          <a:p>
            <a:pPr indent="-381000" lvl="1" marL="914400" rtl="0" algn="l">
              <a:spcBef>
                <a:spcPts val="0"/>
              </a:spcBef>
              <a:spcAft>
                <a:spcPts val="0"/>
              </a:spcAft>
              <a:buSzPts val="2400"/>
              <a:buChar char="○"/>
            </a:pPr>
            <a:r>
              <a:rPr lang="en"/>
              <a:t>Manage dependencies.</a:t>
            </a:r>
            <a:endParaRPr/>
          </a:p>
          <a:p>
            <a:pPr indent="-381000" lvl="1" marL="914400" rtl="0" algn="l">
              <a:spcBef>
                <a:spcPts val="0"/>
              </a:spcBef>
              <a:spcAft>
                <a:spcPts val="0"/>
              </a:spcAft>
              <a:buSzPts val="2400"/>
              <a:buChar char="○"/>
            </a:pPr>
            <a:r>
              <a:rPr lang="en"/>
              <a:t>Ensure machine capacity is available.</a:t>
            </a:r>
            <a:endParaRPr/>
          </a:p>
          <a:p>
            <a:pPr indent="-381000" lvl="1" marL="914400" rtl="0" algn="l">
              <a:spcBef>
                <a:spcPts val="0"/>
              </a:spcBef>
              <a:spcAft>
                <a:spcPts val="0"/>
              </a:spcAft>
              <a:buSzPts val="2400"/>
              <a:buChar char="○"/>
            </a:pPr>
            <a:r>
              <a:rPr lang="en"/>
              <a:t>Make quality trade-offs (security vs performance)</a:t>
            </a:r>
            <a:endParaRPr/>
          </a:p>
        </p:txBody>
      </p:sp>
      <p:sp>
        <p:nvSpPr>
          <p:cNvPr id="447" name="Google Shape;447;p6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sp>
        <p:nvSpPr>
          <p:cNvPr id="452" name="Google Shape;452;p6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Runtime Modeling Activities</a:t>
            </a:r>
            <a:endParaRPr/>
          </a:p>
        </p:txBody>
      </p:sp>
      <p:sp>
        <p:nvSpPr>
          <p:cNvPr id="453" name="Google Shape;453;p6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Estimate the Hardware Requirements</a:t>
            </a:r>
            <a:endParaRPr/>
          </a:p>
          <a:p>
            <a:pPr indent="-381000" lvl="1" marL="914400" rtl="0" algn="l">
              <a:spcBef>
                <a:spcPts val="0"/>
              </a:spcBef>
              <a:spcAft>
                <a:spcPts val="0"/>
              </a:spcAft>
              <a:buSzPts val="2400"/>
              <a:buChar char="○"/>
            </a:pPr>
            <a:r>
              <a:rPr lang="en"/>
              <a:t>Perform an initial estimation, then revise as the architecture and design progress. </a:t>
            </a:r>
            <a:endParaRPr/>
          </a:p>
          <a:p>
            <a:pPr indent="-381000" lvl="1" marL="914400" rtl="0" algn="l">
              <a:spcBef>
                <a:spcPts val="0"/>
              </a:spcBef>
              <a:spcAft>
                <a:spcPts val="0"/>
              </a:spcAft>
              <a:buSzPts val="2400"/>
              <a:buChar char="○"/>
            </a:pPr>
            <a:r>
              <a:rPr lang="en"/>
              <a:t>Processing power, memory, disk space, bandwidth. </a:t>
            </a:r>
            <a:endParaRPr/>
          </a:p>
          <a:p>
            <a:pPr indent="-419100" lvl="0" marL="457200" rtl="0" algn="l">
              <a:spcBef>
                <a:spcPts val="0"/>
              </a:spcBef>
              <a:spcAft>
                <a:spcPts val="0"/>
              </a:spcAft>
              <a:buSzPts val="3000"/>
              <a:buChar char="●"/>
            </a:pPr>
            <a:r>
              <a:rPr lang="en"/>
              <a:t>Conduct a Technical Evaluation</a:t>
            </a:r>
            <a:endParaRPr/>
          </a:p>
          <a:p>
            <a:pPr indent="-381000" lvl="1" marL="914400" rtl="0" algn="l">
              <a:spcBef>
                <a:spcPts val="0"/>
              </a:spcBef>
              <a:spcAft>
                <a:spcPts val="0"/>
              </a:spcAft>
              <a:buSzPts val="2400"/>
              <a:buChar char="○"/>
            </a:pPr>
            <a:r>
              <a:rPr lang="en"/>
              <a:t>Prototype element development, perform benchmarks, perform compatibility tests.</a:t>
            </a:r>
            <a:endParaRPr/>
          </a:p>
          <a:p>
            <a:pPr indent="-381000" lvl="1" marL="914400" rtl="0" algn="l">
              <a:spcBef>
                <a:spcPts val="0"/>
              </a:spcBef>
              <a:spcAft>
                <a:spcPts val="0"/>
              </a:spcAft>
              <a:buSzPts val="2400"/>
              <a:buChar char="○"/>
            </a:pPr>
            <a:r>
              <a:rPr lang="en"/>
              <a:t>Create mock systems to test integration and throughput.</a:t>
            </a:r>
            <a:endParaRPr/>
          </a:p>
          <a:p>
            <a:pPr indent="-419100" lvl="0" marL="457200" rtl="0" algn="l">
              <a:spcBef>
                <a:spcPts val="0"/>
              </a:spcBef>
              <a:spcAft>
                <a:spcPts val="0"/>
              </a:spcAft>
              <a:buSzPts val="3000"/>
              <a:buChar char="●"/>
            </a:pPr>
            <a:r>
              <a:rPr lang="en"/>
              <a:t>Assess Constraints</a:t>
            </a:r>
            <a:endParaRPr/>
          </a:p>
          <a:p>
            <a:pPr indent="-381000" lvl="1" marL="914400" rtl="0" algn="l">
              <a:spcBef>
                <a:spcPts val="0"/>
              </a:spcBef>
              <a:spcAft>
                <a:spcPts val="0"/>
              </a:spcAft>
              <a:buSzPts val="2400"/>
              <a:buChar char="○"/>
            </a:pPr>
            <a:r>
              <a:rPr lang="en"/>
              <a:t>Formal standards, informal guidelines, assumptions.</a:t>
            </a:r>
            <a:endParaRPr/>
          </a:p>
          <a:p>
            <a:pPr indent="-381000" lvl="1" marL="914400" rtl="0" algn="l">
              <a:spcBef>
                <a:spcPts val="0"/>
              </a:spcBef>
              <a:spcAft>
                <a:spcPts val="0"/>
              </a:spcAft>
              <a:buSzPts val="2400"/>
              <a:buChar char="○"/>
            </a:pPr>
            <a:r>
              <a:rPr lang="en"/>
              <a:t>Review your design to ensure all are met.</a:t>
            </a:r>
            <a:endParaRPr/>
          </a:p>
        </p:txBody>
      </p:sp>
      <p:sp>
        <p:nvSpPr>
          <p:cNvPr id="454" name="Google Shape;454;p6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8" name="Shape 458"/>
        <p:cNvGrpSpPr/>
        <p:nvPr/>
      </p:nvGrpSpPr>
      <p:grpSpPr>
        <a:xfrm>
          <a:off x="0" y="0"/>
          <a:ext cx="0" cy="0"/>
          <a:chOff x="0" y="0"/>
          <a:chExt cx="0" cy="0"/>
        </a:xfrm>
      </p:grpSpPr>
      <p:sp>
        <p:nvSpPr>
          <p:cNvPr id="459" name="Google Shape;459;p6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Network Models</a:t>
            </a:r>
            <a:endParaRPr/>
          </a:p>
        </p:txBody>
      </p:sp>
      <p:sp>
        <p:nvSpPr>
          <p:cNvPr id="460" name="Google Shape;460;p6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If networking environment is complex, you may need a network model detailing:</a:t>
            </a:r>
            <a:endParaRPr/>
          </a:p>
          <a:p>
            <a:pPr indent="-381000" lvl="1" marL="914400" rtl="0" algn="l">
              <a:spcBef>
                <a:spcPts val="0"/>
              </a:spcBef>
              <a:spcAft>
                <a:spcPts val="0"/>
              </a:spcAft>
              <a:buSzPts val="2400"/>
              <a:buChar char="○"/>
            </a:pPr>
            <a:r>
              <a:rPr lang="en"/>
              <a:t>Which nodes need to be connected.</a:t>
            </a:r>
            <a:endParaRPr/>
          </a:p>
          <a:p>
            <a:pPr indent="-381000" lvl="1" marL="914400" rtl="0" algn="l">
              <a:spcBef>
                <a:spcPts val="0"/>
              </a:spcBef>
              <a:spcAft>
                <a:spcPts val="0"/>
              </a:spcAft>
              <a:buSzPts val="2400"/>
              <a:buChar char="○"/>
            </a:pPr>
            <a:r>
              <a:rPr lang="en"/>
              <a:t>Specific network services required (firewalls, compression, packet encryption)</a:t>
            </a:r>
            <a:endParaRPr/>
          </a:p>
          <a:p>
            <a:pPr indent="-381000" lvl="1" marL="914400" rtl="0" algn="l">
              <a:spcBef>
                <a:spcPts val="0"/>
              </a:spcBef>
              <a:spcAft>
                <a:spcPts val="0"/>
              </a:spcAft>
              <a:buSzPts val="2400"/>
              <a:buChar char="○"/>
            </a:pPr>
            <a:r>
              <a:rPr lang="en"/>
              <a:t>Bandwidth requirements and quality properties.</a:t>
            </a:r>
            <a:endParaRPr/>
          </a:p>
          <a:p>
            <a:pPr indent="-419100" lvl="0" marL="457200" rtl="0" algn="l">
              <a:spcBef>
                <a:spcPts val="0"/>
              </a:spcBef>
              <a:spcAft>
                <a:spcPts val="0"/>
              </a:spcAft>
              <a:buSzPts val="3000"/>
              <a:buChar char="●"/>
            </a:pPr>
            <a:r>
              <a:rPr lang="en"/>
              <a:t>Logical model, not a physical one.</a:t>
            </a:r>
            <a:endParaRPr/>
          </a:p>
          <a:p>
            <a:pPr indent="-381000" lvl="1" marL="914400" rtl="0" algn="l">
              <a:spcBef>
                <a:spcPts val="0"/>
              </a:spcBef>
              <a:spcAft>
                <a:spcPts val="0"/>
              </a:spcAft>
              <a:buSzPts val="2400"/>
              <a:buChar char="○"/>
            </a:pPr>
            <a:r>
              <a:rPr lang="en"/>
              <a:t>Service-based view of the network.</a:t>
            </a:r>
            <a:endParaRPr/>
          </a:p>
          <a:p>
            <a:pPr indent="-419100" lvl="0" marL="457200" rtl="0" algn="l">
              <a:spcBef>
                <a:spcPts val="0"/>
              </a:spcBef>
              <a:spcAft>
                <a:spcPts val="0"/>
              </a:spcAft>
              <a:buSzPts val="3000"/>
              <a:buChar char="●"/>
            </a:pPr>
            <a:r>
              <a:rPr lang="en"/>
              <a:t>Valuable for customers planning to deploy your software in their organization.</a:t>
            </a:r>
            <a:endParaRPr/>
          </a:p>
        </p:txBody>
      </p:sp>
      <p:sp>
        <p:nvSpPr>
          <p:cNvPr id="461" name="Google Shape;461;p6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5" name="Shape 465"/>
        <p:cNvGrpSpPr/>
        <p:nvPr/>
      </p:nvGrpSpPr>
      <p:grpSpPr>
        <a:xfrm>
          <a:off x="0" y="0"/>
          <a:ext cx="0" cy="0"/>
          <a:chOff x="0" y="0"/>
          <a:chExt cx="0" cy="0"/>
        </a:xfrm>
      </p:grpSpPr>
      <p:sp>
        <p:nvSpPr>
          <p:cNvPr id="466" name="Google Shape;466;p6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Network Model Elements</a:t>
            </a:r>
            <a:endParaRPr/>
          </a:p>
        </p:txBody>
      </p:sp>
      <p:sp>
        <p:nvSpPr>
          <p:cNvPr id="467" name="Google Shape;467;p6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Processing Nodes</a:t>
            </a:r>
            <a:endParaRPr/>
          </a:p>
          <a:p>
            <a:pPr indent="-381000" lvl="1" marL="914400" rtl="0" algn="l">
              <a:spcBef>
                <a:spcPts val="0"/>
              </a:spcBef>
              <a:spcAft>
                <a:spcPts val="0"/>
              </a:spcAft>
              <a:buSzPts val="2400"/>
              <a:buChar char="○"/>
            </a:pPr>
            <a:r>
              <a:rPr lang="en"/>
              <a:t>Elements that use the network to transport data.</a:t>
            </a:r>
            <a:endParaRPr/>
          </a:p>
          <a:p>
            <a:pPr indent="-381000" lvl="1" marL="914400" rtl="0" algn="l">
              <a:spcBef>
                <a:spcPts val="0"/>
              </a:spcBef>
              <a:spcAft>
                <a:spcPts val="0"/>
              </a:spcAft>
              <a:buSzPts val="2400"/>
              <a:buChar char="○"/>
            </a:pPr>
            <a:r>
              <a:rPr lang="en"/>
              <a:t>Should match set from runtime platform model.</a:t>
            </a:r>
            <a:endParaRPr/>
          </a:p>
          <a:p>
            <a:pPr indent="-419100" lvl="0" marL="457200" rtl="0" algn="l">
              <a:spcBef>
                <a:spcPts val="0"/>
              </a:spcBef>
              <a:spcAft>
                <a:spcPts val="0"/>
              </a:spcAft>
              <a:buSzPts val="3000"/>
              <a:buChar char="●"/>
            </a:pPr>
            <a:r>
              <a:rPr lang="en"/>
              <a:t>Network Nodes</a:t>
            </a:r>
            <a:endParaRPr/>
          </a:p>
          <a:p>
            <a:pPr indent="-381000" lvl="1" marL="914400" rtl="0" algn="l">
              <a:spcBef>
                <a:spcPts val="0"/>
              </a:spcBef>
              <a:spcAft>
                <a:spcPts val="0"/>
              </a:spcAft>
              <a:buSzPts val="2400"/>
              <a:buChar char="○"/>
            </a:pPr>
            <a:r>
              <a:rPr lang="en"/>
              <a:t>New nodes added that represent network services you expect to be available.</a:t>
            </a:r>
            <a:endParaRPr/>
          </a:p>
          <a:p>
            <a:pPr indent="-381000" lvl="1" marL="914400" rtl="0" algn="l">
              <a:spcBef>
                <a:spcPts val="0"/>
              </a:spcBef>
              <a:spcAft>
                <a:spcPts val="0"/>
              </a:spcAft>
              <a:buSzPts val="2400"/>
              <a:buChar char="○"/>
            </a:pPr>
            <a:r>
              <a:rPr lang="en"/>
              <a:t>Firewall security, load balancing, encryption.</a:t>
            </a:r>
            <a:endParaRPr/>
          </a:p>
          <a:p>
            <a:pPr indent="-419100" lvl="0" marL="457200" rtl="0" algn="l">
              <a:spcBef>
                <a:spcPts val="0"/>
              </a:spcBef>
              <a:spcAft>
                <a:spcPts val="0"/>
              </a:spcAft>
              <a:buSzPts val="3000"/>
              <a:buChar char="●"/>
            </a:pPr>
            <a:r>
              <a:rPr lang="en"/>
              <a:t>Network Connections</a:t>
            </a:r>
            <a:endParaRPr/>
          </a:p>
          <a:p>
            <a:pPr indent="-381000" lvl="1" marL="914400" rtl="0" algn="l">
              <a:spcBef>
                <a:spcPts val="0"/>
              </a:spcBef>
              <a:spcAft>
                <a:spcPts val="0"/>
              </a:spcAft>
              <a:buSzPts val="2400"/>
              <a:buChar char="○"/>
            </a:pPr>
            <a:r>
              <a:rPr lang="en"/>
              <a:t>Links between network and processing nodes.</a:t>
            </a:r>
            <a:endParaRPr/>
          </a:p>
          <a:p>
            <a:pPr indent="-381000" lvl="1" marL="914400" rtl="0" algn="l">
              <a:spcBef>
                <a:spcPts val="0"/>
              </a:spcBef>
              <a:spcAft>
                <a:spcPts val="0"/>
              </a:spcAft>
              <a:buSzPts val="2400"/>
              <a:buChar char="○"/>
            </a:pPr>
            <a:r>
              <a:rPr lang="en"/>
              <a:t>Should describe service you expect link to provide.</a:t>
            </a:r>
            <a:endParaRPr/>
          </a:p>
          <a:p>
            <a:pPr indent="-381000" lvl="1" marL="914400" rtl="0" algn="l">
              <a:spcBef>
                <a:spcPts val="0"/>
              </a:spcBef>
              <a:spcAft>
                <a:spcPts val="0"/>
              </a:spcAft>
              <a:buSzPts val="2400"/>
              <a:buChar char="○"/>
            </a:pPr>
            <a:r>
              <a:rPr lang="en"/>
              <a:t>Bandwidth, latency, quality of service, reliability, or other network qualities.</a:t>
            </a:r>
            <a:endParaRPr/>
          </a:p>
        </p:txBody>
      </p:sp>
      <p:sp>
        <p:nvSpPr>
          <p:cNvPr id="468" name="Google Shape;468;p6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2" name="Shape 472"/>
        <p:cNvGrpSpPr/>
        <p:nvPr/>
      </p:nvGrpSpPr>
      <p:grpSpPr>
        <a:xfrm>
          <a:off x="0" y="0"/>
          <a:ext cx="0" cy="0"/>
          <a:chOff x="0" y="0"/>
          <a:chExt cx="0" cy="0"/>
        </a:xfrm>
      </p:grpSpPr>
      <p:sp>
        <p:nvSpPr>
          <p:cNvPr id="473" name="Google Shape;473;p6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Network Models</a:t>
            </a:r>
            <a:endParaRPr/>
          </a:p>
        </p:txBody>
      </p:sp>
      <p:sp>
        <p:nvSpPr>
          <p:cNvPr id="474" name="Google Shape;474;p6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75" name="Google Shape;475;p64"/>
          <p:cNvSpPr/>
          <p:nvPr/>
        </p:nvSpPr>
        <p:spPr>
          <a:xfrm>
            <a:off x="2505800" y="1698000"/>
            <a:ext cx="2225700" cy="95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&lt;&lt;network node&gt;&gt;</a:t>
            </a:r>
            <a:endParaRPr b="1"/>
          </a:p>
          <a:p>
            <a:pPr indent="0" lvl="0" marL="0" rtl="0" algn="ctr">
              <a:spcBef>
                <a:spcPts val="0"/>
              </a:spcBef>
              <a:spcAft>
                <a:spcPts val="0"/>
              </a:spcAft>
              <a:buNone/>
            </a:pPr>
            <a:r>
              <a:rPr b="1" lang="en"/>
              <a:t>Production Operator PC</a:t>
            </a:r>
            <a:endParaRPr b="1"/>
          </a:p>
        </p:txBody>
      </p:sp>
      <p:sp>
        <p:nvSpPr>
          <p:cNvPr id="476" name="Google Shape;476;p64"/>
          <p:cNvSpPr/>
          <p:nvPr/>
        </p:nvSpPr>
        <p:spPr>
          <a:xfrm>
            <a:off x="6350975" y="1698000"/>
            <a:ext cx="1753200" cy="807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Production Line Interface</a:t>
            </a:r>
            <a:endParaRPr b="1"/>
          </a:p>
        </p:txBody>
      </p:sp>
      <p:sp>
        <p:nvSpPr>
          <p:cNvPr id="477" name="Google Shape;477;p64"/>
          <p:cNvSpPr/>
          <p:nvPr/>
        </p:nvSpPr>
        <p:spPr>
          <a:xfrm>
            <a:off x="5878475" y="3251675"/>
            <a:ext cx="2225700" cy="95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&lt;&lt;network node&gt;&gt;</a:t>
            </a:r>
            <a:endParaRPr b="1"/>
          </a:p>
          <a:p>
            <a:pPr indent="0" lvl="0" marL="0" rtl="0" algn="ctr">
              <a:spcBef>
                <a:spcPts val="0"/>
              </a:spcBef>
              <a:spcAft>
                <a:spcPts val="0"/>
              </a:spcAft>
              <a:buNone/>
            </a:pPr>
            <a:r>
              <a:rPr b="1" lang="en"/>
              <a:t>Primary Server</a:t>
            </a:r>
            <a:endParaRPr/>
          </a:p>
          <a:p>
            <a:pPr indent="0" lvl="0" marL="0" rtl="0" algn="ctr">
              <a:spcBef>
                <a:spcPts val="0"/>
              </a:spcBef>
              <a:spcAft>
                <a:spcPts val="0"/>
              </a:spcAft>
              <a:buNone/>
            </a:pPr>
            <a:r>
              <a:rPr lang="en"/>
              <a:t>{network = 3 x 1 GB,</a:t>
            </a:r>
            <a:endParaRPr/>
          </a:p>
          <a:p>
            <a:pPr indent="0" lvl="0" marL="0" rtl="0" algn="ctr">
              <a:spcBef>
                <a:spcPts val="0"/>
              </a:spcBef>
              <a:spcAft>
                <a:spcPts val="0"/>
              </a:spcAft>
              <a:buNone/>
            </a:pPr>
            <a:r>
              <a:rPr lang="en"/>
              <a:t> lines = leased}</a:t>
            </a:r>
            <a:endParaRPr/>
          </a:p>
        </p:txBody>
      </p:sp>
      <p:sp>
        <p:nvSpPr>
          <p:cNvPr id="478" name="Google Shape;478;p64"/>
          <p:cNvSpPr/>
          <p:nvPr/>
        </p:nvSpPr>
        <p:spPr>
          <a:xfrm>
            <a:off x="5975850" y="4582713"/>
            <a:ext cx="1753200" cy="65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Firewall</a:t>
            </a:r>
            <a:endParaRPr b="1"/>
          </a:p>
        </p:txBody>
      </p:sp>
      <p:sp>
        <p:nvSpPr>
          <p:cNvPr id="479" name="Google Shape;479;p64"/>
          <p:cNvSpPr/>
          <p:nvPr/>
        </p:nvSpPr>
        <p:spPr>
          <a:xfrm>
            <a:off x="5739600" y="5613150"/>
            <a:ext cx="2225700" cy="95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&lt;&lt;network node&gt;&gt;</a:t>
            </a:r>
            <a:endParaRPr b="1"/>
          </a:p>
          <a:p>
            <a:pPr indent="0" lvl="0" marL="0" rtl="0" algn="ctr">
              <a:spcBef>
                <a:spcPts val="0"/>
              </a:spcBef>
              <a:spcAft>
                <a:spcPts val="0"/>
              </a:spcAft>
              <a:buNone/>
            </a:pPr>
            <a:r>
              <a:rPr b="1" lang="en"/>
              <a:t>Database Server</a:t>
            </a:r>
            <a:endParaRPr/>
          </a:p>
          <a:p>
            <a:pPr indent="0" lvl="0" marL="0" rtl="0" algn="ctr">
              <a:spcBef>
                <a:spcPts val="0"/>
              </a:spcBef>
              <a:spcAft>
                <a:spcPts val="0"/>
              </a:spcAft>
              <a:buNone/>
            </a:pPr>
            <a:r>
              <a:rPr lang="en"/>
              <a:t>{network = 2 x 1 GB}</a:t>
            </a:r>
            <a:endParaRPr/>
          </a:p>
        </p:txBody>
      </p:sp>
      <p:cxnSp>
        <p:nvCxnSpPr>
          <p:cNvPr id="480" name="Google Shape;480;p64"/>
          <p:cNvCxnSpPr>
            <a:stCxn id="476" idx="2"/>
            <a:endCxn id="477" idx="0"/>
          </p:cNvCxnSpPr>
          <p:nvPr/>
        </p:nvCxnSpPr>
        <p:spPr>
          <a:xfrm flipH="1">
            <a:off x="6991475" y="2505900"/>
            <a:ext cx="236100" cy="745800"/>
          </a:xfrm>
          <a:prstGeom prst="straightConnector1">
            <a:avLst/>
          </a:prstGeom>
          <a:noFill/>
          <a:ln cap="flat" cmpd="sng" w="19050">
            <a:solidFill>
              <a:schemeClr val="dk2"/>
            </a:solidFill>
            <a:prstDash val="solid"/>
            <a:round/>
            <a:headEnd len="med" w="med" type="none"/>
            <a:tailEnd len="med" w="med" type="none"/>
          </a:ln>
        </p:spPr>
      </p:cxnSp>
      <p:cxnSp>
        <p:nvCxnSpPr>
          <p:cNvPr id="481" name="Google Shape;481;p64"/>
          <p:cNvCxnSpPr>
            <a:stCxn id="477" idx="2"/>
            <a:endCxn id="478" idx="0"/>
          </p:cNvCxnSpPr>
          <p:nvPr/>
        </p:nvCxnSpPr>
        <p:spPr>
          <a:xfrm flipH="1">
            <a:off x="6852425" y="4207775"/>
            <a:ext cx="138900" cy="375000"/>
          </a:xfrm>
          <a:prstGeom prst="straightConnector1">
            <a:avLst/>
          </a:prstGeom>
          <a:noFill/>
          <a:ln cap="flat" cmpd="sng" w="19050">
            <a:solidFill>
              <a:schemeClr val="dk2"/>
            </a:solidFill>
            <a:prstDash val="solid"/>
            <a:round/>
            <a:headEnd len="med" w="med" type="none"/>
            <a:tailEnd len="med" w="med" type="none"/>
          </a:ln>
        </p:spPr>
      </p:cxnSp>
      <p:cxnSp>
        <p:nvCxnSpPr>
          <p:cNvPr id="482" name="Google Shape;482;p64"/>
          <p:cNvCxnSpPr>
            <a:stCxn id="478" idx="2"/>
            <a:endCxn id="479" idx="0"/>
          </p:cNvCxnSpPr>
          <p:nvPr/>
        </p:nvCxnSpPr>
        <p:spPr>
          <a:xfrm>
            <a:off x="6852450" y="5238213"/>
            <a:ext cx="0" cy="375000"/>
          </a:xfrm>
          <a:prstGeom prst="straightConnector1">
            <a:avLst/>
          </a:prstGeom>
          <a:noFill/>
          <a:ln cap="flat" cmpd="sng" w="19050">
            <a:solidFill>
              <a:schemeClr val="dk2"/>
            </a:solidFill>
            <a:prstDash val="solid"/>
            <a:round/>
            <a:headEnd len="med" w="med" type="none"/>
            <a:tailEnd len="med" w="med" type="none"/>
          </a:ln>
        </p:spPr>
      </p:cxnSp>
      <p:cxnSp>
        <p:nvCxnSpPr>
          <p:cNvPr id="483" name="Google Shape;483;p64"/>
          <p:cNvCxnSpPr>
            <a:stCxn id="475" idx="2"/>
            <a:endCxn id="477" idx="1"/>
          </p:cNvCxnSpPr>
          <p:nvPr/>
        </p:nvCxnSpPr>
        <p:spPr>
          <a:xfrm>
            <a:off x="3618650" y="2654100"/>
            <a:ext cx="2259900" cy="1075500"/>
          </a:xfrm>
          <a:prstGeom prst="straightConnector1">
            <a:avLst/>
          </a:prstGeom>
          <a:noFill/>
          <a:ln cap="flat" cmpd="sng" w="19050">
            <a:solidFill>
              <a:schemeClr val="dk2"/>
            </a:solidFill>
            <a:prstDash val="solid"/>
            <a:round/>
            <a:headEnd len="med" w="med" type="none"/>
            <a:tailEnd len="med" w="med" type="none"/>
          </a:ln>
        </p:spPr>
      </p:cxnSp>
      <p:sp>
        <p:nvSpPr>
          <p:cNvPr id="484" name="Google Shape;484;p64"/>
          <p:cNvSpPr/>
          <p:nvPr/>
        </p:nvSpPr>
        <p:spPr>
          <a:xfrm>
            <a:off x="3474050" y="3552296"/>
            <a:ext cx="1753200" cy="17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Firewall</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p:txBody>
      </p:sp>
      <p:sp>
        <p:nvSpPr>
          <p:cNvPr id="485" name="Google Shape;485;p64"/>
          <p:cNvSpPr/>
          <p:nvPr/>
        </p:nvSpPr>
        <p:spPr>
          <a:xfrm>
            <a:off x="597125" y="3401975"/>
            <a:ext cx="2225700" cy="95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&lt;&lt;network node&gt;&gt;</a:t>
            </a:r>
            <a:endParaRPr b="1"/>
          </a:p>
          <a:p>
            <a:pPr indent="0" lvl="0" marL="0" rtl="0" algn="ctr">
              <a:spcBef>
                <a:spcPts val="0"/>
              </a:spcBef>
              <a:spcAft>
                <a:spcPts val="0"/>
              </a:spcAft>
              <a:buNone/>
            </a:pPr>
            <a:r>
              <a:rPr b="1" lang="en"/>
              <a:t>Production Planner PC</a:t>
            </a:r>
            <a:endParaRPr b="1"/>
          </a:p>
        </p:txBody>
      </p:sp>
      <p:cxnSp>
        <p:nvCxnSpPr>
          <p:cNvPr id="486" name="Google Shape;486;p64"/>
          <p:cNvCxnSpPr>
            <a:stCxn id="485" idx="3"/>
            <a:endCxn id="484" idx="1"/>
          </p:cNvCxnSpPr>
          <p:nvPr/>
        </p:nvCxnSpPr>
        <p:spPr>
          <a:xfrm>
            <a:off x="2822825" y="3880025"/>
            <a:ext cx="651300" cy="558600"/>
          </a:xfrm>
          <a:prstGeom prst="straightConnector1">
            <a:avLst/>
          </a:prstGeom>
          <a:noFill/>
          <a:ln cap="flat" cmpd="sng" w="19050">
            <a:solidFill>
              <a:schemeClr val="dk2"/>
            </a:solidFill>
            <a:prstDash val="solid"/>
            <a:round/>
            <a:headEnd len="med" w="med" type="none"/>
            <a:tailEnd len="med" w="med" type="none"/>
          </a:ln>
        </p:spPr>
      </p:cxnSp>
      <p:cxnSp>
        <p:nvCxnSpPr>
          <p:cNvPr id="487" name="Google Shape;487;p64"/>
          <p:cNvCxnSpPr>
            <a:stCxn id="477" idx="1"/>
            <a:endCxn id="484" idx="3"/>
          </p:cNvCxnSpPr>
          <p:nvPr/>
        </p:nvCxnSpPr>
        <p:spPr>
          <a:xfrm flipH="1">
            <a:off x="5227175" y="3729725"/>
            <a:ext cx="651300" cy="708900"/>
          </a:xfrm>
          <a:prstGeom prst="straightConnector1">
            <a:avLst/>
          </a:prstGeom>
          <a:noFill/>
          <a:ln cap="flat" cmpd="sng" w="19050">
            <a:solidFill>
              <a:schemeClr val="dk2"/>
            </a:solidFill>
            <a:prstDash val="solid"/>
            <a:round/>
            <a:headEnd len="med" w="med" type="none"/>
            <a:tailEnd len="med" w="med" type="none"/>
          </a:ln>
        </p:spPr>
      </p:cxnSp>
      <p:sp>
        <p:nvSpPr>
          <p:cNvPr id="488" name="Google Shape;488;p64"/>
          <p:cNvSpPr/>
          <p:nvPr/>
        </p:nvSpPr>
        <p:spPr>
          <a:xfrm>
            <a:off x="3564200" y="4207775"/>
            <a:ext cx="1572900" cy="1075500"/>
          </a:xfrm>
          <a:prstGeom prst="foldedCorner">
            <a:avLst>
              <a:gd fmla="val 16667" name="adj"/>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Traffic from WAN filtered by host address at this point</a:t>
            </a:r>
            <a:endParaRPr/>
          </a:p>
        </p:txBody>
      </p:sp>
      <p:sp>
        <p:nvSpPr>
          <p:cNvPr id="489" name="Google Shape;489;p64"/>
          <p:cNvSpPr txBox="1"/>
          <p:nvPr/>
        </p:nvSpPr>
        <p:spPr>
          <a:xfrm>
            <a:off x="1994750" y="4599475"/>
            <a:ext cx="1351800" cy="44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Corporate WAN</a:t>
            </a:r>
            <a:endParaRPr/>
          </a:p>
        </p:txBody>
      </p:sp>
      <p:sp>
        <p:nvSpPr>
          <p:cNvPr id="490" name="Google Shape;490;p64"/>
          <p:cNvSpPr txBox="1"/>
          <p:nvPr/>
        </p:nvSpPr>
        <p:spPr>
          <a:xfrm>
            <a:off x="2505800" y="2753100"/>
            <a:ext cx="2308200" cy="55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&lt;&lt;network link&gt;&gt;</a:t>
            </a:r>
            <a:endParaRPr/>
          </a:p>
          <a:p>
            <a:pPr indent="0" lvl="0" marL="0" rtl="0" algn="l">
              <a:spcBef>
                <a:spcPts val="0"/>
              </a:spcBef>
              <a:spcAft>
                <a:spcPts val="0"/>
              </a:spcAft>
              <a:buNone/>
            </a:pPr>
            <a:r>
              <a:rPr lang="en"/>
              <a:t>{ type - </a:t>
            </a:r>
            <a:r>
              <a:rPr lang="en"/>
              <a:t>ethernet</a:t>
            </a:r>
            <a:r>
              <a:rPr lang="en"/>
              <a:t> 100 MB}</a:t>
            </a:r>
            <a:endParaRPr/>
          </a:p>
        </p:txBody>
      </p:sp>
      <p:sp>
        <p:nvSpPr>
          <p:cNvPr id="491" name="Google Shape;491;p64"/>
          <p:cNvSpPr txBox="1"/>
          <p:nvPr/>
        </p:nvSpPr>
        <p:spPr>
          <a:xfrm>
            <a:off x="5420850" y="2599488"/>
            <a:ext cx="2308200" cy="55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&lt;&lt;network link&gt;&gt;</a:t>
            </a:r>
            <a:endParaRPr/>
          </a:p>
          <a:p>
            <a:pPr indent="0" lvl="0" marL="0" rtl="0" algn="l">
              <a:spcBef>
                <a:spcPts val="0"/>
              </a:spcBef>
              <a:spcAft>
                <a:spcPts val="0"/>
              </a:spcAft>
              <a:buNone/>
            </a:pPr>
            <a:r>
              <a:rPr lang="en"/>
              <a:t>{ type - ethernet}</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5" name="Shape 495"/>
        <p:cNvGrpSpPr/>
        <p:nvPr/>
      </p:nvGrpSpPr>
      <p:grpSpPr>
        <a:xfrm>
          <a:off x="0" y="0"/>
          <a:ext cx="0" cy="0"/>
          <a:chOff x="0" y="0"/>
          <a:chExt cx="0" cy="0"/>
        </a:xfrm>
      </p:grpSpPr>
      <p:sp>
        <p:nvSpPr>
          <p:cNvPr id="496" name="Google Shape;496;p6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Network Modeling Activities</a:t>
            </a:r>
            <a:endParaRPr/>
          </a:p>
        </p:txBody>
      </p:sp>
      <p:sp>
        <p:nvSpPr>
          <p:cNvPr id="497" name="Google Shape;497;p6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Design the Network</a:t>
            </a:r>
            <a:endParaRPr/>
          </a:p>
          <a:p>
            <a:pPr indent="-381000" lvl="1" marL="914400" rtl="0" algn="l">
              <a:spcBef>
                <a:spcPts val="0"/>
              </a:spcBef>
              <a:spcAft>
                <a:spcPts val="0"/>
              </a:spcAft>
              <a:buSzPts val="2400"/>
              <a:buChar char="○"/>
            </a:pPr>
            <a:r>
              <a:rPr lang="en"/>
              <a:t>Establish connections, capacity, quality of service, and security.</a:t>
            </a:r>
            <a:endParaRPr/>
          </a:p>
          <a:p>
            <a:pPr indent="-381000" lvl="1" marL="914400" rtl="0" algn="l">
              <a:spcBef>
                <a:spcPts val="0"/>
              </a:spcBef>
              <a:spcAft>
                <a:spcPts val="0"/>
              </a:spcAft>
              <a:buSzPts val="2400"/>
              <a:buChar char="○"/>
            </a:pPr>
            <a:r>
              <a:rPr lang="en"/>
              <a:t>Logical design, which is handed to specialist network designers for physical design.</a:t>
            </a:r>
            <a:endParaRPr/>
          </a:p>
          <a:p>
            <a:pPr indent="-419100" lvl="0" marL="457200" rtl="0" algn="l">
              <a:spcBef>
                <a:spcPts val="0"/>
              </a:spcBef>
              <a:spcAft>
                <a:spcPts val="0"/>
              </a:spcAft>
              <a:buSzPts val="3000"/>
              <a:buChar char="●"/>
            </a:pPr>
            <a:r>
              <a:rPr lang="en"/>
              <a:t>Estimate Capacity and Latency</a:t>
            </a:r>
            <a:endParaRPr/>
          </a:p>
          <a:p>
            <a:pPr indent="-381000" lvl="1" marL="914400" rtl="0" algn="l">
              <a:spcBef>
                <a:spcPts val="0"/>
              </a:spcBef>
              <a:spcAft>
                <a:spcPts val="0"/>
              </a:spcAft>
              <a:buSzPts val="2400"/>
              <a:buChar char="○"/>
            </a:pPr>
            <a:r>
              <a:rPr lang="en"/>
              <a:t>Realistic estimation of the magnitude of traffic to be carried and expected round-trip time.</a:t>
            </a:r>
            <a:endParaRPr/>
          </a:p>
          <a:p>
            <a:pPr indent="-381000" lvl="1" marL="914400" rtl="0" algn="l">
              <a:spcBef>
                <a:spcPts val="0"/>
              </a:spcBef>
              <a:spcAft>
                <a:spcPts val="0"/>
              </a:spcAft>
              <a:buSzPts val="2400"/>
              <a:buChar char="○"/>
            </a:pPr>
            <a:r>
              <a:rPr lang="en"/>
              <a:t>Capacity: Peak transaction throughput and a rough </a:t>
            </a:r>
            <a:r>
              <a:rPr lang="en"/>
              <a:t>approximation</a:t>
            </a:r>
            <a:r>
              <a:rPr lang="en"/>
              <a:t> of the size of messages required.</a:t>
            </a:r>
            <a:endParaRPr/>
          </a:p>
          <a:p>
            <a:pPr indent="-381000" lvl="1" marL="914400" rtl="0" algn="l">
              <a:spcBef>
                <a:spcPts val="0"/>
              </a:spcBef>
              <a:spcAft>
                <a:spcPts val="0"/>
              </a:spcAft>
              <a:buSzPts val="2400"/>
              <a:buChar char="○"/>
            </a:pPr>
            <a:r>
              <a:rPr lang="en"/>
              <a:t>Latency: Standard metrics, distance between nodes.</a:t>
            </a:r>
            <a:endParaRPr/>
          </a:p>
          <a:p>
            <a:pPr indent="-381000" lvl="1" marL="914400" rtl="0" algn="l">
              <a:spcBef>
                <a:spcPts val="0"/>
              </a:spcBef>
              <a:spcAft>
                <a:spcPts val="0"/>
              </a:spcAft>
              <a:buSzPts val="2400"/>
              <a:buChar char="○"/>
            </a:pPr>
            <a:r>
              <a:rPr lang="en"/>
              <a:t>Plan for scalability.</a:t>
            </a:r>
            <a:endParaRPr/>
          </a:p>
        </p:txBody>
      </p:sp>
      <p:sp>
        <p:nvSpPr>
          <p:cNvPr id="498" name="Google Shape;498;p6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2" name="Shape 502"/>
        <p:cNvGrpSpPr/>
        <p:nvPr/>
      </p:nvGrpSpPr>
      <p:grpSpPr>
        <a:xfrm>
          <a:off x="0" y="0"/>
          <a:ext cx="0" cy="0"/>
          <a:chOff x="0" y="0"/>
          <a:chExt cx="0" cy="0"/>
        </a:xfrm>
      </p:grpSpPr>
      <p:sp>
        <p:nvSpPr>
          <p:cNvPr id="503" name="Google Shape;503;p6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Technology Dependency Models</a:t>
            </a:r>
            <a:endParaRPr/>
          </a:p>
        </p:txBody>
      </p:sp>
      <p:sp>
        <p:nvSpPr>
          <p:cNvPr id="504" name="Google Shape;504;p6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When possible, it is ideal to bundle software and dependencies into one executable.</a:t>
            </a:r>
            <a:endParaRPr/>
          </a:p>
          <a:p>
            <a:pPr indent="-381000" lvl="1" marL="914400" rtl="0" algn="l">
              <a:spcBef>
                <a:spcPts val="0"/>
              </a:spcBef>
              <a:spcAft>
                <a:spcPts val="0"/>
              </a:spcAft>
              <a:buSzPts val="2400"/>
              <a:buChar char="○"/>
            </a:pPr>
            <a:r>
              <a:rPr lang="en"/>
              <a:t>Not always possible due to efficiency, cost, licensing, flexibility.</a:t>
            </a:r>
            <a:endParaRPr/>
          </a:p>
          <a:p>
            <a:pPr indent="-419100" lvl="0" marL="457200" rtl="0" algn="l">
              <a:spcBef>
                <a:spcPts val="0"/>
              </a:spcBef>
              <a:spcAft>
                <a:spcPts val="0"/>
              </a:spcAft>
              <a:buSzPts val="3000"/>
              <a:buChar char="●"/>
            </a:pPr>
            <a:r>
              <a:rPr lang="en"/>
              <a:t>Deployment view should document the dependencies on a node-by-node basis.</a:t>
            </a:r>
            <a:endParaRPr/>
          </a:p>
          <a:p>
            <a:pPr indent="-419100" lvl="0" marL="457200" rtl="0" algn="l">
              <a:spcBef>
                <a:spcPts val="0"/>
              </a:spcBef>
              <a:spcAft>
                <a:spcPts val="0"/>
              </a:spcAft>
              <a:buSzPts val="3000"/>
              <a:buChar char="●"/>
            </a:pPr>
            <a:r>
              <a:rPr lang="en"/>
              <a:t>Can be captured in a simple table.</a:t>
            </a:r>
            <a:endParaRPr/>
          </a:p>
          <a:p>
            <a:pPr indent="-381000" lvl="1" marL="914400" rtl="0" algn="l">
              <a:spcBef>
                <a:spcPts val="0"/>
              </a:spcBef>
              <a:spcAft>
                <a:spcPts val="0"/>
              </a:spcAft>
              <a:buSzPts val="2400"/>
              <a:buChar char="○"/>
            </a:pPr>
            <a:r>
              <a:rPr lang="en"/>
              <a:t>SW dependencies may have already been captured in Development View.</a:t>
            </a:r>
            <a:endParaRPr/>
          </a:p>
          <a:p>
            <a:pPr indent="-381000" lvl="1" marL="914400" rtl="0" algn="l">
              <a:spcBef>
                <a:spcPts val="0"/>
              </a:spcBef>
              <a:spcAft>
                <a:spcPts val="0"/>
              </a:spcAft>
              <a:buSzPts val="2400"/>
              <a:buChar char="○"/>
            </a:pPr>
            <a:r>
              <a:rPr lang="en"/>
              <a:t>HW dependencies can be derived from test and development environment, manufacturer specs, testing you conduct.</a:t>
            </a:r>
            <a:endParaRPr/>
          </a:p>
        </p:txBody>
      </p:sp>
      <p:sp>
        <p:nvSpPr>
          <p:cNvPr id="505" name="Google Shape;505;p6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9" name="Shape 509"/>
        <p:cNvGrpSpPr/>
        <p:nvPr/>
      </p:nvGrpSpPr>
      <p:grpSpPr>
        <a:xfrm>
          <a:off x="0" y="0"/>
          <a:ext cx="0" cy="0"/>
          <a:chOff x="0" y="0"/>
          <a:chExt cx="0" cy="0"/>
        </a:xfrm>
      </p:grpSpPr>
      <p:sp>
        <p:nvSpPr>
          <p:cNvPr id="510" name="Google Shape;510;p6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Technology Dependence Model</a:t>
            </a:r>
            <a:endParaRPr/>
          </a:p>
        </p:txBody>
      </p:sp>
      <p:sp>
        <p:nvSpPr>
          <p:cNvPr id="511" name="Google Shape;511;p6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512" name="Google Shape;512;p67"/>
          <p:cNvGraphicFramePr/>
          <p:nvPr/>
        </p:nvGraphicFramePr>
        <p:xfrm>
          <a:off x="457200" y="1775875"/>
          <a:ext cx="3000000" cy="3000000"/>
        </p:xfrm>
        <a:graphic>
          <a:graphicData uri="http://schemas.openxmlformats.org/drawingml/2006/table">
            <a:tbl>
              <a:tblPr>
                <a:noFill/>
                <a:tableStyleId>{C919D26F-4FF3-495D-A4EC-F5E6272A9FEB}</a:tableStyleId>
              </a:tblPr>
              <a:tblGrid>
                <a:gridCol w="2580750"/>
                <a:gridCol w="5518850"/>
              </a:tblGrid>
              <a:tr h="549450">
                <a:tc>
                  <a:txBody>
                    <a:bodyPr>
                      <a:noAutofit/>
                    </a:bodyPr>
                    <a:lstStyle/>
                    <a:p>
                      <a:pPr indent="0" lvl="0" marL="0" rtl="0" algn="l">
                        <a:spcBef>
                          <a:spcPts val="0"/>
                        </a:spcBef>
                        <a:spcAft>
                          <a:spcPts val="0"/>
                        </a:spcAft>
                        <a:buNone/>
                      </a:pPr>
                      <a:r>
                        <a:rPr b="1" lang="en" sz="1800"/>
                        <a:t>Component</a:t>
                      </a:r>
                      <a:endParaRPr b="1" sz="1800"/>
                    </a:p>
                  </a:txBody>
                  <a:tcPr marT="91425" marB="91425" marR="91425" marL="91425"/>
                </a:tc>
                <a:tc>
                  <a:txBody>
                    <a:bodyPr>
                      <a:noAutofit/>
                    </a:bodyPr>
                    <a:lstStyle/>
                    <a:p>
                      <a:pPr indent="0" lvl="0" marL="0" rtl="0" algn="l">
                        <a:spcBef>
                          <a:spcPts val="0"/>
                        </a:spcBef>
                        <a:spcAft>
                          <a:spcPts val="0"/>
                        </a:spcAft>
                        <a:buNone/>
                      </a:pPr>
                      <a:r>
                        <a:rPr b="1" lang="en" sz="1800"/>
                        <a:t>Requires</a:t>
                      </a:r>
                      <a:endParaRPr b="1" sz="1800"/>
                    </a:p>
                  </a:txBody>
                  <a:tcPr marT="91425" marB="91425" marR="91425" marL="91425"/>
                </a:tc>
              </a:tr>
              <a:tr h="842875">
                <a:tc>
                  <a:txBody>
                    <a:bodyPr>
                      <a:noAutofit/>
                    </a:bodyPr>
                    <a:lstStyle/>
                    <a:p>
                      <a:pPr indent="0" lvl="0" marL="0" rtl="0" algn="l">
                        <a:spcBef>
                          <a:spcPts val="0"/>
                        </a:spcBef>
                        <a:spcAft>
                          <a:spcPts val="0"/>
                        </a:spcAft>
                        <a:buNone/>
                      </a:pPr>
                      <a:r>
                        <a:rPr lang="en" sz="1800"/>
                        <a:t>Data Access Service</a:t>
                      </a:r>
                      <a:endParaRPr sz="1800"/>
                    </a:p>
                  </a:txBody>
                  <a:tcPr marT="91425" marB="91425" marR="91425" marL="91425"/>
                </a:tc>
                <a:tc>
                  <a:txBody>
                    <a:bodyPr>
                      <a:noAutofit/>
                    </a:bodyPr>
                    <a:lstStyle/>
                    <a:p>
                      <a:pPr indent="0" lvl="0" marL="0" rtl="0" algn="l">
                        <a:spcBef>
                          <a:spcPts val="0"/>
                        </a:spcBef>
                        <a:spcAft>
                          <a:spcPts val="0"/>
                        </a:spcAft>
                        <a:buNone/>
                      </a:pPr>
                      <a:r>
                        <a:rPr lang="en" sz="1800"/>
                        <a:t>HP-UX 64-bit 11.23+ patch bundle B.11.23.0703</a:t>
                      </a:r>
                      <a:endParaRPr sz="1800"/>
                    </a:p>
                    <a:p>
                      <a:pPr indent="0" lvl="0" marL="0" rtl="0" algn="l">
                        <a:spcBef>
                          <a:spcPts val="0"/>
                        </a:spcBef>
                        <a:spcAft>
                          <a:spcPts val="0"/>
                        </a:spcAft>
                        <a:buNone/>
                      </a:pPr>
                      <a:r>
                        <a:rPr lang="en" sz="1800"/>
                        <a:t>HP aCC C++ runtime A.03.73</a:t>
                      </a:r>
                      <a:endParaRPr sz="1800"/>
                    </a:p>
                  </a:txBody>
                  <a:tcPr marT="91425" marB="91425" marR="91425" marL="91425"/>
                </a:tc>
              </a:tr>
              <a:tr h="1136275">
                <a:tc>
                  <a:txBody>
                    <a:bodyPr>
                      <a:noAutofit/>
                    </a:bodyPr>
                    <a:lstStyle/>
                    <a:p>
                      <a:pPr indent="0" lvl="0" marL="0" rtl="0" algn="l">
                        <a:spcBef>
                          <a:spcPts val="0"/>
                        </a:spcBef>
                        <a:spcAft>
                          <a:spcPts val="0"/>
                        </a:spcAft>
                        <a:buNone/>
                      </a:pPr>
                      <a:r>
                        <a:rPr lang="en" sz="1800"/>
                        <a:t>Data Capture Service</a:t>
                      </a:r>
                      <a:endParaRPr sz="1800"/>
                    </a:p>
                  </a:txBody>
                  <a:tcPr marT="91425" marB="91425" marR="91425" marL="91425"/>
                </a:tc>
                <a:tc>
                  <a:txBody>
                    <a:bodyPr>
                      <a:noAutofit/>
                    </a:bodyPr>
                    <a:lstStyle/>
                    <a:p>
                      <a:pPr indent="0" lvl="0" marL="0" rtl="0" algn="l">
                        <a:spcBef>
                          <a:spcPts val="0"/>
                        </a:spcBef>
                        <a:spcAft>
                          <a:spcPts val="0"/>
                        </a:spcAft>
                        <a:buClr>
                          <a:schemeClr val="dk1"/>
                        </a:buClr>
                        <a:buSzPts val="1100"/>
                        <a:buFont typeface="Arial"/>
                        <a:buNone/>
                      </a:pPr>
                      <a:r>
                        <a:rPr lang="en" sz="1800">
                          <a:solidFill>
                            <a:schemeClr val="dk1"/>
                          </a:solidFill>
                        </a:rPr>
                        <a:t>HP-UX 64-bit 11.23+ patch bundle B.11.23.0703</a:t>
                      </a:r>
                      <a:endParaRPr sz="18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rPr>
                        <a:t>HP aCC C++ runtime A.03.73</a:t>
                      </a:r>
                      <a:endParaRPr sz="1800">
                        <a:solidFill>
                          <a:schemeClr val="dk1"/>
                        </a:solidFill>
                      </a:endParaRPr>
                    </a:p>
                    <a:p>
                      <a:pPr indent="0" lvl="0" marL="0" rtl="0" algn="l">
                        <a:spcBef>
                          <a:spcPts val="0"/>
                        </a:spcBef>
                        <a:spcAft>
                          <a:spcPts val="0"/>
                        </a:spcAft>
                        <a:buNone/>
                      </a:pPr>
                      <a:r>
                        <a:rPr lang="en" sz="1800"/>
                        <a:t>Oracle OCI libraries 11.1.0.7</a:t>
                      </a:r>
                      <a:endParaRPr sz="1800"/>
                    </a:p>
                  </a:txBody>
                  <a:tcPr marT="91425" marB="91425" marR="91425" marL="91425"/>
                </a:tc>
              </a:tr>
              <a:tr h="842875">
                <a:tc>
                  <a:txBody>
                    <a:bodyPr>
                      <a:noAutofit/>
                    </a:bodyPr>
                    <a:lstStyle/>
                    <a:p>
                      <a:pPr indent="0" lvl="0" marL="0" rtl="0" algn="l">
                        <a:spcBef>
                          <a:spcPts val="0"/>
                        </a:spcBef>
                        <a:spcAft>
                          <a:spcPts val="0"/>
                        </a:spcAft>
                        <a:buNone/>
                      </a:pPr>
                      <a:r>
                        <a:rPr lang="en" sz="1800"/>
                        <a:t>HP aCC C++ Compiler &amp; Runtime</a:t>
                      </a:r>
                      <a:endParaRPr sz="1800"/>
                    </a:p>
                  </a:txBody>
                  <a:tcPr marT="91425" marB="91425" marR="91425" marL="91425"/>
                </a:tc>
                <a:tc>
                  <a:txBody>
                    <a:bodyPr>
                      <a:noAutofit/>
                    </a:bodyPr>
                    <a:lstStyle/>
                    <a:p>
                      <a:pPr indent="0" lvl="0" marL="0" rtl="0" algn="l">
                        <a:spcBef>
                          <a:spcPts val="0"/>
                        </a:spcBef>
                        <a:spcAft>
                          <a:spcPts val="0"/>
                        </a:spcAft>
                        <a:buNone/>
                      </a:pPr>
                      <a:r>
                        <a:rPr lang="en" sz="1800"/>
                        <a:t>HP patch PHSS_35102</a:t>
                      </a:r>
                      <a:endParaRPr sz="1800"/>
                    </a:p>
                    <a:p>
                      <a:pPr indent="0" lvl="0" marL="0" rtl="0" algn="l">
                        <a:spcBef>
                          <a:spcPts val="0"/>
                        </a:spcBef>
                        <a:spcAft>
                          <a:spcPts val="0"/>
                        </a:spcAft>
                        <a:buNone/>
                      </a:pPr>
                      <a:r>
                        <a:rPr lang="en" sz="1800"/>
                        <a:t>HP patch PHSS_35103</a:t>
                      </a:r>
                      <a:endParaRPr sz="1800"/>
                    </a:p>
                  </a:txBody>
                  <a:tcPr marT="91425" marB="91425" marR="91425" marL="91425"/>
                </a:tc>
              </a:tr>
              <a:tr h="842875">
                <a:tc>
                  <a:txBody>
                    <a:bodyPr>
                      <a:noAutofit/>
                    </a:bodyPr>
                    <a:lstStyle/>
                    <a:p>
                      <a:pPr indent="0" lvl="0" marL="0" rtl="0" algn="l">
                        <a:spcBef>
                          <a:spcPts val="0"/>
                        </a:spcBef>
                        <a:spcAft>
                          <a:spcPts val="0"/>
                        </a:spcAft>
                        <a:buNone/>
                      </a:pPr>
                      <a:r>
                        <a:rPr lang="en" sz="1800"/>
                        <a:t>Oracle OCI 11.1.0.7</a:t>
                      </a:r>
                      <a:endParaRPr sz="1800"/>
                    </a:p>
                  </a:txBody>
                  <a:tcPr marT="91425" marB="91425" marR="91425" marL="91425"/>
                </a:tc>
                <a:tc>
                  <a:txBody>
                    <a:bodyPr>
                      <a:noAutofit/>
                    </a:bodyPr>
                    <a:lstStyle/>
                    <a:p>
                      <a:pPr indent="0" lvl="0" marL="0" rtl="0" algn="l">
                        <a:spcBef>
                          <a:spcPts val="0"/>
                        </a:spcBef>
                        <a:spcAft>
                          <a:spcPts val="0"/>
                        </a:spcAft>
                        <a:buNone/>
                      </a:pPr>
                      <a:r>
                        <a:rPr lang="en" sz="1800"/>
                        <a:t>HP-UX optional package X11MotifDevKit.MOTIF21</a:t>
                      </a:r>
                      <a:endParaRPr sz="1800"/>
                    </a:p>
                    <a:p>
                      <a:pPr indent="0" lvl="0" marL="0" rtl="0" algn="l">
                        <a:spcBef>
                          <a:spcPts val="0"/>
                        </a:spcBef>
                        <a:spcAft>
                          <a:spcPts val="0"/>
                        </a:spcAft>
                        <a:buNone/>
                      </a:pPr>
                      <a:r>
                        <a:rPr lang="en" sz="1800"/>
                        <a:t>HP-UX patch PHSS_37958</a:t>
                      </a:r>
                      <a:endParaRPr sz="1800"/>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Concern: Structure Organization</a:t>
            </a:r>
            <a:endParaRPr/>
          </a:p>
        </p:txBody>
      </p:sp>
      <p:sp>
        <p:nvSpPr>
          <p:cNvPr id="84" name="Google Shape;84;p1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Software is often organized into groups of related classes or functions.</a:t>
            </a:r>
            <a:endParaRPr/>
          </a:p>
          <a:p>
            <a:pPr indent="-381000" lvl="1" marL="914400" rtl="0" algn="l">
              <a:spcBef>
                <a:spcPts val="0"/>
              </a:spcBef>
              <a:spcAft>
                <a:spcPts val="0"/>
              </a:spcAft>
              <a:buSzPts val="2400"/>
              <a:buChar char="○"/>
            </a:pPr>
            <a:r>
              <a:rPr lang="en"/>
              <a:t>Some languages have built-in support for this: Packages in Java, Namespaces in C#.</a:t>
            </a:r>
            <a:endParaRPr/>
          </a:p>
          <a:p>
            <a:pPr indent="-381000" lvl="1" marL="914400" rtl="0" algn="l">
              <a:spcBef>
                <a:spcPts val="0"/>
              </a:spcBef>
              <a:spcAft>
                <a:spcPts val="0"/>
              </a:spcAft>
              <a:buSzPts val="2400"/>
              <a:buChar char="○"/>
            </a:pPr>
            <a:r>
              <a:rPr lang="en"/>
              <a:t>We will refer to them generically as </a:t>
            </a:r>
            <a:r>
              <a:rPr b="1" lang="en"/>
              <a:t>packages.</a:t>
            </a:r>
            <a:endParaRPr b="1"/>
          </a:p>
          <a:p>
            <a:pPr indent="-419100" lvl="0" marL="457200" rtl="0" algn="l">
              <a:spcBef>
                <a:spcPts val="0"/>
              </a:spcBef>
              <a:spcAft>
                <a:spcPts val="0"/>
              </a:spcAft>
              <a:buSzPts val="3000"/>
              <a:buChar char="●"/>
            </a:pPr>
            <a:r>
              <a:rPr lang="en"/>
              <a:t>Packages are groupings of functionality</a:t>
            </a:r>
            <a:endParaRPr/>
          </a:p>
          <a:p>
            <a:pPr indent="-381000" lvl="1" marL="914400" rtl="0" algn="l">
              <a:spcBef>
                <a:spcPts val="0"/>
              </a:spcBef>
              <a:spcAft>
                <a:spcPts val="0"/>
              </a:spcAft>
              <a:buSzPts val="2400"/>
              <a:buChar char="○"/>
            </a:pPr>
            <a:r>
              <a:rPr lang="en"/>
              <a:t>Classes in Java, groups of functions in C.</a:t>
            </a:r>
            <a:endParaRPr/>
          </a:p>
          <a:p>
            <a:pPr indent="-381000" lvl="1" marL="914400" rtl="0" algn="l">
              <a:spcBef>
                <a:spcPts val="0"/>
              </a:spcBef>
              <a:spcAft>
                <a:spcPts val="0"/>
              </a:spcAft>
              <a:buSzPts val="2400"/>
              <a:buChar char="○"/>
            </a:pPr>
            <a:r>
              <a:rPr lang="en"/>
              <a:t>Packages are </a:t>
            </a:r>
            <a:r>
              <a:rPr i="1" lang="en"/>
              <a:t>not </a:t>
            </a:r>
            <a:r>
              <a:rPr lang="en"/>
              <a:t>functional elements.</a:t>
            </a:r>
            <a:endParaRPr/>
          </a:p>
          <a:p>
            <a:pPr indent="-381000" lvl="1" marL="914400" rtl="0" algn="l">
              <a:spcBef>
                <a:spcPts val="0"/>
              </a:spcBef>
              <a:spcAft>
                <a:spcPts val="0"/>
              </a:spcAft>
              <a:buSzPts val="2400"/>
              <a:buChar char="○"/>
            </a:pPr>
            <a:r>
              <a:rPr lang="en"/>
              <a:t>Elements may contain packages (for organizing source code).</a:t>
            </a:r>
            <a:endParaRPr/>
          </a:p>
          <a:p>
            <a:pPr indent="-381000" lvl="1" marL="914400" rtl="0" algn="l">
              <a:spcBef>
                <a:spcPts val="0"/>
              </a:spcBef>
              <a:spcAft>
                <a:spcPts val="0"/>
              </a:spcAft>
              <a:buSzPts val="2400"/>
              <a:buChar char="○"/>
            </a:pPr>
            <a:r>
              <a:rPr lang="en"/>
              <a:t>Packages may depend on component interfaces.</a:t>
            </a:r>
            <a:endParaRPr/>
          </a:p>
        </p:txBody>
      </p:sp>
      <p:sp>
        <p:nvSpPr>
          <p:cNvPr id="85" name="Google Shape;85;p1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6" name="Shape 516"/>
        <p:cNvGrpSpPr/>
        <p:nvPr/>
      </p:nvGrpSpPr>
      <p:grpSpPr>
        <a:xfrm>
          <a:off x="0" y="0"/>
          <a:ext cx="0" cy="0"/>
          <a:chOff x="0" y="0"/>
          <a:chExt cx="0" cy="0"/>
        </a:xfrm>
      </p:grpSpPr>
      <p:sp>
        <p:nvSpPr>
          <p:cNvPr id="517" name="Google Shape;517;p6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Intermodel Relationships</a:t>
            </a:r>
            <a:endParaRPr/>
          </a:p>
        </p:txBody>
      </p:sp>
      <p:sp>
        <p:nvSpPr>
          <p:cNvPr id="518" name="Google Shape;518;p68"/>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Runtime Platform Model: Used by group responsible for deployment early in the project.</a:t>
            </a:r>
            <a:endParaRPr sz="2400"/>
          </a:p>
          <a:p>
            <a:pPr indent="-381000" lvl="0" marL="457200" rtl="0" algn="l">
              <a:spcBef>
                <a:spcPts val="0"/>
              </a:spcBef>
              <a:spcAft>
                <a:spcPts val="0"/>
              </a:spcAft>
              <a:buSzPts val="2400"/>
              <a:buChar char="●"/>
            </a:pPr>
            <a:r>
              <a:rPr lang="en" sz="2400"/>
              <a:t>Network Model: Used by specialist networking group</a:t>
            </a:r>
            <a:endParaRPr sz="2400"/>
          </a:p>
          <a:p>
            <a:pPr indent="-381000" lvl="0" marL="457200" rtl="0" algn="l">
              <a:spcBef>
                <a:spcPts val="0"/>
              </a:spcBef>
              <a:spcAft>
                <a:spcPts val="0"/>
              </a:spcAft>
              <a:buSzPts val="2400"/>
              <a:buChar char="●"/>
            </a:pPr>
            <a:r>
              <a:rPr lang="en" sz="2400"/>
              <a:t>Technology Dependency Model: Used by system administrators during installation planning.</a:t>
            </a:r>
            <a:endParaRPr sz="2400"/>
          </a:p>
        </p:txBody>
      </p:sp>
      <p:sp>
        <p:nvSpPr>
          <p:cNvPr id="519" name="Google Shape;519;p6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20" name="Google Shape;520;p68"/>
          <p:cNvPicPr preferRelativeResize="0"/>
          <p:nvPr/>
        </p:nvPicPr>
        <p:blipFill>
          <a:blip r:embed="rId3">
            <a:alphaModFix/>
          </a:blip>
          <a:stretch>
            <a:fillRect/>
          </a:stretch>
        </p:blipFill>
        <p:spPr>
          <a:xfrm>
            <a:off x="4538175" y="2327125"/>
            <a:ext cx="4387501" cy="3096514"/>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4" name="Shape 524"/>
        <p:cNvGrpSpPr/>
        <p:nvPr/>
      </p:nvGrpSpPr>
      <p:grpSpPr>
        <a:xfrm>
          <a:off x="0" y="0"/>
          <a:ext cx="0" cy="0"/>
          <a:chOff x="0" y="0"/>
          <a:chExt cx="0" cy="0"/>
        </a:xfrm>
      </p:grpSpPr>
      <p:sp>
        <p:nvSpPr>
          <p:cNvPr id="525" name="Google Shape;525;p6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Pitfall: </a:t>
            </a:r>
            <a:endParaRPr/>
          </a:p>
          <a:p>
            <a:pPr indent="0" lvl="0" marL="0" rtl="0" algn="l">
              <a:spcBef>
                <a:spcPts val="0"/>
              </a:spcBef>
              <a:spcAft>
                <a:spcPts val="0"/>
              </a:spcAft>
              <a:buNone/>
            </a:pPr>
            <a:r>
              <a:rPr lang="en"/>
              <a:t>Missing or Inaccurate Dependencies</a:t>
            </a:r>
            <a:endParaRPr/>
          </a:p>
        </p:txBody>
      </p:sp>
      <p:sp>
        <p:nvSpPr>
          <p:cNvPr id="526" name="Google Shape;526;p6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“You need Oracle and Linux”</a:t>
            </a:r>
            <a:endParaRPr/>
          </a:p>
          <a:p>
            <a:pPr indent="-381000" lvl="1" marL="914400" rtl="0" algn="l">
              <a:spcBef>
                <a:spcPts val="0"/>
              </a:spcBef>
              <a:spcAft>
                <a:spcPts val="0"/>
              </a:spcAft>
              <a:buSzPts val="2400"/>
              <a:buChar char="○"/>
            </a:pPr>
            <a:r>
              <a:rPr lang="en"/>
              <a:t>Too vague to allow safe deployment.</a:t>
            </a:r>
            <a:endParaRPr/>
          </a:p>
          <a:p>
            <a:pPr indent="-381000" lvl="1" marL="914400" rtl="0" algn="l">
              <a:spcBef>
                <a:spcPts val="0"/>
              </a:spcBef>
              <a:spcAft>
                <a:spcPts val="0"/>
              </a:spcAft>
              <a:buSzPts val="2400"/>
              <a:buChar char="○"/>
            </a:pPr>
            <a:r>
              <a:rPr lang="en"/>
              <a:t>Which versions? What patches? Optional updates?</a:t>
            </a:r>
            <a:endParaRPr/>
          </a:p>
          <a:p>
            <a:pPr indent="-419100" lvl="0" marL="457200" rtl="0" algn="l">
              <a:spcBef>
                <a:spcPts val="0"/>
              </a:spcBef>
              <a:spcAft>
                <a:spcPts val="0"/>
              </a:spcAft>
              <a:buSzPts val="3000"/>
              <a:buChar char="●"/>
            </a:pPr>
            <a:r>
              <a:rPr lang="en"/>
              <a:t>Capture clear, detailed dependencies between SW, runtime environment, HW.</a:t>
            </a:r>
            <a:endParaRPr/>
          </a:p>
          <a:p>
            <a:pPr indent="-419100" lvl="0" marL="457200" rtl="0" algn="l">
              <a:spcBef>
                <a:spcPts val="0"/>
              </a:spcBef>
              <a:spcAft>
                <a:spcPts val="0"/>
              </a:spcAft>
              <a:buSzPts val="3000"/>
              <a:buChar char="●"/>
            </a:pPr>
            <a:r>
              <a:rPr lang="en"/>
              <a:t>Capture </a:t>
            </a:r>
            <a:r>
              <a:rPr lang="en"/>
              <a:t>dependencies</a:t>
            </a:r>
            <a:r>
              <a:rPr lang="en"/>
              <a:t> between 3rd party SW and the runtime environment.</a:t>
            </a:r>
            <a:endParaRPr/>
          </a:p>
          <a:p>
            <a:pPr indent="-419100" lvl="0" marL="457200" rtl="0" algn="l">
              <a:spcBef>
                <a:spcPts val="0"/>
              </a:spcBef>
              <a:spcAft>
                <a:spcPts val="0"/>
              </a:spcAft>
              <a:buSzPts val="3000"/>
              <a:buChar char="●"/>
            </a:pPr>
            <a:r>
              <a:rPr lang="en"/>
              <a:t>Perform compatibility testing.</a:t>
            </a:r>
            <a:endParaRPr/>
          </a:p>
          <a:p>
            <a:pPr indent="-419100" lvl="0" marL="457200" rtl="0" algn="l">
              <a:spcBef>
                <a:spcPts val="0"/>
              </a:spcBef>
              <a:spcAft>
                <a:spcPts val="0"/>
              </a:spcAft>
              <a:buSzPts val="3000"/>
              <a:buChar char="●"/>
            </a:pPr>
            <a:r>
              <a:rPr lang="en"/>
              <a:t>Use existing, proven combinations of technologies with well-understood relations.</a:t>
            </a:r>
            <a:endParaRPr/>
          </a:p>
        </p:txBody>
      </p:sp>
      <p:sp>
        <p:nvSpPr>
          <p:cNvPr id="527" name="Google Shape;527;p6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1" name="Shape 531"/>
        <p:cNvGrpSpPr/>
        <p:nvPr/>
      </p:nvGrpSpPr>
      <p:grpSpPr>
        <a:xfrm>
          <a:off x="0" y="0"/>
          <a:ext cx="0" cy="0"/>
          <a:chOff x="0" y="0"/>
          <a:chExt cx="0" cy="0"/>
        </a:xfrm>
      </p:grpSpPr>
      <p:sp>
        <p:nvSpPr>
          <p:cNvPr id="532" name="Google Shape;532;p7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Risk: Unproven Technology</a:t>
            </a:r>
            <a:endParaRPr/>
          </a:p>
        </p:txBody>
      </p:sp>
      <p:sp>
        <p:nvSpPr>
          <p:cNvPr id="533" name="Google Shape;533;p7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New tech can bring great benefits...</a:t>
            </a:r>
            <a:endParaRPr/>
          </a:p>
          <a:p>
            <a:pPr indent="-381000" lvl="1" marL="914400" rtl="0" algn="l">
              <a:spcBef>
                <a:spcPts val="0"/>
              </a:spcBef>
              <a:spcAft>
                <a:spcPts val="0"/>
              </a:spcAft>
              <a:buSzPts val="2400"/>
              <a:buChar char="○"/>
            </a:pPr>
            <a:r>
              <a:rPr lang="en"/>
              <a:t>Often more features, improved performance.</a:t>
            </a:r>
            <a:endParaRPr/>
          </a:p>
          <a:p>
            <a:pPr indent="-419100" lvl="0" marL="457200" rtl="0" algn="l">
              <a:spcBef>
                <a:spcPts val="0"/>
              </a:spcBef>
              <a:spcAft>
                <a:spcPts val="0"/>
              </a:spcAft>
              <a:buSzPts val="3000"/>
              <a:buChar char="●"/>
            </a:pPr>
            <a:r>
              <a:rPr lang="en"/>
              <a:t>Or great risk…</a:t>
            </a:r>
            <a:endParaRPr/>
          </a:p>
          <a:p>
            <a:pPr indent="-381000" lvl="1" marL="914400" rtl="0" algn="l">
              <a:spcBef>
                <a:spcPts val="0"/>
              </a:spcBef>
              <a:spcAft>
                <a:spcPts val="0"/>
              </a:spcAft>
              <a:buSzPts val="2400"/>
              <a:buChar char="○"/>
            </a:pPr>
            <a:r>
              <a:rPr lang="en"/>
              <a:t>Functional shortcomings, poor performance, availability, security. </a:t>
            </a:r>
            <a:endParaRPr/>
          </a:p>
          <a:p>
            <a:pPr indent="-419100" lvl="0" marL="457200" rtl="0" algn="l">
              <a:spcBef>
                <a:spcPts val="0"/>
              </a:spcBef>
              <a:spcAft>
                <a:spcPts val="0"/>
              </a:spcAft>
              <a:buSzPts val="3000"/>
              <a:buChar char="●"/>
            </a:pPr>
            <a:r>
              <a:rPr lang="en"/>
              <a:t>Use existing hardware and software that you can test before committing to.</a:t>
            </a:r>
            <a:endParaRPr/>
          </a:p>
          <a:p>
            <a:pPr indent="-419100" lvl="0" marL="457200" rtl="0" algn="l">
              <a:spcBef>
                <a:spcPts val="0"/>
              </a:spcBef>
              <a:spcAft>
                <a:spcPts val="0"/>
              </a:spcAft>
              <a:buSzPts val="3000"/>
              <a:buChar char="●"/>
            </a:pPr>
            <a:r>
              <a:rPr lang="en"/>
              <a:t>Get advice from people who have used a technology before.</a:t>
            </a:r>
            <a:endParaRPr/>
          </a:p>
          <a:p>
            <a:pPr indent="-419100" lvl="0" marL="457200" rtl="0" algn="l">
              <a:spcBef>
                <a:spcPts val="0"/>
              </a:spcBef>
              <a:spcAft>
                <a:spcPts val="0"/>
              </a:spcAft>
              <a:buSzPts val="3000"/>
              <a:buChar char="●"/>
            </a:pPr>
            <a:r>
              <a:rPr lang="en"/>
              <a:t>Create prototypes and benchmarks.</a:t>
            </a:r>
            <a:endParaRPr/>
          </a:p>
          <a:p>
            <a:pPr indent="-419100" lvl="0" marL="457200" rtl="0" algn="l">
              <a:spcBef>
                <a:spcPts val="0"/>
              </a:spcBef>
              <a:spcAft>
                <a:spcPts val="0"/>
              </a:spcAft>
              <a:buSzPts val="3000"/>
              <a:buChar char="●"/>
            </a:pPr>
            <a:r>
              <a:rPr lang="en"/>
              <a:t>Perform compatibility testing.</a:t>
            </a:r>
            <a:endParaRPr/>
          </a:p>
        </p:txBody>
      </p:sp>
      <p:sp>
        <p:nvSpPr>
          <p:cNvPr id="534" name="Google Shape;534;p7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8" name="Shape 538"/>
        <p:cNvGrpSpPr/>
        <p:nvPr/>
      </p:nvGrpSpPr>
      <p:grpSpPr>
        <a:xfrm>
          <a:off x="0" y="0"/>
          <a:ext cx="0" cy="0"/>
          <a:chOff x="0" y="0"/>
          <a:chExt cx="0" cy="0"/>
        </a:xfrm>
      </p:grpSpPr>
      <p:sp>
        <p:nvSpPr>
          <p:cNvPr id="539" name="Google Shape;539;p7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Risk: Lack of Specialist Knowledge</a:t>
            </a:r>
            <a:endParaRPr/>
          </a:p>
        </p:txBody>
      </p:sp>
      <p:sp>
        <p:nvSpPr>
          <p:cNvPr id="540" name="Google Shape;540;p7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System design requires </a:t>
            </a:r>
            <a:r>
              <a:rPr lang="en"/>
              <a:t>significant</a:t>
            </a:r>
            <a:r>
              <a:rPr lang="en"/>
              <a:t> knowledge about many subjects.</a:t>
            </a:r>
            <a:endParaRPr/>
          </a:p>
          <a:p>
            <a:pPr indent="-381000" lvl="1" marL="914400" rtl="0" algn="l">
              <a:spcBef>
                <a:spcPts val="0"/>
              </a:spcBef>
              <a:spcAft>
                <a:spcPts val="0"/>
              </a:spcAft>
              <a:buSzPts val="2400"/>
              <a:buChar char="○"/>
            </a:pPr>
            <a:r>
              <a:rPr lang="en"/>
              <a:t>Teams of people specializing in different technologies and aspects of the system.</a:t>
            </a:r>
            <a:endParaRPr/>
          </a:p>
          <a:p>
            <a:pPr indent="-419100" lvl="0" marL="457200" rtl="0" algn="l">
              <a:spcBef>
                <a:spcPts val="0"/>
              </a:spcBef>
              <a:spcAft>
                <a:spcPts val="0"/>
              </a:spcAft>
              <a:buSzPts val="3000"/>
              <a:buChar char="●"/>
            </a:pPr>
            <a:r>
              <a:rPr lang="en"/>
              <a:t>Can easily end up in a situation where you lack detailed knowledge of a technology and must rely on vendor claims.</a:t>
            </a:r>
            <a:endParaRPr/>
          </a:p>
          <a:p>
            <a:pPr indent="-419100" lvl="0" marL="457200" rtl="0" algn="l">
              <a:spcBef>
                <a:spcPts val="0"/>
              </a:spcBef>
              <a:spcAft>
                <a:spcPts val="0"/>
              </a:spcAft>
              <a:buSzPts val="3000"/>
              <a:buChar char="●"/>
            </a:pPr>
            <a:r>
              <a:rPr lang="en"/>
              <a:t>Bring in new specialists when needed.</a:t>
            </a:r>
            <a:endParaRPr/>
          </a:p>
          <a:p>
            <a:pPr indent="-419100" lvl="0" marL="457200" rtl="0" algn="l">
              <a:spcBef>
                <a:spcPts val="0"/>
              </a:spcBef>
              <a:spcAft>
                <a:spcPts val="0"/>
              </a:spcAft>
              <a:buSzPts val="3000"/>
              <a:buChar char="●"/>
            </a:pPr>
            <a:r>
              <a:rPr lang="en"/>
              <a:t>Obtain external review of your architecture.</a:t>
            </a:r>
            <a:endParaRPr/>
          </a:p>
          <a:p>
            <a:pPr indent="-419100" lvl="0" marL="457200" rtl="0" algn="l">
              <a:spcBef>
                <a:spcPts val="0"/>
              </a:spcBef>
              <a:spcAft>
                <a:spcPts val="0"/>
              </a:spcAft>
              <a:buSzPts val="3000"/>
              <a:buChar char="●"/>
            </a:pPr>
            <a:r>
              <a:rPr lang="en"/>
              <a:t>Obtain binding contracts from suppliers.</a:t>
            </a:r>
            <a:endParaRPr/>
          </a:p>
        </p:txBody>
      </p:sp>
      <p:sp>
        <p:nvSpPr>
          <p:cNvPr id="541" name="Google Shape;541;p7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5" name="Shape 545"/>
        <p:cNvGrpSpPr/>
        <p:nvPr/>
      </p:nvGrpSpPr>
      <p:grpSpPr>
        <a:xfrm>
          <a:off x="0" y="0"/>
          <a:ext cx="0" cy="0"/>
          <a:chOff x="0" y="0"/>
          <a:chExt cx="0" cy="0"/>
        </a:xfrm>
      </p:grpSpPr>
      <p:sp>
        <p:nvSpPr>
          <p:cNvPr id="546" name="Google Shape;546;p7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Risk: Late Consideration of Deployment Environment</a:t>
            </a:r>
            <a:endParaRPr/>
          </a:p>
        </p:txBody>
      </p:sp>
      <p:sp>
        <p:nvSpPr>
          <p:cNvPr id="547" name="Google Shape;547;p7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Problems occur when you consider system purely from a software-oriented perspective.</a:t>
            </a:r>
            <a:endParaRPr/>
          </a:p>
          <a:p>
            <a:pPr indent="-381000" lvl="1" marL="914400" rtl="0" algn="l">
              <a:spcBef>
                <a:spcPts val="0"/>
              </a:spcBef>
              <a:spcAft>
                <a:spcPts val="0"/>
              </a:spcAft>
              <a:buSzPts val="2400"/>
              <a:buChar char="○"/>
            </a:pPr>
            <a:r>
              <a:rPr lang="en"/>
              <a:t>Can make a system unusable.</a:t>
            </a:r>
            <a:endParaRPr/>
          </a:p>
          <a:p>
            <a:pPr indent="-381000" lvl="1" marL="914400" rtl="0" algn="l">
              <a:spcBef>
                <a:spcPts val="0"/>
              </a:spcBef>
              <a:spcAft>
                <a:spcPts val="0"/>
              </a:spcAft>
              <a:buSzPts val="2400"/>
              <a:buChar char="○"/>
            </a:pPr>
            <a:r>
              <a:rPr lang="en"/>
              <a:t>Impacts how software is designed and implemented.</a:t>
            </a:r>
            <a:endParaRPr/>
          </a:p>
          <a:p>
            <a:pPr indent="-381000" lvl="1" marL="914400" rtl="0" algn="l">
              <a:spcBef>
                <a:spcPts val="0"/>
              </a:spcBef>
              <a:spcAft>
                <a:spcPts val="0"/>
              </a:spcAft>
              <a:buSzPts val="2400"/>
              <a:buChar char="○"/>
            </a:pPr>
            <a:r>
              <a:rPr lang="en"/>
              <a:t>Can be expensive to change.</a:t>
            </a:r>
            <a:endParaRPr/>
          </a:p>
          <a:p>
            <a:pPr indent="-381000" lvl="2" marL="1371600" rtl="0" algn="l">
              <a:spcBef>
                <a:spcPts val="0"/>
              </a:spcBef>
              <a:spcAft>
                <a:spcPts val="0"/>
              </a:spcAft>
              <a:buSzPts val="2400"/>
              <a:buChar char="■"/>
            </a:pPr>
            <a:r>
              <a:rPr lang="en"/>
              <a:t>I.e., if you need a group of small machines instead of one large machine, architecture differs.</a:t>
            </a:r>
            <a:endParaRPr/>
          </a:p>
          <a:p>
            <a:pPr indent="-419100" lvl="0" marL="457200" rtl="0" algn="l">
              <a:spcBef>
                <a:spcPts val="0"/>
              </a:spcBef>
              <a:spcAft>
                <a:spcPts val="0"/>
              </a:spcAft>
              <a:buSzPts val="3000"/>
              <a:buChar char="●"/>
            </a:pPr>
            <a:r>
              <a:rPr lang="en"/>
              <a:t>Design deployment as part of architecture design, not after system has been developed.</a:t>
            </a:r>
            <a:endParaRPr/>
          </a:p>
          <a:p>
            <a:pPr indent="-419100" lvl="0" marL="457200" rtl="0" algn="l">
              <a:spcBef>
                <a:spcPts val="0"/>
              </a:spcBef>
              <a:spcAft>
                <a:spcPts val="0"/>
              </a:spcAft>
              <a:buSzPts val="3000"/>
              <a:buChar char="●"/>
            </a:pPr>
            <a:r>
              <a:rPr lang="en"/>
              <a:t>Obtain external review to get early feedback.</a:t>
            </a:r>
            <a:endParaRPr/>
          </a:p>
        </p:txBody>
      </p:sp>
      <p:sp>
        <p:nvSpPr>
          <p:cNvPr id="548" name="Google Shape;548;p7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2" name="Shape 552"/>
        <p:cNvGrpSpPr/>
        <p:nvPr/>
      </p:nvGrpSpPr>
      <p:grpSpPr>
        <a:xfrm>
          <a:off x="0" y="0"/>
          <a:ext cx="0" cy="0"/>
          <a:chOff x="0" y="0"/>
          <a:chExt cx="0" cy="0"/>
        </a:xfrm>
      </p:grpSpPr>
      <p:sp>
        <p:nvSpPr>
          <p:cNvPr id="553" name="Google Shape;553;p7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Risk: Ignoring Intersite Complexity</a:t>
            </a:r>
            <a:endParaRPr/>
          </a:p>
        </p:txBody>
      </p:sp>
      <p:sp>
        <p:nvSpPr>
          <p:cNvPr id="554" name="Google Shape;554;p7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Many systems “live” in multiple locations.</a:t>
            </a:r>
            <a:endParaRPr/>
          </a:p>
          <a:p>
            <a:pPr indent="-381000" lvl="1" marL="914400" rtl="0" algn="l">
              <a:spcBef>
                <a:spcPts val="0"/>
              </a:spcBef>
              <a:spcAft>
                <a:spcPts val="0"/>
              </a:spcAft>
              <a:buSzPts val="2400"/>
              <a:buChar char="○"/>
            </a:pPr>
            <a:r>
              <a:rPr lang="en"/>
              <a:t>Cloud computing environment, servers in different geographic locations.</a:t>
            </a:r>
            <a:endParaRPr/>
          </a:p>
          <a:p>
            <a:pPr indent="-419100" lvl="0" marL="457200" rtl="0" algn="l">
              <a:spcBef>
                <a:spcPts val="0"/>
              </a:spcBef>
              <a:spcAft>
                <a:spcPts val="0"/>
              </a:spcAft>
              <a:buSzPts val="3000"/>
              <a:buChar char="●"/>
            </a:pPr>
            <a:r>
              <a:rPr lang="en"/>
              <a:t>Important to consider impact early.</a:t>
            </a:r>
            <a:endParaRPr/>
          </a:p>
          <a:p>
            <a:pPr indent="-381000" lvl="1" marL="914400" rtl="0" algn="l">
              <a:spcBef>
                <a:spcPts val="0"/>
              </a:spcBef>
              <a:spcAft>
                <a:spcPts val="0"/>
              </a:spcAft>
              <a:buSzPts val="2400"/>
              <a:buChar char="○"/>
            </a:pPr>
            <a:r>
              <a:rPr lang="en"/>
              <a:t>Impacts security, performance, scalability.</a:t>
            </a:r>
            <a:endParaRPr/>
          </a:p>
          <a:p>
            <a:pPr indent="-381000" lvl="1" marL="914400" rtl="0" algn="l">
              <a:spcBef>
                <a:spcPts val="0"/>
              </a:spcBef>
              <a:spcAft>
                <a:spcPts val="0"/>
              </a:spcAft>
              <a:buSzPts val="2400"/>
              <a:buChar char="○"/>
            </a:pPr>
            <a:r>
              <a:rPr lang="en"/>
              <a:t>Network latency, increased security burden, synchronization between sites.</a:t>
            </a:r>
            <a:endParaRPr/>
          </a:p>
          <a:p>
            <a:pPr indent="-419100" lvl="0" marL="457200" rtl="0" algn="l">
              <a:spcBef>
                <a:spcPts val="0"/>
              </a:spcBef>
              <a:spcAft>
                <a:spcPts val="0"/>
              </a:spcAft>
              <a:buSzPts val="3000"/>
              <a:buChar char="●"/>
            </a:pPr>
            <a:r>
              <a:rPr lang="en"/>
              <a:t>Consider impact on system qualities.</a:t>
            </a:r>
            <a:endParaRPr/>
          </a:p>
          <a:p>
            <a:pPr indent="-419100" lvl="0" marL="457200" rtl="0" algn="l">
              <a:spcBef>
                <a:spcPts val="0"/>
              </a:spcBef>
              <a:spcAft>
                <a:spcPts val="0"/>
              </a:spcAft>
              <a:buSzPts val="3000"/>
              <a:buChar char="●"/>
            </a:pPr>
            <a:r>
              <a:rPr lang="en"/>
              <a:t>Work with infrastructure team.</a:t>
            </a:r>
            <a:endParaRPr/>
          </a:p>
          <a:p>
            <a:pPr indent="-419100" lvl="0" marL="457200" rtl="0" algn="l">
              <a:spcBef>
                <a:spcPts val="0"/>
              </a:spcBef>
              <a:spcAft>
                <a:spcPts val="0"/>
              </a:spcAft>
              <a:buSzPts val="3000"/>
              <a:buChar char="●"/>
            </a:pPr>
            <a:r>
              <a:rPr lang="en"/>
              <a:t>Test </a:t>
            </a:r>
            <a:r>
              <a:rPr lang="en"/>
              <a:t>representative</a:t>
            </a:r>
            <a:r>
              <a:rPr lang="en"/>
              <a:t> aspects as soon as possible “in the field”.</a:t>
            </a:r>
            <a:endParaRPr/>
          </a:p>
        </p:txBody>
      </p:sp>
      <p:sp>
        <p:nvSpPr>
          <p:cNvPr id="555" name="Google Shape;555;p7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9" name="Shape 559"/>
        <p:cNvGrpSpPr/>
        <p:nvPr/>
      </p:nvGrpSpPr>
      <p:grpSpPr>
        <a:xfrm>
          <a:off x="0" y="0"/>
          <a:ext cx="0" cy="0"/>
          <a:chOff x="0" y="0"/>
          <a:chExt cx="0" cy="0"/>
        </a:xfrm>
      </p:grpSpPr>
      <p:sp>
        <p:nvSpPr>
          <p:cNvPr id="560" name="Google Shape;560;p7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Risk: </a:t>
            </a:r>
            <a:endParaRPr/>
          </a:p>
          <a:p>
            <a:pPr indent="0" lvl="0" marL="0" rtl="0" algn="l">
              <a:spcBef>
                <a:spcPts val="0"/>
              </a:spcBef>
              <a:spcAft>
                <a:spcPts val="0"/>
              </a:spcAft>
              <a:buNone/>
            </a:pPr>
            <a:r>
              <a:rPr lang="en"/>
              <a:t>Not Specifying Disaster Recovery</a:t>
            </a:r>
            <a:endParaRPr/>
          </a:p>
        </p:txBody>
      </p:sp>
      <p:sp>
        <p:nvSpPr>
          <p:cNvPr id="561" name="Google Shape;561;p7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How can the system be kept operational in the event of a significant failure.</a:t>
            </a:r>
            <a:endParaRPr/>
          </a:p>
          <a:p>
            <a:pPr indent="-381000" lvl="1" marL="914400" rtl="0" algn="l">
              <a:spcBef>
                <a:spcPts val="0"/>
              </a:spcBef>
              <a:spcAft>
                <a:spcPts val="0"/>
              </a:spcAft>
              <a:buSzPts val="2400"/>
              <a:buChar char="○"/>
            </a:pPr>
            <a:r>
              <a:rPr lang="en"/>
              <a:t>Power loss</a:t>
            </a:r>
            <a:endParaRPr/>
          </a:p>
          <a:p>
            <a:pPr indent="-381000" lvl="1" marL="914400" rtl="0" algn="l">
              <a:spcBef>
                <a:spcPts val="0"/>
              </a:spcBef>
              <a:spcAft>
                <a:spcPts val="0"/>
              </a:spcAft>
              <a:buSzPts val="2400"/>
              <a:buChar char="○"/>
            </a:pPr>
            <a:r>
              <a:rPr lang="en"/>
              <a:t>Storage failure</a:t>
            </a:r>
            <a:endParaRPr/>
          </a:p>
          <a:p>
            <a:pPr indent="-381000" lvl="1" marL="914400" rtl="0" algn="l">
              <a:spcBef>
                <a:spcPts val="0"/>
              </a:spcBef>
              <a:spcAft>
                <a:spcPts val="0"/>
              </a:spcAft>
              <a:buSzPts val="2400"/>
              <a:buChar char="○"/>
            </a:pPr>
            <a:r>
              <a:rPr lang="en"/>
              <a:t>Natural disasters</a:t>
            </a:r>
            <a:endParaRPr/>
          </a:p>
          <a:p>
            <a:pPr indent="-419100" lvl="0" marL="457200" rtl="0" algn="l">
              <a:spcBef>
                <a:spcPts val="0"/>
              </a:spcBef>
              <a:spcAft>
                <a:spcPts val="0"/>
              </a:spcAft>
              <a:buSzPts val="3000"/>
              <a:buChar char="●"/>
            </a:pPr>
            <a:r>
              <a:rPr lang="en"/>
              <a:t>Often involves deployment of a special operational environment in a different location.</a:t>
            </a:r>
            <a:endParaRPr/>
          </a:p>
          <a:p>
            <a:pPr indent="-381000" lvl="1" marL="914400" rtl="0" algn="l">
              <a:spcBef>
                <a:spcPts val="0"/>
              </a:spcBef>
              <a:spcAft>
                <a:spcPts val="0"/>
              </a:spcAft>
              <a:buSzPts val="2400"/>
              <a:buChar char="○"/>
            </a:pPr>
            <a:r>
              <a:rPr lang="en"/>
              <a:t>May have lower specification than production environment.</a:t>
            </a:r>
            <a:endParaRPr/>
          </a:p>
          <a:p>
            <a:pPr indent="-381000" lvl="1" marL="914400" rtl="0" algn="l">
              <a:spcBef>
                <a:spcPts val="0"/>
              </a:spcBef>
              <a:spcAft>
                <a:spcPts val="0"/>
              </a:spcAft>
              <a:buSzPts val="2400"/>
              <a:buChar char="○"/>
            </a:pPr>
            <a:r>
              <a:rPr lang="en"/>
              <a:t>Should be considered as part of Deployment View.</a:t>
            </a:r>
            <a:endParaRPr/>
          </a:p>
        </p:txBody>
      </p:sp>
      <p:sp>
        <p:nvSpPr>
          <p:cNvPr id="562" name="Google Shape;562;p7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6" name="Shape 566"/>
        <p:cNvGrpSpPr/>
        <p:nvPr/>
      </p:nvGrpSpPr>
      <p:grpSpPr>
        <a:xfrm>
          <a:off x="0" y="0"/>
          <a:ext cx="0" cy="0"/>
          <a:chOff x="0" y="0"/>
          <a:chExt cx="0" cy="0"/>
        </a:xfrm>
      </p:grpSpPr>
      <p:sp>
        <p:nvSpPr>
          <p:cNvPr id="567" name="Google Shape;567;p7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Food for Thought</a:t>
            </a:r>
            <a:endParaRPr/>
          </a:p>
        </p:txBody>
      </p:sp>
      <p:sp>
        <p:nvSpPr>
          <p:cNvPr id="568" name="Google Shape;568;p7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Have you mapped functional elements to a type of element in your runtime platform? </a:t>
            </a:r>
            <a:endParaRPr/>
          </a:p>
          <a:p>
            <a:pPr indent="-381000" lvl="1" marL="914400" rtl="0" algn="l">
              <a:spcBef>
                <a:spcPts val="0"/>
              </a:spcBef>
              <a:spcAft>
                <a:spcPts val="0"/>
              </a:spcAft>
              <a:buSzPts val="2400"/>
              <a:buChar char="○"/>
            </a:pPr>
            <a:r>
              <a:rPr lang="en"/>
              <a:t>Have you mapped them to specific hardware devices if appropriate? </a:t>
            </a:r>
            <a:endParaRPr/>
          </a:p>
          <a:p>
            <a:pPr indent="-419100" lvl="0" marL="457200" rtl="0" algn="l">
              <a:spcBef>
                <a:spcPts val="0"/>
              </a:spcBef>
              <a:spcAft>
                <a:spcPts val="0"/>
              </a:spcAft>
              <a:buSzPts val="3000"/>
              <a:buChar char="●"/>
            </a:pPr>
            <a:r>
              <a:rPr lang="en"/>
              <a:t>Is the role of each piece of your runtime platform fully understood? </a:t>
            </a:r>
            <a:endParaRPr/>
          </a:p>
          <a:p>
            <a:pPr indent="-381000" lvl="1" marL="914400" rtl="0" algn="l">
              <a:spcBef>
                <a:spcPts val="0"/>
              </a:spcBef>
              <a:spcAft>
                <a:spcPts val="0"/>
              </a:spcAft>
              <a:buSzPts val="2400"/>
              <a:buChar char="○"/>
            </a:pPr>
            <a:r>
              <a:rPr lang="en"/>
              <a:t>Is the hardware or service suitable for the role?</a:t>
            </a:r>
            <a:endParaRPr/>
          </a:p>
          <a:p>
            <a:pPr indent="-419100" lvl="0" marL="457200" rtl="0" algn="l">
              <a:spcBef>
                <a:spcPts val="0"/>
              </a:spcBef>
              <a:spcAft>
                <a:spcPts val="0"/>
              </a:spcAft>
              <a:buSzPts val="3000"/>
              <a:buChar char="●"/>
            </a:pPr>
            <a:r>
              <a:rPr lang="en"/>
              <a:t>Have you established detailed specifications for hardware devices or hosted services? </a:t>
            </a:r>
            <a:endParaRPr/>
          </a:p>
          <a:p>
            <a:pPr indent="-381000" lvl="1" marL="914400" rtl="0" algn="l">
              <a:spcBef>
                <a:spcPts val="0"/>
              </a:spcBef>
              <a:spcAft>
                <a:spcPts val="0"/>
              </a:spcAft>
              <a:buSzPts val="2400"/>
              <a:buChar char="○"/>
            </a:pPr>
            <a:r>
              <a:rPr lang="en"/>
              <a:t>Do you know exactly how many of each device or how much of each service is required? </a:t>
            </a:r>
            <a:endParaRPr/>
          </a:p>
        </p:txBody>
      </p:sp>
      <p:sp>
        <p:nvSpPr>
          <p:cNvPr id="569" name="Google Shape;569;p7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3" name="Shape 573"/>
        <p:cNvGrpSpPr/>
        <p:nvPr/>
      </p:nvGrpSpPr>
      <p:grpSpPr>
        <a:xfrm>
          <a:off x="0" y="0"/>
          <a:ext cx="0" cy="0"/>
          <a:chOff x="0" y="0"/>
          <a:chExt cx="0" cy="0"/>
        </a:xfrm>
      </p:grpSpPr>
      <p:sp>
        <p:nvSpPr>
          <p:cNvPr id="574" name="Google Shape;574;p7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Food for Thought</a:t>
            </a:r>
            <a:endParaRPr/>
          </a:p>
        </p:txBody>
      </p:sp>
      <p:sp>
        <p:nvSpPr>
          <p:cNvPr id="575" name="Google Shape;575;p7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Have you identified third-party software and documented dependencies?</a:t>
            </a:r>
            <a:endParaRPr/>
          </a:p>
          <a:p>
            <a:pPr indent="-419100" lvl="0" marL="457200" rtl="0" algn="l">
              <a:spcBef>
                <a:spcPts val="0"/>
              </a:spcBef>
              <a:spcAft>
                <a:spcPts val="0"/>
              </a:spcAft>
              <a:buSzPts val="3000"/>
              <a:buChar char="●"/>
            </a:pPr>
            <a:r>
              <a:rPr lang="en"/>
              <a:t>Are the network topology and services understood and documented?</a:t>
            </a:r>
            <a:endParaRPr/>
          </a:p>
          <a:p>
            <a:pPr indent="-381000" lvl="1" marL="914400" rtl="0" algn="l">
              <a:spcBef>
                <a:spcPts val="0"/>
              </a:spcBef>
              <a:spcAft>
                <a:spcPts val="0"/>
              </a:spcAft>
              <a:buSzPts val="2400"/>
              <a:buChar char="○"/>
            </a:pPr>
            <a:r>
              <a:rPr lang="en"/>
              <a:t>Have you estimated and validated the required network capacity? </a:t>
            </a:r>
            <a:endParaRPr/>
          </a:p>
          <a:p>
            <a:pPr indent="-381000" lvl="1" marL="914400" rtl="0" algn="l">
              <a:spcBef>
                <a:spcPts val="0"/>
              </a:spcBef>
              <a:spcAft>
                <a:spcPts val="0"/>
              </a:spcAft>
              <a:buSzPts val="2400"/>
              <a:buChar char="○"/>
            </a:pPr>
            <a:r>
              <a:rPr lang="en"/>
              <a:t>Can the proposed network topology be built to support this capacity?</a:t>
            </a:r>
            <a:endParaRPr/>
          </a:p>
          <a:p>
            <a:pPr indent="-419100" lvl="0" marL="457200" rtl="0" algn="l">
              <a:spcBef>
                <a:spcPts val="0"/>
              </a:spcBef>
              <a:spcAft>
                <a:spcPts val="0"/>
              </a:spcAft>
              <a:buSzPts val="3000"/>
              <a:buChar char="●"/>
            </a:pPr>
            <a:r>
              <a:rPr lang="en"/>
              <a:t>Have you performed compatibility testing to ensure that the elements can be combined as desired?</a:t>
            </a:r>
            <a:endParaRPr/>
          </a:p>
        </p:txBody>
      </p:sp>
      <p:sp>
        <p:nvSpPr>
          <p:cNvPr id="576" name="Google Shape;576;p7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0" name="Shape 580"/>
        <p:cNvGrpSpPr/>
        <p:nvPr/>
      </p:nvGrpSpPr>
      <p:grpSpPr>
        <a:xfrm>
          <a:off x="0" y="0"/>
          <a:ext cx="0" cy="0"/>
          <a:chOff x="0" y="0"/>
          <a:chExt cx="0" cy="0"/>
        </a:xfrm>
      </p:grpSpPr>
      <p:sp>
        <p:nvSpPr>
          <p:cNvPr id="581" name="Google Shape;581;p7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Food for Thought</a:t>
            </a:r>
            <a:endParaRPr/>
          </a:p>
        </p:txBody>
      </p:sp>
      <p:sp>
        <p:nvSpPr>
          <p:cNvPr id="582" name="Google Shape;582;p7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Have you used prototypes, benchmarks, and other practical tests when evaluating?</a:t>
            </a:r>
            <a:endParaRPr/>
          </a:p>
          <a:p>
            <a:pPr indent="-419100" lvl="0" marL="457200" rtl="0" algn="l">
              <a:spcBef>
                <a:spcPts val="0"/>
              </a:spcBef>
              <a:spcAft>
                <a:spcPts val="0"/>
              </a:spcAft>
              <a:buSzPts val="3000"/>
              <a:buChar char="●"/>
            </a:pPr>
            <a:r>
              <a:rPr lang="en"/>
              <a:t>Can you create a realistic test environment?</a:t>
            </a:r>
            <a:endParaRPr/>
          </a:p>
          <a:p>
            <a:pPr indent="-419100" lvl="0" marL="457200" rtl="0" algn="l">
              <a:spcBef>
                <a:spcPts val="0"/>
              </a:spcBef>
              <a:spcAft>
                <a:spcPts val="0"/>
              </a:spcAft>
              <a:buSzPts val="3000"/>
              <a:buChar char="●"/>
            </a:pPr>
            <a:r>
              <a:rPr lang="en"/>
              <a:t>Are you confident that the deployment environment will work as designed? </a:t>
            </a:r>
            <a:endParaRPr/>
          </a:p>
          <a:p>
            <a:pPr indent="-381000" lvl="1" marL="914400" rtl="0" algn="l">
              <a:spcBef>
                <a:spcPts val="0"/>
              </a:spcBef>
              <a:spcAft>
                <a:spcPts val="0"/>
              </a:spcAft>
              <a:buSzPts val="2400"/>
              <a:buChar char="○"/>
            </a:pPr>
            <a:r>
              <a:rPr lang="en"/>
              <a:t>Have you obtained external review?</a:t>
            </a:r>
            <a:endParaRPr/>
          </a:p>
          <a:p>
            <a:pPr indent="-419100" lvl="0" marL="457200" rtl="0" algn="l">
              <a:spcBef>
                <a:spcPts val="0"/>
              </a:spcBef>
              <a:spcAft>
                <a:spcPts val="0"/>
              </a:spcAft>
              <a:buSzPts val="3000"/>
              <a:buChar char="●"/>
            </a:pPr>
            <a:r>
              <a:rPr lang="en"/>
              <a:t>Can</a:t>
            </a:r>
            <a:r>
              <a:rPr lang="en"/>
              <a:t> physical constraints (floor space, power, cooling) can be met?</a:t>
            </a:r>
            <a:endParaRPr/>
          </a:p>
          <a:p>
            <a:pPr indent="-419100" lvl="0" marL="457200" rtl="0" algn="l">
              <a:spcBef>
                <a:spcPts val="0"/>
              </a:spcBef>
              <a:spcAft>
                <a:spcPts val="0"/>
              </a:spcAft>
              <a:buSzPts val="3000"/>
              <a:buChar char="●"/>
            </a:pPr>
            <a:r>
              <a:rPr lang="en"/>
              <a:t>Do you have a specification of a disaster recovery environment, if required?</a:t>
            </a:r>
            <a:endParaRPr/>
          </a:p>
        </p:txBody>
      </p:sp>
      <p:sp>
        <p:nvSpPr>
          <p:cNvPr id="583" name="Google Shape;583;p7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5"/>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Package Diagrams</a:t>
            </a:r>
            <a:endParaRPr/>
          </a:p>
        </p:txBody>
      </p:sp>
      <p:sp>
        <p:nvSpPr>
          <p:cNvPr id="91" name="Google Shape;91;p15"/>
          <p:cNvSpPr txBox="1"/>
          <p:nvPr>
            <p:ph idx="1" type="body"/>
          </p:nvPr>
        </p:nvSpPr>
        <p:spPr>
          <a:xfrm>
            <a:off x="457200" y="1600200"/>
            <a:ext cx="8229600" cy="1240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Packages can be specified in design phase using UML Package Diagrams</a:t>
            </a:r>
            <a:endParaRPr sz="1000"/>
          </a:p>
          <a:p>
            <a:pPr indent="0" lvl="0" marL="0" rtl="0" algn="l">
              <a:spcBef>
                <a:spcPts val="600"/>
              </a:spcBef>
              <a:spcAft>
                <a:spcPts val="0"/>
              </a:spcAft>
              <a:buNone/>
            </a:pPr>
            <a:r>
              <a:t/>
            </a:r>
            <a:endParaRPr/>
          </a:p>
        </p:txBody>
      </p:sp>
      <p:sp>
        <p:nvSpPr>
          <p:cNvPr id="92" name="Google Shape;92;p15"/>
          <p:cNvSpPr/>
          <p:nvPr/>
        </p:nvSpPr>
        <p:spPr>
          <a:xfrm>
            <a:off x="841425" y="3202825"/>
            <a:ext cx="1375200" cy="922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Data Model</a:t>
            </a:r>
            <a:endParaRPr b="1"/>
          </a:p>
        </p:txBody>
      </p:sp>
      <p:sp>
        <p:nvSpPr>
          <p:cNvPr id="93" name="Google Shape;93;p15"/>
          <p:cNvSpPr/>
          <p:nvPr/>
        </p:nvSpPr>
        <p:spPr>
          <a:xfrm>
            <a:off x="841425" y="2985625"/>
            <a:ext cx="461400" cy="217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5"/>
          <p:cNvSpPr/>
          <p:nvPr/>
        </p:nvSpPr>
        <p:spPr>
          <a:xfrm>
            <a:off x="2694750" y="3202825"/>
            <a:ext cx="1375200" cy="922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Business Rules</a:t>
            </a:r>
            <a:endParaRPr b="1"/>
          </a:p>
        </p:txBody>
      </p:sp>
      <p:sp>
        <p:nvSpPr>
          <p:cNvPr id="95" name="Google Shape;95;p15"/>
          <p:cNvSpPr/>
          <p:nvPr/>
        </p:nvSpPr>
        <p:spPr>
          <a:xfrm>
            <a:off x="2694750" y="2985625"/>
            <a:ext cx="461400" cy="217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5"/>
          <p:cNvSpPr/>
          <p:nvPr/>
        </p:nvSpPr>
        <p:spPr>
          <a:xfrm>
            <a:off x="1780950" y="5056150"/>
            <a:ext cx="1375200" cy="922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Core Interface</a:t>
            </a:r>
            <a:endParaRPr b="1"/>
          </a:p>
        </p:txBody>
      </p:sp>
      <p:sp>
        <p:nvSpPr>
          <p:cNvPr id="97" name="Google Shape;97;p15"/>
          <p:cNvSpPr/>
          <p:nvPr/>
        </p:nvSpPr>
        <p:spPr>
          <a:xfrm>
            <a:off x="1780950" y="4838950"/>
            <a:ext cx="461400" cy="217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5"/>
          <p:cNvSpPr txBox="1"/>
          <p:nvPr/>
        </p:nvSpPr>
        <p:spPr>
          <a:xfrm>
            <a:off x="4876600" y="2795675"/>
            <a:ext cx="3810300" cy="3057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Folders indicate packages.</a:t>
            </a:r>
            <a:endParaRPr sz="1800"/>
          </a:p>
          <a:p>
            <a:pPr indent="-342900" lvl="0" marL="457200" rtl="0" algn="l">
              <a:spcBef>
                <a:spcPts val="0"/>
              </a:spcBef>
              <a:spcAft>
                <a:spcPts val="0"/>
              </a:spcAft>
              <a:buSzPts val="1800"/>
              <a:buChar char="●"/>
            </a:pPr>
            <a:r>
              <a:rPr lang="en" sz="1800"/>
              <a:t>Classes are often listed inside the folder (omitted to save space).</a:t>
            </a:r>
            <a:endParaRPr sz="1800"/>
          </a:p>
          <a:p>
            <a:pPr indent="-342900" lvl="0" marL="457200" rtl="0" algn="l">
              <a:spcBef>
                <a:spcPts val="0"/>
              </a:spcBef>
              <a:spcAft>
                <a:spcPts val="0"/>
              </a:spcAft>
              <a:buSzPts val="1800"/>
              <a:buChar char="●"/>
            </a:pPr>
            <a:r>
              <a:rPr lang="en" sz="1800"/>
              <a:t>Arrows indicate dependencies.</a:t>
            </a:r>
            <a:endParaRPr sz="1800"/>
          </a:p>
          <a:p>
            <a:pPr indent="-342900" lvl="0" marL="457200" rtl="0" algn="l">
              <a:spcBef>
                <a:spcPts val="0"/>
              </a:spcBef>
              <a:spcAft>
                <a:spcPts val="0"/>
              </a:spcAft>
              <a:buSzPts val="1800"/>
              <a:buChar char="●"/>
            </a:pPr>
            <a:r>
              <a:rPr lang="en" sz="1800"/>
              <a:t>Can be annotated with &lt;&lt;import&gt;&gt; (one package imports from another) or &lt;&lt;merge&gt;&gt; (a package is composed of multiple subpackages).</a:t>
            </a:r>
            <a:endParaRPr sz="1800"/>
          </a:p>
          <a:p>
            <a:pPr indent="-342900" lvl="0" marL="457200" rtl="0" algn="l">
              <a:spcBef>
                <a:spcPts val="0"/>
              </a:spcBef>
              <a:spcAft>
                <a:spcPts val="0"/>
              </a:spcAft>
              <a:buSzPts val="1800"/>
              <a:buChar char="●"/>
            </a:pPr>
            <a:r>
              <a:rPr lang="en" sz="1800"/>
              <a:t>Unlabeled arrow can be interpreted as an &lt;&lt;import&gt;&gt;</a:t>
            </a:r>
            <a:endParaRPr sz="1800"/>
          </a:p>
        </p:txBody>
      </p:sp>
      <p:cxnSp>
        <p:nvCxnSpPr>
          <p:cNvPr id="99" name="Google Shape;99;p15"/>
          <p:cNvCxnSpPr>
            <a:stCxn id="96" idx="0"/>
            <a:endCxn id="92" idx="2"/>
          </p:cNvCxnSpPr>
          <p:nvPr/>
        </p:nvCxnSpPr>
        <p:spPr>
          <a:xfrm rot="10800000">
            <a:off x="1528950" y="4125550"/>
            <a:ext cx="939600" cy="930600"/>
          </a:xfrm>
          <a:prstGeom prst="straightConnector1">
            <a:avLst/>
          </a:prstGeom>
          <a:noFill/>
          <a:ln cap="flat" cmpd="sng" w="19050">
            <a:solidFill>
              <a:schemeClr val="dk2"/>
            </a:solidFill>
            <a:prstDash val="dot"/>
            <a:round/>
            <a:headEnd len="med" w="med" type="none"/>
            <a:tailEnd len="med" w="med" type="triangle"/>
          </a:ln>
        </p:spPr>
      </p:cxnSp>
      <p:cxnSp>
        <p:nvCxnSpPr>
          <p:cNvPr id="100" name="Google Shape;100;p15"/>
          <p:cNvCxnSpPr>
            <a:stCxn id="96" idx="0"/>
            <a:endCxn id="94" idx="2"/>
          </p:cNvCxnSpPr>
          <p:nvPr/>
        </p:nvCxnSpPr>
        <p:spPr>
          <a:xfrm flipH="1" rot="10800000">
            <a:off x="2468550" y="4125550"/>
            <a:ext cx="913800" cy="930600"/>
          </a:xfrm>
          <a:prstGeom prst="straightConnector1">
            <a:avLst/>
          </a:prstGeom>
          <a:noFill/>
          <a:ln cap="flat" cmpd="sng" w="19050">
            <a:solidFill>
              <a:schemeClr val="dk2"/>
            </a:solidFill>
            <a:prstDash val="dot"/>
            <a:round/>
            <a:headEnd len="med" w="med" type="none"/>
            <a:tailEnd len="med" w="med" type="triangle"/>
          </a:ln>
        </p:spPr>
      </p:cxnSp>
      <p:sp>
        <p:nvSpPr>
          <p:cNvPr id="101" name="Google Shape;101;p15"/>
          <p:cNvSpPr txBox="1"/>
          <p:nvPr/>
        </p:nvSpPr>
        <p:spPr>
          <a:xfrm>
            <a:off x="2921550" y="4498175"/>
            <a:ext cx="1148400" cy="18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&lt;&lt;import&gt;&gt;</a:t>
            </a:r>
            <a:endParaRPr sz="1200"/>
          </a:p>
        </p:txBody>
      </p:sp>
      <p:sp>
        <p:nvSpPr>
          <p:cNvPr id="102" name="Google Shape;102;p15"/>
          <p:cNvSpPr txBox="1"/>
          <p:nvPr/>
        </p:nvSpPr>
        <p:spPr>
          <a:xfrm>
            <a:off x="1093950" y="4487450"/>
            <a:ext cx="1148400" cy="18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&lt;&lt;import&gt;&gt;</a:t>
            </a:r>
            <a:endParaRPr sz="1200"/>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7" name="Shape 587"/>
        <p:cNvGrpSpPr/>
        <p:nvPr/>
      </p:nvGrpSpPr>
      <p:grpSpPr>
        <a:xfrm>
          <a:off x="0" y="0"/>
          <a:ext cx="0" cy="0"/>
          <a:chOff x="0" y="0"/>
          <a:chExt cx="0" cy="0"/>
        </a:xfrm>
      </p:grpSpPr>
      <p:sp>
        <p:nvSpPr>
          <p:cNvPr id="588" name="Google Shape;588;p78"/>
          <p:cNvSpPr txBox="1"/>
          <p:nvPr/>
        </p:nvSpPr>
        <p:spPr>
          <a:xfrm>
            <a:off x="943700" y="2650825"/>
            <a:ext cx="7613100" cy="113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FFFFFF"/>
                </a:solidFill>
              </a:rPr>
              <a:t>Operational</a:t>
            </a:r>
            <a:r>
              <a:rPr b="1" lang="en" sz="4800">
                <a:solidFill>
                  <a:srgbClr val="FFFFFF"/>
                </a:solidFill>
              </a:rPr>
              <a:t> Viewpoint</a:t>
            </a:r>
            <a:endParaRPr b="1" sz="4800">
              <a:solidFill>
                <a:srgbClr val="FFFFFF"/>
              </a:solidFill>
            </a:endParaRPr>
          </a:p>
        </p:txBody>
      </p:sp>
      <p:sp>
        <p:nvSpPr>
          <p:cNvPr id="589" name="Google Shape;589;p7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3" name="Shape 593"/>
        <p:cNvGrpSpPr/>
        <p:nvPr/>
      </p:nvGrpSpPr>
      <p:grpSpPr>
        <a:xfrm>
          <a:off x="0" y="0"/>
          <a:ext cx="0" cy="0"/>
          <a:chOff x="0" y="0"/>
          <a:chExt cx="0" cy="0"/>
        </a:xfrm>
      </p:grpSpPr>
      <p:sp>
        <p:nvSpPr>
          <p:cNvPr id="594" name="Google Shape;594;p7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does it mean when the swap  file is full?</a:t>
            </a:r>
            <a:endParaRPr/>
          </a:p>
        </p:txBody>
      </p:sp>
      <p:sp>
        <p:nvSpPr>
          <p:cNvPr id="595" name="Google Shape;595;p7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457200" rtl="0" algn="l">
              <a:spcBef>
                <a:spcPts val="600"/>
              </a:spcBef>
              <a:spcAft>
                <a:spcPts val="0"/>
              </a:spcAft>
              <a:buNone/>
            </a:pPr>
            <a:r>
              <a:t/>
            </a:r>
            <a:endParaRPr/>
          </a:p>
          <a:p>
            <a:pPr indent="0" lvl="0" marL="457200" rtl="0" algn="l">
              <a:spcBef>
                <a:spcPts val="600"/>
              </a:spcBef>
              <a:spcAft>
                <a:spcPts val="0"/>
              </a:spcAft>
              <a:buNone/>
            </a:pPr>
            <a:r>
              <a:t/>
            </a:r>
            <a:endParaRPr/>
          </a:p>
          <a:p>
            <a:pPr indent="0" lvl="0" marL="457200" rtl="0" algn="l">
              <a:spcBef>
                <a:spcPts val="600"/>
              </a:spcBef>
              <a:spcAft>
                <a:spcPts val="0"/>
              </a:spcAft>
              <a:buNone/>
            </a:pPr>
            <a:r>
              <a:t/>
            </a:r>
            <a:endParaRPr/>
          </a:p>
          <a:p>
            <a:pPr indent="0" lvl="0" marL="457200" rtl="0" algn="l">
              <a:spcBef>
                <a:spcPts val="600"/>
              </a:spcBef>
              <a:spcAft>
                <a:spcPts val="0"/>
              </a:spcAft>
              <a:buNone/>
            </a:pPr>
            <a:r>
              <a:t/>
            </a:r>
            <a:endParaRPr/>
          </a:p>
          <a:p>
            <a:pPr indent="0" lvl="0" marL="457200" rtl="0" algn="l">
              <a:spcBef>
                <a:spcPts val="600"/>
              </a:spcBef>
              <a:spcAft>
                <a:spcPts val="0"/>
              </a:spcAft>
              <a:buNone/>
            </a:pPr>
            <a:r>
              <a:t/>
            </a:r>
            <a:endParaRPr/>
          </a:p>
          <a:p>
            <a:pPr indent="-419100" lvl="0" marL="457200" rtl="0" algn="l">
              <a:spcBef>
                <a:spcPts val="600"/>
              </a:spcBef>
              <a:spcAft>
                <a:spcPts val="0"/>
              </a:spcAft>
              <a:buSzPts val="3000"/>
              <a:buChar char="●"/>
            </a:pPr>
            <a:r>
              <a:rPr lang="en"/>
              <a:t>Operational aspects of systems are often ignored during design.</a:t>
            </a:r>
            <a:endParaRPr/>
          </a:p>
          <a:p>
            <a:pPr indent="-419100" lvl="0" marL="457200" rtl="0" algn="l">
              <a:spcBef>
                <a:spcPts val="0"/>
              </a:spcBef>
              <a:spcAft>
                <a:spcPts val="0"/>
              </a:spcAft>
              <a:buSzPts val="3000"/>
              <a:buChar char="●"/>
            </a:pPr>
            <a:r>
              <a:rPr b="1" lang="en"/>
              <a:t>This is a significant contributor to unexpected system down time.</a:t>
            </a:r>
            <a:endParaRPr b="1"/>
          </a:p>
        </p:txBody>
      </p:sp>
      <p:sp>
        <p:nvSpPr>
          <p:cNvPr id="596" name="Google Shape;596;p7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97" name="Google Shape;597;p79"/>
          <p:cNvPicPr preferRelativeResize="0"/>
          <p:nvPr/>
        </p:nvPicPr>
        <p:blipFill>
          <a:blip r:embed="rId3">
            <a:alphaModFix/>
          </a:blip>
          <a:stretch>
            <a:fillRect/>
          </a:stretch>
        </p:blipFill>
        <p:spPr>
          <a:xfrm>
            <a:off x="0" y="1836660"/>
            <a:ext cx="9144000" cy="2228531"/>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1" name="Shape 601"/>
        <p:cNvGrpSpPr/>
        <p:nvPr/>
      </p:nvGrpSpPr>
      <p:grpSpPr>
        <a:xfrm>
          <a:off x="0" y="0"/>
          <a:ext cx="0" cy="0"/>
          <a:chOff x="0" y="0"/>
          <a:chExt cx="0" cy="0"/>
        </a:xfrm>
      </p:grpSpPr>
      <p:sp>
        <p:nvSpPr>
          <p:cNvPr id="602" name="Google Shape;602;p8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Operational Viewpoint</a:t>
            </a:r>
            <a:endParaRPr/>
          </a:p>
        </p:txBody>
      </p:sp>
      <p:sp>
        <p:nvSpPr>
          <p:cNvPr id="603" name="Google Shape;603;p8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Identifies a system-wide strategy for addressing operational concerns.</a:t>
            </a:r>
            <a:endParaRPr/>
          </a:p>
          <a:p>
            <a:pPr indent="-381000" lvl="1" marL="914400" rtl="0" algn="l">
              <a:spcBef>
                <a:spcPts val="0"/>
              </a:spcBef>
              <a:spcAft>
                <a:spcPts val="0"/>
              </a:spcAft>
              <a:buSzPts val="2400"/>
              <a:buChar char="○"/>
            </a:pPr>
            <a:r>
              <a:rPr lang="en"/>
              <a:t>Helps to ensure system is a reliable and effective part of its environment.</a:t>
            </a:r>
            <a:endParaRPr/>
          </a:p>
          <a:p>
            <a:pPr indent="-381000" lvl="1" marL="914400" rtl="0" algn="l">
              <a:spcBef>
                <a:spcPts val="0"/>
              </a:spcBef>
              <a:spcAft>
                <a:spcPts val="0"/>
              </a:spcAft>
              <a:buSzPts val="2400"/>
              <a:buChar char="○"/>
            </a:pPr>
            <a:r>
              <a:rPr lang="en"/>
              <a:t>For packaged software, helps illustrate the types of issues that could occur once installed.</a:t>
            </a:r>
            <a:endParaRPr/>
          </a:p>
          <a:p>
            <a:pPr indent="-381000" lvl="1" marL="914400" rtl="0" algn="l">
              <a:spcBef>
                <a:spcPts val="0"/>
              </a:spcBef>
              <a:spcAft>
                <a:spcPts val="0"/>
              </a:spcAft>
              <a:buSzPts val="2400"/>
              <a:buChar char="○"/>
            </a:pPr>
            <a:r>
              <a:rPr lang="en"/>
              <a:t>Documents how the system can be architected to reduce or address these concerns.</a:t>
            </a:r>
            <a:endParaRPr/>
          </a:p>
          <a:p>
            <a:pPr indent="-419100" lvl="0" marL="457200" rtl="0" algn="l">
              <a:spcBef>
                <a:spcPts val="0"/>
              </a:spcBef>
              <a:spcAft>
                <a:spcPts val="0"/>
              </a:spcAft>
              <a:buSzPts val="3000"/>
              <a:buChar char="●"/>
            </a:pPr>
            <a:r>
              <a:rPr lang="en"/>
              <a:t>Often least well-defined view, as many of the details are not fully-defined until construction is underway. </a:t>
            </a:r>
            <a:endParaRPr/>
          </a:p>
        </p:txBody>
      </p:sp>
      <p:sp>
        <p:nvSpPr>
          <p:cNvPr id="604" name="Google Shape;604;p8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8" name="Shape 608"/>
        <p:cNvGrpSpPr/>
        <p:nvPr/>
      </p:nvGrpSpPr>
      <p:grpSpPr>
        <a:xfrm>
          <a:off x="0" y="0"/>
          <a:ext cx="0" cy="0"/>
          <a:chOff x="0" y="0"/>
          <a:chExt cx="0" cy="0"/>
        </a:xfrm>
      </p:grpSpPr>
      <p:sp>
        <p:nvSpPr>
          <p:cNvPr id="609" name="Google Shape;609;p8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Concern: Installation and Upgrade</a:t>
            </a:r>
            <a:endParaRPr/>
          </a:p>
        </p:txBody>
      </p:sp>
      <p:sp>
        <p:nvSpPr>
          <p:cNvPr id="610" name="Google Shape;610;p8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[Insert your own installation horror story]</a:t>
            </a:r>
            <a:endParaRPr/>
          </a:p>
          <a:p>
            <a:pPr indent="-419100" lvl="0" marL="457200" rtl="0" algn="l">
              <a:spcBef>
                <a:spcPts val="0"/>
              </a:spcBef>
              <a:spcAft>
                <a:spcPts val="0"/>
              </a:spcAft>
              <a:buSzPts val="3000"/>
              <a:buChar char="●"/>
            </a:pPr>
            <a:r>
              <a:rPr lang="en"/>
              <a:t>How is installation performed?</a:t>
            </a:r>
            <a:endParaRPr/>
          </a:p>
          <a:p>
            <a:pPr indent="-381000" lvl="1" marL="914400" rtl="0" algn="l">
              <a:spcBef>
                <a:spcPts val="0"/>
              </a:spcBef>
              <a:spcAft>
                <a:spcPts val="0"/>
              </a:spcAft>
              <a:buSzPts val="2400"/>
              <a:buChar char="○"/>
            </a:pPr>
            <a:r>
              <a:rPr lang="en"/>
              <a:t>Your team performs the install.</a:t>
            </a:r>
            <a:endParaRPr/>
          </a:p>
          <a:p>
            <a:pPr indent="-381000" lvl="1" marL="914400" rtl="0" algn="l">
              <a:spcBef>
                <a:spcPts val="0"/>
              </a:spcBef>
              <a:spcAft>
                <a:spcPts val="0"/>
              </a:spcAft>
              <a:buSzPts val="2400"/>
              <a:buChar char="○"/>
            </a:pPr>
            <a:r>
              <a:rPr lang="en"/>
              <a:t>Users install and configure themselves.</a:t>
            </a:r>
            <a:endParaRPr/>
          </a:p>
          <a:p>
            <a:pPr indent="-381000" lvl="1" marL="914400" rtl="0" algn="l">
              <a:spcBef>
                <a:spcPts val="0"/>
              </a:spcBef>
              <a:spcAft>
                <a:spcPts val="0"/>
              </a:spcAft>
              <a:buSzPts val="2400"/>
              <a:buChar char="○"/>
            </a:pPr>
            <a:r>
              <a:rPr lang="en"/>
              <a:t>Resources allocated to a cloud environment.</a:t>
            </a:r>
            <a:endParaRPr/>
          </a:p>
          <a:p>
            <a:pPr indent="-419100" lvl="0" marL="457200" rtl="0" algn="l">
              <a:spcBef>
                <a:spcPts val="0"/>
              </a:spcBef>
              <a:spcAft>
                <a:spcPts val="0"/>
              </a:spcAft>
              <a:buSzPts val="3000"/>
              <a:buChar char="●"/>
            </a:pPr>
            <a:r>
              <a:rPr lang="en"/>
              <a:t>Is this a pure installation or an upgrade?</a:t>
            </a:r>
            <a:endParaRPr/>
          </a:p>
          <a:p>
            <a:pPr indent="-381000" lvl="1" marL="914400" rtl="0" algn="l">
              <a:spcBef>
                <a:spcPts val="0"/>
              </a:spcBef>
              <a:spcAft>
                <a:spcPts val="0"/>
              </a:spcAft>
              <a:buSzPts val="2400"/>
              <a:buChar char="○"/>
            </a:pPr>
            <a:r>
              <a:rPr lang="en"/>
              <a:t>Upgrades can be more complex.</a:t>
            </a:r>
            <a:endParaRPr/>
          </a:p>
          <a:p>
            <a:pPr indent="-381000" lvl="1" marL="914400" rtl="0" algn="l">
              <a:spcBef>
                <a:spcPts val="0"/>
              </a:spcBef>
              <a:spcAft>
                <a:spcPts val="0"/>
              </a:spcAft>
              <a:buSzPts val="2400"/>
              <a:buChar char="○"/>
            </a:pPr>
            <a:r>
              <a:rPr lang="en"/>
              <a:t>Must respect existing data and settings, state of running elements.</a:t>
            </a:r>
            <a:endParaRPr/>
          </a:p>
          <a:p>
            <a:pPr indent="-381000" lvl="1" marL="914400" rtl="0" algn="l">
              <a:spcBef>
                <a:spcPts val="0"/>
              </a:spcBef>
              <a:spcAft>
                <a:spcPts val="0"/>
              </a:spcAft>
              <a:buSzPts val="2400"/>
              <a:buChar char="○"/>
            </a:pPr>
            <a:r>
              <a:rPr lang="en"/>
              <a:t>Can you keep the system running during update?</a:t>
            </a:r>
            <a:endParaRPr/>
          </a:p>
          <a:p>
            <a:pPr indent="-419100" lvl="0" marL="457200" rtl="0" algn="l">
              <a:spcBef>
                <a:spcPts val="0"/>
              </a:spcBef>
              <a:spcAft>
                <a:spcPts val="0"/>
              </a:spcAft>
              <a:buSzPts val="3000"/>
              <a:buChar char="●"/>
            </a:pPr>
            <a:r>
              <a:rPr lang="en"/>
              <a:t>Ensure the system can be installed or updated successfully.</a:t>
            </a:r>
            <a:endParaRPr/>
          </a:p>
        </p:txBody>
      </p:sp>
      <p:sp>
        <p:nvSpPr>
          <p:cNvPr id="611" name="Google Shape;611;p8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5" name="Shape 615"/>
        <p:cNvGrpSpPr/>
        <p:nvPr/>
      </p:nvGrpSpPr>
      <p:grpSpPr>
        <a:xfrm>
          <a:off x="0" y="0"/>
          <a:ext cx="0" cy="0"/>
          <a:chOff x="0" y="0"/>
          <a:chExt cx="0" cy="0"/>
        </a:xfrm>
      </p:grpSpPr>
      <p:sp>
        <p:nvSpPr>
          <p:cNvPr id="616" name="Google Shape;616;p8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t>Documenting Installation and Upgrade</a:t>
            </a:r>
            <a:endParaRPr sz="3400"/>
          </a:p>
        </p:txBody>
      </p:sp>
      <p:sp>
        <p:nvSpPr>
          <p:cNvPr id="617" name="Google Shape;617;p8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Help the reader understand:</a:t>
            </a:r>
            <a:endParaRPr/>
          </a:p>
          <a:p>
            <a:pPr indent="-381000" lvl="1" marL="914400" rtl="0" algn="l">
              <a:spcBef>
                <a:spcPts val="0"/>
              </a:spcBef>
              <a:spcAft>
                <a:spcPts val="0"/>
              </a:spcAft>
              <a:buSzPts val="2400"/>
              <a:buChar char="○"/>
            </a:pPr>
            <a:r>
              <a:rPr lang="en"/>
              <a:t>What needs to be installed or upgraded to move the system into production.</a:t>
            </a:r>
            <a:endParaRPr/>
          </a:p>
          <a:p>
            <a:pPr indent="-381000" lvl="1" marL="914400" rtl="0" algn="l">
              <a:spcBef>
                <a:spcPts val="0"/>
              </a:spcBef>
              <a:spcAft>
                <a:spcPts val="0"/>
              </a:spcAft>
              <a:buSzPts val="2400"/>
              <a:buChar char="○"/>
            </a:pPr>
            <a:r>
              <a:rPr lang="en"/>
              <a:t>What dependencies exist between groups of items to be installed or upgraded (determines event order).</a:t>
            </a:r>
            <a:endParaRPr/>
          </a:p>
          <a:p>
            <a:pPr indent="-381000" lvl="1" marL="914400" rtl="0" algn="l">
              <a:spcBef>
                <a:spcPts val="0"/>
              </a:spcBef>
              <a:spcAft>
                <a:spcPts val="0"/>
              </a:spcAft>
              <a:buSzPts val="2400"/>
              <a:buChar char="○"/>
            </a:pPr>
            <a:r>
              <a:rPr lang="en"/>
              <a:t>What constraints exist on the installation process.</a:t>
            </a:r>
            <a:endParaRPr/>
          </a:p>
          <a:p>
            <a:pPr indent="-381000" lvl="1" marL="914400" rtl="0" algn="l">
              <a:spcBef>
                <a:spcPts val="0"/>
              </a:spcBef>
              <a:spcAft>
                <a:spcPts val="0"/>
              </a:spcAft>
              <a:buSzPts val="2400"/>
              <a:buChar char="○"/>
            </a:pPr>
            <a:r>
              <a:rPr lang="en"/>
              <a:t>What needs to be done to abandon and undo the installation/upgrade if there is a problem.</a:t>
            </a:r>
            <a:endParaRPr/>
          </a:p>
          <a:p>
            <a:pPr indent="-419100" lvl="0" marL="457200" rtl="0" algn="l">
              <a:spcBef>
                <a:spcPts val="0"/>
              </a:spcBef>
              <a:spcAft>
                <a:spcPts val="0"/>
              </a:spcAft>
              <a:buSzPts val="3000"/>
              <a:buChar char="●"/>
            </a:pPr>
            <a:r>
              <a:rPr lang="en"/>
              <a:t>Do not need a complete guide.</a:t>
            </a:r>
            <a:endParaRPr/>
          </a:p>
          <a:p>
            <a:pPr indent="-381000" lvl="1" marL="914400" rtl="0" algn="l">
              <a:spcBef>
                <a:spcPts val="0"/>
              </a:spcBef>
              <a:spcAft>
                <a:spcPts val="0"/>
              </a:spcAft>
              <a:buSzPts val="2400"/>
              <a:buChar char="○"/>
            </a:pPr>
            <a:r>
              <a:rPr lang="en"/>
              <a:t>Instead, constraints the architecture imposes on installation and upgrade.</a:t>
            </a:r>
            <a:endParaRPr/>
          </a:p>
        </p:txBody>
      </p:sp>
      <p:sp>
        <p:nvSpPr>
          <p:cNvPr id="618" name="Google Shape;618;p8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2" name="Shape 622"/>
        <p:cNvGrpSpPr/>
        <p:nvPr/>
      </p:nvGrpSpPr>
      <p:grpSpPr>
        <a:xfrm>
          <a:off x="0" y="0"/>
          <a:ext cx="0" cy="0"/>
          <a:chOff x="0" y="0"/>
          <a:chExt cx="0" cy="0"/>
        </a:xfrm>
      </p:grpSpPr>
      <p:sp>
        <p:nvSpPr>
          <p:cNvPr id="623" name="Google Shape;623;p8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Installation Documentation Activities</a:t>
            </a:r>
            <a:endParaRPr/>
          </a:p>
        </p:txBody>
      </p:sp>
      <p:sp>
        <p:nvSpPr>
          <p:cNvPr id="624" name="Google Shape;624;p8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Identify the Installation Groups</a:t>
            </a:r>
            <a:endParaRPr/>
          </a:p>
          <a:p>
            <a:pPr indent="-381000" lvl="1" marL="914400" rtl="0" algn="l">
              <a:spcBef>
                <a:spcPts val="0"/>
              </a:spcBef>
              <a:spcAft>
                <a:spcPts val="0"/>
              </a:spcAft>
              <a:buSzPts val="2400"/>
              <a:buChar char="○"/>
            </a:pPr>
            <a:r>
              <a:rPr lang="en"/>
              <a:t>Group related elements. For each group, define what elements it contains and how they will be installed or ugraded.</a:t>
            </a:r>
            <a:endParaRPr/>
          </a:p>
          <a:p>
            <a:pPr indent="-419100" lvl="0" marL="457200" rtl="0" algn="l">
              <a:spcBef>
                <a:spcPts val="0"/>
              </a:spcBef>
              <a:spcAft>
                <a:spcPts val="0"/>
              </a:spcAft>
              <a:buSzPts val="3000"/>
              <a:buChar char="●"/>
            </a:pPr>
            <a:r>
              <a:rPr lang="en"/>
              <a:t>Identify Dependencies</a:t>
            </a:r>
            <a:endParaRPr/>
          </a:p>
          <a:p>
            <a:pPr indent="-381000" lvl="1" marL="914400" rtl="0" algn="l">
              <a:spcBef>
                <a:spcPts val="0"/>
              </a:spcBef>
              <a:spcAft>
                <a:spcPts val="0"/>
              </a:spcAft>
              <a:buSzPts val="2400"/>
              <a:buChar char="○"/>
            </a:pPr>
            <a:r>
              <a:rPr lang="en"/>
              <a:t>Identify dependencies between groups to identify order elements must be installed in.</a:t>
            </a:r>
            <a:endParaRPr/>
          </a:p>
          <a:p>
            <a:pPr indent="-419100" lvl="0" marL="457200" rtl="0" algn="l">
              <a:spcBef>
                <a:spcPts val="0"/>
              </a:spcBef>
              <a:spcAft>
                <a:spcPts val="0"/>
              </a:spcAft>
              <a:buSzPts val="3000"/>
              <a:buChar char="●"/>
            </a:pPr>
            <a:r>
              <a:rPr lang="en"/>
              <a:t>Identify Constraints</a:t>
            </a:r>
            <a:endParaRPr/>
          </a:p>
          <a:p>
            <a:pPr indent="-381000" lvl="1" marL="914400" rtl="0" algn="l">
              <a:spcBef>
                <a:spcPts val="0"/>
              </a:spcBef>
              <a:spcAft>
                <a:spcPts val="0"/>
              </a:spcAft>
              <a:buSzPts val="2400"/>
              <a:buChar char="○"/>
            </a:pPr>
            <a:r>
              <a:rPr lang="en"/>
              <a:t>Do you need to start an element immediately after installation? Do you need to restart machines?</a:t>
            </a:r>
            <a:endParaRPr/>
          </a:p>
          <a:p>
            <a:pPr indent="-419100" lvl="0" marL="457200" rtl="0" algn="l">
              <a:spcBef>
                <a:spcPts val="0"/>
              </a:spcBef>
              <a:spcAft>
                <a:spcPts val="0"/>
              </a:spcAft>
              <a:buSzPts val="3000"/>
              <a:buChar char="●"/>
            </a:pPr>
            <a:r>
              <a:rPr lang="en"/>
              <a:t>Identify Backout Approach</a:t>
            </a:r>
            <a:endParaRPr/>
          </a:p>
          <a:p>
            <a:pPr indent="-381000" lvl="1" marL="914400" rtl="0" algn="l">
              <a:spcBef>
                <a:spcPts val="0"/>
              </a:spcBef>
              <a:spcAft>
                <a:spcPts val="0"/>
              </a:spcAft>
              <a:buSzPts val="2400"/>
              <a:buChar char="○"/>
            </a:pPr>
            <a:r>
              <a:rPr lang="en"/>
              <a:t>What do you need to do to undo any tasks?</a:t>
            </a:r>
            <a:endParaRPr/>
          </a:p>
        </p:txBody>
      </p:sp>
      <p:sp>
        <p:nvSpPr>
          <p:cNvPr id="625" name="Google Shape;625;p8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9" name="Shape 629"/>
        <p:cNvGrpSpPr/>
        <p:nvPr/>
      </p:nvGrpSpPr>
      <p:grpSpPr>
        <a:xfrm>
          <a:off x="0" y="0"/>
          <a:ext cx="0" cy="0"/>
          <a:chOff x="0" y="0"/>
          <a:chExt cx="0" cy="0"/>
        </a:xfrm>
      </p:grpSpPr>
      <p:sp>
        <p:nvSpPr>
          <p:cNvPr id="630" name="Google Shape;630;p8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Concern: Functional Migration</a:t>
            </a:r>
            <a:endParaRPr/>
          </a:p>
        </p:txBody>
      </p:sp>
      <p:sp>
        <p:nvSpPr>
          <p:cNvPr id="631" name="Google Shape;631;p8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Process of replacing existing capabilities with your new capabilities.</a:t>
            </a:r>
            <a:endParaRPr/>
          </a:p>
          <a:p>
            <a:pPr indent="-381000" lvl="1" marL="914400" rtl="0" algn="l">
              <a:spcBef>
                <a:spcPts val="0"/>
              </a:spcBef>
              <a:spcAft>
                <a:spcPts val="0"/>
              </a:spcAft>
              <a:buSzPts val="2400"/>
              <a:buChar char="○"/>
            </a:pPr>
            <a:r>
              <a:rPr lang="en"/>
              <a:t>Migrating users of an older system to your system</a:t>
            </a:r>
            <a:endParaRPr/>
          </a:p>
          <a:p>
            <a:pPr indent="-381000" lvl="1" marL="914400" rtl="0" algn="l">
              <a:spcBef>
                <a:spcPts val="0"/>
              </a:spcBef>
              <a:spcAft>
                <a:spcPts val="0"/>
              </a:spcAft>
              <a:buSzPts val="2400"/>
              <a:buChar char="○"/>
            </a:pPr>
            <a:r>
              <a:rPr lang="en"/>
              <a:t>Big bang: Migration at a single point in time.</a:t>
            </a:r>
            <a:endParaRPr/>
          </a:p>
          <a:p>
            <a:pPr indent="-381000" lvl="1" marL="914400" rtl="0" algn="l">
              <a:spcBef>
                <a:spcPts val="0"/>
              </a:spcBef>
              <a:spcAft>
                <a:spcPts val="0"/>
              </a:spcAft>
              <a:buSzPts val="2400"/>
              <a:buChar char="○"/>
            </a:pPr>
            <a:r>
              <a:rPr lang="en"/>
              <a:t>Parallel: New and old versions of a system used side-by-side until buy-in.</a:t>
            </a:r>
            <a:endParaRPr/>
          </a:p>
          <a:p>
            <a:pPr indent="-381000" lvl="1" marL="914400" rtl="0" algn="l">
              <a:spcBef>
                <a:spcPts val="0"/>
              </a:spcBef>
              <a:spcAft>
                <a:spcPts val="0"/>
              </a:spcAft>
              <a:buSzPts val="2400"/>
              <a:buChar char="○"/>
            </a:pPr>
            <a:r>
              <a:rPr lang="en"/>
              <a:t>Staged: Parts of a process of system swapped over time to manage risk.</a:t>
            </a:r>
            <a:endParaRPr/>
          </a:p>
          <a:p>
            <a:pPr indent="-419100" lvl="0" marL="457200" rtl="0" algn="l">
              <a:spcBef>
                <a:spcPts val="0"/>
              </a:spcBef>
              <a:spcAft>
                <a:spcPts val="0"/>
              </a:spcAft>
              <a:buSzPts val="3000"/>
              <a:buChar char="●"/>
            </a:pPr>
            <a:r>
              <a:rPr lang="en"/>
              <a:t>Problems: risk and cost</a:t>
            </a:r>
            <a:endParaRPr/>
          </a:p>
          <a:p>
            <a:pPr indent="-381000" lvl="1" marL="914400" rtl="0" algn="l">
              <a:spcBef>
                <a:spcPts val="0"/>
              </a:spcBef>
              <a:spcAft>
                <a:spcPts val="0"/>
              </a:spcAft>
              <a:buSzPts val="2400"/>
              <a:buChar char="○"/>
            </a:pPr>
            <a:r>
              <a:rPr lang="en"/>
              <a:t>Big bang is cheapest, but no recovery route.</a:t>
            </a:r>
            <a:endParaRPr/>
          </a:p>
          <a:p>
            <a:pPr indent="-381000" lvl="1" marL="914400" rtl="0" algn="l">
              <a:spcBef>
                <a:spcPts val="0"/>
              </a:spcBef>
              <a:spcAft>
                <a:spcPts val="0"/>
              </a:spcAft>
              <a:buSzPts val="2400"/>
              <a:buChar char="○"/>
            </a:pPr>
            <a:r>
              <a:rPr lang="en"/>
              <a:t>Others reduce risk, but more expensive.</a:t>
            </a:r>
            <a:endParaRPr/>
          </a:p>
        </p:txBody>
      </p:sp>
      <p:sp>
        <p:nvSpPr>
          <p:cNvPr id="632" name="Google Shape;632;p8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6" name="Shape 636"/>
        <p:cNvGrpSpPr/>
        <p:nvPr/>
      </p:nvGrpSpPr>
      <p:grpSpPr>
        <a:xfrm>
          <a:off x="0" y="0"/>
          <a:ext cx="0" cy="0"/>
          <a:chOff x="0" y="0"/>
          <a:chExt cx="0" cy="0"/>
        </a:xfrm>
      </p:grpSpPr>
      <p:sp>
        <p:nvSpPr>
          <p:cNvPr id="637" name="Google Shape;637;p8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Concern: Data Migration</a:t>
            </a:r>
            <a:endParaRPr/>
          </a:p>
        </p:txBody>
      </p:sp>
      <p:sp>
        <p:nvSpPr>
          <p:cNvPr id="638" name="Google Shape;638;p8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Loading data from existing systems into the new ones.</a:t>
            </a:r>
            <a:endParaRPr/>
          </a:p>
          <a:p>
            <a:pPr indent="-381000" lvl="1" marL="914400" rtl="0" algn="l">
              <a:spcBef>
                <a:spcPts val="0"/>
              </a:spcBef>
              <a:spcAft>
                <a:spcPts val="0"/>
              </a:spcAft>
              <a:buSzPts val="2400"/>
              <a:buChar char="○"/>
            </a:pPr>
            <a:r>
              <a:rPr lang="en"/>
              <a:t>Should be automated as much as possible.</a:t>
            </a:r>
            <a:endParaRPr/>
          </a:p>
          <a:p>
            <a:pPr indent="-419100" lvl="0" marL="457200" rtl="0" algn="l">
              <a:spcBef>
                <a:spcPts val="0"/>
              </a:spcBef>
              <a:spcAft>
                <a:spcPts val="0"/>
              </a:spcAft>
              <a:buSzPts val="3000"/>
              <a:buChar char="●"/>
            </a:pPr>
            <a:r>
              <a:rPr lang="en"/>
              <a:t>May change </a:t>
            </a:r>
            <a:r>
              <a:rPr lang="en"/>
              <a:t>format</a:t>
            </a:r>
            <a:r>
              <a:rPr lang="en"/>
              <a:t> of GB - TB of data.</a:t>
            </a:r>
            <a:endParaRPr/>
          </a:p>
          <a:p>
            <a:pPr indent="-381000" lvl="1" marL="914400" rtl="0" algn="l">
              <a:spcBef>
                <a:spcPts val="0"/>
              </a:spcBef>
              <a:spcAft>
                <a:spcPts val="0"/>
              </a:spcAft>
              <a:buSzPts val="2400"/>
              <a:buChar char="○"/>
            </a:pPr>
            <a:r>
              <a:rPr lang="en"/>
              <a:t>Data may not match new format exactly, may require conversion in parallel with live updates.</a:t>
            </a:r>
            <a:endParaRPr/>
          </a:p>
          <a:p>
            <a:pPr indent="-419100" lvl="0" marL="457200" rtl="0" algn="l">
              <a:spcBef>
                <a:spcPts val="0"/>
              </a:spcBef>
              <a:spcAft>
                <a:spcPts val="0"/>
              </a:spcAft>
              <a:buSzPts val="3000"/>
              <a:buChar char="●"/>
            </a:pPr>
            <a:r>
              <a:rPr lang="en"/>
              <a:t>Moving data between locations may add security and performance concerns.</a:t>
            </a:r>
            <a:endParaRPr/>
          </a:p>
        </p:txBody>
      </p:sp>
      <p:sp>
        <p:nvSpPr>
          <p:cNvPr id="639" name="Google Shape;639;p8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3" name="Shape 643"/>
        <p:cNvGrpSpPr/>
        <p:nvPr/>
      </p:nvGrpSpPr>
      <p:grpSpPr>
        <a:xfrm>
          <a:off x="0" y="0"/>
          <a:ext cx="0" cy="0"/>
          <a:chOff x="0" y="0"/>
          <a:chExt cx="0" cy="0"/>
        </a:xfrm>
      </p:grpSpPr>
      <p:sp>
        <p:nvSpPr>
          <p:cNvPr id="644" name="Google Shape;644;p8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Concern: Data Migration</a:t>
            </a:r>
            <a:endParaRPr/>
          </a:p>
        </p:txBody>
      </p:sp>
      <p:sp>
        <p:nvSpPr>
          <p:cNvPr id="645" name="Google Shape;645;p86"/>
          <p:cNvSpPr txBox="1"/>
          <p:nvPr>
            <p:ph idx="1" type="body"/>
          </p:nvPr>
        </p:nvSpPr>
        <p:spPr>
          <a:xfrm>
            <a:off x="457200" y="1600200"/>
            <a:ext cx="3532200" cy="4967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Migrating taxpayer database to new system.</a:t>
            </a:r>
            <a:endParaRPr sz="2400"/>
          </a:p>
          <a:p>
            <a:pPr indent="-342900" lvl="1" marL="914400" rtl="0" algn="l">
              <a:spcBef>
                <a:spcPts val="0"/>
              </a:spcBef>
              <a:spcAft>
                <a:spcPts val="0"/>
              </a:spcAft>
              <a:buSzPts val="1800"/>
              <a:buChar char="○"/>
            </a:pPr>
            <a:r>
              <a:rPr lang="en" sz="1800"/>
              <a:t>Extraction - 3-5 days.</a:t>
            </a:r>
            <a:endParaRPr sz="1800"/>
          </a:p>
          <a:p>
            <a:pPr indent="-342900" lvl="1" marL="914400" rtl="0" algn="l">
              <a:spcBef>
                <a:spcPts val="0"/>
              </a:spcBef>
              <a:spcAft>
                <a:spcPts val="0"/>
              </a:spcAft>
              <a:buSzPts val="1800"/>
              <a:buChar char="○"/>
            </a:pPr>
            <a:r>
              <a:rPr lang="en" sz="1800"/>
              <a:t>Sorting - 1 day.</a:t>
            </a:r>
            <a:endParaRPr sz="1800"/>
          </a:p>
          <a:p>
            <a:pPr indent="-342900" lvl="1" marL="914400" rtl="0" algn="l">
              <a:spcBef>
                <a:spcPts val="0"/>
              </a:spcBef>
              <a:spcAft>
                <a:spcPts val="0"/>
              </a:spcAft>
              <a:buSzPts val="1800"/>
              <a:buChar char="○"/>
            </a:pPr>
            <a:r>
              <a:rPr lang="en" sz="1800"/>
              <a:t>Loading - 10 days.</a:t>
            </a:r>
            <a:endParaRPr sz="1800"/>
          </a:p>
          <a:p>
            <a:pPr indent="-381000" lvl="0" marL="457200" rtl="0" algn="l">
              <a:spcBef>
                <a:spcPts val="0"/>
              </a:spcBef>
              <a:spcAft>
                <a:spcPts val="0"/>
              </a:spcAft>
              <a:buSzPts val="2400"/>
              <a:buChar char="●"/>
            </a:pPr>
            <a:r>
              <a:rPr lang="en" sz="2400"/>
              <a:t>100K updates expected.</a:t>
            </a:r>
            <a:endParaRPr sz="2400"/>
          </a:p>
          <a:p>
            <a:pPr indent="-342900" lvl="1" marL="914400" rtl="0" algn="l">
              <a:spcBef>
                <a:spcPts val="0"/>
              </a:spcBef>
              <a:spcAft>
                <a:spcPts val="0"/>
              </a:spcAft>
              <a:buSzPts val="1800"/>
              <a:buChar char="○"/>
            </a:pPr>
            <a:r>
              <a:rPr lang="en" sz="1800"/>
              <a:t>Cannot stop tax collection for two weeks.</a:t>
            </a:r>
            <a:endParaRPr sz="1800"/>
          </a:p>
          <a:p>
            <a:pPr indent="-381000" lvl="0" marL="457200" rtl="0" algn="l">
              <a:spcBef>
                <a:spcPts val="0"/>
              </a:spcBef>
              <a:spcAft>
                <a:spcPts val="0"/>
              </a:spcAft>
              <a:buSzPts val="2400"/>
              <a:buChar char="●"/>
            </a:pPr>
            <a:r>
              <a:rPr lang="en" sz="2400"/>
              <a:t>C</a:t>
            </a:r>
            <a:r>
              <a:rPr lang="en" sz="2400"/>
              <a:t>apture updates and apply in bulk once data migration is complete.</a:t>
            </a:r>
            <a:endParaRPr sz="2400"/>
          </a:p>
        </p:txBody>
      </p:sp>
      <p:sp>
        <p:nvSpPr>
          <p:cNvPr id="646" name="Google Shape;646;p8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47" name="Google Shape;647;p86"/>
          <p:cNvPicPr preferRelativeResize="0"/>
          <p:nvPr/>
        </p:nvPicPr>
        <p:blipFill>
          <a:blip r:embed="rId3">
            <a:alphaModFix/>
          </a:blip>
          <a:stretch>
            <a:fillRect/>
          </a:stretch>
        </p:blipFill>
        <p:spPr>
          <a:xfrm>
            <a:off x="4103125" y="1928827"/>
            <a:ext cx="4730774" cy="3146800"/>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1" name="Shape 651"/>
        <p:cNvGrpSpPr/>
        <p:nvPr/>
      </p:nvGrpSpPr>
      <p:grpSpPr>
        <a:xfrm>
          <a:off x="0" y="0"/>
          <a:ext cx="0" cy="0"/>
          <a:chOff x="0" y="0"/>
          <a:chExt cx="0" cy="0"/>
        </a:xfrm>
      </p:grpSpPr>
      <p:sp>
        <p:nvSpPr>
          <p:cNvPr id="652" name="Google Shape;652;p8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Documenting Migration</a:t>
            </a:r>
            <a:endParaRPr/>
          </a:p>
        </p:txBody>
      </p:sp>
      <p:sp>
        <p:nvSpPr>
          <p:cNvPr id="653" name="Google Shape;653;p8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Does not require a complete plan, but defines overall strategy and constraints.</a:t>
            </a:r>
            <a:endParaRPr/>
          </a:p>
          <a:p>
            <a:pPr indent="-419100" lvl="0" marL="457200" rtl="0" algn="l">
              <a:spcBef>
                <a:spcPts val="0"/>
              </a:spcBef>
              <a:spcAft>
                <a:spcPts val="0"/>
              </a:spcAft>
              <a:buSzPts val="3000"/>
              <a:buChar char="●"/>
            </a:pPr>
            <a:r>
              <a:rPr lang="en"/>
              <a:t>Allow reader to understand:</a:t>
            </a:r>
            <a:endParaRPr/>
          </a:p>
          <a:p>
            <a:pPr indent="-381000" lvl="1" marL="914400" rtl="0" algn="l">
              <a:spcBef>
                <a:spcPts val="0"/>
              </a:spcBef>
              <a:spcAft>
                <a:spcPts val="0"/>
              </a:spcAft>
              <a:buSzPts val="2400"/>
              <a:buChar char="○"/>
            </a:pPr>
            <a:r>
              <a:rPr lang="en"/>
              <a:t>What strategies can be employed to migrate information and users to the system.</a:t>
            </a:r>
            <a:endParaRPr/>
          </a:p>
          <a:p>
            <a:pPr indent="-381000" lvl="1" marL="914400" rtl="0" algn="l">
              <a:spcBef>
                <a:spcPts val="0"/>
              </a:spcBef>
              <a:spcAft>
                <a:spcPts val="0"/>
              </a:spcAft>
              <a:buSzPts val="2400"/>
              <a:buChar char="○"/>
            </a:pPr>
            <a:r>
              <a:rPr lang="en"/>
              <a:t>How the system will be populated with information from the existing environment.</a:t>
            </a:r>
            <a:endParaRPr/>
          </a:p>
          <a:p>
            <a:pPr indent="-381000" lvl="1" marL="914400" rtl="0" algn="l">
              <a:spcBef>
                <a:spcPts val="0"/>
              </a:spcBef>
              <a:spcAft>
                <a:spcPts val="0"/>
              </a:spcAft>
              <a:buSzPts val="2400"/>
              <a:buChar char="○"/>
            </a:pPr>
            <a:r>
              <a:rPr lang="en"/>
              <a:t>How information in new and old environments can be kept synchronized.</a:t>
            </a:r>
            <a:endParaRPr/>
          </a:p>
          <a:p>
            <a:pPr indent="-381000" lvl="1" marL="914400" rtl="0" algn="l">
              <a:spcBef>
                <a:spcPts val="0"/>
              </a:spcBef>
              <a:spcAft>
                <a:spcPts val="0"/>
              </a:spcAft>
              <a:buSzPts val="2400"/>
              <a:buChar char="○"/>
            </a:pPr>
            <a:r>
              <a:rPr lang="en"/>
              <a:t>How to revert to the old system if problems emerge.</a:t>
            </a:r>
            <a:endParaRPr/>
          </a:p>
        </p:txBody>
      </p:sp>
      <p:sp>
        <p:nvSpPr>
          <p:cNvPr id="654" name="Google Shape;654;p8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Layered Package Diagrams</a:t>
            </a:r>
            <a:endParaRPr/>
          </a:p>
        </p:txBody>
      </p:sp>
      <p:sp>
        <p:nvSpPr>
          <p:cNvPr id="108" name="Google Shape;108;p1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9" name="Google Shape;109;p16"/>
          <p:cNvPicPr preferRelativeResize="0"/>
          <p:nvPr/>
        </p:nvPicPr>
        <p:blipFill>
          <a:blip r:embed="rId3">
            <a:alphaModFix/>
          </a:blip>
          <a:stretch>
            <a:fillRect/>
          </a:stretch>
        </p:blipFill>
        <p:spPr>
          <a:xfrm>
            <a:off x="2078800" y="1570038"/>
            <a:ext cx="5461629" cy="5135562"/>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8" name="Shape 658"/>
        <p:cNvGrpSpPr/>
        <p:nvPr/>
      </p:nvGrpSpPr>
      <p:grpSpPr>
        <a:xfrm>
          <a:off x="0" y="0"/>
          <a:ext cx="0" cy="0"/>
          <a:chOff x="0" y="0"/>
          <a:chExt cx="0" cy="0"/>
        </a:xfrm>
      </p:grpSpPr>
      <p:sp>
        <p:nvSpPr>
          <p:cNvPr id="659" name="Google Shape;659;p8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Migration Documentation Activities</a:t>
            </a:r>
            <a:endParaRPr/>
          </a:p>
        </p:txBody>
      </p:sp>
      <p:sp>
        <p:nvSpPr>
          <p:cNvPr id="660" name="Google Shape;660;p8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Define the Migration Strategy</a:t>
            </a:r>
            <a:endParaRPr/>
          </a:p>
          <a:p>
            <a:pPr indent="-381000" lvl="1" marL="914400" rtl="0" algn="l">
              <a:spcBef>
                <a:spcPts val="0"/>
              </a:spcBef>
              <a:spcAft>
                <a:spcPts val="0"/>
              </a:spcAft>
              <a:buSzPts val="2400"/>
              <a:buChar char="○"/>
            </a:pPr>
            <a:r>
              <a:rPr lang="en"/>
              <a:t>Big bang vs parallel vs staged.</a:t>
            </a:r>
            <a:endParaRPr/>
          </a:p>
          <a:p>
            <a:pPr indent="-381000" lvl="1" marL="914400" rtl="0" algn="l">
              <a:spcBef>
                <a:spcPts val="0"/>
              </a:spcBef>
              <a:spcAft>
                <a:spcPts val="0"/>
              </a:spcAft>
              <a:buSzPts val="2400"/>
              <a:buChar char="○"/>
            </a:pPr>
            <a:r>
              <a:rPr lang="en"/>
              <a:t>How would this work?</a:t>
            </a:r>
            <a:endParaRPr/>
          </a:p>
          <a:p>
            <a:pPr indent="-381000" lvl="1" marL="914400" rtl="0" algn="l">
              <a:spcBef>
                <a:spcPts val="0"/>
              </a:spcBef>
              <a:spcAft>
                <a:spcPts val="0"/>
              </a:spcAft>
              <a:buSzPts val="2400"/>
              <a:buChar char="○"/>
            </a:pPr>
            <a:r>
              <a:rPr lang="en"/>
              <a:t>What are the tradeoffs?</a:t>
            </a:r>
            <a:endParaRPr/>
          </a:p>
          <a:p>
            <a:pPr indent="-381000" lvl="2" marL="1371600" rtl="0" algn="l">
              <a:spcBef>
                <a:spcPts val="0"/>
              </a:spcBef>
              <a:spcAft>
                <a:spcPts val="0"/>
              </a:spcAft>
              <a:buSzPts val="2400"/>
              <a:buChar char="■"/>
            </a:pPr>
            <a:r>
              <a:rPr lang="en"/>
              <a:t>How long will this process takes?</a:t>
            </a:r>
            <a:endParaRPr/>
          </a:p>
          <a:p>
            <a:pPr indent="-381000" lvl="2" marL="1371600" rtl="0" algn="l">
              <a:spcBef>
                <a:spcPts val="0"/>
              </a:spcBef>
              <a:spcAft>
                <a:spcPts val="0"/>
              </a:spcAft>
              <a:buSzPts val="2400"/>
              <a:buChar char="■"/>
            </a:pPr>
            <a:r>
              <a:rPr lang="en"/>
              <a:t>Will it disrupt business?</a:t>
            </a:r>
            <a:endParaRPr/>
          </a:p>
          <a:p>
            <a:pPr indent="-381000" lvl="2" marL="1371600" rtl="0" algn="l">
              <a:spcBef>
                <a:spcPts val="0"/>
              </a:spcBef>
              <a:spcAft>
                <a:spcPts val="0"/>
              </a:spcAft>
              <a:buSzPts val="2400"/>
              <a:buChar char="■"/>
            </a:pPr>
            <a:r>
              <a:rPr lang="en"/>
              <a:t>Does this meet stakeholder needs?</a:t>
            </a:r>
            <a:endParaRPr/>
          </a:p>
          <a:p>
            <a:pPr indent="-419100" lvl="0" marL="457200" rtl="0" algn="l">
              <a:spcBef>
                <a:spcPts val="0"/>
              </a:spcBef>
              <a:spcAft>
                <a:spcPts val="0"/>
              </a:spcAft>
              <a:buSzPts val="3000"/>
              <a:buChar char="●"/>
            </a:pPr>
            <a:r>
              <a:rPr lang="en"/>
              <a:t>Design the Data Migration Approach</a:t>
            </a:r>
            <a:endParaRPr/>
          </a:p>
          <a:p>
            <a:pPr indent="-381000" lvl="1" marL="914400" rtl="0" algn="l">
              <a:spcBef>
                <a:spcPts val="0"/>
              </a:spcBef>
              <a:spcAft>
                <a:spcPts val="0"/>
              </a:spcAft>
              <a:buSzPts val="2400"/>
              <a:buChar char="○"/>
            </a:pPr>
            <a:r>
              <a:rPr lang="en"/>
              <a:t>How to populate the system with the existing information. </a:t>
            </a:r>
            <a:endParaRPr/>
          </a:p>
          <a:p>
            <a:pPr indent="-381000" lvl="1" marL="914400" rtl="0" algn="l">
              <a:spcBef>
                <a:spcPts val="0"/>
              </a:spcBef>
              <a:spcAft>
                <a:spcPts val="0"/>
              </a:spcAft>
              <a:buSzPts val="2400"/>
              <a:buChar char="○"/>
            </a:pPr>
            <a:r>
              <a:rPr lang="en"/>
              <a:t>How long will it require?</a:t>
            </a:r>
            <a:endParaRPr/>
          </a:p>
          <a:p>
            <a:pPr indent="-381000" lvl="1" marL="914400" rtl="0" algn="l">
              <a:spcBef>
                <a:spcPts val="0"/>
              </a:spcBef>
              <a:spcAft>
                <a:spcPts val="0"/>
              </a:spcAft>
              <a:buSzPts val="2400"/>
              <a:buChar char="○"/>
            </a:pPr>
            <a:r>
              <a:rPr lang="en"/>
              <a:t>What resources are needed?</a:t>
            </a:r>
            <a:endParaRPr/>
          </a:p>
        </p:txBody>
      </p:sp>
      <p:sp>
        <p:nvSpPr>
          <p:cNvPr id="661" name="Google Shape;661;p8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5" name="Shape 665"/>
        <p:cNvGrpSpPr/>
        <p:nvPr/>
      </p:nvGrpSpPr>
      <p:grpSpPr>
        <a:xfrm>
          <a:off x="0" y="0"/>
          <a:ext cx="0" cy="0"/>
          <a:chOff x="0" y="0"/>
          <a:chExt cx="0" cy="0"/>
        </a:xfrm>
      </p:grpSpPr>
      <p:sp>
        <p:nvSpPr>
          <p:cNvPr id="666" name="Google Shape;666;p8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Migration Documentation Activities</a:t>
            </a:r>
            <a:endParaRPr/>
          </a:p>
        </p:txBody>
      </p:sp>
      <p:sp>
        <p:nvSpPr>
          <p:cNvPr id="667" name="Google Shape;667;p89"/>
          <p:cNvSpPr txBox="1"/>
          <p:nvPr>
            <p:ph idx="1" type="body"/>
          </p:nvPr>
        </p:nvSpPr>
        <p:spPr>
          <a:xfrm>
            <a:off x="457200" y="1600200"/>
            <a:ext cx="45708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Design Information Synch Approach</a:t>
            </a:r>
            <a:endParaRPr/>
          </a:p>
          <a:p>
            <a:pPr indent="-381000" lvl="1" marL="914400" rtl="0" algn="l">
              <a:spcBef>
                <a:spcPts val="0"/>
              </a:spcBef>
              <a:spcAft>
                <a:spcPts val="0"/>
              </a:spcAft>
              <a:buSzPts val="2400"/>
              <a:buChar char="○"/>
            </a:pPr>
            <a:r>
              <a:rPr lang="en"/>
              <a:t>Especially in parallel run.</a:t>
            </a:r>
            <a:endParaRPr/>
          </a:p>
          <a:p>
            <a:pPr indent="-381000" lvl="1" marL="914400" rtl="0" algn="l">
              <a:spcBef>
                <a:spcPts val="0"/>
              </a:spcBef>
              <a:spcAft>
                <a:spcPts val="0"/>
              </a:spcAft>
              <a:buSzPts val="2400"/>
              <a:buChar char="○"/>
            </a:pPr>
            <a:r>
              <a:rPr lang="en"/>
              <a:t>Unidirectional (into new system) or bidirectional?</a:t>
            </a:r>
            <a:endParaRPr/>
          </a:p>
          <a:p>
            <a:pPr indent="-419100" lvl="0" marL="457200" rtl="0" algn="l">
              <a:spcBef>
                <a:spcPts val="0"/>
              </a:spcBef>
              <a:spcAft>
                <a:spcPts val="0"/>
              </a:spcAft>
              <a:buSzPts val="3000"/>
              <a:buChar char="●"/>
            </a:pPr>
            <a:r>
              <a:rPr lang="en"/>
              <a:t>Identify the Backout Strategy</a:t>
            </a:r>
            <a:endParaRPr/>
          </a:p>
          <a:p>
            <a:pPr indent="-381000" lvl="1" marL="914400" rtl="0" algn="l">
              <a:spcBef>
                <a:spcPts val="0"/>
              </a:spcBef>
              <a:spcAft>
                <a:spcPts val="0"/>
              </a:spcAft>
              <a:buSzPts val="2400"/>
              <a:buChar char="○"/>
            </a:pPr>
            <a:r>
              <a:rPr lang="en"/>
              <a:t>Can you back out to the existing system?</a:t>
            </a:r>
            <a:endParaRPr/>
          </a:p>
          <a:p>
            <a:pPr indent="-381000" lvl="1" marL="914400" rtl="0" algn="l">
              <a:spcBef>
                <a:spcPts val="0"/>
              </a:spcBef>
              <a:spcAft>
                <a:spcPts val="0"/>
              </a:spcAft>
              <a:buSzPts val="2400"/>
              <a:buChar char="○"/>
            </a:pPr>
            <a:r>
              <a:rPr lang="en"/>
              <a:t>Reverse data migration may not be practical.</a:t>
            </a:r>
            <a:endParaRPr/>
          </a:p>
        </p:txBody>
      </p:sp>
      <p:sp>
        <p:nvSpPr>
          <p:cNvPr id="668" name="Google Shape;668;p8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69" name="Google Shape;669;p89"/>
          <p:cNvPicPr preferRelativeResize="0"/>
          <p:nvPr/>
        </p:nvPicPr>
        <p:blipFill>
          <a:blip r:embed="rId3">
            <a:alphaModFix/>
          </a:blip>
          <a:stretch>
            <a:fillRect/>
          </a:stretch>
        </p:blipFill>
        <p:spPr>
          <a:xfrm>
            <a:off x="4945675" y="2354025"/>
            <a:ext cx="3889500" cy="2547625"/>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3" name="Shape 673"/>
        <p:cNvGrpSpPr/>
        <p:nvPr/>
      </p:nvGrpSpPr>
      <p:grpSpPr>
        <a:xfrm>
          <a:off x="0" y="0"/>
          <a:ext cx="0" cy="0"/>
          <a:chOff x="0" y="0"/>
          <a:chExt cx="0" cy="0"/>
        </a:xfrm>
      </p:grpSpPr>
      <p:sp>
        <p:nvSpPr>
          <p:cNvPr id="674" name="Google Shape;674;p9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Concern: </a:t>
            </a:r>
            <a:endParaRPr/>
          </a:p>
          <a:p>
            <a:pPr indent="0" lvl="0" marL="0" rtl="0" algn="l">
              <a:spcBef>
                <a:spcPts val="0"/>
              </a:spcBef>
              <a:spcAft>
                <a:spcPts val="0"/>
              </a:spcAft>
              <a:buNone/>
            </a:pPr>
            <a:r>
              <a:rPr lang="en"/>
              <a:t>Operational Monitoring and Control</a:t>
            </a:r>
            <a:endParaRPr/>
          </a:p>
        </p:txBody>
      </p:sp>
      <p:sp>
        <p:nvSpPr>
          <p:cNvPr id="675" name="Google Shape;675;p9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Systems require routine monitoring.</a:t>
            </a:r>
            <a:endParaRPr/>
          </a:p>
          <a:p>
            <a:pPr indent="-419100" lvl="0" marL="457200" rtl="0" algn="l">
              <a:spcBef>
                <a:spcPts val="0"/>
              </a:spcBef>
              <a:spcAft>
                <a:spcPts val="0"/>
              </a:spcAft>
              <a:buSzPts val="3000"/>
              <a:buChar char="●"/>
            </a:pPr>
            <a:r>
              <a:rPr lang="en"/>
              <a:t>Control operations can be used to keep the system running correctly.</a:t>
            </a:r>
            <a:endParaRPr/>
          </a:p>
          <a:p>
            <a:pPr indent="-381000" lvl="1" marL="914400" rtl="0" algn="l">
              <a:spcBef>
                <a:spcPts val="0"/>
              </a:spcBef>
              <a:spcAft>
                <a:spcPts val="0"/>
              </a:spcAft>
              <a:buSzPts val="2400"/>
              <a:buChar char="○"/>
            </a:pPr>
            <a:r>
              <a:rPr lang="en"/>
              <a:t>Startup, shutdown, transaction resubmission.</a:t>
            </a:r>
            <a:endParaRPr/>
          </a:p>
          <a:p>
            <a:pPr indent="-419100" lvl="0" marL="457200" rtl="0" algn="l">
              <a:spcBef>
                <a:spcPts val="0"/>
              </a:spcBef>
              <a:spcAft>
                <a:spcPts val="0"/>
              </a:spcAft>
              <a:buSzPts val="3000"/>
              <a:buChar char="●"/>
            </a:pPr>
            <a:r>
              <a:rPr lang="en"/>
              <a:t>How much is required depends on how many unexpected operational conditions are likely to occur. </a:t>
            </a:r>
            <a:endParaRPr/>
          </a:p>
          <a:p>
            <a:pPr indent="-419100" lvl="0" marL="457200" rtl="0" algn="l">
              <a:spcBef>
                <a:spcPts val="0"/>
              </a:spcBef>
              <a:spcAft>
                <a:spcPts val="0"/>
              </a:spcAft>
              <a:buSzPts val="3000"/>
              <a:buChar char="●"/>
            </a:pPr>
            <a:r>
              <a:rPr lang="en"/>
              <a:t>Balance against cost and time.</a:t>
            </a:r>
            <a:endParaRPr/>
          </a:p>
          <a:p>
            <a:pPr indent="-419100" lvl="0" marL="457200" rtl="0" algn="l">
              <a:spcBef>
                <a:spcPts val="0"/>
              </a:spcBef>
              <a:spcAft>
                <a:spcPts val="0"/>
              </a:spcAft>
              <a:buSzPts val="3000"/>
              <a:buChar char="●"/>
            </a:pPr>
            <a:r>
              <a:rPr lang="en"/>
              <a:t>Consider deployment environment to identify solutions.</a:t>
            </a:r>
            <a:endParaRPr/>
          </a:p>
        </p:txBody>
      </p:sp>
      <p:sp>
        <p:nvSpPr>
          <p:cNvPr id="676" name="Google Shape;676;p9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0" name="Shape 680"/>
        <p:cNvGrpSpPr/>
        <p:nvPr/>
      </p:nvGrpSpPr>
      <p:grpSpPr>
        <a:xfrm>
          <a:off x="0" y="0"/>
          <a:ext cx="0" cy="0"/>
          <a:chOff x="0" y="0"/>
          <a:chExt cx="0" cy="0"/>
        </a:xfrm>
      </p:grpSpPr>
      <p:sp>
        <p:nvSpPr>
          <p:cNvPr id="681" name="Google Shape;681;p9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Concern: Alerting</a:t>
            </a:r>
            <a:endParaRPr/>
          </a:p>
        </p:txBody>
      </p:sp>
      <p:sp>
        <p:nvSpPr>
          <p:cNvPr id="682" name="Google Shape;682;p9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A system should send notifications when something bad happens.</a:t>
            </a:r>
            <a:endParaRPr/>
          </a:p>
          <a:p>
            <a:pPr indent="-381000" lvl="1" marL="914400" rtl="0" algn="l">
              <a:spcBef>
                <a:spcPts val="0"/>
              </a:spcBef>
              <a:spcAft>
                <a:spcPts val="0"/>
              </a:spcAft>
              <a:buSzPts val="2400"/>
              <a:buChar char="○"/>
            </a:pPr>
            <a:r>
              <a:rPr lang="en"/>
              <a:t>Technical: Unable to connect to database.</a:t>
            </a:r>
            <a:endParaRPr/>
          </a:p>
          <a:p>
            <a:pPr indent="-381000" lvl="1" marL="914400" rtl="0" algn="l">
              <a:spcBef>
                <a:spcPts val="0"/>
              </a:spcBef>
              <a:spcAft>
                <a:spcPts val="0"/>
              </a:spcAft>
              <a:buSzPts val="2400"/>
              <a:buChar char="○"/>
            </a:pPr>
            <a:r>
              <a:rPr lang="en"/>
              <a:t>Functional: Bad data on an automated input.</a:t>
            </a:r>
            <a:endParaRPr/>
          </a:p>
          <a:p>
            <a:pPr indent="-381000" lvl="1" marL="914400" rtl="0" algn="l">
              <a:spcBef>
                <a:spcPts val="0"/>
              </a:spcBef>
              <a:spcAft>
                <a:spcPts val="0"/>
              </a:spcAft>
              <a:buSzPts val="2400"/>
              <a:buChar char="○"/>
            </a:pPr>
            <a:r>
              <a:rPr lang="en"/>
              <a:t>Significant non-error conditions (startup, shutdown)</a:t>
            </a:r>
            <a:endParaRPr/>
          </a:p>
          <a:p>
            <a:pPr indent="-419100" lvl="0" marL="457200" rtl="0" algn="l">
              <a:spcBef>
                <a:spcPts val="0"/>
              </a:spcBef>
              <a:spcAft>
                <a:spcPts val="0"/>
              </a:spcAft>
              <a:buSzPts val="3000"/>
              <a:buChar char="●"/>
            </a:pPr>
            <a:r>
              <a:rPr lang="en"/>
              <a:t>Active function of a system.</a:t>
            </a:r>
            <a:endParaRPr/>
          </a:p>
          <a:p>
            <a:pPr indent="-381000" lvl="1" marL="914400" rtl="0" algn="l">
              <a:spcBef>
                <a:spcPts val="0"/>
              </a:spcBef>
              <a:spcAft>
                <a:spcPts val="0"/>
              </a:spcAft>
              <a:buSzPts val="2400"/>
              <a:buChar char="○"/>
            </a:pPr>
            <a:r>
              <a:rPr lang="en"/>
              <a:t>Sent to appropriate humans for action.</a:t>
            </a:r>
            <a:endParaRPr/>
          </a:p>
          <a:p>
            <a:pPr indent="-419100" lvl="0" marL="457200" rtl="0" algn="l">
              <a:spcBef>
                <a:spcPts val="0"/>
              </a:spcBef>
              <a:spcAft>
                <a:spcPts val="0"/>
              </a:spcAft>
              <a:buSzPts val="3000"/>
              <a:buChar char="●"/>
            </a:pPr>
            <a:r>
              <a:rPr lang="en"/>
              <a:t>Define which events require alerts, what information should be included, and where it should be sent.</a:t>
            </a:r>
            <a:endParaRPr/>
          </a:p>
          <a:p>
            <a:pPr indent="-419100" lvl="0" marL="457200" rtl="0" algn="l">
              <a:spcBef>
                <a:spcPts val="0"/>
              </a:spcBef>
              <a:spcAft>
                <a:spcPts val="0"/>
              </a:spcAft>
              <a:buSzPts val="3000"/>
              <a:buChar char="●"/>
            </a:pPr>
            <a:r>
              <a:rPr lang="en"/>
              <a:t>Avoid sending too many alerts.</a:t>
            </a:r>
            <a:endParaRPr/>
          </a:p>
        </p:txBody>
      </p:sp>
      <p:sp>
        <p:nvSpPr>
          <p:cNvPr id="683" name="Google Shape;683;p9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7" name="Shape 687"/>
        <p:cNvGrpSpPr/>
        <p:nvPr/>
      </p:nvGrpSpPr>
      <p:grpSpPr>
        <a:xfrm>
          <a:off x="0" y="0"/>
          <a:ext cx="0" cy="0"/>
          <a:chOff x="0" y="0"/>
          <a:chExt cx="0" cy="0"/>
        </a:xfrm>
      </p:grpSpPr>
      <p:sp>
        <p:nvSpPr>
          <p:cNvPr id="688" name="Google Shape;688;p9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Concern: Backup and Restore</a:t>
            </a:r>
            <a:endParaRPr/>
          </a:p>
        </p:txBody>
      </p:sp>
      <p:sp>
        <p:nvSpPr>
          <p:cNvPr id="689" name="Google Shape;689;p9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Data must be protected and insured.</a:t>
            </a:r>
            <a:endParaRPr/>
          </a:p>
          <a:p>
            <a:pPr indent="-381000" lvl="1" marL="914400" rtl="0" algn="l">
              <a:spcBef>
                <a:spcPts val="0"/>
              </a:spcBef>
              <a:spcAft>
                <a:spcPts val="0"/>
              </a:spcAft>
              <a:buSzPts val="2400"/>
              <a:buChar char="○"/>
            </a:pPr>
            <a:r>
              <a:rPr lang="en"/>
              <a:t>Backup processes should be designed, built, and tested regularly.</a:t>
            </a:r>
            <a:endParaRPr/>
          </a:p>
          <a:p>
            <a:pPr indent="-419100" lvl="0" marL="457200" rtl="0" algn="l">
              <a:spcBef>
                <a:spcPts val="0"/>
              </a:spcBef>
              <a:spcAft>
                <a:spcPts val="0"/>
              </a:spcAft>
              <a:buSzPts val="3000"/>
              <a:buChar char="●"/>
            </a:pPr>
            <a:r>
              <a:rPr lang="en"/>
              <a:t>It must be possible to restore data from a backup in a transactionally consistent state.</a:t>
            </a:r>
            <a:endParaRPr/>
          </a:p>
          <a:p>
            <a:pPr indent="-381000" lvl="1" marL="914400" rtl="0" algn="l">
              <a:spcBef>
                <a:spcPts val="0"/>
              </a:spcBef>
              <a:spcAft>
                <a:spcPts val="0"/>
              </a:spcAft>
              <a:buSzPts val="2400"/>
              <a:buChar char="○"/>
            </a:pPr>
            <a:r>
              <a:rPr lang="en"/>
              <a:t>All updates committed to the restored database or not recovered at all.</a:t>
            </a:r>
            <a:endParaRPr/>
          </a:p>
          <a:p>
            <a:pPr indent="-381000" lvl="1" marL="914400" rtl="0" algn="l">
              <a:spcBef>
                <a:spcPts val="0"/>
              </a:spcBef>
              <a:spcAft>
                <a:spcPts val="0"/>
              </a:spcAft>
              <a:buSzPts val="2400"/>
              <a:buChar char="○"/>
            </a:pPr>
            <a:r>
              <a:rPr lang="en"/>
              <a:t>Consider data lost as part of restoring (at least any transactions active during failure).</a:t>
            </a:r>
            <a:endParaRPr/>
          </a:p>
          <a:p>
            <a:pPr indent="-419100" lvl="0" marL="457200" rtl="0" algn="l">
              <a:spcBef>
                <a:spcPts val="0"/>
              </a:spcBef>
              <a:spcAft>
                <a:spcPts val="0"/>
              </a:spcAft>
              <a:buSzPts val="3000"/>
              <a:buChar char="●"/>
            </a:pPr>
            <a:r>
              <a:rPr lang="en"/>
              <a:t>Failure in one element could corrupt system.</a:t>
            </a:r>
            <a:endParaRPr/>
          </a:p>
          <a:p>
            <a:pPr indent="-381000" lvl="1" marL="914400" rtl="0" algn="l">
              <a:spcBef>
                <a:spcPts val="0"/>
              </a:spcBef>
              <a:spcAft>
                <a:spcPts val="0"/>
              </a:spcAft>
              <a:buSzPts val="2400"/>
              <a:buChar char="○"/>
            </a:pPr>
            <a:r>
              <a:rPr lang="en"/>
              <a:t>Recover or recreate lost data.</a:t>
            </a:r>
            <a:endParaRPr/>
          </a:p>
          <a:p>
            <a:pPr indent="-381000" lvl="1" marL="914400" rtl="0" algn="l">
              <a:spcBef>
                <a:spcPts val="0"/>
              </a:spcBef>
              <a:spcAft>
                <a:spcPts val="0"/>
              </a:spcAft>
              <a:buSzPts val="2400"/>
              <a:buChar char="○"/>
            </a:pPr>
            <a:r>
              <a:rPr lang="en"/>
              <a:t>Revert system to older state.</a:t>
            </a:r>
            <a:endParaRPr/>
          </a:p>
        </p:txBody>
      </p:sp>
      <p:sp>
        <p:nvSpPr>
          <p:cNvPr id="690" name="Google Shape;690;p9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4" name="Shape 694"/>
        <p:cNvGrpSpPr/>
        <p:nvPr/>
      </p:nvGrpSpPr>
      <p:grpSpPr>
        <a:xfrm>
          <a:off x="0" y="0"/>
          <a:ext cx="0" cy="0"/>
          <a:chOff x="0" y="0"/>
          <a:chExt cx="0" cy="0"/>
        </a:xfrm>
      </p:grpSpPr>
      <p:sp>
        <p:nvSpPr>
          <p:cNvPr id="695" name="Google Shape;695;p9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Concern: Backup and Restore</a:t>
            </a:r>
            <a:endParaRPr/>
          </a:p>
        </p:txBody>
      </p:sp>
      <p:sp>
        <p:nvSpPr>
          <p:cNvPr id="696" name="Google Shape;696;p9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97" name="Google Shape;697;p93"/>
          <p:cNvPicPr preferRelativeResize="0"/>
          <p:nvPr/>
        </p:nvPicPr>
        <p:blipFill>
          <a:blip r:embed="rId3">
            <a:alphaModFix/>
          </a:blip>
          <a:stretch>
            <a:fillRect/>
          </a:stretch>
        </p:blipFill>
        <p:spPr>
          <a:xfrm>
            <a:off x="1763950" y="1598975"/>
            <a:ext cx="5082851" cy="2798175"/>
          </a:xfrm>
          <a:prstGeom prst="rect">
            <a:avLst/>
          </a:prstGeom>
          <a:noFill/>
          <a:ln>
            <a:noFill/>
          </a:ln>
        </p:spPr>
      </p:pic>
      <p:sp>
        <p:nvSpPr>
          <p:cNvPr id="698" name="Google Shape;698;p93"/>
          <p:cNvSpPr txBox="1"/>
          <p:nvPr>
            <p:ph idx="1" type="body"/>
          </p:nvPr>
        </p:nvSpPr>
        <p:spPr>
          <a:xfrm>
            <a:off x="457200" y="4187325"/>
            <a:ext cx="8229600" cy="24945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Academic records in databases. </a:t>
            </a:r>
            <a:endParaRPr sz="2400"/>
          </a:p>
          <a:p>
            <a:pPr indent="-342900" lvl="1" marL="914400" rtl="0" algn="l">
              <a:spcBef>
                <a:spcPts val="0"/>
              </a:spcBef>
              <a:spcAft>
                <a:spcPts val="0"/>
              </a:spcAft>
              <a:buSzPts val="1800"/>
              <a:buChar char="○"/>
            </a:pPr>
            <a:r>
              <a:rPr lang="en" sz="1800"/>
              <a:t>Exam results database.</a:t>
            </a:r>
            <a:endParaRPr sz="1800"/>
          </a:p>
          <a:p>
            <a:pPr indent="-342900" lvl="1" marL="914400" rtl="0" algn="l">
              <a:spcBef>
                <a:spcPts val="0"/>
              </a:spcBef>
              <a:spcAft>
                <a:spcPts val="0"/>
              </a:spcAft>
              <a:buSzPts val="1800"/>
              <a:buChar char="○"/>
            </a:pPr>
            <a:r>
              <a:rPr lang="en" sz="1800"/>
              <a:t>Scores database transforms data into a overall score.</a:t>
            </a:r>
            <a:endParaRPr sz="1800"/>
          </a:p>
          <a:p>
            <a:pPr indent="-381000" lvl="0" marL="457200" rtl="0" algn="l">
              <a:spcBef>
                <a:spcPts val="0"/>
              </a:spcBef>
              <a:spcAft>
                <a:spcPts val="0"/>
              </a:spcAft>
              <a:buSzPts val="2400"/>
              <a:buChar char="●"/>
            </a:pPr>
            <a:r>
              <a:rPr lang="en" sz="2400"/>
              <a:t>Corruption requires restoration of exam database.</a:t>
            </a:r>
            <a:endParaRPr sz="2400"/>
          </a:p>
          <a:p>
            <a:pPr indent="-342900" lvl="1" marL="914400" rtl="0" algn="l">
              <a:spcBef>
                <a:spcPts val="0"/>
              </a:spcBef>
              <a:spcAft>
                <a:spcPts val="0"/>
              </a:spcAft>
              <a:buSzPts val="1800"/>
              <a:buChar char="○"/>
            </a:pPr>
            <a:r>
              <a:rPr lang="en" sz="1800"/>
              <a:t>Over three months old.</a:t>
            </a:r>
            <a:endParaRPr sz="1800"/>
          </a:p>
          <a:p>
            <a:pPr indent="-342900" lvl="1" marL="914400" rtl="0" algn="l">
              <a:spcBef>
                <a:spcPts val="0"/>
              </a:spcBef>
              <a:spcAft>
                <a:spcPts val="0"/>
              </a:spcAft>
              <a:buSzPts val="1800"/>
              <a:buChar char="○"/>
            </a:pPr>
            <a:r>
              <a:rPr lang="en" sz="1800"/>
              <a:t>Results from those months will need to be reentered.</a:t>
            </a:r>
            <a:endParaRPr sz="1800"/>
          </a:p>
          <a:p>
            <a:pPr indent="-342900" lvl="1" marL="914400" rtl="0" algn="l">
              <a:spcBef>
                <a:spcPts val="0"/>
              </a:spcBef>
              <a:spcAft>
                <a:spcPts val="0"/>
              </a:spcAft>
              <a:buSzPts val="1800"/>
              <a:buChar char="○"/>
            </a:pPr>
            <a:r>
              <a:rPr lang="en" sz="1800"/>
              <a:t>However, student scores already reflect that data. Must prevent reentered data from changing scores. </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2" name="Shape 702"/>
        <p:cNvGrpSpPr/>
        <p:nvPr/>
      </p:nvGrpSpPr>
      <p:grpSpPr>
        <a:xfrm>
          <a:off x="0" y="0"/>
          <a:ext cx="0" cy="0"/>
          <a:chOff x="0" y="0"/>
          <a:chExt cx="0" cy="0"/>
        </a:xfrm>
      </p:grpSpPr>
      <p:sp>
        <p:nvSpPr>
          <p:cNvPr id="703" name="Google Shape;703;p9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Documenting System Administration</a:t>
            </a:r>
            <a:endParaRPr/>
          </a:p>
        </p:txBody>
      </p:sp>
      <p:sp>
        <p:nvSpPr>
          <p:cNvPr id="704" name="Google Shape;704;p9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Monitoring and control facilities</a:t>
            </a:r>
            <a:endParaRPr/>
          </a:p>
          <a:p>
            <a:pPr indent="-381000" lvl="1" marL="914400" rtl="0" algn="l">
              <a:spcBef>
                <a:spcPts val="0"/>
              </a:spcBef>
              <a:spcAft>
                <a:spcPts val="0"/>
              </a:spcAft>
              <a:buSzPts val="2400"/>
              <a:buChar char="○"/>
            </a:pPr>
            <a:r>
              <a:rPr lang="en"/>
              <a:t>How to monitor and adjust the system.</a:t>
            </a:r>
            <a:endParaRPr/>
          </a:p>
          <a:p>
            <a:pPr indent="-381000" lvl="1" marL="914400" rtl="0" algn="l">
              <a:spcBef>
                <a:spcPts val="0"/>
              </a:spcBef>
              <a:spcAft>
                <a:spcPts val="0"/>
              </a:spcAft>
              <a:buSzPts val="2400"/>
              <a:buChar char="○"/>
            </a:pPr>
            <a:r>
              <a:rPr lang="en"/>
              <a:t>Custom utilities, existing management environments.</a:t>
            </a:r>
            <a:endParaRPr/>
          </a:p>
          <a:p>
            <a:pPr indent="-381000" lvl="1" marL="914400" rtl="0" algn="l">
              <a:spcBef>
                <a:spcPts val="0"/>
              </a:spcBef>
              <a:spcAft>
                <a:spcPts val="0"/>
              </a:spcAft>
              <a:buSzPts val="2400"/>
              <a:buChar char="○"/>
            </a:pPr>
            <a:r>
              <a:rPr lang="en"/>
              <a:t>Basic message log to full-blown infrastructure.</a:t>
            </a:r>
            <a:endParaRPr/>
          </a:p>
          <a:p>
            <a:pPr indent="-381000" lvl="1" marL="914400" rtl="0" algn="l">
              <a:spcBef>
                <a:spcPts val="0"/>
              </a:spcBef>
              <a:spcAft>
                <a:spcPts val="0"/>
              </a:spcAft>
              <a:buSzPts val="2400"/>
              <a:buChar char="○"/>
            </a:pPr>
            <a:r>
              <a:rPr lang="en"/>
              <a:t>Define what features you will offer, how to use them, and any limitations.</a:t>
            </a:r>
            <a:endParaRPr/>
          </a:p>
          <a:p>
            <a:pPr indent="-419100" lvl="0" marL="457200" rtl="0" algn="l">
              <a:spcBef>
                <a:spcPts val="0"/>
              </a:spcBef>
              <a:spcAft>
                <a:spcPts val="0"/>
              </a:spcAft>
              <a:buSzPts val="3000"/>
              <a:buChar char="●"/>
            </a:pPr>
            <a:r>
              <a:rPr lang="en"/>
              <a:t>Required routine procedures</a:t>
            </a:r>
            <a:endParaRPr/>
          </a:p>
          <a:p>
            <a:pPr indent="-381000" lvl="1" marL="914400" rtl="0" algn="l">
              <a:spcBef>
                <a:spcPts val="0"/>
              </a:spcBef>
              <a:spcAft>
                <a:spcPts val="0"/>
              </a:spcAft>
              <a:buSzPts val="2400"/>
              <a:buChar char="○"/>
            </a:pPr>
            <a:r>
              <a:rPr lang="en"/>
              <a:t>What needs to be performed regularly?</a:t>
            </a:r>
            <a:endParaRPr/>
          </a:p>
          <a:p>
            <a:pPr indent="-381000" lvl="1" marL="914400" rtl="0" algn="l">
              <a:spcBef>
                <a:spcPts val="0"/>
              </a:spcBef>
              <a:spcAft>
                <a:spcPts val="0"/>
              </a:spcAft>
              <a:buSzPts val="2400"/>
              <a:buChar char="○"/>
            </a:pPr>
            <a:r>
              <a:rPr lang="en"/>
              <a:t>Backup and health check procedures.</a:t>
            </a:r>
            <a:endParaRPr/>
          </a:p>
          <a:p>
            <a:pPr indent="-381000" lvl="1" marL="914400" rtl="0" algn="l">
              <a:spcBef>
                <a:spcPts val="0"/>
              </a:spcBef>
              <a:spcAft>
                <a:spcPts val="0"/>
              </a:spcAft>
              <a:buSzPts val="2400"/>
              <a:buChar char="○"/>
            </a:pPr>
            <a:r>
              <a:rPr lang="en"/>
              <a:t>Define purpose of each procedure, when performed, who performs it, and the steps involved.</a:t>
            </a:r>
            <a:endParaRPr/>
          </a:p>
        </p:txBody>
      </p:sp>
      <p:sp>
        <p:nvSpPr>
          <p:cNvPr id="705" name="Google Shape;705;p9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9" name="Shape 709"/>
        <p:cNvGrpSpPr/>
        <p:nvPr/>
      </p:nvGrpSpPr>
      <p:grpSpPr>
        <a:xfrm>
          <a:off x="0" y="0"/>
          <a:ext cx="0" cy="0"/>
          <a:chOff x="0" y="0"/>
          <a:chExt cx="0" cy="0"/>
        </a:xfrm>
      </p:grpSpPr>
      <p:sp>
        <p:nvSpPr>
          <p:cNvPr id="710" name="Google Shape;710;p9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Documenting System Administration</a:t>
            </a:r>
            <a:endParaRPr/>
          </a:p>
        </p:txBody>
      </p:sp>
      <p:sp>
        <p:nvSpPr>
          <p:cNvPr id="711" name="Google Shape;711;p9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Likely error conditions</a:t>
            </a:r>
            <a:endParaRPr/>
          </a:p>
          <a:p>
            <a:pPr indent="-381000" lvl="1" marL="914400" rtl="0" algn="l">
              <a:spcBef>
                <a:spcPts val="0"/>
              </a:spcBef>
              <a:spcAft>
                <a:spcPts val="0"/>
              </a:spcAft>
              <a:buSzPts val="2400"/>
              <a:buChar char="○"/>
            </a:pPr>
            <a:r>
              <a:rPr lang="en"/>
              <a:t>Error conditions may require administrative intervention (disk full, network failure).</a:t>
            </a:r>
            <a:endParaRPr/>
          </a:p>
          <a:p>
            <a:pPr indent="-381000" lvl="1" marL="914400" rtl="0" algn="l">
              <a:spcBef>
                <a:spcPts val="0"/>
              </a:spcBef>
              <a:spcAft>
                <a:spcPts val="0"/>
              </a:spcAft>
              <a:buSzPts val="2400"/>
              <a:buChar char="○"/>
            </a:pPr>
            <a:r>
              <a:rPr lang="en"/>
              <a:t>What is unique about your architecture?</a:t>
            </a:r>
            <a:endParaRPr/>
          </a:p>
          <a:p>
            <a:pPr indent="-381000" lvl="1" marL="914400" rtl="0" algn="l">
              <a:spcBef>
                <a:spcPts val="0"/>
              </a:spcBef>
              <a:spcAft>
                <a:spcPts val="0"/>
              </a:spcAft>
              <a:buSzPts val="2400"/>
              <a:buChar char="○"/>
            </a:pPr>
            <a:r>
              <a:rPr lang="en"/>
              <a:t>Explain error conditions, when they occur, how to recognize them, and HOW to correct them.</a:t>
            </a:r>
            <a:endParaRPr/>
          </a:p>
          <a:p>
            <a:pPr indent="-419100" lvl="0" marL="457200" rtl="0" algn="l">
              <a:spcBef>
                <a:spcPts val="0"/>
              </a:spcBef>
              <a:spcAft>
                <a:spcPts val="0"/>
              </a:spcAft>
              <a:buSzPts val="3000"/>
              <a:buChar char="●"/>
            </a:pPr>
            <a:r>
              <a:rPr lang="en"/>
              <a:t>Performance monitoring facilities</a:t>
            </a:r>
            <a:endParaRPr/>
          </a:p>
          <a:p>
            <a:pPr indent="-381000" lvl="1" marL="914400" rtl="0" algn="l">
              <a:spcBef>
                <a:spcPts val="0"/>
              </a:spcBef>
              <a:spcAft>
                <a:spcPts val="0"/>
              </a:spcAft>
              <a:buSzPts val="2400"/>
              <a:buChar char="○"/>
            </a:pPr>
            <a:r>
              <a:rPr lang="en"/>
              <a:t>Watch the system for performance problems.</a:t>
            </a:r>
            <a:endParaRPr/>
          </a:p>
          <a:p>
            <a:pPr indent="-381000" lvl="1" marL="914400" rtl="0" algn="l">
              <a:spcBef>
                <a:spcPts val="0"/>
              </a:spcBef>
              <a:spcAft>
                <a:spcPts val="0"/>
              </a:spcAft>
              <a:buSzPts val="2400"/>
              <a:buChar char="○"/>
            </a:pPr>
            <a:r>
              <a:rPr lang="en"/>
              <a:t>Extracted and analyzed routinely.</a:t>
            </a:r>
            <a:endParaRPr/>
          </a:p>
          <a:p>
            <a:pPr indent="-381000" lvl="1" marL="914400" rtl="0" algn="l">
              <a:spcBef>
                <a:spcPts val="0"/>
              </a:spcBef>
              <a:spcAft>
                <a:spcPts val="0"/>
              </a:spcAft>
              <a:buSzPts val="2400"/>
              <a:buChar char="○"/>
            </a:pPr>
            <a:r>
              <a:rPr lang="en"/>
              <a:t>Explain measures taken, how they can be extracted and analyzed.</a:t>
            </a:r>
            <a:endParaRPr/>
          </a:p>
        </p:txBody>
      </p:sp>
      <p:sp>
        <p:nvSpPr>
          <p:cNvPr id="712" name="Google Shape;712;p9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6" name="Shape 716"/>
        <p:cNvGrpSpPr/>
        <p:nvPr/>
      </p:nvGrpSpPr>
      <p:grpSpPr>
        <a:xfrm>
          <a:off x="0" y="0"/>
          <a:ext cx="0" cy="0"/>
          <a:chOff x="0" y="0"/>
          <a:chExt cx="0" cy="0"/>
        </a:xfrm>
      </p:grpSpPr>
      <p:sp>
        <p:nvSpPr>
          <p:cNvPr id="717" name="Google Shape;717;p9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Do not use operations documentation as an excuse for bad software!</a:t>
            </a:r>
            <a:endParaRPr sz="3000"/>
          </a:p>
        </p:txBody>
      </p:sp>
      <p:sp>
        <p:nvSpPr>
          <p:cNvPr id="718" name="Google Shape;718;p9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Examples: </a:t>
            </a:r>
            <a:endParaRPr/>
          </a:p>
          <a:p>
            <a:pPr indent="-381000" lvl="1" marL="914400" rtl="0" algn="l">
              <a:spcBef>
                <a:spcPts val="0"/>
              </a:spcBef>
              <a:spcAft>
                <a:spcPts val="0"/>
              </a:spcAft>
              <a:buSzPts val="2400"/>
              <a:buChar char="○"/>
            </a:pPr>
            <a:r>
              <a:rPr lang="en"/>
              <a:t>Los Angeles air traffic control: reboot system every 30 days to prevent a timer overflow or system will crash</a:t>
            </a:r>
            <a:endParaRPr/>
          </a:p>
          <a:p>
            <a:pPr indent="-381000" lvl="1" marL="914400" rtl="0" algn="l">
              <a:spcBef>
                <a:spcPts val="0"/>
              </a:spcBef>
              <a:spcAft>
                <a:spcPts val="0"/>
              </a:spcAft>
              <a:buSzPts val="2400"/>
              <a:buChar char="○"/>
            </a:pPr>
            <a:r>
              <a:rPr lang="en"/>
              <a:t>Patriot </a:t>
            </a:r>
            <a:r>
              <a:rPr lang="en"/>
              <a:t>missile</a:t>
            </a:r>
            <a:r>
              <a:rPr lang="en"/>
              <a:t> system: reboot system every 12 hours or it won’t track incoming missles correctly</a:t>
            </a:r>
            <a:endParaRPr/>
          </a:p>
          <a:p>
            <a:pPr indent="-381000" lvl="1" marL="914400" rtl="0" algn="l">
              <a:spcBef>
                <a:spcPts val="0"/>
              </a:spcBef>
              <a:spcAft>
                <a:spcPts val="0"/>
              </a:spcAft>
              <a:buSzPts val="2400"/>
              <a:buChar char="○"/>
            </a:pPr>
            <a:r>
              <a:rPr lang="en"/>
              <a:t>Therac 25: don’t press keys too quickly or use backspace key or system will give incorrect radiation dose</a:t>
            </a:r>
            <a:endParaRPr/>
          </a:p>
          <a:p>
            <a:pPr indent="-419100" lvl="0" marL="457200" rtl="0" algn="l">
              <a:spcBef>
                <a:spcPts val="0"/>
              </a:spcBef>
              <a:spcAft>
                <a:spcPts val="0"/>
              </a:spcAft>
              <a:buSzPts val="3000"/>
              <a:buChar char="●"/>
            </a:pPr>
            <a:r>
              <a:rPr lang="en"/>
              <a:t>Operations documents can become a CYA tool for bad software</a:t>
            </a:r>
            <a:endParaRPr/>
          </a:p>
          <a:p>
            <a:pPr indent="0" lvl="0" marL="0" rtl="0" algn="l">
              <a:spcBef>
                <a:spcPts val="600"/>
              </a:spcBef>
              <a:spcAft>
                <a:spcPts val="0"/>
              </a:spcAft>
              <a:buNone/>
            </a:pPr>
            <a:r>
              <a:t/>
            </a:r>
            <a:endParaRPr/>
          </a:p>
        </p:txBody>
      </p:sp>
      <p:sp>
        <p:nvSpPr>
          <p:cNvPr id="719" name="Google Shape;719;p9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3" name="Shape 723"/>
        <p:cNvGrpSpPr/>
        <p:nvPr/>
      </p:nvGrpSpPr>
      <p:grpSpPr>
        <a:xfrm>
          <a:off x="0" y="0"/>
          <a:ext cx="0" cy="0"/>
          <a:chOff x="0" y="0"/>
          <a:chExt cx="0" cy="0"/>
        </a:xfrm>
      </p:grpSpPr>
      <p:sp>
        <p:nvSpPr>
          <p:cNvPr id="724" name="Google Shape;724;p9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Food for Thought</a:t>
            </a:r>
            <a:endParaRPr/>
          </a:p>
        </p:txBody>
      </p:sp>
      <p:sp>
        <p:nvSpPr>
          <p:cNvPr id="725" name="Google Shape;725;p9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Do you know how to install your system?</a:t>
            </a:r>
            <a:endParaRPr/>
          </a:p>
          <a:p>
            <a:pPr indent="-419100" lvl="0" marL="457200" rtl="0" algn="l">
              <a:spcBef>
                <a:spcPts val="0"/>
              </a:spcBef>
              <a:spcAft>
                <a:spcPts val="0"/>
              </a:spcAft>
              <a:buSzPts val="3000"/>
              <a:buChar char="●"/>
            </a:pPr>
            <a:r>
              <a:rPr lang="en"/>
              <a:t>Can you back out a failed installation?</a:t>
            </a:r>
            <a:endParaRPr/>
          </a:p>
          <a:p>
            <a:pPr indent="-419100" lvl="0" marL="457200" rtl="0" algn="l">
              <a:spcBef>
                <a:spcPts val="0"/>
              </a:spcBef>
              <a:spcAft>
                <a:spcPts val="0"/>
              </a:spcAft>
              <a:buSzPts val="3000"/>
              <a:buChar char="●"/>
            </a:pPr>
            <a:r>
              <a:rPr lang="en"/>
              <a:t>Can you upgrade an existing version of the system (if required)?</a:t>
            </a:r>
            <a:endParaRPr/>
          </a:p>
          <a:p>
            <a:pPr indent="-419100" lvl="0" marL="457200" rtl="0" algn="l">
              <a:spcBef>
                <a:spcPts val="0"/>
              </a:spcBef>
              <a:spcAft>
                <a:spcPts val="0"/>
              </a:spcAft>
              <a:buSzPts val="3000"/>
              <a:buChar char="●"/>
            </a:pPr>
            <a:r>
              <a:rPr lang="en"/>
              <a:t>Do you understand the facilities and constraints of the production environment?</a:t>
            </a:r>
            <a:endParaRPr/>
          </a:p>
          <a:p>
            <a:pPr indent="-381000" lvl="1" marL="914400" rtl="0" algn="l">
              <a:spcBef>
                <a:spcPts val="0"/>
              </a:spcBef>
              <a:spcAft>
                <a:spcPts val="0"/>
              </a:spcAft>
              <a:buSzPts val="2400"/>
              <a:buChar char="○"/>
            </a:pPr>
            <a:r>
              <a:rPr lang="en"/>
              <a:t>Can you live with or mitigate these if not ideal?</a:t>
            </a:r>
            <a:endParaRPr/>
          </a:p>
          <a:p>
            <a:pPr indent="-419100" lvl="0" marL="457200" rtl="0" algn="l">
              <a:spcBef>
                <a:spcPts val="0"/>
              </a:spcBef>
              <a:spcAft>
                <a:spcPts val="0"/>
              </a:spcAft>
              <a:buSzPts val="3000"/>
              <a:buChar char="●"/>
            </a:pPr>
            <a:r>
              <a:rPr lang="en"/>
              <a:t>Do you know how information will be moved from the existing environment into the new system?</a:t>
            </a:r>
            <a:endParaRPr/>
          </a:p>
        </p:txBody>
      </p:sp>
      <p:sp>
        <p:nvSpPr>
          <p:cNvPr id="726" name="Google Shape;726;p9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Package Design Activities </a:t>
            </a:r>
            <a:endParaRPr/>
          </a:p>
        </p:txBody>
      </p:sp>
      <p:sp>
        <p:nvSpPr>
          <p:cNvPr id="115" name="Google Shape;115;p1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Identify and classify the packages</a:t>
            </a:r>
            <a:endParaRPr/>
          </a:p>
          <a:p>
            <a:pPr indent="-381000" lvl="1" marL="914400" rtl="0" algn="l">
              <a:spcBef>
                <a:spcPts val="0"/>
              </a:spcBef>
              <a:spcAft>
                <a:spcPts val="0"/>
              </a:spcAft>
              <a:buSzPts val="2400"/>
              <a:buChar char="○"/>
            </a:pPr>
            <a:r>
              <a:rPr lang="en"/>
              <a:t>Group source code files or packages (if they exist) or logical element subdivisions into packages.</a:t>
            </a:r>
            <a:endParaRPr/>
          </a:p>
          <a:p>
            <a:pPr indent="-381000" lvl="1" marL="914400" rtl="0" algn="l">
              <a:spcBef>
                <a:spcPts val="0"/>
              </a:spcBef>
              <a:spcAft>
                <a:spcPts val="0"/>
              </a:spcAft>
              <a:buSzPts val="2400"/>
              <a:buChar char="○"/>
            </a:pPr>
            <a:r>
              <a:rPr lang="en"/>
              <a:t>Group package when it makes sense.</a:t>
            </a:r>
            <a:endParaRPr/>
          </a:p>
          <a:p>
            <a:pPr indent="-419100" lvl="0" marL="457200" rtl="0" algn="l">
              <a:spcBef>
                <a:spcPts val="0"/>
              </a:spcBef>
              <a:spcAft>
                <a:spcPts val="0"/>
              </a:spcAft>
              <a:buSzPts val="3000"/>
              <a:buChar char="●"/>
            </a:pPr>
            <a:r>
              <a:rPr lang="en"/>
              <a:t>Identify the package dependencies</a:t>
            </a:r>
            <a:endParaRPr/>
          </a:p>
          <a:p>
            <a:pPr indent="-381000" lvl="1" marL="914400" rtl="0" algn="l">
              <a:spcBef>
                <a:spcPts val="0"/>
              </a:spcBef>
              <a:spcAft>
                <a:spcPts val="0"/>
              </a:spcAft>
              <a:buSzPts val="2400"/>
              <a:buChar char="○"/>
            </a:pPr>
            <a:r>
              <a:rPr lang="en"/>
              <a:t>Identifies impact of making changes.</a:t>
            </a:r>
            <a:endParaRPr/>
          </a:p>
          <a:p>
            <a:pPr indent="-419100" lvl="0" marL="457200" rtl="0" algn="l">
              <a:spcBef>
                <a:spcPts val="0"/>
              </a:spcBef>
              <a:spcAft>
                <a:spcPts val="0"/>
              </a:spcAft>
              <a:buSzPts val="3000"/>
              <a:buChar char="●"/>
            </a:pPr>
            <a:r>
              <a:rPr lang="en"/>
              <a:t>Identify layering rules</a:t>
            </a:r>
            <a:endParaRPr/>
          </a:p>
          <a:p>
            <a:pPr indent="-381000" lvl="1" marL="914400" rtl="0" algn="l">
              <a:spcBef>
                <a:spcPts val="0"/>
              </a:spcBef>
              <a:spcAft>
                <a:spcPts val="0"/>
              </a:spcAft>
              <a:buSzPts val="2400"/>
              <a:buChar char="○"/>
            </a:pPr>
            <a:r>
              <a:rPr lang="en"/>
              <a:t>Can packages call packages only in their layer and one above/below, or throughout structure?</a:t>
            </a:r>
            <a:endParaRPr/>
          </a:p>
          <a:p>
            <a:pPr indent="-381000" lvl="1" marL="914400" rtl="0" algn="l">
              <a:spcBef>
                <a:spcPts val="0"/>
              </a:spcBef>
              <a:spcAft>
                <a:spcPts val="0"/>
              </a:spcAft>
              <a:buSzPts val="2400"/>
              <a:buChar char="○"/>
            </a:pPr>
            <a:r>
              <a:rPr lang="en"/>
              <a:t>How do you preserve performance and flexibility?</a:t>
            </a:r>
            <a:endParaRPr/>
          </a:p>
        </p:txBody>
      </p:sp>
      <p:sp>
        <p:nvSpPr>
          <p:cNvPr id="116" name="Google Shape;116;p1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0" name="Shape 730"/>
        <p:cNvGrpSpPr/>
        <p:nvPr/>
      </p:nvGrpSpPr>
      <p:grpSpPr>
        <a:xfrm>
          <a:off x="0" y="0"/>
          <a:ext cx="0" cy="0"/>
          <a:chOff x="0" y="0"/>
          <a:chExt cx="0" cy="0"/>
        </a:xfrm>
      </p:grpSpPr>
      <p:sp>
        <p:nvSpPr>
          <p:cNvPr id="731" name="Google Shape;731;p9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Food for Thought</a:t>
            </a:r>
            <a:endParaRPr/>
          </a:p>
        </p:txBody>
      </p:sp>
      <p:sp>
        <p:nvSpPr>
          <p:cNvPr id="732" name="Google Shape;732;p9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Do you have a clear migration strategy to move workload to the new system? </a:t>
            </a:r>
            <a:endParaRPr/>
          </a:p>
          <a:p>
            <a:pPr indent="-381000" lvl="1" marL="914400" rtl="0" algn="l">
              <a:spcBef>
                <a:spcPts val="0"/>
              </a:spcBef>
              <a:spcAft>
                <a:spcPts val="0"/>
              </a:spcAft>
              <a:buSzPts val="2400"/>
              <a:buChar char="○"/>
            </a:pPr>
            <a:r>
              <a:rPr lang="en"/>
              <a:t>Can you reverse the migration if you need to? </a:t>
            </a:r>
            <a:endParaRPr/>
          </a:p>
          <a:p>
            <a:pPr indent="-419100" lvl="0" marL="457200" rtl="0" algn="l">
              <a:spcBef>
                <a:spcPts val="0"/>
              </a:spcBef>
              <a:spcAft>
                <a:spcPts val="0"/>
              </a:spcAft>
              <a:buSzPts val="3000"/>
              <a:buChar char="●"/>
            </a:pPr>
            <a:r>
              <a:rPr lang="en"/>
              <a:t>How will you deal with data synchronization? </a:t>
            </a:r>
            <a:endParaRPr/>
          </a:p>
          <a:p>
            <a:pPr indent="-419100" lvl="0" marL="457200" rtl="0" algn="l">
              <a:spcBef>
                <a:spcPts val="0"/>
              </a:spcBef>
              <a:spcAft>
                <a:spcPts val="0"/>
              </a:spcAft>
              <a:buSzPts val="3000"/>
              <a:buChar char="●"/>
            </a:pPr>
            <a:r>
              <a:rPr lang="en"/>
              <a:t>How will the system be backed up? </a:t>
            </a:r>
            <a:endParaRPr/>
          </a:p>
          <a:p>
            <a:pPr indent="-419100" lvl="0" marL="457200" rtl="0" algn="l">
              <a:spcBef>
                <a:spcPts val="0"/>
              </a:spcBef>
              <a:spcAft>
                <a:spcPts val="0"/>
              </a:spcAft>
              <a:buSzPts val="3000"/>
              <a:buChar char="●"/>
            </a:pPr>
            <a:r>
              <a:rPr lang="en"/>
              <a:t>Will the approach identified allow reliable restoration in an acceptable time period?</a:t>
            </a:r>
            <a:endParaRPr/>
          </a:p>
          <a:p>
            <a:pPr indent="-419100" lvl="0" marL="457200" rtl="0" algn="l">
              <a:spcBef>
                <a:spcPts val="0"/>
              </a:spcBef>
              <a:spcAft>
                <a:spcPts val="0"/>
              </a:spcAft>
              <a:buSzPts val="3000"/>
              <a:buChar char="●"/>
            </a:pPr>
            <a:r>
              <a:rPr lang="en"/>
              <a:t>Can the administrators monitor and control the system in production?</a:t>
            </a:r>
            <a:endParaRPr/>
          </a:p>
          <a:p>
            <a:pPr indent="-419100" lvl="0" marL="457200" rtl="0" algn="l">
              <a:spcBef>
                <a:spcPts val="0"/>
              </a:spcBef>
              <a:spcAft>
                <a:spcPts val="0"/>
              </a:spcAft>
              <a:buSzPts val="3000"/>
              <a:buChar char="●"/>
            </a:pPr>
            <a:r>
              <a:rPr lang="en"/>
              <a:t>Do the administrators understand the procedures they need to perform?</a:t>
            </a:r>
            <a:endParaRPr/>
          </a:p>
        </p:txBody>
      </p:sp>
      <p:sp>
        <p:nvSpPr>
          <p:cNvPr id="733" name="Google Shape;733;p9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7" name="Shape 737"/>
        <p:cNvGrpSpPr/>
        <p:nvPr/>
      </p:nvGrpSpPr>
      <p:grpSpPr>
        <a:xfrm>
          <a:off x="0" y="0"/>
          <a:ext cx="0" cy="0"/>
          <a:chOff x="0" y="0"/>
          <a:chExt cx="0" cy="0"/>
        </a:xfrm>
      </p:grpSpPr>
      <p:sp>
        <p:nvSpPr>
          <p:cNvPr id="738" name="Google Shape;738;p9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Food for Thought</a:t>
            </a:r>
            <a:endParaRPr/>
          </a:p>
        </p:txBody>
      </p:sp>
      <p:sp>
        <p:nvSpPr>
          <p:cNvPr id="739" name="Google Shape;739;p9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How will performance metrics be captured for the system’s elements?</a:t>
            </a:r>
            <a:endParaRPr/>
          </a:p>
          <a:p>
            <a:pPr indent="-419100" lvl="0" marL="457200" rtl="0" algn="l">
              <a:spcBef>
                <a:spcPts val="0"/>
              </a:spcBef>
              <a:spcAft>
                <a:spcPts val="0"/>
              </a:spcAft>
              <a:buSzPts val="3000"/>
              <a:buChar char="●"/>
            </a:pPr>
            <a:r>
              <a:rPr lang="en"/>
              <a:t>Can you manage configuration of all of the system’s elements?</a:t>
            </a:r>
            <a:endParaRPr/>
          </a:p>
          <a:p>
            <a:pPr indent="-419100" lvl="0" marL="457200" rtl="0" algn="l">
              <a:spcBef>
                <a:spcPts val="0"/>
              </a:spcBef>
              <a:spcAft>
                <a:spcPts val="0"/>
              </a:spcAft>
              <a:buSzPts val="3000"/>
              <a:buChar char="●"/>
            </a:pPr>
            <a:r>
              <a:rPr lang="en"/>
              <a:t>Is there consistency between the admin model and Development view?</a:t>
            </a:r>
            <a:endParaRPr/>
          </a:p>
          <a:p>
            <a:pPr indent="-381000" lvl="0" marL="457200" rtl="0" algn="l">
              <a:spcBef>
                <a:spcPts val="0"/>
              </a:spcBef>
              <a:spcAft>
                <a:spcPts val="0"/>
              </a:spcAft>
              <a:buSzPts val="2400"/>
              <a:buChar char="●"/>
            </a:pPr>
            <a:r>
              <a:rPr lang="en"/>
              <a:t>Is the data migration architecture compatible with the amount of time available to perform the data migration?</a:t>
            </a:r>
            <a:r>
              <a:rPr lang="en" sz="2400"/>
              <a:t> </a:t>
            </a:r>
            <a:endParaRPr sz="2400"/>
          </a:p>
          <a:p>
            <a:pPr indent="-381000" lvl="1" marL="914400" rtl="0" algn="l">
              <a:spcBef>
                <a:spcPts val="0"/>
              </a:spcBef>
              <a:spcAft>
                <a:spcPts val="0"/>
              </a:spcAft>
              <a:buSzPts val="2400"/>
              <a:buChar char="○"/>
            </a:pPr>
            <a:r>
              <a:rPr lang="en" sz="2400"/>
              <a:t>Are there catch-up mechanisms in place where the source data is volatile during the data migration?</a:t>
            </a:r>
            <a:endParaRPr sz="2400"/>
          </a:p>
        </p:txBody>
      </p:sp>
      <p:sp>
        <p:nvSpPr>
          <p:cNvPr id="740" name="Google Shape;740;p9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4" name="Shape 744"/>
        <p:cNvGrpSpPr/>
        <p:nvPr/>
      </p:nvGrpSpPr>
      <p:grpSpPr>
        <a:xfrm>
          <a:off x="0" y="0"/>
          <a:ext cx="0" cy="0"/>
          <a:chOff x="0" y="0"/>
          <a:chExt cx="0" cy="0"/>
        </a:xfrm>
      </p:grpSpPr>
      <p:sp>
        <p:nvSpPr>
          <p:cNvPr id="745" name="Google Shape;745;p10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Key Points</a:t>
            </a:r>
            <a:endParaRPr/>
          </a:p>
        </p:txBody>
      </p:sp>
      <p:sp>
        <p:nvSpPr>
          <p:cNvPr id="746" name="Google Shape;746;p10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Context/Functional/Information/Concurrency Views define </a:t>
            </a:r>
            <a:r>
              <a:rPr i="1" lang="en"/>
              <a:t>what </a:t>
            </a:r>
            <a:r>
              <a:rPr lang="en"/>
              <a:t>you are building. </a:t>
            </a:r>
            <a:endParaRPr/>
          </a:p>
          <a:p>
            <a:pPr indent="-419100" lvl="0" marL="457200" rtl="0" algn="l">
              <a:spcBef>
                <a:spcPts val="0"/>
              </a:spcBef>
              <a:spcAft>
                <a:spcPts val="0"/>
              </a:spcAft>
              <a:buSzPts val="3000"/>
              <a:buChar char="●"/>
            </a:pPr>
            <a:r>
              <a:rPr lang="en"/>
              <a:t>The Development, Deployment, and Operational Views define </a:t>
            </a:r>
            <a:r>
              <a:rPr i="1" lang="en"/>
              <a:t>how</a:t>
            </a:r>
            <a:r>
              <a:rPr lang="en"/>
              <a:t> you will build the system.</a:t>
            </a:r>
            <a:endParaRPr/>
          </a:p>
          <a:p>
            <a:pPr indent="-381000" lvl="1" marL="914400" rtl="0" algn="l">
              <a:spcBef>
                <a:spcPts val="0"/>
              </a:spcBef>
              <a:spcAft>
                <a:spcPts val="0"/>
              </a:spcAft>
              <a:buSzPts val="2400"/>
              <a:buChar char="○"/>
            </a:pPr>
            <a:r>
              <a:rPr lang="en"/>
              <a:t>The </a:t>
            </a:r>
            <a:r>
              <a:rPr b="1" lang="en"/>
              <a:t>Development View</a:t>
            </a:r>
            <a:r>
              <a:rPr lang="en"/>
              <a:t> defines how to implement the system.</a:t>
            </a:r>
            <a:endParaRPr/>
          </a:p>
          <a:p>
            <a:pPr indent="-381000" lvl="1" marL="914400" rtl="0" algn="l">
              <a:spcBef>
                <a:spcPts val="0"/>
              </a:spcBef>
              <a:spcAft>
                <a:spcPts val="0"/>
              </a:spcAft>
              <a:buSzPts val="2400"/>
              <a:buChar char="○"/>
            </a:pPr>
            <a:r>
              <a:rPr lang="en"/>
              <a:t>The </a:t>
            </a:r>
            <a:r>
              <a:rPr b="1" lang="en"/>
              <a:t>Deployment View</a:t>
            </a:r>
            <a:r>
              <a:rPr lang="en"/>
              <a:t> defines how to transition the system to live operation.</a:t>
            </a:r>
            <a:endParaRPr/>
          </a:p>
          <a:p>
            <a:pPr indent="-381000" lvl="1" marL="914400" rtl="0" algn="l">
              <a:spcBef>
                <a:spcPts val="0"/>
              </a:spcBef>
              <a:spcAft>
                <a:spcPts val="0"/>
              </a:spcAft>
              <a:buSzPts val="2400"/>
              <a:buChar char="○"/>
            </a:pPr>
            <a:r>
              <a:rPr lang="en"/>
              <a:t>The </a:t>
            </a:r>
            <a:r>
              <a:rPr b="1" lang="en"/>
              <a:t>Operational</a:t>
            </a:r>
            <a:r>
              <a:rPr lang="en"/>
              <a:t> </a:t>
            </a:r>
            <a:r>
              <a:rPr b="1" lang="en"/>
              <a:t>View</a:t>
            </a:r>
            <a:r>
              <a:rPr lang="en"/>
              <a:t> defines how to keep the system alive in the field.</a:t>
            </a:r>
            <a:endParaRPr/>
          </a:p>
        </p:txBody>
      </p:sp>
      <p:sp>
        <p:nvSpPr>
          <p:cNvPr id="747" name="Google Shape;747;p10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1" name="Shape 751"/>
        <p:cNvGrpSpPr/>
        <p:nvPr/>
      </p:nvGrpSpPr>
      <p:grpSpPr>
        <a:xfrm>
          <a:off x="0" y="0"/>
          <a:ext cx="0" cy="0"/>
          <a:chOff x="0" y="0"/>
          <a:chExt cx="0" cy="0"/>
        </a:xfrm>
      </p:grpSpPr>
      <p:sp>
        <p:nvSpPr>
          <p:cNvPr id="752" name="Google Shape;752;p10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Next Time</a:t>
            </a:r>
            <a:endParaRPr/>
          </a:p>
        </p:txBody>
      </p:sp>
      <p:sp>
        <p:nvSpPr>
          <p:cNvPr id="753" name="Google Shape;753;p10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No class November 6th</a:t>
            </a:r>
            <a:endParaRPr/>
          </a:p>
          <a:p>
            <a:pPr indent="-381000" lvl="1" marL="914400" marR="0" rtl="0" algn="l">
              <a:lnSpc>
                <a:spcPct val="100000"/>
              </a:lnSpc>
              <a:spcBef>
                <a:spcPts val="0"/>
              </a:spcBef>
              <a:spcAft>
                <a:spcPts val="0"/>
              </a:spcAft>
              <a:buSzPts val="2400"/>
              <a:buChar char="○"/>
            </a:pPr>
            <a:r>
              <a:rPr lang="en"/>
              <a:t>Election Day!</a:t>
            </a:r>
            <a:endParaRPr/>
          </a:p>
          <a:p>
            <a:pPr indent="-419100" lvl="0" marL="457200" marR="0" rtl="0" algn="l">
              <a:lnSpc>
                <a:spcPct val="100000"/>
              </a:lnSpc>
              <a:spcBef>
                <a:spcPts val="0"/>
              </a:spcBef>
              <a:spcAft>
                <a:spcPts val="0"/>
              </a:spcAft>
              <a:buClr>
                <a:schemeClr val="dk1"/>
              </a:buClr>
              <a:buSzPts val="3000"/>
              <a:buFont typeface="Arial"/>
              <a:buChar char="●"/>
            </a:pPr>
            <a:r>
              <a:rPr lang="en"/>
              <a:t>Perspective: Performance &amp; Scalability</a:t>
            </a:r>
            <a:endParaRPr/>
          </a:p>
          <a:p>
            <a:pPr indent="-381000" lvl="1" marL="914400" marR="0" rtl="0" algn="l">
              <a:lnSpc>
                <a:spcPct val="100000"/>
              </a:lnSpc>
              <a:spcBef>
                <a:spcPts val="0"/>
              </a:spcBef>
              <a:spcAft>
                <a:spcPts val="0"/>
              </a:spcAft>
              <a:buSzPts val="2400"/>
              <a:buChar char="○"/>
            </a:pPr>
            <a:r>
              <a:rPr lang="en"/>
              <a:t>R&amp;W: Ch. 26</a:t>
            </a:r>
            <a:endParaRPr/>
          </a:p>
          <a:p>
            <a:pPr indent="-381000" lvl="1" marL="914400" marR="0" rtl="0" algn="l">
              <a:lnSpc>
                <a:spcPct val="100000"/>
              </a:lnSpc>
              <a:spcBef>
                <a:spcPts val="0"/>
              </a:spcBef>
              <a:spcAft>
                <a:spcPts val="0"/>
              </a:spcAft>
              <a:buSzPts val="2400"/>
              <a:buChar char="○"/>
            </a:pPr>
            <a:r>
              <a:rPr lang="en"/>
              <a:t>Bass, Clements, Kazman: Ch. 8</a:t>
            </a:r>
            <a:endParaRPr/>
          </a:p>
          <a:p>
            <a:pPr indent="0" lvl="0" marL="914400" marR="0" rtl="0" algn="l">
              <a:lnSpc>
                <a:spcPct val="100000"/>
              </a:lnSpc>
              <a:spcBef>
                <a:spcPts val="600"/>
              </a:spcBef>
              <a:spcAft>
                <a:spcPts val="0"/>
              </a:spcAft>
              <a:buNone/>
            </a:pPr>
            <a:r>
              <a:t/>
            </a:r>
            <a:endParaRPr/>
          </a:p>
          <a:p>
            <a:pPr indent="-419100" lvl="0" marL="457200" rtl="0" algn="l">
              <a:spcBef>
                <a:spcPts val="600"/>
              </a:spcBef>
              <a:spcAft>
                <a:spcPts val="0"/>
              </a:spcAft>
              <a:buSzPts val="3000"/>
              <a:buChar char="●"/>
            </a:pPr>
            <a:r>
              <a:rPr lang="en"/>
              <a:t>Homework: </a:t>
            </a:r>
            <a:endParaRPr/>
          </a:p>
          <a:p>
            <a:pPr indent="-381000" lvl="1" marL="914400" rtl="0" algn="l">
              <a:spcBef>
                <a:spcPts val="0"/>
              </a:spcBef>
              <a:spcAft>
                <a:spcPts val="0"/>
              </a:spcAft>
              <a:buSzPts val="2400"/>
              <a:buChar char="○"/>
            </a:pPr>
            <a:r>
              <a:rPr lang="en"/>
              <a:t>Reading Assignment 2 - Tonight!</a:t>
            </a:r>
            <a:endParaRPr/>
          </a:p>
          <a:p>
            <a:pPr indent="-381000" lvl="1" marL="914400" rtl="0" algn="l">
              <a:spcBef>
                <a:spcPts val="0"/>
              </a:spcBef>
              <a:spcAft>
                <a:spcPts val="0"/>
              </a:spcAft>
              <a:buSzPts val="2400"/>
              <a:buChar char="○"/>
            </a:pPr>
            <a:r>
              <a:rPr lang="en"/>
              <a:t>Project, Part 3 - Due on Nov 18</a:t>
            </a:r>
            <a:endParaRPr/>
          </a:p>
          <a:p>
            <a:pPr indent="-381000" lvl="1" marL="914400" rtl="0" algn="l">
              <a:spcBef>
                <a:spcPts val="0"/>
              </a:spcBef>
              <a:spcAft>
                <a:spcPts val="0"/>
              </a:spcAft>
              <a:buSzPts val="2400"/>
              <a:buChar char="○"/>
            </a:pPr>
            <a:r>
              <a:rPr lang="en"/>
              <a:t>Assignment 3 - Nov 29</a:t>
            </a:r>
            <a:endParaRPr/>
          </a:p>
          <a:p>
            <a:pPr indent="0" lvl="0" marL="0" marR="0" rtl="0" algn="l">
              <a:lnSpc>
                <a:spcPct val="100000"/>
              </a:lnSpc>
              <a:spcBef>
                <a:spcPts val="600"/>
              </a:spcBef>
              <a:spcAft>
                <a:spcPts val="0"/>
              </a:spcAft>
              <a:buNone/>
            </a:pPr>
            <a:r>
              <a:t/>
            </a:r>
            <a:endParaRPr/>
          </a:p>
        </p:txBody>
      </p:sp>
      <p:sp>
        <p:nvSpPr>
          <p:cNvPr id="754" name="Google Shape;754;p10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