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41003a2c8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41003a2c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context view identifies all of the system’s external interfaces, and applying this perspective will highlight the </a:t>
            </a:r>
            <a:r>
              <a:rPr lang="en"/>
              <a:t>performance</a:t>
            </a:r>
            <a:r>
              <a:rPr lang="en"/>
              <a:t> requirements or potential problems that the use of these interfaces implies. This allows these constraints to be identified early in design, so their impact can be understood and mitigated.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Func - </a:t>
            </a:r>
            <a:r>
              <a:rPr lang="en"/>
              <a:t>Applying this perspective may reveal the need for changes and compromises to your ideal functional structure to achieve the system’s performance requirements (e.g., by consolidating system elements to avoid communication overhead). The models from this view also provide input to the creation of performance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Information view provides useful input to performance models, identifying shared resources and the transactional requirements of each. As you apply this perspective, you may identify aspects of the Information view as obstacles to performance or scalability. In addition, considering scalability may suggest elements of the Information view that could be replicated or distributed in support of this goal.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41003a2c8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41003a2c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Applying this perspective may result in changes to the concurrency design due to identifying problems such as excessive contention on key resources. Alternatively, considering performance and scalability may result in concurrency becoming a more important design element to meet these requirements. Elements of concurrency views (such as interprocess communication mechanisms) can also provide calibration metrics for performance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 - One of the possible outputs of applying this perspective is a set of guidelines related to performance and scalability that should be followed during software development. These guidelines will probably take the form of dos and don’ts (e.g., patterns and antipatterns) that must be followed as the software is developed in order to avoid performance and scalability problems later when it is deployed. You will capture this information in the Development 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Deployment view is a crucial input to the process of considering performance and scalability. Many parts of the system’s performance models are derived from the contents of this view, which also provides a number of critical calibration metrics. In turn, applying this perspective will often suggest changes and refinements to the deployment environment, to allow it to support the performance and scalability needs of the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Op - The application of this perspective highlights the need for performance monitoring and management capabilities.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4d5b25341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4d5b2534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41003a2c8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41003a2c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en"/>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en"/>
              <a:t>Stochastic arrival means that events arrive according to some probabilistic distribution.</a:t>
            </a:r>
            <a:endParaRPr/>
          </a:p>
          <a:p>
            <a:pPr indent="0" lvl="0" marL="0" rtl="0" algn="l">
              <a:spcBef>
                <a:spcPts val="0"/>
              </a:spcBef>
              <a:spcAft>
                <a:spcPts val="0"/>
              </a:spcAft>
              <a:buNone/>
            </a:pPr>
            <a:r>
              <a:rPr lang="en"/>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41003a2c8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41003a2c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response of the system to a stimulus can be measured by the following: (go over)</a:t>
            </a:r>
            <a:endParaRPr/>
          </a:p>
          <a:p>
            <a:pPr indent="0" lvl="0" marL="0" rtl="0" algn="l">
              <a:spcBef>
                <a:spcPts val="0"/>
              </a:spcBef>
              <a:spcAft>
                <a:spcPts val="0"/>
              </a:spcAft>
              <a:buNone/>
            </a:pPr>
            <a:r>
              <a:rPr lang="en"/>
              <a:t>(2) In the engine controller, for example, the fuel should ignite when the cylinder is in a particular position, thus introducing a processing deadline.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41003a2c8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41003a2c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41003a2c8_0_3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41003a2c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41003a2c8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41003a2c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41003a2c8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41003a2c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 discuss. Why good?)</a:t>
            </a:r>
            <a:endParaRPr/>
          </a:p>
          <a:p>
            <a:pPr indent="0" lvl="0" marL="0" rtl="0" algn="l">
              <a:spcBef>
                <a:spcPts val="0"/>
              </a:spcBef>
              <a:spcAft>
                <a:spcPts val="0"/>
              </a:spcAft>
              <a:buNone/>
            </a:pPr>
            <a:r>
              <a:rPr lang="en"/>
              <a:t>It is specific; it talks about response under a specific user action. It gives enough context</a:t>
            </a:r>
            <a:endParaRPr/>
          </a:p>
          <a:p>
            <a:pPr indent="0" lvl="0" marL="0" rtl="0" algn="l">
              <a:spcBef>
                <a:spcPts val="0"/>
              </a:spcBef>
              <a:spcAft>
                <a:spcPts val="0"/>
              </a:spcAft>
              <a:buNone/>
            </a:pPr>
            <a:r>
              <a:rPr lang="en"/>
              <a:t>information to be reasonable (granted, some of it is defined elsewhere in a glossary). Also, it gives a</a:t>
            </a:r>
            <a:endParaRPr/>
          </a:p>
          <a:p>
            <a:pPr indent="0" lvl="0" marL="0" rtl="0" algn="l">
              <a:spcBef>
                <a:spcPts val="0"/>
              </a:spcBef>
              <a:spcAft>
                <a:spcPts val="0"/>
              </a:spcAft>
              <a:buNone/>
            </a:pPr>
            <a:r>
              <a:rPr lang="en"/>
              <a:t>probabilistic guarantee, which is usually the correct way to talk about performance for non-real-</a:t>
            </a:r>
            <a:endParaRPr/>
          </a:p>
          <a:p>
            <a:pPr indent="0" lvl="0" marL="0" rtl="0" algn="l">
              <a:spcBef>
                <a:spcPts val="0"/>
              </a:spcBef>
              <a:spcAft>
                <a:spcPts val="0"/>
              </a:spcAft>
              <a:buNone/>
            </a:pPr>
            <a:r>
              <a:rPr lang="en"/>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41003a2c8_0_4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41003a2c8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41003a2c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41003a2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first lecture, I offered this framing device for the class - these three pillars of architectural design -  structure I’m going to use this semester to present information. </a:t>
            </a:r>
            <a:endParaRPr/>
          </a:p>
          <a:p>
            <a:pPr indent="0" lvl="0" marL="0" rtl="0" algn="l">
              <a:spcBef>
                <a:spcPts val="0"/>
              </a:spcBef>
              <a:spcAft>
                <a:spcPts val="0"/>
              </a:spcAft>
              <a:buNone/>
            </a:pPr>
            <a:r>
              <a:rPr lang="en"/>
              <a:t>Stakeholders are the people for whom we build systems. A key part of your role as an architect is knowing how to work with stakeholders in order to create an architecture that meets their complex, overlapping, and</a:t>
            </a:r>
            <a:br>
              <a:rPr lang="en"/>
            </a:br>
            <a:r>
              <a:rPr lang="en"/>
              <a:t>conflicting needs. Viewpoints are an approach to structuring the architecture process and description, based on the principle of separation of concerns. Viewpoints guide the creation of an architecture, by taking on a particular view and ignoring other elements until necessary. Perspectives are a complementary concept to viewpoints that focus on cross-viewpoint quality properties rather than architectural structures, and (3)</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41003a2c8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41003a2c8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41003a2c8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41003a2c8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41003a2c8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41003a2c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any instant during the period after an event arrives but before the system’s response to it is complete, either the system is working to respond to that event or the processing is blocked for some reason. This leads to the two basic contributors to the response time: processing time (when the system is working to respond) and blocked time (when the system is unable to respond).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Processing time. Processing consumes resources, which takes time. Events are handled by the execution of one or more elements, whose time expended is a resource. Hardware resources include CPU, data stores, network communication bandwidth, and memory. Software resources include entities defined by the system under design. For example, buffers must be managed and access to critical sections ( a section of code in a multi-threaded system in which at most one thread may be active at any time) must be made sequential. For example, suppose a message is generated by one element. It might be placed on the network, after which it arrives at another element. It is then placed in a buffer; transformed in some fashion; processed according to some algorithm; transformed for output; placed in an output buffer; and sent onward to another element, another system, or some actor. Each of these steps consumes resources and time and contributes to the overall latency of the processing of that event.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Worse, Different resources behave differently as their utilization approaches their capacity—that is, as they become saturated. For example, as a CPU becomes more heavily loaded, performance usually degrades fairly steadily. On the other hand, when you start to run out of memory, at some point the page swapping becomes overwhelming and performance crashes suddenly.</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41003a2c8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41003a2c8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Blocked time. A computation can be blocked because of contention for some needed resource, because the resource is unavailable, or because the computation depends on the result of other computations that are not yet available: </a:t>
            </a:r>
            <a:endParaRPr/>
          </a:p>
          <a:p>
            <a:pPr indent="0" lvl="0" marL="0" rtl="0" algn="l">
              <a:spcBef>
                <a:spcPts val="0"/>
              </a:spcBef>
              <a:spcAft>
                <a:spcPts val="0"/>
              </a:spcAft>
              <a:buNone/>
            </a:pPr>
            <a:r>
              <a:rPr lang="en"/>
              <a:t>■ Contention for resources. Many resources can only be used by a single client at a time. This means that other clients must wait for access to those resources. </a:t>
            </a:r>
            <a:endParaRPr/>
          </a:p>
          <a:p>
            <a:pPr indent="0" lvl="0" marL="0" rtl="0" algn="l">
              <a:spcBef>
                <a:spcPts val="0"/>
              </a:spcBef>
              <a:spcAft>
                <a:spcPts val="0"/>
              </a:spcAft>
              <a:buNone/>
            </a:pPr>
            <a:r>
              <a:rPr lang="en"/>
              <a:t>Events arrive at the system. These events may be in a single stream or in multiple streams. Multiple streams vying for the same resource or different events in the same stream vying for the same resource contribute to latency. The more contention for a resource, the more likelihood of latency being introduced. </a:t>
            </a:r>
            <a:endParaRPr/>
          </a:p>
          <a:p>
            <a:pPr indent="0" lvl="0" marL="0" rtl="0" algn="l">
              <a:spcBef>
                <a:spcPts val="0"/>
              </a:spcBef>
              <a:spcAft>
                <a:spcPts val="0"/>
              </a:spcAft>
              <a:buNone/>
            </a:pPr>
            <a:r>
              <a:rPr lang="en"/>
              <a:t>■ Availability of resources. Even in the absence of contention, computation cannot proceed if a resource is unavailable. Unavailability may be caused by the resource being offline or by failure of the component or for some other reason. In any case, you must identify places where resource unavailability might cause a significant contribution to overall latency. Some of our tactics are intended to deal with this situation. </a:t>
            </a:r>
            <a:endParaRPr/>
          </a:p>
          <a:p>
            <a:pPr indent="0" lvl="0" marL="0" rtl="0" algn="l">
              <a:spcBef>
                <a:spcPts val="0"/>
              </a:spcBef>
              <a:spcAft>
                <a:spcPts val="0"/>
              </a:spcAft>
              <a:buNone/>
            </a:pPr>
            <a:r>
              <a:rPr lang="en"/>
              <a:t>■ Dependency on other computation. A computation may have to wait because it must synchronize with the results of another computation or because it is waiting for the results of a computation that it initiated. If a element calls another element and must wait for that element to respond, the time can be significant if the called element is at the other end of a network (as opposed to co-located on the same processor).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41003a2c8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41003a2c8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performance tactics is to generate a response to an event arriving at the system within some time-based constraint. The event can be single or a stream and is the trigger to perform computation. Performance tactics control the time within which a response is generated.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We can either reduce demand for resources or make the resources we have handle the demand more effectively: ■ Control resource demand. This tactic operates on the demand side to produce smaller demand on the resources that will have to service the events. ■ Manage resources. This tactic operates on the response side to make the resources at hand work more effectively in handling the demands put to them</a:t>
            </a:r>
            <a:endParaRPr/>
          </a:p>
          <a:p>
            <a:pPr indent="0" lvl="0" marL="0" rtl="0" algn="l">
              <a:spcBef>
                <a:spcPts val="0"/>
              </a:spcBef>
              <a:spcAft>
                <a:spcPts val="0"/>
              </a:spcAft>
              <a:buNone/>
            </a:pPr>
            <a:r>
              <a:rPr lang="en"/>
              <a:t>(go over)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441003a2c8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441003a2c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way to increase performance is to carefully manage the demand for resources. One way This can be done by reducing the number of events processed by enforcing a sampling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Manage sampling rate. If it is possible to reduce the sampling frequency at which a stream of environmental data is captured, then resource demand can be reduced, typically with some attendant loss of fidelity. This is common in signal processing systems where, for example, different codecs can be chosen with different sampling rates and data formats. This design choice is made to maintain predictable levels of latency; you must decide whether having a lower fidelity but consistent stream of data is preferable to losing packets of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Limit event response. When discrete events arrive at the system (or element) too rapidly to be processed, then the events must be queued until they can be processed. Because these events are discrete, it is typically not desirable to “downsample” them. In such a case, you may choose to process events only up to a set maximum rate, thereby ensuring more predictable processing when the events are actually processed. This tactic could be triggered by a queue size or processor utilization measure exceeding some warning level. If you adopt this tactic and it is unacceptable to lose any events, then you must ensure that your queues are large enough to handle the worst case. If, on the other hand, you choose to drop events, then you need to choose a policy for handling this situation: Do you log the dropped events, or simply ignore them? Do you notify other systems, users, or administrators?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441003a2c8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441003a2c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tactic could be triggered by a queue size or processor utilization measure exceeding some warning level. If you adopt this tactic and it is unacceptable to lose any events, then you must ensure that your queues are large enough to handle the worst case. If, on the other hand, you choose to drop events, then you need to choose a policy for handling this situation: Do you log the dropped events, or simply ignore them? Do you notify other systems, users, or administrators?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441003a2c8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441003a2c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Prioritize events. If not all events are equally important, you can impose a priority scheme that ranks events according to how important it is to service them. If there are not enough resources available to service them when they arise, low-priority events might be ignored. Ignoring events consumes minimal resources (including time), and thus increases performance compared to a system that services all events all the time. For example, a building </a:t>
            </a:r>
            <a:endParaRPr/>
          </a:p>
          <a:p>
            <a:pPr indent="0" lvl="0" marL="0" rtl="0" algn="l">
              <a:spcBef>
                <a:spcPts val="0"/>
              </a:spcBef>
              <a:spcAft>
                <a:spcPts val="0"/>
              </a:spcAft>
              <a:buNone/>
            </a:pPr>
            <a:r>
              <a:rPr lang="en"/>
              <a:t>management system may raise a variety of alarms. Life-threatening alarms such as a fire alarm should be given higher priority than informational alarms such as a room is too cold.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Bound execution times. Place a limit on how much execution time is used to respond to an event. For iterative, data-dependent algorithms, limiting the number of iterations is a method for bounding execution times. The cost is usually a less accurate computation. If you adopt this tactic, you will need to assess its effect on accuracy and see if the result is “good enough.” This resource management tactic is frequently paired with the manage sampling rate tactic.</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41003a2c8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41003a2c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overhead. Many systems perform jobs by having elements coordinate. </a:t>
            </a:r>
            <a:r>
              <a:rPr lang="en">
                <a:solidFill>
                  <a:schemeClr val="dk1"/>
                </a:solidFill>
              </a:rPr>
              <a:t>Separation of concerns, a linchpin of modifiability, calls for breaking the system into small independent elements. To improve modifiability further, intermiediary elements are often added to coordinate parts of the system and pass messages and data around. Element communication and </a:t>
            </a:r>
            <a:r>
              <a:rPr lang="en"/>
              <a:t>t</a:t>
            </a:r>
            <a:r>
              <a:rPr lang="en"/>
              <a:t>he use of intermediaries increases the resources consumed in processing an event stream, and so removing them improves latency. This is a classic modifiability/performance tradeoff. </a:t>
            </a:r>
            <a:endParaRPr/>
          </a:p>
          <a:p>
            <a:pPr indent="0" lvl="0" marL="0" rtl="0" algn="l">
              <a:spcBef>
                <a:spcPts val="0"/>
              </a:spcBef>
              <a:spcAft>
                <a:spcPts val="0"/>
              </a:spcAft>
              <a:buNone/>
            </a:pPr>
            <a:r>
              <a:rPr lang="en"/>
              <a:t>Context switching and intercomponent communication costs add up, especially when the components are on different nodes on a network. A strategy for reducing computational overhead is to co-locate resources. Co-location may mean hosting cooperating elements on the same processor to avoid the time delay of network communication; Sometimes, you may even want to put the resources in the same runtime software element to avoid even the expense of a subroutine call. A special case of reducing computational overhead is to perform a periodic cleanup of resources that have become inefficient. For example, hash tables and virtual memory maps may require recalculation and reinitialization. Another common strategy is to execute single-threaded servers (for simplicity and avoiding contention) and split workload across them</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41003a2c8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41003a2c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if the demand for resources is not controllable, the management of these resources can be. Sometimes one resource can be traded for another. For example, intermediate data may be kept in a cache or it may be regenerated depending on time and space resource availability. This tactic is usually applied to the processor but is also effective when applied to other resources such as a disk. Here are some resource management tactics: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Increase resources. Faster processors, additional processors, additional memory, and faster networks all have the potential for reducing latency.Cost is usually a consideration in the choice of resources, but increasing the resources is definitely a tactic to reduce latency and in many cases is the cheapest way to get immediate improvement.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41003a2c8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41003a2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Achieving quality goals is a cross-cutting aspect of the architecture definition process and is likely to impact all of the different structures that make up your architecture. This means that achieving your quality goals is likely to affect all of the viewpoints in your architectural description. We need a better way to ensure that our architecture exhibits the quality properties required of it and to organize our knowledge about quality properties when designing the architecture. In order to do this, we use architectural perspectives. A architectural perspective is analogous to a viewpoint, but rather than addressing a type of architectural structure, a perspective addresses a particular quality property (such as performance, security, or availability) and looks at how it affects each viewpoint. An architectural perspective is a collection of activities, tactics, and guidelines that are used to ensure that a system exhibits a particular set of related quality properties that require consideration across a number of the system’s architectural views. With perspectives, we are trying to systematize what a good architect does—understand the quality properties; assess the architectural models to ensure that the architecture exhibits the properties; identify, tests, and select architectural tactics to address cases when the architecture is lacking; and so on.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41003a2c8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41003a2c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Introduce concurrency. If requests can be processed in parallel, the blocked time can be reduced. Concurrency can be introduced by processing different streams of events on different threads or by creating additional threads to process different sets of activities. Once concurrency has been introduced, scheduling policies can be used to achieve the goals you find desirable. Different scheduling policies may maximize fairness (all requests get equal time), throughput (shortest time to finish first), or other goals.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Maintain multiple copies of computations. Multiple servers in a client-server pattern are replicas of computation. The purpose of replicas is to reduce the contention that would occur if all computations took place on a single server. A load balancer is a piece of software that assigns new work to one of the available duplicate servers; criteria for assignment vary but can be as simple as round-robin or assigning the next request to the least busy server.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441003a2c8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441003a2c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Maintain multiple copies of data. Caching is a tactic that involves keeping copies of data (possibly one a subset of the other) on storage with different access speeds. The different access speeds may be inherent (memory versus secondary storage) or may be due to the necessity for network communication. Data replication involves keeping separate copies of the data to reduce the contention from multiple simultaneous accesses. Because the data being cached or replicated is usually a copy of existing data, keeping the copies consistent and synchronized becomes a responsibility that the system must assume. Another responsibility is to choose the data to be cached. Some caches operate by merely keeping copies of whatever was recently requested, but it is also possible to predict users’ future requests based on patterns of behavior, and begin the calculations or prefetches necessary to comply with those requests before the user has made them.</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441003a2c8_0_4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441003a2c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processing of most operations requires a certain amount of context to be available in order for the processing to take place. The management of this context information can itself be a significant overhead</a:t>
            </a:r>
            <a:endParaRPr/>
          </a:p>
          <a:p>
            <a:pPr indent="0" lvl="0" marL="0" rtl="0" algn="l">
              <a:spcBef>
                <a:spcPts val="0"/>
              </a:spcBef>
              <a:spcAft>
                <a:spcPts val="0"/>
              </a:spcAft>
              <a:buClr>
                <a:schemeClr val="dk1"/>
              </a:buClr>
              <a:buSzPts val="1100"/>
              <a:buFont typeface="Arial"/>
              <a:buNone/>
            </a:pPr>
            <a:r>
              <a:rPr lang="en"/>
              <a:t>when the operation to be performed is small or the context is expensive to locate (e.g., when loaded from a database).</a:t>
            </a:r>
            <a:endParaRPr/>
          </a:p>
          <a:p>
            <a:pPr indent="0" lvl="0" marL="0" rtl="0" algn="l">
              <a:spcBef>
                <a:spcPts val="0"/>
              </a:spcBef>
              <a:spcAft>
                <a:spcPts val="0"/>
              </a:spcAft>
              <a:buNone/>
            </a:pPr>
            <a:r>
              <a:rPr lang="en"/>
              <a:t>To address this, consolidate related tasks into batches and process groups of related requests together. This pattern of processing normally allows a single initialization step, a number of operation processing steps, and then a single tear- down step—thus saving the initialization and tear-down steps that would be required for each operation if processed separately. </a:t>
            </a:r>
            <a:endParaRPr/>
          </a:p>
          <a:p>
            <a:pPr indent="0" lvl="0" marL="0" rtl="0" algn="l">
              <a:spcBef>
                <a:spcPts val="0"/>
              </a:spcBef>
              <a:spcAft>
                <a:spcPts val="0"/>
              </a:spcAft>
              <a:buClr>
                <a:schemeClr val="dk1"/>
              </a:buClr>
              <a:buSzPts val="1100"/>
              <a:buFont typeface="Arial"/>
              <a:buNone/>
            </a:pPr>
            <a:r>
              <a:rPr lang="en"/>
              <a:t>Consider whether you can reuse resources or results between operations to avoid the overhead of allocating or creating them repeatedly. Such an optimization is inherently related to the structure of the system and the way operations are processed within it, so it is something best considered as part of architecture definition. Doing so can lead to large efficiency gains for some systems.</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441003a2c8_0_2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441003a2c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Bound queue sizes. This controls the maximum number of queued arrivals and consequently the resources used to process the arrivals. If you adopt this tactic, you need to adopt a policy for what happens when the queues overflow and decide if not responding to lost events is acceptable. This tactic is frequently paired with the limit event response tactic.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Schedule resources. Whenever there is contention for a resource, the resource must be scheduled. Processors are scheduled, buffers are scheduled, and networks are scheduled. Your goal is to understand the characteristics of each resource’s use and choose the scheduling strategy that is compatible with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41003a2c8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41003a2c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scheduling policy conceptually has two parts: a priority assignment and dispatching. All scheduling policies assign priorities. In some cases the assignment is as simple as first-in/first-out (or FIFO). In other cases, it can be tied to the deadline of the request or its semantic importance. Competing criteria for scheduling include optimal resource usage, request importance, minimizing the number of resources used, minimizing latency, maximizing throughput, preventing starvation to ensure fairness, and so forth. You need to be aware of these possibly conflicting criteria and the effect that the chosen tactic has on meeting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A high-priority event stream can be dispatched only if the resource to which it is being assigned is available. Sometimes this depends on preempting the current user of the resource. Possible preemption options are as follows: can occur anytime, can occur only at specific preemption points, and executing processes cannot be preempted.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441003a2c8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441003a2c8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First-in/first-out. FIFO queues treat all requests for resources as equals and satisfy them in turn. (3) One possibility with a FIFO queue is that one request will be stuck behind another one that takes a long time to generate a response. As long as all of the requests are truly equal, this is not a problem, but if some requests are of higher priority than others, it is problematic</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441003a2c8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41003a2c8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Fixed-priority scheduling. Fixed-priority scheduling assigns each source of resource requests a particular priority and assigns the resources in that priority order. This strategy ensures better service for higher priority requests. But it admits the possibility of a lower priority, but important, request taking an arbitrarily long time to be serviced, because it is stuck behind a series of higher priority requests. Three common prioritization strategies are these: </a:t>
            </a:r>
            <a:endParaRPr/>
          </a:p>
          <a:p>
            <a:pPr indent="0" lvl="0" marL="0" rtl="0" algn="l">
              <a:spcBef>
                <a:spcPts val="0"/>
              </a:spcBef>
              <a:spcAft>
                <a:spcPts val="0"/>
              </a:spcAft>
              <a:buNone/>
            </a:pPr>
            <a:r>
              <a:rPr lang="en"/>
              <a:t>■ Semantic importance. Each stream is assigned a priority statically according to some domain characteristic of the task that generates it. </a:t>
            </a:r>
            <a:endParaRPr/>
          </a:p>
          <a:p>
            <a:pPr indent="0" lvl="0" marL="0" rtl="0" algn="l">
              <a:spcBef>
                <a:spcPts val="0"/>
              </a:spcBef>
              <a:spcAft>
                <a:spcPts val="0"/>
              </a:spcAft>
              <a:buNone/>
            </a:pPr>
            <a:r>
              <a:rPr lang="en"/>
              <a:t>■ Deadline monotonic. Deadline monotonic. Deadline monotonic is a static priority assignment that assigns higher priority to streams with shorter deadlines. This scheduling policy is used when streams of different priorities with real-time deadlines are to be scheduled. </a:t>
            </a:r>
            <a:endParaRPr/>
          </a:p>
          <a:p>
            <a:pPr indent="0" lvl="0" marL="0" rtl="0" algn="l">
              <a:spcBef>
                <a:spcPts val="0"/>
              </a:spcBef>
              <a:spcAft>
                <a:spcPts val="0"/>
              </a:spcAft>
              <a:buNone/>
            </a:pPr>
            <a:r>
              <a:rPr lang="en"/>
              <a:t>■ Rate monotonic. Rate monotonic is a static priority assignment for periodic streams that assigns higher priority to streams with shorter time-to-completion. This scheduling policy is a special case of deadline monotonic but is better known and more likely to be supported by the operating system.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441003a2c8_0_3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441003a2c8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Dynamic priority scheduling. Strategies include these: </a:t>
            </a:r>
            <a:endParaRPr/>
          </a:p>
          <a:p>
            <a:pPr indent="0" lvl="0" marL="0" rtl="0" algn="l">
              <a:spcBef>
                <a:spcPts val="0"/>
              </a:spcBef>
              <a:spcAft>
                <a:spcPts val="0"/>
              </a:spcAft>
              <a:buNone/>
            </a:pPr>
            <a:r>
              <a:rPr lang="en"/>
              <a:t>■ Round-robin. Round-robin is a scheduling strategy that orders the requests and then, at every assignment possibility, assigns the resource to the next request in that order. A special form of </a:t>
            </a:r>
            <a:endParaRPr/>
          </a:p>
          <a:p>
            <a:pPr indent="0" lvl="0" marL="0" rtl="0" algn="l">
              <a:spcBef>
                <a:spcPts val="0"/>
              </a:spcBef>
              <a:spcAft>
                <a:spcPts val="0"/>
              </a:spcAft>
              <a:buNone/>
            </a:pPr>
            <a:r>
              <a:rPr lang="en"/>
              <a:t>round-robin is a cyclic executive, where assignment possibilities are at fixed time intervals. </a:t>
            </a:r>
            <a:endParaRPr/>
          </a:p>
          <a:p>
            <a:pPr indent="0" lvl="0" marL="0" rtl="0" algn="l">
              <a:spcBef>
                <a:spcPts val="0"/>
              </a:spcBef>
              <a:spcAft>
                <a:spcPts val="0"/>
              </a:spcAft>
              <a:buNone/>
            </a:pPr>
            <a:r>
              <a:rPr lang="en"/>
              <a:t>■ Earliest-deadline-first. Earliest-deadline-first. Earliest-deadline-first assigns priorities based on the pending requests with the earliest deadline.</a:t>
            </a:r>
            <a:endParaRPr/>
          </a:p>
          <a:p>
            <a:pPr indent="0" lvl="0" marL="0" rtl="0" algn="l">
              <a:spcBef>
                <a:spcPts val="0"/>
              </a:spcBef>
              <a:spcAft>
                <a:spcPts val="0"/>
              </a:spcAft>
              <a:buNone/>
            </a:pPr>
            <a:r>
              <a:rPr lang="en"/>
              <a:t> ■ Least-slack-first. This strategy assigns the highest priority to the job having the least “slack time,” which is the difference between the execution time remaining and the time to the job’s deadline.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441003a2c8_0_4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441003a2c8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old software engineering heuristic states that most systems spend 80% of their time running 20% of the system’s code (80/20 rule). Most systems have a small number of common operations that the system spends most of its time performing. The resulting performance implication is that you should focus your performance efforts on that core 20% of your system. To state this in slightly</a:t>
            </a:r>
            <a:endParaRPr/>
          </a:p>
          <a:p>
            <a:pPr indent="0" lvl="0" marL="0" rtl="0" algn="l">
              <a:spcBef>
                <a:spcPts val="0"/>
              </a:spcBef>
              <a:spcAft>
                <a:spcPts val="0"/>
              </a:spcAft>
              <a:buClr>
                <a:schemeClr val="dk1"/>
              </a:buClr>
              <a:buSzPts val="1100"/>
              <a:buFont typeface="Arial"/>
              <a:buNone/>
            </a:pPr>
            <a:r>
              <a:rPr lang="en"/>
              <a:t>more sophisticated terms: operation total cost = operation invocation cost × operation invocation frequency</a:t>
            </a:r>
            <a:endParaRPr/>
          </a:p>
          <a:p>
            <a:pPr indent="0" lvl="0" marL="0" rtl="0" algn="l">
              <a:spcBef>
                <a:spcPts val="0"/>
              </a:spcBef>
              <a:spcAft>
                <a:spcPts val="0"/>
              </a:spcAft>
              <a:buClr>
                <a:schemeClr val="dk1"/>
              </a:buClr>
              <a:buSzPts val="1100"/>
              <a:buFont typeface="Arial"/>
              <a:buNone/>
            </a:pPr>
            <a:r>
              <a:rPr lang="en"/>
              <a:t>We can consider the total cost of a system operation to be the cost of a single invocation multiplied by the number of times we will invoke it during a unit time (e.g., per day), and that our workload for a unit time, is the sum of all of the total operation costs over that unit time. In order to focus your performance engineering effort, rank your system’s operations by the total cost metric, and make sure that you optimize the operations at the top of the list first. Having this information also helps you make intelligent tradeoffs between operation optimizations. In many cases, optimizing for one operation can have a negative impact for another. In general, when you have to make these tradeoffs, the needs of the frequent operations should take precedence.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 message bus allows applications to exchange messages. The message bus receives messages from senders, performs any data transformation required, calculates how to route the message to its intended recipients, and delivers the message to them. To process messages efficiently, the message bus could create a table of the most optimal routes between message senders and receivers, then just look them up later. This speeds up the process of route selection (which is a frequent activity), but the tradeoff is that whenever a node or link is added or removed (which happens rarely), the entire set of route tables has to be recalculated, which is a potentially expensive operation.</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441003a2c8_0_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441003a2c8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Tactics are generic design principles. To exercise this point, think about the design of the systems of roads and highways. Traffic engineers employ a bunch of design “tricks” to optimize the performance of these complex systems, where performance has a number of measures, such as throughput (how many cars per hour get from Lexington to the football stadium), average-case latency (how long it takes, on average, to get from your house to downtown), and worst-case latency (how long does it take an emergency vehicle to get you to the hospital). What are these tricks? The same ones we just covered. Let’s consider some examples: </a:t>
            </a:r>
            <a:endParaRPr/>
          </a:p>
          <a:p>
            <a:pPr indent="0" lvl="0" marL="0" rtl="0" algn="l">
              <a:spcBef>
                <a:spcPts val="0"/>
              </a:spcBef>
              <a:spcAft>
                <a:spcPts val="0"/>
              </a:spcAft>
              <a:buNone/>
            </a:pPr>
            <a:r>
              <a:rPr lang="en"/>
              <a:t>■ Manage event rate. Lights on highway entrance ramps let cars onto the highway only at set intervals, and cars must wait (queue) on the ramp for their turn. </a:t>
            </a:r>
            <a:endParaRPr/>
          </a:p>
          <a:p>
            <a:pPr indent="0" lvl="0" marL="0" rtl="0" algn="l">
              <a:spcBef>
                <a:spcPts val="0"/>
              </a:spcBef>
              <a:spcAft>
                <a:spcPts val="0"/>
              </a:spcAft>
              <a:buNone/>
            </a:pPr>
            <a:r>
              <a:rPr lang="en"/>
              <a:t>■ Prioritize events. Ambulances and police, with their lights and sirens going, have higher priority than ordinary citizens; some highways have high-occupancy vehicle (HOV) lanes, giving priority to vehicles with two or more occupants. </a:t>
            </a:r>
            <a:endParaRPr/>
          </a:p>
          <a:p>
            <a:pPr indent="0" lvl="0" marL="0" rtl="0" algn="l">
              <a:spcBef>
                <a:spcPts val="0"/>
              </a:spcBef>
              <a:spcAft>
                <a:spcPts val="0"/>
              </a:spcAft>
              <a:buNone/>
            </a:pPr>
            <a:r>
              <a:rPr lang="en"/>
              <a:t>■ Maintain multiple copies. Add traffic lanes to existing roads, or build parallel routes.</a:t>
            </a:r>
            <a:endParaRPr/>
          </a:p>
          <a:p>
            <a:pPr indent="0" lvl="0" marL="0" rtl="0" algn="l">
              <a:spcBef>
                <a:spcPts val="0"/>
              </a:spcBef>
              <a:spcAft>
                <a:spcPts val="0"/>
              </a:spcAft>
              <a:buNone/>
            </a:pPr>
            <a:r>
              <a:rPr lang="en"/>
              <a:t>In addition, there are some tricks that users of the system can employ: </a:t>
            </a:r>
            <a:endParaRPr/>
          </a:p>
          <a:p>
            <a:pPr indent="0" lvl="0" marL="0" rtl="0" algn="l">
              <a:spcBef>
                <a:spcPts val="0"/>
              </a:spcBef>
              <a:spcAft>
                <a:spcPts val="0"/>
              </a:spcAft>
              <a:buNone/>
            </a:pPr>
            <a:r>
              <a:rPr lang="en"/>
              <a:t>■ Increase resources. Buy a Ferrari, for example. All other things being equal, the fastest car with a competent driver on an open road will get you to your destination more quickly. </a:t>
            </a:r>
            <a:endParaRPr/>
          </a:p>
          <a:p>
            <a:pPr indent="0" lvl="0" marL="0" rtl="0" algn="l">
              <a:spcBef>
                <a:spcPts val="0"/>
              </a:spcBef>
              <a:spcAft>
                <a:spcPts val="0"/>
              </a:spcAft>
              <a:buNone/>
            </a:pPr>
            <a:r>
              <a:rPr lang="en"/>
              <a:t>■ Increase efficiency. Find a new route that is quicker and/or shorter than your current route. </a:t>
            </a:r>
            <a:endParaRPr/>
          </a:p>
          <a:p>
            <a:pPr indent="0" lvl="0" marL="0" rtl="0" algn="l">
              <a:spcBef>
                <a:spcPts val="0"/>
              </a:spcBef>
              <a:spcAft>
                <a:spcPts val="0"/>
              </a:spcAft>
              <a:buNone/>
            </a:pPr>
            <a:r>
              <a:rPr lang="en"/>
              <a:t>■ Reduce computational overhead. You can drive closer to the car in front of you, or you can load more people into the same vehicle (that is, carpooling).</a:t>
            </a:r>
            <a:endParaRPr/>
          </a:p>
          <a:p>
            <a:pPr indent="0" lvl="0" marL="0" rtl="0" algn="l">
              <a:spcBef>
                <a:spcPts val="0"/>
              </a:spcBef>
              <a:spcAft>
                <a:spcPts val="0"/>
              </a:spcAft>
              <a:buNone/>
            </a:pPr>
            <a:r>
              <a:rPr lang="en"/>
              <a:t> performance is performance is performance. Engineers have been analyzing and optimizing systems for centuries, trying to improve their performance, and they have been employing the same design strategies to do so. So you should feel some comfort in knowing that when you try to improve the performance of your computer-based system, you are applying tactics that have been thoroughly “road tested.”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3cae5387a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3cae5387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is about time and the software system’s ability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system’s time-based response to those events is the essence is discussing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forms the language with which to construct performance scenarios.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much of the history of software engineering, performance has been the driving factor in system architecture. It has frequently compromised the achievement of all other qualities. As the price/performance ratio of hardware continues to plummet and the cost of developing software continues to rise, other qualities have risen in importance. Still, 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41003a2c8_0_3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41003a2c8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41003a2c8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41003a2c8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system’s responsibilities that will involve heavy loading, have time-critical response requirements, are heavily used, or impact portions of the system where heavy loads or time-critical events occur. For those responsibilities, identify the processing requirements of each responsibility, and determine whether they may cause bottlenecks. Look for</a:t>
            </a:r>
            <a:endParaRPr/>
          </a:p>
          <a:p>
            <a:pPr indent="0" lvl="0" marL="0" rtl="0" algn="l">
              <a:spcBef>
                <a:spcPts val="0"/>
              </a:spcBef>
              <a:spcAft>
                <a:spcPts val="0"/>
              </a:spcAft>
              <a:buNone/>
            </a:pPr>
            <a:r>
              <a:rPr lang="en"/>
              <a:t>■ Responsibilities that result from a thread of control crossing process or processor boundaries </a:t>
            </a:r>
            <a:endParaRPr/>
          </a:p>
          <a:p>
            <a:pPr indent="0" lvl="0" marL="0" rtl="0" algn="l">
              <a:spcBef>
                <a:spcPts val="0"/>
              </a:spcBef>
              <a:spcAft>
                <a:spcPts val="0"/>
              </a:spcAft>
              <a:buNone/>
            </a:pPr>
            <a:r>
              <a:rPr lang="en"/>
              <a:t>■ Responsibilities to manage the threads of control—allocation and deallocation of threads, maintaining thread pools, and so forth </a:t>
            </a:r>
            <a:endParaRPr/>
          </a:p>
          <a:p>
            <a:pPr indent="0" lvl="0" marL="0" rtl="0" algn="l">
              <a:spcBef>
                <a:spcPts val="0"/>
              </a:spcBef>
              <a:spcAft>
                <a:spcPts val="0"/>
              </a:spcAft>
              <a:buNone/>
            </a:pPr>
            <a:r>
              <a:rPr lang="en"/>
              <a:t>■ Responsibilities for scheduling shared resources or managing performance-related artifacts such as queues, buffers, and caches </a:t>
            </a:r>
            <a:endParaRPr/>
          </a:p>
          <a:p>
            <a:pPr indent="0" lvl="0" marL="0" rtl="0" algn="l">
              <a:spcBef>
                <a:spcPts val="0"/>
              </a:spcBef>
              <a:spcAft>
                <a:spcPts val="0"/>
              </a:spcAft>
              <a:buNone/>
            </a:pPr>
            <a:r>
              <a:rPr lang="en"/>
              <a:t>For the responsibilities and resources you identified, ensure that the required performance response can be met (perhaps by building a performance model to help in the evaluation).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41003a2c8_0_3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41003a2c8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elements of the system that must coordinate with each other—directly or indirectly—and choose communication and coordination mechanisms that do the following: </a:t>
            </a:r>
            <a:endParaRPr/>
          </a:p>
          <a:p>
            <a:pPr indent="0" lvl="0" marL="0" rtl="0" algn="l">
              <a:spcBef>
                <a:spcPts val="0"/>
              </a:spcBef>
              <a:spcAft>
                <a:spcPts val="0"/>
              </a:spcAft>
              <a:buNone/>
            </a:pPr>
            <a:r>
              <a:rPr lang="en"/>
              <a:t>■ Support any introduced concurrency (for example, is it thread safe?), event prioritization, or scheduling strategy </a:t>
            </a:r>
            <a:endParaRPr/>
          </a:p>
          <a:p>
            <a:pPr indent="0" lvl="0" marL="0" rtl="0" algn="l">
              <a:spcBef>
                <a:spcPts val="0"/>
              </a:spcBef>
              <a:spcAft>
                <a:spcPts val="0"/>
              </a:spcAft>
              <a:buNone/>
            </a:pPr>
            <a:r>
              <a:rPr lang="en"/>
              <a:t>■ Ensure that the required performance response can be delivered </a:t>
            </a:r>
            <a:endParaRPr/>
          </a:p>
          <a:p>
            <a:pPr indent="0" lvl="0" marL="0" rtl="0" algn="l">
              <a:spcBef>
                <a:spcPts val="0"/>
              </a:spcBef>
              <a:spcAft>
                <a:spcPts val="0"/>
              </a:spcAft>
              <a:buNone/>
            </a:pPr>
            <a:r>
              <a:rPr lang="en"/>
              <a:t>■ Can capture periodic, stochastic, or sporadic event arrivals, as needed </a:t>
            </a:r>
            <a:endParaRPr/>
          </a:p>
          <a:p>
            <a:pPr indent="0" lvl="0" marL="0" rtl="0" algn="l">
              <a:spcBef>
                <a:spcPts val="0"/>
              </a:spcBef>
              <a:spcAft>
                <a:spcPts val="0"/>
              </a:spcAft>
              <a:buNone/>
            </a:pPr>
            <a:r>
              <a:rPr lang="en"/>
              <a:t>■ Have the appropriate properties of the communication mechanisms; for example, stateful, stateless, synchronous, asynchronous, guaranteed delivery, throughput, or latency</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41003a2c8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41003a2c8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those portions of the data model that will be heavily loaded, have time-critical response requirements, are heavily used, or impact portions of the system where heavy loads or time-critical events occur. For those data abstractions, determine the following: </a:t>
            </a:r>
            <a:endParaRPr/>
          </a:p>
          <a:p>
            <a:pPr indent="0" lvl="0" marL="0" rtl="0" algn="l">
              <a:spcBef>
                <a:spcPts val="0"/>
              </a:spcBef>
              <a:spcAft>
                <a:spcPts val="0"/>
              </a:spcAft>
              <a:buNone/>
            </a:pPr>
            <a:r>
              <a:rPr lang="en"/>
              <a:t>■ Whether maintaining multiple copies of key data would benefit performance </a:t>
            </a:r>
            <a:endParaRPr/>
          </a:p>
          <a:p>
            <a:pPr indent="0" lvl="0" marL="0" rtl="0" algn="l">
              <a:spcBef>
                <a:spcPts val="0"/>
              </a:spcBef>
              <a:spcAft>
                <a:spcPts val="0"/>
              </a:spcAft>
              <a:buNone/>
            </a:pPr>
            <a:r>
              <a:rPr lang="en"/>
              <a:t>■ Whether partitioning data would benefit performance </a:t>
            </a:r>
            <a:endParaRPr/>
          </a:p>
          <a:p>
            <a:pPr indent="0" lvl="0" marL="0" rtl="0" algn="l">
              <a:spcBef>
                <a:spcPts val="0"/>
              </a:spcBef>
              <a:spcAft>
                <a:spcPts val="0"/>
              </a:spcAft>
              <a:buNone/>
            </a:pPr>
            <a:r>
              <a:rPr lang="en"/>
              <a:t>■ Whether reducing the processing requirements for the creation, initialization, persistence, manipulation, translation, or destruction of the enumerated data abstractions is possible </a:t>
            </a:r>
            <a:endParaRPr/>
          </a:p>
          <a:p>
            <a:pPr indent="0" lvl="0" marL="0" rtl="0" algn="l">
              <a:spcBef>
                <a:spcPts val="0"/>
              </a:spcBef>
              <a:spcAft>
                <a:spcPts val="0"/>
              </a:spcAft>
              <a:buNone/>
            </a:pPr>
            <a:r>
              <a:rPr lang="en"/>
              <a:t>■ Whether adding resources to reduce bottlenecks for the creation, initialization, persistence, manipulation, translation, or destruction of the enumerated data abstractions is feasible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441003a2c8_0_3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441003a2c8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heavy network loading will occur, determine whether co-locating some components will reduce loading and improve overall efficiency. Ensure that components with heavy computation requirements are assigned to processors with the most processing capacity. Determine where introducing concurrency (that is, allocating a piece of functionality to two or more copies of a component running simultaneously) is feasible and has a significant positive effect on performance. Determine whether the choice of threads of control and their associated responsibilities introduces bottlenecks.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441003a2c8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441003a2c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which resources in your system are critical for performance. For these resources, ensure that they will be monitored and managed under normal and overloaded system operation. For example:</a:t>
            </a:r>
            <a:br>
              <a:rPr lang="en"/>
            </a:br>
            <a:r>
              <a:rPr lang="en"/>
              <a:t>■ System elements that need to be aware of, and manage, time and other performance-critical resources </a:t>
            </a:r>
            <a:endParaRPr/>
          </a:p>
          <a:p>
            <a:pPr indent="0" lvl="0" marL="0" rtl="0" algn="l">
              <a:spcBef>
                <a:spcPts val="0"/>
              </a:spcBef>
              <a:spcAft>
                <a:spcPts val="0"/>
              </a:spcAft>
              <a:buNone/>
            </a:pPr>
            <a:r>
              <a:rPr lang="en"/>
              <a:t>■ Process/thread models </a:t>
            </a:r>
            <a:endParaRPr/>
          </a:p>
          <a:p>
            <a:pPr indent="0" lvl="0" marL="0" rtl="0" algn="l">
              <a:spcBef>
                <a:spcPts val="0"/>
              </a:spcBef>
              <a:spcAft>
                <a:spcPts val="0"/>
              </a:spcAft>
              <a:buNone/>
            </a:pPr>
            <a:r>
              <a:rPr lang="en"/>
              <a:t>■ Prioritization of resources and access to resources</a:t>
            </a:r>
            <a:endParaRPr/>
          </a:p>
          <a:p>
            <a:pPr indent="0" lvl="0" marL="0" rtl="0" algn="l">
              <a:spcBef>
                <a:spcPts val="0"/>
              </a:spcBef>
              <a:spcAft>
                <a:spcPts val="0"/>
              </a:spcAft>
              <a:buNone/>
            </a:pPr>
            <a:r>
              <a:rPr lang="en"/>
              <a:t> ■ Scheduling and locking strategies </a:t>
            </a:r>
            <a:endParaRPr/>
          </a:p>
          <a:p>
            <a:pPr indent="0" lvl="0" marL="0" rtl="0" algn="l">
              <a:spcBef>
                <a:spcPts val="0"/>
              </a:spcBef>
              <a:spcAft>
                <a:spcPts val="0"/>
              </a:spcAft>
              <a:buNone/>
            </a:pPr>
            <a:r>
              <a:rPr lang="en"/>
              <a:t>■ Deploying additional resources on demand to meet increased loads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41003a2c8_0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41003a2c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41003a2c8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41003a2c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41003a2c8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41003a2c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is often linked to scalability—that is, increasing your system’s capacity for work (1) , while still performing well. Two kinds of scalability are horizontal scalability and vertical scalability. Horizontal scalability (scaling out) refers to adding more resources to logical units, such as adding another server to a cluster of servers. </a:t>
            </a:r>
            <a:r>
              <a:rPr lang="en">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en"/>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41003a2c8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41003a2c8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en">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en">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41003a2c8_0_4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41003a2c8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Response time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en"/>
              <a:t>We define two broad classes of response times you may want to consider separately.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 Responsiveness considers how quickly the system responds to routine workloads such as interactive user requests. The response time for such operations is typically on the order of a few seconds. The key consideration</a:t>
            </a:r>
            <a:endParaRPr/>
          </a:p>
          <a:p>
            <a:pPr indent="0" lvl="0" marL="0" rtl="0" algn="l">
              <a:spcBef>
                <a:spcPts val="0"/>
              </a:spcBef>
              <a:spcAft>
                <a:spcPts val="0"/>
              </a:spcAft>
              <a:buClr>
                <a:schemeClr val="dk1"/>
              </a:buClr>
              <a:buSzPts val="1100"/>
              <a:buFont typeface="Arial"/>
              <a:buNone/>
            </a:pPr>
            <a:r>
              <a:rPr lang="en"/>
              <a:t>for such workloads is user productivity, ensuring that the system does not slow down its users. The two aspects of responsiveness that usually need to be considered are the responsiveness of the user’s device (e.g., how long it</a:t>
            </a:r>
            <a:endParaRPr/>
          </a:p>
          <a:p>
            <a:pPr indent="0" lvl="0" marL="0" rtl="0" algn="l">
              <a:spcBef>
                <a:spcPts val="0"/>
              </a:spcBef>
              <a:spcAft>
                <a:spcPts val="0"/>
              </a:spcAft>
              <a:buNone/>
            </a:pPr>
            <a:r>
              <a:rPr lang="en"/>
              <a:t>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en"/>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41003a2c8_0_4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41003a2c8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These two classes of response times can affect different types of stakeholders and often require quite different technical solutions to make sure that requirements of each type are met.</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41003a2c8_0_4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41003a2c8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en"/>
              <a:t>processing time, the higher the throughput your system can achieve. However, as the load on the system increases (and throughput rises), the response time for individual transactions tends to increase (4-5). 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As the architect,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Perspective: Performance and Scalability</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17 - 11/08/2018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13" name="Google Shape;11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Context</a:t>
            </a:r>
            <a:endParaRPr/>
          </a:p>
          <a:p>
            <a:pPr indent="-381000" lvl="1" marL="914400" rtl="0" algn="l">
              <a:spcBef>
                <a:spcPts val="0"/>
              </a:spcBef>
              <a:spcAft>
                <a:spcPts val="0"/>
              </a:spcAft>
              <a:buSzPts val="2400"/>
              <a:buChar char="○"/>
            </a:pPr>
            <a:r>
              <a:rPr lang="en"/>
              <a:t>Highlights performance requirements for - and problems with - external interfaces.</a:t>
            </a:r>
            <a:endParaRPr/>
          </a:p>
          <a:p>
            <a:pPr indent="-381000" lvl="1" marL="914400" rtl="0" algn="l">
              <a:spcBef>
                <a:spcPts val="0"/>
              </a:spcBef>
              <a:spcAft>
                <a:spcPts val="0"/>
              </a:spcAft>
              <a:buSzPts val="2400"/>
              <a:buChar char="○"/>
            </a:pPr>
            <a:r>
              <a:rPr lang="en"/>
              <a:t>Constraints can be identified and analyzed early.</a:t>
            </a:r>
            <a:endParaRPr/>
          </a:p>
          <a:p>
            <a:pPr indent="-419100" lvl="0" marL="457200" rtl="0" algn="l">
              <a:spcBef>
                <a:spcPts val="0"/>
              </a:spcBef>
              <a:spcAft>
                <a:spcPts val="0"/>
              </a:spcAft>
              <a:buSzPts val="3000"/>
              <a:buChar char="●"/>
            </a:pPr>
            <a:r>
              <a:rPr lang="en"/>
              <a:t>Functional</a:t>
            </a:r>
            <a:endParaRPr/>
          </a:p>
          <a:p>
            <a:pPr indent="-381000" lvl="1" marL="914400" rtl="0" algn="l">
              <a:spcBef>
                <a:spcPts val="0"/>
              </a:spcBef>
              <a:spcAft>
                <a:spcPts val="0"/>
              </a:spcAft>
              <a:buSzPts val="2400"/>
              <a:buChar char="○"/>
            </a:pPr>
            <a:r>
              <a:rPr lang="en"/>
              <a:t>May identify changes in functional structure needed to achieve performance requirements.</a:t>
            </a:r>
            <a:endParaRPr/>
          </a:p>
          <a:p>
            <a:pPr indent="-381000" lvl="2" marL="1371600" rtl="0" algn="l">
              <a:spcBef>
                <a:spcPts val="0"/>
              </a:spcBef>
              <a:spcAft>
                <a:spcPts val="0"/>
              </a:spcAft>
              <a:buSzPts val="2400"/>
              <a:buChar char="■"/>
            </a:pPr>
            <a:r>
              <a:rPr lang="en"/>
              <a:t>(i.e., combine elements to reduce overhead)</a:t>
            </a:r>
            <a:endParaRPr/>
          </a:p>
          <a:p>
            <a:pPr indent="-419100" lvl="0" marL="457200" rtl="0" algn="l">
              <a:spcBef>
                <a:spcPts val="0"/>
              </a:spcBef>
              <a:spcAft>
                <a:spcPts val="0"/>
              </a:spcAft>
              <a:buSzPts val="3000"/>
              <a:buChar char="●"/>
            </a:pPr>
            <a:r>
              <a:rPr lang="en"/>
              <a:t>Information</a:t>
            </a:r>
            <a:endParaRPr/>
          </a:p>
          <a:p>
            <a:pPr indent="-381000" lvl="1" marL="914400" rtl="0" algn="l">
              <a:spcBef>
                <a:spcPts val="0"/>
              </a:spcBef>
              <a:spcAft>
                <a:spcPts val="0"/>
              </a:spcAft>
              <a:buSzPts val="2400"/>
              <a:buChar char="○"/>
            </a:pPr>
            <a:r>
              <a:rPr lang="en"/>
              <a:t>Identifies shared resources, which place constraints on performance and scalability. </a:t>
            </a:r>
            <a:endParaRPr/>
          </a:p>
          <a:p>
            <a:pPr indent="-381000" lvl="1" marL="914400" rtl="0" algn="l">
              <a:spcBef>
                <a:spcPts val="0"/>
              </a:spcBef>
              <a:spcAft>
                <a:spcPts val="0"/>
              </a:spcAft>
              <a:buSzPts val="2400"/>
              <a:buChar char="○"/>
            </a:pPr>
            <a:r>
              <a:rPr lang="en"/>
              <a:t>Identifies where information could be duplicated.</a:t>
            </a:r>
            <a:endParaRPr/>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20" name="Google Shape;120;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Concurrency</a:t>
            </a:r>
            <a:endParaRPr/>
          </a:p>
          <a:p>
            <a:pPr indent="-381000" lvl="1" marL="914400" rtl="0" algn="l">
              <a:spcBef>
                <a:spcPts val="0"/>
              </a:spcBef>
              <a:spcAft>
                <a:spcPts val="0"/>
              </a:spcAft>
              <a:buSzPts val="2400"/>
              <a:buChar char="○"/>
            </a:pPr>
            <a:r>
              <a:rPr lang="en"/>
              <a:t>Identifies problems such as excessive contention. </a:t>
            </a:r>
            <a:endParaRPr/>
          </a:p>
          <a:p>
            <a:pPr indent="-381000" lvl="1" marL="914400" rtl="0" algn="l">
              <a:spcBef>
                <a:spcPts val="0"/>
              </a:spcBef>
              <a:spcAft>
                <a:spcPts val="0"/>
              </a:spcAft>
              <a:buSzPts val="2400"/>
              <a:buChar char="○"/>
            </a:pPr>
            <a:r>
              <a:rPr lang="en"/>
              <a:t>Adding concurrency often improves performance.</a:t>
            </a:r>
            <a:endParaRPr/>
          </a:p>
          <a:p>
            <a:pPr indent="-419100" lvl="0" marL="457200" rtl="0" algn="l">
              <a:spcBef>
                <a:spcPts val="0"/>
              </a:spcBef>
              <a:spcAft>
                <a:spcPts val="0"/>
              </a:spcAft>
              <a:buSzPts val="3000"/>
              <a:buChar char="●"/>
            </a:pPr>
            <a:r>
              <a:rPr lang="en"/>
              <a:t>Development</a:t>
            </a:r>
            <a:endParaRPr/>
          </a:p>
          <a:p>
            <a:pPr indent="-381000" lvl="1" marL="914400" rtl="0" algn="l">
              <a:spcBef>
                <a:spcPts val="0"/>
              </a:spcBef>
              <a:spcAft>
                <a:spcPts val="0"/>
              </a:spcAft>
              <a:buSzPts val="2400"/>
              <a:buChar char="○"/>
            </a:pPr>
            <a:r>
              <a:rPr lang="en"/>
              <a:t>Identifies guidelines for achieving performance goals during development (patterns).</a:t>
            </a:r>
            <a:endParaRPr/>
          </a:p>
          <a:p>
            <a:pPr indent="-419100" lvl="0" marL="457200" rtl="0" algn="l">
              <a:spcBef>
                <a:spcPts val="0"/>
              </a:spcBef>
              <a:spcAft>
                <a:spcPts val="0"/>
              </a:spcAft>
              <a:buSzPts val="3000"/>
              <a:buChar char="●"/>
            </a:pPr>
            <a:r>
              <a:rPr lang="en"/>
              <a:t>Deployment</a:t>
            </a:r>
            <a:endParaRPr/>
          </a:p>
          <a:p>
            <a:pPr indent="-381000" lvl="1" marL="914400" rtl="0" algn="l">
              <a:spcBef>
                <a:spcPts val="0"/>
              </a:spcBef>
              <a:spcAft>
                <a:spcPts val="0"/>
              </a:spcAft>
              <a:buSzPts val="2400"/>
              <a:buChar char="○"/>
            </a:pPr>
            <a:r>
              <a:rPr lang="en"/>
              <a:t>Often guides creation of performance models. </a:t>
            </a:r>
            <a:endParaRPr/>
          </a:p>
          <a:p>
            <a:pPr indent="-381000" lvl="1" marL="914400" rtl="0" algn="l">
              <a:spcBef>
                <a:spcPts val="0"/>
              </a:spcBef>
              <a:spcAft>
                <a:spcPts val="0"/>
              </a:spcAft>
              <a:buSzPts val="2400"/>
              <a:buChar char="○"/>
            </a:pPr>
            <a:r>
              <a:rPr lang="en"/>
              <a:t>System calibration impacts performance.</a:t>
            </a:r>
            <a:endParaRPr/>
          </a:p>
          <a:p>
            <a:pPr indent="-419100" lvl="0" marL="457200" rtl="0" algn="l">
              <a:spcBef>
                <a:spcPts val="0"/>
              </a:spcBef>
              <a:spcAft>
                <a:spcPts val="0"/>
              </a:spcAft>
              <a:buSzPts val="3000"/>
              <a:buChar char="●"/>
            </a:pPr>
            <a:r>
              <a:rPr lang="en"/>
              <a:t>Operational</a:t>
            </a:r>
            <a:endParaRPr/>
          </a:p>
          <a:p>
            <a:pPr indent="-381000" lvl="1" marL="914400" rtl="0" algn="l">
              <a:spcBef>
                <a:spcPts val="0"/>
              </a:spcBef>
              <a:spcAft>
                <a:spcPts val="0"/>
              </a:spcAft>
              <a:buSzPts val="2400"/>
              <a:buChar char="○"/>
            </a:pPr>
            <a:r>
              <a:rPr lang="en"/>
              <a:t>Highlights need for performance monitoring and management.</a:t>
            </a:r>
            <a:endParaRPr/>
          </a:p>
          <a:p>
            <a:pPr indent="0" lvl="0" marL="0" rtl="0" algn="l">
              <a:spcBef>
                <a:spcPts val="600"/>
              </a:spcBef>
              <a:spcAft>
                <a:spcPts val="0"/>
              </a:spcAft>
              <a:buNone/>
            </a:pPr>
            <a:r>
              <a:t/>
            </a:r>
            <a:endParaRPr/>
          </a:p>
        </p:txBody>
      </p:sp>
      <p:sp>
        <p:nvSpPr>
          <p:cNvPr id="121" name="Google Shape;121;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Performance and Scalability Scenarios</a:t>
            </a:r>
            <a:endParaRPr b="1" sz="4800">
              <a:solidFill>
                <a:srgbClr val="FFFFFF"/>
              </a:solidFill>
            </a:endParaRPr>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33" name="Google Shape;133;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system performance (as opposed to user performance).</a:t>
            </a:r>
            <a:endParaRPr/>
          </a:p>
          <a:p>
            <a:pPr indent="-419100" lvl="0" marL="457200" rtl="0" algn="l">
              <a:spcBef>
                <a:spcPts val="0"/>
              </a:spcBef>
              <a:spcAft>
                <a:spcPts val="0"/>
              </a:spcAft>
              <a:buSzPts val="3000"/>
              <a:buChar char="●"/>
            </a:pPr>
            <a:r>
              <a:rPr lang="en"/>
              <a:t>Begins with an event arriving at the system.</a:t>
            </a:r>
            <a:endParaRPr/>
          </a:p>
          <a:p>
            <a:pPr indent="-381000" lvl="1" marL="914400" rtl="0" algn="l">
              <a:spcBef>
                <a:spcPts val="0"/>
              </a:spcBef>
              <a:spcAft>
                <a:spcPts val="0"/>
              </a:spcAft>
              <a:buSzPts val="2400"/>
              <a:buChar char="○"/>
            </a:pPr>
            <a:r>
              <a:rPr lang="en"/>
              <a:t>Responding requires resources (including time) to be consumed.</a:t>
            </a:r>
            <a:endParaRPr/>
          </a:p>
          <a:p>
            <a:pPr indent="-419100" lvl="0" marL="457200" rtl="0" algn="l">
              <a:spcBef>
                <a:spcPts val="0"/>
              </a:spcBef>
              <a:spcAft>
                <a:spcPts val="0"/>
              </a:spcAft>
              <a:buSzPts val="3000"/>
              <a:buChar char="●"/>
            </a:pPr>
            <a:r>
              <a:rPr lang="en"/>
              <a:t>Arrival pattern for events can be:</a:t>
            </a:r>
            <a:endParaRPr/>
          </a:p>
          <a:p>
            <a:pPr indent="-381000" lvl="1" marL="914400" rtl="0" algn="l">
              <a:spcBef>
                <a:spcPts val="0"/>
              </a:spcBef>
              <a:spcAft>
                <a:spcPts val="0"/>
              </a:spcAft>
              <a:buSzPts val="2400"/>
              <a:buChar char="○"/>
            </a:pPr>
            <a:r>
              <a:rPr lang="en"/>
              <a:t>Periodic (at regular time intervals)</a:t>
            </a:r>
            <a:endParaRPr/>
          </a:p>
          <a:p>
            <a:pPr indent="-381000" lvl="1" marL="914400" rtl="0" algn="l">
              <a:spcBef>
                <a:spcPts val="0"/>
              </a:spcBef>
              <a:spcAft>
                <a:spcPts val="0"/>
              </a:spcAft>
              <a:buSzPts val="2400"/>
              <a:buChar char="○"/>
            </a:pPr>
            <a:r>
              <a:rPr lang="en"/>
              <a:t>Stochastic (events arrive according to a distribution)</a:t>
            </a:r>
            <a:endParaRPr/>
          </a:p>
          <a:p>
            <a:pPr indent="-381000" lvl="1" marL="914400" rtl="0" algn="l">
              <a:spcBef>
                <a:spcPts val="0"/>
              </a:spcBef>
              <a:spcAft>
                <a:spcPts val="0"/>
              </a:spcAft>
              <a:buSzPts val="2400"/>
              <a:buChar char="○"/>
            </a:pPr>
            <a:r>
              <a:rPr lang="en"/>
              <a:t>Sporadic (unknown timing, but known properties)</a:t>
            </a:r>
            <a:endParaRPr/>
          </a:p>
          <a:p>
            <a:pPr indent="-381000" lvl="2" marL="1371600" rtl="0" algn="l">
              <a:spcBef>
                <a:spcPts val="0"/>
              </a:spcBef>
              <a:spcAft>
                <a:spcPts val="0"/>
              </a:spcAft>
              <a:buSzPts val="2400"/>
              <a:buChar char="■"/>
            </a:pPr>
            <a:r>
              <a:rPr lang="en"/>
              <a:t>“No more than 600 per minute”</a:t>
            </a:r>
            <a:endParaRPr/>
          </a:p>
          <a:p>
            <a:pPr indent="-381000" lvl="2" marL="1371600" rtl="0" algn="l">
              <a:spcBef>
                <a:spcPts val="0"/>
              </a:spcBef>
              <a:spcAft>
                <a:spcPts val="0"/>
              </a:spcAft>
              <a:buSzPts val="2400"/>
              <a:buChar char="■"/>
            </a:pPr>
            <a:r>
              <a:rPr lang="en"/>
              <a:t>“At least 200 ms between arrival of two events”</a:t>
            </a:r>
            <a:endParaRPr/>
          </a:p>
        </p:txBody>
      </p:sp>
      <p:sp>
        <p:nvSpPr>
          <p:cNvPr id="134" name="Google Shape;134;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40" name="Google Shape;14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Response measurements include:</a:t>
            </a:r>
            <a:endParaRPr/>
          </a:p>
          <a:p>
            <a:pPr indent="-381000" lvl="1" marL="914400" rtl="0" algn="l">
              <a:spcBef>
                <a:spcPts val="0"/>
              </a:spcBef>
              <a:spcAft>
                <a:spcPts val="0"/>
              </a:spcAft>
              <a:buSzPts val="2400"/>
              <a:buChar char="○"/>
            </a:pPr>
            <a:r>
              <a:rPr b="1" lang="en"/>
              <a:t>Latency: </a:t>
            </a:r>
            <a:r>
              <a:rPr lang="en"/>
              <a:t>The time between the arrival of the stimulus and the system’s response to it.</a:t>
            </a:r>
            <a:endParaRPr/>
          </a:p>
          <a:p>
            <a:pPr indent="-381000" lvl="1" marL="914400" rtl="0" algn="l">
              <a:spcBef>
                <a:spcPts val="0"/>
              </a:spcBef>
              <a:spcAft>
                <a:spcPts val="0"/>
              </a:spcAft>
              <a:buSzPts val="2400"/>
              <a:buChar char="○"/>
            </a:pPr>
            <a:r>
              <a:rPr b="1" lang="en"/>
              <a:t>Deadlines in processing:</a:t>
            </a:r>
            <a:r>
              <a:rPr lang="en"/>
              <a:t> Points where processing must have reached a particular stage.</a:t>
            </a:r>
            <a:endParaRPr/>
          </a:p>
          <a:p>
            <a:pPr indent="-381000" lvl="1" marL="914400" rtl="0" algn="l">
              <a:spcBef>
                <a:spcPts val="0"/>
              </a:spcBef>
              <a:spcAft>
                <a:spcPts val="0"/>
              </a:spcAft>
              <a:buSzPts val="2400"/>
              <a:buChar char="○"/>
            </a:pPr>
            <a:r>
              <a:rPr b="1" lang="en"/>
              <a:t>Throughput:</a:t>
            </a:r>
            <a:r>
              <a:rPr lang="en"/>
              <a:t> Usually number of transactions the system can process in a unit of time.</a:t>
            </a:r>
            <a:endParaRPr/>
          </a:p>
          <a:p>
            <a:pPr indent="-381000" lvl="1" marL="914400" rtl="0" algn="l">
              <a:spcBef>
                <a:spcPts val="0"/>
              </a:spcBef>
              <a:spcAft>
                <a:spcPts val="0"/>
              </a:spcAft>
              <a:buSzPts val="2400"/>
              <a:buChar char="○"/>
            </a:pPr>
            <a:r>
              <a:rPr b="1" lang="en"/>
              <a:t>Response Jitter: </a:t>
            </a:r>
            <a:r>
              <a:rPr lang="en"/>
              <a:t>The allowable variation in latency.</a:t>
            </a:r>
            <a:endParaRPr/>
          </a:p>
          <a:p>
            <a:pPr indent="-381000" lvl="1" marL="914400" rtl="0" algn="l">
              <a:spcBef>
                <a:spcPts val="0"/>
              </a:spcBef>
              <a:spcAft>
                <a:spcPts val="0"/>
              </a:spcAft>
              <a:buSzPts val="2400"/>
              <a:buChar char="○"/>
            </a:pPr>
            <a:r>
              <a:rPr b="1" lang="en"/>
              <a:t>Number of events not processed</a:t>
            </a:r>
            <a:r>
              <a:rPr lang="en"/>
              <a:t> because the system was too busy to respond.</a:t>
            </a:r>
            <a:endParaRPr/>
          </a:p>
        </p:txBody>
      </p:sp>
      <p:sp>
        <p:nvSpPr>
          <p:cNvPr id="141" name="Google Shape;14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Quality Scenarios</a:t>
            </a:r>
            <a:endParaRPr/>
          </a:p>
        </p:txBody>
      </p:sp>
      <p:sp>
        <p:nvSpPr>
          <p:cNvPr id="147" name="Google Shape;147;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real-time systems (i.e., embedded devices), measurements are absolute.</a:t>
            </a:r>
            <a:endParaRPr/>
          </a:p>
          <a:p>
            <a:pPr indent="-381000" lvl="1" marL="914400" rtl="0" algn="l">
              <a:spcBef>
                <a:spcPts val="0"/>
              </a:spcBef>
              <a:spcAft>
                <a:spcPts val="0"/>
              </a:spcAft>
              <a:buSzPts val="2400"/>
              <a:buChar char="○"/>
            </a:pPr>
            <a:r>
              <a:rPr lang="en"/>
              <a:t>Look at worst-case scenario.</a:t>
            </a:r>
            <a:endParaRPr/>
          </a:p>
          <a:p>
            <a:pPr indent="-419100" lvl="0" marL="457200" rtl="0" algn="l">
              <a:spcBef>
                <a:spcPts val="0"/>
              </a:spcBef>
              <a:spcAft>
                <a:spcPts val="0"/>
              </a:spcAft>
              <a:buSzPts val="3000"/>
              <a:buChar char="●"/>
            </a:pPr>
            <a:r>
              <a:rPr lang="en"/>
              <a:t>For non-real-time systems, measurements should be probabilistic.</a:t>
            </a:r>
            <a:endParaRPr/>
          </a:p>
          <a:p>
            <a:pPr indent="-381000" lvl="1" marL="914400" rtl="0" algn="l">
              <a:spcBef>
                <a:spcPts val="0"/>
              </a:spcBef>
              <a:spcAft>
                <a:spcPts val="0"/>
              </a:spcAft>
              <a:buSzPts val="2400"/>
              <a:buChar char="○"/>
            </a:pPr>
            <a:r>
              <a:rPr lang="en"/>
              <a:t>95% of the time, the response should be N.</a:t>
            </a:r>
            <a:endParaRPr/>
          </a:p>
          <a:p>
            <a:pPr indent="-381000" lvl="1" marL="914400" rtl="0" algn="l">
              <a:spcBef>
                <a:spcPts val="0"/>
              </a:spcBef>
              <a:spcAft>
                <a:spcPts val="0"/>
              </a:spcAft>
              <a:buSzPts val="2400"/>
              <a:buChar char="○"/>
            </a:pPr>
            <a:r>
              <a:rPr lang="en"/>
              <a:t>99% of the time, the response should be M.</a:t>
            </a:r>
            <a:endParaRPr/>
          </a:p>
        </p:txBody>
      </p:sp>
      <p:sp>
        <p:nvSpPr>
          <p:cNvPr id="148" name="Google Shape;148;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Specifying Requirements</a:t>
            </a:r>
            <a:endParaRPr/>
          </a:p>
        </p:txBody>
      </p:sp>
      <p:sp>
        <p:nvSpPr>
          <p:cNvPr id="154" name="Google Shape;154;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Response time targets require context of a defined load.</a:t>
            </a:r>
            <a:endParaRPr/>
          </a:p>
          <a:p>
            <a:pPr indent="-381000" lvl="1" marL="914400" rtl="0" algn="l">
              <a:spcBef>
                <a:spcPts val="0"/>
              </a:spcBef>
              <a:spcAft>
                <a:spcPts val="0"/>
              </a:spcAft>
              <a:buSzPts val="2400"/>
              <a:buChar char="○"/>
            </a:pPr>
            <a:r>
              <a:rPr lang="en"/>
              <a:t>One transaction in 3s is easy if that is the only request. Can you still hit 3s if there are 500 transactions per second?</a:t>
            </a:r>
            <a:endParaRPr/>
          </a:p>
          <a:p>
            <a:pPr indent="-381000" lvl="1" marL="914400" rtl="0" algn="l">
              <a:spcBef>
                <a:spcPts val="0"/>
              </a:spcBef>
              <a:spcAft>
                <a:spcPts val="0"/>
              </a:spcAft>
              <a:buSzPts val="2400"/>
              <a:buChar char="○"/>
            </a:pPr>
            <a:r>
              <a:rPr lang="en"/>
              <a:t>Requirements must specify context and a clearly-defined response time goal.</a:t>
            </a:r>
            <a:endParaRPr/>
          </a:p>
          <a:p>
            <a:pPr indent="-381000" lvl="1" marL="914400" rtl="0" algn="l">
              <a:spcBef>
                <a:spcPts val="0"/>
              </a:spcBef>
              <a:spcAft>
                <a:spcPts val="0"/>
              </a:spcAft>
              <a:buSzPts val="2400"/>
              <a:buChar char="○"/>
            </a:pPr>
            <a:r>
              <a:rPr lang="en"/>
              <a:t>Also define when a transaction starts and ends.</a:t>
            </a:r>
            <a:endParaRPr/>
          </a:p>
          <a:p>
            <a:pPr indent="-419100" lvl="0" marL="457200" rtl="0" algn="l">
              <a:spcBef>
                <a:spcPts val="0"/>
              </a:spcBef>
              <a:spcAft>
                <a:spcPts val="0"/>
              </a:spcAft>
              <a:buSzPts val="3000"/>
              <a:buChar char="●"/>
            </a:pPr>
            <a:r>
              <a:rPr lang="en"/>
              <a:t>Why probabilistic definitions are important.</a:t>
            </a:r>
            <a:endParaRPr/>
          </a:p>
          <a:p>
            <a:pPr indent="-381000" lvl="1" marL="914400" rtl="0" algn="l">
              <a:spcBef>
                <a:spcPts val="0"/>
              </a:spcBef>
              <a:spcAft>
                <a:spcPts val="0"/>
              </a:spcAft>
              <a:buSzPts val="2400"/>
              <a:buChar char="○"/>
            </a:pPr>
            <a:r>
              <a:rPr lang="en"/>
              <a:t>Not all requests take the same amount of time, even with constant load.</a:t>
            </a:r>
            <a:endParaRPr/>
          </a:p>
        </p:txBody>
      </p:sp>
      <p:sp>
        <p:nvSpPr>
          <p:cNvPr id="155" name="Google Shape;155;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Performance Scenario</a:t>
            </a:r>
            <a:endParaRPr/>
          </a:p>
        </p:txBody>
      </p:sp>
      <p:sp>
        <p:nvSpPr>
          <p:cNvPr id="161" name="Google Shape;161;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Description of the scenario.</a:t>
            </a:r>
            <a:endParaRPr sz="2000"/>
          </a:p>
          <a:p>
            <a:pPr indent="-355600" lvl="0" marL="457200" rtl="0" algn="l">
              <a:spcBef>
                <a:spcPts val="0"/>
              </a:spcBef>
              <a:spcAft>
                <a:spcPts val="0"/>
              </a:spcAft>
              <a:buSzPts val="2000"/>
              <a:buChar char="●"/>
            </a:pPr>
            <a:r>
              <a:rPr b="1" lang="en" sz="2000"/>
              <a:t>System/environment state:</a:t>
            </a:r>
            <a:r>
              <a:rPr lang="en" sz="2000"/>
              <a:t> The system can be in various operational modes, such as normal, emergency, peak load, or overload.</a:t>
            </a:r>
            <a:endParaRPr sz="2000"/>
          </a:p>
          <a:p>
            <a:pPr indent="-355600" lvl="0" marL="457200" rtl="0" algn="l">
              <a:spcBef>
                <a:spcPts val="0"/>
              </a:spcBef>
              <a:spcAft>
                <a:spcPts val="0"/>
              </a:spcAft>
              <a:buSzPts val="2000"/>
              <a:buChar char="●"/>
            </a:pPr>
            <a:r>
              <a:rPr b="1" lang="en" sz="2000"/>
              <a:t>External Stimulus: </a:t>
            </a:r>
            <a:r>
              <a:rPr lang="en" sz="2000"/>
              <a:t>Stimuli arrive from external or internal sources. The stimuli are event arrivals. The arrival pattern can be periodic, stochastic, or sporadic, characterized by numeric parameters.</a:t>
            </a:r>
            <a:endParaRPr sz="2000"/>
          </a:p>
          <a:p>
            <a:pPr indent="-355600" lvl="0" marL="457200" rtl="0" algn="l">
              <a:spcBef>
                <a:spcPts val="0"/>
              </a:spcBef>
              <a:spcAft>
                <a:spcPts val="0"/>
              </a:spcAft>
              <a:buSzPts val="2000"/>
              <a:buChar char="●"/>
            </a:pPr>
            <a:r>
              <a:rPr b="1" lang="en" sz="2000"/>
              <a:t>Required system behavior: </a:t>
            </a:r>
            <a:r>
              <a:rPr lang="en" sz="2000"/>
              <a:t>The system must process the arriving events. This may cause a change in the system environment (e.g., from normal to overload mode). </a:t>
            </a:r>
            <a:endParaRPr sz="2000"/>
          </a:p>
          <a:p>
            <a:pPr indent="-355600" lvl="0" marL="457200" rtl="0" algn="l">
              <a:spcBef>
                <a:spcPts val="0"/>
              </a:spcBef>
              <a:spcAft>
                <a:spcPts val="0"/>
              </a:spcAft>
              <a:buSzPts val="2000"/>
              <a:buChar char="●"/>
            </a:pPr>
            <a:r>
              <a:rPr b="1" lang="en" sz="2000"/>
              <a:t>Response measure: </a:t>
            </a:r>
            <a:r>
              <a:rPr lang="en" sz="2000"/>
              <a:t>The response measures are the time it takes to process the arriving events (latency or a deadline), the variation in this time (jitter), the number of events that can be processed within a particular time interval (throughput), or a characterization of the events that cannot be processed (miss rate).</a:t>
            </a:r>
            <a:endParaRPr sz="2000"/>
          </a:p>
        </p:txBody>
      </p:sp>
      <p:sp>
        <p:nvSpPr>
          <p:cNvPr id="162" name="Google Shape;16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a:t>
            </a:r>
            <a:r>
              <a:rPr lang="en"/>
              <a:t>Performance Scenario</a:t>
            </a:r>
            <a:endParaRPr/>
          </a:p>
        </p:txBody>
      </p:sp>
      <p:sp>
        <p:nvSpPr>
          <p:cNvPr id="168" name="Google Shape;168;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Check system responsiveness for adding items to shopping cart under normal operating conditions.</a:t>
            </a:r>
            <a:endParaRPr sz="2000"/>
          </a:p>
          <a:p>
            <a:pPr indent="-355600" lvl="0" marL="457200" rtl="0" algn="l">
              <a:spcBef>
                <a:spcPts val="0"/>
              </a:spcBef>
              <a:spcAft>
                <a:spcPts val="0"/>
              </a:spcAft>
              <a:buSzPts val="2000"/>
              <a:buChar char="●"/>
            </a:pPr>
            <a:r>
              <a:rPr b="1" lang="en" sz="2000"/>
              <a:t>System/environment state:</a:t>
            </a:r>
            <a:r>
              <a:rPr lang="en" sz="2000"/>
              <a:t> Normal load is defined as deployment environment with no failures and less than 20 customer requests per second. System is communicating over good internet connection to acceptable client (see glossary for expected internet / client specifications).</a:t>
            </a:r>
            <a:endParaRPr sz="2000"/>
          </a:p>
          <a:p>
            <a:pPr indent="-355600" lvl="0" marL="457200" rtl="0" algn="l">
              <a:spcBef>
                <a:spcPts val="0"/>
              </a:spcBef>
              <a:spcAft>
                <a:spcPts val="0"/>
              </a:spcAft>
              <a:buSzPts val="2000"/>
              <a:buChar char="●"/>
            </a:pPr>
            <a:r>
              <a:rPr b="1" lang="en" sz="2000"/>
              <a:t>External Stimulus: </a:t>
            </a:r>
            <a:r>
              <a:rPr lang="en" sz="2000"/>
              <a:t>Customer adds product to shopping cart.</a:t>
            </a:r>
            <a:endParaRPr sz="2000"/>
          </a:p>
          <a:p>
            <a:pPr indent="-355600" lvl="0" marL="457200" rtl="0" algn="l">
              <a:spcBef>
                <a:spcPts val="0"/>
              </a:spcBef>
              <a:spcAft>
                <a:spcPts val="0"/>
              </a:spcAft>
              <a:buSzPts val="2000"/>
              <a:buChar char="●"/>
            </a:pPr>
            <a:r>
              <a:rPr b="1" lang="en" sz="2000"/>
              <a:t>Required system behavior: </a:t>
            </a:r>
            <a:r>
              <a:rPr lang="en" sz="2000"/>
              <a:t>Web page refreshes. Icon on right side of web page displays last item added to cart. If item is out of stock, cart icon has exclamation point overlay on top of cart icon.</a:t>
            </a:r>
            <a:endParaRPr sz="2000"/>
          </a:p>
          <a:p>
            <a:pPr indent="-355600" lvl="0" marL="457200" rtl="0" algn="l">
              <a:spcBef>
                <a:spcPts val="0"/>
              </a:spcBef>
              <a:spcAft>
                <a:spcPts val="0"/>
              </a:spcAft>
              <a:buSzPts val="2000"/>
              <a:buChar char="●"/>
            </a:pPr>
            <a:r>
              <a:rPr b="1" lang="en" sz="2000"/>
              <a:t>Response measure: </a:t>
            </a:r>
            <a:r>
              <a:rPr lang="en" sz="2000"/>
              <a:t>In 95% of requests, web page is loaded and displayed to user within 1 second. In 99.9% of requests, web page is loaded and displayed to user within 5 seconds.</a:t>
            </a:r>
            <a:endParaRPr sz="2000"/>
          </a:p>
        </p:txBody>
      </p:sp>
      <p:sp>
        <p:nvSpPr>
          <p:cNvPr id="169" name="Google Shape;169;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Scalability Scenarios</a:t>
            </a:r>
            <a:endParaRPr/>
          </a:p>
        </p:txBody>
      </p:sp>
      <p:sp>
        <p:nvSpPr>
          <p:cNvPr id="175" name="Google Shape;175;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Ability to address more requests is often part of </a:t>
            </a:r>
            <a:r>
              <a:rPr b="1" lang="en"/>
              <a:t>performance</a:t>
            </a:r>
            <a:r>
              <a:rPr lang="en"/>
              <a:t> scenarios.</a:t>
            </a:r>
            <a:endParaRPr/>
          </a:p>
          <a:p>
            <a:pPr indent="-419100" lvl="0" marL="457200" rtl="0" algn="l">
              <a:spcBef>
                <a:spcPts val="0"/>
              </a:spcBef>
              <a:spcAft>
                <a:spcPts val="0"/>
              </a:spcAft>
              <a:buSzPts val="3000"/>
              <a:buChar char="●"/>
            </a:pPr>
            <a:r>
              <a:rPr lang="en"/>
              <a:t>Scenarios assessing scalability directly (</a:t>
            </a:r>
            <a:r>
              <a:rPr i="1" lang="en"/>
              <a:t>the ability to adjust available resources to the system</a:t>
            </a:r>
            <a:r>
              <a:rPr lang="en"/>
              <a:t>) deal with the impact of adding or removing resources.</a:t>
            </a:r>
            <a:endParaRPr/>
          </a:p>
          <a:p>
            <a:pPr indent="-419100" lvl="0" marL="457200" rtl="0" algn="l">
              <a:spcBef>
                <a:spcPts val="0"/>
              </a:spcBef>
              <a:spcAft>
                <a:spcPts val="0"/>
              </a:spcAft>
              <a:buSzPts val="3000"/>
              <a:buChar char="●"/>
            </a:pPr>
            <a:r>
              <a:rPr lang="en"/>
              <a:t>Response measures reflect:</a:t>
            </a:r>
            <a:endParaRPr/>
          </a:p>
          <a:p>
            <a:pPr indent="-381000" lvl="1" marL="914400" rtl="0" algn="l">
              <a:spcBef>
                <a:spcPts val="0"/>
              </a:spcBef>
              <a:spcAft>
                <a:spcPts val="0"/>
              </a:spcAft>
              <a:buSzPts val="2400"/>
              <a:buChar char="○"/>
            </a:pPr>
            <a:r>
              <a:rPr lang="en"/>
              <a:t>Changes to performance.</a:t>
            </a:r>
            <a:endParaRPr/>
          </a:p>
          <a:p>
            <a:pPr indent="-381000" lvl="1" marL="914400" rtl="0" algn="l">
              <a:spcBef>
                <a:spcPts val="0"/>
              </a:spcBef>
              <a:spcAft>
                <a:spcPts val="0"/>
              </a:spcAft>
              <a:buSzPts val="2400"/>
              <a:buChar char="○"/>
            </a:pPr>
            <a:r>
              <a:rPr lang="en"/>
              <a:t>Changes to availability.</a:t>
            </a:r>
            <a:endParaRPr/>
          </a:p>
          <a:p>
            <a:pPr indent="-381000" lvl="1" marL="914400" rtl="0" algn="l">
              <a:spcBef>
                <a:spcPts val="0"/>
              </a:spcBef>
              <a:spcAft>
                <a:spcPts val="0"/>
              </a:spcAft>
              <a:buSzPts val="2400"/>
              <a:buChar char="○"/>
            </a:pPr>
            <a:r>
              <a:rPr lang="en"/>
              <a:t>Load assigned to existing and new resources.</a:t>
            </a:r>
            <a:endParaRPr/>
          </a:p>
        </p:txBody>
      </p:sp>
      <p:sp>
        <p:nvSpPr>
          <p:cNvPr id="176" name="Google Shape;176;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Three Pillars of Architectural Design</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Stakeholders</a:t>
            </a:r>
            <a:r>
              <a:rPr lang="en"/>
              <a:t> are the people impacted by the architecture, who have differing expectations and needs.</a:t>
            </a:r>
            <a:endParaRPr/>
          </a:p>
          <a:p>
            <a:pPr indent="-419100" lvl="0" marL="457200" marR="0" rtl="0" algn="l">
              <a:lnSpc>
                <a:spcPct val="100000"/>
              </a:lnSpc>
              <a:spcBef>
                <a:spcPts val="0"/>
              </a:spcBef>
              <a:spcAft>
                <a:spcPts val="0"/>
              </a:spcAft>
              <a:buSzPts val="3000"/>
              <a:buChar char="●"/>
            </a:pPr>
            <a:r>
              <a:rPr b="1" lang="en"/>
              <a:t>Viewpoints</a:t>
            </a:r>
            <a:r>
              <a:rPr lang="en"/>
              <a:t> are used to structure architecture definition by focusing on aspects of the system being designed.</a:t>
            </a:r>
            <a:endParaRPr/>
          </a:p>
          <a:p>
            <a:pPr indent="-419100" lvl="0" marL="457200" marR="0" rtl="0" algn="l">
              <a:lnSpc>
                <a:spcPct val="100000"/>
              </a:lnSpc>
              <a:spcBef>
                <a:spcPts val="0"/>
              </a:spcBef>
              <a:spcAft>
                <a:spcPts val="0"/>
              </a:spcAft>
              <a:buSzPts val="3000"/>
              <a:buChar char="●"/>
            </a:pPr>
            <a:r>
              <a:rPr b="1" lang="en"/>
              <a:t>Perspectives</a:t>
            </a:r>
            <a:r>
              <a:rPr lang="en"/>
              <a:t> focus on how a particular quality attribute impacts each viewpoint of the architecture.</a:t>
            </a:r>
            <a:endParaRPr/>
          </a:p>
          <a:p>
            <a:pPr indent="0" lvl="0" marL="0" marR="0" rtl="0" algn="l">
              <a:lnSpc>
                <a:spcPct val="100000"/>
              </a:lnSpc>
              <a:spcBef>
                <a:spcPts val="600"/>
              </a:spcBef>
              <a:spcAft>
                <a:spcPts val="0"/>
              </a:spcAft>
              <a:buNone/>
            </a:pPr>
            <a:r>
              <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Scalability Scenario</a:t>
            </a:r>
            <a:endParaRPr/>
          </a:p>
        </p:txBody>
      </p:sp>
      <p:sp>
        <p:nvSpPr>
          <p:cNvPr id="182" name="Google Shape;182;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b="1" lang="en" sz="2000"/>
              <a:t>Overview:</a:t>
            </a:r>
            <a:r>
              <a:rPr lang="en" sz="2000"/>
              <a:t> Addition of new hardware improves credit card transaction speed.</a:t>
            </a:r>
            <a:endParaRPr sz="2000"/>
          </a:p>
          <a:p>
            <a:pPr indent="-355600" lvl="0" marL="457200" rtl="0" algn="l">
              <a:spcBef>
                <a:spcPts val="0"/>
              </a:spcBef>
              <a:spcAft>
                <a:spcPts val="0"/>
              </a:spcAft>
              <a:buSzPts val="2000"/>
              <a:buChar char="●"/>
            </a:pPr>
            <a:r>
              <a:rPr b="1" lang="en" sz="2000"/>
              <a:t>System/environment state:</a:t>
            </a:r>
            <a:r>
              <a:rPr lang="en" sz="2000"/>
              <a:t> Before addition of new hardware, 95% of credit card transactions were completed within 10 seconds, 99.9% within 15s. Additional server has doubled threads available for processing requests. System is under normal load, with normal connectivity (see glossary for expected internet / client specifications).</a:t>
            </a:r>
            <a:endParaRPr sz="2000"/>
          </a:p>
          <a:p>
            <a:pPr indent="-355600" lvl="0" marL="457200" rtl="0" algn="l">
              <a:spcBef>
                <a:spcPts val="0"/>
              </a:spcBef>
              <a:spcAft>
                <a:spcPts val="0"/>
              </a:spcAft>
              <a:buSzPts val="2000"/>
              <a:buChar char="●"/>
            </a:pPr>
            <a:r>
              <a:rPr b="1" lang="en" sz="2000"/>
              <a:t>External Stimulus: </a:t>
            </a:r>
            <a:r>
              <a:rPr lang="en" sz="2000"/>
              <a:t>Customer completes a purchase.</a:t>
            </a:r>
            <a:endParaRPr sz="2000"/>
          </a:p>
          <a:p>
            <a:pPr indent="-355600" lvl="0" marL="457200" rtl="0" algn="l">
              <a:spcBef>
                <a:spcPts val="0"/>
              </a:spcBef>
              <a:spcAft>
                <a:spcPts val="0"/>
              </a:spcAft>
              <a:buSzPts val="2000"/>
              <a:buChar char="●"/>
            </a:pPr>
            <a:r>
              <a:rPr b="1" lang="en" sz="2000"/>
              <a:t>Required system behavior: </a:t>
            </a:r>
            <a:r>
              <a:rPr lang="en" sz="2000"/>
              <a:t>Order confirmation is displayed, with a list of items purchased, expected arrival date, and total cost of items.</a:t>
            </a:r>
            <a:endParaRPr sz="2000"/>
          </a:p>
          <a:p>
            <a:pPr indent="-355600" lvl="0" marL="457200" rtl="0" algn="l">
              <a:spcBef>
                <a:spcPts val="0"/>
              </a:spcBef>
              <a:spcAft>
                <a:spcPts val="0"/>
              </a:spcAft>
              <a:buSzPts val="2000"/>
              <a:buChar char="●"/>
            </a:pPr>
            <a:r>
              <a:rPr b="1" lang="en" sz="2000"/>
              <a:t>Response measure: </a:t>
            </a:r>
            <a:r>
              <a:rPr lang="en" sz="2000"/>
              <a:t>In 95% of requests, web page is loaded and displayed to user within 5 second. In 99.9% of requests, web page is loaded and displayed to user within 7.5 seconds.</a:t>
            </a:r>
            <a:endParaRPr sz="2000"/>
          </a:p>
          <a:p>
            <a:pPr indent="0" lvl="0" marL="0" rtl="0" algn="l">
              <a:spcBef>
                <a:spcPts val="600"/>
              </a:spcBef>
              <a:spcAft>
                <a:spcPts val="0"/>
              </a:spcAft>
              <a:buNone/>
            </a:pPr>
            <a:r>
              <a:t/>
            </a:r>
            <a:endParaRPr/>
          </a:p>
        </p:txBody>
      </p:sp>
      <p:sp>
        <p:nvSpPr>
          <p:cNvPr id="183" name="Google Shape;183;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9"/>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Performance and Scalability Tactics</a:t>
            </a:r>
            <a:endParaRPr b="1" sz="4800">
              <a:solidFill>
                <a:srgbClr val="FFFFFF"/>
              </a:solidFill>
            </a:endParaRPr>
          </a:p>
        </p:txBody>
      </p:sp>
      <p:sp>
        <p:nvSpPr>
          <p:cNvPr id="189" name="Google Shape;189;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Processing Time</a:t>
            </a:r>
            <a:endParaRPr/>
          </a:p>
        </p:txBody>
      </p:sp>
      <p:sp>
        <p:nvSpPr>
          <p:cNvPr id="195" name="Google Shape;195;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When the system is working to respond.</a:t>
            </a:r>
            <a:endParaRPr/>
          </a:p>
          <a:p>
            <a:pPr indent="-381000" lvl="1" marL="914400" rtl="0" algn="l">
              <a:spcBef>
                <a:spcPts val="0"/>
              </a:spcBef>
              <a:spcAft>
                <a:spcPts val="0"/>
              </a:spcAft>
              <a:buSzPts val="2400"/>
              <a:buChar char="○"/>
            </a:pPr>
            <a:r>
              <a:rPr lang="en"/>
              <a:t>Processing consumes resources, which takes time.</a:t>
            </a:r>
            <a:endParaRPr/>
          </a:p>
          <a:p>
            <a:pPr indent="-381000" lvl="1" marL="914400" rtl="0" algn="l">
              <a:spcBef>
                <a:spcPts val="0"/>
              </a:spcBef>
              <a:spcAft>
                <a:spcPts val="0"/>
              </a:spcAft>
              <a:buSzPts val="2400"/>
              <a:buChar char="○"/>
            </a:pPr>
            <a:r>
              <a:rPr lang="en"/>
              <a:t>Events are handled by element execution, whose time expanded is a resource.</a:t>
            </a:r>
            <a:endParaRPr/>
          </a:p>
          <a:p>
            <a:pPr indent="-381000" lvl="1" marL="914400" rtl="0" algn="l">
              <a:spcBef>
                <a:spcPts val="0"/>
              </a:spcBef>
              <a:spcAft>
                <a:spcPts val="0"/>
              </a:spcAft>
              <a:buSzPts val="2400"/>
              <a:buChar char="○"/>
            </a:pPr>
            <a:r>
              <a:rPr lang="en"/>
              <a:t>Hardware resources: CPU, data stores, network bandwidth, memory.</a:t>
            </a:r>
            <a:endParaRPr/>
          </a:p>
          <a:p>
            <a:pPr indent="-381000" lvl="1" marL="914400" rtl="0" algn="l">
              <a:spcBef>
                <a:spcPts val="0"/>
              </a:spcBef>
              <a:spcAft>
                <a:spcPts val="0"/>
              </a:spcAft>
              <a:buSzPts val="2400"/>
              <a:buChar char="○"/>
            </a:pPr>
            <a:r>
              <a:rPr lang="en"/>
              <a:t>Software resources: elements of the system.</a:t>
            </a:r>
            <a:endParaRPr/>
          </a:p>
          <a:p>
            <a:pPr indent="-419100" lvl="0" marL="457200" rtl="0" algn="l">
              <a:spcBef>
                <a:spcPts val="0"/>
              </a:spcBef>
              <a:spcAft>
                <a:spcPts val="0"/>
              </a:spcAft>
              <a:buSzPts val="3000"/>
              <a:buChar char="●"/>
            </a:pPr>
            <a:r>
              <a:rPr lang="en"/>
              <a:t>Each step of processing consumes time and resources, contributes to processing time.</a:t>
            </a:r>
            <a:endParaRPr/>
          </a:p>
          <a:p>
            <a:pPr indent="-419100" lvl="0" marL="457200" rtl="0" algn="l">
              <a:spcBef>
                <a:spcPts val="0"/>
              </a:spcBef>
              <a:spcAft>
                <a:spcPts val="0"/>
              </a:spcAft>
              <a:buSzPts val="3000"/>
              <a:buChar char="●"/>
            </a:pPr>
            <a:r>
              <a:rPr lang="en"/>
              <a:t>Saturated resources show increased performance degradation.</a:t>
            </a:r>
            <a:endParaRPr/>
          </a:p>
        </p:txBody>
      </p:sp>
      <p:sp>
        <p:nvSpPr>
          <p:cNvPr id="196" name="Google Shape;196;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Blocked Time</a:t>
            </a:r>
            <a:endParaRPr/>
          </a:p>
        </p:txBody>
      </p:sp>
      <p:sp>
        <p:nvSpPr>
          <p:cNvPr id="202" name="Google Shape;202;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Computation can be blocked because of resource contention and unavailability or dependency on unfinished computations.</a:t>
            </a:r>
            <a:endParaRPr/>
          </a:p>
          <a:p>
            <a:pPr indent="-381000" lvl="1" marL="914400" rtl="0" algn="l">
              <a:spcBef>
                <a:spcPts val="0"/>
              </a:spcBef>
              <a:spcAft>
                <a:spcPts val="0"/>
              </a:spcAft>
              <a:buSzPts val="2400"/>
              <a:buChar char="○"/>
            </a:pPr>
            <a:r>
              <a:rPr lang="en"/>
              <a:t>Contention: Many resources can only be used by one client at once. Other clients must wait. </a:t>
            </a:r>
            <a:endParaRPr/>
          </a:p>
          <a:p>
            <a:pPr indent="-381000" lvl="1" marL="914400" rtl="0" algn="l">
              <a:spcBef>
                <a:spcPts val="0"/>
              </a:spcBef>
              <a:spcAft>
                <a:spcPts val="0"/>
              </a:spcAft>
              <a:buSzPts val="2400"/>
              <a:buChar char="○"/>
            </a:pPr>
            <a:r>
              <a:rPr lang="en"/>
              <a:t>Availability: Resource could be offline, an element could have failed, etc. </a:t>
            </a:r>
            <a:endParaRPr/>
          </a:p>
          <a:p>
            <a:pPr indent="-381000" lvl="2" marL="1371600" rtl="0" algn="l">
              <a:spcBef>
                <a:spcPts val="0"/>
              </a:spcBef>
              <a:spcAft>
                <a:spcPts val="0"/>
              </a:spcAft>
              <a:buSzPts val="2400"/>
              <a:buChar char="■"/>
            </a:pPr>
            <a:r>
              <a:rPr lang="en"/>
              <a:t>Must identify places where unavailability can contribute to latency.</a:t>
            </a:r>
            <a:endParaRPr/>
          </a:p>
          <a:p>
            <a:pPr indent="-381000" lvl="1" marL="914400" rtl="0" algn="l">
              <a:spcBef>
                <a:spcPts val="0"/>
              </a:spcBef>
              <a:spcAft>
                <a:spcPts val="0"/>
              </a:spcAft>
              <a:buSzPts val="2400"/>
              <a:buChar char="○"/>
            </a:pPr>
            <a:r>
              <a:rPr lang="en"/>
              <a:t>Dependency: May need to synchronize with another computation. </a:t>
            </a:r>
            <a:endParaRPr/>
          </a:p>
          <a:p>
            <a:pPr indent="-381000" lvl="2" marL="1371600" rtl="0" algn="l">
              <a:spcBef>
                <a:spcPts val="0"/>
              </a:spcBef>
              <a:spcAft>
                <a:spcPts val="0"/>
              </a:spcAft>
              <a:buSzPts val="2400"/>
              <a:buChar char="■"/>
            </a:pPr>
            <a:r>
              <a:rPr lang="en"/>
              <a:t>Causes major performance issues over networks</a:t>
            </a:r>
            <a:endParaRPr/>
          </a:p>
        </p:txBody>
      </p:sp>
      <p:sp>
        <p:nvSpPr>
          <p:cNvPr id="203" name="Google Shape;203;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Tactics</a:t>
            </a:r>
            <a:endParaRPr/>
          </a:p>
        </p:txBody>
      </p:sp>
      <p:sp>
        <p:nvSpPr>
          <p:cNvPr id="209" name="Google Shape;20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0" name="Google Shape;210;p32"/>
          <p:cNvPicPr preferRelativeResize="0"/>
          <p:nvPr/>
        </p:nvPicPr>
        <p:blipFill>
          <a:blip r:embed="rId3">
            <a:alphaModFix/>
          </a:blip>
          <a:stretch>
            <a:fillRect/>
          </a:stretch>
        </p:blipFill>
        <p:spPr>
          <a:xfrm>
            <a:off x="446000" y="1570038"/>
            <a:ext cx="8251991" cy="492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Resource Demand</a:t>
            </a:r>
            <a:endParaRPr/>
          </a:p>
        </p:txBody>
      </p:sp>
      <p:sp>
        <p:nvSpPr>
          <p:cNvPr id="216" name="Google Shape;216;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Increase performance by managing demand for resources. </a:t>
            </a:r>
            <a:endParaRPr/>
          </a:p>
          <a:p>
            <a:pPr indent="-419100" lvl="0" marL="457200" rtl="0" algn="l">
              <a:spcBef>
                <a:spcPts val="0"/>
              </a:spcBef>
              <a:spcAft>
                <a:spcPts val="0"/>
              </a:spcAft>
              <a:buSzPts val="3000"/>
              <a:buChar char="●"/>
            </a:pPr>
            <a:r>
              <a:rPr lang="en"/>
              <a:t>Manage Sampling Rate</a:t>
            </a:r>
            <a:endParaRPr/>
          </a:p>
          <a:p>
            <a:pPr indent="-381000" lvl="1" marL="914400" rtl="0" algn="l">
              <a:spcBef>
                <a:spcPts val="0"/>
              </a:spcBef>
              <a:spcAft>
                <a:spcPts val="0"/>
              </a:spcAft>
              <a:buSzPts val="2400"/>
              <a:buChar char="○"/>
            </a:pPr>
            <a:r>
              <a:rPr lang="en"/>
              <a:t>Reduce the frequency at which data is captured.</a:t>
            </a:r>
            <a:endParaRPr/>
          </a:p>
          <a:p>
            <a:pPr indent="-381000" lvl="1" marL="914400" rtl="0" algn="l">
              <a:spcBef>
                <a:spcPts val="0"/>
              </a:spcBef>
              <a:spcAft>
                <a:spcPts val="0"/>
              </a:spcAft>
              <a:buSzPts val="2400"/>
              <a:buChar char="○"/>
            </a:pPr>
            <a:r>
              <a:rPr lang="en"/>
              <a:t>Decreases demand, but causes loss in fidelity.</a:t>
            </a:r>
            <a:endParaRPr/>
          </a:p>
          <a:p>
            <a:pPr indent="-381000" lvl="1" marL="914400" rtl="0" algn="l">
              <a:spcBef>
                <a:spcPts val="0"/>
              </a:spcBef>
              <a:spcAft>
                <a:spcPts val="0"/>
              </a:spcAft>
              <a:buSzPts val="2400"/>
              <a:buChar char="○"/>
            </a:pPr>
            <a:r>
              <a:rPr lang="en"/>
              <a:t>Trade-off: lower fidelity, but consistent stream of data versus potential packet loss due to processing.</a:t>
            </a:r>
            <a:endParaRPr/>
          </a:p>
          <a:p>
            <a:pPr indent="-419100" lvl="0" marL="457200" rtl="0" algn="l">
              <a:spcBef>
                <a:spcPts val="0"/>
              </a:spcBef>
              <a:spcAft>
                <a:spcPts val="0"/>
              </a:spcAft>
              <a:buSzPts val="3000"/>
              <a:buChar char="●"/>
            </a:pPr>
            <a:r>
              <a:rPr lang="en"/>
              <a:t>Limit Event Response</a:t>
            </a:r>
            <a:endParaRPr/>
          </a:p>
          <a:p>
            <a:pPr indent="-381000" lvl="1" marL="914400" rtl="0" algn="l">
              <a:spcBef>
                <a:spcPts val="0"/>
              </a:spcBef>
              <a:spcAft>
                <a:spcPts val="0"/>
              </a:spcAft>
              <a:buSzPts val="2400"/>
              <a:buChar char="○"/>
            </a:pPr>
            <a:r>
              <a:rPr lang="en"/>
              <a:t>If too many events arrive to be processed, queue them until they can be dealt with.</a:t>
            </a:r>
            <a:endParaRPr/>
          </a:p>
          <a:p>
            <a:pPr indent="-381000" lvl="1" marL="914400" rtl="0" algn="l">
              <a:spcBef>
                <a:spcPts val="0"/>
              </a:spcBef>
              <a:spcAft>
                <a:spcPts val="0"/>
              </a:spcAft>
              <a:buSzPts val="2400"/>
              <a:buChar char="○"/>
            </a:pPr>
            <a:r>
              <a:rPr lang="en"/>
              <a:t>Can choose to process events up to a set maximum rate - ensuring predictable processing.</a:t>
            </a:r>
            <a:endParaRPr/>
          </a:p>
        </p:txBody>
      </p:sp>
      <p:sp>
        <p:nvSpPr>
          <p:cNvPr id="217" name="Google Shape;217;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Resource Demand</a:t>
            </a:r>
            <a:endParaRPr/>
          </a:p>
        </p:txBody>
      </p:sp>
      <p:sp>
        <p:nvSpPr>
          <p:cNvPr id="223" name="Google Shape;223;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Limit Event Response</a:t>
            </a:r>
            <a:endParaRPr/>
          </a:p>
          <a:p>
            <a:pPr indent="-381000" lvl="1" marL="914400" rtl="0" algn="l">
              <a:spcBef>
                <a:spcPts val="0"/>
              </a:spcBef>
              <a:spcAft>
                <a:spcPts val="0"/>
              </a:spcAft>
              <a:buSzPts val="2400"/>
              <a:buChar char="○"/>
            </a:pPr>
            <a:r>
              <a:rPr lang="en"/>
              <a:t>Can choose to process events up to a set maximum rate - ensuring predictable processing.</a:t>
            </a:r>
            <a:endParaRPr/>
          </a:p>
          <a:p>
            <a:pPr indent="-381000" lvl="2" marL="1371600" rtl="0" algn="l">
              <a:spcBef>
                <a:spcPts val="0"/>
              </a:spcBef>
              <a:spcAft>
                <a:spcPts val="0"/>
              </a:spcAft>
              <a:buSzPts val="2400"/>
              <a:buChar char="■"/>
            </a:pPr>
            <a:r>
              <a:rPr lang="en"/>
              <a:t>Can be triggered at set queue sizes or processor utilization percentage.</a:t>
            </a:r>
            <a:endParaRPr/>
          </a:p>
          <a:p>
            <a:pPr indent="-381000" lvl="1" marL="914400" rtl="0" algn="l">
              <a:spcBef>
                <a:spcPts val="0"/>
              </a:spcBef>
              <a:spcAft>
                <a:spcPts val="0"/>
              </a:spcAft>
              <a:buSzPts val="2400"/>
              <a:buChar char="○"/>
            </a:pPr>
            <a:r>
              <a:rPr lang="en"/>
              <a:t>If unacceptable to lose any events, need to ensure the queues are large enough.</a:t>
            </a:r>
            <a:endParaRPr/>
          </a:p>
          <a:p>
            <a:pPr indent="-381000" lvl="1" marL="914400" rtl="0" algn="l">
              <a:spcBef>
                <a:spcPts val="0"/>
              </a:spcBef>
              <a:spcAft>
                <a:spcPts val="0"/>
              </a:spcAft>
              <a:buSzPts val="2400"/>
              <a:buChar char="○"/>
            </a:pPr>
            <a:r>
              <a:rPr lang="en"/>
              <a:t>If you chose to drop events, need to choose a policy for handling them. </a:t>
            </a:r>
            <a:endParaRPr/>
          </a:p>
          <a:p>
            <a:pPr indent="-381000" lvl="2" marL="1371600" rtl="0" algn="l">
              <a:spcBef>
                <a:spcPts val="0"/>
              </a:spcBef>
              <a:spcAft>
                <a:spcPts val="0"/>
              </a:spcAft>
              <a:buSzPts val="2400"/>
              <a:buChar char="■"/>
            </a:pPr>
            <a:r>
              <a:rPr lang="en"/>
              <a:t>Logging dropped events or ignoring them?</a:t>
            </a:r>
            <a:endParaRPr/>
          </a:p>
          <a:p>
            <a:pPr indent="-381000" lvl="2" marL="1371600" rtl="0" algn="l">
              <a:spcBef>
                <a:spcPts val="0"/>
              </a:spcBef>
              <a:spcAft>
                <a:spcPts val="0"/>
              </a:spcAft>
              <a:buSzPts val="2400"/>
              <a:buChar char="■"/>
            </a:pPr>
            <a:r>
              <a:rPr lang="en"/>
              <a:t>Notifications to users, admins, systems?</a:t>
            </a:r>
            <a:endParaRPr/>
          </a:p>
        </p:txBody>
      </p:sp>
      <p:sp>
        <p:nvSpPr>
          <p:cNvPr id="224" name="Google Shape;224;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Resource Demand</a:t>
            </a:r>
            <a:endParaRPr/>
          </a:p>
        </p:txBody>
      </p:sp>
      <p:sp>
        <p:nvSpPr>
          <p:cNvPr id="230" name="Google Shape;230;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Prioritize Events</a:t>
            </a:r>
            <a:endParaRPr/>
          </a:p>
          <a:p>
            <a:pPr indent="-381000" lvl="1" marL="914400" rtl="0" algn="l">
              <a:spcBef>
                <a:spcPts val="0"/>
              </a:spcBef>
              <a:spcAft>
                <a:spcPts val="0"/>
              </a:spcAft>
              <a:buSzPts val="2400"/>
              <a:buChar char="○"/>
            </a:pPr>
            <a:r>
              <a:rPr lang="en"/>
              <a:t>If not all events are equally important, can prioritize by importance and service most important first.</a:t>
            </a:r>
            <a:endParaRPr/>
          </a:p>
          <a:p>
            <a:pPr indent="-381000" lvl="1" marL="914400" rtl="0" algn="l">
              <a:spcBef>
                <a:spcPts val="0"/>
              </a:spcBef>
              <a:spcAft>
                <a:spcPts val="0"/>
              </a:spcAft>
              <a:buSzPts val="2400"/>
              <a:buChar char="○"/>
            </a:pPr>
            <a:r>
              <a:rPr lang="en"/>
              <a:t>If resources are limited, ignore low-priority events.</a:t>
            </a:r>
            <a:endParaRPr/>
          </a:p>
          <a:p>
            <a:pPr indent="-381000" lvl="1" marL="914400" rtl="0" algn="l">
              <a:spcBef>
                <a:spcPts val="0"/>
              </a:spcBef>
              <a:spcAft>
                <a:spcPts val="0"/>
              </a:spcAft>
              <a:buSzPts val="2400"/>
              <a:buChar char="○"/>
            </a:pPr>
            <a:r>
              <a:rPr lang="en"/>
              <a:t>Ignoring events improves performance.</a:t>
            </a:r>
            <a:endParaRPr/>
          </a:p>
          <a:p>
            <a:pPr indent="-381000" lvl="2" marL="1371600" rtl="0" algn="l">
              <a:spcBef>
                <a:spcPts val="0"/>
              </a:spcBef>
              <a:spcAft>
                <a:spcPts val="0"/>
              </a:spcAft>
              <a:buSzPts val="2400"/>
              <a:buChar char="■"/>
            </a:pPr>
            <a:r>
              <a:rPr lang="en"/>
              <a:t>Building management: if there is a fire alarm, ignore non-critical warnings.</a:t>
            </a:r>
            <a:endParaRPr/>
          </a:p>
          <a:p>
            <a:pPr indent="-419100" lvl="0" marL="457200" rtl="0" algn="l">
              <a:spcBef>
                <a:spcPts val="0"/>
              </a:spcBef>
              <a:spcAft>
                <a:spcPts val="0"/>
              </a:spcAft>
              <a:buSzPts val="3000"/>
              <a:buChar char="●"/>
            </a:pPr>
            <a:r>
              <a:rPr lang="en"/>
              <a:t>Bound Execution Times</a:t>
            </a:r>
            <a:endParaRPr/>
          </a:p>
          <a:p>
            <a:pPr indent="-381000" lvl="1" marL="914400" rtl="0" algn="l">
              <a:spcBef>
                <a:spcPts val="0"/>
              </a:spcBef>
              <a:spcAft>
                <a:spcPts val="0"/>
              </a:spcAft>
              <a:buSzPts val="2400"/>
              <a:buChar char="○"/>
            </a:pPr>
            <a:r>
              <a:rPr lang="en"/>
              <a:t>Place limits on how much execution time is used to respond to events.</a:t>
            </a:r>
            <a:endParaRPr/>
          </a:p>
          <a:p>
            <a:pPr indent="-381000" lvl="1" marL="914400" rtl="0" algn="l">
              <a:spcBef>
                <a:spcPts val="0"/>
              </a:spcBef>
              <a:spcAft>
                <a:spcPts val="0"/>
              </a:spcAft>
              <a:buSzPts val="2400"/>
              <a:buChar char="○"/>
            </a:pPr>
            <a:r>
              <a:rPr lang="en"/>
              <a:t>For iterative algorithms, run fewer iterations.</a:t>
            </a:r>
            <a:endParaRPr/>
          </a:p>
          <a:p>
            <a:pPr indent="-381000" lvl="1" marL="914400" rtl="0" algn="l">
              <a:spcBef>
                <a:spcPts val="0"/>
              </a:spcBef>
              <a:spcAft>
                <a:spcPts val="0"/>
              </a:spcAft>
              <a:buSzPts val="2400"/>
              <a:buChar char="○"/>
            </a:pPr>
            <a:r>
              <a:rPr lang="en"/>
              <a:t>Assess impact on result accuracy. </a:t>
            </a:r>
            <a:endParaRPr/>
          </a:p>
        </p:txBody>
      </p:sp>
      <p:sp>
        <p:nvSpPr>
          <p:cNvPr id="231" name="Google Shape;231;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Resource Demand</a:t>
            </a:r>
            <a:endParaRPr/>
          </a:p>
        </p:txBody>
      </p:sp>
      <p:sp>
        <p:nvSpPr>
          <p:cNvPr id="237" name="Google Shape;237;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Reduce Overhead</a:t>
            </a:r>
            <a:endParaRPr/>
          </a:p>
          <a:p>
            <a:pPr indent="-381000" lvl="1" marL="914400" rtl="0" algn="l">
              <a:spcBef>
                <a:spcPts val="0"/>
              </a:spcBef>
              <a:spcAft>
                <a:spcPts val="0"/>
              </a:spcAft>
              <a:buSzPts val="2400"/>
              <a:buChar char="○"/>
            </a:pPr>
            <a:r>
              <a:rPr lang="en"/>
              <a:t>Multiple elements often coordinate to perform tasks.</a:t>
            </a:r>
            <a:endParaRPr/>
          </a:p>
          <a:p>
            <a:pPr indent="-381000" lvl="2" marL="1371600" rtl="0" algn="l">
              <a:spcBef>
                <a:spcPts val="0"/>
              </a:spcBef>
              <a:spcAft>
                <a:spcPts val="0"/>
              </a:spcAft>
              <a:buSzPts val="2400"/>
              <a:buChar char="■"/>
            </a:pPr>
            <a:r>
              <a:rPr lang="en"/>
              <a:t>Intermediary elements pass data and coordinate control for parts of the system.</a:t>
            </a:r>
            <a:endParaRPr/>
          </a:p>
          <a:p>
            <a:pPr indent="-381000" lvl="1" marL="914400" rtl="0" algn="l">
              <a:spcBef>
                <a:spcPts val="0"/>
              </a:spcBef>
              <a:spcAft>
                <a:spcPts val="0"/>
              </a:spcAft>
              <a:buSzPts val="2400"/>
              <a:buChar char="○"/>
            </a:pPr>
            <a:r>
              <a:rPr lang="en"/>
              <a:t>Element communication improves modifiability, but the overhead decreases performance.</a:t>
            </a:r>
            <a:endParaRPr/>
          </a:p>
          <a:p>
            <a:pPr indent="-381000" lvl="2" marL="1371600" rtl="0" algn="l">
              <a:spcBef>
                <a:spcPts val="0"/>
              </a:spcBef>
              <a:spcAft>
                <a:spcPts val="0"/>
              </a:spcAft>
              <a:buSzPts val="2400"/>
              <a:buChar char="■"/>
            </a:pPr>
            <a:r>
              <a:rPr lang="en"/>
              <a:t>Especially over a network.</a:t>
            </a:r>
            <a:endParaRPr/>
          </a:p>
          <a:p>
            <a:pPr indent="-381000" lvl="1" marL="914400" rtl="0" algn="l">
              <a:spcBef>
                <a:spcPts val="0"/>
              </a:spcBef>
              <a:spcAft>
                <a:spcPts val="0"/>
              </a:spcAft>
              <a:buSzPts val="2400"/>
              <a:buChar char="○"/>
            </a:pPr>
            <a:r>
              <a:rPr lang="en"/>
              <a:t>Removing element communication improves latency</a:t>
            </a:r>
            <a:endParaRPr/>
          </a:p>
          <a:p>
            <a:pPr indent="-381000" lvl="2" marL="1371600" rtl="0" algn="l">
              <a:spcBef>
                <a:spcPts val="0"/>
              </a:spcBef>
              <a:spcAft>
                <a:spcPts val="0"/>
              </a:spcAft>
              <a:buSzPts val="2400"/>
              <a:buChar char="■"/>
            </a:pPr>
            <a:r>
              <a:rPr lang="en"/>
              <a:t>Combine elements, host on the same CPU.</a:t>
            </a:r>
            <a:endParaRPr/>
          </a:p>
          <a:p>
            <a:pPr indent="-381000" lvl="1" marL="914400" rtl="0" algn="l">
              <a:spcBef>
                <a:spcPts val="0"/>
              </a:spcBef>
              <a:spcAft>
                <a:spcPts val="0"/>
              </a:spcAft>
              <a:buSzPts val="2400"/>
              <a:buChar char="○"/>
            </a:pPr>
            <a:r>
              <a:rPr lang="en"/>
              <a:t>Latency can also be improved by co-locating elements and data on the same CPU.</a:t>
            </a:r>
            <a:endParaRPr/>
          </a:p>
          <a:p>
            <a:pPr indent="-381000" lvl="1" marL="914400" rtl="0" algn="l">
              <a:spcBef>
                <a:spcPts val="0"/>
              </a:spcBef>
              <a:spcAft>
                <a:spcPts val="0"/>
              </a:spcAft>
              <a:buSzPts val="2400"/>
              <a:buChar char="○"/>
            </a:pPr>
            <a:r>
              <a:rPr lang="en"/>
              <a:t>Periodically “clean” inefficient resources.</a:t>
            </a:r>
            <a:endParaRPr/>
          </a:p>
          <a:p>
            <a:pPr indent="-381000" lvl="1" marL="914400" rtl="0" algn="l">
              <a:spcBef>
                <a:spcPts val="0"/>
              </a:spcBef>
              <a:spcAft>
                <a:spcPts val="0"/>
              </a:spcAft>
              <a:buSzPts val="2400"/>
              <a:buChar char="○"/>
            </a:pPr>
            <a:r>
              <a:rPr lang="en"/>
              <a:t>Execute multiple copies of processes and split work.</a:t>
            </a:r>
            <a:endParaRPr/>
          </a:p>
        </p:txBody>
      </p:sp>
      <p:sp>
        <p:nvSpPr>
          <p:cNvPr id="238" name="Google Shape;238;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 Resources</a:t>
            </a:r>
            <a:endParaRPr/>
          </a:p>
        </p:txBody>
      </p:sp>
      <p:sp>
        <p:nvSpPr>
          <p:cNvPr id="244" name="Google Shape;244;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Resources management can be carefully controlled, even if demand is not reduced.</a:t>
            </a:r>
            <a:endParaRPr/>
          </a:p>
          <a:p>
            <a:pPr indent="-381000" lvl="1" marL="914400" rtl="0" algn="l">
              <a:spcBef>
                <a:spcPts val="0"/>
              </a:spcBef>
              <a:spcAft>
                <a:spcPts val="0"/>
              </a:spcAft>
              <a:buSzPts val="2400"/>
              <a:buChar char="○"/>
            </a:pPr>
            <a:r>
              <a:rPr lang="en"/>
              <a:t>Trade one resource for another depending on time and resource quantity (caching vs regenerating)</a:t>
            </a:r>
            <a:endParaRPr/>
          </a:p>
          <a:p>
            <a:pPr indent="-419100" lvl="0" marL="457200" rtl="0" algn="l">
              <a:spcBef>
                <a:spcPts val="0"/>
              </a:spcBef>
              <a:spcAft>
                <a:spcPts val="0"/>
              </a:spcAft>
              <a:buSzPts val="3000"/>
              <a:buChar char="●"/>
            </a:pPr>
            <a:r>
              <a:rPr lang="en"/>
              <a:t>Increase Resources</a:t>
            </a:r>
            <a:endParaRPr/>
          </a:p>
          <a:p>
            <a:pPr indent="-381000" lvl="1" marL="914400" rtl="0" algn="l">
              <a:spcBef>
                <a:spcPts val="0"/>
              </a:spcBef>
              <a:spcAft>
                <a:spcPts val="0"/>
              </a:spcAft>
              <a:buSzPts val="2400"/>
              <a:buChar char="○"/>
            </a:pPr>
            <a:r>
              <a:rPr lang="en"/>
              <a:t>Faster/more CPUs, more memory, faster network.</a:t>
            </a:r>
            <a:endParaRPr/>
          </a:p>
          <a:p>
            <a:pPr indent="-381000" lvl="1" marL="914400" rtl="0" algn="l">
              <a:spcBef>
                <a:spcPts val="0"/>
              </a:spcBef>
              <a:spcAft>
                <a:spcPts val="0"/>
              </a:spcAft>
              <a:buSzPts val="2400"/>
              <a:buChar char="○"/>
            </a:pPr>
            <a:r>
              <a:rPr lang="en"/>
              <a:t>Costs $$$, but easiest and fastest way to improve performance.</a:t>
            </a:r>
            <a:endParaRPr/>
          </a:p>
          <a:p>
            <a:pPr indent="-381000" lvl="2" marL="1371600" rtl="0" algn="l">
              <a:spcBef>
                <a:spcPts val="0"/>
              </a:spcBef>
              <a:spcAft>
                <a:spcPts val="0"/>
              </a:spcAft>
              <a:buSzPts val="2400"/>
              <a:buChar char="■"/>
            </a:pPr>
            <a:r>
              <a:rPr lang="en"/>
              <a:t>Sometimes even the cheapest way to improve.</a:t>
            </a:r>
            <a:endParaRPr/>
          </a:p>
        </p:txBody>
      </p:sp>
      <p:sp>
        <p:nvSpPr>
          <p:cNvPr id="245" name="Google Shape;245;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Perspective</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Architectural Perspectives</a:t>
            </a:r>
            <a:r>
              <a:rPr b="1" i="1" lang="en"/>
              <a:t> </a:t>
            </a:r>
            <a:r>
              <a:rPr lang="en"/>
              <a:t>are used to discuss how particular quality attributes affect each view of the overall architecture. </a:t>
            </a:r>
            <a:endParaRPr/>
          </a:p>
          <a:p>
            <a:pPr indent="-419100" lvl="0" marL="457200" rtl="0" algn="l">
              <a:spcBef>
                <a:spcPts val="0"/>
              </a:spcBef>
              <a:spcAft>
                <a:spcPts val="0"/>
              </a:spcAft>
              <a:buSzPts val="3000"/>
              <a:buChar char="●"/>
            </a:pPr>
            <a:r>
              <a:rPr lang="en"/>
              <a:t>A perspective is a collection of activities, tactics, and guidelines used to ensure that a system exhibits the chosen set of quality attributes. </a:t>
            </a:r>
            <a:endParaRPr/>
          </a:p>
          <a:p>
            <a:pPr indent="-381000" lvl="1" marL="914400" rtl="0" algn="l">
              <a:spcBef>
                <a:spcPts val="0"/>
              </a:spcBef>
              <a:spcAft>
                <a:spcPts val="0"/>
              </a:spcAft>
              <a:buSzPts val="2400"/>
              <a:buChar char="○"/>
            </a:pPr>
            <a:r>
              <a:rPr lang="en"/>
              <a:t>Systemizes what a good architect does: studies properties, assesses architectural choices, selects and applies tactics to ensure quality.</a:t>
            </a:r>
            <a:endParaRPr/>
          </a:p>
          <a:p>
            <a:pPr indent="0" lvl="0" marL="0" marR="0" rtl="0" algn="l">
              <a:lnSpc>
                <a:spcPct val="100000"/>
              </a:lnSpc>
              <a:spcBef>
                <a:spcPts val="600"/>
              </a:spcBef>
              <a:spcAft>
                <a:spcPts val="0"/>
              </a:spcAft>
              <a:buNone/>
            </a:pPr>
            <a:r>
              <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 Resources</a:t>
            </a:r>
            <a:endParaRPr/>
          </a:p>
        </p:txBody>
      </p:sp>
      <p:sp>
        <p:nvSpPr>
          <p:cNvPr id="251" name="Google Shape;251;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Introduce Concurrency</a:t>
            </a:r>
            <a:endParaRPr/>
          </a:p>
          <a:p>
            <a:pPr indent="-381000" lvl="1" marL="914400" rtl="0" algn="l">
              <a:spcBef>
                <a:spcPts val="0"/>
              </a:spcBef>
              <a:spcAft>
                <a:spcPts val="0"/>
              </a:spcAft>
              <a:buSzPts val="2400"/>
              <a:buChar char="○"/>
            </a:pPr>
            <a:r>
              <a:rPr lang="en"/>
              <a:t>Blocked time can be reduced by executing requests in parallel.</a:t>
            </a:r>
            <a:endParaRPr/>
          </a:p>
          <a:p>
            <a:pPr indent="-381000" lvl="1" marL="914400" rtl="0" algn="l">
              <a:spcBef>
                <a:spcPts val="0"/>
              </a:spcBef>
              <a:spcAft>
                <a:spcPts val="0"/>
              </a:spcAft>
              <a:buSzPts val="2400"/>
              <a:buChar char="○"/>
            </a:pPr>
            <a:r>
              <a:rPr lang="en"/>
              <a:t>Process different event streams on different threads.</a:t>
            </a:r>
            <a:endParaRPr/>
          </a:p>
          <a:p>
            <a:pPr indent="-381000" lvl="2" marL="1371600" rtl="0" algn="l">
              <a:spcBef>
                <a:spcPts val="0"/>
              </a:spcBef>
              <a:spcAft>
                <a:spcPts val="0"/>
              </a:spcAft>
              <a:buSzPts val="2400"/>
              <a:buChar char="■"/>
            </a:pPr>
            <a:r>
              <a:rPr lang="en"/>
              <a:t>Add threads for new activities. </a:t>
            </a:r>
            <a:endParaRPr/>
          </a:p>
          <a:p>
            <a:pPr indent="-381000" lvl="1" marL="914400" rtl="0" algn="l">
              <a:spcBef>
                <a:spcPts val="0"/>
              </a:spcBef>
              <a:spcAft>
                <a:spcPts val="0"/>
              </a:spcAft>
              <a:buSzPts val="2400"/>
              <a:buChar char="○"/>
            </a:pPr>
            <a:r>
              <a:rPr lang="en"/>
              <a:t>Can schedule actions to maximize fairness (all requests get equal time) or throughput (shortest time to finish first).</a:t>
            </a:r>
            <a:endParaRPr/>
          </a:p>
          <a:p>
            <a:pPr indent="-419100" lvl="0" marL="457200" rtl="0" algn="l">
              <a:spcBef>
                <a:spcPts val="0"/>
              </a:spcBef>
              <a:spcAft>
                <a:spcPts val="0"/>
              </a:spcAft>
              <a:buSzPts val="3000"/>
              <a:buChar char="●"/>
            </a:pPr>
            <a:r>
              <a:rPr lang="en"/>
              <a:t>Maintain Clones of Elements</a:t>
            </a:r>
            <a:endParaRPr/>
          </a:p>
          <a:p>
            <a:pPr indent="-381000" lvl="1" marL="914400" rtl="0" algn="l">
              <a:spcBef>
                <a:spcPts val="0"/>
              </a:spcBef>
              <a:spcAft>
                <a:spcPts val="0"/>
              </a:spcAft>
              <a:buSzPts val="2400"/>
              <a:buChar char="○"/>
            </a:pPr>
            <a:r>
              <a:rPr lang="en"/>
              <a:t>Reduce contention by cloning servers to replicate computations. </a:t>
            </a:r>
            <a:endParaRPr/>
          </a:p>
          <a:p>
            <a:pPr indent="-381000" lvl="1" marL="914400" rtl="0" algn="l">
              <a:spcBef>
                <a:spcPts val="0"/>
              </a:spcBef>
              <a:spcAft>
                <a:spcPts val="0"/>
              </a:spcAft>
              <a:buSzPts val="2400"/>
              <a:buChar char="○"/>
            </a:pPr>
            <a:r>
              <a:rPr lang="en"/>
              <a:t>Assign work to available servers.</a:t>
            </a:r>
            <a:endParaRPr/>
          </a:p>
        </p:txBody>
      </p:sp>
      <p:sp>
        <p:nvSpPr>
          <p:cNvPr id="252" name="Google Shape;252;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 Resources</a:t>
            </a:r>
            <a:endParaRPr/>
          </a:p>
        </p:txBody>
      </p:sp>
      <p:sp>
        <p:nvSpPr>
          <p:cNvPr id="258" name="Google Shape;258;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Maintain Copies of Data</a:t>
            </a:r>
            <a:endParaRPr/>
          </a:p>
          <a:p>
            <a:pPr indent="-381000" lvl="1" marL="914400" rtl="0" algn="l">
              <a:spcBef>
                <a:spcPts val="0"/>
              </a:spcBef>
              <a:spcAft>
                <a:spcPts val="0"/>
              </a:spcAft>
              <a:buSzPts val="2400"/>
              <a:buChar char="○"/>
            </a:pPr>
            <a:r>
              <a:rPr lang="en"/>
              <a:t>Cache data on storage with different access speeds.</a:t>
            </a:r>
            <a:endParaRPr/>
          </a:p>
          <a:p>
            <a:pPr indent="-381000" lvl="2" marL="1371600" rtl="0" algn="l">
              <a:spcBef>
                <a:spcPts val="0"/>
              </a:spcBef>
              <a:spcAft>
                <a:spcPts val="0"/>
              </a:spcAft>
              <a:buSzPts val="2400"/>
              <a:buChar char="■"/>
            </a:pPr>
            <a:r>
              <a:rPr lang="en"/>
              <a:t>In-memory, stored to disk.</a:t>
            </a:r>
            <a:endParaRPr/>
          </a:p>
          <a:p>
            <a:pPr indent="-381000" lvl="2" marL="1371600" rtl="0" algn="l">
              <a:spcBef>
                <a:spcPts val="0"/>
              </a:spcBef>
              <a:spcAft>
                <a:spcPts val="0"/>
              </a:spcAft>
              <a:buSzPts val="2400"/>
              <a:buChar char="■"/>
            </a:pPr>
            <a:r>
              <a:rPr lang="en"/>
              <a:t>Locally or on a server.</a:t>
            </a:r>
            <a:endParaRPr/>
          </a:p>
          <a:p>
            <a:pPr indent="-381000" lvl="1" marL="914400" rtl="0" algn="l">
              <a:spcBef>
                <a:spcPts val="0"/>
              </a:spcBef>
              <a:spcAft>
                <a:spcPts val="0"/>
              </a:spcAft>
              <a:buSzPts val="2400"/>
              <a:buChar char="○"/>
            </a:pPr>
            <a:r>
              <a:rPr lang="en"/>
              <a:t>Maintaining copies reduces contention from simultaneous access.</a:t>
            </a:r>
            <a:endParaRPr/>
          </a:p>
          <a:p>
            <a:pPr indent="-381000" lvl="1" marL="914400" rtl="0" algn="l">
              <a:spcBef>
                <a:spcPts val="0"/>
              </a:spcBef>
              <a:spcAft>
                <a:spcPts val="0"/>
              </a:spcAft>
              <a:buSzPts val="2400"/>
              <a:buChar char="○"/>
            </a:pPr>
            <a:r>
              <a:rPr lang="en"/>
              <a:t>Need to keep all copies of data consistent.</a:t>
            </a:r>
            <a:endParaRPr/>
          </a:p>
          <a:p>
            <a:pPr indent="-381000" lvl="1" marL="914400" rtl="0" algn="l">
              <a:spcBef>
                <a:spcPts val="0"/>
              </a:spcBef>
              <a:spcAft>
                <a:spcPts val="0"/>
              </a:spcAft>
              <a:buSzPts val="2400"/>
              <a:buChar char="○"/>
            </a:pPr>
            <a:r>
              <a:rPr lang="en"/>
              <a:t>Need to choose what to cache.</a:t>
            </a:r>
            <a:endParaRPr/>
          </a:p>
          <a:p>
            <a:pPr indent="-381000" lvl="2" marL="1371600" rtl="0" algn="l">
              <a:spcBef>
                <a:spcPts val="0"/>
              </a:spcBef>
              <a:spcAft>
                <a:spcPts val="0"/>
              </a:spcAft>
              <a:buSzPts val="2400"/>
              <a:buChar char="■"/>
            </a:pPr>
            <a:r>
              <a:rPr lang="en"/>
              <a:t>Recently requested items.</a:t>
            </a:r>
            <a:endParaRPr/>
          </a:p>
          <a:p>
            <a:pPr indent="-381000" lvl="2" marL="1371600" rtl="0" algn="l">
              <a:spcBef>
                <a:spcPts val="0"/>
              </a:spcBef>
              <a:spcAft>
                <a:spcPts val="0"/>
              </a:spcAft>
              <a:buSzPts val="2400"/>
              <a:buChar char="■"/>
            </a:pPr>
            <a:r>
              <a:rPr lang="en"/>
              <a:t>Predict based on user behavior and pre-cache.</a:t>
            </a:r>
            <a:endParaRPr/>
          </a:p>
        </p:txBody>
      </p:sp>
      <p:sp>
        <p:nvSpPr>
          <p:cNvPr id="259" name="Google Shape;259;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 Resources</a:t>
            </a:r>
            <a:endParaRPr/>
          </a:p>
        </p:txBody>
      </p:sp>
      <p:sp>
        <p:nvSpPr>
          <p:cNvPr id="265" name="Google Shape;265;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Consolidate Related Workload</a:t>
            </a:r>
            <a:endParaRPr/>
          </a:p>
          <a:p>
            <a:pPr indent="-381000" lvl="1" marL="914400" rtl="0" algn="l">
              <a:spcBef>
                <a:spcPts val="0"/>
              </a:spcBef>
              <a:spcAft>
                <a:spcPts val="0"/>
              </a:spcAft>
              <a:buSzPts val="2400"/>
              <a:buChar char="○"/>
            </a:pPr>
            <a:r>
              <a:rPr lang="en"/>
              <a:t>Many operations require contextual information.</a:t>
            </a:r>
            <a:endParaRPr/>
          </a:p>
          <a:p>
            <a:pPr indent="-381000" lvl="1" marL="914400" rtl="0" algn="l">
              <a:spcBef>
                <a:spcPts val="0"/>
              </a:spcBef>
              <a:spcAft>
                <a:spcPts val="0"/>
              </a:spcAft>
              <a:buSzPts val="2400"/>
              <a:buChar char="○"/>
            </a:pPr>
            <a:r>
              <a:rPr lang="en"/>
              <a:t>Managing this information adds overhead when operation is small or context is expensive to load.</a:t>
            </a:r>
            <a:endParaRPr/>
          </a:p>
          <a:p>
            <a:pPr indent="-381000" lvl="1" marL="914400" rtl="0" algn="l">
              <a:spcBef>
                <a:spcPts val="0"/>
              </a:spcBef>
              <a:spcAft>
                <a:spcPts val="0"/>
              </a:spcAft>
              <a:buSzPts val="2400"/>
              <a:buChar char="○"/>
            </a:pPr>
            <a:r>
              <a:rPr lang="en"/>
              <a:t>Consolidate related tasks into batches and process groups of related requests at once. </a:t>
            </a:r>
            <a:endParaRPr/>
          </a:p>
          <a:p>
            <a:pPr indent="-381000" lvl="2" marL="1371600" rtl="0" algn="l">
              <a:spcBef>
                <a:spcPts val="0"/>
              </a:spcBef>
              <a:spcAft>
                <a:spcPts val="0"/>
              </a:spcAft>
              <a:buSzPts val="2400"/>
              <a:buChar char="■"/>
            </a:pPr>
            <a:r>
              <a:rPr lang="en"/>
              <a:t>Single initialization, single tear-down.</a:t>
            </a:r>
            <a:endParaRPr/>
          </a:p>
          <a:p>
            <a:pPr indent="-381000" lvl="1" marL="914400" rtl="0" algn="l">
              <a:spcBef>
                <a:spcPts val="0"/>
              </a:spcBef>
              <a:spcAft>
                <a:spcPts val="0"/>
              </a:spcAft>
              <a:buSzPts val="2400"/>
              <a:buChar char="○"/>
            </a:pPr>
            <a:r>
              <a:rPr lang="en"/>
              <a:t>Can also try to reuse operations or results between related jobs. </a:t>
            </a:r>
            <a:endParaRPr/>
          </a:p>
          <a:p>
            <a:pPr indent="-381000" lvl="2" marL="1371600" rtl="0" algn="l">
              <a:spcBef>
                <a:spcPts val="0"/>
              </a:spcBef>
              <a:spcAft>
                <a:spcPts val="0"/>
              </a:spcAft>
              <a:buSzPts val="2400"/>
              <a:buChar char="■"/>
            </a:pPr>
            <a:r>
              <a:rPr lang="en"/>
              <a:t>Can be considered as part of the architecture.</a:t>
            </a:r>
            <a:endParaRPr/>
          </a:p>
        </p:txBody>
      </p:sp>
      <p:sp>
        <p:nvSpPr>
          <p:cNvPr id="266" name="Google Shape;266;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Manage Resources</a:t>
            </a:r>
            <a:endParaRPr/>
          </a:p>
        </p:txBody>
      </p:sp>
      <p:sp>
        <p:nvSpPr>
          <p:cNvPr id="272" name="Google Shape;272;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Bound Queue Sizes</a:t>
            </a:r>
            <a:endParaRPr/>
          </a:p>
          <a:p>
            <a:pPr indent="-381000" lvl="1" marL="914400" rtl="0" algn="l">
              <a:spcBef>
                <a:spcPts val="0"/>
              </a:spcBef>
              <a:spcAft>
                <a:spcPts val="0"/>
              </a:spcAft>
              <a:buSzPts val="2400"/>
              <a:buChar char="○"/>
            </a:pPr>
            <a:r>
              <a:rPr lang="en"/>
              <a:t>Control number of queued arrivals, reducing resources needed to process the arrivals.</a:t>
            </a:r>
            <a:endParaRPr/>
          </a:p>
          <a:p>
            <a:pPr indent="-381000" lvl="1" marL="914400" rtl="0" algn="l">
              <a:spcBef>
                <a:spcPts val="0"/>
              </a:spcBef>
              <a:spcAft>
                <a:spcPts val="0"/>
              </a:spcAft>
              <a:buSzPts val="2400"/>
              <a:buChar char="○"/>
            </a:pPr>
            <a:r>
              <a:rPr lang="en"/>
              <a:t>Need to decide what to do if queue fills.</a:t>
            </a:r>
            <a:endParaRPr/>
          </a:p>
          <a:p>
            <a:pPr indent="-381000" lvl="2" marL="1371600" rtl="0" algn="l">
              <a:spcBef>
                <a:spcPts val="0"/>
              </a:spcBef>
              <a:spcAft>
                <a:spcPts val="0"/>
              </a:spcAft>
              <a:buSzPts val="2400"/>
              <a:buChar char="■"/>
            </a:pPr>
            <a:r>
              <a:rPr lang="en"/>
              <a:t>Is it alright not to respond to lost events?</a:t>
            </a:r>
            <a:endParaRPr/>
          </a:p>
          <a:p>
            <a:pPr indent="-419100" lvl="0" marL="457200" rtl="0" algn="l">
              <a:spcBef>
                <a:spcPts val="0"/>
              </a:spcBef>
              <a:spcAft>
                <a:spcPts val="0"/>
              </a:spcAft>
              <a:buSzPts val="3000"/>
              <a:buChar char="●"/>
            </a:pPr>
            <a:r>
              <a:rPr lang="en"/>
              <a:t>Schedule Resources</a:t>
            </a:r>
            <a:endParaRPr/>
          </a:p>
          <a:p>
            <a:pPr indent="-381000" lvl="1" marL="914400" rtl="0" algn="l">
              <a:spcBef>
                <a:spcPts val="0"/>
              </a:spcBef>
              <a:spcAft>
                <a:spcPts val="0"/>
              </a:spcAft>
              <a:buSzPts val="2400"/>
              <a:buChar char="○"/>
            </a:pPr>
            <a:r>
              <a:rPr lang="en"/>
              <a:t>If contention exists, resource access must be scheduled.</a:t>
            </a:r>
            <a:endParaRPr/>
          </a:p>
          <a:p>
            <a:pPr indent="-381000" lvl="1" marL="914400" rtl="0" algn="l">
              <a:spcBef>
                <a:spcPts val="0"/>
              </a:spcBef>
              <a:spcAft>
                <a:spcPts val="0"/>
              </a:spcAft>
              <a:buSzPts val="2400"/>
              <a:buChar char="○"/>
            </a:pPr>
            <a:r>
              <a:rPr lang="en"/>
              <a:t>Processors, buffers, networks all operate on schedules.</a:t>
            </a:r>
            <a:endParaRPr/>
          </a:p>
          <a:p>
            <a:pPr indent="-381000" lvl="1" marL="914400" rtl="0" algn="l">
              <a:spcBef>
                <a:spcPts val="0"/>
              </a:spcBef>
              <a:spcAft>
                <a:spcPts val="0"/>
              </a:spcAft>
              <a:buSzPts val="2400"/>
              <a:buChar char="○"/>
            </a:pPr>
            <a:r>
              <a:rPr lang="en"/>
              <a:t>Understand how to use each resource and choose an appropriate scheduling strategy.</a:t>
            </a:r>
            <a:endParaRPr/>
          </a:p>
        </p:txBody>
      </p:sp>
      <p:sp>
        <p:nvSpPr>
          <p:cNvPr id="273" name="Google Shape;273;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Scheduling Policies</a:t>
            </a:r>
            <a:endParaRPr/>
          </a:p>
        </p:txBody>
      </p:sp>
      <p:sp>
        <p:nvSpPr>
          <p:cNvPr id="279" name="Google Shape;279;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All scheduling policies assign priorities.</a:t>
            </a:r>
            <a:endParaRPr/>
          </a:p>
          <a:p>
            <a:pPr indent="-381000" lvl="1" marL="914400" rtl="0" algn="l">
              <a:spcBef>
                <a:spcPts val="0"/>
              </a:spcBef>
              <a:spcAft>
                <a:spcPts val="0"/>
              </a:spcAft>
              <a:buSzPts val="2400"/>
              <a:buChar char="○"/>
            </a:pPr>
            <a:r>
              <a:rPr lang="en"/>
              <a:t>Simple: FIFO (first-in, first-out)</a:t>
            </a:r>
            <a:endParaRPr/>
          </a:p>
          <a:p>
            <a:pPr indent="-381000" lvl="1" marL="914400" rtl="0" algn="l">
              <a:spcBef>
                <a:spcPts val="0"/>
              </a:spcBef>
              <a:spcAft>
                <a:spcPts val="0"/>
              </a:spcAft>
              <a:buSzPts val="2400"/>
              <a:buChar char="○"/>
            </a:pPr>
            <a:r>
              <a:rPr lang="en"/>
              <a:t>Can be tied to deadline of a request or importance.</a:t>
            </a:r>
            <a:endParaRPr/>
          </a:p>
          <a:p>
            <a:pPr indent="-381000" lvl="1" marL="914400" rtl="0" algn="l">
              <a:spcBef>
                <a:spcPts val="0"/>
              </a:spcBef>
              <a:spcAft>
                <a:spcPts val="0"/>
              </a:spcAft>
              <a:buSzPts val="2400"/>
              <a:buChar char="○"/>
            </a:pPr>
            <a:r>
              <a:rPr lang="en"/>
              <a:t>Competing criteria: optimal resource use, importance, </a:t>
            </a:r>
            <a:r>
              <a:rPr lang="en"/>
              <a:t>minimization</a:t>
            </a:r>
            <a:r>
              <a:rPr lang="en"/>
              <a:t> of used resources, minimization of latency, maximizing throughput, preventing resource starvation.</a:t>
            </a:r>
            <a:endParaRPr/>
          </a:p>
          <a:p>
            <a:pPr indent="-419100" lvl="0" marL="457200" rtl="0" algn="l">
              <a:spcBef>
                <a:spcPts val="0"/>
              </a:spcBef>
              <a:spcAft>
                <a:spcPts val="0"/>
              </a:spcAft>
              <a:buSzPts val="3000"/>
              <a:buChar char="●"/>
            </a:pPr>
            <a:r>
              <a:rPr lang="en"/>
              <a:t>Events are dispatched to resources.</a:t>
            </a:r>
            <a:endParaRPr/>
          </a:p>
          <a:p>
            <a:pPr indent="-381000" lvl="1" marL="914400" rtl="0" algn="l">
              <a:spcBef>
                <a:spcPts val="0"/>
              </a:spcBef>
              <a:spcAft>
                <a:spcPts val="0"/>
              </a:spcAft>
              <a:buSzPts val="2400"/>
              <a:buChar char="○"/>
            </a:pPr>
            <a:r>
              <a:rPr lang="en"/>
              <a:t>Resource must be available. </a:t>
            </a:r>
            <a:endParaRPr/>
          </a:p>
          <a:p>
            <a:pPr indent="-381000" lvl="1" marL="914400" rtl="0" algn="l">
              <a:spcBef>
                <a:spcPts val="0"/>
              </a:spcBef>
              <a:spcAft>
                <a:spcPts val="0"/>
              </a:spcAft>
              <a:buSzPts val="2400"/>
              <a:buChar char="○"/>
            </a:pPr>
            <a:r>
              <a:rPr lang="en"/>
              <a:t>Can require preempting the current user.</a:t>
            </a:r>
            <a:endParaRPr/>
          </a:p>
          <a:p>
            <a:pPr indent="-381000" lvl="2" marL="1371600" rtl="0" algn="l">
              <a:spcBef>
                <a:spcPts val="0"/>
              </a:spcBef>
              <a:spcAft>
                <a:spcPts val="0"/>
              </a:spcAft>
              <a:buSzPts val="2400"/>
              <a:buChar char="■"/>
            </a:pPr>
            <a:r>
              <a:rPr lang="en"/>
              <a:t>Can occur anytime, at specific points, or only if the process is allowed to preempted. </a:t>
            </a:r>
            <a:endParaRPr/>
          </a:p>
        </p:txBody>
      </p:sp>
      <p:sp>
        <p:nvSpPr>
          <p:cNvPr id="280" name="Google Shape;280;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Scheduling Policies</a:t>
            </a:r>
            <a:endParaRPr/>
          </a:p>
        </p:txBody>
      </p:sp>
      <p:sp>
        <p:nvSpPr>
          <p:cNvPr id="286" name="Google Shape;286;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First-In, First-Out (FIFO)</a:t>
            </a:r>
            <a:endParaRPr/>
          </a:p>
          <a:p>
            <a:pPr indent="-381000" lvl="1" marL="914400" rtl="0" algn="l">
              <a:spcBef>
                <a:spcPts val="0"/>
              </a:spcBef>
              <a:spcAft>
                <a:spcPts val="0"/>
              </a:spcAft>
              <a:buSzPts val="2400"/>
              <a:buChar char="○"/>
            </a:pPr>
            <a:r>
              <a:rPr lang="en"/>
              <a:t>All requests are treated equally.</a:t>
            </a:r>
            <a:endParaRPr/>
          </a:p>
          <a:p>
            <a:pPr indent="-381000" lvl="1" marL="914400" rtl="0" algn="l">
              <a:spcBef>
                <a:spcPts val="0"/>
              </a:spcBef>
              <a:spcAft>
                <a:spcPts val="0"/>
              </a:spcAft>
              <a:buSzPts val="2400"/>
              <a:buChar char="○"/>
            </a:pPr>
            <a:r>
              <a:rPr lang="en"/>
              <a:t>All requests are satisfied in the order they arrive.</a:t>
            </a:r>
            <a:endParaRPr/>
          </a:p>
          <a:p>
            <a:pPr indent="-381000" lvl="1" marL="914400" rtl="0" algn="l">
              <a:spcBef>
                <a:spcPts val="0"/>
              </a:spcBef>
              <a:spcAft>
                <a:spcPts val="0"/>
              </a:spcAft>
              <a:buSzPts val="2400"/>
              <a:buChar char="○"/>
            </a:pPr>
            <a:r>
              <a:rPr lang="en"/>
              <a:t>Easy to implement and manage.</a:t>
            </a:r>
            <a:endParaRPr/>
          </a:p>
          <a:p>
            <a:pPr indent="-381000" lvl="1" marL="914400" rtl="0" algn="l">
              <a:spcBef>
                <a:spcPts val="0"/>
              </a:spcBef>
              <a:spcAft>
                <a:spcPts val="0"/>
              </a:spcAft>
              <a:buSzPts val="2400"/>
              <a:buChar char="○"/>
            </a:pPr>
            <a:r>
              <a:rPr lang="en"/>
              <a:t>One </a:t>
            </a:r>
            <a:r>
              <a:rPr lang="en"/>
              <a:t>request</a:t>
            </a:r>
            <a:r>
              <a:rPr lang="en"/>
              <a:t> can be stuck behind a slow request for a long time.</a:t>
            </a:r>
            <a:endParaRPr/>
          </a:p>
          <a:p>
            <a:pPr indent="-381000" lvl="2" marL="1371600" rtl="0" algn="l">
              <a:spcBef>
                <a:spcPts val="0"/>
              </a:spcBef>
              <a:spcAft>
                <a:spcPts val="0"/>
              </a:spcAft>
              <a:buSzPts val="2400"/>
              <a:buChar char="■"/>
            </a:pPr>
            <a:r>
              <a:rPr lang="en"/>
              <a:t>If all are </a:t>
            </a:r>
            <a:r>
              <a:rPr b="1" lang="en"/>
              <a:t>truly</a:t>
            </a:r>
            <a:r>
              <a:rPr lang="en"/>
              <a:t> equal, this is fine.</a:t>
            </a:r>
            <a:endParaRPr/>
          </a:p>
          <a:p>
            <a:pPr indent="-381000" lvl="2" marL="1371600" rtl="0" algn="l">
              <a:spcBef>
                <a:spcPts val="0"/>
              </a:spcBef>
              <a:spcAft>
                <a:spcPts val="0"/>
              </a:spcAft>
              <a:buSzPts val="2400"/>
              <a:buChar char="■"/>
            </a:pPr>
            <a:r>
              <a:rPr lang="en"/>
              <a:t>If some have higher priority, this is a problem.</a:t>
            </a:r>
            <a:endParaRPr/>
          </a:p>
        </p:txBody>
      </p:sp>
      <p:sp>
        <p:nvSpPr>
          <p:cNvPr id="287" name="Google Shape;287;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Scheduling Policies</a:t>
            </a:r>
            <a:endParaRPr/>
          </a:p>
        </p:txBody>
      </p:sp>
      <p:sp>
        <p:nvSpPr>
          <p:cNvPr id="293" name="Google Shape;293;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Fixed-priority Scheduling</a:t>
            </a:r>
            <a:endParaRPr/>
          </a:p>
          <a:p>
            <a:pPr indent="-381000" lvl="1" marL="914400" rtl="0" algn="l">
              <a:spcBef>
                <a:spcPts val="0"/>
              </a:spcBef>
              <a:spcAft>
                <a:spcPts val="0"/>
              </a:spcAft>
              <a:buSzPts val="2400"/>
              <a:buChar char="○"/>
            </a:pPr>
            <a:r>
              <a:rPr lang="en"/>
              <a:t>Assigned each request a priority and assigns resources in priority order.</a:t>
            </a:r>
            <a:endParaRPr/>
          </a:p>
          <a:p>
            <a:pPr indent="-381000" lvl="2" marL="1371600" rtl="0" algn="l">
              <a:spcBef>
                <a:spcPts val="0"/>
              </a:spcBef>
              <a:spcAft>
                <a:spcPts val="0"/>
              </a:spcAft>
              <a:buSzPts val="2400"/>
              <a:buChar char="■"/>
            </a:pPr>
            <a:r>
              <a:rPr lang="en"/>
              <a:t>Ensures better service for high </a:t>
            </a:r>
            <a:r>
              <a:rPr lang="en"/>
              <a:t>priority</a:t>
            </a:r>
            <a:r>
              <a:rPr lang="en"/>
              <a:t> requests.</a:t>
            </a:r>
            <a:endParaRPr/>
          </a:p>
          <a:p>
            <a:pPr indent="-381000" lvl="2" marL="1371600" rtl="0" algn="l">
              <a:spcBef>
                <a:spcPts val="0"/>
              </a:spcBef>
              <a:spcAft>
                <a:spcPts val="0"/>
              </a:spcAft>
              <a:buSzPts val="2400"/>
              <a:buChar char="■"/>
            </a:pPr>
            <a:r>
              <a:rPr lang="en"/>
              <a:t>Low-priority requests may never be completed.</a:t>
            </a:r>
            <a:endParaRPr/>
          </a:p>
          <a:p>
            <a:pPr indent="-381000" lvl="1" marL="914400" rtl="0" algn="l">
              <a:spcBef>
                <a:spcPts val="0"/>
              </a:spcBef>
              <a:spcAft>
                <a:spcPts val="0"/>
              </a:spcAft>
              <a:buSzPts val="2400"/>
              <a:buChar char="○"/>
            </a:pPr>
            <a:r>
              <a:rPr b="1" lang="en"/>
              <a:t>Semantic Importance:</a:t>
            </a:r>
            <a:r>
              <a:rPr lang="en"/>
              <a:t> Each stream assigned a static priority based on task characteristics. </a:t>
            </a:r>
            <a:endParaRPr/>
          </a:p>
          <a:p>
            <a:pPr indent="-381000" lvl="1" marL="914400" rtl="0" algn="l">
              <a:spcBef>
                <a:spcPts val="0"/>
              </a:spcBef>
              <a:spcAft>
                <a:spcPts val="0"/>
              </a:spcAft>
              <a:buSzPts val="2400"/>
              <a:buChar char="○"/>
            </a:pPr>
            <a:r>
              <a:rPr b="1" lang="en"/>
              <a:t>Deadline Monotonic:</a:t>
            </a:r>
            <a:r>
              <a:rPr lang="en"/>
              <a:t> Higher priority assigned to streams with shorter real-time deadlines. </a:t>
            </a:r>
            <a:endParaRPr/>
          </a:p>
          <a:p>
            <a:pPr indent="-381000" lvl="1" marL="914400" rtl="0" algn="l">
              <a:spcBef>
                <a:spcPts val="0"/>
              </a:spcBef>
              <a:spcAft>
                <a:spcPts val="0"/>
              </a:spcAft>
              <a:buSzPts val="2400"/>
              <a:buChar char="○"/>
            </a:pPr>
            <a:r>
              <a:rPr b="1" lang="en"/>
              <a:t>Rate Monotonic: </a:t>
            </a:r>
            <a:r>
              <a:rPr lang="en"/>
              <a:t>Higher priority assigned to streams that take less time to complete.</a:t>
            </a:r>
            <a:endParaRPr/>
          </a:p>
        </p:txBody>
      </p:sp>
      <p:sp>
        <p:nvSpPr>
          <p:cNvPr id="294" name="Google Shape;294;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Scheduling Policies</a:t>
            </a:r>
            <a:endParaRPr/>
          </a:p>
        </p:txBody>
      </p:sp>
      <p:sp>
        <p:nvSpPr>
          <p:cNvPr id="300" name="Google Shape;300;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Requests can be assigned priorities dynamically as well.</a:t>
            </a:r>
            <a:endParaRPr/>
          </a:p>
          <a:p>
            <a:pPr indent="-381000" lvl="1" marL="914400" rtl="0" algn="l">
              <a:spcBef>
                <a:spcPts val="0"/>
              </a:spcBef>
              <a:spcAft>
                <a:spcPts val="0"/>
              </a:spcAft>
              <a:buSzPts val="2400"/>
              <a:buChar char="○"/>
            </a:pPr>
            <a:r>
              <a:rPr b="1" lang="en"/>
              <a:t>Round-Robin: </a:t>
            </a:r>
            <a:endParaRPr b="1"/>
          </a:p>
          <a:p>
            <a:pPr indent="-381000" lvl="2" marL="1371600" rtl="0" algn="l">
              <a:spcBef>
                <a:spcPts val="0"/>
              </a:spcBef>
              <a:spcAft>
                <a:spcPts val="0"/>
              </a:spcAft>
              <a:buSzPts val="2400"/>
              <a:buChar char="■"/>
            </a:pPr>
            <a:r>
              <a:rPr lang="en"/>
              <a:t>Order all requests, and assign resources to the next request in that order. </a:t>
            </a:r>
            <a:endParaRPr/>
          </a:p>
          <a:p>
            <a:pPr indent="-381000" lvl="1" marL="914400" rtl="0" algn="l">
              <a:spcBef>
                <a:spcPts val="0"/>
              </a:spcBef>
              <a:spcAft>
                <a:spcPts val="0"/>
              </a:spcAft>
              <a:buSzPts val="2400"/>
              <a:buChar char="○"/>
            </a:pPr>
            <a:r>
              <a:rPr b="1" lang="en"/>
              <a:t>Earliest-Deadline-First:</a:t>
            </a:r>
            <a:endParaRPr b="1"/>
          </a:p>
          <a:p>
            <a:pPr indent="-381000" lvl="2" marL="1371600" rtl="0" algn="l">
              <a:spcBef>
                <a:spcPts val="0"/>
              </a:spcBef>
              <a:spcAft>
                <a:spcPts val="0"/>
              </a:spcAft>
              <a:buSzPts val="2400"/>
              <a:buChar char="■"/>
            </a:pPr>
            <a:r>
              <a:rPr lang="en"/>
              <a:t>Assigns priorities based on the pending request with earliest deadline.</a:t>
            </a:r>
            <a:endParaRPr/>
          </a:p>
          <a:p>
            <a:pPr indent="-381000" lvl="1" marL="914400" rtl="0" algn="l">
              <a:spcBef>
                <a:spcPts val="0"/>
              </a:spcBef>
              <a:spcAft>
                <a:spcPts val="0"/>
              </a:spcAft>
              <a:buSzPts val="2400"/>
              <a:buChar char="○"/>
            </a:pPr>
            <a:r>
              <a:rPr b="1" lang="en"/>
              <a:t>Least-Slack-First: </a:t>
            </a:r>
            <a:endParaRPr b="1"/>
          </a:p>
          <a:p>
            <a:pPr indent="-381000" lvl="2" marL="1371600" rtl="0" algn="l">
              <a:spcBef>
                <a:spcPts val="0"/>
              </a:spcBef>
              <a:spcAft>
                <a:spcPts val="0"/>
              </a:spcAft>
              <a:buSzPts val="2400"/>
              <a:buChar char="■"/>
            </a:pPr>
            <a:r>
              <a:rPr lang="en"/>
              <a:t>Assigns highest priority to job with the least “slack time” (difference between remaining </a:t>
            </a:r>
            <a:r>
              <a:rPr lang="en"/>
              <a:t>execution</a:t>
            </a:r>
            <a:r>
              <a:rPr lang="en"/>
              <a:t> time and time to job’s deadline)</a:t>
            </a:r>
            <a:endParaRPr/>
          </a:p>
        </p:txBody>
      </p:sp>
      <p:sp>
        <p:nvSpPr>
          <p:cNvPr id="301" name="Google Shape;301;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Optimize Repeated Processing</a:t>
            </a:r>
            <a:endParaRPr/>
          </a:p>
        </p:txBody>
      </p:sp>
      <p:sp>
        <p:nvSpPr>
          <p:cNvPr id="307" name="Google Shape;307;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Systems spend 80% of time running 20% of code, so focus on optimizing that 20%.</a:t>
            </a:r>
            <a:endParaRPr/>
          </a:p>
          <a:p>
            <a:pPr indent="-381000" lvl="1" marL="914400" rtl="0" algn="l">
              <a:spcBef>
                <a:spcPts val="0"/>
              </a:spcBef>
              <a:spcAft>
                <a:spcPts val="0"/>
              </a:spcAft>
              <a:buSzPts val="2400"/>
              <a:buChar char="○"/>
            </a:pPr>
            <a:r>
              <a:rPr lang="en"/>
              <a:t>Total Cost = Invocation Cost * Invocation Frequency</a:t>
            </a:r>
            <a:endParaRPr/>
          </a:p>
          <a:p>
            <a:pPr indent="-419100" lvl="0" marL="457200" rtl="0" algn="l">
              <a:spcBef>
                <a:spcPts val="0"/>
              </a:spcBef>
              <a:spcAft>
                <a:spcPts val="0"/>
              </a:spcAft>
              <a:buSzPts val="3000"/>
              <a:buChar char="●"/>
            </a:pPr>
            <a:r>
              <a:rPr lang="en"/>
              <a:t>Rank operations by their cost, and focus on the operations on top of that list.</a:t>
            </a:r>
            <a:endParaRPr/>
          </a:p>
          <a:p>
            <a:pPr indent="-419100" lvl="0" marL="457200" rtl="0" algn="l">
              <a:spcBef>
                <a:spcPts val="0"/>
              </a:spcBef>
              <a:spcAft>
                <a:spcPts val="0"/>
              </a:spcAft>
              <a:buSzPts val="3000"/>
              <a:buChar char="●"/>
            </a:pPr>
            <a:r>
              <a:rPr lang="en"/>
              <a:t>Watch for cases where optimizing one operation harms performance of another.</a:t>
            </a:r>
            <a:endParaRPr/>
          </a:p>
          <a:p>
            <a:pPr indent="-381000" lvl="1" marL="914400" rtl="0" algn="l">
              <a:spcBef>
                <a:spcPts val="0"/>
              </a:spcBef>
              <a:spcAft>
                <a:spcPts val="0"/>
              </a:spcAft>
              <a:buSzPts val="2400"/>
              <a:buChar char="○"/>
            </a:pPr>
            <a:r>
              <a:rPr lang="en"/>
              <a:t>Message bus could create table of optimal routes.</a:t>
            </a:r>
            <a:endParaRPr/>
          </a:p>
          <a:p>
            <a:pPr indent="-381000" lvl="1" marL="914400" rtl="0" algn="l">
              <a:spcBef>
                <a:spcPts val="0"/>
              </a:spcBef>
              <a:spcAft>
                <a:spcPts val="0"/>
              </a:spcAft>
              <a:buSzPts val="2400"/>
              <a:buChar char="○"/>
            </a:pPr>
            <a:r>
              <a:rPr lang="en"/>
              <a:t>Would speed route selection (frequent activity)</a:t>
            </a:r>
            <a:endParaRPr/>
          </a:p>
          <a:p>
            <a:pPr indent="-381000" lvl="1" marL="914400" rtl="0" algn="l">
              <a:spcBef>
                <a:spcPts val="0"/>
              </a:spcBef>
              <a:spcAft>
                <a:spcPts val="0"/>
              </a:spcAft>
              <a:buSzPts val="2400"/>
              <a:buChar char="○"/>
            </a:pPr>
            <a:r>
              <a:rPr lang="en"/>
              <a:t>Trade-off: If a node or link is added, the table must be recalculated (expensive operation)</a:t>
            </a:r>
            <a:endParaRPr/>
          </a:p>
        </p:txBody>
      </p:sp>
      <p:sp>
        <p:nvSpPr>
          <p:cNvPr id="308" name="Google Shape;308;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Tactics in Action</a:t>
            </a:r>
            <a:endParaRPr/>
          </a:p>
        </p:txBody>
      </p:sp>
      <p:sp>
        <p:nvSpPr>
          <p:cNvPr id="314" name="Google Shape;314;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Road traffic engineers use the same tactics to improve highway systems.</a:t>
            </a:r>
            <a:endParaRPr/>
          </a:p>
          <a:p>
            <a:pPr indent="-381000" lvl="1" marL="914400" rtl="0" algn="l">
              <a:spcBef>
                <a:spcPts val="0"/>
              </a:spcBef>
              <a:spcAft>
                <a:spcPts val="0"/>
              </a:spcAft>
              <a:buSzPts val="2400"/>
              <a:buChar char="○"/>
            </a:pPr>
            <a:r>
              <a:rPr lang="en"/>
              <a:t>Manage event rate (lights to control highway entrance, cars queue for their turn)</a:t>
            </a:r>
            <a:endParaRPr/>
          </a:p>
          <a:p>
            <a:pPr indent="-381000" lvl="1" marL="914400" rtl="0" algn="l">
              <a:spcBef>
                <a:spcPts val="0"/>
              </a:spcBef>
              <a:spcAft>
                <a:spcPts val="0"/>
              </a:spcAft>
              <a:buSzPts val="2400"/>
              <a:buChar char="○"/>
            </a:pPr>
            <a:r>
              <a:rPr lang="en"/>
              <a:t>Prioritize events (emergency vehicles can change lights, some highways have HOV lanes)</a:t>
            </a:r>
            <a:endParaRPr/>
          </a:p>
          <a:p>
            <a:pPr indent="-381000" lvl="1" marL="914400" rtl="0" algn="l">
              <a:spcBef>
                <a:spcPts val="0"/>
              </a:spcBef>
              <a:spcAft>
                <a:spcPts val="0"/>
              </a:spcAft>
              <a:buSzPts val="2400"/>
              <a:buChar char="○"/>
            </a:pPr>
            <a:r>
              <a:rPr lang="en"/>
              <a:t>Maintain copies (add traffic lanes to roads)</a:t>
            </a:r>
            <a:endParaRPr/>
          </a:p>
          <a:p>
            <a:pPr indent="-419100" lvl="0" marL="457200" rtl="0" algn="l">
              <a:spcBef>
                <a:spcPts val="0"/>
              </a:spcBef>
              <a:spcAft>
                <a:spcPts val="0"/>
              </a:spcAft>
              <a:buSzPts val="3000"/>
              <a:buChar char="●"/>
            </a:pPr>
            <a:r>
              <a:rPr lang="en"/>
              <a:t>Users can also employ tactics.</a:t>
            </a:r>
            <a:endParaRPr/>
          </a:p>
          <a:p>
            <a:pPr indent="-381000" lvl="1" marL="914400" rtl="0" algn="l">
              <a:spcBef>
                <a:spcPts val="0"/>
              </a:spcBef>
              <a:spcAft>
                <a:spcPts val="0"/>
              </a:spcAft>
              <a:buSzPts val="2400"/>
              <a:buChar char="○"/>
            </a:pPr>
            <a:r>
              <a:rPr lang="en"/>
              <a:t>Increase resources (buy a faster car)</a:t>
            </a:r>
            <a:endParaRPr/>
          </a:p>
          <a:p>
            <a:pPr indent="-381000" lvl="1" marL="914400" rtl="0" algn="l">
              <a:spcBef>
                <a:spcPts val="0"/>
              </a:spcBef>
              <a:spcAft>
                <a:spcPts val="0"/>
              </a:spcAft>
              <a:buSzPts val="2400"/>
              <a:buChar char="○"/>
            </a:pPr>
            <a:r>
              <a:rPr lang="en"/>
              <a:t>Increase efficiency (find a faster or shorter route)</a:t>
            </a:r>
            <a:endParaRPr/>
          </a:p>
          <a:p>
            <a:pPr indent="-381000" lvl="1" marL="914400" rtl="0" algn="l">
              <a:spcBef>
                <a:spcPts val="0"/>
              </a:spcBef>
              <a:spcAft>
                <a:spcPts val="0"/>
              </a:spcAft>
              <a:buSzPts val="2400"/>
              <a:buChar char="○"/>
            </a:pPr>
            <a:r>
              <a:rPr lang="en"/>
              <a:t>Reduce overhead (driver closer to other cars, carpool)</a:t>
            </a:r>
            <a:endParaRPr/>
          </a:p>
        </p:txBody>
      </p:sp>
      <p:sp>
        <p:nvSpPr>
          <p:cNvPr id="315" name="Google Shape;31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of the software to meet timing requirements.</a:t>
            </a:r>
            <a:endParaRPr/>
          </a:p>
          <a:p>
            <a:pPr indent="-419100" lvl="0" marL="457200" rtl="0" algn="l">
              <a:spcBef>
                <a:spcPts val="0"/>
              </a:spcBef>
              <a:spcAft>
                <a:spcPts val="0"/>
              </a:spcAft>
              <a:buSzPts val="3000"/>
              <a:buChar char="●"/>
            </a:pPr>
            <a:r>
              <a:rPr lang="en"/>
              <a:t>Can we characterize the pattern of events arriving and the pattern of responses?</a:t>
            </a:r>
            <a:endParaRPr/>
          </a:p>
          <a:p>
            <a:pPr indent="-381000" lvl="1" marL="914400" rtl="0" algn="l">
              <a:spcBef>
                <a:spcPts val="0"/>
              </a:spcBef>
              <a:spcAft>
                <a:spcPts val="0"/>
              </a:spcAft>
              <a:buSzPts val="2400"/>
              <a:buChar char="○"/>
            </a:pPr>
            <a:r>
              <a:rPr lang="en"/>
              <a:t>Requests served per minute.</a:t>
            </a:r>
            <a:endParaRPr/>
          </a:p>
          <a:p>
            <a:pPr indent="-381000" lvl="1" marL="914400" rtl="0" algn="l">
              <a:spcBef>
                <a:spcPts val="0"/>
              </a:spcBef>
              <a:spcAft>
                <a:spcPts val="0"/>
              </a:spcAft>
              <a:buSzPts val="2400"/>
              <a:buChar char="○"/>
            </a:pPr>
            <a:r>
              <a:rPr lang="en"/>
              <a:t>Variation in output time.</a:t>
            </a:r>
            <a:endParaRPr/>
          </a:p>
          <a:p>
            <a:pPr indent="-419100" lvl="0" marL="457200" rtl="0" algn="l">
              <a:spcBef>
                <a:spcPts val="0"/>
              </a:spcBef>
              <a:spcAft>
                <a:spcPts val="0"/>
              </a:spcAft>
              <a:buSzPts val="3000"/>
              <a:buChar char="●"/>
            </a:pPr>
            <a:r>
              <a:rPr lang="en"/>
              <a:t>Driving factor in </a:t>
            </a:r>
            <a:r>
              <a:rPr lang="en"/>
              <a:t>architecture</a:t>
            </a:r>
            <a:r>
              <a:rPr lang="en"/>
              <a:t>. </a:t>
            </a:r>
            <a:endParaRPr/>
          </a:p>
          <a:p>
            <a:pPr indent="-381000" lvl="1" marL="914400" rtl="0" algn="l">
              <a:spcBef>
                <a:spcPts val="0"/>
              </a:spcBef>
              <a:spcAft>
                <a:spcPts val="0"/>
              </a:spcAft>
              <a:buSzPts val="2400"/>
              <a:buChar char="○"/>
            </a:pPr>
            <a:r>
              <a:rPr lang="en"/>
              <a:t>Often at expense of other quality attributes.</a:t>
            </a:r>
            <a:endParaRPr/>
          </a:p>
          <a:p>
            <a:pPr indent="-381000" lvl="1" marL="914400" rtl="0" algn="l">
              <a:spcBef>
                <a:spcPts val="0"/>
              </a:spcBef>
              <a:spcAft>
                <a:spcPts val="0"/>
              </a:spcAft>
              <a:buSzPts val="2400"/>
              <a:buChar char="○"/>
            </a:pPr>
            <a:r>
              <a:rPr b="1" lang="en"/>
              <a:t>All </a:t>
            </a:r>
            <a:r>
              <a:rPr lang="en"/>
              <a:t>systems have performance requirements.</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8"/>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Design Guidelines</a:t>
            </a:r>
            <a:endParaRPr b="1" sz="4800">
              <a:solidFill>
                <a:srgbClr val="FFFFFF"/>
              </a:solidFill>
            </a:endParaRPr>
          </a:p>
        </p:txBody>
      </p:sp>
      <p:sp>
        <p:nvSpPr>
          <p:cNvPr id="321" name="Google Shape;321;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Allocation of Responsibilities</a:t>
            </a:r>
            <a:endParaRPr/>
          </a:p>
        </p:txBody>
      </p:sp>
      <p:sp>
        <p:nvSpPr>
          <p:cNvPr id="327" name="Google Shape;327;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system responsibilities that require heavy loading, critical response requirements, heavy use, or large impact.</a:t>
            </a:r>
            <a:endParaRPr/>
          </a:p>
          <a:p>
            <a:pPr indent="-381000" lvl="1" marL="914400" rtl="0" algn="l">
              <a:spcBef>
                <a:spcPts val="0"/>
              </a:spcBef>
              <a:spcAft>
                <a:spcPts val="0"/>
              </a:spcAft>
              <a:buSzPts val="2400"/>
              <a:buChar char="○"/>
            </a:pPr>
            <a:r>
              <a:rPr lang="en"/>
              <a:t>For those, identify processing requirements of each.</a:t>
            </a:r>
            <a:endParaRPr/>
          </a:p>
          <a:p>
            <a:pPr indent="-381000" lvl="1" marL="914400" rtl="0" algn="l">
              <a:spcBef>
                <a:spcPts val="0"/>
              </a:spcBef>
              <a:spcAft>
                <a:spcPts val="0"/>
              </a:spcAft>
              <a:buSzPts val="2400"/>
              <a:buChar char="○"/>
            </a:pPr>
            <a:r>
              <a:rPr lang="en"/>
              <a:t>Determine where bottlenecks exist.</a:t>
            </a:r>
            <a:endParaRPr/>
          </a:p>
          <a:p>
            <a:pPr indent="-381000" lvl="1" marL="914400" rtl="0" algn="l">
              <a:spcBef>
                <a:spcPts val="0"/>
              </a:spcBef>
              <a:spcAft>
                <a:spcPts val="0"/>
              </a:spcAft>
              <a:buSzPts val="2400"/>
              <a:buChar char="○"/>
            </a:pPr>
            <a:r>
              <a:rPr lang="en"/>
              <a:t>Look for responsibilities that result from a thread of control crossing process or CPU boundaries.</a:t>
            </a:r>
            <a:endParaRPr/>
          </a:p>
          <a:p>
            <a:pPr indent="-381000" lvl="1" marL="914400" rtl="0" algn="l">
              <a:spcBef>
                <a:spcPts val="0"/>
              </a:spcBef>
              <a:spcAft>
                <a:spcPts val="0"/>
              </a:spcAft>
              <a:buSzPts val="2400"/>
              <a:buChar char="○"/>
            </a:pPr>
            <a:r>
              <a:rPr lang="en"/>
              <a:t>Look for responsibilities that manage threads (allocation/deallocation, maintaining thread pools)</a:t>
            </a:r>
            <a:endParaRPr/>
          </a:p>
          <a:p>
            <a:pPr indent="-381000" lvl="1" marL="914400" rtl="0" algn="l">
              <a:spcBef>
                <a:spcPts val="0"/>
              </a:spcBef>
              <a:spcAft>
                <a:spcPts val="0"/>
              </a:spcAft>
              <a:buSzPts val="2400"/>
              <a:buChar char="○"/>
            </a:pPr>
            <a:r>
              <a:rPr lang="en"/>
              <a:t>Look for responsibilities for scheduling shared resources and managing queues/buffers/caches.</a:t>
            </a:r>
            <a:endParaRPr/>
          </a:p>
          <a:p>
            <a:pPr indent="-381000" lvl="2" marL="1371600" rtl="0" algn="l">
              <a:spcBef>
                <a:spcPts val="0"/>
              </a:spcBef>
              <a:spcAft>
                <a:spcPts val="0"/>
              </a:spcAft>
              <a:buSzPts val="2400"/>
              <a:buChar char="■"/>
            </a:pPr>
            <a:r>
              <a:rPr lang="en"/>
              <a:t>For each, ensure requires response can be met.</a:t>
            </a:r>
            <a:endParaRPr/>
          </a:p>
        </p:txBody>
      </p:sp>
      <p:sp>
        <p:nvSpPr>
          <p:cNvPr id="328" name="Google Shape;328;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Coordination Model</a:t>
            </a:r>
            <a:endParaRPr/>
          </a:p>
        </p:txBody>
      </p:sp>
      <p:sp>
        <p:nvSpPr>
          <p:cNvPr id="334" name="Google Shape;334;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elements that must coordinate.</a:t>
            </a:r>
            <a:endParaRPr/>
          </a:p>
          <a:p>
            <a:pPr indent="-419100" lvl="0" marL="457200" rtl="0" algn="l">
              <a:spcBef>
                <a:spcPts val="0"/>
              </a:spcBef>
              <a:spcAft>
                <a:spcPts val="0"/>
              </a:spcAft>
              <a:buSzPts val="3000"/>
              <a:buChar char="●"/>
            </a:pPr>
            <a:r>
              <a:rPr lang="en"/>
              <a:t>Choose communication mechanisms that:</a:t>
            </a:r>
            <a:endParaRPr/>
          </a:p>
          <a:p>
            <a:pPr indent="-381000" lvl="1" marL="914400" rtl="0" algn="l">
              <a:spcBef>
                <a:spcPts val="0"/>
              </a:spcBef>
              <a:spcAft>
                <a:spcPts val="0"/>
              </a:spcAft>
              <a:buSzPts val="2400"/>
              <a:buChar char="○"/>
            </a:pPr>
            <a:r>
              <a:rPr lang="en"/>
              <a:t>Support introduced concurrency, event prioritization, or scheduling.</a:t>
            </a:r>
            <a:endParaRPr/>
          </a:p>
          <a:p>
            <a:pPr indent="-381000" lvl="1" marL="914400" rtl="0" algn="l">
              <a:spcBef>
                <a:spcPts val="0"/>
              </a:spcBef>
              <a:spcAft>
                <a:spcPts val="0"/>
              </a:spcAft>
              <a:buSzPts val="2400"/>
              <a:buChar char="○"/>
            </a:pPr>
            <a:r>
              <a:rPr lang="en"/>
              <a:t>Ensure that required performance response is met.</a:t>
            </a:r>
            <a:endParaRPr/>
          </a:p>
          <a:p>
            <a:pPr indent="-381000" lvl="1" marL="914400" rtl="0" algn="l">
              <a:spcBef>
                <a:spcPts val="0"/>
              </a:spcBef>
              <a:spcAft>
                <a:spcPts val="0"/>
              </a:spcAft>
              <a:buSzPts val="2400"/>
              <a:buChar char="○"/>
            </a:pPr>
            <a:r>
              <a:rPr lang="en"/>
              <a:t>Can capture periodic, stochastic, or sporadic event arrivals, as needed.</a:t>
            </a:r>
            <a:endParaRPr/>
          </a:p>
          <a:p>
            <a:pPr indent="-381000" lvl="1" marL="914400" rtl="0" algn="l">
              <a:spcBef>
                <a:spcPts val="0"/>
              </a:spcBef>
              <a:spcAft>
                <a:spcPts val="0"/>
              </a:spcAft>
              <a:buSzPts val="2400"/>
              <a:buChar char="○"/>
            </a:pPr>
            <a:r>
              <a:rPr lang="en"/>
              <a:t>Have appropriate properties:</a:t>
            </a:r>
            <a:endParaRPr/>
          </a:p>
          <a:p>
            <a:pPr indent="-381000" lvl="2" marL="1371600" rtl="0" algn="l">
              <a:spcBef>
                <a:spcPts val="0"/>
              </a:spcBef>
              <a:spcAft>
                <a:spcPts val="0"/>
              </a:spcAft>
              <a:buSzPts val="2400"/>
              <a:buChar char="■"/>
            </a:pPr>
            <a:r>
              <a:rPr lang="en"/>
              <a:t>Stateful vs stateless</a:t>
            </a:r>
            <a:endParaRPr/>
          </a:p>
          <a:p>
            <a:pPr indent="-381000" lvl="2" marL="1371600" rtl="0" algn="l">
              <a:spcBef>
                <a:spcPts val="0"/>
              </a:spcBef>
              <a:spcAft>
                <a:spcPts val="0"/>
              </a:spcAft>
              <a:buSzPts val="2400"/>
              <a:buChar char="■"/>
            </a:pPr>
            <a:r>
              <a:rPr lang="en"/>
              <a:t>Synchronous vs asynchronous.</a:t>
            </a:r>
            <a:endParaRPr/>
          </a:p>
          <a:p>
            <a:pPr indent="-381000" lvl="2" marL="1371600" rtl="0" algn="l">
              <a:spcBef>
                <a:spcPts val="0"/>
              </a:spcBef>
              <a:spcAft>
                <a:spcPts val="0"/>
              </a:spcAft>
              <a:buSzPts val="2400"/>
              <a:buChar char="■"/>
            </a:pPr>
            <a:r>
              <a:rPr lang="en"/>
              <a:t>Guaranteed delivery</a:t>
            </a:r>
            <a:endParaRPr/>
          </a:p>
          <a:p>
            <a:pPr indent="-381000" lvl="2" marL="1371600" rtl="0" algn="l">
              <a:spcBef>
                <a:spcPts val="0"/>
              </a:spcBef>
              <a:spcAft>
                <a:spcPts val="0"/>
              </a:spcAft>
              <a:buSzPts val="2400"/>
              <a:buChar char="■"/>
            </a:pPr>
            <a:r>
              <a:rPr lang="en"/>
              <a:t>Throughput or latency levels</a:t>
            </a:r>
            <a:endParaRPr/>
          </a:p>
        </p:txBody>
      </p:sp>
      <p:sp>
        <p:nvSpPr>
          <p:cNvPr id="335" name="Google Shape;335;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341" name="Google Shape;341;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portions of the data model that will be heavily loaded, have time-critical response needs, are heavily used, or have wide impact.</a:t>
            </a:r>
            <a:endParaRPr/>
          </a:p>
          <a:p>
            <a:pPr indent="-419100" lvl="0" marL="457200" rtl="0" algn="l">
              <a:spcBef>
                <a:spcPts val="0"/>
              </a:spcBef>
              <a:spcAft>
                <a:spcPts val="0"/>
              </a:spcAft>
              <a:buSzPts val="3000"/>
              <a:buChar char="●"/>
            </a:pPr>
            <a:r>
              <a:rPr lang="en"/>
              <a:t>For each, determine:</a:t>
            </a:r>
            <a:endParaRPr/>
          </a:p>
          <a:p>
            <a:pPr indent="-381000" lvl="1" marL="914400" rtl="0" algn="l">
              <a:spcBef>
                <a:spcPts val="0"/>
              </a:spcBef>
              <a:spcAft>
                <a:spcPts val="0"/>
              </a:spcAft>
              <a:buSzPts val="2400"/>
              <a:buChar char="○"/>
            </a:pPr>
            <a:r>
              <a:rPr lang="en"/>
              <a:t>Whether maintaining copies of data would help.</a:t>
            </a:r>
            <a:endParaRPr/>
          </a:p>
          <a:p>
            <a:pPr indent="-381000" lvl="1" marL="914400" rtl="0" algn="l">
              <a:spcBef>
                <a:spcPts val="0"/>
              </a:spcBef>
              <a:spcAft>
                <a:spcPts val="0"/>
              </a:spcAft>
              <a:buSzPts val="2400"/>
              <a:buChar char="○"/>
            </a:pPr>
            <a:r>
              <a:rPr lang="en"/>
              <a:t>Whether partitioning data would help.</a:t>
            </a:r>
            <a:endParaRPr/>
          </a:p>
          <a:p>
            <a:pPr indent="-381000" lvl="1" marL="914400" rtl="0" algn="l">
              <a:spcBef>
                <a:spcPts val="0"/>
              </a:spcBef>
              <a:spcAft>
                <a:spcPts val="0"/>
              </a:spcAft>
              <a:buSzPts val="2400"/>
              <a:buChar char="○"/>
            </a:pPr>
            <a:r>
              <a:rPr lang="en"/>
              <a:t>Whether reducing processing requirements for creation, initialization, persistence, </a:t>
            </a:r>
            <a:r>
              <a:rPr lang="en"/>
              <a:t>manipulation</a:t>
            </a:r>
            <a:r>
              <a:rPr lang="en"/>
              <a:t>, translation, or destruction is possible.</a:t>
            </a:r>
            <a:endParaRPr/>
          </a:p>
          <a:p>
            <a:pPr indent="-381000" lvl="2" marL="1371600" rtl="0" algn="l">
              <a:spcBef>
                <a:spcPts val="0"/>
              </a:spcBef>
              <a:spcAft>
                <a:spcPts val="0"/>
              </a:spcAft>
              <a:buSzPts val="2400"/>
              <a:buChar char="■"/>
            </a:pPr>
            <a:r>
              <a:rPr lang="en"/>
              <a:t>Or whether adding resources would help.</a:t>
            </a:r>
            <a:endParaRPr/>
          </a:p>
        </p:txBody>
      </p:sp>
      <p:sp>
        <p:nvSpPr>
          <p:cNvPr id="342" name="Google Shape;342;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among Elements</a:t>
            </a:r>
            <a:endParaRPr/>
          </a:p>
        </p:txBody>
      </p:sp>
      <p:sp>
        <p:nvSpPr>
          <p:cNvPr id="348" name="Google Shape;348;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Where heavy network loading occurs, can co-locating elements reduce loading?</a:t>
            </a:r>
            <a:endParaRPr/>
          </a:p>
          <a:p>
            <a:pPr indent="-419100" lvl="0" marL="457200" rtl="0" algn="l">
              <a:spcBef>
                <a:spcPts val="0"/>
              </a:spcBef>
              <a:spcAft>
                <a:spcPts val="0"/>
              </a:spcAft>
              <a:buSzPts val="3000"/>
              <a:buChar char="●"/>
            </a:pPr>
            <a:r>
              <a:rPr lang="en"/>
              <a:t>Ensure that elements with heavy computation requirements are assigned to CPUs with most capacity.</a:t>
            </a:r>
            <a:endParaRPr/>
          </a:p>
          <a:p>
            <a:pPr indent="-419100" lvl="0" marL="457200" rtl="0" algn="l">
              <a:spcBef>
                <a:spcPts val="0"/>
              </a:spcBef>
              <a:spcAft>
                <a:spcPts val="0"/>
              </a:spcAft>
              <a:buSzPts val="3000"/>
              <a:buChar char="●"/>
            </a:pPr>
            <a:r>
              <a:rPr lang="en"/>
              <a:t>Consider introducing concurrency.</a:t>
            </a:r>
            <a:endParaRPr/>
          </a:p>
          <a:p>
            <a:pPr indent="-381000" lvl="1" marL="914400" rtl="0" algn="l">
              <a:spcBef>
                <a:spcPts val="0"/>
              </a:spcBef>
              <a:spcAft>
                <a:spcPts val="0"/>
              </a:spcAft>
              <a:buSzPts val="2400"/>
              <a:buChar char="○"/>
            </a:pPr>
            <a:r>
              <a:rPr lang="en"/>
              <a:t>Split job across copies of an element.</a:t>
            </a:r>
            <a:endParaRPr/>
          </a:p>
          <a:p>
            <a:pPr indent="-419100" lvl="0" marL="457200" rtl="0" algn="l">
              <a:spcBef>
                <a:spcPts val="0"/>
              </a:spcBef>
              <a:spcAft>
                <a:spcPts val="0"/>
              </a:spcAft>
              <a:buSzPts val="3000"/>
              <a:buChar char="●"/>
            </a:pPr>
            <a:r>
              <a:rPr lang="en"/>
              <a:t>Determine</a:t>
            </a:r>
            <a:r>
              <a:rPr lang="en"/>
              <a:t> whether choice of threads of control introduces bottlenecks.</a:t>
            </a:r>
            <a:endParaRPr/>
          </a:p>
        </p:txBody>
      </p:sp>
      <p:sp>
        <p:nvSpPr>
          <p:cNvPr id="349" name="Google Shape;349;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355" name="Google Shape;355;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a:t>
            </a:r>
            <a:r>
              <a:rPr lang="en"/>
              <a:t>hich resources impact performance? </a:t>
            </a:r>
            <a:endParaRPr/>
          </a:p>
          <a:p>
            <a:pPr indent="-419100" lvl="0" marL="457200" rtl="0" algn="l">
              <a:spcBef>
                <a:spcPts val="0"/>
              </a:spcBef>
              <a:spcAft>
                <a:spcPts val="0"/>
              </a:spcAft>
              <a:buSzPts val="3000"/>
              <a:buChar char="●"/>
            </a:pPr>
            <a:r>
              <a:rPr lang="en"/>
              <a:t>Ensure they will be monitored and managed under normal and overloaded system operation. </a:t>
            </a:r>
            <a:endParaRPr/>
          </a:p>
          <a:p>
            <a:pPr indent="-381000" lvl="1" marL="914400" rtl="0" algn="l">
              <a:spcBef>
                <a:spcPts val="0"/>
              </a:spcBef>
              <a:spcAft>
                <a:spcPts val="0"/>
              </a:spcAft>
              <a:buSzPts val="2400"/>
              <a:buChar char="○"/>
            </a:pPr>
            <a:r>
              <a:rPr lang="en"/>
              <a:t>System elements that manage time and other performance-critical resources.</a:t>
            </a:r>
            <a:endParaRPr/>
          </a:p>
          <a:p>
            <a:pPr indent="-381000" lvl="1" marL="914400" rtl="0" algn="l">
              <a:spcBef>
                <a:spcPts val="0"/>
              </a:spcBef>
              <a:spcAft>
                <a:spcPts val="0"/>
              </a:spcAft>
              <a:buSzPts val="2400"/>
              <a:buChar char="○"/>
            </a:pPr>
            <a:r>
              <a:rPr lang="en"/>
              <a:t>Process/thread models.</a:t>
            </a:r>
            <a:endParaRPr/>
          </a:p>
          <a:p>
            <a:pPr indent="-381000" lvl="1" marL="914400" rtl="0" algn="l">
              <a:spcBef>
                <a:spcPts val="0"/>
              </a:spcBef>
              <a:spcAft>
                <a:spcPts val="0"/>
              </a:spcAft>
              <a:buSzPts val="2400"/>
              <a:buChar char="○"/>
            </a:pPr>
            <a:r>
              <a:rPr lang="en"/>
              <a:t>Prioritization of resources and access to resources.</a:t>
            </a:r>
            <a:endParaRPr/>
          </a:p>
          <a:p>
            <a:pPr indent="-381000" lvl="1" marL="914400" rtl="0" algn="l">
              <a:spcBef>
                <a:spcPts val="0"/>
              </a:spcBef>
              <a:spcAft>
                <a:spcPts val="0"/>
              </a:spcAft>
              <a:buSzPts val="2400"/>
              <a:buChar char="○"/>
            </a:pPr>
            <a:r>
              <a:rPr lang="en"/>
              <a:t>Scheduling and locking strategies.</a:t>
            </a:r>
            <a:endParaRPr/>
          </a:p>
          <a:p>
            <a:pPr indent="-381000" lvl="1" marL="914400" rtl="0" algn="l">
              <a:spcBef>
                <a:spcPts val="0"/>
              </a:spcBef>
              <a:spcAft>
                <a:spcPts val="0"/>
              </a:spcAft>
              <a:buSzPts val="2400"/>
              <a:buChar char="○"/>
            </a:pPr>
            <a:r>
              <a:rPr lang="en"/>
              <a:t>Deploying additional resources on demand to meet increased loads.</a:t>
            </a:r>
            <a:endParaRPr/>
          </a:p>
        </p:txBody>
      </p:sp>
      <p:sp>
        <p:nvSpPr>
          <p:cNvPr id="356" name="Google Shape;356;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62" name="Google Shape;362;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Performance is about management of resources in the face of demand to achieve acceptable timing behavior. </a:t>
            </a:r>
            <a:endParaRPr/>
          </a:p>
          <a:p>
            <a:pPr indent="-381000" lvl="1" marL="914400" rtl="0" algn="l">
              <a:spcBef>
                <a:spcPts val="0"/>
              </a:spcBef>
              <a:spcAft>
                <a:spcPts val="0"/>
              </a:spcAft>
              <a:buSzPts val="2400"/>
              <a:buChar char="○"/>
            </a:pPr>
            <a:r>
              <a:rPr lang="en"/>
              <a:t>Performance can be measured in terms of throughput and latency.</a:t>
            </a:r>
            <a:endParaRPr/>
          </a:p>
          <a:p>
            <a:pPr indent="-419100" lvl="0" marL="457200" rtl="0" algn="l">
              <a:spcBef>
                <a:spcPts val="0"/>
              </a:spcBef>
              <a:spcAft>
                <a:spcPts val="0"/>
              </a:spcAft>
              <a:buSzPts val="3000"/>
              <a:buChar char="●"/>
            </a:pPr>
            <a:r>
              <a:rPr lang="en"/>
              <a:t>Performance can be improved by reducing demand or by managing resources.</a:t>
            </a:r>
            <a:endParaRPr/>
          </a:p>
          <a:p>
            <a:pPr indent="-381000" lvl="1" marL="914400" rtl="0" algn="l">
              <a:spcBef>
                <a:spcPts val="0"/>
              </a:spcBef>
              <a:spcAft>
                <a:spcPts val="0"/>
              </a:spcAft>
              <a:buSzPts val="2400"/>
              <a:buChar char="○"/>
            </a:pPr>
            <a:r>
              <a:rPr lang="en"/>
              <a:t>Reducing demand will have the side effect of reducing fidelity or missing some requests. </a:t>
            </a:r>
            <a:endParaRPr/>
          </a:p>
          <a:p>
            <a:pPr indent="-381000" lvl="1" marL="914400" rtl="0" algn="l">
              <a:spcBef>
                <a:spcPts val="0"/>
              </a:spcBef>
              <a:spcAft>
                <a:spcPts val="0"/>
              </a:spcAft>
              <a:buSzPts val="2400"/>
              <a:buChar char="○"/>
            </a:pPr>
            <a:r>
              <a:rPr lang="en"/>
              <a:t>Managing resources can be done through scheduling, replication, or just increasing resources.</a:t>
            </a:r>
            <a:endParaRPr/>
          </a:p>
        </p:txBody>
      </p:sp>
      <p:sp>
        <p:nvSpPr>
          <p:cNvPr id="363" name="Google Shape;363;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69" name="Google Shape;369;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to “grow” the system to process an increasing number of requests.</a:t>
            </a:r>
            <a:endParaRPr/>
          </a:p>
          <a:p>
            <a:pPr indent="-381000" lvl="1" marL="914400" rtl="0" algn="l">
              <a:spcBef>
                <a:spcPts val="0"/>
              </a:spcBef>
              <a:spcAft>
                <a:spcPts val="0"/>
              </a:spcAft>
              <a:buSzPts val="2400"/>
              <a:buChar char="○"/>
            </a:pPr>
            <a:r>
              <a:rPr lang="en"/>
              <a:t>While still meeting performance requirements.</a:t>
            </a:r>
            <a:endParaRPr/>
          </a:p>
          <a:p>
            <a:pPr indent="-419100" lvl="0" marL="457200" rtl="0" algn="l">
              <a:spcBef>
                <a:spcPts val="0"/>
              </a:spcBef>
              <a:spcAft>
                <a:spcPts val="0"/>
              </a:spcAft>
              <a:buSzPts val="3000"/>
              <a:buChar char="●"/>
            </a:pPr>
            <a:r>
              <a:rPr lang="en"/>
              <a:t>How can we effectively utilize the additional resources?</a:t>
            </a:r>
            <a:endParaRPr/>
          </a:p>
          <a:p>
            <a:pPr indent="-419100" lvl="0" marL="457200" rtl="0" algn="l">
              <a:spcBef>
                <a:spcPts val="0"/>
              </a:spcBef>
              <a:spcAft>
                <a:spcPts val="0"/>
              </a:spcAft>
              <a:buSzPts val="3000"/>
              <a:buChar char="●"/>
            </a:pPr>
            <a:r>
              <a:rPr lang="en"/>
              <a:t>Effective scalability requires that:</a:t>
            </a:r>
            <a:endParaRPr/>
          </a:p>
          <a:p>
            <a:pPr indent="-381000" lvl="1" marL="914400" rtl="0" algn="l">
              <a:spcBef>
                <a:spcPts val="0"/>
              </a:spcBef>
              <a:spcAft>
                <a:spcPts val="0"/>
              </a:spcAft>
              <a:buSzPts val="2400"/>
              <a:buChar char="○"/>
            </a:pPr>
            <a:r>
              <a:rPr lang="en"/>
              <a:t>Additional resources result in a performance improvement.</a:t>
            </a:r>
            <a:endParaRPr/>
          </a:p>
          <a:p>
            <a:pPr indent="-381000" lvl="1" marL="914400" rtl="0" algn="l">
              <a:spcBef>
                <a:spcPts val="0"/>
              </a:spcBef>
              <a:spcAft>
                <a:spcPts val="0"/>
              </a:spcAft>
              <a:buSzPts val="2400"/>
              <a:buChar char="○"/>
            </a:pPr>
            <a:r>
              <a:rPr lang="en"/>
              <a:t>Did not require undue effort to add.</a:t>
            </a:r>
            <a:endParaRPr/>
          </a:p>
          <a:p>
            <a:pPr indent="-381000" lvl="1" marL="914400" rtl="0" algn="l">
              <a:spcBef>
                <a:spcPts val="0"/>
              </a:spcBef>
              <a:spcAft>
                <a:spcPts val="0"/>
              </a:spcAft>
              <a:buSzPts val="2400"/>
              <a:buChar char="○"/>
            </a:pPr>
            <a:r>
              <a:rPr lang="en"/>
              <a:t>Did not disrupt operations.</a:t>
            </a:r>
            <a:endParaRPr/>
          </a:p>
          <a:p>
            <a:pPr indent="0" lvl="0" marL="0" rtl="0" algn="l">
              <a:spcBef>
                <a:spcPts val="600"/>
              </a:spcBef>
              <a:spcAft>
                <a:spcPts val="0"/>
              </a:spcAft>
              <a:buNone/>
            </a:pPr>
            <a:r>
              <a:t/>
            </a:r>
            <a:endParaRPr/>
          </a:p>
        </p:txBody>
      </p:sp>
      <p:sp>
        <p:nvSpPr>
          <p:cNvPr id="370" name="Google Shape;370;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76" name="Google Shape;376;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Perspective: Security</a:t>
            </a:r>
            <a:endParaRPr/>
          </a:p>
          <a:p>
            <a:pPr indent="-381000" lvl="1" marL="914400" marR="0" rtl="0" algn="l">
              <a:lnSpc>
                <a:spcPct val="100000"/>
              </a:lnSpc>
              <a:spcBef>
                <a:spcPts val="0"/>
              </a:spcBef>
              <a:spcAft>
                <a:spcPts val="0"/>
              </a:spcAft>
              <a:buSzPts val="2400"/>
              <a:buChar char="○"/>
            </a:pPr>
            <a:r>
              <a:rPr lang="en"/>
              <a:t>Sources: Rozanski &amp; Woods, Ch. 25</a:t>
            </a:r>
            <a:endParaRPr/>
          </a:p>
          <a:p>
            <a:pPr indent="-381000" lvl="1" marL="914400" marR="0" rtl="0" algn="l">
              <a:lnSpc>
                <a:spcPct val="100000"/>
              </a:lnSpc>
              <a:spcBef>
                <a:spcPts val="0"/>
              </a:spcBef>
              <a:spcAft>
                <a:spcPts val="0"/>
              </a:spcAft>
              <a:buSzPts val="2400"/>
              <a:buChar char="○"/>
            </a:pPr>
            <a:r>
              <a:rPr lang="en"/>
              <a:t>Bass, Clements, &amp; Kazman, Ch. 9</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3 - Due on Nov 18th</a:t>
            </a:r>
            <a:endParaRPr/>
          </a:p>
          <a:p>
            <a:pPr indent="-381000" lvl="1" marL="914400" rtl="0" algn="l">
              <a:spcBef>
                <a:spcPts val="0"/>
              </a:spcBef>
              <a:spcAft>
                <a:spcPts val="0"/>
              </a:spcAft>
              <a:buSzPts val="2400"/>
              <a:buChar char="○"/>
            </a:pPr>
            <a:r>
              <a:rPr lang="en"/>
              <a:t>Assignment 3 - Due December 9th</a:t>
            </a:r>
            <a:endParaRPr/>
          </a:p>
          <a:p>
            <a:pPr indent="0" lvl="0" marL="0" marR="0" rtl="0" algn="l">
              <a:lnSpc>
                <a:spcPct val="100000"/>
              </a:lnSpc>
              <a:spcBef>
                <a:spcPts val="600"/>
              </a:spcBef>
              <a:spcAft>
                <a:spcPts val="0"/>
              </a:spcAft>
              <a:buNone/>
            </a:pPr>
            <a:r>
              <a:t/>
            </a:r>
            <a:endParaRPr/>
          </a:p>
        </p:txBody>
      </p:sp>
      <p:sp>
        <p:nvSpPr>
          <p:cNvPr id="377" name="Google Shape;377;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to “grow” the system to process an increasing number of requests.</a:t>
            </a:r>
            <a:endParaRPr/>
          </a:p>
          <a:p>
            <a:pPr indent="-381000" lvl="1" marL="914400" rtl="0" algn="l">
              <a:spcBef>
                <a:spcPts val="0"/>
              </a:spcBef>
              <a:spcAft>
                <a:spcPts val="0"/>
              </a:spcAft>
              <a:buSzPts val="2400"/>
              <a:buChar char="○"/>
            </a:pPr>
            <a:r>
              <a:rPr lang="en"/>
              <a:t>While still meeting performance requirements.</a:t>
            </a:r>
            <a:endParaRPr/>
          </a:p>
          <a:p>
            <a:pPr indent="-419100" lvl="0" marL="457200" rtl="0" algn="l">
              <a:spcBef>
                <a:spcPts val="0"/>
              </a:spcBef>
              <a:spcAft>
                <a:spcPts val="0"/>
              </a:spcAft>
              <a:buSzPts val="3000"/>
              <a:buChar char="●"/>
            </a:pPr>
            <a:r>
              <a:rPr lang="en"/>
              <a:t>Horizontal scalability (“scaling out”)</a:t>
            </a:r>
            <a:endParaRPr/>
          </a:p>
          <a:p>
            <a:pPr indent="-381000" lvl="1" marL="914400" rtl="0" algn="l">
              <a:spcBef>
                <a:spcPts val="0"/>
              </a:spcBef>
              <a:spcAft>
                <a:spcPts val="0"/>
              </a:spcAft>
              <a:buSzPts val="2400"/>
              <a:buChar char="○"/>
            </a:pPr>
            <a:r>
              <a:rPr lang="en"/>
              <a:t>Adding more resources to logical units.</a:t>
            </a:r>
            <a:endParaRPr/>
          </a:p>
          <a:p>
            <a:pPr indent="-381000" lvl="2" marL="1371600" rtl="0" algn="l">
              <a:spcBef>
                <a:spcPts val="0"/>
              </a:spcBef>
              <a:spcAft>
                <a:spcPts val="0"/>
              </a:spcAft>
              <a:buSzPts val="2400"/>
              <a:buChar char="■"/>
            </a:pPr>
            <a:r>
              <a:rPr lang="en"/>
              <a:t>Adding a cluster of servers.</a:t>
            </a:r>
            <a:endParaRPr/>
          </a:p>
          <a:p>
            <a:pPr indent="-381000" lvl="2" marL="1371600" rtl="0" algn="l">
              <a:spcBef>
                <a:spcPts val="0"/>
              </a:spcBef>
              <a:spcAft>
                <a:spcPts val="0"/>
              </a:spcAft>
              <a:buSzPts val="2400"/>
              <a:buChar char="■"/>
            </a:pPr>
            <a:r>
              <a:rPr lang="en"/>
              <a:t>“Elasticity” - can customers to add or remove VMs from a pool?</a:t>
            </a:r>
            <a:endParaRPr/>
          </a:p>
          <a:p>
            <a:pPr indent="-419100" lvl="0" marL="457200" rtl="0" algn="l">
              <a:spcBef>
                <a:spcPts val="0"/>
              </a:spcBef>
              <a:spcAft>
                <a:spcPts val="0"/>
              </a:spcAft>
              <a:buSzPts val="3000"/>
              <a:buChar char="●"/>
            </a:pPr>
            <a:r>
              <a:rPr lang="en"/>
              <a:t>Vertical scalability (“scaling up”)</a:t>
            </a:r>
            <a:endParaRPr/>
          </a:p>
          <a:p>
            <a:pPr indent="-381000" lvl="1" marL="914400" rtl="0" algn="l">
              <a:spcBef>
                <a:spcPts val="0"/>
              </a:spcBef>
              <a:spcAft>
                <a:spcPts val="0"/>
              </a:spcAft>
              <a:buSzPts val="2400"/>
              <a:buChar char="○"/>
            </a:pPr>
            <a:r>
              <a:rPr lang="en"/>
              <a:t>Adding more resources to a physical unit.</a:t>
            </a:r>
            <a:endParaRPr/>
          </a:p>
          <a:p>
            <a:pPr indent="-381000" lvl="2" marL="1371600" rtl="0" algn="l">
              <a:spcBef>
                <a:spcPts val="0"/>
              </a:spcBef>
              <a:spcAft>
                <a:spcPts val="0"/>
              </a:spcAft>
              <a:buSzPts val="2400"/>
              <a:buChar char="■"/>
            </a:pPr>
            <a:r>
              <a:rPr lang="en"/>
              <a:t>Adding memory to a single computer.</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Scalability</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How can we effectively utilize the additional resources?</a:t>
            </a:r>
            <a:endParaRPr/>
          </a:p>
          <a:p>
            <a:pPr indent="-419100" lvl="0" marL="457200" rtl="0" algn="l">
              <a:spcBef>
                <a:spcPts val="0"/>
              </a:spcBef>
              <a:spcAft>
                <a:spcPts val="0"/>
              </a:spcAft>
              <a:buSzPts val="3000"/>
              <a:buChar char="●"/>
            </a:pPr>
            <a:r>
              <a:rPr lang="en"/>
              <a:t>Effective scalability requires that:</a:t>
            </a:r>
            <a:endParaRPr/>
          </a:p>
          <a:p>
            <a:pPr indent="-381000" lvl="1" marL="914400" rtl="0" algn="l">
              <a:spcBef>
                <a:spcPts val="0"/>
              </a:spcBef>
              <a:spcAft>
                <a:spcPts val="0"/>
              </a:spcAft>
              <a:buSzPts val="2400"/>
              <a:buChar char="○"/>
            </a:pPr>
            <a:r>
              <a:rPr lang="en"/>
              <a:t>Additional resources result in a performance improvement.</a:t>
            </a:r>
            <a:endParaRPr/>
          </a:p>
          <a:p>
            <a:pPr indent="-381000" lvl="1" marL="914400" rtl="0" algn="l">
              <a:spcBef>
                <a:spcPts val="0"/>
              </a:spcBef>
              <a:spcAft>
                <a:spcPts val="0"/>
              </a:spcAft>
              <a:buSzPts val="2400"/>
              <a:buChar char="○"/>
            </a:pPr>
            <a:r>
              <a:rPr lang="en"/>
              <a:t>Did not require undue effort to add.</a:t>
            </a:r>
            <a:endParaRPr/>
          </a:p>
          <a:p>
            <a:pPr indent="-381000" lvl="1" marL="914400" rtl="0" algn="l">
              <a:spcBef>
                <a:spcPts val="0"/>
              </a:spcBef>
              <a:spcAft>
                <a:spcPts val="0"/>
              </a:spcAft>
              <a:buSzPts val="2400"/>
              <a:buChar char="○"/>
            </a:pPr>
            <a:r>
              <a:rPr lang="en"/>
              <a:t>Did not disrupt operations.</a:t>
            </a:r>
            <a:endParaRPr/>
          </a:p>
          <a:p>
            <a:pPr indent="-419100" lvl="0" marL="457200" rtl="0" algn="l">
              <a:spcBef>
                <a:spcPts val="0"/>
              </a:spcBef>
              <a:spcAft>
                <a:spcPts val="0"/>
              </a:spcAft>
              <a:buSzPts val="3000"/>
              <a:buChar char="●"/>
            </a:pPr>
            <a:r>
              <a:rPr lang="en"/>
              <a:t>Can be thought of as a form of modifiability.</a:t>
            </a:r>
            <a:endParaRPr/>
          </a:p>
          <a:p>
            <a:pPr indent="-381000" lvl="1" marL="914400" rtl="0" algn="l">
              <a:spcBef>
                <a:spcPts val="0"/>
              </a:spcBef>
              <a:spcAft>
                <a:spcPts val="0"/>
              </a:spcAft>
              <a:buSzPts val="2400"/>
              <a:buChar char="○"/>
            </a:pPr>
            <a:r>
              <a:rPr lang="en"/>
              <a:t>The system must be designed to scale (i.e., designed for concurrency).</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Response Time</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Time it takes to complete an interaction.</a:t>
            </a:r>
            <a:endParaRPr/>
          </a:p>
          <a:p>
            <a:pPr indent="-381000" lvl="1" marL="914400" rtl="0" algn="l">
              <a:spcBef>
                <a:spcPts val="0"/>
              </a:spcBef>
              <a:spcAft>
                <a:spcPts val="0"/>
              </a:spcAft>
              <a:buSzPts val="2400"/>
              <a:buChar char="○"/>
            </a:pPr>
            <a:r>
              <a:rPr lang="en"/>
              <a:t>I.e., between clicking a button and seeing the response on-screen.</a:t>
            </a:r>
            <a:endParaRPr/>
          </a:p>
          <a:p>
            <a:pPr indent="-419100" lvl="0" marL="457200" rtl="0" algn="l">
              <a:spcBef>
                <a:spcPts val="0"/>
              </a:spcBef>
              <a:spcAft>
                <a:spcPts val="0"/>
              </a:spcAft>
              <a:buSzPts val="3000"/>
              <a:buChar char="●"/>
            </a:pPr>
            <a:r>
              <a:rPr lang="en"/>
              <a:t>Responsiveness measures how quickly the system responds to routine tasks. </a:t>
            </a:r>
            <a:endParaRPr/>
          </a:p>
          <a:p>
            <a:pPr indent="-381000" lvl="1" marL="914400" rtl="0" algn="l">
              <a:spcBef>
                <a:spcPts val="0"/>
              </a:spcBef>
              <a:spcAft>
                <a:spcPts val="0"/>
              </a:spcAft>
              <a:buSzPts val="2400"/>
              <a:buChar char="○"/>
            </a:pPr>
            <a:r>
              <a:rPr lang="en"/>
              <a:t>Key consideration: user productivity.</a:t>
            </a:r>
            <a:endParaRPr/>
          </a:p>
          <a:p>
            <a:pPr indent="-381000" lvl="1" marL="914400" rtl="0" algn="l">
              <a:spcBef>
                <a:spcPts val="0"/>
              </a:spcBef>
              <a:spcAft>
                <a:spcPts val="0"/>
              </a:spcAft>
              <a:buSzPts val="2400"/>
              <a:buChar char="○"/>
            </a:pPr>
            <a:r>
              <a:rPr lang="en"/>
              <a:t>How responsive is the user’s device? The system?</a:t>
            </a:r>
            <a:endParaRPr/>
          </a:p>
          <a:p>
            <a:pPr indent="-419100" lvl="0" marL="457200" rtl="0" algn="l">
              <a:spcBef>
                <a:spcPts val="0"/>
              </a:spcBef>
              <a:spcAft>
                <a:spcPts val="0"/>
              </a:spcAft>
              <a:buSzPts val="3000"/>
              <a:buChar char="●"/>
            </a:pPr>
            <a:r>
              <a:rPr lang="en"/>
              <a:t>Turnaround time measure time to complete larger tasks.</a:t>
            </a:r>
            <a:endParaRPr/>
          </a:p>
          <a:p>
            <a:pPr indent="-381000" lvl="1" marL="914400" rtl="0" algn="l">
              <a:spcBef>
                <a:spcPts val="0"/>
              </a:spcBef>
              <a:spcAft>
                <a:spcPts val="0"/>
              </a:spcAft>
              <a:buSzPts val="2400"/>
              <a:buChar char="○"/>
            </a:pPr>
            <a:r>
              <a:rPr lang="en"/>
              <a:t>Can task be completed in available time?</a:t>
            </a:r>
            <a:endParaRPr/>
          </a:p>
          <a:p>
            <a:pPr indent="-381000" lvl="1" marL="914400" rtl="0" algn="l">
              <a:spcBef>
                <a:spcPts val="0"/>
              </a:spcBef>
              <a:spcAft>
                <a:spcPts val="0"/>
              </a:spcAft>
              <a:buSzPts val="2400"/>
              <a:buChar char="○"/>
            </a:pPr>
            <a:r>
              <a:rPr lang="en"/>
              <a:t>Impact on system while running?</a:t>
            </a:r>
            <a:endParaRPr/>
          </a:p>
          <a:p>
            <a:pPr indent="-381000" lvl="1" marL="914400" rtl="0" algn="l">
              <a:spcBef>
                <a:spcPts val="0"/>
              </a:spcBef>
              <a:spcAft>
                <a:spcPts val="0"/>
              </a:spcAft>
              <a:buSzPts val="2400"/>
              <a:buChar char="○"/>
            </a:pPr>
            <a:r>
              <a:rPr lang="en"/>
              <a:t>Can partial results be produced?</a:t>
            </a:r>
            <a:endParaRPr u="sng"/>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Response Time Requirements</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Responsiveness</a:t>
            </a:r>
            <a:endParaRPr/>
          </a:p>
          <a:p>
            <a:pPr indent="-381000" lvl="1" marL="914400" rtl="0" algn="l">
              <a:spcBef>
                <a:spcPts val="0"/>
              </a:spcBef>
              <a:spcAft>
                <a:spcPts val="0"/>
              </a:spcAft>
              <a:buSzPts val="2400"/>
              <a:buChar char="○"/>
            </a:pPr>
            <a:r>
              <a:rPr lang="en"/>
              <a:t>Under a load of 350 update transactions per minute, 90% of “open account” requests should return a reply to the calling program within 10 seconds.</a:t>
            </a:r>
            <a:endParaRPr/>
          </a:p>
          <a:p>
            <a:pPr indent="-419100" lvl="0" marL="457200" rtl="0" algn="l">
              <a:spcBef>
                <a:spcPts val="0"/>
              </a:spcBef>
              <a:spcAft>
                <a:spcPts val="0"/>
              </a:spcAft>
              <a:buSzPts val="3000"/>
              <a:buChar char="●"/>
            </a:pPr>
            <a:r>
              <a:rPr lang="en"/>
              <a:t>Turnaround Time</a:t>
            </a:r>
            <a:endParaRPr/>
          </a:p>
          <a:p>
            <a:pPr indent="-381000" lvl="1" marL="914400" rtl="0" algn="l">
              <a:spcBef>
                <a:spcPts val="0"/>
              </a:spcBef>
              <a:spcAft>
                <a:spcPts val="0"/>
              </a:spcAft>
              <a:buSzPts val="2400"/>
              <a:buChar char="○"/>
            </a:pPr>
            <a:r>
              <a:rPr lang="en"/>
              <a:t>Assuming a daily throughput of 850,000 requests, the process should take no longer than 4 hours, including writing results to a database. No other significant activity will take place during this period.</a:t>
            </a:r>
            <a:endParaRPr/>
          </a:p>
          <a:p>
            <a:pPr indent="-381000" lvl="1" marL="914400" rtl="0" algn="l">
              <a:spcBef>
                <a:spcPts val="0"/>
              </a:spcBef>
              <a:spcAft>
                <a:spcPts val="0"/>
              </a:spcAft>
              <a:buSzPts val="2400"/>
              <a:buChar char="○"/>
            </a:pPr>
            <a:r>
              <a:rPr lang="en"/>
              <a:t>It must be possible to resynchronize with all monitoring stations and reset database to reflect the current state within 5 minutes. No status updates will be processed during the resynchronization period.</a:t>
            </a:r>
            <a:endParaRPr/>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Throughput</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workload a system can handle in a defined time period.</a:t>
            </a:r>
            <a:endParaRPr/>
          </a:p>
          <a:p>
            <a:pPr indent="-381000" lvl="1" marL="914400" rtl="0" algn="l">
              <a:spcBef>
                <a:spcPts val="0"/>
              </a:spcBef>
              <a:spcAft>
                <a:spcPts val="0"/>
              </a:spcAft>
              <a:buSzPts val="2400"/>
              <a:buChar char="○"/>
            </a:pPr>
            <a:r>
              <a:rPr lang="en"/>
              <a:t>Shorter the processing time, higher the throughput.</a:t>
            </a:r>
            <a:endParaRPr/>
          </a:p>
          <a:p>
            <a:pPr indent="-381000" lvl="1" marL="914400" rtl="0" algn="l">
              <a:spcBef>
                <a:spcPts val="0"/>
              </a:spcBef>
              <a:spcAft>
                <a:spcPts val="0"/>
              </a:spcAft>
              <a:buSzPts val="2400"/>
              <a:buChar char="○"/>
            </a:pPr>
            <a:r>
              <a:rPr lang="en"/>
              <a:t>However, as load increases (and throughput rises), response time for individual transactions tends to increase.</a:t>
            </a:r>
            <a:endParaRPr/>
          </a:p>
          <a:p>
            <a:pPr indent="-342900" lvl="2" marL="1371600" rtl="0" algn="l">
              <a:spcBef>
                <a:spcPts val="0"/>
              </a:spcBef>
              <a:spcAft>
                <a:spcPts val="0"/>
              </a:spcAft>
              <a:buSzPts val="1800"/>
              <a:buChar char="■"/>
            </a:pPr>
            <a:r>
              <a:rPr lang="en" sz="1800"/>
              <a:t>With 10 concurrent users, request takes 2s.</a:t>
            </a:r>
            <a:endParaRPr sz="1800"/>
          </a:p>
          <a:p>
            <a:pPr indent="-342900" lvl="2" marL="1371600" rtl="0" algn="l">
              <a:spcBef>
                <a:spcPts val="0"/>
              </a:spcBef>
              <a:spcAft>
                <a:spcPts val="0"/>
              </a:spcAft>
              <a:buSzPts val="1800"/>
              <a:buChar char="■"/>
            </a:pPr>
            <a:r>
              <a:rPr lang="en" sz="1800"/>
              <a:t>With 100 users, request takes 4s.</a:t>
            </a:r>
            <a:endParaRPr sz="1800"/>
          </a:p>
          <a:p>
            <a:pPr indent="-381000" lvl="1" marL="914400" rtl="0" algn="l">
              <a:spcBef>
                <a:spcPts val="0"/>
              </a:spcBef>
              <a:spcAft>
                <a:spcPts val="0"/>
              </a:spcAft>
              <a:buSzPts val="2400"/>
              <a:buChar char="○"/>
            </a:pPr>
            <a:r>
              <a:rPr lang="en"/>
              <a:t>Possible to end up in situation where throughput goals conflict with response time goals.</a:t>
            </a:r>
            <a:endParaRPr/>
          </a:p>
          <a:p>
            <a:pPr indent="-342900" lvl="2" marL="1371600" rtl="0" algn="l">
              <a:spcBef>
                <a:spcPts val="0"/>
              </a:spcBef>
              <a:spcAft>
                <a:spcPts val="0"/>
              </a:spcAft>
              <a:buSzPts val="1800"/>
              <a:buChar char="■"/>
            </a:pPr>
            <a:r>
              <a:rPr lang="en" sz="1800"/>
              <a:t>With 10 users, each can perform 20 request per minute (throughput: 200/m).</a:t>
            </a:r>
            <a:endParaRPr sz="1800"/>
          </a:p>
          <a:p>
            <a:pPr indent="-342900" lvl="2" marL="1371600" rtl="0" algn="l">
              <a:spcBef>
                <a:spcPts val="0"/>
              </a:spcBef>
              <a:spcAft>
                <a:spcPts val="0"/>
              </a:spcAft>
              <a:buSzPts val="1800"/>
              <a:buChar char="■"/>
            </a:pPr>
            <a:r>
              <a:rPr lang="en" sz="1800"/>
              <a:t>With 100 users, each can perform 12 per minute (throughput: 1200/m - but at cost to response time).  </a:t>
            </a:r>
            <a:endParaRPr sz="1800"/>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