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g7ab4e1e9c_0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7ab4e1e9c_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33944cecea_0_2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3944cecea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33944cece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3944cec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Point is - there are a lot of different answers to this question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33944cecea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3944cece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An attack is an attempt to break CIA. The response to the attack is to preserve CIA or deter attackers through monitoring of their activities. (2)</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33944cecea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3944cece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Environment. The attack can come when the system is either online or offline, either connected to or disconnected from a network, either behind a firewall or open to a network, fully operational, partially operational, or not operational.</a:t>
            </a:r>
            <a:endParaRPr/>
          </a:p>
          <a:p>
            <a:pPr indent="0" lvl="0" marL="0" rtl="0" algn="l">
              <a:spcBef>
                <a:spcPts val="0"/>
              </a:spcBef>
              <a:spcAft>
                <a:spcPts val="0"/>
              </a:spcAft>
              <a:buNone/>
            </a:pPr>
            <a:r>
              <a:rPr lang="en"/>
              <a:t>Source of stimulus. The source of the attack may be either a human or another system. It may have been previously identified (either correctly or incorrectly) or may be currently unknown. A human attacker may be from outside the organization or from inside the organization.</a:t>
            </a:r>
            <a:endParaRPr/>
          </a:p>
          <a:p>
            <a:pPr indent="0" lvl="0" marL="0" rtl="0" algn="l">
              <a:spcBef>
                <a:spcPts val="0"/>
              </a:spcBef>
              <a:spcAft>
                <a:spcPts val="0"/>
              </a:spcAft>
              <a:buNone/>
            </a:pPr>
            <a:r>
              <a:rPr lang="en"/>
              <a:t> ■ Stimulus. The stimulus is an attack. We characterize this as an unauthorized attempt to display data, change or delete data, access system services, change the system’s behavior, or reduce availability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33944cecea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3944cece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Response. The system should ensure that transactions are carried out in a fashion such that data or services are protected from unauthorized access; data or services are not being manipulated without authorization; parties to a transaction are identified with assurance; the parties to the transaction cannot repudiate their involvements; and the data, resources, and system services will be available for legitimate use. The system should also track activities within it by recording access or modification; attempts to access data, resources, or services; and notifying appropriate entities (people or systems) when an apparent attack is occurring.</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3944cecea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3944cece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Response measure. Measures of a system’s response include how much of a system is compromised when a particular component or data value is compromised, how much time passed before an attack was detected, how many attacks were resisted, how long it took to recover from a successful attack, and how much data was vulnerable to a particular attack.</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33944cecea_0_1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3944cecea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33944cecea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3944cece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are these good examples?</a:t>
            </a:r>
            <a:endParaRPr/>
          </a:p>
          <a:p>
            <a:pPr indent="0" lvl="0" marL="0" rtl="0" algn="l">
              <a:spcBef>
                <a:spcPts val="0"/>
              </a:spcBef>
              <a:spcAft>
                <a:spcPts val="0"/>
              </a:spcAft>
              <a:buNone/>
            </a:pPr>
            <a:r>
              <a:rPr lang="en"/>
              <a:t>They are specific and they describe both reasonable system responses and reasonable measures that</a:t>
            </a:r>
            <a:endParaRPr/>
          </a:p>
          <a:p>
            <a:pPr indent="0" lvl="0" marL="0" rtl="0" algn="l">
              <a:spcBef>
                <a:spcPts val="0"/>
              </a:spcBef>
              <a:spcAft>
                <a:spcPts val="0"/>
              </a:spcAft>
              <a:buNone/>
            </a:pPr>
            <a:r>
              <a:rPr lang="en"/>
              <a:t>can determine whether the system is behaving as intended.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33944cecea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3944cece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Point is - there are a lot of different answers to this question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33944cecea_0_1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3944cecea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method for thinking about how to achieve security in a system is to think about physical security. Secure installations have limited access (e.g., by using security checkpoints), have means of detecting intruders (e.g., by requiring legitimate visitors to wear badges), have deterrence mechanisms such as armed guards, have reaction mechanisms such as automatic locking of doors, and have recovery mechanisms such as off-site backup. These same ideas can inform security as part of architecture.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44d5b25341_0_2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44d5b25341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Point is - there are a lot of different answers to this question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33944cecea_0_1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3944cecea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These lead to our four categories of tactics: detect, resist, react, and recover. (go over)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33944cecea_0_1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3944cecea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detect attacks category consists of four tactics: detect intrusion, detect service denial, verify message integrity, and detect message delay.</a:t>
            </a:r>
            <a:endParaRPr/>
          </a:p>
          <a:p>
            <a:pPr indent="0" lvl="0" marL="0" rtl="0" algn="l">
              <a:spcBef>
                <a:spcPts val="0"/>
              </a:spcBef>
              <a:spcAft>
                <a:spcPts val="0"/>
              </a:spcAft>
              <a:buNone/>
            </a:pPr>
            <a:r>
              <a:rPr lang="en"/>
              <a:t> ■ Detect intrusion is the comparison of network traffic or service request patterns within a system to a set of signatures or known patterns of malicious behavior stored in a database. The signatures can be based on protocol - how did we get the request? , TCP flags, payload sizes - what is in the packet?-  applications, source or destination address - is this part of a known botnet or an unusual access point?, or port number- how is this being directed? Some ports are monitored and restricted more heavily than others, (talk about blocking ports). </a:t>
            </a:r>
            <a:endParaRPr/>
          </a:p>
          <a:p>
            <a:pPr indent="0" lvl="0" marL="0" rtl="0" algn="l">
              <a:spcBef>
                <a:spcPts val="0"/>
              </a:spcBef>
              <a:spcAft>
                <a:spcPts val="0"/>
              </a:spcAft>
              <a:buNone/>
            </a:pPr>
            <a:r>
              <a:rPr lang="en"/>
              <a:t>■ (5) Detect service denial is the comparison of the pattern or signature of network traffic coming into a system to historic profiles of known denial-ofservice attacks.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33944cecea_0_1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3944cecea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 Verify message integrity. This tactic employs techniques such as checksums or hash values to verify the integrity of messages, resource files, deployment files, and configuration files. A checksum is a validation mechanism wherein the system maintains redundant information for configuration files and messages, and uses this redundant information to verify the configuration file or message when it is used. (4)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 hash value is a unique string generated by a hashing function whose input could be configuration files or messages. Even a slight change in the original files or messages results in a significant change in the hash value. </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33944cecea_0_1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3944cecea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 Detect message delay is intended to detect potential man-in-the-middle attacks, where a malicious party is intercepting (and possibly modifying) messages. By checking the time that it takes to deliver a message, it is possible to detect suspicious timing behavior. Some red flags include (go over)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where the time it takes to deliver a message is highly variable.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33944cecea_0_3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3944cecea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need to identify the possible threats to the security policy. Identifying threats provides a clear definition of what in the system needs to be protected and what it needs to be protected from. This makes it clear which threats you are aware of and can try to guard against and also (implicitly) the threats you have not considered.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threat model provides a thorough analysis of the threats you think the system is subject to, the impact of the threat being realized, and the likelihood of the threat occurring. To create a threat model, you ask a number of key questions about your proposed system. (2-6)</a:t>
            </a:r>
            <a:endParaRPr/>
          </a:p>
          <a:p>
            <a:pPr indent="0" lvl="0" marL="0" rtl="0" algn="l">
              <a:spcBef>
                <a:spcPts val="0"/>
              </a:spcBef>
              <a:spcAft>
                <a:spcPts val="0"/>
              </a:spcAft>
              <a:buNone/>
            </a:pPr>
            <a:r>
              <a:rPr lang="en"/>
              <a:t>Explicitly identifying threats allows specialists from outside your project to provide assistance by reviewing the model and advising you about potential threats that have not been considered at all or threats that may have been incorrectly characterized in the model. Be sure to have it widely reviewed so that you can be confident you have considered all likely threats. The threat model also allows you to systematically consider the set of security facilities your system needs.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33944cecea_0_3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3944cecea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attack trees provide a structured, graphical notation to categorize and illustrate the threats a system faces and the likely probability of each occurring.</a:t>
            </a:r>
            <a:endParaRPr/>
          </a:p>
          <a:p>
            <a:pPr indent="0" lvl="0" marL="0" rtl="0" algn="l">
              <a:spcBef>
                <a:spcPts val="0"/>
              </a:spcBef>
              <a:spcAft>
                <a:spcPts val="0"/>
              </a:spcAft>
              <a:buNone/>
            </a:pPr>
            <a:r>
              <a:rPr lang="en"/>
              <a:t>An attack tree represents the possible attacks your system may face in order for an attacker to achieve a particular goal. The root of the tree is the goal the attacker is trying to obtain, and the branches of the tree classify the different types of attacks the intruder could attempt in order to obtain the goal. Attack trees can be represented graphically (as a tree structure with nodes and links) or textually as a nested list. An attack tree should be created for each of the possible goals that an attacker may have for breaching your system’s security. Once you have an attack tree, you can analyze each threat it contains to establish whether the system’s security neutralizes the threat.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is a possible attack tree for the goal of extracting customer credit card details from an e-commerce Web site.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33944cecea_0_3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3944cecea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33944cecea_0_3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3944cecea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you understand the sensitive resources and threats, you can consider the technical security design for the system. The goal of this step is to design a system-wide security infrastructure that can enforce the system’s security policy in the face of the risks identified in the threat model. In this step, you consider using specific security technologies such as single-sign-on systems, network firewalls, SSL communication link security, cryptographic technology, policy management systems, and so on.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33944cecea_0_3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3944cecea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It is interesting to note how much of a typical security implementation does not involve security</a:t>
            </a:r>
            <a:endParaRPr/>
          </a:p>
          <a:p>
            <a:pPr indent="0" lvl="0" marL="0" rtl="0" algn="l">
              <a:spcBef>
                <a:spcPts val="0"/>
              </a:spcBef>
              <a:spcAft>
                <a:spcPts val="0"/>
              </a:spcAft>
              <a:buClr>
                <a:schemeClr val="dk1"/>
              </a:buClr>
              <a:buSzPts val="1100"/>
              <a:buFont typeface="Arial"/>
              <a:buNone/>
            </a:pPr>
            <a:r>
              <a:rPr lang="en"/>
              <a:t>technology directly but is about making sure that people act in a secure manner.</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33944cecea_0_1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3944cecea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a number of well-known means of resisting an attack:</a:t>
            </a:r>
            <a:endParaRPr/>
          </a:p>
          <a:p>
            <a:pPr indent="0" lvl="0" marL="0" rtl="0" algn="l">
              <a:spcBef>
                <a:spcPts val="0"/>
              </a:spcBef>
              <a:spcAft>
                <a:spcPts val="0"/>
              </a:spcAft>
              <a:buNone/>
            </a:pPr>
            <a:r>
              <a:rPr lang="en"/>
              <a:t> ■ Identify actors. Identifying “actors” is really about identifying the source of any external input to the system (3). Users are typically identified through user IDs. Other systems may be “identified” through access codes, IP addresses, protocols, ports, and so on.  (5-6)</a:t>
            </a:r>
            <a:endParaRPr/>
          </a:p>
          <a:p>
            <a:pPr indent="0" lvl="0" marL="0" rtl="0" algn="l">
              <a:spcBef>
                <a:spcPts val="0"/>
              </a:spcBef>
              <a:spcAft>
                <a:spcPts val="0"/>
              </a:spcAft>
              <a:buNone/>
            </a:pPr>
            <a:r>
              <a:rPr lang="en"/>
              <a:t>■ Authenticate actors. Authentication means ensuring that an actor (a user or a remote computer) is actually who or what it purports to be. Passwords, one-time passwords, digital certificates, and biometric identification, two-factor systems where you need both a password and a physical artifact or one-time code- provide a means for authentication.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43cae5387a_0_3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43cae5387a_0_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 is a measure of the system’s ability to protect data and information from unauthorized access while still providing access to people and systems that are authorized. (3) An action taken against a computer system with the intention of doing harm is called an attack and can take a number of forms. It may be an unauthorized attempt to access data or services or to modify data, or it may be intended to deny services to legitimate users.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33944cecea_0_1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3944cecea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Authorize actors. Authorization means ensuring that an authenticated actor has the rights to access and modify either data or services. This mechanism is usually enabled by providing some access control mechanisms within a system. Access control can be by an actor or by an actor class. Classes of actors can be defined by actor groups, by actor roles, or by lists of individuals. </a:t>
            </a:r>
            <a:endParaRPr/>
          </a:p>
          <a:p>
            <a:pPr indent="0" lvl="0" marL="0" rtl="0" algn="l">
              <a:spcBef>
                <a:spcPts val="0"/>
              </a:spcBef>
              <a:spcAft>
                <a:spcPts val="0"/>
              </a:spcAft>
              <a:buNone/>
            </a:pPr>
            <a:r>
              <a:rPr lang="en"/>
              <a:t>■ Limit access. Limiting access involves controlling what and who may access which parts of a system. (white/black). </a:t>
            </a:r>
            <a:endParaRPr/>
          </a:p>
          <a:p>
            <a:pPr indent="0" lvl="0" marL="0" rtl="0" algn="l">
              <a:spcBef>
                <a:spcPts val="0"/>
              </a:spcBef>
              <a:spcAft>
                <a:spcPts val="0"/>
              </a:spcAft>
              <a:buNone/>
            </a:pPr>
            <a:r>
              <a:rPr lang="en"/>
              <a:t>This may include limiting access to resources such as processors, memory, and network connections, which may be achieved by using process management, memory protection, blocking a host, closing a port, or rejecting a protocol.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33944cecea_0_1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3944cecea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Always grant security principals the smallest set of privileges they require in order to perform their</a:t>
            </a:r>
            <a:endParaRPr>
              <a:solidFill>
                <a:schemeClr val="dk1"/>
              </a:solidFill>
            </a:endParaRPr>
          </a:p>
          <a:p>
            <a:pPr indent="0" lvl="0" marL="0" rtl="0" algn="l">
              <a:spcBef>
                <a:spcPts val="0"/>
              </a:spcBef>
              <a:spcAft>
                <a:spcPts val="0"/>
              </a:spcAft>
              <a:buNone/>
            </a:pPr>
            <a:r>
              <a:rPr lang="en">
                <a:solidFill>
                  <a:schemeClr val="dk1"/>
                </a:solidFill>
              </a:rPr>
              <a:t>tasks. Consider varying the set of privileges a principal has over time if</a:t>
            </a:r>
            <a:endParaRPr>
              <a:solidFill>
                <a:schemeClr val="dk1"/>
              </a:solidFill>
            </a:endParaRPr>
          </a:p>
          <a:p>
            <a:pPr indent="0" lvl="0" marL="0" rtl="0" algn="l">
              <a:spcBef>
                <a:spcPts val="0"/>
              </a:spcBef>
              <a:spcAft>
                <a:spcPts val="0"/>
              </a:spcAft>
              <a:buNone/>
            </a:pPr>
            <a:r>
              <a:rPr lang="en">
                <a:solidFill>
                  <a:schemeClr val="dk1"/>
                </a:solidFill>
              </a:rPr>
              <a:t>certain sensitive tasks are executed only intermittently.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 </a:t>
            </a:r>
            <a:r>
              <a:rPr lang="en">
                <a:solidFill>
                  <a:schemeClr val="dk1"/>
                </a:solidFill>
              </a:rPr>
              <a:t>firewall is a single point of access to an organization’s intranet. A demilitarized zone (DMZ) is a subnet between the Internet and an intranet, protected by two firewalls: one facing the Internet and the other the intranet. A DMZ is used when an organization wants to let external users access services that should be publicly available outside the intranet. This way the number of open ports in the internal firewall can be minimized. This tactic also limits access for actors (by identifying, authenticating, and authorizing them).</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33944cecea_0_1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33944cecea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Limit exposure. Limiting exposure refers to ultimately and indirectly reducing the probability of a successful attack, or restricting the amount of potential damage. This can be achieved by concealing facts about a system to be protected (“security by obscurity”). </a:t>
            </a:r>
            <a:r>
              <a:rPr lang="en">
                <a:solidFill>
                  <a:schemeClr val="dk1"/>
                </a:solidFill>
              </a:rPr>
              <a:t>For example, a design decision to hide how many entry points a system has is a way of limiting exposure. </a:t>
            </a:r>
            <a:r>
              <a:rPr lang="en"/>
              <a:t>Don’t rely on obscurity. The weaknesses in this approach are that it assumes the</a:t>
            </a:r>
            <a:endParaRPr/>
          </a:p>
          <a:p>
            <a:pPr indent="0" lvl="0" marL="0" rtl="0" algn="l">
              <a:spcBef>
                <a:spcPts val="0"/>
              </a:spcBef>
              <a:spcAft>
                <a:spcPts val="0"/>
              </a:spcAft>
              <a:buNone/>
            </a:pPr>
            <a:r>
              <a:rPr lang="en"/>
              <a:t>attackers aren’t smart enough to work past the obscurity and that it may prevent external experts from assessing the real level of security provided.</a:t>
            </a:r>
            <a:endParaRPr/>
          </a:p>
          <a:p>
            <a:pPr indent="0" lvl="0" marL="0" rtl="0" algn="l">
              <a:spcBef>
                <a:spcPts val="0"/>
              </a:spcBef>
              <a:spcAft>
                <a:spcPts val="0"/>
              </a:spcAft>
              <a:buNone/>
            </a:pPr>
            <a:r>
              <a:rPr lang="en"/>
              <a:t>Another way to limit exposure is by dividing and distributing critical resources so that the exploitation of a single weakness cannot fully compromise any resource (“don’t put all your eggs in one basket”). A decision to distribute servers amongst several geographically dispersed data centers is also a way of limiting exposure.</a:t>
            </a:r>
            <a:endParaRPr/>
          </a:p>
          <a:p>
            <a:pPr indent="0" lvl="0" marL="0" rtl="0" algn="l">
              <a:spcBef>
                <a:spcPts val="0"/>
              </a:spcBef>
              <a:spcAft>
                <a:spcPts val="0"/>
              </a:spcAft>
              <a:buNone/>
            </a:pPr>
            <a:r>
              <a:rPr lang="en"/>
              <a:t>■ Encrypt data. Data should be protected from unauthorized access. Confidentiality is usually achieved by applying some form of encryption to data and to communication. Encryption provides extra protection to persistently maintained data beyond that available from authorization. Communication links, on the other hand, may not have authorization controls. In such cases, encryption is the only protection for passing data over publicly accessible communication links. The link can be implemented by a virtual private network (VPN) or by a Secure Sockets Layer (SSL) for a web-based link. Encryption can be symmetric (both parties use the same key) or asymmetric (public and private keys).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33944cecea_0_1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3944cecea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Separate entities. Separating different entities within the system can be done through physical separation on different servers that are attached to different networks; the use of virtual machines (see Chapter 26 for a discussion of virtual machines); or an “air gap,” that is, by having no connection between different portions of a system. Finally, sensitive data is frequently separated from nonsensitive data to reduce the attack possibilities from those who have access to nonsensitive data. </a:t>
            </a:r>
            <a:endParaRPr/>
          </a:p>
          <a:p>
            <a:pPr indent="0" lvl="0" marL="0" rtl="0" algn="l">
              <a:spcBef>
                <a:spcPts val="0"/>
              </a:spcBef>
              <a:spcAft>
                <a:spcPts val="0"/>
              </a:spcAft>
              <a:buNone/>
            </a:pPr>
            <a:r>
              <a:rPr lang="en"/>
              <a:t>■ Change default settings. Many systems have default settings assigned when the system is delivered (7). Forcing the user to change those settings will prevent attackers from gaining access to the system through settings that are, generally, publicly available.</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33944cecea_0_3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3944cecea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Defend in depth: If you examine physical security systems, you’ll find that they rarely rely on just one security measure. Just as medieval castles had moats, drawbridges, and strong walls, banks have alarms, vaults, security guards, surveillance systems, and multiple locks on important doors. These are examples of the principle of defense in depth, where a series of defenses provides a greater level of security than a single one could. Defense in depth is particularly relevant to computer systems, given that many of the security technologies we use may themselves have hidden flaws and that we are also susceptible to human and procedural failures. Rather than relying on one security measure to counter each threat to your system, consider possibilities for layering defenses to provide greater protection.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Keep security designs simple: Security engineers often say that complexity is the enemy of security. Complexity in a system is difficult to deal with and makes it very difficult to analyze the system to assess its security. This</a:t>
            </a:r>
            <a:endParaRPr/>
          </a:p>
          <a:p>
            <a:pPr indent="0" lvl="0" marL="0" rtl="0" algn="l">
              <a:spcBef>
                <a:spcPts val="0"/>
              </a:spcBef>
              <a:spcAft>
                <a:spcPts val="0"/>
              </a:spcAft>
              <a:buClr>
                <a:schemeClr val="dk1"/>
              </a:buClr>
              <a:buSzPts val="1100"/>
              <a:buFont typeface="Arial"/>
              <a:buNone/>
            </a:pPr>
            <a:r>
              <a:rPr lang="en"/>
              <a:t>makes it difficult to know whether the system will be secure or not, and it increases the likelihood of vulnerabilities creeping into the system. Systems with stringent security requirements need to be simple enough to make it possible for them to be secured and verified.</a:t>
            </a:r>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33944cecea_0_2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3944cecea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Several tactics are intended to respond to a potential attack: </a:t>
            </a:r>
            <a:endParaRPr/>
          </a:p>
          <a:p>
            <a:pPr indent="0" lvl="0" marL="0" rtl="0" algn="l">
              <a:spcBef>
                <a:spcPts val="0"/>
              </a:spcBef>
              <a:spcAft>
                <a:spcPts val="0"/>
              </a:spcAft>
              <a:buNone/>
            </a:pPr>
            <a:r>
              <a:rPr lang="en"/>
              <a:t>■ Revoke access. If the system or a system administrator believes that an attack is underway, then access can be severely limited to sensitive resources, even for normally legitimate users and uses. </a:t>
            </a:r>
            <a:r>
              <a:rPr lang="en"/>
              <a:t>For example, if your desktop has been compromised by a virus, your access to certain resources may be limited until the virus is removed from your system. </a:t>
            </a:r>
            <a:endParaRPr/>
          </a:p>
          <a:p>
            <a:pPr indent="0" lvl="0" marL="0" rtl="0" algn="l">
              <a:spcBef>
                <a:spcPts val="0"/>
              </a:spcBef>
              <a:spcAft>
                <a:spcPts val="0"/>
              </a:spcAft>
              <a:buNone/>
            </a:pPr>
            <a:r>
              <a:rPr lang="en"/>
              <a:t>■ Lock computer. Repeated failed login attempts may indicate a potential attack. Many systems limit access from a particular computer if there are repeated failed attempts to access an account from that computer. Legitimate users may make mistakes in attempting to log in. Therefore, the limited access may only be for a certain time period. </a:t>
            </a:r>
            <a:endParaRPr/>
          </a:p>
          <a:p>
            <a:pPr indent="0" lvl="0" marL="0" rtl="0" algn="l">
              <a:spcBef>
                <a:spcPts val="0"/>
              </a:spcBef>
              <a:spcAft>
                <a:spcPts val="0"/>
              </a:spcAft>
              <a:buNone/>
            </a:pPr>
            <a:r>
              <a:rPr lang="en"/>
              <a:t>■ Inform actors. Ongoing attacks may require action by operators, other personnel, or cooperating systems. Such personnel or systems—the set of relevant actors—must be notified when the system has detected an attack.</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33944cecea_0_2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3944cecea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a system has detected and attempted to resist an attack, it needs to recover. Part of recovery is restoration of services. For example, additional servers or network connections may be kept in reserve for such a purpose. We need to maintain an audit trail. We audit—that is, keep a record of user and system actions and their effects—to help trace the actions of, and to identify, an attacker. We may analyze audit trails to attempt to prosecute attackers, Helps identify what data needs to be restored. or to create better defenses in the future.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33944cecea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3944cece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Point is - there are a lot of different answers to this question</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33944cecea_0_2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33944cecea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33944cecea_0_2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3944cecea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33944cecea_0_2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3944cecea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 define security as the set of processes and technologies that allow the owners of resources in the system to reliably control who can access which resources.</a:t>
            </a:r>
            <a:endParaRPr/>
          </a:p>
          <a:p>
            <a:pPr indent="0" lvl="0" marL="0" rtl="0" algn="l">
              <a:spcBef>
                <a:spcPts val="0"/>
              </a:spcBef>
              <a:spcAft>
                <a:spcPts val="0"/>
              </a:spcAft>
              <a:buNone/>
            </a:pPr>
            <a:r>
              <a:rPr lang="en"/>
              <a:t>The “who” refers to the people, pieces of software, and so on that form the set of actors in the system who have a security identity; security specialists normally refer to such actors as principals. </a:t>
            </a:r>
            <a:endParaRPr/>
          </a:p>
          <a:p>
            <a:pPr indent="0" lvl="0" marL="0" rtl="0" algn="l">
              <a:spcBef>
                <a:spcPts val="0"/>
              </a:spcBef>
              <a:spcAft>
                <a:spcPts val="0"/>
              </a:spcAft>
              <a:buClr>
                <a:schemeClr val="dk1"/>
              </a:buClr>
              <a:buSzPts val="1100"/>
              <a:buFont typeface="Arial"/>
              <a:buNone/>
            </a:pPr>
            <a:r>
              <a:rPr lang="en"/>
              <a:t>The resources are the parts of the system considered sensitive (i.e., those to which access must be controlled) such as subsystems, data elements, and operations. The access to the resources refers to the operations that the principals in the system will want to legitimately perform on the resources (e.g., read them, change them, execute them, and so on), and the fact that access must be limited to principals known to the system.</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Resources are at the core of the system’s security. Policies define the legitimate access allowed to them, which is enforced by security mechanisms, which are used by the principals of the system to gain access to the resources that they need.</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The resources, principals, and policies that need to be considered are often very specific to the system. An Internet service provider is likely to have a totally different set of security concerns from those of a military intelligence organization, which will be different again from those of an enterprise implementing an internal information system that allows remote access to its employees. However, in all of these cases, security is still the business of allowing the right levels of access to the right resources to the right people.</a:t>
            </a:r>
            <a:endParaRPr/>
          </a:p>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33944cecea_0_2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3944cecea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33944cecea_0_2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3944cecea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Determine how alternative mappings of architectural elements that are under consideration may change how an individual or system may read, write, or modify data; access system services or resources; or reduce availability to system services or resources. Determine how alternative mappings may affect (5), how we record access to data, services or resources and the recognition of unexpectedly high demands for resources.</a:t>
            </a:r>
            <a:endParaRPr/>
          </a:p>
          <a:p>
            <a:pPr indent="0" lvl="0" marL="0" rtl="0" algn="l">
              <a:spcBef>
                <a:spcPts val="0"/>
              </a:spcBef>
              <a:spcAft>
                <a:spcPts val="0"/>
              </a:spcAft>
              <a:buNone/>
            </a:pPr>
            <a:br>
              <a:rPr lang="en"/>
            </a:br>
            <a:r>
              <a:rPr lang="en"/>
              <a:t>For each such mapping, ensure that the system can (rest)</a:t>
            </a:r>
            <a:br>
              <a:rPr lang="en"/>
            </a:b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33944cecea_0_2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33944cecea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Determine the system resources required to identify and monitor a system or an individual who is internal or external, authorized or not authorized, with access to specific resources or all resources. </a:t>
            </a:r>
            <a:endParaRPr/>
          </a:p>
          <a:p>
            <a:pPr indent="0" lvl="0" marL="0" rtl="0" algn="l">
              <a:spcBef>
                <a:spcPts val="0"/>
              </a:spcBef>
              <a:spcAft>
                <a:spcPts val="0"/>
              </a:spcAft>
              <a:buNone/>
            </a:pPr>
            <a:r>
              <a:rPr lang="en"/>
              <a:t>Determine the resources required to authenticate the actor, grant or deny access to data or resources, notify appropriate entities (people or systems), record attempts to access data or resources, encrypt data, recognize inexplicably high demand for resources, inform users or systems, and restrict access.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33944cecea_0_2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3944cecea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For these resources consider whether an external entity can access a critical resource or exhaust a critical resource; how to monitor the resource; how to manage resource utilization; how to log resource utilization; and ensure that there are sufficient resources to perform the necessary security operations. Ensure that a contaminated element can be prevented from contaminating other elements. Ensure that shared resources are not used for passing sensitive data from an actor with access rights to that data to an actor without access rights to that data</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33944cecea_0_3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3944cecea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33944cecea_0_3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3944cecea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33944cecea_0_3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33944cecea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441003a2c8_0_3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441003a2c8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Attacks against a system can be characterized as attacks against the confidentiality, integrity, or availability of a system or its data. Confidentiality means keeping data away from those who should not have access while granting access to those who should. Integrity means that there are no unauthorized modifications to or deletion of data, and availability means that the system is accessible to those who are entitled to use it.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33944cecea_0_2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33944cecea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emphasis of distinguishing various classes of actors in the characterization leads to many of the tactics used to achieve security. Identifying, authenticating, and authorizing actors are tactics intended to determine which users or systems are entitled to what kind of access to a system. An assumption is made that no security tactic is foolproof and that systems will be compromised. Hence, tactics exist to detect an attack, limit the spread of any attack, and to react and recover from an attack. Recovering from an attack involves many of the same tactics as availability and, in general, involves returning the system to a consistent state prior to any attack.</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33944cecea_0_2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33944cecea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33944cecea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3944cece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simplest approach to characterizing security has three characteristics: confidentiality, integrity, and availability (CIA): 1. Confidentiality is the property that data or services are protected from unauthorized access. For example, a hacker cannot access your income tax returns on a government computer. 2. Integrity is the property that data or services are not subject to unauthorized manipulation. For example, your grade has not been changed since your instructor assigned it. 3. Availability is the property that the system will be available for legitimate use. For example, a denial-of-service attack won’t prevent you from ordering book from Amazon</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g7ab4e1e9c_12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7ab4e1e9c_1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33944cecea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3944cece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characteristics that are used to support CIA are these: 4. Authentication verifies the identities of the parties to a transaction and checks if they are truly who they claim to be. For example, when you get an email purporting to come from a bank, authentication guarantees that it actually comes from the bank. 5. Nonrepudiation guarantees that the sender of a message cannot later deny having sent the message, and that the recipient cannot deny having received the message. For example, you cannot deny ordering something from the Internet, or the merchant cannot disclaim getting your order. 6. Authorization grants a user the privileges to perform a task. For example, an online banking system authorizes a legitimate user to access his account. We will use these characteristics in our general scenarios for security.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33944cecea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3944cece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Approaches to achieving security can be characterized as those that detect attacks, those that resist attacks, those that react to attacks, and those that recover from successful attacks. The objects that are being protected from attacks are data at rest, data in transit, and computational processes.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33944cecea_0_2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3944cecea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It is also important to recognize that security is not a simple process of “being secure” or not. Rather than being a binary state, security is really a process of</a:t>
            </a:r>
            <a:endParaRPr/>
          </a:p>
          <a:p>
            <a:pPr indent="0" lvl="0" marL="0" rtl="0" algn="l">
              <a:spcBef>
                <a:spcPts val="0"/>
              </a:spcBef>
              <a:spcAft>
                <a:spcPts val="0"/>
              </a:spcAft>
              <a:buNone/>
            </a:pPr>
            <a:r>
              <a:rPr lang="en"/>
              <a:t>risk management. (2-3)</a:t>
            </a:r>
            <a:endParaRPr/>
          </a:p>
          <a:p>
            <a:pPr indent="0" lvl="0" marL="0" rtl="0" algn="l">
              <a:spcBef>
                <a:spcPts val="0"/>
              </a:spcBef>
              <a:spcAft>
                <a:spcPts val="0"/>
              </a:spcAft>
              <a:buClr>
                <a:schemeClr val="dk1"/>
              </a:buClr>
              <a:buSzPts val="1100"/>
              <a:buFont typeface="Arial"/>
              <a:buNone/>
            </a:pPr>
            <a:r>
              <a:rPr lang="en"/>
              <a:t>Balance likely security risks against the costs of guarding against them. Bear this in mind to help you set realistic expectations in the minds of your stakeholders and to make intelligent tradeoffs that address the realsecurity risks your system faces.</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33944cecea_0_2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3944cecea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6914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1" name="Google Shape;11;p2"/>
          <p:cNvCxnSpPr/>
          <p:nvPr/>
        </p:nvCxnSpPr>
        <p:spPr>
          <a:xfrm>
            <a:off x="0" y="4662140"/>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2" name="Google Shape;12;p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Google Shape;13;p2"/>
          <p:cNvSpPr txBox="1"/>
          <p:nvPr>
            <p:ph idx="1" type="subTitle"/>
          </p:nvPr>
        </p:nvSpPr>
        <p:spPr>
          <a:xfrm>
            <a:off x="685800" y="4836036"/>
            <a:ext cx="7772400" cy="10326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Google Shape;14;p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7" name="Google Shape;17;p3"/>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8" name="Google Shape;18;p3"/>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3"/>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p:nvPr/>
        </p:nvSpPr>
        <p:spPr>
          <a:xfrm>
            <a:off x="0" y="0"/>
            <a:ext cx="9144000" cy="153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23" name="Google Shape;23;p4"/>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4" name="Google Shape;24;p4"/>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Google Shape;25;p4"/>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Google Shape;26;p4"/>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Google Shape;27;p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5"/>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0" name="Google Shape;30;p5"/>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1" name="Google Shape;31;p5"/>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Google Shape;34;p6"/>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Google Shape;35;p6"/>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6" name="Google Shape;36;p6"/>
          <p:cNvCxnSpPr/>
          <p:nvPr/>
        </p:nvCxnSpPr>
        <p:spPr>
          <a:xfrm>
            <a:off x="0" y="5845828"/>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7" name="Google Shape;37;p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Google Shape;39;p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0" name="Shape 40"/>
        <p:cNvGrpSpPr/>
        <p:nvPr/>
      </p:nvGrpSpPr>
      <p:grpSpPr>
        <a:xfrm>
          <a:off x="0" y="0"/>
          <a:ext cx="0" cy="0"/>
          <a:chOff x="0" y="0"/>
          <a:chExt cx="0" cy="0"/>
        </a:xfrm>
      </p:grpSpPr>
      <p:sp>
        <p:nvSpPr>
          <p:cNvPr id="41" name="Google Shape;41;p8"/>
          <p:cNvSpPr txBox="1"/>
          <p:nvPr>
            <p:ph type="title"/>
          </p:nvPr>
        </p:nvSpPr>
        <p:spPr>
          <a:xfrm>
            <a:off x="457200" y="155448"/>
            <a:ext cx="8229600" cy="12528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rgbClr val="F34E26"/>
              </a:buClr>
              <a:buSzPts val="3600"/>
              <a:buFont typeface="Arial"/>
              <a:buNone/>
              <a:defRPr b="1" sz="4500">
                <a:solidFill>
                  <a:srgbClr val="F34E26"/>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2" name="Google Shape;42;p8"/>
          <p:cNvSpPr txBox="1"/>
          <p:nvPr>
            <p:ph idx="1" type="body"/>
          </p:nvPr>
        </p:nvSpPr>
        <p:spPr>
          <a:xfrm>
            <a:off x="457200" y="1775192"/>
            <a:ext cx="8229600" cy="4625700"/>
          </a:xfrm>
          <a:prstGeom prst="rect">
            <a:avLst/>
          </a:prstGeom>
          <a:noFill/>
          <a:ln>
            <a:noFill/>
          </a:ln>
        </p:spPr>
        <p:txBody>
          <a:bodyPr anchorCtr="0" anchor="t" bIns="91425" lIns="91425" spcFirstLastPara="1" rIns="91425" wrap="square" tIns="91425"/>
          <a:lstStyle>
            <a:lvl1pPr indent="-419100" lvl="0" marL="457200" rtl="0" algn="l">
              <a:spcBef>
                <a:spcPts val="0"/>
              </a:spcBef>
              <a:spcAft>
                <a:spcPts val="0"/>
              </a:spcAft>
              <a:buClr>
                <a:schemeClr val="accent1"/>
              </a:buClr>
              <a:buSzPts val="3000"/>
              <a:buFont typeface="Arial"/>
              <a:buChar char="◼"/>
              <a:defRPr sz="3200">
                <a:solidFill>
                  <a:schemeClr val="dk1"/>
                </a:solidFill>
                <a:latin typeface="Arial"/>
                <a:ea typeface="Arial"/>
                <a:cs typeface="Arial"/>
                <a:sym typeface="Arial"/>
              </a:defRPr>
            </a:lvl1pPr>
            <a:lvl2pPr indent="-381000" lvl="1" marL="914400" rtl="0" algn="l">
              <a:spcBef>
                <a:spcPts val="560"/>
              </a:spcBef>
              <a:spcAft>
                <a:spcPts val="0"/>
              </a:spcAft>
              <a:buClr>
                <a:schemeClr val="accent2"/>
              </a:buClr>
              <a:buSzPts val="2400"/>
              <a:buFont typeface="Arial"/>
              <a:buChar char="▪"/>
              <a:defRPr sz="2800">
                <a:solidFill>
                  <a:schemeClr val="dk1"/>
                </a:solidFill>
                <a:latin typeface="Arial"/>
                <a:ea typeface="Arial"/>
                <a:cs typeface="Arial"/>
                <a:sym typeface="Arial"/>
              </a:defRPr>
            </a:lvl2pPr>
            <a:lvl3pPr indent="-381000" lvl="2" marL="1371600" rtl="0" algn="l">
              <a:spcBef>
                <a:spcPts val="480"/>
              </a:spcBef>
              <a:spcAft>
                <a:spcPts val="0"/>
              </a:spcAft>
              <a:buClr>
                <a:schemeClr val="accent3"/>
              </a:buClr>
              <a:buSzPts val="2400"/>
              <a:buFont typeface="Arial"/>
              <a:buChar char="▪"/>
              <a:defRPr sz="2400">
                <a:solidFill>
                  <a:schemeClr val="dk1"/>
                </a:solidFill>
                <a:latin typeface="Arial"/>
                <a:ea typeface="Arial"/>
                <a:cs typeface="Arial"/>
                <a:sym typeface="Arial"/>
              </a:defRPr>
            </a:lvl3pPr>
            <a:lvl4pPr indent="-342900" lvl="3" marL="1828800" rtl="0" algn="l">
              <a:spcBef>
                <a:spcPts val="400"/>
              </a:spcBef>
              <a:spcAft>
                <a:spcPts val="0"/>
              </a:spcAft>
              <a:buClr>
                <a:schemeClr val="accent4"/>
              </a:buClr>
              <a:buSzPts val="1800"/>
              <a:buFont typeface="Arial"/>
              <a:buChar char="▪"/>
              <a:defRPr sz="2000">
                <a:solidFill>
                  <a:schemeClr val="dk1"/>
                </a:solidFill>
                <a:latin typeface="Arial"/>
                <a:ea typeface="Arial"/>
                <a:cs typeface="Arial"/>
                <a:sym typeface="Arial"/>
              </a:defRPr>
            </a:lvl4pPr>
            <a:lvl5pPr indent="-342900" lvl="4" marL="2286000" rtl="0" algn="l">
              <a:spcBef>
                <a:spcPts val="400"/>
              </a:spcBef>
              <a:spcAft>
                <a:spcPts val="0"/>
              </a:spcAft>
              <a:buClr>
                <a:schemeClr val="accent5"/>
              </a:buClr>
              <a:buSzPts val="1800"/>
              <a:buFont typeface="Arial"/>
              <a:buChar char=""/>
              <a:defRPr sz="2000">
                <a:solidFill>
                  <a:schemeClr val="dk1"/>
                </a:solidFill>
                <a:latin typeface="Arial"/>
                <a:ea typeface="Arial"/>
                <a:cs typeface="Arial"/>
                <a:sym typeface="Arial"/>
              </a:defRPr>
            </a:lvl5pPr>
            <a:lvl6pPr indent="-342900" lvl="5" marL="2743200" rtl="0" algn="l">
              <a:spcBef>
                <a:spcPts val="400"/>
              </a:spcBef>
              <a:spcAft>
                <a:spcPts val="0"/>
              </a:spcAft>
              <a:buClr>
                <a:schemeClr val="accent6"/>
              </a:buClr>
              <a:buSzPts val="1800"/>
              <a:buFont typeface="Arial"/>
              <a:buChar char="⚫"/>
              <a:defRPr sz="2000">
                <a:solidFill>
                  <a:schemeClr val="dk1"/>
                </a:solidFill>
                <a:latin typeface="Arial"/>
                <a:ea typeface="Arial"/>
                <a:cs typeface="Arial"/>
                <a:sym typeface="Arial"/>
              </a:defRPr>
            </a:lvl6pPr>
            <a:lvl7pPr indent="-342900" lvl="6" marL="3200400" rtl="0" algn="l">
              <a:spcBef>
                <a:spcPts val="360"/>
              </a:spcBef>
              <a:spcAft>
                <a:spcPts val="0"/>
              </a:spcAft>
              <a:buClr>
                <a:schemeClr val="accent1"/>
              </a:buClr>
              <a:buSzPts val="1800"/>
              <a:buFont typeface="Arial"/>
              <a:buChar char="⚫"/>
              <a:defRPr sz="1800">
                <a:solidFill>
                  <a:schemeClr val="dk1"/>
                </a:solidFill>
                <a:latin typeface="Arial"/>
                <a:ea typeface="Arial"/>
                <a:cs typeface="Arial"/>
                <a:sym typeface="Arial"/>
              </a:defRPr>
            </a:lvl7pPr>
            <a:lvl8pPr indent="-342900" lvl="7" marL="3657600" rtl="0" algn="l">
              <a:spcBef>
                <a:spcPts val="360"/>
              </a:spcBef>
              <a:spcAft>
                <a:spcPts val="0"/>
              </a:spcAft>
              <a:buClr>
                <a:schemeClr val="accent2"/>
              </a:buClr>
              <a:buSzPts val="1800"/>
              <a:buFont typeface="Arial"/>
              <a:buChar char="⚫"/>
              <a:defRPr sz="1800">
                <a:solidFill>
                  <a:schemeClr val="dk1"/>
                </a:solidFill>
                <a:latin typeface="Arial"/>
                <a:ea typeface="Arial"/>
                <a:cs typeface="Arial"/>
                <a:sym typeface="Arial"/>
              </a:defRPr>
            </a:lvl8pPr>
            <a:lvl9pPr indent="-342900" lvl="8" marL="4114800" rtl="0" algn="l">
              <a:spcBef>
                <a:spcPts val="360"/>
              </a:spcBef>
              <a:spcAft>
                <a:spcPts val="0"/>
              </a:spcAft>
              <a:buClr>
                <a:schemeClr val="accent3"/>
              </a:buClr>
              <a:buSzPts val="1800"/>
              <a:buFont typeface="Arial"/>
              <a:buChar char="⚫"/>
              <a:defRPr sz="1800">
                <a:solidFill>
                  <a:schemeClr val="dk1"/>
                </a:solidFill>
                <a:latin typeface="Arial"/>
                <a:ea typeface="Arial"/>
                <a:cs typeface="Arial"/>
                <a:sym typeface="Arial"/>
              </a:defRPr>
            </a:lvl9pPr>
          </a:lstStyle>
          <a:p/>
        </p:txBody>
      </p:sp>
      <p:sp>
        <p:nvSpPr>
          <p:cNvPr id="43" name="Google Shape;43;p8"/>
          <p:cNvSpPr txBox="1"/>
          <p:nvPr>
            <p:ph idx="10" type="dt"/>
          </p:nvPr>
        </p:nvSpPr>
        <p:spPr>
          <a:xfrm>
            <a:off x="457200" y="6476999"/>
            <a:ext cx="21336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4" name="Google Shape;44;p8"/>
          <p:cNvSpPr txBox="1"/>
          <p:nvPr>
            <p:ph idx="11" type="ftr"/>
          </p:nvPr>
        </p:nvSpPr>
        <p:spPr>
          <a:xfrm>
            <a:off x="2640598" y="6476999"/>
            <a:ext cx="55077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5" name="Google Shape;45;p8"/>
          <p:cNvSpPr txBox="1"/>
          <p:nvPr>
            <p:ph idx="12" type="sldNum"/>
          </p:nvPr>
        </p:nvSpPr>
        <p:spPr>
          <a:xfrm>
            <a:off x="8204396" y="6476999"/>
            <a:ext cx="733800" cy="273900"/>
          </a:xfrm>
          <a:prstGeom prst="rect">
            <a:avLst/>
          </a:prstGeom>
          <a:noFill/>
          <a:ln>
            <a:noFill/>
          </a:ln>
        </p:spPr>
        <p:txBody>
          <a:bodyPr anchorCtr="0" anchor="b" bIns="91425" lIns="91425" spcFirstLastPara="1" rIns="91425" wrap="square" tIns="91425">
            <a:noAutofit/>
          </a:bodyPr>
          <a:lstStyle>
            <a:lvl1pPr indent="0" lvl="0" marL="0" marR="0" rtl="0">
              <a:lnSpc>
                <a:spcPct val="100000"/>
              </a:lnSpc>
              <a:spcBef>
                <a:spcPts val="0"/>
              </a:spcBef>
              <a:spcAft>
                <a:spcPts val="0"/>
              </a:spcAft>
              <a:buNone/>
              <a:defRPr>
                <a:solidFill>
                  <a:srgbClr val="414141"/>
                </a:solidFill>
              </a:defRPr>
            </a:lvl1pPr>
            <a:lvl2pPr indent="0" lvl="1" marL="0" marR="0" rtl="0">
              <a:lnSpc>
                <a:spcPct val="100000"/>
              </a:lnSpc>
              <a:spcBef>
                <a:spcPts val="0"/>
              </a:spcBef>
              <a:spcAft>
                <a:spcPts val="0"/>
              </a:spcAft>
              <a:buNone/>
              <a:defRPr>
                <a:solidFill>
                  <a:srgbClr val="414141"/>
                </a:solidFill>
              </a:defRPr>
            </a:lvl2pPr>
            <a:lvl3pPr indent="0" lvl="2" marL="0" marR="0" rtl="0">
              <a:lnSpc>
                <a:spcPct val="100000"/>
              </a:lnSpc>
              <a:spcBef>
                <a:spcPts val="0"/>
              </a:spcBef>
              <a:spcAft>
                <a:spcPts val="0"/>
              </a:spcAft>
              <a:buNone/>
              <a:defRPr>
                <a:solidFill>
                  <a:srgbClr val="414141"/>
                </a:solidFill>
              </a:defRPr>
            </a:lvl3pPr>
            <a:lvl4pPr indent="0" lvl="3" marL="0" marR="0" rtl="0">
              <a:lnSpc>
                <a:spcPct val="100000"/>
              </a:lnSpc>
              <a:spcBef>
                <a:spcPts val="0"/>
              </a:spcBef>
              <a:spcAft>
                <a:spcPts val="0"/>
              </a:spcAft>
              <a:buNone/>
              <a:defRPr>
                <a:solidFill>
                  <a:srgbClr val="414141"/>
                </a:solidFill>
              </a:defRPr>
            </a:lvl4pPr>
            <a:lvl5pPr indent="0" lvl="4" marL="0" marR="0" rtl="0">
              <a:lnSpc>
                <a:spcPct val="100000"/>
              </a:lnSpc>
              <a:spcBef>
                <a:spcPts val="0"/>
              </a:spcBef>
              <a:spcAft>
                <a:spcPts val="0"/>
              </a:spcAft>
              <a:buNone/>
              <a:defRPr>
                <a:solidFill>
                  <a:srgbClr val="414141"/>
                </a:solidFill>
              </a:defRPr>
            </a:lvl5pPr>
            <a:lvl6pPr indent="0" lvl="5" marL="0" marR="0" rtl="0">
              <a:lnSpc>
                <a:spcPct val="100000"/>
              </a:lnSpc>
              <a:spcBef>
                <a:spcPts val="0"/>
              </a:spcBef>
              <a:spcAft>
                <a:spcPts val="0"/>
              </a:spcAft>
              <a:buNone/>
              <a:defRPr>
                <a:solidFill>
                  <a:srgbClr val="414141"/>
                </a:solidFill>
              </a:defRPr>
            </a:lvl6pPr>
            <a:lvl7pPr indent="0" lvl="6" marL="0" marR="0" rtl="0">
              <a:lnSpc>
                <a:spcPct val="100000"/>
              </a:lnSpc>
              <a:spcBef>
                <a:spcPts val="0"/>
              </a:spcBef>
              <a:spcAft>
                <a:spcPts val="0"/>
              </a:spcAft>
              <a:buNone/>
              <a:defRPr>
                <a:solidFill>
                  <a:srgbClr val="414141"/>
                </a:solidFill>
              </a:defRPr>
            </a:lvl7pPr>
            <a:lvl8pPr indent="0" lvl="7" marL="0" marR="0" rtl="0">
              <a:lnSpc>
                <a:spcPct val="100000"/>
              </a:lnSpc>
              <a:spcBef>
                <a:spcPts val="0"/>
              </a:spcBef>
              <a:spcAft>
                <a:spcPts val="0"/>
              </a:spcAft>
              <a:buNone/>
              <a:defRPr>
                <a:solidFill>
                  <a:srgbClr val="414141"/>
                </a:solidFill>
              </a:defRPr>
            </a:lvl8pPr>
            <a:lvl9pPr indent="0" lvl="8" marL="0" marR="0" rtl="0">
              <a:lnSpc>
                <a:spcPct val="100000"/>
              </a:lnSpc>
              <a:spcBef>
                <a:spcPts val="0"/>
              </a:spcBef>
              <a:spcAft>
                <a:spcPts val="0"/>
              </a:spcAft>
              <a:buNone/>
              <a:defRPr>
                <a:solidFill>
                  <a:srgbClr val="414141"/>
                </a:solidFill>
              </a:defRPr>
            </a:lvl9pPr>
          </a:lstStyle>
          <a:p>
            <a:pPr indent="0" lvl="0" marL="0" rtl="0" algn="r">
              <a:spcBef>
                <a:spcPts val="0"/>
              </a:spcBef>
              <a:spcAft>
                <a:spcPts val="0"/>
              </a:spcAft>
              <a:buNone/>
            </a:pPr>
            <a:fld id="{00000000-1234-1234-1234-123412341234}" type="slidenum">
              <a:rPr lang="en"/>
              <a:t>‹#›</a:t>
            </a:fld>
            <a:endParaRPr b="0" i="0" u="none" cap="none" strike="noStrik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9"/>
          <p:cNvSpPr txBox="1"/>
          <p:nvPr>
            <p:ph type="ctrTitle"/>
          </p:nvPr>
        </p:nvSpPr>
        <p:spPr>
          <a:xfrm>
            <a:off x="685800" y="2490375"/>
            <a:ext cx="7772400" cy="219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600"/>
              <a:t>Perspective: Security</a:t>
            </a:r>
            <a:endParaRPr sz="5600"/>
          </a:p>
        </p:txBody>
      </p:sp>
      <p:sp>
        <p:nvSpPr>
          <p:cNvPr id="51" name="Google Shape;51;p9"/>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CSCE 742 - Lecture 18 - 11/13/2018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Impact on Views</a:t>
            </a:r>
            <a:endParaRPr/>
          </a:p>
        </p:txBody>
      </p:sp>
      <p:sp>
        <p:nvSpPr>
          <p:cNvPr id="118" name="Google Shape;118;p1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Concurrency:</a:t>
            </a:r>
            <a:endParaRPr/>
          </a:p>
          <a:p>
            <a:pPr indent="-381000" lvl="1" marL="914400" rtl="0" algn="l">
              <a:spcBef>
                <a:spcPts val="0"/>
              </a:spcBef>
              <a:spcAft>
                <a:spcPts val="0"/>
              </a:spcAft>
              <a:buSzPts val="2400"/>
              <a:buChar char="○"/>
            </a:pPr>
            <a:r>
              <a:rPr lang="en"/>
              <a:t>M</a:t>
            </a:r>
            <a:r>
              <a:rPr lang="en"/>
              <a:t>ay need to isolate elements into processes. This will affect the system’s concurrency structure.</a:t>
            </a:r>
            <a:endParaRPr/>
          </a:p>
          <a:p>
            <a:pPr indent="-419100" lvl="0" marL="457200" rtl="0" algn="l">
              <a:spcBef>
                <a:spcPts val="0"/>
              </a:spcBef>
              <a:spcAft>
                <a:spcPts val="0"/>
              </a:spcAft>
              <a:buSzPts val="3000"/>
              <a:buChar char="●"/>
            </a:pPr>
            <a:r>
              <a:rPr lang="en"/>
              <a:t>Development:</a:t>
            </a:r>
            <a:endParaRPr/>
          </a:p>
          <a:p>
            <a:pPr indent="-381000" lvl="1" marL="914400" rtl="0" algn="l">
              <a:spcBef>
                <a:spcPts val="0"/>
              </a:spcBef>
              <a:spcAft>
                <a:spcPts val="0"/>
              </a:spcAft>
              <a:buSzPts val="2400"/>
              <a:buChar char="○"/>
            </a:pPr>
            <a:r>
              <a:rPr lang="en"/>
              <a:t>I</a:t>
            </a:r>
            <a:r>
              <a:rPr lang="en"/>
              <a:t>dentify constraints that developers need to be aware of to ensure that security policy is enforced. </a:t>
            </a:r>
            <a:endParaRPr/>
          </a:p>
          <a:p>
            <a:pPr indent="-419100" lvl="0" marL="457200" rtl="0" algn="l">
              <a:spcBef>
                <a:spcPts val="0"/>
              </a:spcBef>
              <a:spcAft>
                <a:spcPts val="0"/>
              </a:spcAft>
              <a:buSzPts val="3000"/>
              <a:buChar char="●"/>
            </a:pPr>
            <a:r>
              <a:rPr lang="en"/>
              <a:t>Deployment:</a:t>
            </a:r>
            <a:endParaRPr/>
          </a:p>
          <a:p>
            <a:pPr indent="-381000" lvl="1" marL="914400" rtl="0" algn="l">
              <a:spcBef>
                <a:spcPts val="0"/>
              </a:spcBef>
              <a:spcAft>
                <a:spcPts val="0"/>
              </a:spcAft>
              <a:buSzPts val="2400"/>
              <a:buChar char="○"/>
            </a:pPr>
            <a:r>
              <a:rPr lang="en"/>
              <a:t>May need special hardware or software, or to change deployment arrangements to address risks.</a:t>
            </a:r>
            <a:endParaRPr/>
          </a:p>
          <a:p>
            <a:pPr indent="-419100" lvl="0" marL="457200" rtl="0" algn="l">
              <a:spcBef>
                <a:spcPts val="0"/>
              </a:spcBef>
              <a:spcAft>
                <a:spcPts val="0"/>
              </a:spcAft>
              <a:buSzPts val="3000"/>
              <a:buChar char="●"/>
            </a:pPr>
            <a:r>
              <a:rPr lang="en"/>
              <a:t>Operational:</a:t>
            </a:r>
            <a:endParaRPr/>
          </a:p>
          <a:p>
            <a:pPr indent="-381000" lvl="1" marL="914400" rtl="0" algn="l">
              <a:spcBef>
                <a:spcPts val="0"/>
              </a:spcBef>
              <a:spcAft>
                <a:spcPts val="0"/>
              </a:spcAft>
              <a:buSzPts val="2400"/>
              <a:buChar char="○"/>
            </a:pPr>
            <a:r>
              <a:rPr lang="en"/>
              <a:t>Make responsibilities clear, so security can be reflected in operational processes.</a:t>
            </a:r>
            <a:endParaRPr/>
          </a:p>
        </p:txBody>
      </p:sp>
      <p:sp>
        <p:nvSpPr>
          <p:cNvPr id="119" name="Google Shape;119;p1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9"/>
          <p:cNvSpPr txBox="1"/>
          <p:nvPr/>
        </p:nvSpPr>
        <p:spPr>
          <a:xfrm>
            <a:off x="943700" y="2650825"/>
            <a:ext cx="7613100" cy="11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rPr>
              <a:t>Security</a:t>
            </a:r>
            <a:r>
              <a:rPr b="1" lang="en" sz="4800">
                <a:solidFill>
                  <a:srgbClr val="FFFFFF"/>
                </a:solidFill>
              </a:rPr>
              <a:t> Scenarios</a:t>
            </a:r>
            <a:endParaRPr b="1" sz="4800">
              <a:solidFill>
                <a:srgbClr val="FFFFFF"/>
              </a:solidFill>
            </a:endParaRPr>
          </a:p>
        </p:txBody>
      </p:sp>
      <p:sp>
        <p:nvSpPr>
          <p:cNvPr id="125" name="Google Shape;125;p1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Security Quality Scenarios</a:t>
            </a:r>
            <a:endParaRPr/>
          </a:p>
        </p:txBody>
      </p:sp>
      <p:sp>
        <p:nvSpPr>
          <p:cNvPr id="131" name="Google Shape;131;p2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Measure of the system’s ability to protect data from unauthorized access while still providing service to authorized users.</a:t>
            </a:r>
            <a:endParaRPr/>
          </a:p>
          <a:p>
            <a:pPr indent="-419100" lvl="0" marL="457200" rtl="0" algn="l">
              <a:spcBef>
                <a:spcPts val="0"/>
              </a:spcBef>
              <a:spcAft>
                <a:spcPts val="0"/>
              </a:spcAft>
              <a:buSzPts val="3000"/>
              <a:buChar char="●"/>
            </a:pPr>
            <a:r>
              <a:rPr lang="en"/>
              <a:t>Scenarios measure response to attack.</a:t>
            </a:r>
            <a:endParaRPr/>
          </a:p>
          <a:p>
            <a:pPr indent="-381000" lvl="1" marL="914400" rtl="0" algn="l">
              <a:spcBef>
                <a:spcPts val="0"/>
              </a:spcBef>
              <a:spcAft>
                <a:spcPts val="0"/>
              </a:spcAft>
              <a:buSzPts val="2400"/>
              <a:buChar char="○"/>
            </a:pPr>
            <a:r>
              <a:rPr lang="en"/>
              <a:t>Stimuli are attacks</a:t>
            </a:r>
            <a:r>
              <a:rPr lang="en"/>
              <a:t> from external systems/users or demonstrations of policies (log-in, authorization)</a:t>
            </a:r>
            <a:r>
              <a:rPr lang="en"/>
              <a:t>.</a:t>
            </a:r>
            <a:endParaRPr/>
          </a:p>
          <a:p>
            <a:pPr indent="-419100" lvl="0" marL="457200" rtl="0" algn="l">
              <a:spcBef>
                <a:spcPts val="0"/>
              </a:spcBef>
              <a:spcAft>
                <a:spcPts val="0"/>
              </a:spcAft>
              <a:buSzPts val="3000"/>
              <a:buChar char="●"/>
            </a:pPr>
            <a:r>
              <a:rPr lang="en"/>
              <a:t>Responses include auditing, logging, reporting, analyzing.</a:t>
            </a:r>
            <a:endParaRPr/>
          </a:p>
          <a:p>
            <a:pPr indent="-381000" lvl="1" marL="914400" rtl="0" algn="l">
              <a:spcBef>
                <a:spcPts val="0"/>
              </a:spcBef>
              <a:spcAft>
                <a:spcPts val="0"/>
              </a:spcAft>
              <a:buSzPts val="2400"/>
              <a:buChar char="○"/>
            </a:pPr>
            <a:r>
              <a:rPr lang="en"/>
              <a:t>Response measures include amount of data loss/compromise, time to detect/mitigate, % of attacks resisted, etc.</a:t>
            </a:r>
            <a:endParaRPr/>
          </a:p>
        </p:txBody>
      </p:sp>
      <p:sp>
        <p:nvSpPr>
          <p:cNvPr id="132" name="Google Shape;132;p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Generic Security Scenario</a:t>
            </a:r>
            <a:endParaRPr/>
          </a:p>
        </p:txBody>
      </p:sp>
      <p:sp>
        <p:nvSpPr>
          <p:cNvPr id="138" name="Google Shape;138;p2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SzPts val="2200"/>
              <a:buChar char="●"/>
            </a:pPr>
            <a:r>
              <a:rPr b="1" lang="en" sz="2200"/>
              <a:t>Overview:</a:t>
            </a:r>
            <a:r>
              <a:rPr lang="en" sz="2200"/>
              <a:t> Description of the scenario.</a:t>
            </a:r>
            <a:endParaRPr sz="2200"/>
          </a:p>
          <a:p>
            <a:pPr indent="-368300" lvl="0" marL="457200" rtl="0" algn="l">
              <a:spcBef>
                <a:spcPts val="0"/>
              </a:spcBef>
              <a:spcAft>
                <a:spcPts val="0"/>
              </a:spcAft>
              <a:buSzPts val="2200"/>
              <a:buChar char="●"/>
            </a:pPr>
            <a:r>
              <a:rPr b="1" lang="en" sz="2200"/>
              <a:t>System/environment state:</a:t>
            </a:r>
            <a:r>
              <a:rPr lang="en" sz="2200"/>
              <a:t> The attack can come when the system is either online or offline, either connected to or disconnected from a network, either behind a firewall or open to a network, fully operational, partially operational, or not operational.</a:t>
            </a:r>
            <a:endParaRPr sz="2200"/>
          </a:p>
          <a:p>
            <a:pPr indent="-368300" lvl="0" marL="457200" rtl="0" algn="l">
              <a:spcBef>
                <a:spcPts val="0"/>
              </a:spcBef>
              <a:spcAft>
                <a:spcPts val="0"/>
              </a:spcAft>
              <a:buSzPts val="2200"/>
              <a:buChar char="●"/>
            </a:pPr>
            <a:r>
              <a:rPr b="1" lang="en" sz="2200"/>
              <a:t>External Stimulus: </a:t>
            </a:r>
            <a:r>
              <a:rPr lang="en" sz="2200"/>
              <a:t>The source of the attack may be either a human or another system. It may have been previously identified or may be currently unknown. A human attacker may be from outside the organization or from inside the organization. The stimulus is an attack (unauthorized attempt to display data, change or delete data, access services, change the system’s behavior, or reduce availability).</a:t>
            </a:r>
            <a:endParaRPr sz="2200"/>
          </a:p>
        </p:txBody>
      </p:sp>
      <p:sp>
        <p:nvSpPr>
          <p:cNvPr id="139" name="Google Shape;139;p2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Generic Security Scenario</a:t>
            </a:r>
            <a:endParaRPr/>
          </a:p>
        </p:txBody>
      </p:sp>
      <p:sp>
        <p:nvSpPr>
          <p:cNvPr id="145" name="Google Shape;145;p2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SzPts val="2200"/>
              <a:buChar char="●"/>
            </a:pPr>
            <a:r>
              <a:rPr b="1" lang="en" sz="2200"/>
              <a:t>Required system behavior: </a:t>
            </a:r>
            <a:r>
              <a:rPr lang="en" sz="2200"/>
              <a:t>The system should ensure that transactions are such that:</a:t>
            </a:r>
            <a:endParaRPr sz="2200"/>
          </a:p>
          <a:p>
            <a:pPr indent="-368300" lvl="1" marL="914400" rtl="0" algn="l">
              <a:spcBef>
                <a:spcPts val="0"/>
              </a:spcBef>
              <a:spcAft>
                <a:spcPts val="0"/>
              </a:spcAft>
              <a:buSzPts val="2200"/>
              <a:buChar char="○"/>
            </a:pPr>
            <a:r>
              <a:rPr lang="en" sz="2200"/>
              <a:t>Data/services are protected from unauthorized access</a:t>
            </a:r>
            <a:endParaRPr sz="2200"/>
          </a:p>
          <a:p>
            <a:pPr indent="-368300" lvl="1" marL="914400" rtl="0" algn="l">
              <a:spcBef>
                <a:spcPts val="0"/>
              </a:spcBef>
              <a:spcAft>
                <a:spcPts val="0"/>
              </a:spcAft>
              <a:buSzPts val="2200"/>
              <a:buChar char="○"/>
            </a:pPr>
            <a:r>
              <a:rPr lang="en" sz="2200"/>
              <a:t>Data/services are not manipulated without authorization</a:t>
            </a:r>
            <a:endParaRPr sz="2200"/>
          </a:p>
          <a:p>
            <a:pPr indent="-368300" lvl="1" marL="914400" rtl="0" algn="l">
              <a:spcBef>
                <a:spcPts val="0"/>
              </a:spcBef>
              <a:spcAft>
                <a:spcPts val="0"/>
              </a:spcAft>
              <a:buSzPts val="2200"/>
              <a:buChar char="○"/>
            </a:pPr>
            <a:r>
              <a:rPr lang="en" sz="2200"/>
              <a:t>Parties to a transaction are identified and cannot repudiate their involvement</a:t>
            </a:r>
            <a:endParaRPr sz="2200"/>
          </a:p>
          <a:p>
            <a:pPr indent="-368300" lvl="1" marL="914400" rtl="0" algn="l">
              <a:spcBef>
                <a:spcPts val="0"/>
              </a:spcBef>
              <a:spcAft>
                <a:spcPts val="0"/>
              </a:spcAft>
              <a:buSzPts val="2200"/>
              <a:buChar char="○"/>
            </a:pPr>
            <a:r>
              <a:rPr lang="en" sz="2200"/>
              <a:t>Data, resources, and system services will be available for legitimate use. </a:t>
            </a:r>
            <a:endParaRPr sz="2200"/>
          </a:p>
          <a:p>
            <a:pPr indent="457200" lvl="0" marL="0" rtl="0" algn="l">
              <a:spcBef>
                <a:spcPts val="600"/>
              </a:spcBef>
              <a:spcAft>
                <a:spcPts val="0"/>
              </a:spcAft>
              <a:buNone/>
            </a:pPr>
            <a:r>
              <a:rPr lang="en" sz="2200"/>
              <a:t>The system should also track activities by </a:t>
            </a:r>
            <a:endParaRPr sz="2200"/>
          </a:p>
          <a:p>
            <a:pPr indent="-368300" lvl="1" marL="914400" rtl="0" algn="l">
              <a:spcBef>
                <a:spcPts val="480"/>
              </a:spcBef>
              <a:spcAft>
                <a:spcPts val="0"/>
              </a:spcAft>
              <a:buSzPts val="2200"/>
              <a:buChar char="○"/>
            </a:pPr>
            <a:r>
              <a:rPr lang="en" sz="2200"/>
              <a:t>Recording access or modification and attempts to access data, resources, or services</a:t>
            </a:r>
            <a:endParaRPr sz="2200"/>
          </a:p>
          <a:p>
            <a:pPr indent="-368300" lvl="1" marL="914400" rtl="0" algn="l">
              <a:spcBef>
                <a:spcPts val="0"/>
              </a:spcBef>
              <a:spcAft>
                <a:spcPts val="0"/>
              </a:spcAft>
              <a:buSzPts val="2200"/>
              <a:buChar char="○"/>
            </a:pPr>
            <a:r>
              <a:rPr lang="en" sz="2200"/>
              <a:t>Notifying appropriate entities (people or systems) when an apparent attack is occurring.</a:t>
            </a:r>
            <a:endParaRPr sz="2200"/>
          </a:p>
        </p:txBody>
      </p:sp>
      <p:sp>
        <p:nvSpPr>
          <p:cNvPr id="146" name="Google Shape;146;p2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Generic Security Scenario</a:t>
            </a:r>
            <a:endParaRPr/>
          </a:p>
        </p:txBody>
      </p:sp>
      <p:sp>
        <p:nvSpPr>
          <p:cNvPr id="152" name="Google Shape;152;p2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b="1" lang="en"/>
              <a:t>Response Measure: </a:t>
            </a:r>
            <a:r>
              <a:rPr lang="en"/>
              <a:t>Measures of a system’s response include: </a:t>
            </a:r>
            <a:endParaRPr/>
          </a:p>
          <a:p>
            <a:pPr indent="-381000" lvl="1" marL="914400" rtl="0" algn="l">
              <a:spcBef>
                <a:spcPts val="0"/>
              </a:spcBef>
              <a:spcAft>
                <a:spcPts val="0"/>
              </a:spcAft>
              <a:buSzPts val="2400"/>
              <a:buChar char="○"/>
            </a:pPr>
            <a:r>
              <a:rPr lang="en"/>
              <a:t>How much of a system is compromised when a particular component or data value is compromised.</a:t>
            </a:r>
            <a:endParaRPr/>
          </a:p>
          <a:p>
            <a:pPr indent="-381000" lvl="1" marL="914400" rtl="0" algn="l">
              <a:spcBef>
                <a:spcPts val="0"/>
              </a:spcBef>
              <a:spcAft>
                <a:spcPts val="0"/>
              </a:spcAft>
              <a:buSzPts val="2400"/>
              <a:buChar char="○"/>
            </a:pPr>
            <a:r>
              <a:rPr lang="en"/>
              <a:t>How much time passed before an attack was detected</a:t>
            </a:r>
            <a:endParaRPr/>
          </a:p>
          <a:p>
            <a:pPr indent="-381000" lvl="1" marL="914400" rtl="0" algn="l">
              <a:spcBef>
                <a:spcPts val="0"/>
              </a:spcBef>
              <a:spcAft>
                <a:spcPts val="0"/>
              </a:spcAft>
              <a:buSzPts val="2400"/>
              <a:buChar char="○"/>
            </a:pPr>
            <a:r>
              <a:rPr lang="en"/>
              <a:t>How many attacks were resisted</a:t>
            </a:r>
            <a:endParaRPr/>
          </a:p>
          <a:p>
            <a:pPr indent="-381000" lvl="1" marL="914400" rtl="0" algn="l">
              <a:spcBef>
                <a:spcPts val="0"/>
              </a:spcBef>
              <a:spcAft>
                <a:spcPts val="0"/>
              </a:spcAft>
              <a:buSzPts val="2400"/>
              <a:buChar char="○"/>
            </a:pPr>
            <a:r>
              <a:rPr lang="en"/>
              <a:t>How long it took to recover from a successful attack</a:t>
            </a:r>
            <a:endParaRPr/>
          </a:p>
          <a:p>
            <a:pPr indent="-381000" lvl="1" marL="914400" rtl="0" algn="l">
              <a:spcBef>
                <a:spcPts val="0"/>
              </a:spcBef>
              <a:spcAft>
                <a:spcPts val="0"/>
              </a:spcAft>
              <a:buSzPts val="2400"/>
              <a:buChar char="○"/>
            </a:pPr>
            <a:r>
              <a:rPr lang="en"/>
              <a:t>How much data was vulnerable to a particular attack.</a:t>
            </a:r>
            <a:endParaRPr/>
          </a:p>
        </p:txBody>
      </p:sp>
      <p:sp>
        <p:nvSpPr>
          <p:cNvPr id="153" name="Google Shape;153;p2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Security Scenario</a:t>
            </a:r>
            <a:endParaRPr/>
          </a:p>
        </p:txBody>
      </p:sp>
      <p:sp>
        <p:nvSpPr>
          <p:cNvPr id="159" name="Google Shape;159;p2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sz="2200"/>
              <a:t>Unsuccessful Modification Attempt</a:t>
            </a:r>
            <a:endParaRPr b="1" sz="2200"/>
          </a:p>
          <a:p>
            <a:pPr indent="-342900" lvl="0" marL="457200" rtl="0" algn="l">
              <a:spcBef>
                <a:spcPts val="600"/>
              </a:spcBef>
              <a:spcAft>
                <a:spcPts val="0"/>
              </a:spcAft>
              <a:buSzPts val="1800"/>
              <a:buChar char="●"/>
            </a:pPr>
            <a:r>
              <a:rPr b="1" lang="en" sz="1800"/>
              <a:t>Overview:</a:t>
            </a:r>
            <a:r>
              <a:rPr lang="en" sz="1800"/>
              <a:t> A disgruntled employee at a remote location attempts to change their pay rate.</a:t>
            </a:r>
            <a:endParaRPr sz="1800"/>
          </a:p>
          <a:p>
            <a:pPr indent="-342900" lvl="0" marL="457200" rtl="0" algn="l">
              <a:spcBef>
                <a:spcPts val="0"/>
              </a:spcBef>
              <a:spcAft>
                <a:spcPts val="0"/>
              </a:spcAft>
              <a:buSzPts val="1800"/>
              <a:buChar char="●"/>
            </a:pPr>
            <a:r>
              <a:rPr b="1" lang="en" sz="1800"/>
              <a:t>System/environment state: </a:t>
            </a:r>
            <a:r>
              <a:rPr lang="en" sz="1800"/>
              <a:t>The system is operating normally, without problems. 100 active users are logged into the system.</a:t>
            </a:r>
            <a:endParaRPr sz="1800"/>
          </a:p>
          <a:p>
            <a:pPr indent="-342900" lvl="0" marL="457200" rtl="0" algn="l">
              <a:spcBef>
                <a:spcPts val="0"/>
              </a:spcBef>
              <a:spcAft>
                <a:spcPts val="0"/>
              </a:spcAft>
              <a:buSzPts val="1800"/>
              <a:buChar char="●"/>
            </a:pPr>
            <a:r>
              <a:rPr b="1" lang="en" sz="1800"/>
              <a:t>External Stimulus: </a:t>
            </a:r>
            <a:r>
              <a:rPr lang="en" sz="1800"/>
              <a:t>An employee has discovered the location of a configuration file storing all employee pay rates. They log in (using their credentials) and use a stolen passkey to open the locked file. They modify the file with a new rate and save changes.</a:t>
            </a:r>
            <a:endParaRPr sz="1800"/>
          </a:p>
          <a:p>
            <a:pPr indent="-342900" lvl="0" marL="457200" rtl="0" algn="l">
              <a:spcBef>
                <a:spcPts val="0"/>
              </a:spcBef>
              <a:spcAft>
                <a:spcPts val="0"/>
              </a:spcAft>
              <a:buSzPts val="1800"/>
              <a:buChar char="●"/>
            </a:pPr>
            <a:r>
              <a:rPr b="1" lang="en" sz="1800"/>
              <a:t>Required system behavior: </a:t>
            </a:r>
            <a:r>
              <a:rPr lang="en" sz="1800"/>
              <a:t>The system maintains an audit trail. The user is able to modify the file, as they have the passkey. However, the log records the date, time, identify of user, and modification made. System administrators are informed of the modification.</a:t>
            </a:r>
            <a:endParaRPr sz="1800"/>
          </a:p>
          <a:p>
            <a:pPr indent="-342900" lvl="0" marL="457200" rtl="0" algn="l">
              <a:spcBef>
                <a:spcPts val="0"/>
              </a:spcBef>
              <a:spcAft>
                <a:spcPts val="0"/>
              </a:spcAft>
              <a:buSzPts val="1800"/>
              <a:buChar char="●"/>
            </a:pPr>
            <a:r>
              <a:rPr b="1" lang="en" sz="1800"/>
              <a:t>Response measure:</a:t>
            </a:r>
            <a:r>
              <a:rPr lang="en" sz="1800"/>
              <a:t> The correct data is restored within a day and the source of tampering has been identified and reported.</a:t>
            </a:r>
            <a:endParaRPr/>
          </a:p>
        </p:txBody>
      </p:sp>
      <p:sp>
        <p:nvSpPr>
          <p:cNvPr id="160" name="Google Shape;160;p2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a:t>
            </a:r>
            <a:r>
              <a:rPr lang="en"/>
              <a:t> Security Scenario</a:t>
            </a:r>
            <a:endParaRPr/>
          </a:p>
        </p:txBody>
      </p:sp>
      <p:sp>
        <p:nvSpPr>
          <p:cNvPr id="166" name="Google Shape;166;p2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200"/>
              <a:t>Unsuccessful Authentication</a:t>
            </a:r>
            <a:endParaRPr b="1" sz="2200"/>
          </a:p>
          <a:p>
            <a:pPr indent="-342900" lvl="0" marL="457200" rtl="0" algn="l">
              <a:spcBef>
                <a:spcPts val="600"/>
              </a:spcBef>
              <a:spcAft>
                <a:spcPts val="0"/>
              </a:spcAft>
              <a:buSzPts val="1800"/>
              <a:buChar char="●"/>
            </a:pPr>
            <a:r>
              <a:rPr b="1" lang="en" sz="1800"/>
              <a:t>Overview:</a:t>
            </a:r>
            <a:r>
              <a:rPr lang="en" sz="1800"/>
              <a:t> A user attempts to authenticate but the authentication fails due to unrecognized auth token or due to system unavailability.</a:t>
            </a:r>
            <a:endParaRPr sz="1800"/>
          </a:p>
          <a:p>
            <a:pPr indent="-342900" lvl="0" marL="457200" rtl="0" algn="l">
              <a:spcBef>
                <a:spcPts val="0"/>
              </a:spcBef>
              <a:spcAft>
                <a:spcPts val="0"/>
              </a:spcAft>
              <a:buSzPts val="1800"/>
              <a:buChar char="●"/>
            </a:pPr>
            <a:r>
              <a:rPr b="1" lang="en" sz="1800"/>
              <a:t>System/environment state: </a:t>
            </a:r>
            <a:r>
              <a:rPr lang="en" sz="1800"/>
              <a:t>There is a valve installed on the tap. There is a flow meter installed on the tap. There is a piezo buzzer installed on the Kegboard. Authentication hardware (RFID or one-wire) is installed on the Kegboard. There is no pour in progress. The system is operating normally, without problems.</a:t>
            </a:r>
            <a:endParaRPr sz="1800"/>
          </a:p>
          <a:p>
            <a:pPr indent="-342900" lvl="0" marL="457200" rtl="0" algn="l">
              <a:spcBef>
                <a:spcPts val="0"/>
              </a:spcBef>
              <a:spcAft>
                <a:spcPts val="0"/>
              </a:spcAft>
              <a:buSzPts val="1800"/>
              <a:buChar char="●"/>
            </a:pPr>
            <a:r>
              <a:rPr b="1" lang="en" sz="1800"/>
              <a:t>External Stimulus: </a:t>
            </a:r>
            <a:r>
              <a:rPr lang="en" sz="1800"/>
              <a:t>A user presents an auth token to the authentication hardware on the Kegboard.</a:t>
            </a:r>
            <a:endParaRPr sz="1800"/>
          </a:p>
          <a:p>
            <a:pPr indent="-342900" lvl="0" marL="457200" rtl="0" algn="l">
              <a:spcBef>
                <a:spcPts val="0"/>
              </a:spcBef>
              <a:spcAft>
                <a:spcPts val="0"/>
              </a:spcAft>
              <a:buSzPts val="1800"/>
              <a:buChar char="●"/>
            </a:pPr>
            <a:r>
              <a:rPr b="1" lang="en" sz="1800"/>
              <a:t>Required system behavior: </a:t>
            </a:r>
            <a:r>
              <a:rPr lang="en" sz="1800"/>
              <a:t>The auth token is unrecognized, and the valve is not opened. An audible sound is played from the piezo buzzer, indicating authentication failure.</a:t>
            </a:r>
            <a:endParaRPr sz="1800"/>
          </a:p>
          <a:p>
            <a:pPr indent="-342900" lvl="0" marL="457200" rtl="0" algn="l">
              <a:spcBef>
                <a:spcPts val="0"/>
              </a:spcBef>
              <a:spcAft>
                <a:spcPts val="0"/>
              </a:spcAft>
              <a:buSzPts val="1800"/>
              <a:buChar char="●"/>
            </a:pPr>
            <a:r>
              <a:rPr b="1" lang="en" sz="1800"/>
              <a:t>Response measure:</a:t>
            </a:r>
            <a:r>
              <a:rPr lang="en" sz="1800"/>
              <a:t> No beer is dispensed.</a:t>
            </a:r>
            <a:endParaRPr sz="1800"/>
          </a:p>
        </p:txBody>
      </p:sp>
      <p:sp>
        <p:nvSpPr>
          <p:cNvPr id="167" name="Google Shape;167;p2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6"/>
          <p:cNvSpPr txBox="1"/>
          <p:nvPr/>
        </p:nvSpPr>
        <p:spPr>
          <a:xfrm>
            <a:off x="943700" y="2650825"/>
            <a:ext cx="7613100" cy="11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rPr>
              <a:t>Security Tactics</a:t>
            </a:r>
            <a:endParaRPr b="1" sz="4800">
              <a:solidFill>
                <a:srgbClr val="FFFFFF"/>
              </a:solidFill>
            </a:endParaRPr>
          </a:p>
        </p:txBody>
      </p:sp>
      <p:sp>
        <p:nvSpPr>
          <p:cNvPr id="173" name="Google Shape;173;p2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Consider Physical Security</a:t>
            </a:r>
            <a:endParaRPr/>
          </a:p>
        </p:txBody>
      </p:sp>
      <p:sp>
        <p:nvSpPr>
          <p:cNvPr id="179" name="Google Shape;179;p2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Secure buildings have:</a:t>
            </a:r>
            <a:endParaRPr/>
          </a:p>
          <a:p>
            <a:pPr indent="-419100" lvl="0" marL="457200" rtl="0" algn="l">
              <a:spcBef>
                <a:spcPts val="600"/>
              </a:spcBef>
              <a:spcAft>
                <a:spcPts val="0"/>
              </a:spcAft>
              <a:buSzPts val="3000"/>
              <a:buChar char="●"/>
            </a:pPr>
            <a:r>
              <a:rPr lang="en"/>
              <a:t>Limited access.</a:t>
            </a:r>
            <a:endParaRPr/>
          </a:p>
          <a:p>
            <a:pPr indent="-381000" lvl="1" marL="914400" rtl="0" algn="l">
              <a:spcBef>
                <a:spcPts val="0"/>
              </a:spcBef>
              <a:spcAft>
                <a:spcPts val="0"/>
              </a:spcAft>
              <a:buSzPts val="2400"/>
              <a:buChar char="○"/>
            </a:pPr>
            <a:r>
              <a:rPr lang="en"/>
              <a:t>Security checkpoints, locked doors.</a:t>
            </a:r>
            <a:endParaRPr/>
          </a:p>
          <a:p>
            <a:pPr indent="-419100" lvl="0" marL="457200" rtl="0" algn="l">
              <a:spcBef>
                <a:spcPts val="0"/>
              </a:spcBef>
              <a:spcAft>
                <a:spcPts val="0"/>
              </a:spcAft>
              <a:buSzPts val="3000"/>
              <a:buChar char="●"/>
            </a:pPr>
            <a:r>
              <a:rPr lang="en"/>
              <a:t>Means of detecting intruders.</a:t>
            </a:r>
            <a:endParaRPr/>
          </a:p>
          <a:p>
            <a:pPr indent="-381000" lvl="1" marL="914400" rtl="0" algn="l">
              <a:spcBef>
                <a:spcPts val="0"/>
              </a:spcBef>
              <a:spcAft>
                <a:spcPts val="0"/>
              </a:spcAft>
              <a:buSzPts val="2400"/>
              <a:buChar char="○"/>
            </a:pPr>
            <a:r>
              <a:rPr lang="en"/>
              <a:t>RFID badges.</a:t>
            </a:r>
            <a:endParaRPr/>
          </a:p>
          <a:p>
            <a:pPr indent="-419100" lvl="0" marL="457200" rtl="0" algn="l">
              <a:spcBef>
                <a:spcPts val="0"/>
              </a:spcBef>
              <a:spcAft>
                <a:spcPts val="0"/>
              </a:spcAft>
              <a:buSzPts val="3000"/>
              <a:buChar char="●"/>
            </a:pPr>
            <a:r>
              <a:rPr lang="en"/>
              <a:t>Deterrence mechanisms.</a:t>
            </a:r>
            <a:endParaRPr/>
          </a:p>
          <a:p>
            <a:pPr indent="-381000" lvl="1" marL="914400" rtl="0" algn="l">
              <a:spcBef>
                <a:spcPts val="0"/>
              </a:spcBef>
              <a:spcAft>
                <a:spcPts val="0"/>
              </a:spcAft>
              <a:buSzPts val="2400"/>
              <a:buChar char="○"/>
            </a:pPr>
            <a:r>
              <a:rPr lang="en"/>
              <a:t>Armed guards.</a:t>
            </a:r>
            <a:endParaRPr/>
          </a:p>
          <a:p>
            <a:pPr indent="-419100" lvl="0" marL="457200" rtl="0" algn="l">
              <a:spcBef>
                <a:spcPts val="0"/>
              </a:spcBef>
              <a:spcAft>
                <a:spcPts val="0"/>
              </a:spcAft>
              <a:buSzPts val="3000"/>
              <a:buChar char="●"/>
            </a:pPr>
            <a:r>
              <a:rPr lang="en"/>
              <a:t>Reaction mechanisms.</a:t>
            </a:r>
            <a:endParaRPr/>
          </a:p>
          <a:p>
            <a:pPr indent="-381000" lvl="1" marL="914400" rtl="0" algn="l">
              <a:spcBef>
                <a:spcPts val="0"/>
              </a:spcBef>
              <a:spcAft>
                <a:spcPts val="0"/>
              </a:spcAft>
              <a:buSzPts val="2400"/>
              <a:buChar char="○"/>
            </a:pPr>
            <a:r>
              <a:rPr lang="en"/>
              <a:t>Automatic locking of doors.</a:t>
            </a:r>
            <a:endParaRPr/>
          </a:p>
          <a:p>
            <a:pPr indent="-419100" lvl="0" marL="457200" rtl="0" algn="l">
              <a:spcBef>
                <a:spcPts val="0"/>
              </a:spcBef>
              <a:spcAft>
                <a:spcPts val="0"/>
              </a:spcAft>
              <a:buSzPts val="3000"/>
              <a:buChar char="●"/>
            </a:pPr>
            <a:r>
              <a:rPr lang="en"/>
              <a:t>Recover mechanisms</a:t>
            </a:r>
            <a:endParaRPr/>
          </a:p>
          <a:p>
            <a:pPr indent="-381000" lvl="1" marL="914400" rtl="0" algn="l">
              <a:spcBef>
                <a:spcPts val="0"/>
              </a:spcBef>
              <a:spcAft>
                <a:spcPts val="0"/>
              </a:spcAft>
              <a:buSzPts val="2400"/>
              <a:buChar char="○"/>
            </a:pPr>
            <a:r>
              <a:rPr lang="en"/>
              <a:t>Off-site backup.</a:t>
            </a:r>
            <a:endParaRPr/>
          </a:p>
        </p:txBody>
      </p:sp>
      <p:sp>
        <p:nvSpPr>
          <p:cNvPr id="180" name="Google Shape;180;p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0"/>
          <p:cNvSpPr txBox="1"/>
          <p:nvPr/>
        </p:nvSpPr>
        <p:spPr>
          <a:xfrm>
            <a:off x="862525" y="1058050"/>
            <a:ext cx="7613100" cy="11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FF"/>
                </a:solidFill>
              </a:rPr>
              <a:t>“Your personal identity isn’t worth quite as much as it used to be - at least to thieves willing to swipe it. According to experts who monitor such markets, the value of stolen credit card data may range from $3 to as little as 40 cents. </a:t>
            </a:r>
            <a:endParaRPr b="1" sz="2400">
              <a:solidFill>
                <a:srgbClr val="FFFFFF"/>
              </a:solidFill>
            </a:endParaRPr>
          </a:p>
          <a:p>
            <a:pPr indent="0" lvl="0" marL="0" rtl="0" algn="l">
              <a:spcBef>
                <a:spcPts val="0"/>
              </a:spcBef>
              <a:spcAft>
                <a:spcPts val="0"/>
              </a:spcAft>
              <a:buNone/>
            </a:pPr>
            <a:r>
              <a:t/>
            </a:r>
            <a:endParaRPr b="1" sz="2400">
              <a:solidFill>
                <a:srgbClr val="FFFFFF"/>
              </a:solidFill>
            </a:endParaRPr>
          </a:p>
          <a:p>
            <a:pPr indent="0" lvl="0" marL="0" rtl="0" algn="l">
              <a:spcBef>
                <a:spcPts val="0"/>
              </a:spcBef>
              <a:spcAft>
                <a:spcPts val="0"/>
              </a:spcAft>
              <a:buNone/>
            </a:pPr>
            <a:r>
              <a:rPr b="1" lang="en" sz="2400">
                <a:solidFill>
                  <a:srgbClr val="FFFFFF"/>
                </a:solidFill>
              </a:rPr>
              <a:t>That’s down tenfold from a decade ago - even though the cost to an individual who has a credit card stolen can soar into the hundreds of dollars.”</a:t>
            </a:r>
            <a:endParaRPr b="1" sz="2400">
              <a:solidFill>
                <a:srgbClr val="FFFFFF"/>
              </a:solidFill>
            </a:endParaRPr>
          </a:p>
          <a:p>
            <a:pPr indent="0" lvl="0" marL="0" rtl="0" algn="l">
              <a:spcBef>
                <a:spcPts val="0"/>
              </a:spcBef>
              <a:spcAft>
                <a:spcPts val="0"/>
              </a:spcAft>
              <a:buNone/>
            </a:pPr>
            <a:r>
              <a:t/>
            </a:r>
            <a:endParaRPr b="1" sz="2400">
              <a:solidFill>
                <a:srgbClr val="FFFFFF"/>
              </a:solidFill>
            </a:endParaRPr>
          </a:p>
          <a:p>
            <a:pPr indent="0" lvl="0" marL="0" rtl="0" algn="l">
              <a:spcBef>
                <a:spcPts val="0"/>
              </a:spcBef>
              <a:spcAft>
                <a:spcPts val="0"/>
              </a:spcAft>
              <a:buNone/>
            </a:pPr>
            <a:r>
              <a:rPr b="1" lang="en" sz="2400">
                <a:solidFill>
                  <a:srgbClr val="FFFFFF"/>
                </a:solidFill>
              </a:rPr>
              <a:t>Taylor Buley, Forbes.com</a:t>
            </a:r>
            <a:endParaRPr b="1" sz="2400">
              <a:solidFill>
                <a:srgbClr val="FFFFFF"/>
              </a:solidFill>
            </a:endParaRPr>
          </a:p>
        </p:txBody>
      </p:sp>
      <p:sp>
        <p:nvSpPr>
          <p:cNvPr id="57" name="Google Shape;57;p1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Security Tactics</a:t>
            </a:r>
            <a:endParaRPr/>
          </a:p>
        </p:txBody>
      </p:sp>
      <p:sp>
        <p:nvSpPr>
          <p:cNvPr id="186" name="Google Shape;186;p2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7" name="Google Shape;187;p28"/>
          <p:cNvPicPr preferRelativeResize="0"/>
          <p:nvPr/>
        </p:nvPicPr>
        <p:blipFill>
          <a:blip r:embed="rId3">
            <a:alphaModFix/>
          </a:blip>
          <a:stretch>
            <a:fillRect/>
          </a:stretch>
        </p:blipFill>
        <p:spPr>
          <a:xfrm>
            <a:off x="863925" y="1584463"/>
            <a:ext cx="7416159" cy="513556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Detect Attacks</a:t>
            </a:r>
            <a:endParaRPr/>
          </a:p>
        </p:txBody>
      </p:sp>
      <p:sp>
        <p:nvSpPr>
          <p:cNvPr id="193" name="Google Shape;193;p2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Detect intrusion:</a:t>
            </a:r>
            <a:endParaRPr/>
          </a:p>
          <a:p>
            <a:pPr indent="-381000" lvl="1" marL="914400" rtl="0" algn="l">
              <a:spcBef>
                <a:spcPts val="0"/>
              </a:spcBef>
              <a:spcAft>
                <a:spcPts val="0"/>
              </a:spcAft>
              <a:buSzPts val="2400"/>
              <a:buChar char="○"/>
            </a:pPr>
            <a:r>
              <a:rPr lang="en"/>
              <a:t>Comparison of network traffic or service request patterns to known patterns of malicious behavior.</a:t>
            </a:r>
            <a:endParaRPr/>
          </a:p>
          <a:p>
            <a:pPr indent="-381000" lvl="1" marL="914400" rtl="0" algn="l">
              <a:spcBef>
                <a:spcPts val="0"/>
              </a:spcBef>
              <a:spcAft>
                <a:spcPts val="0"/>
              </a:spcAft>
              <a:buSzPts val="2400"/>
              <a:buChar char="○"/>
            </a:pPr>
            <a:r>
              <a:rPr lang="en"/>
              <a:t>Can be based on protocol, TCP flags, payload sizes, applications, source/destination address, or port number.</a:t>
            </a:r>
            <a:endParaRPr/>
          </a:p>
          <a:p>
            <a:pPr indent="-419100" lvl="0" marL="457200" rtl="0" algn="l">
              <a:spcBef>
                <a:spcPts val="0"/>
              </a:spcBef>
              <a:spcAft>
                <a:spcPts val="0"/>
              </a:spcAft>
              <a:buSzPts val="3000"/>
              <a:buChar char="●"/>
            </a:pPr>
            <a:r>
              <a:rPr lang="en"/>
              <a:t>Detect service denial:</a:t>
            </a:r>
            <a:endParaRPr/>
          </a:p>
          <a:p>
            <a:pPr indent="-381000" lvl="1" marL="914400" rtl="0" algn="l">
              <a:spcBef>
                <a:spcPts val="0"/>
              </a:spcBef>
              <a:spcAft>
                <a:spcPts val="0"/>
              </a:spcAft>
              <a:buSzPts val="2400"/>
              <a:buChar char="○"/>
            </a:pPr>
            <a:r>
              <a:rPr lang="en"/>
              <a:t>System is flooded with too many requests or carefully timed requests to prevent others from accessing data or services.</a:t>
            </a:r>
            <a:endParaRPr/>
          </a:p>
          <a:p>
            <a:pPr indent="-381000" lvl="1" marL="914400" rtl="0" algn="l">
              <a:spcBef>
                <a:spcPts val="0"/>
              </a:spcBef>
              <a:spcAft>
                <a:spcPts val="0"/>
              </a:spcAft>
              <a:buSzPts val="2400"/>
              <a:buChar char="○"/>
            </a:pPr>
            <a:r>
              <a:rPr lang="en"/>
              <a:t>Comparison of pattern or signature of network traffic coming into a system to historic profiles of known denial-of-service attacks.</a:t>
            </a:r>
            <a:endParaRPr/>
          </a:p>
        </p:txBody>
      </p:sp>
      <p:sp>
        <p:nvSpPr>
          <p:cNvPr id="194" name="Google Shape;194;p2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Detect Attacks</a:t>
            </a:r>
            <a:endParaRPr/>
          </a:p>
        </p:txBody>
      </p:sp>
      <p:sp>
        <p:nvSpPr>
          <p:cNvPr id="200" name="Google Shape;200;p3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Verify message integrity:</a:t>
            </a:r>
            <a:endParaRPr/>
          </a:p>
          <a:p>
            <a:pPr indent="-381000" lvl="1" marL="914400" rtl="0" algn="l">
              <a:spcBef>
                <a:spcPts val="0"/>
              </a:spcBef>
              <a:spcAft>
                <a:spcPts val="0"/>
              </a:spcAft>
              <a:buSzPts val="2400"/>
              <a:buChar char="○"/>
            </a:pPr>
            <a:r>
              <a:rPr lang="en"/>
              <a:t>Use checksums or hash values to verify the integrity of messages or files.</a:t>
            </a:r>
            <a:endParaRPr/>
          </a:p>
          <a:p>
            <a:pPr indent="-381000" lvl="1" marL="914400" rtl="0" algn="l">
              <a:spcBef>
                <a:spcPts val="0"/>
              </a:spcBef>
              <a:spcAft>
                <a:spcPts val="0"/>
              </a:spcAft>
              <a:buSzPts val="2400"/>
              <a:buChar char="○"/>
            </a:pPr>
            <a:r>
              <a:rPr lang="en"/>
              <a:t>Checksum: Maintain a piece of information about a file, check whether the file matches the stored information when used. </a:t>
            </a:r>
            <a:endParaRPr/>
          </a:p>
          <a:p>
            <a:pPr indent="-381000" lvl="1" marL="914400" rtl="0" algn="l">
              <a:spcBef>
                <a:spcPts val="0"/>
              </a:spcBef>
              <a:spcAft>
                <a:spcPts val="0"/>
              </a:spcAft>
              <a:buSzPts val="2400"/>
              <a:buChar char="○"/>
            </a:pPr>
            <a:r>
              <a:rPr lang="en"/>
              <a:t>The checksum is often a </a:t>
            </a:r>
            <a:r>
              <a:rPr b="1" lang="en"/>
              <a:t>hash</a:t>
            </a:r>
            <a:r>
              <a:rPr lang="en"/>
              <a:t>, a unique string generated based on a piece of content. </a:t>
            </a:r>
            <a:endParaRPr/>
          </a:p>
          <a:p>
            <a:pPr indent="-381000" lvl="1" marL="914400" rtl="0" algn="l">
              <a:spcBef>
                <a:spcPts val="0"/>
              </a:spcBef>
              <a:spcAft>
                <a:spcPts val="0"/>
              </a:spcAft>
              <a:buSzPts val="2400"/>
              <a:buChar char="○"/>
            </a:pPr>
            <a:r>
              <a:rPr lang="en"/>
              <a:t>Any change to the files or messages will cause a major change in the hash value.</a:t>
            </a:r>
            <a:endParaRPr/>
          </a:p>
        </p:txBody>
      </p:sp>
      <p:sp>
        <p:nvSpPr>
          <p:cNvPr id="201" name="Google Shape;201;p3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Detect Attacks</a:t>
            </a:r>
            <a:endParaRPr/>
          </a:p>
        </p:txBody>
      </p:sp>
      <p:sp>
        <p:nvSpPr>
          <p:cNvPr id="207" name="Google Shape;207;p3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Detect message delay:</a:t>
            </a:r>
            <a:endParaRPr/>
          </a:p>
          <a:p>
            <a:pPr indent="-381000" lvl="1" marL="914400" rtl="0" algn="l">
              <a:spcBef>
                <a:spcPts val="0"/>
              </a:spcBef>
              <a:spcAft>
                <a:spcPts val="0"/>
              </a:spcAft>
              <a:buSzPts val="2400"/>
              <a:buChar char="○"/>
            </a:pPr>
            <a:r>
              <a:rPr lang="en"/>
              <a:t>Detects man-in-the-middle attacks, where someone intercepts and modifies messages.</a:t>
            </a:r>
            <a:endParaRPr/>
          </a:p>
          <a:p>
            <a:pPr indent="-381000" lvl="1" marL="914400" rtl="0" algn="l">
              <a:spcBef>
                <a:spcPts val="0"/>
              </a:spcBef>
              <a:spcAft>
                <a:spcPts val="0"/>
              </a:spcAft>
              <a:buSzPts val="2400"/>
              <a:buChar char="○"/>
            </a:pPr>
            <a:r>
              <a:rPr lang="en"/>
              <a:t>By checking the time it takes to deliver a message, we can detect suspicious timing behavior.</a:t>
            </a:r>
            <a:endParaRPr/>
          </a:p>
          <a:p>
            <a:pPr indent="-381000" lvl="2" marL="1371600" rtl="0" algn="l">
              <a:spcBef>
                <a:spcPts val="0"/>
              </a:spcBef>
              <a:spcAft>
                <a:spcPts val="0"/>
              </a:spcAft>
              <a:buSzPts val="2400"/>
              <a:buChar char="■"/>
            </a:pPr>
            <a:r>
              <a:rPr lang="en"/>
              <a:t>Too long of a delay: messages may be being intercepted or modified.</a:t>
            </a:r>
            <a:endParaRPr/>
          </a:p>
          <a:p>
            <a:pPr indent="-381000" lvl="2" marL="1371600" rtl="0" algn="l">
              <a:spcBef>
                <a:spcPts val="0"/>
              </a:spcBef>
              <a:spcAft>
                <a:spcPts val="0"/>
              </a:spcAft>
              <a:buSzPts val="2400"/>
              <a:buChar char="■"/>
            </a:pPr>
            <a:r>
              <a:rPr lang="en"/>
              <a:t>Variable timing: some messages may have been intercepted. Timestamps could have been edited.</a:t>
            </a:r>
            <a:endParaRPr/>
          </a:p>
        </p:txBody>
      </p:sp>
      <p:sp>
        <p:nvSpPr>
          <p:cNvPr id="208" name="Google Shape;208;p3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Identifying Threats</a:t>
            </a:r>
            <a:endParaRPr/>
          </a:p>
        </p:txBody>
      </p:sp>
      <p:sp>
        <p:nvSpPr>
          <p:cNvPr id="214" name="Google Shape;214;p3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Threat models identify the threats you feel the system is subject to, their impact, and their likelihood.</a:t>
            </a:r>
            <a:endParaRPr/>
          </a:p>
          <a:p>
            <a:pPr indent="-381000" lvl="1" marL="914400" rtl="0" algn="l">
              <a:spcBef>
                <a:spcPts val="0"/>
              </a:spcBef>
              <a:spcAft>
                <a:spcPts val="0"/>
              </a:spcAft>
              <a:buSzPts val="2400"/>
              <a:buChar char="○"/>
            </a:pPr>
            <a:r>
              <a:rPr lang="en"/>
              <a:t>Who is likely to try to infringe the security policy? </a:t>
            </a:r>
            <a:endParaRPr/>
          </a:p>
          <a:p>
            <a:pPr indent="-381000" lvl="1" marL="914400" rtl="0" algn="l">
              <a:spcBef>
                <a:spcPts val="0"/>
              </a:spcBef>
              <a:spcAft>
                <a:spcPts val="0"/>
              </a:spcAft>
              <a:buSzPts val="2400"/>
              <a:buChar char="○"/>
            </a:pPr>
            <a:r>
              <a:rPr lang="en"/>
              <a:t>How will they try to do so? </a:t>
            </a:r>
            <a:endParaRPr/>
          </a:p>
          <a:p>
            <a:pPr indent="-381000" lvl="1" marL="914400" rtl="0" algn="l">
              <a:spcBef>
                <a:spcPts val="0"/>
              </a:spcBef>
              <a:spcAft>
                <a:spcPts val="0"/>
              </a:spcAft>
              <a:buSzPts val="2400"/>
              <a:buChar char="○"/>
            </a:pPr>
            <a:r>
              <a:rPr lang="en"/>
              <a:t>What are the attacker’s main characteristics?</a:t>
            </a:r>
            <a:endParaRPr/>
          </a:p>
          <a:p>
            <a:pPr indent="-381000" lvl="2" marL="1371600" rtl="0" algn="l">
              <a:spcBef>
                <a:spcPts val="0"/>
              </a:spcBef>
              <a:spcAft>
                <a:spcPts val="0"/>
              </a:spcAft>
              <a:buSzPts val="2400"/>
              <a:buChar char="■"/>
            </a:pPr>
            <a:r>
              <a:rPr lang="en"/>
              <a:t>Sophistication, motivation, resources.</a:t>
            </a:r>
            <a:endParaRPr/>
          </a:p>
          <a:p>
            <a:pPr indent="-381000" lvl="1" marL="914400" rtl="0" algn="l">
              <a:spcBef>
                <a:spcPts val="0"/>
              </a:spcBef>
              <a:spcAft>
                <a:spcPts val="0"/>
              </a:spcAft>
              <a:buSzPts val="2400"/>
              <a:buChar char="○"/>
            </a:pPr>
            <a:r>
              <a:rPr lang="en"/>
              <a:t>What are the consequences of the policy being breached in this way?</a:t>
            </a:r>
            <a:endParaRPr/>
          </a:p>
          <a:p>
            <a:pPr indent="-381000" lvl="1" marL="914400" rtl="0" algn="l">
              <a:spcBef>
                <a:spcPts val="0"/>
              </a:spcBef>
              <a:spcAft>
                <a:spcPts val="0"/>
              </a:spcAft>
              <a:buSzPts val="2400"/>
              <a:buChar char="○"/>
            </a:pPr>
            <a:r>
              <a:rPr lang="en"/>
              <a:t>Have security specialists review the model.</a:t>
            </a:r>
            <a:endParaRPr/>
          </a:p>
        </p:txBody>
      </p:sp>
      <p:sp>
        <p:nvSpPr>
          <p:cNvPr id="215" name="Google Shape;215;p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Attack Trees</a:t>
            </a:r>
            <a:endParaRPr/>
          </a:p>
        </p:txBody>
      </p:sp>
      <p:sp>
        <p:nvSpPr>
          <p:cNvPr id="221" name="Google Shape;221;p33"/>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Structured notation for categorizing threats and their probability.</a:t>
            </a:r>
            <a:endParaRPr sz="2400"/>
          </a:p>
          <a:p>
            <a:pPr indent="-355600" lvl="1" marL="914400" rtl="0" algn="l">
              <a:spcBef>
                <a:spcPts val="0"/>
              </a:spcBef>
              <a:spcAft>
                <a:spcPts val="0"/>
              </a:spcAft>
              <a:buSzPts val="2000"/>
              <a:buChar char="○"/>
            </a:pPr>
            <a:r>
              <a:rPr lang="en" sz="2000"/>
              <a:t>Represented visually </a:t>
            </a:r>
            <a:r>
              <a:rPr lang="en" sz="2000"/>
              <a:t>as a tree as a nested list.</a:t>
            </a:r>
            <a:endParaRPr sz="2000"/>
          </a:p>
          <a:p>
            <a:pPr indent="-355600" lvl="1" marL="914400" rtl="0" algn="l">
              <a:spcBef>
                <a:spcPts val="0"/>
              </a:spcBef>
              <a:spcAft>
                <a:spcPts val="0"/>
              </a:spcAft>
              <a:buSzPts val="2000"/>
              <a:buChar char="○"/>
            </a:pPr>
            <a:r>
              <a:rPr lang="en" sz="2000"/>
              <a:t>Root of the tree shows the goal of the attack.</a:t>
            </a:r>
            <a:endParaRPr sz="2000"/>
          </a:p>
          <a:p>
            <a:pPr indent="-355600" lvl="1" marL="914400" rtl="0" algn="l">
              <a:spcBef>
                <a:spcPts val="0"/>
              </a:spcBef>
              <a:spcAft>
                <a:spcPts val="0"/>
              </a:spcAft>
              <a:buSzPts val="2000"/>
              <a:buChar char="○"/>
            </a:pPr>
            <a:r>
              <a:rPr lang="en" sz="2000"/>
              <a:t>Branches classify the different types of attacks that could be attempted. </a:t>
            </a:r>
            <a:endParaRPr sz="2000"/>
          </a:p>
          <a:p>
            <a:pPr indent="-355600" lvl="1" marL="914400" rtl="0" algn="l">
              <a:spcBef>
                <a:spcPts val="0"/>
              </a:spcBef>
              <a:spcAft>
                <a:spcPts val="0"/>
              </a:spcAft>
              <a:buSzPts val="2000"/>
              <a:buChar char="○"/>
            </a:pPr>
            <a:r>
              <a:rPr lang="en" sz="2000"/>
              <a:t>Create a tree for each goal an attacker may have. Can be used to analyze security policies.</a:t>
            </a:r>
            <a:endParaRPr sz="2000"/>
          </a:p>
        </p:txBody>
      </p:sp>
      <p:sp>
        <p:nvSpPr>
          <p:cNvPr id="222" name="Google Shape;222;p3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3" name="Google Shape;223;p33"/>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400"/>
              <a:t>Goal: Obtain customer credit card details. </a:t>
            </a:r>
            <a:endParaRPr b="1" sz="2400"/>
          </a:p>
          <a:p>
            <a:pPr indent="-342900" lvl="0" marL="457200" rtl="0" algn="l">
              <a:spcBef>
                <a:spcPts val="600"/>
              </a:spcBef>
              <a:spcAft>
                <a:spcPts val="0"/>
              </a:spcAft>
              <a:buSzPts val="1800"/>
              <a:buAutoNum type="arabicPeriod"/>
            </a:pPr>
            <a:r>
              <a:rPr lang="en" sz="1800"/>
              <a:t>Extract details from database. </a:t>
            </a:r>
            <a:endParaRPr sz="1800"/>
          </a:p>
          <a:p>
            <a:pPr indent="-342900" lvl="1" marL="914400" rtl="0" algn="l">
              <a:spcBef>
                <a:spcPts val="0"/>
              </a:spcBef>
              <a:spcAft>
                <a:spcPts val="0"/>
              </a:spcAft>
              <a:buSzPts val="1800"/>
              <a:buAutoNum type="arabicPeriod"/>
            </a:pPr>
            <a:r>
              <a:rPr lang="en" sz="1800"/>
              <a:t>Access database directly.</a:t>
            </a:r>
            <a:endParaRPr sz="1800"/>
          </a:p>
          <a:p>
            <a:pPr indent="-342900" lvl="2" marL="1371600" rtl="0" algn="l">
              <a:spcBef>
                <a:spcPts val="0"/>
              </a:spcBef>
              <a:spcAft>
                <a:spcPts val="0"/>
              </a:spcAft>
              <a:buSzPts val="1800"/>
              <a:buAutoNum type="arabicPeriod"/>
            </a:pPr>
            <a:r>
              <a:rPr lang="en" sz="1800"/>
              <a:t>Crack/guess database passwords. </a:t>
            </a:r>
            <a:endParaRPr sz="1800"/>
          </a:p>
          <a:p>
            <a:pPr indent="-342900" lvl="2" marL="1371600" rtl="0" algn="l">
              <a:spcBef>
                <a:spcPts val="0"/>
              </a:spcBef>
              <a:spcAft>
                <a:spcPts val="0"/>
              </a:spcAft>
              <a:buSzPts val="1800"/>
              <a:buAutoNum type="arabicPeriod"/>
            </a:pPr>
            <a:r>
              <a:rPr lang="en" sz="1800"/>
              <a:t>Crack/guess OS passwords that bypass database security. </a:t>
            </a:r>
            <a:endParaRPr sz="1800"/>
          </a:p>
          <a:p>
            <a:pPr indent="-342900" lvl="1" marL="914400" rtl="0" algn="l">
              <a:spcBef>
                <a:spcPts val="0"/>
              </a:spcBef>
              <a:spcAft>
                <a:spcPts val="0"/>
              </a:spcAft>
              <a:buSzPts val="1800"/>
              <a:buAutoNum type="arabicPeriod"/>
            </a:pPr>
            <a:r>
              <a:rPr lang="en" sz="1800"/>
              <a:t>Access via a member of the administration staff. </a:t>
            </a:r>
            <a:endParaRPr sz="1800"/>
          </a:p>
          <a:p>
            <a:pPr indent="-342900" lvl="2" marL="1371600" rtl="0" algn="l">
              <a:spcBef>
                <a:spcPts val="0"/>
              </a:spcBef>
              <a:spcAft>
                <a:spcPts val="0"/>
              </a:spcAft>
              <a:buSzPts val="1800"/>
              <a:buAutoNum type="arabicPeriod"/>
            </a:pPr>
            <a:r>
              <a:rPr lang="en" sz="1800"/>
              <a:t>Bribe a database administrator (DBA). </a:t>
            </a:r>
            <a:endParaRPr sz="1800"/>
          </a:p>
          <a:p>
            <a:pPr indent="-342900" lvl="2" marL="1371600" rtl="0" algn="l">
              <a:spcBef>
                <a:spcPts val="0"/>
              </a:spcBef>
              <a:spcAft>
                <a:spcPts val="0"/>
              </a:spcAft>
              <a:buSzPts val="1800"/>
              <a:buAutoNum type="arabicPeriod"/>
            </a:pPr>
            <a:r>
              <a:rPr lang="en" sz="1800"/>
              <a:t>Conduct social engineering by e-mail to trick the DBA into revealing details</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Attack Tree Example</a:t>
            </a:r>
            <a:endParaRPr/>
          </a:p>
        </p:txBody>
      </p:sp>
      <p:sp>
        <p:nvSpPr>
          <p:cNvPr id="229" name="Google Shape;229;p34"/>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AutoNum type="arabicPeriod" startAt="2"/>
            </a:pPr>
            <a:r>
              <a:rPr lang="en" sz="1800"/>
              <a:t>Extract details from Web interface. </a:t>
            </a:r>
            <a:endParaRPr sz="1800"/>
          </a:p>
          <a:p>
            <a:pPr indent="-342900" lvl="1" marL="914400" rtl="0" algn="l">
              <a:spcBef>
                <a:spcPts val="0"/>
              </a:spcBef>
              <a:spcAft>
                <a:spcPts val="0"/>
              </a:spcAft>
              <a:buSzPts val="1800"/>
              <a:buAutoNum type="arabicPeriod"/>
            </a:pPr>
            <a:r>
              <a:rPr lang="en" sz="1800"/>
              <a:t>Set up a dummy Web site and e-mail users the URL to trick them into entering credit card details.</a:t>
            </a:r>
            <a:endParaRPr sz="1800"/>
          </a:p>
          <a:p>
            <a:pPr indent="-342900" lvl="1" marL="914400" rtl="0" algn="l">
              <a:spcBef>
                <a:spcPts val="0"/>
              </a:spcBef>
              <a:spcAft>
                <a:spcPts val="0"/>
              </a:spcAft>
              <a:buSzPts val="1800"/>
              <a:buAutoNum type="arabicPeriod"/>
            </a:pPr>
            <a:r>
              <a:rPr lang="en" sz="1800"/>
              <a:t>Crack/guess passwords for user accounts and extract details from the GUI. </a:t>
            </a:r>
            <a:endParaRPr sz="1800"/>
          </a:p>
          <a:p>
            <a:pPr indent="-342900" lvl="1" marL="914400" rtl="0" algn="l">
              <a:spcBef>
                <a:spcPts val="0"/>
              </a:spcBef>
              <a:spcAft>
                <a:spcPts val="0"/>
              </a:spcAft>
              <a:buSzPts val="1800"/>
              <a:buAutoNum type="arabicPeriod"/>
            </a:pPr>
            <a:r>
              <a:rPr lang="en" sz="1800"/>
              <a:t>Send users a program by e-mail to record keystrokes. </a:t>
            </a:r>
            <a:endParaRPr sz="1800"/>
          </a:p>
          <a:p>
            <a:pPr indent="-342900" lvl="1" marL="914400" rtl="0" algn="l">
              <a:spcBef>
                <a:spcPts val="0"/>
              </a:spcBef>
              <a:spcAft>
                <a:spcPts val="0"/>
              </a:spcAft>
              <a:buSzPts val="1800"/>
              <a:buAutoNum type="arabicPeriod"/>
            </a:pPr>
            <a:r>
              <a:rPr lang="en" sz="1800"/>
              <a:t>Attack the domain name server to hijack domain name and attack 2.1. </a:t>
            </a:r>
            <a:endParaRPr sz="1800"/>
          </a:p>
          <a:p>
            <a:pPr indent="-342900" lvl="1" marL="914400" rtl="0" algn="l">
              <a:spcBef>
                <a:spcPts val="0"/>
              </a:spcBef>
              <a:spcAft>
                <a:spcPts val="0"/>
              </a:spcAft>
              <a:buSzPts val="1800"/>
              <a:buAutoNum type="arabicPeriod"/>
            </a:pPr>
            <a:r>
              <a:rPr lang="en" sz="1800"/>
              <a:t>Attack the server software directly to try to find loopholes in its security.</a:t>
            </a:r>
            <a:endParaRPr sz="1800"/>
          </a:p>
        </p:txBody>
      </p:sp>
      <p:sp>
        <p:nvSpPr>
          <p:cNvPr id="230" name="Google Shape;230;p34"/>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AutoNum type="arabicPeriod" startAt="3"/>
            </a:pPr>
            <a:r>
              <a:rPr lang="en" sz="1800"/>
              <a:t>Find details outside the system.</a:t>
            </a:r>
            <a:endParaRPr sz="1800"/>
          </a:p>
          <a:p>
            <a:pPr indent="-342900" lvl="1" marL="914400" rtl="0" algn="l">
              <a:spcBef>
                <a:spcPts val="0"/>
              </a:spcBef>
              <a:spcAft>
                <a:spcPts val="0"/>
              </a:spcAft>
              <a:buSzPts val="1800"/>
              <a:buAutoNum type="arabicPeriod"/>
            </a:pPr>
            <a:r>
              <a:rPr lang="en" sz="1800"/>
              <a:t>Conduct social engineering by phone/e-mail to get customer services staff to reveal card details.</a:t>
            </a:r>
            <a:endParaRPr sz="1800"/>
          </a:p>
          <a:p>
            <a:pPr indent="-342900" lvl="1" marL="914400" rtl="0" algn="l">
              <a:spcBef>
                <a:spcPts val="0"/>
              </a:spcBef>
              <a:spcAft>
                <a:spcPts val="0"/>
              </a:spcAft>
              <a:buSzPts val="1800"/>
              <a:buAutoNum type="arabicPeriod"/>
            </a:pPr>
            <a:r>
              <a:rPr lang="en" sz="1800"/>
              <a:t>Direct a social-engineering attack on users by using public details from the site to make contact.</a:t>
            </a:r>
            <a:endParaRPr sz="1800"/>
          </a:p>
        </p:txBody>
      </p:sp>
      <p:sp>
        <p:nvSpPr>
          <p:cNvPr id="231" name="Google Shape;231;p3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Designing Security Implementation</a:t>
            </a:r>
            <a:endParaRPr/>
          </a:p>
        </p:txBody>
      </p:sp>
      <p:sp>
        <p:nvSpPr>
          <p:cNvPr id="237" name="Google Shape;237;p3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In considering security design, identify system-wide policies and infrastructure to enforce policies. </a:t>
            </a:r>
            <a:endParaRPr/>
          </a:p>
          <a:p>
            <a:pPr indent="-381000" lvl="1" marL="914400" rtl="0" algn="l">
              <a:spcBef>
                <a:spcPts val="0"/>
              </a:spcBef>
              <a:spcAft>
                <a:spcPts val="0"/>
              </a:spcAft>
              <a:buSzPts val="2400"/>
              <a:buChar char="○"/>
            </a:pPr>
            <a:r>
              <a:rPr lang="en"/>
              <a:t>Single-sign-on, firewalls, SSL encryption, policy management systems.</a:t>
            </a:r>
            <a:endParaRPr/>
          </a:p>
          <a:p>
            <a:pPr indent="-419100" lvl="0" marL="457200" rtl="0" algn="l">
              <a:spcBef>
                <a:spcPts val="0"/>
              </a:spcBef>
              <a:spcAft>
                <a:spcPts val="0"/>
              </a:spcAft>
              <a:buSzPts val="3000"/>
              <a:buChar char="●"/>
            </a:pPr>
            <a:r>
              <a:rPr lang="en"/>
              <a:t>For the attack tree:</a:t>
            </a:r>
            <a:endParaRPr/>
          </a:p>
          <a:p>
            <a:pPr indent="-381000" lvl="1" marL="914400" rtl="0" algn="l">
              <a:spcBef>
                <a:spcPts val="0"/>
              </a:spcBef>
              <a:spcAft>
                <a:spcPts val="0"/>
              </a:spcAft>
              <a:buSzPts val="2400"/>
              <a:buChar char="○"/>
            </a:pPr>
            <a:r>
              <a:rPr lang="en"/>
              <a:t>Isolate databases and </a:t>
            </a:r>
            <a:r>
              <a:rPr lang="en"/>
              <a:t>security-sensitive elements </a:t>
            </a:r>
            <a:r>
              <a:rPr lang="en"/>
              <a:t>from public networks using firewalls.</a:t>
            </a:r>
            <a:endParaRPr/>
          </a:p>
          <a:p>
            <a:pPr indent="-381000" lvl="1" marL="914400" rtl="0" algn="l">
              <a:spcBef>
                <a:spcPts val="0"/>
              </a:spcBef>
              <a:spcAft>
                <a:spcPts val="0"/>
              </a:spcAft>
              <a:buSzPts val="2400"/>
              <a:buChar char="○"/>
            </a:pPr>
            <a:r>
              <a:rPr lang="en"/>
              <a:t>Analyze paths into your system to check them for possible vulnerabilities.</a:t>
            </a:r>
            <a:endParaRPr/>
          </a:p>
          <a:p>
            <a:pPr indent="-381000" lvl="1" marL="914400" rtl="0" algn="l">
              <a:spcBef>
                <a:spcPts val="0"/>
              </a:spcBef>
              <a:spcAft>
                <a:spcPts val="0"/>
              </a:spcAft>
              <a:buSzPts val="2400"/>
              <a:buChar char="○"/>
            </a:pPr>
            <a:r>
              <a:rPr lang="en"/>
              <a:t>Arranging penetration testing to see if experts can find ways into your system.</a:t>
            </a:r>
            <a:endParaRPr/>
          </a:p>
        </p:txBody>
      </p:sp>
      <p:sp>
        <p:nvSpPr>
          <p:cNvPr id="238" name="Google Shape;238;p3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Security Implementation</a:t>
            </a:r>
            <a:endParaRPr/>
          </a:p>
        </p:txBody>
      </p:sp>
      <p:sp>
        <p:nvSpPr>
          <p:cNvPr id="244" name="Google Shape;244;p3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For the attack tree:</a:t>
            </a:r>
            <a:endParaRPr sz="2400"/>
          </a:p>
          <a:p>
            <a:pPr indent="-355600" lvl="1" marL="914400" rtl="0" algn="l">
              <a:spcBef>
                <a:spcPts val="0"/>
              </a:spcBef>
              <a:spcAft>
                <a:spcPts val="0"/>
              </a:spcAft>
              <a:buSzPts val="2000"/>
              <a:buChar char="○"/>
            </a:pPr>
            <a:r>
              <a:rPr lang="en" sz="2000"/>
              <a:t>Identify an intrusion detection strategy that would allow security breaches to be recognized.</a:t>
            </a:r>
            <a:endParaRPr sz="2000"/>
          </a:p>
          <a:p>
            <a:pPr indent="-355600" lvl="1" marL="914400" rtl="0" algn="l">
              <a:spcBef>
                <a:spcPts val="0"/>
              </a:spcBef>
              <a:spcAft>
                <a:spcPts val="0"/>
              </a:spcAft>
              <a:buSzPts val="2000"/>
              <a:buChar char="○"/>
            </a:pPr>
            <a:r>
              <a:rPr lang="en" sz="2000"/>
              <a:t>Train staff to avoid social-engineering attacks and to abide by strict privacy protection procedures.</a:t>
            </a:r>
            <a:endParaRPr sz="2000"/>
          </a:p>
          <a:p>
            <a:pPr indent="-355600" lvl="1" marL="914400" rtl="0" algn="l">
              <a:spcBef>
                <a:spcPts val="0"/>
              </a:spcBef>
              <a:spcAft>
                <a:spcPts val="0"/>
              </a:spcAft>
              <a:buSzPts val="2000"/>
              <a:buChar char="○"/>
            </a:pPr>
            <a:r>
              <a:rPr lang="en" sz="2000"/>
              <a:t>Design site so that a minimal amount of user information (ideally, none) is publicly viewable.</a:t>
            </a:r>
            <a:endParaRPr sz="2000"/>
          </a:p>
          <a:p>
            <a:pPr indent="-355600" lvl="1" marL="914400" rtl="0" algn="l">
              <a:spcBef>
                <a:spcPts val="0"/>
              </a:spcBef>
              <a:spcAft>
                <a:spcPts val="0"/>
              </a:spcAft>
              <a:buSzPts val="2000"/>
              <a:buChar char="○"/>
            </a:pPr>
            <a:r>
              <a:rPr lang="en" sz="2000"/>
              <a:t>Design site so sensitive information is never shown in full (e.g., display just the last four digits of a card number to allow legitimate users to identify their cards in lists).</a:t>
            </a:r>
            <a:endParaRPr sz="2000"/>
          </a:p>
          <a:p>
            <a:pPr indent="-355600" lvl="1" marL="914400" rtl="0" algn="l">
              <a:spcBef>
                <a:spcPts val="0"/>
              </a:spcBef>
              <a:spcAft>
                <a:spcPts val="0"/>
              </a:spcAft>
              <a:buSzPts val="2000"/>
              <a:buChar char="○"/>
            </a:pPr>
            <a:r>
              <a:rPr lang="en" sz="2000"/>
              <a:t>Apply security-related software updates to all third-party software used in the system.</a:t>
            </a:r>
            <a:endParaRPr sz="2000"/>
          </a:p>
          <a:p>
            <a:pPr indent="-355600" lvl="1" marL="914400" rtl="0" algn="l">
              <a:spcBef>
                <a:spcPts val="0"/>
              </a:spcBef>
              <a:spcAft>
                <a:spcPts val="0"/>
              </a:spcAft>
              <a:buSzPts val="2000"/>
              <a:buChar char="○"/>
            </a:pPr>
            <a:r>
              <a:rPr lang="en" sz="2000"/>
              <a:t>Remind users of security precautions they should take (e.g., not revealing passwords to anyone, including your staff; checking URLs before entering information)</a:t>
            </a:r>
            <a:endParaRPr sz="2000"/>
          </a:p>
        </p:txBody>
      </p:sp>
      <p:sp>
        <p:nvSpPr>
          <p:cNvPr id="245" name="Google Shape;245;p3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Resist Attacks</a:t>
            </a:r>
            <a:endParaRPr/>
          </a:p>
        </p:txBody>
      </p:sp>
      <p:sp>
        <p:nvSpPr>
          <p:cNvPr id="251" name="Google Shape;251;p3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Identify actors:</a:t>
            </a:r>
            <a:endParaRPr/>
          </a:p>
          <a:p>
            <a:pPr indent="-381000" lvl="1" marL="914400" rtl="0" algn="l">
              <a:spcBef>
                <a:spcPts val="0"/>
              </a:spcBef>
              <a:spcAft>
                <a:spcPts val="0"/>
              </a:spcAft>
              <a:buSzPts val="2400"/>
              <a:buChar char="○"/>
            </a:pPr>
            <a:r>
              <a:rPr lang="en"/>
              <a:t>What are the sources of external input?</a:t>
            </a:r>
            <a:endParaRPr/>
          </a:p>
          <a:p>
            <a:pPr indent="-381000" lvl="2" marL="1371600" rtl="0" algn="l">
              <a:spcBef>
                <a:spcPts val="0"/>
              </a:spcBef>
              <a:spcAft>
                <a:spcPts val="0"/>
              </a:spcAft>
              <a:buSzPts val="2400"/>
              <a:buChar char="■"/>
            </a:pPr>
            <a:r>
              <a:rPr lang="en"/>
              <a:t>(users, programs)</a:t>
            </a:r>
            <a:endParaRPr/>
          </a:p>
          <a:p>
            <a:pPr indent="-381000" lvl="1" marL="914400" rtl="0" algn="l">
              <a:spcBef>
                <a:spcPts val="0"/>
              </a:spcBef>
              <a:spcAft>
                <a:spcPts val="0"/>
              </a:spcAft>
              <a:buSzPts val="2400"/>
              <a:buChar char="○"/>
            </a:pPr>
            <a:r>
              <a:rPr lang="en"/>
              <a:t>Can identify through ID of users, IP addresses of requests, protocols, ports.</a:t>
            </a:r>
            <a:endParaRPr/>
          </a:p>
          <a:p>
            <a:pPr indent="-381000" lvl="1" marL="914400" rtl="0" algn="l">
              <a:spcBef>
                <a:spcPts val="0"/>
              </a:spcBef>
              <a:spcAft>
                <a:spcPts val="0"/>
              </a:spcAft>
              <a:buSzPts val="2400"/>
              <a:buChar char="○"/>
            </a:pPr>
            <a:r>
              <a:rPr lang="en"/>
              <a:t>Can restrict access to known IDs (white list).</a:t>
            </a:r>
            <a:endParaRPr/>
          </a:p>
          <a:p>
            <a:pPr indent="-381000" lvl="1" marL="914400" rtl="0" algn="l">
              <a:spcBef>
                <a:spcPts val="0"/>
              </a:spcBef>
              <a:spcAft>
                <a:spcPts val="0"/>
              </a:spcAft>
              <a:buSzPts val="2400"/>
              <a:buChar char="○"/>
            </a:pPr>
            <a:r>
              <a:rPr lang="en"/>
              <a:t>Can at least log actions and associate with IDs.</a:t>
            </a:r>
            <a:endParaRPr/>
          </a:p>
          <a:p>
            <a:pPr indent="-419100" lvl="0" marL="457200" rtl="0" algn="l">
              <a:spcBef>
                <a:spcPts val="0"/>
              </a:spcBef>
              <a:spcAft>
                <a:spcPts val="0"/>
              </a:spcAft>
              <a:buSzPts val="3000"/>
              <a:buChar char="●"/>
            </a:pPr>
            <a:r>
              <a:rPr lang="en"/>
              <a:t>Authenticate actors:</a:t>
            </a:r>
            <a:endParaRPr/>
          </a:p>
          <a:p>
            <a:pPr indent="-381000" lvl="1" marL="914400" rtl="0" algn="l">
              <a:spcBef>
                <a:spcPts val="0"/>
              </a:spcBef>
              <a:spcAft>
                <a:spcPts val="0"/>
              </a:spcAft>
              <a:buSzPts val="2400"/>
              <a:buChar char="○"/>
            </a:pPr>
            <a:r>
              <a:rPr lang="en"/>
              <a:t>Ensure any actor is actually who they say they are.</a:t>
            </a:r>
            <a:endParaRPr/>
          </a:p>
          <a:p>
            <a:pPr indent="-381000" lvl="1" marL="914400" rtl="0" algn="l">
              <a:spcBef>
                <a:spcPts val="0"/>
              </a:spcBef>
              <a:spcAft>
                <a:spcPts val="0"/>
              </a:spcAft>
              <a:buSzPts val="2400"/>
              <a:buChar char="○"/>
            </a:pPr>
            <a:r>
              <a:rPr lang="en"/>
              <a:t>Passwords, one-time codes, certificates, biometrics.</a:t>
            </a:r>
            <a:endParaRPr/>
          </a:p>
          <a:p>
            <a:pPr indent="-381000" lvl="1" marL="914400" rtl="0" algn="l">
              <a:spcBef>
                <a:spcPts val="0"/>
              </a:spcBef>
              <a:spcAft>
                <a:spcPts val="0"/>
              </a:spcAft>
              <a:buSzPts val="2400"/>
              <a:buChar char="○"/>
            </a:pPr>
            <a:r>
              <a:rPr lang="en"/>
              <a:t>Two-factor authentication pairs a password with a physical item or one-time code.</a:t>
            </a:r>
            <a:endParaRPr/>
          </a:p>
        </p:txBody>
      </p:sp>
      <p:sp>
        <p:nvSpPr>
          <p:cNvPr id="252" name="Google Shape;252;p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Security</a:t>
            </a:r>
            <a:endParaRPr/>
          </a:p>
        </p:txBody>
      </p:sp>
      <p:sp>
        <p:nvSpPr>
          <p:cNvPr id="63" name="Google Shape;63;p1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The ability of the software to protect data and information from unauthorized access.</a:t>
            </a:r>
            <a:endParaRPr/>
          </a:p>
          <a:p>
            <a:pPr indent="-381000" lvl="1" marL="914400" rtl="0" algn="l">
              <a:spcBef>
                <a:spcPts val="0"/>
              </a:spcBef>
              <a:spcAft>
                <a:spcPts val="0"/>
              </a:spcAft>
              <a:buSzPts val="2400"/>
              <a:buChar char="○"/>
            </a:pPr>
            <a:r>
              <a:rPr b="1" lang="en"/>
              <a:t>While still providing access to people and systems that are authorized.</a:t>
            </a:r>
            <a:endParaRPr b="1"/>
          </a:p>
          <a:p>
            <a:pPr indent="-419100" lvl="0" marL="457200" marR="0" rtl="0" algn="l">
              <a:lnSpc>
                <a:spcPct val="100000"/>
              </a:lnSpc>
              <a:spcBef>
                <a:spcPts val="0"/>
              </a:spcBef>
              <a:spcAft>
                <a:spcPts val="0"/>
              </a:spcAft>
              <a:buClr>
                <a:schemeClr val="dk1"/>
              </a:buClr>
              <a:buSzPts val="3000"/>
              <a:buFont typeface="Arial"/>
              <a:buChar char="●"/>
            </a:pPr>
            <a:r>
              <a:rPr lang="en"/>
              <a:t>Can we protect software from attacks?</a:t>
            </a:r>
            <a:endParaRPr/>
          </a:p>
          <a:p>
            <a:pPr indent="-381000" lvl="1" marL="914400" marR="0" rtl="0" algn="l">
              <a:lnSpc>
                <a:spcPct val="100000"/>
              </a:lnSpc>
              <a:spcBef>
                <a:spcPts val="0"/>
              </a:spcBef>
              <a:spcAft>
                <a:spcPts val="0"/>
              </a:spcAft>
              <a:buSzPts val="2400"/>
              <a:buChar char="○"/>
            </a:pPr>
            <a:r>
              <a:rPr lang="en"/>
              <a:t>Any action taken against a computer system with the intent of causing harm.</a:t>
            </a:r>
            <a:endParaRPr/>
          </a:p>
          <a:p>
            <a:pPr indent="-381000" lvl="1" marL="914400" marR="0" rtl="0" algn="l">
              <a:lnSpc>
                <a:spcPct val="100000"/>
              </a:lnSpc>
              <a:spcBef>
                <a:spcPts val="0"/>
              </a:spcBef>
              <a:spcAft>
                <a:spcPts val="0"/>
              </a:spcAft>
              <a:buSzPts val="2400"/>
              <a:buChar char="○"/>
            </a:pPr>
            <a:r>
              <a:rPr lang="en"/>
              <a:t>Unauthorized access attempts.</a:t>
            </a:r>
            <a:endParaRPr/>
          </a:p>
          <a:p>
            <a:pPr indent="-381000" lvl="1" marL="914400" marR="0" rtl="0" algn="l">
              <a:lnSpc>
                <a:spcPct val="100000"/>
              </a:lnSpc>
              <a:spcBef>
                <a:spcPts val="0"/>
              </a:spcBef>
              <a:spcAft>
                <a:spcPts val="0"/>
              </a:spcAft>
              <a:buSzPts val="2400"/>
              <a:buChar char="○"/>
            </a:pPr>
            <a:r>
              <a:rPr lang="en"/>
              <a:t>Attempts to deny service to legitimate users.</a:t>
            </a:r>
            <a:endParaRPr/>
          </a:p>
        </p:txBody>
      </p:sp>
      <p:sp>
        <p:nvSpPr>
          <p:cNvPr id="64" name="Google Shape;64;p1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Resist Attacks</a:t>
            </a:r>
            <a:endParaRPr/>
          </a:p>
        </p:txBody>
      </p:sp>
      <p:sp>
        <p:nvSpPr>
          <p:cNvPr id="258" name="Google Shape;258;p3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Authorize actors:</a:t>
            </a:r>
            <a:endParaRPr/>
          </a:p>
          <a:p>
            <a:pPr indent="-381000" lvl="1" marL="914400" rtl="0" algn="l">
              <a:spcBef>
                <a:spcPts val="0"/>
              </a:spcBef>
              <a:spcAft>
                <a:spcPts val="0"/>
              </a:spcAft>
              <a:buSzPts val="2400"/>
              <a:buChar char="○"/>
            </a:pPr>
            <a:r>
              <a:rPr b="1" lang="en"/>
              <a:t>Only</a:t>
            </a:r>
            <a:r>
              <a:rPr lang="en"/>
              <a:t> authenticated actors have the right to access and modify data and services.</a:t>
            </a:r>
            <a:endParaRPr/>
          </a:p>
          <a:p>
            <a:pPr indent="-381000" lvl="1" marL="914400" rtl="0" algn="l">
              <a:spcBef>
                <a:spcPts val="0"/>
              </a:spcBef>
              <a:spcAft>
                <a:spcPts val="0"/>
              </a:spcAft>
              <a:buSzPts val="2400"/>
              <a:buChar char="○"/>
            </a:pPr>
            <a:r>
              <a:rPr lang="en"/>
              <a:t>Provide an access control mechanism, based on actors, classes of actors, and actor roles.</a:t>
            </a:r>
            <a:endParaRPr/>
          </a:p>
          <a:p>
            <a:pPr indent="-419100" lvl="0" marL="457200" rtl="0" algn="l">
              <a:spcBef>
                <a:spcPts val="0"/>
              </a:spcBef>
              <a:spcAft>
                <a:spcPts val="0"/>
              </a:spcAft>
              <a:buSzPts val="3000"/>
              <a:buChar char="●"/>
            </a:pPr>
            <a:r>
              <a:rPr lang="en"/>
              <a:t>Limit access:</a:t>
            </a:r>
            <a:endParaRPr/>
          </a:p>
          <a:p>
            <a:pPr indent="-381000" lvl="1" marL="914400" rtl="0" algn="l">
              <a:spcBef>
                <a:spcPts val="0"/>
              </a:spcBef>
              <a:spcAft>
                <a:spcPts val="0"/>
              </a:spcAft>
              <a:buSzPts val="2400"/>
              <a:buChar char="○"/>
            </a:pPr>
            <a:r>
              <a:rPr lang="en"/>
              <a:t>Control what and who may access the system.</a:t>
            </a:r>
            <a:endParaRPr/>
          </a:p>
          <a:p>
            <a:pPr indent="-381000" lvl="1" marL="914400" rtl="0" algn="l">
              <a:spcBef>
                <a:spcPts val="0"/>
              </a:spcBef>
              <a:spcAft>
                <a:spcPts val="0"/>
              </a:spcAft>
              <a:buSzPts val="2400"/>
              <a:buChar char="○"/>
            </a:pPr>
            <a:r>
              <a:rPr lang="en"/>
              <a:t>White list (only those on the list can access)</a:t>
            </a:r>
            <a:endParaRPr/>
          </a:p>
          <a:p>
            <a:pPr indent="-381000" lvl="1" marL="914400" rtl="0" algn="l">
              <a:spcBef>
                <a:spcPts val="0"/>
              </a:spcBef>
              <a:spcAft>
                <a:spcPts val="0"/>
              </a:spcAft>
              <a:buSzPts val="2400"/>
              <a:buChar char="○"/>
            </a:pPr>
            <a:r>
              <a:rPr lang="en"/>
              <a:t>Black list (those on the list cannot access)</a:t>
            </a:r>
            <a:endParaRPr/>
          </a:p>
          <a:p>
            <a:pPr indent="-381000" lvl="1" marL="914400" rtl="0" algn="l">
              <a:spcBef>
                <a:spcPts val="0"/>
              </a:spcBef>
              <a:spcAft>
                <a:spcPts val="0"/>
              </a:spcAft>
              <a:buSzPts val="2400"/>
              <a:buChar char="○"/>
            </a:pPr>
            <a:r>
              <a:rPr lang="en"/>
              <a:t>Can limit access to CPUs, memory, network.</a:t>
            </a:r>
            <a:endParaRPr/>
          </a:p>
          <a:p>
            <a:pPr indent="-381000" lvl="1" marL="914400" rtl="0" algn="l">
              <a:spcBef>
                <a:spcPts val="0"/>
              </a:spcBef>
              <a:spcAft>
                <a:spcPts val="0"/>
              </a:spcAft>
              <a:buSzPts val="2400"/>
              <a:buChar char="○"/>
            </a:pPr>
            <a:r>
              <a:rPr lang="en"/>
              <a:t>Achieved through process management, memory protection, blocking hosts, closing ports, rejecting protocols.</a:t>
            </a:r>
            <a:endParaRPr/>
          </a:p>
        </p:txBody>
      </p:sp>
      <p:sp>
        <p:nvSpPr>
          <p:cNvPr id="259" name="Google Shape;259;p3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3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Limit Access</a:t>
            </a:r>
            <a:endParaRPr/>
          </a:p>
        </p:txBody>
      </p:sp>
      <p:sp>
        <p:nvSpPr>
          <p:cNvPr id="265" name="Google Shape;265;p3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Grant least privilege possible:</a:t>
            </a:r>
            <a:endParaRPr/>
          </a:p>
          <a:p>
            <a:pPr indent="-419100" lvl="1" marL="914400" marR="0" rtl="0" algn="l">
              <a:lnSpc>
                <a:spcPct val="100000"/>
              </a:lnSpc>
              <a:spcBef>
                <a:spcPts val="0"/>
              </a:spcBef>
              <a:spcAft>
                <a:spcPts val="0"/>
              </a:spcAft>
              <a:buClr>
                <a:schemeClr val="dk1"/>
              </a:buClr>
              <a:buSzPts val="3000"/>
              <a:buFont typeface="Arial"/>
              <a:buChar char="○"/>
            </a:pPr>
            <a:r>
              <a:rPr lang="en"/>
              <a:t>Only give users what they absolutely need.</a:t>
            </a:r>
            <a:endParaRPr/>
          </a:p>
          <a:p>
            <a:pPr indent="-419100" lvl="1" marL="914400" marR="0" rtl="0" algn="l">
              <a:lnSpc>
                <a:spcPct val="100000"/>
              </a:lnSpc>
              <a:spcBef>
                <a:spcPts val="0"/>
              </a:spcBef>
              <a:spcAft>
                <a:spcPts val="0"/>
              </a:spcAft>
              <a:buClr>
                <a:schemeClr val="dk1"/>
              </a:buClr>
              <a:buSzPts val="3000"/>
              <a:buFont typeface="Arial"/>
              <a:buChar char="○"/>
            </a:pPr>
            <a:r>
              <a:rPr lang="en"/>
              <a:t>Vary set of </a:t>
            </a:r>
            <a:r>
              <a:rPr lang="en"/>
              <a:t>privileges</a:t>
            </a:r>
            <a:r>
              <a:rPr lang="en"/>
              <a:t> over time.</a:t>
            </a:r>
            <a:endParaRPr/>
          </a:p>
          <a:p>
            <a:pPr indent="-419100" lvl="0" marL="457200" marR="0" rtl="0" algn="l">
              <a:lnSpc>
                <a:spcPct val="100000"/>
              </a:lnSpc>
              <a:spcBef>
                <a:spcPts val="0"/>
              </a:spcBef>
              <a:spcAft>
                <a:spcPts val="0"/>
              </a:spcAft>
              <a:buClr>
                <a:schemeClr val="dk1"/>
              </a:buClr>
              <a:buSzPts val="3000"/>
              <a:buFont typeface="Arial"/>
              <a:buChar char="●"/>
            </a:pPr>
            <a:r>
              <a:rPr lang="en"/>
              <a:t>Firewalls:</a:t>
            </a:r>
            <a:endParaRPr/>
          </a:p>
          <a:p>
            <a:pPr indent="-419100" lvl="1" marL="914400" marR="0" rtl="0" algn="l">
              <a:lnSpc>
                <a:spcPct val="100000"/>
              </a:lnSpc>
              <a:spcBef>
                <a:spcPts val="0"/>
              </a:spcBef>
              <a:spcAft>
                <a:spcPts val="0"/>
              </a:spcAft>
              <a:buClr>
                <a:schemeClr val="dk1"/>
              </a:buClr>
              <a:buSzPts val="3000"/>
              <a:buFont typeface="Arial"/>
              <a:buChar char="○"/>
            </a:pPr>
            <a:r>
              <a:rPr lang="en"/>
              <a:t>Firewall is a single point of access to intranet.</a:t>
            </a:r>
            <a:endParaRPr/>
          </a:p>
          <a:p>
            <a:pPr indent="-419100" lvl="1" marL="914400" marR="0" rtl="0" algn="l">
              <a:lnSpc>
                <a:spcPct val="100000"/>
              </a:lnSpc>
              <a:spcBef>
                <a:spcPts val="0"/>
              </a:spcBef>
              <a:spcAft>
                <a:spcPts val="0"/>
              </a:spcAft>
              <a:buClr>
                <a:schemeClr val="dk1"/>
              </a:buClr>
              <a:buSzPts val="3000"/>
              <a:buFont typeface="Arial"/>
              <a:buChar char="○"/>
            </a:pPr>
            <a:r>
              <a:rPr lang="en"/>
              <a:t>A demilitarized zone is a subnet between internet and intranet, protected with firewalls on each side.	</a:t>
            </a:r>
            <a:endParaRPr/>
          </a:p>
          <a:p>
            <a:pPr indent="-342900" lvl="2" marL="1371600" marR="0" rtl="0" algn="l">
              <a:lnSpc>
                <a:spcPct val="100000"/>
              </a:lnSpc>
              <a:spcBef>
                <a:spcPts val="0"/>
              </a:spcBef>
              <a:spcAft>
                <a:spcPts val="0"/>
              </a:spcAft>
              <a:buClr>
                <a:schemeClr val="dk1"/>
              </a:buClr>
              <a:buSzPts val="1800"/>
              <a:buFont typeface="Arial"/>
              <a:buChar char="■"/>
            </a:pPr>
            <a:r>
              <a:rPr lang="en" sz="1800"/>
              <a:t>Used to let external users access services outside of the intranet. </a:t>
            </a:r>
            <a:endParaRPr sz="1800"/>
          </a:p>
          <a:p>
            <a:pPr indent="-419100" lvl="1" marL="914400" marR="0" rtl="0" algn="l">
              <a:lnSpc>
                <a:spcPct val="100000"/>
              </a:lnSpc>
              <a:spcBef>
                <a:spcPts val="0"/>
              </a:spcBef>
              <a:spcAft>
                <a:spcPts val="0"/>
              </a:spcAft>
              <a:buClr>
                <a:schemeClr val="dk1"/>
              </a:buClr>
              <a:buSzPts val="3000"/>
              <a:buFont typeface="Arial"/>
              <a:buChar char="○"/>
            </a:pPr>
            <a:r>
              <a:rPr lang="en"/>
              <a:t>Minimizes open ports in the internal firewall.</a:t>
            </a:r>
            <a:endParaRPr/>
          </a:p>
          <a:p>
            <a:pPr indent="-419100" lvl="1" marL="914400" marR="0" rtl="0" algn="l">
              <a:lnSpc>
                <a:spcPct val="100000"/>
              </a:lnSpc>
              <a:spcBef>
                <a:spcPts val="0"/>
              </a:spcBef>
              <a:spcAft>
                <a:spcPts val="0"/>
              </a:spcAft>
              <a:buClr>
                <a:schemeClr val="dk1"/>
              </a:buClr>
              <a:buSzPts val="3000"/>
              <a:buFont typeface="Arial"/>
              <a:buChar char="○"/>
            </a:pPr>
            <a:r>
              <a:rPr lang="en"/>
              <a:t>Limits access by identifying, authenticating, and authorizing all users.</a:t>
            </a:r>
            <a:endParaRPr/>
          </a:p>
        </p:txBody>
      </p:sp>
      <p:sp>
        <p:nvSpPr>
          <p:cNvPr id="266" name="Google Shape;266;p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Resist Attacks</a:t>
            </a:r>
            <a:endParaRPr/>
          </a:p>
        </p:txBody>
      </p:sp>
      <p:sp>
        <p:nvSpPr>
          <p:cNvPr id="272" name="Google Shape;272;p4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Limit exposure:</a:t>
            </a:r>
            <a:endParaRPr/>
          </a:p>
          <a:p>
            <a:pPr indent="-381000" lvl="1" marL="914400" rtl="0" algn="l">
              <a:spcBef>
                <a:spcPts val="0"/>
              </a:spcBef>
              <a:spcAft>
                <a:spcPts val="0"/>
              </a:spcAft>
              <a:buSzPts val="2400"/>
              <a:buChar char="○"/>
            </a:pPr>
            <a:r>
              <a:rPr lang="en"/>
              <a:t>Concealing facts about a system. </a:t>
            </a:r>
            <a:endParaRPr/>
          </a:p>
          <a:p>
            <a:pPr indent="-381000" lvl="2" marL="1371600" rtl="0" algn="l">
              <a:spcBef>
                <a:spcPts val="0"/>
              </a:spcBef>
              <a:spcAft>
                <a:spcPts val="0"/>
              </a:spcAft>
              <a:buSzPts val="2400"/>
              <a:buChar char="■"/>
            </a:pPr>
            <a:r>
              <a:rPr lang="en"/>
              <a:t>(security by obscurity)</a:t>
            </a:r>
            <a:endParaRPr/>
          </a:p>
          <a:p>
            <a:pPr indent="-381000" lvl="2" marL="1371600" rtl="0" algn="l">
              <a:spcBef>
                <a:spcPts val="0"/>
              </a:spcBef>
              <a:spcAft>
                <a:spcPts val="0"/>
              </a:spcAft>
              <a:buSzPts val="2400"/>
              <a:buChar char="■"/>
            </a:pPr>
            <a:r>
              <a:rPr lang="en"/>
              <a:t>Ex: </a:t>
            </a:r>
            <a:r>
              <a:rPr lang="en" sz="2400"/>
              <a:t>Hide how many entry points a system has.</a:t>
            </a:r>
            <a:endParaRPr/>
          </a:p>
          <a:p>
            <a:pPr indent="-381000" lvl="1" marL="914400" rtl="0" algn="l">
              <a:spcBef>
                <a:spcPts val="0"/>
              </a:spcBef>
              <a:spcAft>
                <a:spcPts val="0"/>
              </a:spcAft>
              <a:buSzPts val="2400"/>
              <a:buChar char="○"/>
            </a:pPr>
            <a:r>
              <a:rPr lang="en"/>
              <a:t>Distributing critical resources so one exploit cannot fully compromise a resources.</a:t>
            </a:r>
            <a:endParaRPr/>
          </a:p>
          <a:p>
            <a:pPr indent="-381000" lvl="2" marL="1371600" rtl="0" algn="l">
              <a:spcBef>
                <a:spcPts val="0"/>
              </a:spcBef>
              <a:spcAft>
                <a:spcPts val="0"/>
              </a:spcAft>
              <a:buSzPts val="2400"/>
              <a:buChar char="■"/>
            </a:pPr>
            <a:r>
              <a:rPr lang="en"/>
              <a:t>Ex: Store data in multiple data centers.</a:t>
            </a:r>
            <a:endParaRPr/>
          </a:p>
          <a:p>
            <a:pPr indent="-419100" lvl="0" marL="457200" rtl="0" algn="l">
              <a:spcBef>
                <a:spcPts val="0"/>
              </a:spcBef>
              <a:spcAft>
                <a:spcPts val="0"/>
              </a:spcAft>
              <a:buSzPts val="3000"/>
              <a:buChar char="●"/>
            </a:pPr>
            <a:r>
              <a:rPr lang="en"/>
              <a:t>Encrypt data:</a:t>
            </a:r>
            <a:endParaRPr/>
          </a:p>
          <a:p>
            <a:pPr indent="-381000" lvl="1" marL="914400" rtl="0" algn="l">
              <a:spcBef>
                <a:spcPts val="0"/>
              </a:spcBef>
              <a:spcAft>
                <a:spcPts val="0"/>
              </a:spcAft>
              <a:buSzPts val="2400"/>
              <a:buChar char="○"/>
            </a:pPr>
            <a:r>
              <a:rPr lang="en"/>
              <a:t>“Scramble” both data and communication.</a:t>
            </a:r>
            <a:endParaRPr/>
          </a:p>
          <a:p>
            <a:pPr indent="-381000" lvl="1" marL="914400" rtl="0" algn="l">
              <a:spcBef>
                <a:spcPts val="0"/>
              </a:spcBef>
              <a:spcAft>
                <a:spcPts val="0"/>
              </a:spcAft>
              <a:buSzPts val="2400"/>
              <a:buChar char="○"/>
            </a:pPr>
            <a:r>
              <a:rPr lang="en"/>
              <a:t>Implemented by a virtual private network (VPN) or Secure Sockets Layer (SSL).</a:t>
            </a:r>
            <a:endParaRPr/>
          </a:p>
          <a:p>
            <a:pPr indent="-381000" lvl="1" marL="914400" rtl="0" algn="l">
              <a:spcBef>
                <a:spcPts val="0"/>
              </a:spcBef>
              <a:spcAft>
                <a:spcPts val="0"/>
              </a:spcAft>
              <a:buSzPts val="2400"/>
              <a:buChar char="○"/>
            </a:pPr>
            <a:r>
              <a:rPr lang="en"/>
              <a:t>Can be symmetric (both parties use same key) or asymmetric (public/private keys). </a:t>
            </a:r>
            <a:endParaRPr/>
          </a:p>
        </p:txBody>
      </p:sp>
      <p:sp>
        <p:nvSpPr>
          <p:cNvPr id="273" name="Google Shape;273;p4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Resist Attacks</a:t>
            </a:r>
            <a:endParaRPr/>
          </a:p>
        </p:txBody>
      </p:sp>
      <p:sp>
        <p:nvSpPr>
          <p:cNvPr id="279" name="Google Shape;279;p4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Separate entities:</a:t>
            </a:r>
            <a:endParaRPr/>
          </a:p>
          <a:p>
            <a:pPr indent="-381000" lvl="1" marL="914400" rtl="0" algn="l">
              <a:spcBef>
                <a:spcPts val="0"/>
              </a:spcBef>
              <a:spcAft>
                <a:spcPts val="0"/>
              </a:spcAft>
              <a:buSzPts val="2400"/>
              <a:buChar char="○"/>
            </a:pPr>
            <a:r>
              <a:rPr lang="en"/>
              <a:t>Store elements and data on different physical machines (physical separation).</a:t>
            </a:r>
            <a:endParaRPr/>
          </a:p>
          <a:p>
            <a:pPr indent="-381000" lvl="1" marL="914400" rtl="0" algn="l">
              <a:spcBef>
                <a:spcPts val="0"/>
              </a:spcBef>
              <a:spcAft>
                <a:spcPts val="0"/>
              </a:spcAft>
              <a:buSzPts val="2400"/>
              <a:buChar char="○"/>
            </a:pPr>
            <a:r>
              <a:rPr lang="en"/>
              <a:t>Virtual machines provide a sandboxed environment (software separation). </a:t>
            </a:r>
            <a:endParaRPr/>
          </a:p>
          <a:p>
            <a:pPr indent="-381000" lvl="1" marL="914400" rtl="0" algn="l">
              <a:spcBef>
                <a:spcPts val="0"/>
              </a:spcBef>
              <a:spcAft>
                <a:spcPts val="0"/>
              </a:spcAft>
              <a:buSzPts val="2400"/>
              <a:buChar char="○"/>
            </a:pPr>
            <a:r>
              <a:rPr lang="en"/>
              <a:t>Keep elements as independent as possible.</a:t>
            </a:r>
            <a:endParaRPr/>
          </a:p>
          <a:p>
            <a:pPr indent="-381000" lvl="1" marL="914400" rtl="0" algn="l">
              <a:spcBef>
                <a:spcPts val="0"/>
              </a:spcBef>
              <a:spcAft>
                <a:spcPts val="0"/>
              </a:spcAft>
              <a:buSzPts val="2400"/>
              <a:buChar char="○"/>
            </a:pPr>
            <a:r>
              <a:rPr lang="en"/>
              <a:t>Separate sensitive from nonsensitive data.</a:t>
            </a:r>
            <a:endParaRPr/>
          </a:p>
          <a:p>
            <a:pPr indent="-419100" lvl="0" marL="457200" rtl="0" algn="l">
              <a:spcBef>
                <a:spcPts val="0"/>
              </a:spcBef>
              <a:spcAft>
                <a:spcPts val="0"/>
              </a:spcAft>
              <a:buSzPts val="3000"/>
              <a:buChar char="●"/>
            </a:pPr>
            <a:r>
              <a:rPr lang="en"/>
              <a:t>Change default settings:</a:t>
            </a:r>
            <a:endParaRPr/>
          </a:p>
          <a:p>
            <a:pPr indent="-381000" lvl="1" marL="914400" rtl="0" algn="l">
              <a:spcBef>
                <a:spcPts val="0"/>
              </a:spcBef>
              <a:spcAft>
                <a:spcPts val="0"/>
              </a:spcAft>
              <a:buSzPts val="2400"/>
              <a:buChar char="○"/>
            </a:pPr>
            <a:r>
              <a:rPr lang="en"/>
              <a:t>Do not use default passwords, port settings, IP addresses!</a:t>
            </a:r>
            <a:endParaRPr/>
          </a:p>
          <a:p>
            <a:pPr indent="-381000" lvl="1" marL="914400" rtl="0" algn="l">
              <a:spcBef>
                <a:spcPts val="0"/>
              </a:spcBef>
              <a:spcAft>
                <a:spcPts val="0"/>
              </a:spcAft>
              <a:buSzPts val="2400"/>
              <a:buChar char="○"/>
            </a:pPr>
            <a:r>
              <a:rPr lang="en"/>
              <a:t>These are all public pieces of information.</a:t>
            </a:r>
            <a:endParaRPr/>
          </a:p>
        </p:txBody>
      </p:sp>
      <p:sp>
        <p:nvSpPr>
          <p:cNvPr id="280" name="Google Shape;280;p4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Resist Attacks</a:t>
            </a:r>
            <a:endParaRPr/>
          </a:p>
        </p:txBody>
      </p:sp>
      <p:sp>
        <p:nvSpPr>
          <p:cNvPr id="286" name="Google Shape;286;p4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Defend in depth:</a:t>
            </a:r>
            <a:endParaRPr/>
          </a:p>
          <a:p>
            <a:pPr indent="-381000" lvl="1" marL="914400" rtl="0" algn="l">
              <a:spcBef>
                <a:spcPts val="0"/>
              </a:spcBef>
              <a:spcAft>
                <a:spcPts val="0"/>
              </a:spcAft>
              <a:buSzPts val="2400"/>
              <a:buChar char="○"/>
            </a:pPr>
            <a:r>
              <a:rPr lang="en"/>
              <a:t>Use more than one security measure!</a:t>
            </a:r>
            <a:endParaRPr/>
          </a:p>
          <a:p>
            <a:pPr indent="-381000" lvl="1" marL="914400" rtl="0" algn="l">
              <a:spcBef>
                <a:spcPts val="0"/>
              </a:spcBef>
              <a:spcAft>
                <a:spcPts val="0"/>
              </a:spcAft>
              <a:buSzPts val="2400"/>
              <a:buChar char="○"/>
            </a:pPr>
            <a:r>
              <a:rPr lang="en"/>
              <a:t>A</a:t>
            </a:r>
            <a:r>
              <a:rPr lang="en"/>
              <a:t> series of defenses provides a greater level of security than a single one could.</a:t>
            </a:r>
            <a:endParaRPr/>
          </a:p>
          <a:p>
            <a:pPr indent="-381000" lvl="1" marL="914400" rtl="0" algn="l">
              <a:spcBef>
                <a:spcPts val="0"/>
              </a:spcBef>
              <a:spcAft>
                <a:spcPts val="0"/>
              </a:spcAft>
              <a:buSzPts val="2400"/>
              <a:buChar char="○"/>
            </a:pPr>
            <a:r>
              <a:rPr lang="en"/>
              <a:t>Layer defenses in case any one fails.</a:t>
            </a:r>
            <a:endParaRPr/>
          </a:p>
          <a:p>
            <a:pPr indent="-419100" lvl="0" marL="457200" rtl="0" algn="l">
              <a:spcBef>
                <a:spcPts val="0"/>
              </a:spcBef>
              <a:spcAft>
                <a:spcPts val="0"/>
              </a:spcAft>
              <a:buSzPts val="3000"/>
              <a:buChar char="●"/>
            </a:pPr>
            <a:r>
              <a:rPr lang="en"/>
              <a:t>Keep security design simple:</a:t>
            </a:r>
            <a:endParaRPr/>
          </a:p>
          <a:p>
            <a:pPr indent="-381000" lvl="1" marL="914400" rtl="0" algn="l">
              <a:spcBef>
                <a:spcPts val="0"/>
              </a:spcBef>
              <a:spcAft>
                <a:spcPts val="0"/>
              </a:spcAft>
              <a:buSzPts val="2400"/>
              <a:buChar char="○"/>
            </a:pPr>
            <a:r>
              <a:rPr lang="en"/>
              <a:t>The best security design is one you have analyzed for flaws.</a:t>
            </a:r>
            <a:endParaRPr/>
          </a:p>
          <a:p>
            <a:pPr indent="-381000" lvl="1" marL="914400" rtl="0" algn="l">
              <a:spcBef>
                <a:spcPts val="0"/>
              </a:spcBef>
              <a:spcAft>
                <a:spcPts val="0"/>
              </a:spcAft>
              <a:buSzPts val="2400"/>
              <a:buChar char="○"/>
            </a:pPr>
            <a:r>
              <a:rPr lang="en"/>
              <a:t>Complex designs are hard to verify.</a:t>
            </a:r>
            <a:endParaRPr/>
          </a:p>
          <a:p>
            <a:pPr indent="-381000" lvl="1" marL="914400" rtl="0" algn="l">
              <a:spcBef>
                <a:spcPts val="0"/>
              </a:spcBef>
              <a:spcAft>
                <a:spcPts val="0"/>
              </a:spcAft>
              <a:buSzPts val="2400"/>
              <a:buChar char="○"/>
            </a:pPr>
            <a:r>
              <a:rPr lang="en"/>
              <a:t>Make sure you can verify all security requirements.</a:t>
            </a:r>
            <a:endParaRPr/>
          </a:p>
        </p:txBody>
      </p:sp>
      <p:sp>
        <p:nvSpPr>
          <p:cNvPr id="287" name="Google Shape;287;p4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React to Attacks</a:t>
            </a:r>
            <a:endParaRPr/>
          </a:p>
        </p:txBody>
      </p:sp>
      <p:sp>
        <p:nvSpPr>
          <p:cNvPr id="293" name="Google Shape;293;p4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Revoke access.</a:t>
            </a:r>
            <a:endParaRPr/>
          </a:p>
          <a:p>
            <a:pPr indent="-381000" lvl="1" marL="914400" rtl="0" algn="l">
              <a:spcBef>
                <a:spcPts val="0"/>
              </a:spcBef>
              <a:spcAft>
                <a:spcPts val="0"/>
              </a:spcAft>
              <a:buSzPts val="2400"/>
              <a:buChar char="○"/>
            </a:pPr>
            <a:r>
              <a:rPr lang="en"/>
              <a:t>Lock access to sensitive resources for all users, legitimate or not.</a:t>
            </a:r>
            <a:endParaRPr/>
          </a:p>
          <a:p>
            <a:pPr indent="-381000" lvl="1" marL="914400" rtl="0" algn="l">
              <a:spcBef>
                <a:spcPts val="0"/>
              </a:spcBef>
              <a:spcAft>
                <a:spcPts val="0"/>
              </a:spcAft>
              <a:buSzPts val="2400"/>
              <a:buChar char="○"/>
            </a:pPr>
            <a:r>
              <a:rPr lang="en"/>
              <a:t>Revoke rights for suspected user until cleared.</a:t>
            </a:r>
            <a:endParaRPr/>
          </a:p>
          <a:p>
            <a:pPr indent="-419100" lvl="0" marL="457200" rtl="0" algn="l">
              <a:spcBef>
                <a:spcPts val="0"/>
              </a:spcBef>
              <a:spcAft>
                <a:spcPts val="0"/>
              </a:spcAft>
              <a:buSzPts val="3000"/>
              <a:buChar char="●"/>
            </a:pPr>
            <a:r>
              <a:rPr lang="en"/>
              <a:t>Lock account or CPU.</a:t>
            </a:r>
            <a:endParaRPr/>
          </a:p>
          <a:p>
            <a:pPr indent="-381000" lvl="1" marL="914400" rtl="0" algn="l">
              <a:spcBef>
                <a:spcPts val="0"/>
              </a:spcBef>
              <a:spcAft>
                <a:spcPts val="0"/>
              </a:spcAft>
              <a:buSzPts val="2400"/>
              <a:buChar char="○"/>
            </a:pPr>
            <a:r>
              <a:rPr lang="en"/>
              <a:t>If repeated failed login attempts, limit access to that machine or the account.</a:t>
            </a:r>
            <a:endParaRPr/>
          </a:p>
          <a:p>
            <a:pPr indent="-381000" lvl="1" marL="914400" rtl="0" algn="l">
              <a:spcBef>
                <a:spcPts val="0"/>
              </a:spcBef>
              <a:spcAft>
                <a:spcPts val="0"/>
              </a:spcAft>
              <a:buSzPts val="2400"/>
              <a:buChar char="○"/>
            </a:pPr>
            <a:r>
              <a:rPr lang="en"/>
              <a:t>Can be time-based or until manual intervention.</a:t>
            </a:r>
            <a:endParaRPr/>
          </a:p>
          <a:p>
            <a:pPr indent="-419100" lvl="0" marL="457200" rtl="0" algn="l">
              <a:spcBef>
                <a:spcPts val="0"/>
              </a:spcBef>
              <a:spcAft>
                <a:spcPts val="0"/>
              </a:spcAft>
              <a:buSzPts val="3000"/>
              <a:buChar char="●"/>
            </a:pPr>
            <a:r>
              <a:rPr lang="en"/>
              <a:t>Inform actors.</a:t>
            </a:r>
            <a:endParaRPr/>
          </a:p>
          <a:p>
            <a:pPr indent="-381000" lvl="1" marL="914400" rtl="0" algn="l">
              <a:spcBef>
                <a:spcPts val="0"/>
              </a:spcBef>
              <a:spcAft>
                <a:spcPts val="0"/>
              </a:spcAft>
              <a:buSzPts val="2400"/>
              <a:buChar char="○"/>
            </a:pPr>
            <a:r>
              <a:rPr lang="en"/>
              <a:t>Ongoing attacks may require action from administrators or systems.</a:t>
            </a:r>
            <a:endParaRPr/>
          </a:p>
          <a:p>
            <a:pPr indent="-381000" lvl="1" marL="914400" rtl="0" algn="l">
              <a:spcBef>
                <a:spcPts val="0"/>
              </a:spcBef>
              <a:spcAft>
                <a:spcPts val="0"/>
              </a:spcAft>
              <a:buSzPts val="2400"/>
              <a:buChar char="○"/>
            </a:pPr>
            <a:r>
              <a:rPr lang="en"/>
              <a:t>Notify them of a detected attack.</a:t>
            </a:r>
            <a:endParaRPr/>
          </a:p>
        </p:txBody>
      </p:sp>
      <p:sp>
        <p:nvSpPr>
          <p:cNvPr id="294" name="Google Shape;294;p4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Recover from Attacks</a:t>
            </a:r>
            <a:endParaRPr/>
          </a:p>
        </p:txBody>
      </p:sp>
      <p:sp>
        <p:nvSpPr>
          <p:cNvPr id="300" name="Google Shape;300;p4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If a system has been attacked, it needs to recover (restoration of data or services).</a:t>
            </a:r>
            <a:endParaRPr/>
          </a:p>
          <a:p>
            <a:pPr indent="-381000" lvl="1" marL="914400" rtl="0" algn="l">
              <a:spcBef>
                <a:spcPts val="0"/>
              </a:spcBef>
              <a:spcAft>
                <a:spcPts val="0"/>
              </a:spcAft>
              <a:buSzPts val="2400"/>
              <a:buChar char="○"/>
            </a:pPr>
            <a:r>
              <a:rPr lang="en"/>
              <a:t>Additional servers or network connections may be kept in reserve for this purpose.</a:t>
            </a:r>
            <a:endParaRPr/>
          </a:p>
          <a:p>
            <a:pPr indent="-381000" lvl="1" marL="914400" rtl="0" algn="l">
              <a:spcBef>
                <a:spcPts val="0"/>
              </a:spcBef>
              <a:spcAft>
                <a:spcPts val="0"/>
              </a:spcAft>
              <a:buSzPts val="2400"/>
              <a:buChar char="○"/>
            </a:pPr>
            <a:r>
              <a:rPr lang="en"/>
              <a:t>Need to maintain an audit trail.</a:t>
            </a:r>
            <a:endParaRPr/>
          </a:p>
          <a:p>
            <a:pPr indent="-381000" lvl="2" marL="1371600" rtl="0" algn="l">
              <a:spcBef>
                <a:spcPts val="0"/>
              </a:spcBef>
              <a:spcAft>
                <a:spcPts val="0"/>
              </a:spcAft>
              <a:buSzPts val="2400"/>
              <a:buChar char="■"/>
            </a:pPr>
            <a:r>
              <a:rPr lang="en"/>
              <a:t>Record of user and system actions and effects.</a:t>
            </a:r>
            <a:endParaRPr/>
          </a:p>
          <a:p>
            <a:pPr indent="-381000" lvl="2" marL="1371600" rtl="0" algn="l">
              <a:spcBef>
                <a:spcPts val="0"/>
              </a:spcBef>
              <a:spcAft>
                <a:spcPts val="0"/>
              </a:spcAft>
              <a:buSzPts val="2400"/>
              <a:buChar char="■"/>
            </a:pPr>
            <a:r>
              <a:rPr lang="en"/>
              <a:t>Helps trace actions of attacker.</a:t>
            </a:r>
            <a:endParaRPr/>
          </a:p>
          <a:p>
            <a:pPr indent="-381000" lvl="2" marL="1371600" rtl="0" algn="l">
              <a:spcBef>
                <a:spcPts val="0"/>
              </a:spcBef>
              <a:spcAft>
                <a:spcPts val="0"/>
              </a:spcAft>
              <a:buSzPts val="2400"/>
              <a:buChar char="■"/>
            </a:pPr>
            <a:r>
              <a:rPr lang="en"/>
              <a:t>Helps identify and prosecute the attacker.</a:t>
            </a:r>
            <a:endParaRPr/>
          </a:p>
          <a:p>
            <a:pPr indent="-381000" lvl="2" marL="1371600" rtl="0" algn="l">
              <a:spcBef>
                <a:spcPts val="0"/>
              </a:spcBef>
              <a:spcAft>
                <a:spcPts val="0"/>
              </a:spcAft>
              <a:buSzPts val="2400"/>
              <a:buChar char="■"/>
            </a:pPr>
            <a:r>
              <a:rPr lang="en"/>
              <a:t>Helps identify what data needs to be restored.</a:t>
            </a:r>
            <a:endParaRPr/>
          </a:p>
          <a:p>
            <a:pPr indent="-381000" lvl="2" marL="1371600" rtl="0" algn="l">
              <a:spcBef>
                <a:spcPts val="0"/>
              </a:spcBef>
              <a:spcAft>
                <a:spcPts val="0"/>
              </a:spcAft>
              <a:buSzPts val="2400"/>
              <a:buChar char="■"/>
            </a:pPr>
            <a:r>
              <a:rPr lang="en"/>
              <a:t>Helps build better defenses in the future.</a:t>
            </a:r>
            <a:endParaRPr/>
          </a:p>
        </p:txBody>
      </p:sp>
      <p:sp>
        <p:nvSpPr>
          <p:cNvPr id="301" name="Google Shape;301;p4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5"/>
          <p:cNvSpPr txBox="1"/>
          <p:nvPr/>
        </p:nvSpPr>
        <p:spPr>
          <a:xfrm>
            <a:off x="943700" y="2650825"/>
            <a:ext cx="7613100" cy="11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rPr>
              <a:t>Security Design</a:t>
            </a:r>
            <a:endParaRPr b="1" sz="4800">
              <a:solidFill>
                <a:srgbClr val="FFFFFF"/>
              </a:solidFill>
            </a:endParaRPr>
          </a:p>
        </p:txBody>
      </p:sp>
      <p:sp>
        <p:nvSpPr>
          <p:cNvPr id="307" name="Google Shape;307;p4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Allocation of Responsibilities</a:t>
            </a:r>
            <a:endParaRPr/>
          </a:p>
        </p:txBody>
      </p:sp>
      <p:sp>
        <p:nvSpPr>
          <p:cNvPr id="313" name="Google Shape;313;p4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Determine which system responsibilities need to be secure. For each, ensure that capability exists to:</a:t>
            </a:r>
            <a:endParaRPr/>
          </a:p>
          <a:p>
            <a:pPr indent="-381000" lvl="1" marL="914400" rtl="0" algn="l">
              <a:spcBef>
                <a:spcPts val="0"/>
              </a:spcBef>
              <a:spcAft>
                <a:spcPts val="0"/>
              </a:spcAft>
              <a:buSzPts val="2400"/>
              <a:buChar char="○"/>
            </a:pPr>
            <a:r>
              <a:rPr lang="en"/>
              <a:t>Identify, authenticate, and authorize the actor.</a:t>
            </a:r>
            <a:endParaRPr/>
          </a:p>
          <a:p>
            <a:pPr indent="-381000" lvl="1" marL="914400" rtl="0" algn="l">
              <a:spcBef>
                <a:spcPts val="0"/>
              </a:spcBef>
              <a:spcAft>
                <a:spcPts val="0"/>
              </a:spcAft>
              <a:buSzPts val="2400"/>
              <a:buChar char="○"/>
            </a:pPr>
            <a:r>
              <a:rPr lang="en"/>
              <a:t>Grant or deny access to data or services.</a:t>
            </a:r>
            <a:endParaRPr/>
          </a:p>
          <a:p>
            <a:pPr indent="-381000" lvl="1" marL="914400" rtl="0" algn="l">
              <a:spcBef>
                <a:spcPts val="0"/>
              </a:spcBef>
              <a:spcAft>
                <a:spcPts val="0"/>
              </a:spcAft>
              <a:buSzPts val="2400"/>
              <a:buChar char="○"/>
            </a:pPr>
            <a:r>
              <a:rPr lang="en"/>
              <a:t>Record attempts to access/modify data or services.</a:t>
            </a:r>
            <a:endParaRPr/>
          </a:p>
          <a:p>
            <a:pPr indent="-381000" lvl="1" marL="914400" rtl="0" algn="l">
              <a:spcBef>
                <a:spcPts val="0"/>
              </a:spcBef>
              <a:spcAft>
                <a:spcPts val="0"/>
              </a:spcAft>
              <a:buSzPts val="2400"/>
              <a:buChar char="○"/>
            </a:pPr>
            <a:r>
              <a:rPr lang="en"/>
              <a:t>Encrypt data.</a:t>
            </a:r>
            <a:endParaRPr/>
          </a:p>
          <a:p>
            <a:pPr indent="-381000" lvl="1" marL="914400" rtl="0" algn="l">
              <a:spcBef>
                <a:spcPts val="0"/>
              </a:spcBef>
              <a:spcAft>
                <a:spcPts val="0"/>
              </a:spcAft>
              <a:buSzPts val="2400"/>
              <a:buChar char="○"/>
            </a:pPr>
            <a:r>
              <a:rPr lang="en"/>
              <a:t>Recognize reduced availability and inform appropriate personnel and restrict access.</a:t>
            </a:r>
            <a:endParaRPr/>
          </a:p>
          <a:p>
            <a:pPr indent="-381000" lvl="1" marL="914400" rtl="0" algn="l">
              <a:spcBef>
                <a:spcPts val="0"/>
              </a:spcBef>
              <a:spcAft>
                <a:spcPts val="0"/>
              </a:spcAft>
              <a:buSzPts val="2400"/>
              <a:buChar char="○"/>
            </a:pPr>
            <a:r>
              <a:rPr lang="en"/>
              <a:t>Recover from an attack.</a:t>
            </a:r>
            <a:endParaRPr/>
          </a:p>
          <a:p>
            <a:pPr indent="-381000" lvl="1" marL="914400" rtl="0" algn="l">
              <a:spcBef>
                <a:spcPts val="0"/>
              </a:spcBef>
              <a:spcAft>
                <a:spcPts val="0"/>
              </a:spcAft>
              <a:buSzPts val="2400"/>
              <a:buChar char="○"/>
            </a:pPr>
            <a:r>
              <a:rPr lang="en"/>
              <a:t>Verify checksums and hash values</a:t>
            </a:r>
            <a:endParaRPr/>
          </a:p>
        </p:txBody>
      </p:sp>
      <p:sp>
        <p:nvSpPr>
          <p:cNvPr id="314" name="Google Shape;314;p4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Coordination Model</a:t>
            </a:r>
            <a:endParaRPr/>
          </a:p>
        </p:txBody>
      </p:sp>
      <p:sp>
        <p:nvSpPr>
          <p:cNvPr id="320" name="Google Shape;320;p4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Determine mechanisms required to communicate and coordinate with other systems or users. </a:t>
            </a:r>
            <a:endParaRPr/>
          </a:p>
          <a:p>
            <a:pPr indent="-381000" lvl="1" marL="914400" rtl="0" algn="l">
              <a:spcBef>
                <a:spcPts val="0"/>
              </a:spcBef>
              <a:spcAft>
                <a:spcPts val="0"/>
              </a:spcAft>
              <a:buSzPts val="2400"/>
              <a:buChar char="○"/>
            </a:pPr>
            <a:r>
              <a:rPr lang="en"/>
              <a:t>For these, ensure that mechanisms are in place for authenticating and authorizing the actor or system, and encrypting data for transmission. </a:t>
            </a:r>
            <a:endParaRPr/>
          </a:p>
          <a:p>
            <a:pPr indent="-381000" lvl="1" marL="914400" rtl="0" algn="l">
              <a:spcBef>
                <a:spcPts val="0"/>
              </a:spcBef>
              <a:spcAft>
                <a:spcPts val="0"/>
              </a:spcAft>
              <a:buSzPts val="2400"/>
              <a:buChar char="○"/>
            </a:pPr>
            <a:r>
              <a:rPr lang="en"/>
              <a:t>Ensure that demand for resources or services can be monitored and that unexpectedly high demands result in restricting or terminating the connection.</a:t>
            </a:r>
            <a:endParaRPr/>
          </a:p>
        </p:txBody>
      </p:sp>
      <p:sp>
        <p:nvSpPr>
          <p:cNvPr id="321" name="Google Shape;321;p4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Security</a:t>
            </a:r>
            <a:endParaRPr/>
          </a:p>
        </p:txBody>
      </p:sp>
      <p:sp>
        <p:nvSpPr>
          <p:cNvPr id="70" name="Google Shape;70;p12"/>
          <p:cNvSpPr txBox="1"/>
          <p:nvPr>
            <p:ph idx="1" type="body"/>
          </p:nvPr>
        </p:nvSpPr>
        <p:spPr>
          <a:xfrm>
            <a:off x="457200" y="1600200"/>
            <a:ext cx="50292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Processes that allow owners of resources to control access.</a:t>
            </a:r>
            <a:endParaRPr/>
          </a:p>
          <a:p>
            <a:pPr indent="-381000" lvl="1" marL="914400" rtl="0" algn="l">
              <a:spcBef>
                <a:spcPts val="0"/>
              </a:spcBef>
              <a:spcAft>
                <a:spcPts val="0"/>
              </a:spcAft>
              <a:buSzPts val="2400"/>
              <a:buChar char="○"/>
            </a:pPr>
            <a:r>
              <a:rPr lang="en"/>
              <a:t>Actors (systems or users).</a:t>
            </a:r>
            <a:endParaRPr/>
          </a:p>
          <a:p>
            <a:pPr indent="-381000" lvl="1" marL="914400" rtl="0" algn="l">
              <a:spcBef>
                <a:spcPts val="0"/>
              </a:spcBef>
              <a:spcAft>
                <a:spcPts val="0"/>
              </a:spcAft>
              <a:buSzPts val="2400"/>
              <a:buChar char="○"/>
            </a:pPr>
            <a:r>
              <a:rPr lang="en"/>
              <a:t>Resources are sensitive elements, operations, and data of the system.</a:t>
            </a:r>
            <a:endParaRPr/>
          </a:p>
          <a:p>
            <a:pPr indent="-381000" lvl="1" marL="914400" rtl="0" algn="l">
              <a:spcBef>
                <a:spcPts val="0"/>
              </a:spcBef>
              <a:spcAft>
                <a:spcPts val="0"/>
              </a:spcAft>
              <a:buSzPts val="2400"/>
              <a:buChar char="○"/>
            </a:pPr>
            <a:r>
              <a:rPr lang="en"/>
              <a:t>Policies define legitimate access to resourced.</a:t>
            </a:r>
            <a:endParaRPr/>
          </a:p>
          <a:p>
            <a:pPr indent="-381000" lvl="1" marL="914400" rtl="0" algn="l">
              <a:spcBef>
                <a:spcPts val="0"/>
              </a:spcBef>
              <a:spcAft>
                <a:spcPts val="0"/>
              </a:spcAft>
              <a:buSzPts val="2400"/>
              <a:buChar char="○"/>
            </a:pPr>
            <a:r>
              <a:rPr lang="en"/>
              <a:t>Enforced by </a:t>
            </a:r>
            <a:r>
              <a:rPr lang="en"/>
              <a:t>security</a:t>
            </a:r>
            <a:r>
              <a:rPr lang="en"/>
              <a:t> mechanisms used by actors to gain access to resources.</a:t>
            </a:r>
            <a:endParaRPr/>
          </a:p>
        </p:txBody>
      </p:sp>
      <p:sp>
        <p:nvSpPr>
          <p:cNvPr id="71" name="Google Shape;71;p1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2" name="Google Shape;72;p12"/>
          <p:cNvSpPr/>
          <p:nvPr/>
        </p:nvSpPr>
        <p:spPr>
          <a:xfrm>
            <a:off x="5587475" y="2423700"/>
            <a:ext cx="3306300" cy="3320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Actors</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p:txBody>
      </p:sp>
      <p:sp>
        <p:nvSpPr>
          <p:cNvPr id="73" name="Google Shape;73;p12"/>
          <p:cNvSpPr/>
          <p:nvPr/>
        </p:nvSpPr>
        <p:spPr>
          <a:xfrm>
            <a:off x="5892725" y="2858700"/>
            <a:ext cx="2695800" cy="2803200"/>
          </a:xfrm>
          <a:prstGeom prst="ellipse">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Mechanisms</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p:txBody>
      </p:sp>
      <p:sp>
        <p:nvSpPr>
          <p:cNvPr id="74" name="Google Shape;74;p12"/>
          <p:cNvSpPr/>
          <p:nvPr/>
        </p:nvSpPr>
        <p:spPr>
          <a:xfrm>
            <a:off x="6035050" y="3275700"/>
            <a:ext cx="2367900" cy="22107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Policies</a:t>
            </a:r>
            <a:endParaRPr b="1"/>
          </a:p>
          <a:p>
            <a:pPr indent="0" lvl="0" marL="0" rtl="0" algn="ctr">
              <a:spcBef>
                <a:spcPts val="0"/>
              </a:spcBef>
              <a:spcAft>
                <a:spcPts val="0"/>
              </a:spcAft>
              <a:buNone/>
            </a:pPr>
            <a:r>
              <a:t/>
            </a:r>
            <a:endParaRPr b="1"/>
          </a:p>
          <a:p>
            <a:pPr indent="0" lvl="0" marL="0" rtl="0" algn="l">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l">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p:txBody>
      </p:sp>
      <p:sp>
        <p:nvSpPr>
          <p:cNvPr id="75" name="Google Shape;75;p12"/>
          <p:cNvSpPr/>
          <p:nvPr/>
        </p:nvSpPr>
        <p:spPr>
          <a:xfrm>
            <a:off x="6450125" y="3725000"/>
            <a:ext cx="1581000" cy="16314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Resources</a:t>
            </a:r>
            <a:endParaRPr b="1"/>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Model</a:t>
            </a:r>
            <a:endParaRPr/>
          </a:p>
        </p:txBody>
      </p:sp>
      <p:sp>
        <p:nvSpPr>
          <p:cNvPr id="327" name="Google Shape;327;p4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Determine the sensitivity of data fields. </a:t>
            </a:r>
            <a:endParaRPr/>
          </a:p>
          <a:p>
            <a:pPr indent="-381000" lvl="1" marL="914400" rtl="0" algn="l">
              <a:spcBef>
                <a:spcPts val="0"/>
              </a:spcBef>
              <a:spcAft>
                <a:spcPts val="0"/>
              </a:spcAft>
              <a:buSzPts val="2400"/>
              <a:buChar char="○"/>
            </a:pPr>
            <a:r>
              <a:rPr lang="en"/>
              <a:t>Ensure that data of different sensitivity is separated.</a:t>
            </a:r>
            <a:endParaRPr/>
          </a:p>
          <a:p>
            <a:pPr indent="-381000" lvl="1" marL="914400" rtl="0" algn="l">
              <a:spcBef>
                <a:spcPts val="0"/>
              </a:spcBef>
              <a:spcAft>
                <a:spcPts val="0"/>
              </a:spcAft>
              <a:buSzPts val="2400"/>
              <a:buChar char="○"/>
            </a:pPr>
            <a:r>
              <a:rPr lang="en"/>
              <a:t>Ensure that data of different sensitivity has different access rights and that access rights are checked prior to access.</a:t>
            </a:r>
            <a:endParaRPr/>
          </a:p>
          <a:p>
            <a:pPr indent="-381000" lvl="1" marL="914400" rtl="0" algn="l">
              <a:spcBef>
                <a:spcPts val="0"/>
              </a:spcBef>
              <a:spcAft>
                <a:spcPts val="0"/>
              </a:spcAft>
              <a:buSzPts val="2400"/>
              <a:buChar char="○"/>
            </a:pPr>
            <a:r>
              <a:rPr lang="en"/>
              <a:t>Ensure that access to sensitive data is logged and that the log file is suitably protected.</a:t>
            </a:r>
            <a:endParaRPr/>
          </a:p>
          <a:p>
            <a:pPr indent="-381000" lvl="1" marL="914400" rtl="0" algn="l">
              <a:spcBef>
                <a:spcPts val="0"/>
              </a:spcBef>
              <a:spcAft>
                <a:spcPts val="0"/>
              </a:spcAft>
              <a:buSzPts val="2400"/>
              <a:buChar char="○"/>
            </a:pPr>
            <a:r>
              <a:rPr lang="en"/>
              <a:t>Ensure that data is suitably encrypted and that keys are separated from the encrypted data.</a:t>
            </a:r>
            <a:endParaRPr/>
          </a:p>
          <a:p>
            <a:pPr indent="-381000" lvl="1" marL="914400" rtl="0" algn="l">
              <a:spcBef>
                <a:spcPts val="0"/>
              </a:spcBef>
              <a:spcAft>
                <a:spcPts val="0"/>
              </a:spcAft>
              <a:buSzPts val="2400"/>
              <a:buChar char="○"/>
            </a:pPr>
            <a:r>
              <a:rPr lang="en"/>
              <a:t>Ensure that data can be restored if it is inappropriately modified.</a:t>
            </a:r>
            <a:endParaRPr/>
          </a:p>
        </p:txBody>
      </p:sp>
      <p:sp>
        <p:nvSpPr>
          <p:cNvPr id="328" name="Google Shape;328;p4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4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Mapping Across Elements</a:t>
            </a:r>
            <a:endParaRPr/>
          </a:p>
        </p:txBody>
      </p:sp>
      <p:sp>
        <p:nvSpPr>
          <p:cNvPr id="334" name="Google Shape;334;p4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Determine how alternative mappings of elements could change: </a:t>
            </a:r>
            <a:endParaRPr/>
          </a:p>
          <a:p>
            <a:pPr indent="-381000" lvl="1" marL="914400" rtl="0" algn="l">
              <a:spcBef>
                <a:spcPts val="0"/>
              </a:spcBef>
              <a:spcAft>
                <a:spcPts val="0"/>
              </a:spcAft>
              <a:buSzPts val="2400"/>
              <a:buChar char="○"/>
            </a:pPr>
            <a:r>
              <a:rPr lang="en"/>
              <a:t>How a user or system reads, writes, or modifies data</a:t>
            </a:r>
            <a:endParaRPr/>
          </a:p>
          <a:p>
            <a:pPr indent="-381000" lvl="1" marL="914400" rtl="0" algn="l">
              <a:spcBef>
                <a:spcPts val="0"/>
              </a:spcBef>
              <a:spcAft>
                <a:spcPts val="0"/>
              </a:spcAft>
              <a:buSzPts val="2400"/>
              <a:buChar char="○"/>
            </a:pPr>
            <a:r>
              <a:rPr lang="en"/>
              <a:t>How services or resources are accessed.</a:t>
            </a:r>
            <a:endParaRPr/>
          </a:p>
          <a:p>
            <a:pPr indent="-381000" lvl="1" marL="914400" rtl="0" algn="l">
              <a:spcBef>
                <a:spcPts val="0"/>
              </a:spcBef>
              <a:spcAft>
                <a:spcPts val="0"/>
              </a:spcAft>
              <a:buSzPts val="2400"/>
              <a:buChar char="○"/>
            </a:pPr>
            <a:r>
              <a:rPr lang="en"/>
              <a:t>How availability changes.</a:t>
            </a:r>
            <a:endParaRPr/>
          </a:p>
          <a:p>
            <a:pPr indent="-381000" lvl="1" marL="914400" rtl="0" algn="l">
              <a:spcBef>
                <a:spcPts val="0"/>
              </a:spcBef>
              <a:spcAft>
                <a:spcPts val="0"/>
              </a:spcAft>
              <a:buSzPts val="2400"/>
              <a:buChar char="○"/>
            </a:pPr>
            <a:r>
              <a:rPr lang="en"/>
              <a:t>How logging and auditing is performed</a:t>
            </a:r>
            <a:endParaRPr/>
          </a:p>
          <a:p>
            <a:pPr indent="-419100" lvl="0" marL="457200" rtl="0" algn="l">
              <a:spcBef>
                <a:spcPts val="0"/>
              </a:spcBef>
              <a:spcAft>
                <a:spcPts val="0"/>
              </a:spcAft>
              <a:buSzPts val="3000"/>
              <a:buChar char="●"/>
            </a:pPr>
            <a:r>
              <a:rPr lang="en"/>
              <a:t>For all mappings, ensure that we can:</a:t>
            </a:r>
            <a:endParaRPr/>
          </a:p>
          <a:p>
            <a:pPr indent="-381000" lvl="1" marL="914400" rtl="0" algn="l">
              <a:spcBef>
                <a:spcPts val="0"/>
              </a:spcBef>
              <a:spcAft>
                <a:spcPts val="0"/>
              </a:spcAft>
              <a:buSzPts val="2400"/>
              <a:buChar char="○"/>
            </a:pPr>
            <a:r>
              <a:rPr lang="en"/>
              <a:t>Identify, authenticate, and authorize an actor.</a:t>
            </a:r>
            <a:endParaRPr/>
          </a:p>
          <a:p>
            <a:pPr indent="-381000" lvl="1" marL="914400" rtl="0" algn="l">
              <a:spcBef>
                <a:spcPts val="0"/>
              </a:spcBef>
              <a:spcAft>
                <a:spcPts val="0"/>
              </a:spcAft>
              <a:buSzPts val="2400"/>
              <a:buChar char="○"/>
            </a:pPr>
            <a:r>
              <a:rPr lang="en"/>
              <a:t>Grant or deny access to data or services.</a:t>
            </a:r>
            <a:endParaRPr/>
          </a:p>
          <a:p>
            <a:pPr indent="-381000" lvl="1" marL="914400" rtl="0" algn="l">
              <a:spcBef>
                <a:spcPts val="0"/>
              </a:spcBef>
              <a:spcAft>
                <a:spcPts val="0"/>
              </a:spcAft>
              <a:buSzPts val="2400"/>
              <a:buChar char="○"/>
            </a:pPr>
            <a:r>
              <a:rPr lang="en"/>
              <a:t>Record attempts to access/modify data or services. </a:t>
            </a:r>
            <a:endParaRPr/>
          </a:p>
          <a:p>
            <a:pPr indent="-381000" lvl="1" marL="914400" rtl="0" algn="l">
              <a:spcBef>
                <a:spcPts val="0"/>
              </a:spcBef>
              <a:spcAft>
                <a:spcPts val="0"/>
              </a:spcAft>
              <a:buSzPts val="2400"/>
              <a:buChar char="○"/>
            </a:pPr>
            <a:r>
              <a:rPr lang="en"/>
              <a:t>Encrypt data.</a:t>
            </a:r>
            <a:endParaRPr/>
          </a:p>
          <a:p>
            <a:pPr indent="-381000" lvl="1" marL="914400" rtl="0" algn="l">
              <a:spcBef>
                <a:spcPts val="0"/>
              </a:spcBef>
              <a:spcAft>
                <a:spcPts val="0"/>
              </a:spcAft>
              <a:buSzPts val="2400"/>
              <a:buChar char="○"/>
            </a:pPr>
            <a:r>
              <a:rPr lang="en"/>
              <a:t>Recognize and recover from an attack.</a:t>
            </a:r>
            <a:endParaRPr/>
          </a:p>
        </p:txBody>
      </p:sp>
      <p:sp>
        <p:nvSpPr>
          <p:cNvPr id="335" name="Google Shape;335;p4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5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Resource Management</a:t>
            </a:r>
            <a:endParaRPr/>
          </a:p>
        </p:txBody>
      </p:sp>
      <p:sp>
        <p:nvSpPr>
          <p:cNvPr id="341" name="Google Shape;341;p5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Determine how to identify and monitor a system or user. </a:t>
            </a:r>
            <a:endParaRPr/>
          </a:p>
          <a:p>
            <a:pPr indent="-381000" lvl="1" marL="914400" rtl="0" algn="l">
              <a:spcBef>
                <a:spcPts val="0"/>
              </a:spcBef>
              <a:spcAft>
                <a:spcPts val="0"/>
              </a:spcAft>
              <a:buSzPts val="2400"/>
              <a:buChar char="○"/>
            </a:pPr>
            <a:r>
              <a:rPr lang="en"/>
              <a:t>(internal or external, </a:t>
            </a:r>
            <a:r>
              <a:rPr lang="en"/>
              <a:t>authorized</a:t>
            </a:r>
            <a:r>
              <a:rPr lang="en"/>
              <a:t> or not, with access to some or all resources).</a:t>
            </a:r>
            <a:endParaRPr/>
          </a:p>
          <a:p>
            <a:pPr indent="-419100" lvl="0" marL="457200" rtl="0" algn="l">
              <a:spcBef>
                <a:spcPts val="0"/>
              </a:spcBef>
              <a:spcAft>
                <a:spcPts val="0"/>
              </a:spcAft>
              <a:buSzPts val="3000"/>
              <a:buChar char="●"/>
            </a:pPr>
            <a:r>
              <a:rPr lang="en"/>
              <a:t>Determine how to authenticate, grant or deny access, </a:t>
            </a:r>
            <a:r>
              <a:rPr lang="en"/>
              <a:t>notify</a:t>
            </a:r>
            <a:r>
              <a:rPr lang="en"/>
              <a:t> entities, record actions, encrypt data, recognize and act on attacks.</a:t>
            </a:r>
            <a:endParaRPr/>
          </a:p>
        </p:txBody>
      </p:sp>
      <p:sp>
        <p:nvSpPr>
          <p:cNvPr id="342" name="Google Shape;342;p5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5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Resource Management</a:t>
            </a:r>
            <a:endParaRPr/>
          </a:p>
        </p:txBody>
      </p:sp>
      <p:sp>
        <p:nvSpPr>
          <p:cNvPr id="348" name="Google Shape;348;p5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For each resource:</a:t>
            </a:r>
            <a:endParaRPr/>
          </a:p>
          <a:p>
            <a:pPr indent="-381000" lvl="1" marL="914400" rtl="0" algn="l">
              <a:spcBef>
                <a:spcPts val="0"/>
              </a:spcBef>
              <a:spcAft>
                <a:spcPts val="0"/>
              </a:spcAft>
              <a:buSzPts val="2400"/>
              <a:buChar char="○"/>
            </a:pPr>
            <a:r>
              <a:rPr lang="en"/>
              <a:t>Can an external entity access or exhaust it?</a:t>
            </a:r>
            <a:endParaRPr/>
          </a:p>
          <a:p>
            <a:pPr indent="-381000" lvl="1" marL="914400" rtl="0" algn="l">
              <a:spcBef>
                <a:spcPts val="0"/>
              </a:spcBef>
              <a:spcAft>
                <a:spcPts val="0"/>
              </a:spcAft>
              <a:buSzPts val="2400"/>
              <a:buChar char="○"/>
            </a:pPr>
            <a:r>
              <a:rPr lang="en"/>
              <a:t>Can we manage and log resource utilization? </a:t>
            </a:r>
            <a:endParaRPr/>
          </a:p>
          <a:p>
            <a:pPr indent="-381000" lvl="1" marL="914400" rtl="0" algn="l">
              <a:spcBef>
                <a:spcPts val="0"/>
              </a:spcBef>
              <a:spcAft>
                <a:spcPts val="0"/>
              </a:spcAft>
              <a:buSzPts val="2400"/>
              <a:buChar char="○"/>
            </a:pPr>
            <a:r>
              <a:rPr lang="en"/>
              <a:t>Can we ensure that there are sufficient resources to perform the necessary security operations?</a:t>
            </a:r>
            <a:endParaRPr/>
          </a:p>
          <a:p>
            <a:pPr indent="-381000" lvl="1" marL="914400" rtl="0" algn="l">
              <a:spcBef>
                <a:spcPts val="0"/>
              </a:spcBef>
              <a:spcAft>
                <a:spcPts val="0"/>
              </a:spcAft>
              <a:buSzPts val="2400"/>
              <a:buChar char="○"/>
            </a:pPr>
            <a:r>
              <a:rPr lang="en"/>
              <a:t>Can we ensure that contaminated elements can be prevented from contaminating other elements? </a:t>
            </a:r>
            <a:endParaRPr/>
          </a:p>
          <a:p>
            <a:pPr indent="-381000" lvl="1" marL="914400" rtl="0" algn="l">
              <a:spcBef>
                <a:spcPts val="0"/>
              </a:spcBef>
              <a:spcAft>
                <a:spcPts val="0"/>
              </a:spcAft>
              <a:buSzPts val="2400"/>
              <a:buChar char="○"/>
            </a:pPr>
            <a:r>
              <a:rPr lang="en"/>
              <a:t>Can we ensure that shared resources are not used for passing sensitive data from an actor with access rights to that data to an actor without access rights?</a:t>
            </a:r>
            <a:endParaRPr/>
          </a:p>
        </p:txBody>
      </p:sp>
      <p:sp>
        <p:nvSpPr>
          <p:cNvPr id="349" name="Google Shape;349;p5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5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Food for Thought</a:t>
            </a:r>
            <a:endParaRPr/>
          </a:p>
        </p:txBody>
      </p:sp>
      <p:sp>
        <p:nvSpPr>
          <p:cNvPr id="355" name="Google Shape;355;p5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Have you identified the sensitive resources contained in the system?</a:t>
            </a:r>
            <a:endParaRPr sz="2400"/>
          </a:p>
          <a:p>
            <a:pPr indent="-381000" lvl="0" marL="457200" rtl="0" algn="l">
              <a:spcBef>
                <a:spcPts val="0"/>
              </a:spcBef>
              <a:spcAft>
                <a:spcPts val="0"/>
              </a:spcAft>
              <a:buSzPts val="2400"/>
              <a:buChar char="●"/>
            </a:pPr>
            <a:r>
              <a:rPr lang="en" sz="2400"/>
              <a:t>Have you identified the actors who need access to the resources?</a:t>
            </a:r>
            <a:endParaRPr sz="2400"/>
          </a:p>
          <a:p>
            <a:pPr indent="-381000" lvl="0" marL="457200" rtl="0" algn="l">
              <a:spcBef>
                <a:spcPts val="0"/>
              </a:spcBef>
              <a:spcAft>
                <a:spcPts val="0"/>
              </a:spcAft>
              <a:buSzPts val="2400"/>
              <a:buChar char="●"/>
            </a:pPr>
            <a:r>
              <a:rPr lang="en" sz="2400"/>
              <a:t>Have you identified the system’s needs for information integrity guarantees?</a:t>
            </a:r>
            <a:endParaRPr sz="2400"/>
          </a:p>
          <a:p>
            <a:pPr indent="-381000" lvl="0" marL="457200" rtl="0" algn="l">
              <a:spcBef>
                <a:spcPts val="0"/>
              </a:spcBef>
              <a:spcAft>
                <a:spcPts val="0"/>
              </a:spcAft>
              <a:buSzPts val="2400"/>
              <a:buChar char="●"/>
            </a:pPr>
            <a:r>
              <a:rPr lang="en" sz="2400"/>
              <a:t>Have you identified the system’s availability needs?</a:t>
            </a:r>
            <a:endParaRPr sz="2400"/>
          </a:p>
          <a:p>
            <a:pPr indent="-381000" lvl="0" marL="457200" rtl="0" algn="l">
              <a:spcBef>
                <a:spcPts val="0"/>
              </a:spcBef>
              <a:spcAft>
                <a:spcPts val="0"/>
              </a:spcAft>
              <a:buSzPts val="2400"/>
              <a:buChar char="●"/>
            </a:pPr>
            <a:r>
              <a:rPr lang="en" sz="2400"/>
              <a:t>Have you established a security policy to define the security needs for the system, including which actors are allowed to perform which operations on which resources and where information integrity needs to be enforced?</a:t>
            </a:r>
            <a:endParaRPr sz="2400"/>
          </a:p>
        </p:txBody>
      </p:sp>
      <p:sp>
        <p:nvSpPr>
          <p:cNvPr id="356" name="Google Shape;356;p5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5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Food for Thought</a:t>
            </a:r>
            <a:endParaRPr/>
          </a:p>
        </p:txBody>
      </p:sp>
      <p:sp>
        <p:nvSpPr>
          <p:cNvPr id="362" name="Google Shape;362;p5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Is the security policy as simple as possible?</a:t>
            </a:r>
            <a:endParaRPr sz="2400"/>
          </a:p>
          <a:p>
            <a:pPr indent="-381000" lvl="0" marL="457200" rtl="0" algn="l">
              <a:spcBef>
                <a:spcPts val="0"/>
              </a:spcBef>
              <a:spcAft>
                <a:spcPts val="0"/>
              </a:spcAft>
              <a:buSzPts val="2400"/>
              <a:buChar char="●"/>
            </a:pPr>
            <a:r>
              <a:rPr lang="en" sz="2400"/>
              <a:t>Have you worked through a formal threat model to identify the security risks your system faces?</a:t>
            </a:r>
            <a:endParaRPr sz="2400"/>
          </a:p>
          <a:p>
            <a:pPr indent="-381000" lvl="0" marL="457200" rtl="0" algn="l">
              <a:spcBef>
                <a:spcPts val="0"/>
              </a:spcBef>
              <a:spcAft>
                <a:spcPts val="0"/>
              </a:spcAft>
              <a:buSzPts val="2400"/>
              <a:buChar char="●"/>
            </a:pPr>
            <a:r>
              <a:rPr lang="en" sz="2400"/>
              <a:t>Have you considered insider as well as outsider threats to the system?</a:t>
            </a:r>
            <a:endParaRPr sz="2400"/>
          </a:p>
          <a:p>
            <a:pPr indent="-381000" lvl="0" marL="457200" rtl="0" algn="l">
              <a:spcBef>
                <a:spcPts val="0"/>
              </a:spcBef>
              <a:spcAft>
                <a:spcPts val="0"/>
              </a:spcAft>
              <a:buSzPts val="2400"/>
              <a:buChar char="●"/>
            </a:pPr>
            <a:r>
              <a:rPr lang="en" sz="2400"/>
              <a:t>Have you considered how the system’s deployment environment will alter the threats to the system?</a:t>
            </a:r>
            <a:endParaRPr sz="2400"/>
          </a:p>
          <a:p>
            <a:pPr indent="-381000" lvl="0" marL="457200" rtl="0" algn="l">
              <a:spcBef>
                <a:spcPts val="0"/>
              </a:spcBef>
              <a:spcAft>
                <a:spcPts val="0"/>
              </a:spcAft>
              <a:buSzPts val="2400"/>
              <a:buChar char="●"/>
            </a:pPr>
            <a:r>
              <a:rPr lang="en" sz="2400"/>
              <a:t>Have you worked through example scenarios with your stakeholders so that they understand the planned security policy and the security risks the system runs?</a:t>
            </a:r>
            <a:endParaRPr sz="2400"/>
          </a:p>
          <a:p>
            <a:pPr indent="-381000" lvl="0" marL="457200" rtl="0" algn="l">
              <a:spcBef>
                <a:spcPts val="0"/>
              </a:spcBef>
              <a:spcAft>
                <a:spcPts val="0"/>
              </a:spcAft>
              <a:buSzPts val="2400"/>
              <a:buChar char="●"/>
            </a:pPr>
            <a:r>
              <a:rPr lang="en" sz="2400"/>
              <a:t>Have you reviewed your security requirements and design with external experts?</a:t>
            </a:r>
            <a:endParaRPr sz="2400"/>
          </a:p>
        </p:txBody>
      </p:sp>
      <p:sp>
        <p:nvSpPr>
          <p:cNvPr id="363" name="Google Shape;363;p5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5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Food for Thought</a:t>
            </a:r>
            <a:endParaRPr/>
          </a:p>
        </p:txBody>
      </p:sp>
      <p:sp>
        <p:nvSpPr>
          <p:cNvPr id="369" name="Google Shape;369;p5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06400" lvl="0" marL="457200" rtl="0" algn="l">
              <a:spcBef>
                <a:spcPts val="600"/>
              </a:spcBef>
              <a:spcAft>
                <a:spcPts val="0"/>
              </a:spcAft>
              <a:buSzPts val="2800"/>
              <a:buChar char="●"/>
            </a:pPr>
            <a:r>
              <a:rPr lang="en" sz="2800"/>
              <a:t>Have you addressed each threat identified in the threat model to the extent required?</a:t>
            </a:r>
            <a:endParaRPr sz="2800"/>
          </a:p>
          <a:p>
            <a:pPr indent="-406400" lvl="0" marL="457200" rtl="0" algn="l">
              <a:spcBef>
                <a:spcPts val="0"/>
              </a:spcBef>
              <a:spcAft>
                <a:spcPts val="0"/>
              </a:spcAft>
              <a:buSzPts val="2800"/>
              <a:buChar char="●"/>
            </a:pPr>
            <a:r>
              <a:rPr lang="en" sz="2800"/>
              <a:t>Have you considered all standard security principles when designing your security infrastructure?</a:t>
            </a:r>
            <a:endParaRPr sz="2800"/>
          </a:p>
          <a:p>
            <a:pPr indent="-406400" lvl="0" marL="457200" rtl="0" algn="l">
              <a:spcBef>
                <a:spcPts val="0"/>
              </a:spcBef>
              <a:spcAft>
                <a:spcPts val="0"/>
              </a:spcAft>
              <a:buSzPts val="2800"/>
              <a:buChar char="●"/>
            </a:pPr>
            <a:r>
              <a:rPr lang="en" sz="2800"/>
              <a:t>Is your security infrastructure as simple as possible?</a:t>
            </a:r>
            <a:endParaRPr sz="2800"/>
          </a:p>
          <a:p>
            <a:pPr indent="-406400" lvl="0" marL="457200" rtl="0" algn="l">
              <a:spcBef>
                <a:spcPts val="0"/>
              </a:spcBef>
              <a:spcAft>
                <a:spcPts val="0"/>
              </a:spcAft>
              <a:buSzPts val="2800"/>
              <a:buChar char="●"/>
            </a:pPr>
            <a:r>
              <a:rPr lang="en" sz="2800"/>
              <a:t>Have you defined how security breaches will be identified and how to recover from them?</a:t>
            </a:r>
            <a:endParaRPr sz="2800"/>
          </a:p>
          <a:p>
            <a:pPr indent="-406400" lvl="0" marL="457200" rtl="0" algn="l">
              <a:spcBef>
                <a:spcPts val="0"/>
              </a:spcBef>
              <a:spcAft>
                <a:spcPts val="0"/>
              </a:spcAft>
              <a:buSzPts val="2800"/>
              <a:buChar char="●"/>
            </a:pPr>
            <a:r>
              <a:rPr lang="en" sz="2800"/>
              <a:t>Have you applied the results of the Security perspective to all of the affected views?</a:t>
            </a:r>
            <a:endParaRPr sz="2800"/>
          </a:p>
        </p:txBody>
      </p:sp>
      <p:sp>
        <p:nvSpPr>
          <p:cNvPr id="370" name="Google Shape;370;p5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5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Key Points</a:t>
            </a:r>
            <a:endParaRPr/>
          </a:p>
        </p:txBody>
      </p:sp>
      <p:sp>
        <p:nvSpPr>
          <p:cNvPr id="376" name="Google Shape;376;p5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Attacks against a system are attacks against the confidentiality, integrity, or availability of a system or its data.</a:t>
            </a:r>
            <a:endParaRPr/>
          </a:p>
          <a:p>
            <a:pPr indent="-381000" lvl="1" marL="914400" marR="0" rtl="0" algn="l">
              <a:lnSpc>
                <a:spcPct val="100000"/>
              </a:lnSpc>
              <a:spcBef>
                <a:spcPts val="0"/>
              </a:spcBef>
              <a:spcAft>
                <a:spcPts val="0"/>
              </a:spcAft>
              <a:buSzPts val="2400"/>
              <a:buChar char="○"/>
            </a:pPr>
            <a:r>
              <a:rPr lang="en"/>
              <a:t>Confidentiality: Keeping data away from those who shouldn’t have it.</a:t>
            </a:r>
            <a:endParaRPr/>
          </a:p>
          <a:p>
            <a:pPr indent="-381000" lvl="1" marL="914400" marR="0" rtl="0" algn="l">
              <a:lnSpc>
                <a:spcPct val="100000"/>
              </a:lnSpc>
              <a:spcBef>
                <a:spcPts val="0"/>
              </a:spcBef>
              <a:spcAft>
                <a:spcPts val="0"/>
              </a:spcAft>
              <a:buSzPts val="2400"/>
              <a:buChar char="○"/>
            </a:pPr>
            <a:r>
              <a:rPr lang="en"/>
              <a:t>Integrity: No unauthorized modifications or deletion of data.</a:t>
            </a:r>
            <a:endParaRPr/>
          </a:p>
          <a:p>
            <a:pPr indent="-381000" lvl="1" marL="914400" marR="0" rtl="0" algn="l">
              <a:lnSpc>
                <a:spcPct val="100000"/>
              </a:lnSpc>
              <a:spcBef>
                <a:spcPts val="0"/>
              </a:spcBef>
              <a:spcAft>
                <a:spcPts val="0"/>
              </a:spcAft>
              <a:buSzPts val="2400"/>
              <a:buChar char="○"/>
            </a:pPr>
            <a:r>
              <a:rPr lang="en"/>
              <a:t>Availability: System is accessible to authorized users.</a:t>
            </a:r>
            <a:endParaRPr/>
          </a:p>
          <a:p>
            <a:pPr indent="0" lvl="0" marL="0" rtl="0" algn="l">
              <a:spcBef>
                <a:spcPts val="600"/>
              </a:spcBef>
              <a:spcAft>
                <a:spcPts val="0"/>
              </a:spcAft>
              <a:buNone/>
            </a:pPr>
            <a:r>
              <a:t/>
            </a:r>
            <a:endParaRPr/>
          </a:p>
        </p:txBody>
      </p:sp>
      <p:sp>
        <p:nvSpPr>
          <p:cNvPr id="377" name="Google Shape;377;p5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5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Key Points</a:t>
            </a:r>
            <a:endParaRPr/>
          </a:p>
        </p:txBody>
      </p:sp>
      <p:sp>
        <p:nvSpPr>
          <p:cNvPr id="383" name="Google Shape;383;p5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Identifying, authenticating, and authorizing actors are how we determine who is entitled to access the system.</a:t>
            </a:r>
            <a:endParaRPr/>
          </a:p>
          <a:p>
            <a:pPr indent="-419100" lvl="0" marL="457200" rtl="0" algn="l">
              <a:spcBef>
                <a:spcPts val="0"/>
              </a:spcBef>
              <a:spcAft>
                <a:spcPts val="0"/>
              </a:spcAft>
              <a:buSzPts val="3000"/>
              <a:buChar char="●"/>
            </a:pPr>
            <a:r>
              <a:rPr lang="en"/>
              <a:t>No tactic is </a:t>
            </a:r>
            <a:r>
              <a:rPr lang="en"/>
              <a:t>foolproof</a:t>
            </a:r>
            <a:r>
              <a:rPr lang="en"/>
              <a:t>. Systems will be compromised.</a:t>
            </a:r>
            <a:endParaRPr/>
          </a:p>
          <a:p>
            <a:pPr indent="-419100" lvl="0" marL="457200" rtl="0" algn="l">
              <a:spcBef>
                <a:spcPts val="0"/>
              </a:spcBef>
              <a:spcAft>
                <a:spcPts val="0"/>
              </a:spcAft>
              <a:buSzPts val="3000"/>
              <a:buChar char="●"/>
            </a:pPr>
            <a:r>
              <a:rPr lang="en"/>
              <a:t>Tactics detect attacks, limit their spread, react, and recover from attacks.</a:t>
            </a:r>
            <a:endParaRPr/>
          </a:p>
        </p:txBody>
      </p:sp>
      <p:sp>
        <p:nvSpPr>
          <p:cNvPr id="384" name="Google Shape;384;p5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5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Key Points</a:t>
            </a:r>
            <a:endParaRPr/>
          </a:p>
        </p:txBody>
      </p:sp>
      <p:sp>
        <p:nvSpPr>
          <p:cNvPr id="390" name="Google Shape;390;p5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Security is important!</a:t>
            </a:r>
            <a:endParaRPr/>
          </a:p>
          <a:p>
            <a:pPr indent="-381000" lvl="1" marL="914400" rtl="0" algn="l">
              <a:spcBef>
                <a:spcPts val="0"/>
              </a:spcBef>
              <a:spcAft>
                <a:spcPts val="0"/>
              </a:spcAft>
              <a:buSzPts val="2400"/>
              <a:buChar char="○"/>
            </a:pPr>
            <a:r>
              <a:rPr lang="en"/>
              <a:t>Cannot cover it in one class. A whole semester may not cut it!</a:t>
            </a:r>
            <a:endParaRPr/>
          </a:p>
          <a:p>
            <a:pPr indent="-381000" lvl="1" marL="914400" rtl="0" algn="l">
              <a:spcBef>
                <a:spcPts val="0"/>
              </a:spcBef>
              <a:spcAft>
                <a:spcPts val="0"/>
              </a:spcAft>
              <a:buSzPts val="2400"/>
              <a:buChar char="○"/>
            </a:pPr>
            <a:r>
              <a:rPr lang="en"/>
              <a:t>CSCE 548: Secure Software Development</a:t>
            </a:r>
            <a:endParaRPr/>
          </a:p>
          <a:p>
            <a:pPr indent="-381000" lvl="2" marL="1371600" rtl="0" algn="l">
              <a:spcBef>
                <a:spcPts val="0"/>
              </a:spcBef>
              <a:spcAft>
                <a:spcPts val="0"/>
              </a:spcAft>
              <a:buSzPts val="2400"/>
              <a:buChar char="■"/>
            </a:pPr>
            <a:r>
              <a:rPr lang="en"/>
              <a:t>A good start!</a:t>
            </a:r>
            <a:endParaRPr/>
          </a:p>
          <a:p>
            <a:pPr indent="-381000" lvl="1" marL="914400" rtl="0" algn="l">
              <a:spcBef>
                <a:spcPts val="0"/>
              </a:spcBef>
              <a:spcAft>
                <a:spcPts val="0"/>
              </a:spcAft>
              <a:buSzPts val="2400"/>
              <a:buChar char="○"/>
            </a:pPr>
            <a:r>
              <a:rPr lang="en"/>
              <a:t>Also, classes on penetration testing, data security, etc.</a:t>
            </a:r>
            <a:endParaRPr/>
          </a:p>
          <a:p>
            <a:pPr indent="-381000" lvl="2" marL="1371600" rtl="0" algn="l">
              <a:spcBef>
                <a:spcPts val="0"/>
              </a:spcBef>
              <a:spcAft>
                <a:spcPts val="0"/>
              </a:spcAft>
              <a:buSzPts val="2400"/>
              <a:buChar char="■"/>
            </a:pPr>
            <a:r>
              <a:rPr lang="en"/>
              <a:t>You can get a whole degree in security.</a:t>
            </a:r>
            <a:endParaRPr/>
          </a:p>
          <a:p>
            <a:pPr indent="-419100" lvl="0" marL="457200" rtl="0" algn="l">
              <a:spcBef>
                <a:spcPts val="0"/>
              </a:spcBef>
              <a:spcAft>
                <a:spcPts val="0"/>
              </a:spcAft>
              <a:buSzPts val="3000"/>
              <a:buChar char="●"/>
            </a:pPr>
            <a:r>
              <a:rPr lang="en"/>
              <a:t>Pay attention, take precautions, fix bugs, keep up to date.</a:t>
            </a:r>
            <a:endParaRPr/>
          </a:p>
        </p:txBody>
      </p:sp>
      <p:sp>
        <p:nvSpPr>
          <p:cNvPr id="391" name="Google Shape;391;p5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Security Characterization (CIA)</a:t>
            </a:r>
            <a:endParaRPr/>
          </a:p>
        </p:txBody>
      </p:sp>
      <p:sp>
        <p:nvSpPr>
          <p:cNvPr id="81" name="Google Shape;81;p1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Confidentiality</a:t>
            </a:r>
            <a:endParaRPr/>
          </a:p>
          <a:p>
            <a:pPr indent="-381000" lvl="1" marL="914400" rtl="0" algn="l">
              <a:spcBef>
                <a:spcPts val="0"/>
              </a:spcBef>
              <a:spcAft>
                <a:spcPts val="0"/>
              </a:spcAft>
              <a:buSzPts val="2400"/>
              <a:buChar char="○"/>
            </a:pPr>
            <a:r>
              <a:rPr lang="en"/>
              <a:t>Data and services are protected from unauthorized access.</a:t>
            </a:r>
            <a:endParaRPr/>
          </a:p>
          <a:p>
            <a:pPr indent="-381000" lvl="2" marL="1371600" rtl="0" algn="l">
              <a:spcBef>
                <a:spcPts val="0"/>
              </a:spcBef>
              <a:spcAft>
                <a:spcPts val="0"/>
              </a:spcAft>
              <a:buSzPts val="2400"/>
              <a:buChar char="■"/>
            </a:pPr>
            <a:r>
              <a:rPr lang="en"/>
              <a:t>A hacker cannot access your tax returns on an IRS server.</a:t>
            </a:r>
            <a:endParaRPr/>
          </a:p>
          <a:p>
            <a:pPr indent="-419100" lvl="0" marL="457200" rtl="0" algn="l">
              <a:spcBef>
                <a:spcPts val="0"/>
              </a:spcBef>
              <a:spcAft>
                <a:spcPts val="0"/>
              </a:spcAft>
              <a:buSzPts val="3000"/>
              <a:buChar char="●"/>
            </a:pPr>
            <a:r>
              <a:rPr lang="en"/>
              <a:t>Integrity</a:t>
            </a:r>
            <a:endParaRPr/>
          </a:p>
          <a:p>
            <a:pPr indent="-381000" lvl="1" marL="914400" rtl="0" algn="l">
              <a:spcBef>
                <a:spcPts val="0"/>
              </a:spcBef>
              <a:spcAft>
                <a:spcPts val="0"/>
              </a:spcAft>
              <a:buSzPts val="2400"/>
              <a:buChar char="○"/>
            </a:pPr>
            <a:r>
              <a:rPr lang="en"/>
              <a:t>Data and services are not subject to unauthorized manipulation.</a:t>
            </a:r>
            <a:endParaRPr/>
          </a:p>
          <a:p>
            <a:pPr indent="-381000" lvl="2" marL="1371600" rtl="0" algn="l">
              <a:spcBef>
                <a:spcPts val="0"/>
              </a:spcBef>
              <a:spcAft>
                <a:spcPts val="0"/>
              </a:spcAft>
              <a:buSzPts val="2400"/>
              <a:buChar char="■"/>
            </a:pPr>
            <a:r>
              <a:rPr lang="en"/>
              <a:t>Your grade has not changed since assigned.</a:t>
            </a:r>
            <a:endParaRPr/>
          </a:p>
          <a:p>
            <a:pPr indent="-419100" lvl="0" marL="457200" rtl="0" algn="l">
              <a:spcBef>
                <a:spcPts val="0"/>
              </a:spcBef>
              <a:spcAft>
                <a:spcPts val="0"/>
              </a:spcAft>
              <a:buSzPts val="3000"/>
              <a:buChar char="●"/>
            </a:pPr>
            <a:r>
              <a:rPr lang="en"/>
              <a:t>Availability</a:t>
            </a:r>
            <a:endParaRPr/>
          </a:p>
          <a:p>
            <a:pPr indent="-381000" lvl="1" marL="914400" rtl="0" algn="l">
              <a:spcBef>
                <a:spcPts val="0"/>
              </a:spcBef>
              <a:spcAft>
                <a:spcPts val="0"/>
              </a:spcAft>
              <a:buSzPts val="2400"/>
              <a:buChar char="○"/>
            </a:pPr>
            <a:r>
              <a:rPr lang="en"/>
              <a:t>The system will be available for legitimate use.</a:t>
            </a:r>
            <a:endParaRPr/>
          </a:p>
          <a:p>
            <a:pPr indent="-381000" lvl="2" marL="1371600" rtl="0" algn="l">
              <a:spcBef>
                <a:spcPts val="0"/>
              </a:spcBef>
              <a:spcAft>
                <a:spcPts val="0"/>
              </a:spcAft>
              <a:buSzPts val="2400"/>
              <a:buChar char="■"/>
            </a:pPr>
            <a:r>
              <a:rPr lang="en"/>
              <a:t>A DDOS attack will not prevent your purchase.</a:t>
            </a:r>
            <a:endParaRPr/>
          </a:p>
        </p:txBody>
      </p:sp>
      <p:sp>
        <p:nvSpPr>
          <p:cNvPr id="82" name="Google Shape;82;p1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5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Next Time</a:t>
            </a:r>
            <a:endParaRPr/>
          </a:p>
        </p:txBody>
      </p:sp>
      <p:sp>
        <p:nvSpPr>
          <p:cNvPr id="397" name="Google Shape;397;p5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Perspective: Availability</a:t>
            </a:r>
            <a:endParaRPr/>
          </a:p>
          <a:p>
            <a:pPr indent="-381000" lvl="1" marL="914400" marR="0" rtl="0" algn="l">
              <a:lnSpc>
                <a:spcPct val="100000"/>
              </a:lnSpc>
              <a:spcBef>
                <a:spcPts val="0"/>
              </a:spcBef>
              <a:spcAft>
                <a:spcPts val="0"/>
              </a:spcAft>
              <a:buSzPts val="2400"/>
              <a:buChar char="○"/>
            </a:pPr>
            <a:r>
              <a:rPr lang="en"/>
              <a:t>Sources: Rozanski &amp; Woods, Ch. 27</a:t>
            </a:r>
            <a:endParaRPr/>
          </a:p>
          <a:p>
            <a:pPr indent="-381000" lvl="1" marL="914400" marR="0" rtl="0" algn="l">
              <a:lnSpc>
                <a:spcPct val="100000"/>
              </a:lnSpc>
              <a:spcBef>
                <a:spcPts val="0"/>
              </a:spcBef>
              <a:spcAft>
                <a:spcPts val="0"/>
              </a:spcAft>
              <a:buSzPts val="2400"/>
              <a:buChar char="○"/>
            </a:pPr>
            <a:r>
              <a:rPr lang="en"/>
              <a:t>Bass, Clements, &amp; Kazman, Ch. 5</a:t>
            </a:r>
            <a:endParaRPr/>
          </a:p>
          <a:p>
            <a:pPr indent="-419100" lvl="0" marL="457200" rtl="0" algn="l">
              <a:spcBef>
                <a:spcPts val="0"/>
              </a:spcBef>
              <a:spcAft>
                <a:spcPts val="0"/>
              </a:spcAft>
              <a:buSzPts val="3000"/>
              <a:buChar char="●"/>
            </a:pPr>
            <a:r>
              <a:rPr lang="en"/>
              <a:t>Homework: </a:t>
            </a:r>
            <a:endParaRPr/>
          </a:p>
          <a:p>
            <a:pPr indent="-381000" lvl="1" marL="914400" rtl="0" algn="l">
              <a:spcBef>
                <a:spcPts val="0"/>
              </a:spcBef>
              <a:spcAft>
                <a:spcPts val="0"/>
              </a:spcAft>
              <a:buSzPts val="2400"/>
              <a:buChar char="○"/>
            </a:pPr>
            <a:r>
              <a:rPr lang="en"/>
              <a:t>Project, Part 3 - Due on Nov 18</a:t>
            </a:r>
            <a:endParaRPr/>
          </a:p>
          <a:p>
            <a:pPr indent="-381000" lvl="1" marL="914400" rtl="0" algn="l">
              <a:spcBef>
                <a:spcPts val="0"/>
              </a:spcBef>
              <a:spcAft>
                <a:spcPts val="0"/>
              </a:spcAft>
              <a:buSzPts val="2400"/>
              <a:buChar char="○"/>
            </a:pPr>
            <a:r>
              <a:rPr lang="en"/>
              <a:t>Reading Assignment 3 - November 27th</a:t>
            </a:r>
            <a:endParaRPr/>
          </a:p>
          <a:p>
            <a:pPr indent="-381000" lvl="2" marL="1371600" rtl="0" algn="l">
              <a:spcBef>
                <a:spcPts val="0"/>
              </a:spcBef>
              <a:spcAft>
                <a:spcPts val="0"/>
              </a:spcAft>
              <a:buSzPts val="2400"/>
              <a:buChar char="■"/>
            </a:pPr>
            <a:r>
              <a:rPr lang="en"/>
              <a:t>Beaver et. al, “Finding a needle in Haystack: Facebook’s photo storage”</a:t>
            </a:r>
            <a:endParaRPr/>
          </a:p>
          <a:p>
            <a:pPr indent="-342900" lvl="3" marL="1828800" rtl="0" algn="l">
              <a:spcBef>
                <a:spcPts val="0"/>
              </a:spcBef>
              <a:spcAft>
                <a:spcPts val="0"/>
              </a:spcAft>
              <a:buSzPts val="1800"/>
              <a:buChar char="●"/>
            </a:pPr>
            <a:r>
              <a:rPr lang="en"/>
              <a:t>Summarize the system being developed.</a:t>
            </a:r>
            <a:endParaRPr/>
          </a:p>
          <a:p>
            <a:pPr indent="-342900" lvl="3" marL="1828800" rtl="0" algn="l">
              <a:spcBef>
                <a:spcPts val="0"/>
              </a:spcBef>
              <a:spcAft>
                <a:spcPts val="0"/>
              </a:spcAft>
              <a:buSzPts val="1800"/>
              <a:buChar char="●"/>
            </a:pPr>
            <a:r>
              <a:rPr lang="en"/>
              <a:t>Summarize the quality properties of interest to the developers, and how the design achieves them.</a:t>
            </a:r>
            <a:endParaRPr/>
          </a:p>
          <a:p>
            <a:pPr indent="-342900" lvl="3" marL="1828800" rtl="0" algn="l">
              <a:spcBef>
                <a:spcPts val="0"/>
              </a:spcBef>
              <a:spcAft>
                <a:spcPts val="0"/>
              </a:spcAft>
              <a:buSzPts val="1800"/>
              <a:buChar char="●"/>
            </a:pPr>
            <a:r>
              <a:rPr lang="en"/>
              <a:t>Identify two viewpoints that would be of interest for the stakeholders, and explain their importance.</a:t>
            </a:r>
            <a:endParaRPr/>
          </a:p>
          <a:p>
            <a:pPr indent="0" lvl="0" marL="0" marR="0" rtl="0" algn="l">
              <a:lnSpc>
                <a:spcPct val="100000"/>
              </a:lnSpc>
              <a:spcBef>
                <a:spcPts val="600"/>
              </a:spcBef>
              <a:spcAft>
                <a:spcPts val="0"/>
              </a:spcAft>
              <a:buNone/>
            </a:pPr>
            <a:r>
              <a:t/>
            </a:r>
            <a:endParaRPr/>
          </a:p>
        </p:txBody>
      </p:sp>
      <p:sp>
        <p:nvSpPr>
          <p:cNvPr id="398" name="Google Shape;398;p5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Supporting CIA</a:t>
            </a:r>
            <a:endParaRPr/>
          </a:p>
        </p:txBody>
      </p:sp>
      <p:sp>
        <p:nvSpPr>
          <p:cNvPr id="88" name="Google Shape;88;p1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Authentication</a:t>
            </a:r>
            <a:endParaRPr/>
          </a:p>
          <a:p>
            <a:pPr indent="-381000" lvl="1" marL="914400" rtl="0" algn="l">
              <a:spcBef>
                <a:spcPts val="0"/>
              </a:spcBef>
              <a:spcAft>
                <a:spcPts val="0"/>
              </a:spcAft>
              <a:buSzPts val="2400"/>
              <a:buChar char="○"/>
            </a:pPr>
            <a:r>
              <a:rPr lang="en"/>
              <a:t>Verifies identities of all parties to a transaction.</a:t>
            </a:r>
            <a:endParaRPr/>
          </a:p>
          <a:p>
            <a:pPr indent="-381000" lvl="2" marL="1371600" rtl="0" algn="l">
              <a:spcBef>
                <a:spcPts val="0"/>
              </a:spcBef>
              <a:spcAft>
                <a:spcPts val="0"/>
              </a:spcAft>
              <a:buSzPts val="2400"/>
              <a:buChar char="■"/>
            </a:pPr>
            <a:r>
              <a:rPr lang="en"/>
              <a:t>Did the e-mail really come from the bank?</a:t>
            </a:r>
            <a:endParaRPr/>
          </a:p>
          <a:p>
            <a:pPr indent="-419100" lvl="0" marL="457200" rtl="0" algn="l">
              <a:spcBef>
                <a:spcPts val="0"/>
              </a:spcBef>
              <a:spcAft>
                <a:spcPts val="0"/>
              </a:spcAft>
              <a:buSzPts val="3000"/>
              <a:buChar char="●"/>
            </a:pPr>
            <a:r>
              <a:rPr lang="en"/>
              <a:t>Nonrepudiation</a:t>
            </a:r>
            <a:endParaRPr/>
          </a:p>
          <a:p>
            <a:pPr indent="-381000" lvl="1" marL="914400" rtl="0" algn="l">
              <a:spcBef>
                <a:spcPts val="0"/>
              </a:spcBef>
              <a:spcAft>
                <a:spcPts val="0"/>
              </a:spcAft>
              <a:buSzPts val="2400"/>
              <a:buChar char="○"/>
            </a:pPr>
            <a:r>
              <a:rPr lang="en"/>
              <a:t>Guarantees that the sender of a message cannot deny sending the message, and the recipient cannot deny </a:t>
            </a:r>
            <a:r>
              <a:rPr lang="en"/>
              <a:t>receiving</a:t>
            </a:r>
            <a:r>
              <a:rPr lang="en"/>
              <a:t> the message.</a:t>
            </a:r>
            <a:endParaRPr/>
          </a:p>
          <a:p>
            <a:pPr indent="-381000" lvl="2" marL="1371600" rtl="0" algn="l">
              <a:spcBef>
                <a:spcPts val="0"/>
              </a:spcBef>
              <a:spcAft>
                <a:spcPts val="0"/>
              </a:spcAft>
              <a:buSzPts val="2400"/>
              <a:buChar char="■"/>
            </a:pPr>
            <a:r>
              <a:rPr lang="en"/>
              <a:t>You cannot deny ordering the book, and Amazon cannot claim you never ordered.</a:t>
            </a:r>
            <a:endParaRPr/>
          </a:p>
          <a:p>
            <a:pPr indent="-419100" lvl="0" marL="457200" rtl="0" algn="l">
              <a:spcBef>
                <a:spcPts val="0"/>
              </a:spcBef>
              <a:spcAft>
                <a:spcPts val="0"/>
              </a:spcAft>
              <a:buSzPts val="3000"/>
              <a:buChar char="●"/>
            </a:pPr>
            <a:r>
              <a:rPr lang="en"/>
              <a:t>Authorization</a:t>
            </a:r>
            <a:endParaRPr/>
          </a:p>
          <a:p>
            <a:pPr indent="-381000" lvl="1" marL="914400" rtl="0" algn="l">
              <a:spcBef>
                <a:spcPts val="0"/>
              </a:spcBef>
              <a:spcAft>
                <a:spcPts val="0"/>
              </a:spcAft>
              <a:buSzPts val="2400"/>
              <a:buChar char="○"/>
            </a:pPr>
            <a:r>
              <a:rPr lang="en"/>
              <a:t>Grants user the </a:t>
            </a:r>
            <a:r>
              <a:rPr lang="en"/>
              <a:t>privilege</a:t>
            </a:r>
            <a:r>
              <a:rPr lang="en"/>
              <a:t> of performing a task.</a:t>
            </a:r>
            <a:endParaRPr/>
          </a:p>
          <a:p>
            <a:pPr indent="-381000" lvl="2" marL="1371600" rtl="0" algn="l">
              <a:spcBef>
                <a:spcPts val="0"/>
              </a:spcBef>
              <a:spcAft>
                <a:spcPts val="0"/>
              </a:spcAft>
              <a:buSzPts val="2400"/>
              <a:buChar char="■"/>
            </a:pPr>
            <a:r>
              <a:rPr lang="en"/>
              <a:t>The bank authorizes you to check balances.</a:t>
            </a:r>
            <a:endParaRPr/>
          </a:p>
        </p:txBody>
      </p:sp>
      <p:sp>
        <p:nvSpPr>
          <p:cNvPr id="89" name="Google Shape;89;p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Security Approaches</a:t>
            </a:r>
            <a:endParaRPr/>
          </a:p>
        </p:txBody>
      </p:sp>
      <p:sp>
        <p:nvSpPr>
          <p:cNvPr id="95" name="Google Shape;95;p15"/>
          <p:cNvSpPr txBox="1"/>
          <p:nvPr>
            <p:ph idx="1" type="body"/>
          </p:nvPr>
        </p:nvSpPr>
        <p:spPr>
          <a:xfrm>
            <a:off x="457200" y="1600200"/>
            <a:ext cx="45672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Achieving</a:t>
            </a:r>
            <a:r>
              <a:rPr lang="en"/>
              <a:t> security relies on:</a:t>
            </a:r>
            <a:endParaRPr/>
          </a:p>
          <a:p>
            <a:pPr indent="-381000" lvl="1" marL="914400" rtl="0" algn="l">
              <a:spcBef>
                <a:spcPts val="0"/>
              </a:spcBef>
              <a:spcAft>
                <a:spcPts val="0"/>
              </a:spcAft>
              <a:buSzPts val="2400"/>
              <a:buChar char="○"/>
            </a:pPr>
            <a:r>
              <a:rPr lang="en"/>
              <a:t>Detecting attacks.</a:t>
            </a:r>
            <a:endParaRPr/>
          </a:p>
          <a:p>
            <a:pPr indent="-381000" lvl="1" marL="914400" rtl="0" algn="l">
              <a:spcBef>
                <a:spcPts val="0"/>
              </a:spcBef>
              <a:spcAft>
                <a:spcPts val="0"/>
              </a:spcAft>
              <a:buSzPts val="2400"/>
              <a:buChar char="○"/>
            </a:pPr>
            <a:r>
              <a:rPr lang="en"/>
              <a:t>Resisting attacks.</a:t>
            </a:r>
            <a:endParaRPr/>
          </a:p>
          <a:p>
            <a:pPr indent="-381000" lvl="1" marL="914400" rtl="0" algn="l">
              <a:spcBef>
                <a:spcPts val="0"/>
              </a:spcBef>
              <a:spcAft>
                <a:spcPts val="0"/>
              </a:spcAft>
              <a:buSzPts val="2400"/>
              <a:buChar char="○"/>
            </a:pPr>
            <a:r>
              <a:rPr lang="en"/>
              <a:t>Reacting to attacks.</a:t>
            </a:r>
            <a:endParaRPr/>
          </a:p>
          <a:p>
            <a:pPr indent="-381000" lvl="1" marL="914400" rtl="0" algn="l">
              <a:spcBef>
                <a:spcPts val="0"/>
              </a:spcBef>
              <a:spcAft>
                <a:spcPts val="0"/>
              </a:spcAft>
              <a:buSzPts val="2400"/>
              <a:buChar char="○"/>
            </a:pPr>
            <a:r>
              <a:rPr lang="en"/>
              <a:t>Recovering from attacks.</a:t>
            </a:r>
            <a:endParaRPr/>
          </a:p>
          <a:p>
            <a:pPr indent="-419100" lvl="0" marL="457200" rtl="0" algn="l">
              <a:spcBef>
                <a:spcPts val="0"/>
              </a:spcBef>
              <a:spcAft>
                <a:spcPts val="0"/>
              </a:spcAft>
              <a:buSzPts val="3000"/>
              <a:buChar char="●"/>
            </a:pPr>
            <a:r>
              <a:rPr lang="en"/>
              <a:t>Objects being protected are:</a:t>
            </a:r>
            <a:endParaRPr/>
          </a:p>
          <a:p>
            <a:pPr indent="-381000" lvl="1" marL="914400" rtl="0" algn="l">
              <a:spcBef>
                <a:spcPts val="0"/>
              </a:spcBef>
              <a:spcAft>
                <a:spcPts val="0"/>
              </a:spcAft>
              <a:buSzPts val="2400"/>
              <a:buChar char="○"/>
            </a:pPr>
            <a:r>
              <a:rPr lang="en"/>
              <a:t>Data at rest.</a:t>
            </a:r>
            <a:endParaRPr/>
          </a:p>
          <a:p>
            <a:pPr indent="-381000" lvl="1" marL="914400" rtl="0" algn="l">
              <a:spcBef>
                <a:spcPts val="0"/>
              </a:spcBef>
              <a:spcAft>
                <a:spcPts val="0"/>
              </a:spcAft>
              <a:buSzPts val="2400"/>
              <a:buChar char="○"/>
            </a:pPr>
            <a:r>
              <a:rPr lang="en"/>
              <a:t>Data in transit.</a:t>
            </a:r>
            <a:endParaRPr/>
          </a:p>
          <a:p>
            <a:pPr indent="-381000" lvl="1" marL="914400" rtl="0" algn="l">
              <a:spcBef>
                <a:spcPts val="0"/>
              </a:spcBef>
              <a:spcAft>
                <a:spcPts val="0"/>
              </a:spcAft>
              <a:buSzPts val="2400"/>
              <a:buChar char="○"/>
            </a:pPr>
            <a:r>
              <a:rPr lang="en"/>
              <a:t>Computational processes. </a:t>
            </a:r>
            <a:endParaRPr/>
          </a:p>
        </p:txBody>
      </p:sp>
      <p:sp>
        <p:nvSpPr>
          <p:cNvPr id="96" name="Google Shape;96;p1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7" name="Google Shape;97;p15"/>
          <p:cNvPicPr preferRelativeResize="0"/>
          <p:nvPr/>
        </p:nvPicPr>
        <p:blipFill>
          <a:blip r:embed="rId3">
            <a:alphaModFix/>
          </a:blip>
          <a:stretch>
            <a:fillRect/>
          </a:stretch>
        </p:blipFill>
        <p:spPr>
          <a:xfrm>
            <a:off x="4963750" y="1934675"/>
            <a:ext cx="4027850" cy="4083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Security is Risk Management</a:t>
            </a:r>
            <a:endParaRPr/>
          </a:p>
        </p:txBody>
      </p:sp>
      <p:sp>
        <p:nvSpPr>
          <p:cNvPr id="103" name="Google Shape;103;p16"/>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b="1" lang="en"/>
              <a:t>Not a binary quality.</a:t>
            </a:r>
            <a:endParaRPr b="1"/>
          </a:p>
          <a:p>
            <a:pPr indent="-381000" lvl="1" marL="914400" rtl="0" algn="l">
              <a:spcBef>
                <a:spcPts val="0"/>
              </a:spcBef>
              <a:spcAft>
                <a:spcPts val="0"/>
              </a:spcAft>
              <a:buSzPts val="2400"/>
              <a:buChar char="○"/>
            </a:pPr>
            <a:r>
              <a:rPr lang="en"/>
              <a:t>All systems will be compromised. </a:t>
            </a:r>
            <a:endParaRPr/>
          </a:p>
          <a:p>
            <a:pPr indent="-381000" lvl="1" marL="914400" rtl="0" algn="l">
              <a:spcBef>
                <a:spcPts val="0"/>
              </a:spcBef>
              <a:spcAft>
                <a:spcPts val="0"/>
              </a:spcAft>
              <a:buSzPts val="2400"/>
              <a:buChar char="○"/>
            </a:pPr>
            <a:r>
              <a:rPr lang="en"/>
              <a:t>Try to avoid attack, prevent damage, and quickly recover.</a:t>
            </a:r>
            <a:endParaRPr/>
          </a:p>
          <a:p>
            <a:pPr indent="-381000" lvl="1" marL="914400" rtl="0" algn="l">
              <a:spcBef>
                <a:spcPts val="0"/>
              </a:spcBef>
              <a:spcAft>
                <a:spcPts val="0"/>
              </a:spcAft>
              <a:buSzPts val="2400"/>
              <a:buChar char="○"/>
            </a:pPr>
            <a:r>
              <a:rPr lang="en"/>
              <a:t>Balance risks against cost of guarding against them.</a:t>
            </a:r>
            <a:endParaRPr/>
          </a:p>
          <a:p>
            <a:pPr indent="-381000" lvl="1" marL="914400" rtl="0" algn="l">
              <a:spcBef>
                <a:spcPts val="0"/>
              </a:spcBef>
              <a:spcAft>
                <a:spcPts val="0"/>
              </a:spcAft>
              <a:buSzPts val="2400"/>
              <a:buChar char="○"/>
            </a:pPr>
            <a:r>
              <a:rPr lang="en"/>
              <a:t>Set realistic expectations!</a:t>
            </a:r>
            <a:endParaRPr/>
          </a:p>
        </p:txBody>
      </p:sp>
      <p:sp>
        <p:nvSpPr>
          <p:cNvPr id="104" name="Google Shape;104;p1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5" name="Google Shape;105;p16"/>
          <p:cNvPicPr preferRelativeResize="0"/>
          <p:nvPr/>
        </p:nvPicPr>
        <p:blipFill>
          <a:blip r:embed="rId3">
            <a:alphaModFix/>
          </a:blip>
          <a:stretch>
            <a:fillRect/>
          </a:stretch>
        </p:blipFill>
        <p:spPr>
          <a:xfrm>
            <a:off x="4560800" y="2389113"/>
            <a:ext cx="4387500" cy="297253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Impact on Views</a:t>
            </a:r>
            <a:endParaRPr/>
          </a:p>
        </p:txBody>
      </p:sp>
      <p:sp>
        <p:nvSpPr>
          <p:cNvPr id="111" name="Google Shape;111;p1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Context:</a:t>
            </a:r>
            <a:endParaRPr/>
          </a:p>
          <a:p>
            <a:pPr indent="-381000" lvl="1" marL="914400" rtl="0" algn="l">
              <a:spcBef>
                <a:spcPts val="0"/>
              </a:spcBef>
              <a:spcAft>
                <a:spcPts val="0"/>
              </a:spcAft>
              <a:buSzPts val="2400"/>
              <a:buChar char="○"/>
            </a:pPr>
            <a:r>
              <a:rPr lang="en"/>
              <a:t>Identify external connections that could have </a:t>
            </a:r>
            <a:r>
              <a:rPr lang="en"/>
              <a:t>vulnerabilities, and protect them from malicious use. </a:t>
            </a:r>
            <a:endParaRPr/>
          </a:p>
          <a:p>
            <a:pPr indent="-419100" lvl="0" marL="457200" rtl="0" algn="l">
              <a:spcBef>
                <a:spcPts val="0"/>
              </a:spcBef>
              <a:spcAft>
                <a:spcPts val="0"/>
              </a:spcAft>
              <a:buSzPts val="3000"/>
              <a:buChar char="●"/>
            </a:pPr>
            <a:r>
              <a:rPr lang="en"/>
              <a:t>Functional:</a:t>
            </a:r>
            <a:endParaRPr/>
          </a:p>
          <a:p>
            <a:pPr indent="-381000" lvl="1" marL="914400" rtl="0" algn="l">
              <a:spcBef>
                <a:spcPts val="0"/>
              </a:spcBef>
              <a:spcAft>
                <a:spcPts val="0"/>
              </a:spcAft>
              <a:buSzPts val="2400"/>
              <a:buChar char="○"/>
            </a:pPr>
            <a:r>
              <a:rPr lang="en"/>
              <a:t>Identify </a:t>
            </a:r>
            <a:r>
              <a:rPr lang="en"/>
              <a:t>which functional elements need to be protected. The functional structure may be impacted by the need to implement security policies.</a:t>
            </a:r>
            <a:endParaRPr/>
          </a:p>
          <a:p>
            <a:pPr indent="-419100" lvl="0" marL="457200" rtl="0" algn="l">
              <a:spcBef>
                <a:spcPts val="0"/>
              </a:spcBef>
              <a:spcAft>
                <a:spcPts val="0"/>
              </a:spcAft>
              <a:buSzPts val="3000"/>
              <a:buChar char="●"/>
            </a:pPr>
            <a:r>
              <a:rPr lang="en"/>
              <a:t>Information:</a:t>
            </a:r>
            <a:endParaRPr/>
          </a:p>
          <a:p>
            <a:pPr indent="-381000" lvl="1" marL="914400" rtl="0" algn="l">
              <a:spcBef>
                <a:spcPts val="0"/>
              </a:spcBef>
              <a:spcAft>
                <a:spcPts val="0"/>
              </a:spcAft>
              <a:buSzPts val="2400"/>
              <a:buChar char="○"/>
            </a:pPr>
            <a:r>
              <a:rPr lang="en"/>
              <a:t>H</a:t>
            </a:r>
            <a:r>
              <a:rPr lang="en"/>
              <a:t>elps you see what sensitive data needs to be protected. Information models are modified as a result of security design (e.g., partitioning information by sensitivity).</a:t>
            </a:r>
            <a:endParaRPr/>
          </a:p>
        </p:txBody>
      </p:sp>
      <p:sp>
        <p:nvSpPr>
          <p:cNvPr id="112" name="Google Shape;112;p1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