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7ab4e1e9c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7ab4e1e9c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46996a3f58_0_4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46996a3f58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Processes and mechanisms to allow the identification and recovery of problems in the production environment may be required. There may also be a need for geographically separate disaster recovery facilities. Processes for main site failover, network failover, and data recovery must be designed, tested, and implemented. If the standby site is physically remote from the production site—as it usually is—processes are also required to move production staff from one location to the other or to deploy suitably trained staff at the standby site.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33944cece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3944cec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6996a3f58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6996a3f5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designing a high-availability or safety-critical system, it’s tempting to say that failure is not an option. It’s a catchy phrase, but it’s a lousy design philosophy. In fact, failure is not only an option, it’s almost inevitable. What will make your system safe and available is planning for the occurrence of failure or (more likely) failures, and handling them with aplomb. The first step is to understand what kinds of failures your system is prone to, and what the consequences of each will be. Here are three well-known techniques for getting a handle on this.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6996a3f58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6996a3f5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Hazard analysis is a technique that attempts to catalog the hazards that can occur during the operation of a system. It categorizes each hazard according to its severity. For example, the DO-178B standard used in the aeronautics industry defines these failure condition levels in terms of their effects on the aircraft, crew, and passengers: ■ Catastrophic. This kind of failure may cause a crash. This failure represents the loss of critical function required to safely fly and land aircraft. ■ Hazardous. This kind of failure has a large negative impact on safety or performance, or reduces the ability of the crew to operate the aircraft due to physical distress or a higher workload, or causes serious or fatal injuries among the passengers. ■ Major. This kind of failure is significant, but has a lesser impact than a Hazardous failure (for example, leads to passenger discomfort rather than injuries) or significantly increases crew workload to the point where safety is affected. ■ Minor. This kind of failure is noticeable, but has a lesser impact than a Major failure (for example, causing passenger inconvenience or a routine flight plan change). ■ No effect. This kind of failure has no impact on safety, aircraft operation, or crew workload. Other domains have their own categories and definitions.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6996a3f58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6996a3f5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Hazard analysis also assesses the probability of each hazard occurring. Hazards for which the product of cost and probability exceed some threshold are then made the subject of mitigation activities.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6996a3f58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6996a3f5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Fault tree analysis is an analytical technique that specifies a state of the system that negatively impacts safety or reliability, and then analyzes the system’s context and operation to find all the ways that the undesired state could occur. The technique uses a graphic construct (the fault tree) that helps identify all sequential and parallel sequences of contributing faults that will result in the occurrence of the undesired state, which is listed at the top of the tree (the “top event”). The contributing faults might be hardware failures, human errors, software errors, or any other pertinent events that can lead to the undesired state.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6996a3f58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6996a3f5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simple fault tree. D fails if A fails and either B or C fails.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6996a3f58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6996a3f5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6996a3f58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6996a3f5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46996a3f58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46996a3f5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43cae5387a_0_3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43cae5387a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Availability refers to a property of software that it is there and ready to carry out its task when you need it to be. This is a broad perspective and encompasses what is normally called reliability (3) (although it may encompass additional considerations such as downtime due to periodic maintenance). In fact, availability builds upon the concept of reliability by adding the notion of recovery—that is, when the system breaks, it repairs itself.</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define it formally:  “Availability refers to the ability of a system to mask or repair faults such that the cumulative service outage period does not exceed a required value over a specified time interval.” This definition make the concept of failure subject to the judgment of an external agent, possibly a human - what is a failure?. This also subsumes concepts of reliability, confidentiality, integrity, and any other quality attribute that involves a concept of unacceptable failure - what are we willing to accept?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6996a3f58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6996a3f5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Availability is (1). Availability scenarios (rest)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6996a3f58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6996a3f5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For example, given a network connection failure, if there is no traffic from the system over the link, then the software may not perceive the network failure until it attempts to use the network. Do not assume the software is omniscient, that is, all-knowing; there must be a mechanism in the architecture to perceive failures before the system can respond to them.</a:t>
            </a:r>
            <a:endParaRPr/>
          </a:p>
          <a:p>
            <a:pPr indent="0" lvl="0" marL="0" rtl="0" algn="l">
              <a:spcBef>
                <a:spcPts val="0"/>
              </a:spcBef>
              <a:spcAft>
                <a:spcPts val="0"/>
              </a:spcAft>
              <a:buClr>
                <a:schemeClr val="dk1"/>
              </a:buClr>
              <a:buSzPts val="1100"/>
              <a:buFont typeface="Arial"/>
              <a:buNone/>
            </a:pPr>
            <a:r>
              <a:rPr lang="en"/>
              <a:t>The kinds of scenarios that are managed by availability fall into three types: failure of an existing</a:t>
            </a:r>
            <a:endParaRPr/>
          </a:p>
          <a:p>
            <a:pPr indent="0" lvl="0" marL="0" rtl="0" algn="l">
              <a:spcBef>
                <a:spcPts val="0"/>
              </a:spcBef>
              <a:spcAft>
                <a:spcPts val="0"/>
              </a:spcAft>
              <a:buClr>
                <a:schemeClr val="dk1"/>
              </a:buClr>
              <a:buSzPts val="1100"/>
              <a:buFont typeface="Arial"/>
              <a:buNone/>
            </a:pPr>
            <a:r>
              <a:rPr lang="en"/>
              <a:t>physical component or external system that is used by the software, reconfiguration of the physical</a:t>
            </a:r>
            <a:endParaRPr/>
          </a:p>
          <a:p>
            <a:pPr indent="0" lvl="0" marL="0" rtl="0" algn="l">
              <a:spcBef>
                <a:spcPts val="0"/>
              </a:spcBef>
              <a:spcAft>
                <a:spcPts val="0"/>
              </a:spcAft>
              <a:buClr>
                <a:schemeClr val="dk1"/>
              </a:buClr>
              <a:buSzPts val="1100"/>
              <a:buFont typeface="Arial"/>
              <a:buNone/>
            </a:pPr>
            <a:r>
              <a:rPr lang="en"/>
              <a:t>system (e.g., adding or removing additional hardware resources), or maintenance or reconfiguration of</a:t>
            </a:r>
            <a:endParaRPr/>
          </a:p>
          <a:p>
            <a:pPr indent="0" lvl="0" marL="0" rtl="0" algn="l">
              <a:spcBef>
                <a:spcPts val="0"/>
              </a:spcBef>
              <a:spcAft>
                <a:spcPts val="0"/>
              </a:spcAft>
              <a:buClr>
                <a:schemeClr val="dk1"/>
              </a:buClr>
              <a:buSzPts val="1100"/>
              <a:buFont typeface="Arial"/>
              <a:buNone/>
            </a:pPr>
            <a:r>
              <a:rPr lang="en"/>
              <a:t>the software: for example, loading new versions of the software onto hardware, especially if it requires</a:t>
            </a:r>
            <a:endParaRPr/>
          </a:p>
          <a:p>
            <a:pPr indent="0" lvl="0" marL="0" rtl="0" algn="l">
              <a:spcBef>
                <a:spcPts val="0"/>
              </a:spcBef>
              <a:spcAft>
                <a:spcPts val="0"/>
              </a:spcAft>
              <a:buClr>
                <a:schemeClr val="dk1"/>
              </a:buClr>
              <a:buSzPts val="1100"/>
              <a:buFont typeface="Arial"/>
              <a:buNone/>
            </a:pPr>
            <a:r>
              <a:rPr lang="en"/>
              <a:t>restarting different processes that are part of the system, or entering a “maintenance mode” that</a:t>
            </a:r>
            <a:endParaRPr/>
          </a:p>
          <a:p>
            <a:pPr indent="0" lvl="0" marL="0" rtl="0" algn="l">
              <a:spcBef>
                <a:spcPts val="0"/>
              </a:spcBef>
              <a:spcAft>
                <a:spcPts val="0"/>
              </a:spcAft>
              <a:buClr>
                <a:schemeClr val="dk1"/>
              </a:buClr>
              <a:buSzPts val="1100"/>
              <a:buFont typeface="Arial"/>
              <a:buNone/>
            </a:pPr>
            <a:r>
              <a:rPr lang="en"/>
              <a:t>requires that the software is offline or functions in a reduced capacity.</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6996a3f58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6996a3f58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Artifact. We need to specify the resource that is required to be highly available, such as a processor, communication channel, process, or storage.</a:t>
            </a:r>
            <a:endParaRPr/>
          </a:p>
          <a:p>
            <a:pPr indent="0" lvl="0" marL="0" rtl="0" algn="l">
              <a:spcBef>
                <a:spcPts val="0"/>
              </a:spcBef>
              <a:spcAft>
                <a:spcPts val="0"/>
              </a:spcAft>
              <a:buNone/>
            </a:pPr>
            <a:r>
              <a:rPr lang="en"/>
              <a:t> ■ Environment. The state of the system when the fault or failure occurs may also affect the desired system response. For example, if the system has already seen some faults and is operating in other than normal mode, it may be desirable to shut it down totally. However, if this is the first fault observed, some degradation of response time or function may be preferred. </a:t>
            </a:r>
            <a:endParaRPr/>
          </a:p>
          <a:p>
            <a:pPr indent="0" lvl="0" marL="0" rtl="0" algn="l">
              <a:spcBef>
                <a:spcPts val="0"/>
              </a:spcBef>
              <a:spcAft>
                <a:spcPts val="0"/>
              </a:spcAft>
              <a:buNone/>
            </a:pPr>
            <a:r>
              <a:rPr lang="en"/>
              <a:t>■ Source of stimulus. We differentiate between internal and external origins of faults or failure because the desired system response may be different. </a:t>
            </a:r>
            <a:endParaRPr/>
          </a:p>
          <a:p>
            <a:pPr indent="0" lvl="0" marL="0" rtl="0" algn="l">
              <a:spcBef>
                <a:spcPts val="0"/>
              </a:spcBef>
              <a:spcAft>
                <a:spcPts val="0"/>
              </a:spcAft>
              <a:buNone/>
            </a:pPr>
            <a:r>
              <a:rPr lang="en"/>
              <a:t>■ Stimulus. A fault of one of the following classes occurs: ■ Omission. A component fails to respond to an input. ■ Crash. The component repeatedly suffers omission faults. ■ Timing. A component responds but the response is early or late. ■ Response. A component responds with an incorrect value.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6996a3f58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6996a3f5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Response. There are a number of possible reactions to a system fault. First, the fault must be detected and isolated (correlated) before any other response is possible. (One exception to this is when the fault is prevented before it occurs.) After the fault is detected, the system must recover from it. Actions associated with these possibilities include logging the failure, notifying selected users or other systems, taking actions to limit the damage caused by the fault, switching to a degraded mode with either less capacity or less function, shutting down external systems, or becoming unavailable during repair. </a:t>
            </a:r>
            <a:endParaRPr/>
          </a:p>
          <a:p>
            <a:pPr indent="0" lvl="0" marL="0" rtl="0" algn="l">
              <a:spcBef>
                <a:spcPts val="0"/>
              </a:spcBef>
              <a:spcAft>
                <a:spcPts val="0"/>
              </a:spcAft>
              <a:buNone/>
            </a:pPr>
            <a:r>
              <a:rPr lang="en"/>
              <a:t>■ Response measure. The response measure can specify an availability percentage, or it can specify a time to detect the fault, time to repair the fault, times or time intervals during which the system must be available, or the duration for which the system must be available.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46996a3f58_0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46996a3f5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a beer inventory management system)</a:t>
            </a:r>
            <a:endParaRPr/>
          </a:p>
          <a:p>
            <a:pPr indent="0" lvl="0" marL="0" rtl="0" algn="l">
              <a:spcBef>
                <a:spcPts val="0"/>
              </a:spcBef>
              <a:spcAft>
                <a:spcPts val="0"/>
              </a:spcAft>
              <a:buClr>
                <a:schemeClr val="dk1"/>
              </a:buClr>
              <a:buSzPts val="1100"/>
              <a:buFont typeface="Arial"/>
              <a:buNone/>
            </a:pPr>
            <a:r>
              <a:rPr lang="en"/>
              <a:t>Why are these good examples? They are specific and have a reasonable and testable response measure.</a:t>
            </a:r>
            <a:endParaRPr/>
          </a:p>
          <a:p>
            <a:pPr indent="0" lvl="0" marL="0" rtl="0" algn="l">
              <a:spcBef>
                <a:spcPts val="0"/>
              </a:spcBef>
              <a:spcAft>
                <a:spcPts val="0"/>
              </a:spcAft>
              <a:buClr>
                <a:schemeClr val="dk1"/>
              </a:buClr>
              <a:buSzPts val="1100"/>
              <a:buFont typeface="Arial"/>
              <a:buNone/>
            </a:pPr>
            <a:r>
              <a:rPr lang="en"/>
              <a:t>A possible critique is that both scenarios have aspects of both availability and performance, but occurs</a:t>
            </a:r>
            <a:endParaRPr/>
          </a:p>
          <a:p>
            <a:pPr indent="0" lvl="0" marL="0" rtl="0" algn="l">
              <a:spcBef>
                <a:spcPts val="0"/>
              </a:spcBef>
              <a:spcAft>
                <a:spcPts val="0"/>
              </a:spcAft>
              <a:buClr>
                <a:schemeClr val="dk1"/>
              </a:buClr>
              <a:buSzPts val="1100"/>
              <a:buFont typeface="Arial"/>
              <a:buNone/>
            </a:pPr>
            <a:r>
              <a:rPr lang="en"/>
              <a:t>fairly often. Note that we have combined the system state and environment; for both of these “good”</a:t>
            </a:r>
            <a:endParaRPr/>
          </a:p>
          <a:p>
            <a:pPr indent="0" lvl="0" marL="0" rtl="0" algn="l">
              <a:spcBef>
                <a:spcPts val="0"/>
              </a:spcBef>
              <a:spcAft>
                <a:spcPts val="0"/>
              </a:spcAft>
              <a:buClr>
                <a:schemeClr val="dk1"/>
              </a:buClr>
              <a:buSzPts val="1100"/>
              <a:buFont typeface="Arial"/>
              <a:buNone/>
            </a:pPr>
            <a:r>
              <a:rPr lang="en"/>
              <a:t>examples, they are essentially stating that everything is normal.</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46996a3f58_0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46996a3f58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are these good examples? They are specific and have a reasonable and testable response measure.</a:t>
            </a:r>
            <a:endParaRPr/>
          </a:p>
          <a:p>
            <a:pPr indent="0" lvl="0" marL="0" rtl="0" algn="l">
              <a:spcBef>
                <a:spcPts val="0"/>
              </a:spcBef>
              <a:spcAft>
                <a:spcPts val="0"/>
              </a:spcAft>
              <a:buNone/>
            </a:pPr>
            <a:r>
              <a:rPr lang="en"/>
              <a:t>A possible critique is that both scenarios have aspects of both availability and performance, but occurs</a:t>
            </a:r>
            <a:endParaRPr/>
          </a:p>
          <a:p>
            <a:pPr indent="0" lvl="0" marL="0" rtl="0" algn="l">
              <a:spcBef>
                <a:spcPts val="0"/>
              </a:spcBef>
              <a:spcAft>
                <a:spcPts val="0"/>
              </a:spcAft>
              <a:buNone/>
            </a:pPr>
            <a:r>
              <a:rPr lang="en"/>
              <a:t>fairly often. Note that we have combined the system state and environment; for both of these “good”</a:t>
            </a:r>
            <a:endParaRPr/>
          </a:p>
          <a:p>
            <a:pPr indent="0" lvl="0" marL="0" rtl="0" algn="l">
              <a:spcBef>
                <a:spcPts val="0"/>
              </a:spcBef>
              <a:spcAft>
                <a:spcPts val="0"/>
              </a:spcAft>
              <a:buNone/>
            </a:pPr>
            <a:r>
              <a:rPr lang="en"/>
              <a:t>examples, they are essentially stating that everything is normal.</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46996a3f5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46996a3f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46996a3f58_0_2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46996a3f5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failure occurs when the system no longer delivers a service that is consistent with its specification; this failure is observable by the system’s actors. A fault (or combination of faults) has the potential to cause a failure. Availability tactics, therefore, are designed to enable a system to endure system faults so that a service being delivered by the system remains compliant with its specification. The tactics we can apply will keep faults from becoming failures or at least bound the effects of the fault and make repair possible. Availability tactics may be categorized as addressing one of three categories: fault detection, fault recovery, and fault prevention.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46996a3f58_0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46996a3f58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any system can take action regarding a fault, the presence of the fault must be detected or anticipated. Tactics in this category include the following: </a:t>
            </a:r>
            <a:endParaRPr/>
          </a:p>
          <a:p>
            <a:pPr indent="0" lvl="0" marL="0" rtl="0" algn="l">
              <a:spcBef>
                <a:spcPts val="0"/>
              </a:spcBef>
              <a:spcAft>
                <a:spcPts val="0"/>
              </a:spcAft>
              <a:buNone/>
            </a:pPr>
            <a:r>
              <a:rPr lang="en"/>
              <a:t>■ Ping/echo refers to an asynchronous request/response message pair exchanged between nodes, used to determine reachability and the round-trip delay through the associated network path. But the echo also determines that the pinged element is alive and responding correctly. The ping is often sent by a system monitor. Ping/echo requires a time threshold to be set; this threshold tells the pinging component how long to wait for the echo before considering the pinged component to have failed (“timed out”). Standard implementations of ping/echo are available for nodes interconnected via IP</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6996a3f58_0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6996a3f58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Monitor. A monitor is a component that is used to monitor the state of health of various other parts of the system: processors, processes, I/O, memory, and so on. A system monitor can detect failure or congestion in the network or other shared resources, such as from a denial-of-service attack. It orchestrates software using other tactics in this category to detect malfunctioning elements. For example, the system monitor can initiate self-tests, or be the element that detects faulty time stamps or missed heartbeats. When the detection mechanism is implemented using a counter or timer that is periodically reset, this specialization of system monitor is referred to as a “watchdog.” During nominal operation, the process being monitored will periodically reset the watchdog counter/timer as part of its signal that it’s working correctly; this is sometimes referred to as “petting the watchdog.”</a:t>
            </a:r>
            <a:endParaRPr/>
          </a:p>
          <a:p>
            <a:pPr indent="0" lvl="0" marL="0" rtl="0" algn="l">
              <a:spcBef>
                <a:spcPts val="0"/>
              </a:spcBef>
              <a:spcAft>
                <a:spcPts val="0"/>
              </a:spcAft>
              <a:buNone/>
            </a:pPr>
            <a:r>
              <a:rPr lang="en"/>
              <a:t>■ Heartbeat is a fault detection mechanism that employs a periodic message exchange between a system monitor and a process being monitored. A special case of heartbeat is when the process being monitored periodically resets the watchdog timer in its monitor to prevent it from expiring and thus signaling a fault. For systems where scalability is a concern, transport and processing overhead can be reduced by piggybacking heartbeat messages on to other control messages being exchanged between the process being monitored and the distributed system controller. The big difference between heartbeat and ping/echo is who holds the responsibility for initiating the health check—the monitor or the component itself.</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6996a3f58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6996a3f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Availability is closely related to security. A denial-of-service attack is explicitly designed to make a system fail—that is, to make it unavailable. Availability is also closely related to performance, because it may be difficult to tell when a system has failed and when it is simply the system entering a hazardous state and recovering or limiting the damage when it does.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Fundamentally, availability is about minimizing service outage time by mitigating faults. A failure is the deviation of the system from its specification, where the deviation is externally visible</a:t>
            </a:r>
            <a:r>
              <a:rPr lang="en">
                <a:solidFill>
                  <a:schemeClr val="dk1"/>
                </a:solidFill>
              </a:rPr>
              <a:t> to a system or human observer in the environment. A failure’s cause is called a fault - a mistake in the source code. A fault can be either internal or external to the system under consideration, that is, caused by a mistake in our code or a mistake in someone else’s code.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6996a3f58_0_2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6996a3f58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Time stamp. This tactic is used to detect incorrect sequences of events, primarily in distributed message-passing systems. A time stamp of an event can be established by assigning the state of a local clock to the event immediately after the event occurs. Simple sequence numbers can also be used for this purpose, if time information is not important. </a:t>
            </a:r>
            <a:endParaRPr/>
          </a:p>
          <a:p>
            <a:pPr indent="0" lvl="0" marL="0" rtl="0" algn="l">
              <a:spcBef>
                <a:spcPts val="0"/>
              </a:spcBef>
              <a:spcAft>
                <a:spcPts val="0"/>
              </a:spcAft>
              <a:buNone/>
            </a:pPr>
            <a:r>
              <a:rPr lang="en"/>
              <a:t>■ Sanity checking checks the validity or reasonableness of specific operations or outputs of a component. (2) This tactic is typically based on a knowledge of the internal design, the state of the system, or the nature of the information under scrutiny. By monitoring conditions, this tactic prevents a system from producing faulty behavior. </a:t>
            </a:r>
            <a:endParaRPr/>
          </a:p>
          <a:p>
            <a:pPr indent="0" lvl="0" marL="0" rtl="0" algn="l">
              <a:spcBef>
                <a:spcPts val="0"/>
              </a:spcBef>
              <a:spcAft>
                <a:spcPts val="0"/>
              </a:spcAft>
              <a:buNone/>
            </a:pPr>
            <a:r>
              <a:rPr lang="en"/>
              <a:t> It is most often employed at interfaces, to examine a specific information flow. </a:t>
            </a:r>
            <a:endParaRPr/>
          </a:p>
          <a:p>
            <a:pPr indent="0" lvl="0" marL="0" rtl="0" algn="l">
              <a:spcBef>
                <a:spcPts val="0"/>
              </a:spcBef>
              <a:spcAft>
                <a:spcPts val="0"/>
              </a:spcAft>
              <a:buNone/>
            </a:pPr>
            <a:r>
              <a:rPr lang="en"/>
              <a:t>However, the monitor must itself be simple (and, ideally, provable) to ensure that it does not introduce new software errors.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g46996a3f58_0_2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46996a3f58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Voting. The most common realization of this tactic is referred to as triple modular redundancy (TMR), which employs three components that do the same thing - usually three copies of the same process- each of which receives identical inputs, and forwards their output to voting logic, used to detect any inconsistency among the three output states. Faced with an inconsistency, the voter reports a fault. It must also decide what output to use. It can let the majority rule, or choose some computed average of the disparate outputs. This tactic depends critically on the voting logic, which is usually realized as a simple, rigorously reviewed and tested singleton so that the probability of error is low.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6996a3f58_0_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6996a3f58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Recover-from-faults tactics are refined into preparation-and-repair tactics and reintroduction tactics. The latter are concerned with reintroducing a failed (but rehabilitated) element back into normal operation. Preparation-and-repair tactics are based on a variety of combinations of retrying a computation or introducing redundancy. They include:</a:t>
            </a:r>
            <a:endParaRPr/>
          </a:p>
          <a:p>
            <a:pPr indent="0" lvl="0" marL="0" rtl="0" algn="l">
              <a:spcBef>
                <a:spcPts val="0"/>
              </a:spcBef>
              <a:spcAft>
                <a:spcPts val="0"/>
              </a:spcAft>
              <a:buNone/>
            </a:pPr>
            <a:r>
              <a:rPr lang="en"/>
              <a:t>■ Active redundancy (hot spare). </a:t>
            </a:r>
            <a:r>
              <a:rPr lang="en">
                <a:solidFill>
                  <a:schemeClr val="dk1"/>
                </a:solidFill>
              </a:rPr>
              <a:t>A protection group is a group of processing nodes where one or more nodes are “active,” with the remaining nodes in the protection group serving as redundant spares .</a:t>
            </a:r>
            <a:r>
              <a:rPr lang="en"/>
              <a:t>This refers to a configuration where all of the nodes (active or redundant spare) in a protection group receive and process identical inputs in parallel, allowing the redundant spare(s) to maintain synchronous state with the active node(s). Because the redundant spare possesses an identical state to the active processor, it can take over from a failed component in a matter of milliseconds. The simple case of one active node and one redundant spare node is commonly referred to as 1+1 (“one plus one”) redundancy. Active redundancy can also be used for facilities protection, where active and standby network links are used to ensure highly available network connectivity</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6996a3f58_0_2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6996a3f58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Passive redundancy (warm spare). This refers to a configuration where only the active members of the protection group process input traffic; one of their duties is to provide the redundant spare(s) with periodic state updates. Because the state maintained by the redundant spares is only loosely coupled with that of the active node(s) in the protection group, the redundant nodes are referred to as warm spares. Depending on a system’s availability requirements, passive redundancy provides a solution that achieves a balance between the more highly available but more compute-intensive (and expensive) active redundancy tactic and the less available but significantly less complex cold spare tactic (which is also significantly cheaper).</a:t>
            </a:r>
            <a:endParaRPr/>
          </a:p>
          <a:p>
            <a:pPr indent="0" lvl="0" marL="0" rtl="0" algn="l">
              <a:spcBef>
                <a:spcPts val="0"/>
              </a:spcBef>
              <a:spcAft>
                <a:spcPts val="0"/>
              </a:spcAft>
              <a:buNone/>
            </a:pPr>
            <a:r>
              <a:rPr lang="en"/>
              <a:t>■ Spare (cold spare). Cold sparing refers to a configuration where the redundant spares of a protection group remain out of service until a fail-over occurs, at which point a power-on-reset procedure is initiated on the redundant spare prior to its being placed in service. Due to its poor recovery performance, cold sparing is better suited for systems having only high-reliability (MTBF) requirements as opposed to those also having high-availability requirements.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7" name="Shape 307"/>
        <p:cNvGrpSpPr/>
        <p:nvPr/>
      </p:nvGrpSpPr>
      <p:grpSpPr>
        <a:xfrm>
          <a:off x="0" y="0"/>
          <a:ext cx="0" cy="0"/>
          <a:chOff x="0" y="0"/>
          <a:chExt cx="0" cy="0"/>
        </a:xfrm>
      </p:grpSpPr>
      <p:sp>
        <p:nvSpPr>
          <p:cNvPr id="308" name="Google Shape;308;g46996a3f58_0_3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6996a3f58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Exception handling. Once an exception has been detected, the system must handle it in some fashion. The easiest thing it can do is simply to crash, but of course that’s a terrible idea from the point of availability, usability, testability, and plain good sense. There are much more productive possibilities. The mechanism employed for exception handling depends largely on the programming environment employed, ranging from simple function return codes (error codes) to the use of exception classes that contain information helpful in fault correlation, such as the name of the exception thrown, the origin of the exception, and the cause of the exception thrown. Software can then use this information to mask the fault, usually by correcting the cause of the exception and retrying the operation.</a:t>
            </a:r>
            <a:endParaRPr/>
          </a:p>
          <a:p>
            <a:pPr indent="0" lvl="0" marL="0" rtl="0" algn="l">
              <a:spcBef>
                <a:spcPts val="0"/>
              </a:spcBef>
              <a:spcAft>
                <a:spcPts val="0"/>
              </a:spcAft>
              <a:buNone/>
            </a:pPr>
            <a:r>
              <a:rPr lang="en"/>
              <a:t>■ Rollback. This tactic permits the system to revert to a previous known good state, referred to as the “rollback line”—rolling back time—upon the detection of a failure. Once the good state is reached, then execution can continue. This tactic is often combined with active or passive redundancy tactics so that after a rollback has occurred, a standby version of the failed component is promoted to active status. Rollback depends on a copy of a previous good state (a checkpoint) being available to the components that are rolling back. Checkpoints can be stored in a fixed location and updated at regular intervals, or at convenient or significant times in the processing, such as at the completion of a complex operation.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46996a3f58_0_3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46996a3f58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Retry. The retry tactic assumes that the fault that caused a failure is transient and retrying the operation may lead to success. This tactic is used in networks and in server farms where failures are expected and common. There should be a limit on the number of retries that are attempted before a permanent failure is declared. </a:t>
            </a:r>
            <a:endParaRPr/>
          </a:p>
          <a:p>
            <a:pPr indent="0" lvl="0" marL="0" rtl="0" algn="l">
              <a:spcBef>
                <a:spcPts val="0"/>
              </a:spcBef>
              <a:spcAft>
                <a:spcPts val="0"/>
              </a:spcAft>
              <a:buNone/>
            </a:pPr>
            <a:r>
              <a:rPr lang="en"/>
              <a:t>■ Ignore faulty behavior. This tactic calls for ignoring messages sent from a particular source when we determine that those messages are spurious. For example, we would like to ignore the messages of an external component launching a denial-of-service attack by establishing Access Control List filters, for example. </a:t>
            </a:r>
            <a:endParaRPr/>
          </a:p>
          <a:p>
            <a:pPr indent="0" lvl="0" marL="0" rtl="0" algn="l">
              <a:spcBef>
                <a:spcPts val="0"/>
              </a:spcBef>
              <a:spcAft>
                <a:spcPts val="0"/>
              </a:spcAft>
              <a:buNone/>
            </a:pPr>
            <a:r>
              <a:rPr lang="en"/>
              <a:t>■ The degradation tactic maintains the most critical system functions in the presence of component failures, dropping less critical functions. This is done in circumstances where individual component failures gracefully reduce system functionality rather than causing a complete system failure. </a:t>
            </a:r>
            <a:endParaRPr/>
          </a:p>
          <a:p>
            <a:pPr indent="0" lvl="0" marL="0" rtl="0" algn="l">
              <a:spcBef>
                <a:spcPts val="0"/>
              </a:spcBef>
              <a:spcAft>
                <a:spcPts val="0"/>
              </a:spcAft>
              <a:buNone/>
            </a:pPr>
            <a:r>
              <a:rPr lang="en"/>
              <a:t>■ Reconfiguration attempts to recover from component failures by reassigning responsibilities to the (potentially restricted) resources left functioning, while maintaining as much functionality as possible.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46996a3f58_0_3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46996a3f58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Reintroduction is where a failed component is reintroduced after it has been corrected. Reintroduction tactics include the following: </a:t>
            </a:r>
            <a:endParaRPr/>
          </a:p>
          <a:p>
            <a:pPr indent="0" lvl="0" marL="0" rtl="0" algn="l">
              <a:spcBef>
                <a:spcPts val="0"/>
              </a:spcBef>
              <a:spcAft>
                <a:spcPts val="0"/>
              </a:spcAft>
              <a:buNone/>
            </a:pPr>
            <a:r>
              <a:rPr lang="en"/>
              <a:t>■ The shadow tactic refers to operating a previously failed or in-service upgraded component in a “shadow mode” for a predefined duration of time prior to reverting the component back to an active role. During this duration its behavior can be monitored for correctness and it can repopulate its state incrementally.</a:t>
            </a:r>
            <a:endParaRPr/>
          </a:p>
          <a:p>
            <a:pPr indent="0" lvl="0" marL="0" rtl="0" algn="l">
              <a:spcBef>
                <a:spcPts val="0"/>
              </a:spcBef>
              <a:spcAft>
                <a:spcPts val="0"/>
              </a:spcAft>
              <a:buNone/>
            </a:pPr>
            <a:r>
              <a:rPr lang="en"/>
              <a:t>■ State resynchronization is a reintroduction partner to the active redundancy and passive redundancy preparation-and-repair tactics. When used alongside the active redundancy tactic, the state resynchronization occurs organically, because the active and standby components each receive and process identical inputs in parallel. In practice, the states of the active and standby components are periodically compared to ensure synchronization. </a:t>
            </a:r>
            <a:endParaRPr/>
          </a:p>
          <a:p>
            <a:pPr indent="0" lvl="0" marL="0" rtl="0" algn="l">
              <a:spcBef>
                <a:spcPts val="0"/>
              </a:spcBef>
              <a:spcAft>
                <a:spcPts val="0"/>
              </a:spcAft>
              <a:buNone/>
            </a:pPr>
            <a:r>
              <a:rPr lang="en"/>
              <a:t>When used alongside the passive redundancy (warm spare) tactic, state resynchronization is based solely on periodic state information transmitted from the active component(s) to the standby component(s), typically via checkpointing.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46996a3f58_0_3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46996a3f58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Escalating restart is a reintroduction tactic that allows the system to recover from faults by varying the granularity of the component(s) restarted and minimizing the level of service affected. For example, consider a system that supports four levels of restart, as follows. The lowest level of restart (call it Level 0), and hence having the least impact on services, employs passive redundancy (warm spare), where all child threads of the faulty component are killed and recreated. In this way, only data associated with the child threads is freed and reinitialized. The next level of restart (Level 1) frees and reinitializes all unprotected memory (protected memory would remain untouched). The next level of restart (Level 2) frees and reinitializes all memory, both protected and unprotected, forcing all applications to reload and reinitialize. And the final level of restart (Level 3) would involve completely reloading and reinitializing the executable image and associated data segments. Support for the escalating restart tactic is particularly useful for the concept of graceful degradation, where a system is able to degrade the services it provides while maintaining support for mission-critical or safety-critical applications.</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46996a3f58_0_3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46996a3f58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Instead of detecting faults and then trying to recover from them, what if your system could prevent them from occurring in the first place? Although this sounds like some measure of clairvoyance might be required, it turns out that in many cases it is possible to do just that.</a:t>
            </a:r>
            <a:endParaRPr>
              <a:solidFill>
                <a:schemeClr val="dk1"/>
              </a:solidFill>
            </a:endParaRPr>
          </a:p>
          <a:p>
            <a:pPr indent="0" lvl="0" marL="0" rtl="0" algn="l">
              <a:spcBef>
                <a:spcPts val="0"/>
              </a:spcBef>
              <a:spcAft>
                <a:spcPts val="0"/>
              </a:spcAft>
              <a:buNone/>
            </a:pPr>
            <a:r>
              <a:rPr lang="en">
                <a:solidFill>
                  <a:schemeClr val="dk1"/>
                </a:solidFill>
              </a:rPr>
              <a:t>■ Removal from service. This tactic refers to temporarily placing a system component in an out-of-service state for the purpose of mitigating potential system failures. One example involves taking a component of a system out of service and resetting the component in order to scrub latent faults (such as memory leaks, fragmentation, or soft errors in an unprotected cache) before the accumulation of faults affects service (resulting in system failure). Another term for this tactic is software rejuvenation.</a:t>
            </a:r>
            <a:endParaRPr>
              <a:solidFill>
                <a:schemeClr val="dk1"/>
              </a:solidFill>
            </a:endParaRPr>
          </a:p>
          <a:p>
            <a:pPr indent="0" lvl="0" marL="0" rtl="0" algn="l">
              <a:spcBef>
                <a:spcPts val="0"/>
              </a:spcBef>
              <a:spcAft>
                <a:spcPts val="0"/>
              </a:spcAft>
              <a:buNone/>
            </a:pPr>
            <a:r>
              <a:rPr lang="en">
                <a:solidFill>
                  <a:schemeClr val="dk1"/>
                </a:solidFill>
              </a:rPr>
              <a:t>■ Transactions. Systems targeting high-availability services leverage transactional semantics to ensure that asynchronous messages exchanged between distributed components are atomic, consistent, isolated, and durable. These four properties are called the “ACID properties.”  (go over)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2" name="Shape 342"/>
        <p:cNvGrpSpPr/>
        <p:nvPr/>
      </p:nvGrpSpPr>
      <p:grpSpPr>
        <a:xfrm>
          <a:off x="0" y="0"/>
          <a:ext cx="0" cy="0"/>
          <a:chOff x="0" y="0"/>
          <a:chExt cx="0" cy="0"/>
        </a:xfrm>
      </p:grpSpPr>
      <p:sp>
        <p:nvSpPr>
          <p:cNvPr id="343" name="Google Shape;343;g46996a3f58_0_3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46996a3f58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most common realization of the transactions tactic is “two-phase commit” (a.k.a. 2PC) protocol. (3-4) This tactic prevents race conditions caused by two processes attempting to update the same data item.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6996a3f58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6996a3f5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One of the most demanding tasks in building a high-availability, fault-tolerant system is to understand the nature of the failures that can arise during operation. Once those are understood, mitigation strategies can be designed into the software.Faults can be prevented, tolerated, removed, or forecast. In this way a system becomes “resilient” to faults. Among the areas with which we are concerned are how system faults are detected, how frequently failures may occur, what happens when a failure occurs, how long a system is allowed to be out of operation, when faults or failures may occur safely, how faults or failures can be prevented, and what kinds of notifications are required when a failure occurs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46996a3f58_0_3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46996a3f58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Predictive model. A predictive model, when combined with a monitor, is employed to monitor the state of health of a system process to ensure that the system is operating within its nominal operating parameters, and to take corrective action when conditions are detected that are predictive of likely future faults. The operational performance metrics monitored are used to predict the onset of faults; examples include session establishment rate (in an HTTP server), maintaining statistics for process state (in service, out of service, under maintenance, idle), message queue length statistics, and so on.</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46996a3f58_0_3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46996a3f58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Exception prevention. This tactic refers to techniques employed for the purpose of preventing system exceptions from occurring. A common example of exception prevention include abstract data types, such as smart pointers, and the use of wrappers to prevent faults, such as dangling pointers and semaphore access violations, null pointers, out-of-bounds access from occurring. Smart pointers prevent exceptions by doing bounds checking on pointers, and by ensuring that resources are automatically deallocated when no data refers to it. In this way resource leaks are avoided.</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46996a3f58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46996a3f5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g46996a3f58_0_3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46996a3f58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 the system responsibilities that need to be highly available. Within those responsibilities, ensure that additional responsibilities have been allocated to detect an omission, crash, incorrect timing, or incorrect response. Additionally, ensure that there are responsibilities to do the following: ■ Log the fault ■ Notify appropriate entities (people or systems) ■ Disable the source of events causing the fault ■ Be temporarily unavailable ■ Fix or mask the fault/failure ■ Operate in a degraded mode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46996a3f58_0_3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46996a3f58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 the system responsibilities that need to be highly available. With respect to those responsibilities, do the following: ■ Ensure that coordination mechanisms can detect an omission, crash, incorrect timing, or incorrect response. Consider, for example, whether guaranteed delivery is necessary. Will the coordination work under conditions of degraded communication? ■ Ensure that coordination mechanisms enable the logging of the fault, notification of appropriate entities, disabling of the source of the events causing the fault, fixing or masking the fault, or operating in a degraded mode. ■ Ensure that the coordination model supports the replacement of the failed element (processors, communications channels, persistent storage, and processes). For example, does replacement of a server allow the system to continue to operate? ■ Determine if the coordination will work under conditions of degraded communication, at startup/shutdown, in repair mode, or under overloaded operation. For example, how much lost information can the coordination model withstand and with what consequences?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g46996a3f58_0_3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46996a3f58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 which portions of the system need to be highly available. Within those portions, determine which data abstractions, along with their operations or their properties, could cause a fault of omission, a crash, incorrect timing behavior, or an incorrect response. For those data abstractions, operations, and properties, ensure that they can be disabled, be temporarily unavailable, or be fixed or masked in the event of a fault. For example, ensure that write requests are cached if a server is temporarily unavailable and performed when the server is returned to service</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Google Shape;391;g46996a3f58_0_3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46996a3f58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 which artifacts (processors, communication channels, persistent storage, or processes) may produce a fault: omission, crash, incorrect timing, or incorrect response. Ensure that the mapping (or remapping) of architectural elements is flexible enough to permit the recovery from the fault. This may involve a consideration of the following: ■ Which processes on failed processors need to be reassigned at runtime ■ Which processors, data stores, or communication channels can be activated or reassigned at runtime ■ How data on failed processors or storage can be served by replacement units ■ How quickly the system can be reinstalled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g46996a3f58_0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46996a3f58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 what critical resources are necessary to continue operating in the presence of a fault. Ensure there are sufficient remaining resources in the event of a fault to log the fault; notify appropriate entities (people or systems); disable the source of events causing the fault; fix or mask the fault/failure; operate normally, in startup, shutdown, repair mode, degraded operation, and overloaded operation. Determine the availability time for critical resources, what critical resources must be available during specified time intervals, time intervals during which the critical resources may be in a degraded mode, and repair time for critical resources. Ensure that the critical resources are available during these time intervals. For example, ensure that input queues are large enough to buffer anticipated messages if a server fails so that the messages are not permanently lost.</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33944cecea_0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3944cece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Availability refers to the ability of the system to be available for use, especially after a fault occurs. The fault must be recognized (or prevented) and then the system must respond in some fashion. The response desired will depend on the criticality of the application and the type of fault and can range from “ignore it” to “keep on going as if it didn’t occur.” Tactics for availability are categorized into detect faults, recover from faults and prevent faults. Detection tactics depend, essentially, on detecting signs of life from various components. Recovery tactics are some combination of retrying an operation or maintaining redundant data or computations. Prevention tactics depend either on removing elements from service or utilizing mechanisms to limit the scope of faults.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7ab4e1e9c_1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7ab4e1e9c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6996a3f58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6996a3f5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Because a system failure is observable by users, the time to repair is the time until the failure is no longer observable. This may be a brief delay in the response time or it may be the time it takes someone to fly to a remote location in the Andes to repair a piece of mining machinery (as was recounted to us by a person responsible for repairing the software in a mining machine engine). The notion of “observability” can be a tricky one: the Stuxnet virus, as an example, went unobserved for a very long time even though it was doing damage. In addition, unlike hardware, we are often concerned with the level of capability that remains when a failure has occurred—a degraded operating mode.</a:t>
            </a:r>
            <a:endParaRPr/>
          </a:p>
          <a:p>
            <a:pPr indent="0" lvl="0" marL="0" rtl="0" algn="l">
              <a:spcBef>
                <a:spcPts val="0"/>
              </a:spcBef>
              <a:spcAft>
                <a:spcPts val="0"/>
              </a:spcAft>
              <a:buNone/>
            </a:pPr>
            <a:r>
              <a:rPr lang="en"/>
              <a:t>The distinction between faults and failures allows discussion of automatic repair strategies. That is, if code containing a fault is executed but the system is able to recover from the fault without any deviation from specified behavior being observable, there is no failure.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6996a3f58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6996a3f5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availability of a system can be calculated as the probability that it will provide the specified services within required bounds over a specified time interval. When referring to hardware, there is a well-known expression used to derive steady-state availability</a:t>
            </a:r>
            <a:endParaRPr/>
          </a:p>
          <a:p>
            <a:pPr indent="0" lvl="0" marL="0" rtl="0" algn="l">
              <a:spcBef>
                <a:spcPts val="0"/>
              </a:spcBef>
              <a:spcAft>
                <a:spcPts val="0"/>
              </a:spcAft>
              <a:buNone/>
            </a:pPr>
            <a:r>
              <a:rPr lang="en"/>
              <a:t>There is a well-known formula for this from the hardware world, but it applies to software as well (2-4)</a:t>
            </a:r>
            <a:endParaRPr/>
          </a:p>
          <a:p>
            <a:pPr indent="0" lvl="0" marL="0" rtl="0" algn="l">
              <a:spcBef>
                <a:spcPts val="0"/>
              </a:spcBef>
              <a:spcAft>
                <a:spcPts val="0"/>
              </a:spcAft>
              <a:buNone/>
            </a:pPr>
            <a:r>
              <a:rPr lang="en"/>
              <a:t>In the software world, this formula should be interpreted to mean that when thinking about availability, you should think about what will make your system fail, how likely that is to occur, and that there will be some time required to repair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this formula it is possible to calculate probabilities and make claims like “99.999 percent availability,” or a 0.001 percent probability that the system will not be operational when needed. Scheduled downtimes (when the system is intentionally taken out of service) may not be considered when calculating availability, because the system is deemed “not needed” then. This arrangement may lead to seemingly odd situations where the system is down and users are waiting for it, but the downtime is scheduled and so is not counted against any availability requirements. </a:t>
            </a:r>
            <a:endParaRPr/>
          </a:p>
          <a:p>
            <a:pPr indent="0" lvl="0" marL="0" rtl="0" algn="l">
              <a:spcBef>
                <a:spcPts val="0"/>
              </a:spcBef>
              <a:spcAft>
                <a:spcPts val="0"/>
              </a:spcAft>
              <a:buNone/>
            </a:pPr>
            <a:r>
              <a:rPr lang="en"/>
              <a:t>(6-end). </a:t>
            </a:r>
            <a:endParaRPr/>
          </a:p>
          <a:p>
            <a:pPr indent="0" lvl="0" marL="0" rtl="0" algn="l">
              <a:spcBef>
                <a:spcPts val="0"/>
              </a:spcBef>
              <a:spcAft>
                <a:spcPts val="0"/>
              </a:spcAft>
              <a:buNone/>
            </a:pPr>
            <a:r>
              <a:rPr lang="en"/>
              <a:t>The term high availability typically refers to designs targeting availability of 99.999 percent (“5 nines”) or greater.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6996a3f58_0_4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6996a3f58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 Availability is a key concern to user and acquirer stakeholders because it may impact the business’s ability to operate effectively. Functional changes may sometimes be needed to support availability requirements, such as the ability to operate in an offline mode when a communications network is unavailable.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6996a3f58_0_4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6996a3f58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 A key availability consideration is the set of processes and systems for backup and recovery. Systems must be backed up in such a way that they can be recovered in a reasonable amount of time if a disaster occurs. Backups should not impact online availability, or if they do, they may need to be scheduled to occur outside the online day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46996a3f58_0_4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46996a3f58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Dev: Your approach to achieving availability may impose design constraints on the software modules. For example, all subsystems may have to support start, stop, pause, and restart commands to align with your failover strategy</a:t>
            </a:r>
            <a:endParaRPr/>
          </a:p>
          <a:p>
            <a:pPr indent="0" lvl="0" marL="0" rtl="0" algn="l">
              <a:spcBef>
                <a:spcPts val="0"/>
              </a:spcBef>
              <a:spcAft>
                <a:spcPts val="0"/>
              </a:spcAft>
              <a:buNone/>
            </a:pPr>
            <a:r>
              <a:rPr lang="en"/>
              <a:t>Deploy: Availability and resilience can have a big impact on the deployment environment. Availability requirements may mandate a fault-tolerant production environment (i.e., one in which each hardware component is duplicated and failover is automatic) or a separate disaster recovery site that can be quickly activated if the production site goes down. You may also need special software to support hardware redundancy or clustering.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Perspective: Availability</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742 - Lecture 19 - 11/15/2018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Impact on Views</a:t>
            </a:r>
            <a:endParaRPr/>
          </a:p>
        </p:txBody>
      </p:sp>
      <p:sp>
        <p:nvSpPr>
          <p:cNvPr id="113" name="Google Shape;113;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Operational:</a:t>
            </a:r>
            <a:endParaRPr/>
          </a:p>
          <a:p>
            <a:pPr indent="-381000" lvl="1" marL="914400" rtl="0" algn="l">
              <a:spcBef>
                <a:spcPts val="0"/>
              </a:spcBef>
              <a:spcAft>
                <a:spcPts val="0"/>
              </a:spcAft>
              <a:buSzPts val="2400"/>
              <a:buChar char="○"/>
            </a:pPr>
            <a:r>
              <a:rPr lang="en"/>
              <a:t>Processes to identify and recover from problems may be required.</a:t>
            </a:r>
            <a:endParaRPr/>
          </a:p>
          <a:p>
            <a:pPr indent="-381000" lvl="1" marL="914400" rtl="0" algn="l">
              <a:spcBef>
                <a:spcPts val="0"/>
              </a:spcBef>
              <a:spcAft>
                <a:spcPts val="0"/>
              </a:spcAft>
              <a:buSzPts val="2400"/>
              <a:buChar char="○"/>
            </a:pPr>
            <a:r>
              <a:rPr lang="en"/>
              <a:t>May be a need for geographically-separate disaster recovery facilities. </a:t>
            </a:r>
            <a:endParaRPr/>
          </a:p>
          <a:p>
            <a:pPr indent="-381000" lvl="1" marL="914400" rtl="0" algn="l">
              <a:spcBef>
                <a:spcPts val="0"/>
              </a:spcBef>
              <a:spcAft>
                <a:spcPts val="0"/>
              </a:spcAft>
              <a:buSzPts val="2400"/>
              <a:buChar char="○"/>
            </a:pPr>
            <a:r>
              <a:rPr lang="en"/>
              <a:t>Processes for main site failover, network failover, data recovery must be designed, tested, and built.</a:t>
            </a:r>
            <a:endParaRPr/>
          </a:p>
          <a:p>
            <a:pPr indent="-381000" lvl="1" marL="914400" rtl="0" algn="l">
              <a:spcBef>
                <a:spcPts val="0"/>
              </a:spcBef>
              <a:spcAft>
                <a:spcPts val="0"/>
              </a:spcAft>
              <a:buSzPts val="2400"/>
              <a:buChar char="○"/>
            </a:pPr>
            <a:r>
              <a:rPr lang="en"/>
              <a:t>If standby site is physically </a:t>
            </a:r>
            <a:r>
              <a:rPr lang="en"/>
              <a:t>separate</a:t>
            </a:r>
            <a:r>
              <a:rPr lang="en"/>
              <a:t> from production site, processes are needed to move staff between locations.</a:t>
            </a:r>
            <a:endParaRPr/>
          </a:p>
        </p:txBody>
      </p:sp>
      <p:sp>
        <p:nvSpPr>
          <p:cNvPr id="114" name="Google Shape;114;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Planning for Failure</a:t>
            </a:r>
            <a:endParaRPr b="1" sz="4800">
              <a:solidFill>
                <a:srgbClr val="FFFFFF"/>
              </a:solidFill>
            </a:endParaRPr>
          </a:p>
        </p:txBody>
      </p:sp>
      <p:sp>
        <p:nvSpPr>
          <p:cNvPr id="120" name="Google Shape;120;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“Failure is not an Option”</a:t>
            </a:r>
            <a:endParaRPr/>
          </a:p>
        </p:txBody>
      </p:sp>
      <p:sp>
        <p:nvSpPr>
          <p:cNvPr id="126" name="Google Shape;126;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t>Failure is absolutely an option.</a:t>
            </a:r>
            <a:endParaRPr b="1"/>
          </a:p>
          <a:p>
            <a:pPr indent="-381000" lvl="1" marL="914400" rtl="0" algn="l">
              <a:spcBef>
                <a:spcPts val="0"/>
              </a:spcBef>
              <a:spcAft>
                <a:spcPts val="0"/>
              </a:spcAft>
              <a:buSzPts val="2400"/>
              <a:buChar char="○"/>
            </a:pPr>
            <a:r>
              <a:rPr lang="en"/>
              <a:t>Failure is inevitable.</a:t>
            </a:r>
            <a:endParaRPr/>
          </a:p>
          <a:p>
            <a:pPr indent="-419100" lvl="0" marL="457200" rtl="0" algn="l">
              <a:spcBef>
                <a:spcPts val="0"/>
              </a:spcBef>
              <a:spcAft>
                <a:spcPts val="0"/>
              </a:spcAft>
              <a:buSzPts val="3000"/>
              <a:buChar char="●"/>
            </a:pPr>
            <a:r>
              <a:rPr lang="en"/>
              <a:t>Making a system safe and available requires planning for and handling failures.</a:t>
            </a:r>
            <a:endParaRPr/>
          </a:p>
          <a:p>
            <a:pPr indent="-381000" lvl="1" marL="914400" rtl="0" algn="l">
              <a:spcBef>
                <a:spcPts val="0"/>
              </a:spcBef>
              <a:spcAft>
                <a:spcPts val="0"/>
              </a:spcAft>
              <a:buSzPts val="2400"/>
              <a:buChar char="○"/>
            </a:pPr>
            <a:r>
              <a:rPr lang="en"/>
              <a:t>First step - understanding what kinds of failures the system is prone to and the consequences.</a:t>
            </a:r>
            <a:endParaRPr/>
          </a:p>
          <a:p>
            <a:pPr indent="-419100" lvl="0" marL="457200" rtl="0" algn="l">
              <a:spcBef>
                <a:spcPts val="0"/>
              </a:spcBef>
              <a:spcAft>
                <a:spcPts val="0"/>
              </a:spcAft>
              <a:buSzPts val="3000"/>
              <a:buChar char="●"/>
            </a:pPr>
            <a:r>
              <a:rPr lang="en"/>
              <a:t>Techniques:</a:t>
            </a:r>
            <a:endParaRPr/>
          </a:p>
          <a:p>
            <a:pPr indent="-381000" lvl="1" marL="914400" rtl="0" algn="l">
              <a:spcBef>
                <a:spcPts val="0"/>
              </a:spcBef>
              <a:spcAft>
                <a:spcPts val="0"/>
              </a:spcAft>
              <a:buSzPts val="2400"/>
              <a:buChar char="○"/>
            </a:pPr>
            <a:r>
              <a:rPr lang="en"/>
              <a:t>Hazard Analysis</a:t>
            </a:r>
            <a:endParaRPr/>
          </a:p>
          <a:p>
            <a:pPr indent="-381000" lvl="1" marL="914400" rtl="0" algn="l">
              <a:spcBef>
                <a:spcPts val="0"/>
              </a:spcBef>
              <a:spcAft>
                <a:spcPts val="0"/>
              </a:spcAft>
              <a:buSzPts val="2400"/>
              <a:buChar char="○"/>
            </a:pPr>
            <a:r>
              <a:rPr lang="en"/>
              <a:t>Fault Tree Analysis</a:t>
            </a:r>
            <a:endParaRPr/>
          </a:p>
        </p:txBody>
      </p:sp>
      <p:sp>
        <p:nvSpPr>
          <p:cNvPr id="127" name="Google Shape;127;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Hazard Analysis</a:t>
            </a:r>
            <a:endParaRPr/>
          </a:p>
        </p:txBody>
      </p:sp>
      <p:sp>
        <p:nvSpPr>
          <p:cNvPr id="133" name="Google Shape;133;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Catalog the hazards that can occur, classified by severity.</a:t>
            </a:r>
            <a:endParaRPr/>
          </a:p>
          <a:p>
            <a:pPr indent="-419100" lvl="0" marL="457200" rtl="0" algn="l">
              <a:spcBef>
                <a:spcPts val="0"/>
              </a:spcBef>
              <a:spcAft>
                <a:spcPts val="0"/>
              </a:spcAft>
              <a:buSzPts val="3000"/>
              <a:buChar char="●"/>
            </a:pPr>
            <a:r>
              <a:rPr lang="en"/>
              <a:t>Example from Aeronautics:</a:t>
            </a:r>
            <a:endParaRPr/>
          </a:p>
          <a:p>
            <a:pPr indent="-381000" lvl="1" marL="914400" rtl="0" algn="l">
              <a:spcBef>
                <a:spcPts val="0"/>
              </a:spcBef>
              <a:spcAft>
                <a:spcPts val="0"/>
              </a:spcAft>
              <a:buSzPts val="2400"/>
              <a:buChar char="○"/>
            </a:pPr>
            <a:r>
              <a:rPr lang="en"/>
              <a:t>Catastrophic: Represents the loss of critical function required to safely fly and land aircraft.</a:t>
            </a:r>
            <a:endParaRPr/>
          </a:p>
          <a:p>
            <a:pPr indent="-381000" lvl="1" marL="914400" rtl="0" algn="l">
              <a:spcBef>
                <a:spcPts val="0"/>
              </a:spcBef>
              <a:spcAft>
                <a:spcPts val="0"/>
              </a:spcAft>
              <a:buSzPts val="2400"/>
              <a:buChar char="○"/>
            </a:pPr>
            <a:r>
              <a:rPr lang="en"/>
              <a:t>Hazardous: Failure has a large negative impact on safety, performance, or ability to operate the aircraft.</a:t>
            </a:r>
            <a:endParaRPr/>
          </a:p>
          <a:p>
            <a:pPr indent="-381000" lvl="1" marL="914400" rtl="0" algn="l">
              <a:spcBef>
                <a:spcPts val="0"/>
              </a:spcBef>
              <a:spcAft>
                <a:spcPts val="0"/>
              </a:spcAft>
              <a:buSzPts val="2400"/>
              <a:buChar char="○"/>
            </a:pPr>
            <a:r>
              <a:rPr lang="en"/>
              <a:t>Major: Leads to passenger discomfort or increases crew workload to the point where safety is affected.</a:t>
            </a:r>
            <a:endParaRPr/>
          </a:p>
          <a:p>
            <a:pPr indent="-381000" lvl="1" marL="914400" rtl="0" algn="l">
              <a:spcBef>
                <a:spcPts val="0"/>
              </a:spcBef>
              <a:spcAft>
                <a:spcPts val="0"/>
              </a:spcAft>
              <a:buSzPts val="2400"/>
              <a:buChar char="○"/>
            </a:pPr>
            <a:r>
              <a:rPr lang="en"/>
              <a:t>Minor: Causes passenger inconvenience or a routine flight plan change.</a:t>
            </a:r>
            <a:endParaRPr/>
          </a:p>
          <a:p>
            <a:pPr indent="-381000" lvl="1" marL="914400" rtl="0" algn="l">
              <a:spcBef>
                <a:spcPts val="0"/>
              </a:spcBef>
              <a:spcAft>
                <a:spcPts val="0"/>
              </a:spcAft>
              <a:buSzPts val="2400"/>
              <a:buChar char="○"/>
            </a:pPr>
            <a:r>
              <a:rPr lang="en"/>
              <a:t>No Effect: No impact on safety, crew, or operation.</a:t>
            </a:r>
            <a:endParaRPr/>
          </a:p>
        </p:txBody>
      </p:sp>
      <p:sp>
        <p:nvSpPr>
          <p:cNvPr id="134" name="Google Shape;134;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Hazard Analysis</a:t>
            </a:r>
            <a:endParaRPr/>
          </a:p>
        </p:txBody>
      </p:sp>
      <p:sp>
        <p:nvSpPr>
          <p:cNvPr id="140" name="Google Shape;140;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Requires assessment of probability a hazard will occur. </a:t>
            </a:r>
            <a:endParaRPr/>
          </a:p>
          <a:p>
            <a:pPr indent="-381000" lvl="1" marL="914400" rtl="0" algn="l">
              <a:spcBef>
                <a:spcPts val="0"/>
              </a:spcBef>
              <a:spcAft>
                <a:spcPts val="0"/>
              </a:spcAft>
              <a:buSzPts val="2400"/>
              <a:buChar char="○"/>
            </a:pPr>
            <a:r>
              <a:rPr lang="en"/>
              <a:t>If (cost * probability) &gt; threshold, we must develop a way to mitigate the hazard.</a:t>
            </a:r>
            <a:endParaRPr/>
          </a:p>
          <a:p>
            <a:pPr indent="-419100" lvl="0" marL="457200" rtl="0" algn="l">
              <a:spcBef>
                <a:spcPts val="0"/>
              </a:spcBef>
              <a:spcAft>
                <a:spcPts val="0"/>
              </a:spcAft>
              <a:buSzPts val="3000"/>
              <a:buChar char="●"/>
            </a:pPr>
            <a:r>
              <a:rPr lang="en"/>
              <a:t>Common Thresholds</a:t>
            </a:r>
            <a:endParaRPr/>
          </a:p>
          <a:p>
            <a:pPr indent="-355600" lvl="1" marL="914400" rtl="0" algn="l">
              <a:spcBef>
                <a:spcPts val="0"/>
              </a:spcBef>
              <a:spcAft>
                <a:spcPts val="0"/>
              </a:spcAft>
              <a:buSzPts val="2000"/>
              <a:buChar char="○"/>
            </a:pPr>
            <a:r>
              <a:rPr b="1" lang="en" sz="2000"/>
              <a:t>Probable: </a:t>
            </a:r>
            <a:r>
              <a:rPr lang="en" sz="2000"/>
              <a:t>Probability of occurrence per operational hour is greater than 1 * 10</a:t>
            </a:r>
            <a:r>
              <a:rPr baseline="30000" lang="en" sz="2000"/>
              <a:t>-5</a:t>
            </a:r>
            <a:endParaRPr baseline="30000" sz="2000"/>
          </a:p>
          <a:p>
            <a:pPr indent="-355600" lvl="1" marL="914400" rtl="0" algn="l">
              <a:spcBef>
                <a:spcPts val="0"/>
              </a:spcBef>
              <a:spcAft>
                <a:spcPts val="0"/>
              </a:spcAft>
              <a:buSzPts val="2000"/>
              <a:buChar char="○"/>
            </a:pPr>
            <a:r>
              <a:rPr b="1" lang="en" sz="2000"/>
              <a:t>Remote:</a:t>
            </a:r>
            <a:r>
              <a:rPr lang="en" sz="2000"/>
              <a:t> </a:t>
            </a:r>
            <a:r>
              <a:rPr lang="en" sz="2000"/>
              <a:t>Probability of occurrence per operational hour is less than 1 * 10</a:t>
            </a:r>
            <a:r>
              <a:rPr baseline="30000" lang="en" sz="2000"/>
              <a:t>-5</a:t>
            </a:r>
            <a:r>
              <a:rPr lang="en" sz="2000"/>
              <a:t> and greater than 1 * 10</a:t>
            </a:r>
            <a:r>
              <a:rPr baseline="30000" lang="en" sz="2000"/>
              <a:t>-7</a:t>
            </a:r>
            <a:endParaRPr sz="2000"/>
          </a:p>
          <a:p>
            <a:pPr indent="-355600" lvl="1" marL="914400" rtl="0" algn="l">
              <a:spcBef>
                <a:spcPts val="0"/>
              </a:spcBef>
              <a:spcAft>
                <a:spcPts val="0"/>
              </a:spcAft>
              <a:buSzPts val="2000"/>
              <a:buChar char="○"/>
            </a:pPr>
            <a:r>
              <a:rPr b="1" lang="en" sz="2000"/>
              <a:t>Extremely</a:t>
            </a:r>
            <a:r>
              <a:rPr b="1" lang="en" sz="2000"/>
              <a:t> Remote:</a:t>
            </a:r>
            <a:r>
              <a:rPr lang="en" sz="2000"/>
              <a:t> </a:t>
            </a:r>
            <a:r>
              <a:rPr lang="en" sz="2000"/>
              <a:t>Probability per operational hour is less than 1 * 10</a:t>
            </a:r>
            <a:r>
              <a:rPr baseline="30000" lang="en" sz="2000"/>
              <a:t>-7</a:t>
            </a:r>
            <a:r>
              <a:rPr lang="en" sz="2000"/>
              <a:t> and greater than 1 * 10</a:t>
            </a:r>
            <a:r>
              <a:rPr baseline="30000" lang="en" sz="2000"/>
              <a:t>-9</a:t>
            </a:r>
            <a:endParaRPr sz="2000"/>
          </a:p>
          <a:p>
            <a:pPr indent="-355600" lvl="1" marL="914400" rtl="0" algn="l">
              <a:spcBef>
                <a:spcPts val="0"/>
              </a:spcBef>
              <a:spcAft>
                <a:spcPts val="0"/>
              </a:spcAft>
              <a:buSzPts val="2000"/>
              <a:buChar char="○"/>
            </a:pPr>
            <a:r>
              <a:rPr b="1" lang="en" sz="2000"/>
              <a:t>Extremely Improbable:</a:t>
            </a:r>
            <a:r>
              <a:rPr lang="en" sz="2000"/>
              <a:t> </a:t>
            </a:r>
            <a:r>
              <a:rPr lang="en" sz="2000"/>
              <a:t>Probability of occurrence per operational hour is less than 1 * 10</a:t>
            </a:r>
            <a:r>
              <a:rPr baseline="30000" lang="en" sz="2000"/>
              <a:t>-9</a:t>
            </a:r>
            <a:endParaRPr sz="2000"/>
          </a:p>
        </p:txBody>
      </p:sp>
      <p:sp>
        <p:nvSpPr>
          <p:cNvPr id="141" name="Google Shape;141;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Fault Tree Analysis</a:t>
            </a:r>
            <a:endParaRPr/>
          </a:p>
        </p:txBody>
      </p:sp>
      <p:sp>
        <p:nvSpPr>
          <p:cNvPr id="147" name="Google Shape;147;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Specifies a state of the system that impacts safety or reliability, then analyzes operation to find all ways that the state could occur.</a:t>
            </a:r>
            <a:endParaRPr/>
          </a:p>
          <a:p>
            <a:pPr indent="-419100" lvl="0" marL="457200" rtl="0" algn="l">
              <a:spcBef>
                <a:spcPts val="0"/>
              </a:spcBef>
              <a:spcAft>
                <a:spcPts val="0"/>
              </a:spcAft>
              <a:buSzPts val="3000"/>
              <a:buChar char="●"/>
            </a:pPr>
            <a:r>
              <a:rPr lang="en"/>
              <a:t>Fault tree identifies all sequential and parallel sequences of contributing faults that could result in the failure.</a:t>
            </a:r>
            <a:endParaRPr/>
          </a:p>
          <a:p>
            <a:pPr indent="-381000" lvl="1" marL="914400" rtl="0" algn="l">
              <a:spcBef>
                <a:spcPts val="0"/>
              </a:spcBef>
              <a:spcAft>
                <a:spcPts val="0"/>
              </a:spcAft>
              <a:buSzPts val="2400"/>
              <a:buChar char="○"/>
            </a:pPr>
            <a:r>
              <a:rPr lang="en"/>
              <a:t>Can be hardware, human, or software faults.</a:t>
            </a:r>
            <a:endParaRPr/>
          </a:p>
          <a:p>
            <a:pPr indent="-381000" lvl="1" marL="914400" rtl="0" algn="l">
              <a:spcBef>
                <a:spcPts val="0"/>
              </a:spcBef>
              <a:spcAft>
                <a:spcPts val="0"/>
              </a:spcAft>
              <a:buSzPts val="2400"/>
              <a:buChar char="○"/>
            </a:pPr>
            <a:r>
              <a:rPr lang="en"/>
              <a:t>Can be events that drive the system out of normal operating conditions.</a:t>
            </a:r>
            <a:endParaRPr/>
          </a:p>
        </p:txBody>
      </p:sp>
      <p:sp>
        <p:nvSpPr>
          <p:cNvPr id="148" name="Google Shape;148;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pic>
        <p:nvPicPr>
          <p:cNvPr id="153" name="Google Shape;153;p24"/>
          <p:cNvPicPr preferRelativeResize="0"/>
          <p:nvPr/>
        </p:nvPicPr>
        <p:blipFill>
          <a:blip r:embed="rId3">
            <a:alphaModFix/>
          </a:blip>
          <a:stretch>
            <a:fillRect/>
          </a:stretch>
        </p:blipFill>
        <p:spPr>
          <a:xfrm>
            <a:off x="152400" y="1570038"/>
            <a:ext cx="7185881" cy="5135562"/>
          </a:xfrm>
          <a:prstGeom prst="rect">
            <a:avLst/>
          </a:prstGeom>
          <a:noFill/>
          <a:ln>
            <a:noFill/>
          </a:ln>
        </p:spPr>
      </p:pic>
      <p:sp>
        <p:nvSpPr>
          <p:cNvPr id="154" name="Google Shape;154;p24"/>
          <p:cNvSpPr/>
          <p:nvPr/>
        </p:nvSpPr>
        <p:spPr>
          <a:xfrm>
            <a:off x="5744200" y="1551800"/>
            <a:ext cx="3361200" cy="3366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Fault Tree Notation</a:t>
            </a:r>
            <a:endParaRPr/>
          </a:p>
        </p:txBody>
      </p:sp>
      <p:sp>
        <p:nvSpPr>
          <p:cNvPr id="156" name="Google Shape;156;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4"/>
          <p:cNvSpPr/>
          <p:nvPr/>
        </p:nvSpPr>
        <p:spPr>
          <a:xfrm>
            <a:off x="6094600" y="1701975"/>
            <a:ext cx="750900" cy="7383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txBox="1"/>
          <p:nvPr/>
        </p:nvSpPr>
        <p:spPr>
          <a:xfrm>
            <a:off x="6995650" y="1626900"/>
            <a:ext cx="1489200" cy="363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Basic Event (generally an environmental factor or input)</a:t>
            </a:r>
            <a:endParaRPr/>
          </a:p>
        </p:txBody>
      </p:sp>
      <p:sp>
        <p:nvSpPr>
          <p:cNvPr id="159" name="Google Shape;159;p24"/>
          <p:cNvSpPr/>
          <p:nvPr/>
        </p:nvSpPr>
        <p:spPr>
          <a:xfrm>
            <a:off x="6157150" y="2634300"/>
            <a:ext cx="625800" cy="57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txBox="1"/>
          <p:nvPr/>
        </p:nvSpPr>
        <p:spPr>
          <a:xfrm>
            <a:off x="6995650" y="2565513"/>
            <a:ext cx="1489200" cy="363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Intermediate Event (generally a failure)</a:t>
            </a:r>
            <a:endParaRPr/>
          </a:p>
        </p:txBody>
      </p:sp>
      <p:sp>
        <p:nvSpPr>
          <p:cNvPr id="161" name="Google Shape;161;p24"/>
          <p:cNvSpPr/>
          <p:nvPr/>
        </p:nvSpPr>
        <p:spPr>
          <a:xfrm>
            <a:off x="6157150" y="3404025"/>
            <a:ext cx="625800" cy="5757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4"/>
          <p:cNvSpPr txBox="1"/>
          <p:nvPr/>
        </p:nvSpPr>
        <p:spPr>
          <a:xfrm>
            <a:off x="6995650" y="3378975"/>
            <a:ext cx="1691100" cy="524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Undeveloped Event (we are not modeling it or digging into it)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Fault Tree Notation</a:t>
            </a:r>
            <a:endParaRPr/>
          </a:p>
        </p:txBody>
      </p:sp>
      <p:sp>
        <p:nvSpPr>
          <p:cNvPr id="168" name="Google Shape;168;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9" name="Google Shape;169;p25"/>
          <p:cNvPicPr preferRelativeResize="0"/>
          <p:nvPr/>
        </p:nvPicPr>
        <p:blipFill>
          <a:blip r:embed="rId3">
            <a:alphaModFix/>
          </a:blip>
          <a:stretch>
            <a:fillRect/>
          </a:stretch>
        </p:blipFill>
        <p:spPr>
          <a:xfrm>
            <a:off x="1239125" y="1645088"/>
            <a:ext cx="6665751" cy="513556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Fault Tree Example</a:t>
            </a:r>
            <a:endParaRPr/>
          </a:p>
        </p:txBody>
      </p:sp>
      <p:sp>
        <p:nvSpPr>
          <p:cNvPr id="175" name="Google Shape;175;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6"/>
          <p:cNvSpPr/>
          <p:nvPr/>
        </p:nvSpPr>
        <p:spPr>
          <a:xfrm>
            <a:off x="4724650" y="1549775"/>
            <a:ext cx="1176300" cy="6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Car Accident</a:t>
            </a:r>
            <a:endParaRPr b="1"/>
          </a:p>
        </p:txBody>
      </p:sp>
      <p:sp>
        <p:nvSpPr>
          <p:cNvPr id="177" name="Google Shape;177;p26"/>
          <p:cNvSpPr/>
          <p:nvPr/>
        </p:nvSpPr>
        <p:spPr>
          <a:xfrm>
            <a:off x="6541025" y="3406350"/>
            <a:ext cx="1176300" cy="6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Car Fails to Stop</a:t>
            </a:r>
            <a:endParaRPr b="1"/>
          </a:p>
        </p:txBody>
      </p:sp>
      <p:sp>
        <p:nvSpPr>
          <p:cNvPr id="178" name="Google Shape;178;p26"/>
          <p:cNvSpPr/>
          <p:nvPr/>
        </p:nvSpPr>
        <p:spPr>
          <a:xfrm>
            <a:off x="7299200" y="4847600"/>
            <a:ext cx="1176300" cy="675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Brakes Fail</a:t>
            </a:r>
            <a:endParaRPr b="1"/>
          </a:p>
        </p:txBody>
      </p:sp>
      <p:sp>
        <p:nvSpPr>
          <p:cNvPr id="179" name="Google Shape;179;p26"/>
          <p:cNvSpPr/>
          <p:nvPr/>
        </p:nvSpPr>
        <p:spPr>
          <a:xfrm>
            <a:off x="7217900" y="5831775"/>
            <a:ext cx="1338900" cy="876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Brakes Applied</a:t>
            </a:r>
            <a:endParaRPr b="1"/>
          </a:p>
        </p:txBody>
      </p:sp>
      <p:cxnSp>
        <p:nvCxnSpPr>
          <p:cNvPr id="180" name="Google Shape;180;p26"/>
          <p:cNvCxnSpPr>
            <a:stCxn id="179" idx="0"/>
            <a:endCxn id="178" idx="2"/>
          </p:cNvCxnSpPr>
          <p:nvPr/>
        </p:nvCxnSpPr>
        <p:spPr>
          <a:xfrm rot="10800000">
            <a:off x="7887350" y="5523375"/>
            <a:ext cx="0" cy="308400"/>
          </a:xfrm>
          <a:prstGeom prst="straightConnector1">
            <a:avLst/>
          </a:prstGeom>
          <a:noFill/>
          <a:ln cap="flat" cmpd="sng" w="19050">
            <a:solidFill>
              <a:schemeClr val="dk2"/>
            </a:solidFill>
            <a:prstDash val="solid"/>
            <a:round/>
            <a:headEnd len="med" w="med" type="none"/>
            <a:tailEnd len="med" w="med" type="none"/>
          </a:ln>
        </p:spPr>
      </p:cxnSp>
      <p:sp>
        <p:nvSpPr>
          <p:cNvPr id="181" name="Google Shape;181;p26"/>
          <p:cNvSpPr/>
          <p:nvPr/>
        </p:nvSpPr>
        <p:spPr>
          <a:xfrm>
            <a:off x="5519250" y="4773500"/>
            <a:ext cx="1528500" cy="82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Driver Distracted</a:t>
            </a:r>
            <a:endParaRPr b="1"/>
          </a:p>
        </p:txBody>
      </p:sp>
      <p:sp>
        <p:nvSpPr>
          <p:cNvPr id="182" name="Google Shape;182;p26"/>
          <p:cNvSpPr/>
          <p:nvPr/>
        </p:nvSpPr>
        <p:spPr>
          <a:xfrm>
            <a:off x="5085325" y="3332250"/>
            <a:ext cx="1176300" cy="824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Deer in Road</a:t>
            </a:r>
            <a:endParaRPr b="1"/>
          </a:p>
        </p:txBody>
      </p:sp>
      <p:sp>
        <p:nvSpPr>
          <p:cNvPr id="183" name="Google Shape;183;p26"/>
          <p:cNvSpPr/>
          <p:nvPr/>
        </p:nvSpPr>
        <p:spPr>
          <a:xfrm>
            <a:off x="2916400" y="3306300"/>
            <a:ext cx="2039700" cy="876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Non-Deer Accident</a:t>
            </a:r>
            <a:endParaRPr b="1"/>
          </a:p>
        </p:txBody>
      </p:sp>
      <p:sp>
        <p:nvSpPr>
          <p:cNvPr id="184" name="Google Shape;184;p26"/>
          <p:cNvSpPr txBox="1"/>
          <p:nvPr/>
        </p:nvSpPr>
        <p:spPr>
          <a:xfrm>
            <a:off x="4956100" y="2357825"/>
            <a:ext cx="7134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OR</a:t>
            </a:r>
            <a:endParaRPr b="1" sz="2400"/>
          </a:p>
        </p:txBody>
      </p:sp>
      <p:sp>
        <p:nvSpPr>
          <p:cNvPr id="185" name="Google Shape;185;p26"/>
          <p:cNvSpPr txBox="1"/>
          <p:nvPr/>
        </p:nvSpPr>
        <p:spPr>
          <a:xfrm>
            <a:off x="6772475" y="4345550"/>
            <a:ext cx="7134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OR</a:t>
            </a:r>
            <a:endParaRPr b="1" sz="2400"/>
          </a:p>
        </p:txBody>
      </p:sp>
      <p:cxnSp>
        <p:nvCxnSpPr>
          <p:cNvPr id="186" name="Google Shape;186;p26"/>
          <p:cNvCxnSpPr>
            <a:stCxn id="181" idx="0"/>
            <a:endCxn id="185" idx="1"/>
          </p:cNvCxnSpPr>
          <p:nvPr/>
        </p:nvCxnSpPr>
        <p:spPr>
          <a:xfrm flipH="1" rot="10800000">
            <a:off x="6283500" y="4607900"/>
            <a:ext cx="489000" cy="165600"/>
          </a:xfrm>
          <a:prstGeom prst="straightConnector1">
            <a:avLst/>
          </a:prstGeom>
          <a:noFill/>
          <a:ln cap="flat" cmpd="sng" w="19050">
            <a:solidFill>
              <a:schemeClr val="dk2"/>
            </a:solidFill>
            <a:prstDash val="solid"/>
            <a:round/>
            <a:headEnd len="med" w="med" type="none"/>
            <a:tailEnd len="med" w="med" type="none"/>
          </a:ln>
        </p:spPr>
      </p:cxnSp>
      <p:cxnSp>
        <p:nvCxnSpPr>
          <p:cNvPr id="187" name="Google Shape;187;p26"/>
          <p:cNvCxnSpPr>
            <a:stCxn id="178" idx="0"/>
            <a:endCxn id="185" idx="3"/>
          </p:cNvCxnSpPr>
          <p:nvPr/>
        </p:nvCxnSpPr>
        <p:spPr>
          <a:xfrm rot="10800000">
            <a:off x="7485950" y="4607900"/>
            <a:ext cx="401400" cy="239700"/>
          </a:xfrm>
          <a:prstGeom prst="straightConnector1">
            <a:avLst/>
          </a:prstGeom>
          <a:noFill/>
          <a:ln cap="flat" cmpd="sng" w="19050">
            <a:solidFill>
              <a:schemeClr val="dk2"/>
            </a:solidFill>
            <a:prstDash val="solid"/>
            <a:round/>
            <a:headEnd len="med" w="med" type="none"/>
            <a:tailEnd len="med" w="med" type="none"/>
          </a:ln>
        </p:spPr>
      </p:cxnSp>
      <p:cxnSp>
        <p:nvCxnSpPr>
          <p:cNvPr id="188" name="Google Shape;188;p26"/>
          <p:cNvCxnSpPr>
            <a:stCxn id="185" idx="0"/>
            <a:endCxn id="177" idx="2"/>
          </p:cNvCxnSpPr>
          <p:nvPr/>
        </p:nvCxnSpPr>
        <p:spPr>
          <a:xfrm rot="10800000">
            <a:off x="7129175" y="4082150"/>
            <a:ext cx="0" cy="263400"/>
          </a:xfrm>
          <a:prstGeom prst="straightConnector1">
            <a:avLst/>
          </a:prstGeom>
          <a:noFill/>
          <a:ln cap="flat" cmpd="sng" w="19050">
            <a:solidFill>
              <a:schemeClr val="dk2"/>
            </a:solidFill>
            <a:prstDash val="solid"/>
            <a:round/>
            <a:headEnd len="med" w="med" type="none"/>
            <a:tailEnd len="med" w="med" type="none"/>
          </a:ln>
        </p:spPr>
      </p:cxnSp>
      <p:sp>
        <p:nvSpPr>
          <p:cNvPr id="189" name="Google Shape;189;p26"/>
          <p:cNvSpPr txBox="1"/>
          <p:nvPr/>
        </p:nvSpPr>
        <p:spPr>
          <a:xfrm>
            <a:off x="5926700" y="2833225"/>
            <a:ext cx="8457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AND</a:t>
            </a:r>
            <a:endParaRPr b="1" sz="2400"/>
          </a:p>
        </p:txBody>
      </p:sp>
      <p:cxnSp>
        <p:nvCxnSpPr>
          <p:cNvPr id="190" name="Google Shape;190;p26"/>
          <p:cNvCxnSpPr>
            <a:stCxn id="177" idx="0"/>
            <a:endCxn id="189" idx="3"/>
          </p:cNvCxnSpPr>
          <p:nvPr/>
        </p:nvCxnSpPr>
        <p:spPr>
          <a:xfrm rot="10800000">
            <a:off x="6772475" y="3095550"/>
            <a:ext cx="356700" cy="310800"/>
          </a:xfrm>
          <a:prstGeom prst="straightConnector1">
            <a:avLst/>
          </a:prstGeom>
          <a:noFill/>
          <a:ln cap="flat" cmpd="sng" w="19050">
            <a:solidFill>
              <a:schemeClr val="dk2"/>
            </a:solidFill>
            <a:prstDash val="solid"/>
            <a:round/>
            <a:headEnd len="med" w="med" type="none"/>
            <a:tailEnd len="med" w="med" type="none"/>
          </a:ln>
        </p:spPr>
      </p:cxnSp>
      <p:cxnSp>
        <p:nvCxnSpPr>
          <p:cNvPr id="191" name="Google Shape;191;p26"/>
          <p:cNvCxnSpPr>
            <a:stCxn id="182" idx="0"/>
            <a:endCxn id="189" idx="1"/>
          </p:cNvCxnSpPr>
          <p:nvPr/>
        </p:nvCxnSpPr>
        <p:spPr>
          <a:xfrm flipH="1" rot="10800000">
            <a:off x="5673475" y="3095550"/>
            <a:ext cx="253200" cy="236700"/>
          </a:xfrm>
          <a:prstGeom prst="straightConnector1">
            <a:avLst/>
          </a:prstGeom>
          <a:noFill/>
          <a:ln cap="flat" cmpd="sng" w="19050">
            <a:solidFill>
              <a:schemeClr val="dk2"/>
            </a:solidFill>
            <a:prstDash val="solid"/>
            <a:round/>
            <a:headEnd len="med" w="med" type="none"/>
            <a:tailEnd len="med" w="med" type="none"/>
          </a:ln>
        </p:spPr>
      </p:cxnSp>
      <p:cxnSp>
        <p:nvCxnSpPr>
          <p:cNvPr id="192" name="Google Shape;192;p26"/>
          <p:cNvCxnSpPr>
            <a:stCxn id="184" idx="3"/>
            <a:endCxn id="189" idx="0"/>
          </p:cNvCxnSpPr>
          <p:nvPr/>
        </p:nvCxnSpPr>
        <p:spPr>
          <a:xfrm>
            <a:off x="5669500" y="2620175"/>
            <a:ext cx="680100" cy="213000"/>
          </a:xfrm>
          <a:prstGeom prst="straightConnector1">
            <a:avLst/>
          </a:prstGeom>
          <a:noFill/>
          <a:ln cap="flat" cmpd="sng" w="19050">
            <a:solidFill>
              <a:schemeClr val="dk2"/>
            </a:solidFill>
            <a:prstDash val="solid"/>
            <a:round/>
            <a:headEnd len="med" w="med" type="none"/>
            <a:tailEnd len="med" w="med" type="none"/>
          </a:ln>
        </p:spPr>
      </p:cxnSp>
      <p:cxnSp>
        <p:nvCxnSpPr>
          <p:cNvPr id="193" name="Google Shape;193;p26"/>
          <p:cNvCxnSpPr>
            <a:stCxn id="183" idx="0"/>
            <a:endCxn id="184" idx="1"/>
          </p:cNvCxnSpPr>
          <p:nvPr/>
        </p:nvCxnSpPr>
        <p:spPr>
          <a:xfrm flipH="1" rot="10800000">
            <a:off x="3936250" y="2620200"/>
            <a:ext cx="1020000" cy="686100"/>
          </a:xfrm>
          <a:prstGeom prst="straightConnector1">
            <a:avLst/>
          </a:prstGeom>
          <a:noFill/>
          <a:ln cap="flat" cmpd="sng" w="19050">
            <a:solidFill>
              <a:schemeClr val="dk2"/>
            </a:solidFill>
            <a:prstDash val="solid"/>
            <a:round/>
            <a:headEnd len="med" w="med" type="none"/>
            <a:tailEnd len="med" w="med" type="none"/>
          </a:ln>
        </p:spPr>
      </p:cxnSp>
      <p:cxnSp>
        <p:nvCxnSpPr>
          <p:cNvPr id="194" name="Google Shape;194;p26"/>
          <p:cNvCxnSpPr>
            <a:stCxn id="184" idx="0"/>
            <a:endCxn id="176" idx="2"/>
          </p:cNvCxnSpPr>
          <p:nvPr/>
        </p:nvCxnSpPr>
        <p:spPr>
          <a:xfrm rot="10800000">
            <a:off x="5312800" y="2225825"/>
            <a:ext cx="0" cy="132000"/>
          </a:xfrm>
          <a:prstGeom prst="straightConnector1">
            <a:avLst/>
          </a:prstGeom>
          <a:noFill/>
          <a:ln cap="flat" cmpd="sng" w="19050">
            <a:solidFill>
              <a:schemeClr val="dk2"/>
            </a:solidFill>
            <a:prstDash val="solid"/>
            <a:round/>
            <a:headEnd len="med" w="med" type="none"/>
            <a:tailEnd len="med" w="med" type="none"/>
          </a:ln>
        </p:spPr>
      </p:cxnSp>
      <p:sp>
        <p:nvSpPr>
          <p:cNvPr id="195" name="Google Shape;195;p26"/>
          <p:cNvSpPr txBox="1"/>
          <p:nvPr>
            <p:ph idx="1" type="body"/>
          </p:nvPr>
        </p:nvSpPr>
        <p:spPr>
          <a:xfrm>
            <a:off x="369600" y="4345550"/>
            <a:ext cx="5804400" cy="23856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Each event assigned a probability. </a:t>
            </a:r>
            <a:endParaRPr sz="2400"/>
          </a:p>
          <a:p>
            <a:pPr indent="-381000" lvl="0" marL="457200" rtl="0" algn="l">
              <a:spcBef>
                <a:spcPts val="0"/>
              </a:spcBef>
              <a:spcAft>
                <a:spcPts val="0"/>
              </a:spcAft>
              <a:buSzPts val="2400"/>
              <a:buChar char="●"/>
            </a:pPr>
            <a:r>
              <a:rPr lang="en" sz="2400"/>
              <a:t>If events are independent, we propagate using:</a:t>
            </a:r>
            <a:endParaRPr sz="2400"/>
          </a:p>
          <a:p>
            <a:pPr indent="-342900" lvl="1" marL="914400" rtl="0" algn="l">
              <a:spcBef>
                <a:spcPts val="0"/>
              </a:spcBef>
              <a:spcAft>
                <a:spcPts val="0"/>
              </a:spcAft>
              <a:buSzPts val="1800"/>
              <a:buChar char="○"/>
            </a:pPr>
            <a:r>
              <a:rPr lang="en" sz="1800"/>
              <a:t>P(X or Y) = P(X) + P(Y) - (P(X) * P(Y))</a:t>
            </a:r>
            <a:endParaRPr sz="1800"/>
          </a:p>
          <a:p>
            <a:pPr indent="-342900" lvl="1" marL="914400" rtl="0" algn="l">
              <a:spcBef>
                <a:spcPts val="0"/>
              </a:spcBef>
              <a:spcAft>
                <a:spcPts val="0"/>
              </a:spcAft>
              <a:buSzPts val="1800"/>
              <a:buChar char="○"/>
            </a:pPr>
            <a:r>
              <a:rPr lang="en" sz="1800"/>
              <a:t>P(X and Y) = P(X) * P(Y)</a:t>
            </a:r>
            <a:endParaRPr sz="1800"/>
          </a:p>
        </p:txBody>
      </p:sp>
      <p:sp>
        <p:nvSpPr>
          <p:cNvPr id="196" name="Google Shape;196;p26"/>
          <p:cNvSpPr txBox="1"/>
          <p:nvPr/>
        </p:nvSpPr>
        <p:spPr>
          <a:xfrm>
            <a:off x="6706325" y="6333125"/>
            <a:ext cx="8457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0.999</a:t>
            </a:r>
            <a:endParaRPr/>
          </a:p>
        </p:txBody>
      </p:sp>
      <p:sp>
        <p:nvSpPr>
          <p:cNvPr id="197" name="Google Shape;197;p26"/>
          <p:cNvSpPr txBox="1"/>
          <p:nvPr/>
        </p:nvSpPr>
        <p:spPr>
          <a:xfrm>
            <a:off x="8022575" y="5545875"/>
            <a:ext cx="8457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0.0002</a:t>
            </a:r>
            <a:endParaRPr/>
          </a:p>
        </p:txBody>
      </p:sp>
      <p:sp>
        <p:nvSpPr>
          <p:cNvPr id="198" name="Google Shape;198;p26"/>
          <p:cNvSpPr txBox="1"/>
          <p:nvPr/>
        </p:nvSpPr>
        <p:spPr>
          <a:xfrm>
            <a:off x="6174000" y="5597600"/>
            <a:ext cx="8457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0.001</a:t>
            </a:r>
            <a:endParaRPr/>
          </a:p>
        </p:txBody>
      </p:sp>
      <p:sp>
        <p:nvSpPr>
          <p:cNvPr id="199" name="Google Shape;199;p26"/>
          <p:cNvSpPr txBox="1"/>
          <p:nvPr/>
        </p:nvSpPr>
        <p:spPr>
          <a:xfrm>
            <a:off x="7263800" y="4082150"/>
            <a:ext cx="8457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0.0012</a:t>
            </a:r>
            <a:endParaRPr/>
          </a:p>
        </p:txBody>
      </p:sp>
      <p:sp>
        <p:nvSpPr>
          <p:cNvPr id="200" name="Google Shape;200;p26"/>
          <p:cNvSpPr txBox="1"/>
          <p:nvPr/>
        </p:nvSpPr>
        <p:spPr>
          <a:xfrm>
            <a:off x="5776800" y="4130675"/>
            <a:ext cx="8457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0.0026</a:t>
            </a:r>
            <a:endParaRPr/>
          </a:p>
        </p:txBody>
      </p:sp>
      <p:sp>
        <p:nvSpPr>
          <p:cNvPr id="201" name="Google Shape;201;p26"/>
          <p:cNvSpPr txBox="1"/>
          <p:nvPr/>
        </p:nvSpPr>
        <p:spPr>
          <a:xfrm>
            <a:off x="5940900" y="2357825"/>
            <a:ext cx="13119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3.12 * 10</a:t>
            </a:r>
            <a:r>
              <a:rPr baseline="30000" lang="en"/>
              <a:t>-6</a:t>
            </a:r>
            <a:endParaRPr baseline="30000"/>
          </a:p>
        </p:txBody>
      </p:sp>
      <p:sp>
        <p:nvSpPr>
          <p:cNvPr id="202" name="Google Shape;202;p26"/>
          <p:cNvSpPr txBox="1"/>
          <p:nvPr/>
        </p:nvSpPr>
        <p:spPr>
          <a:xfrm>
            <a:off x="3403450" y="2749900"/>
            <a:ext cx="11763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2.12 * 10</a:t>
            </a:r>
            <a:r>
              <a:rPr baseline="30000" lang="en"/>
              <a:t>-4</a:t>
            </a:r>
            <a:endParaRPr baseline="30000"/>
          </a:p>
        </p:txBody>
      </p:sp>
      <p:sp>
        <p:nvSpPr>
          <p:cNvPr id="203" name="Google Shape;203;p26"/>
          <p:cNvSpPr txBox="1"/>
          <p:nvPr/>
        </p:nvSpPr>
        <p:spPr>
          <a:xfrm>
            <a:off x="5939850" y="1756038"/>
            <a:ext cx="1176300" cy="2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2.15 * 10</a:t>
            </a:r>
            <a:r>
              <a:rPr baseline="30000" lang="en"/>
              <a:t>-4</a:t>
            </a:r>
            <a:endParaRPr baseline="30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27"/>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Availability Scenarios</a:t>
            </a:r>
            <a:endParaRPr b="1" sz="4800">
              <a:solidFill>
                <a:srgbClr val="FFFFFF"/>
              </a:solidFill>
            </a:endParaRPr>
          </a:p>
        </p:txBody>
      </p:sp>
      <p:sp>
        <p:nvSpPr>
          <p:cNvPr id="209" name="Google Shape;209;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Availability</a:t>
            </a:r>
            <a:endParaRPr/>
          </a:p>
        </p:txBody>
      </p:sp>
      <p:sp>
        <p:nvSpPr>
          <p:cNvPr id="57" name="Google Shape;57;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Is the software there and ready to carry out its task when you need it to be?</a:t>
            </a:r>
            <a:endParaRPr/>
          </a:p>
          <a:p>
            <a:pPr indent="-381000" lvl="1" marL="914400" rtl="0" algn="l">
              <a:spcBef>
                <a:spcPts val="0"/>
              </a:spcBef>
              <a:spcAft>
                <a:spcPts val="0"/>
              </a:spcAft>
              <a:buSzPts val="2400"/>
              <a:buChar char="○"/>
            </a:pPr>
            <a:r>
              <a:rPr lang="en"/>
              <a:t>Encompasses </a:t>
            </a:r>
            <a:r>
              <a:rPr b="1" lang="en"/>
              <a:t>reliability</a:t>
            </a:r>
            <a:r>
              <a:rPr lang="en"/>
              <a:t> and </a:t>
            </a:r>
            <a:r>
              <a:rPr b="1" lang="en"/>
              <a:t>repair</a:t>
            </a:r>
            <a:r>
              <a:rPr lang="en"/>
              <a:t>.</a:t>
            </a:r>
            <a:endParaRPr/>
          </a:p>
          <a:p>
            <a:pPr indent="-381000" lvl="1" marL="914400" rtl="0" algn="l">
              <a:spcBef>
                <a:spcPts val="0"/>
              </a:spcBef>
              <a:spcAft>
                <a:spcPts val="0"/>
              </a:spcAft>
              <a:buSzPts val="2400"/>
              <a:buChar char="○"/>
            </a:pPr>
            <a:r>
              <a:rPr lang="en"/>
              <a:t>Reliability: Does the system tend to demonstrate correct behavior?</a:t>
            </a:r>
            <a:endParaRPr/>
          </a:p>
          <a:p>
            <a:pPr indent="-381000" lvl="1" marL="914400" rtl="0" algn="l">
              <a:spcBef>
                <a:spcPts val="0"/>
              </a:spcBef>
              <a:spcAft>
                <a:spcPts val="0"/>
              </a:spcAft>
              <a:buSzPts val="2400"/>
              <a:buChar char="○"/>
            </a:pPr>
            <a:r>
              <a:rPr lang="en"/>
              <a:t>Repair: Can the system recover from an error?</a:t>
            </a:r>
            <a:endParaRPr/>
          </a:p>
          <a:p>
            <a:pPr indent="-419100" lvl="0" marL="457200" rtl="0" algn="l">
              <a:spcBef>
                <a:spcPts val="0"/>
              </a:spcBef>
              <a:spcAft>
                <a:spcPts val="0"/>
              </a:spcAft>
              <a:buSzPts val="3000"/>
              <a:buChar char="●"/>
            </a:pPr>
            <a:r>
              <a:rPr b="1" lang="en"/>
              <a:t>Availability</a:t>
            </a:r>
            <a:r>
              <a:rPr lang="en"/>
              <a:t> refers to the ability of a system to mask or repair faults such that the cumulative service outage does not exceed a required value over a time interval.</a:t>
            </a:r>
            <a:endParaRPr/>
          </a:p>
        </p:txBody>
      </p:sp>
      <p:sp>
        <p:nvSpPr>
          <p:cNvPr id="58" name="Google Shape;58;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Availability Quality Scenarios</a:t>
            </a:r>
            <a:endParaRPr/>
          </a:p>
        </p:txBody>
      </p:sp>
      <p:sp>
        <p:nvSpPr>
          <p:cNvPr id="215" name="Google Shape;215;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 ability of the system to mask or repair faults such that the outage period does not exceed a required value over a time period.</a:t>
            </a:r>
            <a:endParaRPr/>
          </a:p>
          <a:p>
            <a:pPr indent="-419100" lvl="0" marL="457200" rtl="0" algn="l">
              <a:spcBef>
                <a:spcPts val="0"/>
              </a:spcBef>
              <a:spcAft>
                <a:spcPts val="0"/>
              </a:spcAft>
              <a:buSzPts val="3000"/>
              <a:buChar char="●"/>
            </a:pPr>
            <a:r>
              <a:rPr lang="en"/>
              <a:t>Measure how the system responds to failure.</a:t>
            </a:r>
            <a:endParaRPr/>
          </a:p>
          <a:p>
            <a:pPr indent="-381000" lvl="1" marL="914400" rtl="0" algn="l">
              <a:spcBef>
                <a:spcPts val="0"/>
              </a:spcBef>
              <a:spcAft>
                <a:spcPts val="0"/>
              </a:spcAft>
              <a:buSzPts val="2400"/>
              <a:buChar char="○"/>
            </a:pPr>
            <a:r>
              <a:rPr lang="en"/>
              <a:t>When the system breaks, how long does it take to resume normal operation?</a:t>
            </a:r>
            <a:endParaRPr/>
          </a:p>
          <a:p>
            <a:pPr indent="-419100" lvl="0" marL="457200" rtl="0" algn="l">
              <a:spcBef>
                <a:spcPts val="0"/>
              </a:spcBef>
              <a:spcAft>
                <a:spcPts val="0"/>
              </a:spcAft>
              <a:buSzPts val="3000"/>
              <a:buChar char="●"/>
            </a:pPr>
            <a:r>
              <a:rPr lang="en"/>
              <a:t>Stimuli should always be a failure.</a:t>
            </a:r>
            <a:endParaRPr/>
          </a:p>
          <a:p>
            <a:pPr indent="-419100" lvl="0" marL="457200" rtl="0" algn="l">
              <a:spcBef>
                <a:spcPts val="0"/>
              </a:spcBef>
              <a:spcAft>
                <a:spcPts val="0"/>
              </a:spcAft>
              <a:buSzPts val="3000"/>
              <a:buChar char="●"/>
            </a:pPr>
            <a:r>
              <a:rPr lang="en"/>
              <a:t>Response measures should always include a measure of availability:</a:t>
            </a:r>
            <a:endParaRPr/>
          </a:p>
          <a:p>
            <a:pPr indent="-381000" lvl="1" marL="914400" rtl="0" algn="l">
              <a:spcBef>
                <a:spcPts val="0"/>
              </a:spcBef>
              <a:spcAft>
                <a:spcPts val="0"/>
              </a:spcAft>
              <a:buSzPts val="2400"/>
              <a:buChar char="○"/>
            </a:pPr>
            <a:r>
              <a:rPr lang="en"/>
              <a:t>availability percentage, time to detect or repair fault, time system in degraded mode, no down time, etc. </a:t>
            </a:r>
            <a:endParaRPr/>
          </a:p>
        </p:txBody>
      </p:sp>
      <p:sp>
        <p:nvSpPr>
          <p:cNvPr id="216" name="Google Shape;216;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Availability Quality Scenarios</a:t>
            </a:r>
            <a:endParaRPr/>
          </a:p>
        </p:txBody>
      </p:sp>
      <p:sp>
        <p:nvSpPr>
          <p:cNvPr id="222" name="Google Shape;222;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Scenarios must distinguish physical failures in the system and the software’s perception of the failure.</a:t>
            </a:r>
            <a:endParaRPr/>
          </a:p>
          <a:p>
            <a:pPr indent="-381000" lvl="1" marL="914400" rtl="0" algn="l">
              <a:spcBef>
                <a:spcPts val="0"/>
              </a:spcBef>
              <a:spcAft>
                <a:spcPts val="0"/>
              </a:spcAft>
              <a:buSzPts val="2400"/>
              <a:buChar char="○"/>
            </a:pPr>
            <a:r>
              <a:rPr lang="en"/>
              <a:t>Do not assume software is omniscient. </a:t>
            </a:r>
            <a:endParaRPr/>
          </a:p>
          <a:p>
            <a:pPr indent="-419100" lvl="0" marL="457200" rtl="0" algn="l">
              <a:spcBef>
                <a:spcPts val="0"/>
              </a:spcBef>
              <a:spcAft>
                <a:spcPts val="0"/>
              </a:spcAft>
              <a:buSzPts val="3000"/>
              <a:buChar char="●"/>
            </a:pPr>
            <a:r>
              <a:rPr lang="en"/>
              <a:t>Scenarios tend to deal with:</a:t>
            </a:r>
            <a:endParaRPr/>
          </a:p>
          <a:p>
            <a:pPr indent="-381000" lvl="1" marL="914400" rtl="0" algn="l">
              <a:spcBef>
                <a:spcPts val="0"/>
              </a:spcBef>
              <a:spcAft>
                <a:spcPts val="0"/>
              </a:spcAft>
              <a:buSzPts val="2400"/>
              <a:buChar char="○"/>
            </a:pPr>
            <a:r>
              <a:rPr lang="en"/>
              <a:t>Failure of a physical component or external system.</a:t>
            </a:r>
            <a:endParaRPr/>
          </a:p>
          <a:p>
            <a:pPr indent="-381000" lvl="1" marL="914400" rtl="0" algn="l">
              <a:spcBef>
                <a:spcPts val="0"/>
              </a:spcBef>
              <a:spcAft>
                <a:spcPts val="0"/>
              </a:spcAft>
              <a:buSzPts val="2400"/>
              <a:buChar char="○"/>
            </a:pPr>
            <a:r>
              <a:rPr lang="en"/>
              <a:t>Reconfiguration of the physical system.</a:t>
            </a:r>
            <a:endParaRPr/>
          </a:p>
          <a:p>
            <a:pPr indent="-381000" lvl="1" marL="914400" rtl="0" algn="l">
              <a:spcBef>
                <a:spcPts val="0"/>
              </a:spcBef>
              <a:spcAft>
                <a:spcPts val="0"/>
              </a:spcAft>
              <a:buSzPts val="2400"/>
              <a:buChar char="○"/>
            </a:pPr>
            <a:r>
              <a:rPr lang="en"/>
              <a:t>Maintenance or reconfiguration of the software.</a:t>
            </a:r>
            <a:br>
              <a:rPr lang="en"/>
            </a:br>
            <a:endParaRPr/>
          </a:p>
        </p:txBody>
      </p:sp>
      <p:sp>
        <p:nvSpPr>
          <p:cNvPr id="223" name="Google Shape;223;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Generic Availability Scenario</a:t>
            </a:r>
            <a:endParaRPr/>
          </a:p>
        </p:txBody>
      </p:sp>
      <p:sp>
        <p:nvSpPr>
          <p:cNvPr id="229" name="Google Shape;229;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b="1" lang="en" sz="2200"/>
              <a:t>Overview:</a:t>
            </a:r>
            <a:r>
              <a:rPr lang="en" sz="2200"/>
              <a:t> Description of the scenario.</a:t>
            </a:r>
            <a:endParaRPr sz="2200"/>
          </a:p>
          <a:p>
            <a:pPr indent="-368300" lvl="0" marL="457200" rtl="0" algn="l">
              <a:spcBef>
                <a:spcPts val="0"/>
              </a:spcBef>
              <a:spcAft>
                <a:spcPts val="0"/>
              </a:spcAft>
              <a:buSzPts val="2200"/>
              <a:buChar char="●"/>
            </a:pPr>
            <a:r>
              <a:rPr b="1" lang="en" sz="2200"/>
              <a:t>System/environment state:</a:t>
            </a:r>
            <a:r>
              <a:rPr lang="en" sz="2200"/>
              <a:t> The state of the system when the fault or failure occurs may also affect the desired system response. If the system has already failed and is not in normal mode, it may be desirable to shut it down. If this is the first failure, degradation of response time or functions may be preferred.</a:t>
            </a:r>
            <a:endParaRPr sz="2200"/>
          </a:p>
          <a:p>
            <a:pPr indent="-368300" lvl="0" marL="457200" rtl="0" algn="l">
              <a:spcBef>
                <a:spcPts val="0"/>
              </a:spcBef>
              <a:spcAft>
                <a:spcPts val="0"/>
              </a:spcAft>
              <a:buSzPts val="2200"/>
              <a:buChar char="●"/>
            </a:pPr>
            <a:r>
              <a:rPr b="1" lang="en" sz="2200"/>
              <a:t>External Stimulus: </a:t>
            </a:r>
            <a:r>
              <a:rPr lang="en" sz="2200"/>
              <a:t>Differentiate between internal and external origins of failure because desired system response may be different. Stimuli is an </a:t>
            </a:r>
            <a:r>
              <a:rPr i="1" lang="en" sz="2200"/>
              <a:t>omission</a:t>
            </a:r>
            <a:r>
              <a:rPr lang="en" sz="2200"/>
              <a:t> (a component fails to respond to an input), a </a:t>
            </a:r>
            <a:r>
              <a:rPr i="1" lang="en" sz="2200"/>
              <a:t>crash</a:t>
            </a:r>
            <a:r>
              <a:rPr lang="en" sz="2200"/>
              <a:t> (component repeatedly suffers omission faults), </a:t>
            </a:r>
            <a:r>
              <a:rPr i="1" lang="en" sz="2200"/>
              <a:t>timing </a:t>
            </a:r>
            <a:r>
              <a:rPr lang="en" sz="2200"/>
              <a:t>(a component responds but the response is early or late) or </a:t>
            </a:r>
            <a:r>
              <a:rPr i="1" lang="en" sz="2200"/>
              <a:t>response</a:t>
            </a:r>
            <a:r>
              <a:rPr lang="en" sz="2200"/>
              <a:t> (a component responds with an incorrect value).</a:t>
            </a:r>
            <a:endParaRPr sz="2200"/>
          </a:p>
        </p:txBody>
      </p:sp>
      <p:sp>
        <p:nvSpPr>
          <p:cNvPr id="230" name="Google Shape;230;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Generic Availability Scenario</a:t>
            </a:r>
            <a:endParaRPr/>
          </a:p>
        </p:txBody>
      </p:sp>
      <p:sp>
        <p:nvSpPr>
          <p:cNvPr id="236" name="Google Shape;236;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b="1" lang="en" sz="2200"/>
              <a:t>Required system behavior: </a:t>
            </a:r>
            <a:r>
              <a:rPr lang="en" sz="2200"/>
              <a:t>There are a number of possible reactions to a failure. Fault must be detected and isolated before any other response is possible. After the fault is detected, the system must recover from it. Actions include logging the failure, notifying selected users or other systems, taking actions to limit the damage caused by the fault, switching to a degraded mode with either less capacity or less function, shutting down external systems, or becoming unavailable during repair.</a:t>
            </a:r>
            <a:endParaRPr sz="2200"/>
          </a:p>
          <a:p>
            <a:pPr indent="-368300" lvl="0" marL="457200" rtl="0" algn="l">
              <a:spcBef>
                <a:spcPts val="0"/>
              </a:spcBef>
              <a:spcAft>
                <a:spcPts val="0"/>
              </a:spcAft>
              <a:buSzPts val="2200"/>
              <a:buChar char="●"/>
            </a:pPr>
            <a:r>
              <a:rPr b="1" lang="en" sz="2200"/>
              <a:t>Response measure: </a:t>
            </a:r>
            <a:r>
              <a:rPr lang="en" sz="2200"/>
              <a:t>Can specify an availability percentage, or it can specify a time to detect the fault, time to repair the fault, times or time intervals where system must be available, or duration for which the system must be available.</a:t>
            </a:r>
            <a:endParaRPr sz="2200"/>
          </a:p>
        </p:txBody>
      </p:sp>
      <p:sp>
        <p:nvSpPr>
          <p:cNvPr id="237" name="Google Shape;237;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Availability Scenario</a:t>
            </a:r>
            <a:endParaRPr/>
          </a:p>
        </p:txBody>
      </p:sp>
      <p:sp>
        <p:nvSpPr>
          <p:cNvPr id="243" name="Google Shape;243;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200"/>
              <a:t>Availability while adding new taps</a:t>
            </a:r>
            <a:endParaRPr b="1" sz="2200"/>
          </a:p>
          <a:p>
            <a:pPr indent="-355600" lvl="0" marL="457200" rtl="0" algn="l">
              <a:spcBef>
                <a:spcPts val="600"/>
              </a:spcBef>
              <a:spcAft>
                <a:spcPts val="0"/>
              </a:spcAft>
              <a:buSzPts val="2000"/>
              <a:buChar char="●"/>
            </a:pPr>
            <a:r>
              <a:rPr b="1" lang="en" sz="2000"/>
              <a:t>Overview:</a:t>
            </a:r>
            <a:r>
              <a:rPr lang="en" sz="2000"/>
              <a:t> How the system handles additional taps being added to the system.</a:t>
            </a:r>
            <a:endParaRPr sz="2000"/>
          </a:p>
          <a:p>
            <a:pPr indent="-355600" lvl="0" marL="457200" rtl="0" algn="l">
              <a:spcBef>
                <a:spcPts val="0"/>
              </a:spcBef>
              <a:spcAft>
                <a:spcPts val="0"/>
              </a:spcAft>
              <a:buSzPts val="2000"/>
              <a:buChar char="●"/>
            </a:pPr>
            <a:r>
              <a:rPr b="1" lang="en" sz="2000"/>
              <a:t>System/environment state: </a:t>
            </a:r>
            <a:r>
              <a:rPr lang="en" sz="2000"/>
              <a:t>The system is operating normally, without problems.</a:t>
            </a:r>
            <a:endParaRPr sz="2000"/>
          </a:p>
          <a:p>
            <a:pPr indent="-355600" lvl="0" marL="457200" rtl="0" algn="l">
              <a:spcBef>
                <a:spcPts val="0"/>
              </a:spcBef>
              <a:spcAft>
                <a:spcPts val="0"/>
              </a:spcAft>
              <a:buSzPts val="2000"/>
              <a:buChar char="●"/>
            </a:pPr>
            <a:r>
              <a:rPr b="1" lang="en" sz="2000"/>
              <a:t>External Stimulus: </a:t>
            </a:r>
            <a:r>
              <a:rPr lang="en" sz="2000"/>
              <a:t>A user powers up a new Kegboard on the network with six additional taps.</a:t>
            </a:r>
            <a:endParaRPr sz="2000"/>
          </a:p>
          <a:p>
            <a:pPr indent="-355600" lvl="0" marL="457200" rtl="0" algn="l">
              <a:spcBef>
                <a:spcPts val="0"/>
              </a:spcBef>
              <a:spcAft>
                <a:spcPts val="0"/>
              </a:spcAft>
              <a:buSzPts val="2000"/>
              <a:buChar char="●"/>
            </a:pPr>
            <a:r>
              <a:rPr b="1" lang="en" sz="2000"/>
              <a:t>Required system behavior: </a:t>
            </a:r>
            <a:r>
              <a:rPr lang="en" sz="2000"/>
              <a:t>The kegboards send init messages to the central Kegbot server. The server interrogates the kegboards and adds the additional taps to the inventory of taps. The system continues to service the existing taps without interruption.</a:t>
            </a:r>
            <a:endParaRPr sz="2000"/>
          </a:p>
          <a:p>
            <a:pPr indent="-355600" lvl="0" marL="457200" rtl="0" algn="l">
              <a:spcBef>
                <a:spcPts val="0"/>
              </a:spcBef>
              <a:spcAft>
                <a:spcPts val="0"/>
              </a:spcAft>
              <a:buSzPts val="2000"/>
              <a:buChar char="●"/>
            </a:pPr>
            <a:r>
              <a:rPr b="1" lang="en" sz="2000"/>
              <a:t>Response measure:</a:t>
            </a:r>
            <a:r>
              <a:rPr lang="en" sz="2000"/>
              <a:t> There is no interruption of service to existing taps. Within 1 second, the new kegboard is added to the administrative interface on the KegBot web server for administraton configuration.</a:t>
            </a:r>
            <a:endParaRPr sz="2000"/>
          </a:p>
        </p:txBody>
      </p:sp>
      <p:sp>
        <p:nvSpPr>
          <p:cNvPr id="244" name="Google Shape;244;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Availability Scenario 2</a:t>
            </a:r>
            <a:endParaRPr/>
          </a:p>
        </p:txBody>
      </p:sp>
      <p:sp>
        <p:nvSpPr>
          <p:cNvPr id="250" name="Google Shape;250;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Web server failure at e-commerce site</a:t>
            </a:r>
            <a:endParaRPr b="1" sz="1800"/>
          </a:p>
          <a:p>
            <a:pPr indent="-342900" lvl="0" marL="457200" rtl="0" algn="l">
              <a:spcBef>
                <a:spcPts val="600"/>
              </a:spcBef>
              <a:spcAft>
                <a:spcPts val="0"/>
              </a:spcAft>
              <a:buSzPts val="1800"/>
              <a:buChar char="●"/>
            </a:pPr>
            <a:r>
              <a:rPr b="1" lang="en" sz="1800"/>
              <a:t>Overview:</a:t>
            </a:r>
            <a:r>
              <a:rPr lang="en" sz="1800"/>
              <a:t> One of the client-facing web servers fails during transmission of client page update.</a:t>
            </a:r>
            <a:endParaRPr sz="1800"/>
          </a:p>
          <a:p>
            <a:pPr indent="-342900" lvl="0" marL="457200" rtl="0" algn="l">
              <a:spcBef>
                <a:spcPts val="0"/>
              </a:spcBef>
              <a:spcAft>
                <a:spcPts val="0"/>
              </a:spcAft>
              <a:buSzPts val="1800"/>
              <a:buChar char="●"/>
            </a:pPr>
            <a:r>
              <a:rPr b="1" lang="en" sz="1800"/>
              <a:t>System/environment state: </a:t>
            </a:r>
            <a:r>
              <a:rPr lang="en" sz="1800"/>
              <a:t>System is working correctly under normal load. Customer has generated a “add item to shopping cart” post, which was routed to web server &lt;X&gt; in transaction pool.</a:t>
            </a:r>
            <a:endParaRPr sz="1800"/>
          </a:p>
          <a:p>
            <a:pPr indent="-342900" lvl="0" marL="457200" rtl="0" algn="l">
              <a:spcBef>
                <a:spcPts val="0"/>
              </a:spcBef>
              <a:spcAft>
                <a:spcPts val="0"/>
              </a:spcAft>
              <a:buSzPts val="1800"/>
              <a:buChar char="●"/>
            </a:pPr>
            <a:r>
              <a:rPr b="1" lang="en" sz="1800"/>
              <a:t>External Stimulus: </a:t>
            </a:r>
            <a:r>
              <a:rPr lang="en" sz="1800"/>
              <a:t>Web server &lt;X&gt; crashes during response generation.</a:t>
            </a:r>
            <a:endParaRPr sz="1800"/>
          </a:p>
          <a:p>
            <a:pPr indent="-342900" lvl="0" marL="457200" rtl="0" algn="l">
              <a:spcBef>
                <a:spcPts val="0"/>
              </a:spcBef>
              <a:spcAft>
                <a:spcPts val="0"/>
              </a:spcAft>
              <a:buSzPts val="1800"/>
              <a:buChar char="●"/>
            </a:pPr>
            <a:r>
              <a:rPr b="1" lang="en" sz="1800"/>
              <a:t>Required system behavior: </a:t>
            </a:r>
            <a:r>
              <a:rPr lang="en" sz="1800"/>
              <a:t>Response page may be corrupted on client browser. Load balancer component no longer receives heartbeat message from web server and so removes it from the pool of available servers after 2s of missed messages, or upon next request sent to the server. Load balancer will remove the server from the pool of available servers. From client’s perspective, a page reload will be automatically routed to alternate server by load balancer and page will be correctly displayed.</a:t>
            </a:r>
            <a:endParaRPr sz="1800"/>
          </a:p>
          <a:p>
            <a:pPr indent="-342900" lvl="0" marL="457200" rtl="0" algn="l">
              <a:spcBef>
                <a:spcPts val="0"/>
              </a:spcBef>
              <a:spcAft>
                <a:spcPts val="0"/>
              </a:spcAft>
              <a:buSzPts val="1800"/>
              <a:buChar char="●"/>
            </a:pPr>
            <a:r>
              <a:rPr b="1" lang="en" sz="1800"/>
              <a:t>Response measure:</a:t>
            </a:r>
            <a:r>
              <a:rPr lang="en" sz="1800"/>
              <a:t> Upon client-side page refresh, client state and display contains state after last transaction. Time for re-routed refresh is equivalent to “standard” refresh (&lt;1 second 95% of the time).</a:t>
            </a:r>
            <a:endParaRPr sz="1800"/>
          </a:p>
        </p:txBody>
      </p:sp>
      <p:sp>
        <p:nvSpPr>
          <p:cNvPr id="251" name="Google Shape;251;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4"/>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Availability Tactics</a:t>
            </a:r>
            <a:endParaRPr b="1" sz="4800">
              <a:solidFill>
                <a:srgbClr val="FFFFFF"/>
              </a:solidFill>
            </a:endParaRPr>
          </a:p>
        </p:txBody>
      </p:sp>
      <p:sp>
        <p:nvSpPr>
          <p:cNvPr id="257" name="Google Shape;257;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Availability Tactics</a:t>
            </a:r>
            <a:endParaRPr/>
          </a:p>
        </p:txBody>
      </p:sp>
      <p:sp>
        <p:nvSpPr>
          <p:cNvPr id="263" name="Google Shape;263;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4" name="Google Shape;264;p35"/>
          <p:cNvPicPr preferRelativeResize="0"/>
          <p:nvPr/>
        </p:nvPicPr>
        <p:blipFill>
          <a:blip r:embed="rId3">
            <a:alphaModFix/>
          </a:blip>
          <a:stretch>
            <a:fillRect/>
          </a:stretch>
        </p:blipFill>
        <p:spPr>
          <a:xfrm>
            <a:off x="2111200" y="1533050"/>
            <a:ext cx="5040876" cy="5266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Detect Faults</a:t>
            </a:r>
            <a:endParaRPr/>
          </a:p>
        </p:txBody>
      </p:sp>
      <p:sp>
        <p:nvSpPr>
          <p:cNvPr id="270" name="Google Shape;270;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Before we can take action, the presence of a fault must be detected or anticipated.</a:t>
            </a:r>
            <a:endParaRPr/>
          </a:p>
          <a:p>
            <a:pPr indent="-419100" lvl="0" marL="457200" rtl="0" algn="l">
              <a:spcBef>
                <a:spcPts val="0"/>
              </a:spcBef>
              <a:spcAft>
                <a:spcPts val="0"/>
              </a:spcAft>
              <a:buSzPts val="3000"/>
              <a:buChar char="●"/>
            </a:pPr>
            <a:r>
              <a:rPr lang="en"/>
              <a:t>Ping/Echo:</a:t>
            </a:r>
            <a:endParaRPr/>
          </a:p>
          <a:p>
            <a:pPr indent="-381000" lvl="1" marL="914400" rtl="0" algn="l">
              <a:spcBef>
                <a:spcPts val="0"/>
              </a:spcBef>
              <a:spcAft>
                <a:spcPts val="0"/>
              </a:spcAft>
              <a:buSzPts val="2400"/>
              <a:buChar char="○"/>
            </a:pPr>
            <a:r>
              <a:rPr lang="en"/>
              <a:t>Asynchronous request/response message exchanged between nodes to determine reachability and round-trip delay.</a:t>
            </a:r>
            <a:endParaRPr/>
          </a:p>
          <a:p>
            <a:pPr indent="-381000" lvl="1" marL="914400" rtl="0" algn="l">
              <a:spcBef>
                <a:spcPts val="0"/>
              </a:spcBef>
              <a:spcAft>
                <a:spcPts val="0"/>
              </a:spcAft>
              <a:buSzPts val="2400"/>
              <a:buChar char="○"/>
            </a:pPr>
            <a:r>
              <a:rPr lang="en"/>
              <a:t>Echo determines that a pinged element is alive.</a:t>
            </a:r>
            <a:endParaRPr/>
          </a:p>
          <a:p>
            <a:pPr indent="-381000" lvl="1" marL="914400" rtl="0" algn="l">
              <a:spcBef>
                <a:spcPts val="0"/>
              </a:spcBef>
              <a:spcAft>
                <a:spcPts val="0"/>
              </a:spcAft>
              <a:buSzPts val="2400"/>
              <a:buChar char="○"/>
            </a:pPr>
            <a:r>
              <a:rPr lang="en"/>
              <a:t>Ping often sent be a system monitor.</a:t>
            </a:r>
            <a:endParaRPr/>
          </a:p>
          <a:p>
            <a:pPr indent="-381000" lvl="1" marL="914400" rtl="0" algn="l">
              <a:spcBef>
                <a:spcPts val="0"/>
              </a:spcBef>
              <a:spcAft>
                <a:spcPts val="0"/>
              </a:spcAft>
              <a:buSzPts val="2400"/>
              <a:buChar char="○"/>
            </a:pPr>
            <a:r>
              <a:rPr lang="en"/>
              <a:t>Time threshold determines how long to wait for the echo before timing out.</a:t>
            </a:r>
            <a:endParaRPr/>
          </a:p>
          <a:p>
            <a:pPr indent="-381000" lvl="1" marL="914400" rtl="0" algn="l">
              <a:spcBef>
                <a:spcPts val="0"/>
              </a:spcBef>
              <a:spcAft>
                <a:spcPts val="0"/>
              </a:spcAft>
              <a:buSzPts val="2400"/>
              <a:buChar char="○"/>
            </a:pPr>
            <a:r>
              <a:rPr lang="en"/>
              <a:t>Standard implementations available through IP. </a:t>
            </a:r>
            <a:endParaRPr/>
          </a:p>
        </p:txBody>
      </p:sp>
      <p:sp>
        <p:nvSpPr>
          <p:cNvPr id="271" name="Google Shape;271;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Detect Faults</a:t>
            </a:r>
            <a:endParaRPr/>
          </a:p>
        </p:txBody>
      </p:sp>
      <p:sp>
        <p:nvSpPr>
          <p:cNvPr id="277" name="Google Shape;277;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Monitor:</a:t>
            </a:r>
            <a:endParaRPr/>
          </a:p>
          <a:p>
            <a:pPr indent="-381000" lvl="1" marL="914400" rtl="0" algn="l">
              <a:spcBef>
                <a:spcPts val="0"/>
              </a:spcBef>
              <a:spcAft>
                <a:spcPts val="0"/>
              </a:spcAft>
              <a:buSzPts val="2400"/>
              <a:buChar char="○"/>
            </a:pPr>
            <a:r>
              <a:rPr lang="en"/>
              <a:t>Element that monitors the health of processes, CPUs, I/O, memory, etc.</a:t>
            </a:r>
            <a:endParaRPr/>
          </a:p>
          <a:p>
            <a:pPr indent="-381000" lvl="1" marL="914400" rtl="0" algn="l">
              <a:spcBef>
                <a:spcPts val="0"/>
              </a:spcBef>
              <a:spcAft>
                <a:spcPts val="0"/>
              </a:spcAft>
              <a:buSzPts val="2400"/>
              <a:buChar char="○"/>
            </a:pPr>
            <a:r>
              <a:rPr lang="en"/>
              <a:t>Can detect failure or congestion in network and shared resources,initiate system self-tests, and detect timing issues.</a:t>
            </a:r>
            <a:endParaRPr/>
          </a:p>
          <a:p>
            <a:pPr indent="-381000" lvl="2" marL="1371600" rtl="0" algn="l">
              <a:spcBef>
                <a:spcPts val="0"/>
              </a:spcBef>
              <a:spcAft>
                <a:spcPts val="0"/>
              </a:spcAft>
              <a:buSzPts val="2400"/>
              <a:buChar char="■"/>
            </a:pPr>
            <a:r>
              <a:rPr lang="en"/>
              <a:t>“Watchdog” that monitors overall system.</a:t>
            </a:r>
            <a:endParaRPr/>
          </a:p>
          <a:p>
            <a:pPr indent="-419100" lvl="0" marL="457200" rtl="0" algn="l">
              <a:spcBef>
                <a:spcPts val="0"/>
              </a:spcBef>
              <a:spcAft>
                <a:spcPts val="0"/>
              </a:spcAft>
              <a:buSzPts val="3000"/>
              <a:buChar char="●"/>
            </a:pPr>
            <a:r>
              <a:rPr lang="en"/>
              <a:t>Heartbeat:</a:t>
            </a:r>
            <a:endParaRPr/>
          </a:p>
          <a:p>
            <a:pPr indent="-381000" lvl="1" marL="914400" rtl="0" algn="l">
              <a:spcBef>
                <a:spcPts val="0"/>
              </a:spcBef>
              <a:spcAft>
                <a:spcPts val="0"/>
              </a:spcAft>
              <a:buSzPts val="2400"/>
              <a:buChar char="○"/>
            </a:pPr>
            <a:r>
              <a:rPr lang="en"/>
              <a:t>Message exchange between monitor and a process.</a:t>
            </a:r>
            <a:endParaRPr/>
          </a:p>
          <a:p>
            <a:pPr indent="-381000" lvl="1" marL="914400" rtl="0" algn="l">
              <a:spcBef>
                <a:spcPts val="0"/>
              </a:spcBef>
              <a:spcAft>
                <a:spcPts val="0"/>
              </a:spcAft>
              <a:buSzPts val="2400"/>
              <a:buChar char="○"/>
            </a:pPr>
            <a:r>
              <a:rPr lang="en"/>
              <a:t>Process resets watchdog timer in monitor.</a:t>
            </a:r>
            <a:endParaRPr/>
          </a:p>
          <a:p>
            <a:pPr indent="-381000" lvl="1" marL="914400" rtl="0" algn="l">
              <a:spcBef>
                <a:spcPts val="0"/>
              </a:spcBef>
              <a:spcAft>
                <a:spcPts val="0"/>
              </a:spcAft>
              <a:buSzPts val="2400"/>
              <a:buChar char="○"/>
            </a:pPr>
            <a:r>
              <a:rPr lang="en"/>
              <a:t>Often merged with other control messages to avoid performance or scalability issues.</a:t>
            </a:r>
            <a:endParaRPr/>
          </a:p>
          <a:p>
            <a:pPr indent="-381000" lvl="1" marL="914400" rtl="0" algn="l">
              <a:spcBef>
                <a:spcPts val="0"/>
              </a:spcBef>
              <a:spcAft>
                <a:spcPts val="0"/>
              </a:spcAft>
              <a:buSzPts val="2400"/>
              <a:buChar char="○"/>
            </a:pPr>
            <a:r>
              <a:rPr lang="en"/>
              <a:t>Difference with ping: process has the responsibility.</a:t>
            </a:r>
            <a:endParaRPr/>
          </a:p>
        </p:txBody>
      </p:sp>
      <p:sp>
        <p:nvSpPr>
          <p:cNvPr id="278" name="Google Shape;278;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Availability</a:t>
            </a:r>
            <a:endParaRPr/>
          </a:p>
        </p:txBody>
      </p:sp>
      <p:sp>
        <p:nvSpPr>
          <p:cNvPr id="64" name="Google Shape;64;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Closely related to security and performance.</a:t>
            </a:r>
            <a:endParaRPr/>
          </a:p>
          <a:p>
            <a:pPr indent="-381000" lvl="1" marL="914400" rtl="0" algn="l">
              <a:spcBef>
                <a:spcPts val="0"/>
              </a:spcBef>
              <a:spcAft>
                <a:spcPts val="0"/>
              </a:spcAft>
              <a:buSzPts val="2400"/>
              <a:buChar char="○"/>
            </a:pPr>
            <a:r>
              <a:rPr lang="en"/>
              <a:t>Security: A DDOS attack is designed to make the system unavailable.</a:t>
            </a:r>
            <a:endParaRPr/>
          </a:p>
          <a:p>
            <a:pPr indent="-381000" lvl="1" marL="914400" rtl="0" algn="l">
              <a:spcBef>
                <a:spcPts val="0"/>
              </a:spcBef>
              <a:spcAft>
                <a:spcPts val="0"/>
              </a:spcAft>
              <a:buSzPts val="2400"/>
              <a:buChar char="○"/>
            </a:pPr>
            <a:r>
              <a:rPr lang="en"/>
              <a:t>Performance: Has the system failed, or is it recovering or limiting the damage from a hazard?</a:t>
            </a:r>
            <a:endParaRPr/>
          </a:p>
          <a:p>
            <a:pPr indent="-419100" lvl="0" marL="457200" rtl="0" algn="l">
              <a:spcBef>
                <a:spcPts val="0"/>
              </a:spcBef>
              <a:spcAft>
                <a:spcPts val="0"/>
              </a:spcAft>
              <a:buSzPts val="3000"/>
              <a:buChar char="●"/>
            </a:pPr>
            <a:r>
              <a:rPr lang="en"/>
              <a:t>Availability is about minimizing outage time by mitigating faults.</a:t>
            </a:r>
            <a:endParaRPr/>
          </a:p>
          <a:p>
            <a:pPr indent="-381000" lvl="1" marL="914400" rtl="0" algn="l">
              <a:spcBef>
                <a:spcPts val="0"/>
              </a:spcBef>
              <a:spcAft>
                <a:spcPts val="0"/>
              </a:spcAft>
              <a:buSzPts val="2400"/>
              <a:buChar char="○"/>
            </a:pPr>
            <a:r>
              <a:rPr lang="en"/>
              <a:t>A </a:t>
            </a:r>
            <a:r>
              <a:rPr b="1" lang="en"/>
              <a:t>failure</a:t>
            </a:r>
            <a:r>
              <a:rPr lang="en"/>
              <a:t> is a visible deviation from expected behavior (crash, incorrect output).</a:t>
            </a:r>
            <a:endParaRPr/>
          </a:p>
          <a:p>
            <a:pPr indent="-381000" lvl="1" marL="914400" rtl="0" algn="l">
              <a:spcBef>
                <a:spcPts val="0"/>
              </a:spcBef>
              <a:spcAft>
                <a:spcPts val="0"/>
              </a:spcAft>
              <a:buSzPts val="2400"/>
              <a:buChar char="○"/>
            </a:pPr>
            <a:r>
              <a:rPr lang="en"/>
              <a:t>Failures are caused by </a:t>
            </a:r>
            <a:r>
              <a:rPr b="1" lang="en"/>
              <a:t>faults</a:t>
            </a:r>
            <a:r>
              <a:rPr lang="en"/>
              <a:t> - a mistake in the source code.</a:t>
            </a:r>
            <a:endParaRPr/>
          </a:p>
        </p:txBody>
      </p:sp>
      <p:sp>
        <p:nvSpPr>
          <p:cNvPr id="65" name="Google Shape;65;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Detect Faults</a:t>
            </a:r>
            <a:endParaRPr/>
          </a:p>
        </p:txBody>
      </p:sp>
      <p:sp>
        <p:nvSpPr>
          <p:cNvPr id="284" name="Google Shape;284;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Time Stamp:</a:t>
            </a:r>
            <a:endParaRPr/>
          </a:p>
          <a:p>
            <a:pPr indent="-381000" lvl="1" marL="914400" rtl="0" algn="l">
              <a:spcBef>
                <a:spcPts val="0"/>
              </a:spcBef>
              <a:spcAft>
                <a:spcPts val="0"/>
              </a:spcAft>
              <a:buSzPts val="2400"/>
              <a:buChar char="○"/>
            </a:pPr>
            <a:r>
              <a:rPr lang="en"/>
              <a:t>Detect incorrect sequences of events.</a:t>
            </a:r>
            <a:endParaRPr/>
          </a:p>
          <a:p>
            <a:pPr indent="-381000" lvl="1" marL="914400" rtl="0" algn="l">
              <a:spcBef>
                <a:spcPts val="0"/>
              </a:spcBef>
              <a:spcAft>
                <a:spcPts val="0"/>
              </a:spcAft>
              <a:buSzPts val="2400"/>
              <a:buChar char="○"/>
            </a:pPr>
            <a:r>
              <a:rPr lang="en"/>
              <a:t>Time stamps established using local clocks.</a:t>
            </a:r>
            <a:endParaRPr/>
          </a:p>
          <a:p>
            <a:pPr indent="-381000" lvl="1" marL="914400" rtl="0" algn="l">
              <a:spcBef>
                <a:spcPts val="0"/>
              </a:spcBef>
              <a:spcAft>
                <a:spcPts val="0"/>
              </a:spcAft>
              <a:buSzPts val="2400"/>
              <a:buChar char="○"/>
            </a:pPr>
            <a:r>
              <a:rPr lang="en"/>
              <a:t>Can use a sequence number of time is not important</a:t>
            </a:r>
            <a:endParaRPr/>
          </a:p>
          <a:p>
            <a:pPr indent="-419100" lvl="0" marL="457200" rtl="0" algn="l">
              <a:spcBef>
                <a:spcPts val="0"/>
              </a:spcBef>
              <a:spcAft>
                <a:spcPts val="0"/>
              </a:spcAft>
              <a:buSzPts val="3000"/>
              <a:buChar char="●"/>
            </a:pPr>
            <a:r>
              <a:rPr lang="en"/>
              <a:t>Sanity Check/Condition Monitoring:</a:t>
            </a:r>
            <a:endParaRPr/>
          </a:p>
          <a:p>
            <a:pPr indent="-381000" lvl="1" marL="914400" rtl="0" algn="l">
              <a:spcBef>
                <a:spcPts val="0"/>
              </a:spcBef>
              <a:spcAft>
                <a:spcPts val="0"/>
              </a:spcAft>
              <a:buSzPts val="2400"/>
              <a:buChar char="○"/>
            </a:pPr>
            <a:r>
              <a:rPr lang="en"/>
              <a:t>Checks validity or reasonableness of specific </a:t>
            </a:r>
            <a:r>
              <a:rPr lang="en"/>
              <a:t>operations</a:t>
            </a:r>
            <a:r>
              <a:rPr lang="en"/>
              <a:t> or outputs of a component. </a:t>
            </a:r>
            <a:endParaRPr/>
          </a:p>
          <a:p>
            <a:pPr indent="-381000" lvl="1" marL="914400" rtl="0" algn="l">
              <a:spcBef>
                <a:spcPts val="0"/>
              </a:spcBef>
              <a:spcAft>
                <a:spcPts val="0"/>
              </a:spcAft>
              <a:buSzPts val="2400"/>
              <a:buChar char="○"/>
            </a:pPr>
            <a:r>
              <a:rPr lang="en"/>
              <a:t>Requires well-specified properties.</a:t>
            </a:r>
            <a:endParaRPr/>
          </a:p>
          <a:p>
            <a:pPr indent="-381000" lvl="1" marL="914400" rtl="0" algn="l">
              <a:spcBef>
                <a:spcPts val="0"/>
              </a:spcBef>
              <a:spcAft>
                <a:spcPts val="0"/>
              </a:spcAft>
              <a:buSzPts val="2400"/>
              <a:buChar char="○"/>
            </a:pPr>
            <a:r>
              <a:rPr lang="en"/>
              <a:t>E</a:t>
            </a:r>
            <a:r>
              <a:rPr lang="en"/>
              <a:t>mployed at interfaces to examine information flow.</a:t>
            </a:r>
            <a:endParaRPr/>
          </a:p>
          <a:p>
            <a:pPr indent="-381000" lvl="1" marL="914400" rtl="0" algn="l">
              <a:spcBef>
                <a:spcPts val="0"/>
              </a:spcBef>
              <a:spcAft>
                <a:spcPts val="0"/>
              </a:spcAft>
              <a:buSzPts val="2400"/>
              <a:buChar char="○"/>
            </a:pPr>
            <a:r>
              <a:rPr lang="en"/>
              <a:t>Monitor must be simple to avoid introducing new errors through the overhead of monitoring.</a:t>
            </a:r>
            <a:endParaRPr/>
          </a:p>
        </p:txBody>
      </p:sp>
      <p:sp>
        <p:nvSpPr>
          <p:cNvPr id="285" name="Google Shape;285;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Detect Faults</a:t>
            </a:r>
            <a:endParaRPr/>
          </a:p>
        </p:txBody>
      </p:sp>
      <p:sp>
        <p:nvSpPr>
          <p:cNvPr id="291" name="Google Shape;291;p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Voting:</a:t>
            </a:r>
            <a:endParaRPr/>
          </a:p>
          <a:p>
            <a:pPr indent="-381000" lvl="1" marL="914400" rtl="0" algn="l">
              <a:spcBef>
                <a:spcPts val="0"/>
              </a:spcBef>
              <a:spcAft>
                <a:spcPts val="0"/>
              </a:spcAft>
              <a:buSzPts val="2400"/>
              <a:buChar char="○"/>
            </a:pPr>
            <a:r>
              <a:rPr lang="en"/>
              <a:t>Run three elements that “do the same job”, apply same input to each, then compare the output.</a:t>
            </a:r>
            <a:endParaRPr/>
          </a:p>
          <a:p>
            <a:pPr indent="-381000" lvl="2" marL="1371600" rtl="0" algn="l">
              <a:spcBef>
                <a:spcPts val="0"/>
              </a:spcBef>
              <a:spcAft>
                <a:spcPts val="0"/>
              </a:spcAft>
              <a:buSzPts val="2400"/>
              <a:buChar char="■"/>
            </a:pPr>
            <a:r>
              <a:rPr lang="en"/>
              <a:t>Often three copies of the same process.</a:t>
            </a:r>
            <a:endParaRPr/>
          </a:p>
          <a:p>
            <a:pPr indent="-381000" lvl="1" marL="914400" rtl="0" algn="l">
              <a:spcBef>
                <a:spcPts val="0"/>
              </a:spcBef>
              <a:spcAft>
                <a:spcPts val="0"/>
              </a:spcAft>
              <a:buSzPts val="2400"/>
              <a:buChar char="○"/>
            </a:pPr>
            <a:r>
              <a:rPr lang="en"/>
              <a:t>Detect inconsistency among the three output states.</a:t>
            </a:r>
            <a:endParaRPr/>
          </a:p>
          <a:p>
            <a:pPr indent="-381000" lvl="1" marL="914400" rtl="0" algn="l">
              <a:spcBef>
                <a:spcPts val="0"/>
              </a:spcBef>
              <a:spcAft>
                <a:spcPts val="0"/>
              </a:spcAft>
              <a:buSzPts val="2400"/>
              <a:buChar char="○"/>
            </a:pPr>
            <a:r>
              <a:rPr lang="en"/>
              <a:t>If there are disagreements, report a fault.</a:t>
            </a:r>
            <a:endParaRPr/>
          </a:p>
          <a:p>
            <a:pPr indent="-381000" lvl="1" marL="914400" rtl="0" algn="l">
              <a:spcBef>
                <a:spcPts val="0"/>
              </a:spcBef>
              <a:spcAft>
                <a:spcPts val="0"/>
              </a:spcAft>
              <a:buSzPts val="2400"/>
              <a:buChar char="○"/>
            </a:pPr>
            <a:r>
              <a:rPr lang="en"/>
              <a:t>Use majority as the “official” output.</a:t>
            </a:r>
            <a:endParaRPr/>
          </a:p>
        </p:txBody>
      </p:sp>
      <p:sp>
        <p:nvSpPr>
          <p:cNvPr id="292" name="Google Shape;292;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Failure Recovery</a:t>
            </a:r>
            <a:endParaRPr/>
          </a:p>
        </p:txBody>
      </p:sp>
      <p:sp>
        <p:nvSpPr>
          <p:cNvPr id="298" name="Google Shape;298;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Prevention-and-repair tactics attempt to retry computations or introduce redundancy.</a:t>
            </a:r>
            <a:endParaRPr/>
          </a:p>
          <a:p>
            <a:pPr indent="-419100" lvl="0" marL="457200" rtl="0" algn="l">
              <a:spcBef>
                <a:spcPts val="0"/>
              </a:spcBef>
              <a:spcAft>
                <a:spcPts val="0"/>
              </a:spcAft>
              <a:buSzPts val="3000"/>
              <a:buChar char="●"/>
            </a:pPr>
            <a:r>
              <a:rPr lang="en"/>
              <a:t>Active Redundancy (Hot Spare):</a:t>
            </a:r>
            <a:endParaRPr/>
          </a:p>
          <a:p>
            <a:pPr indent="-381000" lvl="1" marL="914400" rtl="0" algn="l">
              <a:spcBef>
                <a:spcPts val="0"/>
              </a:spcBef>
              <a:spcAft>
                <a:spcPts val="0"/>
              </a:spcAft>
              <a:buSzPts val="2400"/>
              <a:buChar char="○"/>
            </a:pPr>
            <a:r>
              <a:rPr lang="en"/>
              <a:t>A protection group is a group of processing nodes where one or more nodes are “active,” with the remaining nodes serving as redundant spares.</a:t>
            </a:r>
            <a:endParaRPr/>
          </a:p>
          <a:p>
            <a:pPr indent="-381000" lvl="1" marL="914400" rtl="0" algn="l">
              <a:spcBef>
                <a:spcPts val="0"/>
              </a:spcBef>
              <a:spcAft>
                <a:spcPts val="0"/>
              </a:spcAft>
              <a:buSzPts val="2400"/>
              <a:buChar char="○"/>
            </a:pPr>
            <a:r>
              <a:rPr lang="en"/>
              <a:t>In this configuration, all nodes (active or redundant) process input in parallel, allowing redundant spares to synchronize with active nodes.</a:t>
            </a:r>
            <a:endParaRPr/>
          </a:p>
          <a:p>
            <a:pPr indent="-381000" lvl="1" marL="914400" rtl="0" algn="l">
              <a:spcBef>
                <a:spcPts val="0"/>
              </a:spcBef>
              <a:spcAft>
                <a:spcPts val="0"/>
              </a:spcAft>
              <a:buSzPts val="2400"/>
              <a:buChar char="○"/>
            </a:pPr>
            <a:r>
              <a:rPr lang="en"/>
              <a:t>Because redundant nodes has identical state, it can take over from a failed element in milliseconds.</a:t>
            </a:r>
            <a:endParaRPr/>
          </a:p>
        </p:txBody>
      </p:sp>
      <p:sp>
        <p:nvSpPr>
          <p:cNvPr id="299" name="Google Shape;299;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Failure Recovery</a:t>
            </a:r>
            <a:endParaRPr/>
          </a:p>
        </p:txBody>
      </p:sp>
      <p:sp>
        <p:nvSpPr>
          <p:cNvPr id="305" name="Google Shape;305;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Passive Redundancy (Warm Spare):</a:t>
            </a:r>
            <a:endParaRPr/>
          </a:p>
          <a:p>
            <a:pPr indent="-381000" lvl="1" marL="914400" rtl="0" algn="l">
              <a:spcBef>
                <a:spcPts val="0"/>
              </a:spcBef>
              <a:spcAft>
                <a:spcPts val="0"/>
              </a:spcAft>
              <a:buSzPts val="2400"/>
              <a:buChar char="○"/>
            </a:pPr>
            <a:r>
              <a:rPr lang="en"/>
              <a:t>Only active members of a production group process input, and provide redundant spares with status updates.</a:t>
            </a:r>
            <a:endParaRPr/>
          </a:p>
          <a:p>
            <a:pPr indent="-381000" lvl="1" marL="914400" rtl="0" algn="l">
              <a:spcBef>
                <a:spcPts val="0"/>
              </a:spcBef>
              <a:spcAft>
                <a:spcPts val="0"/>
              </a:spcAft>
              <a:buSzPts val="2400"/>
              <a:buChar char="○"/>
            </a:pPr>
            <a:r>
              <a:rPr lang="en"/>
              <a:t>State of redundant nodes is only loosely coupled to active nodes. </a:t>
            </a:r>
            <a:endParaRPr/>
          </a:p>
          <a:p>
            <a:pPr indent="-381000" lvl="1" marL="914400" rtl="0" algn="l">
              <a:spcBef>
                <a:spcPts val="0"/>
              </a:spcBef>
              <a:spcAft>
                <a:spcPts val="0"/>
              </a:spcAft>
              <a:buSzPts val="2400"/>
              <a:buChar char="○"/>
            </a:pPr>
            <a:r>
              <a:rPr lang="en"/>
              <a:t>Enables availability with lower performance cost.</a:t>
            </a:r>
            <a:endParaRPr/>
          </a:p>
          <a:p>
            <a:pPr indent="-419100" lvl="0" marL="457200" rtl="0" algn="l">
              <a:spcBef>
                <a:spcPts val="0"/>
              </a:spcBef>
              <a:spcAft>
                <a:spcPts val="0"/>
              </a:spcAft>
              <a:buSzPts val="3000"/>
              <a:buChar char="●"/>
            </a:pPr>
            <a:r>
              <a:rPr lang="en"/>
              <a:t>Spare (Cold Spare):</a:t>
            </a:r>
            <a:endParaRPr/>
          </a:p>
          <a:p>
            <a:pPr indent="-381000" lvl="1" marL="914400" rtl="0" algn="l">
              <a:spcBef>
                <a:spcPts val="0"/>
              </a:spcBef>
              <a:spcAft>
                <a:spcPts val="0"/>
              </a:spcAft>
              <a:buSzPts val="2400"/>
              <a:buChar char="○"/>
            </a:pPr>
            <a:r>
              <a:rPr lang="en"/>
              <a:t>Redundant nodes remain out of service until a failure occurs, then they replace the active nodes.</a:t>
            </a:r>
            <a:endParaRPr/>
          </a:p>
          <a:p>
            <a:pPr indent="-381000" lvl="1" marL="914400" rtl="0" algn="l">
              <a:spcBef>
                <a:spcPts val="0"/>
              </a:spcBef>
              <a:spcAft>
                <a:spcPts val="0"/>
              </a:spcAft>
              <a:buSzPts val="2400"/>
              <a:buChar char="○"/>
            </a:pPr>
            <a:r>
              <a:rPr lang="en"/>
              <a:t>Poor recovery performance, but improves reliability.</a:t>
            </a:r>
            <a:endParaRPr/>
          </a:p>
        </p:txBody>
      </p:sp>
      <p:sp>
        <p:nvSpPr>
          <p:cNvPr id="306" name="Google Shape;306;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0" name="Shape 310"/>
        <p:cNvGrpSpPr/>
        <p:nvPr/>
      </p:nvGrpSpPr>
      <p:grpSpPr>
        <a:xfrm>
          <a:off x="0" y="0"/>
          <a:ext cx="0" cy="0"/>
          <a:chOff x="0" y="0"/>
          <a:chExt cx="0" cy="0"/>
        </a:xfrm>
      </p:grpSpPr>
      <p:sp>
        <p:nvSpPr>
          <p:cNvPr id="311" name="Google Shape;311;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Failure Recovery</a:t>
            </a:r>
            <a:endParaRPr/>
          </a:p>
        </p:txBody>
      </p:sp>
      <p:sp>
        <p:nvSpPr>
          <p:cNvPr id="312" name="Google Shape;312;p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Exception Handling:</a:t>
            </a:r>
            <a:endParaRPr/>
          </a:p>
          <a:p>
            <a:pPr indent="-381000" lvl="1" marL="914400" rtl="0" algn="l">
              <a:spcBef>
                <a:spcPts val="0"/>
              </a:spcBef>
              <a:spcAft>
                <a:spcPts val="0"/>
              </a:spcAft>
              <a:buSzPts val="2400"/>
              <a:buChar char="○"/>
            </a:pPr>
            <a:r>
              <a:rPr lang="en"/>
              <a:t>Once an exception is detected, the system must handle it.</a:t>
            </a:r>
            <a:endParaRPr/>
          </a:p>
          <a:p>
            <a:pPr indent="-381000" lvl="1" marL="914400" rtl="0" algn="l">
              <a:spcBef>
                <a:spcPts val="0"/>
              </a:spcBef>
              <a:spcAft>
                <a:spcPts val="0"/>
              </a:spcAft>
              <a:buSzPts val="2400"/>
              <a:buChar char="○"/>
            </a:pPr>
            <a:r>
              <a:rPr lang="en"/>
              <a:t>Easiest thing to do is crash, but this is not desirable.</a:t>
            </a:r>
            <a:endParaRPr/>
          </a:p>
          <a:p>
            <a:pPr indent="-381000" lvl="1" marL="914400" rtl="0" algn="l">
              <a:spcBef>
                <a:spcPts val="0"/>
              </a:spcBef>
              <a:spcAft>
                <a:spcPts val="0"/>
              </a:spcAft>
              <a:buSzPts val="2400"/>
              <a:buChar char="○"/>
            </a:pPr>
            <a:r>
              <a:rPr lang="en"/>
              <a:t>Offer error messages, details on why the program failed (cause and location of the failure).</a:t>
            </a:r>
            <a:endParaRPr/>
          </a:p>
          <a:p>
            <a:pPr indent="-381000" lvl="1" marL="914400" rtl="0" algn="l">
              <a:spcBef>
                <a:spcPts val="0"/>
              </a:spcBef>
              <a:spcAft>
                <a:spcPts val="0"/>
              </a:spcAft>
              <a:buSzPts val="2400"/>
              <a:buChar char="○"/>
            </a:pPr>
            <a:r>
              <a:rPr lang="en"/>
              <a:t>Mask the fault and restore the program to a usable state or retry an operation.</a:t>
            </a:r>
            <a:endParaRPr/>
          </a:p>
          <a:p>
            <a:pPr indent="-419100" lvl="0" marL="457200" rtl="0" algn="l">
              <a:spcBef>
                <a:spcPts val="0"/>
              </a:spcBef>
              <a:spcAft>
                <a:spcPts val="0"/>
              </a:spcAft>
              <a:buSzPts val="3000"/>
              <a:buChar char="●"/>
            </a:pPr>
            <a:r>
              <a:rPr lang="en"/>
              <a:t>Rollback:</a:t>
            </a:r>
            <a:endParaRPr/>
          </a:p>
          <a:p>
            <a:pPr indent="-381000" lvl="1" marL="914400" rtl="0" algn="l">
              <a:spcBef>
                <a:spcPts val="0"/>
              </a:spcBef>
              <a:spcAft>
                <a:spcPts val="0"/>
              </a:spcAft>
              <a:buSzPts val="2400"/>
              <a:buChar char="○"/>
            </a:pPr>
            <a:r>
              <a:rPr lang="en"/>
              <a:t>Revert to a known good state (“rollback line”).</a:t>
            </a:r>
            <a:endParaRPr/>
          </a:p>
          <a:p>
            <a:pPr indent="-381000" lvl="1" marL="914400" rtl="0" algn="l">
              <a:spcBef>
                <a:spcPts val="0"/>
              </a:spcBef>
              <a:spcAft>
                <a:spcPts val="0"/>
              </a:spcAft>
              <a:buSzPts val="2400"/>
              <a:buChar char="○"/>
            </a:pPr>
            <a:r>
              <a:rPr lang="en"/>
              <a:t>Continue from restored state. </a:t>
            </a:r>
            <a:endParaRPr/>
          </a:p>
          <a:p>
            <a:pPr indent="-381000" lvl="1" marL="914400" rtl="0" algn="l">
              <a:spcBef>
                <a:spcPts val="0"/>
              </a:spcBef>
              <a:spcAft>
                <a:spcPts val="0"/>
              </a:spcAft>
              <a:buSzPts val="2400"/>
              <a:buChar char="○"/>
            </a:pPr>
            <a:r>
              <a:rPr lang="en"/>
              <a:t>Often paired with redundancy.</a:t>
            </a:r>
            <a:endParaRPr/>
          </a:p>
          <a:p>
            <a:pPr indent="-381000" lvl="1" marL="914400" rtl="0" algn="l">
              <a:spcBef>
                <a:spcPts val="0"/>
              </a:spcBef>
              <a:spcAft>
                <a:spcPts val="0"/>
              </a:spcAft>
              <a:buSzPts val="2400"/>
              <a:buChar char="○"/>
            </a:pPr>
            <a:r>
              <a:rPr lang="en"/>
              <a:t>Can update stored state when </a:t>
            </a:r>
            <a:r>
              <a:rPr lang="en"/>
              <a:t>convenient</a:t>
            </a:r>
            <a:r>
              <a:rPr lang="en"/>
              <a:t>.</a:t>
            </a:r>
            <a:endParaRPr/>
          </a:p>
        </p:txBody>
      </p:sp>
      <p:sp>
        <p:nvSpPr>
          <p:cNvPr id="313" name="Google Shape;313;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Failure Recovery</a:t>
            </a:r>
            <a:endParaRPr/>
          </a:p>
        </p:txBody>
      </p:sp>
      <p:sp>
        <p:nvSpPr>
          <p:cNvPr id="319" name="Google Shape;319;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Retry:</a:t>
            </a:r>
            <a:endParaRPr/>
          </a:p>
          <a:p>
            <a:pPr indent="-381000" lvl="1" marL="914400" rtl="0" algn="l">
              <a:spcBef>
                <a:spcPts val="0"/>
              </a:spcBef>
              <a:spcAft>
                <a:spcPts val="0"/>
              </a:spcAft>
              <a:buSzPts val="2400"/>
              <a:buChar char="○"/>
            </a:pPr>
            <a:r>
              <a:rPr lang="en"/>
              <a:t>Assumes fault is transient. Retries the failed operation. Often used in networked environments.</a:t>
            </a:r>
            <a:endParaRPr/>
          </a:p>
          <a:p>
            <a:pPr indent="-381000" lvl="1" marL="914400" rtl="0" algn="l">
              <a:spcBef>
                <a:spcPts val="0"/>
              </a:spcBef>
              <a:spcAft>
                <a:spcPts val="0"/>
              </a:spcAft>
              <a:buSzPts val="2400"/>
              <a:buChar char="○"/>
            </a:pPr>
            <a:r>
              <a:rPr lang="en"/>
              <a:t>Limit number of retries.</a:t>
            </a:r>
            <a:endParaRPr/>
          </a:p>
          <a:p>
            <a:pPr indent="-419100" lvl="0" marL="457200" rtl="0" algn="l">
              <a:spcBef>
                <a:spcPts val="0"/>
              </a:spcBef>
              <a:spcAft>
                <a:spcPts val="0"/>
              </a:spcAft>
              <a:buSzPts val="3000"/>
              <a:buChar char="●"/>
            </a:pPr>
            <a:r>
              <a:rPr lang="en"/>
              <a:t>Ignore Faulty Behavior:</a:t>
            </a:r>
            <a:endParaRPr/>
          </a:p>
          <a:p>
            <a:pPr indent="-381000" lvl="1" marL="914400" rtl="0" algn="l">
              <a:spcBef>
                <a:spcPts val="0"/>
              </a:spcBef>
              <a:spcAft>
                <a:spcPts val="0"/>
              </a:spcAft>
              <a:buSzPts val="2400"/>
              <a:buChar char="○"/>
            </a:pPr>
            <a:r>
              <a:rPr lang="en"/>
              <a:t>Block all messages from a source known to be faulty</a:t>
            </a:r>
            <a:endParaRPr/>
          </a:p>
          <a:p>
            <a:pPr indent="-381000" lvl="1" marL="914400" rtl="0" algn="l">
              <a:spcBef>
                <a:spcPts val="0"/>
              </a:spcBef>
              <a:spcAft>
                <a:spcPts val="0"/>
              </a:spcAft>
              <a:buSzPts val="2400"/>
              <a:buChar char="○"/>
            </a:pPr>
            <a:r>
              <a:rPr lang="en"/>
              <a:t>Common tactic for avoiding DDOS attacks.</a:t>
            </a:r>
            <a:endParaRPr/>
          </a:p>
          <a:p>
            <a:pPr indent="-419100" lvl="0" marL="457200" rtl="0" algn="l">
              <a:spcBef>
                <a:spcPts val="0"/>
              </a:spcBef>
              <a:spcAft>
                <a:spcPts val="0"/>
              </a:spcAft>
              <a:buSzPts val="3000"/>
              <a:buChar char="●"/>
            </a:pPr>
            <a:r>
              <a:rPr lang="en"/>
              <a:t>Degradation:</a:t>
            </a:r>
            <a:endParaRPr/>
          </a:p>
          <a:p>
            <a:pPr indent="-381000" lvl="1" marL="914400" rtl="0" algn="l">
              <a:spcBef>
                <a:spcPts val="0"/>
              </a:spcBef>
              <a:spcAft>
                <a:spcPts val="0"/>
              </a:spcAft>
              <a:buSzPts val="2400"/>
              <a:buChar char="○"/>
            </a:pPr>
            <a:r>
              <a:rPr lang="en"/>
              <a:t>Drop non-critical functions after a failure and maintain the functioning critical services.</a:t>
            </a:r>
            <a:endParaRPr/>
          </a:p>
          <a:p>
            <a:pPr indent="-419100" lvl="0" marL="457200" rtl="0" algn="l">
              <a:spcBef>
                <a:spcPts val="0"/>
              </a:spcBef>
              <a:spcAft>
                <a:spcPts val="0"/>
              </a:spcAft>
              <a:buSzPts val="3000"/>
              <a:buChar char="●"/>
            </a:pPr>
            <a:r>
              <a:rPr lang="en"/>
              <a:t>Reconfiguration:</a:t>
            </a:r>
            <a:endParaRPr/>
          </a:p>
          <a:p>
            <a:pPr indent="-381000" lvl="1" marL="914400" rtl="0" algn="l">
              <a:spcBef>
                <a:spcPts val="0"/>
              </a:spcBef>
              <a:spcAft>
                <a:spcPts val="0"/>
              </a:spcAft>
              <a:buSzPts val="2400"/>
              <a:buChar char="○"/>
            </a:pPr>
            <a:r>
              <a:rPr lang="en"/>
              <a:t>Reassign responsibilities to remaining resources.</a:t>
            </a:r>
            <a:endParaRPr/>
          </a:p>
        </p:txBody>
      </p:sp>
      <p:sp>
        <p:nvSpPr>
          <p:cNvPr id="320" name="Google Shape;320;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Failure Recovery</a:t>
            </a:r>
            <a:endParaRPr/>
          </a:p>
        </p:txBody>
      </p:sp>
      <p:sp>
        <p:nvSpPr>
          <p:cNvPr id="326" name="Google Shape;326;p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Reintroduction restores failed elements after correction.</a:t>
            </a:r>
            <a:endParaRPr sz="2400"/>
          </a:p>
          <a:p>
            <a:pPr indent="-381000" lvl="0" marL="457200" rtl="0" algn="l">
              <a:spcBef>
                <a:spcPts val="0"/>
              </a:spcBef>
              <a:spcAft>
                <a:spcPts val="0"/>
              </a:spcAft>
              <a:buSzPts val="2400"/>
              <a:buChar char="●"/>
            </a:pPr>
            <a:r>
              <a:rPr lang="en" sz="2400"/>
              <a:t>Shadow:</a:t>
            </a:r>
            <a:endParaRPr sz="2400"/>
          </a:p>
          <a:p>
            <a:pPr indent="-381000" lvl="1" marL="914400" rtl="0" algn="l">
              <a:spcBef>
                <a:spcPts val="0"/>
              </a:spcBef>
              <a:spcAft>
                <a:spcPts val="0"/>
              </a:spcAft>
              <a:buSzPts val="2400"/>
              <a:buChar char="○"/>
            </a:pPr>
            <a:r>
              <a:rPr lang="en"/>
              <a:t>Operate a failed or in-service component in a “shadow” mode for a period of time before restoring to active service.</a:t>
            </a:r>
            <a:endParaRPr/>
          </a:p>
          <a:p>
            <a:pPr indent="-381000" lvl="1" marL="914400" rtl="0" algn="l">
              <a:spcBef>
                <a:spcPts val="0"/>
              </a:spcBef>
              <a:spcAft>
                <a:spcPts val="0"/>
              </a:spcAft>
              <a:buSzPts val="2400"/>
              <a:buChar char="○"/>
            </a:pPr>
            <a:r>
              <a:rPr lang="en"/>
              <a:t>During this time, its behavior is monitored for correctness and state is re-populated incrementally.</a:t>
            </a:r>
            <a:endParaRPr/>
          </a:p>
          <a:p>
            <a:pPr indent="-381000" lvl="0" marL="457200" rtl="0" algn="l">
              <a:spcBef>
                <a:spcPts val="0"/>
              </a:spcBef>
              <a:spcAft>
                <a:spcPts val="0"/>
              </a:spcAft>
              <a:buSzPts val="2400"/>
              <a:buChar char="●"/>
            </a:pPr>
            <a:r>
              <a:rPr lang="en" sz="2400"/>
              <a:t>State Resynchronization:</a:t>
            </a:r>
            <a:endParaRPr sz="2400"/>
          </a:p>
          <a:p>
            <a:pPr indent="-381000" lvl="1" marL="914400" rtl="0" algn="l">
              <a:spcBef>
                <a:spcPts val="0"/>
              </a:spcBef>
              <a:spcAft>
                <a:spcPts val="0"/>
              </a:spcAft>
              <a:buSzPts val="2400"/>
              <a:buChar char="○"/>
            </a:pPr>
            <a:r>
              <a:rPr lang="en"/>
              <a:t>With active redundancy: States of active and passive elements are compared to ensure synchronization.</a:t>
            </a:r>
            <a:endParaRPr/>
          </a:p>
          <a:p>
            <a:pPr indent="-381000" lvl="1" marL="914400" rtl="0" algn="l">
              <a:spcBef>
                <a:spcPts val="0"/>
              </a:spcBef>
              <a:spcAft>
                <a:spcPts val="0"/>
              </a:spcAft>
              <a:buSzPts val="2400"/>
              <a:buChar char="○"/>
            </a:pPr>
            <a:r>
              <a:rPr lang="en"/>
              <a:t>With passive redundancy: State of passive elements is periodically updated by active elements.</a:t>
            </a:r>
            <a:endParaRPr/>
          </a:p>
        </p:txBody>
      </p:sp>
      <p:sp>
        <p:nvSpPr>
          <p:cNvPr id="327" name="Google Shape;327;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Failure Recovery</a:t>
            </a:r>
            <a:endParaRPr/>
          </a:p>
        </p:txBody>
      </p:sp>
      <p:sp>
        <p:nvSpPr>
          <p:cNvPr id="333" name="Google Shape;333;p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Escalating Restart:</a:t>
            </a:r>
            <a:endParaRPr/>
          </a:p>
          <a:p>
            <a:pPr indent="-381000" lvl="1" marL="914400" rtl="0" algn="l">
              <a:spcBef>
                <a:spcPts val="0"/>
              </a:spcBef>
              <a:spcAft>
                <a:spcPts val="0"/>
              </a:spcAft>
              <a:buSzPts val="2400"/>
              <a:buChar char="○"/>
            </a:pPr>
            <a:r>
              <a:rPr lang="en"/>
              <a:t>Allows the system to recover from failures by varying the granularity of the elements restarted and minimizing level of service affected.</a:t>
            </a:r>
            <a:endParaRPr/>
          </a:p>
          <a:p>
            <a:pPr indent="-381000" lvl="1" marL="914400" rtl="0" algn="l">
              <a:spcBef>
                <a:spcPts val="0"/>
              </a:spcBef>
              <a:spcAft>
                <a:spcPts val="0"/>
              </a:spcAft>
              <a:buSzPts val="2400"/>
              <a:buChar char="○"/>
            </a:pPr>
            <a:r>
              <a:rPr lang="en"/>
              <a:t>Level 0: Employ a warm spare. All child threads of the faulty element are killed and recreated.</a:t>
            </a:r>
            <a:endParaRPr/>
          </a:p>
          <a:p>
            <a:pPr indent="-381000" lvl="1" marL="914400" rtl="0" algn="l">
              <a:spcBef>
                <a:spcPts val="0"/>
              </a:spcBef>
              <a:spcAft>
                <a:spcPts val="0"/>
              </a:spcAft>
              <a:buSzPts val="2400"/>
              <a:buChar char="○"/>
            </a:pPr>
            <a:r>
              <a:rPr lang="en"/>
              <a:t>Level 1: Frees and re</a:t>
            </a:r>
            <a:r>
              <a:rPr lang="en"/>
              <a:t>initializes</a:t>
            </a:r>
            <a:r>
              <a:rPr lang="en"/>
              <a:t> all unprotected memory.</a:t>
            </a:r>
            <a:endParaRPr/>
          </a:p>
          <a:p>
            <a:pPr indent="-381000" lvl="1" marL="914400" rtl="0" algn="l">
              <a:spcBef>
                <a:spcPts val="0"/>
              </a:spcBef>
              <a:spcAft>
                <a:spcPts val="0"/>
              </a:spcAft>
              <a:buSzPts val="2400"/>
              <a:buChar char="○"/>
            </a:pPr>
            <a:r>
              <a:rPr lang="en"/>
              <a:t>Level 2: Frees and reinitializes all memory, forcing all elements to reload and reinitialize.</a:t>
            </a:r>
            <a:endParaRPr/>
          </a:p>
          <a:p>
            <a:pPr indent="-381000" lvl="1" marL="914400" rtl="0" algn="l">
              <a:spcBef>
                <a:spcPts val="0"/>
              </a:spcBef>
              <a:spcAft>
                <a:spcPts val="0"/>
              </a:spcAft>
              <a:buSzPts val="2400"/>
              <a:buChar char="○"/>
            </a:pPr>
            <a:r>
              <a:rPr lang="en"/>
              <a:t>Level 3: Completely reload and reinitialize the executable image and associated data.</a:t>
            </a:r>
            <a:endParaRPr/>
          </a:p>
          <a:p>
            <a:pPr indent="-381000" lvl="1" marL="914400" rtl="0" algn="l">
              <a:spcBef>
                <a:spcPts val="0"/>
              </a:spcBef>
              <a:spcAft>
                <a:spcPts val="0"/>
              </a:spcAft>
              <a:buSzPts val="2400"/>
              <a:buChar char="○"/>
            </a:pPr>
            <a:r>
              <a:rPr lang="en"/>
              <a:t>Useful for enabling graceful degradation.</a:t>
            </a:r>
            <a:endParaRPr/>
          </a:p>
        </p:txBody>
      </p:sp>
      <p:sp>
        <p:nvSpPr>
          <p:cNvPr id="334" name="Google Shape;334;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Failure Prevention</a:t>
            </a:r>
            <a:endParaRPr/>
          </a:p>
        </p:txBody>
      </p:sp>
      <p:sp>
        <p:nvSpPr>
          <p:cNvPr id="340" name="Google Shape;340;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Removal from Service:</a:t>
            </a:r>
            <a:endParaRPr/>
          </a:p>
          <a:p>
            <a:pPr indent="-381000" lvl="1" marL="914400" marR="0" rtl="0" algn="l">
              <a:lnSpc>
                <a:spcPct val="100000"/>
              </a:lnSpc>
              <a:spcBef>
                <a:spcPts val="0"/>
              </a:spcBef>
              <a:spcAft>
                <a:spcPts val="0"/>
              </a:spcAft>
              <a:buSzPts val="2400"/>
              <a:buChar char="○"/>
            </a:pPr>
            <a:r>
              <a:rPr lang="en"/>
              <a:t>Temporarily</a:t>
            </a:r>
            <a:r>
              <a:rPr lang="en"/>
              <a:t> place elements in out-of-service states to mitigate potential system failures.</a:t>
            </a:r>
            <a:endParaRPr/>
          </a:p>
          <a:p>
            <a:pPr indent="-381000" lvl="1" marL="914400" marR="0" rtl="0" algn="l">
              <a:lnSpc>
                <a:spcPct val="100000"/>
              </a:lnSpc>
              <a:spcBef>
                <a:spcPts val="0"/>
              </a:spcBef>
              <a:spcAft>
                <a:spcPts val="0"/>
              </a:spcAft>
              <a:buSzPts val="2400"/>
              <a:buChar char="○"/>
            </a:pPr>
            <a:r>
              <a:rPr lang="en"/>
              <a:t>Take an element out of service and reset it to scrub latent faults (memory leaks, fragmentation, caching errors) before they cause a failure.</a:t>
            </a:r>
            <a:endParaRPr/>
          </a:p>
          <a:p>
            <a:pPr indent="-419100" lvl="0" marL="457200" marR="0" rtl="0" algn="l">
              <a:lnSpc>
                <a:spcPct val="100000"/>
              </a:lnSpc>
              <a:spcBef>
                <a:spcPts val="0"/>
              </a:spcBef>
              <a:spcAft>
                <a:spcPts val="0"/>
              </a:spcAft>
              <a:buSzPts val="3000"/>
              <a:buChar char="●"/>
            </a:pPr>
            <a:r>
              <a:rPr lang="en"/>
              <a:t>Transactions:</a:t>
            </a:r>
            <a:endParaRPr/>
          </a:p>
          <a:p>
            <a:pPr indent="-381000" lvl="1" marL="914400" marR="0" rtl="0" algn="l">
              <a:lnSpc>
                <a:spcPct val="100000"/>
              </a:lnSpc>
              <a:spcBef>
                <a:spcPts val="0"/>
              </a:spcBef>
              <a:spcAft>
                <a:spcPts val="0"/>
              </a:spcAft>
              <a:buSzPts val="2400"/>
              <a:buChar char="○"/>
            </a:pPr>
            <a:r>
              <a:rPr lang="en"/>
              <a:t>Ensure that all asynchronous messages are:</a:t>
            </a:r>
            <a:endParaRPr/>
          </a:p>
          <a:p>
            <a:pPr indent="-342900" lvl="2" marL="1371600" marR="0" rtl="0" algn="l">
              <a:lnSpc>
                <a:spcPct val="100000"/>
              </a:lnSpc>
              <a:spcBef>
                <a:spcPts val="0"/>
              </a:spcBef>
              <a:spcAft>
                <a:spcPts val="0"/>
              </a:spcAft>
              <a:buSzPts val="1800"/>
              <a:buChar char="■"/>
            </a:pPr>
            <a:r>
              <a:rPr lang="en" sz="1800"/>
              <a:t>Atomic (each transaction treated as a single unit, and either succeeds or fails completely)</a:t>
            </a:r>
            <a:endParaRPr sz="1800"/>
          </a:p>
          <a:p>
            <a:pPr indent="-342900" lvl="2" marL="1371600" marR="0" rtl="0" algn="l">
              <a:lnSpc>
                <a:spcPct val="100000"/>
              </a:lnSpc>
              <a:spcBef>
                <a:spcPts val="0"/>
              </a:spcBef>
              <a:spcAft>
                <a:spcPts val="0"/>
              </a:spcAft>
              <a:buSzPts val="1800"/>
              <a:buChar char="■"/>
            </a:pPr>
            <a:r>
              <a:rPr lang="en" sz="1800"/>
              <a:t>Consistent (data changes must be valid)</a:t>
            </a:r>
            <a:endParaRPr sz="1800"/>
          </a:p>
          <a:p>
            <a:pPr indent="-342900" lvl="2" marL="1371600" marR="0" rtl="0" algn="l">
              <a:lnSpc>
                <a:spcPct val="100000"/>
              </a:lnSpc>
              <a:spcBef>
                <a:spcPts val="0"/>
              </a:spcBef>
              <a:spcAft>
                <a:spcPts val="0"/>
              </a:spcAft>
              <a:buSzPts val="1800"/>
              <a:buChar char="■"/>
            </a:pPr>
            <a:r>
              <a:rPr lang="en" sz="1800"/>
              <a:t>Isolated (concurrent updates have same effect as sequential)</a:t>
            </a:r>
            <a:endParaRPr sz="1800"/>
          </a:p>
          <a:p>
            <a:pPr indent="-342900" lvl="2" marL="1371600" marR="0" rtl="0" algn="l">
              <a:lnSpc>
                <a:spcPct val="100000"/>
              </a:lnSpc>
              <a:spcBef>
                <a:spcPts val="0"/>
              </a:spcBef>
              <a:spcAft>
                <a:spcPts val="0"/>
              </a:spcAft>
              <a:buSzPts val="1800"/>
              <a:buChar char="■"/>
            </a:pPr>
            <a:r>
              <a:rPr lang="en" sz="1800"/>
              <a:t>D</a:t>
            </a:r>
            <a:r>
              <a:rPr lang="en" sz="1800"/>
              <a:t>urable</a:t>
            </a:r>
            <a:r>
              <a:rPr lang="en" sz="1800"/>
              <a:t> (once completed, a transaction remains committed even in case of a failure).</a:t>
            </a:r>
            <a:endParaRPr sz="1800"/>
          </a:p>
        </p:txBody>
      </p:sp>
      <p:sp>
        <p:nvSpPr>
          <p:cNvPr id="341" name="Google Shape;341;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5" name="Shape 345"/>
        <p:cNvGrpSpPr/>
        <p:nvPr/>
      </p:nvGrpSpPr>
      <p:grpSpPr>
        <a:xfrm>
          <a:off x="0" y="0"/>
          <a:ext cx="0" cy="0"/>
          <a:chOff x="0" y="0"/>
          <a:chExt cx="0" cy="0"/>
        </a:xfrm>
      </p:grpSpPr>
      <p:sp>
        <p:nvSpPr>
          <p:cNvPr id="346" name="Google Shape;346;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Failure Prevention</a:t>
            </a:r>
            <a:endParaRPr/>
          </a:p>
        </p:txBody>
      </p:sp>
      <p:sp>
        <p:nvSpPr>
          <p:cNvPr id="347" name="Google Shape;347;p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Transactions:</a:t>
            </a:r>
            <a:endParaRPr/>
          </a:p>
          <a:p>
            <a:pPr indent="-381000" lvl="1" marL="914400" rtl="0" algn="l">
              <a:spcBef>
                <a:spcPts val="0"/>
              </a:spcBef>
              <a:spcAft>
                <a:spcPts val="0"/>
              </a:spcAft>
              <a:buSzPts val="2400"/>
              <a:buChar char="○"/>
            </a:pPr>
            <a:r>
              <a:rPr lang="en"/>
              <a:t>Usually implemented through two-phase commit.</a:t>
            </a:r>
            <a:endParaRPr/>
          </a:p>
          <a:p>
            <a:pPr indent="-381000" lvl="2" marL="1371600" rtl="0" algn="l">
              <a:spcBef>
                <a:spcPts val="0"/>
              </a:spcBef>
              <a:spcAft>
                <a:spcPts val="0"/>
              </a:spcAft>
              <a:buSzPts val="2400"/>
              <a:buChar char="■"/>
            </a:pPr>
            <a:r>
              <a:rPr lang="en"/>
              <a:t>All processes in the transaction asked whether to commit or abort the transaction.</a:t>
            </a:r>
            <a:endParaRPr/>
          </a:p>
          <a:p>
            <a:pPr indent="-381000" lvl="2" marL="1371600" rtl="0" algn="l">
              <a:spcBef>
                <a:spcPts val="0"/>
              </a:spcBef>
              <a:spcAft>
                <a:spcPts val="0"/>
              </a:spcAft>
              <a:buSzPts val="2400"/>
              <a:buChar char="■"/>
            </a:pPr>
            <a:r>
              <a:rPr lang="en"/>
              <a:t>Then, a manager decided whether to commit based on process votes.</a:t>
            </a:r>
            <a:endParaRPr/>
          </a:p>
          <a:p>
            <a:pPr indent="-381000" lvl="1" marL="914400" rtl="0" algn="l">
              <a:spcBef>
                <a:spcPts val="0"/>
              </a:spcBef>
              <a:spcAft>
                <a:spcPts val="0"/>
              </a:spcAft>
              <a:buSzPts val="2400"/>
              <a:buChar char="○"/>
            </a:pPr>
            <a:r>
              <a:rPr lang="en"/>
              <a:t>Prevents race conditions from processes attempting to update at the same time.</a:t>
            </a:r>
            <a:endParaRPr/>
          </a:p>
        </p:txBody>
      </p:sp>
      <p:sp>
        <p:nvSpPr>
          <p:cNvPr id="348" name="Google Shape;348;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Availability</a:t>
            </a:r>
            <a:endParaRPr/>
          </a:p>
        </p:txBody>
      </p:sp>
      <p:sp>
        <p:nvSpPr>
          <p:cNvPr id="71" name="Google Shape;71;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Achieving</a:t>
            </a:r>
            <a:r>
              <a:rPr lang="en"/>
              <a:t> availability requires understanding the nature of the failures that can arise.</a:t>
            </a:r>
            <a:endParaRPr/>
          </a:p>
          <a:p>
            <a:pPr indent="-419100" lvl="0" marL="457200" rtl="0" algn="l">
              <a:spcBef>
                <a:spcPts val="0"/>
              </a:spcBef>
              <a:spcAft>
                <a:spcPts val="0"/>
              </a:spcAft>
              <a:buSzPts val="3000"/>
              <a:buChar char="●"/>
            </a:pPr>
            <a:r>
              <a:rPr lang="en"/>
              <a:t>Faults and failures can be prevented, tolerated, removed, or forecasted. </a:t>
            </a:r>
            <a:endParaRPr/>
          </a:p>
          <a:p>
            <a:pPr indent="-381000" lvl="1" marL="914400" rtl="0" algn="l">
              <a:spcBef>
                <a:spcPts val="0"/>
              </a:spcBef>
              <a:spcAft>
                <a:spcPts val="0"/>
              </a:spcAft>
              <a:buSzPts val="2400"/>
              <a:buChar char="○"/>
            </a:pPr>
            <a:r>
              <a:rPr lang="en"/>
              <a:t>How are faults detected?</a:t>
            </a:r>
            <a:endParaRPr/>
          </a:p>
          <a:p>
            <a:pPr indent="-381000" lvl="1" marL="914400" rtl="0" algn="l">
              <a:spcBef>
                <a:spcPts val="0"/>
              </a:spcBef>
              <a:spcAft>
                <a:spcPts val="0"/>
              </a:spcAft>
              <a:buSzPts val="2400"/>
              <a:buChar char="○"/>
            </a:pPr>
            <a:r>
              <a:rPr lang="en"/>
              <a:t>How frequently do failures occur?</a:t>
            </a:r>
            <a:endParaRPr/>
          </a:p>
          <a:p>
            <a:pPr indent="-381000" lvl="1" marL="914400" rtl="0" algn="l">
              <a:spcBef>
                <a:spcPts val="0"/>
              </a:spcBef>
              <a:spcAft>
                <a:spcPts val="0"/>
              </a:spcAft>
              <a:buSzPts val="2400"/>
              <a:buChar char="○"/>
            </a:pPr>
            <a:r>
              <a:rPr lang="en"/>
              <a:t>What happens when a failure occurs?</a:t>
            </a:r>
            <a:endParaRPr/>
          </a:p>
          <a:p>
            <a:pPr indent="-381000" lvl="1" marL="914400" rtl="0" algn="l">
              <a:spcBef>
                <a:spcPts val="0"/>
              </a:spcBef>
              <a:spcAft>
                <a:spcPts val="0"/>
              </a:spcAft>
              <a:buSzPts val="2400"/>
              <a:buChar char="○"/>
            </a:pPr>
            <a:r>
              <a:rPr lang="en"/>
              <a:t>How long can the system be out of operation?</a:t>
            </a:r>
            <a:endParaRPr/>
          </a:p>
          <a:p>
            <a:pPr indent="-381000" lvl="1" marL="914400" rtl="0" algn="l">
              <a:spcBef>
                <a:spcPts val="0"/>
              </a:spcBef>
              <a:spcAft>
                <a:spcPts val="0"/>
              </a:spcAft>
              <a:buSzPts val="2400"/>
              <a:buChar char="○"/>
            </a:pPr>
            <a:r>
              <a:rPr lang="en"/>
              <a:t>When can faults or failures occur safely?</a:t>
            </a:r>
            <a:endParaRPr/>
          </a:p>
          <a:p>
            <a:pPr indent="-381000" lvl="1" marL="914400" rtl="0" algn="l">
              <a:spcBef>
                <a:spcPts val="0"/>
              </a:spcBef>
              <a:spcAft>
                <a:spcPts val="0"/>
              </a:spcAft>
              <a:buSzPts val="2400"/>
              <a:buChar char="○"/>
            </a:pPr>
            <a:r>
              <a:rPr lang="en"/>
              <a:t>Can faults or failures be prevented?</a:t>
            </a:r>
            <a:endParaRPr/>
          </a:p>
          <a:p>
            <a:pPr indent="-381000" lvl="1" marL="914400" rtl="0" algn="l">
              <a:spcBef>
                <a:spcPts val="0"/>
              </a:spcBef>
              <a:spcAft>
                <a:spcPts val="0"/>
              </a:spcAft>
              <a:buSzPts val="2400"/>
              <a:buChar char="○"/>
            </a:pPr>
            <a:r>
              <a:rPr lang="en"/>
              <a:t>What notifications are required when failure occurs?</a:t>
            </a:r>
            <a:endParaRPr/>
          </a:p>
        </p:txBody>
      </p:sp>
      <p:sp>
        <p:nvSpPr>
          <p:cNvPr id="72" name="Google Shape;72;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Failure Prevention</a:t>
            </a:r>
            <a:endParaRPr/>
          </a:p>
        </p:txBody>
      </p:sp>
      <p:sp>
        <p:nvSpPr>
          <p:cNvPr id="354" name="Google Shape;354;p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Predictive Model</a:t>
            </a:r>
            <a:endParaRPr/>
          </a:p>
          <a:p>
            <a:pPr indent="-381000" lvl="1" marL="914400" rtl="0" algn="l">
              <a:spcBef>
                <a:spcPts val="0"/>
              </a:spcBef>
              <a:spcAft>
                <a:spcPts val="0"/>
              </a:spcAft>
              <a:buSzPts val="2400"/>
              <a:buChar char="○"/>
            </a:pPr>
            <a:r>
              <a:rPr lang="en"/>
              <a:t>A monitor uses a model to predict when the system has stepped outside of normal operating parameters, and takes action.</a:t>
            </a:r>
            <a:endParaRPr/>
          </a:p>
          <a:p>
            <a:pPr indent="-381000" lvl="1" marL="914400" rtl="0" algn="l">
              <a:spcBef>
                <a:spcPts val="0"/>
              </a:spcBef>
              <a:spcAft>
                <a:spcPts val="0"/>
              </a:spcAft>
              <a:buSzPts val="2400"/>
              <a:buChar char="○"/>
            </a:pPr>
            <a:r>
              <a:rPr lang="en"/>
              <a:t>Uses performance metrics to predict failure.</a:t>
            </a:r>
            <a:endParaRPr/>
          </a:p>
          <a:p>
            <a:pPr indent="-381000" lvl="2" marL="1371600" rtl="0" algn="l">
              <a:spcBef>
                <a:spcPts val="0"/>
              </a:spcBef>
              <a:spcAft>
                <a:spcPts val="0"/>
              </a:spcAft>
              <a:buSzPts val="2400"/>
              <a:buChar char="■"/>
            </a:pPr>
            <a:r>
              <a:rPr lang="en"/>
              <a:t>Session establishment rate (for a server).</a:t>
            </a:r>
            <a:endParaRPr/>
          </a:p>
          <a:p>
            <a:pPr indent="-381000" lvl="2" marL="1371600" rtl="0" algn="l">
              <a:spcBef>
                <a:spcPts val="0"/>
              </a:spcBef>
              <a:spcAft>
                <a:spcPts val="0"/>
              </a:spcAft>
              <a:buSzPts val="2400"/>
              <a:buChar char="■"/>
            </a:pPr>
            <a:r>
              <a:rPr lang="en"/>
              <a:t>Process state (in-service, out-of-service, under maintenance, idle).</a:t>
            </a:r>
            <a:endParaRPr/>
          </a:p>
          <a:p>
            <a:pPr indent="-381000" lvl="2" marL="1371600" rtl="0" algn="l">
              <a:spcBef>
                <a:spcPts val="0"/>
              </a:spcBef>
              <a:spcAft>
                <a:spcPts val="0"/>
              </a:spcAft>
              <a:buSzPts val="2400"/>
              <a:buChar char="■"/>
            </a:pPr>
            <a:r>
              <a:rPr lang="en"/>
              <a:t>Message queue length.</a:t>
            </a:r>
            <a:endParaRPr/>
          </a:p>
          <a:p>
            <a:pPr indent="-381000" lvl="2" marL="1371600" rtl="0" algn="l">
              <a:spcBef>
                <a:spcPts val="0"/>
              </a:spcBef>
              <a:spcAft>
                <a:spcPts val="0"/>
              </a:spcAft>
              <a:buSzPts val="2400"/>
              <a:buChar char="■"/>
            </a:pPr>
            <a:r>
              <a:rPr lang="en"/>
              <a:t>Task completion speed.</a:t>
            </a:r>
            <a:endParaRPr/>
          </a:p>
        </p:txBody>
      </p:sp>
      <p:sp>
        <p:nvSpPr>
          <p:cNvPr id="355" name="Google Shape;355;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Failure Prevention</a:t>
            </a:r>
            <a:endParaRPr/>
          </a:p>
        </p:txBody>
      </p:sp>
      <p:sp>
        <p:nvSpPr>
          <p:cNvPr id="361" name="Google Shape;361;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Exception Prevention</a:t>
            </a:r>
            <a:endParaRPr/>
          </a:p>
          <a:p>
            <a:pPr indent="-381000" lvl="1" marL="914400" rtl="0" algn="l">
              <a:spcBef>
                <a:spcPts val="0"/>
              </a:spcBef>
              <a:spcAft>
                <a:spcPts val="0"/>
              </a:spcAft>
              <a:buSzPts val="2400"/>
              <a:buChar char="○"/>
            </a:pPr>
            <a:r>
              <a:rPr lang="en"/>
              <a:t>Prevent exceptions from occuring.</a:t>
            </a:r>
            <a:endParaRPr/>
          </a:p>
          <a:p>
            <a:pPr indent="-381000" lvl="1" marL="914400" rtl="0" algn="l">
              <a:spcBef>
                <a:spcPts val="0"/>
              </a:spcBef>
              <a:spcAft>
                <a:spcPts val="0"/>
              </a:spcAft>
              <a:buSzPts val="2400"/>
              <a:buChar char="○"/>
            </a:pPr>
            <a:r>
              <a:rPr lang="en"/>
              <a:t>Use “wrappers” around common datatypes to prevent misuse of that type.</a:t>
            </a:r>
            <a:endParaRPr/>
          </a:p>
          <a:p>
            <a:pPr indent="-381000" lvl="2" marL="1371600" rtl="0" algn="l">
              <a:spcBef>
                <a:spcPts val="0"/>
              </a:spcBef>
              <a:spcAft>
                <a:spcPts val="0"/>
              </a:spcAft>
              <a:buSzPts val="2400"/>
              <a:buChar char="■"/>
            </a:pPr>
            <a:r>
              <a:rPr lang="en"/>
              <a:t>Prevent dangling pointers, semaphore access violations, null pointers, out-of-bounds access.</a:t>
            </a:r>
            <a:endParaRPr/>
          </a:p>
          <a:p>
            <a:pPr indent="-381000" lvl="1" marL="914400" rtl="0" algn="l">
              <a:spcBef>
                <a:spcPts val="0"/>
              </a:spcBef>
              <a:spcAft>
                <a:spcPts val="0"/>
              </a:spcAft>
              <a:buSzPts val="2400"/>
              <a:buChar char="○"/>
            </a:pPr>
            <a:r>
              <a:rPr lang="en"/>
              <a:t>Use smart pointers to do bounds-checking on pointers and ensure that resources are automatically deallocated when no data refers to it.</a:t>
            </a:r>
            <a:endParaRPr/>
          </a:p>
          <a:p>
            <a:pPr indent="-381000" lvl="2" marL="1371600" rtl="0" algn="l">
              <a:spcBef>
                <a:spcPts val="0"/>
              </a:spcBef>
              <a:spcAft>
                <a:spcPts val="0"/>
              </a:spcAft>
              <a:buSzPts val="2400"/>
              <a:buChar char="■"/>
            </a:pPr>
            <a:r>
              <a:rPr lang="en"/>
              <a:t>Avoids resource leaks.</a:t>
            </a:r>
            <a:endParaRPr/>
          </a:p>
        </p:txBody>
      </p:sp>
      <p:sp>
        <p:nvSpPr>
          <p:cNvPr id="362" name="Google Shape;362;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50"/>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Availability Design Guidelines</a:t>
            </a:r>
            <a:endParaRPr b="1" sz="4800">
              <a:solidFill>
                <a:srgbClr val="FFFFFF"/>
              </a:solidFill>
            </a:endParaRPr>
          </a:p>
        </p:txBody>
      </p:sp>
      <p:sp>
        <p:nvSpPr>
          <p:cNvPr id="368" name="Google Shape;368;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Allocation of Responsibilities</a:t>
            </a:r>
            <a:endParaRPr/>
          </a:p>
        </p:txBody>
      </p:sp>
      <p:sp>
        <p:nvSpPr>
          <p:cNvPr id="374" name="Google Shape;374;p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Determine system responsibilities that need to be highly available. </a:t>
            </a:r>
            <a:endParaRPr/>
          </a:p>
          <a:p>
            <a:pPr indent="-419100" lvl="0" marL="457200" rtl="0" algn="l">
              <a:spcBef>
                <a:spcPts val="0"/>
              </a:spcBef>
              <a:spcAft>
                <a:spcPts val="0"/>
              </a:spcAft>
              <a:buSzPts val="3000"/>
              <a:buChar char="●"/>
            </a:pPr>
            <a:r>
              <a:rPr lang="en"/>
              <a:t>For each, ensure that the system can:</a:t>
            </a:r>
            <a:endParaRPr/>
          </a:p>
          <a:p>
            <a:pPr indent="-381000" lvl="1" marL="914400" rtl="0" algn="l">
              <a:spcBef>
                <a:spcPts val="0"/>
              </a:spcBef>
              <a:spcAft>
                <a:spcPts val="0"/>
              </a:spcAft>
              <a:buSzPts val="2400"/>
              <a:buChar char="○"/>
            </a:pPr>
            <a:r>
              <a:rPr lang="en"/>
              <a:t>Detect an omission, crash, incorrect timing, or incorrect response.</a:t>
            </a:r>
            <a:endParaRPr/>
          </a:p>
          <a:p>
            <a:pPr indent="-381000" lvl="1" marL="914400" rtl="0" algn="l">
              <a:spcBef>
                <a:spcPts val="0"/>
              </a:spcBef>
              <a:spcAft>
                <a:spcPts val="0"/>
              </a:spcAft>
              <a:buSzPts val="2400"/>
              <a:buChar char="○"/>
            </a:pPr>
            <a:r>
              <a:rPr lang="en"/>
              <a:t>Log the failure and details on underlying fault.</a:t>
            </a:r>
            <a:endParaRPr/>
          </a:p>
          <a:p>
            <a:pPr indent="-381000" lvl="1" marL="914400" rtl="0" algn="l">
              <a:spcBef>
                <a:spcPts val="0"/>
              </a:spcBef>
              <a:spcAft>
                <a:spcPts val="0"/>
              </a:spcAft>
              <a:buSzPts val="2400"/>
              <a:buChar char="○"/>
            </a:pPr>
            <a:r>
              <a:rPr lang="en"/>
              <a:t>Notify</a:t>
            </a:r>
            <a:r>
              <a:rPr lang="en"/>
              <a:t> appropriate people or systems.</a:t>
            </a:r>
            <a:endParaRPr/>
          </a:p>
          <a:p>
            <a:pPr indent="-381000" lvl="1" marL="914400" rtl="0" algn="l">
              <a:spcBef>
                <a:spcPts val="0"/>
              </a:spcBef>
              <a:spcAft>
                <a:spcPts val="0"/>
              </a:spcAft>
              <a:buSzPts val="2400"/>
              <a:buChar char="○"/>
            </a:pPr>
            <a:r>
              <a:rPr lang="en"/>
              <a:t>Disable the source of events causing the failure.</a:t>
            </a:r>
            <a:endParaRPr/>
          </a:p>
          <a:p>
            <a:pPr indent="-381000" lvl="1" marL="914400" rtl="0" algn="l">
              <a:spcBef>
                <a:spcPts val="0"/>
              </a:spcBef>
              <a:spcAft>
                <a:spcPts val="0"/>
              </a:spcAft>
              <a:buSzPts val="2400"/>
              <a:buChar char="○"/>
            </a:pPr>
            <a:r>
              <a:rPr lang="en"/>
              <a:t>Be </a:t>
            </a:r>
            <a:r>
              <a:rPr lang="en"/>
              <a:t>temporarily</a:t>
            </a:r>
            <a:r>
              <a:rPr lang="en"/>
              <a:t> </a:t>
            </a:r>
            <a:r>
              <a:rPr lang="en"/>
              <a:t>unavailable</a:t>
            </a:r>
            <a:r>
              <a:rPr lang="en"/>
              <a:t>.</a:t>
            </a:r>
            <a:endParaRPr/>
          </a:p>
          <a:p>
            <a:pPr indent="-381000" lvl="1" marL="914400" rtl="0" algn="l">
              <a:spcBef>
                <a:spcPts val="0"/>
              </a:spcBef>
              <a:spcAft>
                <a:spcPts val="0"/>
              </a:spcAft>
              <a:buSzPts val="2400"/>
              <a:buChar char="○"/>
            </a:pPr>
            <a:r>
              <a:rPr lang="en"/>
              <a:t>Fix or mask the fault or failure.</a:t>
            </a:r>
            <a:endParaRPr/>
          </a:p>
          <a:p>
            <a:pPr indent="-381000" lvl="1" marL="914400" rtl="0" algn="l">
              <a:spcBef>
                <a:spcPts val="0"/>
              </a:spcBef>
              <a:spcAft>
                <a:spcPts val="0"/>
              </a:spcAft>
              <a:buSzPts val="2400"/>
              <a:buChar char="○"/>
            </a:pPr>
            <a:r>
              <a:rPr lang="en"/>
              <a:t>Operate in a degraded mode.</a:t>
            </a:r>
            <a:endParaRPr/>
          </a:p>
        </p:txBody>
      </p:sp>
      <p:sp>
        <p:nvSpPr>
          <p:cNvPr id="375" name="Google Shape;375;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Coordination Model</a:t>
            </a:r>
            <a:endParaRPr/>
          </a:p>
        </p:txBody>
      </p:sp>
      <p:sp>
        <p:nvSpPr>
          <p:cNvPr id="381" name="Google Shape;381;p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For each responsibility that must remain highly available:</a:t>
            </a:r>
            <a:endParaRPr/>
          </a:p>
          <a:p>
            <a:pPr indent="-381000" lvl="1" marL="914400" rtl="0" algn="l">
              <a:spcBef>
                <a:spcPts val="0"/>
              </a:spcBef>
              <a:spcAft>
                <a:spcPts val="0"/>
              </a:spcAft>
              <a:buSzPts val="2400"/>
              <a:buChar char="○"/>
            </a:pPr>
            <a:r>
              <a:rPr lang="en"/>
              <a:t>Can coordination mechanisms detect the failure?</a:t>
            </a:r>
            <a:endParaRPr/>
          </a:p>
          <a:p>
            <a:pPr indent="-342900" lvl="2" marL="1371600" rtl="0" algn="l">
              <a:spcBef>
                <a:spcPts val="0"/>
              </a:spcBef>
              <a:spcAft>
                <a:spcPts val="0"/>
              </a:spcAft>
              <a:buSzPts val="1800"/>
              <a:buChar char="■"/>
            </a:pPr>
            <a:r>
              <a:rPr lang="en" sz="1800"/>
              <a:t>Is guaranteed delivery of messages necessary? </a:t>
            </a:r>
            <a:endParaRPr sz="1800"/>
          </a:p>
          <a:p>
            <a:pPr indent="-342900" lvl="2" marL="1371600" rtl="0" algn="l">
              <a:spcBef>
                <a:spcPts val="0"/>
              </a:spcBef>
              <a:spcAft>
                <a:spcPts val="0"/>
              </a:spcAft>
              <a:buSzPts val="1800"/>
              <a:buChar char="■"/>
            </a:pPr>
            <a:r>
              <a:rPr lang="en" sz="1800"/>
              <a:t>Will coordination work under degraded communication?</a:t>
            </a:r>
            <a:endParaRPr sz="1800"/>
          </a:p>
          <a:p>
            <a:pPr indent="-381000" lvl="1" marL="914400" rtl="0" algn="l">
              <a:spcBef>
                <a:spcPts val="0"/>
              </a:spcBef>
              <a:spcAft>
                <a:spcPts val="0"/>
              </a:spcAft>
              <a:buSzPts val="2400"/>
              <a:buChar char="○"/>
            </a:pPr>
            <a:r>
              <a:rPr lang="en"/>
              <a:t>Can the coordination mechanism replace the failed element?</a:t>
            </a:r>
            <a:endParaRPr/>
          </a:p>
          <a:p>
            <a:pPr indent="-342900" lvl="2" marL="1371600" rtl="0" algn="l">
              <a:spcBef>
                <a:spcPts val="0"/>
              </a:spcBef>
              <a:spcAft>
                <a:spcPts val="0"/>
              </a:spcAft>
              <a:buSzPts val="1800"/>
              <a:buChar char="■"/>
            </a:pPr>
            <a:r>
              <a:rPr lang="en" sz="1800"/>
              <a:t>Does replacement of a server allow the system to still operate?</a:t>
            </a:r>
            <a:endParaRPr sz="1800"/>
          </a:p>
          <a:p>
            <a:pPr indent="-381000" lvl="1" marL="914400" rtl="0" algn="l">
              <a:spcBef>
                <a:spcPts val="0"/>
              </a:spcBef>
              <a:spcAft>
                <a:spcPts val="0"/>
              </a:spcAft>
              <a:buSzPts val="2400"/>
              <a:buChar char="○"/>
            </a:pPr>
            <a:r>
              <a:rPr lang="en"/>
              <a:t>Can coordination still function under degraded conditions?</a:t>
            </a:r>
            <a:endParaRPr/>
          </a:p>
          <a:p>
            <a:pPr indent="-342900" lvl="2" marL="1371600" rtl="0" algn="l">
              <a:spcBef>
                <a:spcPts val="0"/>
              </a:spcBef>
              <a:spcAft>
                <a:spcPts val="0"/>
              </a:spcAft>
              <a:buSzPts val="1800"/>
              <a:buChar char="■"/>
            </a:pPr>
            <a:r>
              <a:rPr lang="en" sz="1800"/>
              <a:t>How much lost information can the model withstand?</a:t>
            </a:r>
            <a:endParaRPr sz="1800"/>
          </a:p>
        </p:txBody>
      </p:sp>
      <p:sp>
        <p:nvSpPr>
          <p:cNvPr id="382" name="Google Shape;382;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5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Model</a:t>
            </a:r>
            <a:endParaRPr/>
          </a:p>
        </p:txBody>
      </p:sp>
      <p:sp>
        <p:nvSpPr>
          <p:cNvPr id="388" name="Google Shape;388;p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For each element that must be highly available:</a:t>
            </a:r>
            <a:endParaRPr/>
          </a:p>
          <a:p>
            <a:pPr indent="-381000" lvl="1" marL="914400" rtl="0" algn="l">
              <a:spcBef>
                <a:spcPts val="0"/>
              </a:spcBef>
              <a:spcAft>
                <a:spcPts val="0"/>
              </a:spcAft>
              <a:buSzPts val="2400"/>
              <a:buChar char="○"/>
            </a:pPr>
            <a:r>
              <a:rPr lang="en"/>
              <a:t>Which data abstractions, operations, or properties could cause a failure?</a:t>
            </a:r>
            <a:endParaRPr/>
          </a:p>
          <a:p>
            <a:pPr indent="-381000" lvl="1" marL="914400" rtl="0" algn="l">
              <a:spcBef>
                <a:spcPts val="0"/>
              </a:spcBef>
              <a:spcAft>
                <a:spcPts val="0"/>
              </a:spcAft>
              <a:buSzPts val="2400"/>
              <a:buChar char="○"/>
            </a:pPr>
            <a:r>
              <a:rPr lang="en"/>
              <a:t>For each data abstraction, operation, or property, can it be disabled, </a:t>
            </a:r>
            <a:r>
              <a:rPr lang="en"/>
              <a:t>temporarily</a:t>
            </a:r>
            <a:r>
              <a:rPr lang="en"/>
              <a:t> unavailable, fixed, or masked?</a:t>
            </a:r>
            <a:endParaRPr/>
          </a:p>
          <a:p>
            <a:pPr indent="-381000" lvl="2" marL="1371600" rtl="0" algn="l">
              <a:spcBef>
                <a:spcPts val="0"/>
              </a:spcBef>
              <a:spcAft>
                <a:spcPts val="0"/>
              </a:spcAft>
              <a:buSzPts val="2400"/>
              <a:buChar char="■"/>
            </a:pPr>
            <a:r>
              <a:rPr lang="en"/>
              <a:t>Can write requests be cached if a server is temporarily down, then performed once it is returned to service?</a:t>
            </a:r>
            <a:endParaRPr/>
          </a:p>
        </p:txBody>
      </p:sp>
      <p:sp>
        <p:nvSpPr>
          <p:cNvPr id="389" name="Google Shape;389;p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Google Shape;394;p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Mapping Among Elements</a:t>
            </a:r>
            <a:endParaRPr/>
          </a:p>
        </p:txBody>
      </p:sp>
      <p:sp>
        <p:nvSpPr>
          <p:cNvPr id="395" name="Google Shape;395;p5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What processes, CPUs, persistent storage, etc. can produce a failure?</a:t>
            </a:r>
            <a:endParaRPr/>
          </a:p>
          <a:p>
            <a:pPr indent="-419100" lvl="0" marL="457200" rtl="0" algn="l">
              <a:spcBef>
                <a:spcPts val="0"/>
              </a:spcBef>
              <a:spcAft>
                <a:spcPts val="0"/>
              </a:spcAft>
              <a:buSzPts val="3000"/>
              <a:buChar char="●"/>
            </a:pPr>
            <a:r>
              <a:rPr lang="en"/>
              <a:t>Ensure that mapping of elements to runtime elements is flexible enough to permit recovery.</a:t>
            </a:r>
            <a:endParaRPr/>
          </a:p>
          <a:p>
            <a:pPr indent="-381000" lvl="1" marL="914400" rtl="0" algn="l">
              <a:spcBef>
                <a:spcPts val="0"/>
              </a:spcBef>
              <a:spcAft>
                <a:spcPts val="0"/>
              </a:spcAft>
              <a:buSzPts val="2400"/>
              <a:buChar char="○"/>
            </a:pPr>
            <a:r>
              <a:rPr lang="en"/>
              <a:t>Which processes need to be reassigned at runtime?</a:t>
            </a:r>
            <a:endParaRPr/>
          </a:p>
          <a:p>
            <a:pPr indent="-381000" lvl="1" marL="914400" rtl="0" algn="l">
              <a:spcBef>
                <a:spcPts val="0"/>
              </a:spcBef>
              <a:spcAft>
                <a:spcPts val="0"/>
              </a:spcAft>
              <a:buSzPts val="2400"/>
              <a:buChar char="○"/>
            </a:pPr>
            <a:r>
              <a:rPr lang="en"/>
              <a:t>Which CPUs, data stores, etc. can be activated or reassigned at runtime? </a:t>
            </a:r>
            <a:endParaRPr/>
          </a:p>
          <a:p>
            <a:pPr indent="-381000" lvl="1" marL="914400" rtl="0" algn="l">
              <a:spcBef>
                <a:spcPts val="0"/>
              </a:spcBef>
              <a:spcAft>
                <a:spcPts val="0"/>
              </a:spcAft>
              <a:buSzPts val="2400"/>
              <a:buChar char="○"/>
            </a:pPr>
            <a:r>
              <a:rPr lang="en"/>
              <a:t>How can data on failed CPUs or storage be replaced?</a:t>
            </a:r>
            <a:endParaRPr/>
          </a:p>
          <a:p>
            <a:pPr indent="-381000" lvl="1" marL="914400" rtl="0" algn="l">
              <a:spcBef>
                <a:spcPts val="0"/>
              </a:spcBef>
              <a:spcAft>
                <a:spcPts val="0"/>
              </a:spcAft>
              <a:buSzPts val="2400"/>
              <a:buChar char="○"/>
            </a:pPr>
            <a:r>
              <a:rPr lang="en"/>
              <a:t>How quickly can the system be reinstalled?</a:t>
            </a:r>
            <a:endParaRPr/>
          </a:p>
        </p:txBody>
      </p:sp>
      <p:sp>
        <p:nvSpPr>
          <p:cNvPr id="396" name="Google Shape;396;p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5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 Management</a:t>
            </a:r>
            <a:endParaRPr/>
          </a:p>
        </p:txBody>
      </p:sp>
      <p:sp>
        <p:nvSpPr>
          <p:cNvPr id="402" name="Google Shape;402;p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rtl="0" algn="l">
              <a:spcBef>
                <a:spcPts val="600"/>
              </a:spcBef>
              <a:spcAft>
                <a:spcPts val="0"/>
              </a:spcAft>
              <a:buSzPts val="2800"/>
              <a:buChar char="●"/>
            </a:pPr>
            <a:r>
              <a:rPr lang="en" sz="2800"/>
              <a:t>What critical resources are needed to continue operating in the presence of a fault?</a:t>
            </a:r>
            <a:endParaRPr sz="2800"/>
          </a:p>
          <a:p>
            <a:pPr indent="-381000" lvl="1" marL="914400" rtl="0" algn="l">
              <a:spcBef>
                <a:spcPts val="0"/>
              </a:spcBef>
              <a:spcAft>
                <a:spcPts val="0"/>
              </a:spcAft>
              <a:buSzPts val="2400"/>
              <a:buChar char="○"/>
            </a:pPr>
            <a:r>
              <a:rPr lang="en"/>
              <a:t>Ensure sufficient resources to log the fault, notify people and systems, disable the events causing the fault, fix or mask the fault, and operate in a degraded mode.</a:t>
            </a:r>
            <a:endParaRPr/>
          </a:p>
          <a:p>
            <a:pPr indent="-381000" lvl="1" marL="914400" rtl="0" algn="l">
              <a:spcBef>
                <a:spcPts val="0"/>
              </a:spcBef>
              <a:spcAft>
                <a:spcPts val="0"/>
              </a:spcAft>
              <a:buSzPts val="2400"/>
              <a:buChar char="○"/>
            </a:pPr>
            <a:r>
              <a:rPr lang="en"/>
              <a:t>Determine availability time for critical resources, what resources must be available at specified time intervals, and repair time.</a:t>
            </a:r>
            <a:endParaRPr/>
          </a:p>
          <a:p>
            <a:pPr indent="-381000" lvl="1" marL="914400" rtl="0" algn="l">
              <a:spcBef>
                <a:spcPts val="0"/>
              </a:spcBef>
              <a:spcAft>
                <a:spcPts val="0"/>
              </a:spcAft>
              <a:buSzPts val="2400"/>
              <a:buChar char="○"/>
            </a:pPr>
            <a:r>
              <a:rPr lang="en"/>
              <a:t>Ensure critical resources are available during these intervals. (i.e., make sure input queues are large enough to buffer if a server fails).</a:t>
            </a:r>
            <a:endParaRPr/>
          </a:p>
        </p:txBody>
      </p:sp>
      <p:sp>
        <p:nvSpPr>
          <p:cNvPr id="403" name="Google Shape;403;p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a:t>
            </a:r>
            <a:endParaRPr/>
          </a:p>
        </p:txBody>
      </p:sp>
      <p:sp>
        <p:nvSpPr>
          <p:cNvPr id="409" name="Google Shape;409;p5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Availability</a:t>
            </a:r>
            <a:r>
              <a:rPr lang="en"/>
              <a:t> is the ability of the system to be available for use, especially after a failure.</a:t>
            </a:r>
            <a:endParaRPr/>
          </a:p>
          <a:p>
            <a:pPr indent="-419100" lvl="0" marL="457200" rtl="0" algn="l">
              <a:spcBef>
                <a:spcPts val="0"/>
              </a:spcBef>
              <a:spcAft>
                <a:spcPts val="0"/>
              </a:spcAft>
              <a:buSzPts val="3000"/>
              <a:buChar char="●"/>
            </a:pPr>
            <a:r>
              <a:rPr lang="en"/>
              <a:t>Failures must be recognized or prevented.</a:t>
            </a:r>
            <a:endParaRPr/>
          </a:p>
          <a:p>
            <a:pPr indent="-381000" lvl="1" marL="914400" rtl="0" algn="l">
              <a:spcBef>
                <a:spcPts val="0"/>
              </a:spcBef>
              <a:spcAft>
                <a:spcPts val="0"/>
              </a:spcAft>
              <a:buSzPts val="2400"/>
              <a:buChar char="○"/>
            </a:pPr>
            <a:r>
              <a:rPr lang="en"/>
              <a:t>System response can range from “ignore it” to “keep on going as if it didn’t occur”. </a:t>
            </a:r>
            <a:endParaRPr/>
          </a:p>
          <a:p>
            <a:pPr indent="-419100" lvl="0" marL="457200" rtl="0" algn="l">
              <a:spcBef>
                <a:spcPts val="0"/>
              </a:spcBef>
              <a:spcAft>
                <a:spcPts val="0"/>
              </a:spcAft>
              <a:buSzPts val="3000"/>
              <a:buChar char="●"/>
            </a:pPr>
            <a:r>
              <a:rPr lang="en"/>
              <a:t>Availability tactics detect faults, recover from failures, and prevent failures.</a:t>
            </a:r>
            <a:endParaRPr/>
          </a:p>
          <a:p>
            <a:pPr indent="-381000" lvl="1" marL="914400" rtl="0" algn="l">
              <a:spcBef>
                <a:spcPts val="0"/>
              </a:spcBef>
              <a:spcAft>
                <a:spcPts val="0"/>
              </a:spcAft>
              <a:buSzPts val="2400"/>
              <a:buChar char="○"/>
            </a:pPr>
            <a:r>
              <a:rPr lang="en"/>
              <a:t>Detection depends on signs of life.</a:t>
            </a:r>
            <a:endParaRPr/>
          </a:p>
          <a:p>
            <a:pPr indent="-381000" lvl="1" marL="914400" rtl="0" algn="l">
              <a:spcBef>
                <a:spcPts val="0"/>
              </a:spcBef>
              <a:spcAft>
                <a:spcPts val="0"/>
              </a:spcAft>
              <a:buSzPts val="2400"/>
              <a:buChar char="○"/>
            </a:pPr>
            <a:r>
              <a:rPr lang="en"/>
              <a:t>Recovery involves retrying operations or maintaining redundant data or computations.</a:t>
            </a:r>
            <a:endParaRPr/>
          </a:p>
          <a:p>
            <a:pPr indent="-381000" lvl="1" marL="914400" rtl="0" algn="l">
              <a:spcBef>
                <a:spcPts val="0"/>
              </a:spcBef>
              <a:spcAft>
                <a:spcPts val="0"/>
              </a:spcAft>
              <a:buSzPts val="2400"/>
              <a:buChar char="○"/>
            </a:pPr>
            <a:r>
              <a:rPr lang="en"/>
              <a:t>Prevention depends on removing elements from service or limiting scope of failures.</a:t>
            </a:r>
            <a:endParaRPr/>
          </a:p>
        </p:txBody>
      </p:sp>
      <p:sp>
        <p:nvSpPr>
          <p:cNvPr id="410" name="Google Shape;410;p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416" name="Google Shape;416;p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Embedded System Architecture and Architecture Design Languages</a:t>
            </a:r>
            <a:endParaRPr/>
          </a:p>
          <a:p>
            <a:pPr indent="-381000" lvl="1" marL="914400" marR="0" rtl="0" algn="l">
              <a:lnSpc>
                <a:spcPct val="100000"/>
              </a:lnSpc>
              <a:spcBef>
                <a:spcPts val="0"/>
              </a:spcBef>
              <a:spcAft>
                <a:spcPts val="0"/>
              </a:spcAft>
              <a:buSzPts val="2400"/>
              <a:buChar char="○"/>
            </a:pPr>
            <a:r>
              <a:rPr lang="en"/>
              <a:t>Sources: </a:t>
            </a:r>
            <a:endParaRPr/>
          </a:p>
          <a:p>
            <a:pPr indent="-381000" lvl="2" marL="1371600" marR="0" rtl="0" algn="l">
              <a:lnSpc>
                <a:spcPct val="100000"/>
              </a:lnSpc>
              <a:spcBef>
                <a:spcPts val="0"/>
              </a:spcBef>
              <a:spcAft>
                <a:spcPts val="0"/>
              </a:spcAft>
              <a:buSzPts val="2400"/>
              <a:buChar char="■"/>
            </a:pPr>
            <a:r>
              <a:rPr lang="en"/>
              <a:t>Medvidovic and Taylor, </a:t>
            </a:r>
            <a:r>
              <a:rPr lang="en"/>
              <a:t>“A classification and comparison framework for Architecture Description Languages”</a:t>
            </a:r>
            <a:endParaRPr/>
          </a:p>
          <a:p>
            <a:pPr indent="-381000" lvl="2" marL="1371600" marR="0" rtl="0" algn="l">
              <a:lnSpc>
                <a:spcPct val="100000"/>
              </a:lnSpc>
              <a:spcBef>
                <a:spcPts val="0"/>
              </a:spcBef>
              <a:spcAft>
                <a:spcPts val="0"/>
              </a:spcAft>
              <a:buSzPts val="2400"/>
              <a:buChar char="■"/>
            </a:pPr>
            <a:r>
              <a:rPr lang="en"/>
              <a:t>“Architecture Analysis with AADL”</a:t>
            </a:r>
            <a:endParaRPr/>
          </a:p>
          <a:p>
            <a:pPr indent="0" lvl="0" marL="1371600" marR="0" rtl="0" algn="l">
              <a:lnSpc>
                <a:spcPct val="100000"/>
              </a:lnSpc>
              <a:spcBef>
                <a:spcPts val="600"/>
              </a:spcBef>
              <a:spcAft>
                <a:spcPts val="0"/>
              </a:spcAft>
              <a:buNone/>
            </a:pPr>
            <a:r>
              <a:t/>
            </a:r>
            <a:endParaRPr/>
          </a:p>
          <a:p>
            <a:pPr indent="-419100" lvl="0" marL="457200" rtl="0" algn="l">
              <a:spcBef>
                <a:spcPts val="600"/>
              </a:spcBef>
              <a:spcAft>
                <a:spcPts val="0"/>
              </a:spcAft>
              <a:buSzPts val="3000"/>
              <a:buChar char="●"/>
            </a:pPr>
            <a:r>
              <a:rPr lang="en"/>
              <a:t>Homework: </a:t>
            </a:r>
            <a:endParaRPr/>
          </a:p>
          <a:p>
            <a:pPr indent="-381000" lvl="1" marL="914400" rtl="0" algn="l">
              <a:spcBef>
                <a:spcPts val="0"/>
              </a:spcBef>
              <a:spcAft>
                <a:spcPts val="0"/>
              </a:spcAft>
              <a:buSzPts val="2400"/>
              <a:buChar char="○"/>
            </a:pPr>
            <a:r>
              <a:rPr lang="en"/>
              <a:t>Project, Part 3 - Due on Nov 18</a:t>
            </a:r>
            <a:endParaRPr/>
          </a:p>
          <a:p>
            <a:pPr indent="-381000" lvl="1" marL="914400" rtl="0" algn="l">
              <a:spcBef>
                <a:spcPts val="0"/>
              </a:spcBef>
              <a:spcAft>
                <a:spcPts val="0"/>
              </a:spcAft>
              <a:buSzPts val="2400"/>
              <a:buChar char="○"/>
            </a:pPr>
            <a:r>
              <a:rPr lang="en"/>
              <a:t>Reading Assignment 3 - Due on Nov 27</a:t>
            </a:r>
            <a:endParaRPr/>
          </a:p>
          <a:p>
            <a:pPr indent="0" lvl="0" marL="0" marR="0" rtl="0" algn="l">
              <a:lnSpc>
                <a:spcPct val="100000"/>
              </a:lnSpc>
              <a:spcBef>
                <a:spcPts val="600"/>
              </a:spcBef>
              <a:spcAft>
                <a:spcPts val="0"/>
              </a:spcAft>
              <a:buNone/>
            </a:pPr>
            <a:r>
              <a:t/>
            </a:r>
            <a:endParaRPr/>
          </a:p>
        </p:txBody>
      </p:sp>
      <p:sp>
        <p:nvSpPr>
          <p:cNvPr id="417" name="Google Shape;417;p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Measuring Availability</a:t>
            </a:r>
            <a:endParaRPr/>
          </a:p>
        </p:txBody>
      </p:sp>
      <p:sp>
        <p:nvSpPr>
          <p:cNvPr id="78" name="Google Shape;78;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Time to repair is the time until failure is no longer observable.</a:t>
            </a:r>
            <a:endParaRPr/>
          </a:p>
          <a:p>
            <a:pPr indent="-419100" lvl="0" marL="457200" rtl="0" algn="l">
              <a:spcBef>
                <a:spcPts val="0"/>
              </a:spcBef>
              <a:spcAft>
                <a:spcPts val="0"/>
              </a:spcAft>
              <a:buSzPts val="3000"/>
              <a:buChar char="●"/>
            </a:pPr>
            <a:r>
              <a:rPr lang="en"/>
              <a:t>“Observability” can be hard to define.</a:t>
            </a:r>
            <a:endParaRPr/>
          </a:p>
          <a:p>
            <a:pPr indent="-381000" lvl="1" marL="914400" rtl="0" algn="l">
              <a:spcBef>
                <a:spcPts val="0"/>
              </a:spcBef>
              <a:spcAft>
                <a:spcPts val="0"/>
              </a:spcAft>
              <a:buSzPts val="2400"/>
              <a:buChar char="○"/>
            </a:pPr>
            <a:r>
              <a:rPr lang="en"/>
              <a:t>Stuxnet caused problems for months before being noticed. How does that impact availability?</a:t>
            </a:r>
            <a:endParaRPr/>
          </a:p>
          <a:p>
            <a:pPr indent="-419100" lvl="0" marL="457200" rtl="0" algn="l">
              <a:spcBef>
                <a:spcPts val="0"/>
              </a:spcBef>
              <a:spcAft>
                <a:spcPts val="0"/>
              </a:spcAft>
              <a:buSzPts val="3000"/>
              <a:buChar char="●"/>
            </a:pPr>
            <a:r>
              <a:rPr lang="en"/>
              <a:t>Software can remain partially available more easily than hardware.</a:t>
            </a:r>
            <a:endParaRPr/>
          </a:p>
          <a:p>
            <a:pPr indent="-381000" lvl="1" marL="914400" rtl="0" algn="l">
              <a:spcBef>
                <a:spcPts val="0"/>
              </a:spcBef>
              <a:spcAft>
                <a:spcPts val="0"/>
              </a:spcAft>
              <a:buSzPts val="2400"/>
              <a:buChar char="○"/>
            </a:pPr>
            <a:r>
              <a:rPr lang="en"/>
              <a:t>“Degraded operating modes”</a:t>
            </a:r>
            <a:endParaRPr/>
          </a:p>
          <a:p>
            <a:pPr indent="-419100" lvl="0" marL="457200" rtl="0" algn="l">
              <a:spcBef>
                <a:spcPts val="0"/>
              </a:spcBef>
              <a:spcAft>
                <a:spcPts val="0"/>
              </a:spcAft>
              <a:buSzPts val="3000"/>
              <a:buChar char="●"/>
            </a:pPr>
            <a:r>
              <a:rPr lang="en"/>
              <a:t>If code containing a fault is executed, but the system is able to recover, there was no failure.</a:t>
            </a:r>
            <a:endParaRPr/>
          </a:p>
        </p:txBody>
      </p:sp>
      <p:sp>
        <p:nvSpPr>
          <p:cNvPr id="79" name="Google Shape;79;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Measuring Availability</a:t>
            </a:r>
            <a:endParaRPr/>
          </a:p>
        </p:txBody>
      </p:sp>
      <p:sp>
        <p:nvSpPr>
          <p:cNvPr id="85" name="Google Shape;85;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Availability is the probability that the system will provide a service within required bounds over a specified time interval.</a:t>
            </a:r>
            <a:endParaRPr/>
          </a:p>
          <a:p>
            <a:pPr indent="-381000" lvl="1" marL="914400" rtl="0" algn="l">
              <a:spcBef>
                <a:spcPts val="0"/>
              </a:spcBef>
              <a:spcAft>
                <a:spcPts val="0"/>
              </a:spcAft>
              <a:buSzPts val="2400"/>
              <a:buChar char="○"/>
            </a:pPr>
            <a:r>
              <a:rPr b="1" lang="en"/>
              <a:t>Availability = MTBF / (MTBF + MTTR)</a:t>
            </a:r>
            <a:endParaRPr b="1"/>
          </a:p>
          <a:p>
            <a:pPr indent="-381000" lvl="2" marL="1371600" rtl="0" algn="l">
              <a:spcBef>
                <a:spcPts val="0"/>
              </a:spcBef>
              <a:spcAft>
                <a:spcPts val="0"/>
              </a:spcAft>
              <a:buSzPts val="2400"/>
              <a:buChar char="■"/>
            </a:pPr>
            <a:r>
              <a:rPr lang="en"/>
              <a:t>MTBF: Mean time between failures.</a:t>
            </a:r>
            <a:endParaRPr/>
          </a:p>
          <a:p>
            <a:pPr indent="-381000" lvl="2" marL="1371600" rtl="0" algn="l">
              <a:spcBef>
                <a:spcPts val="0"/>
              </a:spcBef>
              <a:spcAft>
                <a:spcPts val="0"/>
              </a:spcAft>
              <a:buSzPts val="2400"/>
              <a:buChar char="■"/>
            </a:pPr>
            <a:r>
              <a:rPr lang="en"/>
              <a:t>MTTR: Mean time to repair</a:t>
            </a:r>
            <a:endParaRPr/>
          </a:p>
          <a:p>
            <a:pPr indent="-419100" lvl="0" marL="457200" rtl="0" algn="l">
              <a:spcBef>
                <a:spcPts val="0"/>
              </a:spcBef>
              <a:spcAft>
                <a:spcPts val="0"/>
              </a:spcAft>
              <a:buSzPts val="3000"/>
              <a:buChar char="●"/>
            </a:pPr>
            <a:r>
              <a:rPr lang="en"/>
              <a:t>Scheduled downtime often does not count.</a:t>
            </a:r>
            <a:endParaRPr/>
          </a:p>
          <a:p>
            <a:pPr indent="-419100" lvl="0" marL="457200" rtl="0" algn="l">
              <a:spcBef>
                <a:spcPts val="0"/>
              </a:spcBef>
              <a:spcAft>
                <a:spcPts val="0"/>
              </a:spcAft>
              <a:buSzPts val="3000"/>
              <a:buChar char="●"/>
            </a:pPr>
            <a:r>
              <a:rPr lang="en"/>
              <a:t>Pay attention to the significant figures!</a:t>
            </a:r>
            <a:endParaRPr/>
          </a:p>
          <a:p>
            <a:pPr indent="-381000" lvl="1" marL="914400" rtl="0" algn="l">
              <a:spcBef>
                <a:spcPts val="0"/>
              </a:spcBef>
              <a:spcAft>
                <a:spcPts val="0"/>
              </a:spcAft>
              <a:buSzPts val="2400"/>
              <a:buChar char="○"/>
            </a:pPr>
            <a:r>
              <a:rPr lang="en"/>
              <a:t>0.99999 = down for 5 minutes per year</a:t>
            </a:r>
            <a:r>
              <a:rPr b="1" lang="en"/>
              <a:t> (high avail.)</a:t>
            </a:r>
            <a:endParaRPr b="1"/>
          </a:p>
          <a:p>
            <a:pPr indent="-381000" lvl="1" marL="914400" rtl="0" algn="l">
              <a:spcBef>
                <a:spcPts val="0"/>
              </a:spcBef>
              <a:spcAft>
                <a:spcPts val="0"/>
              </a:spcAft>
              <a:buSzPts val="2400"/>
              <a:buChar char="○"/>
            </a:pPr>
            <a:r>
              <a:rPr lang="en"/>
              <a:t>0.9999 = down for 52 minutes per year</a:t>
            </a:r>
            <a:endParaRPr/>
          </a:p>
          <a:p>
            <a:pPr indent="-381000" lvl="1" marL="914400" rtl="0" algn="l">
              <a:spcBef>
                <a:spcPts val="0"/>
              </a:spcBef>
              <a:spcAft>
                <a:spcPts val="0"/>
              </a:spcAft>
              <a:buSzPts val="2400"/>
              <a:buChar char="○"/>
            </a:pPr>
            <a:r>
              <a:rPr lang="en"/>
              <a:t>0.99 = down for 3 days per year</a:t>
            </a:r>
            <a:endParaRPr/>
          </a:p>
        </p:txBody>
      </p:sp>
      <p:sp>
        <p:nvSpPr>
          <p:cNvPr id="86" name="Google Shape;86;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Impact on Views</a:t>
            </a:r>
            <a:endParaRPr/>
          </a:p>
        </p:txBody>
      </p:sp>
      <p:sp>
        <p:nvSpPr>
          <p:cNvPr id="92" name="Google Shape;92;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Context:</a:t>
            </a:r>
            <a:endParaRPr/>
          </a:p>
          <a:p>
            <a:pPr indent="-381000" lvl="1" marL="914400" rtl="0" algn="l">
              <a:spcBef>
                <a:spcPts val="0"/>
              </a:spcBef>
              <a:spcAft>
                <a:spcPts val="0"/>
              </a:spcAft>
              <a:buSzPts val="2400"/>
              <a:buChar char="○"/>
            </a:pPr>
            <a:r>
              <a:rPr lang="en"/>
              <a:t>Consider how your system’s availability is impacted by </a:t>
            </a:r>
            <a:r>
              <a:rPr lang="en"/>
              <a:t>availability</a:t>
            </a:r>
            <a:r>
              <a:rPr lang="en"/>
              <a:t> of external systems.</a:t>
            </a:r>
            <a:endParaRPr/>
          </a:p>
          <a:p>
            <a:pPr indent="-419100" lvl="0" marL="457200" rtl="0" algn="l">
              <a:spcBef>
                <a:spcPts val="0"/>
              </a:spcBef>
              <a:spcAft>
                <a:spcPts val="0"/>
              </a:spcAft>
              <a:buSzPts val="3000"/>
              <a:buChar char="●"/>
            </a:pPr>
            <a:r>
              <a:rPr lang="en"/>
              <a:t>Functional:</a:t>
            </a:r>
            <a:endParaRPr/>
          </a:p>
          <a:p>
            <a:pPr indent="-381000" lvl="1" marL="914400" rtl="0" algn="l">
              <a:spcBef>
                <a:spcPts val="0"/>
              </a:spcBef>
              <a:spcAft>
                <a:spcPts val="0"/>
              </a:spcAft>
              <a:buSzPts val="2400"/>
              <a:buChar char="○"/>
            </a:pPr>
            <a:r>
              <a:rPr lang="en"/>
              <a:t>Availability is a key concern to user and acquirer stakeholders. </a:t>
            </a:r>
            <a:endParaRPr/>
          </a:p>
          <a:p>
            <a:pPr indent="-381000" lvl="1" marL="914400" rtl="0" algn="l">
              <a:spcBef>
                <a:spcPts val="0"/>
              </a:spcBef>
              <a:spcAft>
                <a:spcPts val="0"/>
              </a:spcAft>
              <a:buSzPts val="2400"/>
              <a:buChar char="○"/>
            </a:pPr>
            <a:r>
              <a:rPr lang="en"/>
              <a:t>Functional changes may be needed to support availability requirements, such as the ability to operate in an offline mode when a network is unavailable.</a:t>
            </a:r>
            <a:endParaRPr/>
          </a:p>
        </p:txBody>
      </p:sp>
      <p:sp>
        <p:nvSpPr>
          <p:cNvPr id="93" name="Google Shape;93;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Impact on Views</a:t>
            </a:r>
            <a:endParaRPr/>
          </a:p>
        </p:txBody>
      </p:sp>
      <p:sp>
        <p:nvSpPr>
          <p:cNvPr id="99" name="Google Shape;99;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Information:</a:t>
            </a:r>
            <a:endParaRPr/>
          </a:p>
          <a:p>
            <a:pPr indent="-381000" lvl="1" marL="914400" rtl="0" algn="l">
              <a:spcBef>
                <a:spcPts val="0"/>
              </a:spcBef>
              <a:spcAft>
                <a:spcPts val="0"/>
              </a:spcAft>
              <a:buSzPts val="2400"/>
              <a:buChar char="○"/>
            </a:pPr>
            <a:r>
              <a:rPr lang="en"/>
              <a:t>Consider </a:t>
            </a:r>
            <a:r>
              <a:rPr lang="en"/>
              <a:t>the set of processes and systems for backup and recovery. </a:t>
            </a:r>
            <a:endParaRPr/>
          </a:p>
          <a:p>
            <a:pPr indent="-381000" lvl="2" marL="1371600" rtl="0" algn="l">
              <a:spcBef>
                <a:spcPts val="0"/>
              </a:spcBef>
              <a:spcAft>
                <a:spcPts val="0"/>
              </a:spcAft>
              <a:buSzPts val="2400"/>
              <a:buChar char="■"/>
            </a:pPr>
            <a:r>
              <a:rPr lang="en"/>
              <a:t>Systems must be backed up in such a way that they can be recovered in a reasonable amount of time if a disaster occurs. </a:t>
            </a:r>
            <a:endParaRPr/>
          </a:p>
          <a:p>
            <a:pPr indent="-381000" lvl="2" marL="1371600" rtl="0" algn="l">
              <a:spcBef>
                <a:spcPts val="0"/>
              </a:spcBef>
              <a:spcAft>
                <a:spcPts val="0"/>
              </a:spcAft>
              <a:buSzPts val="2400"/>
              <a:buChar char="■"/>
            </a:pPr>
            <a:r>
              <a:rPr lang="en"/>
              <a:t>Backups should not impact online availability, or if they do, they may need to be scheduled to occur outside the online day</a:t>
            </a:r>
            <a:endParaRPr/>
          </a:p>
          <a:p>
            <a:pPr indent="-419100" lvl="0" marL="457200" rtl="0" algn="l">
              <a:spcBef>
                <a:spcPts val="0"/>
              </a:spcBef>
              <a:spcAft>
                <a:spcPts val="0"/>
              </a:spcAft>
              <a:buSzPts val="3000"/>
              <a:buChar char="●"/>
            </a:pPr>
            <a:r>
              <a:rPr lang="en"/>
              <a:t>Concurrency:</a:t>
            </a:r>
            <a:endParaRPr/>
          </a:p>
          <a:p>
            <a:pPr indent="-381000" lvl="1" marL="914400" rtl="0" algn="l">
              <a:spcBef>
                <a:spcPts val="0"/>
              </a:spcBef>
              <a:spcAft>
                <a:spcPts val="0"/>
              </a:spcAft>
              <a:buSzPts val="2400"/>
              <a:buChar char="○"/>
            </a:pPr>
            <a:r>
              <a:rPr lang="en"/>
              <a:t>Features such as hardware replication and failover may imply changes to your concurrency model.</a:t>
            </a:r>
            <a:endParaRPr/>
          </a:p>
        </p:txBody>
      </p:sp>
      <p:sp>
        <p:nvSpPr>
          <p:cNvPr id="100" name="Google Shape;100;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Impact on Views</a:t>
            </a:r>
            <a:endParaRPr/>
          </a:p>
        </p:txBody>
      </p:sp>
      <p:sp>
        <p:nvSpPr>
          <p:cNvPr id="106" name="Google Shape;106;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Development:</a:t>
            </a:r>
            <a:endParaRPr/>
          </a:p>
          <a:p>
            <a:pPr indent="-381000" lvl="1" marL="914400" rtl="0" algn="l">
              <a:spcBef>
                <a:spcPts val="0"/>
              </a:spcBef>
              <a:spcAft>
                <a:spcPts val="0"/>
              </a:spcAft>
              <a:buSzPts val="2400"/>
              <a:buChar char="○"/>
            </a:pPr>
            <a:r>
              <a:rPr lang="en"/>
              <a:t>Achieving availability may impose constraints on software development. </a:t>
            </a:r>
            <a:endParaRPr/>
          </a:p>
          <a:p>
            <a:pPr indent="-381000" lvl="1" marL="914400" rtl="0" algn="l">
              <a:spcBef>
                <a:spcPts val="0"/>
              </a:spcBef>
              <a:spcAft>
                <a:spcPts val="0"/>
              </a:spcAft>
              <a:buSzPts val="2400"/>
              <a:buChar char="○"/>
            </a:pPr>
            <a:r>
              <a:rPr lang="en"/>
              <a:t>All elements may have to support start, stop, pause, and restart commands.</a:t>
            </a:r>
            <a:endParaRPr/>
          </a:p>
          <a:p>
            <a:pPr indent="-419100" lvl="0" marL="457200" rtl="0" algn="l">
              <a:spcBef>
                <a:spcPts val="0"/>
              </a:spcBef>
              <a:spcAft>
                <a:spcPts val="0"/>
              </a:spcAft>
              <a:buSzPts val="3000"/>
              <a:buChar char="●"/>
            </a:pPr>
            <a:r>
              <a:rPr lang="en"/>
              <a:t>Deployment:</a:t>
            </a:r>
            <a:endParaRPr/>
          </a:p>
          <a:p>
            <a:pPr indent="-381000" lvl="1" marL="914400" rtl="0" algn="l">
              <a:spcBef>
                <a:spcPts val="0"/>
              </a:spcBef>
              <a:spcAft>
                <a:spcPts val="0"/>
              </a:spcAft>
              <a:buSzPts val="2400"/>
              <a:buChar char="○"/>
            </a:pPr>
            <a:r>
              <a:rPr lang="en"/>
              <a:t>Availability has major impact on deployment.</a:t>
            </a:r>
            <a:endParaRPr/>
          </a:p>
          <a:p>
            <a:pPr indent="-381000" lvl="1" marL="914400" rtl="0" algn="l">
              <a:spcBef>
                <a:spcPts val="0"/>
              </a:spcBef>
              <a:spcAft>
                <a:spcPts val="0"/>
              </a:spcAft>
              <a:buSzPts val="2400"/>
              <a:buChar char="○"/>
            </a:pPr>
            <a:r>
              <a:rPr lang="en"/>
              <a:t>Requirements may mandate environment where hardware is duplicated or a recovery site that can be activated if production environment goes down.</a:t>
            </a:r>
            <a:endParaRPr/>
          </a:p>
          <a:p>
            <a:pPr indent="-381000" lvl="1" marL="914400" rtl="0" algn="l">
              <a:spcBef>
                <a:spcPts val="0"/>
              </a:spcBef>
              <a:spcAft>
                <a:spcPts val="0"/>
              </a:spcAft>
              <a:buSzPts val="2400"/>
              <a:buChar char="○"/>
            </a:pPr>
            <a:r>
              <a:rPr lang="en"/>
              <a:t>May need special software to support hardware redundancy and clustering.</a:t>
            </a:r>
            <a:endParaRPr/>
          </a:p>
        </p:txBody>
      </p:sp>
      <p:sp>
        <p:nvSpPr>
          <p:cNvPr id="107" name="Google Shape;107;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