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ervice-oriented_architecture#cite_note-Bell-6"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ervice-oriented_architecture#cite_note-8" TargetMode="External"/><Relationship Id="rId3" Type="http://schemas.openxmlformats.org/officeDocument/2006/relationships/hyperlink" Target="https://en.wikipedia.org/wiki/Service-oriented_architecture#cite_note-8"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ervice_abstraction#cite_note-Kjell-Sverre_Jerij%C3%A6rvi-3"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ervice_loose_coupling" TargetMode="External"/><Relationship Id="rId3" Type="http://schemas.openxmlformats.org/officeDocument/2006/relationships/hyperlink" Target="https://en.wikipedia.org/wiki/Service_abstraction"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ervice_autonomy_principle#cite_note-WP-3"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Bluetooth_profile" TargetMode="External"/><Relationship Id="rId3" Type="http://schemas.openxmlformats.org/officeDocument/2006/relationships/hyperlink" Target="https://en.wikipedia.org/wiki/Bluetooth_profile#Headset_Profile_.28HSP.29" TargetMode="External"/><Relationship Id="rId4" Type="http://schemas.openxmlformats.org/officeDocument/2006/relationships/hyperlink" Target="https://en.wikipedia.org/wiki/Bluetooth_profile#Hands-Free_Profile_.28HFP.29" TargetMode="External"/><Relationship Id="rId5" Type="http://schemas.openxmlformats.org/officeDocument/2006/relationships/hyperlink" Target="https://en.wikipedia.org/wiki/Bluetooth_profile#Advanced_Audio_Distribution_Profile_.28A2DP.29" TargetMode="External"/><Relationship Id="rId6" Type="http://schemas.openxmlformats.org/officeDocument/2006/relationships/hyperlink" Target="https://en.wikipedia.org/wiki/Universally_Unique_Identifier"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ervice_composability_principle#cite_note-servicecontract-3" TargetMode="External"/><Relationship Id="rId3" Type="http://schemas.openxmlformats.org/officeDocument/2006/relationships/hyperlink" Target="https://en.wikipedia.org/wiki/Service_statelessness_principle"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ervice_composability_principle#cite_note-Reddy-7" TargetMode="External"/><Relationship Id="rId3" Type="http://schemas.openxmlformats.org/officeDocument/2006/relationships/hyperlink" Target="https://en.wikipedia.org/wiki/Service_composability_principle#cite_note-Reddy-7"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1" Type="http://schemas.openxmlformats.org/officeDocument/2006/relationships/hyperlink" Target="https://en.wikipedia.org/wiki/Simple_Mail_Transfer_Protocol" TargetMode="External"/><Relationship Id="rId10" Type="http://schemas.openxmlformats.org/officeDocument/2006/relationships/hyperlink" Target="https://en.wikipedia.org/wiki/Hypertext_Transfer_Protocol" TargetMode="External"/><Relationship Id="rId13" Type="http://schemas.openxmlformats.org/officeDocument/2006/relationships/hyperlink" Target="https://en.wikipedia.org/wiki/Linux" TargetMode="External"/><Relationship Id="rId12" Type="http://schemas.openxmlformats.org/officeDocument/2006/relationships/hyperlink" Target="https://en.wikipedia.org/wiki/Microsoft_Windows" TargetMode="External"/><Relationship Id="rId1" Type="http://schemas.openxmlformats.org/officeDocument/2006/relationships/notesMaster" Target="../notesMasters/notesMaster1.xml"/><Relationship Id="rId2" Type="http://schemas.openxmlformats.org/officeDocument/2006/relationships/hyperlink" Target="https://en.wikipedia.org/wiki/Protocol_(computing)" TargetMode="External"/><Relationship Id="rId3" Type="http://schemas.openxmlformats.org/officeDocument/2006/relationships/hyperlink" Target="https://en.wikipedia.org/wiki/Web_service" TargetMode="External"/><Relationship Id="rId4" Type="http://schemas.openxmlformats.org/officeDocument/2006/relationships/hyperlink" Target="https://en.wikipedia.org/wiki/Computer_network" TargetMode="External"/><Relationship Id="rId9" Type="http://schemas.openxmlformats.org/officeDocument/2006/relationships/hyperlink" Target="https://en.wikipedia.org/wiki/Application_layer" TargetMode="External"/><Relationship Id="rId14" Type="http://schemas.openxmlformats.org/officeDocument/2006/relationships/hyperlink" Target="https://en.wikipedia.org/wiki/XML" TargetMode="External"/><Relationship Id="rId5" Type="http://schemas.openxmlformats.org/officeDocument/2006/relationships/hyperlink" Target="https://en.wikipedia.org/wiki/Extensibility" TargetMode="External"/><Relationship Id="rId6" Type="http://schemas.openxmlformats.org/officeDocument/2006/relationships/hyperlink" Target="https://en.wikipedia.org/wiki/Neutrality_(philosophy)" TargetMode="External"/><Relationship Id="rId7" Type="http://schemas.openxmlformats.org/officeDocument/2006/relationships/hyperlink" Target="https://en.wikipedia.org/wiki/XML_Information_Set" TargetMode="External"/><Relationship Id="rId8" Type="http://schemas.openxmlformats.org/officeDocument/2006/relationships/hyperlink" Target="https://en.wikipedia.org/wiki/Message_format" TargetMode="Externa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Web_services_protocol_stack" TargetMode="External"/><Relationship Id="rId3" Type="http://schemas.openxmlformats.org/officeDocument/2006/relationships/hyperlink" Target="https://en.wikipedia.org/wiki/SOAP#cite_note-1"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7ab4e1e9c_0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7ab4e1e9c_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950b235f1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950b235f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service has four properties according to one of many definitions of SOA (1) - a small, independent unit of functionality. (2-3), where changes to one service do not spill over into other services. The flexibility offered by loose coupling protects your company from excessive costs when business or technical requirements change. (4) - they do not need to know what is inside, just how to access it. (5)  When you invoke a function, you aren’t concerned with the internal logic of the invoked code or with how the function receives arguments or returns a value. Similarly, when you code a service request, you care only about the syntax for requesting the service. At best, service requests are as easy as function invocations.</a:t>
            </a:r>
            <a:endParaRPr/>
          </a:p>
          <a:p>
            <a:pPr indent="0" lvl="0" marL="0" rtl="0" algn="l">
              <a:spcBef>
                <a:spcPts val="0"/>
              </a:spcBef>
              <a:spcAft>
                <a:spcPts val="0"/>
              </a:spcAft>
              <a:buNone/>
            </a:pPr>
            <a:r>
              <a:rPr lang="en"/>
              <a:t>A service can handle interactions within your company, as well as between your company and its suppliers, partners, and customers. The location of service requesters can extend worldwide, depending on security issues and on the runtime software used to access a particular service. In most cases, the requesting code has no details on the service location. Like the requester, the service can be almost anywhere. The location is set when the network is configured, and changes to the location are sometimes possible at network run time. (last point) - services are composable, and as long as their interfaces are respected, we can build a system from a collection of underlying services and connection code.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950b235f1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950b235f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 last point leads to the concept of (title). SOA is (1), in practice, </a:t>
            </a:r>
            <a:r>
              <a:rPr lang="en" sz="1050">
                <a:solidFill>
                  <a:srgbClr val="222222"/>
                </a:solidFill>
                <a:highlight>
                  <a:srgbClr val="FFFFFF"/>
                </a:highlight>
              </a:rPr>
              <a:t> SOA separates functions into distinct units, or services,</a:t>
            </a:r>
            <a:r>
              <a:rPr baseline="30000" lang="en" sz="1400" u="sng">
                <a:solidFill>
                  <a:srgbClr val="0B0080"/>
                </a:solidFill>
                <a:highlight>
                  <a:srgbClr val="FFFFFF"/>
                </a:highlight>
                <a:hlinkClick r:id="rId2"/>
              </a:rPr>
              <a:t>[6]</a:t>
            </a:r>
            <a:r>
              <a:rPr lang="en" sz="1050">
                <a:solidFill>
                  <a:srgbClr val="222222"/>
                </a:solidFill>
                <a:highlight>
                  <a:srgbClr val="FFFFFF"/>
                </a:highlight>
              </a:rPr>
              <a:t> - (3) - which developers make accessible over a network in order to allow users to combine and reuse them in the production of applications. These services and their corresponding consumers communicate with each other by passing data in a well-defined, shared format, or by coordinating an activity between two or more services.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950b235f1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950b235f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 sz="1050">
                <a:solidFill>
                  <a:srgbClr val="222222"/>
                </a:solidFill>
              </a:rPr>
              <a:t>A manifesto was published for service-oriented architecture in October, 2009. This came up with six core values which are listed as follows:</a:t>
            </a:r>
            <a:r>
              <a:rPr baseline="30000" lang="en" sz="1400" u="sng">
                <a:solidFill>
                  <a:srgbClr val="0B0080"/>
                </a:solidFill>
                <a:hlinkClick r:id="rId2"/>
              </a:rPr>
              <a:t>[8]</a:t>
            </a:r>
            <a:endParaRPr baseline="30000" sz="1400" u="sng">
              <a:solidFill>
                <a:srgbClr val="0B0080"/>
              </a:solidFill>
              <a:hlinkClick r:id="rId3"/>
            </a:endParaRPr>
          </a:p>
          <a:p>
            <a:pPr indent="-295275" lvl="0" marL="901700" rtl="0" algn="l">
              <a:lnSpc>
                <a:spcPct val="115000"/>
              </a:lnSpc>
              <a:spcBef>
                <a:spcPts val="600"/>
              </a:spcBef>
              <a:spcAft>
                <a:spcPts val="0"/>
              </a:spcAft>
              <a:buClr>
                <a:srgbClr val="222222"/>
              </a:buClr>
              <a:buSzPts val="1050"/>
              <a:buAutoNum type="arabicPeriod"/>
            </a:pPr>
            <a:r>
              <a:rPr b="1" lang="en" sz="1050">
                <a:solidFill>
                  <a:srgbClr val="222222"/>
                </a:solidFill>
              </a:rPr>
              <a:t>Business value</a:t>
            </a:r>
            <a:r>
              <a:rPr lang="en" sz="1050">
                <a:solidFill>
                  <a:srgbClr val="222222"/>
                </a:solidFill>
              </a:rPr>
              <a:t> is given more importance than technical strategy. Does this offer meaning and value to our business, and what maximizes its value? Value can come from reuse, ease of use, ease of integration.</a:t>
            </a:r>
            <a:endParaRPr sz="1050">
              <a:solidFill>
                <a:srgbClr val="222222"/>
              </a:solidFill>
            </a:endParaRPr>
          </a:p>
          <a:p>
            <a:pPr indent="-295275" lvl="0" marL="901700" rtl="0" algn="l">
              <a:lnSpc>
                <a:spcPct val="115000"/>
              </a:lnSpc>
              <a:spcBef>
                <a:spcPts val="0"/>
              </a:spcBef>
              <a:spcAft>
                <a:spcPts val="0"/>
              </a:spcAft>
              <a:buClr>
                <a:srgbClr val="222222"/>
              </a:buClr>
              <a:buSzPts val="1050"/>
              <a:buAutoNum type="arabicPeriod"/>
            </a:pPr>
            <a:r>
              <a:rPr b="1" lang="en" sz="1050">
                <a:solidFill>
                  <a:srgbClr val="222222"/>
                </a:solidFill>
              </a:rPr>
              <a:t>Strategic goals</a:t>
            </a:r>
            <a:r>
              <a:rPr lang="en" sz="1050">
                <a:solidFill>
                  <a:srgbClr val="222222"/>
                </a:solidFill>
              </a:rPr>
              <a:t> are given more importance than project-specific benefits. Think of the long-term, can we continue to get value from this?</a:t>
            </a:r>
            <a:endParaRPr sz="1050">
              <a:solidFill>
                <a:srgbClr val="222222"/>
              </a:solidFill>
            </a:endParaRPr>
          </a:p>
          <a:p>
            <a:pPr indent="-295275" lvl="0" marL="901700" rtl="0" algn="l">
              <a:lnSpc>
                <a:spcPct val="115000"/>
              </a:lnSpc>
              <a:spcBef>
                <a:spcPts val="0"/>
              </a:spcBef>
              <a:spcAft>
                <a:spcPts val="0"/>
              </a:spcAft>
              <a:buClr>
                <a:srgbClr val="222222"/>
              </a:buClr>
              <a:buSzPts val="1050"/>
              <a:buAutoNum type="arabicPeriod"/>
            </a:pPr>
            <a:r>
              <a:rPr b="1" lang="en" sz="1050">
                <a:solidFill>
                  <a:srgbClr val="222222"/>
                </a:solidFill>
              </a:rPr>
              <a:t>Intrinsic inter-operability</a:t>
            </a:r>
            <a:r>
              <a:rPr lang="en" sz="1050">
                <a:solidFill>
                  <a:srgbClr val="222222"/>
                </a:solidFill>
              </a:rPr>
              <a:t> is given more importance than custom integration. Design from the first place to be easy to use and extend, rather than being designed for use in one specific project.</a:t>
            </a:r>
            <a:endParaRPr sz="1050">
              <a:solidFill>
                <a:srgbClr val="222222"/>
              </a:solidFill>
            </a:endParaRPr>
          </a:p>
          <a:p>
            <a:pPr indent="-295275" lvl="0" marL="901700" rtl="0" algn="l">
              <a:lnSpc>
                <a:spcPct val="115000"/>
              </a:lnSpc>
              <a:spcBef>
                <a:spcPts val="0"/>
              </a:spcBef>
              <a:spcAft>
                <a:spcPts val="0"/>
              </a:spcAft>
              <a:buClr>
                <a:srgbClr val="222222"/>
              </a:buClr>
              <a:buSzPts val="1050"/>
              <a:buAutoNum type="arabicPeriod"/>
            </a:pPr>
            <a:r>
              <a:rPr b="1" lang="en" sz="1050">
                <a:solidFill>
                  <a:srgbClr val="222222"/>
                </a:solidFill>
              </a:rPr>
              <a:t>Shared services</a:t>
            </a:r>
            <a:r>
              <a:rPr lang="en" sz="1050">
                <a:solidFill>
                  <a:srgbClr val="222222"/>
                </a:solidFill>
              </a:rPr>
              <a:t> are given more importance than specific-purpose implementations. Again, can we reuse this? Can we derive a general representation of output and input formats, rather then fitting this current project perfectly.</a:t>
            </a:r>
            <a:endParaRPr sz="1050">
              <a:solidFill>
                <a:srgbClr val="222222"/>
              </a:solidFill>
            </a:endParaRPr>
          </a:p>
          <a:p>
            <a:pPr indent="-295275" lvl="0" marL="901700" rtl="0" algn="l">
              <a:lnSpc>
                <a:spcPct val="115000"/>
              </a:lnSpc>
              <a:spcBef>
                <a:spcPts val="0"/>
              </a:spcBef>
              <a:spcAft>
                <a:spcPts val="0"/>
              </a:spcAft>
              <a:buClr>
                <a:srgbClr val="222222"/>
              </a:buClr>
              <a:buSzPts val="1050"/>
              <a:buAutoNum type="arabicPeriod"/>
            </a:pPr>
            <a:r>
              <a:rPr b="1" lang="en" sz="1050">
                <a:solidFill>
                  <a:srgbClr val="222222"/>
                </a:solidFill>
              </a:rPr>
              <a:t>Flexibility</a:t>
            </a:r>
            <a:r>
              <a:rPr lang="en" sz="1050">
                <a:solidFill>
                  <a:srgbClr val="222222"/>
                </a:solidFill>
              </a:rPr>
              <a:t> is given more importance than optimization. This is a tradeoff you will have to make. Make the service easy to integrate, easy to use - this is more important than perfect performance.</a:t>
            </a:r>
            <a:endParaRPr sz="1050">
              <a:solidFill>
                <a:srgbClr val="222222"/>
              </a:solidFill>
            </a:endParaRPr>
          </a:p>
          <a:p>
            <a:pPr indent="-295275" lvl="0" marL="901700" rtl="0" algn="l">
              <a:lnSpc>
                <a:spcPct val="115000"/>
              </a:lnSpc>
              <a:spcBef>
                <a:spcPts val="0"/>
              </a:spcBef>
              <a:spcAft>
                <a:spcPts val="0"/>
              </a:spcAft>
              <a:buClr>
                <a:srgbClr val="222222"/>
              </a:buClr>
              <a:buSzPts val="1050"/>
              <a:buAutoNum type="arabicPeriod"/>
            </a:pPr>
            <a:r>
              <a:rPr b="1" lang="en" sz="1050">
                <a:solidFill>
                  <a:srgbClr val="222222"/>
                </a:solidFill>
              </a:rPr>
              <a:t>Evolutionary refinement</a:t>
            </a:r>
            <a:r>
              <a:rPr lang="en" sz="1050">
                <a:solidFill>
                  <a:srgbClr val="222222"/>
                </a:solidFill>
              </a:rPr>
              <a:t> is given more importance than pursuit of initial perfection - can we get something working that we improve over time? Get the service out there and usable. </a:t>
            </a:r>
            <a:endParaRPr sz="1050">
              <a:solidFill>
                <a:srgbClr val="222222"/>
              </a:solidFill>
            </a:endParaRPr>
          </a:p>
          <a:p>
            <a:pPr indent="0" lvl="0" marL="0" rtl="0" algn="l">
              <a:spcBef>
                <a:spcPts val="1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950b235f1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950b235f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The bottom levels consist of data-access services, each of which handles the relatively technical task of reading from and writing to data-storage areas such as databases and message queues. A data-access service is most often invoked from the business layer.</a:t>
            </a:r>
            <a:endParaRPr/>
          </a:p>
          <a:p>
            <a:pPr indent="0" lvl="0" marL="0" rtl="0" algn="l">
              <a:spcBef>
                <a:spcPts val="0"/>
              </a:spcBef>
              <a:spcAft>
                <a:spcPts val="0"/>
              </a:spcAft>
              <a:buNone/>
            </a:pPr>
            <a:r>
              <a:rPr lang="en"/>
              <a:t>The middle level is composed of services that each fulfill a relatively low-level business task. For example, an integration service might invoke such business services to verify the details provided by an insurance-policy applicant. If the business services return values that are judged to mean “issue a policy,” the integration service invokes yet another business service, which calculates a quote and returns the quote to other parts of the software or other systems (for example, a Web application) that invoked the service-oriented application.</a:t>
            </a:r>
            <a:endParaRPr/>
          </a:p>
          <a:p>
            <a:pPr indent="0" lvl="0" marL="0" rtl="0" algn="l">
              <a:spcBef>
                <a:spcPts val="0"/>
              </a:spcBef>
              <a:spcAft>
                <a:spcPts val="0"/>
              </a:spcAft>
              <a:buNone/>
            </a:pPr>
            <a:r>
              <a:rPr lang="en"/>
              <a:t>The topmost levels contain one or more integration services, each of which controls a flow of activities such as processing an applicant’s request for insurance coverage. Each integration service invokes one or more business services.</a:t>
            </a:r>
            <a:endParaRPr/>
          </a:p>
          <a:p>
            <a:pPr indent="0" lvl="0" marL="0" rtl="0" algn="l">
              <a:spcBef>
                <a:spcPts val="0"/>
              </a:spcBef>
              <a:spcAft>
                <a:spcPts val="0"/>
              </a:spcAft>
              <a:buNone/>
            </a:pPr>
            <a:r>
              <a:rPr lang="en"/>
              <a:t>(last point)</a:t>
            </a:r>
            <a:endParaRPr/>
          </a:p>
          <a:p>
            <a:pPr indent="0" lvl="0" marL="0" rtl="0" algn="l">
              <a:spcBef>
                <a:spcPts val="0"/>
              </a:spcBef>
              <a:spcAft>
                <a:spcPts val="0"/>
              </a:spcAft>
              <a:buNone/>
            </a:pPr>
            <a:r>
              <a:rPr lang="en"/>
              <a:t>Great complexity is possible. Some integration services, for example, provide different operations to different requesters, and some invoke other integration services and are said to be composed of those services.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950b235f1_0_2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950b235f1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and non-technical components</a:t>
            </a:r>
            <a:endParaRPr/>
          </a:p>
          <a:p>
            <a:pPr indent="0" lvl="0" marL="0" rtl="0" algn="l">
              <a:spcBef>
                <a:spcPts val="0"/>
              </a:spcBef>
              <a:spcAft>
                <a:spcPts val="0"/>
              </a:spcAft>
              <a:buNone/>
            </a:pPr>
            <a:r>
              <a:rPr lang="en"/>
              <a:t>End-point, interface and connector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4950b235f1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4950b235f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(2) </a:t>
            </a:r>
            <a:r>
              <a:rPr lang="en" sz="1000">
                <a:solidFill>
                  <a:schemeClr val="dk1"/>
                </a:solidFill>
              </a:rPr>
              <a:t>Services express their purpose and capabilities via a service contract. (3) The Standardized Service Contract design principle essentially requires that specific considerations be taken into account when designing a service's public technical interface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and assessing the nature and quantity of content that will be published as part of a service's official contract.</a:t>
            </a:r>
            <a:endParaRPr sz="1000">
              <a:solidFill>
                <a:schemeClr val="dk1"/>
              </a:solidFill>
            </a:endParaRPr>
          </a:p>
          <a:p>
            <a:pPr indent="0" lvl="0" marL="0" rtl="0" algn="l">
              <a:spcBef>
                <a:spcPts val="0"/>
              </a:spcBef>
              <a:spcAft>
                <a:spcPts val="0"/>
              </a:spcAft>
              <a:buNone/>
            </a:pPr>
            <a:r>
              <a:rPr lang="en" sz="1000">
                <a:solidFill>
                  <a:schemeClr val="dk1"/>
                </a:solidFill>
              </a:rPr>
              <a:t>A great deal of emphasis is placed on specific aspects of contract design, including the manner in which services express functionality, how data types and data models are defined, and how policies are asserted and attached.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950b235f1_0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950b235f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(1), (2). This is usually a WSDL document, a language for describing web interfaces using XML. </a:t>
            </a:r>
            <a:r>
              <a:rPr lang="en" sz="1050">
                <a:solidFill>
                  <a:srgbClr val="222222"/>
                </a:solidFill>
                <a:highlight>
                  <a:srgbClr val="FFFFFF"/>
                </a:highlight>
              </a:rPr>
              <a:t>This helps to increase the service contract's correct interpretation, which in turn increases service’s reuse and interoperability. When service contracts clearly express their capabilities, the chance of service duplication is also reduced. (3) Two services exchanging messages based on the same type of data—e.g., a purchase order—might model that data according to different schemas, which requires data model transformation. This clearly adds overhead, and stands in the way of service interoperability and reuse. To avoid this transformation, the standardized service contract principle requires standardized data models, which further helps create a standardized data representation architecture that can be reused across the enterprise to define standardized service capabilities. (4) Service policies represent terms of use for a service. So, for a service to be reusable, its behavioral requirements must be expressed consistently using standardized policy expressions based on industry standard vocabularies.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There is a constant focus on ensuring that service contracts are both optimized, appropriately granular, and standardized to ensure that the endpoints established by services are consistent, reliable, and governable.</a:t>
            </a:r>
            <a:endParaRPr>
              <a:solidFill>
                <a:schemeClr val="dk1"/>
              </a:solidFill>
            </a:endParaRPr>
          </a:p>
          <a:p>
            <a:pPr indent="0" lvl="0" marL="0" rtl="0" algn="l">
              <a:spcBef>
                <a:spcPts val="0"/>
              </a:spcBef>
              <a:spcAft>
                <a:spcPts val="0"/>
              </a:spcAft>
              <a:buNone/>
            </a:pPr>
            <a:r>
              <a:rPr lang="en"/>
              <a:t>the use of standards guarantees the interoperability and reusability of services. But the use of standards must be a correct use, which implies precision. Ambiguity is one of the enemies of the definition of Service Contracts, and is a very slippery enemy. - a good service contract avoids ambiguity and ensures that the project is governable.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950b235f1_0_2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950b235f1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Contacts can be established at design and run-time. Policies are constraints that ensure contracts are met.</a:t>
            </a:r>
            <a:endParaRPr/>
          </a:p>
          <a:p>
            <a:pPr indent="0" lvl="0" marL="0" rtl="0" algn="l">
              <a:spcBef>
                <a:spcPts val="0"/>
              </a:spcBef>
              <a:spcAft>
                <a:spcPts val="0"/>
              </a:spcAft>
              <a:buNone/>
            </a:pPr>
            <a:r>
              <a:rPr lang="en"/>
              <a:t>(three click)</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950b235f1_0_2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950b235f1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where services come in.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950b235f1_0_1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950b235f1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Service abstraction is a design principle that is applied so that the information published in a service contract is limited to what is required to effectively utilize the service. </a:t>
            </a:r>
            <a:r>
              <a:rPr lang="en" sz="1050">
                <a:solidFill>
                  <a:srgbClr val="222222"/>
                </a:solidFill>
                <a:highlight>
                  <a:srgbClr val="FFFFFF"/>
                </a:highlight>
              </a:rPr>
              <a:t>The service contract should not contain any superfluous information that is not required for its invocation.  In the case of service-orientation, more knowledge is not necessarily better. There is a chance that additional information could impede the reusability of the service as the service consumer designer may streamline their design based on this knowledge. However, doing so would affect the evolution of the service as now the consumer is indirectly coupled to the service implementation, which may need to be replaced in the future.</a:t>
            </a:r>
            <a:endParaRPr sz="1050">
              <a:solidFill>
                <a:srgbClr val="222222"/>
              </a:solidFill>
              <a:highlight>
                <a:srgbClr val="FFFFFF"/>
              </a:highlight>
            </a:endParaRPr>
          </a:p>
          <a:p>
            <a:pPr indent="0" lvl="0" marL="0" rtl="0" algn="l">
              <a:spcBef>
                <a:spcPts val="0"/>
              </a:spcBef>
              <a:spcAft>
                <a:spcPts val="0"/>
              </a:spcAft>
              <a:buNone/>
            </a:pPr>
            <a:r>
              <a:t/>
            </a:r>
            <a:endParaRPr sz="1050">
              <a:solidFill>
                <a:srgbClr val="222222"/>
              </a:solidFill>
              <a:highlight>
                <a:srgbClr val="FFFFFF"/>
              </a:highlight>
            </a:endParaRPr>
          </a:p>
          <a:p>
            <a:pPr indent="0" lvl="0" marL="0" rtl="0" algn="l">
              <a:spcBef>
                <a:spcPts val="0"/>
              </a:spcBef>
              <a:spcAft>
                <a:spcPts val="0"/>
              </a:spcAft>
              <a:buNone/>
            </a:pPr>
            <a:r>
              <a:rPr lang="en" sz="1050">
                <a:solidFill>
                  <a:srgbClr val="222222"/>
                </a:solidFill>
                <a:highlight>
                  <a:srgbClr val="FFFFFF"/>
                </a:highlight>
              </a:rPr>
              <a:t>Func: This form of abstraction is dependent upon how much of the service logic is exposed as service capabilities. An example would be of a class whereby some of its methods are private while others are public. A class would only expose those methods as public that it deems to be important to other objects, any helper methods that are not relevant to the objects are kept hidden. Here, limit functionality is exposed to the public, and what is listed in the contract- a 'detailed contract' reveals too much of business rules and the validation logic</a:t>
            </a:r>
            <a:endParaRPr sz="1050">
              <a:solidFill>
                <a:srgbClr val="222222"/>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43cae5387a_0_3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43cae5387a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beginning….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950b235f1_0_1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950b235f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 </a:t>
            </a:r>
            <a:r>
              <a:rPr lang="en" sz="1050">
                <a:solidFill>
                  <a:srgbClr val="222222"/>
                </a:solidFill>
                <a:highlight>
                  <a:srgbClr val="FFFFFF"/>
                </a:highlight>
              </a:rPr>
              <a:t>Any information about the underlying technology used within the service would result in a low technology information abstraction as the service contract explicitly tells the service consumers how the service logic and its implementation are designed. This extra information might result in service consumers being designed in a way that specifically targets that particular implementation</a:t>
            </a:r>
            <a:endParaRPr sz="1050">
              <a:solidFill>
                <a:srgbClr val="222222"/>
              </a:solidFill>
              <a:highlight>
                <a:srgbClr val="FFFFFF"/>
              </a:highlight>
            </a:endParaRPr>
          </a:p>
          <a:p>
            <a:pPr indent="0" lvl="0" marL="0" rtl="0" algn="l">
              <a:spcBef>
                <a:spcPts val="0"/>
              </a:spcBef>
              <a:spcAft>
                <a:spcPts val="0"/>
              </a:spcAft>
              <a:buNone/>
            </a:pPr>
            <a:r>
              <a:rPr lang="en" sz="1050">
                <a:solidFill>
                  <a:srgbClr val="222222"/>
                </a:solidFill>
                <a:highlight>
                  <a:srgbClr val="FFFFFF"/>
                </a:highlight>
              </a:rPr>
              <a:t>Logic: The programmatic details about the service logic need to be abstracted</a:t>
            </a:r>
            <a:r>
              <a:rPr baseline="30000" lang="en" sz="1400" u="sng">
                <a:solidFill>
                  <a:srgbClr val="0B0080"/>
                </a:solidFill>
                <a:highlight>
                  <a:srgbClr val="FFFFFF"/>
                </a:highlight>
                <a:hlinkClick r:id="rId2"/>
              </a:rPr>
              <a:t>[3]</a:t>
            </a:r>
            <a:r>
              <a:rPr lang="en" sz="1050">
                <a:solidFill>
                  <a:srgbClr val="222222"/>
                </a:solidFill>
                <a:highlight>
                  <a:srgbClr val="FFFFFF"/>
                </a:highlight>
              </a:rPr>
              <a:t> as knowledge about how the service actually performs its functionality can result in service consumers that factor in this information and are consequently designed under these assumptions. This can seriously hamper service logic refactoring efforts </a:t>
            </a:r>
            <a:endParaRPr sz="1050">
              <a:solidFill>
                <a:srgbClr val="222222"/>
              </a:solidFill>
              <a:highlight>
                <a:srgbClr val="FFFFFF"/>
              </a:highlight>
            </a:endParaRPr>
          </a:p>
          <a:p>
            <a:pPr indent="0" lvl="0" marL="0" rtl="0" algn="l">
              <a:spcBef>
                <a:spcPts val="0"/>
              </a:spcBef>
              <a:spcAft>
                <a:spcPts val="0"/>
              </a:spcAft>
              <a:buNone/>
            </a:pPr>
            <a:r>
              <a:rPr lang="en" sz="1050">
                <a:solidFill>
                  <a:srgbClr val="222222"/>
                </a:solidFill>
                <a:highlight>
                  <a:srgbClr val="FFFFFF"/>
                </a:highlight>
              </a:rPr>
              <a:t>Qual: (last point) - this is mainly to avoid confusing readers, as these details are often not relevant. In the case of security, this also assists in information hiding. </a:t>
            </a:r>
            <a:endParaRPr sz="1050">
              <a:solidFill>
                <a:srgbClr val="222222"/>
              </a:solidFill>
              <a:highlight>
                <a:srgbClr val="FFFFFF"/>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4950b235f1_0_1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950b235f1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service granularity principle essentially asks, (1) - this is not a trivial question, and debate over it will determine everything you do when designing a service. Service granularity is both an application domain concern (business granularity), as well as a software interface design issue (technical granularity).</a:t>
            </a:r>
            <a:endParaRPr/>
          </a:p>
          <a:p>
            <a:pPr indent="0" lvl="0" marL="0" rtl="0" algn="l">
              <a:spcBef>
                <a:spcPts val="0"/>
              </a:spcBef>
              <a:spcAft>
                <a:spcPts val="0"/>
              </a:spcAft>
              <a:buNone/>
            </a:pPr>
            <a:r>
              <a:rPr lang="en"/>
              <a:t>Bus: </a:t>
            </a:r>
            <a:r>
              <a:rPr lang="en" sz="1050">
                <a:solidFill>
                  <a:srgbClr val="222222"/>
                </a:solidFill>
                <a:highlight>
                  <a:srgbClr val="FFFFFF"/>
                </a:highlight>
              </a:rPr>
              <a:t>Ideally, each service operation maps to a single business function, although if a single operation can provide multiple functions without adding design complexity or increasing message sizes, this generality can reduce implementation and usage costs.</a:t>
            </a:r>
            <a:endParaRPr sz="1050">
              <a:solidFill>
                <a:srgbClr val="222222"/>
              </a:solidFill>
              <a:highlight>
                <a:srgbClr val="FFFFFF"/>
              </a:highlight>
            </a:endParaRPr>
          </a:p>
          <a:p>
            <a:pPr indent="0" lvl="0" marL="0" rtl="0" algn="l">
              <a:spcBef>
                <a:spcPts val="0"/>
              </a:spcBef>
              <a:spcAft>
                <a:spcPts val="0"/>
              </a:spcAft>
              <a:buNone/>
            </a:pPr>
            <a:r>
              <a:rPr lang="en" sz="1050">
                <a:solidFill>
                  <a:srgbClr val="222222"/>
                </a:solidFill>
                <a:highlight>
                  <a:srgbClr val="FFFFFF"/>
                </a:highlight>
              </a:rPr>
              <a:t>Perf: Web services are accessed remotely and calls to web service operation create more network overhead. Reducing the number of service requests reduces that overhead.</a:t>
            </a:r>
            <a:endParaRPr sz="1050">
              <a:solidFill>
                <a:srgbClr val="222222"/>
              </a:solidFill>
              <a:highlight>
                <a:srgbClr val="FFFFFF"/>
              </a:highlight>
            </a:endParaRPr>
          </a:p>
          <a:p>
            <a:pPr indent="0" lvl="0" marL="0" rtl="0" algn="l">
              <a:spcBef>
                <a:spcPts val="0"/>
              </a:spcBef>
              <a:spcAft>
                <a:spcPts val="0"/>
              </a:spcAft>
              <a:buNone/>
            </a:pPr>
            <a:r>
              <a:rPr lang="en" sz="1050">
                <a:solidFill>
                  <a:srgbClr val="222222"/>
                </a:solidFill>
                <a:highlight>
                  <a:srgbClr val="FFFFFF"/>
                </a:highlight>
              </a:rPr>
              <a:t>Mess: Coarse-grained services may pass more data than fine-grained services, including data that is not specifically required for the task. This complicates message processing in the endpoint and might in turn harm performance. Reducing message size may require adding a more fine-grained operation.</a:t>
            </a:r>
            <a:endParaRPr sz="1050">
              <a:solidFill>
                <a:srgbClr val="222222"/>
              </a:solidFill>
              <a:highlight>
                <a:srgbClr val="FFFFFF"/>
              </a:highlight>
            </a:endParaRPr>
          </a:p>
          <a:p>
            <a:pPr indent="0" lvl="0" marL="0" rtl="0" algn="l">
              <a:spcBef>
                <a:spcPts val="0"/>
              </a:spcBef>
              <a:spcAft>
                <a:spcPts val="0"/>
              </a:spcAft>
              <a:buNone/>
            </a:pPr>
            <a:r>
              <a:rPr lang="en" sz="1050">
                <a:solidFill>
                  <a:srgbClr val="222222"/>
                </a:solidFill>
                <a:highlight>
                  <a:srgbClr val="FFFFFF"/>
                </a:highlight>
              </a:rPr>
              <a:t>Qual: For conceptual clarity each service operation should perform a single system-level transaction and leave data integrity across service boundaries to the business logic in the service consumer. This also simplifies error recovery, and typically eases design.</a:t>
            </a:r>
            <a:endParaRPr sz="1050">
              <a:solidFill>
                <a:srgbClr val="222222"/>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4950b235f1_0_1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4950b235f1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4950b235f1_0_1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4950b235f1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XML, JSON</a:t>
            </a:r>
            <a:endParaRPr/>
          </a:p>
          <a:p>
            <a:pPr indent="0" lvl="0" marL="0" rtl="0" algn="l">
              <a:spcBef>
                <a:spcPts val="0"/>
              </a:spcBef>
              <a:spcAft>
                <a:spcPts val="0"/>
              </a:spcAft>
              <a:buNone/>
            </a:pPr>
            <a:r>
              <a:rPr lang="en"/>
              <a:t>5-  this is desirable</a:t>
            </a:r>
            <a:endParaRPr/>
          </a:p>
          <a:p>
            <a:pPr indent="0" lvl="0" marL="0" rtl="0" algn="l">
              <a:spcBef>
                <a:spcPts val="0"/>
              </a:spcBef>
              <a:spcAft>
                <a:spcPts val="0"/>
              </a:spcAft>
              <a:buNone/>
            </a:pPr>
            <a:r>
              <a:rPr lang="en"/>
              <a:t>6 - less desireable, but pretty common</a:t>
            </a:r>
            <a:endParaRPr/>
          </a:p>
          <a:p>
            <a:pPr indent="0" lvl="0" marL="0" rtl="0" algn="l">
              <a:spcBef>
                <a:spcPts val="0"/>
              </a:spcBef>
              <a:spcAft>
                <a:spcPts val="0"/>
              </a:spcAft>
              <a:buNone/>
            </a:pPr>
            <a:r>
              <a:rPr lang="en"/>
              <a:t>7 - like a data model of the underlying database. This is bad.</a:t>
            </a:r>
            <a:endParaRPr/>
          </a:p>
          <a:p>
            <a:pPr indent="0" lvl="0" marL="0" rtl="0" algn="l">
              <a:spcBef>
                <a:spcPts val="0"/>
              </a:spcBef>
              <a:spcAft>
                <a:spcPts val="0"/>
              </a:spcAft>
              <a:buNone/>
            </a:pPr>
            <a:r>
              <a:rPr lang="en"/>
              <a:t>8 - Very bad</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4950b235f1_0_1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950b235f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other principles comes from the idea of loose coupling - of service independency. (go over)</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4950b235f1_0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4950b235f1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For services to carry out their capabilities consistently and reliably, their underlying solution logic needs to have a significant degree of control over its environment and resources. The principle of Service Autonomy fosters design characteristics that increase a service's reliability and behavioral predictability. Broadly speaking, this principle states that a service can not contain logic that depends on anything external to the service itself, be it a data model, shared resources, an information system, or anything else. The need for this autonomy is largely imposed by reuse. We can not expect a service to be reusable if its logic is coupled in some way to some other artifact external to the service.</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lnSpc>
                <a:spcPct val="115000"/>
              </a:lnSpc>
              <a:spcBef>
                <a:spcPts val="600"/>
              </a:spcBef>
              <a:spcAft>
                <a:spcPts val="0"/>
              </a:spcAft>
              <a:buNone/>
            </a:pPr>
            <a:r>
              <a:rPr lang="en" sz="1050">
                <a:solidFill>
                  <a:srgbClr val="222222"/>
                </a:solidFill>
              </a:rPr>
              <a:t>Design-time autonomy refers to the independence with which the services could be evolved without impacting their service consumers. This type of autonomy is required as the service’s underlying legacy resources might need an overhaul or the service’s logic might need refactoring in order to make it more efficient. The application of the </a:t>
            </a:r>
            <a:r>
              <a:rPr lang="en" sz="1050" u="sng">
                <a:solidFill>
                  <a:srgbClr val="0B0080"/>
                </a:solidFill>
                <a:hlinkClick r:id="rId2"/>
              </a:rPr>
              <a:t>service loose coupling</a:t>
            </a:r>
            <a:r>
              <a:rPr lang="en" sz="1050">
                <a:solidFill>
                  <a:srgbClr val="222222"/>
                </a:solidFill>
              </a:rPr>
              <a:t> and the </a:t>
            </a:r>
            <a:r>
              <a:rPr lang="en" sz="1050" u="sng">
                <a:solidFill>
                  <a:srgbClr val="0B0080"/>
                </a:solidFill>
                <a:hlinkClick r:id="rId3"/>
              </a:rPr>
              <a:t>service abstraction</a:t>
            </a:r>
            <a:r>
              <a:rPr lang="en" sz="1050">
                <a:solidFill>
                  <a:srgbClr val="222222"/>
                </a:solidFill>
              </a:rPr>
              <a:t> principles helps in attaining design-time autonomy as their application results in services whose contracts are shielded from their logic and implementation and hence, the services could be redesigned without affecting their service consumers.</a:t>
            </a:r>
            <a:endParaRPr sz="1050">
              <a:solidFill>
                <a:srgbClr val="222222"/>
              </a:solidFill>
            </a:endParaRPr>
          </a:p>
          <a:p>
            <a:pPr indent="0" lvl="0" marL="0" rtl="0" algn="l">
              <a:lnSpc>
                <a:spcPct val="115000"/>
              </a:lnSpc>
              <a:spcBef>
                <a:spcPts val="600"/>
              </a:spcBef>
              <a:spcAft>
                <a:spcPts val="0"/>
              </a:spcAft>
              <a:buNone/>
            </a:pPr>
            <a:r>
              <a:t/>
            </a:r>
            <a:endParaRPr sz="1050">
              <a:solidFill>
                <a:srgbClr val="222222"/>
              </a:solidFill>
            </a:endParaRPr>
          </a:p>
          <a:p>
            <a:pPr indent="0" lvl="0" marL="0" rtl="0" algn="l">
              <a:spcBef>
                <a:spcPts val="0"/>
              </a:spcBef>
              <a:spcAft>
                <a:spcPts val="0"/>
              </a:spcAft>
              <a:buNone/>
            </a:pPr>
            <a:r>
              <a:t/>
            </a:r>
            <a:endParaRPr sz="1000">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4950b235f1_0_1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4950b235f1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 sz="1050">
                <a:solidFill>
                  <a:srgbClr val="222222"/>
                </a:solidFill>
              </a:rPr>
              <a:t>Run-time autonomy refers to the extent of the control that a service has over the way its solution logic</a:t>
            </a:r>
            <a:r>
              <a:rPr baseline="30000" lang="en" sz="1400" u="sng">
                <a:solidFill>
                  <a:srgbClr val="0B0080"/>
                </a:solidFill>
                <a:hlinkClick r:id="rId2"/>
              </a:rPr>
              <a:t>[3]</a:t>
            </a:r>
            <a:r>
              <a:rPr lang="en" sz="1050">
                <a:solidFill>
                  <a:srgbClr val="222222"/>
                </a:solidFill>
              </a:rPr>
              <a:t> is processed by the run-time environment. The more control a service has over its run-time environment, the more predictable is its behavior. Run-time autonomy is achieved by providing dedicated processing resources to the service. For example, if the service logic performs memory intensive tasks then the service could be deployed to a server with reserved or conserved resources. Similarly, by providing locally cached copies of data, where applicable, the service’s dependency on a remote shared database can be reduced. As a result, the overall autonomy of the service is increased...</a:t>
            </a:r>
            <a:endParaRPr sz="1050">
              <a:solidFill>
                <a:srgbClr val="222222"/>
              </a:solidFill>
            </a:endParaRPr>
          </a:p>
          <a:p>
            <a:pPr indent="0" lvl="0" marL="0" rtl="0" algn="l">
              <a:lnSpc>
                <a:spcPct val="115000"/>
              </a:lnSpc>
              <a:spcBef>
                <a:spcPts val="600"/>
              </a:spcBef>
              <a:spcAft>
                <a:spcPts val="0"/>
              </a:spcAft>
              <a:buClr>
                <a:schemeClr val="dk1"/>
              </a:buClr>
              <a:buSzPts val="1100"/>
              <a:buFont typeface="Arial"/>
              <a:buNone/>
            </a:pPr>
            <a:r>
              <a:rPr lang="en" sz="1050">
                <a:solidFill>
                  <a:srgbClr val="222222"/>
                </a:solidFill>
              </a:rPr>
              <a:t>There is a direct relationship between run-time autonomy and the design-time autonomy. Increasing the design-time autonomy automatically increases the ability to evolve service’s implementation environment.</a:t>
            </a:r>
            <a:endParaRPr sz="1050">
              <a:solidFill>
                <a:srgbClr val="222222"/>
              </a:solidFill>
            </a:endParaRPr>
          </a:p>
          <a:p>
            <a:pPr indent="0" lvl="0" marL="0" rtl="0" algn="l">
              <a:lnSpc>
                <a:spcPct val="115000"/>
              </a:lnSpc>
              <a:spcBef>
                <a:spcPts val="600"/>
              </a:spcBef>
              <a:spcAft>
                <a:spcPts val="600"/>
              </a:spcAft>
              <a:buNone/>
            </a:pPr>
            <a:r>
              <a:rPr lang="en" sz="1050">
                <a:solidFill>
                  <a:srgbClr val="222222"/>
                </a:solidFill>
              </a:rPr>
              <a:t>The provisioning of service autonomy may require additional infrastructure and needs to be applied on a per-need, prioritized basis. On some occasions, services may need to be isolated and deployed in a customized and dedicated environment, with emphasis on designing the correct functional context since making fundamental changes to such a service is likely to be difficult.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4950b235f1_0_1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4950b235f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a:t>
            </a:r>
            <a:r>
              <a:rPr lang="en" sz="1050">
                <a:solidFill>
                  <a:srgbClr val="222222"/>
                </a:solidFill>
                <a:highlight>
                  <a:srgbClr val="FFFFFF"/>
                </a:highlight>
              </a:rPr>
              <a:t>his results in reduction of the resources consumed by a service as the actual state data management is delegated to an external component or to an architectural extension. By reducing resource consumption, the service can handle more requests in a reliable manner (rest)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4950b235f1_0_2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4950b235f1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over - bluetooth: </a:t>
            </a:r>
            <a:r>
              <a:rPr lang="en" sz="1050">
                <a:solidFill>
                  <a:srgbClr val="222222"/>
                </a:solidFill>
                <a:highlight>
                  <a:srgbClr val="FFFFFF"/>
                </a:highlight>
              </a:rPr>
              <a:t>Used to allow devices to discover what services each other support, and what parameters to use to connect to them. For example, when connecting a mobile phone to a Bluetooth headset, SDP will be used to determine which </a:t>
            </a:r>
            <a:r>
              <a:rPr lang="en" sz="1050" u="sng">
                <a:solidFill>
                  <a:srgbClr val="0B0080"/>
                </a:solidFill>
                <a:highlight>
                  <a:srgbClr val="FFFFFF"/>
                </a:highlight>
                <a:hlinkClick r:id="rId2"/>
              </a:rPr>
              <a:t>Bluetooth profiles</a:t>
            </a:r>
            <a:r>
              <a:rPr lang="en" sz="1050">
                <a:solidFill>
                  <a:srgbClr val="222222"/>
                </a:solidFill>
                <a:highlight>
                  <a:srgbClr val="FFFFFF"/>
                </a:highlight>
              </a:rPr>
              <a:t> are supported by the headset (</a:t>
            </a:r>
            <a:r>
              <a:rPr i="1" lang="en" sz="1050" u="sng">
                <a:solidFill>
                  <a:srgbClr val="0B0080"/>
                </a:solidFill>
                <a:highlight>
                  <a:srgbClr val="FFFFFF"/>
                </a:highlight>
                <a:hlinkClick r:id="rId3"/>
              </a:rPr>
              <a:t>headset profile</a:t>
            </a:r>
            <a:r>
              <a:rPr lang="en" sz="1050">
                <a:solidFill>
                  <a:srgbClr val="222222"/>
                </a:solidFill>
                <a:highlight>
                  <a:srgbClr val="FFFFFF"/>
                </a:highlight>
              </a:rPr>
              <a:t>, </a:t>
            </a:r>
            <a:r>
              <a:rPr i="1" lang="en" sz="1050" u="sng">
                <a:solidFill>
                  <a:srgbClr val="0B0080"/>
                </a:solidFill>
                <a:highlight>
                  <a:srgbClr val="FFFFFF"/>
                </a:highlight>
                <a:hlinkClick r:id="rId4"/>
              </a:rPr>
              <a:t>hands free profile</a:t>
            </a:r>
            <a:r>
              <a:rPr lang="en" sz="1050">
                <a:solidFill>
                  <a:srgbClr val="222222"/>
                </a:solidFill>
                <a:highlight>
                  <a:srgbClr val="FFFFFF"/>
                </a:highlight>
              </a:rPr>
              <a:t>, </a:t>
            </a:r>
            <a:r>
              <a:rPr i="1" lang="en" sz="1050" u="sng">
                <a:solidFill>
                  <a:srgbClr val="0B0080"/>
                </a:solidFill>
                <a:highlight>
                  <a:srgbClr val="FFFFFF"/>
                </a:highlight>
                <a:hlinkClick r:id="rId5"/>
              </a:rPr>
              <a:t>advanced audio distribution profile</a:t>
            </a:r>
            <a:r>
              <a:rPr lang="en" sz="1050">
                <a:solidFill>
                  <a:srgbClr val="222222"/>
                </a:solidFill>
                <a:highlight>
                  <a:srgbClr val="FFFFFF"/>
                </a:highlight>
              </a:rPr>
              <a:t>, etc.) and the protocol multiplexer settings needed to connect to each of them. Each service is identified by a </a:t>
            </a:r>
            <a:r>
              <a:rPr lang="en" sz="1050" u="sng">
                <a:solidFill>
                  <a:srgbClr val="0B0080"/>
                </a:solidFill>
                <a:highlight>
                  <a:srgbClr val="FFFFFF"/>
                </a:highlight>
                <a:hlinkClick r:id="rId6"/>
              </a:rPr>
              <a:t>Universally Unique Identifier</a:t>
            </a:r>
            <a:r>
              <a:rPr lang="en" sz="1050">
                <a:solidFill>
                  <a:srgbClr val="222222"/>
                </a:solidFill>
                <a:highlight>
                  <a:srgbClr val="FFFFFF"/>
                </a:highlight>
              </a:rPr>
              <a:t> (UUID), with official services (Bluetooth profiles) assigned a short form UUID (16 bits rather than the full 128).</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4950b235f1_0_1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4950b235f1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 </a:t>
            </a:r>
            <a:r>
              <a:rPr lang="en" sz="900">
                <a:solidFill>
                  <a:srgbClr val="555555"/>
                </a:solidFill>
                <a:latin typeface="Verdana"/>
                <a:ea typeface="Verdana"/>
                <a:cs typeface="Verdana"/>
                <a:sym typeface="Verdana"/>
              </a:rPr>
              <a:t>Crossing service boundaries may be costly, depending upon geographic, trust, or execution factors. This is mainly due to</a:t>
            </a:r>
            <a:endParaRPr sz="900">
              <a:solidFill>
                <a:srgbClr val="555555"/>
              </a:solidFill>
              <a:latin typeface="Verdana"/>
              <a:ea typeface="Verdana"/>
              <a:cs typeface="Verdana"/>
              <a:sym typeface="Verdana"/>
            </a:endParaRPr>
          </a:p>
          <a:p>
            <a:pPr indent="-285750" lvl="0" marL="457200" rtl="0" algn="l">
              <a:lnSpc>
                <a:spcPct val="115000"/>
              </a:lnSpc>
              <a:spcBef>
                <a:spcPts val="0"/>
              </a:spcBef>
              <a:spcAft>
                <a:spcPts val="0"/>
              </a:spcAft>
              <a:buClr>
                <a:srgbClr val="555555"/>
              </a:buClr>
              <a:buSzPts val="900"/>
              <a:buFont typeface="Verdana"/>
              <a:buChar char="●"/>
            </a:pPr>
            <a:r>
              <a:rPr lang="en" sz="900">
                <a:solidFill>
                  <a:srgbClr val="555555"/>
                </a:solidFill>
                <a:latin typeface="Verdana"/>
                <a:ea typeface="Verdana"/>
                <a:cs typeface="Verdana"/>
                <a:sym typeface="Verdana"/>
              </a:rPr>
              <a:t>The physical location of the targeted service may be an unknown factor.</a:t>
            </a:r>
            <a:endParaRPr sz="900">
              <a:solidFill>
                <a:srgbClr val="555555"/>
              </a:solidFill>
              <a:latin typeface="Verdana"/>
              <a:ea typeface="Verdana"/>
              <a:cs typeface="Verdana"/>
              <a:sym typeface="Verdana"/>
            </a:endParaRPr>
          </a:p>
          <a:p>
            <a:pPr indent="-285750" lvl="0" marL="457200" rtl="0" algn="l">
              <a:lnSpc>
                <a:spcPct val="115000"/>
              </a:lnSpc>
              <a:spcBef>
                <a:spcPts val="0"/>
              </a:spcBef>
              <a:spcAft>
                <a:spcPts val="0"/>
              </a:spcAft>
              <a:buClr>
                <a:srgbClr val="555555"/>
              </a:buClr>
              <a:buSzPts val="900"/>
              <a:buFont typeface="Verdana"/>
              <a:buChar char="●"/>
            </a:pPr>
            <a:r>
              <a:rPr lang="en" sz="900">
                <a:solidFill>
                  <a:srgbClr val="555555"/>
                </a:solidFill>
                <a:latin typeface="Verdana"/>
                <a:ea typeface="Verdana"/>
                <a:cs typeface="Verdana"/>
                <a:sym typeface="Verdana"/>
              </a:rPr>
              <a:t>Security and trust models are likely to change with each boundary crossing.</a:t>
            </a:r>
            <a:endParaRPr sz="900">
              <a:solidFill>
                <a:srgbClr val="555555"/>
              </a:solidFill>
              <a:latin typeface="Verdana"/>
              <a:ea typeface="Verdana"/>
              <a:cs typeface="Verdana"/>
              <a:sym typeface="Verdana"/>
            </a:endParaRPr>
          </a:p>
          <a:p>
            <a:pPr indent="-285750" lvl="0" marL="457200" rtl="0" algn="l">
              <a:lnSpc>
                <a:spcPct val="115000"/>
              </a:lnSpc>
              <a:spcBef>
                <a:spcPts val="0"/>
              </a:spcBef>
              <a:spcAft>
                <a:spcPts val="0"/>
              </a:spcAft>
              <a:buClr>
                <a:srgbClr val="555555"/>
              </a:buClr>
              <a:buSzPts val="900"/>
              <a:buFont typeface="Verdana"/>
              <a:buChar char="●"/>
            </a:pPr>
            <a:r>
              <a:rPr lang="en" sz="900">
                <a:solidFill>
                  <a:srgbClr val="555555"/>
                </a:solidFill>
                <a:latin typeface="Verdana"/>
                <a:ea typeface="Verdana"/>
                <a:cs typeface="Verdana"/>
                <a:sym typeface="Verdana"/>
              </a:rPr>
              <a:t>(6) Marshalling and casting of data between a service’s public and private representations may require reliance upon additional resources—some of which may be external to the service itself.</a:t>
            </a:r>
            <a:endParaRPr sz="900">
              <a:solidFill>
                <a:srgbClr val="555555"/>
              </a:solidFill>
              <a:latin typeface="Verdana"/>
              <a:ea typeface="Verdana"/>
              <a:cs typeface="Verdana"/>
              <a:sym typeface="Verdana"/>
            </a:endParaRPr>
          </a:p>
          <a:p>
            <a:pPr indent="-285750" lvl="0" marL="457200" rtl="0" algn="l">
              <a:lnSpc>
                <a:spcPct val="115000"/>
              </a:lnSpc>
              <a:spcBef>
                <a:spcPts val="0"/>
              </a:spcBef>
              <a:spcAft>
                <a:spcPts val="0"/>
              </a:spcAft>
              <a:buClr>
                <a:srgbClr val="555555"/>
              </a:buClr>
              <a:buSzPts val="900"/>
              <a:buFont typeface="Verdana"/>
              <a:buChar char="●"/>
            </a:pPr>
            <a:r>
              <a:rPr lang="en" sz="900">
                <a:solidFill>
                  <a:srgbClr val="555555"/>
                </a:solidFill>
                <a:latin typeface="Verdana"/>
                <a:ea typeface="Verdana"/>
                <a:cs typeface="Verdana"/>
                <a:sym typeface="Verdana"/>
              </a:rPr>
              <a:t>While services are built to last, service configurations are built to change. This fact implies that a reliable service may suddenly experience performance degradations due to network reconfigurations or migration to another physical location.</a:t>
            </a:r>
            <a:endParaRPr sz="900">
              <a:solidFill>
                <a:srgbClr val="555555"/>
              </a:solidFill>
              <a:latin typeface="Verdana"/>
              <a:ea typeface="Verdana"/>
              <a:cs typeface="Verdana"/>
              <a:sym typeface="Verdana"/>
            </a:endParaRPr>
          </a:p>
          <a:p>
            <a:pPr indent="-285750" lvl="0" marL="457200" rtl="0" algn="l">
              <a:lnSpc>
                <a:spcPct val="115000"/>
              </a:lnSpc>
              <a:spcBef>
                <a:spcPts val="0"/>
              </a:spcBef>
              <a:spcAft>
                <a:spcPts val="0"/>
              </a:spcAft>
              <a:buClr>
                <a:srgbClr val="555555"/>
              </a:buClr>
              <a:buSzPts val="900"/>
              <a:buFont typeface="Verdana"/>
              <a:buChar char="●"/>
            </a:pPr>
            <a:r>
              <a:rPr lang="en" sz="900">
                <a:solidFill>
                  <a:srgbClr val="555555"/>
                </a:solidFill>
                <a:latin typeface="Verdana"/>
                <a:ea typeface="Verdana"/>
                <a:cs typeface="Verdana"/>
                <a:sym typeface="Verdana"/>
              </a:rPr>
              <a:t>Service consumers are generally unaware of how private, internal processes have been implemented. The consumer of a given service has limited control over the performance of the service being consumed.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4950b235f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4950b235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Early on, (1-4).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4950b235f1_0_1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4950b235f1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555555"/>
                </a:solidFill>
                <a:highlight>
                  <a:srgbClr val="FFFFFF"/>
                </a:highlight>
                <a:latin typeface="Verdana"/>
                <a:ea typeface="Verdana"/>
                <a:cs typeface="Verdana"/>
                <a:sym typeface="Verdana"/>
              </a:rPr>
              <a:t>Since crossing service boundaries is explicit, services should make this explicit by using messages for communication instead of trying to hide the boudary crossing by imitating a distributed RPC. (rest)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4950b235f1_0_2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4950b235f1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4950b235f1_0_1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4950b235f1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 services and systems that are built from other services - think of services as LEGO. Natural outcome of the core design philosophy (2)</a:t>
            </a:r>
            <a:endParaRPr/>
          </a:p>
          <a:p>
            <a:pPr indent="0" lvl="0" marL="0" rtl="0" algn="l">
              <a:spcBef>
                <a:spcPts val="0"/>
              </a:spcBef>
              <a:spcAft>
                <a:spcPts val="0"/>
              </a:spcAft>
              <a:buNone/>
            </a:pPr>
            <a:r>
              <a:rPr lang="en" sz="1050">
                <a:solidFill>
                  <a:srgbClr val="222222"/>
                </a:solidFill>
                <a:highlight>
                  <a:srgbClr val="FFFFFF"/>
                </a:highlight>
              </a:rPr>
              <a:t>his is the underlying concept within object-orientation where the end product is composed of several interlinked objects that have the ability to become part of multiple software solutions, no matter how complex the solution is. As a result of this emphasis, some guidelines are required to develop services that can be effectively aggregated into multiple solutions. The application of the service composability principle requires designing services so that they can be used in a service composition either as a service that controls other services, i.e. a controller service, or as a service that provides functionality to other services in the composition without further composing other services, i.e. a composition member.</a:t>
            </a:r>
            <a:endParaRPr sz="1050">
              <a:solidFill>
                <a:srgbClr val="222222"/>
              </a:solidFill>
              <a:highlight>
                <a:srgbClr val="FFFFFF"/>
              </a:highlight>
            </a:endParaRPr>
          </a:p>
          <a:p>
            <a:pPr indent="0" lvl="0" marL="0" rtl="0" algn="l">
              <a:spcBef>
                <a:spcPts val="0"/>
              </a:spcBef>
              <a:spcAft>
                <a:spcPts val="0"/>
              </a:spcAft>
              <a:buNone/>
            </a:pPr>
            <a:r>
              <a:rPr lang="en" sz="1050">
                <a:solidFill>
                  <a:srgbClr val="222222"/>
                </a:solidFill>
                <a:highlight>
                  <a:srgbClr val="FFFFFF"/>
                </a:highlight>
              </a:rPr>
              <a:t>For the service to provide this dual functionality, the service contract</a:t>
            </a:r>
            <a:r>
              <a:rPr baseline="30000" lang="en" sz="1400" u="sng">
                <a:solidFill>
                  <a:srgbClr val="0B0080"/>
                </a:solidFill>
                <a:highlight>
                  <a:srgbClr val="FFFFFF"/>
                </a:highlight>
                <a:hlinkClick r:id="rId2"/>
              </a:rPr>
              <a:t>[3]</a:t>
            </a:r>
            <a:r>
              <a:rPr lang="en" sz="1050">
                <a:solidFill>
                  <a:srgbClr val="222222"/>
                </a:solidFill>
                <a:highlight>
                  <a:srgbClr val="FFFFFF"/>
                </a:highlight>
              </a:rPr>
              <a:t> must be designed so that it presents functionality based on varying levels of input and output data. In case if it is required to participate as a composition member, then usually the input parameters to the service would be more fine grained as compared to the situation when it is required to participate as a composition controller. A heavily reused service must be as stateless as possible (</a:t>
            </a:r>
            <a:r>
              <a:rPr lang="en" sz="1050" u="sng">
                <a:solidFill>
                  <a:srgbClr val="0B0080"/>
                </a:solidFill>
                <a:highlight>
                  <a:srgbClr val="FFFFFF"/>
                </a:highlight>
                <a:hlinkClick r:id="rId3"/>
              </a:rPr>
              <a:t>service statelessness principle</a:t>
            </a:r>
            <a:r>
              <a:rPr lang="en" sz="1050">
                <a:solidFill>
                  <a:srgbClr val="222222"/>
                </a:solidFill>
                <a:highlight>
                  <a:srgbClr val="FFFFFF"/>
                </a:highlight>
              </a:rPr>
              <a:t>) so that it can provide optimum performance when composed within multiple service compositions. </a:t>
            </a:r>
            <a:endParaRPr sz="1050">
              <a:solidFill>
                <a:srgbClr val="222222"/>
              </a:solidFill>
              <a:highlight>
                <a:srgbClr val="FFFFFF"/>
              </a:highlight>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4950b235f1_0_2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4950b235f1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 sz="1050">
                <a:solidFill>
                  <a:srgbClr val="222222"/>
                </a:solidFill>
              </a:rPr>
              <a:t>Some of the factors that determine the composability potential of a service include:</a:t>
            </a:r>
            <a:r>
              <a:rPr baseline="30000" lang="en" sz="1400" u="sng">
                <a:solidFill>
                  <a:srgbClr val="0B0080"/>
                </a:solidFill>
                <a:hlinkClick r:id="rId2"/>
              </a:rPr>
              <a:t>[7]</a:t>
            </a:r>
            <a:endParaRPr baseline="30000" sz="1400" u="sng">
              <a:solidFill>
                <a:srgbClr val="0B0080"/>
              </a:solidFill>
              <a:hlinkClick r:id="rId3"/>
            </a:endParaRPr>
          </a:p>
          <a:p>
            <a:pPr indent="-295275" lvl="0" marL="685800" rtl="0" algn="l">
              <a:lnSpc>
                <a:spcPct val="115000"/>
              </a:lnSpc>
              <a:spcBef>
                <a:spcPts val="600"/>
              </a:spcBef>
              <a:spcAft>
                <a:spcPts val="0"/>
              </a:spcAft>
              <a:buClr>
                <a:srgbClr val="222222"/>
              </a:buClr>
              <a:buSzPts val="1050"/>
              <a:buChar char="●"/>
            </a:pPr>
            <a:r>
              <a:rPr lang="en" sz="1050">
                <a:solidFill>
                  <a:srgbClr val="222222"/>
                </a:solidFill>
              </a:rPr>
              <a:t>Ability to provide functionality at different levels within a business process.</a:t>
            </a:r>
            <a:endParaRPr sz="1050">
              <a:solidFill>
                <a:srgbClr val="222222"/>
              </a:solidFill>
            </a:endParaRPr>
          </a:p>
          <a:p>
            <a:pPr indent="-295275" lvl="0" marL="685800" rtl="0" algn="l">
              <a:lnSpc>
                <a:spcPct val="115000"/>
              </a:lnSpc>
              <a:spcBef>
                <a:spcPts val="0"/>
              </a:spcBef>
              <a:spcAft>
                <a:spcPts val="0"/>
              </a:spcAft>
              <a:buClr>
                <a:srgbClr val="222222"/>
              </a:buClr>
              <a:buSzPts val="1050"/>
              <a:buChar char="●"/>
            </a:pPr>
            <a:r>
              <a:rPr lang="en" sz="1050">
                <a:solidFill>
                  <a:srgbClr val="222222"/>
                </a:solidFill>
              </a:rPr>
              <a:t>Message Exchange pattern</a:t>
            </a:r>
            <a:endParaRPr sz="1050">
              <a:solidFill>
                <a:srgbClr val="222222"/>
              </a:solidFill>
            </a:endParaRPr>
          </a:p>
          <a:p>
            <a:pPr indent="-295275" lvl="0" marL="685800" rtl="0" algn="l">
              <a:lnSpc>
                <a:spcPct val="115000"/>
              </a:lnSpc>
              <a:spcBef>
                <a:spcPts val="0"/>
              </a:spcBef>
              <a:spcAft>
                <a:spcPts val="0"/>
              </a:spcAft>
              <a:buClr>
                <a:srgbClr val="222222"/>
              </a:buClr>
              <a:buSzPts val="1050"/>
              <a:buChar char="●"/>
            </a:pPr>
            <a:r>
              <a:rPr lang="en" sz="1050">
                <a:solidFill>
                  <a:srgbClr val="222222"/>
                </a:solidFill>
              </a:rPr>
              <a:t>Whether the service supports transactions and rollback/compensation features. - do we keep a record of actions/data writes, can we reverse them if needed?</a:t>
            </a:r>
            <a:endParaRPr sz="1050">
              <a:solidFill>
                <a:srgbClr val="222222"/>
              </a:solidFill>
            </a:endParaRPr>
          </a:p>
          <a:p>
            <a:pPr indent="-295275" lvl="0" marL="685800" rtl="0" algn="l">
              <a:lnSpc>
                <a:spcPct val="115000"/>
              </a:lnSpc>
              <a:spcBef>
                <a:spcPts val="0"/>
              </a:spcBef>
              <a:spcAft>
                <a:spcPts val="0"/>
              </a:spcAft>
              <a:buClr>
                <a:srgbClr val="222222"/>
              </a:buClr>
              <a:buSzPts val="1050"/>
              <a:buChar char="●"/>
            </a:pPr>
            <a:r>
              <a:rPr lang="en" sz="1050">
                <a:solidFill>
                  <a:srgbClr val="222222"/>
                </a:solidFill>
              </a:rPr>
              <a:t>Support for exception handling.</a:t>
            </a:r>
            <a:endParaRPr sz="1050">
              <a:solidFill>
                <a:srgbClr val="222222"/>
              </a:solidFill>
            </a:endParaRPr>
          </a:p>
          <a:p>
            <a:pPr indent="-295275" lvl="0" marL="685800" rtl="0" algn="l">
              <a:lnSpc>
                <a:spcPct val="115000"/>
              </a:lnSpc>
              <a:spcBef>
                <a:spcPts val="0"/>
              </a:spcBef>
              <a:spcAft>
                <a:spcPts val="0"/>
              </a:spcAft>
              <a:buClr>
                <a:srgbClr val="222222"/>
              </a:buClr>
              <a:buSzPts val="1050"/>
              <a:buChar char="●"/>
            </a:pPr>
            <a:r>
              <a:rPr lang="en" sz="1050">
                <a:solidFill>
                  <a:srgbClr val="222222"/>
                </a:solidFill>
              </a:rPr>
              <a:t>The availability of meta-data about service capabilities and behavior.</a:t>
            </a:r>
            <a:endParaRPr sz="1050">
              <a:solidFill>
                <a:srgbClr val="222222"/>
              </a:solidFill>
            </a:endParaRPr>
          </a:p>
          <a:p>
            <a:pPr indent="0" lvl="0" marL="0" rtl="0" algn="l">
              <a:spcBef>
                <a:spcPts val="10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4950b235f1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4950b235f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where services come in.</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4950b235f1_0_2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4950b235f1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4950b235f1_0_2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4950b235f1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b="1" lang="en" sz="1050">
                <a:solidFill>
                  <a:srgbClr val="222222"/>
                </a:solidFill>
              </a:rPr>
              <a:t>SOAP</a:t>
            </a:r>
            <a:r>
              <a:rPr lang="en" sz="1050">
                <a:solidFill>
                  <a:srgbClr val="222222"/>
                </a:solidFill>
              </a:rPr>
              <a:t> (originally </a:t>
            </a:r>
            <a:r>
              <a:rPr b="1" lang="en" sz="1050">
                <a:solidFill>
                  <a:srgbClr val="222222"/>
                </a:solidFill>
              </a:rPr>
              <a:t>Simple Object Access Protocol</a:t>
            </a:r>
            <a:r>
              <a:rPr lang="en" sz="1050">
                <a:solidFill>
                  <a:srgbClr val="222222"/>
                </a:solidFill>
              </a:rPr>
              <a:t>) is a messaging </a:t>
            </a:r>
            <a:r>
              <a:rPr lang="en" sz="1050" u="sng">
                <a:solidFill>
                  <a:srgbClr val="0B0080"/>
                </a:solidFill>
                <a:hlinkClick r:id="rId2"/>
              </a:rPr>
              <a:t>protocol</a:t>
            </a:r>
            <a:r>
              <a:rPr lang="en" sz="1050">
                <a:solidFill>
                  <a:srgbClr val="222222"/>
                </a:solidFill>
              </a:rPr>
              <a:t> specification for exchanging structured information in the implementation of </a:t>
            </a:r>
            <a:r>
              <a:rPr lang="en" sz="1050" u="sng">
                <a:solidFill>
                  <a:srgbClr val="0B0080"/>
                </a:solidFill>
                <a:hlinkClick r:id="rId3"/>
              </a:rPr>
              <a:t>web services</a:t>
            </a:r>
            <a:r>
              <a:rPr lang="en" sz="1050">
                <a:solidFill>
                  <a:srgbClr val="222222"/>
                </a:solidFill>
              </a:rPr>
              <a:t> in </a:t>
            </a:r>
            <a:r>
              <a:rPr lang="en" sz="1050" u="sng">
                <a:solidFill>
                  <a:srgbClr val="0B0080"/>
                </a:solidFill>
                <a:hlinkClick r:id="rId4"/>
              </a:rPr>
              <a:t>computer networks</a:t>
            </a:r>
            <a:r>
              <a:rPr lang="en" sz="1050">
                <a:solidFill>
                  <a:srgbClr val="222222"/>
                </a:solidFill>
              </a:rPr>
              <a:t>. Its purpose is to induce </a:t>
            </a:r>
            <a:r>
              <a:rPr lang="en" sz="1050" u="sng">
                <a:solidFill>
                  <a:srgbClr val="0B0080"/>
                </a:solidFill>
                <a:hlinkClick r:id="rId5"/>
              </a:rPr>
              <a:t>extensibility</a:t>
            </a:r>
            <a:r>
              <a:rPr lang="en" sz="1050">
                <a:solidFill>
                  <a:srgbClr val="222222"/>
                </a:solidFill>
              </a:rPr>
              <a:t>, </a:t>
            </a:r>
            <a:r>
              <a:rPr lang="en" sz="1050" u="sng">
                <a:solidFill>
                  <a:srgbClr val="0B0080"/>
                </a:solidFill>
                <a:hlinkClick r:id="rId6"/>
              </a:rPr>
              <a:t>neutrality</a:t>
            </a:r>
            <a:r>
              <a:rPr lang="en" sz="1050">
                <a:solidFill>
                  <a:srgbClr val="222222"/>
                </a:solidFill>
              </a:rPr>
              <a:t> and independence. It uses </a:t>
            </a:r>
            <a:r>
              <a:rPr lang="en" sz="1050" u="sng">
                <a:solidFill>
                  <a:srgbClr val="0B0080"/>
                </a:solidFill>
                <a:hlinkClick r:id="rId7"/>
              </a:rPr>
              <a:t>XML Information Set</a:t>
            </a:r>
            <a:r>
              <a:rPr lang="en" sz="1050">
                <a:solidFill>
                  <a:srgbClr val="222222"/>
                </a:solidFill>
              </a:rPr>
              <a:t> for its </a:t>
            </a:r>
            <a:r>
              <a:rPr lang="en" sz="1050" u="sng">
                <a:solidFill>
                  <a:srgbClr val="0B0080"/>
                </a:solidFill>
                <a:hlinkClick r:id="rId8"/>
              </a:rPr>
              <a:t>message format</a:t>
            </a:r>
            <a:r>
              <a:rPr lang="en" sz="1050">
                <a:solidFill>
                  <a:srgbClr val="222222"/>
                </a:solidFill>
              </a:rPr>
              <a:t>, and relies on </a:t>
            </a:r>
            <a:r>
              <a:rPr lang="en" sz="1050" u="sng">
                <a:solidFill>
                  <a:srgbClr val="0B0080"/>
                </a:solidFill>
                <a:hlinkClick r:id="rId9"/>
              </a:rPr>
              <a:t>application layer</a:t>
            </a:r>
            <a:r>
              <a:rPr lang="en" sz="1050">
                <a:solidFill>
                  <a:srgbClr val="222222"/>
                </a:solidFill>
              </a:rPr>
              <a:t> protocols, most often </a:t>
            </a:r>
            <a:r>
              <a:rPr lang="en" sz="1050" u="sng">
                <a:solidFill>
                  <a:srgbClr val="0B0080"/>
                </a:solidFill>
                <a:hlinkClick r:id="rId10"/>
              </a:rPr>
              <a:t>Hypertext Transfer Protocol</a:t>
            </a:r>
            <a:r>
              <a:rPr lang="en" sz="1050">
                <a:solidFill>
                  <a:srgbClr val="222222"/>
                </a:solidFill>
              </a:rPr>
              <a:t> (HTTP) or </a:t>
            </a:r>
            <a:r>
              <a:rPr lang="en" sz="1050" u="sng">
                <a:solidFill>
                  <a:srgbClr val="0B0080"/>
                </a:solidFill>
                <a:hlinkClick r:id="rId11"/>
              </a:rPr>
              <a:t>Simple Mail Transfer Protocol</a:t>
            </a:r>
            <a:r>
              <a:rPr lang="en" sz="1050">
                <a:solidFill>
                  <a:srgbClr val="222222"/>
                </a:solidFill>
              </a:rPr>
              <a:t> (SMTP), for message negotiation and transmission.</a:t>
            </a:r>
            <a:endParaRPr sz="1050">
              <a:solidFill>
                <a:srgbClr val="222222"/>
              </a:solidFill>
            </a:endParaRPr>
          </a:p>
          <a:p>
            <a:pPr indent="0" lvl="0" marL="0" rtl="0" algn="l">
              <a:lnSpc>
                <a:spcPct val="115000"/>
              </a:lnSpc>
              <a:spcBef>
                <a:spcPts val="600"/>
              </a:spcBef>
              <a:spcAft>
                <a:spcPts val="0"/>
              </a:spcAft>
              <a:buClr>
                <a:schemeClr val="dk1"/>
              </a:buClr>
              <a:buSzPts val="1100"/>
              <a:buFont typeface="Arial"/>
              <a:buNone/>
            </a:pPr>
            <a:r>
              <a:rPr lang="en" sz="1050">
                <a:solidFill>
                  <a:srgbClr val="222222"/>
                </a:solidFill>
              </a:rPr>
              <a:t>SOAP allows processes running on disparate operating systems (such as </a:t>
            </a:r>
            <a:r>
              <a:rPr lang="en" sz="1050" u="sng">
                <a:solidFill>
                  <a:srgbClr val="0B0080"/>
                </a:solidFill>
                <a:hlinkClick r:id="rId12"/>
              </a:rPr>
              <a:t>Windows</a:t>
            </a:r>
            <a:r>
              <a:rPr lang="en" sz="1050">
                <a:solidFill>
                  <a:srgbClr val="222222"/>
                </a:solidFill>
              </a:rPr>
              <a:t> and </a:t>
            </a:r>
            <a:r>
              <a:rPr lang="en" sz="1050" u="sng">
                <a:solidFill>
                  <a:srgbClr val="0B0080"/>
                </a:solidFill>
                <a:hlinkClick r:id="rId13"/>
              </a:rPr>
              <a:t>Linux</a:t>
            </a:r>
            <a:r>
              <a:rPr lang="en" sz="1050">
                <a:solidFill>
                  <a:srgbClr val="222222"/>
                </a:solidFill>
              </a:rPr>
              <a:t>) to communicate using </a:t>
            </a:r>
            <a:r>
              <a:rPr lang="en" sz="1050" u="sng">
                <a:solidFill>
                  <a:srgbClr val="0B0080"/>
                </a:solidFill>
                <a:hlinkClick r:id="rId14"/>
              </a:rPr>
              <a:t>Extensible Markup Language</a:t>
            </a:r>
            <a:r>
              <a:rPr lang="en" sz="1050">
                <a:solidFill>
                  <a:srgbClr val="222222"/>
                </a:solidFill>
              </a:rPr>
              <a:t> (XML). Since Web protocols like HTTP are installed and running on all operating systems, SOAP allows clients to invoke web services and receive responses independent of language and platforms.</a:t>
            </a:r>
            <a:endParaRPr sz="1050">
              <a:solidFill>
                <a:srgbClr val="222222"/>
              </a:solidFill>
            </a:endParaRPr>
          </a:p>
          <a:p>
            <a:pPr indent="0" lvl="0" marL="0" rtl="0" algn="l">
              <a:spcBef>
                <a:spcPts val="60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4950b235f1_0_2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4950b235f1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 sz="1050">
                <a:solidFill>
                  <a:srgbClr val="222222"/>
                </a:solidFill>
              </a:rPr>
              <a:t>SOAP provides the Messaging Protocol layer of a </a:t>
            </a:r>
            <a:r>
              <a:rPr lang="en" sz="1050" u="sng">
                <a:solidFill>
                  <a:srgbClr val="0B0080"/>
                </a:solidFill>
                <a:hlinkClick r:id="rId2"/>
              </a:rPr>
              <a:t>web services protocol stack</a:t>
            </a:r>
            <a:r>
              <a:rPr lang="en" sz="1050">
                <a:solidFill>
                  <a:srgbClr val="222222"/>
                </a:solidFill>
              </a:rPr>
              <a:t> for web services. It is an XML-based protocol consisting of three parts:</a:t>
            </a:r>
            <a:endParaRPr sz="1050">
              <a:solidFill>
                <a:srgbClr val="222222"/>
              </a:solidFill>
            </a:endParaRPr>
          </a:p>
          <a:p>
            <a:pPr indent="-295275" lvl="0" marL="685800" rtl="0" algn="l">
              <a:lnSpc>
                <a:spcPct val="115000"/>
              </a:lnSpc>
              <a:spcBef>
                <a:spcPts val="600"/>
              </a:spcBef>
              <a:spcAft>
                <a:spcPts val="0"/>
              </a:spcAft>
              <a:buClr>
                <a:srgbClr val="222222"/>
              </a:buClr>
              <a:buSzPts val="1050"/>
              <a:buChar char="●"/>
            </a:pPr>
            <a:r>
              <a:rPr lang="en" sz="1050">
                <a:solidFill>
                  <a:srgbClr val="222222"/>
                </a:solidFill>
              </a:rPr>
              <a:t>an envelope, which defines the message structure</a:t>
            </a:r>
            <a:r>
              <a:rPr baseline="30000" lang="en" sz="1400" u="sng">
                <a:solidFill>
                  <a:srgbClr val="0B0080"/>
                </a:solidFill>
                <a:hlinkClick r:id="rId3"/>
              </a:rPr>
              <a:t>[1]</a:t>
            </a:r>
            <a:r>
              <a:rPr lang="en" sz="1050">
                <a:solidFill>
                  <a:srgbClr val="222222"/>
                </a:solidFill>
              </a:rPr>
              <a:t> and how to process it</a:t>
            </a:r>
            <a:endParaRPr sz="1050">
              <a:solidFill>
                <a:srgbClr val="222222"/>
              </a:solidFill>
            </a:endParaRPr>
          </a:p>
          <a:p>
            <a:pPr indent="-295275" lvl="0" marL="685800" rtl="0" algn="l">
              <a:lnSpc>
                <a:spcPct val="115000"/>
              </a:lnSpc>
              <a:spcBef>
                <a:spcPts val="0"/>
              </a:spcBef>
              <a:spcAft>
                <a:spcPts val="0"/>
              </a:spcAft>
              <a:buClr>
                <a:srgbClr val="222222"/>
              </a:buClr>
              <a:buSzPts val="1050"/>
              <a:buChar char="●"/>
            </a:pPr>
            <a:r>
              <a:rPr lang="en" sz="1050">
                <a:solidFill>
                  <a:srgbClr val="222222"/>
                </a:solidFill>
              </a:rPr>
              <a:t>a set of encoding rules for expressing instances of application-defined datatypes</a:t>
            </a:r>
            <a:endParaRPr sz="1050">
              <a:solidFill>
                <a:srgbClr val="222222"/>
              </a:solidFill>
            </a:endParaRPr>
          </a:p>
          <a:p>
            <a:pPr indent="-295275" lvl="0" marL="685800" rtl="0" algn="l">
              <a:lnSpc>
                <a:spcPct val="115000"/>
              </a:lnSpc>
              <a:spcBef>
                <a:spcPts val="0"/>
              </a:spcBef>
              <a:spcAft>
                <a:spcPts val="0"/>
              </a:spcAft>
              <a:buClr>
                <a:srgbClr val="222222"/>
              </a:buClr>
              <a:buSzPts val="1050"/>
              <a:buChar char="●"/>
            </a:pPr>
            <a:r>
              <a:rPr lang="en" sz="1050">
                <a:solidFill>
                  <a:srgbClr val="222222"/>
                </a:solidFill>
              </a:rPr>
              <a:t>a convention for representing procedure calls and responses</a:t>
            </a:r>
            <a:endParaRPr sz="1050">
              <a:solidFill>
                <a:srgbClr val="222222"/>
              </a:solidFill>
            </a:endParaRPr>
          </a:p>
          <a:p>
            <a:pPr indent="0" lvl="0" marL="0" rtl="0" algn="l">
              <a:lnSpc>
                <a:spcPct val="115000"/>
              </a:lnSpc>
              <a:spcBef>
                <a:spcPts val="300"/>
              </a:spcBef>
              <a:spcAft>
                <a:spcPts val="0"/>
              </a:spcAft>
              <a:buNone/>
            </a:pPr>
            <a:r>
              <a:rPr lang="en" sz="1050">
                <a:solidFill>
                  <a:srgbClr val="222222"/>
                </a:solidFill>
              </a:rPr>
              <a:t>Messages are sent as POST in HTTP, and acknolwedgement packets are returned containing the response</a:t>
            </a:r>
            <a:endParaRPr sz="1050">
              <a:solidFill>
                <a:srgbClr val="222222"/>
              </a:solidFill>
            </a:endParaRPr>
          </a:p>
          <a:p>
            <a:pPr indent="0" lvl="0" marL="0" rtl="0" algn="l">
              <a:spcBef>
                <a:spcPts val="10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4950b235f1_0_2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4950b235f1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4950b235f1_0_2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4950b235f1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over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950b235f1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950b235f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creates this problem, these monolithic, or silo, apps. (1), which means that we have (2) - of how  user would work with this application. This makes it (3). Worse, (4). The system was not necessarily designed as a set of independent subsystems, but as a whole.  (5) (6) Updates take extra time as developers try to decipher the logic, and as the complexity grows, additional errors accompany updates. </a:t>
            </a:r>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4950b235f1_0_2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4950b235f1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same thing, in a full SOAP XML style</a:t>
            </a:r>
            <a:endParaRPr/>
          </a:p>
          <a:p>
            <a:pPr indent="0" lvl="0" marL="0" rtl="0" algn="l">
              <a:spcBef>
                <a:spcPts val="0"/>
              </a:spcBef>
              <a:spcAft>
                <a:spcPts val="0"/>
              </a:spcAft>
              <a:buNone/>
            </a:pPr>
            <a:r>
              <a:rPr lang="en"/>
              <a:t>Xmlns - </a:t>
            </a:r>
            <a:r>
              <a:rPr lang="en" sz="1200">
                <a:solidFill>
                  <a:schemeClr val="dk1"/>
                </a:solidFill>
                <a:highlight>
                  <a:srgbClr val="FFFFFF"/>
                </a:highlight>
                <a:latin typeface="Verdana"/>
                <a:ea typeface="Verdana"/>
                <a:cs typeface="Verdana"/>
                <a:sym typeface="Verdana"/>
              </a:rPr>
              <a:t>XML Namespaces provide a method to avoid element name conflicts. Link to schema with information on the element name</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4950b235f1_0_3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4950b235f1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4950b235f1_0_3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4950b235f1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same thing, in a full SOAP XML style</a:t>
            </a:r>
            <a:endParaRPr/>
          </a:p>
          <a:p>
            <a:pPr indent="0" lvl="0" marL="0" rtl="0" algn="l">
              <a:spcBef>
                <a:spcPts val="0"/>
              </a:spcBef>
              <a:spcAft>
                <a:spcPts val="0"/>
              </a:spcAft>
              <a:buNone/>
            </a:pPr>
            <a:r>
              <a:rPr lang="en"/>
              <a:t>Xmlns - </a:t>
            </a:r>
            <a:r>
              <a:rPr lang="en" sz="1200">
                <a:solidFill>
                  <a:schemeClr val="dk1"/>
                </a:solidFill>
                <a:highlight>
                  <a:srgbClr val="FFFFFF"/>
                </a:highlight>
                <a:latin typeface="Verdana"/>
                <a:ea typeface="Verdana"/>
                <a:cs typeface="Verdana"/>
                <a:sym typeface="Verdana"/>
              </a:rPr>
              <a:t>XML Namespaces provide a method to avoid element name conflicts. Link to schema with information on the element name</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4950b235f1_0_3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4950b235f1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Response now, envelope/header the same - body differs</a:t>
            </a:r>
            <a:endParaRPr/>
          </a:p>
          <a:p>
            <a:pPr indent="0" lvl="0" marL="0" rtl="0" algn="l">
              <a:spcBef>
                <a:spcPts val="0"/>
              </a:spcBef>
              <a:spcAft>
                <a:spcPts val="0"/>
              </a:spcAft>
              <a:buNone/>
            </a:pPr>
            <a:r>
              <a:rPr lang="en"/>
              <a:t>Response typically uses method name with “Response” appended</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4950b235f1_0_3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4950b235f1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4950b235f1_0_3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4950b235f1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a:t>
            </a:r>
            <a:endParaRPr/>
          </a:p>
          <a:p>
            <a:pPr indent="0" lvl="0" marL="0" rtl="0" algn="l">
              <a:spcBef>
                <a:spcPts val="0"/>
              </a:spcBef>
              <a:spcAft>
                <a:spcPts val="0"/>
              </a:spcAft>
              <a:buNone/>
            </a:pPr>
            <a:r>
              <a:rPr lang="en"/>
              <a:t>GET based on the URI of a particular book</a:t>
            </a:r>
            <a:endParaRPr/>
          </a:p>
          <a:p>
            <a:pPr indent="0" lvl="0" marL="0" rtl="0" algn="l">
              <a:spcBef>
                <a:spcPts val="0"/>
              </a:spcBef>
              <a:spcAft>
                <a:spcPts val="0"/>
              </a:spcAft>
              <a:buNone/>
            </a:pPr>
            <a:r>
              <a:rPr lang="en"/>
              <a:t>POST to URI of a order service with book id appended.</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4950b235f1_0_3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4950b235f1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POSTs to a service with a SOAP interpretation layer, with XML bodies defining RPCs and parameters</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4950b235f1_0_3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4950b235f1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4950b235f1_0_3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4950b235f1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we just have a single entrypoint URI</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4950b235f1_0_3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4950b235f1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950b235f1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950b235f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Worse, (4) - we may not have a clearly defined API, or any real way to export functionality other than the user interface. As a result (2-3) Then, you get (rest)</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4950b235f1_0_3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4950b235f1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4950b235f1_0_4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4950b235f1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4950b235f1_0_4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4950b235f1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4950b235f1_0_4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4950b235f1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g33944cecea_0_2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33944cecea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g7ab4e1e9c_12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7ab4e1e9c_1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950b235f1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950b235f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 time, things have changed. Partly as a result of these problems, partially because of evolving technology. Now, we want (1) - we don’t want to reinvent the wheel each time we start a project. We want to code once, and use endlessly. Duplication leads to wasted effort. We also want (2-4), a variety of hardware platforms. This is not possible in a siloed environment, where the system must use one language, and often is not intended to be used outside of a small context. From the business side, we also want to be able to (5-7). Why does this matter from the software development side? (8) - can we understand this code? Can we execute and get business value from this system? This is hard when using a monolithic application, as we have to understand the whole system and not a small number of valuable pieces.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33944cece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3944cec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where services come in.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950b235f1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950b235f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over). This hasn’t said much about software yet, but the ideas matter. In the software realm, services is a design concept - an attempt to capture the same ideas of processes that create benefits, that supply a public demand, rather than serving a single consumer.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950b235f1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950b235f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service • handles a business process such as calculating an insurance quote or distributing email, or handles a relatively technical task such as accessing a database, or provides business data and the technical details needed to construct a graphical interface • can access another service and, with the appropriate runtime technology, can access a traditional program and respond to different kinds of requesters — for example, to Web applications • is relatively independent of other software so that changes to a requester require few or no changes to the service, while changes to the internal logic of a service require few or no changes to the requester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6914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1" name="Google Shape;11;p2"/>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Google Shape;12;p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Google Shape;13;p2"/>
          <p:cNvSpPr txBox="1"/>
          <p:nvPr>
            <p:ph idx="1" type="subTitle"/>
          </p:nvPr>
        </p:nvSpPr>
        <p:spPr>
          <a:xfrm>
            <a:off x="685800" y="4836036"/>
            <a:ext cx="7772400" cy="10326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Google Shape;14;p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7" name="Google Shape;17;p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Google Shape;18;p3"/>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3"/>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a:off x="0" y="0"/>
            <a:ext cx="9144000" cy="153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23" name="Google Shape;23;p4"/>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Google Shape;24;p4"/>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Google Shape;25;p4"/>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Google Shape;26;p4"/>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Google Shape;27;p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0" name="Google Shape;30;p5"/>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Google Shape;31;p5"/>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Google Shape;34;p6"/>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Google Shape;35;p6"/>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6" name="Google Shape;36;p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Google Shape;37;p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Google Shape;39;p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0" name="Shape 40"/>
        <p:cNvGrpSpPr/>
        <p:nvPr/>
      </p:nvGrpSpPr>
      <p:grpSpPr>
        <a:xfrm>
          <a:off x="0" y="0"/>
          <a:ext cx="0" cy="0"/>
          <a:chOff x="0" y="0"/>
          <a:chExt cx="0" cy="0"/>
        </a:xfrm>
      </p:grpSpPr>
      <p:sp>
        <p:nvSpPr>
          <p:cNvPr id="41" name="Google Shape;41;p8"/>
          <p:cNvSpPr txBox="1"/>
          <p:nvPr>
            <p:ph type="title"/>
          </p:nvPr>
        </p:nvSpPr>
        <p:spPr>
          <a:xfrm>
            <a:off x="457200" y="155448"/>
            <a:ext cx="8229600" cy="12528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 name="Google Shape;42;p8"/>
          <p:cNvSpPr txBox="1"/>
          <p:nvPr>
            <p:ph idx="1" type="body"/>
          </p:nvPr>
        </p:nvSpPr>
        <p:spPr>
          <a:xfrm>
            <a:off x="457200" y="1775192"/>
            <a:ext cx="8229600" cy="4625700"/>
          </a:xfrm>
          <a:prstGeom prst="rect">
            <a:avLst/>
          </a:prstGeom>
          <a:noFill/>
          <a:ln>
            <a:noFill/>
          </a:ln>
        </p:spPr>
        <p:txBody>
          <a:bodyPr anchorCtr="0" anchor="t" bIns="91425" lIns="91425" spcFirstLastPara="1" rIns="91425" wrap="square" tIns="91425"/>
          <a:lstStyle>
            <a:lvl1pPr indent="-419100" lvl="0" marL="457200" rtl="0" algn="l">
              <a:spcBef>
                <a:spcPts val="0"/>
              </a:spcBef>
              <a:spcAft>
                <a:spcPts val="0"/>
              </a:spcAft>
              <a:buClr>
                <a:schemeClr val="accent1"/>
              </a:buClr>
              <a:buSzPts val="3000"/>
              <a:buFont typeface="Arial"/>
              <a:buChar char="◼"/>
              <a:defRPr sz="3200">
                <a:solidFill>
                  <a:schemeClr val="dk1"/>
                </a:solidFill>
                <a:latin typeface="Arial"/>
                <a:ea typeface="Arial"/>
                <a:cs typeface="Arial"/>
                <a:sym typeface="Arial"/>
              </a:defRPr>
            </a:lvl1pPr>
            <a:lvl2pPr indent="-381000" lvl="1" marL="914400" rtl="0" algn="l">
              <a:spcBef>
                <a:spcPts val="560"/>
              </a:spcBef>
              <a:spcAft>
                <a:spcPts val="0"/>
              </a:spcAft>
              <a:buClr>
                <a:schemeClr val="accent2"/>
              </a:buClr>
              <a:buSzPts val="2400"/>
              <a:buFont typeface="Arial"/>
              <a:buChar char="▪"/>
              <a:defRPr sz="2800">
                <a:solidFill>
                  <a:schemeClr val="dk1"/>
                </a:solidFill>
                <a:latin typeface="Arial"/>
                <a:ea typeface="Arial"/>
                <a:cs typeface="Arial"/>
                <a:sym typeface="Arial"/>
              </a:defRPr>
            </a:lvl2pPr>
            <a:lvl3pPr indent="-381000" lvl="2" marL="1371600" rtl="0" algn="l">
              <a:spcBef>
                <a:spcPts val="480"/>
              </a:spcBef>
              <a:spcAft>
                <a:spcPts val="0"/>
              </a:spcAft>
              <a:buClr>
                <a:schemeClr val="accent3"/>
              </a:buClr>
              <a:buSzPts val="2400"/>
              <a:buFont typeface="Arial"/>
              <a:buChar char="▪"/>
              <a:defRPr sz="2400">
                <a:solidFill>
                  <a:schemeClr val="dk1"/>
                </a:solidFill>
                <a:latin typeface="Arial"/>
                <a:ea typeface="Arial"/>
                <a:cs typeface="Arial"/>
                <a:sym typeface="Arial"/>
              </a:defRPr>
            </a:lvl3pPr>
            <a:lvl4pPr indent="-342900" lvl="3" marL="1828800" rtl="0" algn="l">
              <a:spcBef>
                <a:spcPts val="400"/>
              </a:spcBef>
              <a:spcAft>
                <a:spcPts val="0"/>
              </a:spcAft>
              <a:buClr>
                <a:schemeClr val="accent4"/>
              </a:buClr>
              <a:buSzPts val="1800"/>
              <a:buFont typeface="Arial"/>
              <a:buChar char="▪"/>
              <a:defRPr sz="2000">
                <a:solidFill>
                  <a:schemeClr val="dk1"/>
                </a:solidFill>
                <a:latin typeface="Arial"/>
                <a:ea typeface="Arial"/>
                <a:cs typeface="Arial"/>
                <a:sym typeface="Arial"/>
              </a:defRPr>
            </a:lvl4pPr>
            <a:lvl5pPr indent="-342900" lvl="4" marL="2286000" rtl="0" algn="l">
              <a:spcBef>
                <a:spcPts val="400"/>
              </a:spcBef>
              <a:spcAft>
                <a:spcPts val="0"/>
              </a:spcAft>
              <a:buClr>
                <a:schemeClr val="accent5"/>
              </a:buClr>
              <a:buSzPts val="1800"/>
              <a:buFont typeface="Arial"/>
              <a:buChar char=""/>
              <a:defRPr sz="2000">
                <a:solidFill>
                  <a:schemeClr val="dk1"/>
                </a:solidFill>
                <a:latin typeface="Arial"/>
                <a:ea typeface="Arial"/>
                <a:cs typeface="Arial"/>
                <a:sym typeface="Arial"/>
              </a:defRPr>
            </a:lvl5pPr>
            <a:lvl6pPr indent="-342900" lvl="5" marL="2743200" rtl="0" algn="l">
              <a:spcBef>
                <a:spcPts val="400"/>
              </a:spcBef>
              <a:spcAft>
                <a:spcPts val="0"/>
              </a:spcAft>
              <a:buClr>
                <a:schemeClr val="accent6"/>
              </a:buClr>
              <a:buSzPts val="1800"/>
              <a:buFont typeface="Arial"/>
              <a:buChar char="⚫"/>
              <a:defRPr sz="2000">
                <a:solidFill>
                  <a:schemeClr val="dk1"/>
                </a:solidFill>
                <a:latin typeface="Arial"/>
                <a:ea typeface="Arial"/>
                <a:cs typeface="Arial"/>
                <a:sym typeface="Arial"/>
              </a:defRPr>
            </a:lvl6pPr>
            <a:lvl7pPr indent="-342900" lvl="6" marL="3200400" rtl="0" algn="l">
              <a:spcBef>
                <a:spcPts val="360"/>
              </a:spcBef>
              <a:spcAft>
                <a:spcPts val="0"/>
              </a:spcAft>
              <a:buClr>
                <a:schemeClr val="accent1"/>
              </a:buClr>
              <a:buSzPts val="1800"/>
              <a:buFont typeface="Arial"/>
              <a:buChar char="⚫"/>
              <a:defRPr sz="1800">
                <a:solidFill>
                  <a:schemeClr val="dk1"/>
                </a:solidFill>
                <a:latin typeface="Arial"/>
                <a:ea typeface="Arial"/>
                <a:cs typeface="Arial"/>
                <a:sym typeface="Arial"/>
              </a:defRPr>
            </a:lvl7pPr>
            <a:lvl8pPr indent="-342900" lvl="7" marL="3657600" rtl="0" algn="l">
              <a:spcBef>
                <a:spcPts val="360"/>
              </a:spcBef>
              <a:spcAft>
                <a:spcPts val="0"/>
              </a:spcAft>
              <a:buClr>
                <a:schemeClr val="accent2"/>
              </a:buClr>
              <a:buSzPts val="1800"/>
              <a:buFont typeface="Arial"/>
              <a:buChar char="⚫"/>
              <a:defRPr sz="1800">
                <a:solidFill>
                  <a:schemeClr val="dk1"/>
                </a:solidFill>
                <a:latin typeface="Arial"/>
                <a:ea typeface="Arial"/>
                <a:cs typeface="Arial"/>
                <a:sym typeface="Arial"/>
              </a:defRPr>
            </a:lvl8pPr>
            <a:lvl9pPr indent="-342900" lvl="8" marL="4114800" rtl="0" algn="l">
              <a:spcBef>
                <a:spcPts val="360"/>
              </a:spcBef>
              <a:spcAft>
                <a:spcPts val="0"/>
              </a:spcAft>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43" name="Google Shape;43;p8"/>
          <p:cNvSpPr txBox="1"/>
          <p:nvPr>
            <p:ph idx="10" type="dt"/>
          </p:nvPr>
        </p:nvSpPr>
        <p:spPr>
          <a:xfrm>
            <a:off x="457200" y="6476999"/>
            <a:ext cx="21336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Google Shape;44;p8"/>
          <p:cNvSpPr txBox="1"/>
          <p:nvPr>
            <p:ph idx="11" type="ftr"/>
          </p:nvPr>
        </p:nvSpPr>
        <p:spPr>
          <a:xfrm>
            <a:off x="2640598" y="6476999"/>
            <a:ext cx="55077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5" name="Google Shape;45;p8"/>
          <p:cNvSpPr txBox="1"/>
          <p:nvPr>
            <p:ph idx="12" type="sldNum"/>
          </p:nvPr>
        </p:nvSpPr>
        <p:spPr>
          <a:xfrm>
            <a:off x="8204396" y="6476999"/>
            <a:ext cx="733800" cy="273900"/>
          </a:xfrm>
          <a:prstGeom prst="rect">
            <a:avLst/>
          </a:prstGeom>
          <a:noFill/>
          <a:ln>
            <a:noFill/>
          </a:ln>
        </p:spPr>
        <p:txBody>
          <a:bodyPr anchorCtr="0" anchor="b" bIns="91425" lIns="91425" spcFirstLastPara="1" rIns="91425" wrap="square" tIns="91425">
            <a:noAutofit/>
          </a:bodyPr>
          <a:lstStyle>
            <a:lvl1pPr indent="0" lvl="0" marL="0" marR="0" rtl="0">
              <a:lnSpc>
                <a:spcPct val="100000"/>
              </a:lnSpc>
              <a:spcBef>
                <a:spcPts val="0"/>
              </a:spcBef>
              <a:spcAft>
                <a:spcPts val="0"/>
              </a:spcAft>
              <a:buNone/>
              <a:defRPr>
                <a:solidFill>
                  <a:srgbClr val="414141"/>
                </a:solidFill>
              </a:defRPr>
            </a:lvl1pPr>
            <a:lvl2pPr indent="0" lvl="1" marL="0" marR="0" rtl="0">
              <a:lnSpc>
                <a:spcPct val="100000"/>
              </a:lnSpc>
              <a:spcBef>
                <a:spcPts val="0"/>
              </a:spcBef>
              <a:spcAft>
                <a:spcPts val="0"/>
              </a:spcAft>
              <a:buNone/>
              <a:defRPr>
                <a:solidFill>
                  <a:srgbClr val="414141"/>
                </a:solidFill>
              </a:defRPr>
            </a:lvl2pPr>
            <a:lvl3pPr indent="0" lvl="2" marL="0" marR="0" rtl="0">
              <a:lnSpc>
                <a:spcPct val="100000"/>
              </a:lnSpc>
              <a:spcBef>
                <a:spcPts val="0"/>
              </a:spcBef>
              <a:spcAft>
                <a:spcPts val="0"/>
              </a:spcAft>
              <a:buNone/>
              <a:defRPr>
                <a:solidFill>
                  <a:srgbClr val="414141"/>
                </a:solidFill>
              </a:defRPr>
            </a:lvl3pPr>
            <a:lvl4pPr indent="0" lvl="3" marL="0" marR="0" rtl="0">
              <a:lnSpc>
                <a:spcPct val="100000"/>
              </a:lnSpc>
              <a:spcBef>
                <a:spcPts val="0"/>
              </a:spcBef>
              <a:spcAft>
                <a:spcPts val="0"/>
              </a:spcAft>
              <a:buNone/>
              <a:defRPr>
                <a:solidFill>
                  <a:srgbClr val="414141"/>
                </a:solidFill>
              </a:defRPr>
            </a:lvl4pPr>
            <a:lvl5pPr indent="0" lvl="4" marL="0" marR="0" rtl="0">
              <a:lnSpc>
                <a:spcPct val="100000"/>
              </a:lnSpc>
              <a:spcBef>
                <a:spcPts val="0"/>
              </a:spcBef>
              <a:spcAft>
                <a:spcPts val="0"/>
              </a:spcAft>
              <a:buNone/>
              <a:defRPr>
                <a:solidFill>
                  <a:srgbClr val="414141"/>
                </a:solidFill>
              </a:defRPr>
            </a:lvl5pPr>
            <a:lvl6pPr indent="0" lvl="5" marL="0" marR="0" rtl="0">
              <a:lnSpc>
                <a:spcPct val="100000"/>
              </a:lnSpc>
              <a:spcBef>
                <a:spcPts val="0"/>
              </a:spcBef>
              <a:spcAft>
                <a:spcPts val="0"/>
              </a:spcAft>
              <a:buNone/>
              <a:defRPr>
                <a:solidFill>
                  <a:srgbClr val="414141"/>
                </a:solidFill>
              </a:defRPr>
            </a:lvl6pPr>
            <a:lvl7pPr indent="0" lvl="6" marL="0" marR="0" rtl="0">
              <a:lnSpc>
                <a:spcPct val="100000"/>
              </a:lnSpc>
              <a:spcBef>
                <a:spcPts val="0"/>
              </a:spcBef>
              <a:spcAft>
                <a:spcPts val="0"/>
              </a:spcAft>
              <a:buNone/>
              <a:defRPr>
                <a:solidFill>
                  <a:srgbClr val="414141"/>
                </a:solidFill>
              </a:defRPr>
            </a:lvl7pPr>
            <a:lvl8pPr indent="0" lvl="7" marL="0" marR="0" rtl="0">
              <a:lnSpc>
                <a:spcPct val="100000"/>
              </a:lnSpc>
              <a:spcBef>
                <a:spcPts val="0"/>
              </a:spcBef>
              <a:spcAft>
                <a:spcPts val="0"/>
              </a:spcAft>
              <a:buNone/>
              <a:defRPr>
                <a:solidFill>
                  <a:srgbClr val="414141"/>
                </a:solidFill>
              </a:defRPr>
            </a:lvl8pPr>
            <a:lvl9pPr indent="0" lvl="8" marL="0" marR="0" rtl="0">
              <a:lnSpc>
                <a:spcPct val="100000"/>
              </a:lnSpc>
              <a:spcBef>
                <a:spcPts val="0"/>
              </a:spcBef>
              <a:spcAft>
                <a:spcPts val="0"/>
              </a:spcAft>
              <a:buNone/>
              <a:defRPr>
                <a:solidFill>
                  <a:srgbClr val="414141"/>
                </a:solidFill>
              </a:defRPr>
            </a:lvl9pPr>
          </a:lstStyle>
          <a:p>
            <a:pPr indent="0" lvl="0" marL="0" rtl="0" algn="r">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5.png"/><Relationship Id="rId6" Type="http://schemas.openxmlformats.org/officeDocument/2006/relationships/image" Target="../media/image3.png"/><Relationship Id="rId7" Type="http://schemas.openxmlformats.org/officeDocument/2006/relationships/image" Target="../media/image16.png"/><Relationship Id="rId8"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9"/>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600"/>
              <a:t>Architectural Style: Service-Oriented Architectures</a:t>
            </a:r>
            <a:endParaRPr sz="5600"/>
          </a:p>
        </p:txBody>
      </p:sp>
      <p:sp>
        <p:nvSpPr>
          <p:cNvPr id="51" name="Google Shape;51;p9"/>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CSCE 742 - Lecture 22 - 11/29/2018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Properties of Services</a:t>
            </a:r>
            <a:endParaRPr/>
          </a:p>
        </p:txBody>
      </p:sp>
      <p:sp>
        <p:nvSpPr>
          <p:cNvPr id="113" name="Google Shape;113;p1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 service </a:t>
            </a:r>
            <a:r>
              <a:rPr lang="en"/>
              <a:t>logically represents a business activity with a specified outcome.</a:t>
            </a:r>
            <a:endParaRPr/>
          </a:p>
          <a:p>
            <a:pPr indent="-419100" lvl="0" marL="457200" rtl="0" algn="l">
              <a:spcBef>
                <a:spcPts val="0"/>
              </a:spcBef>
              <a:spcAft>
                <a:spcPts val="0"/>
              </a:spcAft>
              <a:buSzPts val="3000"/>
              <a:buChar char="●"/>
            </a:pPr>
            <a:r>
              <a:rPr lang="en"/>
              <a:t>A service is self-contained.</a:t>
            </a:r>
            <a:endParaRPr/>
          </a:p>
          <a:p>
            <a:pPr indent="-381000" lvl="1" marL="914400" rtl="0" algn="l">
              <a:spcBef>
                <a:spcPts val="0"/>
              </a:spcBef>
              <a:spcAft>
                <a:spcPts val="0"/>
              </a:spcAft>
              <a:buSzPts val="2400"/>
              <a:buChar char="○"/>
            </a:pPr>
            <a:r>
              <a:rPr lang="en"/>
              <a:t>Designed to maintain </a:t>
            </a:r>
            <a:r>
              <a:rPr b="1" lang="en"/>
              <a:t>loose coupling</a:t>
            </a:r>
            <a:r>
              <a:rPr lang="en"/>
              <a:t>.</a:t>
            </a:r>
            <a:endParaRPr/>
          </a:p>
          <a:p>
            <a:pPr indent="-419100" lvl="0" marL="457200" rtl="0" algn="l">
              <a:spcBef>
                <a:spcPts val="0"/>
              </a:spcBef>
              <a:spcAft>
                <a:spcPts val="0"/>
              </a:spcAft>
              <a:buSzPts val="3000"/>
              <a:buChar char="●"/>
            </a:pPr>
            <a:r>
              <a:rPr lang="en"/>
              <a:t>A service is a black box for its consumers.</a:t>
            </a:r>
            <a:endParaRPr/>
          </a:p>
          <a:p>
            <a:pPr indent="-381000" lvl="1" marL="914400" rtl="0" algn="l">
              <a:spcBef>
                <a:spcPts val="0"/>
              </a:spcBef>
              <a:spcAft>
                <a:spcPts val="0"/>
              </a:spcAft>
              <a:buSzPts val="2400"/>
              <a:buChar char="○"/>
            </a:pPr>
            <a:r>
              <a:rPr lang="en"/>
              <a:t>Only its interface needs to be understood.</a:t>
            </a:r>
            <a:endParaRPr/>
          </a:p>
          <a:p>
            <a:pPr indent="-381000" lvl="1" marL="914400" rtl="0" algn="l">
              <a:spcBef>
                <a:spcPts val="0"/>
              </a:spcBef>
              <a:spcAft>
                <a:spcPts val="0"/>
              </a:spcAft>
              <a:buSzPts val="2400"/>
              <a:buChar char="○"/>
            </a:pPr>
            <a:r>
              <a:rPr lang="en"/>
              <a:t>Can handle interactions within and outside your company, geographically distributed across the world.</a:t>
            </a:r>
            <a:endParaRPr/>
          </a:p>
          <a:p>
            <a:pPr indent="-419100" lvl="0" marL="457200" rtl="0" algn="l">
              <a:spcBef>
                <a:spcPts val="0"/>
              </a:spcBef>
              <a:spcAft>
                <a:spcPts val="0"/>
              </a:spcAft>
              <a:buSzPts val="3000"/>
              <a:buChar char="●"/>
            </a:pPr>
            <a:r>
              <a:rPr lang="en"/>
              <a:t>A service may consist of other underlying services.</a:t>
            </a:r>
            <a:endParaRPr/>
          </a:p>
        </p:txBody>
      </p:sp>
      <p:sp>
        <p:nvSpPr>
          <p:cNvPr id="114" name="Google Shape;114;p1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Service-Oriented Architecture (SOA)</a:t>
            </a:r>
            <a:endParaRPr/>
          </a:p>
        </p:txBody>
      </p:sp>
      <p:sp>
        <p:nvSpPr>
          <p:cNvPr id="120" name="Google Shape;120;p1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a:t>
            </a:r>
            <a:r>
              <a:rPr lang="en"/>
              <a:t> way of organizing software so that companies can respond quickly to the changing requirements of the marketplace.</a:t>
            </a:r>
            <a:endParaRPr/>
          </a:p>
          <a:p>
            <a:pPr indent="-419100" lvl="0" marL="457200" rtl="0" algn="l">
              <a:spcBef>
                <a:spcPts val="0"/>
              </a:spcBef>
              <a:spcAft>
                <a:spcPts val="0"/>
              </a:spcAft>
              <a:buSzPts val="3000"/>
              <a:buChar char="●"/>
            </a:pPr>
            <a:r>
              <a:rPr lang="en"/>
              <a:t>The architecture of a system links services. </a:t>
            </a:r>
            <a:endParaRPr/>
          </a:p>
          <a:p>
            <a:pPr indent="-381000" lvl="1" marL="914400" rtl="0" algn="l">
              <a:spcBef>
                <a:spcPts val="0"/>
              </a:spcBef>
              <a:spcAft>
                <a:spcPts val="0"/>
              </a:spcAft>
              <a:buSzPts val="2400"/>
              <a:buChar char="○"/>
            </a:pPr>
            <a:r>
              <a:rPr lang="en"/>
              <a:t>Small, customized units of software that run in a network.</a:t>
            </a:r>
            <a:endParaRPr/>
          </a:p>
          <a:p>
            <a:pPr indent="-381000" lvl="1" marL="914400" rtl="0" algn="l">
              <a:spcBef>
                <a:spcPts val="0"/>
              </a:spcBef>
              <a:spcAft>
                <a:spcPts val="0"/>
              </a:spcAft>
              <a:buSzPts val="2400"/>
              <a:buChar char="○"/>
            </a:pPr>
            <a:r>
              <a:rPr lang="en"/>
              <a:t>Developers make services available over a network to allow users to combine and reuse them.</a:t>
            </a:r>
            <a:endParaRPr/>
          </a:p>
          <a:p>
            <a:pPr indent="-381000" lvl="1" marL="914400" rtl="0" algn="l">
              <a:spcBef>
                <a:spcPts val="0"/>
              </a:spcBef>
              <a:spcAft>
                <a:spcPts val="0"/>
              </a:spcAft>
              <a:buSzPts val="2400"/>
              <a:buChar char="○"/>
            </a:pPr>
            <a:r>
              <a:rPr lang="en"/>
              <a:t>Services communicate by passing data in a well-defined, shared format, or by coordinating activity between other services.</a:t>
            </a:r>
            <a:endParaRPr/>
          </a:p>
        </p:txBody>
      </p:sp>
      <p:sp>
        <p:nvSpPr>
          <p:cNvPr id="121" name="Google Shape;121;p1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SOA Manifesto</a:t>
            </a:r>
            <a:endParaRPr/>
          </a:p>
        </p:txBody>
      </p:sp>
      <p:sp>
        <p:nvSpPr>
          <p:cNvPr id="127" name="Google Shape;127;p2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AutoNum type="arabicPeriod"/>
            </a:pPr>
            <a:r>
              <a:rPr b="1" lang="en"/>
              <a:t>Business value</a:t>
            </a:r>
            <a:r>
              <a:rPr lang="en"/>
              <a:t> over technical strategy.</a:t>
            </a:r>
            <a:endParaRPr/>
          </a:p>
          <a:p>
            <a:pPr indent="-419100" lvl="0" marL="457200" rtl="0" algn="l">
              <a:spcBef>
                <a:spcPts val="0"/>
              </a:spcBef>
              <a:spcAft>
                <a:spcPts val="0"/>
              </a:spcAft>
              <a:buSzPts val="3000"/>
              <a:buAutoNum type="arabicPeriod"/>
            </a:pPr>
            <a:r>
              <a:rPr b="1" lang="en"/>
              <a:t>Strategic goals</a:t>
            </a:r>
            <a:r>
              <a:rPr lang="en"/>
              <a:t> over project-specific benefits.</a:t>
            </a:r>
            <a:endParaRPr/>
          </a:p>
          <a:p>
            <a:pPr indent="-419100" lvl="0" marL="457200" rtl="0" algn="l">
              <a:spcBef>
                <a:spcPts val="0"/>
              </a:spcBef>
              <a:spcAft>
                <a:spcPts val="0"/>
              </a:spcAft>
              <a:buSzPts val="3000"/>
              <a:buAutoNum type="arabicPeriod"/>
            </a:pPr>
            <a:r>
              <a:rPr b="1" lang="en"/>
              <a:t>Intrinsic interoperability</a:t>
            </a:r>
            <a:r>
              <a:rPr lang="en"/>
              <a:t> over custom integration.</a:t>
            </a:r>
            <a:endParaRPr/>
          </a:p>
          <a:p>
            <a:pPr indent="-419100" lvl="0" marL="457200" rtl="0" algn="l">
              <a:spcBef>
                <a:spcPts val="0"/>
              </a:spcBef>
              <a:spcAft>
                <a:spcPts val="0"/>
              </a:spcAft>
              <a:buSzPts val="3000"/>
              <a:buAutoNum type="arabicPeriod"/>
            </a:pPr>
            <a:r>
              <a:rPr b="1" lang="en"/>
              <a:t>Shared services</a:t>
            </a:r>
            <a:r>
              <a:rPr lang="en"/>
              <a:t> over specific-purpose implementations.</a:t>
            </a:r>
            <a:endParaRPr/>
          </a:p>
          <a:p>
            <a:pPr indent="-419100" lvl="0" marL="457200" rtl="0" algn="l">
              <a:spcBef>
                <a:spcPts val="0"/>
              </a:spcBef>
              <a:spcAft>
                <a:spcPts val="0"/>
              </a:spcAft>
              <a:buSzPts val="3000"/>
              <a:buAutoNum type="arabicPeriod"/>
            </a:pPr>
            <a:r>
              <a:rPr b="1" lang="en"/>
              <a:t>Flexibility</a:t>
            </a:r>
            <a:r>
              <a:rPr lang="en"/>
              <a:t> over optimization.</a:t>
            </a:r>
            <a:endParaRPr/>
          </a:p>
          <a:p>
            <a:pPr indent="-419100" lvl="0" marL="457200" rtl="0" algn="l">
              <a:spcBef>
                <a:spcPts val="0"/>
              </a:spcBef>
              <a:spcAft>
                <a:spcPts val="0"/>
              </a:spcAft>
              <a:buSzPts val="3000"/>
              <a:buAutoNum type="arabicPeriod"/>
            </a:pPr>
            <a:r>
              <a:rPr b="1" lang="en"/>
              <a:t>Evolutionary refinement</a:t>
            </a:r>
            <a:r>
              <a:rPr lang="en"/>
              <a:t> over initial perfection.</a:t>
            </a:r>
            <a:endParaRPr/>
          </a:p>
        </p:txBody>
      </p:sp>
      <p:sp>
        <p:nvSpPr>
          <p:cNvPr id="128" name="Google Shape;128;p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Service Hierarchy</a:t>
            </a:r>
            <a:endParaRPr/>
          </a:p>
        </p:txBody>
      </p:sp>
      <p:sp>
        <p:nvSpPr>
          <p:cNvPr id="134" name="Google Shape;134;p21"/>
          <p:cNvSpPr txBox="1"/>
          <p:nvPr>
            <p:ph idx="1" type="body"/>
          </p:nvPr>
        </p:nvSpPr>
        <p:spPr>
          <a:xfrm>
            <a:off x="457200" y="1600200"/>
            <a:ext cx="4446900" cy="4967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Services tend to naturally form a layered architecture.</a:t>
            </a:r>
            <a:endParaRPr sz="2400"/>
          </a:p>
          <a:p>
            <a:pPr indent="-342900" lvl="1" marL="914400" rtl="0" algn="l">
              <a:spcBef>
                <a:spcPts val="0"/>
              </a:spcBef>
              <a:spcAft>
                <a:spcPts val="0"/>
              </a:spcAft>
              <a:buSzPts val="1800"/>
              <a:buChar char="○"/>
            </a:pPr>
            <a:r>
              <a:rPr lang="en" sz="1800"/>
              <a:t>Data abstraction layer </a:t>
            </a:r>
            <a:r>
              <a:rPr lang="en" sz="1800"/>
              <a:t>retrieves</a:t>
            </a:r>
            <a:r>
              <a:rPr lang="en" sz="1800"/>
              <a:t> and writes to underlying databases.</a:t>
            </a:r>
            <a:endParaRPr sz="1800"/>
          </a:p>
          <a:p>
            <a:pPr indent="-342900" lvl="1" marL="914400" rtl="0" algn="l">
              <a:spcBef>
                <a:spcPts val="0"/>
              </a:spcBef>
              <a:spcAft>
                <a:spcPts val="0"/>
              </a:spcAft>
              <a:buSzPts val="1800"/>
              <a:buChar char="○"/>
            </a:pPr>
            <a:r>
              <a:rPr lang="en" sz="1800"/>
              <a:t>Data services transform that data and provide messaging queues.</a:t>
            </a:r>
            <a:endParaRPr sz="1800"/>
          </a:p>
          <a:p>
            <a:pPr indent="-342900" lvl="1" marL="914400" rtl="0" algn="l">
              <a:spcBef>
                <a:spcPts val="0"/>
              </a:spcBef>
              <a:spcAft>
                <a:spcPts val="0"/>
              </a:spcAft>
              <a:buSzPts val="1800"/>
              <a:buChar char="○"/>
            </a:pPr>
            <a:r>
              <a:rPr lang="en" sz="1800"/>
              <a:t>Services offer low-level business tasks, may be combined to perform “high-level” tasks by the process/orchestration layer.</a:t>
            </a:r>
            <a:endParaRPr sz="1800"/>
          </a:p>
          <a:p>
            <a:pPr indent="-342900" lvl="1" marL="914400" rtl="0" algn="l">
              <a:spcBef>
                <a:spcPts val="0"/>
              </a:spcBef>
              <a:spcAft>
                <a:spcPts val="0"/>
              </a:spcAft>
              <a:buSzPts val="1800"/>
              <a:buChar char="○"/>
            </a:pPr>
            <a:r>
              <a:rPr lang="en" sz="1800"/>
              <a:t>Top levels perform integration and monitoring of the whole system. </a:t>
            </a:r>
            <a:endParaRPr sz="1800"/>
          </a:p>
          <a:p>
            <a:pPr indent="-342900" lvl="1" marL="914400" rtl="0" algn="l">
              <a:spcBef>
                <a:spcPts val="0"/>
              </a:spcBef>
              <a:spcAft>
                <a:spcPts val="0"/>
              </a:spcAft>
              <a:buSzPts val="1800"/>
              <a:buChar char="○"/>
            </a:pPr>
            <a:r>
              <a:rPr lang="en" sz="1800"/>
              <a:t>Security and governance services work across the layers.</a:t>
            </a:r>
            <a:endParaRPr sz="1800"/>
          </a:p>
        </p:txBody>
      </p:sp>
      <p:sp>
        <p:nvSpPr>
          <p:cNvPr id="135" name="Google Shape;135;p2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136" name="Google Shape;136;p21"/>
          <p:cNvPicPr preferRelativeResize="0"/>
          <p:nvPr/>
        </p:nvPicPr>
        <p:blipFill>
          <a:blip r:embed="rId3">
            <a:alphaModFix/>
          </a:blip>
          <a:stretch>
            <a:fillRect/>
          </a:stretch>
        </p:blipFill>
        <p:spPr>
          <a:xfrm>
            <a:off x="4591200" y="1600200"/>
            <a:ext cx="4356700" cy="3601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idx="4294967295"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Service Interactions</a:t>
            </a:r>
            <a:endParaRPr/>
          </a:p>
        </p:txBody>
      </p:sp>
      <p:sp>
        <p:nvSpPr>
          <p:cNvPr id="142" name="Google Shape;142;p2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solidFill>
                  <a:schemeClr val="lt1"/>
                </a:solidFill>
              </a:rPr>
              <a:t>‹#›</a:t>
            </a:fld>
            <a:endParaRPr>
              <a:solidFill>
                <a:schemeClr val="lt1"/>
              </a:solidFill>
            </a:endParaRPr>
          </a:p>
        </p:txBody>
      </p:sp>
      <p:pic>
        <p:nvPicPr>
          <p:cNvPr id="143" name="Google Shape;143;p22"/>
          <p:cNvPicPr preferRelativeResize="0"/>
          <p:nvPr/>
        </p:nvPicPr>
        <p:blipFill>
          <a:blip r:embed="rId3">
            <a:alphaModFix/>
          </a:blip>
          <a:stretch>
            <a:fillRect/>
          </a:stretch>
        </p:blipFill>
        <p:spPr>
          <a:xfrm>
            <a:off x="433375" y="1714063"/>
            <a:ext cx="8277225" cy="3857625"/>
          </a:xfrm>
          <a:prstGeom prst="rect">
            <a:avLst/>
          </a:prstGeom>
          <a:noFill/>
          <a:ln>
            <a:noFill/>
          </a:ln>
        </p:spPr>
      </p:pic>
      <p:sp>
        <p:nvSpPr>
          <p:cNvPr id="144" name="Google Shape;144;p22"/>
          <p:cNvSpPr txBox="1"/>
          <p:nvPr/>
        </p:nvSpPr>
        <p:spPr>
          <a:xfrm>
            <a:off x="57050" y="6333125"/>
            <a:ext cx="27801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Slide by Arnon Rotem-Gal-Oz</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Standardized Service Contract</a:t>
            </a:r>
            <a:endParaRPr/>
          </a:p>
        </p:txBody>
      </p:sp>
      <p:sp>
        <p:nvSpPr>
          <p:cNvPr id="150" name="Google Shape;150;p2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Services within the same service inventory should be in compliance with the same contract design standards.</a:t>
            </a:r>
            <a:endParaRPr/>
          </a:p>
          <a:p>
            <a:pPr indent="-381000" lvl="1" marL="914400" rtl="0" algn="l">
              <a:spcBef>
                <a:spcPts val="0"/>
              </a:spcBef>
              <a:spcAft>
                <a:spcPts val="0"/>
              </a:spcAft>
              <a:buSzPts val="2400"/>
              <a:buChar char="○"/>
            </a:pPr>
            <a:r>
              <a:rPr lang="en"/>
              <a:t>Services share schema and contract, not class.</a:t>
            </a:r>
            <a:endParaRPr/>
          </a:p>
          <a:p>
            <a:pPr indent="-381000" lvl="1" marL="914400" rtl="0" algn="l">
              <a:spcBef>
                <a:spcPts val="0"/>
              </a:spcBef>
              <a:spcAft>
                <a:spcPts val="0"/>
              </a:spcAft>
              <a:buSzPts val="2400"/>
              <a:buChar char="○"/>
            </a:pPr>
            <a:r>
              <a:rPr lang="en"/>
              <a:t>Service compatibility is based on policy</a:t>
            </a:r>
            <a:endParaRPr/>
          </a:p>
          <a:p>
            <a:pPr indent="-419100" lvl="0" marL="457200" rtl="0" algn="l">
              <a:spcBef>
                <a:spcPts val="0"/>
              </a:spcBef>
              <a:spcAft>
                <a:spcPts val="0"/>
              </a:spcAft>
              <a:buSzPts val="3000"/>
              <a:buChar char="●"/>
            </a:pPr>
            <a:r>
              <a:rPr lang="en"/>
              <a:t>A service contract is a promise of the purpose and capabilities of a service.</a:t>
            </a:r>
            <a:endParaRPr/>
          </a:p>
          <a:p>
            <a:pPr indent="-381000" lvl="1" marL="914400" rtl="0" algn="l">
              <a:spcBef>
                <a:spcPts val="0"/>
              </a:spcBef>
              <a:spcAft>
                <a:spcPts val="0"/>
              </a:spcAft>
              <a:buSzPts val="2400"/>
              <a:buChar char="○"/>
            </a:pPr>
            <a:r>
              <a:rPr lang="en"/>
              <a:t>Its public interface.</a:t>
            </a:r>
            <a:endParaRPr/>
          </a:p>
          <a:p>
            <a:pPr indent="-381000" lvl="1" marL="914400" rtl="0" algn="l">
              <a:spcBef>
                <a:spcPts val="0"/>
              </a:spcBef>
              <a:spcAft>
                <a:spcPts val="0"/>
              </a:spcAft>
              <a:buSzPts val="2400"/>
              <a:buChar char="○"/>
            </a:pPr>
            <a:r>
              <a:rPr lang="en"/>
              <a:t>The nature and quantity of content that it will publish.</a:t>
            </a:r>
            <a:endParaRPr/>
          </a:p>
          <a:p>
            <a:pPr indent="-381000" lvl="1" marL="914400" rtl="0" algn="l">
              <a:spcBef>
                <a:spcPts val="0"/>
              </a:spcBef>
              <a:spcAft>
                <a:spcPts val="0"/>
              </a:spcAft>
              <a:buSzPts val="2400"/>
              <a:buChar char="○"/>
            </a:pPr>
            <a:r>
              <a:rPr lang="en"/>
              <a:t>How do services express functionality?</a:t>
            </a:r>
            <a:endParaRPr/>
          </a:p>
          <a:p>
            <a:pPr indent="-381000" lvl="1" marL="914400" rtl="0" algn="l">
              <a:spcBef>
                <a:spcPts val="0"/>
              </a:spcBef>
              <a:spcAft>
                <a:spcPts val="0"/>
              </a:spcAft>
              <a:buSzPts val="2400"/>
              <a:buChar char="○"/>
            </a:pPr>
            <a:r>
              <a:rPr lang="en"/>
              <a:t>How are data types/models defined?</a:t>
            </a:r>
            <a:endParaRPr/>
          </a:p>
          <a:p>
            <a:pPr indent="-381000" lvl="1" marL="914400" rtl="0" algn="l">
              <a:spcBef>
                <a:spcPts val="0"/>
              </a:spcBef>
              <a:spcAft>
                <a:spcPts val="0"/>
              </a:spcAft>
              <a:buSzPts val="2400"/>
              <a:buChar char="○"/>
            </a:pPr>
            <a:r>
              <a:rPr lang="en"/>
              <a:t>How are policies asserted and attached?</a:t>
            </a:r>
            <a:endParaRPr/>
          </a:p>
        </p:txBody>
      </p:sp>
      <p:sp>
        <p:nvSpPr>
          <p:cNvPr id="151" name="Google Shape;151;p2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Standardized Service Contract</a:t>
            </a:r>
            <a:endParaRPr/>
          </a:p>
        </p:txBody>
      </p:sp>
      <p:sp>
        <p:nvSpPr>
          <p:cNvPr id="157" name="Google Shape;157;p2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The service contract should govern all services that you offer in one “inventory”.</a:t>
            </a:r>
            <a:endParaRPr/>
          </a:p>
          <a:p>
            <a:pPr indent="-381000" lvl="1" marL="914400" rtl="0" algn="l">
              <a:spcBef>
                <a:spcPts val="0"/>
              </a:spcBef>
              <a:spcAft>
                <a:spcPts val="0"/>
              </a:spcAft>
              <a:buSzPts val="2400"/>
              <a:buChar char="○"/>
            </a:pPr>
            <a:r>
              <a:rPr lang="en"/>
              <a:t>Consists of a </a:t>
            </a:r>
            <a:r>
              <a:rPr b="1" lang="en"/>
              <a:t>functional expression standardization</a:t>
            </a:r>
            <a:r>
              <a:rPr lang="en"/>
              <a:t> - defining the interface, input, and output (WSDL).</a:t>
            </a:r>
            <a:endParaRPr/>
          </a:p>
          <a:p>
            <a:pPr indent="-381000" lvl="1" marL="914400" rtl="0" algn="l">
              <a:spcBef>
                <a:spcPts val="0"/>
              </a:spcBef>
              <a:spcAft>
                <a:spcPts val="0"/>
              </a:spcAft>
              <a:buSzPts val="2400"/>
              <a:buChar char="○"/>
            </a:pPr>
            <a:r>
              <a:rPr lang="en"/>
              <a:t>A </a:t>
            </a:r>
            <a:r>
              <a:rPr b="1" lang="en"/>
              <a:t>data model</a:t>
            </a:r>
            <a:r>
              <a:rPr lang="en"/>
              <a:t> (XML schema) - defining formats.</a:t>
            </a:r>
            <a:endParaRPr/>
          </a:p>
          <a:p>
            <a:pPr indent="-381000" lvl="1" marL="914400" rtl="0" algn="l">
              <a:spcBef>
                <a:spcPts val="0"/>
              </a:spcBef>
              <a:spcAft>
                <a:spcPts val="0"/>
              </a:spcAft>
              <a:buSzPts val="2400"/>
              <a:buChar char="○"/>
            </a:pPr>
            <a:r>
              <a:rPr lang="en"/>
              <a:t>A </a:t>
            </a:r>
            <a:r>
              <a:rPr b="1" lang="en"/>
              <a:t>policy document</a:t>
            </a:r>
            <a:r>
              <a:rPr lang="en"/>
              <a:t> - defining terms of use.</a:t>
            </a:r>
            <a:endParaRPr/>
          </a:p>
          <a:p>
            <a:pPr indent="-419100" lvl="0" marL="457200" rtl="0" algn="l">
              <a:spcBef>
                <a:spcPts val="0"/>
              </a:spcBef>
              <a:spcAft>
                <a:spcPts val="0"/>
              </a:spcAft>
              <a:buSzPts val="3000"/>
              <a:buChar char="●"/>
            </a:pPr>
            <a:r>
              <a:rPr lang="en"/>
              <a:t>Service contracts ensure services are consistent, reliable, and governable.</a:t>
            </a:r>
            <a:endParaRPr/>
          </a:p>
          <a:p>
            <a:pPr indent="-381000" lvl="1" marL="914400" rtl="0" algn="l">
              <a:spcBef>
                <a:spcPts val="0"/>
              </a:spcBef>
              <a:spcAft>
                <a:spcPts val="0"/>
              </a:spcAft>
              <a:buSzPts val="2400"/>
              <a:buChar char="○"/>
            </a:pPr>
            <a:r>
              <a:rPr lang="en"/>
              <a:t>Standards must be applied correctly. Service contracts avoid ambiguity. </a:t>
            </a:r>
            <a:endParaRPr/>
          </a:p>
        </p:txBody>
      </p:sp>
      <p:sp>
        <p:nvSpPr>
          <p:cNvPr id="158" name="Google Shape;158;p2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Contracts and Policies</a:t>
            </a:r>
            <a:endParaRPr/>
          </a:p>
        </p:txBody>
      </p:sp>
      <p:sp>
        <p:nvSpPr>
          <p:cNvPr id="164" name="Google Shape;164;p2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Contacts can be established at design and run-time. Policies are constraints that ensure contracts are met.</a:t>
            </a:r>
            <a:endParaRPr sz="2400"/>
          </a:p>
        </p:txBody>
      </p:sp>
      <p:sp>
        <p:nvSpPr>
          <p:cNvPr id="165" name="Google Shape;165;p2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166" name="Google Shape;166;p25"/>
          <p:cNvPicPr preferRelativeResize="0"/>
          <p:nvPr/>
        </p:nvPicPr>
        <p:blipFill>
          <a:blip r:embed="rId3">
            <a:alphaModFix/>
          </a:blip>
          <a:stretch>
            <a:fillRect/>
          </a:stretch>
        </p:blipFill>
        <p:spPr>
          <a:xfrm>
            <a:off x="1394575" y="2514000"/>
            <a:ext cx="6354851" cy="4079650"/>
          </a:xfrm>
          <a:prstGeom prst="rect">
            <a:avLst/>
          </a:prstGeom>
          <a:noFill/>
          <a:ln>
            <a:noFill/>
          </a:ln>
        </p:spPr>
      </p:pic>
      <p:sp>
        <p:nvSpPr>
          <p:cNvPr id="167" name="Google Shape;167;p25"/>
          <p:cNvSpPr txBox="1"/>
          <p:nvPr/>
        </p:nvSpPr>
        <p:spPr>
          <a:xfrm>
            <a:off x="57050" y="6333125"/>
            <a:ext cx="27801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Slide by Arnon Rotem-Gal-Oz</a:t>
            </a:r>
            <a:endParaRPr/>
          </a:p>
        </p:txBody>
      </p:sp>
      <p:pic>
        <p:nvPicPr>
          <p:cNvPr id="168" name="Google Shape;168;p25"/>
          <p:cNvPicPr preferRelativeResize="0"/>
          <p:nvPr/>
        </p:nvPicPr>
        <p:blipFill>
          <a:blip r:embed="rId4">
            <a:alphaModFix/>
          </a:blip>
          <a:stretch>
            <a:fillRect/>
          </a:stretch>
        </p:blipFill>
        <p:spPr>
          <a:xfrm>
            <a:off x="2187475" y="4141588"/>
            <a:ext cx="3619500" cy="1857375"/>
          </a:xfrm>
          <a:prstGeom prst="rect">
            <a:avLst/>
          </a:prstGeom>
          <a:noFill/>
          <a:ln>
            <a:noFill/>
          </a:ln>
        </p:spPr>
      </p:pic>
      <p:pic>
        <p:nvPicPr>
          <p:cNvPr id="169" name="Google Shape;169;p25"/>
          <p:cNvPicPr preferRelativeResize="0"/>
          <p:nvPr/>
        </p:nvPicPr>
        <p:blipFill>
          <a:blip r:embed="rId5">
            <a:alphaModFix/>
          </a:blip>
          <a:stretch>
            <a:fillRect/>
          </a:stretch>
        </p:blipFill>
        <p:spPr>
          <a:xfrm>
            <a:off x="2671763" y="3848288"/>
            <a:ext cx="3800475" cy="2819400"/>
          </a:xfrm>
          <a:prstGeom prst="rect">
            <a:avLst/>
          </a:prstGeom>
          <a:noFill/>
          <a:ln>
            <a:noFill/>
          </a:ln>
        </p:spPr>
      </p:pic>
      <p:pic>
        <p:nvPicPr>
          <p:cNvPr id="170" name="Google Shape;170;p25"/>
          <p:cNvPicPr preferRelativeResize="0"/>
          <p:nvPr/>
        </p:nvPicPr>
        <p:blipFill>
          <a:blip r:embed="rId6">
            <a:alphaModFix/>
          </a:blip>
          <a:stretch>
            <a:fillRect/>
          </a:stretch>
        </p:blipFill>
        <p:spPr>
          <a:xfrm>
            <a:off x="1642338" y="2655038"/>
            <a:ext cx="6572250" cy="1800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68"/>
                                        </p:tgtEl>
                                      </p:cBhvr>
                                    </p:animEffect>
                                    <p:set>
                                      <p:cBhvr>
                                        <p:cTn dur="1" fill="hold">
                                          <p:stCondLst>
                                            <p:cond delay="0"/>
                                          </p:stCondLst>
                                        </p:cTn>
                                        <p:tgtEl>
                                          <p:spTgt spid="16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69"/>
                                        </p:tgtEl>
                                      </p:cBhvr>
                                    </p:animEffect>
                                    <p:set>
                                      <p:cBhvr>
                                        <p:cTn dur="1" fill="hold">
                                          <p:stCondLst>
                                            <p:cond delay="0"/>
                                          </p:stCondLst>
                                        </p:cTn>
                                        <p:tgtEl>
                                          <p:spTgt spid="16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
                                        <p:tgtEl>
                                          <p:spTgt spid="1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6"/>
          <p:cNvSpPr txBox="1"/>
          <p:nvPr/>
        </p:nvSpPr>
        <p:spPr>
          <a:xfrm>
            <a:off x="943700" y="2650825"/>
            <a:ext cx="7613100" cy="11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Principles of Services and SOA</a:t>
            </a:r>
            <a:endParaRPr b="1" sz="4800">
              <a:solidFill>
                <a:srgbClr val="FFFFFF"/>
              </a:solidFill>
            </a:endParaRPr>
          </a:p>
        </p:txBody>
      </p:sp>
      <p:sp>
        <p:nvSpPr>
          <p:cNvPr id="176" name="Google Shape;176;p2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Service Abstraction</a:t>
            </a:r>
            <a:endParaRPr/>
          </a:p>
        </p:txBody>
      </p:sp>
      <p:sp>
        <p:nvSpPr>
          <p:cNvPr id="182" name="Google Shape;182;p2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Public information on a service should be limited to what it required for use.</a:t>
            </a:r>
            <a:endParaRPr/>
          </a:p>
          <a:p>
            <a:pPr indent="-381000" lvl="1" marL="914400" rtl="0" algn="l">
              <a:spcBef>
                <a:spcPts val="0"/>
              </a:spcBef>
              <a:spcAft>
                <a:spcPts val="0"/>
              </a:spcAft>
              <a:buSzPts val="2400"/>
              <a:buChar char="○"/>
            </a:pPr>
            <a:r>
              <a:rPr lang="en"/>
              <a:t>Too much knowledge of the inner workings of a service leads to increased coupling to a particular implementation.</a:t>
            </a:r>
            <a:endParaRPr/>
          </a:p>
          <a:p>
            <a:pPr indent="-419100" lvl="0" marL="457200" rtl="0" algn="l">
              <a:spcBef>
                <a:spcPts val="0"/>
              </a:spcBef>
              <a:spcAft>
                <a:spcPts val="0"/>
              </a:spcAft>
              <a:buSzPts val="3000"/>
              <a:buChar char="●"/>
            </a:pPr>
            <a:r>
              <a:rPr lang="en"/>
              <a:t>Functional abstraction: How much of the service logic is exposed to the public?</a:t>
            </a:r>
            <a:endParaRPr/>
          </a:p>
          <a:p>
            <a:pPr indent="-381000" lvl="1" marL="914400" rtl="0" algn="l">
              <a:spcBef>
                <a:spcPts val="0"/>
              </a:spcBef>
              <a:spcAft>
                <a:spcPts val="0"/>
              </a:spcAft>
              <a:buSzPts val="2400"/>
              <a:buChar char="○"/>
            </a:pPr>
            <a:r>
              <a:rPr lang="en"/>
              <a:t>Public vs private functionality - what logic can consumers access?</a:t>
            </a:r>
            <a:endParaRPr/>
          </a:p>
          <a:p>
            <a:pPr indent="-381000" lvl="1" marL="914400" rtl="0" algn="l">
              <a:spcBef>
                <a:spcPts val="0"/>
              </a:spcBef>
              <a:spcAft>
                <a:spcPts val="0"/>
              </a:spcAft>
              <a:buSzPts val="2400"/>
              <a:buChar char="○"/>
            </a:pPr>
            <a:r>
              <a:rPr lang="en"/>
              <a:t>In the service contract, do not discuss inner details of business rules and validation logic.</a:t>
            </a:r>
            <a:endParaRPr/>
          </a:p>
        </p:txBody>
      </p:sp>
      <p:sp>
        <p:nvSpPr>
          <p:cNvPr id="183" name="Google Shape;183;p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 the Beginning...</a:t>
            </a:r>
            <a:endParaRPr/>
          </a:p>
        </p:txBody>
      </p:sp>
      <p:sp>
        <p:nvSpPr>
          <p:cNvPr id="57" name="Google Shape;57;p1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8" name="Google Shape;58;p10"/>
          <p:cNvPicPr preferRelativeResize="0"/>
          <p:nvPr/>
        </p:nvPicPr>
        <p:blipFill>
          <a:blip r:embed="rId3">
            <a:alphaModFix/>
          </a:blip>
          <a:stretch>
            <a:fillRect/>
          </a:stretch>
        </p:blipFill>
        <p:spPr>
          <a:xfrm>
            <a:off x="473600" y="1722438"/>
            <a:ext cx="8196795" cy="461069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Service Abstraction</a:t>
            </a:r>
            <a:endParaRPr/>
          </a:p>
        </p:txBody>
      </p:sp>
      <p:sp>
        <p:nvSpPr>
          <p:cNvPr id="189" name="Google Shape;189;p2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Technology information abstraction:</a:t>
            </a:r>
            <a:endParaRPr/>
          </a:p>
          <a:p>
            <a:pPr indent="-381000" lvl="1" marL="914400" rtl="0" algn="l">
              <a:spcBef>
                <a:spcPts val="0"/>
              </a:spcBef>
              <a:spcAft>
                <a:spcPts val="0"/>
              </a:spcAft>
              <a:buSzPts val="2400"/>
              <a:buChar char="○"/>
            </a:pPr>
            <a:r>
              <a:rPr lang="en"/>
              <a:t>Do not tell consumers how the service logic and implementation are designed.</a:t>
            </a:r>
            <a:endParaRPr/>
          </a:p>
          <a:p>
            <a:pPr indent="-419100" lvl="0" marL="457200" rtl="0" algn="l">
              <a:spcBef>
                <a:spcPts val="0"/>
              </a:spcBef>
              <a:spcAft>
                <a:spcPts val="0"/>
              </a:spcAft>
              <a:buSzPts val="3000"/>
              <a:buChar char="●"/>
            </a:pPr>
            <a:r>
              <a:rPr lang="en"/>
              <a:t>Logic abstraction:</a:t>
            </a:r>
            <a:endParaRPr/>
          </a:p>
          <a:p>
            <a:pPr indent="-381000" lvl="1" marL="914400" rtl="0" algn="l">
              <a:spcBef>
                <a:spcPts val="0"/>
              </a:spcBef>
              <a:spcAft>
                <a:spcPts val="0"/>
              </a:spcAft>
              <a:buSzPts val="2400"/>
              <a:buChar char="○"/>
            </a:pPr>
            <a:r>
              <a:rPr lang="en"/>
              <a:t>Do not provide too much detail on how service performs functionality, as consumers may be designed around that knowledge. </a:t>
            </a:r>
            <a:endParaRPr/>
          </a:p>
          <a:p>
            <a:pPr indent="-381000" lvl="1" marL="914400" rtl="0" algn="l">
              <a:spcBef>
                <a:spcPts val="0"/>
              </a:spcBef>
              <a:spcAft>
                <a:spcPts val="0"/>
              </a:spcAft>
              <a:buSzPts val="2400"/>
              <a:buChar char="○"/>
            </a:pPr>
            <a:r>
              <a:rPr lang="en"/>
              <a:t>Risks hampering logic refactoring.</a:t>
            </a:r>
            <a:endParaRPr/>
          </a:p>
          <a:p>
            <a:pPr indent="-419100" lvl="0" marL="457200" rtl="0" algn="l">
              <a:spcBef>
                <a:spcPts val="0"/>
              </a:spcBef>
              <a:spcAft>
                <a:spcPts val="0"/>
              </a:spcAft>
              <a:buSzPts val="3000"/>
              <a:buChar char="●"/>
            </a:pPr>
            <a:r>
              <a:rPr lang="en"/>
              <a:t>Quality abstraction:</a:t>
            </a:r>
            <a:endParaRPr/>
          </a:p>
          <a:p>
            <a:pPr indent="-381000" lvl="1" marL="914400" rtl="0" algn="l">
              <a:spcBef>
                <a:spcPts val="0"/>
              </a:spcBef>
              <a:spcAft>
                <a:spcPts val="0"/>
              </a:spcAft>
              <a:buSzPts val="2400"/>
              <a:buChar char="○"/>
            </a:pPr>
            <a:r>
              <a:rPr lang="en"/>
              <a:t>Only provide details that help in determining reliability and availability, not on other quality attributes.</a:t>
            </a:r>
            <a:endParaRPr/>
          </a:p>
        </p:txBody>
      </p:sp>
      <p:sp>
        <p:nvSpPr>
          <p:cNvPr id="190" name="Google Shape;190;p2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Service Granularity</a:t>
            </a:r>
            <a:endParaRPr/>
          </a:p>
        </p:txBody>
      </p:sp>
      <p:sp>
        <p:nvSpPr>
          <p:cNvPr id="196" name="Google Shape;196;p2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How much does a service do?</a:t>
            </a:r>
            <a:endParaRPr/>
          </a:p>
          <a:p>
            <a:pPr indent="-381000" lvl="1" marL="914400" rtl="0" algn="l">
              <a:spcBef>
                <a:spcPts val="0"/>
              </a:spcBef>
              <a:spcAft>
                <a:spcPts val="0"/>
              </a:spcAft>
              <a:buSzPts val="2400"/>
              <a:buChar char="○"/>
            </a:pPr>
            <a:r>
              <a:rPr lang="en"/>
              <a:t>Business Function:</a:t>
            </a:r>
            <a:endParaRPr/>
          </a:p>
          <a:p>
            <a:pPr indent="-342900" lvl="2" marL="1371600" rtl="0" algn="l">
              <a:spcBef>
                <a:spcPts val="0"/>
              </a:spcBef>
              <a:spcAft>
                <a:spcPts val="0"/>
              </a:spcAft>
              <a:buSzPts val="1800"/>
              <a:buChar char="■"/>
            </a:pPr>
            <a:r>
              <a:rPr lang="en" sz="1800"/>
              <a:t>Each service operation maps to a single business function. Can be violated if combination does not add design complexity or increase message size.</a:t>
            </a:r>
            <a:endParaRPr sz="1800"/>
          </a:p>
          <a:p>
            <a:pPr indent="-381000" lvl="1" marL="914400" rtl="0" algn="l">
              <a:spcBef>
                <a:spcPts val="0"/>
              </a:spcBef>
              <a:spcAft>
                <a:spcPts val="0"/>
              </a:spcAft>
              <a:buSzPts val="2400"/>
              <a:buChar char="○"/>
            </a:pPr>
            <a:r>
              <a:rPr lang="en"/>
              <a:t>Performance:</a:t>
            </a:r>
            <a:endParaRPr/>
          </a:p>
          <a:p>
            <a:pPr indent="-342900" lvl="2" marL="1371600" rtl="0" algn="l">
              <a:spcBef>
                <a:spcPts val="0"/>
              </a:spcBef>
              <a:spcAft>
                <a:spcPts val="0"/>
              </a:spcAft>
              <a:buSzPts val="1800"/>
              <a:buChar char="■"/>
            </a:pPr>
            <a:r>
              <a:rPr lang="en" sz="1800"/>
              <a:t>The service should use a minimal number of service requests.</a:t>
            </a:r>
            <a:endParaRPr sz="1800"/>
          </a:p>
          <a:p>
            <a:pPr indent="-381000" lvl="1" marL="914400" rtl="0" algn="l">
              <a:spcBef>
                <a:spcPts val="0"/>
              </a:spcBef>
              <a:spcAft>
                <a:spcPts val="0"/>
              </a:spcAft>
              <a:buSzPts val="2400"/>
              <a:buChar char="○"/>
            </a:pPr>
            <a:r>
              <a:rPr lang="en"/>
              <a:t>Message Size:</a:t>
            </a:r>
            <a:endParaRPr/>
          </a:p>
          <a:p>
            <a:pPr indent="-342900" lvl="2" marL="1371600" rtl="0" algn="l">
              <a:spcBef>
                <a:spcPts val="0"/>
              </a:spcBef>
              <a:spcAft>
                <a:spcPts val="0"/>
              </a:spcAft>
              <a:buSzPts val="1800"/>
              <a:buChar char="■"/>
            </a:pPr>
            <a:r>
              <a:rPr lang="en" sz="1800"/>
              <a:t>Services should only transmit data required. Try to reduce message sizes.</a:t>
            </a:r>
            <a:endParaRPr sz="1800"/>
          </a:p>
          <a:p>
            <a:pPr indent="-381000" lvl="1" marL="914400" rtl="0" algn="l">
              <a:spcBef>
                <a:spcPts val="0"/>
              </a:spcBef>
              <a:spcAft>
                <a:spcPts val="0"/>
              </a:spcAft>
              <a:buSzPts val="2400"/>
              <a:buChar char="○"/>
            </a:pPr>
            <a:r>
              <a:rPr lang="en"/>
              <a:t>Quality of service characteristics:</a:t>
            </a:r>
            <a:endParaRPr/>
          </a:p>
          <a:p>
            <a:pPr indent="-342900" lvl="2" marL="1371600" rtl="0" algn="l">
              <a:spcBef>
                <a:spcPts val="0"/>
              </a:spcBef>
              <a:spcAft>
                <a:spcPts val="0"/>
              </a:spcAft>
              <a:buSzPts val="1800"/>
              <a:buChar char="■"/>
            </a:pPr>
            <a:r>
              <a:rPr lang="en" sz="1800"/>
              <a:t>Each operation should perform a single system transaction and leave cross-border data integrity to the consumer.</a:t>
            </a:r>
            <a:endParaRPr sz="1800"/>
          </a:p>
        </p:txBody>
      </p:sp>
      <p:sp>
        <p:nvSpPr>
          <p:cNvPr id="197" name="Google Shape;197;p2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Loose Coupling</a:t>
            </a:r>
            <a:endParaRPr/>
          </a:p>
        </p:txBody>
      </p:sp>
      <p:sp>
        <p:nvSpPr>
          <p:cNvPr id="203" name="Google Shape;203;p3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Services must be as independent as possible from other services.</a:t>
            </a:r>
            <a:endParaRPr/>
          </a:p>
          <a:p>
            <a:pPr indent="-419100" lvl="0" marL="457200" rtl="0" algn="l">
              <a:spcBef>
                <a:spcPts val="0"/>
              </a:spcBef>
              <a:spcAft>
                <a:spcPts val="0"/>
              </a:spcAft>
              <a:buSzPts val="3000"/>
              <a:buChar char="●"/>
            </a:pPr>
            <a:r>
              <a:rPr lang="en"/>
              <a:t>Run-time coupling:</a:t>
            </a:r>
            <a:endParaRPr/>
          </a:p>
          <a:p>
            <a:pPr indent="-381000" lvl="1" marL="914400" rtl="0" algn="l">
              <a:spcBef>
                <a:spcPts val="0"/>
              </a:spcBef>
              <a:spcAft>
                <a:spcPts val="0"/>
              </a:spcAft>
              <a:buSzPts val="2400"/>
              <a:buChar char="○"/>
            </a:pPr>
            <a:r>
              <a:rPr lang="en"/>
              <a:t>Other services may not always be available.</a:t>
            </a:r>
            <a:endParaRPr/>
          </a:p>
          <a:p>
            <a:pPr indent="-381000" lvl="1" marL="914400" rtl="0" algn="l">
              <a:spcBef>
                <a:spcPts val="0"/>
              </a:spcBef>
              <a:spcAft>
                <a:spcPts val="0"/>
              </a:spcAft>
              <a:buSzPts val="2400"/>
              <a:buChar char="○"/>
            </a:pPr>
            <a:r>
              <a:rPr lang="en"/>
              <a:t>Resend messages.</a:t>
            </a:r>
            <a:endParaRPr/>
          </a:p>
          <a:p>
            <a:pPr indent="-381000" lvl="1" marL="914400" rtl="0" algn="l">
              <a:spcBef>
                <a:spcPts val="0"/>
              </a:spcBef>
              <a:spcAft>
                <a:spcPts val="0"/>
              </a:spcAft>
              <a:buSzPts val="2400"/>
              <a:buChar char="○"/>
            </a:pPr>
            <a:r>
              <a:rPr lang="en"/>
              <a:t>Cache results when: </a:t>
            </a:r>
            <a:endParaRPr/>
          </a:p>
          <a:p>
            <a:pPr indent="-381000" lvl="2" marL="1371600" rtl="0" algn="l">
              <a:spcBef>
                <a:spcPts val="0"/>
              </a:spcBef>
              <a:spcAft>
                <a:spcPts val="0"/>
              </a:spcAft>
              <a:buSzPts val="2400"/>
              <a:buChar char="■"/>
            </a:pPr>
            <a:r>
              <a:rPr lang="en"/>
              <a:t>The known interval for service updates, </a:t>
            </a:r>
            <a:endParaRPr/>
          </a:p>
          <a:p>
            <a:pPr indent="-381000" lvl="2" marL="1371600" rtl="0" algn="l">
              <a:spcBef>
                <a:spcPts val="0"/>
              </a:spcBef>
              <a:spcAft>
                <a:spcPts val="0"/>
              </a:spcAft>
              <a:buSzPts val="2400"/>
              <a:buChar char="■"/>
            </a:pPr>
            <a:r>
              <a:rPr lang="en"/>
              <a:t>Client uptime requirements stricter than service uptime requirements, </a:t>
            </a:r>
            <a:endParaRPr/>
          </a:p>
          <a:p>
            <a:pPr indent="-381000" lvl="2" marL="1371600" rtl="0" algn="l">
              <a:spcBef>
                <a:spcPts val="0"/>
              </a:spcBef>
              <a:spcAft>
                <a:spcPts val="0"/>
              </a:spcAft>
              <a:buSzPts val="2400"/>
              <a:buChar char="■"/>
            </a:pPr>
            <a:r>
              <a:rPr lang="en"/>
              <a:t>There are bandwidth problems in distribution.</a:t>
            </a:r>
            <a:endParaRPr/>
          </a:p>
        </p:txBody>
      </p:sp>
      <p:sp>
        <p:nvSpPr>
          <p:cNvPr id="204" name="Google Shape;204;p3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Loose Coupling</a:t>
            </a:r>
            <a:endParaRPr/>
          </a:p>
        </p:txBody>
      </p:sp>
      <p:sp>
        <p:nvSpPr>
          <p:cNvPr id="210" name="Google Shape;210;p3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Interface coupling:</a:t>
            </a:r>
            <a:endParaRPr/>
          </a:p>
          <a:p>
            <a:pPr indent="-381000" lvl="1" marL="914400" rtl="0" algn="l">
              <a:spcBef>
                <a:spcPts val="0"/>
              </a:spcBef>
              <a:spcAft>
                <a:spcPts val="0"/>
              </a:spcAft>
              <a:buSzPts val="2400"/>
              <a:buChar char="○"/>
            </a:pPr>
            <a:r>
              <a:rPr lang="en"/>
              <a:t>Should be able to exchange services with compatible interfaces. Data should be published in standard formats.</a:t>
            </a:r>
            <a:endParaRPr/>
          </a:p>
          <a:p>
            <a:pPr indent="-381000" lvl="1" marL="914400" rtl="0" algn="l">
              <a:spcBef>
                <a:spcPts val="0"/>
              </a:spcBef>
              <a:spcAft>
                <a:spcPts val="0"/>
              </a:spcAft>
              <a:buSzPts val="2400"/>
              <a:buChar char="○"/>
            </a:pPr>
            <a:r>
              <a:rPr lang="en"/>
              <a:t>Interfaces need to evolve over time. Support multiple versions to allow client migration</a:t>
            </a:r>
            <a:endParaRPr/>
          </a:p>
          <a:p>
            <a:pPr indent="-419100" lvl="0" marL="457200" rtl="0" algn="l">
              <a:spcBef>
                <a:spcPts val="0"/>
              </a:spcBef>
              <a:spcAft>
                <a:spcPts val="0"/>
              </a:spcAft>
              <a:buSzPts val="3000"/>
              <a:buChar char="●"/>
            </a:pPr>
            <a:r>
              <a:rPr lang="en"/>
              <a:t>Multiple types of interface coupling:</a:t>
            </a:r>
            <a:endParaRPr/>
          </a:p>
          <a:p>
            <a:pPr indent="-381000" lvl="1" marL="914400" rtl="0" algn="l">
              <a:spcBef>
                <a:spcPts val="0"/>
              </a:spcBef>
              <a:spcAft>
                <a:spcPts val="0"/>
              </a:spcAft>
              <a:buSzPts val="2400"/>
              <a:buChar char="○"/>
            </a:pPr>
            <a:r>
              <a:rPr lang="en"/>
              <a:t>Logic-to-contract: Behavior dictated by contract.</a:t>
            </a:r>
            <a:endParaRPr/>
          </a:p>
          <a:p>
            <a:pPr indent="-381000" lvl="1" marL="914400" rtl="0" algn="l">
              <a:spcBef>
                <a:spcPts val="0"/>
              </a:spcBef>
              <a:spcAft>
                <a:spcPts val="0"/>
              </a:spcAft>
              <a:buSzPts val="2400"/>
              <a:buChar char="○"/>
            </a:pPr>
            <a:r>
              <a:rPr lang="en"/>
              <a:t>Contract-to-logic: Contract dictated by existing logic.</a:t>
            </a:r>
            <a:endParaRPr/>
          </a:p>
          <a:p>
            <a:pPr indent="-381000" lvl="1" marL="914400" rtl="0" algn="l">
              <a:spcBef>
                <a:spcPts val="0"/>
              </a:spcBef>
              <a:spcAft>
                <a:spcPts val="0"/>
              </a:spcAft>
              <a:buSzPts val="2400"/>
              <a:buChar char="○"/>
            </a:pPr>
            <a:r>
              <a:rPr lang="en"/>
              <a:t>Contract-to-implementation/technology: Contract dictated by implementation details or technology.</a:t>
            </a:r>
            <a:endParaRPr/>
          </a:p>
          <a:p>
            <a:pPr indent="-381000" lvl="1" marL="914400" rtl="0" algn="l">
              <a:spcBef>
                <a:spcPts val="0"/>
              </a:spcBef>
              <a:spcAft>
                <a:spcPts val="0"/>
              </a:spcAft>
              <a:buSzPts val="2400"/>
              <a:buChar char="○"/>
            </a:pPr>
            <a:r>
              <a:rPr lang="en"/>
              <a:t>Contract-to-consumer: Contract written for a client.</a:t>
            </a:r>
            <a:endParaRPr/>
          </a:p>
        </p:txBody>
      </p:sp>
      <p:sp>
        <p:nvSpPr>
          <p:cNvPr id="211" name="Google Shape;211;p3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Loose Coupling</a:t>
            </a:r>
            <a:endParaRPr/>
          </a:p>
        </p:txBody>
      </p:sp>
      <p:sp>
        <p:nvSpPr>
          <p:cNvPr id="217" name="Google Shape;217;p3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Service reference autonomy:</a:t>
            </a:r>
            <a:endParaRPr/>
          </a:p>
          <a:p>
            <a:pPr indent="-381000" lvl="1" marL="914400" rtl="0" algn="l">
              <a:spcBef>
                <a:spcPts val="0"/>
              </a:spcBef>
              <a:spcAft>
                <a:spcPts val="0"/>
              </a:spcAft>
              <a:buSzPts val="2400"/>
              <a:buChar char="○"/>
            </a:pPr>
            <a:r>
              <a:rPr lang="en"/>
              <a:t>Services should only be aware of the existence of other services.</a:t>
            </a:r>
            <a:endParaRPr/>
          </a:p>
          <a:p>
            <a:pPr indent="-381000" lvl="1" marL="914400" rtl="0" algn="l">
              <a:spcBef>
                <a:spcPts val="0"/>
              </a:spcBef>
              <a:spcAft>
                <a:spcPts val="0"/>
              </a:spcAft>
              <a:buSzPts val="2400"/>
              <a:buChar char="○"/>
            </a:pPr>
            <a:r>
              <a:rPr lang="en"/>
              <a:t>Only all services through their public API.</a:t>
            </a:r>
            <a:endParaRPr/>
          </a:p>
          <a:p>
            <a:pPr indent="-381000" lvl="1" marL="914400" rtl="0" algn="l">
              <a:spcBef>
                <a:spcPts val="0"/>
              </a:spcBef>
              <a:spcAft>
                <a:spcPts val="0"/>
              </a:spcAft>
              <a:buSzPts val="2400"/>
              <a:buChar char="○"/>
            </a:pPr>
            <a:r>
              <a:rPr lang="en"/>
              <a:t>Any services offering the same interface can be swapped.</a:t>
            </a:r>
            <a:endParaRPr/>
          </a:p>
          <a:p>
            <a:pPr indent="-419100" lvl="0" marL="457200" rtl="0" algn="l">
              <a:spcBef>
                <a:spcPts val="0"/>
              </a:spcBef>
              <a:spcAft>
                <a:spcPts val="0"/>
              </a:spcAft>
              <a:buSzPts val="3000"/>
              <a:buChar char="●"/>
            </a:pPr>
            <a:r>
              <a:rPr lang="en"/>
              <a:t>Service location transparency:</a:t>
            </a:r>
            <a:endParaRPr/>
          </a:p>
          <a:p>
            <a:pPr indent="-381000" lvl="1" marL="914400" rtl="0" algn="l">
              <a:spcBef>
                <a:spcPts val="0"/>
              </a:spcBef>
              <a:spcAft>
                <a:spcPts val="0"/>
              </a:spcAft>
              <a:buSzPts val="2400"/>
              <a:buChar char="○"/>
            </a:pPr>
            <a:r>
              <a:rPr lang="en"/>
              <a:t>Services can be called from anywhere in the network, no matter where it is present.</a:t>
            </a:r>
            <a:endParaRPr/>
          </a:p>
          <a:p>
            <a:pPr indent="-381000" lvl="1" marL="914400" rtl="0" algn="l">
              <a:spcBef>
                <a:spcPts val="0"/>
              </a:spcBef>
              <a:spcAft>
                <a:spcPts val="0"/>
              </a:spcAft>
              <a:buSzPts val="2400"/>
              <a:buChar char="○"/>
            </a:pPr>
            <a:r>
              <a:rPr lang="en"/>
              <a:t>Online, or on a local network.</a:t>
            </a:r>
            <a:endParaRPr/>
          </a:p>
          <a:p>
            <a:pPr indent="-381000" lvl="1" marL="914400" rtl="0" algn="l">
              <a:spcBef>
                <a:spcPts val="0"/>
              </a:spcBef>
              <a:spcAft>
                <a:spcPts val="0"/>
              </a:spcAft>
              <a:buSzPts val="2400"/>
              <a:buChar char="○"/>
            </a:pPr>
            <a:r>
              <a:rPr lang="en"/>
              <a:t>Services can be located anywhere in the world, as long as they are </a:t>
            </a:r>
            <a:r>
              <a:rPr lang="en"/>
              <a:t>accessible</a:t>
            </a:r>
            <a:r>
              <a:rPr lang="en"/>
              <a:t> on the network.</a:t>
            </a:r>
            <a:endParaRPr/>
          </a:p>
        </p:txBody>
      </p:sp>
      <p:sp>
        <p:nvSpPr>
          <p:cNvPr id="218" name="Google Shape;218;p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Service Autonomy</a:t>
            </a:r>
            <a:endParaRPr/>
          </a:p>
        </p:txBody>
      </p:sp>
      <p:sp>
        <p:nvSpPr>
          <p:cNvPr id="224" name="Google Shape;224;p3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Services should exercise a high level of control over their execution environment.</a:t>
            </a:r>
            <a:endParaRPr/>
          </a:p>
          <a:p>
            <a:pPr indent="-381000" lvl="1" marL="914400" rtl="0" algn="l">
              <a:spcBef>
                <a:spcPts val="0"/>
              </a:spcBef>
              <a:spcAft>
                <a:spcPts val="0"/>
              </a:spcAft>
              <a:buSzPts val="2400"/>
              <a:buChar char="○"/>
            </a:pPr>
            <a:r>
              <a:rPr lang="en"/>
              <a:t>A service should not contain logic dependent on anything external to the service - data models, information systems, shared resources.</a:t>
            </a:r>
            <a:endParaRPr/>
          </a:p>
          <a:p>
            <a:pPr indent="-381000" lvl="1" marL="914400" rtl="0" algn="l">
              <a:spcBef>
                <a:spcPts val="0"/>
              </a:spcBef>
              <a:spcAft>
                <a:spcPts val="0"/>
              </a:spcAft>
              <a:buSzPts val="2400"/>
              <a:buChar char="○"/>
            </a:pPr>
            <a:r>
              <a:rPr lang="en"/>
              <a:t>A service cannot be reusable if its logic is coupled to external artifacts.</a:t>
            </a:r>
            <a:endParaRPr/>
          </a:p>
          <a:p>
            <a:pPr indent="-419100" lvl="0" marL="457200" rtl="0" algn="l">
              <a:spcBef>
                <a:spcPts val="0"/>
              </a:spcBef>
              <a:spcAft>
                <a:spcPts val="0"/>
              </a:spcAft>
              <a:buSzPts val="3000"/>
              <a:buChar char="●"/>
            </a:pPr>
            <a:r>
              <a:rPr lang="en"/>
              <a:t>Design-time autonomy: Can the service be evolved without impacting consumers?</a:t>
            </a:r>
            <a:endParaRPr/>
          </a:p>
          <a:p>
            <a:pPr indent="-381000" lvl="1" marL="914400" rtl="0" algn="l">
              <a:spcBef>
                <a:spcPts val="0"/>
              </a:spcBef>
              <a:spcAft>
                <a:spcPts val="0"/>
              </a:spcAft>
              <a:buSzPts val="2400"/>
              <a:buChar char="○"/>
            </a:pPr>
            <a:r>
              <a:rPr lang="en"/>
              <a:t>Enabled by loose coupling and abstraction.</a:t>
            </a:r>
            <a:endParaRPr/>
          </a:p>
          <a:p>
            <a:pPr indent="-381000" lvl="1" marL="914400" rtl="0" algn="l">
              <a:spcBef>
                <a:spcPts val="0"/>
              </a:spcBef>
              <a:spcAft>
                <a:spcPts val="0"/>
              </a:spcAft>
              <a:buSzPts val="2400"/>
              <a:buChar char="○"/>
            </a:pPr>
            <a:r>
              <a:rPr lang="en"/>
              <a:t>Shields contract from logic and implementation, allowing redesign.</a:t>
            </a:r>
            <a:endParaRPr/>
          </a:p>
        </p:txBody>
      </p:sp>
      <p:sp>
        <p:nvSpPr>
          <p:cNvPr id="225" name="Google Shape;225;p3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Service Autonomy</a:t>
            </a:r>
            <a:endParaRPr/>
          </a:p>
        </p:txBody>
      </p:sp>
      <p:sp>
        <p:nvSpPr>
          <p:cNvPr id="231" name="Google Shape;231;p3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Run-time autonomy: </a:t>
            </a:r>
            <a:endParaRPr/>
          </a:p>
          <a:p>
            <a:pPr indent="-381000" lvl="1" marL="914400" rtl="0" algn="l">
              <a:spcBef>
                <a:spcPts val="0"/>
              </a:spcBef>
              <a:spcAft>
                <a:spcPts val="0"/>
              </a:spcAft>
              <a:buSzPts val="2400"/>
              <a:buChar char="○"/>
            </a:pPr>
            <a:r>
              <a:rPr lang="en"/>
              <a:t>Can a service control how their logic is processed by the runtime environment?</a:t>
            </a:r>
            <a:endParaRPr/>
          </a:p>
          <a:p>
            <a:pPr indent="-381000" lvl="1" marL="914400" rtl="0" algn="l">
              <a:spcBef>
                <a:spcPts val="0"/>
              </a:spcBef>
              <a:spcAft>
                <a:spcPts val="0"/>
              </a:spcAft>
              <a:buSzPts val="2400"/>
              <a:buChar char="○"/>
            </a:pPr>
            <a:r>
              <a:rPr lang="en"/>
              <a:t>More control = more reliable behavior.</a:t>
            </a:r>
            <a:endParaRPr/>
          </a:p>
          <a:p>
            <a:pPr indent="-381000" lvl="1" marL="914400" rtl="0" algn="l">
              <a:spcBef>
                <a:spcPts val="0"/>
              </a:spcBef>
              <a:spcAft>
                <a:spcPts val="0"/>
              </a:spcAft>
              <a:buSzPts val="2400"/>
              <a:buChar char="○"/>
            </a:pPr>
            <a:r>
              <a:rPr lang="en"/>
              <a:t>If the service is memory-intensive, deploy to a server with reserved resources. </a:t>
            </a:r>
            <a:endParaRPr/>
          </a:p>
          <a:p>
            <a:pPr indent="-381000" lvl="1" marL="914400" rtl="0" algn="l">
              <a:spcBef>
                <a:spcPts val="0"/>
              </a:spcBef>
              <a:spcAft>
                <a:spcPts val="0"/>
              </a:spcAft>
              <a:buSzPts val="2400"/>
              <a:buChar char="○"/>
            </a:pPr>
            <a:r>
              <a:rPr lang="en"/>
              <a:t>Provide locally cached copies of data to reduce dependency on a shared database.</a:t>
            </a:r>
            <a:endParaRPr/>
          </a:p>
          <a:p>
            <a:pPr indent="-419100" lvl="0" marL="457200" rtl="0" algn="l">
              <a:spcBef>
                <a:spcPts val="0"/>
              </a:spcBef>
              <a:spcAft>
                <a:spcPts val="0"/>
              </a:spcAft>
              <a:buSzPts val="3000"/>
              <a:buChar char="●"/>
            </a:pPr>
            <a:r>
              <a:rPr lang="en"/>
              <a:t>Increasing design-time autonomy increases run-time control over the environment. </a:t>
            </a:r>
            <a:endParaRPr/>
          </a:p>
          <a:p>
            <a:pPr indent="-419100" lvl="0" marL="457200" rtl="0" algn="l">
              <a:spcBef>
                <a:spcPts val="0"/>
              </a:spcBef>
              <a:spcAft>
                <a:spcPts val="0"/>
              </a:spcAft>
              <a:buSzPts val="3000"/>
              <a:buChar char="●"/>
            </a:pPr>
            <a:r>
              <a:rPr lang="en"/>
              <a:t>May require customized environments.</a:t>
            </a:r>
            <a:endParaRPr/>
          </a:p>
        </p:txBody>
      </p:sp>
      <p:sp>
        <p:nvSpPr>
          <p:cNvPr id="232" name="Google Shape;232;p3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Service Statelessness</a:t>
            </a:r>
            <a:endParaRPr/>
          </a:p>
        </p:txBody>
      </p:sp>
      <p:sp>
        <p:nvSpPr>
          <p:cNvPr id="238" name="Google Shape;238;p3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Scalability requires separating services from their state data whenever possible.</a:t>
            </a:r>
            <a:endParaRPr/>
          </a:p>
          <a:p>
            <a:pPr indent="-381000" lvl="1" marL="914400" rtl="0" algn="l">
              <a:spcBef>
                <a:spcPts val="0"/>
              </a:spcBef>
              <a:spcAft>
                <a:spcPts val="0"/>
              </a:spcAft>
              <a:buSzPts val="2400"/>
              <a:buChar char="○"/>
            </a:pPr>
            <a:r>
              <a:rPr lang="en"/>
              <a:t>Reduces the resources consumed by a service, as state management is delegated to the consumer.</a:t>
            </a:r>
            <a:endParaRPr/>
          </a:p>
          <a:p>
            <a:pPr indent="-381000" lvl="1" marL="914400" rtl="0" algn="l">
              <a:spcBef>
                <a:spcPts val="0"/>
              </a:spcBef>
              <a:spcAft>
                <a:spcPts val="0"/>
              </a:spcAft>
              <a:buSzPts val="2400"/>
              <a:buChar char="○"/>
            </a:pPr>
            <a:r>
              <a:rPr lang="en"/>
              <a:t>Increases the number of requests that can be handled by the service.</a:t>
            </a:r>
            <a:endParaRPr/>
          </a:p>
          <a:p>
            <a:pPr indent="-419100" lvl="0" marL="457200" rtl="0" algn="l">
              <a:spcBef>
                <a:spcPts val="0"/>
              </a:spcBef>
              <a:spcAft>
                <a:spcPts val="0"/>
              </a:spcAft>
              <a:buSzPts val="3000"/>
              <a:buChar char="●"/>
            </a:pPr>
            <a:r>
              <a:rPr lang="en"/>
              <a:t>Core tenant of REST (a form of SOA), other SOA styles may relax to varying degrees.</a:t>
            </a:r>
            <a:endParaRPr/>
          </a:p>
          <a:p>
            <a:pPr indent="-381000" lvl="1" marL="914400" rtl="0" algn="l">
              <a:spcBef>
                <a:spcPts val="0"/>
              </a:spcBef>
              <a:spcAft>
                <a:spcPts val="0"/>
              </a:spcAft>
              <a:buSzPts val="2400"/>
              <a:buChar char="○"/>
            </a:pPr>
            <a:r>
              <a:rPr lang="en"/>
              <a:t>May need to retain some business data (i.e., customer records) or session data between tasks. </a:t>
            </a:r>
            <a:endParaRPr/>
          </a:p>
          <a:p>
            <a:pPr indent="-381000" lvl="1" marL="914400" rtl="0" algn="l">
              <a:spcBef>
                <a:spcPts val="0"/>
              </a:spcBef>
              <a:spcAft>
                <a:spcPts val="0"/>
              </a:spcAft>
              <a:buSzPts val="2400"/>
              <a:buChar char="○"/>
            </a:pPr>
            <a:r>
              <a:rPr lang="en"/>
              <a:t>Still, must allow multiple concurrent connections with no side effects.</a:t>
            </a:r>
            <a:endParaRPr/>
          </a:p>
        </p:txBody>
      </p:sp>
      <p:sp>
        <p:nvSpPr>
          <p:cNvPr id="239" name="Google Shape;239;p3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Service Discoverability</a:t>
            </a:r>
            <a:endParaRPr/>
          </a:p>
        </p:txBody>
      </p:sp>
      <p:sp>
        <p:nvSpPr>
          <p:cNvPr id="245" name="Google Shape;245;p3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Services should be supplemented with meta-data that can be used to allow discovery by other services.</a:t>
            </a:r>
            <a:endParaRPr/>
          </a:p>
          <a:p>
            <a:pPr indent="-381000" lvl="1" marL="914400" rtl="0" algn="l">
              <a:spcBef>
                <a:spcPts val="0"/>
              </a:spcBef>
              <a:spcAft>
                <a:spcPts val="0"/>
              </a:spcAft>
              <a:buSzPts val="2400"/>
              <a:buChar char="○"/>
            </a:pPr>
            <a:r>
              <a:rPr lang="en"/>
              <a:t>Supports reuse and composability. </a:t>
            </a:r>
            <a:endParaRPr/>
          </a:p>
          <a:p>
            <a:pPr indent="-381000" lvl="1" marL="914400" rtl="0" algn="l">
              <a:spcBef>
                <a:spcPts val="0"/>
              </a:spcBef>
              <a:spcAft>
                <a:spcPts val="0"/>
              </a:spcAft>
              <a:buSzPts val="2400"/>
              <a:buChar char="○"/>
            </a:pPr>
            <a:r>
              <a:rPr lang="en"/>
              <a:t>Allows developers to identify existing services that fulfill generic requirements of the process being automated.</a:t>
            </a:r>
            <a:endParaRPr/>
          </a:p>
          <a:p>
            <a:pPr indent="-419100" lvl="0" marL="457200" rtl="0" algn="l">
              <a:spcBef>
                <a:spcPts val="0"/>
              </a:spcBef>
              <a:spcAft>
                <a:spcPts val="0"/>
              </a:spcAft>
              <a:buSzPts val="3000"/>
              <a:buChar char="●"/>
            </a:pPr>
            <a:r>
              <a:rPr lang="en"/>
              <a:t>Services are registered to a service registry.</a:t>
            </a:r>
            <a:endParaRPr/>
          </a:p>
          <a:p>
            <a:pPr indent="-381000" lvl="1" marL="914400" rtl="0" algn="l">
              <a:spcBef>
                <a:spcPts val="0"/>
              </a:spcBef>
              <a:spcAft>
                <a:spcPts val="0"/>
              </a:spcAft>
              <a:buSzPts val="2400"/>
              <a:buChar char="○"/>
            </a:pPr>
            <a:r>
              <a:rPr lang="en"/>
              <a:t>Java - Maven Repository</a:t>
            </a:r>
            <a:endParaRPr/>
          </a:p>
          <a:p>
            <a:pPr indent="-381000" lvl="1" marL="914400" rtl="0" algn="l">
              <a:spcBef>
                <a:spcPts val="0"/>
              </a:spcBef>
              <a:spcAft>
                <a:spcPts val="0"/>
              </a:spcAft>
              <a:buSzPts val="2400"/>
              <a:buChar char="○"/>
            </a:pPr>
            <a:r>
              <a:rPr lang="en"/>
              <a:t>Bluetooth Service Discovery Protocol</a:t>
            </a:r>
            <a:endParaRPr/>
          </a:p>
        </p:txBody>
      </p:sp>
      <p:sp>
        <p:nvSpPr>
          <p:cNvPr id="246" name="Google Shape;246;p3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Service Boundaries are Explicit</a:t>
            </a:r>
            <a:endParaRPr/>
          </a:p>
        </p:txBody>
      </p:sp>
      <p:sp>
        <p:nvSpPr>
          <p:cNvPr id="252" name="Google Shape;252;p3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 service edge is a natural boundary. </a:t>
            </a:r>
            <a:endParaRPr/>
          </a:p>
          <a:p>
            <a:pPr indent="-419100" lvl="0" marL="457200" rtl="0" algn="l">
              <a:spcBef>
                <a:spcPts val="0"/>
              </a:spcBef>
              <a:spcAft>
                <a:spcPts val="0"/>
              </a:spcAft>
              <a:buSzPts val="3000"/>
              <a:buChar char="●"/>
            </a:pPr>
            <a:r>
              <a:rPr lang="en"/>
              <a:t>Services should not cross those boundaries when performing computations or working with data.</a:t>
            </a:r>
            <a:endParaRPr/>
          </a:p>
          <a:p>
            <a:pPr indent="-419100" lvl="0" marL="457200" rtl="0" algn="l">
              <a:spcBef>
                <a:spcPts val="0"/>
              </a:spcBef>
              <a:spcAft>
                <a:spcPts val="0"/>
              </a:spcAft>
              <a:buSzPts val="3000"/>
              <a:buChar char="●"/>
            </a:pPr>
            <a:r>
              <a:rPr lang="en"/>
              <a:t>Crossing boundaries is costly:</a:t>
            </a:r>
            <a:endParaRPr/>
          </a:p>
          <a:p>
            <a:pPr indent="-381000" lvl="1" marL="914400" rtl="0" algn="l">
              <a:spcBef>
                <a:spcPts val="0"/>
              </a:spcBef>
              <a:spcAft>
                <a:spcPts val="0"/>
              </a:spcAft>
              <a:buSzPts val="2400"/>
              <a:buChar char="○"/>
            </a:pPr>
            <a:r>
              <a:rPr lang="en"/>
              <a:t>Location of targeted service may be unknown.</a:t>
            </a:r>
            <a:endParaRPr/>
          </a:p>
          <a:p>
            <a:pPr indent="-381000" lvl="1" marL="914400" rtl="0" algn="l">
              <a:spcBef>
                <a:spcPts val="0"/>
              </a:spcBef>
              <a:spcAft>
                <a:spcPts val="0"/>
              </a:spcAft>
              <a:buSzPts val="2400"/>
              <a:buChar char="○"/>
            </a:pPr>
            <a:r>
              <a:rPr lang="en"/>
              <a:t>Security models are likely to differ.</a:t>
            </a:r>
            <a:endParaRPr/>
          </a:p>
          <a:p>
            <a:pPr indent="-381000" lvl="1" marL="914400" rtl="0" algn="l">
              <a:spcBef>
                <a:spcPts val="0"/>
              </a:spcBef>
              <a:spcAft>
                <a:spcPts val="0"/>
              </a:spcAft>
              <a:buSzPts val="2400"/>
              <a:buChar char="○"/>
            </a:pPr>
            <a:r>
              <a:rPr lang="en"/>
              <a:t>Data representations differ </a:t>
            </a:r>
            <a:r>
              <a:rPr lang="en"/>
              <a:t>publicly</a:t>
            </a:r>
            <a:r>
              <a:rPr lang="en"/>
              <a:t> and </a:t>
            </a:r>
            <a:r>
              <a:rPr lang="en"/>
              <a:t>privately</a:t>
            </a:r>
            <a:r>
              <a:rPr lang="en"/>
              <a:t>.</a:t>
            </a:r>
            <a:endParaRPr/>
          </a:p>
          <a:p>
            <a:pPr indent="-381000" lvl="1" marL="914400" rtl="0" algn="l">
              <a:spcBef>
                <a:spcPts val="0"/>
              </a:spcBef>
              <a:spcAft>
                <a:spcPts val="0"/>
              </a:spcAft>
              <a:buSzPts val="2400"/>
              <a:buChar char="○"/>
            </a:pPr>
            <a:r>
              <a:rPr lang="en"/>
              <a:t>Services evolve and are reconfigured.</a:t>
            </a:r>
            <a:endParaRPr/>
          </a:p>
          <a:p>
            <a:pPr indent="-381000" lvl="1" marL="914400" rtl="0" algn="l">
              <a:spcBef>
                <a:spcPts val="0"/>
              </a:spcBef>
              <a:spcAft>
                <a:spcPts val="0"/>
              </a:spcAft>
              <a:buSzPts val="2400"/>
              <a:buChar char="○"/>
            </a:pPr>
            <a:r>
              <a:rPr lang="en"/>
              <a:t>Consumers are unaware of how internal processes are implemented, and have limited control.</a:t>
            </a:r>
            <a:endParaRPr/>
          </a:p>
        </p:txBody>
      </p:sp>
      <p:sp>
        <p:nvSpPr>
          <p:cNvPr id="253" name="Google Shape;253;p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Early Business Software</a:t>
            </a:r>
            <a:endParaRPr/>
          </a:p>
        </p:txBody>
      </p:sp>
      <p:sp>
        <p:nvSpPr>
          <p:cNvPr id="64" name="Google Shape;64;p1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Business and Government discovered the value of computing.</a:t>
            </a:r>
            <a:endParaRPr/>
          </a:p>
          <a:p>
            <a:pPr indent="-419100" lvl="0" marL="457200" rtl="0" algn="l">
              <a:spcBef>
                <a:spcPts val="0"/>
              </a:spcBef>
              <a:spcAft>
                <a:spcPts val="0"/>
              </a:spcAft>
              <a:buSzPts val="3000"/>
              <a:buChar char="●"/>
            </a:pPr>
            <a:r>
              <a:rPr lang="en"/>
              <a:t>Business requirements were captured and programmed.</a:t>
            </a:r>
            <a:endParaRPr/>
          </a:p>
          <a:p>
            <a:pPr indent="-419100" lvl="0" marL="457200" rtl="0" algn="l">
              <a:spcBef>
                <a:spcPts val="0"/>
              </a:spcBef>
              <a:spcAft>
                <a:spcPts val="0"/>
              </a:spcAft>
              <a:buSzPts val="3000"/>
              <a:buChar char="●"/>
            </a:pPr>
            <a:r>
              <a:rPr lang="en"/>
              <a:t>Applications were designed for specific departments / business needs.</a:t>
            </a:r>
            <a:endParaRPr/>
          </a:p>
          <a:p>
            <a:pPr indent="-419100" lvl="0" marL="457200" rtl="0" algn="l">
              <a:spcBef>
                <a:spcPts val="0"/>
              </a:spcBef>
              <a:spcAft>
                <a:spcPts val="0"/>
              </a:spcAft>
              <a:buSzPts val="3000"/>
              <a:buChar char="●"/>
            </a:pPr>
            <a:r>
              <a:rPr b="1" lang="en"/>
              <a:t>Applications were monolithic.</a:t>
            </a:r>
            <a:endParaRPr b="1"/>
          </a:p>
          <a:p>
            <a:pPr indent="-381000" lvl="1" marL="914400" rtl="0" algn="l">
              <a:spcBef>
                <a:spcPts val="0"/>
              </a:spcBef>
              <a:spcAft>
                <a:spcPts val="0"/>
              </a:spcAft>
              <a:buSzPts val="2400"/>
              <a:buChar char="○"/>
            </a:pPr>
            <a:r>
              <a:rPr lang="en"/>
              <a:t>Designed as one entity, combining the logic of user interface, business processing, and data access.</a:t>
            </a:r>
            <a:endParaRPr/>
          </a:p>
        </p:txBody>
      </p:sp>
      <p:sp>
        <p:nvSpPr>
          <p:cNvPr id="65" name="Google Shape;65;p1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Service Boundaries are Explicit</a:t>
            </a:r>
            <a:endParaRPr/>
          </a:p>
        </p:txBody>
      </p:sp>
      <p:sp>
        <p:nvSpPr>
          <p:cNvPr id="259" name="Google Shape;259;p3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Do not use RPCs when crossing borders. Instead, use messages.</a:t>
            </a:r>
            <a:endParaRPr/>
          </a:p>
          <a:p>
            <a:pPr indent="-381000" lvl="1" marL="914400" rtl="0" algn="l">
              <a:spcBef>
                <a:spcPts val="0"/>
              </a:spcBef>
              <a:spcAft>
                <a:spcPts val="0"/>
              </a:spcAft>
              <a:buSzPts val="2400"/>
              <a:buChar char="○"/>
            </a:pPr>
            <a:r>
              <a:rPr lang="en"/>
              <a:t>RPCs trick us into thinking there is no substantial difference between local and remote objects.</a:t>
            </a:r>
            <a:endParaRPr/>
          </a:p>
          <a:p>
            <a:pPr indent="-419100" lvl="0" marL="457200" rtl="0" algn="l">
              <a:spcBef>
                <a:spcPts val="0"/>
              </a:spcBef>
              <a:spcAft>
                <a:spcPts val="0"/>
              </a:spcAft>
              <a:buSzPts val="3000"/>
              <a:buChar char="●"/>
            </a:pPr>
            <a:r>
              <a:rPr lang="en"/>
              <a:t>Messages will be lost. Design them to be retransmitted. </a:t>
            </a:r>
            <a:endParaRPr/>
          </a:p>
          <a:p>
            <a:pPr indent="-381000" lvl="1" marL="914400" rtl="0" algn="l">
              <a:spcBef>
                <a:spcPts val="0"/>
              </a:spcBef>
              <a:spcAft>
                <a:spcPts val="0"/>
              </a:spcAft>
              <a:buSzPts val="2400"/>
              <a:buChar char="○"/>
            </a:pPr>
            <a:r>
              <a:rPr lang="en"/>
              <a:t>Idempotence - as long as request is processed at least once, we will see correct behavior.</a:t>
            </a:r>
            <a:endParaRPr/>
          </a:p>
          <a:p>
            <a:pPr indent="-381000" lvl="1" marL="914400" rtl="0" algn="l">
              <a:spcBef>
                <a:spcPts val="0"/>
              </a:spcBef>
              <a:spcAft>
                <a:spcPts val="0"/>
              </a:spcAft>
              <a:buSzPts val="2400"/>
              <a:buChar char="○"/>
            </a:pPr>
            <a:r>
              <a:rPr lang="en"/>
              <a:t>Multiple instances of a request should do the same thing. No side effects. </a:t>
            </a:r>
            <a:endParaRPr/>
          </a:p>
          <a:p>
            <a:pPr indent="-381000" lvl="1" marL="914400" rtl="0" algn="l">
              <a:spcBef>
                <a:spcPts val="0"/>
              </a:spcBef>
              <a:spcAft>
                <a:spcPts val="0"/>
              </a:spcAft>
              <a:buSzPts val="2400"/>
              <a:buChar char="○"/>
            </a:pPr>
            <a:r>
              <a:rPr lang="en"/>
              <a:t>Modern systems must be designed to be idempotent.</a:t>
            </a:r>
            <a:endParaRPr/>
          </a:p>
        </p:txBody>
      </p:sp>
      <p:sp>
        <p:nvSpPr>
          <p:cNvPr id="260" name="Google Shape;260;p3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Idempotence</a:t>
            </a:r>
            <a:endParaRPr/>
          </a:p>
        </p:txBody>
      </p:sp>
      <p:sp>
        <p:nvSpPr>
          <p:cNvPr id="266" name="Google Shape;266;p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267" name="Google Shape;267;p39"/>
          <p:cNvPicPr preferRelativeResize="0"/>
          <p:nvPr/>
        </p:nvPicPr>
        <p:blipFill>
          <a:blip r:embed="rId3">
            <a:alphaModFix/>
          </a:blip>
          <a:stretch>
            <a:fillRect/>
          </a:stretch>
        </p:blipFill>
        <p:spPr>
          <a:xfrm>
            <a:off x="1649700" y="2758050"/>
            <a:ext cx="2133600" cy="990600"/>
          </a:xfrm>
          <a:prstGeom prst="rect">
            <a:avLst/>
          </a:prstGeom>
          <a:noFill/>
          <a:ln>
            <a:noFill/>
          </a:ln>
        </p:spPr>
      </p:pic>
      <p:pic>
        <p:nvPicPr>
          <p:cNvPr id="268" name="Google Shape;268;p39"/>
          <p:cNvPicPr preferRelativeResize="0"/>
          <p:nvPr/>
        </p:nvPicPr>
        <p:blipFill>
          <a:blip r:embed="rId4">
            <a:alphaModFix/>
          </a:blip>
          <a:stretch>
            <a:fillRect/>
          </a:stretch>
        </p:blipFill>
        <p:spPr>
          <a:xfrm>
            <a:off x="5270950" y="2780038"/>
            <a:ext cx="2143125" cy="1219200"/>
          </a:xfrm>
          <a:prstGeom prst="rect">
            <a:avLst/>
          </a:prstGeom>
          <a:noFill/>
          <a:ln>
            <a:noFill/>
          </a:ln>
        </p:spPr>
      </p:pic>
      <p:pic>
        <p:nvPicPr>
          <p:cNvPr id="269" name="Google Shape;269;p39"/>
          <p:cNvPicPr preferRelativeResize="0"/>
          <p:nvPr/>
        </p:nvPicPr>
        <p:blipFill>
          <a:blip r:embed="rId5">
            <a:alphaModFix/>
          </a:blip>
          <a:stretch>
            <a:fillRect/>
          </a:stretch>
        </p:blipFill>
        <p:spPr>
          <a:xfrm>
            <a:off x="1373475" y="3748638"/>
            <a:ext cx="2686050" cy="2209800"/>
          </a:xfrm>
          <a:prstGeom prst="rect">
            <a:avLst/>
          </a:prstGeom>
          <a:noFill/>
          <a:ln>
            <a:noFill/>
          </a:ln>
        </p:spPr>
      </p:pic>
      <p:pic>
        <p:nvPicPr>
          <p:cNvPr id="270" name="Google Shape;270;p39"/>
          <p:cNvPicPr preferRelativeResize="0"/>
          <p:nvPr/>
        </p:nvPicPr>
        <p:blipFill>
          <a:blip r:embed="rId6">
            <a:alphaModFix/>
          </a:blip>
          <a:stretch>
            <a:fillRect/>
          </a:stretch>
        </p:blipFill>
        <p:spPr>
          <a:xfrm>
            <a:off x="457200" y="1717838"/>
            <a:ext cx="2971800" cy="762000"/>
          </a:xfrm>
          <a:prstGeom prst="rect">
            <a:avLst/>
          </a:prstGeom>
          <a:noFill/>
          <a:ln>
            <a:noFill/>
          </a:ln>
        </p:spPr>
      </p:pic>
      <p:pic>
        <p:nvPicPr>
          <p:cNvPr id="271" name="Google Shape;271;p39"/>
          <p:cNvPicPr preferRelativeResize="0"/>
          <p:nvPr/>
        </p:nvPicPr>
        <p:blipFill>
          <a:blip r:embed="rId7">
            <a:alphaModFix/>
          </a:blip>
          <a:stretch>
            <a:fillRect/>
          </a:stretch>
        </p:blipFill>
        <p:spPr>
          <a:xfrm>
            <a:off x="5528750" y="1717838"/>
            <a:ext cx="2943225" cy="762000"/>
          </a:xfrm>
          <a:prstGeom prst="rect">
            <a:avLst/>
          </a:prstGeom>
          <a:noFill/>
          <a:ln>
            <a:noFill/>
          </a:ln>
        </p:spPr>
      </p:pic>
      <p:pic>
        <p:nvPicPr>
          <p:cNvPr id="272" name="Google Shape;272;p39"/>
          <p:cNvPicPr preferRelativeResize="0"/>
          <p:nvPr/>
        </p:nvPicPr>
        <p:blipFill>
          <a:blip r:embed="rId8">
            <a:alphaModFix/>
          </a:blip>
          <a:stretch>
            <a:fillRect/>
          </a:stretch>
        </p:blipFill>
        <p:spPr>
          <a:xfrm>
            <a:off x="5423588" y="4000263"/>
            <a:ext cx="1837836" cy="1706562"/>
          </a:xfrm>
          <a:prstGeom prst="rect">
            <a:avLst/>
          </a:prstGeom>
          <a:noFill/>
          <a:ln>
            <a:noFill/>
          </a:ln>
        </p:spPr>
      </p:pic>
      <p:sp>
        <p:nvSpPr>
          <p:cNvPr id="273" name="Google Shape;273;p39"/>
          <p:cNvSpPr txBox="1"/>
          <p:nvPr/>
        </p:nvSpPr>
        <p:spPr>
          <a:xfrm>
            <a:off x="0" y="6370650"/>
            <a:ext cx="4934400" cy="42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Slide by Pat Helland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Service Composability</a:t>
            </a:r>
            <a:endParaRPr/>
          </a:p>
        </p:txBody>
      </p:sp>
      <p:sp>
        <p:nvSpPr>
          <p:cNvPr id="279" name="Google Shape;279;p4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Services should be designed to be reused as part of systems-of-services.</a:t>
            </a:r>
            <a:endParaRPr/>
          </a:p>
          <a:p>
            <a:pPr indent="-381000" lvl="1" marL="914400" rtl="0" algn="l">
              <a:spcBef>
                <a:spcPts val="0"/>
              </a:spcBef>
              <a:spcAft>
                <a:spcPts val="0"/>
              </a:spcAft>
              <a:buSzPts val="2400"/>
              <a:buChar char="○"/>
            </a:pPr>
            <a:r>
              <a:rPr lang="en"/>
              <a:t>All software should be reusable. We should be able to build a system by webbing together existing parts.</a:t>
            </a:r>
            <a:endParaRPr/>
          </a:p>
          <a:p>
            <a:pPr indent="-381000" lvl="1" marL="914400" rtl="0" algn="l">
              <a:spcBef>
                <a:spcPts val="0"/>
              </a:spcBef>
              <a:spcAft>
                <a:spcPts val="0"/>
              </a:spcAft>
              <a:buSzPts val="2400"/>
              <a:buChar char="○"/>
            </a:pPr>
            <a:r>
              <a:rPr lang="en"/>
              <a:t>Services should be designed to be used either as a service that controls other services, or as a service that provides a function to other services.</a:t>
            </a:r>
            <a:endParaRPr/>
          </a:p>
          <a:p>
            <a:pPr indent="-381000" lvl="1" marL="914400" rtl="0" algn="l">
              <a:spcBef>
                <a:spcPts val="0"/>
              </a:spcBef>
              <a:spcAft>
                <a:spcPts val="0"/>
              </a:spcAft>
              <a:buSzPts val="2400"/>
              <a:buChar char="○"/>
            </a:pPr>
            <a:r>
              <a:rPr lang="en"/>
              <a:t>Service contract must present functionality based on varying levels of input and output.</a:t>
            </a:r>
            <a:endParaRPr/>
          </a:p>
          <a:p>
            <a:pPr indent="-381000" lvl="2" marL="1371600" rtl="0" algn="l">
              <a:spcBef>
                <a:spcPts val="0"/>
              </a:spcBef>
              <a:spcAft>
                <a:spcPts val="0"/>
              </a:spcAft>
              <a:buSzPts val="2400"/>
              <a:buChar char="■"/>
            </a:pPr>
            <a:r>
              <a:rPr lang="en"/>
              <a:t>If a composition member, input is more fine-grained than when it is a controller.</a:t>
            </a:r>
            <a:endParaRPr/>
          </a:p>
          <a:p>
            <a:pPr indent="-381000" lvl="1" marL="914400" rtl="0" algn="l">
              <a:spcBef>
                <a:spcPts val="0"/>
              </a:spcBef>
              <a:spcAft>
                <a:spcPts val="0"/>
              </a:spcAft>
              <a:buSzPts val="2400"/>
              <a:buChar char="○"/>
            </a:pPr>
            <a:r>
              <a:rPr lang="en"/>
              <a:t>Services must be as stateless as possible.</a:t>
            </a:r>
            <a:endParaRPr/>
          </a:p>
        </p:txBody>
      </p:sp>
      <p:sp>
        <p:nvSpPr>
          <p:cNvPr id="280" name="Google Shape;280;p4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Service Composability</a:t>
            </a:r>
            <a:endParaRPr/>
          </a:p>
        </p:txBody>
      </p:sp>
      <p:sp>
        <p:nvSpPr>
          <p:cNvPr id="286" name="Google Shape;286;p4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Factors </a:t>
            </a:r>
            <a:r>
              <a:rPr lang="en"/>
              <a:t>determining composability include:</a:t>
            </a:r>
            <a:endParaRPr/>
          </a:p>
          <a:p>
            <a:pPr indent="-381000" lvl="1" marL="914400" rtl="0" algn="l">
              <a:spcBef>
                <a:spcPts val="0"/>
              </a:spcBef>
              <a:spcAft>
                <a:spcPts val="0"/>
              </a:spcAft>
              <a:buSzPts val="2400"/>
              <a:buChar char="○"/>
            </a:pPr>
            <a:r>
              <a:rPr lang="en"/>
              <a:t>Ability to provide functionality at different levels within a process. </a:t>
            </a:r>
            <a:endParaRPr/>
          </a:p>
          <a:p>
            <a:pPr indent="-381000" lvl="2" marL="1371600" rtl="0" algn="l">
              <a:spcBef>
                <a:spcPts val="0"/>
              </a:spcBef>
              <a:spcAft>
                <a:spcPts val="0"/>
              </a:spcAft>
              <a:buSzPts val="2400"/>
              <a:buChar char="■"/>
            </a:pPr>
            <a:r>
              <a:rPr lang="en"/>
              <a:t>Surfacing proper interfaces.</a:t>
            </a:r>
            <a:endParaRPr/>
          </a:p>
          <a:p>
            <a:pPr indent="-381000" lvl="1" marL="914400" rtl="0" algn="l">
              <a:spcBef>
                <a:spcPts val="0"/>
              </a:spcBef>
              <a:spcAft>
                <a:spcPts val="0"/>
              </a:spcAft>
              <a:buSzPts val="2400"/>
              <a:buChar char="○"/>
            </a:pPr>
            <a:r>
              <a:rPr lang="en"/>
              <a:t>Message exchange pattern.</a:t>
            </a:r>
            <a:endParaRPr/>
          </a:p>
          <a:p>
            <a:pPr indent="-381000" lvl="2" marL="1371600" rtl="0" algn="l">
              <a:spcBef>
                <a:spcPts val="0"/>
              </a:spcBef>
              <a:spcAft>
                <a:spcPts val="0"/>
              </a:spcAft>
              <a:buSzPts val="2400"/>
              <a:buChar char="■"/>
            </a:pPr>
            <a:r>
              <a:rPr lang="en"/>
              <a:t>One-way (request/reaction) versus duplex (request/reply)?</a:t>
            </a:r>
            <a:endParaRPr/>
          </a:p>
          <a:p>
            <a:pPr indent="-381000" lvl="1" marL="914400" rtl="0" algn="l">
              <a:spcBef>
                <a:spcPts val="0"/>
              </a:spcBef>
              <a:spcAft>
                <a:spcPts val="0"/>
              </a:spcAft>
              <a:buSzPts val="2400"/>
              <a:buChar char="○"/>
            </a:pPr>
            <a:r>
              <a:rPr lang="en"/>
              <a:t>Whether the service supports transactions and rollback/compensation features.</a:t>
            </a:r>
            <a:endParaRPr/>
          </a:p>
          <a:p>
            <a:pPr indent="-381000" lvl="1" marL="914400" rtl="0" algn="l">
              <a:spcBef>
                <a:spcPts val="0"/>
              </a:spcBef>
              <a:spcAft>
                <a:spcPts val="0"/>
              </a:spcAft>
              <a:buSzPts val="2400"/>
              <a:buChar char="○"/>
            </a:pPr>
            <a:r>
              <a:rPr lang="en"/>
              <a:t>Support for exception handling.</a:t>
            </a:r>
            <a:endParaRPr/>
          </a:p>
          <a:p>
            <a:pPr indent="-381000" lvl="1" marL="914400" rtl="0" algn="l">
              <a:spcBef>
                <a:spcPts val="0"/>
              </a:spcBef>
              <a:spcAft>
                <a:spcPts val="0"/>
              </a:spcAft>
              <a:buSzPts val="2400"/>
              <a:buChar char="○"/>
            </a:pPr>
            <a:r>
              <a:rPr lang="en"/>
              <a:t>Availability of meta-data about service capabilities and behavior. </a:t>
            </a:r>
            <a:endParaRPr/>
          </a:p>
          <a:p>
            <a:pPr indent="-381000" lvl="2" marL="1371600" rtl="0" algn="l">
              <a:spcBef>
                <a:spcPts val="0"/>
              </a:spcBef>
              <a:spcAft>
                <a:spcPts val="0"/>
              </a:spcAft>
              <a:buSzPts val="2400"/>
              <a:buChar char="■"/>
            </a:pPr>
            <a:r>
              <a:rPr lang="en"/>
              <a:t>(discoverability)</a:t>
            </a:r>
            <a:endParaRPr/>
          </a:p>
        </p:txBody>
      </p:sp>
      <p:sp>
        <p:nvSpPr>
          <p:cNvPr id="287" name="Google Shape;287;p4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2"/>
          <p:cNvSpPr txBox="1"/>
          <p:nvPr/>
        </p:nvSpPr>
        <p:spPr>
          <a:xfrm>
            <a:off x="943700" y="2650825"/>
            <a:ext cx="7613100" cy="11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SOAP and REST</a:t>
            </a:r>
            <a:endParaRPr b="1" sz="4800">
              <a:solidFill>
                <a:srgbClr val="FFFFFF"/>
              </a:solidFill>
            </a:endParaRPr>
          </a:p>
        </p:txBody>
      </p:sp>
      <p:sp>
        <p:nvSpPr>
          <p:cNvPr id="293" name="Google Shape;293;p4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Creating a Web Service</a:t>
            </a:r>
            <a:endParaRPr/>
          </a:p>
        </p:txBody>
      </p:sp>
      <p:sp>
        <p:nvSpPr>
          <p:cNvPr id="299" name="Google Shape;299;p4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Online services can be used by external organizations and systems.</a:t>
            </a:r>
            <a:endParaRPr/>
          </a:p>
          <a:p>
            <a:pPr indent="-419100" lvl="0" marL="457200" rtl="0" algn="l">
              <a:spcBef>
                <a:spcPts val="0"/>
              </a:spcBef>
              <a:spcAft>
                <a:spcPts val="0"/>
              </a:spcAft>
              <a:buSzPts val="3000"/>
              <a:buChar char="●"/>
            </a:pPr>
            <a:r>
              <a:rPr lang="en"/>
              <a:t>Services communicate through message passing. Therefore, we need standardized means of sending messages across networks.</a:t>
            </a:r>
            <a:endParaRPr/>
          </a:p>
          <a:p>
            <a:pPr indent="-419100" lvl="0" marL="457200" rtl="0" algn="l">
              <a:spcBef>
                <a:spcPts val="0"/>
              </a:spcBef>
              <a:spcAft>
                <a:spcPts val="0"/>
              </a:spcAft>
              <a:buSzPts val="3000"/>
              <a:buChar char="●"/>
            </a:pPr>
            <a:r>
              <a:rPr lang="en"/>
              <a:t>Most common: REST and SOAP.</a:t>
            </a:r>
            <a:endParaRPr/>
          </a:p>
          <a:p>
            <a:pPr indent="-381000" lvl="1" marL="914400" rtl="0" algn="l">
              <a:spcBef>
                <a:spcPts val="0"/>
              </a:spcBef>
              <a:spcAft>
                <a:spcPts val="0"/>
              </a:spcAft>
              <a:buSzPts val="2400"/>
              <a:buChar char="○"/>
            </a:pPr>
            <a:r>
              <a:rPr lang="en"/>
              <a:t>We already discussed REST. </a:t>
            </a:r>
            <a:endParaRPr/>
          </a:p>
          <a:p>
            <a:pPr indent="-381000" lvl="1" marL="914400" rtl="0" algn="l">
              <a:spcBef>
                <a:spcPts val="0"/>
              </a:spcBef>
              <a:spcAft>
                <a:spcPts val="0"/>
              </a:spcAft>
              <a:buSzPts val="2400"/>
              <a:buChar char="○"/>
            </a:pPr>
            <a:r>
              <a:rPr lang="en"/>
              <a:t>Now, for SOAP.</a:t>
            </a:r>
            <a:endParaRPr/>
          </a:p>
        </p:txBody>
      </p:sp>
      <p:sp>
        <p:nvSpPr>
          <p:cNvPr id="300" name="Google Shape;300;p4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Simple Object Access Protocol (SOAP)</a:t>
            </a:r>
            <a:endParaRPr/>
          </a:p>
        </p:txBody>
      </p:sp>
      <p:sp>
        <p:nvSpPr>
          <p:cNvPr id="306" name="Google Shape;306;p4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Lightweight protocol used for exchange of messages in a decentralized, distributed environment.</a:t>
            </a:r>
            <a:endParaRPr/>
          </a:p>
          <a:p>
            <a:pPr indent="-381000" lvl="1" marL="914400" rtl="0" algn="l">
              <a:spcBef>
                <a:spcPts val="0"/>
              </a:spcBef>
              <a:spcAft>
                <a:spcPts val="0"/>
              </a:spcAft>
              <a:buSzPts val="2400"/>
              <a:buChar char="○"/>
            </a:pPr>
            <a:r>
              <a:rPr lang="en"/>
              <a:t>Used to perform Remote Procedure Calls.</a:t>
            </a:r>
            <a:endParaRPr/>
          </a:p>
          <a:p>
            <a:pPr indent="-419100" lvl="0" marL="457200" rtl="0" algn="l">
              <a:spcBef>
                <a:spcPts val="0"/>
              </a:spcBef>
              <a:spcAft>
                <a:spcPts val="0"/>
              </a:spcAft>
              <a:buSzPts val="3000"/>
              <a:buChar char="●"/>
            </a:pPr>
            <a:r>
              <a:rPr lang="en"/>
              <a:t>By default, uses </a:t>
            </a:r>
            <a:r>
              <a:rPr lang="en"/>
              <a:t>XML as payload message format and HTTP or SMTP as transport.</a:t>
            </a:r>
            <a:endParaRPr/>
          </a:p>
          <a:p>
            <a:pPr indent="-419100" lvl="0" marL="457200" rtl="0" algn="l">
              <a:spcBef>
                <a:spcPts val="0"/>
              </a:spcBef>
              <a:spcAft>
                <a:spcPts val="0"/>
              </a:spcAft>
              <a:buSzPts val="3000"/>
              <a:buChar char="●"/>
            </a:pPr>
            <a:r>
              <a:rPr lang="en"/>
              <a:t>Facilitates interoperability in a platform-independent manner.</a:t>
            </a:r>
            <a:endParaRPr/>
          </a:p>
          <a:p>
            <a:pPr indent="-381000" lvl="1" marL="914400" rtl="0" algn="l">
              <a:spcBef>
                <a:spcPts val="0"/>
              </a:spcBef>
              <a:spcAft>
                <a:spcPts val="0"/>
              </a:spcAft>
              <a:buSzPts val="2400"/>
              <a:buChar char="○"/>
            </a:pPr>
            <a:r>
              <a:rPr lang="en"/>
              <a:t>XML and HTTP are open standard, running on all operating systems.</a:t>
            </a:r>
            <a:endParaRPr/>
          </a:p>
        </p:txBody>
      </p:sp>
      <p:sp>
        <p:nvSpPr>
          <p:cNvPr id="307" name="Google Shape;307;p4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SOAP Ecosystem</a:t>
            </a:r>
            <a:endParaRPr/>
          </a:p>
        </p:txBody>
      </p:sp>
      <p:sp>
        <p:nvSpPr>
          <p:cNvPr id="313" name="Google Shape;313;p4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314" name="Google Shape;314;p45"/>
          <p:cNvPicPr preferRelativeResize="0"/>
          <p:nvPr/>
        </p:nvPicPr>
        <p:blipFill>
          <a:blip r:embed="rId3">
            <a:alphaModFix/>
          </a:blip>
          <a:stretch>
            <a:fillRect/>
          </a:stretch>
        </p:blipFill>
        <p:spPr>
          <a:xfrm>
            <a:off x="1015175" y="1568175"/>
            <a:ext cx="7113649" cy="52896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SOAP Elements</a:t>
            </a:r>
            <a:endParaRPr/>
          </a:p>
        </p:txBody>
      </p:sp>
      <p:sp>
        <p:nvSpPr>
          <p:cNvPr id="320" name="Google Shape;320;p4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Envelope (mandatory)</a:t>
            </a:r>
            <a:endParaRPr/>
          </a:p>
          <a:p>
            <a:pPr indent="-381000" lvl="1" marL="914400" rtl="0" algn="l">
              <a:spcBef>
                <a:spcPts val="0"/>
              </a:spcBef>
              <a:spcAft>
                <a:spcPts val="0"/>
              </a:spcAft>
              <a:buSzPts val="2400"/>
              <a:buChar char="○"/>
            </a:pPr>
            <a:r>
              <a:rPr lang="en"/>
              <a:t>Top element of the XML document.</a:t>
            </a:r>
            <a:endParaRPr/>
          </a:p>
          <a:p>
            <a:pPr indent="-381000" lvl="1" marL="914400" rtl="0" algn="l">
              <a:spcBef>
                <a:spcPts val="0"/>
              </a:spcBef>
              <a:spcAft>
                <a:spcPts val="0"/>
              </a:spcAft>
              <a:buSzPts val="2400"/>
              <a:buChar char="○"/>
            </a:pPr>
            <a:r>
              <a:rPr lang="en"/>
              <a:t>Defines message structure and how to process it. </a:t>
            </a:r>
            <a:endParaRPr/>
          </a:p>
          <a:p>
            <a:pPr indent="-419100" lvl="0" marL="457200" rtl="0" algn="l">
              <a:spcBef>
                <a:spcPts val="0"/>
              </a:spcBef>
              <a:spcAft>
                <a:spcPts val="0"/>
              </a:spcAft>
              <a:buSzPts val="3000"/>
              <a:buChar char="●"/>
            </a:pPr>
            <a:r>
              <a:rPr lang="en"/>
              <a:t>Header (optional)</a:t>
            </a:r>
            <a:endParaRPr/>
          </a:p>
          <a:p>
            <a:pPr indent="-381000" lvl="1" marL="914400" rtl="0" algn="l">
              <a:spcBef>
                <a:spcPts val="0"/>
              </a:spcBef>
              <a:spcAft>
                <a:spcPts val="0"/>
              </a:spcAft>
              <a:buSzPts val="2400"/>
              <a:buChar char="○"/>
            </a:pPr>
            <a:r>
              <a:rPr lang="en"/>
              <a:t>Determines how a recipient of a SOAP message should process the message.</a:t>
            </a:r>
            <a:endParaRPr/>
          </a:p>
          <a:p>
            <a:pPr indent="-381000" lvl="1" marL="914400" rtl="0" algn="l">
              <a:spcBef>
                <a:spcPts val="0"/>
              </a:spcBef>
              <a:spcAft>
                <a:spcPts val="0"/>
              </a:spcAft>
              <a:buSzPts val="2400"/>
              <a:buChar char="○"/>
            </a:pPr>
            <a:r>
              <a:rPr lang="en"/>
              <a:t>Adds features to the SOAP message such as authentication, transaction management, payment, message routes, etc.</a:t>
            </a:r>
            <a:endParaRPr/>
          </a:p>
          <a:p>
            <a:pPr indent="-419100" lvl="0" marL="457200" rtl="0" algn="l">
              <a:spcBef>
                <a:spcPts val="0"/>
              </a:spcBef>
              <a:spcAft>
                <a:spcPts val="0"/>
              </a:spcAft>
              <a:buSzPts val="3000"/>
              <a:buChar char="●"/>
            </a:pPr>
            <a:r>
              <a:rPr lang="en"/>
              <a:t>Body (mandatory)</a:t>
            </a:r>
            <a:endParaRPr/>
          </a:p>
          <a:p>
            <a:pPr indent="-381000" lvl="1" marL="914400" rtl="0" algn="l">
              <a:spcBef>
                <a:spcPts val="0"/>
              </a:spcBef>
              <a:spcAft>
                <a:spcPts val="0"/>
              </a:spcAft>
              <a:buSzPts val="2400"/>
              <a:buChar char="○"/>
            </a:pPr>
            <a:r>
              <a:rPr lang="en"/>
              <a:t>Includes information for the recipient of the message</a:t>
            </a:r>
            <a:endParaRPr/>
          </a:p>
          <a:p>
            <a:pPr indent="-381000" lvl="1" marL="914400" rtl="0" algn="l">
              <a:spcBef>
                <a:spcPts val="0"/>
              </a:spcBef>
              <a:spcAft>
                <a:spcPts val="0"/>
              </a:spcAft>
              <a:buSzPts val="2400"/>
              <a:buChar char="○"/>
            </a:pPr>
            <a:r>
              <a:rPr lang="en"/>
              <a:t>Typical use is for RPC calls and error reporting.</a:t>
            </a:r>
            <a:endParaRPr/>
          </a:p>
        </p:txBody>
      </p:sp>
      <p:sp>
        <p:nvSpPr>
          <p:cNvPr id="321" name="Google Shape;321;p4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Simple Example</a:t>
            </a:r>
            <a:endParaRPr/>
          </a:p>
        </p:txBody>
      </p:sp>
      <p:sp>
        <p:nvSpPr>
          <p:cNvPr id="327" name="Google Shape;327;p4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328" name="Google Shape;328;p47"/>
          <p:cNvSpPr txBox="1"/>
          <p:nvPr/>
        </p:nvSpPr>
        <p:spPr>
          <a:xfrm>
            <a:off x="0" y="6273425"/>
            <a:ext cx="44199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Slide from: www.cs.columbia.edu/~knarig/SOAP.ppt</a:t>
            </a:r>
            <a:endParaRPr/>
          </a:p>
        </p:txBody>
      </p:sp>
      <p:pic>
        <p:nvPicPr>
          <p:cNvPr id="329" name="Google Shape;329;p47"/>
          <p:cNvPicPr preferRelativeResize="0"/>
          <p:nvPr/>
        </p:nvPicPr>
        <p:blipFill>
          <a:blip r:embed="rId3">
            <a:alphaModFix/>
          </a:blip>
          <a:stretch>
            <a:fillRect/>
          </a:stretch>
        </p:blipFill>
        <p:spPr>
          <a:xfrm>
            <a:off x="609600" y="1768088"/>
            <a:ext cx="7924800" cy="4505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“Silo Apps”</a:t>
            </a:r>
            <a:endParaRPr/>
          </a:p>
        </p:txBody>
      </p:sp>
      <p:sp>
        <p:nvSpPr>
          <p:cNvPr id="71" name="Google Shape;71;p1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Each application is self contained.</a:t>
            </a:r>
            <a:endParaRPr/>
          </a:p>
          <a:p>
            <a:pPr indent="-419100" lvl="0" marL="457200" rtl="0" algn="l">
              <a:spcBef>
                <a:spcPts val="0"/>
              </a:spcBef>
              <a:spcAft>
                <a:spcPts val="0"/>
              </a:spcAft>
              <a:buSzPts val="3000"/>
              <a:buChar char="●"/>
            </a:pPr>
            <a:r>
              <a:rPr lang="en"/>
              <a:t>One view of user interaction. </a:t>
            </a:r>
            <a:endParaRPr/>
          </a:p>
          <a:p>
            <a:pPr indent="-381000" lvl="1" marL="914400" rtl="0" algn="l">
              <a:spcBef>
                <a:spcPts val="0"/>
              </a:spcBef>
              <a:spcAft>
                <a:spcPts val="0"/>
              </a:spcAft>
              <a:buSzPts val="2400"/>
              <a:buChar char="○"/>
            </a:pPr>
            <a:r>
              <a:rPr lang="en"/>
              <a:t>Difficult to find clean integration points</a:t>
            </a:r>
            <a:endParaRPr/>
          </a:p>
          <a:p>
            <a:pPr indent="-419100" lvl="0" marL="457200" rtl="0" algn="l">
              <a:spcBef>
                <a:spcPts val="0"/>
              </a:spcBef>
              <a:spcAft>
                <a:spcPts val="0"/>
              </a:spcAft>
              <a:buSzPts val="3000"/>
              <a:buChar char="●"/>
            </a:pPr>
            <a:r>
              <a:rPr lang="en"/>
              <a:t>Because of monolithic design, updates of one kind of logic require testing multiple kinds of behavior.</a:t>
            </a:r>
            <a:endParaRPr/>
          </a:p>
          <a:p>
            <a:pPr indent="-419100" lvl="0" marL="457200" rtl="0" algn="l">
              <a:spcBef>
                <a:spcPts val="0"/>
              </a:spcBef>
              <a:spcAft>
                <a:spcPts val="0"/>
              </a:spcAft>
              <a:buSzPts val="3000"/>
              <a:buChar char="●"/>
            </a:pPr>
            <a:r>
              <a:rPr lang="en"/>
              <a:t>Monolithic applications are harder to understand, as logic is generally patched rather than rewritten.</a:t>
            </a:r>
            <a:endParaRPr/>
          </a:p>
          <a:p>
            <a:pPr indent="-381000" lvl="1" marL="914400" rtl="0" algn="l">
              <a:spcBef>
                <a:spcPts val="0"/>
              </a:spcBef>
              <a:spcAft>
                <a:spcPts val="0"/>
              </a:spcAft>
              <a:buSzPts val="2400"/>
              <a:buChar char="○"/>
            </a:pPr>
            <a:r>
              <a:rPr lang="en"/>
              <a:t>Rewrites are risky, “house of cards” effect.</a:t>
            </a:r>
            <a:endParaRPr/>
          </a:p>
        </p:txBody>
      </p:sp>
      <p:sp>
        <p:nvSpPr>
          <p:cNvPr id="72" name="Google Shape;72;p1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4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SOAP Request</a:t>
            </a:r>
            <a:endParaRPr/>
          </a:p>
        </p:txBody>
      </p:sp>
      <p:sp>
        <p:nvSpPr>
          <p:cNvPr id="335" name="Google Shape;335;p4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336" name="Google Shape;336;p48"/>
          <p:cNvSpPr txBox="1"/>
          <p:nvPr/>
        </p:nvSpPr>
        <p:spPr>
          <a:xfrm>
            <a:off x="0" y="6273425"/>
            <a:ext cx="44199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Slide from: www.cs.columbia.edu/~knarig/SOAP.ppt</a:t>
            </a:r>
            <a:endParaRPr/>
          </a:p>
        </p:txBody>
      </p:sp>
      <p:sp>
        <p:nvSpPr>
          <p:cNvPr id="337" name="Google Shape;337;p48"/>
          <p:cNvSpPr/>
          <p:nvPr/>
        </p:nvSpPr>
        <p:spPr>
          <a:xfrm>
            <a:off x="370700" y="1853525"/>
            <a:ext cx="8440500" cy="404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&lt;SOAP-ENV:Envelope </a:t>
            </a:r>
            <a:endParaRPr sz="1800"/>
          </a:p>
          <a:p>
            <a:pPr indent="0" lvl="0" marL="0" rtl="0" algn="l">
              <a:spcBef>
                <a:spcPts val="0"/>
              </a:spcBef>
              <a:spcAft>
                <a:spcPts val="0"/>
              </a:spcAft>
              <a:buClr>
                <a:schemeClr val="dk1"/>
              </a:buClr>
              <a:buSzPts val="1100"/>
              <a:buFont typeface="Arial"/>
              <a:buNone/>
            </a:pPr>
            <a:r>
              <a:rPr lang="en" sz="1800"/>
              <a:t>   xmlns:SOAP-ENV=“http://schemas.xmlsoap.org/soap/envelope/”</a:t>
            </a:r>
            <a:endParaRPr sz="1800"/>
          </a:p>
          <a:p>
            <a:pPr indent="0" lvl="0" marL="0" rtl="0" algn="l">
              <a:spcBef>
                <a:spcPts val="0"/>
              </a:spcBef>
              <a:spcAft>
                <a:spcPts val="0"/>
              </a:spcAft>
              <a:buClr>
                <a:schemeClr val="dk1"/>
              </a:buClr>
              <a:buSzPts val="1100"/>
              <a:buFont typeface="Arial"/>
              <a:buNone/>
            </a:pPr>
            <a:r>
              <a:rPr lang="en" sz="1800"/>
              <a:t>   SOAP-ENV:encodingStyle="http://schemas.xmlsoap.org/soap/encoding/”&gt;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lang="en" sz="1800"/>
              <a:t>&lt;/SOAP-ENV:Envelope&gt;</a:t>
            </a:r>
            <a:endParaRPr sz="1800"/>
          </a:p>
          <a:p>
            <a:pPr indent="0" lvl="0" marL="0" rtl="0" algn="l">
              <a:spcBef>
                <a:spcPts val="0"/>
              </a:spcBef>
              <a:spcAft>
                <a:spcPts val="0"/>
              </a:spcAft>
              <a:buNone/>
            </a:pPr>
            <a:r>
              <a:t/>
            </a:r>
            <a:endParaRPr/>
          </a:p>
        </p:txBody>
      </p:sp>
      <p:sp>
        <p:nvSpPr>
          <p:cNvPr id="338" name="Google Shape;338;p48"/>
          <p:cNvSpPr/>
          <p:nvPr/>
        </p:nvSpPr>
        <p:spPr>
          <a:xfrm>
            <a:off x="384950" y="2694725"/>
            <a:ext cx="8440500" cy="9552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rPr>
              <a:t>   &lt;SOAP-ENV:Header&gt;</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      &lt;t:transId xmlns:t=“http://a.com/trans”&gt;345&lt;/t:transId&gt;</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   &lt;/SOAP-ENV:Header&gt;</a:t>
            </a:r>
            <a:endParaRPr/>
          </a:p>
        </p:txBody>
      </p:sp>
      <p:sp>
        <p:nvSpPr>
          <p:cNvPr id="339" name="Google Shape;339;p48"/>
          <p:cNvSpPr/>
          <p:nvPr/>
        </p:nvSpPr>
        <p:spPr>
          <a:xfrm>
            <a:off x="384950" y="3649925"/>
            <a:ext cx="8440500" cy="16683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rPr>
              <a:t>&lt;SOAP-ENV:Body&gt;</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      &lt;m:Add xmlns:m=“http://a.com/Calculator”&gt;</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         &lt;n1&gt;3&lt;/n1&gt;</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         &lt;n2&gt;4&lt;/n2&gt;</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      &lt;/m:Add&gt;</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   &lt;/SOAP-ENV:Body&gt;</a:t>
            </a:r>
            <a:endParaRPr>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4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SOAP Request</a:t>
            </a:r>
            <a:endParaRPr/>
          </a:p>
        </p:txBody>
      </p:sp>
      <p:sp>
        <p:nvSpPr>
          <p:cNvPr id="345" name="Google Shape;345;p4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6" name="Google Shape;346;p49"/>
          <p:cNvSpPr txBox="1"/>
          <p:nvPr/>
        </p:nvSpPr>
        <p:spPr>
          <a:xfrm>
            <a:off x="0" y="6273425"/>
            <a:ext cx="44199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Slide from: www.cs.columbia.edu/~knarig/SOAP.ppt</a:t>
            </a:r>
            <a:endParaRPr/>
          </a:p>
        </p:txBody>
      </p:sp>
      <p:sp>
        <p:nvSpPr>
          <p:cNvPr id="347" name="Google Shape;347;p49"/>
          <p:cNvSpPr/>
          <p:nvPr/>
        </p:nvSpPr>
        <p:spPr>
          <a:xfrm>
            <a:off x="351750" y="2167200"/>
            <a:ext cx="8440500" cy="268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&lt;SOAP-ENV:Envelope </a:t>
            </a:r>
            <a:endParaRPr sz="1800"/>
          </a:p>
          <a:p>
            <a:pPr indent="0" lvl="0" marL="0" rtl="0" algn="l">
              <a:spcBef>
                <a:spcPts val="0"/>
              </a:spcBef>
              <a:spcAft>
                <a:spcPts val="0"/>
              </a:spcAft>
              <a:buNone/>
            </a:pPr>
            <a:r>
              <a:rPr lang="en" sz="1800"/>
              <a:t>   xmlns:SOAP-ENV=“http://schemas.xmlsoap.org/soap/envelope/”</a:t>
            </a:r>
            <a:endParaRPr sz="1800"/>
          </a:p>
          <a:p>
            <a:pPr indent="0" lvl="0" marL="0" rtl="0" algn="l">
              <a:spcBef>
                <a:spcPts val="0"/>
              </a:spcBef>
              <a:spcAft>
                <a:spcPts val="0"/>
              </a:spcAft>
              <a:buNone/>
            </a:pPr>
            <a:r>
              <a:rPr lang="en" sz="1800"/>
              <a:t>   SOAP-ENV:encodingStyle="http://schemas.xmlsoap.org/soap/encoding/”&gt;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&lt;/SOAP-ENV:Envelope&gt;</a:t>
            </a:r>
            <a:endParaRPr sz="1800"/>
          </a:p>
          <a:p>
            <a:pPr indent="0" lvl="0" marL="0" rtl="0" algn="l">
              <a:spcBef>
                <a:spcPts val="0"/>
              </a:spcBef>
              <a:spcAft>
                <a:spcPts val="0"/>
              </a:spcAft>
              <a:buNone/>
            </a:pPr>
            <a:r>
              <a:t/>
            </a:r>
            <a:endParaRPr/>
          </a:p>
        </p:txBody>
      </p:sp>
      <p:sp>
        <p:nvSpPr>
          <p:cNvPr id="348" name="Google Shape;348;p49"/>
          <p:cNvSpPr/>
          <p:nvPr/>
        </p:nvSpPr>
        <p:spPr>
          <a:xfrm>
            <a:off x="2452350" y="1582625"/>
            <a:ext cx="5859900" cy="727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Scopes the message to the SOAP namespace describing the SOAP envelope</a:t>
            </a:r>
            <a:endParaRPr b="1" sz="1800"/>
          </a:p>
        </p:txBody>
      </p:sp>
      <p:cxnSp>
        <p:nvCxnSpPr>
          <p:cNvPr id="349" name="Google Shape;349;p49"/>
          <p:cNvCxnSpPr>
            <a:stCxn id="348" idx="1"/>
          </p:cNvCxnSpPr>
          <p:nvPr/>
        </p:nvCxnSpPr>
        <p:spPr>
          <a:xfrm flipH="1">
            <a:off x="1810650" y="1946225"/>
            <a:ext cx="641700" cy="420600"/>
          </a:xfrm>
          <a:prstGeom prst="straightConnector1">
            <a:avLst/>
          </a:prstGeom>
          <a:noFill/>
          <a:ln cap="flat" cmpd="sng" w="38100">
            <a:solidFill>
              <a:srgbClr val="000000"/>
            </a:solidFill>
            <a:prstDash val="solid"/>
            <a:round/>
            <a:headEnd len="med" w="med" type="none"/>
            <a:tailEnd len="med" w="med" type="triangle"/>
          </a:ln>
        </p:spPr>
      </p:cxnSp>
      <p:sp>
        <p:nvSpPr>
          <p:cNvPr id="350" name="Google Shape;350;p49"/>
          <p:cNvSpPr/>
          <p:nvPr/>
        </p:nvSpPr>
        <p:spPr>
          <a:xfrm>
            <a:off x="2932350" y="4615100"/>
            <a:ext cx="5859900" cy="727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Establishes the type of encoding that is used within the message (the different data types supported)</a:t>
            </a:r>
            <a:endParaRPr b="1" sz="1800"/>
          </a:p>
        </p:txBody>
      </p:sp>
      <p:cxnSp>
        <p:nvCxnSpPr>
          <p:cNvPr id="351" name="Google Shape;351;p49"/>
          <p:cNvCxnSpPr>
            <a:stCxn id="350" idx="0"/>
          </p:cNvCxnSpPr>
          <p:nvPr/>
        </p:nvCxnSpPr>
        <p:spPr>
          <a:xfrm rot="10800000">
            <a:off x="3051300" y="3350600"/>
            <a:ext cx="2811000" cy="1264500"/>
          </a:xfrm>
          <a:prstGeom prst="straightConnector1">
            <a:avLst/>
          </a:prstGeom>
          <a:noFill/>
          <a:ln cap="flat" cmpd="sng" w="38100">
            <a:solidFill>
              <a:srgbClr val="000000"/>
            </a:solidFill>
            <a:prstDash val="solid"/>
            <a:round/>
            <a:headEnd len="med" w="med" type="none"/>
            <a:tailEnd len="med" w="med" type="triangl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5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SOAP Request</a:t>
            </a:r>
            <a:endParaRPr/>
          </a:p>
        </p:txBody>
      </p:sp>
      <p:sp>
        <p:nvSpPr>
          <p:cNvPr id="357" name="Google Shape;357;p5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8" name="Google Shape;358;p50"/>
          <p:cNvSpPr txBox="1"/>
          <p:nvPr/>
        </p:nvSpPr>
        <p:spPr>
          <a:xfrm>
            <a:off x="0" y="6273425"/>
            <a:ext cx="44199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Slide from: www.cs.columbia.edu/~knarig/SOAP.ppt</a:t>
            </a:r>
            <a:endParaRPr/>
          </a:p>
        </p:txBody>
      </p:sp>
      <p:sp>
        <p:nvSpPr>
          <p:cNvPr id="359" name="Google Shape;359;p50"/>
          <p:cNvSpPr/>
          <p:nvPr/>
        </p:nvSpPr>
        <p:spPr>
          <a:xfrm>
            <a:off x="351750" y="2381075"/>
            <a:ext cx="8440500" cy="9552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   &lt;SOAP-ENV:Header&gt;</a:t>
            </a:r>
            <a:endParaRPr sz="1800">
              <a:solidFill>
                <a:schemeClr val="dk1"/>
              </a:solidFill>
            </a:endParaRPr>
          </a:p>
          <a:p>
            <a:pPr indent="0" lvl="0" marL="0" rtl="0" algn="l">
              <a:spcBef>
                <a:spcPts val="0"/>
              </a:spcBef>
              <a:spcAft>
                <a:spcPts val="0"/>
              </a:spcAft>
              <a:buNone/>
            </a:pPr>
            <a:r>
              <a:rPr lang="en" sz="1800">
                <a:solidFill>
                  <a:schemeClr val="dk1"/>
                </a:solidFill>
              </a:rPr>
              <a:t>      &lt;t:transId xmlns:t=“http://a.com/trans”&gt;345&lt;/t:transId&gt;</a:t>
            </a:r>
            <a:endParaRPr sz="1800">
              <a:solidFill>
                <a:schemeClr val="dk1"/>
              </a:solidFill>
            </a:endParaRPr>
          </a:p>
          <a:p>
            <a:pPr indent="0" lvl="0" marL="0" rtl="0" algn="l">
              <a:spcBef>
                <a:spcPts val="0"/>
              </a:spcBef>
              <a:spcAft>
                <a:spcPts val="0"/>
              </a:spcAft>
              <a:buNone/>
            </a:pPr>
            <a:r>
              <a:rPr lang="en" sz="1800">
                <a:solidFill>
                  <a:schemeClr val="dk1"/>
                </a:solidFill>
              </a:rPr>
              <a:t>   &lt;/SOAP-ENV:Header&gt;</a:t>
            </a:r>
            <a:endParaRPr/>
          </a:p>
        </p:txBody>
      </p:sp>
      <p:sp>
        <p:nvSpPr>
          <p:cNvPr id="360" name="Google Shape;360;p50"/>
          <p:cNvSpPr/>
          <p:nvPr/>
        </p:nvSpPr>
        <p:spPr>
          <a:xfrm>
            <a:off x="351750" y="4277275"/>
            <a:ext cx="8440500" cy="16683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&lt;SOAP-ENV:Body&gt;</a:t>
            </a:r>
            <a:endParaRPr sz="1800">
              <a:solidFill>
                <a:schemeClr val="dk1"/>
              </a:solidFill>
            </a:endParaRPr>
          </a:p>
          <a:p>
            <a:pPr indent="0" lvl="0" marL="0" rtl="0" algn="l">
              <a:spcBef>
                <a:spcPts val="0"/>
              </a:spcBef>
              <a:spcAft>
                <a:spcPts val="0"/>
              </a:spcAft>
              <a:buNone/>
            </a:pPr>
            <a:r>
              <a:rPr lang="en" sz="1800">
                <a:solidFill>
                  <a:schemeClr val="dk1"/>
                </a:solidFill>
              </a:rPr>
              <a:t>      &lt;m:Add xmlns:m=“http://a.com/Calculator”&gt;</a:t>
            </a:r>
            <a:endParaRPr sz="1800">
              <a:solidFill>
                <a:schemeClr val="dk1"/>
              </a:solidFill>
            </a:endParaRPr>
          </a:p>
          <a:p>
            <a:pPr indent="0" lvl="0" marL="0" rtl="0" algn="l">
              <a:spcBef>
                <a:spcPts val="0"/>
              </a:spcBef>
              <a:spcAft>
                <a:spcPts val="0"/>
              </a:spcAft>
              <a:buNone/>
            </a:pPr>
            <a:r>
              <a:rPr lang="en" sz="1800">
                <a:solidFill>
                  <a:schemeClr val="dk1"/>
                </a:solidFill>
              </a:rPr>
              <a:t>         &lt;n1&gt;3&lt;/n1&gt;</a:t>
            </a:r>
            <a:endParaRPr sz="1800">
              <a:solidFill>
                <a:schemeClr val="dk1"/>
              </a:solidFill>
            </a:endParaRPr>
          </a:p>
          <a:p>
            <a:pPr indent="0" lvl="0" marL="0" rtl="0" algn="l">
              <a:spcBef>
                <a:spcPts val="0"/>
              </a:spcBef>
              <a:spcAft>
                <a:spcPts val="0"/>
              </a:spcAft>
              <a:buNone/>
            </a:pPr>
            <a:r>
              <a:rPr lang="en" sz="1800">
                <a:solidFill>
                  <a:schemeClr val="dk1"/>
                </a:solidFill>
              </a:rPr>
              <a:t>         &lt;n2&gt;4&lt;/n2&gt;</a:t>
            </a:r>
            <a:endParaRPr sz="1800">
              <a:solidFill>
                <a:schemeClr val="dk1"/>
              </a:solidFill>
            </a:endParaRPr>
          </a:p>
          <a:p>
            <a:pPr indent="0" lvl="0" marL="0" rtl="0" algn="l">
              <a:spcBef>
                <a:spcPts val="0"/>
              </a:spcBef>
              <a:spcAft>
                <a:spcPts val="0"/>
              </a:spcAft>
              <a:buNone/>
            </a:pPr>
            <a:r>
              <a:rPr lang="en" sz="1800">
                <a:solidFill>
                  <a:schemeClr val="dk1"/>
                </a:solidFill>
              </a:rPr>
              <a:t>      &lt;/m:Add&gt;</a:t>
            </a:r>
            <a:endParaRPr sz="1800">
              <a:solidFill>
                <a:schemeClr val="dk1"/>
              </a:solidFill>
            </a:endParaRPr>
          </a:p>
          <a:p>
            <a:pPr indent="0" lvl="0" marL="0" rtl="0" algn="l">
              <a:spcBef>
                <a:spcPts val="0"/>
              </a:spcBef>
              <a:spcAft>
                <a:spcPts val="0"/>
              </a:spcAft>
              <a:buNone/>
            </a:pPr>
            <a:r>
              <a:rPr lang="en" sz="1800">
                <a:solidFill>
                  <a:schemeClr val="dk1"/>
                </a:solidFill>
              </a:rPr>
              <a:t>   &lt;/SOAP-ENV:Body&gt;</a:t>
            </a:r>
            <a:endParaRPr>
              <a:solidFill>
                <a:schemeClr val="dk1"/>
              </a:solidFill>
            </a:endParaRPr>
          </a:p>
        </p:txBody>
      </p:sp>
      <p:sp>
        <p:nvSpPr>
          <p:cNvPr id="361" name="Google Shape;361;p50"/>
          <p:cNvSpPr/>
          <p:nvPr/>
        </p:nvSpPr>
        <p:spPr>
          <a:xfrm>
            <a:off x="2452350" y="1582625"/>
            <a:ext cx="5859900" cy="727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Qualifies the transaction ID</a:t>
            </a:r>
            <a:endParaRPr b="1" sz="1800"/>
          </a:p>
        </p:txBody>
      </p:sp>
      <p:cxnSp>
        <p:nvCxnSpPr>
          <p:cNvPr id="362" name="Google Shape;362;p50"/>
          <p:cNvCxnSpPr>
            <a:stCxn id="361" idx="2"/>
          </p:cNvCxnSpPr>
          <p:nvPr/>
        </p:nvCxnSpPr>
        <p:spPr>
          <a:xfrm flipH="1">
            <a:off x="4890300" y="2309825"/>
            <a:ext cx="492000" cy="270900"/>
          </a:xfrm>
          <a:prstGeom prst="straightConnector1">
            <a:avLst/>
          </a:prstGeom>
          <a:noFill/>
          <a:ln cap="flat" cmpd="sng" w="38100">
            <a:solidFill>
              <a:srgbClr val="000000"/>
            </a:solidFill>
            <a:prstDash val="solid"/>
            <a:round/>
            <a:headEnd len="med" w="med" type="none"/>
            <a:tailEnd len="med" w="med" type="triangle"/>
          </a:ln>
        </p:spPr>
      </p:cxnSp>
      <p:sp>
        <p:nvSpPr>
          <p:cNvPr id="363" name="Google Shape;363;p50"/>
          <p:cNvSpPr/>
          <p:nvPr/>
        </p:nvSpPr>
        <p:spPr>
          <a:xfrm>
            <a:off x="2452350" y="3407525"/>
            <a:ext cx="5859900" cy="727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Defines the procedure to call</a:t>
            </a:r>
            <a:endParaRPr b="1" sz="1800"/>
          </a:p>
        </p:txBody>
      </p:sp>
      <p:cxnSp>
        <p:nvCxnSpPr>
          <p:cNvPr id="364" name="Google Shape;364;p50"/>
          <p:cNvCxnSpPr>
            <a:stCxn id="363" idx="2"/>
          </p:cNvCxnSpPr>
          <p:nvPr/>
        </p:nvCxnSpPr>
        <p:spPr>
          <a:xfrm flipH="1">
            <a:off x="3764100" y="4134725"/>
            <a:ext cx="1618200" cy="413400"/>
          </a:xfrm>
          <a:prstGeom prst="straightConnector1">
            <a:avLst/>
          </a:prstGeom>
          <a:noFill/>
          <a:ln cap="flat" cmpd="sng" w="38100">
            <a:solidFill>
              <a:srgbClr val="000000"/>
            </a:solidFill>
            <a:prstDash val="solid"/>
            <a:round/>
            <a:headEnd len="med" w="med" type="none"/>
            <a:tailEnd len="med" w="med" type="triangl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5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SOAP Response</a:t>
            </a:r>
            <a:endParaRPr/>
          </a:p>
        </p:txBody>
      </p:sp>
      <p:sp>
        <p:nvSpPr>
          <p:cNvPr id="370" name="Google Shape;370;p5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1" name="Google Shape;371;p51"/>
          <p:cNvSpPr txBox="1"/>
          <p:nvPr/>
        </p:nvSpPr>
        <p:spPr>
          <a:xfrm>
            <a:off x="0" y="6273425"/>
            <a:ext cx="44199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Slide from: www.cs.columbia.edu/~knarig/SOAP.ppt</a:t>
            </a:r>
            <a:endParaRPr/>
          </a:p>
        </p:txBody>
      </p:sp>
      <p:sp>
        <p:nvSpPr>
          <p:cNvPr id="372" name="Google Shape;372;p51"/>
          <p:cNvSpPr/>
          <p:nvPr/>
        </p:nvSpPr>
        <p:spPr>
          <a:xfrm>
            <a:off x="370700" y="1853525"/>
            <a:ext cx="8440500" cy="404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&lt;SOAP-ENV:Envelope </a:t>
            </a:r>
            <a:endParaRPr sz="1800"/>
          </a:p>
          <a:p>
            <a:pPr indent="0" lvl="0" marL="0" rtl="0" algn="l">
              <a:spcBef>
                <a:spcPts val="0"/>
              </a:spcBef>
              <a:spcAft>
                <a:spcPts val="0"/>
              </a:spcAft>
              <a:buNone/>
            </a:pPr>
            <a:r>
              <a:rPr lang="en" sz="1800"/>
              <a:t>   xmlns:SOAP-ENV=“http://schemas.xmlsoap.org/soap/envelope/”</a:t>
            </a:r>
            <a:endParaRPr sz="1800"/>
          </a:p>
          <a:p>
            <a:pPr indent="0" lvl="0" marL="0" rtl="0" algn="l">
              <a:spcBef>
                <a:spcPts val="0"/>
              </a:spcBef>
              <a:spcAft>
                <a:spcPts val="0"/>
              </a:spcAft>
              <a:buNone/>
            </a:pPr>
            <a:r>
              <a:rPr lang="en" sz="1800"/>
              <a:t>   SOAP-ENV:encodingStyle="http://schemas.xmlsoap.org/soap/encoding/”&gt;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&lt;/SOAP-ENV:Envelope&gt;</a:t>
            </a:r>
            <a:endParaRPr sz="1800"/>
          </a:p>
          <a:p>
            <a:pPr indent="0" lvl="0" marL="0" rtl="0" algn="l">
              <a:spcBef>
                <a:spcPts val="0"/>
              </a:spcBef>
              <a:spcAft>
                <a:spcPts val="0"/>
              </a:spcAft>
              <a:buNone/>
            </a:pPr>
            <a:r>
              <a:t/>
            </a:r>
            <a:endParaRPr/>
          </a:p>
        </p:txBody>
      </p:sp>
      <p:sp>
        <p:nvSpPr>
          <p:cNvPr id="373" name="Google Shape;373;p51"/>
          <p:cNvSpPr/>
          <p:nvPr/>
        </p:nvSpPr>
        <p:spPr>
          <a:xfrm>
            <a:off x="384950" y="2694725"/>
            <a:ext cx="8440500" cy="9552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   &lt;SOAP-ENV:Header&gt;</a:t>
            </a:r>
            <a:endParaRPr sz="1800">
              <a:solidFill>
                <a:schemeClr val="dk1"/>
              </a:solidFill>
            </a:endParaRPr>
          </a:p>
          <a:p>
            <a:pPr indent="0" lvl="0" marL="0" rtl="0" algn="l">
              <a:spcBef>
                <a:spcPts val="0"/>
              </a:spcBef>
              <a:spcAft>
                <a:spcPts val="0"/>
              </a:spcAft>
              <a:buNone/>
            </a:pPr>
            <a:r>
              <a:rPr lang="en" sz="1800">
                <a:solidFill>
                  <a:schemeClr val="dk1"/>
                </a:solidFill>
              </a:rPr>
              <a:t>      &lt;t:transId xmlns:t=“http://a.com/trans”&gt;345&lt;/t:transId&gt;</a:t>
            </a:r>
            <a:endParaRPr sz="1800">
              <a:solidFill>
                <a:schemeClr val="dk1"/>
              </a:solidFill>
            </a:endParaRPr>
          </a:p>
          <a:p>
            <a:pPr indent="0" lvl="0" marL="0" rtl="0" algn="l">
              <a:spcBef>
                <a:spcPts val="0"/>
              </a:spcBef>
              <a:spcAft>
                <a:spcPts val="0"/>
              </a:spcAft>
              <a:buNone/>
            </a:pPr>
            <a:r>
              <a:rPr lang="en" sz="1800">
                <a:solidFill>
                  <a:schemeClr val="dk1"/>
                </a:solidFill>
              </a:rPr>
              <a:t>   &lt;/SOAP-ENV:Header&gt;</a:t>
            </a:r>
            <a:endParaRPr/>
          </a:p>
        </p:txBody>
      </p:sp>
      <p:sp>
        <p:nvSpPr>
          <p:cNvPr id="374" name="Google Shape;374;p51"/>
          <p:cNvSpPr/>
          <p:nvPr/>
        </p:nvSpPr>
        <p:spPr>
          <a:xfrm>
            <a:off x="384950" y="3649925"/>
            <a:ext cx="8440500" cy="16683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&lt;SOAP-ENV:Body&gt;</a:t>
            </a:r>
            <a:endParaRPr b="1" sz="1800">
              <a:solidFill>
                <a:schemeClr val="dk1"/>
              </a:solidFill>
            </a:endParaRPr>
          </a:p>
          <a:p>
            <a:pPr indent="0" lvl="0" marL="0" rtl="0" algn="l">
              <a:spcBef>
                <a:spcPts val="0"/>
              </a:spcBef>
              <a:spcAft>
                <a:spcPts val="0"/>
              </a:spcAft>
              <a:buNone/>
            </a:pPr>
            <a:r>
              <a:rPr b="1" lang="en" sz="1800">
                <a:solidFill>
                  <a:schemeClr val="dk1"/>
                </a:solidFill>
              </a:rPr>
              <a:t>      &lt;m:AddResponse xmlns:m=“http://a.com/Calculator”&gt;</a:t>
            </a:r>
            <a:endParaRPr b="1" sz="1800">
              <a:solidFill>
                <a:schemeClr val="dk1"/>
              </a:solidFill>
            </a:endParaRPr>
          </a:p>
          <a:p>
            <a:pPr indent="0" lvl="0" marL="0" rtl="0" algn="l">
              <a:spcBef>
                <a:spcPts val="0"/>
              </a:spcBef>
              <a:spcAft>
                <a:spcPts val="0"/>
              </a:spcAft>
              <a:buNone/>
            </a:pPr>
            <a:r>
              <a:rPr b="1" lang="en" sz="1800">
                <a:solidFill>
                  <a:schemeClr val="dk1"/>
                </a:solidFill>
              </a:rPr>
              <a:t>         &lt;result&gt;7&lt;/result&gt;</a:t>
            </a:r>
            <a:endParaRPr b="1" sz="1800">
              <a:solidFill>
                <a:schemeClr val="dk1"/>
              </a:solidFill>
            </a:endParaRPr>
          </a:p>
          <a:p>
            <a:pPr indent="0" lvl="0" marL="0" rtl="0" algn="l">
              <a:spcBef>
                <a:spcPts val="0"/>
              </a:spcBef>
              <a:spcAft>
                <a:spcPts val="0"/>
              </a:spcAft>
              <a:buNone/>
            </a:pPr>
            <a:r>
              <a:rPr b="1" lang="en" sz="1800">
                <a:solidFill>
                  <a:schemeClr val="dk1"/>
                </a:solidFill>
              </a:rPr>
              <a:t>      &lt;/m:AddResponse&gt;</a:t>
            </a:r>
            <a:endParaRPr b="1" sz="1800">
              <a:solidFill>
                <a:schemeClr val="dk1"/>
              </a:solidFill>
            </a:endParaRPr>
          </a:p>
          <a:p>
            <a:pPr indent="0" lvl="0" marL="0" rtl="0" algn="l">
              <a:spcBef>
                <a:spcPts val="0"/>
              </a:spcBef>
              <a:spcAft>
                <a:spcPts val="0"/>
              </a:spcAft>
              <a:buNone/>
            </a:pPr>
            <a:r>
              <a:rPr b="1" lang="en" sz="1800">
                <a:solidFill>
                  <a:schemeClr val="dk1"/>
                </a:solidFill>
              </a:rPr>
              <a:t>   &lt;/SOAP-ENV:Body&gt;</a:t>
            </a:r>
            <a:endParaRPr b="1" sz="1800">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5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SOAP Encoding</a:t>
            </a:r>
            <a:endParaRPr/>
          </a:p>
        </p:txBody>
      </p:sp>
      <p:sp>
        <p:nvSpPr>
          <p:cNvPr id="380" name="Google Shape;380;p5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Based on a simple type system that has common features with programming languages and databases.</a:t>
            </a:r>
            <a:endParaRPr/>
          </a:p>
          <a:p>
            <a:pPr indent="-419100" lvl="0" marL="457200" rtl="0" algn="l">
              <a:spcBef>
                <a:spcPts val="0"/>
              </a:spcBef>
              <a:spcAft>
                <a:spcPts val="0"/>
              </a:spcAft>
              <a:buSzPts val="3000"/>
              <a:buChar char="●"/>
            </a:pPr>
            <a:r>
              <a:rPr lang="en"/>
              <a:t>Types are either simple (scalar) or a composite of several parts.</a:t>
            </a:r>
            <a:endParaRPr/>
          </a:p>
          <a:p>
            <a:pPr indent="-419100" lvl="0" marL="457200" rtl="0" algn="l">
              <a:spcBef>
                <a:spcPts val="0"/>
              </a:spcBef>
              <a:spcAft>
                <a:spcPts val="0"/>
              </a:spcAft>
              <a:buSzPts val="3000"/>
              <a:buChar char="●"/>
            </a:pPr>
            <a:r>
              <a:rPr lang="en"/>
              <a:t>An XML schema which is consistent with this type system can be constructed.</a:t>
            </a:r>
            <a:endParaRPr/>
          </a:p>
          <a:p>
            <a:pPr indent="-381000" lvl="1" marL="914400" rtl="0" algn="l">
              <a:spcBef>
                <a:spcPts val="0"/>
              </a:spcBef>
              <a:spcAft>
                <a:spcPts val="0"/>
              </a:spcAft>
              <a:buSzPts val="2400"/>
              <a:buChar char="○"/>
            </a:pPr>
            <a:r>
              <a:rPr lang="en"/>
              <a:t>Use of schemas is encouraged but NOT required.</a:t>
            </a:r>
            <a:endParaRPr/>
          </a:p>
        </p:txBody>
      </p:sp>
      <p:sp>
        <p:nvSpPr>
          <p:cNvPr id="381" name="Google Shape;381;p5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382" name="Google Shape;382;p52"/>
          <p:cNvSpPr txBox="1"/>
          <p:nvPr/>
        </p:nvSpPr>
        <p:spPr>
          <a:xfrm>
            <a:off x="0" y="6273425"/>
            <a:ext cx="44199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Slide from: www.cs.columbia.edu/~knarig/SOAP.ppt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5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REST Bookstore</a:t>
            </a:r>
            <a:endParaRPr/>
          </a:p>
        </p:txBody>
      </p:sp>
      <p:sp>
        <p:nvSpPr>
          <p:cNvPr id="388" name="Google Shape;388;p5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389" name="Google Shape;389;p53"/>
          <p:cNvPicPr preferRelativeResize="0"/>
          <p:nvPr/>
        </p:nvPicPr>
        <p:blipFill>
          <a:blip r:embed="rId3">
            <a:alphaModFix/>
          </a:blip>
          <a:stretch>
            <a:fillRect/>
          </a:stretch>
        </p:blipFill>
        <p:spPr>
          <a:xfrm>
            <a:off x="1056398" y="1568348"/>
            <a:ext cx="6721650" cy="5229774"/>
          </a:xfrm>
          <a:prstGeom prst="rect">
            <a:avLst/>
          </a:prstGeom>
          <a:noFill/>
          <a:ln>
            <a:noFill/>
          </a:ln>
        </p:spPr>
      </p:pic>
      <p:sp>
        <p:nvSpPr>
          <p:cNvPr id="390" name="Google Shape;390;p53"/>
          <p:cNvSpPr txBox="1"/>
          <p:nvPr/>
        </p:nvSpPr>
        <p:spPr>
          <a:xfrm>
            <a:off x="0" y="6561300"/>
            <a:ext cx="4419900" cy="29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Slide from DevelopMentor: REST and SOAP</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5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SOAP</a:t>
            </a:r>
            <a:r>
              <a:rPr lang="en"/>
              <a:t> Bookstore</a:t>
            </a:r>
            <a:endParaRPr/>
          </a:p>
        </p:txBody>
      </p:sp>
      <p:sp>
        <p:nvSpPr>
          <p:cNvPr id="396" name="Google Shape;396;p5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7" name="Google Shape;397;p54"/>
          <p:cNvSpPr txBox="1"/>
          <p:nvPr/>
        </p:nvSpPr>
        <p:spPr>
          <a:xfrm>
            <a:off x="0" y="6561300"/>
            <a:ext cx="4419900" cy="29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Slide from DevelopMentor: REST and SOAP</a:t>
            </a:r>
            <a:endParaRPr/>
          </a:p>
        </p:txBody>
      </p:sp>
      <p:pic>
        <p:nvPicPr>
          <p:cNvPr id="398" name="Google Shape;398;p54"/>
          <p:cNvPicPr preferRelativeResize="0"/>
          <p:nvPr/>
        </p:nvPicPr>
        <p:blipFill>
          <a:blip r:embed="rId3">
            <a:alphaModFix/>
          </a:blip>
          <a:stretch>
            <a:fillRect/>
          </a:stretch>
        </p:blipFill>
        <p:spPr>
          <a:xfrm>
            <a:off x="1193250" y="1542400"/>
            <a:ext cx="6534475" cy="51472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5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SOAP from a REST Viewpoint: Addressing</a:t>
            </a:r>
            <a:endParaRPr/>
          </a:p>
        </p:txBody>
      </p:sp>
      <p:sp>
        <p:nvSpPr>
          <p:cNvPr id="404" name="Google Shape;404;p5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REST architectures utilize the existing web addressing model:</a:t>
            </a:r>
            <a:endParaRPr/>
          </a:p>
          <a:p>
            <a:pPr indent="-381000" lvl="1" marL="914400" rtl="0" algn="l">
              <a:spcBef>
                <a:spcPts val="0"/>
              </a:spcBef>
              <a:spcAft>
                <a:spcPts val="0"/>
              </a:spcAft>
              <a:buSzPts val="2400"/>
              <a:buChar char="○"/>
            </a:pPr>
            <a:r>
              <a:rPr lang="en"/>
              <a:t>Standard URI schemes subsume protocols (http, ftp)</a:t>
            </a:r>
            <a:endParaRPr/>
          </a:p>
          <a:p>
            <a:pPr indent="-381000" lvl="1" marL="914400" rtl="0" algn="l">
              <a:spcBef>
                <a:spcPts val="0"/>
              </a:spcBef>
              <a:spcAft>
                <a:spcPts val="0"/>
              </a:spcAft>
              <a:buSzPts val="2400"/>
              <a:buChar char="○"/>
            </a:pPr>
            <a:r>
              <a:rPr lang="en"/>
              <a:t>Standardized distributed naming authorities (DNS).</a:t>
            </a:r>
            <a:endParaRPr/>
          </a:p>
          <a:p>
            <a:pPr indent="-381000" lvl="1" marL="914400" rtl="0" algn="l">
              <a:spcBef>
                <a:spcPts val="0"/>
              </a:spcBef>
              <a:spcAft>
                <a:spcPts val="0"/>
              </a:spcAft>
              <a:buSzPts val="2400"/>
              <a:buChar char="○"/>
            </a:pPr>
            <a:r>
              <a:rPr lang="en"/>
              <a:t>Standardized way of discovering, referring to resources (URIs).</a:t>
            </a:r>
            <a:endParaRPr/>
          </a:p>
          <a:p>
            <a:pPr indent="-419100" lvl="0" marL="457200" rtl="0" algn="l">
              <a:spcBef>
                <a:spcPts val="0"/>
              </a:spcBef>
              <a:spcAft>
                <a:spcPts val="0"/>
              </a:spcAft>
              <a:buSzPts val="3000"/>
              <a:buChar char="●"/>
            </a:pPr>
            <a:r>
              <a:rPr lang="en"/>
              <a:t>SOAP applications define their own addressing schemes</a:t>
            </a:r>
            <a:endParaRPr/>
          </a:p>
          <a:p>
            <a:pPr indent="-381000" lvl="1" marL="914400" rtl="0" algn="l">
              <a:spcBef>
                <a:spcPts val="0"/>
              </a:spcBef>
              <a:spcAft>
                <a:spcPts val="0"/>
              </a:spcAft>
              <a:buSzPts val="2400"/>
              <a:buChar char="○"/>
            </a:pPr>
            <a:r>
              <a:rPr lang="en"/>
              <a:t>Web service entrypoints have URIs.</a:t>
            </a:r>
            <a:endParaRPr/>
          </a:p>
          <a:p>
            <a:pPr indent="-381000" lvl="1" marL="914400" rtl="0" algn="l">
              <a:spcBef>
                <a:spcPts val="0"/>
              </a:spcBef>
              <a:spcAft>
                <a:spcPts val="0"/>
              </a:spcAft>
              <a:buSzPts val="2400"/>
              <a:buChar char="○"/>
            </a:pPr>
            <a:r>
              <a:rPr lang="en"/>
              <a:t>Resources have custom, service-specific addresses.</a:t>
            </a:r>
            <a:endParaRPr/>
          </a:p>
          <a:p>
            <a:pPr indent="-381000" lvl="1" marL="914400" rtl="0" algn="l">
              <a:spcBef>
                <a:spcPts val="0"/>
              </a:spcBef>
              <a:spcAft>
                <a:spcPts val="0"/>
              </a:spcAft>
              <a:buSzPts val="2400"/>
              <a:buChar char="○"/>
            </a:pPr>
            <a:r>
              <a:rPr lang="en"/>
              <a:t>No standardized way of discovering, referring to resources.</a:t>
            </a:r>
            <a:endParaRPr/>
          </a:p>
        </p:txBody>
      </p:sp>
      <p:sp>
        <p:nvSpPr>
          <p:cNvPr id="405" name="Google Shape;405;p5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406" name="Google Shape;406;p55"/>
          <p:cNvSpPr txBox="1"/>
          <p:nvPr/>
        </p:nvSpPr>
        <p:spPr>
          <a:xfrm>
            <a:off x="0" y="6561300"/>
            <a:ext cx="4419900" cy="29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Slide from DevelopMentor: REST and SOAP</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5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SOAP from a REST Viewpoint: Addressing Issues in SOAP</a:t>
            </a:r>
            <a:endParaRPr/>
          </a:p>
        </p:txBody>
      </p:sp>
      <p:sp>
        <p:nvSpPr>
          <p:cNvPr id="412" name="Google Shape;412;p5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Intermediaries (proxies, caching) cannot operate solely on URI.</a:t>
            </a:r>
            <a:endParaRPr/>
          </a:p>
          <a:p>
            <a:pPr indent="-419100" lvl="0" marL="457200" marR="0" rtl="0" algn="l">
              <a:lnSpc>
                <a:spcPct val="100000"/>
              </a:lnSpc>
              <a:spcBef>
                <a:spcPts val="0"/>
              </a:spcBef>
              <a:spcAft>
                <a:spcPts val="0"/>
              </a:spcAft>
              <a:buClr>
                <a:schemeClr val="dk1"/>
              </a:buClr>
              <a:buSzPts val="3000"/>
              <a:buFont typeface="Arial"/>
              <a:buChar char="●"/>
            </a:pPr>
            <a:r>
              <a:rPr lang="en"/>
              <a:t>Simple URI-based technologies (XSLT, XInclude) hampered.</a:t>
            </a:r>
            <a:endParaRPr/>
          </a:p>
          <a:p>
            <a:pPr indent="-419100" lvl="0" marL="457200" marR="0" rtl="0" algn="l">
              <a:lnSpc>
                <a:spcPct val="100000"/>
              </a:lnSpc>
              <a:spcBef>
                <a:spcPts val="0"/>
              </a:spcBef>
              <a:spcAft>
                <a:spcPts val="0"/>
              </a:spcAft>
              <a:buClr>
                <a:schemeClr val="dk1"/>
              </a:buClr>
              <a:buSzPts val="3000"/>
              <a:buFont typeface="Arial"/>
              <a:buChar char="●"/>
            </a:pPr>
            <a:r>
              <a:rPr lang="en"/>
              <a:t>Integrating disparate applications requires custom logic.</a:t>
            </a:r>
            <a:endParaRPr/>
          </a:p>
          <a:p>
            <a:pPr indent="-419100" lvl="0" marL="457200" marR="0" rtl="0" algn="l">
              <a:lnSpc>
                <a:spcPct val="100000"/>
              </a:lnSpc>
              <a:spcBef>
                <a:spcPts val="0"/>
              </a:spcBef>
              <a:spcAft>
                <a:spcPts val="0"/>
              </a:spcAft>
              <a:buClr>
                <a:schemeClr val="dk1"/>
              </a:buClr>
              <a:buSzPts val="3000"/>
              <a:buFont typeface="Arial"/>
              <a:buChar char="●"/>
            </a:pPr>
            <a:r>
              <a:rPr lang="en"/>
              <a:t>"Deep linking" into applications not generally possible.</a:t>
            </a:r>
            <a:endParaRPr/>
          </a:p>
        </p:txBody>
      </p:sp>
      <p:sp>
        <p:nvSpPr>
          <p:cNvPr id="413" name="Google Shape;413;p5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4" name="Google Shape;414;p56"/>
          <p:cNvSpPr txBox="1"/>
          <p:nvPr/>
        </p:nvSpPr>
        <p:spPr>
          <a:xfrm>
            <a:off x="0" y="6561300"/>
            <a:ext cx="4419900" cy="29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Slide from DevelopMentor: REST and SOAP</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5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SOAP from a REST Viewpoint: Generic Interfaces</a:t>
            </a:r>
            <a:endParaRPr/>
          </a:p>
        </p:txBody>
      </p:sp>
      <p:sp>
        <p:nvSpPr>
          <p:cNvPr id="420" name="Google Shape;420;p5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REST emphasizes standardized, generic operations:</a:t>
            </a:r>
            <a:endParaRPr/>
          </a:p>
          <a:p>
            <a:pPr indent="-381000" lvl="1" marL="914400" rtl="0" algn="l">
              <a:spcBef>
                <a:spcPts val="0"/>
              </a:spcBef>
              <a:spcAft>
                <a:spcPts val="0"/>
              </a:spcAft>
              <a:buSzPts val="2400"/>
              <a:buChar char="○"/>
            </a:pPr>
            <a:r>
              <a:rPr lang="en"/>
              <a:t>HTTP provides PUT, GET, POST, DELETE.</a:t>
            </a:r>
            <a:endParaRPr/>
          </a:p>
          <a:p>
            <a:pPr indent="-381000" lvl="1" marL="914400" rtl="0" algn="l">
              <a:spcBef>
                <a:spcPts val="0"/>
              </a:spcBef>
              <a:spcAft>
                <a:spcPts val="0"/>
              </a:spcAft>
              <a:buSzPts val="2400"/>
              <a:buChar char="○"/>
            </a:pPr>
            <a:r>
              <a:rPr lang="en"/>
              <a:t>Allows for uniform manipulation of URI-identified resources.</a:t>
            </a:r>
            <a:endParaRPr/>
          </a:p>
          <a:p>
            <a:pPr indent="-419100" lvl="0" marL="457200" rtl="0" algn="l">
              <a:spcBef>
                <a:spcPts val="0"/>
              </a:spcBef>
              <a:spcAft>
                <a:spcPts val="0"/>
              </a:spcAft>
              <a:buSzPts val="3000"/>
              <a:buChar char="●"/>
            </a:pPr>
            <a:r>
              <a:rPr lang="en"/>
              <a:t>SOAP does not provide for generic operations:</a:t>
            </a:r>
            <a:endParaRPr/>
          </a:p>
          <a:p>
            <a:pPr indent="-381000" lvl="1" marL="914400" rtl="0" algn="l">
              <a:spcBef>
                <a:spcPts val="0"/>
              </a:spcBef>
              <a:spcAft>
                <a:spcPts val="0"/>
              </a:spcAft>
              <a:buSzPts val="2400"/>
              <a:buChar char="○"/>
            </a:pPr>
            <a:r>
              <a:rPr lang="en"/>
              <a:t>Each application defines its own set of operations</a:t>
            </a:r>
            <a:endParaRPr/>
          </a:p>
          <a:p>
            <a:pPr indent="-381000" lvl="1" marL="914400" rtl="0" algn="l">
              <a:spcBef>
                <a:spcPts val="0"/>
              </a:spcBef>
              <a:spcAft>
                <a:spcPts val="0"/>
              </a:spcAft>
              <a:buSzPts val="2400"/>
              <a:buChar char="○"/>
            </a:pPr>
            <a:r>
              <a:rPr lang="en"/>
              <a:t>Creates need for description, discovery mechanisms</a:t>
            </a:r>
            <a:endParaRPr/>
          </a:p>
          <a:p>
            <a:pPr indent="-381000" lvl="1" marL="914400" rtl="0" algn="l">
              <a:spcBef>
                <a:spcPts val="0"/>
              </a:spcBef>
              <a:spcAft>
                <a:spcPts val="0"/>
              </a:spcAft>
              <a:buSzPts val="2400"/>
              <a:buChar char="○"/>
            </a:pPr>
            <a:r>
              <a:rPr lang="en"/>
              <a:t>Knowledge of semantics of operation is out-of-band.</a:t>
            </a:r>
            <a:endParaRPr/>
          </a:p>
        </p:txBody>
      </p:sp>
      <p:sp>
        <p:nvSpPr>
          <p:cNvPr id="421" name="Google Shape;421;p5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422" name="Google Shape;422;p57"/>
          <p:cNvSpPr txBox="1"/>
          <p:nvPr/>
        </p:nvSpPr>
        <p:spPr>
          <a:xfrm>
            <a:off x="0" y="6561300"/>
            <a:ext cx="4419900" cy="29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Slide from DevelopMentor: REST and SOAP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“Silo Apps”</a:t>
            </a:r>
            <a:endParaRPr/>
          </a:p>
        </p:txBody>
      </p:sp>
      <p:sp>
        <p:nvSpPr>
          <p:cNvPr id="78" name="Google Shape;78;p13"/>
          <p:cNvSpPr txBox="1"/>
          <p:nvPr>
            <p:ph idx="1" type="body"/>
          </p:nvPr>
        </p:nvSpPr>
        <p:spPr>
          <a:xfrm>
            <a:off x="457200" y="1600200"/>
            <a:ext cx="5103000" cy="4967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Lack of standards makes it difficult to integrate with or to other applications.</a:t>
            </a:r>
            <a:endParaRPr sz="2400"/>
          </a:p>
          <a:p>
            <a:pPr indent="-381000" lvl="0" marL="457200" rtl="0" algn="l">
              <a:spcBef>
                <a:spcPts val="0"/>
              </a:spcBef>
              <a:spcAft>
                <a:spcPts val="0"/>
              </a:spcAft>
              <a:buSzPts val="2400"/>
              <a:buChar char="●"/>
            </a:pPr>
            <a:r>
              <a:rPr lang="en" sz="2400"/>
              <a:t>Leads to duplication:</a:t>
            </a:r>
            <a:endParaRPr sz="2400"/>
          </a:p>
          <a:p>
            <a:pPr indent="-381000" lvl="1" marL="914400" rtl="0" algn="l">
              <a:spcBef>
                <a:spcPts val="0"/>
              </a:spcBef>
              <a:spcAft>
                <a:spcPts val="0"/>
              </a:spcAft>
              <a:buSzPts val="2400"/>
              <a:buChar char="○"/>
            </a:pPr>
            <a:r>
              <a:rPr lang="en"/>
              <a:t>If we don’t plan for reuse, reuse will not happen.</a:t>
            </a:r>
            <a:endParaRPr/>
          </a:p>
          <a:p>
            <a:pPr indent="-381000" lvl="1" marL="914400" rtl="0" algn="l">
              <a:spcBef>
                <a:spcPts val="0"/>
              </a:spcBef>
              <a:spcAft>
                <a:spcPts val="0"/>
              </a:spcAft>
              <a:buSzPts val="2400"/>
              <a:buChar char="○"/>
            </a:pPr>
            <a:r>
              <a:rPr lang="en"/>
              <a:t>Applications contain nearly-duplicate functionality: </a:t>
            </a:r>
            <a:endParaRPr/>
          </a:p>
          <a:p>
            <a:pPr indent="-342900" lvl="2" marL="1371600" rtl="0" algn="l">
              <a:spcBef>
                <a:spcPts val="0"/>
              </a:spcBef>
              <a:spcAft>
                <a:spcPts val="0"/>
              </a:spcAft>
              <a:buSzPts val="1800"/>
              <a:buChar char="■"/>
            </a:pPr>
            <a:r>
              <a:rPr lang="en" sz="1800"/>
              <a:t>Authentication, business logic, storage management, logging.</a:t>
            </a:r>
            <a:endParaRPr sz="1800"/>
          </a:p>
          <a:p>
            <a:pPr indent="-381000" lvl="1" marL="914400" rtl="0" algn="l">
              <a:spcBef>
                <a:spcPts val="0"/>
              </a:spcBef>
              <a:spcAft>
                <a:spcPts val="0"/>
              </a:spcAft>
              <a:buSzPts val="2400"/>
              <a:buChar char="○"/>
            </a:pPr>
            <a:r>
              <a:rPr lang="en"/>
              <a:t>Business units have nearly-duplicate applications.</a:t>
            </a:r>
            <a:endParaRPr/>
          </a:p>
        </p:txBody>
      </p:sp>
      <p:sp>
        <p:nvSpPr>
          <p:cNvPr id="79" name="Google Shape;79;p1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80" name="Google Shape;80;p13"/>
          <p:cNvPicPr preferRelativeResize="0"/>
          <p:nvPr/>
        </p:nvPicPr>
        <p:blipFill>
          <a:blip r:embed="rId3">
            <a:alphaModFix/>
          </a:blip>
          <a:stretch>
            <a:fillRect/>
          </a:stretch>
        </p:blipFill>
        <p:spPr>
          <a:xfrm>
            <a:off x="5134400" y="1916878"/>
            <a:ext cx="3971101" cy="22337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5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SOAP from a REST Viewpoint: Generic Interface Issues</a:t>
            </a:r>
            <a:endParaRPr/>
          </a:p>
        </p:txBody>
      </p:sp>
      <p:sp>
        <p:nvSpPr>
          <p:cNvPr id="428" name="Google Shape;428;p5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Clients need knowledge of description, discovery mechanisms.</a:t>
            </a:r>
            <a:endParaRPr/>
          </a:p>
          <a:p>
            <a:pPr indent="-419100" lvl="0" marL="457200" marR="0" rtl="0" algn="l">
              <a:lnSpc>
                <a:spcPct val="100000"/>
              </a:lnSpc>
              <a:spcBef>
                <a:spcPts val="0"/>
              </a:spcBef>
              <a:spcAft>
                <a:spcPts val="0"/>
              </a:spcAft>
              <a:buSzPts val="3000"/>
              <a:buChar char="●"/>
            </a:pPr>
            <a:r>
              <a:rPr lang="en"/>
              <a:t>Clients need foreknowledge of specific service semantics.</a:t>
            </a:r>
            <a:endParaRPr/>
          </a:p>
          <a:p>
            <a:pPr indent="-419100" lvl="0" marL="457200" marR="0" rtl="0" algn="l">
              <a:lnSpc>
                <a:spcPct val="100000"/>
              </a:lnSpc>
              <a:spcBef>
                <a:spcPts val="0"/>
              </a:spcBef>
              <a:spcAft>
                <a:spcPts val="0"/>
              </a:spcAft>
              <a:buSzPts val="3000"/>
              <a:buChar char="●"/>
            </a:pPr>
            <a:r>
              <a:rPr lang="en"/>
              <a:t>Generic clients not universally feasible (local standardization).</a:t>
            </a:r>
            <a:endParaRPr/>
          </a:p>
        </p:txBody>
      </p:sp>
      <p:sp>
        <p:nvSpPr>
          <p:cNvPr id="429" name="Google Shape;429;p5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0" name="Google Shape;430;p58"/>
          <p:cNvSpPr txBox="1"/>
          <p:nvPr/>
        </p:nvSpPr>
        <p:spPr>
          <a:xfrm>
            <a:off x="0" y="6561300"/>
            <a:ext cx="4419900" cy="29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Slide from DevelopMentor: REST and SOAP</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5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SOAP from a REST Viewpoint: State Management</a:t>
            </a:r>
            <a:endParaRPr/>
          </a:p>
        </p:txBody>
      </p:sp>
      <p:sp>
        <p:nvSpPr>
          <p:cNvPr id="436" name="Google Shape;436;p5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REST apps have explicit state transitions:</a:t>
            </a:r>
            <a:endParaRPr/>
          </a:p>
          <a:p>
            <a:pPr indent="-381000" lvl="1" marL="914400" rtl="0" algn="l">
              <a:spcBef>
                <a:spcPts val="0"/>
              </a:spcBef>
              <a:spcAft>
                <a:spcPts val="0"/>
              </a:spcAft>
              <a:buSzPts val="2400"/>
              <a:buChar char="○"/>
            </a:pPr>
            <a:r>
              <a:rPr lang="en"/>
              <a:t>Servers &amp; intermediaries are inherently stateless.</a:t>
            </a:r>
            <a:endParaRPr/>
          </a:p>
          <a:p>
            <a:pPr indent="-381000" lvl="1" marL="914400" rtl="0" algn="l">
              <a:spcBef>
                <a:spcPts val="0"/>
              </a:spcBef>
              <a:spcAft>
                <a:spcPts val="0"/>
              </a:spcAft>
              <a:buSzPts val="2400"/>
              <a:buChar char="○"/>
            </a:pPr>
            <a:r>
              <a:rPr lang="en"/>
              <a:t>Resources contain data, links to valid state transitions.</a:t>
            </a:r>
            <a:endParaRPr/>
          </a:p>
          <a:p>
            <a:pPr indent="-381000" lvl="1" marL="914400" rtl="0" algn="l">
              <a:spcBef>
                <a:spcPts val="0"/>
              </a:spcBef>
              <a:spcAft>
                <a:spcPts val="0"/>
              </a:spcAft>
              <a:buSzPts val="2400"/>
              <a:buChar char="○"/>
            </a:pPr>
            <a:r>
              <a:rPr lang="en"/>
              <a:t>Clients maintain state, traverse links in generic manner.</a:t>
            </a:r>
            <a:endParaRPr/>
          </a:p>
          <a:p>
            <a:pPr indent="-419100" lvl="0" marL="457200" rtl="0" algn="l">
              <a:spcBef>
                <a:spcPts val="0"/>
              </a:spcBef>
              <a:spcAft>
                <a:spcPts val="0"/>
              </a:spcAft>
              <a:buSzPts val="3000"/>
              <a:buChar char="●"/>
            </a:pPr>
            <a:r>
              <a:rPr lang="en"/>
              <a:t>SOAP apps have implicit state transitions:</a:t>
            </a:r>
            <a:endParaRPr/>
          </a:p>
          <a:p>
            <a:pPr indent="-381000" lvl="1" marL="914400" rtl="0" algn="l">
              <a:spcBef>
                <a:spcPts val="0"/>
              </a:spcBef>
              <a:spcAft>
                <a:spcPts val="0"/>
              </a:spcAft>
              <a:buSzPts val="2400"/>
              <a:buChar char="○"/>
            </a:pPr>
            <a:r>
              <a:rPr lang="en"/>
              <a:t>Servers &amp; intermediaries may (should!) be stateless.</a:t>
            </a:r>
            <a:endParaRPr/>
          </a:p>
          <a:p>
            <a:pPr indent="-381000" lvl="1" marL="914400" rtl="0" algn="l">
              <a:spcBef>
                <a:spcPts val="0"/>
              </a:spcBef>
              <a:spcAft>
                <a:spcPts val="0"/>
              </a:spcAft>
              <a:buSzPts val="2400"/>
              <a:buChar char="○"/>
            </a:pPr>
            <a:r>
              <a:rPr lang="en"/>
              <a:t>Messages contain only data (not valid state transitions).</a:t>
            </a:r>
            <a:endParaRPr/>
          </a:p>
          <a:p>
            <a:pPr indent="-381000" lvl="1" marL="914400" rtl="0" algn="l">
              <a:spcBef>
                <a:spcPts val="0"/>
              </a:spcBef>
              <a:spcAft>
                <a:spcPts val="0"/>
              </a:spcAft>
              <a:buSzPts val="2400"/>
              <a:buChar char="○"/>
            </a:pPr>
            <a:r>
              <a:rPr lang="en"/>
              <a:t>Clients maintain state, require knowledge of state machine.</a:t>
            </a:r>
            <a:endParaRPr/>
          </a:p>
        </p:txBody>
      </p:sp>
      <p:sp>
        <p:nvSpPr>
          <p:cNvPr id="437" name="Google Shape;437;p5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438" name="Google Shape;438;p59"/>
          <p:cNvSpPr txBox="1"/>
          <p:nvPr/>
        </p:nvSpPr>
        <p:spPr>
          <a:xfrm>
            <a:off x="0" y="6561300"/>
            <a:ext cx="4419900" cy="29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Slide from DevelopMentor: REST and SOAP</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6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SOAP from a REST Viewpoint: State Management Issues</a:t>
            </a:r>
            <a:endParaRPr/>
          </a:p>
        </p:txBody>
      </p:sp>
      <p:sp>
        <p:nvSpPr>
          <p:cNvPr id="444" name="Google Shape;444;p6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Clients need foreknowledge of service's state machine.</a:t>
            </a:r>
            <a:endParaRPr/>
          </a:p>
          <a:p>
            <a:pPr indent="-419100" lvl="0" marL="457200" marR="0" rtl="0" algn="l">
              <a:lnSpc>
                <a:spcPct val="100000"/>
              </a:lnSpc>
              <a:spcBef>
                <a:spcPts val="0"/>
              </a:spcBef>
              <a:spcAft>
                <a:spcPts val="0"/>
              </a:spcAft>
              <a:buSzPts val="3000"/>
              <a:buChar char="●"/>
            </a:pPr>
            <a:r>
              <a:rPr lang="en"/>
              <a:t>Generic clients not universally feasible (local standardization).</a:t>
            </a:r>
            <a:endParaRPr/>
          </a:p>
          <a:p>
            <a:pPr indent="-419100" lvl="0" marL="457200" marR="0" rtl="0" algn="l">
              <a:lnSpc>
                <a:spcPct val="100000"/>
              </a:lnSpc>
              <a:spcBef>
                <a:spcPts val="0"/>
              </a:spcBef>
              <a:spcAft>
                <a:spcPts val="0"/>
              </a:spcAft>
              <a:buSzPts val="3000"/>
              <a:buChar char="●"/>
            </a:pPr>
            <a:r>
              <a:rPr lang="en"/>
              <a:t>Limits independent evolution of client/server state machine.</a:t>
            </a:r>
            <a:endParaRPr/>
          </a:p>
          <a:p>
            <a:pPr indent="-419100" lvl="0" marL="457200" marR="0" rtl="0" algn="l">
              <a:lnSpc>
                <a:spcPct val="100000"/>
              </a:lnSpc>
              <a:spcBef>
                <a:spcPts val="0"/>
              </a:spcBef>
              <a:spcAft>
                <a:spcPts val="0"/>
              </a:spcAft>
              <a:buSzPts val="3000"/>
              <a:buChar char="●"/>
            </a:pPr>
            <a:r>
              <a:rPr lang="en"/>
              <a:t>State machine description needed for automated discovery.</a:t>
            </a:r>
            <a:endParaRPr/>
          </a:p>
        </p:txBody>
      </p:sp>
      <p:sp>
        <p:nvSpPr>
          <p:cNvPr id="445" name="Google Shape;445;p6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6" name="Google Shape;446;p60"/>
          <p:cNvSpPr txBox="1"/>
          <p:nvPr/>
        </p:nvSpPr>
        <p:spPr>
          <a:xfrm>
            <a:off x="0" y="6561300"/>
            <a:ext cx="4419900" cy="29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Slide from DevelopMentor: REST and SOAP</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6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REST from a SOAP Viewpoint</a:t>
            </a:r>
            <a:endParaRPr/>
          </a:p>
        </p:txBody>
      </p:sp>
      <p:sp>
        <p:nvSpPr>
          <p:cNvPr id="452" name="Google Shape;452;p6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SOAP &amp; related technologies have broad industry support.</a:t>
            </a:r>
            <a:endParaRPr/>
          </a:p>
          <a:p>
            <a:pPr indent="-419100" lvl="0" marL="457200" rtl="0" algn="l">
              <a:spcBef>
                <a:spcPts val="0"/>
              </a:spcBef>
              <a:spcAft>
                <a:spcPts val="0"/>
              </a:spcAft>
              <a:buSzPts val="3000"/>
              <a:buChar char="●"/>
            </a:pPr>
            <a:r>
              <a:rPr lang="en"/>
              <a:t>Client &amp; server toolkits are widely deployed.</a:t>
            </a:r>
            <a:endParaRPr/>
          </a:p>
          <a:p>
            <a:pPr indent="-381000" lvl="1" marL="914400" rtl="0" algn="l">
              <a:spcBef>
                <a:spcPts val="0"/>
              </a:spcBef>
              <a:spcAft>
                <a:spcPts val="0"/>
              </a:spcAft>
              <a:buSzPts val="2400"/>
              <a:buChar char="○"/>
            </a:pPr>
            <a:r>
              <a:rPr lang="en"/>
              <a:t>Tool support on client &amp; server matters.</a:t>
            </a:r>
            <a:endParaRPr/>
          </a:p>
          <a:p>
            <a:pPr indent="-419100" lvl="0" marL="457200" rtl="0" algn="l">
              <a:spcBef>
                <a:spcPts val="0"/>
              </a:spcBef>
              <a:spcAft>
                <a:spcPts val="0"/>
              </a:spcAft>
              <a:buSzPts val="3000"/>
              <a:buChar char="●"/>
            </a:pPr>
            <a:r>
              <a:rPr lang="en"/>
              <a:t>SOAP headers provide a widely adopted extensibility model</a:t>
            </a:r>
            <a:endParaRPr/>
          </a:p>
          <a:p>
            <a:pPr indent="-381000" lvl="1" marL="914400" rtl="0" algn="l">
              <a:spcBef>
                <a:spcPts val="0"/>
              </a:spcBef>
              <a:spcAft>
                <a:spcPts val="0"/>
              </a:spcAft>
              <a:buSzPts val="2400"/>
              <a:buChar char="○"/>
            </a:pPr>
            <a:r>
              <a:rPr lang="en"/>
              <a:t>Despite presence of HTTP extension mechanisms.</a:t>
            </a:r>
            <a:endParaRPr/>
          </a:p>
          <a:p>
            <a:pPr indent="-419100" lvl="0" marL="457200" rtl="0" algn="l">
              <a:spcBef>
                <a:spcPts val="0"/>
              </a:spcBef>
              <a:spcAft>
                <a:spcPts val="0"/>
              </a:spcAft>
              <a:buSzPts val="3000"/>
              <a:buChar char="●"/>
            </a:pPr>
            <a:r>
              <a:rPr lang="en"/>
              <a:t>SOAP can be bound to non-HTTP transports</a:t>
            </a:r>
            <a:endParaRPr/>
          </a:p>
          <a:p>
            <a:pPr indent="-381000" lvl="1" marL="914400" rtl="0" algn="l">
              <a:spcBef>
                <a:spcPts val="0"/>
              </a:spcBef>
              <a:spcAft>
                <a:spcPts val="0"/>
              </a:spcAft>
              <a:buSzPts val="2400"/>
              <a:buChar char="○"/>
            </a:pPr>
            <a:r>
              <a:rPr lang="en"/>
              <a:t>Important for richer XML messaging in the future.</a:t>
            </a:r>
            <a:endParaRPr/>
          </a:p>
          <a:p>
            <a:pPr indent="-419100" lvl="0" marL="457200" rtl="0" algn="l">
              <a:spcBef>
                <a:spcPts val="0"/>
              </a:spcBef>
              <a:spcAft>
                <a:spcPts val="0"/>
              </a:spcAft>
              <a:buSzPts val="3000"/>
              <a:buChar char="●"/>
            </a:pPr>
            <a:r>
              <a:rPr lang="en"/>
              <a:t>SOAP 1.2 can be used in a RESTful manner</a:t>
            </a:r>
            <a:endParaRPr/>
          </a:p>
          <a:p>
            <a:pPr indent="-381000" lvl="1" marL="914400" rtl="0" algn="l">
              <a:spcBef>
                <a:spcPts val="0"/>
              </a:spcBef>
              <a:spcAft>
                <a:spcPts val="0"/>
              </a:spcAft>
              <a:buSzPts val="2400"/>
              <a:buChar char="○"/>
            </a:pPr>
            <a:r>
              <a:rPr lang="en"/>
              <a:t>"Can't we all just get along?"</a:t>
            </a:r>
            <a:endParaRPr/>
          </a:p>
        </p:txBody>
      </p:sp>
      <p:sp>
        <p:nvSpPr>
          <p:cNvPr id="453" name="Google Shape;453;p6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6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 Points</a:t>
            </a:r>
            <a:endParaRPr/>
          </a:p>
        </p:txBody>
      </p:sp>
      <p:sp>
        <p:nvSpPr>
          <p:cNvPr id="459" name="Google Shape;459;p6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Services are small programs that do “a single job” and encapsulate their own data.</a:t>
            </a:r>
            <a:endParaRPr/>
          </a:p>
          <a:p>
            <a:pPr indent="-381000" lvl="1" marL="914400" marR="0" rtl="0" algn="l">
              <a:lnSpc>
                <a:spcPct val="100000"/>
              </a:lnSpc>
              <a:spcBef>
                <a:spcPts val="0"/>
              </a:spcBef>
              <a:spcAft>
                <a:spcPts val="0"/>
              </a:spcAft>
              <a:buSzPts val="2400"/>
              <a:buChar char="○"/>
            </a:pPr>
            <a:r>
              <a:rPr lang="en"/>
              <a:t>Services can be reused endlessly.</a:t>
            </a:r>
            <a:endParaRPr/>
          </a:p>
          <a:p>
            <a:pPr indent="-381000" lvl="1" marL="914400" marR="0" rtl="0" algn="l">
              <a:lnSpc>
                <a:spcPct val="100000"/>
              </a:lnSpc>
              <a:spcBef>
                <a:spcPts val="0"/>
              </a:spcBef>
              <a:spcAft>
                <a:spcPts val="0"/>
              </a:spcAft>
              <a:buSzPts val="2400"/>
              <a:buChar char="○"/>
            </a:pPr>
            <a:r>
              <a:rPr lang="en"/>
              <a:t>Changes to services should not affect the rest of the system.</a:t>
            </a:r>
            <a:endParaRPr/>
          </a:p>
          <a:p>
            <a:pPr indent="-419100" lvl="0" marL="457200" marR="0" rtl="0" algn="l">
              <a:lnSpc>
                <a:spcPct val="100000"/>
              </a:lnSpc>
              <a:spcBef>
                <a:spcPts val="0"/>
              </a:spcBef>
              <a:spcAft>
                <a:spcPts val="0"/>
              </a:spcAft>
              <a:buSzPts val="3000"/>
              <a:buChar char="●"/>
            </a:pPr>
            <a:r>
              <a:rPr lang="en"/>
              <a:t>Service-oriented architectures create systems from a collection of services.</a:t>
            </a:r>
            <a:endParaRPr/>
          </a:p>
          <a:p>
            <a:pPr indent="-381000" lvl="1" marL="914400" marR="0" rtl="0" algn="l">
              <a:lnSpc>
                <a:spcPct val="100000"/>
              </a:lnSpc>
              <a:spcBef>
                <a:spcPts val="0"/>
              </a:spcBef>
              <a:spcAft>
                <a:spcPts val="0"/>
              </a:spcAft>
              <a:buSzPts val="2400"/>
              <a:buChar char="○"/>
            </a:pPr>
            <a:r>
              <a:rPr lang="en"/>
              <a:t>Services “talk” by exchanging messages.</a:t>
            </a:r>
            <a:endParaRPr/>
          </a:p>
          <a:p>
            <a:pPr indent="-381000" lvl="1" marL="914400" marR="0" rtl="0" algn="l">
              <a:lnSpc>
                <a:spcPct val="100000"/>
              </a:lnSpc>
              <a:spcBef>
                <a:spcPts val="0"/>
              </a:spcBef>
              <a:spcAft>
                <a:spcPts val="0"/>
              </a:spcAft>
              <a:buSzPts val="2400"/>
              <a:buChar char="○"/>
            </a:pPr>
            <a:r>
              <a:rPr lang="en"/>
              <a:t>Often performed using REST or SOAP.</a:t>
            </a:r>
            <a:endParaRPr/>
          </a:p>
          <a:p>
            <a:pPr indent="-381000" lvl="2" marL="1371600" marR="0" rtl="0" algn="l">
              <a:lnSpc>
                <a:spcPct val="100000"/>
              </a:lnSpc>
              <a:spcBef>
                <a:spcPts val="0"/>
              </a:spcBef>
              <a:spcAft>
                <a:spcPts val="0"/>
              </a:spcAft>
              <a:buSzPts val="2400"/>
              <a:buChar char="■"/>
            </a:pPr>
            <a:r>
              <a:rPr lang="en"/>
              <a:t>SOAP offers richer implementations, but lacks standardization of REST. </a:t>
            </a:r>
            <a:endParaRPr/>
          </a:p>
        </p:txBody>
      </p:sp>
      <p:sp>
        <p:nvSpPr>
          <p:cNvPr id="460" name="Google Shape;460;p6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6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Next Time</a:t>
            </a:r>
            <a:endParaRPr/>
          </a:p>
        </p:txBody>
      </p:sp>
      <p:sp>
        <p:nvSpPr>
          <p:cNvPr id="466" name="Google Shape;466;p6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Machine Learning for Software Architects</a:t>
            </a:r>
            <a:endParaRPr/>
          </a:p>
          <a:p>
            <a:pPr indent="-381000" lvl="1" marL="914400" marR="0" rtl="0" algn="l">
              <a:lnSpc>
                <a:spcPct val="100000"/>
              </a:lnSpc>
              <a:spcBef>
                <a:spcPts val="0"/>
              </a:spcBef>
              <a:spcAft>
                <a:spcPts val="0"/>
              </a:spcAft>
              <a:buSzPts val="2400"/>
              <a:buChar char="○"/>
            </a:pPr>
            <a:r>
              <a:rPr lang="en"/>
              <a:t>Guest speaker - Dr. Jamshidi</a:t>
            </a:r>
            <a:endParaRPr/>
          </a:p>
          <a:p>
            <a:pPr indent="-381000" lvl="1" marL="914400" marR="0" rtl="0" algn="l">
              <a:lnSpc>
                <a:spcPct val="100000"/>
              </a:lnSpc>
              <a:spcBef>
                <a:spcPts val="0"/>
              </a:spcBef>
              <a:spcAft>
                <a:spcPts val="0"/>
              </a:spcAft>
              <a:buSzPts val="2400"/>
              <a:buChar char="○"/>
            </a:pPr>
            <a:r>
              <a:rPr lang="en"/>
              <a:t>(This will be on the final, so don’t skip!)</a:t>
            </a:r>
            <a:endParaRPr/>
          </a:p>
          <a:p>
            <a:pPr indent="0" lvl="0" marL="1371600" marR="0" rtl="0" algn="l">
              <a:lnSpc>
                <a:spcPct val="100000"/>
              </a:lnSpc>
              <a:spcBef>
                <a:spcPts val="600"/>
              </a:spcBef>
              <a:spcAft>
                <a:spcPts val="0"/>
              </a:spcAft>
              <a:buNone/>
            </a:pPr>
            <a:r>
              <a:t/>
            </a:r>
            <a:endParaRPr/>
          </a:p>
          <a:p>
            <a:pPr indent="-419100" lvl="0" marL="457200" rtl="0" algn="l">
              <a:spcBef>
                <a:spcPts val="600"/>
              </a:spcBef>
              <a:spcAft>
                <a:spcPts val="0"/>
              </a:spcAft>
              <a:buSzPts val="3000"/>
              <a:buChar char="●"/>
            </a:pPr>
            <a:r>
              <a:rPr lang="en"/>
              <a:t>Practice Final</a:t>
            </a:r>
            <a:endParaRPr/>
          </a:p>
          <a:p>
            <a:pPr indent="-381000" lvl="1" marL="914400" rtl="0" algn="l">
              <a:spcBef>
                <a:spcPts val="0"/>
              </a:spcBef>
              <a:spcAft>
                <a:spcPts val="0"/>
              </a:spcAft>
              <a:buSzPts val="2400"/>
              <a:buChar char="○"/>
            </a:pPr>
            <a:r>
              <a:rPr lang="en"/>
              <a:t>On site, without answers.</a:t>
            </a:r>
            <a:endParaRPr/>
          </a:p>
          <a:p>
            <a:pPr indent="-381000" lvl="1" marL="914400" rtl="0" algn="l">
              <a:spcBef>
                <a:spcPts val="0"/>
              </a:spcBef>
              <a:spcAft>
                <a:spcPts val="0"/>
              </a:spcAft>
              <a:buSzPts val="2400"/>
              <a:buChar char="○"/>
            </a:pPr>
            <a:r>
              <a:rPr lang="en"/>
              <a:t>We will go over on December 6</a:t>
            </a:r>
            <a:endParaRPr/>
          </a:p>
          <a:p>
            <a:pPr indent="-419100" lvl="0" marL="457200" rtl="0" algn="l">
              <a:spcBef>
                <a:spcPts val="0"/>
              </a:spcBef>
              <a:spcAft>
                <a:spcPts val="0"/>
              </a:spcAft>
              <a:buSzPts val="3000"/>
              <a:buChar char="●"/>
            </a:pPr>
            <a:r>
              <a:rPr lang="en"/>
              <a:t>Homework: </a:t>
            </a:r>
            <a:endParaRPr/>
          </a:p>
          <a:p>
            <a:pPr indent="-381000" lvl="1" marL="914400" rtl="0" algn="l">
              <a:spcBef>
                <a:spcPts val="0"/>
              </a:spcBef>
              <a:spcAft>
                <a:spcPts val="0"/>
              </a:spcAft>
              <a:buSzPts val="2400"/>
              <a:buChar char="○"/>
            </a:pPr>
            <a:r>
              <a:rPr lang="en"/>
              <a:t>Project, Part 4 - Due on December 6</a:t>
            </a:r>
            <a:endParaRPr/>
          </a:p>
          <a:p>
            <a:pPr indent="-381000" lvl="1" marL="914400" rtl="0" algn="l">
              <a:spcBef>
                <a:spcPts val="0"/>
              </a:spcBef>
              <a:spcAft>
                <a:spcPts val="0"/>
              </a:spcAft>
              <a:buSzPts val="2400"/>
              <a:buChar char="○"/>
            </a:pPr>
            <a:r>
              <a:rPr lang="en"/>
              <a:t>Assignment 3 - Due on December 9</a:t>
            </a:r>
            <a:endParaRPr/>
          </a:p>
          <a:p>
            <a:pPr indent="0" lvl="0" marL="0" marR="0" rtl="0" algn="l">
              <a:lnSpc>
                <a:spcPct val="100000"/>
              </a:lnSpc>
              <a:spcBef>
                <a:spcPts val="600"/>
              </a:spcBef>
              <a:spcAft>
                <a:spcPts val="0"/>
              </a:spcAft>
              <a:buNone/>
            </a:pPr>
            <a:r>
              <a:t/>
            </a:r>
            <a:endParaRPr/>
          </a:p>
        </p:txBody>
      </p:sp>
      <p:sp>
        <p:nvSpPr>
          <p:cNvPr id="467" name="Google Shape;467;p6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Times, They Are Changing.</a:t>
            </a:r>
            <a:endParaRPr/>
          </a:p>
        </p:txBody>
      </p:sp>
      <p:sp>
        <p:nvSpPr>
          <p:cNvPr id="86" name="Google Shape;86;p1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Reuse of existing software assets.</a:t>
            </a:r>
            <a:endParaRPr/>
          </a:p>
          <a:p>
            <a:pPr indent="-419100" lvl="0" marL="457200" rtl="0" algn="l">
              <a:spcBef>
                <a:spcPts val="0"/>
              </a:spcBef>
              <a:spcAft>
                <a:spcPts val="0"/>
              </a:spcAft>
              <a:buSzPts val="3000"/>
              <a:buChar char="●"/>
            </a:pPr>
            <a:r>
              <a:rPr lang="en"/>
              <a:t>Integration between separately developed business applications.</a:t>
            </a:r>
            <a:endParaRPr/>
          </a:p>
          <a:p>
            <a:pPr indent="-381000" lvl="1" marL="914400" rtl="0" algn="l">
              <a:spcBef>
                <a:spcPts val="0"/>
              </a:spcBef>
              <a:spcAft>
                <a:spcPts val="0"/>
              </a:spcAft>
              <a:buSzPts val="2400"/>
              <a:buChar char="○"/>
            </a:pPr>
            <a:r>
              <a:rPr lang="en"/>
              <a:t>…Using different languages.</a:t>
            </a:r>
            <a:endParaRPr/>
          </a:p>
          <a:p>
            <a:pPr indent="-381000" lvl="1" marL="914400" rtl="0" algn="l">
              <a:spcBef>
                <a:spcPts val="0"/>
              </a:spcBef>
              <a:spcAft>
                <a:spcPts val="0"/>
              </a:spcAft>
              <a:buSzPts val="2400"/>
              <a:buChar char="○"/>
            </a:pPr>
            <a:r>
              <a:rPr lang="en"/>
              <a:t>…Using heterogeneous hardware.</a:t>
            </a:r>
            <a:endParaRPr/>
          </a:p>
          <a:p>
            <a:pPr indent="-419100" lvl="0" marL="457200" rtl="0" algn="l">
              <a:spcBef>
                <a:spcPts val="0"/>
              </a:spcBef>
              <a:spcAft>
                <a:spcPts val="0"/>
              </a:spcAft>
              <a:buSzPts val="3000"/>
              <a:buChar char="●"/>
            </a:pPr>
            <a:r>
              <a:rPr lang="en"/>
              <a:t>Easily support corporate change:</a:t>
            </a:r>
            <a:endParaRPr/>
          </a:p>
          <a:p>
            <a:pPr indent="-381000" lvl="1" marL="914400" rtl="0" algn="l">
              <a:spcBef>
                <a:spcPts val="0"/>
              </a:spcBef>
              <a:spcAft>
                <a:spcPts val="0"/>
              </a:spcAft>
              <a:buSzPts val="2400"/>
              <a:buChar char="○"/>
            </a:pPr>
            <a:r>
              <a:rPr lang="en"/>
              <a:t>Mergers / acquisitions.</a:t>
            </a:r>
            <a:endParaRPr/>
          </a:p>
          <a:p>
            <a:pPr indent="-381000" lvl="1" marL="914400" rtl="0" algn="l">
              <a:spcBef>
                <a:spcPts val="0"/>
              </a:spcBef>
              <a:spcAft>
                <a:spcPts val="0"/>
              </a:spcAft>
              <a:buSzPts val="2400"/>
              <a:buChar char="○"/>
            </a:pPr>
            <a:r>
              <a:rPr lang="en"/>
              <a:t>Reorganization.</a:t>
            </a:r>
            <a:endParaRPr/>
          </a:p>
          <a:p>
            <a:pPr indent="-381000" lvl="1" marL="914400" rtl="0" algn="l">
              <a:spcBef>
                <a:spcPts val="0"/>
              </a:spcBef>
              <a:spcAft>
                <a:spcPts val="0"/>
              </a:spcAft>
              <a:buSzPts val="2400"/>
              <a:buChar char="○"/>
            </a:pPr>
            <a:r>
              <a:rPr lang="en"/>
              <a:t>AKA - can we continue to support and use this application after employee turnover.</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sp>
        <p:nvSpPr>
          <p:cNvPr id="87" name="Google Shape;87;p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5"/>
          <p:cNvSpPr txBox="1"/>
          <p:nvPr/>
        </p:nvSpPr>
        <p:spPr>
          <a:xfrm>
            <a:off x="943700" y="2650825"/>
            <a:ext cx="7613100" cy="11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Services and Service-Oriented Architecture (SOA)</a:t>
            </a:r>
            <a:endParaRPr b="1" sz="4800">
              <a:solidFill>
                <a:srgbClr val="FFFFFF"/>
              </a:solidFill>
            </a:endParaRPr>
          </a:p>
        </p:txBody>
      </p:sp>
      <p:sp>
        <p:nvSpPr>
          <p:cNvPr id="93" name="Google Shape;93;p1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a Service?</a:t>
            </a:r>
            <a:endParaRPr/>
          </a:p>
        </p:txBody>
      </p:sp>
      <p:sp>
        <p:nvSpPr>
          <p:cNvPr id="99" name="Google Shape;99;p1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From the dictionary:</a:t>
            </a:r>
            <a:endParaRPr/>
          </a:p>
          <a:p>
            <a:pPr indent="-381000" lvl="1" marL="914400" rtl="0" algn="l">
              <a:spcBef>
                <a:spcPts val="0"/>
              </a:spcBef>
              <a:spcAft>
                <a:spcPts val="0"/>
              </a:spcAft>
              <a:buSzPts val="2400"/>
              <a:buChar char="○"/>
            </a:pPr>
            <a:r>
              <a:rPr lang="en"/>
              <a:t>A facility supplying some public demand.</a:t>
            </a:r>
            <a:endParaRPr/>
          </a:p>
          <a:p>
            <a:pPr indent="-381000" lvl="1" marL="914400" rtl="0" algn="l">
              <a:spcBef>
                <a:spcPts val="0"/>
              </a:spcBef>
              <a:spcAft>
                <a:spcPts val="0"/>
              </a:spcAft>
              <a:buSzPts val="2400"/>
              <a:buChar char="○"/>
            </a:pPr>
            <a:r>
              <a:rPr lang="en"/>
              <a:t>The work performed by one that serves.</a:t>
            </a:r>
            <a:endParaRPr/>
          </a:p>
          <a:p>
            <a:pPr indent="-381000" lvl="2" marL="1371600" rtl="0" algn="l">
              <a:spcBef>
                <a:spcPts val="0"/>
              </a:spcBef>
              <a:spcAft>
                <a:spcPts val="0"/>
              </a:spcAft>
              <a:buSzPts val="2400"/>
              <a:buChar char="■"/>
            </a:pPr>
            <a:r>
              <a:rPr lang="en"/>
              <a:t>See also: </a:t>
            </a:r>
            <a:r>
              <a:rPr b="1" lang="en"/>
              <a:t>help, use, benefit</a:t>
            </a:r>
            <a:endParaRPr b="1"/>
          </a:p>
          <a:p>
            <a:pPr indent="-419100" lvl="0" marL="457200" rtl="0" algn="l">
              <a:spcBef>
                <a:spcPts val="0"/>
              </a:spcBef>
              <a:spcAft>
                <a:spcPts val="0"/>
              </a:spcAft>
              <a:buSzPts val="3000"/>
              <a:buChar char="●"/>
            </a:pPr>
            <a:r>
              <a:rPr lang="en"/>
              <a:t>In economics, a service is </a:t>
            </a:r>
            <a:r>
              <a:rPr b="1" lang="en"/>
              <a:t>the non-material equivalent of a good</a:t>
            </a:r>
            <a:r>
              <a:rPr lang="en"/>
              <a:t>. </a:t>
            </a:r>
            <a:endParaRPr/>
          </a:p>
          <a:p>
            <a:pPr indent="-381000" lvl="1" marL="914400" rtl="0" algn="l">
              <a:spcBef>
                <a:spcPts val="0"/>
              </a:spcBef>
              <a:spcAft>
                <a:spcPts val="0"/>
              </a:spcAft>
              <a:buSzPts val="2400"/>
              <a:buChar char="○"/>
            </a:pPr>
            <a:r>
              <a:rPr lang="en" sz="2400"/>
              <a:t>Service provision </a:t>
            </a:r>
            <a:r>
              <a:rPr lang="en"/>
              <a:t>is</a:t>
            </a:r>
            <a:r>
              <a:rPr lang="en" sz="2400"/>
              <a:t> an economic activity that does not result in ownership.</a:t>
            </a:r>
            <a:endParaRPr sz="2400"/>
          </a:p>
          <a:p>
            <a:pPr indent="-381000" lvl="1" marL="914400" rtl="0" algn="l">
              <a:spcBef>
                <a:spcPts val="0"/>
              </a:spcBef>
              <a:spcAft>
                <a:spcPts val="0"/>
              </a:spcAft>
              <a:buSzPts val="2400"/>
              <a:buChar char="○"/>
            </a:pPr>
            <a:r>
              <a:rPr lang="en" sz="2400"/>
              <a:t>It is claimed to be </a:t>
            </a:r>
            <a:r>
              <a:rPr b="1" lang="en" sz="2400"/>
              <a:t>a process that creates benefits</a:t>
            </a:r>
            <a:r>
              <a:rPr lang="en" sz="2400"/>
              <a:t> by facilitating either a change in customers, a change in their physical possessions, or a change in their intangible assets.</a:t>
            </a:r>
            <a:endParaRPr sz="2400"/>
          </a:p>
        </p:txBody>
      </p:sp>
      <p:sp>
        <p:nvSpPr>
          <p:cNvPr id="100" name="Google Shape;100;p1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a Service?</a:t>
            </a:r>
            <a:endParaRPr/>
          </a:p>
        </p:txBody>
      </p:sp>
      <p:sp>
        <p:nvSpPr>
          <p:cNvPr id="106" name="Google Shape;106;p1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 service h</a:t>
            </a:r>
            <a:r>
              <a:rPr lang="en"/>
              <a:t>andles a business process, a technical task, or provides business data. </a:t>
            </a:r>
            <a:endParaRPr/>
          </a:p>
          <a:p>
            <a:pPr indent="-381000" lvl="1" marL="914400" rtl="0" algn="l">
              <a:spcBef>
                <a:spcPts val="0"/>
              </a:spcBef>
              <a:spcAft>
                <a:spcPts val="0"/>
              </a:spcAft>
              <a:buSzPts val="2400"/>
              <a:buChar char="○"/>
            </a:pPr>
            <a:r>
              <a:rPr lang="en"/>
              <a:t>Process: C</a:t>
            </a:r>
            <a:r>
              <a:rPr lang="en"/>
              <a:t>alculating an insurance quote.</a:t>
            </a:r>
            <a:endParaRPr/>
          </a:p>
          <a:p>
            <a:pPr indent="-381000" lvl="1" marL="914400" rtl="0" algn="l">
              <a:spcBef>
                <a:spcPts val="0"/>
              </a:spcBef>
              <a:spcAft>
                <a:spcPts val="0"/>
              </a:spcAft>
              <a:buSzPts val="2400"/>
              <a:buChar char="○"/>
            </a:pPr>
            <a:r>
              <a:rPr lang="en"/>
              <a:t>Task: Accessing a database.</a:t>
            </a:r>
            <a:endParaRPr/>
          </a:p>
          <a:p>
            <a:pPr indent="-381000" lvl="1" marL="914400" rtl="0" algn="l">
              <a:spcBef>
                <a:spcPts val="0"/>
              </a:spcBef>
              <a:spcAft>
                <a:spcPts val="0"/>
              </a:spcAft>
              <a:buSzPts val="2400"/>
              <a:buChar char="○"/>
            </a:pPr>
            <a:r>
              <a:rPr lang="en"/>
              <a:t>Data: Details needed to construct a GUI.</a:t>
            </a:r>
            <a:endParaRPr/>
          </a:p>
          <a:p>
            <a:pPr indent="-419100" lvl="0" marL="457200" rtl="0" algn="l">
              <a:spcBef>
                <a:spcPts val="0"/>
              </a:spcBef>
              <a:spcAft>
                <a:spcPts val="0"/>
              </a:spcAft>
              <a:buSzPts val="3000"/>
              <a:buChar char="●"/>
            </a:pPr>
            <a:r>
              <a:rPr lang="en"/>
              <a:t>A service c</a:t>
            </a:r>
            <a:r>
              <a:rPr lang="en"/>
              <a:t>an access another service and respond to different kinds of requesters.</a:t>
            </a:r>
            <a:endParaRPr/>
          </a:p>
          <a:p>
            <a:pPr indent="-419100" lvl="0" marL="457200" rtl="0" algn="l">
              <a:spcBef>
                <a:spcPts val="0"/>
              </a:spcBef>
              <a:spcAft>
                <a:spcPts val="0"/>
              </a:spcAft>
              <a:buSzPts val="3000"/>
              <a:buChar char="●"/>
            </a:pPr>
            <a:r>
              <a:rPr lang="en"/>
              <a:t>A service is relatively independent. </a:t>
            </a:r>
            <a:endParaRPr/>
          </a:p>
          <a:p>
            <a:pPr indent="-381000" lvl="1" marL="914400" rtl="0" algn="l">
              <a:spcBef>
                <a:spcPts val="0"/>
              </a:spcBef>
              <a:spcAft>
                <a:spcPts val="0"/>
              </a:spcAft>
              <a:buSzPts val="2400"/>
              <a:buChar char="○"/>
            </a:pPr>
            <a:r>
              <a:rPr lang="en"/>
              <a:t>Changes to a requester require few or no changes to the service.</a:t>
            </a:r>
            <a:endParaRPr/>
          </a:p>
          <a:p>
            <a:pPr indent="-381000" lvl="1" marL="914400" rtl="0" algn="l">
              <a:spcBef>
                <a:spcPts val="0"/>
              </a:spcBef>
              <a:spcAft>
                <a:spcPts val="0"/>
              </a:spcAft>
              <a:buSzPts val="2400"/>
              <a:buChar char="○"/>
            </a:pPr>
            <a:r>
              <a:rPr lang="en"/>
              <a:t>Changes to the internal logic of a service require few or no changes to the requester.</a:t>
            </a:r>
            <a:endParaRPr/>
          </a:p>
        </p:txBody>
      </p:sp>
      <p:sp>
        <p:nvSpPr>
          <p:cNvPr id="107" name="Google Shape;107;p1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