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yte" TargetMode="External"/><Relationship Id="rId3" Type="http://schemas.openxmlformats.org/officeDocument/2006/relationships/hyperlink" Target="https://en.wikipedia.org/wiki/Word_(data_type)" TargetMode="External"/><Relationship Id="rId4" Type="http://schemas.openxmlformats.org/officeDocument/2006/relationships/hyperlink" Target="https://en.wikipedia.org/wiki/Computer_data_storage" TargetMode="External"/><Relationship Id="rId5" Type="http://schemas.openxmlformats.org/officeDocument/2006/relationships/hyperlink" Target="https://en.wikipedia.org/wiki/Computer_science" TargetMode="External"/><Relationship Id="rId6" Type="http://schemas.openxmlformats.org/officeDocument/2006/relationships/hyperlink" Target="https://en.wikipedia.org/wiki/Word_(computer_architecture)" TargetMode="External"/><Relationship Id="rId7" Type="http://schemas.openxmlformats.org/officeDocument/2006/relationships/hyperlink" Target="https://en.wikipedia.org/wiki/Most_significant_bit" TargetMode="External"/><Relationship Id="rId8" Type="http://schemas.openxmlformats.org/officeDocument/2006/relationships/hyperlink" Target="https://en.wikipedia.org/wiki/Least_significant_bit"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Byte" TargetMode="External"/><Relationship Id="rId3" Type="http://schemas.openxmlformats.org/officeDocument/2006/relationships/hyperlink" Target="https://en.wikipedia.org/wiki/Word_(data_type)" TargetMode="External"/><Relationship Id="rId4" Type="http://schemas.openxmlformats.org/officeDocument/2006/relationships/hyperlink" Target="https://en.wikipedia.org/wiki/Computer_data_storage" TargetMode="External"/><Relationship Id="rId5" Type="http://schemas.openxmlformats.org/officeDocument/2006/relationships/hyperlink" Target="https://en.wikipedia.org/wiki/Computer_science" TargetMode="External"/><Relationship Id="rId6" Type="http://schemas.openxmlformats.org/officeDocument/2006/relationships/hyperlink" Target="https://en.wikipedia.org/wiki/Word_(computer_architecture)" TargetMode="External"/><Relationship Id="rId7" Type="http://schemas.openxmlformats.org/officeDocument/2006/relationships/hyperlink" Target="https://en.wikipedia.org/wiki/Most_significant_bit" TargetMode="External"/><Relationship Id="rId8" Type="http://schemas.openxmlformats.org/officeDocument/2006/relationships/hyperlink" Target="https://en.wikipedia.org/wiki/Least_significant_bit" TargetMode="Externa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33aa24be04_1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aa24be04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If you create an attack tree over multiple pages with things I have not thought about then I will get nervous and ask you about your past employment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33aa24be04_1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aa24be04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33aa24be04_1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aa24be04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Sets of components that contain circular dependencies are much more difficult to test and maintain than components that do not have circular dependencies. They are tightly coupled, they each depend on the interface of the others. For testing, a usual strategy is to use “leveling” to test. That is, you test components that have no dependencies first, then once you have confidence in them, you test components that depend only on those components, etc. If you have circular dependencies, then it is much more difficult to test in this way, and we have to examine the behavior of all of these components simultaneously.</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33aa24be04_1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aa24be04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rPr>
              <a:t>Sets of components that contain circular dependencies are much more difficult to test and maintain than components that do not have circular dependencies. They are tightly coupled, they each depend on the interface of the others. For testing, a usual strategy is to use “leveling” to test. That is, you test components that have no dependencies first, then once you have confidence in them, you test components that depend only on those components, etc. If you have circular dependencies, then it is much more difficult to test in this way, and we have to examine the behavior of all of these components simultaneously.</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i="1" lang="en">
                <a:solidFill>
                  <a:schemeClr val="dk1"/>
                </a:solidFill>
              </a:rPr>
              <a:t>Similarly, for maintenance, it is often difficult to modify one of the cyclically connected components without changing all of the components in the cycle. This can be especially problematic if the components containing the cyclic references reside in multiple packages. For versioning, if components mutually depend then they must be installed and updated simultaneously.</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i="1" lang="en">
                <a:solidFill>
                  <a:schemeClr val="dk1"/>
                </a:solidFill>
              </a:rPr>
              <a:t>The same thing is true for compilation. A change in one triggers compilation of all others.</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33aa24be04_1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3aa24be0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say we updated MyDialog with a change that requires the MyApplication package. We’ve introduced a cycle in this graph. What does this mean? It causes some immediate problems. (go over) In effect, this system has become one huge package.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3aa24be04_1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aa24be04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always possible to break a cycle of packages and get an acyclic graph. There are two primary mechanisms. (1) We can crate an abstract base class that has the interface MyDialogs needs. Then, put that into MyDialogs and inherit it into MyApplication. This inverts the dependency. - breaking the cycle.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33aa24be04_1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aa24be04_1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3aa24be04_1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aa24be04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3aa24be04_1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aa24be04_1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Messaging concepts exist, but they are “manufactured” from lower level concepts such as semaphores. Event queues are used for threads as the analogue for messaging between threads. Threads communicate using these queues (which are themselves objects that are controlled by monitors or semaphores). Delivery is guaranteed because it is within process, as long as the process does not crash.</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There is no immediately analogous concept to RPCs (except in the language Ada, which supports rendezvous). You could argue that local procedure calls 	act like RPCs; they are synchronous, after all. However, they do not really involve other threads at all. </a:t>
            </a:r>
            <a:r>
              <a:rPr lang="en">
                <a:solidFill>
                  <a:schemeClr val="dk1"/>
                </a:solidFill>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3aa24be04_1_2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aa24be04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3aa24be0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3aa24be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3aa24be04_1_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3aa24be04_1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3aa24be04_1_2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aa24be04_1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3aa24be04_1_2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3aa24be04_1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It is questionable whether RPCs would be useful between threads; since the threads share an address space, why not just use the active thread to perform the task in question? In addition, RPCs are synchronous, so there is no performance benefit, just additional overhead.</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Messaging is still useful, however. It allows 	decoupling of long running processes from (for example) the user interface. Also, it allows a clean interface between communicating threads that prevents many of the problems with deadlock and race conditions.On the one hand, you don’t get the same guarantees in terms of persistence that you get with IPC. On the other, you don’t have to worry about process lifecycle issues; if 	an application is running, then in all probability, its threads will be running too.</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3aa24be04_1_3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3aa24be04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i="1" lang="en">
                <a:solidFill>
                  <a:schemeClr val="dk1"/>
                </a:solidFill>
              </a:rPr>
              <a:t>In terms of performance, communication will be much faster between threads than between processes, so the cost of splitting up tasks is lower.</a:t>
            </a:r>
            <a:endParaRPr i="1">
              <a:solidFill>
                <a:schemeClr val="dk1"/>
              </a:solidFill>
            </a:endParaRPr>
          </a:p>
          <a:p>
            <a:pPr indent="0" lvl="0" marL="0" rtl="0" algn="l">
              <a:spcBef>
                <a:spcPts val="0"/>
              </a:spcBef>
              <a:spcAft>
                <a:spcPts val="0"/>
              </a:spcAft>
              <a:buNone/>
            </a:pPr>
            <a:r>
              <a:rPr i="1" lang="en">
                <a:solidFill>
                  <a:schemeClr val="dk1"/>
                </a:solidFill>
              </a:rPr>
              <a:t>In terms of isolation, threads are not isolated from one another, so 	some of the benefits with IPC do not accrue with inter-thread communication.</a:t>
            </a:r>
            <a:endParaRPr i="1">
              <a:solidFill>
                <a:schemeClr val="dk1"/>
              </a:solidFill>
            </a:endParaRPr>
          </a:p>
          <a:p>
            <a:pPr indent="0" lvl="0" marL="0" rtl="0" algn="l">
              <a:spcBef>
                <a:spcPts val="0"/>
              </a:spcBef>
              <a:spcAft>
                <a:spcPts val="0"/>
              </a:spcAft>
              <a:buNone/>
            </a:pPr>
            <a:r>
              <a:rPr i="1" lang="en">
                <a:solidFill>
                  <a:schemeClr val="dk1"/>
                </a:solidFill>
              </a:rPr>
              <a:t>Also, IPC allows processes to be spread across multiple machines potentially increasing scalability, where as ITC does not.</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33aa24be04_1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aa24be04_1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33aa24be04_1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3aa24be04_1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On the plus side for a custom binary protocol, a custom binary protocol may require significantly less network bandwidth than XML, and, if processes agree on the format, require significantly less translation and parsing effort at the network boundaries. For applications that are network-intensive, and whose protocols do not require significant extensibility this may correspond to significantly better application performance and network utilization.</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 	 	</a:t>
            </a:r>
            <a:endParaRPr i="1">
              <a:solidFill>
                <a:schemeClr val="dk1"/>
              </a:solidFill>
            </a:endParaRPr>
          </a:p>
          <a:p>
            <a:pPr indent="0" lvl="0" marL="0" rtl="0" algn="l">
              <a:spcBef>
                <a:spcPts val="0"/>
              </a:spcBef>
              <a:spcAft>
                <a:spcPts val="0"/>
              </a:spcAft>
              <a:buNone/>
            </a:pPr>
            <a:r>
              <a:rPr i="1" lang="en">
                <a:solidFill>
                  <a:schemeClr val="dk1"/>
                </a:solidFill>
              </a:rPr>
              <a:t>On the other hand, XML may be much easier to maintain because it is possible to use standard tools to snoop the message traffic and diagnose application errors. In addition, it supports transparent re-hosting, even if the new platform has different endian-ness, for example. (</a:t>
            </a:r>
            <a:r>
              <a:rPr b="1" lang="en" sz="1050">
                <a:solidFill>
                  <a:srgbClr val="222222"/>
                </a:solidFill>
              </a:rPr>
              <a:t>Endianness</a:t>
            </a:r>
            <a:r>
              <a:rPr lang="en" sz="1050">
                <a:solidFill>
                  <a:srgbClr val="222222"/>
                </a:solidFill>
              </a:rPr>
              <a:t> refers to the sequential order in which </a:t>
            </a:r>
            <a:r>
              <a:rPr lang="en" sz="1050" u="sng">
                <a:solidFill>
                  <a:srgbClr val="0B0080"/>
                </a:solidFill>
                <a:hlinkClick r:id="rId2"/>
              </a:rPr>
              <a:t>bytes</a:t>
            </a:r>
            <a:r>
              <a:rPr lang="en" sz="1050">
                <a:solidFill>
                  <a:srgbClr val="222222"/>
                </a:solidFill>
              </a:rPr>
              <a:t> are arranged into larger numerical </a:t>
            </a:r>
            <a:r>
              <a:rPr lang="en" sz="1050" u="sng">
                <a:solidFill>
                  <a:srgbClr val="0B0080"/>
                </a:solidFill>
                <a:hlinkClick r:id="rId3"/>
              </a:rPr>
              <a:t>values</a:t>
            </a:r>
            <a:r>
              <a:rPr lang="en" sz="1050">
                <a:solidFill>
                  <a:srgbClr val="222222"/>
                </a:solidFill>
              </a:rPr>
              <a:t> when stored in </a:t>
            </a:r>
            <a:r>
              <a:rPr lang="en" sz="1050" u="sng">
                <a:solidFill>
                  <a:srgbClr val="0B0080"/>
                </a:solidFill>
                <a:hlinkClick r:id="rId4"/>
              </a:rPr>
              <a:t>memory</a:t>
            </a:r>
            <a:r>
              <a:rPr lang="en" sz="1050">
                <a:solidFill>
                  <a:srgbClr val="222222"/>
                </a:solidFill>
              </a:rPr>
              <a:t> or when transmitted over digital links. Endianness is of interest in </a:t>
            </a:r>
            <a:r>
              <a:rPr lang="en" sz="1050" u="sng">
                <a:solidFill>
                  <a:srgbClr val="0B0080"/>
                </a:solidFill>
                <a:hlinkClick r:id="rId5"/>
              </a:rPr>
              <a:t>computer science</a:t>
            </a:r>
            <a:r>
              <a:rPr lang="en" sz="1050">
                <a:solidFill>
                  <a:srgbClr val="222222"/>
                </a:solidFill>
              </a:rPr>
              <a:t> because two conflicting and incompatible formats are in common use: </a:t>
            </a:r>
            <a:r>
              <a:rPr lang="en" sz="1050" u="sng">
                <a:solidFill>
                  <a:srgbClr val="0B0080"/>
                </a:solidFill>
                <a:hlinkClick r:id="rId6"/>
              </a:rPr>
              <a:t>words</a:t>
            </a:r>
            <a:r>
              <a:rPr lang="en" sz="1050">
                <a:solidFill>
                  <a:srgbClr val="222222"/>
                </a:solidFill>
              </a:rPr>
              <a:t> may be represented in </a:t>
            </a:r>
            <a:r>
              <a:rPr b="1" lang="en" sz="1050">
                <a:solidFill>
                  <a:srgbClr val="222222"/>
                </a:solidFill>
              </a:rPr>
              <a:t>big-endian</a:t>
            </a:r>
            <a:r>
              <a:rPr lang="en" sz="1050">
                <a:solidFill>
                  <a:srgbClr val="222222"/>
                </a:solidFill>
              </a:rPr>
              <a:t> or </a:t>
            </a:r>
            <a:r>
              <a:rPr b="1" lang="en" sz="1050">
                <a:solidFill>
                  <a:srgbClr val="222222"/>
                </a:solidFill>
              </a:rPr>
              <a:t>little-endian</a:t>
            </a:r>
            <a:r>
              <a:rPr lang="en" sz="1050">
                <a:solidFill>
                  <a:srgbClr val="222222"/>
                </a:solidFill>
              </a:rPr>
              <a:t> format, depending on whether bits or bytes or other components are ordered from the big end (</a:t>
            </a:r>
            <a:r>
              <a:rPr lang="en" sz="1050" u="sng">
                <a:solidFill>
                  <a:srgbClr val="0B0080"/>
                </a:solidFill>
                <a:hlinkClick r:id="rId7"/>
              </a:rPr>
              <a:t>most significant bit</a:t>
            </a:r>
            <a:r>
              <a:rPr lang="en" sz="1050">
                <a:solidFill>
                  <a:srgbClr val="222222"/>
                </a:solidFill>
              </a:rPr>
              <a:t>) or the little end (</a:t>
            </a:r>
            <a:r>
              <a:rPr lang="en" sz="1050" u="sng">
                <a:solidFill>
                  <a:srgbClr val="0B0080"/>
                </a:solidFill>
                <a:hlinkClick r:id="rId8"/>
              </a:rPr>
              <a:t>least significant bit</a:t>
            </a:r>
            <a:r>
              <a:rPr lang="en" sz="1050">
                <a:solidFill>
                  <a:srgbClr val="222222"/>
                </a:solidFill>
              </a:rPr>
              <a:t>).)</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Also, it may actually lead to better performance given relatively static data because it is possible to easily insert pre-built caching applications into the network stream. XML is more likely to offer extensibility along multiple axes: it is fairly straightforward to add additional data to XML messages without disrupting existing clients, and there are several tools for manipulating and routing XML messages that could allow new applications to be easily integrated into the system. Also, many languages already have built-in support to generate and parse XML messages, so implementation might be easier than using a binary protocol.</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33aa24be04_1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aa24be04_1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rPr>
              <a:t>On the other hand, XML may be much easier to maintain because it is possible to use standard tools to snoop the message traffic and diagnose application errors. In addition, it supports transparent re-hosting, even if the new platform has different endian-ness, for example. (</a:t>
            </a:r>
            <a:r>
              <a:rPr b="1" lang="en" sz="1050">
                <a:solidFill>
                  <a:srgbClr val="222222"/>
                </a:solidFill>
              </a:rPr>
              <a:t>Endianness</a:t>
            </a:r>
            <a:r>
              <a:rPr lang="en" sz="1050">
                <a:solidFill>
                  <a:srgbClr val="222222"/>
                </a:solidFill>
              </a:rPr>
              <a:t> refers to the sequential order in which </a:t>
            </a:r>
            <a:r>
              <a:rPr lang="en" sz="1050" u="sng">
                <a:solidFill>
                  <a:srgbClr val="0B0080"/>
                </a:solidFill>
                <a:hlinkClick r:id="rId2"/>
              </a:rPr>
              <a:t>bytes</a:t>
            </a:r>
            <a:r>
              <a:rPr lang="en" sz="1050">
                <a:solidFill>
                  <a:srgbClr val="222222"/>
                </a:solidFill>
              </a:rPr>
              <a:t> are arranged into larger numerical </a:t>
            </a:r>
            <a:r>
              <a:rPr lang="en" sz="1050" u="sng">
                <a:solidFill>
                  <a:srgbClr val="0B0080"/>
                </a:solidFill>
                <a:hlinkClick r:id="rId3"/>
              </a:rPr>
              <a:t>values</a:t>
            </a:r>
            <a:r>
              <a:rPr lang="en" sz="1050">
                <a:solidFill>
                  <a:srgbClr val="222222"/>
                </a:solidFill>
              </a:rPr>
              <a:t> when stored in </a:t>
            </a:r>
            <a:r>
              <a:rPr lang="en" sz="1050" u="sng">
                <a:solidFill>
                  <a:srgbClr val="0B0080"/>
                </a:solidFill>
                <a:hlinkClick r:id="rId4"/>
              </a:rPr>
              <a:t>memory</a:t>
            </a:r>
            <a:r>
              <a:rPr lang="en" sz="1050">
                <a:solidFill>
                  <a:srgbClr val="222222"/>
                </a:solidFill>
              </a:rPr>
              <a:t> or when transmitted over digital links. Endianness is of interest in </a:t>
            </a:r>
            <a:r>
              <a:rPr lang="en" sz="1050" u="sng">
                <a:solidFill>
                  <a:srgbClr val="0B0080"/>
                </a:solidFill>
                <a:hlinkClick r:id="rId5"/>
              </a:rPr>
              <a:t>computer science</a:t>
            </a:r>
            <a:r>
              <a:rPr lang="en" sz="1050">
                <a:solidFill>
                  <a:srgbClr val="222222"/>
                </a:solidFill>
              </a:rPr>
              <a:t> because two conflicting and incompatible formats are in common use: </a:t>
            </a:r>
            <a:r>
              <a:rPr lang="en" sz="1050" u="sng">
                <a:solidFill>
                  <a:srgbClr val="0B0080"/>
                </a:solidFill>
                <a:hlinkClick r:id="rId6"/>
              </a:rPr>
              <a:t>words</a:t>
            </a:r>
            <a:r>
              <a:rPr lang="en" sz="1050">
                <a:solidFill>
                  <a:srgbClr val="222222"/>
                </a:solidFill>
              </a:rPr>
              <a:t> may be represented in </a:t>
            </a:r>
            <a:r>
              <a:rPr b="1" lang="en" sz="1050">
                <a:solidFill>
                  <a:srgbClr val="222222"/>
                </a:solidFill>
              </a:rPr>
              <a:t>big-endian</a:t>
            </a:r>
            <a:r>
              <a:rPr lang="en" sz="1050">
                <a:solidFill>
                  <a:srgbClr val="222222"/>
                </a:solidFill>
              </a:rPr>
              <a:t> or </a:t>
            </a:r>
            <a:r>
              <a:rPr b="1" lang="en" sz="1050">
                <a:solidFill>
                  <a:srgbClr val="222222"/>
                </a:solidFill>
              </a:rPr>
              <a:t>little-endian</a:t>
            </a:r>
            <a:r>
              <a:rPr lang="en" sz="1050">
                <a:solidFill>
                  <a:srgbClr val="222222"/>
                </a:solidFill>
              </a:rPr>
              <a:t> format, depending on whether bits or bytes or other components are ordered from the big end (</a:t>
            </a:r>
            <a:r>
              <a:rPr lang="en" sz="1050" u="sng">
                <a:solidFill>
                  <a:srgbClr val="0B0080"/>
                </a:solidFill>
                <a:hlinkClick r:id="rId7"/>
              </a:rPr>
              <a:t>most significant bit</a:t>
            </a:r>
            <a:r>
              <a:rPr lang="en" sz="1050">
                <a:solidFill>
                  <a:srgbClr val="222222"/>
                </a:solidFill>
              </a:rPr>
              <a:t>) or the little end (</a:t>
            </a:r>
            <a:r>
              <a:rPr lang="en" sz="1050" u="sng">
                <a:solidFill>
                  <a:srgbClr val="0B0080"/>
                </a:solidFill>
                <a:hlinkClick r:id="rId8"/>
              </a:rPr>
              <a:t>least significant bit</a:t>
            </a:r>
            <a:r>
              <a:rPr lang="en" sz="1050">
                <a:solidFill>
                  <a:srgbClr val="222222"/>
                </a:solidFill>
              </a:rPr>
              <a:t>).)</a:t>
            </a:r>
            <a:endParaRPr i="1">
              <a:solidFill>
                <a:schemeClr val="dk1"/>
              </a:solidFill>
            </a:endParaRPr>
          </a:p>
          <a:p>
            <a:pPr indent="0" lvl="0" marL="0" rtl="0" algn="l">
              <a:spcBef>
                <a:spcPts val="0"/>
              </a:spcBef>
              <a:spcAft>
                <a:spcPts val="0"/>
              </a:spcAft>
              <a:buNone/>
            </a:pPr>
            <a:r>
              <a:rPr i="1" lang="en">
                <a:solidFill>
                  <a:schemeClr val="dk1"/>
                </a:solidFill>
              </a:rPr>
              <a:t>Also, it may actually lead to better performance given relatively static data because it is possible to easily insert pre-built caching applications into the network stream. XML is more likely to offer extensibility along multiple axes: it is fairly straightforward to add additional data to XML messages without disrupting existing clients, and there are several tools for manipulating and routing XML messages that could allow new applications to be easily integrated into the system. Also, many languages already have built-in support to generate and parse XML messages, so implementation might be easier than using a binary protocol.</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33aa24be04_1_3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3aa24be04_1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33aa24be04_1_4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3aa24be04_1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Google Shape;246;g33aa24be04_1_4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3aa24be04_1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Big bang:</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data migration: one shot. May not work for continuous operation system.</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Complexity: simple in the sense of only one system running at a time. Lots of complexity if systems do not have downtime – how do you do “immediate switchover”?</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Rollback: often difficult to recover from failure, may require reverse data migration</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Parallel Run:</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data migration: can be in parallel with old system running (new system will fail on certain 	queries so route to old system). Less risk. Need to have support for continuous migration as data is added to new system.</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complexity: more complex than big bang in that policies have to be created for synchronizing and routing traffic between old and new system. How is new system validated? Voting? Split stream traffic? Also, need to maintain redundant copies of information</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Rollback: can run in lockstep, in which case rollback is almost trivial. Can also run split stream traffic, in which case some capability of reverse migration of data is required. </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Staged</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data migration: need facades to allow new system component to work with old system components. These must translate back and forth.</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complexity: Need facades for boundaries. If 	migrating parts of organization, may need policies for discrepencies between old/new system.</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3aa24be04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3aa24be0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33aa24be04_1_4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3aa24be04_1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chemeClr val="dk1"/>
                </a:solidFill>
              </a:rPr>
              <a:t>Parallel Run:</a:t>
            </a:r>
            <a:endParaRPr i="1">
              <a:solidFill>
                <a:schemeClr val="dk1"/>
              </a:solidFill>
            </a:endParaRPr>
          </a:p>
          <a:p>
            <a:pPr indent="0" lvl="0" marL="0" rtl="0" algn="l">
              <a:spcBef>
                <a:spcPts val="0"/>
              </a:spcBef>
              <a:spcAft>
                <a:spcPts val="0"/>
              </a:spcAft>
              <a:buNone/>
            </a:pPr>
            <a:r>
              <a:rPr i="1" lang="en">
                <a:solidFill>
                  <a:schemeClr val="dk1"/>
                </a:solidFill>
              </a:rPr>
              <a:t>data migration: can be in parallel with old system running (new system will fail on certain 	queries so route to old system). Less risk. Need to have support for continuous migration as data is added to new system.</a:t>
            </a:r>
            <a:endParaRPr i="1">
              <a:solidFill>
                <a:schemeClr val="dk1"/>
              </a:solidFill>
            </a:endParaRPr>
          </a:p>
          <a:p>
            <a:pPr indent="0" lvl="0" marL="0" rtl="0" algn="l">
              <a:spcBef>
                <a:spcPts val="0"/>
              </a:spcBef>
              <a:spcAft>
                <a:spcPts val="0"/>
              </a:spcAft>
              <a:buNone/>
            </a:pPr>
            <a:r>
              <a:rPr i="1" lang="en">
                <a:solidFill>
                  <a:schemeClr val="dk1"/>
                </a:solidFill>
              </a:rPr>
              <a:t>complexity: more complex than big bang in that policies have to be created for synchronizing and routing traffic between old and new system. How is new system validated? Voting? Split stream traffic? Also, need to maintain redundant copies of information</a:t>
            </a:r>
            <a:endParaRPr i="1">
              <a:solidFill>
                <a:schemeClr val="dk1"/>
              </a:solidFill>
            </a:endParaRPr>
          </a:p>
          <a:p>
            <a:pPr indent="0" lvl="0" marL="0" rtl="0" algn="l">
              <a:spcBef>
                <a:spcPts val="0"/>
              </a:spcBef>
              <a:spcAft>
                <a:spcPts val="0"/>
              </a:spcAft>
              <a:buNone/>
            </a:pPr>
            <a:r>
              <a:rPr i="1" lang="en">
                <a:solidFill>
                  <a:schemeClr val="dk1"/>
                </a:solidFill>
              </a:rPr>
              <a:t>Rollback: can run in lockstep, in which case rollback is almost trivial. Can also run split stream traffic, in which case some capability of reverse migration of data is required. </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3aa24be04_1_4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3aa24be04_1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t/>
            </a:r>
            <a:endParaRPr i="1">
              <a:solidFill>
                <a:schemeClr val="dk1"/>
              </a:solidFill>
            </a:endParaRPr>
          </a:p>
          <a:p>
            <a:pPr indent="0" lvl="0" marL="0" rtl="0" algn="l">
              <a:spcBef>
                <a:spcPts val="0"/>
              </a:spcBef>
              <a:spcAft>
                <a:spcPts val="0"/>
              </a:spcAft>
              <a:buNone/>
            </a:pPr>
            <a:r>
              <a:rPr i="1" lang="en">
                <a:solidFill>
                  <a:schemeClr val="dk1"/>
                </a:solidFill>
              </a:rPr>
              <a:t>Staged</a:t>
            </a:r>
            <a:endParaRPr i="1">
              <a:solidFill>
                <a:schemeClr val="dk1"/>
              </a:solidFill>
            </a:endParaRPr>
          </a:p>
          <a:p>
            <a:pPr indent="0" lvl="0" marL="0" rtl="0" algn="l">
              <a:spcBef>
                <a:spcPts val="0"/>
              </a:spcBef>
              <a:spcAft>
                <a:spcPts val="0"/>
              </a:spcAft>
              <a:buNone/>
            </a:pPr>
            <a:r>
              <a:rPr i="1" lang="en">
                <a:solidFill>
                  <a:schemeClr val="dk1"/>
                </a:solidFill>
              </a:rPr>
              <a:t>data migration: need facades to allow new system component to work with old system components. These must translate back and forth.</a:t>
            </a:r>
            <a:endParaRPr i="1">
              <a:solidFill>
                <a:schemeClr val="dk1"/>
              </a:solidFill>
            </a:endParaRPr>
          </a:p>
          <a:p>
            <a:pPr indent="0" lvl="0" marL="0" rtl="0" algn="l">
              <a:spcBef>
                <a:spcPts val="0"/>
              </a:spcBef>
              <a:spcAft>
                <a:spcPts val="0"/>
              </a:spcAft>
              <a:buNone/>
            </a:pPr>
            <a:r>
              <a:rPr i="1" lang="en">
                <a:solidFill>
                  <a:schemeClr val="dk1"/>
                </a:solidFill>
              </a:rPr>
              <a:t>complexity: Need facades for boundaries. If 	migrating parts of organization, may need policies for discrepencies between old/new system.</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33aa24be04_1_4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aa24be04_1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33aa24be04_1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3aa24be04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33aa24be04_1_4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3aa24be04_1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Pipe and Filter: for availability: you can duplicate streams of data to multiple boxes transparently (from the perspective of the filters); if failure occurs, you redirect to good stream. Also, you can easily 	introduce “voters” to check for discrepancies between results 	from multiple filters. This is perhaps the simplest architecture to make highly available. Risks: Along a single pipe-and-filter chain, any single failure will likely cause the whole system to fail, because the filters do not “know” about each other. </a:t>
            </a:r>
            <a:r>
              <a:rPr lang="en">
                <a:solidFill>
                  <a:schemeClr val="dk1"/>
                </a:solidFill>
              </a:rPr>
              <a:t>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33aa24be04_1_4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3aa24be04_1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Repository: this pattern can be risky for availability; it is a central store so problems in terms of consistency in the presence of multiple writers and readers/writers must be addressed. In addition, it is a central point of failure. On the other hand, it consolidates critical data in a single location, so supports single-point logging and recovery. Also, there are many schemes for making highly available repositories (e.g. database clusters). These tend to be technologically sophisticated (and expensive) but tend to work well in practice.</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3aa24be04_1_4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aa24be04_1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Event-based: This depends somewhat on the implementation of the pattern. If there is a centralized event broker that routes events between components, this can be risky for availability (as well as performance) because it introduces a central point of failure. Also, it can be difficult to understand the composite behavior of event-based systems; “event storms” can occur in which one event leads to a cascade of many events that can reduce system reliability and availability. On the other hand, the mechanism for failover when constructing highly-available systems is usually event-based. A heartbeat event, sent at regular intervals, is the means by which system health is monitored. If a sibling system does not send a heartbeat, then failover is performed.</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33aa24be04_1_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3aa24be04_1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Layered: There are many possible answers here. In general, layering helps construct highly available systems because it limits the kinds of failures that must be accounted for. For example, one of the reasons that the web is reliable is because of the isolated handling of classes of failures by different layers: IP handles routing, TCP handles packet retransmission in case of loss, load balancing servers handle compute resource failures, etc. etc.</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33aa24be04_1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3aa24be04_1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33aa24be04_1_3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3aa24be04_1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3aa24be0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3aa24be0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33aa24be04_1_3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3aa24be04_1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33aa24be04_1_3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3aa24be04_1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33aa24be04_1_3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3aa24be04_1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33aa24be04_1_3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3aa24be04_1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33aa24be04_1_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3aa24be04_1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33aa24be04_1_3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3aa24be04_1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A pipelined system may involve several processors working in tandem to solve a 	particular problem. It may therefore be able to process very large volumes of transactions (high throughput) due to partitioning the problem into segments that are handled sequentially, while still exhibiting poor response time (each segment takes time t, with number of segments s, so the total response time is n*s).</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Instead, imagine a single processor non-pipelined system that processes 	requests sequentially. If there are few requests, it will have better response time than the pipelined system because there is no latency in servicing the request. However, it will have very poor throughput under heavy load.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33aa24be04_1_3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3aa24be04_1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33aa24be04_1_3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3aa24be04_1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solidFill>
                  <a:schemeClr val="dk1"/>
                </a:solidFill>
              </a:rPr>
              <a:t> for real time systems, an operation’s correctness depends not only on its logical correctness but also in the time required to compute it.</a:t>
            </a:r>
            <a:endParaRPr i="1">
              <a:solidFill>
                <a:schemeClr val="dk1"/>
              </a:solidFill>
            </a:endParaRPr>
          </a:p>
          <a:p>
            <a:pPr indent="0" lvl="0" marL="0" rtl="0" algn="l">
              <a:spcBef>
                <a:spcPts val="0"/>
              </a:spcBef>
              <a:spcAft>
                <a:spcPts val="0"/>
              </a:spcAft>
              <a:buClr>
                <a:schemeClr val="dk1"/>
              </a:buClr>
              <a:buSzPts val="1100"/>
              <a:buFont typeface="Arial"/>
              <a:buNone/>
            </a:pPr>
            <a:r>
              <a:t/>
            </a:r>
            <a:endParaRPr i="1">
              <a:solidFill>
                <a:schemeClr val="dk1"/>
              </a:solidFill>
            </a:endParaRPr>
          </a:p>
          <a:p>
            <a:pPr indent="0" lvl="0" marL="0" rtl="0" algn="l">
              <a:spcBef>
                <a:spcPts val="0"/>
              </a:spcBef>
              <a:spcAft>
                <a:spcPts val="0"/>
              </a:spcAft>
              <a:buClr>
                <a:schemeClr val="dk1"/>
              </a:buClr>
              <a:buSzPts val="1100"/>
              <a:buFont typeface="Arial"/>
              <a:buNone/>
            </a:pPr>
            <a:r>
              <a:rPr i="1" lang="en">
                <a:solidFill>
                  <a:schemeClr val="dk1"/>
                </a:solidFill>
              </a:rPr>
              <a:t>In a hard real-time system, computation of an answer after its deadline is considered failure. Soft real time systems can tolerate missed deadlines as long as there is a bound on the number of missed deadlines within some time scale.</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33aa24be0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3aa24be0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where services come in.</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4950b235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4950b235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on, (1-4).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33aa24be04_1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aa24be04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Early on, (1-4).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33aa24be04_1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aa24be0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33aa24be04_1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aa24be0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attack trees provide a structured, graphical notation to categorize and illustrate the threats a system faces and the likely probability of each occurring.</a:t>
            </a:r>
            <a:endParaRPr/>
          </a:p>
          <a:p>
            <a:pPr indent="0" lvl="0" marL="0" rtl="0" algn="l">
              <a:spcBef>
                <a:spcPts val="0"/>
              </a:spcBef>
              <a:spcAft>
                <a:spcPts val="0"/>
              </a:spcAft>
              <a:buNone/>
            </a:pPr>
            <a:r>
              <a:rPr lang="en"/>
              <a:t>An attack tree represents the possible attacks your system may face in order for an attacker to achieve a particular goal. The root of the tree is the goal the attacker is trying to obtain, and the branches of the tree classify the different types of attacks the intruder could attempt in order to obtain the goal. Attack trees can be represented graphically (as a tree structure with nodes and links) or textually as a nested list. An attack tree should be created for each of the possible goals that an attacker may have for breaching your system’s security. Once you have an attack tree, you can analyze each threat it contains to establish whether the system’s security neutralizes the threat.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is a possible attack tree for the goal of extracting customer credit card details from an e-commerce Web site.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33aa24be04_1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aa24be04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Final Review</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24 - 12/06/2018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115" name="Google Shape;115;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Create an attack tree describing how an attacker might attempt to steal money from an Automated Teller Machine (ATM).</a:t>
            </a:r>
            <a:endParaRPr sz="1800"/>
          </a:p>
          <a:p>
            <a:pPr indent="0" lvl="0" marL="0" rtl="0" algn="l">
              <a:spcBef>
                <a:spcPts val="0"/>
              </a:spcBef>
              <a:spcAft>
                <a:spcPts val="0"/>
              </a:spcAft>
              <a:buNone/>
            </a:pPr>
            <a:r>
              <a:t/>
            </a:r>
            <a:endParaRPr sz="1200"/>
          </a:p>
          <a:p>
            <a:pPr indent="0" lvl="0" marL="0" rtl="0" algn="l">
              <a:spcBef>
                <a:spcPts val="0"/>
              </a:spcBef>
              <a:spcAft>
                <a:spcPts val="0"/>
              </a:spcAft>
              <a:buNone/>
            </a:pPr>
            <a:r>
              <a:rPr lang="en" sz="1200"/>
              <a:t>Goal: Steal money from ATM</a:t>
            </a:r>
            <a:endParaRPr sz="1200"/>
          </a:p>
          <a:p>
            <a:pPr indent="-304800" lvl="0" marL="457200" rtl="0" algn="l">
              <a:spcBef>
                <a:spcPts val="0"/>
              </a:spcBef>
              <a:spcAft>
                <a:spcPts val="0"/>
              </a:spcAft>
              <a:buSzPts val="1200"/>
              <a:buAutoNum type="arabicPeriod"/>
            </a:pPr>
            <a:r>
              <a:rPr lang="en" sz="1200"/>
              <a:t>Physical attack</a:t>
            </a:r>
            <a:endParaRPr sz="1200"/>
          </a:p>
          <a:p>
            <a:pPr indent="-304800" lvl="1" marL="914400" rtl="0" algn="l">
              <a:spcBef>
                <a:spcPts val="0"/>
              </a:spcBef>
              <a:spcAft>
                <a:spcPts val="0"/>
              </a:spcAft>
              <a:buSzPts val="1200"/>
              <a:buAutoNum type="alphaLcPeriod"/>
            </a:pPr>
            <a:r>
              <a:rPr lang="en" sz="1200"/>
              <a:t>Break ATM casing and steal money</a:t>
            </a:r>
            <a:endParaRPr sz="1200"/>
          </a:p>
          <a:p>
            <a:pPr indent="-304800" lvl="2" marL="1371600" rtl="0" algn="l">
              <a:spcBef>
                <a:spcPts val="0"/>
              </a:spcBef>
              <a:spcAft>
                <a:spcPts val="0"/>
              </a:spcAft>
              <a:buSzPts val="1200"/>
              <a:buAutoNum type="romanLcPeriod"/>
            </a:pPr>
            <a:r>
              <a:rPr lang="en" sz="1200"/>
              <a:t>[AND]</a:t>
            </a:r>
            <a:endParaRPr sz="1200"/>
          </a:p>
          <a:p>
            <a:pPr indent="-304800" lvl="3" marL="1828800" rtl="0" algn="l">
              <a:spcBef>
                <a:spcPts val="0"/>
              </a:spcBef>
              <a:spcAft>
                <a:spcPts val="0"/>
              </a:spcAft>
              <a:buSzPts val="1200"/>
              <a:buAutoNum type="arabicPeriod"/>
            </a:pPr>
            <a:r>
              <a:rPr lang="en" sz="1200"/>
              <a:t>Steal entire ATM for later dismantling</a:t>
            </a:r>
            <a:endParaRPr sz="1200"/>
          </a:p>
          <a:p>
            <a:pPr indent="-304800" lvl="3" marL="1828800" rtl="0" algn="l">
              <a:spcBef>
                <a:spcPts val="0"/>
              </a:spcBef>
              <a:spcAft>
                <a:spcPts val="0"/>
              </a:spcAft>
              <a:buSzPts val="1200"/>
              <a:buAutoNum type="arabicPeriod"/>
            </a:pPr>
            <a:r>
              <a:rPr lang="en" sz="1200"/>
              <a:t>Procure vehicle capable of transporting ATM</a:t>
            </a:r>
            <a:endParaRPr sz="1200"/>
          </a:p>
          <a:p>
            <a:pPr indent="-304800" lvl="1" marL="914400" rtl="0" algn="l">
              <a:spcBef>
                <a:spcPts val="0"/>
              </a:spcBef>
              <a:spcAft>
                <a:spcPts val="0"/>
              </a:spcAft>
              <a:buSzPts val="1200"/>
              <a:buAutoNum type="alphaLcPeriod"/>
            </a:pPr>
            <a:r>
              <a:rPr lang="en" sz="1200"/>
              <a:t>Card-data stealing attack</a:t>
            </a:r>
            <a:endParaRPr sz="1200"/>
          </a:p>
          <a:p>
            <a:pPr indent="-304800" lvl="2" marL="1371600" rtl="0" algn="l">
              <a:spcBef>
                <a:spcPts val="0"/>
              </a:spcBef>
              <a:spcAft>
                <a:spcPts val="0"/>
              </a:spcAft>
              <a:buSzPts val="1200"/>
              <a:buAutoNum type="romanLcPeriod"/>
            </a:pPr>
            <a:r>
              <a:rPr lang="en" sz="1200"/>
              <a:t>Card-based attack using new cards</a:t>
            </a:r>
            <a:endParaRPr sz="1200"/>
          </a:p>
          <a:p>
            <a:pPr indent="-304800" lvl="3" marL="1828800" rtl="0" algn="l">
              <a:spcBef>
                <a:spcPts val="0"/>
              </a:spcBef>
              <a:spcAft>
                <a:spcPts val="0"/>
              </a:spcAft>
              <a:buSzPts val="1200"/>
              <a:buAutoNum type="arabicPeriod"/>
            </a:pPr>
            <a:r>
              <a:rPr lang="en" sz="1200"/>
              <a:t>[AND]</a:t>
            </a:r>
            <a:endParaRPr sz="1200"/>
          </a:p>
          <a:p>
            <a:pPr indent="-304800" lvl="4" marL="2286000" rtl="0" algn="l">
              <a:spcBef>
                <a:spcPts val="0"/>
              </a:spcBef>
              <a:spcAft>
                <a:spcPts val="0"/>
              </a:spcAft>
              <a:buSzPts val="1200"/>
              <a:buAutoNum type="alphaLcPeriod"/>
            </a:pPr>
            <a:r>
              <a:rPr lang="en" sz="1200"/>
              <a:t>Buy/steal card producing device</a:t>
            </a:r>
            <a:endParaRPr sz="1200"/>
          </a:p>
          <a:p>
            <a:pPr indent="-304800" lvl="4" marL="2286000" rtl="0" algn="l">
              <a:spcBef>
                <a:spcPts val="0"/>
              </a:spcBef>
              <a:spcAft>
                <a:spcPts val="0"/>
              </a:spcAft>
              <a:buSzPts val="1200"/>
              <a:buAutoNum type="alphaLcPeriod"/>
            </a:pPr>
            <a:r>
              <a:rPr lang="en" sz="1200"/>
              <a:t>Buy/steal card stock for new ATM cards</a:t>
            </a:r>
            <a:endParaRPr sz="1200"/>
          </a:p>
          <a:p>
            <a:pPr indent="-304800" lvl="2" marL="1371600" rtl="0" algn="l">
              <a:spcBef>
                <a:spcPts val="0"/>
              </a:spcBef>
              <a:spcAft>
                <a:spcPts val="0"/>
              </a:spcAft>
              <a:buSzPts val="1200"/>
              <a:buAutoNum type="romanLcPeriod"/>
            </a:pPr>
            <a:r>
              <a:rPr lang="en" sz="1200"/>
              <a:t>Data capture for ATM spoofing</a:t>
            </a:r>
            <a:endParaRPr sz="1200"/>
          </a:p>
          <a:p>
            <a:pPr indent="-304800" lvl="3" marL="1828800" rtl="0" algn="l">
              <a:spcBef>
                <a:spcPts val="0"/>
              </a:spcBef>
              <a:spcAft>
                <a:spcPts val="0"/>
              </a:spcAft>
              <a:buSzPts val="1200"/>
              <a:buAutoNum type="arabicPeriod"/>
            </a:pPr>
            <a:r>
              <a:rPr lang="en" sz="1200"/>
              <a:t>Capture ATM track 1&amp;2 data and valid PIN using a skimming device</a:t>
            </a:r>
            <a:endParaRPr sz="1200"/>
          </a:p>
          <a:p>
            <a:pPr indent="-304800" lvl="3" marL="1828800" rtl="0" algn="l">
              <a:spcBef>
                <a:spcPts val="0"/>
              </a:spcBef>
              <a:spcAft>
                <a:spcPts val="0"/>
              </a:spcAft>
              <a:buSzPts val="1200"/>
              <a:buAutoNum type="arabicPeriod"/>
            </a:pPr>
            <a:r>
              <a:rPr lang="en" sz="1200"/>
              <a:t>Buy data and PINs from black market</a:t>
            </a:r>
            <a:endParaRPr sz="1200"/>
          </a:p>
          <a:p>
            <a:pPr indent="-304800" lvl="0" marL="457200" rtl="0" algn="l">
              <a:spcBef>
                <a:spcPts val="0"/>
              </a:spcBef>
              <a:spcAft>
                <a:spcPts val="0"/>
              </a:spcAft>
              <a:buSzPts val="1200"/>
              <a:buAutoNum type="arabicPeriod"/>
            </a:pPr>
            <a:r>
              <a:rPr lang="en" sz="1200"/>
              <a:t>Capture/guess ATM data from online banking site</a:t>
            </a:r>
            <a:endParaRPr sz="1200"/>
          </a:p>
          <a:p>
            <a:pPr indent="-304800" lvl="0" marL="457200" rtl="0" algn="l">
              <a:spcBef>
                <a:spcPts val="0"/>
              </a:spcBef>
              <a:spcAft>
                <a:spcPts val="0"/>
              </a:spcAft>
              <a:buSzPts val="1200"/>
              <a:buAutoNum type="arabicPeriod"/>
            </a:pPr>
            <a:r>
              <a:rPr lang="en" sz="1200"/>
              <a:t>Capture/guess ATM data through ATM software vulnerability</a:t>
            </a:r>
            <a:endParaRPr sz="1200"/>
          </a:p>
          <a:p>
            <a:pPr indent="-304800" lvl="0" marL="457200" rtl="0" algn="l">
              <a:spcBef>
                <a:spcPts val="0"/>
              </a:spcBef>
              <a:spcAft>
                <a:spcPts val="0"/>
              </a:spcAft>
              <a:buSzPts val="1200"/>
              <a:buAutoNum type="arabicPeriod"/>
            </a:pPr>
            <a:r>
              <a:rPr lang="en" sz="1200"/>
              <a:t>Get valid card in someone else’s name (id theft)</a:t>
            </a:r>
            <a:endParaRPr sz="1200"/>
          </a:p>
          <a:p>
            <a:pPr indent="-304800" lvl="0" marL="457200" rtl="0" algn="l">
              <a:spcBef>
                <a:spcPts val="0"/>
              </a:spcBef>
              <a:spcAft>
                <a:spcPts val="0"/>
              </a:spcAft>
              <a:buSzPts val="1200"/>
              <a:buAutoNum type="arabicPeriod"/>
            </a:pPr>
            <a:r>
              <a:rPr lang="en" sz="1200"/>
              <a:t>...</a:t>
            </a:r>
            <a:endParaRPr sz="1200"/>
          </a:p>
        </p:txBody>
      </p:sp>
      <p:sp>
        <p:nvSpPr>
          <p:cNvPr id="116" name="Google Shape;116;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22" name="Google Shape;122;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difficulties do cyclic component dependencies lead to in an architecture?</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What can be done to break cyclic dependencies?</a:t>
            </a:r>
            <a:endParaRPr b="1"/>
          </a:p>
        </p:txBody>
      </p:sp>
      <p:sp>
        <p:nvSpPr>
          <p:cNvPr id="123" name="Google Shape;123;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29" name="Google Shape;129;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difficulties do cyclic component dependencies lead to in an architecture?</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Char char="●"/>
            </a:pPr>
            <a:r>
              <a:rPr lang="en" sz="2400"/>
              <a:t>Components that contain circular dependencies are much more difficult to test and maintain. </a:t>
            </a:r>
            <a:endParaRPr sz="2400"/>
          </a:p>
          <a:p>
            <a:pPr indent="-342900" lvl="1" marL="914400" rtl="0" algn="l">
              <a:spcBef>
                <a:spcPts val="0"/>
              </a:spcBef>
              <a:spcAft>
                <a:spcPts val="0"/>
              </a:spcAft>
              <a:buSzPts val="1800"/>
              <a:buChar char="○"/>
            </a:pPr>
            <a:r>
              <a:rPr lang="en" sz="1800"/>
              <a:t>They are tightly coupled to the interface of the others.</a:t>
            </a:r>
            <a:endParaRPr sz="1800"/>
          </a:p>
          <a:p>
            <a:pPr indent="-342900" lvl="1" marL="914400" rtl="0" algn="l">
              <a:spcBef>
                <a:spcPts val="0"/>
              </a:spcBef>
              <a:spcAft>
                <a:spcPts val="0"/>
              </a:spcAft>
              <a:buSzPts val="1800"/>
              <a:buChar char="○"/>
            </a:pPr>
            <a:r>
              <a:rPr lang="en" sz="1800"/>
              <a:t>For testing, a usual strategy is to use “leveling” to test.</a:t>
            </a:r>
            <a:endParaRPr sz="1800"/>
          </a:p>
          <a:p>
            <a:pPr indent="-342900" lvl="2" marL="1371600" rtl="0" algn="l">
              <a:spcBef>
                <a:spcPts val="0"/>
              </a:spcBef>
              <a:spcAft>
                <a:spcPts val="0"/>
              </a:spcAft>
              <a:buSzPts val="1800"/>
              <a:buChar char="■"/>
            </a:pPr>
            <a:r>
              <a:rPr lang="en" sz="1800"/>
              <a:t>Test components that have no dependencies first, then once you have confidence in them, test components that depend only on those components. </a:t>
            </a:r>
            <a:endParaRPr sz="1800"/>
          </a:p>
          <a:p>
            <a:pPr indent="-342900" lvl="1" marL="914400" rtl="0" algn="l">
              <a:spcBef>
                <a:spcPts val="0"/>
              </a:spcBef>
              <a:spcAft>
                <a:spcPts val="0"/>
              </a:spcAft>
              <a:buSzPts val="1800"/>
              <a:buChar char="○"/>
            </a:pPr>
            <a:r>
              <a:rPr lang="en" sz="1800"/>
              <a:t>If you have circular dependencies, it is much more difficult to test in this way. We have to examine the behavior of all of these components simultaneously.</a:t>
            </a:r>
            <a:endParaRPr sz="2400"/>
          </a:p>
        </p:txBody>
      </p:sp>
      <p:sp>
        <p:nvSpPr>
          <p:cNvPr id="130" name="Google Shape;130;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3</a:t>
            </a:r>
            <a:endParaRPr/>
          </a:p>
        </p:txBody>
      </p:sp>
      <p:sp>
        <p:nvSpPr>
          <p:cNvPr id="136" name="Google Shape;136;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difficulties do cyclic component dependencies lead to in an architecture?</a:t>
            </a:r>
            <a:endParaRPr b="1" sz="2400"/>
          </a:p>
          <a:p>
            <a:pPr indent="0" lvl="0" marL="0" rtl="0" algn="l">
              <a:spcBef>
                <a:spcPts val="0"/>
              </a:spcBef>
              <a:spcAft>
                <a:spcPts val="0"/>
              </a:spcAft>
              <a:buNone/>
            </a:pPr>
            <a:r>
              <a:t/>
            </a:r>
            <a:endParaRPr sz="1800"/>
          </a:p>
          <a:p>
            <a:pPr indent="-381000" lvl="0" marL="457200" rtl="0" algn="l">
              <a:spcBef>
                <a:spcPts val="0"/>
              </a:spcBef>
              <a:spcAft>
                <a:spcPts val="0"/>
              </a:spcAft>
              <a:buSzPts val="2400"/>
              <a:buChar char="●"/>
            </a:pPr>
            <a:r>
              <a:rPr lang="en" sz="2400"/>
              <a:t>F</a:t>
            </a:r>
            <a:r>
              <a:rPr lang="en" sz="2400"/>
              <a:t>or maintenance, it is often difficult to modify one of the cyclically connected components without changing all of the components in the cycle. </a:t>
            </a:r>
            <a:endParaRPr sz="2400"/>
          </a:p>
          <a:p>
            <a:pPr indent="-342900" lvl="1" marL="914400" rtl="0" algn="l">
              <a:spcBef>
                <a:spcPts val="0"/>
              </a:spcBef>
              <a:spcAft>
                <a:spcPts val="0"/>
              </a:spcAft>
              <a:buSzPts val="1800"/>
              <a:buChar char="○"/>
            </a:pPr>
            <a:r>
              <a:rPr lang="en" sz="1800"/>
              <a:t>This can be problematic if the components containing the cyclic references reside in multiple packages. </a:t>
            </a:r>
            <a:endParaRPr sz="1800"/>
          </a:p>
          <a:p>
            <a:pPr indent="-342900" lvl="1" marL="914400" rtl="0" algn="l">
              <a:spcBef>
                <a:spcPts val="0"/>
              </a:spcBef>
              <a:spcAft>
                <a:spcPts val="0"/>
              </a:spcAft>
              <a:buSzPts val="1800"/>
              <a:buChar char="○"/>
            </a:pPr>
            <a:r>
              <a:rPr lang="en" sz="1800"/>
              <a:t>For versioning, if components mutually depend then they must be installed and updated simultaneously.</a:t>
            </a:r>
            <a:endParaRPr sz="1800"/>
          </a:p>
          <a:p>
            <a:pPr indent="-381000" lvl="0" marL="457200" rtl="0" algn="l">
              <a:spcBef>
                <a:spcPts val="0"/>
              </a:spcBef>
              <a:spcAft>
                <a:spcPts val="0"/>
              </a:spcAft>
              <a:buSzPts val="2400"/>
              <a:buChar char="●"/>
            </a:pPr>
            <a:r>
              <a:rPr lang="en" sz="2400"/>
              <a:t>The same thing is true for compilation. A change in one triggers compilation of all others.</a:t>
            </a:r>
            <a:endParaRPr sz="2400"/>
          </a:p>
          <a:p>
            <a:pPr indent="0" lvl="0" marL="0" rtl="0" algn="l">
              <a:spcBef>
                <a:spcPts val="0"/>
              </a:spcBef>
              <a:spcAft>
                <a:spcPts val="0"/>
              </a:spcAft>
              <a:buNone/>
            </a:pPr>
            <a:r>
              <a:t/>
            </a:r>
            <a:endParaRPr sz="2400"/>
          </a:p>
        </p:txBody>
      </p:sp>
      <p:sp>
        <p:nvSpPr>
          <p:cNvPr id="137" name="Google Shape;137;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Cyclic Example (Bad)</a:t>
            </a:r>
            <a:endParaRPr/>
          </a:p>
        </p:txBody>
      </p:sp>
      <p:sp>
        <p:nvSpPr>
          <p:cNvPr id="143" name="Google Shape;143;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4" name="Google Shape;144;p22"/>
          <p:cNvPicPr preferRelativeResize="0"/>
          <p:nvPr/>
        </p:nvPicPr>
        <p:blipFill>
          <a:blip r:embed="rId3">
            <a:alphaModFix/>
          </a:blip>
          <a:stretch>
            <a:fillRect/>
          </a:stretch>
        </p:blipFill>
        <p:spPr>
          <a:xfrm>
            <a:off x="356175" y="1656700"/>
            <a:ext cx="5567075" cy="3818175"/>
          </a:xfrm>
          <a:prstGeom prst="rect">
            <a:avLst/>
          </a:prstGeom>
          <a:noFill/>
          <a:ln>
            <a:noFill/>
          </a:ln>
        </p:spPr>
      </p:pic>
      <p:sp>
        <p:nvSpPr>
          <p:cNvPr id="145" name="Google Shape;145;p22"/>
          <p:cNvSpPr txBox="1"/>
          <p:nvPr/>
        </p:nvSpPr>
        <p:spPr>
          <a:xfrm>
            <a:off x="5997550" y="1772300"/>
            <a:ext cx="2689200" cy="445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Release:</a:t>
            </a:r>
            <a:endParaRPr/>
          </a:p>
          <a:p>
            <a:pPr indent="-317500" lvl="0" marL="457200" rtl="0" algn="l">
              <a:spcBef>
                <a:spcPts val="0"/>
              </a:spcBef>
              <a:spcAft>
                <a:spcPts val="0"/>
              </a:spcAft>
              <a:buSzPts val="1400"/>
              <a:buChar char="●"/>
            </a:pPr>
            <a:r>
              <a:rPr lang="en"/>
              <a:t>Must be simultaneous with MyApplication.</a:t>
            </a:r>
            <a:endParaRPr/>
          </a:p>
          <a:p>
            <a:pPr indent="-317500" lvl="0" marL="457200" rtl="0" algn="l">
              <a:spcBef>
                <a:spcPts val="0"/>
              </a:spcBef>
              <a:spcAft>
                <a:spcPts val="0"/>
              </a:spcAft>
              <a:buSzPts val="1400"/>
              <a:buChar char="●"/>
            </a:pPr>
            <a:r>
              <a:rPr lang="en"/>
              <a:t>But this means MyTasks must also be coordinated (it is a dependency of MyApplication and depends on MyDialogs).</a:t>
            </a:r>
            <a:endParaRPr/>
          </a:p>
          <a:p>
            <a:pPr indent="-317500" lvl="0" marL="457200" rtl="0" algn="l">
              <a:spcBef>
                <a:spcPts val="0"/>
              </a:spcBef>
              <a:spcAft>
                <a:spcPts val="0"/>
              </a:spcAft>
              <a:buSzPts val="1400"/>
              <a:buChar char="●"/>
            </a:pPr>
            <a:r>
              <a:rPr lang="en"/>
              <a:t>This means that it must also be coordinated with Task and Database (dependencies of MyTasks).</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Testing:</a:t>
            </a:r>
            <a:endParaRPr/>
          </a:p>
          <a:p>
            <a:pPr indent="-317500" lvl="0" marL="457200" rtl="0" algn="l">
              <a:spcBef>
                <a:spcPts val="0"/>
              </a:spcBef>
              <a:spcAft>
                <a:spcPts val="0"/>
              </a:spcAft>
              <a:buSzPts val="1400"/>
              <a:buChar char="●"/>
            </a:pPr>
            <a:r>
              <a:rPr lang="en"/>
              <a:t>MyDialogs requires MyApplication, so…</a:t>
            </a:r>
            <a:endParaRPr/>
          </a:p>
          <a:p>
            <a:pPr indent="-317500" lvl="0" marL="457200" rtl="0" algn="l">
              <a:spcBef>
                <a:spcPts val="0"/>
              </a:spcBef>
              <a:spcAft>
                <a:spcPts val="0"/>
              </a:spcAft>
              <a:buSzPts val="1400"/>
              <a:buChar char="●"/>
            </a:pPr>
            <a:r>
              <a:rPr b="1" lang="en"/>
              <a:t>MyDialogs is dependent on all packages(!) for testing!</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Fixing Circular Dependencies</a:t>
            </a:r>
            <a:endParaRPr/>
          </a:p>
        </p:txBody>
      </p:sp>
      <p:sp>
        <p:nvSpPr>
          <p:cNvPr id="151" name="Google Shape;151;p2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Apply the Dependency Inversion Principle.</a:t>
            </a:r>
            <a:endParaRPr sz="2400"/>
          </a:p>
          <a:p>
            <a:pPr indent="-355600" lvl="1" marL="914400" rtl="0" algn="l">
              <a:spcBef>
                <a:spcPts val="0"/>
              </a:spcBef>
              <a:spcAft>
                <a:spcPts val="0"/>
              </a:spcAft>
              <a:buSzPts val="2000"/>
              <a:buChar char="○"/>
            </a:pPr>
            <a:r>
              <a:rPr lang="en" sz="2000"/>
              <a:t>Create an abstract class with the interface MyDialogs needs.</a:t>
            </a:r>
            <a:endParaRPr sz="2000"/>
          </a:p>
          <a:p>
            <a:pPr indent="-355600" lvl="1" marL="914400" rtl="0" algn="l">
              <a:spcBef>
                <a:spcPts val="0"/>
              </a:spcBef>
              <a:spcAft>
                <a:spcPts val="0"/>
              </a:spcAft>
              <a:buSzPts val="2000"/>
              <a:buChar char="○"/>
            </a:pPr>
            <a:r>
              <a:rPr lang="en" sz="2000"/>
              <a:t>Put the class into MyDialogs</a:t>
            </a:r>
            <a:endParaRPr sz="2000"/>
          </a:p>
          <a:p>
            <a:pPr indent="-355600" lvl="1" marL="914400" rtl="0" algn="l">
              <a:spcBef>
                <a:spcPts val="0"/>
              </a:spcBef>
              <a:spcAft>
                <a:spcPts val="0"/>
              </a:spcAft>
              <a:buSzPts val="2000"/>
              <a:buChar char="○"/>
            </a:pPr>
            <a:r>
              <a:rPr lang="en" sz="2000"/>
              <a:t>Inherit into MyApplication.</a:t>
            </a:r>
            <a:endParaRPr sz="2000"/>
          </a:p>
          <a:p>
            <a:pPr indent="-355600" lvl="1" marL="914400" rtl="0" algn="l">
              <a:spcBef>
                <a:spcPts val="0"/>
              </a:spcBef>
              <a:spcAft>
                <a:spcPts val="0"/>
              </a:spcAft>
              <a:buSzPts val="2000"/>
              <a:buChar char="○"/>
            </a:pPr>
            <a:r>
              <a:rPr lang="en" sz="2000"/>
              <a:t>Reverses the dependency, breaking the cycle. </a:t>
            </a:r>
            <a:endParaRPr sz="2000"/>
          </a:p>
        </p:txBody>
      </p:sp>
      <p:sp>
        <p:nvSpPr>
          <p:cNvPr id="152" name="Google Shape;152;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3" name="Google Shape;153;p23"/>
          <p:cNvPicPr preferRelativeResize="0"/>
          <p:nvPr/>
        </p:nvPicPr>
        <p:blipFill>
          <a:blip r:embed="rId3">
            <a:alphaModFix/>
          </a:blip>
          <a:stretch>
            <a:fillRect/>
          </a:stretch>
        </p:blipFill>
        <p:spPr>
          <a:xfrm>
            <a:off x="4361825" y="1855728"/>
            <a:ext cx="4449999" cy="340687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Package Refactoring</a:t>
            </a:r>
            <a:endParaRPr/>
          </a:p>
        </p:txBody>
      </p:sp>
      <p:sp>
        <p:nvSpPr>
          <p:cNvPr id="159" name="Google Shape;159;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Can also create third package with class(es) that both MyApplication and MyDialog depend on.</a:t>
            </a:r>
            <a:endParaRPr/>
          </a:p>
          <a:p>
            <a:pPr indent="-419100" lvl="0" marL="457200" rtl="0" algn="l">
              <a:spcBef>
                <a:spcPts val="0"/>
              </a:spcBef>
              <a:spcAft>
                <a:spcPts val="0"/>
              </a:spcAft>
              <a:buSzPts val="3000"/>
              <a:buChar char="●"/>
            </a:pPr>
            <a:r>
              <a:rPr lang="en"/>
              <a:t>Package contents and dependency hierarchy must be actively managed and refactored.</a:t>
            </a:r>
            <a:endParaRPr/>
          </a:p>
          <a:p>
            <a:pPr indent="-381000" lvl="1" marL="914400" rtl="0" algn="l">
              <a:spcBef>
                <a:spcPts val="0"/>
              </a:spcBef>
              <a:spcAft>
                <a:spcPts val="0"/>
              </a:spcAft>
              <a:buSzPts val="2400"/>
              <a:buChar char="○"/>
            </a:pPr>
            <a:r>
              <a:rPr lang="en"/>
              <a:t>Dependencies will change as system expands.</a:t>
            </a:r>
            <a:endParaRPr/>
          </a:p>
          <a:p>
            <a:pPr indent="-381000" lvl="1" marL="914400" rtl="0" algn="l">
              <a:spcBef>
                <a:spcPts val="0"/>
              </a:spcBef>
              <a:spcAft>
                <a:spcPts val="0"/>
              </a:spcAft>
              <a:buSzPts val="2400"/>
              <a:buChar char="○"/>
            </a:pPr>
            <a:r>
              <a:rPr lang="en"/>
              <a:t>Circular dependencies must be pruned out.</a:t>
            </a:r>
            <a:endParaRPr/>
          </a:p>
          <a:p>
            <a:pPr indent="-381000" lvl="1" marL="914400" rtl="0" algn="l">
              <a:spcBef>
                <a:spcPts val="0"/>
              </a:spcBef>
              <a:spcAft>
                <a:spcPts val="0"/>
              </a:spcAft>
              <a:buSzPts val="2400"/>
              <a:buChar char="○"/>
            </a:pPr>
            <a:r>
              <a:rPr lang="en"/>
              <a:t>Coordinating this movement is important job for architect.</a:t>
            </a:r>
            <a:endParaRPr/>
          </a:p>
        </p:txBody>
      </p:sp>
      <p:sp>
        <p:nvSpPr>
          <p:cNvPr id="160" name="Google Shape;160;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66" name="Google Shape;166;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RPCs and messaging schemes are inter-process communication mechanisms. </a:t>
            </a:r>
            <a:endParaRPr b="1"/>
          </a:p>
          <a:p>
            <a:pPr indent="0" lvl="0" marL="0" rtl="0" algn="l">
              <a:spcBef>
                <a:spcPts val="0"/>
              </a:spcBef>
              <a:spcAft>
                <a:spcPts val="0"/>
              </a:spcAft>
              <a:buNone/>
            </a:pPr>
            <a:r>
              <a:rPr b="1" lang="en"/>
              <a:t>For one process with multiple threads:	</a:t>
            </a:r>
            <a:endParaRPr b="1"/>
          </a:p>
          <a:p>
            <a:pPr indent="0" lvl="0" marL="0" rtl="0" algn="l">
              <a:spcBef>
                <a:spcPts val="0"/>
              </a:spcBef>
              <a:spcAft>
                <a:spcPts val="0"/>
              </a:spcAft>
              <a:buNone/>
            </a:pPr>
            <a:r>
              <a:t/>
            </a:r>
            <a:endParaRPr b="1"/>
          </a:p>
          <a:p>
            <a:pPr indent="-381000" lvl="0" marL="457200" rtl="0" algn="l">
              <a:spcBef>
                <a:spcPts val="0"/>
              </a:spcBef>
              <a:spcAft>
                <a:spcPts val="0"/>
              </a:spcAft>
              <a:buSzPts val="2400"/>
              <a:buAutoNum type="arabicPeriod"/>
            </a:pPr>
            <a:r>
              <a:rPr b="1" lang="en" sz="2400"/>
              <a:t>Are there analogous concepts to RPCs and messaging between threads?</a:t>
            </a:r>
            <a:endParaRPr b="1" sz="2400"/>
          </a:p>
          <a:p>
            <a:pPr indent="-381000" lvl="0" marL="457200" rtl="0" algn="l">
              <a:spcBef>
                <a:spcPts val="0"/>
              </a:spcBef>
              <a:spcAft>
                <a:spcPts val="0"/>
              </a:spcAft>
              <a:buSzPts val="2400"/>
              <a:buAutoNum type="arabicPeriod"/>
            </a:pPr>
            <a:r>
              <a:rPr b="1" lang="en" sz="2400"/>
              <a:t>Describe an additional means of communication that is available between threads.</a:t>
            </a:r>
            <a:endParaRPr b="1" sz="2400"/>
          </a:p>
          <a:p>
            <a:pPr indent="-381000" lvl="0" marL="457200" rtl="0" algn="l">
              <a:spcBef>
                <a:spcPts val="0"/>
              </a:spcBef>
              <a:spcAft>
                <a:spcPts val="0"/>
              </a:spcAft>
              <a:buSzPts val="2400"/>
              <a:buAutoNum type="arabicPeriod"/>
            </a:pPr>
            <a:r>
              <a:rPr b="1" lang="en" sz="2400"/>
              <a:t>Do the same benefits/drawbacks between RPCs and messaging schemes exist when considering inter-thread communication as interprocess communication?</a:t>
            </a:r>
            <a:endParaRPr b="1" sz="2400"/>
          </a:p>
        </p:txBody>
      </p:sp>
      <p:sp>
        <p:nvSpPr>
          <p:cNvPr id="167" name="Google Shape;167;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73" name="Google Shape;173;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Are there analogous concepts to RPCs and messaging between threads?</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Char char="●"/>
            </a:pPr>
            <a:r>
              <a:rPr lang="en" sz="2400"/>
              <a:t>Messaging:</a:t>
            </a:r>
            <a:endParaRPr sz="2400"/>
          </a:p>
          <a:p>
            <a:pPr indent="-342900" lvl="1" marL="914400" rtl="0" algn="l">
              <a:spcBef>
                <a:spcPts val="0"/>
              </a:spcBef>
              <a:spcAft>
                <a:spcPts val="0"/>
              </a:spcAft>
              <a:buSzPts val="1800"/>
              <a:buChar char="○"/>
            </a:pPr>
            <a:r>
              <a:rPr lang="en" sz="1800"/>
              <a:t>Constructed from semaphores (limits number of consumers for a resource).</a:t>
            </a:r>
            <a:endParaRPr sz="1800"/>
          </a:p>
          <a:p>
            <a:pPr indent="-342900" lvl="1" marL="914400" rtl="0" algn="l">
              <a:spcBef>
                <a:spcPts val="0"/>
              </a:spcBef>
              <a:spcAft>
                <a:spcPts val="0"/>
              </a:spcAft>
              <a:buSzPts val="1800"/>
              <a:buChar char="○"/>
            </a:pPr>
            <a:r>
              <a:rPr lang="en" sz="1800"/>
              <a:t>Threads communicate through event queues (send event to queue).</a:t>
            </a:r>
            <a:endParaRPr sz="1800"/>
          </a:p>
          <a:p>
            <a:pPr indent="-342900" lvl="1" marL="914400" rtl="0" algn="l">
              <a:spcBef>
                <a:spcPts val="0"/>
              </a:spcBef>
              <a:spcAft>
                <a:spcPts val="0"/>
              </a:spcAft>
              <a:buSzPts val="1800"/>
              <a:buChar char="○"/>
            </a:pPr>
            <a:r>
              <a:rPr lang="en" sz="1800"/>
              <a:t>Delivery is guaranteed, as we act within one process.</a:t>
            </a:r>
            <a:endParaRPr sz="1800"/>
          </a:p>
          <a:p>
            <a:pPr indent="-381000" lvl="0" marL="457200" rtl="0" algn="l">
              <a:spcBef>
                <a:spcPts val="0"/>
              </a:spcBef>
              <a:spcAft>
                <a:spcPts val="0"/>
              </a:spcAft>
              <a:buSzPts val="2400"/>
              <a:buChar char="●"/>
            </a:pPr>
            <a:r>
              <a:rPr lang="en" sz="2400"/>
              <a:t>RPC:</a:t>
            </a:r>
            <a:endParaRPr sz="2400"/>
          </a:p>
          <a:p>
            <a:pPr indent="-342900" lvl="1" marL="914400" rtl="0" algn="l">
              <a:spcBef>
                <a:spcPts val="0"/>
              </a:spcBef>
              <a:spcAft>
                <a:spcPts val="0"/>
              </a:spcAft>
              <a:buSzPts val="1800"/>
              <a:buChar char="○"/>
            </a:pPr>
            <a:r>
              <a:rPr lang="en" sz="1800"/>
              <a:t>No immediately analogous concept. </a:t>
            </a:r>
            <a:endParaRPr sz="1800"/>
          </a:p>
          <a:p>
            <a:pPr indent="-342900" lvl="1" marL="914400" rtl="0" algn="l">
              <a:spcBef>
                <a:spcPts val="0"/>
              </a:spcBef>
              <a:spcAft>
                <a:spcPts val="0"/>
              </a:spcAft>
              <a:buSzPts val="1800"/>
              <a:buChar char="○"/>
            </a:pPr>
            <a:r>
              <a:rPr lang="en" sz="1800"/>
              <a:t>Local procedure calls are similar, but not a means of cross-thread communication.</a:t>
            </a:r>
            <a:endParaRPr sz="1800"/>
          </a:p>
        </p:txBody>
      </p:sp>
      <p:sp>
        <p:nvSpPr>
          <p:cNvPr id="174" name="Google Shape;174;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80" name="Google Shape;180;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Describe an additional means of communication that is available between threads.</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Char char="●"/>
            </a:pPr>
            <a:r>
              <a:rPr lang="en" sz="2400"/>
              <a:t>Shared memory</a:t>
            </a:r>
            <a:endParaRPr sz="2400"/>
          </a:p>
          <a:p>
            <a:pPr indent="-342900" lvl="1" marL="914400" rtl="0" algn="l">
              <a:spcBef>
                <a:spcPts val="0"/>
              </a:spcBef>
              <a:spcAft>
                <a:spcPts val="0"/>
              </a:spcAft>
              <a:buSzPts val="1800"/>
              <a:buChar char="○"/>
            </a:pPr>
            <a:r>
              <a:rPr lang="en" sz="1800"/>
              <a:t>Threads can read and write from the same memory space. Form of message passing, indirectly causes changes to occur in other threads.</a:t>
            </a:r>
            <a:endParaRPr sz="1800"/>
          </a:p>
          <a:p>
            <a:pPr indent="-381000" lvl="0" marL="457200" rtl="0" algn="l">
              <a:spcBef>
                <a:spcPts val="0"/>
              </a:spcBef>
              <a:spcAft>
                <a:spcPts val="0"/>
              </a:spcAft>
              <a:buSzPts val="2400"/>
              <a:buChar char="●"/>
            </a:pPr>
            <a:r>
              <a:rPr lang="en" sz="2400"/>
              <a:t>Monitors</a:t>
            </a:r>
            <a:endParaRPr sz="2400"/>
          </a:p>
          <a:p>
            <a:pPr indent="-342900" lvl="1" marL="914400" rtl="0" algn="l">
              <a:lnSpc>
                <a:spcPct val="100000"/>
              </a:lnSpc>
              <a:spcBef>
                <a:spcPts val="0"/>
              </a:spcBef>
              <a:spcAft>
                <a:spcPts val="0"/>
              </a:spcAft>
              <a:buSzPts val="1800"/>
              <a:buChar char="○"/>
            </a:pPr>
            <a:r>
              <a:rPr lang="en" sz="1800"/>
              <a:t>In Java, objects have a monitor that ensures that only one thread can execute a critical section of code at a time.</a:t>
            </a:r>
            <a:endParaRPr sz="1800"/>
          </a:p>
          <a:p>
            <a:pPr indent="-342900" lvl="2" marL="1371600" rtl="0" algn="l">
              <a:lnSpc>
                <a:spcPct val="100000"/>
              </a:lnSpc>
              <a:spcBef>
                <a:spcPts val="0"/>
              </a:spcBef>
              <a:spcAft>
                <a:spcPts val="0"/>
              </a:spcAft>
              <a:buSzPts val="1800"/>
              <a:buChar char="■"/>
            </a:pPr>
            <a:r>
              <a:rPr b="1" lang="en" sz="1800"/>
              <a:t>wait()</a:t>
            </a:r>
            <a:r>
              <a:rPr lang="en" sz="1800"/>
              <a:t> tells calling thread to give up monitor and go to sleep until some other thread enters the same monitor and call notify.</a:t>
            </a:r>
            <a:endParaRPr sz="1800"/>
          </a:p>
          <a:p>
            <a:pPr indent="-342900" lvl="2" marL="1371600" rtl="0" algn="l">
              <a:lnSpc>
                <a:spcPct val="100000"/>
              </a:lnSpc>
              <a:spcBef>
                <a:spcPts val="0"/>
              </a:spcBef>
              <a:spcAft>
                <a:spcPts val="0"/>
              </a:spcAft>
              <a:buSzPts val="1800"/>
              <a:buChar char="■"/>
            </a:pPr>
            <a:r>
              <a:rPr b="1" lang="en" sz="1800"/>
              <a:t>notify()</a:t>
            </a:r>
            <a:r>
              <a:rPr lang="en" sz="1800"/>
              <a:t> wakes up a thread that called wait() on same object.</a:t>
            </a:r>
            <a:endParaRPr sz="1800"/>
          </a:p>
          <a:p>
            <a:pPr indent="-342900" lvl="2" marL="1371600" rtl="0" algn="l">
              <a:lnSpc>
                <a:spcPct val="100000"/>
              </a:lnSpc>
              <a:spcBef>
                <a:spcPts val="0"/>
              </a:spcBef>
              <a:spcAft>
                <a:spcPts val="0"/>
              </a:spcAft>
              <a:buSzPts val="1800"/>
              <a:buChar char="■"/>
            </a:pPr>
            <a:r>
              <a:rPr b="1" lang="en" sz="1800"/>
              <a:t>notifyAll()</a:t>
            </a:r>
            <a:r>
              <a:rPr lang="en" sz="1800"/>
              <a:t> wakes up all the threads that called wait() on same object.</a:t>
            </a:r>
            <a:br>
              <a:rPr lang="en" sz="1800"/>
            </a:br>
            <a:endParaRPr sz="1800"/>
          </a:p>
        </p:txBody>
      </p:sp>
      <p:sp>
        <p:nvSpPr>
          <p:cNvPr id="181" name="Google Shape;181;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Final...</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150 </a:t>
            </a:r>
            <a:r>
              <a:rPr lang="en"/>
              <a:t>minutes: December 11, 9:00 - 11:30</a:t>
            </a:r>
            <a:endParaRPr/>
          </a:p>
          <a:p>
            <a:pPr indent="-419100" lvl="0" marL="457200" rtl="0" algn="l">
              <a:spcBef>
                <a:spcPts val="0"/>
              </a:spcBef>
              <a:spcAft>
                <a:spcPts val="0"/>
              </a:spcAft>
              <a:buSzPts val="3000"/>
              <a:buChar char="●"/>
            </a:pPr>
            <a:r>
              <a:rPr lang="en"/>
              <a:t>In this room!</a:t>
            </a:r>
            <a:endParaRPr/>
          </a:p>
          <a:p>
            <a:pPr indent="-419100" lvl="0" marL="457200" rtl="0" algn="l">
              <a:spcBef>
                <a:spcPts val="0"/>
              </a:spcBef>
              <a:spcAft>
                <a:spcPts val="0"/>
              </a:spcAft>
              <a:buSzPts val="3000"/>
              <a:buChar char="●"/>
            </a:pPr>
            <a:r>
              <a:rPr lang="en"/>
              <a:t>Closed book, no notes!</a:t>
            </a:r>
            <a:endParaRPr/>
          </a:p>
          <a:p>
            <a:pPr indent="-419100" lvl="0" marL="457200" rtl="0" algn="l">
              <a:spcBef>
                <a:spcPts val="0"/>
              </a:spcBef>
              <a:spcAft>
                <a:spcPts val="0"/>
              </a:spcAft>
              <a:buSzPts val="3000"/>
              <a:buChar char="●"/>
            </a:pPr>
            <a:r>
              <a:rPr lang="en"/>
              <a:t>Graded on quality of answers, not how much you wrote.</a:t>
            </a:r>
            <a:endParaRPr/>
          </a:p>
          <a:p>
            <a:pPr indent="-419100" lvl="0" marL="457200" rtl="0" algn="l">
              <a:spcBef>
                <a:spcPts val="0"/>
              </a:spcBef>
              <a:spcAft>
                <a:spcPts val="0"/>
              </a:spcAft>
              <a:buSzPts val="3000"/>
              <a:buChar char="●"/>
            </a:pPr>
            <a:r>
              <a:rPr lang="en"/>
              <a:t>Very similar in format to the practice final and midterm.</a:t>
            </a:r>
            <a:endParaRPr/>
          </a:p>
          <a:p>
            <a:pPr indent="-419100" lvl="0" marL="457200" rtl="0" algn="l">
              <a:spcBef>
                <a:spcPts val="0"/>
              </a:spcBef>
              <a:spcAft>
                <a:spcPts val="0"/>
              </a:spcAft>
              <a:buSzPts val="3000"/>
              <a:buChar char="●"/>
            </a:pPr>
            <a:r>
              <a:rPr lang="en"/>
              <a:t>Not cumulative!</a:t>
            </a:r>
            <a:endParaRPr/>
          </a:p>
          <a:p>
            <a:pPr indent="-419100" lvl="0" marL="457200" rtl="0" algn="l">
              <a:spcBef>
                <a:spcPts val="0"/>
              </a:spcBef>
              <a:spcAft>
                <a:spcPts val="0"/>
              </a:spcAft>
              <a:buSzPts val="3000"/>
              <a:buChar char="●"/>
            </a:pPr>
            <a:r>
              <a:rPr lang="en"/>
              <a:t>Study your homework.</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87" name="Google Shape;187;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Describe an additional means of communication that is available between threads.</a:t>
            </a:r>
            <a:endParaRPr b="1" sz="2400"/>
          </a:p>
          <a:p>
            <a:pPr indent="-381000" lvl="0" marL="457200" marR="0" rtl="0" algn="l">
              <a:lnSpc>
                <a:spcPct val="100000"/>
              </a:lnSpc>
              <a:spcBef>
                <a:spcPts val="0"/>
              </a:spcBef>
              <a:spcAft>
                <a:spcPts val="0"/>
              </a:spcAft>
              <a:buClr>
                <a:schemeClr val="dk1"/>
              </a:buClr>
              <a:buSzPts val="2400"/>
              <a:buFont typeface="Arial"/>
              <a:buChar char="●"/>
            </a:pPr>
            <a:r>
              <a:rPr lang="en" sz="2400"/>
              <a:t>Monitors</a:t>
            </a:r>
            <a:endParaRPr sz="1800"/>
          </a:p>
          <a:p>
            <a:pPr indent="-342900" lvl="1" marL="914400" rtl="0" algn="l">
              <a:spcBef>
                <a:spcPts val="0"/>
              </a:spcBef>
              <a:spcAft>
                <a:spcPts val="0"/>
              </a:spcAft>
              <a:buSzPts val="1800"/>
              <a:buChar char="○"/>
            </a:pPr>
            <a:r>
              <a:rPr lang="en" sz="1800"/>
              <a:t>wait() tells calling thread to give up monitor and go to sleep until some other thread enters the same monitor and call notify.</a:t>
            </a:r>
            <a:endParaRPr sz="1800"/>
          </a:p>
          <a:p>
            <a:pPr indent="-342900" lvl="1" marL="914400" rtl="0" algn="l">
              <a:spcBef>
                <a:spcPts val="0"/>
              </a:spcBef>
              <a:spcAft>
                <a:spcPts val="0"/>
              </a:spcAft>
              <a:buSzPts val="1800"/>
              <a:buChar char="○"/>
            </a:pPr>
            <a:r>
              <a:rPr lang="en" sz="1800"/>
              <a:t>notify() wakes up a thread that called wait() on same object.</a:t>
            </a:r>
            <a:endParaRPr sz="1800"/>
          </a:p>
          <a:p>
            <a:pPr indent="-342900" lvl="1" marL="914400" rtl="0" algn="l">
              <a:spcBef>
                <a:spcPts val="0"/>
              </a:spcBef>
              <a:spcAft>
                <a:spcPts val="0"/>
              </a:spcAft>
              <a:buSzPts val="1800"/>
              <a:buChar char="○"/>
            </a:pPr>
            <a:r>
              <a:rPr lang="en" sz="1800"/>
              <a:t>notifyAll() wakes up all the threads that called wait() on same object.</a:t>
            </a:r>
            <a:endParaRPr sz="1800"/>
          </a:p>
          <a:p>
            <a:pPr indent="-342900" lvl="2" marL="1371600" rtl="0" algn="l">
              <a:spcBef>
                <a:spcPts val="0"/>
              </a:spcBef>
              <a:spcAft>
                <a:spcPts val="0"/>
              </a:spcAft>
              <a:buSzPts val="1800"/>
              <a:buChar char="■"/>
            </a:pPr>
            <a:r>
              <a:rPr lang="en" sz="1800"/>
              <a:t>Threads enter to acquire lock.</a:t>
            </a:r>
            <a:endParaRPr sz="1800"/>
          </a:p>
          <a:p>
            <a:pPr indent="-342900" lvl="2" marL="1371600" rtl="0" algn="l">
              <a:spcBef>
                <a:spcPts val="0"/>
              </a:spcBef>
              <a:spcAft>
                <a:spcPts val="0"/>
              </a:spcAft>
              <a:buSzPts val="1800"/>
              <a:buChar char="■"/>
            </a:pPr>
            <a:r>
              <a:rPr lang="en" sz="1800"/>
              <a:t>Lock is acquired by one thread.</a:t>
            </a:r>
            <a:endParaRPr sz="1800"/>
          </a:p>
          <a:p>
            <a:pPr indent="-342900" lvl="2" marL="1371600" rtl="0" algn="l">
              <a:spcBef>
                <a:spcPts val="0"/>
              </a:spcBef>
              <a:spcAft>
                <a:spcPts val="0"/>
              </a:spcAft>
              <a:buSzPts val="1800"/>
              <a:buChar char="■"/>
            </a:pPr>
            <a:r>
              <a:rPr lang="en" sz="1800"/>
              <a:t>Now, thread goes to waiting state if you call wait() method on the object. Otherwise it releases the lock and exits.</a:t>
            </a:r>
            <a:endParaRPr sz="1800"/>
          </a:p>
          <a:p>
            <a:pPr indent="-342900" lvl="2" marL="1371600" rtl="0" algn="l">
              <a:spcBef>
                <a:spcPts val="0"/>
              </a:spcBef>
              <a:spcAft>
                <a:spcPts val="0"/>
              </a:spcAft>
              <a:buSzPts val="1800"/>
              <a:buChar char="■"/>
            </a:pPr>
            <a:r>
              <a:rPr lang="en" sz="1800"/>
              <a:t>If you call notify() or notifyAll() method, thread moves to the notified state (runnable state).</a:t>
            </a:r>
            <a:endParaRPr sz="1800"/>
          </a:p>
          <a:p>
            <a:pPr indent="-342900" lvl="2" marL="1371600" rtl="0" algn="l">
              <a:spcBef>
                <a:spcPts val="0"/>
              </a:spcBef>
              <a:spcAft>
                <a:spcPts val="0"/>
              </a:spcAft>
              <a:buSzPts val="1800"/>
              <a:buChar char="■"/>
            </a:pPr>
            <a:r>
              <a:rPr lang="en" sz="1800"/>
              <a:t>Now thread is available to acquire lock.</a:t>
            </a:r>
            <a:endParaRPr sz="1800"/>
          </a:p>
          <a:p>
            <a:pPr indent="-342900" lvl="2" marL="1371600" rtl="0" algn="l">
              <a:spcBef>
                <a:spcPts val="0"/>
              </a:spcBef>
              <a:spcAft>
                <a:spcPts val="0"/>
              </a:spcAft>
              <a:buSzPts val="1800"/>
              <a:buChar char="■"/>
            </a:pPr>
            <a:r>
              <a:rPr lang="en" sz="1800"/>
              <a:t>After completion of the task, thread releases the lock and exits the monitor state of the object.</a:t>
            </a:r>
            <a:br>
              <a:rPr lang="en" sz="1800"/>
            </a:br>
            <a:endParaRPr sz="1800"/>
          </a:p>
        </p:txBody>
      </p:sp>
      <p:sp>
        <p:nvSpPr>
          <p:cNvPr id="188" name="Google Shape;188;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194" name="Google Shape;194;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Describe an additional means of communication that is available between threads.</a:t>
            </a:r>
            <a:endParaRPr b="1" sz="2400"/>
          </a:p>
          <a:p>
            <a:pPr indent="0" lvl="0" marL="0" rtl="0" algn="l">
              <a:spcBef>
                <a:spcPts val="0"/>
              </a:spcBef>
              <a:spcAft>
                <a:spcPts val="0"/>
              </a:spcAft>
              <a:buNone/>
            </a:pPr>
            <a:r>
              <a:t/>
            </a:r>
            <a:endParaRPr b="1" sz="2400"/>
          </a:p>
          <a:p>
            <a:pPr indent="-381000" lvl="0" marL="457200" marR="0" rtl="0" algn="l">
              <a:lnSpc>
                <a:spcPct val="100000"/>
              </a:lnSpc>
              <a:spcBef>
                <a:spcPts val="0"/>
              </a:spcBef>
              <a:spcAft>
                <a:spcPts val="0"/>
              </a:spcAft>
              <a:buClr>
                <a:schemeClr val="dk1"/>
              </a:buClr>
              <a:buSzPts val="2400"/>
              <a:buFont typeface="Arial"/>
              <a:buChar char="●"/>
            </a:pPr>
            <a:r>
              <a:rPr lang="en" sz="2400"/>
              <a:t>Semaphores</a:t>
            </a:r>
            <a:endParaRPr sz="1800"/>
          </a:p>
          <a:p>
            <a:pPr indent="-381000" lvl="1" marL="914400" marR="0" rtl="0" algn="l">
              <a:lnSpc>
                <a:spcPct val="100000"/>
              </a:lnSpc>
              <a:spcBef>
                <a:spcPts val="0"/>
              </a:spcBef>
              <a:spcAft>
                <a:spcPts val="0"/>
              </a:spcAft>
              <a:buClr>
                <a:schemeClr val="dk1"/>
              </a:buClr>
              <a:buSzPts val="2400"/>
              <a:buFont typeface="Arial"/>
              <a:buChar char="○"/>
            </a:pPr>
            <a:r>
              <a:rPr lang="en" sz="1800"/>
              <a:t>Counter that acts as a permit for a shared resource. </a:t>
            </a:r>
            <a:endParaRPr sz="1800"/>
          </a:p>
          <a:p>
            <a:pPr indent="-381000" lvl="1" marL="914400" marR="0" rtl="0" algn="l">
              <a:lnSpc>
                <a:spcPct val="100000"/>
              </a:lnSpc>
              <a:spcBef>
                <a:spcPts val="0"/>
              </a:spcBef>
              <a:spcAft>
                <a:spcPts val="0"/>
              </a:spcAft>
              <a:buClr>
                <a:schemeClr val="dk1"/>
              </a:buClr>
              <a:buSzPts val="2400"/>
              <a:buFont typeface="Arial"/>
              <a:buChar char="○"/>
            </a:pPr>
            <a:r>
              <a:rPr lang="en" sz="1800"/>
              <a:t>When a thread gets a permit, the counter goes down.</a:t>
            </a:r>
            <a:endParaRPr sz="1800"/>
          </a:p>
          <a:p>
            <a:pPr indent="-381000" lvl="2" marL="1371600" marR="0" rtl="0" algn="l">
              <a:lnSpc>
                <a:spcPct val="100000"/>
              </a:lnSpc>
              <a:spcBef>
                <a:spcPts val="0"/>
              </a:spcBef>
              <a:spcAft>
                <a:spcPts val="0"/>
              </a:spcAft>
              <a:buClr>
                <a:schemeClr val="dk1"/>
              </a:buClr>
              <a:buSzPts val="2400"/>
              <a:buFont typeface="Arial"/>
              <a:buChar char="■"/>
            </a:pPr>
            <a:r>
              <a:rPr lang="en" sz="1800"/>
              <a:t>Otherwise, the thread will be blocked until it can get a permit.</a:t>
            </a:r>
            <a:endParaRPr sz="1800"/>
          </a:p>
          <a:p>
            <a:pPr indent="-381000" lvl="1" marL="914400" marR="0" rtl="0" algn="l">
              <a:lnSpc>
                <a:spcPct val="100000"/>
              </a:lnSpc>
              <a:spcBef>
                <a:spcPts val="0"/>
              </a:spcBef>
              <a:spcAft>
                <a:spcPts val="0"/>
              </a:spcAft>
              <a:buClr>
                <a:schemeClr val="dk1"/>
              </a:buClr>
              <a:buSzPts val="2400"/>
              <a:buFont typeface="Arial"/>
              <a:buChar char="○"/>
            </a:pPr>
            <a:r>
              <a:rPr lang="en" sz="1800"/>
              <a:t>When finished, the thread releases the semaphore </a:t>
            </a:r>
            <a:endParaRPr sz="1800"/>
          </a:p>
          <a:p>
            <a:pPr indent="-381000" lvl="2" marL="1371600" marR="0" rtl="0" algn="l">
              <a:lnSpc>
                <a:spcPct val="100000"/>
              </a:lnSpc>
              <a:spcBef>
                <a:spcPts val="0"/>
              </a:spcBef>
              <a:spcAft>
                <a:spcPts val="0"/>
              </a:spcAft>
              <a:buClr>
                <a:schemeClr val="dk1"/>
              </a:buClr>
              <a:buSzPts val="2400"/>
              <a:buFont typeface="Arial"/>
              <a:buChar char="■"/>
            </a:pPr>
            <a:r>
              <a:rPr lang="en" sz="1800"/>
              <a:t>(counter increments).</a:t>
            </a:r>
            <a:endParaRPr sz="1800"/>
          </a:p>
          <a:p>
            <a:pPr indent="-381000" lvl="1" marL="914400" marR="0" rtl="0" algn="l">
              <a:lnSpc>
                <a:spcPct val="100000"/>
              </a:lnSpc>
              <a:spcBef>
                <a:spcPts val="0"/>
              </a:spcBef>
              <a:spcAft>
                <a:spcPts val="0"/>
              </a:spcAft>
              <a:buClr>
                <a:schemeClr val="dk1"/>
              </a:buClr>
              <a:buSzPts val="2400"/>
              <a:buFont typeface="Arial"/>
              <a:buChar char="○"/>
            </a:pPr>
            <a:r>
              <a:rPr lang="en" sz="1800"/>
              <a:t>Semaphores can be used to control synchronization between threads.</a:t>
            </a:r>
            <a:br>
              <a:rPr lang="en" sz="1800"/>
            </a:br>
            <a:endParaRPr sz="1800"/>
          </a:p>
        </p:txBody>
      </p:sp>
      <p:sp>
        <p:nvSpPr>
          <p:cNvPr id="195" name="Google Shape;195;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201" name="Google Shape;201;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Do the same benefits/drawbacks between RPCs and messaging schemes exist when considering inter-thread communication as interprocess communication?</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Char char="●"/>
            </a:pPr>
            <a:r>
              <a:rPr lang="en" sz="2400"/>
              <a:t>RPCs may not be useful between threads. They share an address space. Why not just use the active thread?</a:t>
            </a:r>
            <a:endParaRPr sz="2400"/>
          </a:p>
          <a:p>
            <a:pPr indent="-342900" lvl="1" marL="914400" rtl="0" algn="l">
              <a:spcBef>
                <a:spcPts val="0"/>
              </a:spcBef>
              <a:spcAft>
                <a:spcPts val="0"/>
              </a:spcAft>
              <a:buSzPts val="1800"/>
              <a:buChar char="○"/>
            </a:pPr>
            <a:r>
              <a:rPr lang="en" sz="1800"/>
              <a:t>No performance benefit since RPCs are synchronous.</a:t>
            </a:r>
            <a:endParaRPr sz="1800"/>
          </a:p>
          <a:p>
            <a:pPr indent="-381000" lvl="0" marL="457200" rtl="0" algn="l">
              <a:spcBef>
                <a:spcPts val="0"/>
              </a:spcBef>
              <a:spcAft>
                <a:spcPts val="0"/>
              </a:spcAft>
              <a:buSzPts val="2400"/>
              <a:buChar char="●"/>
            </a:pPr>
            <a:r>
              <a:rPr lang="en" sz="2400"/>
              <a:t>Messaging is still useful. </a:t>
            </a:r>
            <a:endParaRPr sz="2400"/>
          </a:p>
          <a:p>
            <a:pPr indent="-342900" lvl="1" marL="914400" rtl="0" algn="l">
              <a:spcBef>
                <a:spcPts val="0"/>
              </a:spcBef>
              <a:spcAft>
                <a:spcPts val="0"/>
              </a:spcAft>
              <a:buSzPts val="1800"/>
              <a:buChar char="○"/>
            </a:pPr>
            <a:r>
              <a:rPr lang="en" sz="1800"/>
              <a:t>Allows decoupling of processes from UI, etc.</a:t>
            </a:r>
            <a:endParaRPr sz="1800"/>
          </a:p>
          <a:p>
            <a:pPr indent="-342900" lvl="1" marL="914400" rtl="0" algn="l">
              <a:spcBef>
                <a:spcPts val="0"/>
              </a:spcBef>
              <a:spcAft>
                <a:spcPts val="0"/>
              </a:spcAft>
              <a:buSzPts val="1800"/>
              <a:buChar char="○"/>
            </a:pPr>
            <a:r>
              <a:rPr lang="en" sz="1800"/>
              <a:t>Allows a clean interface between threads, preventing deadlock/race conditions.</a:t>
            </a:r>
            <a:endParaRPr sz="1800"/>
          </a:p>
          <a:p>
            <a:pPr indent="-342900" lvl="1" marL="914400" rtl="0" algn="l">
              <a:spcBef>
                <a:spcPts val="0"/>
              </a:spcBef>
              <a:spcAft>
                <a:spcPts val="0"/>
              </a:spcAft>
              <a:buSzPts val="1800"/>
              <a:buChar char="○"/>
            </a:pPr>
            <a:r>
              <a:rPr lang="en" sz="1800"/>
              <a:t>No guarantee of persistence (like inter-process communication), but no process lifecycle issues.</a:t>
            </a:r>
            <a:endParaRPr sz="1800"/>
          </a:p>
        </p:txBody>
      </p:sp>
      <p:sp>
        <p:nvSpPr>
          <p:cNvPr id="202" name="Google Shape;202;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4</a:t>
            </a:r>
            <a:endParaRPr/>
          </a:p>
        </p:txBody>
      </p:sp>
      <p:sp>
        <p:nvSpPr>
          <p:cNvPr id="208" name="Google Shape;208;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Do the same benefits/drawbacks between RPCs and messaging schemes exist when considering inter-thread communication as interprocess communication?</a:t>
            </a:r>
            <a:endParaRPr b="1" sz="2400"/>
          </a:p>
          <a:p>
            <a:pPr indent="0" lvl="0" marL="914400" rtl="0" algn="l">
              <a:spcBef>
                <a:spcPts val="0"/>
              </a:spcBef>
              <a:spcAft>
                <a:spcPts val="0"/>
              </a:spcAft>
              <a:buNone/>
            </a:pPr>
            <a:r>
              <a:t/>
            </a:r>
            <a:endParaRPr sz="1800"/>
          </a:p>
          <a:p>
            <a:pPr indent="-381000" lvl="0" marL="457200" rtl="0" algn="l">
              <a:spcBef>
                <a:spcPts val="0"/>
              </a:spcBef>
              <a:spcAft>
                <a:spcPts val="0"/>
              </a:spcAft>
              <a:buSzPts val="2400"/>
              <a:buChar char="●"/>
            </a:pPr>
            <a:r>
              <a:rPr lang="en" sz="2400"/>
              <a:t>Performance: </a:t>
            </a:r>
            <a:endParaRPr sz="2400"/>
          </a:p>
          <a:p>
            <a:pPr indent="-342900" lvl="1" marL="914400" rtl="0" algn="l">
              <a:spcBef>
                <a:spcPts val="0"/>
              </a:spcBef>
              <a:spcAft>
                <a:spcPts val="0"/>
              </a:spcAft>
              <a:buSzPts val="1800"/>
              <a:buChar char="○"/>
            </a:pPr>
            <a:r>
              <a:rPr lang="en" sz="1800"/>
              <a:t>Threads communicate faster than processes, so lower cost of splitting tasks.</a:t>
            </a:r>
            <a:endParaRPr sz="1800"/>
          </a:p>
          <a:p>
            <a:pPr indent="-381000" lvl="0" marL="457200" rtl="0" algn="l">
              <a:spcBef>
                <a:spcPts val="0"/>
              </a:spcBef>
              <a:spcAft>
                <a:spcPts val="0"/>
              </a:spcAft>
              <a:buSzPts val="2400"/>
              <a:buChar char="●"/>
            </a:pPr>
            <a:r>
              <a:rPr lang="en" sz="2400"/>
              <a:t>Isolation:</a:t>
            </a:r>
            <a:endParaRPr sz="2400"/>
          </a:p>
          <a:p>
            <a:pPr indent="-342900" lvl="1" marL="914400" rtl="0" algn="l">
              <a:spcBef>
                <a:spcPts val="0"/>
              </a:spcBef>
              <a:spcAft>
                <a:spcPts val="0"/>
              </a:spcAft>
              <a:buSzPts val="1800"/>
              <a:buChar char="○"/>
            </a:pPr>
            <a:r>
              <a:rPr lang="en" sz="1800"/>
              <a:t>Threads are not isolated (like processes), so some benefits of IPC do not impact inter-thread communication.</a:t>
            </a:r>
            <a:endParaRPr sz="1800"/>
          </a:p>
          <a:p>
            <a:pPr indent="-381000" lvl="0" marL="457200" rtl="0" algn="l">
              <a:spcBef>
                <a:spcPts val="0"/>
              </a:spcBef>
              <a:spcAft>
                <a:spcPts val="0"/>
              </a:spcAft>
              <a:buSzPts val="2400"/>
              <a:buChar char="●"/>
            </a:pPr>
            <a:r>
              <a:rPr lang="en" sz="2400"/>
              <a:t>IPCs allow processes to be spread across multiple machines. ITC does not. </a:t>
            </a:r>
            <a:endParaRPr sz="2400"/>
          </a:p>
          <a:p>
            <a:pPr indent="-342900" lvl="1" marL="914400" rtl="0" algn="l">
              <a:spcBef>
                <a:spcPts val="0"/>
              </a:spcBef>
              <a:spcAft>
                <a:spcPts val="0"/>
              </a:spcAft>
              <a:buSzPts val="1800"/>
              <a:buChar char="○"/>
            </a:pPr>
            <a:r>
              <a:rPr lang="en" sz="1800"/>
              <a:t>No scalability benefit.</a:t>
            </a:r>
            <a:endParaRPr sz="1800"/>
          </a:p>
          <a:p>
            <a:pPr indent="0" lvl="0" marL="0" rtl="0" algn="l">
              <a:spcBef>
                <a:spcPts val="0"/>
              </a:spcBef>
              <a:spcAft>
                <a:spcPts val="0"/>
              </a:spcAft>
              <a:buNone/>
            </a:pPr>
            <a:r>
              <a:t/>
            </a:r>
            <a:endParaRPr b="1" sz="2400"/>
          </a:p>
          <a:p>
            <a:pPr indent="0" lvl="0" marL="0" rtl="0" algn="l">
              <a:spcBef>
                <a:spcPts val="0"/>
              </a:spcBef>
              <a:spcAft>
                <a:spcPts val="0"/>
              </a:spcAft>
              <a:buNone/>
            </a:pPr>
            <a:r>
              <a:t/>
            </a:r>
            <a:endParaRPr b="1" sz="2400"/>
          </a:p>
        </p:txBody>
      </p:sp>
      <p:sp>
        <p:nvSpPr>
          <p:cNvPr id="209" name="Google Shape;209;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215" name="Google Shape;215;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What are the benefits and drawbacks of using XML vs. binary protocols for messaging between processes?</a:t>
            </a:r>
            <a:endParaRPr b="1"/>
          </a:p>
        </p:txBody>
      </p:sp>
      <p:sp>
        <p:nvSpPr>
          <p:cNvPr id="216" name="Google Shape;216;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222" name="Google Shape;222;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What are the benefits and drawbacks of using XML vs. binary protocols for messaging between processes?</a:t>
            </a:r>
            <a:endParaRPr b="1" sz="2400"/>
          </a:p>
          <a:p>
            <a:pPr indent="-381000" lvl="0" marL="457200" rtl="0" algn="l">
              <a:spcBef>
                <a:spcPts val="600"/>
              </a:spcBef>
              <a:spcAft>
                <a:spcPts val="0"/>
              </a:spcAft>
              <a:buSzPts val="2400"/>
              <a:buChar char="●"/>
            </a:pPr>
            <a:r>
              <a:rPr lang="en" sz="2400"/>
              <a:t>Custom binary protocol may require less network bandwidth than XML.</a:t>
            </a:r>
            <a:endParaRPr sz="2400"/>
          </a:p>
          <a:p>
            <a:pPr indent="-381000" lvl="0" marL="457200" rtl="0" algn="l">
              <a:spcBef>
                <a:spcPts val="0"/>
              </a:spcBef>
              <a:spcAft>
                <a:spcPts val="0"/>
              </a:spcAft>
              <a:buSzPts val="2400"/>
              <a:buChar char="●"/>
            </a:pPr>
            <a:r>
              <a:rPr lang="en" sz="2400"/>
              <a:t>If processes can agree on format, binary protocol may require less translation and parsing at network boundaries. </a:t>
            </a:r>
            <a:endParaRPr sz="2400"/>
          </a:p>
          <a:p>
            <a:pPr indent="-342900" lvl="1" marL="914400" rtl="0" algn="l">
              <a:spcBef>
                <a:spcPts val="0"/>
              </a:spcBef>
              <a:spcAft>
                <a:spcPts val="0"/>
              </a:spcAft>
              <a:buSzPts val="1800"/>
              <a:buChar char="○"/>
            </a:pPr>
            <a:r>
              <a:rPr lang="en" sz="1800"/>
              <a:t>For applications that are network intensive, this may lead to better performance and network utilization.</a:t>
            </a:r>
            <a:endParaRPr sz="2400"/>
          </a:p>
        </p:txBody>
      </p:sp>
      <p:sp>
        <p:nvSpPr>
          <p:cNvPr id="223" name="Google Shape;223;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5</a:t>
            </a:r>
            <a:endParaRPr/>
          </a:p>
        </p:txBody>
      </p:sp>
      <p:sp>
        <p:nvSpPr>
          <p:cNvPr id="229" name="Google Shape;229;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What are the benefits and drawbacks of using XML vs. binary protocols for messaging between processes?</a:t>
            </a:r>
            <a:endParaRPr b="1" sz="2400"/>
          </a:p>
          <a:p>
            <a:pPr indent="-381000" lvl="0" marL="457200" marR="0" rtl="0" algn="l">
              <a:lnSpc>
                <a:spcPct val="100000"/>
              </a:lnSpc>
              <a:spcBef>
                <a:spcPts val="600"/>
              </a:spcBef>
              <a:spcAft>
                <a:spcPts val="0"/>
              </a:spcAft>
              <a:buClr>
                <a:schemeClr val="dk1"/>
              </a:buClr>
              <a:buSzPts val="2400"/>
              <a:buFont typeface="Arial"/>
              <a:buChar char="●"/>
            </a:pPr>
            <a:r>
              <a:rPr lang="en" sz="2400"/>
              <a:t>XML will be easier to maintain. Can use standard tools to process message traffic and diagnose errors.</a:t>
            </a:r>
            <a:endParaRPr sz="2400"/>
          </a:p>
          <a:p>
            <a:pPr indent="-381000" lvl="0" marL="457200" marR="0" rtl="0" algn="l">
              <a:lnSpc>
                <a:spcPct val="100000"/>
              </a:lnSpc>
              <a:spcBef>
                <a:spcPts val="0"/>
              </a:spcBef>
              <a:spcAft>
                <a:spcPts val="0"/>
              </a:spcAft>
              <a:buSzPts val="2400"/>
              <a:buChar char="●"/>
            </a:pPr>
            <a:r>
              <a:rPr lang="en" sz="2400"/>
              <a:t>XML supports transparent re-hosting on different platforms. </a:t>
            </a:r>
            <a:endParaRPr sz="2400"/>
          </a:p>
          <a:p>
            <a:pPr indent="-381000" lvl="0" marL="457200" marR="0" rtl="0" algn="l">
              <a:lnSpc>
                <a:spcPct val="100000"/>
              </a:lnSpc>
              <a:spcBef>
                <a:spcPts val="0"/>
              </a:spcBef>
              <a:spcAft>
                <a:spcPts val="0"/>
              </a:spcAft>
              <a:buSzPts val="2400"/>
              <a:buChar char="●"/>
            </a:pPr>
            <a:r>
              <a:rPr lang="en" sz="2400"/>
              <a:t>XML may lead to better performance given static data. Can perform pre-built caching.</a:t>
            </a:r>
            <a:endParaRPr sz="2400"/>
          </a:p>
          <a:p>
            <a:pPr indent="-381000" lvl="0" marL="457200" marR="0" rtl="0" algn="l">
              <a:lnSpc>
                <a:spcPct val="100000"/>
              </a:lnSpc>
              <a:spcBef>
                <a:spcPts val="0"/>
              </a:spcBef>
              <a:spcAft>
                <a:spcPts val="0"/>
              </a:spcAft>
              <a:buSzPts val="2400"/>
              <a:buChar char="●"/>
            </a:pPr>
            <a:r>
              <a:rPr lang="en" sz="2400"/>
              <a:t>Can more easily add additional data to XML messages without disrupting existing clients. </a:t>
            </a:r>
            <a:endParaRPr sz="2400"/>
          </a:p>
          <a:p>
            <a:pPr indent="-381000" lvl="0" marL="457200" marR="0" rtl="0" algn="l">
              <a:lnSpc>
                <a:spcPct val="100000"/>
              </a:lnSpc>
              <a:spcBef>
                <a:spcPts val="0"/>
              </a:spcBef>
              <a:spcAft>
                <a:spcPts val="0"/>
              </a:spcAft>
              <a:buSzPts val="2400"/>
              <a:buChar char="●"/>
            </a:pPr>
            <a:r>
              <a:rPr lang="en" sz="2400"/>
              <a:t>Several tools for manipulating and routing XML messages, making it easier to allow new applications into a system.</a:t>
            </a:r>
            <a:endParaRPr sz="2400"/>
          </a:p>
        </p:txBody>
      </p:sp>
      <p:sp>
        <p:nvSpPr>
          <p:cNvPr id="230" name="Google Shape;230;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236" name="Google Shape;236;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Big Bang, Parallel Run, and Staged Migration are techniques for upgrading existing software installations. </a:t>
            </a:r>
            <a:endParaRPr b="1"/>
          </a:p>
          <a:p>
            <a:pPr indent="-381000" lvl="0" marL="457200" rtl="0" algn="l">
              <a:spcBef>
                <a:spcPts val="600"/>
              </a:spcBef>
              <a:spcAft>
                <a:spcPts val="0"/>
              </a:spcAft>
              <a:buSzPts val="2400"/>
              <a:buAutoNum type="arabicPeriod"/>
            </a:pPr>
            <a:r>
              <a:rPr b="1" lang="en" sz="2400"/>
              <a:t>Briefly explain each technique.</a:t>
            </a:r>
            <a:endParaRPr b="1" sz="2400"/>
          </a:p>
          <a:p>
            <a:pPr indent="-381000" lvl="0" marL="457200" rtl="0" algn="l">
              <a:spcBef>
                <a:spcPts val="0"/>
              </a:spcBef>
              <a:spcAft>
                <a:spcPts val="0"/>
              </a:spcAft>
              <a:buSzPts val="2400"/>
              <a:buAutoNum type="arabicPeriod"/>
            </a:pPr>
            <a:r>
              <a:rPr b="1" lang="en" sz="2400"/>
              <a:t>Describe advantages and disadvantages for each technique in terms of data migration, complexity, and rollback in case of failure.</a:t>
            </a:r>
            <a:endParaRPr b="1" sz="2400"/>
          </a:p>
          <a:p>
            <a:pPr indent="-381000" lvl="0" marL="457200" rtl="0" algn="l">
              <a:spcBef>
                <a:spcPts val="0"/>
              </a:spcBef>
              <a:spcAft>
                <a:spcPts val="0"/>
              </a:spcAft>
              <a:buSzPts val="2400"/>
              <a:buAutoNum type="arabicPeriod"/>
            </a:pPr>
            <a:r>
              <a:rPr b="1" lang="en" sz="2400"/>
              <a:t>Describe installation scenarios where you might use each technique.</a:t>
            </a:r>
            <a:br>
              <a:rPr lang="en" sz="2400"/>
            </a:br>
            <a:br>
              <a:rPr lang="en"/>
            </a:br>
            <a:endParaRPr/>
          </a:p>
        </p:txBody>
      </p:sp>
      <p:sp>
        <p:nvSpPr>
          <p:cNvPr id="237" name="Google Shape;237;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243" name="Google Shape;243;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Briefly explain each technique.</a:t>
            </a:r>
            <a:endParaRPr b="1" sz="2400"/>
          </a:p>
          <a:p>
            <a:pPr indent="0" lvl="0" marL="0" rtl="0" algn="l">
              <a:spcBef>
                <a:spcPts val="600"/>
              </a:spcBef>
              <a:spcAft>
                <a:spcPts val="0"/>
              </a:spcAft>
              <a:buNone/>
            </a:pPr>
            <a:r>
              <a:t/>
            </a:r>
            <a:endParaRPr b="1" sz="2400"/>
          </a:p>
          <a:p>
            <a:pPr indent="-381000" lvl="0" marL="457200" rtl="0" algn="l">
              <a:spcBef>
                <a:spcPts val="600"/>
              </a:spcBef>
              <a:spcAft>
                <a:spcPts val="0"/>
              </a:spcAft>
              <a:buSzPts val="2400"/>
              <a:buChar char="●"/>
            </a:pPr>
            <a:r>
              <a:rPr lang="en" sz="2400"/>
              <a:t>Big Bang: Pick a day, turn the old system off and the new system on.</a:t>
            </a:r>
            <a:endParaRPr sz="2400"/>
          </a:p>
          <a:p>
            <a:pPr indent="-381000" lvl="0" marL="457200" rtl="0" algn="l">
              <a:spcBef>
                <a:spcPts val="0"/>
              </a:spcBef>
              <a:spcAft>
                <a:spcPts val="0"/>
              </a:spcAft>
              <a:buSzPts val="2400"/>
              <a:buChar char="●"/>
            </a:pPr>
            <a:r>
              <a:rPr lang="en" sz="2400"/>
              <a:t>Parallel Run: Choose a period in which the old and new systems run in parallel.</a:t>
            </a:r>
            <a:endParaRPr sz="2400"/>
          </a:p>
          <a:p>
            <a:pPr indent="-381000" lvl="0" marL="457200" rtl="0" algn="l">
              <a:spcBef>
                <a:spcPts val="0"/>
              </a:spcBef>
              <a:spcAft>
                <a:spcPts val="0"/>
              </a:spcAft>
              <a:buSzPts val="2400"/>
              <a:buChar char="●"/>
            </a:pPr>
            <a:r>
              <a:rPr lang="en" sz="2400"/>
              <a:t>Staged Migration: Swap out pieces of the old system with pieces of the new system over an installation period or migrate portions of the organization over a period.</a:t>
            </a:r>
            <a:br>
              <a:rPr lang="en" sz="2400"/>
            </a:br>
            <a:endParaRPr sz="2400"/>
          </a:p>
        </p:txBody>
      </p:sp>
      <p:sp>
        <p:nvSpPr>
          <p:cNvPr id="244" name="Google Shape;244;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250" name="Google Shape;250;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Describe advantages and disadvantages for each technique in terms of data migration, complexity, and rollback in case of failure.</a:t>
            </a:r>
            <a:endParaRPr b="1" sz="2400"/>
          </a:p>
          <a:p>
            <a:pPr indent="0" lvl="0" marL="0" rtl="0" algn="l">
              <a:spcBef>
                <a:spcPts val="600"/>
              </a:spcBef>
              <a:spcAft>
                <a:spcPts val="0"/>
              </a:spcAft>
              <a:buNone/>
            </a:pPr>
            <a:r>
              <a:t/>
            </a:r>
            <a:endParaRPr b="1" sz="2400"/>
          </a:p>
          <a:p>
            <a:pPr indent="-381000" lvl="0" marL="457200" rtl="0" algn="l">
              <a:spcBef>
                <a:spcPts val="600"/>
              </a:spcBef>
              <a:spcAft>
                <a:spcPts val="0"/>
              </a:spcAft>
              <a:buSzPts val="2400"/>
              <a:buChar char="●"/>
            </a:pPr>
            <a:r>
              <a:rPr lang="en" sz="2400"/>
              <a:t>Big Bang:</a:t>
            </a:r>
            <a:endParaRPr sz="2400"/>
          </a:p>
          <a:p>
            <a:pPr indent="-381000" lvl="1" marL="914400" rtl="0" algn="l">
              <a:spcBef>
                <a:spcPts val="0"/>
              </a:spcBef>
              <a:spcAft>
                <a:spcPts val="0"/>
              </a:spcAft>
              <a:buSzPts val="2400"/>
              <a:buChar char="○"/>
            </a:pPr>
            <a:r>
              <a:rPr lang="en"/>
              <a:t>Data migrates in one shot.</a:t>
            </a:r>
            <a:endParaRPr/>
          </a:p>
          <a:p>
            <a:pPr indent="-381000" lvl="1" marL="914400" rtl="0" algn="l">
              <a:spcBef>
                <a:spcPts val="0"/>
              </a:spcBef>
              <a:spcAft>
                <a:spcPts val="0"/>
              </a:spcAft>
              <a:buSzPts val="2400"/>
              <a:buChar char="○"/>
            </a:pPr>
            <a:r>
              <a:rPr lang="en"/>
              <a:t>Simple in the sense that only one system runs at a time. Hard if systems do not have downtime. </a:t>
            </a:r>
            <a:endParaRPr/>
          </a:p>
          <a:p>
            <a:pPr indent="-381000" lvl="2" marL="1371600" rtl="0" algn="l">
              <a:spcBef>
                <a:spcPts val="0"/>
              </a:spcBef>
              <a:spcAft>
                <a:spcPts val="0"/>
              </a:spcAft>
              <a:buSzPts val="2400"/>
              <a:buChar char="■"/>
            </a:pPr>
            <a:r>
              <a:rPr lang="en"/>
              <a:t>How do you do “immediate switchover”?</a:t>
            </a:r>
            <a:endParaRPr/>
          </a:p>
          <a:p>
            <a:pPr indent="-381000" lvl="1" marL="914400" rtl="0" algn="l">
              <a:spcBef>
                <a:spcPts val="0"/>
              </a:spcBef>
              <a:spcAft>
                <a:spcPts val="0"/>
              </a:spcAft>
              <a:buSzPts val="2400"/>
              <a:buChar char="○"/>
            </a:pPr>
            <a:r>
              <a:rPr lang="en"/>
              <a:t>Hard to recover from failure, may require reverse data migration.</a:t>
            </a:r>
            <a:endParaRPr sz="2400"/>
          </a:p>
        </p:txBody>
      </p:sp>
      <p:sp>
        <p:nvSpPr>
          <p:cNvPr id="251" name="Google Shape;251;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Final</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Topics:</a:t>
            </a:r>
            <a:endParaRPr/>
          </a:p>
          <a:p>
            <a:pPr indent="-381000" lvl="1" marL="914400" rtl="0" algn="l">
              <a:spcBef>
                <a:spcPts val="0"/>
              </a:spcBef>
              <a:spcAft>
                <a:spcPts val="0"/>
              </a:spcAft>
              <a:buSzPts val="2400"/>
              <a:buChar char="○"/>
            </a:pPr>
            <a:r>
              <a:rPr lang="en"/>
              <a:t>Concurrency Viewpoint</a:t>
            </a:r>
            <a:endParaRPr/>
          </a:p>
          <a:p>
            <a:pPr indent="-381000" lvl="1" marL="914400" rtl="0" algn="l">
              <a:spcBef>
                <a:spcPts val="0"/>
              </a:spcBef>
              <a:spcAft>
                <a:spcPts val="0"/>
              </a:spcAft>
              <a:buSzPts val="2400"/>
              <a:buChar char="○"/>
            </a:pPr>
            <a:r>
              <a:rPr lang="en"/>
              <a:t>Development Viewpoint</a:t>
            </a:r>
            <a:endParaRPr/>
          </a:p>
          <a:p>
            <a:pPr indent="-381000" lvl="1" marL="914400" rtl="0" algn="l">
              <a:spcBef>
                <a:spcPts val="0"/>
              </a:spcBef>
              <a:spcAft>
                <a:spcPts val="0"/>
              </a:spcAft>
              <a:buSzPts val="2400"/>
              <a:buChar char="○"/>
            </a:pPr>
            <a:r>
              <a:rPr lang="en"/>
              <a:t>Deployment Viewpoint</a:t>
            </a:r>
            <a:endParaRPr/>
          </a:p>
          <a:p>
            <a:pPr indent="-381000" lvl="1" marL="914400" rtl="0" algn="l">
              <a:spcBef>
                <a:spcPts val="0"/>
              </a:spcBef>
              <a:spcAft>
                <a:spcPts val="0"/>
              </a:spcAft>
              <a:buSzPts val="2400"/>
              <a:buChar char="○"/>
            </a:pPr>
            <a:r>
              <a:rPr lang="en"/>
              <a:t>Operational Viewpoint</a:t>
            </a:r>
            <a:endParaRPr/>
          </a:p>
          <a:p>
            <a:pPr indent="-381000" lvl="1" marL="914400" rtl="0" algn="l">
              <a:spcBef>
                <a:spcPts val="0"/>
              </a:spcBef>
              <a:spcAft>
                <a:spcPts val="0"/>
              </a:spcAft>
              <a:buSzPts val="2400"/>
              <a:buChar char="○"/>
            </a:pPr>
            <a:r>
              <a:rPr lang="en"/>
              <a:t>Performance and Scalability Perspective</a:t>
            </a:r>
            <a:endParaRPr/>
          </a:p>
          <a:p>
            <a:pPr indent="-381000" lvl="1" marL="914400" rtl="0" algn="l">
              <a:spcBef>
                <a:spcPts val="0"/>
              </a:spcBef>
              <a:spcAft>
                <a:spcPts val="0"/>
              </a:spcAft>
              <a:buSzPts val="2400"/>
              <a:buChar char="○"/>
            </a:pPr>
            <a:r>
              <a:rPr lang="en"/>
              <a:t>Security Perspective</a:t>
            </a:r>
            <a:endParaRPr/>
          </a:p>
          <a:p>
            <a:pPr indent="-381000" lvl="1" marL="914400" rtl="0" algn="l">
              <a:spcBef>
                <a:spcPts val="0"/>
              </a:spcBef>
              <a:spcAft>
                <a:spcPts val="0"/>
              </a:spcAft>
              <a:buSzPts val="2400"/>
              <a:buChar char="○"/>
            </a:pPr>
            <a:r>
              <a:rPr lang="en"/>
              <a:t>Availability Perspective</a:t>
            </a:r>
            <a:endParaRPr/>
          </a:p>
          <a:p>
            <a:pPr indent="-381000" lvl="1" marL="914400" rtl="0" algn="l">
              <a:spcBef>
                <a:spcPts val="0"/>
              </a:spcBef>
              <a:spcAft>
                <a:spcPts val="0"/>
              </a:spcAft>
              <a:buSzPts val="2400"/>
              <a:buChar char="○"/>
            </a:pPr>
            <a:r>
              <a:rPr lang="en"/>
              <a:t>Real-time systems</a:t>
            </a:r>
            <a:endParaRPr/>
          </a:p>
          <a:p>
            <a:pPr indent="-381000" lvl="1" marL="914400" rtl="0" algn="l">
              <a:spcBef>
                <a:spcPts val="0"/>
              </a:spcBef>
              <a:spcAft>
                <a:spcPts val="0"/>
              </a:spcAft>
              <a:buSzPts val="2400"/>
              <a:buChar char="○"/>
            </a:pPr>
            <a:r>
              <a:rPr lang="en"/>
              <a:t>Architectural Description Languages</a:t>
            </a:r>
            <a:endParaRPr/>
          </a:p>
          <a:p>
            <a:pPr indent="-381000" lvl="1" marL="914400" rtl="0" algn="l">
              <a:spcBef>
                <a:spcPts val="0"/>
              </a:spcBef>
              <a:spcAft>
                <a:spcPts val="0"/>
              </a:spcAft>
              <a:buSzPts val="2400"/>
              <a:buChar char="○"/>
            </a:pPr>
            <a:r>
              <a:rPr lang="en"/>
              <a:t>Services and Service-Oriented Architecture</a:t>
            </a:r>
            <a:endParaRPr/>
          </a:p>
          <a:p>
            <a:pPr indent="-381000" lvl="2" marL="1371600" rtl="0" algn="l">
              <a:spcBef>
                <a:spcPts val="0"/>
              </a:spcBef>
              <a:spcAft>
                <a:spcPts val="0"/>
              </a:spcAft>
              <a:buSzPts val="2400"/>
              <a:buChar char="■"/>
            </a:pPr>
            <a:r>
              <a:rPr lang="en"/>
              <a:t>REST/SOAP</a:t>
            </a:r>
            <a:endParaRPr/>
          </a:p>
          <a:p>
            <a:pPr indent="-381000" lvl="1" marL="914400" rtl="0" algn="l">
              <a:spcBef>
                <a:spcPts val="0"/>
              </a:spcBef>
              <a:spcAft>
                <a:spcPts val="0"/>
              </a:spcAft>
              <a:buSzPts val="2400"/>
              <a:buChar char="○"/>
            </a:pPr>
            <a:r>
              <a:rPr lang="en"/>
              <a:t>ML Systems</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257" name="Google Shape;257;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Describe advantages and disadvantages for each technique in terms of data migration, complexity, and rollback in case of failure.</a:t>
            </a:r>
            <a:endParaRPr b="1" sz="2400"/>
          </a:p>
          <a:p>
            <a:pPr indent="-381000" lvl="0" marL="457200" rtl="0" algn="l">
              <a:spcBef>
                <a:spcPts val="600"/>
              </a:spcBef>
              <a:spcAft>
                <a:spcPts val="0"/>
              </a:spcAft>
              <a:buSzPts val="2400"/>
              <a:buChar char="●"/>
            </a:pPr>
            <a:r>
              <a:rPr lang="en" sz="2400"/>
              <a:t>Parallel Run</a:t>
            </a:r>
            <a:r>
              <a:rPr lang="en" sz="2400"/>
              <a:t>:</a:t>
            </a:r>
            <a:endParaRPr sz="2400"/>
          </a:p>
          <a:p>
            <a:pPr indent="-342900" lvl="1" marL="914400" rtl="0" algn="l">
              <a:spcBef>
                <a:spcPts val="0"/>
              </a:spcBef>
              <a:spcAft>
                <a:spcPts val="0"/>
              </a:spcAft>
              <a:buSzPts val="1800"/>
              <a:buChar char="○"/>
            </a:pPr>
            <a:r>
              <a:rPr lang="en" sz="1800"/>
              <a:t>Data migration happens in parallel with older system running (if new system fails on certain queries, route to old system).</a:t>
            </a:r>
            <a:endParaRPr sz="1800"/>
          </a:p>
          <a:p>
            <a:pPr indent="-342900" lvl="2" marL="1371600" rtl="0" algn="l">
              <a:spcBef>
                <a:spcPts val="0"/>
              </a:spcBef>
              <a:spcAft>
                <a:spcPts val="0"/>
              </a:spcAft>
              <a:buSzPts val="1800"/>
              <a:buChar char="■"/>
            </a:pPr>
            <a:r>
              <a:rPr lang="en" sz="1800"/>
              <a:t>Less risk in data migration. Need to have support for continuous migration as data is added to new system.</a:t>
            </a:r>
            <a:endParaRPr sz="1800"/>
          </a:p>
          <a:p>
            <a:pPr indent="-342900" lvl="1" marL="914400" rtl="0" algn="l">
              <a:spcBef>
                <a:spcPts val="0"/>
              </a:spcBef>
              <a:spcAft>
                <a:spcPts val="0"/>
              </a:spcAft>
              <a:buSzPts val="1800"/>
              <a:buChar char="○"/>
            </a:pPr>
            <a:r>
              <a:rPr lang="en" sz="1800"/>
              <a:t>More complex than big bang. </a:t>
            </a:r>
            <a:endParaRPr sz="1800"/>
          </a:p>
          <a:p>
            <a:pPr indent="-342900" lvl="2" marL="1371600" rtl="0" algn="l">
              <a:spcBef>
                <a:spcPts val="0"/>
              </a:spcBef>
              <a:spcAft>
                <a:spcPts val="0"/>
              </a:spcAft>
              <a:buSzPts val="1800"/>
              <a:buChar char="■"/>
            </a:pPr>
            <a:r>
              <a:rPr lang="en" sz="1800"/>
              <a:t>Policies needed for synchronizing and routing traffic between old/new system.</a:t>
            </a:r>
            <a:endParaRPr sz="1800"/>
          </a:p>
          <a:p>
            <a:pPr indent="-342900" lvl="2" marL="1371600" rtl="0" algn="l">
              <a:spcBef>
                <a:spcPts val="0"/>
              </a:spcBef>
              <a:spcAft>
                <a:spcPts val="0"/>
              </a:spcAft>
              <a:buSzPts val="1800"/>
              <a:buChar char="■"/>
            </a:pPr>
            <a:r>
              <a:rPr lang="en" sz="1800"/>
              <a:t>How is the new system validated?</a:t>
            </a:r>
            <a:endParaRPr sz="1800"/>
          </a:p>
          <a:p>
            <a:pPr indent="-342900" lvl="2" marL="1371600" rtl="0" algn="l">
              <a:spcBef>
                <a:spcPts val="0"/>
              </a:spcBef>
              <a:spcAft>
                <a:spcPts val="0"/>
              </a:spcAft>
              <a:buSzPts val="1800"/>
              <a:buChar char="■"/>
            </a:pPr>
            <a:r>
              <a:rPr lang="en" sz="1800"/>
              <a:t>Need to maintain redundant copies of data.</a:t>
            </a:r>
            <a:endParaRPr sz="1800"/>
          </a:p>
          <a:p>
            <a:pPr indent="-342900" lvl="1" marL="914400" rtl="0" algn="l">
              <a:spcBef>
                <a:spcPts val="0"/>
              </a:spcBef>
              <a:spcAft>
                <a:spcPts val="0"/>
              </a:spcAft>
              <a:buSzPts val="1800"/>
              <a:buChar char="○"/>
            </a:pPr>
            <a:r>
              <a:rPr lang="en" sz="1800"/>
              <a:t>Rollback can be run in lockstep. </a:t>
            </a:r>
            <a:endParaRPr sz="1800"/>
          </a:p>
          <a:p>
            <a:pPr indent="-342900" lvl="2" marL="1371600" rtl="0" algn="l">
              <a:spcBef>
                <a:spcPts val="0"/>
              </a:spcBef>
              <a:spcAft>
                <a:spcPts val="0"/>
              </a:spcAft>
              <a:buSzPts val="1800"/>
              <a:buChar char="■"/>
            </a:pPr>
            <a:r>
              <a:rPr lang="en" sz="1800"/>
              <a:t>Can also run split-stream traffic, then reverse data migration may be required.</a:t>
            </a:r>
            <a:endParaRPr sz="1800"/>
          </a:p>
        </p:txBody>
      </p:sp>
      <p:sp>
        <p:nvSpPr>
          <p:cNvPr id="258" name="Google Shape;258;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264" name="Google Shape;264;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Describe advantages and disadvantages for each technique in terms of data migration, complexity, and rollback in case of failure.</a:t>
            </a:r>
            <a:endParaRPr b="1" sz="2400"/>
          </a:p>
          <a:p>
            <a:pPr indent="0" lvl="0" marL="0" rtl="0" algn="l">
              <a:spcBef>
                <a:spcPts val="600"/>
              </a:spcBef>
              <a:spcAft>
                <a:spcPts val="0"/>
              </a:spcAft>
              <a:buNone/>
            </a:pPr>
            <a:r>
              <a:t/>
            </a:r>
            <a:endParaRPr b="1" sz="2400"/>
          </a:p>
          <a:p>
            <a:pPr indent="-381000" lvl="0" marL="457200" marR="0" rtl="0" algn="l">
              <a:lnSpc>
                <a:spcPct val="100000"/>
              </a:lnSpc>
              <a:spcBef>
                <a:spcPts val="600"/>
              </a:spcBef>
              <a:spcAft>
                <a:spcPts val="0"/>
              </a:spcAft>
              <a:buClr>
                <a:schemeClr val="dk1"/>
              </a:buClr>
              <a:buSzPts val="2400"/>
              <a:buFont typeface="Arial"/>
              <a:buChar char="●"/>
            </a:pPr>
            <a:r>
              <a:rPr lang="en" sz="2400"/>
              <a:t>Staged:</a:t>
            </a:r>
            <a:endParaRPr sz="2400"/>
          </a:p>
          <a:p>
            <a:pPr indent="-381000" lvl="1" marL="914400" marR="0" rtl="0" algn="l">
              <a:lnSpc>
                <a:spcPct val="100000"/>
              </a:lnSpc>
              <a:spcBef>
                <a:spcPts val="0"/>
              </a:spcBef>
              <a:spcAft>
                <a:spcPts val="0"/>
              </a:spcAft>
              <a:buSzPts val="2400"/>
              <a:buChar char="○"/>
            </a:pPr>
            <a:r>
              <a:rPr lang="en"/>
              <a:t>Data migration needs facades to allow new system components to work with old system components.</a:t>
            </a:r>
            <a:endParaRPr/>
          </a:p>
          <a:p>
            <a:pPr indent="-381000" lvl="2" marL="1371600" marR="0" rtl="0" algn="l">
              <a:lnSpc>
                <a:spcPct val="100000"/>
              </a:lnSpc>
              <a:spcBef>
                <a:spcPts val="0"/>
              </a:spcBef>
              <a:spcAft>
                <a:spcPts val="0"/>
              </a:spcAft>
              <a:buSzPts val="2400"/>
              <a:buChar char="■"/>
            </a:pPr>
            <a:r>
              <a:rPr lang="en"/>
              <a:t>These facades translate data back and forth.</a:t>
            </a:r>
            <a:endParaRPr/>
          </a:p>
          <a:p>
            <a:pPr indent="-381000" lvl="1" marL="914400" marR="0" rtl="0" algn="l">
              <a:lnSpc>
                <a:spcPct val="100000"/>
              </a:lnSpc>
              <a:spcBef>
                <a:spcPts val="0"/>
              </a:spcBef>
              <a:spcAft>
                <a:spcPts val="0"/>
              </a:spcAft>
              <a:buSzPts val="2400"/>
              <a:buChar char="○"/>
            </a:pPr>
            <a:r>
              <a:rPr lang="en"/>
              <a:t>Since you need facades, there is some complexity.</a:t>
            </a:r>
            <a:endParaRPr/>
          </a:p>
          <a:p>
            <a:pPr indent="-381000" lvl="1" marL="914400" marR="0" rtl="0" algn="l">
              <a:lnSpc>
                <a:spcPct val="100000"/>
              </a:lnSpc>
              <a:spcBef>
                <a:spcPts val="0"/>
              </a:spcBef>
              <a:spcAft>
                <a:spcPts val="0"/>
              </a:spcAft>
              <a:buSzPts val="2400"/>
              <a:buChar char="○"/>
            </a:pPr>
            <a:r>
              <a:rPr lang="en"/>
              <a:t>If migrating parts of organization, you may also need policies for handling discrepancies between the new/old system.</a:t>
            </a:r>
            <a:endParaRPr/>
          </a:p>
        </p:txBody>
      </p:sp>
      <p:sp>
        <p:nvSpPr>
          <p:cNvPr id="265" name="Google Shape;265;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6</a:t>
            </a:r>
            <a:endParaRPr/>
          </a:p>
        </p:txBody>
      </p:sp>
      <p:sp>
        <p:nvSpPr>
          <p:cNvPr id="271" name="Google Shape;271;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Describe installation scenarios where you might use each technique.</a:t>
            </a:r>
            <a:br>
              <a:rPr lang="en" sz="2400"/>
            </a:br>
            <a:endParaRPr sz="2400"/>
          </a:p>
          <a:p>
            <a:pPr indent="-381000" lvl="0" marL="457200" rtl="0" algn="l">
              <a:spcBef>
                <a:spcPts val="600"/>
              </a:spcBef>
              <a:spcAft>
                <a:spcPts val="0"/>
              </a:spcAft>
              <a:buSzPts val="2400"/>
              <a:buChar char="●"/>
            </a:pPr>
            <a:r>
              <a:rPr lang="en" sz="2400"/>
              <a:t>Big bang: Home web server upgrade</a:t>
            </a:r>
            <a:endParaRPr sz="2400"/>
          </a:p>
          <a:p>
            <a:pPr indent="-381000" lvl="1" marL="914400" rtl="0" algn="l">
              <a:spcBef>
                <a:spcPts val="0"/>
              </a:spcBef>
              <a:spcAft>
                <a:spcPts val="0"/>
              </a:spcAft>
              <a:buSzPts val="2400"/>
              <a:buChar char="○"/>
            </a:pPr>
            <a:r>
              <a:rPr lang="en"/>
              <a:t>Just move everything over and be done.</a:t>
            </a:r>
            <a:endParaRPr/>
          </a:p>
          <a:p>
            <a:pPr indent="-381000" lvl="1" marL="914400" rtl="0" algn="l">
              <a:spcBef>
                <a:spcPts val="0"/>
              </a:spcBef>
              <a:spcAft>
                <a:spcPts val="0"/>
              </a:spcAft>
              <a:buSzPts val="2400"/>
              <a:buChar char="○"/>
            </a:pPr>
            <a:r>
              <a:rPr lang="en"/>
              <a:t>Only affects you.</a:t>
            </a:r>
            <a:endParaRPr/>
          </a:p>
          <a:p>
            <a:pPr indent="-381000" lvl="0" marL="457200" rtl="0" algn="l">
              <a:spcBef>
                <a:spcPts val="0"/>
              </a:spcBef>
              <a:spcAft>
                <a:spcPts val="0"/>
              </a:spcAft>
              <a:buSzPts val="2400"/>
              <a:buChar char="●"/>
            </a:pPr>
            <a:r>
              <a:rPr lang="en" sz="2400"/>
              <a:t>Parallel run: Banking transaction software</a:t>
            </a:r>
            <a:endParaRPr sz="2400"/>
          </a:p>
          <a:p>
            <a:pPr indent="-381000" lvl="1" marL="914400" rtl="0" algn="l">
              <a:spcBef>
                <a:spcPts val="0"/>
              </a:spcBef>
              <a:spcAft>
                <a:spcPts val="0"/>
              </a:spcAft>
              <a:buSzPts val="2400"/>
              <a:buChar char="○"/>
            </a:pPr>
            <a:r>
              <a:rPr lang="en"/>
              <a:t>Can test new system with a subset of users.</a:t>
            </a:r>
            <a:endParaRPr/>
          </a:p>
          <a:p>
            <a:pPr indent="-381000" lvl="1" marL="914400" rtl="0" algn="l">
              <a:spcBef>
                <a:spcPts val="0"/>
              </a:spcBef>
              <a:spcAft>
                <a:spcPts val="0"/>
              </a:spcAft>
              <a:buSzPts val="2400"/>
              <a:buChar char="○"/>
            </a:pPr>
            <a:r>
              <a:rPr lang="en"/>
              <a:t>If any issues, use the existing reliable system.</a:t>
            </a:r>
            <a:endParaRPr/>
          </a:p>
          <a:p>
            <a:pPr indent="-381000" lvl="0" marL="457200" rtl="0" algn="l">
              <a:spcBef>
                <a:spcPts val="0"/>
              </a:spcBef>
              <a:spcAft>
                <a:spcPts val="0"/>
              </a:spcAft>
              <a:buSzPts val="2400"/>
              <a:buChar char="●"/>
            </a:pPr>
            <a:r>
              <a:rPr lang="en" sz="2400"/>
              <a:t>Staged migration: Air traffic control</a:t>
            </a:r>
            <a:endParaRPr sz="2400"/>
          </a:p>
          <a:p>
            <a:pPr indent="-381000" lvl="1" marL="914400" rtl="0" algn="l">
              <a:spcBef>
                <a:spcPts val="0"/>
              </a:spcBef>
              <a:spcAft>
                <a:spcPts val="0"/>
              </a:spcAft>
              <a:buSzPts val="2400"/>
              <a:buChar char="○"/>
            </a:pPr>
            <a:r>
              <a:rPr lang="en"/>
              <a:t>Hard to keep old and new synchronized, but want to control release of new system to ensure each component is reliable. </a:t>
            </a:r>
            <a:br>
              <a:rPr lang="en"/>
            </a:br>
            <a:br>
              <a:rPr lang="en"/>
            </a:br>
            <a:endParaRPr/>
          </a:p>
        </p:txBody>
      </p:sp>
      <p:sp>
        <p:nvSpPr>
          <p:cNvPr id="272" name="Google Shape;272;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278" name="Google Shape;278;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What are the availability benefits and risks associated with the following architectural styles: Pipe and Filter, Repository, Event-based, Layered.</a:t>
            </a:r>
            <a:endParaRPr b="1"/>
          </a:p>
          <a:p>
            <a:pPr indent="0" lvl="0" marL="0" rtl="0" algn="l">
              <a:spcBef>
                <a:spcPts val="600"/>
              </a:spcBef>
              <a:spcAft>
                <a:spcPts val="0"/>
              </a:spcAft>
              <a:buNone/>
            </a:pPr>
            <a:r>
              <a:t/>
            </a:r>
            <a:endParaRPr/>
          </a:p>
        </p:txBody>
      </p:sp>
      <p:sp>
        <p:nvSpPr>
          <p:cNvPr id="279" name="Google Shape;279;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285" name="Google Shape;285;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are the availability benefits and risks associated with the following architectural styles: Pipe and Filter.</a:t>
            </a:r>
            <a:endParaRPr b="1" sz="2400"/>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sz="2400"/>
              <a:t>Can duplicate streams of data to multiple CPUs transparently (from filter perspective).</a:t>
            </a:r>
            <a:endParaRPr sz="2400"/>
          </a:p>
          <a:p>
            <a:pPr indent="-381000" lvl="1" marL="914400" rtl="0" algn="l">
              <a:spcBef>
                <a:spcPts val="0"/>
              </a:spcBef>
              <a:spcAft>
                <a:spcPts val="0"/>
              </a:spcAft>
              <a:buSzPts val="2400"/>
              <a:buChar char="○"/>
            </a:pPr>
            <a:r>
              <a:rPr lang="en"/>
              <a:t>If failure occurs, can redirect to a good stream.</a:t>
            </a:r>
            <a:endParaRPr/>
          </a:p>
          <a:p>
            <a:pPr indent="-381000" lvl="0" marL="457200" rtl="0" algn="l">
              <a:spcBef>
                <a:spcPts val="0"/>
              </a:spcBef>
              <a:spcAft>
                <a:spcPts val="0"/>
              </a:spcAft>
              <a:buSzPts val="2400"/>
              <a:buChar char="●"/>
            </a:pPr>
            <a:r>
              <a:rPr lang="en" sz="2400"/>
              <a:t>Can easily introduce “voters” to look for disagreements in results from multiple filters.</a:t>
            </a:r>
            <a:endParaRPr sz="2400"/>
          </a:p>
          <a:p>
            <a:pPr indent="-381000" lvl="0" marL="457200" rtl="0" algn="l">
              <a:spcBef>
                <a:spcPts val="0"/>
              </a:spcBef>
              <a:spcAft>
                <a:spcPts val="0"/>
              </a:spcAft>
              <a:buSzPts val="2400"/>
              <a:buChar char="●"/>
            </a:pPr>
            <a:r>
              <a:rPr lang="en" sz="2400"/>
              <a:t>Risks: On a single pipe &amp; filter chain, any single failure will cause whole system to fail because filters do not know about each other.</a:t>
            </a:r>
            <a:endParaRPr sz="2400"/>
          </a:p>
        </p:txBody>
      </p:sp>
      <p:sp>
        <p:nvSpPr>
          <p:cNvPr id="286" name="Google Shape;286;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292" name="Google Shape;292;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are the availability benefits and risks associated with the following architectural styles: Repository.</a:t>
            </a:r>
            <a:endParaRPr b="1" sz="2400"/>
          </a:p>
          <a:p>
            <a:pPr indent="0" lvl="0" marL="0" rtl="0" algn="l">
              <a:spcBef>
                <a:spcPts val="600"/>
              </a:spcBef>
              <a:spcAft>
                <a:spcPts val="0"/>
              </a:spcAft>
              <a:buNone/>
            </a:pPr>
            <a:r>
              <a:t/>
            </a:r>
            <a:endParaRPr/>
          </a:p>
          <a:p>
            <a:pPr indent="-381000" lvl="0" marL="457200" rtl="0" algn="l">
              <a:spcBef>
                <a:spcPts val="600"/>
              </a:spcBef>
              <a:spcAft>
                <a:spcPts val="0"/>
              </a:spcAft>
              <a:buSzPts val="2400"/>
              <a:buChar char="●"/>
            </a:pPr>
            <a:r>
              <a:rPr lang="en" sz="2400"/>
              <a:t>Risky for availability. </a:t>
            </a:r>
            <a:endParaRPr sz="2400"/>
          </a:p>
          <a:p>
            <a:pPr indent="-381000" lvl="1" marL="914400" rtl="0" algn="l">
              <a:spcBef>
                <a:spcPts val="0"/>
              </a:spcBef>
              <a:spcAft>
                <a:spcPts val="0"/>
              </a:spcAft>
              <a:buSzPts val="2400"/>
              <a:buChar char="○"/>
            </a:pPr>
            <a:r>
              <a:rPr lang="en"/>
              <a:t>Central store, so consistency problems in presence of multiple readers/writers.</a:t>
            </a:r>
            <a:endParaRPr/>
          </a:p>
          <a:p>
            <a:pPr indent="-381000" lvl="1" marL="914400" rtl="0" algn="l">
              <a:spcBef>
                <a:spcPts val="0"/>
              </a:spcBef>
              <a:spcAft>
                <a:spcPts val="0"/>
              </a:spcAft>
              <a:buSzPts val="2400"/>
              <a:buChar char="○"/>
            </a:pPr>
            <a:r>
              <a:rPr lang="en"/>
              <a:t>Central point of failure.</a:t>
            </a:r>
            <a:endParaRPr/>
          </a:p>
          <a:p>
            <a:pPr indent="-381000" lvl="0" marL="457200" rtl="0" algn="l">
              <a:spcBef>
                <a:spcPts val="0"/>
              </a:spcBef>
              <a:spcAft>
                <a:spcPts val="0"/>
              </a:spcAft>
              <a:buSzPts val="2400"/>
              <a:buChar char="●"/>
            </a:pPr>
            <a:r>
              <a:rPr lang="en" sz="2400"/>
              <a:t>Consolidates critical data in a single location, so single-point logging &amp; recovery.</a:t>
            </a:r>
            <a:endParaRPr sz="2400"/>
          </a:p>
          <a:p>
            <a:pPr indent="-381000" lvl="0" marL="457200" rtl="0" algn="l">
              <a:spcBef>
                <a:spcPts val="0"/>
              </a:spcBef>
              <a:spcAft>
                <a:spcPts val="0"/>
              </a:spcAft>
              <a:buSzPts val="2400"/>
              <a:buChar char="●"/>
            </a:pPr>
            <a:r>
              <a:rPr lang="en" sz="2400"/>
              <a:t>Many schemes for high-availability repositories (database clusters).</a:t>
            </a:r>
            <a:endParaRPr sz="2400"/>
          </a:p>
          <a:p>
            <a:pPr indent="-381000" lvl="1" marL="914400" rtl="0" algn="l">
              <a:spcBef>
                <a:spcPts val="0"/>
              </a:spcBef>
              <a:spcAft>
                <a:spcPts val="0"/>
              </a:spcAft>
              <a:buSzPts val="2400"/>
              <a:buChar char="○"/>
            </a:pPr>
            <a:r>
              <a:rPr lang="en"/>
              <a:t>Expensive, but work well in practice.</a:t>
            </a:r>
            <a:endParaRPr/>
          </a:p>
        </p:txBody>
      </p:sp>
      <p:sp>
        <p:nvSpPr>
          <p:cNvPr id="293" name="Google Shape;293;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299" name="Google Shape;299;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are the availability benefits and risks associated with the following architectural styles: Event-based.</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Char char="●"/>
            </a:pPr>
            <a:r>
              <a:rPr lang="en" sz="2400"/>
              <a:t>If there is a centralized event broker, can be risky for availability (and performance) because it introduces a central point of failure. </a:t>
            </a:r>
            <a:endParaRPr sz="2400"/>
          </a:p>
          <a:p>
            <a:pPr indent="-381000" lvl="0" marL="457200" rtl="0" algn="l">
              <a:spcBef>
                <a:spcPts val="0"/>
              </a:spcBef>
              <a:spcAft>
                <a:spcPts val="0"/>
              </a:spcAft>
              <a:buSzPts val="2400"/>
              <a:buChar char="●"/>
            </a:pPr>
            <a:r>
              <a:rPr lang="en" sz="2400"/>
              <a:t>Also, can be difficult to understand the composite behavior of event-based systems.</a:t>
            </a:r>
            <a:endParaRPr sz="2400"/>
          </a:p>
          <a:p>
            <a:pPr indent="-342900" lvl="1" marL="914400" rtl="0" algn="l">
              <a:spcBef>
                <a:spcPts val="0"/>
              </a:spcBef>
              <a:spcAft>
                <a:spcPts val="0"/>
              </a:spcAft>
              <a:buSzPts val="1800"/>
              <a:buChar char="○"/>
            </a:pPr>
            <a:r>
              <a:rPr lang="en" sz="1800"/>
              <a:t>“Event storms” can occur if one event leads to a cascade of many events that can reduce system reliability and availability. </a:t>
            </a:r>
            <a:endParaRPr sz="1800"/>
          </a:p>
          <a:p>
            <a:pPr indent="-381000" lvl="0" marL="457200" rtl="0" algn="l">
              <a:spcBef>
                <a:spcPts val="0"/>
              </a:spcBef>
              <a:spcAft>
                <a:spcPts val="0"/>
              </a:spcAft>
              <a:buSzPts val="2400"/>
              <a:buChar char="●"/>
            </a:pPr>
            <a:r>
              <a:rPr lang="en" sz="2400"/>
              <a:t>On the other hand, failover mechanisms when constructing highly-available systems are event-based. </a:t>
            </a:r>
            <a:endParaRPr sz="2400"/>
          </a:p>
          <a:p>
            <a:pPr indent="-342900" lvl="1" marL="914400" rtl="0" algn="l">
              <a:spcBef>
                <a:spcPts val="0"/>
              </a:spcBef>
              <a:spcAft>
                <a:spcPts val="0"/>
              </a:spcAft>
              <a:buSzPts val="1800"/>
              <a:buChar char="○"/>
            </a:pPr>
            <a:r>
              <a:rPr lang="en" sz="1800"/>
              <a:t>A heartbeat event, sent at regular intervals, is the means by which system health is monitored. If a sibling system does not send a heartbeat, then failover is performed.</a:t>
            </a:r>
            <a:endParaRPr sz="1800"/>
          </a:p>
        </p:txBody>
      </p:sp>
      <p:sp>
        <p:nvSpPr>
          <p:cNvPr id="300" name="Google Shape;300;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7</a:t>
            </a:r>
            <a:endParaRPr/>
          </a:p>
        </p:txBody>
      </p:sp>
      <p:sp>
        <p:nvSpPr>
          <p:cNvPr id="306" name="Google Shape;306;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are the availability benefits and risks associated with the following architectural styles: Layered.</a:t>
            </a:r>
            <a:endParaRPr b="1" sz="2400"/>
          </a:p>
          <a:p>
            <a:pPr indent="0" lvl="0" marL="0" rtl="0" algn="l">
              <a:spcBef>
                <a:spcPts val="0"/>
              </a:spcBef>
              <a:spcAft>
                <a:spcPts val="0"/>
              </a:spcAft>
              <a:buNone/>
            </a:pPr>
            <a:r>
              <a:t/>
            </a:r>
            <a:endParaRPr b="1" sz="2400"/>
          </a:p>
          <a:p>
            <a:pPr indent="-419100" lvl="0" marL="457200" rtl="0" algn="l">
              <a:spcBef>
                <a:spcPts val="600"/>
              </a:spcBef>
              <a:spcAft>
                <a:spcPts val="0"/>
              </a:spcAft>
              <a:buSzPts val="3000"/>
              <a:buChar char="●"/>
            </a:pPr>
            <a:r>
              <a:rPr lang="en"/>
              <a:t>Layers help create highly available systems because they limit the kinds of failures that must be accounted for.</a:t>
            </a:r>
            <a:endParaRPr/>
          </a:p>
          <a:p>
            <a:pPr indent="-381000" lvl="1" marL="914400" rtl="0" algn="l">
              <a:spcBef>
                <a:spcPts val="0"/>
              </a:spcBef>
              <a:spcAft>
                <a:spcPts val="0"/>
              </a:spcAft>
              <a:buSzPts val="2400"/>
              <a:buChar char="○"/>
            </a:pPr>
            <a:r>
              <a:rPr lang="en"/>
              <a:t>Web is reliable because of isolated handling of classes of failure by different layers. IP handles routing, TCP handles packet retransmission, load balancing handles server failures, etc.</a:t>
            </a:r>
            <a:endParaRPr/>
          </a:p>
        </p:txBody>
      </p:sp>
      <p:sp>
        <p:nvSpPr>
          <p:cNvPr id="307" name="Google Shape;307;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313" name="Google Shape;313;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t>Write the guarantees for the following AADL component describing a dishwasher mode controller:</a:t>
            </a:r>
            <a:endParaRPr b="1" sz="1800"/>
          </a:p>
          <a:p>
            <a:pPr indent="0" lvl="0" marL="0" rtl="0" algn="l">
              <a:spcBef>
                <a:spcPts val="0"/>
              </a:spcBef>
              <a:spcAft>
                <a:spcPts val="0"/>
              </a:spcAft>
              <a:buClr>
                <a:schemeClr val="dk1"/>
              </a:buClr>
              <a:buSzPts val="1100"/>
              <a:buFont typeface="Arial"/>
              <a:buNone/>
            </a:pPr>
            <a:r>
              <a:rPr b="1" lang="en" sz="1400">
                <a:solidFill>
                  <a:srgbClr val="7F0055"/>
                </a:solidFill>
                <a:latin typeface="Consolas"/>
                <a:ea typeface="Consolas"/>
                <a:cs typeface="Consolas"/>
                <a:sym typeface="Consolas"/>
              </a:rPr>
              <a:t>system</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features</a:t>
            </a:r>
            <a:endParaRPr b="1" sz="1400">
              <a:solidFill>
                <a:srgbClr val="7F005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door_closed: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time_remaining: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pump_on: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dishwasher_mode: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annex</a:t>
            </a:r>
            <a:r>
              <a:rPr lang="en" sz="1400">
                <a:latin typeface="Consolas"/>
                <a:ea typeface="Consolas"/>
                <a:cs typeface="Consolas"/>
                <a:sym typeface="Consolas"/>
              </a:rPr>
              <a:t> agree {**</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SETUP_MODE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0</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WASHING_MODE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1</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RINSE_MODE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2</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DRYING_MODE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3</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guarantee</a:t>
            </a:r>
            <a:r>
              <a:rPr lang="en" sz="1400">
                <a:latin typeface="Consolas"/>
                <a:ea typeface="Consolas"/>
                <a:cs typeface="Consolas"/>
                <a:sym typeface="Consolas"/>
              </a:rPr>
              <a:t> </a:t>
            </a:r>
            <a:r>
              <a:rPr lang="en" sz="1400">
                <a:solidFill>
                  <a:srgbClr val="2A00FF"/>
                </a:solidFill>
                <a:latin typeface="Consolas"/>
                <a:ea typeface="Consolas"/>
                <a:cs typeface="Consolas"/>
                <a:sym typeface="Consolas"/>
              </a:rPr>
              <a:t>"the pump shall be off if the door is open"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true;</a:t>
            </a:r>
            <a:endParaRPr b="1" sz="1400">
              <a:solidFill>
                <a:srgbClr val="7F005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guarantee</a:t>
            </a:r>
            <a:r>
              <a:rPr lang="en" sz="1400">
                <a:latin typeface="Consolas"/>
                <a:ea typeface="Consolas"/>
                <a:cs typeface="Consolas"/>
                <a:sym typeface="Consolas"/>
              </a:rPr>
              <a:t> </a:t>
            </a:r>
            <a:r>
              <a:rPr lang="en" sz="1400">
                <a:solidFill>
                  <a:srgbClr val="2A00FF"/>
                </a:solidFill>
                <a:latin typeface="Consolas"/>
                <a:ea typeface="Consolas"/>
                <a:cs typeface="Consolas"/>
                <a:sym typeface="Consolas"/>
              </a:rPr>
              <a:t>"If the dishwasher was in WASHING_MODE and time</a:t>
            </a:r>
            <a:endParaRPr sz="1400">
              <a:solidFill>
                <a:srgbClr val="2A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rgbClr val="2A00FF"/>
                </a:solidFill>
                <a:latin typeface="Consolas"/>
                <a:ea typeface="Consolas"/>
                <a:cs typeface="Consolas"/>
                <a:sym typeface="Consolas"/>
              </a:rPr>
              <a:t>remaining is zero, it shall</a:t>
            </a:r>
            <a:r>
              <a:rPr lang="en" sz="1400">
                <a:latin typeface="Consolas"/>
                <a:ea typeface="Consolas"/>
                <a:cs typeface="Consolas"/>
                <a:sym typeface="Consolas"/>
              </a:rPr>
              <a:t> </a:t>
            </a:r>
            <a:r>
              <a:rPr lang="en" sz="1400">
                <a:solidFill>
                  <a:srgbClr val="2A00FF"/>
                </a:solidFill>
                <a:latin typeface="Consolas"/>
                <a:ea typeface="Consolas"/>
                <a:cs typeface="Consolas"/>
                <a:sym typeface="Consolas"/>
              </a:rPr>
              <a:t>enter RINSE_MODE"</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true;</a:t>
            </a:r>
            <a:endParaRPr b="1" sz="1400">
              <a:solidFill>
                <a:srgbClr val="7F005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guarantee</a:t>
            </a:r>
            <a:r>
              <a:rPr lang="en" sz="1400">
                <a:latin typeface="Consolas"/>
                <a:ea typeface="Consolas"/>
                <a:cs typeface="Consolas"/>
                <a:sym typeface="Consolas"/>
              </a:rPr>
              <a:t> </a:t>
            </a:r>
            <a:r>
              <a:rPr lang="en" sz="1400">
                <a:solidFill>
                  <a:srgbClr val="2A00FF"/>
                </a:solidFill>
                <a:latin typeface="Consolas"/>
                <a:ea typeface="Consolas"/>
                <a:cs typeface="Consolas"/>
                <a:sym typeface="Consolas"/>
              </a:rPr>
              <a:t>"The dishwasher shall never transition directly from</a:t>
            </a:r>
            <a:endParaRPr sz="1400">
              <a:solidFill>
                <a:srgbClr val="2A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solidFill>
                  <a:srgbClr val="2A00FF"/>
                </a:solidFill>
                <a:latin typeface="Consolas"/>
                <a:ea typeface="Consolas"/>
                <a:cs typeface="Consolas"/>
                <a:sym typeface="Consolas"/>
              </a:rPr>
              <a:t>WASHING_MODE to DRYING_MODE"</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true;</a:t>
            </a:r>
            <a:endParaRPr b="1" sz="1400">
              <a:solidFill>
                <a:srgbClr val="7F005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guarantee</a:t>
            </a:r>
            <a:r>
              <a:rPr lang="en" sz="1400">
                <a:latin typeface="Consolas"/>
                <a:ea typeface="Consolas"/>
                <a:cs typeface="Consolas"/>
                <a:sym typeface="Consolas"/>
              </a:rPr>
              <a:t> </a:t>
            </a:r>
            <a:r>
              <a:rPr lang="en" sz="1400">
                <a:solidFill>
                  <a:srgbClr val="2A00FF"/>
                </a:solidFill>
                <a:latin typeface="Consolas"/>
                <a:ea typeface="Consolas"/>
                <a:cs typeface="Consolas"/>
                <a:sym typeface="Consolas"/>
              </a:rPr>
              <a:t>"The dishwasher shall start in SETUP_MODE"</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true;</a:t>
            </a:r>
            <a:endParaRPr b="1" sz="1400">
              <a:solidFill>
                <a:srgbClr val="7F005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400">
                <a:latin typeface="Consolas"/>
                <a:ea typeface="Consolas"/>
                <a:cs typeface="Consolas"/>
                <a:sym typeface="Consolas"/>
              </a:rPr>
              <a:t>	**};		</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400">
                <a:solidFill>
                  <a:srgbClr val="7F0055"/>
                </a:solidFill>
                <a:latin typeface="Consolas"/>
                <a:ea typeface="Consolas"/>
                <a:cs typeface="Consolas"/>
                <a:sym typeface="Consolas"/>
              </a:rPr>
              <a:t>end</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600"/>
              </a:spcBef>
              <a:spcAft>
                <a:spcPts val="0"/>
              </a:spcAft>
              <a:buNone/>
            </a:pPr>
            <a:r>
              <a:t/>
            </a:r>
            <a:endParaRPr sz="1400"/>
          </a:p>
        </p:txBody>
      </p:sp>
      <p:sp>
        <p:nvSpPr>
          <p:cNvPr id="314" name="Google Shape;314;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320" name="Google Shape;320;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Write the guarantees for the following AADL component describing a dishwasher mode controller:</a:t>
            </a:r>
            <a:endParaRPr b="1" sz="1800"/>
          </a:p>
          <a:p>
            <a:pPr indent="0" lvl="0" marL="0" rtl="0" algn="l">
              <a:spcBef>
                <a:spcPts val="0"/>
              </a:spcBef>
              <a:spcAft>
                <a:spcPts val="0"/>
              </a:spcAft>
              <a:buNone/>
            </a:pPr>
            <a:r>
              <a:rPr b="1" lang="en" sz="1400">
                <a:solidFill>
                  <a:srgbClr val="7F0055"/>
                </a:solidFill>
                <a:latin typeface="Consolas"/>
                <a:ea typeface="Consolas"/>
                <a:cs typeface="Consolas"/>
                <a:sym typeface="Consolas"/>
              </a:rPr>
              <a:t>system</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features</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door_closed: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time_remaining: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pump_on: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dishwasher_mode: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annex</a:t>
            </a:r>
            <a:r>
              <a:rPr lang="en" sz="1400">
                <a:latin typeface="Consolas"/>
                <a:ea typeface="Consolas"/>
                <a:cs typeface="Consolas"/>
                <a:sym typeface="Consolas"/>
              </a:rPr>
              <a:t> agree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SETUP_MODE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0</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WASHING_MODE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1</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RINSE_MODE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2</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DRYING_MODE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3</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		</a:t>
            </a:r>
            <a:r>
              <a:rPr b="1" lang="en" sz="1800">
                <a:solidFill>
                  <a:srgbClr val="7F0055"/>
                </a:solidFill>
                <a:latin typeface="Consolas"/>
                <a:ea typeface="Consolas"/>
                <a:cs typeface="Consolas"/>
                <a:sym typeface="Consolas"/>
              </a:rPr>
              <a:t>guarantee</a:t>
            </a:r>
            <a:r>
              <a:rPr b="1" lang="en" sz="1800">
                <a:latin typeface="Consolas"/>
                <a:ea typeface="Consolas"/>
                <a:cs typeface="Consolas"/>
                <a:sym typeface="Consolas"/>
              </a:rPr>
              <a:t> </a:t>
            </a:r>
            <a:r>
              <a:rPr b="1" lang="en" sz="1800">
                <a:solidFill>
                  <a:srgbClr val="2A00FF"/>
                </a:solidFill>
                <a:latin typeface="Consolas"/>
                <a:ea typeface="Consolas"/>
                <a:cs typeface="Consolas"/>
                <a:sym typeface="Consolas"/>
              </a:rPr>
              <a:t>"the pump shall be off if the door is open"</a:t>
            </a:r>
            <a:r>
              <a:rPr b="1" lang="en" sz="1800">
                <a:latin typeface="Consolas"/>
                <a:ea typeface="Consolas"/>
                <a:cs typeface="Consolas"/>
                <a:sym typeface="Consolas"/>
              </a:rPr>
              <a:t> </a:t>
            </a:r>
            <a:r>
              <a:rPr b="1" lang="en" sz="1800">
                <a:solidFill>
                  <a:srgbClr val="7F0055"/>
                </a:solidFill>
                <a:latin typeface="Consolas"/>
                <a:ea typeface="Consolas"/>
                <a:cs typeface="Consolas"/>
                <a:sym typeface="Consolas"/>
              </a:rPr>
              <a:t>:</a:t>
            </a:r>
            <a:r>
              <a:rPr b="1" lang="en" sz="1800">
                <a:latin typeface="Consolas"/>
                <a:ea typeface="Consolas"/>
                <a:cs typeface="Consolas"/>
                <a:sym typeface="Consolas"/>
              </a:rPr>
              <a:t> </a:t>
            </a:r>
            <a:br>
              <a:rPr b="1" lang="en" sz="1800">
                <a:latin typeface="Consolas"/>
                <a:ea typeface="Consolas"/>
                <a:cs typeface="Consolas"/>
                <a:sym typeface="Consolas"/>
              </a:rPr>
            </a:br>
            <a:r>
              <a:rPr b="1" lang="en" sz="1800">
                <a:latin typeface="Consolas"/>
                <a:ea typeface="Consolas"/>
                <a:cs typeface="Consolas"/>
                <a:sym typeface="Consolas"/>
              </a:rPr>
              <a:t>		</a:t>
            </a:r>
            <a:r>
              <a:rPr b="1" i="1" lang="en" sz="1800"/>
              <a:t>pump_on =&gt; door_closed;</a:t>
            </a:r>
            <a:r>
              <a:rPr b="1" lang="en" sz="1800">
                <a:latin typeface="Consolas"/>
                <a:ea typeface="Consolas"/>
                <a:cs typeface="Consolas"/>
                <a:sym typeface="Consolas"/>
              </a:rPr>
              <a:t>		</a:t>
            </a:r>
            <a:endParaRPr b="1" sz="1800">
              <a:latin typeface="Consolas"/>
              <a:ea typeface="Consolas"/>
              <a:cs typeface="Consolas"/>
              <a:sym typeface="Consolas"/>
            </a:endParaRPr>
          </a:p>
          <a:p>
            <a:pPr indent="457200" lvl="0" marL="457200" rtl="0" algn="l">
              <a:spcBef>
                <a:spcPts val="0"/>
              </a:spcBef>
              <a:spcAft>
                <a:spcPts val="0"/>
              </a:spcAft>
              <a:buNone/>
            </a:pPr>
            <a:r>
              <a:rPr b="1" i="1" lang="en" sz="1800"/>
              <a:t>(alternate): (not door_closed) =&gt; (not pump_on);</a:t>
            </a: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b="1" lang="en" sz="1400">
                <a:solidFill>
                  <a:srgbClr val="7F0055"/>
                </a:solidFill>
                <a:latin typeface="Consolas"/>
                <a:ea typeface="Consolas"/>
                <a:cs typeface="Consolas"/>
                <a:sym typeface="Consolas"/>
              </a:rPr>
              <a:t>end</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600"/>
              </a:spcBef>
              <a:spcAft>
                <a:spcPts val="0"/>
              </a:spcAft>
              <a:buNone/>
            </a:pPr>
            <a:r>
              <a:t/>
            </a:r>
            <a:endParaRPr sz="1400"/>
          </a:p>
        </p:txBody>
      </p:sp>
      <p:sp>
        <p:nvSpPr>
          <p:cNvPr id="321" name="Google Shape;321;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General Questions</a:t>
            </a:r>
            <a:endParaRPr/>
          </a:p>
        </p:txBody>
      </p:sp>
      <p:sp>
        <p:nvSpPr>
          <p:cNvPr id="71" name="Google Shape;71;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Today: Go over practice final questions.</a:t>
            </a:r>
            <a:endParaRPr/>
          </a:p>
          <a:p>
            <a:pPr indent="-419100" lvl="0" marL="457200" marR="0" rtl="0" algn="l">
              <a:lnSpc>
                <a:spcPct val="100000"/>
              </a:lnSpc>
              <a:spcBef>
                <a:spcPts val="0"/>
              </a:spcBef>
              <a:spcAft>
                <a:spcPts val="0"/>
              </a:spcAft>
              <a:buSzPts val="3000"/>
              <a:buChar char="●"/>
            </a:pPr>
            <a:r>
              <a:rPr lang="en"/>
              <a:t>First - any general questions on course content or homework? </a:t>
            </a:r>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327" name="Google Shape;327;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Write the guarantees for the following AADL component describing a dishwasher mode controller:</a:t>
            </a:r>
            <a:endParaRPr b="1" sz="1800"/>
          </a:p>
          <a:p>
            <a:pPr indent="0" lvl="0" marL="0" rtl="0" algn="l">
              <a:spcBef>
                <a:spcPts val="0"/>
              </a:spcBef>
              <a:spcAft>
                <a:spcPts val="0"/>
              </a:spcAft>
              <a:buNone/>
            </a:pPr>
            <a:r>
              <a:rPr b="1" lang="en" sz="1400">
                <a:solidFill>
                  <a:srgbClr val="7F0055"/>
                </a:solidFill>
                <a:latin typeface="Consolas"/>
                <a:ea typeface="Consolas"/>
                <a:cs typeface="Consolas"/>
                <a:sym typeface="Consolas"/>
              </a:rPr>
              <a:t>system</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features</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door_closed: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time_remaining: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pump_on: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dishwasher_mode: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annex</a:t>
            </a:r>
            <a:r>
              <a:rPr lang="en" sz="1400">
                <a:latin typeface="Consolas"/>
                <a:ea typeface="Consolas"/>
                <a:cs typeface="Consolas"/>
                <a:sym typeface="Consolas"/>
              </a:rPr>
              <a:t> agree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SETUP_MODE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0</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WASHING_MODE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1</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RINSE_MODE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2</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DRYING_MODE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3</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		</a:t>
            </a:r>
            <a:r>
              <a:rPr b="1" lang="en" sz="1800">
                <a:solidFill>
                  <a:srgbClr val="7F0055"/>
                </a:solidFill>
                <a:latin typeface="Consolas"/>
                <a:ea typeface="Consolas"/>
                <a:cs typeface="Consolas"/>
                <a:sym typeface="Consolas"/>
              </a:rPr>
              <a:t>guarantee</a:t>
            </a:r>
            <a:r>
              <a:rPr lang="en" sz="1800">
                <a:latin typeface="Consolas"/>
                <a:ea typeface="Consolas"/>
                <a:cs typeface="Consolas"/>
                <a:sym typeface="Consolas"/>
              </a:rPr>
              <a:t> </a:t>
            </a:r>
            <a:r>
              <a:rPr lang="en" sz="1800">
                <a:solidFill>
                  <a:srgbClr val="2A00FF"/>
                </a:solidFill>
                <a:latin typeface="Consolas"/>
                <a:ea typeface="Consolas"/>
                <a:cs typeface="Consolas"/>
                <a:sym typeface="Consolas"/>
              </a:rPr>
              <a:t>"If the dishwasher was in WASHING_MODE and time remaining is zero, it shall</a:t>
            </a:r>
            <a:r>
              <a:rPr lang="en" sz="1800">
                <a:latin typeface="Consolas"/>
                <a:ea typeface="Consolas"/>
                <a:cs typeface="Consolas"/>
                <a:sym typeface="Consolas"/>
              </a:rPr>
              <a:t> </a:t>
            </a:r>
            <a:r>
              <a:rPr lang="en" sz="1800">
                <a:solidFill>
                  <a:srgbClr val="2A00FF"/>
                </a:solidFill>
                <a:latin typeface="Consolas"/>
                <a:ea typeface="Consolas"/>
                <a:cs typeface="Consolas"/>
                <a:sym typeface="Consolas"/>
              </a:rPr>
              <a:t>enter RINSE_MODE"</a:t>
            </a:r>
            <a:r>
              <a:rPr lang="en" sz="1800">
                <a:latin typeface="Consolas"/>
                <a:ea typeface="Consolas"/>
                <a:cs typeface="Consolas"/>
                <a:sym typeface="Consolas"/>
              </a:rPr>
              <a:t> </a:t>
            </a:r>
            <a:r>
              <a:rPr b="1" lang="en" sz="1800">
                <a:solidFill>
                  <a:srgbClr val="7F0055"/>
                </a:solidFill>
                <a:latin typeface="Consolas"/>
                <a:ea typeface="Consolas"/>
                <a:cs typeface="Consolas"/>
                <a:sym typeface="Consolas"/>
              </a:rPr>
              <a:t>:</a:t>
            </a:r>
            <a:r>
              <a:rPr lang="en" sz="1800">
                <a:latin typeface="Consolas"/>
                <a:ea typeface="Consolas"/>
                <a:cs typeface="Consolas"/>
                <a:sym typeface="Consolas"/>
              </a:rPr>
              <a:t> </a:t>
            </a:r>
            <a:br>
              <a:rPr b="1" lang="en" sz="1800">
                <a:latin typeface="Consolas"/>
                <a:ea typeface="Consolas"/>
                <a:cs typeface="Consolas"/>
                <a:sym typeface="Consolas"/>
              </a:rPr>
            </a:br>
            <a:r>
              <a:rPr b="1" lang="en" sz="1800">
                <a:latin typeface="Consolas"/>
                <a:ea typeface="Consolas"/>
                <a:cs typeface="Consolas"/>
                <a:sym typeface="Consolas"/>
              </a:rPr>
              <a:t>		</a:t>
            </a:r>
            <a:r>
              <a:rPr b="1" i="1" lang="en" sz="1800"/>
              <a:t> true -&gt; ((pre(dishwasher_mode) = WASHING_MODE and time_remaining = 0) =&gt; dishwasher_mode = RINSE_MODE)</a:t>
            </a:r>
            <a:endParaRPr b="1" i="1" sz="1800"/>
          </a:p>
          <a:p>
            <a:pPr indent="0" lvl="0" marL="0" rtl="0" algn="l">
              <a:spcBef>
                <a:spcPts val="0"/>
              </a:spcBef>
              <a:spcAft>
                <a:spcPts val="0"/>
              </a:spcAft>
              <a:buNone/>
            </a:pPr>
            <a:r>
              <a:rPr b="1" lang="en" sz="1800">
                <a:latin typeface="Consolas"/>
                <a:ea typeface="Consolas"/>
                <a:cs typeface="Consolas"/>
                <a:sym typeface="Consolas"/>
              </a:rPr>
              <a:t>	</a:t>
            </a: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b="1" lang="en" sz="1400">
                <a:solidFill>
                  <a:srgbClr val="7F0055"/>
                </a:solidFill>
                <a:latin typeface="Consolas"/>
                <a:ea typeface="Consolas"/>
                <a:cs typeface="Consolas"/>
                <a:sym typeface="Consolas"/>
              </a:rPr>
              <a:t>end</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600"/>
              </a:spcBef>
              <a:spcAft>
                <a:spcPts val="0"/>
              </a:spcAft>
              <a:buNone/>
            </a:pPr>
            <a:r>
              <a:t/>
            </a:r>
            <a:endParaRPr sz="1400"/>
          </a:p>
        </p:txBody>
      </p:sp>
      <p:sp>
        <p:nvSpPr>
          <p:cNvPr id="328" name="Google Shape;328;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334" name="Google Shape;334;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Write the guarantees for the following AADL component describing a dishwasher mode controller:</a:t>
            </a:r>
            <a:endParaRPr b="1" sz="1800"/>
          </a:p>
          <a:p>
            <a:pPr indent="0" lvl="0" marL="0" rtl="0" algn="l">
              <a:spcBef>
                <a:spcPts val="0"/>
              </a:spcBef>
              <a:spcAft>
                <a:spcPts val="0"/>
              </a:spcAft>
              <a:buNone/>
            </a:pPr>
            <a:r>
              <a:rPr b="1" lang="en" sz="1400">
                <a:solidFill>
                  <a:srgbClr val="7F0055"/>
                </a:solidFill>
                <a:latin typeface="Consolas"/>
                <a:ea typeface="Consolas"/>
                <a:cs typeface="Consolas"/>
                <a:sym typeface="Consolas"/>
              </a:rPr>
              <a:t>system</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features</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door_closed: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time_remaining: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pump_on: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dishwasher_mode: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annex</a:t>
            </a:r>
            <a:r>
              <a:rPr lang="en" sz="1400">
                <a:latin typeface="Consolas"/>
                <a:ea typeface="Consolas"/>
                <a:cs typeface="Consolas"/>
                <a:sym typeface="Consolas"/>
              </a:rPr>
              <a:t> agree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SETUP_MODE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0</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WASHING_MODE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1</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RINSE_MODE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2</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DRYING_MODE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3</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		</a:t>
            </a:r>
            <a:r>
              <a:rPr b="1" lang="en" sz="1800">
                <a:solidFill>
                  <a:srgbClr val="7F0055"/>
                </a:solidFill>
                <a:latin typeface="Consolas"/>
                <a:ea typeface="Consolas"/>
                <a:cs typeface="Consolas"/>
                <a:sym typeface="Consolas"/>
              </a:rPr>
              <a:t>guarantee</a:t>
            </a:r>
            <a:r>
              <a:rPr lang="en" sz="1800">
                <a:latin typeface="Consolas"/>
                <a:ea typeface="Consolas"/>
                <a:cs typeface="Consolas"/>
                <a:sym typeface="Consolas"/>
              </a:rPr>
              <a:t> </a:t>
            </a:r>
            <a:r>
              <a:rPr lang="en" sz="1800">
                <a:solidFill>
                  <a:srgbClr val="2A00FF"/>
                </a:solidFill>
                <a:latin typeface="Consolas"/>
                <a:ea typeface="Consolas"/>
                <a:cs typeface="Consolas"/>
                <a:sym typeface="Consolas"/>
              </a:rPr>
              <a:t>"The dishwasher shall never transition directly from WASHING_MODE to DRYING_MODE"</a:t>
            </a:r>
            <a:r>
              <a:rPr lang="en" sz="1800">
                <a:latin typeface="Consolas"/>
                <a:ea typeface="Consolas"/>
                <a:cs typeface="Consolas"/>
                <a:sym typeface="Consolas"/>
              </a:rPr>
              <a:t> </a:t>
            </a:r>
            <a:r>
              <a:rPr b="1" lang="en" sz="1800">
                <a:solidFill>
                  <a:srgbClr val="7F0055"/>
                </a:solidFill>
                <a:latin typeface="Consolas"/>
                <a:ea typeface="Consolas"/>
                <a:cs typeface="Consolas"/>
                <a:sym typeface="Consolas"/>
              </a:rPr>
              <a:t>:</a:t>
            </a:r>
            <a:br>
              <a:rPr b="1" lang="en" sz="1800">
                <a:latin typeface="Consolas"/>
                <a:ea typeface="Consolas"/>
                <a:cs typeface="Consolas"/>
                <a:sym typeface="Consolas"/>
              </a:rPr>
            </a:br>
            <a:r>
              <a:rPr b="1" lang="en" sz="1800">
                <a:latin typeface="Consolas"/>
                <a:ea typeface="Consolas"/>
                <a:cs typeface="Consolas"/>
                <a:sym typeface="Consolas"/>
              </a:rPr>
              <a:t>		</a:t>
            </a:r>
            <a:r>
              <a:rPr b="1" i="1" lang="en" sz="1800"/>
              <a:t> </a:t>
            </a:r>
            <a:r>
              <a:rPr b="1" i="1" lang="en" sz="1800"/>
              <a:t>true -&gt; (pre(dishwasher_mode) = WASHING_MODE =&gt; (not dishwasher_mode = DRYING_MODE))</a:t>
            </a:r>
            <a:endParaRPr b="1" i="1" sz="1800"/>
          </a:p>
          <a:p>
            <a:pPr indent="0" lvl="0" marL="0" rtl="0" algn="l">
              <a:spcBef>
                <a:spcPts val="0"/>
              </a:spcBef>
              <a:spcAft>
                <a:spcPts val="0"/>
              </a:spcAft>
              <a:buNone/>
            </a:pPr>
            <a:r>
              <a:rPr b="1" lang="en" sz="1800">
                <a:latin typeface="Consolas"/>
                <a:ea typeface="Consolas"/>
                <a:cs typeface="Consolas"/>
                <a:sym typeface="Consolas"/>
              </a:rPr>
              <a:t>	</a:t>
            </a: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b="1" lang="en" sz="1400">
                <a:solidFill>
                  <a:srgbClr val="7F0055"/>
                </a:solidFill>
                <a:latin typeface="Consolas"/>
                <a:ea typeface="Consolas"/>
                <a:cs typeface="Consolas"/>
                <a:sym typeface="Consolas"/>
              </a:rPr>
              <a:t>end</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600"/>
              </a:spcBef>
              <a:spcAft>
                <a:spcPts val="0"/>
              </a:spcAft>
              <a:buNone/>
            </a:pPr>
            <a:r>
              <a:t/>
            </a:r>
            <a:endParaRPr sz="1400"/>
          </a:p>
        </p:txBody>
      </p:sp>
      <p:sp>
        <p:nvSpPr>
          <p:cNvPr id="335" name="Google Shape;335;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8</a:t>
            </a:r>
            <a:endParaRPr/>
          </a:p>
        </p:txBody>
      </p:sp>
      <p:sp>
        <p:nvSpPr>
          <p:cNvPr id="341" name="Google Shape;341;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Write the guarantees for the following AADL component describing a dishwasher mode controller:</a:t>
            </a:r>
            <a:endParaRPr b="1" sz="1800"/>
          </a:p>
          <a:p>
            <a:pPr indent="0" lvl="0" marL="0" rtl="0" algn="l">
              <a:spcBef>
                <a:spcPts val="0"/>
              </a:spcBef>
              <a:spcAft>
                <a:spcPts val="0"/>
              </a:spcAft>
              <a:buNone/>
            </a:pPr>
            <a:r>
              <a:rPr b="1" lang="en" sz="1400">
                <a:solidFill>
                  <a:srgbClr val="7F0055"/>
                </a:solidFill>
                <a:latin typeface="Consolas"/>
                <a:ea typeface="Consolas"/>
                <a:cs typeface="Consolas"/>
                <a:sym typeface="Consolas"/>
              </a:rPr>
              <a:t>system</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features</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door_closed: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time_remaining: </a:t>
            </a:r>
            <a:r>
              <a:rPr b="1" lang="en" sz="1400">
                <a:solidFill>
                  <a:srgbClr val="7F0055"/>
                </a:solidFill>
                <a:latin typeface="Consolas"/>
                <a:ea typeface="Consolas"/>
                <a:cs typeface="Consolas"/>
                <a:sym typeface="Consolas"/>
              </a:rPr>
              <a:t>in</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pump_on: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Base_Types::Boolean;</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dishwasher_mode: </a:t>
            </a:r>
            <a:r>
              <a:rPr b="1" lang="en" sz="1400">
                <a:solidFill>
                  <a:srgbClr val="7F0055"/>
                </a:solidFill>
                <a:latin typeface="Consolas"/>
                <a:ea typeface="Consolas"/>
                <a:cs typeface="Consolas"/>
                <a:sym typeface="Consolas"/>
              </a:rPr>
              <a:t>out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data</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port</a:t>
            </a:r>
            <a:r>
              <a:rPr lang="en" sz="1400">
                <a:latin typeface="Consolas"/>
                <a:ea typeface="Consolas"/>
                <a:cs typeface="Consolas"/>
                <a:sym typeface="Consolas"/>
              </a:rPr>
              <a:t> Base_Types::Integer;</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annex</a:t>
            </a:r>
            <a:r>
              <a:rPr lang="en" sz="1400">
                <a:latin typeface="Consolas"/>
                <a:ea typeface="Consolas"/>
                <a:cs typeface="Consolas"/>
                <a:sym typeface="Consolas"/>
              </a:rPr>
              <a:t> agree {**</a:t>
            </a:r>
            <a:endParaRPr sz="1400">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SETUP_MODE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0</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WASHING_MODE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1</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RINSE_MODE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2</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const</a:t>
            </a:r>
            <a:r>
              <a:rPr lang="en" sz="1400">
                <a:latin typeface="Consolas"/>
                <a:ea typeface="Consolas"/>
                <a:cs typeface="Consolas"/>
                <a:sym typeface="Consolas"/>
              </a:rPr>
              <a:t> DRYING_MODE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int</a:t>
            </a:r>
            <a:r>
              <a:rPr lang="en" sz="1400">
                <a:latin typeface="Consolas"/>
                <a:ea typeface="Consolas"/>
                <a:cs typeface="Consolas"/>
                <a:sym typeface="Consolas"/>
              </a:rPr>
              <a:t> </a:t>
            </a:r>
            <a:r>
              <a:rPr b="1" lang="en" sz="1400">
                <a:solidFill>
                  <a:srgbClr val="7F0055"/>
                </a:solidFill>
                <a:latin typeface="Consolas"/>
                <a:ea typeface="Consolas"/>
                <a:cs typeface="Consolas"/>
                <a:sym typeface="Consolas"/>
              </a:rPr>
              <a:t>=</a:t>
            </a:r>
            <a:r>
              <a:rPr lang="en" sz="1400">
                <a:latin typeface="Consolas"/>
                <a:ea typeface="Consolas"/>
                <a:cs typeface="Consolas"/>
                <a:sym typeface="Consolas"/>
              </a:rPr>
              <a:t> 3</a:t>
            </a:r>
            <a:r>
              <a:rPr b="1" lang="en" sz="1400">
                <a:solidFill>
                  <a:srgbClr val="7F0055"/>
                </a:solidFill>
                <a:latin typeface="Consolas"/>
                <a:ea typeface="Consolas"/>
                <a:cs typeface="Consolas"/>
                <a:sym typeface="Consolas"/>
              </a:rPr>
              <a:t>;</a:t>
            </a:r>
            <a:endParaRPr b="1" sz="1400">
              <a:solidFill>
                <a:srgbClr val="7F0055"/>
              </a:solidFill>
              <a:latin typeface="Consolas"/>
              <a:ea typeface="Consolas"/>
              <a:cs typeface="Consolas"/>
              <a:sym typeface="Consolas"/>
            </a:endParaRPr>
          </a:p>
          <a:p>
            <a:pPr indent="0" lvl="0" marL="0" rtl="0" algn="l">
              <a:spcBef>
                <a:spcPts val="0"/>
              </a:spcBef>
              <a:spcAft>
                <a:spcPts val="0"/>
              </a:spcAft>
              <a:buNone/>
            </a:pP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		</a:t>
            </a:r>
            <a:r>
              <a:rPr b="1" lang="en" sz="1800">
                <a:solidFill>
                  <a:srgbClr val="7F0055"/>
                </a:solidFill>
                <a:latin typeface="Consolas"/>
                <a:ea typeface="Consolas"/>
                <a:cs typeface="Consolas"/>
                <a:sym typeface="Consolas"/>
              </a:rPr>
              <a:t>guarantee</a:t>
            </a:r>
            <a:r>
              <a:rPr lang="en" sz="1800">
                <a:latin typeface="Consolas"/>
                <a:ea typeface="Consolas"/>
                <a:cs typeface="Consolas"/>
                <a:sym typeface="Consolas"/>
              </a:rPr>
              <a:t> </a:t>
            </a:r>
            <a:r>
              <a:rPr lang="en" sz="1800">
                <a:solidFill>
                  <a:srgbClr val="2A00FF"/>
                </a:solidFill>
                <a:latin typeface="Consolas"/>
                <a:ea typeface="Consolas"/>
                <a:cs typeface="Consolas"/>
                <a:sym typeface="Consolas"/>
              </a:rPr>
              <a:t>"The dishwasher shall start in SETUP_MODE"</a:t>
            </a:r>
            <a:r>
              <a:rPr lang="en" sz="1800">
                <a:latin typeface="Consolas"/>
                <a:ea typeface="Consolas"/>
                <a:cs typeface="Consolas"/>
                <a:sym typeface="Consolas"/>
              </a:rPr>
              <a:t> </a:t>
            </a:r>
            <a:r>
              <a:rPr b="1" lang="en" sz="1800">
                <a:solidFill>
                  <a:srgbClr val="7F0055"/>
                </a:solidFill>
                <a:latin typeface="Consolas"/>
                <a:ea typeface="Consolas"/>
                <a:cs typeface="Consolas"/>
                <a:sym typeface="Consolas"/>
              </a:rPr>
              <a:t>:</a:t>
            </a:r>
            <a:br>
              <a:rPr b="1" lang="en" sz="1800">
                <a:latin typeface="Consolas"/>
                <a:ea typeface="Consolas"/>
                <a:cs typeface="Consolas"/>
                <a:sym typeface="Consolas"/>
              </a:rPr>
            </a:br>
            <a:r>
              <a:rPr b="1" lang="en" sz="1800">
                <a:latin typeface="Consolas"/>
                <a:ea typeface="Consolas"/>
                <a:cs typeface="Consolas"/>
                <a:sym typeface="Consolas"/>
              </a:rPr>
              <a:t>		</a:t>
            </a:r>
            <a:r>
              <a:rPr b="1" i="1" lang="en" sz="1800"/>
              <a:t>dishwasher_mode = SETUP_MODE -&gt; true.</a:t>
            </a:r>
            <a:endParaRPr b="1" i="1" sz="1800"/>
          </a:p>
          <a:p>
            <a:pPr indent="0" lvl="0" marL="0" rtl="0" algn="l">
              <a:spcBef>
                <a:spcPts val="0"/>
              </a:spcBef>
              <a:spcAft>
                <a:spcPts val="0"/>
              </a:spcAft>
              <a:buNone/>
            </a:pPr>
            <a:r>
              <a:rPr b="1" lang="en" sz="1800">
                <a:latin typeface="Consolas"/>
                <a:ea typeface="Consolas"/>
                <a:cs typeface="Consolas"/>
                <a:sym typeface="Consolas"/>
              </a:rPr>
              <a:t>	</a:t>
            </a:r>
            <a:r>
              <a:rPr lang="en"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b="1" lang="en" sz="1400">
                <a:solidFill>
                  <a:srgbClr val="7F0055"/>
                </a:solidFill>
                <a:latin typeface="Consolas"/>
                <a:ea typeface="Consolas"/>
                <a:cs typeface="Consolas"/>
                <a:sym typeface="Consolas"/>
              </a:rPr>
              <a:t>end</a:t>
            </a:r>
            <a:r>
              <a:rPr lang="en" sz="1400">
                <a:latin typeface="Consolas"/>
                <a:ea typeface="Consolas"/>
                <a:cs typeface="Consolas"/>
                <a:sym typeface="Consolas"/>
              </a:rPr>
              <a:t> Dishwasher_Mode;</a:t>
            </a:r>
            <a:endParaRPr sz="1400">
              <a:latin typeface="Consolas"/>
              <a:ea typeface="Consolas"/>
              <a:cs typeface="Consolas"/>
              <a:sym typeface="Consolas"/>
            </a:endParaRPr>
          </a:p>
          <a:p>
            <a:pPr indent="0" lvl="0" marL="0" rtl="0" algn="l">
              <a:spcBef>
                <a:spcPts val="600"/>
              </a:spcBef>
              <a:spcAft>
                <a:spcPts val="0"/>
              </a:spcAft>
              <a:buNone/>
            </a:pPr>
            <a:r>
              <a:t/>
            </a:r>
            <a:endParaRPr sz="1400"/>
          </a:p>
        </p:txBody>
      </p:sp>
      <p:sp>
        <p:nvSpPr>
          <p:cNvPr id="342" name="Google Shape;342;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9</a:t>
            </a:r>
            <a:endParaRPr/>
          </a:p>
        </p:txBody>
      </p:sp>
      <p:sp>
        <p:nvSpPr>
          <p:cNvPr id="348" name="Google Shape;348;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b="1" lang="en"/>
              <a:t>What is the difference between response time and throughput?</a:t>
            </a:r>
            <a:endParaRPr b="1"/>
          </a:p>
          <a:p>
            <a:pPr indent="-419100" lvl="0" marL="457200" rtl="0" algn="l">
              <a:spcBef>
                <a:spcPts val="0"/>
              </a:spcBef>
              <a:spcAft>
                <a:spcPts val="0"/>
              </a:spcAft>
              <a:buSzPts val="3000"/>
              <a:buChar char="●"/>
            </a:pPr>
            <a:r>
              <a:rPr b="1" lang="en"/>
              <a:t>Give an example of a system with excellent throughput but poor response time and vice versa.</a:t>
            </a:r>
            <a:endParaRPr/>
          </a:p>
        </p:txBody>
      </p:sp>
      <p:sp>
        <p:nvSpPr>
          <p:cNvPr id="349" name="Google Shape;349;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9</a:t>
            </a:r>
            <a:endParaRPr/>
          </a:p>
        </p:txBody>
      </p:sp>
      <p:sp>
        <p:nvSpPr>
          <p:cNvPr id="355" name="Google Shape;355;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is the difference between response time and throughput?</a:t>
            </a:r>
            <a:endParaRPr b="1" sz="2400"/>
          </a:p>
          <a:p>
            <a:pPr indent="0" lvl="0" marL="0" rtl="0" algn="l">
              <a:spcBef>
                <a:spcPts val="0"/>
              </a:spcBef>
              <a:spcAft>
                <a:spcPts val="0"/>
              </a:spcAft>
              <a:buNone/>
            </a:pPr>
            <a:r>
              <a:t/>
            </a:r>
            <a:endParaRPr/>
          </a:p>
          <a:p>
            <a:pPr indent="-381000" lvl="0" marL="457200" rtl="0" algn="l">
              <a:spcBef>
                <a:spcPts val="0"/>
              </a:spcBef>
              <a:spcAft>
                <a:spcPts val="0"/>
              </a:spcAft>
              <a:buSzPts val="2400"/>
              <a:buChar char="●"/>
            </a:pPr>
            <a:r>
              <a:rPr lang="en" sz="2400"/>
              <a:t>Response time is from the client’s perspective. </a:t>
            </a:r>
            <a:endParaRPr sz="2400"/>
          </a:p>
          <a:p>
            <a:pPr indent="-381000" lvl="1" marL="914400" rtl="0" algn="l">
              <a:spcBef>
                <a:spcPts val="0"/>
              </a:spcBef>
              <a:spcAft>
                <a:spcPts val="0"/>
              </a:spcAft>
              <a:buSzPts val="2400"/>
              <a:buChar char="○"/>
            </a:pPr>
            <a:r>
              <a:rPr lang="en"/>
              <a:t>H</a:t>
            </a:r>
            <a:r>
              <a:rPr lang="en" sz="2400"/>
              <a:t>ow long does it take to service my request?</a:t>
            </a:r>
            <a:endParaRPr sz="2400"/>
          </a:p>
          <a:p>
            <a:pPr indent="-381000" lvl="0" marL="457200" rtl="0" algn="l">
              <a:spcBef>
                <a:spcPts val="0"/>
              </a:spcBef>
              <a:spcAft>
                <a:spcPts val="0"/>
              </a:spcAft>
              <a:buSzPts val="2400"/>
              <a:buChar char="●"/>
            </a:pPr>
            <a:r>
              <a:rPr lang="en" sz="2400"/>
              <a:t>Throughput is from the server’s perspective. </a:t>
            </a:r>
            <a:endParaRPr sz="2400"/>
          </a:p>
          <a:p>
            <a:pPr indent="-381000" lvl="1" marL="914400" rtl="0" algn="l">
              <a:spcBef>
                <a:spcPts val="0"/>
              </a:spcBef>
              <a:spcAft>
                <a:spcPts val="0"/>
              </a:spcAft>
              <a:buSzPts val="2400"/>
              <a:buChar char="○"/>
            </a:pPr>
            <a:r>
              <a:rPr lang="en" sz="2400"/>
              <a:t>How many requests can be processed in a given time period? 	</a:t>
            </a:r>
            <a:endParaRPr sz="2400"/>
          </a:p>
        </p:txBody>
      </p:sp>
      <p:sp>
        <p:nvSpPr>
          <p:cNvPr id="356" name="Google Shape;356;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9</a:t>
            </a:r>
            <a:endParaRPr/>
          </a:p>
        </p:txBody>
      </p:sp>
      <p:sp>
        <p:nvSpPr>
          <p:cNvPr id="362" name="Google Shape;362;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Give an example of a system with excellent throughput but poor response time and vice versa.</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Char char="●"/>
            </a:pPr>
            <a:r>
              <a:rPr lang="en" sz="2400"/>
              <a:t>A pipelined system may involve several processors working in tandem to solve a particular problem. </a:t>
            </a:r>
            <a:endParaRPr sz="2400"/>
          </a:p>
          <a:p>
            <a:pPr indent="-342900" lvl="1" marL="914400" rtl="0" algn="l">
              <a:spcBef>
                <a:spcPts val="0"/>
              </a:spcBef>
              <a:spcAft>
                <a:spcPts val="0"/>
              </a:spcAft>
              <a:buSzPts val="1800"/>
              <a:buChar char="○"/>
            </a:pPr>
            <a:r>
              <a:rPr lang="en" sz="1800"/>
              <a:t>It may be able to process very large volumes of transactions (high throughput) due to partitioning the problem into segments that are handled sequentially, while still exhibiting poor response time.</a:t>
            </a:r>
            <a:endParaRPr sz="1800"/>
          </a:p>
          <a:p>
            <a:pPr indent="-342900" lvl="2" marL="1371600" rtl="0" algn="l">
              <a:spcBef>
                <a:spcPts val="0"/>
              </a:spcBef>
              <a:spcAft>
                <a:spcPts val="0"/>
              </a:spcAft>
              <a:buSzPts val="1800"/>
              <a:buChar char="■"/>
            </a:pPr>
            <a:r>
              <a:rPr lang="en" sz="1800"/>
              <a:t>(each segment takes time t, with number of segments s, so the total response time is n*s). </a:t>
            </a:r>
            <a:endParaRPr sz="1800"/>
          </a:p>
          <a:p>
            <a:pPr indent="-381000" lvl="0" marL="457200" rtl="0" algn="l">
              <a:spcBef>
                <a:spcPts val="0"/>
              </a:spcBef>
              <a:spcAft>
                <a:spcPts val="0"/>
              </a:spcAft>
              <a:buSzPts val="2400"/>
              <a:buChar char="●"/>
            </a:pPr>
            <a:r>
              <a:rPr lang="en" sz="2400"/>
              <a:t>Instead, imagine a single processor non-pipelined system that processes requests sequentially. </a:t>
            </a:r>
            <a:endParaRPr sz="2400"/>
          </a:p>
          <a:p>
            <a:pPr indent="-342900" lvl="1" marL="914400" rtl="0" algn="l">
              <a:spcBef>
                <a:spcPts val="0"/>
              </a:spcBef>
              <a:spcAft>
                <a:spcPts val="0"/>
              </a:spcAft>
              <a:buSzPts val="1800"/>
              <a:buChar char="○"/>
            </a:pPr>
            <a:r>
              <a:rPr lang="en" sz="1800"/>
              <a:t>If there are few requests, it will have better response time than the pipelined system because there is no latency in servicing the request. </a:t>
            </a:r>
            <a:endParaRPr sz="1800"/>
          </a:p>
          <a:p>
            <a:pPr indent="-342900" lvl="1" marL="914400" rtl="0" algn="l">
              <a:spcBef>
                <a:spcPts val="0"/>
              </a:spcBef>
              <a:spcAft>
                <a:spcPts val="0"/>
              </a:spcAft>
              <a:buSzPts val="1800"/>
              <a:buChar char="○"/>
            </a:pPr>
            <a:r>
              <a:rPr lang="en" sz="1800"/>
              <a:t>However, it will have very poor throughput under heavy load.	</a:t>
            </a:r>
            <a:endParaRPr sz="1800"/>
          </a:p>
        </p:txBody>
      </p:sp>
      <p:sp>
        <p:nvSpPr>
          <p:cNvPr id="363" name="Google Shape;363;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10</a:t>
            </a:r>
            <a:endParaRPr/>
          </a:p>
        </p:txBody>
      </p:sp>
      <p:sp>
        <p:nvSpPr>
          <p:cNvPr id="369" name="Google Shape;369;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What is the distinguishing characteristic of a </a:t>
            </a:r>
            <a:r>
              <a:rPr b="1" i="1" lang="en"/>
              <a:t>real time, </a:t>
            </a:r>
            <a:r>
              <a:rPr b="1" lang="en"/>
              <a:t>as opposed to a </a:t>
            </a:r>
            <a:r>
              <a:rPr b="1" i="1" lang="en"/>
              <a:t>non-real time </a:t>
            </a:r>
            <a:r>
              <a:rPr b="1" lang="en"/>
              <a:t>system? What is the difference between hard and soft real time systems?</a:t>
            </a:r>
            <a:endParaRPr b="1"/>
          </a:p>
        </p:txBody>
      </p:sp>
      <p:sp>
        <p:nvSpPr>
          <p:cNvPr id="370" name="Google Shape;370;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10</a:t>
            </a:r>
            <a:endParaRPr/>
          </a:p>
        </p:txBody>
      </p:sp>
      <p:sp>
        <p:nvSpPr>
          <p:cNvPr id="376" name="Google Shape;376;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t>What is the distinguishing characteristic of a </a:t>
            </a:r>
            <a:r>
              <a:rPr b="1" i="1" lang="en" sz="2400"/>
              <a:t>real time, </a:t>
            </a:r>
            <a:r>
              <a:rPr b="1" lang="en" sz="2400"/>
              <a:t>as opposed to a </a:t>
            </a:r>
            <a:r>
              <a:rPr b="1" i="1" lang="en" sz="2400"/>
              <a:t>non-real time </a:t>
            </a:r>
            <a:r>
              <a:rPr b="1" lang="en" sz="2400"/>
              <a:t>system? What is the difference between hard and soft real time systems?</a:t>
            </a:r>
            <a:endParaRPr b="1" sz="2400"/>
          </a:p>
          <a:p>
            <a:pPr indent="0" lvl="0" marL="0" rtl="0" algn="l">
              <a:spcBef>
                <a:spcPts val="0"/>
              </a:spcBef>
              <a:spcAft>
                <a:spcPts val="0"/>
              </a:spcAft>
              <a:buNone/>
            </a:pPr>
            <a:r>
              <a:t/>
            </a:r>
            <a:endParaRPr b="1" sz="2400"/>
          </a:p>
          <a:p>
            <a:pPr indent="-381000" lvl="0" marL="457200" rtl="0" algn="l">
              <a:spcBef>
                <a:spcPts val="0"/>
              </a:spcBef>
              <a:spcAft>
                <a:spcPts val="0"/>
              </a:spcAft>
              <a:buSzPts val="2400"/>
              <a:buChar char="●"/>
            </a:pPr>
            <a:r>
              <a:rPr lang="en" sz="2400"/>
              <a:t>For a real-time system, an operation’s correctness depends not only on logical correctness, but the time required to complete it.</a:t>
            </a:r>
            <a:endParaRPr sz="2400"/>
          </a:p>
          <a:p>
            <a:pPr indent="-381000" lvl="0" marL="457200" rtl="0" algn="l">
              <a:spcBef>
                <a:spcPts val="0"/>
              </a:spcBef>
              <a:spcAft>
                <a:spcPts val="0"/>
              </a:spcAft>
              <a:buSzPts val="2400"/>
              <a:buChar char="●"/>
            </a:pPr>
            <a:r>
              <a:rPr lang="en" sz="2400"/>
              <a:t>In a hard real-time system, computation of an answer after its deadline is considered failure. </a:t>
            </a:r>
            <a:endParaRPr sz="2400"/>
          </a:p>
          <a:p>
            <a:pPr indent="-381000" lvl="0" marL="457200" rtl="0" algn="l">
              <a:spcBef>
                <a:spcPts val="0"/>
              </a:spcBef>
              <a:spcAft>
                <a:spcPts val="0"/>
              </a:spcAft>
              <a:buSzPts val="2400"/>
              <a:buChar char="●"/>
            </a:pPr>
            <a:r>
              <a:rPr lang="en" sz="2400"/>
              <a:t>Soft real time systems can tolerate missed deadlines as long as there is a bound on the number of missed deadlines within some time scale.</a:t>
            </a:r>
            <a:br>
              <a:rPr lang="en" sz="2400"/>
            </a:br>
            <a:endParaRPr sz="2400"/>
          </a:p>
        </p:txBody>
      </p:sp>
      <p:sp>
        <p:nvSpPr>
          <p:cNvPr id="377" name="Google Shape;377;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6"/>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Thanks for a great semester!!!!!!!!!!!!!!!!!!!!</a:t>
            </a:r>
            <a:endParaRPr b="1" sz="4800">
              <a:solidFill>
                <a:srgbClr val="FFFFFF"/>
              </a:solidFill>
            </a:endParaRPr>
          </a:p>
        </p:txBody>
      </p:sp>
      <p:sp>
        <p:nvSpPr>
          <p:cNvPr id="383" name="Google Shape;383;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389" name="Google Shape;389;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Final</a:t>
            </a:r>
            <a:endParaRPr/>
          </a:p>
          <a:p>
            <a:pPr indent="-419100" lvl="1" marL="914400" marR="0" rtl="0" algn="l">
              <a:lnSpc>
                <a:spcPct val="100000"/>
              </a:lnSpc>
              <a:spcBef>
                <a:spcPts val="0"/>
              </a:spcBef>
              <a:spcAft>
                <a:spcPts val="0"/>
              </a:spcAft>
              <a:buClr>
                <a:schemeClr val="dk1"/>
              </a:buClr>
              <a:buSzPts val="3000"/>
              <a:buFont typeface="Arial"/>
              <a:buChar char="○"/>
            </a:pPr>
            <a:r>
              <a:rPr lang="en"/>
              <a:t>Please e-mail questions + office hours today.</a:t>
            </a:r>
            <a:endParaRPr/>
          </a:p>
          <a:p>
            <a:pPr indent="-381000" lvl="1" marL="914400" marR="0" rtl="0" algn="l">
              <a:lnSpc>
                <a:spcPct val="100000"/>
              </a:lnSpc>
              <a:spcBef>
                <a:spcPts val="0"/>
              </a:spcBef>
              <a:spcAft>
                <a:spcPts val="0"/>
              </a:spcAft>
              <a:buSzPts val="2400"/>
              <a:buChar char="○"/>
            </a:pPr>
            <a:r>
              <a:rPr lang="en"/>
              <a:t>Exam will be proctored by a student, so ask me questions before the day of the test.</a:t>
            </a:r>
            <a:endParaRPr/>
          </a:p>
          <a:p>
            <a:pPr indent="0" lvl="0" marL="91440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lang="en"/>
              <a:t>Homework: </a:t>
            </a:r>
            <a:endParaRPr/>
          </a:p>
          <a:p>
            <a:pPr indent="-381000" lvl="1" marL="914400" rtl="0" algn="l">
              <a:spcBef>
                <a:spcPts val="0"/>
              </a:spcBef>
              <a:spcAft>
                <a:spcPts val="0"/>
              </a:spcAft>
              <a:buSzPts val="2400"/>
              <a:buChar char="○"/>
            </a:pPr>
            <a:r>
              <a:rPr lang="en"/>
              <a:t>Project, Part 4 - Due tonight</a:t>
            </a:r>
            <a:endParaRPr/>
          </a:p>
          <a:p>
            <a:pPr indent="-381000" lvl="1" marL="914400" rtl="0" algn="l">
              <a:spcBef>
                <a:spcPts val="0"/>
              </a:spcBef>
              <a:spcAft>
                <a:spcPts val="0"/>
              </a:spcAft>
              <a:buSzPts val="2400"/>
              <a:buChar char="○"/>
            </a:pPr>
            <a:r>
              <a:rPr lang="en"/>
              <a:t>Assignment 3 - Due on December 9</a:t>
            </a:r>
            <a:endParaRPr/>
          </a:p>
          <a:p>
            <a:pPr indent="0" lvl="0" marL="0" marR="0" rtl="0" algn="l">
              <a:lnSpc>
                <a:spcPct val="100000"/>
              </a:lnSpc>
              <a:spcBef>
                <a:spcPts val="600"/>
              </a:spcBef>
              <a:spcAft>
                <a:spcPts val="0"/>
              </a:spcAft>
              <a:buNone/>
            </a:pPr>
            <a:r>
              <a:t/>
            </a:r>
            <a:endParaRPr/>
          </a:p>
        </p:txBody>
      </p:sp>
      <p:sp>
        <p:nvSpPr>
          <p:cNvPr id="390" name="Google Shape;390;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78" name="Google Shape;78;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Speculate as to why none of the architecture description languages other than UML have achieved widespread use.</a:t>
            </a:r>
            <a:endParaRPr b="1"/>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1</a:t>
            </a:r>
            <a:endParaRPr/>
          </a:p>
        </p:txBody>
      </p:sp>
      <p:sp>
        <p:nvSpPr>
          <p:cNvPr id="85" name="Google Shape;85;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Speculate as to why none of the architecture description languages other than UML have achieved widespread use.</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Many possible answers here. Some starting points:</a:t>
            </a:r>
            <a:endParaRPr sz="2400"/>
          </a:p>
          <a:p>
            <a:pPr indent="-381000" lvl="0" marL="457200" rtl="0" algn="l">
              <a:spcBef>
                <a:spcPts val="0"/>
              </a:spcBef>
              <a:spcAft>
                <a:spcPts val="0"/>
              </a:spcAft>
              <a:buSzPts val="2400"/>
              <a:buChar char="●"/>
            </a:pPr>
            <a:r>
              <a:rPr lang="en" sz="2400"/>
              <a:t>Difficult to create critical mass to attract tool builders.</a:t>
            </a:r>
            <a:endParaRPr sz="2400"/>
          </a:p>
          <a:p>
            <a:pPr indent="-381000" lvl="0" marL="457200" rtl="0" algn="l">
              <a:spcBef>
                <a:spcPts val="0"/>
              </a:spcBef>
              <a:spcAft>
                <a:spcPts val="0"/>
              </a:spcAft>
              <a:buSzPts val="2400"/>
              <a:buChar char="●"/>
            </a:pPr>
            <a:r>
              <a:rPr lang="en" sz="2400"/>
              <a:t>Most notations only capture a small portion of architectural concerns.</a:t>
            </a:r>
            <a:endParaRPr sz="2400"/>
          </a:p>
          <a:p>
            <a:pPr indent="-381000" lvl="0" marL="457200" rtl="0" algn="l">
              <a:spcBef>
                <a:spcPts val="0"/>
              </a:spcBef>
              <a:spcAft>
                <a:spcPts val="0"/>
              </a:spcAft>
              <a:buSzPts val="2400"/>
              <a:buChar char="●"/>
            </a:pPr>
            <a:r>
              <a:rPr lang="en" sz="2400"/>
              <a:t>Lack of communication between “academic” software engineering and commercial SE.</a:t>
            </a:r>
            <a:endParaRPr sz="2400"/>
          </a:p>
          <a:p>
            <a:pPr indent="-381000" lvl="0" marL="457200" rtl="0" algn="l">
              <a:spcBef>
                <a:spcPts val="0"/>
              </a:spcBef>
              <a:spcAft>
                <a:spcPts val="0"/>
              </a:spcAft>
              <a:buSzPts val="2400"/>
              <a:buChar char="●"/>
            </a:pPr>
            <a:r>
              <a:rPr lang="en" sz="2400"/>
              <a:t>Too domain specific; have not evolved to describe new kinds of architectures (e.g. web services).</a:t>
            </a:r>
            <a:endParaRPr sz="2400"/>
          </a:p>
          <a:p>
            <a:pPr indent="-381000" lvl="0" marL="457200" rtl="0" algn="l">
              <a:spcBef>
                <a:spcPts val="0"/>
              </a:spcBef>
              <a:spcAft>
                <a:spcPts val="0"/>
              </a:spcAft>
              <a:buSzPts val="2400"/>
              <a:buChar char="●"/>
            </a:pPr>
            <a:r>
              <a:rPr lang="en" sz="2400"/>
              <a:t>Too hard to use / not understandable to developers.</a:t>
            </a:r>
            <a:endParaRPr sz="2400"/>
          </a:p>
          <a:p>
            <a:pPr indent="0" lvl="0" marL="0" marR="0" rtl="0" algn="l">
              <a:lnSpc>
                <a:spcPct val="100000"/>
              </a:lnSpc>
              <a:spcBef>
                <a:spcPts val="600"/>
              </a:spcBef>
              <a:spcAft>
                <a:spcPts val="0"/>
              </a:spcAft>
              <a:buNone/>
            </a:pPr>
            <a:r>
              <a:t/>
            </a:r>
            <a:endParaRPr sz="2400"/>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Question 2</a:t>
            </a:r>
            <a:endParaRPr/>
          </a:p>
        </p:txBody>
      </p:sp>
      <p:sp>
        <p:nvSpPr>
          <p:cNvPr id="92" name="Google Shape;92;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Create an attack tree describing how an attacker might attempt to steal money from an Automated Teller Machine (ATM).</a:t>
            </a:r>
            <a:endParaRPr b="1"/>
          </a:p>
        </p:txBody>
      </p:sp>
      <p:sp>
        <p:nvSpPr>
          <p:cNvPr id="93" name="Google Shape;93;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Attack Trees</a:t>
            </a:r>
            <a:endParaRPr/>
          </a:p>
        </p:txBody>
      </p:sp>
      <p:sp>
        <p:nvSpPr>
          <p:cNvPr id="99" name="Google Shape;99;p1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Structured notation for categorizing threats and their probability.</a:t>
            </a:r>
            <a:endParaRPr sz="2400"/>
          </a:p>
          <a:p>
            <a:pPr indent="-355600" lvl="1" marL="914400" rtl="0" algn="l">
              <a:spcBef>
                <a:spcPts val="0"/>
              </a:spcBef>
              <a:spcAft>
                <a:spcPts val="0"/>
              </a:spcAft>
              <a:buSzPts val="2000"/>
              <a:buChar char="○"/>
            </a:pPr>
            <a:r>
              <a:rPr lang="en" sz="2000"/>
              <a:t>Represented visually as a tree as a nested list.</a:t>
            </a:r>
            <a:endParaRPr sz="2000"/>
          </a:p>
          <a:p>
            <a:pPr indent="-355600" lvl="1" marL="914400" rtl="0" algn="l">
              <a:spcBef>
                <a:spcPts val="0"/>
              </a:spcBef>
              <a:spcAft>
                <a:spcPts val="0"/>
              </a:spcAft>
              <a:buSzPts val="2000"/>
              <a:buChar char="○"/>
            </a:pPr>
            <a:r>
              <a:rPr lang="en" sz="2000"/>
              <a:t>Root of the tree shows the goal of the attack.</a:t>
            </a:r>
            <a:endParaRPr sz="2000"/>
          </a:p>
          <a:p>
            <a:pPr indent="-355600" lvl="1" marL="914400" rtl="0" algn="l">
              <a:spcBef>
                <a:spcPts val="0"/>
              </a:spcBef>
              <a:spcAft>
                <a:spcPts val="0"/>
              </a:spcAft>
              <a:buSzPts val="2000"/>
              <a:buChar char="○"/>
            </a:pPr>
            <a:r>
              <a:rPr lang="en" sz="2000"/>
              <a:t>Branches classify the different types of attacks that could be attempted. </a:t>
            </a:r>
            <a:endParaRPr sz="2000"/>
          </a:p>
          <a:p>
            <a:pPr indent="-355600" lvl="1" marL="914400" rtl="0" algn="l">
              <a:spcBef>
                <a:spcPts val="0"/>
              </a:spcBef>
              <a:spcAft>
                <a:spcPts val="0"/>
              </a:spcAft>
              <a:buSzPts val="2000"/>
              <a:buChar char="○"/>
            </a:pPr>
            <a:r>
              <a:rPr lang="en" sz="2000"/>
              <a:t>Create a tree for each goal an attacker may have. Can be used to analyze security policies.</a:t>
            </a:r>
            <a:endParaRPr sz="2000"/>
          </a:p>
        </p:txBody>
      </p:sp>
      <p:sp>
        <p:nvSpPr>
          <p:cNvPr id="100" name="Google Shape;10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2400"/>
              <a:t>Goal: Obtain customer credit card details. </a:t>
            </a:r>
            <a:endParaRPr b="1" sz="2400"/>
          </a:p>
          <a:p>
            <a:pPr indent="-342900" lvl="0" marL="457200" rtl="0" algn="l">
              <a:spcBef>
                <a:spcPts val="600"/>
              </a:spcBef>
              <a:spcAft>
                <a:spcPts val="0"/>
              </a:spcAft>
              <a:buSzPts val="1800"/>
              <a:buAutoNum type="arabicPeriod"/>
            </a:pPr>
            <a:r>
              <a:rPr lang="en" sz="1800"/>
              <a:t>Extract details from database. </a:t>
            </a:r>
            <a:endParaRPr sz="1800"/>
          </a:p>
          <a:p>
            <a:pPr indent="-342900" lvl="1" marL="914400" rtl="0" algn="l">
              <a:spcBef>
                <a:spcPts val="0"/>
              </a:spcBef>
              <a:spcAft>
                <a:spcPts val="0"/>
              </a:spcAft>
              <a:buSzPts val="1800"/>
              <a:buAutoNum type="arabicPeriod"/>
            </a:pPr>
            <a:r>
              <a:rPr lang="en" sz="1800"/>
              <a:t>Access database directly.</a:t>
            </a:r>
            <a:endParaRPr sz="1800"/>
          </a:p>
          <a:p>
            <a:pPr indent="-342900" lvl="2" marL="1371600" rtl="0" algn="l">
              <a:spcBef>
                <a:spcPts val="0"/>
              </a:spcBef>
              <a:spcAft>
                <a:spcPts val="0"/>
              </a:spcAft>
              <a:buSzPts val="1800"/>
              <a:buAutoNum type="arabicPeriod"/>
            </a:pPr>
            <a:r>
              <a:rPr lang="en" sz="1800"/>
              <a:t>Crack/guess database passwords. </a:t>
            </a:r>
            <a:endParaRPr sz="1800"/>
          </a:p>
          <a:p>
            <a:pPr indent="-342900" lvl="2" marL="1371600" rtl="0" algn="l">
              <a:spcBef>
                <a:spcPts val="0"/>
              </a:spcBef>
              <a:spcAft>
                <a:spcPts val="0"/>
              </a:spcAft>
              <a:buSzPts val="1800"/>
              <a:buAutoNum type="arabicPeriod"/>
            </a:pPr>
            <a:r>
              <a:rPr lang="en" sz="1800"/>
              <a:t>Crack/guess OS passwords that bypass database security. </a:t>
            </a:r>
            <a:endParaRPr sz="1800"/>
          </a:p>
          <a:p>
            <a:pPr indent="-342900" lvl="1" marL="914400" rtl="0" algn="l">
              <a:spcBef>
                <a:spcPts val="0"/>
              </a:spcBef>
              <a:spcAft>
                <a:spcPts val="0"/>
              </a:spcAft>
              <a:buSzPts val="1800"/>
              <a:buAutoNum type="arabicPeriod"/>
            </a:pPr>
            <a:r>
              <a:rPr lang="en" sz="1800"/>
              <a:t>Access via a member of the administration staff. </a:t>
            </a:r>
            <a:endParaRPr sz="1800"/>
          </a:p>
          <a:p>
            <a:pPr indent="-342900" lvl="2" marL="1371600" rtl="0" algn="l">
              <a:spcBef>
                <a:spcPts val="0"/>
              </a:spcBef>
              <a:spcAft>
                <a:spcPts val="0"/>
              </a:spcAft>
              <a:buSzPts val="1800"/>
              <a:buAutoNum type="arabicPeriod"/>
            </a:pPr>
            <a:r>
              <a:rPr lang="en" sz="1800"/>
              <a:t>Bribe a database administrator (DBA). </a:t>
            </a:r>
            <a:endParaRPr sz="1800"/>
          </a:p>
          <a:p>
            <a:pPr indent="-342900" lvl="2" marL="1371600" rtl="0" algn="l">
              <a:spcBef>
                <a:spcPts val="0"/>
              </a:spcBef>
              <a:spcAft>
                <a:spcPts val="0"/>
              </a:spcAft>
              <a:buSzPts val="1800"/>
              <a:buAutoNum type="arabicPeriod"/>
            </a:pPr>
            <a:r>
              <a:rPr lang="en" sz="1800"/>
              <a:t>Conduct social engineering by e-mail to trick the DBA into revealing details</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Attack Tree Example</a:t>
            </a:r>
            <a:endParaRPr/>
          </a:p>
        </p:txBody>
      </p:sp>
      <p:sp>
        <p:nvSpPr>
          <p:cNvPr id="107" name="Google Shape;107;p1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startAt="2"/>
            </a:pPr>
            <a:r>
              <a:rPr lang="en" sz="1800"/>
              <a:t>Extract details from Web interface. </a:t>
            </a:r>
            <a:endParaRPr sz="1800"/>
          </a:p>
          <a:p>
            <a:pPr indent="-342900" lvl="1" marL="914400" rtl="0" algn="l">
              <a:spcBef>
                <a:spcPts val="0"/>
              </a:spcBef>
              <a:spcAft>
                <a:spcPts val="0"/>
              </a:spcAft>
              <a:buSzPts val="1800"/>
              <a:buAutoNum type="arabicPeriod"/>
            </a:pPr>
            <a:r>
              <a:rPr lang="en" sz="1800"/>
              <a:t>Set up a dummy Web site and e-mail users the URL to trick them into entering credit card details.</a:t>
            </a:r>
            <a:endParaRPr sz="1800"/>
          </a:p>
          <a:p>
            <a:pPr indent="-342900" lvl="1" marL="914400" rtl="0" algn="l">
              <a:spcBef>
                <a:spcPts val="0"/>
              </a:spcBef>
              <a:spcAft>
                <a:spcPts val="0"/>
              </a:spcAft>
              <a:buSzPts val="1800"/>
              <a:buAutoNum type="arabicPeriod"/>
            </a:pPr>
            <a:r>
              <a:rPr lang="en" sz="1800"/>
              <a:t>Crack/guess passwords for user accounts and extract details from the GUI. </a:t>
            </a:r>
            <a:endParaRPr sz="1800"/>
          </a:p>
          <a:p>
            <a:pPr indent="-342900" lvl="1" marL="914400" rtl="0" algn="l">
              <a:spcBef>
                <a:spcPts val="0"/>
              </a:spcBef>
              <a:spcAft>
                <a:spcPts val="0"/>
              </a:spcAft>
              <a:buSzPts val="1800"/>
              <a:buAutoNum type="arabicPeriod"/>
            </a:pPr>
            <a:r>
              <a:rPr lang="en" sz="1800"/>
              <a:t>Send users a program by e-mail to record keystrokes. </a:t>
            </a:r>
            <a:endParaRPr sz="1800"/>
          </a:p>
          <a:p>
            <a:pPr indent="-342900" lvl="1" marL="914400" rtl="0" algn="l">
              <a:spcBef>
                <a:spcPts val="0"/>
              </a:spcBef>
              <a:spcAft>
                <a:spcPts val="0"/>
              </a:spcAft>
              <a:buSzPts val="1800"/>
              <a:buAutoNum type="arabicPeriod"/>
            </a:pPr>
            <a:r>
              <a:rPr lang="en" sz="1800"/>
              <a:t>Attack the domain name server to hijack domain name and attack 2.1. </a:t>
            </a:r>
            <a:endParaRPr sz="1800"/>
          </a:p>
          <a:p>
            <a:pPr indent="-342900" lvl="1" marL="914400" rtl="0" algn="l">
              <a:spcBef>
                <a:spcPts val="0"/>
              </a:spcBef>
              <a:spcAft>
                <a:spcPts val="0"/>
              </a:spcAft>
              <a:buSzPts val="1800"/>
              <a:buAutoNum type="arabicPeriod"/>
            </a:pPr>
            <a:r>
              <a:rPr lang="en" sz="1800"/>
              <a:t>Attack the server software directly to try to find loopholes in its security.</a:t>
            </a:r>
            <a:endParaRPr sz="1800"/>
          </a:p>
        </p:txBody>
      </p:sp>
      <p:sp>
        <p:nvSpPr>
          <p:cNvPr id="108" name="Google Shape;108;p1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AutoNum type="arabicPeriod" startAt="3"/>
            </a:pPr>
            <a:r>
              <a:rPr lang="en" sz="1800"/>
              <a:t>Find details outside the system.</a:t>
            </a:r>
            <a:endParaRPr sz="1800"/>
          </a:p>
          <a:p>
            <a:pPr indent="-342900" lvl="1" marL="914400" rtl="0" algn="l">
              <a:spcBef>
                <a:spcPts val="0"/>
              </a:spcBef>
              <a:spcAft>
                <a:spcPts val="0"/>
              </a:spcAft>
              <a:buSzPts val="1800"/>
              <a:buAutoNum type="arabicPeriod"/>
            </a:pPr>
            <a:r>
              <a:rPr lang="en" sz="1800"/>
              <a:t>Conduct social engineering by phone/e-mail to get customer services staff to reveal card details.</a:t>
            </a:r>
            <a:endParaRPr sz="1800"/>
          </a:p>
          <a:p>
            <a:pPr indent="-342900" lvl="1" marL="914400" rtl="0" algn="l">
              <a:spcBef>
                <a:spcPts val="0"/>
              </a:spcBef>
              <a:spcAft>
                <a:spcPts val="0"/>
              </a:spcAft>
              <a:buSzPts val="1800"/>
              <a:buAutoNum type="arabicPeriod"/>
            </a:pPr>
            <a:r>
              <a:rPr lang="en" sz="1800"/>
              <a:t>Direct a social-engineering attack on users by using public details from the site to make contact.</a:t>
            </a:r>
            <a:endParaRPr sz="1800"/>
          </a:p>
        </p:txBody>
      </p:sp>
      <p:sp>
        <p:nvSpPr>
          <p:cNvPr id="109" name="Google Shape;109;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