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f8bf40d0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f8bf40d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Quality properties tell you how a system behaves from the viewpoint of an external observer (often referred to as its nonfunctional characteristics). </a:t>
            </a:r>
            <a:r>
              <a:rPr lang="en"/>
              <a:t>We talked about these some last time, but (1) (2-6).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f8bf40d0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f8bf40d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bring these concepts together now. We have to design the architecture for an airline reservation system supports a number of different transactions to book airline seats, update or cancel them, transfer them, upgrade them, and so forth.The externally visible behavior of the system (what it does) is its response to the transactions that can be submitted by customers, such as booking a seat, updating a reservation, or canceling a booking. The quality properties of the system (how it does it) include the average response time for a transaction under a specified load, the maximum throughput the system can support, system availability, and the time required to repair defects. </a:t>
            </a:r>
            <a:endParaRPr/>
          </a:p>
          <a:p>
            <a:pPr indent="0" lvl="0" marL="0" rtl="0">
              <a:spcBef>
                <a:spcPts val="0"/>
              </a:spcBef>
              <a:spcAft>
                <a:spcPts val="0"/>
              </a:spcAft>
              <a:buNone/>
            </a:pPr>
            <a:r>
              <a:rPr lang="en"/>
              <a:t>Now, we haven’t talked over any concrete details yet, but how would you architect this? (discuss)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f8bf40d06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f8bf40d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Faced with these requirements, there are a number of ways that an architect could design a system for it. Let’s talk about two. First, we could approach this through what is a basic Client/Server Architecture - which we’ll talk over more today. In this approach, a number of clients (which present information to customers and accept their input) communicate with a central server (which stores the data in a relational database) via a wide-area network (WAN). The static structure (design-time organization) for this client/server architecture consists of the client programs -</a:t>
            </a:r>
            <a:r>
              <a:rPr lang="en">
                <a:solidFill>
                  <a:schemeClr val="dk1"/>
                </a:solidFill>
              </a:rPr>
              <a:t>Three different clients shown here, all subsystems that serve different purposes in the overall system -</a:t>
            </a:r>
            <a:r>
              <a:rPr lang="en"/>
              <a:t> (which in this example are further broken down into presentation, business logic, database, and network layers - what we call a layered architecture), the server, and the connections between them. The dynamic structure (runtime organization) is based on a request/response model: Requests are submitted by a client to the server over the WAN, and responses are returned by the server to the client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f8bf40d06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f8bf40d0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second option is a three-tier or thin-client approach - still a client/server architecture, but architected a little differently), where only the presentation processing is performed on the clients, with the business logic and database access performed in a new application server. The static structure for this architecture consists of the client programs still (which are further broken down into presentation and network layers), the application server (here, business logic, database, and network layers), the database server, and the connections between them.  The dynamic structure is based on a three-tier request/response model: Requests are submitted by a client to the application server over the WAN, the application server submits requests to the database server if necessary, and responses are returned by the application server to the client. So, which would you prefer? Why? (discuss)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f8bf40d0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f8bf40d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Although the candidate architectures have different static and dynamic structures, each must be able to meet the system’s overall requirements. Each of these should share the same externally visible behaviors (in this case, responses to booking transactions) and general quality properties (such as acceptable response time, throughput, availability, and time to repair), they are likely to differ in the specific set of quality properties that each exhibits. </a:t>
            </a:r>
            <a:r>
              <a:rPr lang="en">
                <a:solidFill>
                  <a:schemeClr val="dk1"/>
                </a:solidFill>
              </a:rPr>
              <a:t>The architect might identify the two-tier approach as appropriate for the architecture because of its relative operational simplicity, because it can be developed quickly by the organization’s software developers, because it can be delivered at lower cost than other options, or for a range of other reasons. Alternatively, the architect may consider the three-tier approach to be right for the architecture because it provides better options for scalability as workload increases, because less powerful client hardware is needed, because it may offer better security, or for other reasons.</a:t>
            </a:r>
            <a:endParaRPr/>
          </a:p>
          <a:p>
            <a:pPr indent="0" lvl="0" marL="0" rtl="0">
              <a:spcBef>
                <a:spcPts val="0"/>
              </a:spcBef>
              <a:spcAft>
                <a:spcPts val="0"/>
              </a:spcAft>
              <a:buNone/>
            </a:pPr>
            <a:r>
              <a:rPr lang="en"/>
              <a:t>Whichever approach the architect considers to be most appropriate, you chooses because it provides the best match between the favored quality properties and the requirements of the system. In each case, the extent to which the candidate actually exhibits these behaviors and properties must be determined by further analysis of its static and dynamic structures. For example, the client/server model might meet the functional requirements better because it supports functionally richer clients; the three-tier model might deliver better throughput and response time because it is more loosely coupled. It is part of the architect’s role to derive the static and dynamic structures for a candidate architectures, understand the extent to which they exhibit the required behaviors and quality properties, and select the best one. Of course, what is meant by “best” may not always be clear. What should I choose might not always be obvious.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f8bf40d06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f8bf40d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system is built to address the needs, concerns, goals, and objectives of its stakeholders. The architecture of a system is comprised of a number of architectural elements and their interelement relationships. The architecture of a system can potentially be documented by an AD (fully, partly, or not at all). In fact, there are many potential ADs for a given architecture, some good, some bad. An AD documents an architecture for its stakeholders and demonstrates to them that it has met their needs.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f8bf40d0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f8bf40d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ab4e1e9c_0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b4e1e9c_0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leads us to the first major part of the architecture design process - static structuring. Breaking down the system into several principal subsystems and identifying how they communicate.</a:t>
            </a:r>
            <a:endParaRPr/>
          </a:p>
          <a:p>
            <a:pPr indent="-317500" lvl="0" marL="457200" rtl="0">
              <a:spcBef>
                <a:spcPts val="0"/>
              </a:spcBef>
              <a:spcAft>
                <a:spcPts val="0"/>
              </a:spcAft>
              <a:buSzPts val="1400"/>
              <a:buChar char="-"/>
            </a:pPr>
            <a:r>
              <a:rPr lang="en"/>
              <a:t>this is normally expressed as a block diagram presenting a high-level overview of the system structure - not very detailed yet, but a good start for brainstorming and explaining how the system is constructed. So, pretty straightforward - each block is a element., lines mark channels of communication and control. Sometimes, we group elements together into a single subsystem. This is fairly informal right now, but gives you an idea of where the components of the final system will go and how they relate/communicate/and work together (go over packaging robot control system)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b4e1e9c_0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b4e1e9c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and discuss). </a:t>
            </a:r>
            <a:endParaRPr/>
          </a:p>
          <a:p>
            <a:pPr indent="0" lvl="0" marL="0" rtl="0">
              <a:spcBef>
                <a:spcPts val="0"/>
              </a:spcBef>
              <a:spcAft>
                <a:spcPts val="0"/>
              </a:spcAft>
              <a:buNone/>
            </a:pPr>
            <a:r>
              <a:rPr lang="en"/>
              <a:t>We haven’t covered common architectural styles yet, but I just want to get some basic ideas. Given this scenario, how would you architect the software?</a:t>
            </a:r>
            <a:endParaRPr/>
          </a:p>
          <a:p>
            <a:pPr indent="0" lvl="0" marL="0" rtl="0">
              <a:spcBef>
                <a:spcPts val="0"/>
              </a:spcBef>
              <a:spcAft>
                <a:spcPts val="0"/>
              </a:spcAft>
              <a:buNone/>
            </a:pPr>
            <a:r>
              <a:rPr lang="en"/>
              <a:t>how you would break this down? </a:t>
            </a:r>
            <a:endParaRPr/>
          </a:p>
          <a:p>
            <a:pPr indent="0" lvl="0" marL="0" rtl="0">
              <a:spcBef>
                <a:spcPts val="0"/>
              </a:spcBef>
              <a:spcAft>
                <a:spcPts val="0"/>
              </a:spcAft>
              <a:buNone/>
            </a:pPr>
            <a:r>
              <a:rPr lang="en"/>
              <a:t>What qualities would you want to emphasize? How would you do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b4e1e9c_0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b4e1e9c_0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We’re going to cover four common models - (read),</a:t>
            </a:r>
            <a:endParaRPr/>
          </a:p>
          <a:p>
            <a:pPr indent="-317500" lvl="0" marL="457200" rtl="0">
              <a:spcBef>
                <a:spcPts val="0"/>
              </a:spcBef>
              <a:spcAft>
                <a:spcPts val="0"/>
              </a:spcAft>
              <a:buSzPts val="1400"/>
              <a:buChar char="-"/>
            </a:pPr>
            <a:r>
              <a:rPr lang="en"/>
              <a:t>In practice, the style of architecture you cover will dictate many of the characteristics of your system. (read). Your task is to choose the right style for the job - you wouldn’t grab the blueprints for a skyscraper when building a castle. Same for software.</a:t>
            </a:r>
            <a:endParaRPr/>
          </a:p>
          <a:p>
            <a:pPr indent="-317500" lvl="0" marL="457200" rtl="0">
              <a:spcBef>
                <a:spcPts val="0"/>
              </a:spcBef>
              <a:spcAft>
                <a:spcPts val="0"/>
              </a:spcAft>
              <a:buSzPts val="1400"/>
              <a:buChar char="-"/>
            </a:pPr>
            <a:r>
              <a:rPr lang="en"/>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3f8bf40d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f8bf40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b4e1e9c_0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b4e1e9c_0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endParaRPr>
              <a:solidFill>
                <a:schemeClr val="dk1"/>
              </a:solidFill>
            </a:endParaRPr>
          </a:p>
          <a:p>
            <a:pPr indent="0" lvl="0" marL="0" rtl="0">
              <a:spcBef>
                <a:spcPts val="0"/>
              </a:spcBef>
              <a:spcAft>
                <a:spcPts val="0"/>
              </a:spcAft>
              <a:buNone/>
            </a:pPr>
            <a:r>
              <a:rPr lang="en">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endParaRPr>
              <a:solidFill>
                <a:schemeClr val="dk1"/>
              </a:solidFill>
            </a:endParaRPr>
          </a:p>
          <a:p>
            <a:pPr indent="0" lvl="0" marL="0" rtl="0">
              <a:spcBef>
                <a:spcPts val="0"/>
              </a:spcBef>
              <a:spcAft>
                <a:spcPts val="0"/>
              </a:spcAft>
              <a:buNone/>
            </a:pPr>
            <a:r>
              <a:rPr lang="en">
                <a:solidFill>
                  <a:schemeClr val="dk1"/>
                </a:solidFill>
              </a:rPr>
              <a:t>- This also (read). As a layer is developed, some of the services provided by that layer can be made available to users. We can slot in new functionality as it is completed.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ab4e1e9c_0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ab4e1e9c_0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a:solidFill>
                  <a:schemeClr val="dk1"/>
                </a:solidFill>
              </a:rPr>
              <a:t>Here is an example of the layered architecture for a copyright management system in a university librar</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(walk through, relate layers) these might be seperate subsystems, but at the same layer.</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ab4e1e9c_0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ab4e1e9c_0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(discussion - 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this is a powerful way to protect important data.</a:t>
            </a:r>
            <a:endParaRPr>
              <a:solidFill>
                <a:schemeClr val="dk1"/>
              </a:solidFill>
            </a:endParaRPr>
          </a:p>
          <a:p>
            <a:pPr indent="0" lvl="0" marL="0" rtl="0">
              <a:spcBef>
                <a:spcPts val="0"/>
              </a:spcBef>
              <a:spcAft>
                <a:spcPts val="0"/>
              </a:spcAft>
              <a:buNone/>
            </a:pPr>
            <a:r>
              <a:rPr lang="en">
                <a:solidFill>
                  <a:schemeClr val="dk1"/>
                </a:solidFill>
              </a:rPr>
              <a:t>(disadvantages)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In practice, a high-level layer may have to interact with a low-level layer through multiple levels of access. That adds communication overhead.</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ab4e1e9c_0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ab4e1e9c_0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(1,2,3) </a:t>
            </a:r>
            <a:endParaRPr/>
          </a:p>
          <a:p>
            <a:pPr indent="0" lvl="0" marL="0">
              <a:spcBef>
                <a:spcPts val="0"/>
              </a:spcBef>
              <a:spcAft>
                <a:spcPts val="0"/>
              </a:spcAft>
              <a:buNone/>
            </a:pPr>
            <a:r>
              <a:rPr lang="en"/>
              <a:t>Each has its pros and cons. At the local level, the former is often a good idea - we talked about that last time, local data decreases coupling. Still, this doesn’t always work or make sense. </a:t>
            </a:r>
            <a:endParaRPr/>
          </a:p>
          <a:p>
            <a:pPr indent="0" lvl="0" marL="0" rtl="0">
              <a:spcBef>
                <a:spcPts val="0"/>
              </a:spcBef>
              <a:spcAft>
                <a:spcPts val="0"/>
              </a:spcAft>
              <a:buNone/>
            </a:pPr>
            <a:r>
              <a:rPr lang="en"/>
              <a:t>If several subsystems need the same data, it can be hard to figure out where to stash parts of it and it can be inefficient - results in a lot of communication.</a:t>
            </a:r>
            <a:endParaRPr/>
          </a:p>
          <a:p>
            <a:pPr indent="0" lvl="0" marL="0" rtl="0">
              <a:spcBef>
                <a:spcPts val="0"/>
              </a:spcBef>
              <a:spcAft>
                <a:spcPts val="0"/>
              </a:spcAft>
              <a:buNone/>
            </a:pPr>
            <a:r>
              <a:rPr lang="en"/>
              <a:t>The repository model is structured around the latter - many structured around large amounts of data, used by many different system function, are organized around a central database.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ab4e1e9c_0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ab4e1e9c_0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kind of model is useful when data is produced by one component and used by another. This is useful when components don’t need to interact directly, but rather through the manipulation of information.</a:t>
            </a:r>
            <a:endParaRPr/>
          </a:p>
          <a:p>
            <a:pPr indent="0" lvl="0" marL="0" rtl="0">
              <a:spcBef>
                <a:spcPts val="0"/>
              </a:spcBef>
              <a:spcAft>
                <a:spcPts val="0"/>
              </a:spcAft>
              <a:buNone/>
            </a:pPr>
            <a:r>
              <a:rPr lang="en"/>
              <a:t>(describe example)</a:t>
            </a:r>
            <a:endParaRPr/>
          </a:p>
          <a:p>
            <a:pPr indent="0" lvl="0" marL="0" rtl="0">
              <a:spcBef>
                <a:spcPts val="0"/>
              </a:spcBef>
              <a:spcAft>
                <a:spcPts val="0"/>
              </a:spcAft>
              <a:buNone/>
            </a:pPr>
            <a:r>
              <a:rPr lang="en"/>
              <a:t>Consider an IDE - the central data is our source code, the project we’re building. The data repository is the code.</a:t>
            </a:r>
            <a:endParaRPr/>
          </a:p>
          <a:p>
            <a:pPr indent="0" lvl="0" marL="0" rtl="0">
              <a:spcBef>
                <a:spcPts val="0"/>
              </a:spcBef>
              <a:spcAft>
                <a:spcPts val="0"/>
              </a:spcAft>
              <a:buNone/>
            </a:pPr>
            <a:r>
              <a:rPr lang="en"/>
              <a:t>walk through components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ab4e1e9c_0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ab4e1e9c_0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(discussion - 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They do not need to be aware of the existence of other components. They are just concerned with the data. This can be pretty secure - you can completely wall off each of those systems.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Data can be controlled centrally, we don’t need to synchronize all subsystems. We can centralize backups, we can use a single security policy to manage data.</a:t>
            </a:r>
            <a:endParaRPr>
              <a:solidFill>
                <a:schemeClr val="dk1"/>
              </a:solidFill>
            </a:endParaRPr>
          </a:p>
          <a:p>
            <a:pPr indent="0" lvl="0" marL="0" rtl="0">
              <a:spcBef>
                <a:spcPts val="0"/>
              </a:spcBef>
              <a:spcAft>
                <a:spcPts val="0"/>
              </a:spcAft>
              <a:buNone/>
            </a:pPr>
            <a:r>
              <a:rPr lang="en">
                <a:solidFill>
                  <a:schemeClr val="dk1"/>
                </a:solidFill>
              </a:rPr>
              <a:t>(disadvantages)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Problems with the repository affect the whole system. If you can get in there and corrupt that data, then you wreck everything.</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Everybody needs to work with the same data, not their own interpretation of that data. (read). </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 say we want to change that central data and how it works, how it is stored - that requires changes to all subsystems, not just one subsystem that stores data locally.</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Since components communicate through the central repository, rather than with each other (read) - more overhead is needed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ab4e1e9c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ab4e1e9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can just read this</a:t>
            </a:r>
            <a:endParaRPr/>
          </a:p>
          <a:p>
            <a:pPr indent="-317500" lvl="0" marL="457200" rtl="0">
              <a:spcBef>
                <a:spcPts val="0"/>
              </a:spcBef>
              <a:spcAft>
                <a:spcPts val="0"/>
              </a:spcAft>
              <a:buSzPts val="1400"/>
              <a:buChar char="-"/>
            </a:pPr>
            <a:r>
              <a:rPr lang="en"/>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b4e1e9c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b4e1e9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something like Netflix might use this architecture.</a:t>
            </a:r>
            <a:endParaRPr/>
          </a:p>
          <a:p>
            <a:pPr indent="-317500" lvl="0" marL="457200" rtl="0">
              <a:spcBef>
                <a:spcPts val="0"/>
              </a:spcBef>
              <a:spcAft>
                <a:spcPts val="0"/>
              </a:spcAft>
              <a:buSzPts val="1400"/>
              <a:buChar char="-"/>
            </a:pPr>
            <a:r>
              <a:rPr lang="en"/>
              <a:t>Each local system operates lightweight client software that calls the appropriate servers - an html server when it needs to serve a webpage to the interface, the video server when a video needs to be streamed, and so on.</a:t>
            </a:r>
            <a:endParaRPr/>
          </a:p>
          <a:p>
            <a:pPr indent="-317500" lvl="0" marL="457200" rtl="0">
              <a:spcBef>
                <a:spcPts val="0"/>
              </a:spcBef>
              <a:spcAft>
                <a:spcPts val="0"/>
              </a:spcAft>
              <a:buSzPts val="1400"/>
              <a:buChar char="-"/>
            </a:pPr>
            <a:r>
              <a:rPr lang="en"/>
              <a:t>Multiple clients can be connected at once, and when pinged, a server provides the service is was written for.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ab4e1e9c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b4e1e9c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(discussion - 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these</a:t>
            </a:r>
            <a:endParaRPr>
              <a:solidFill>
                <a:schemeClr val="dk1"/>
              </a:solidFill>
            </a:endParaRPr>
          </a:p>
          <a:p>
            <a:pPr indent="0" lvl="0" marL="0" rtl="0">
              <a:spcBef>
                <a:spcPts val="0"/>
              </a:spcBef>
              <a:spcAft>
                <a:spcPts val="0"/>
              </a:spcAft>
              <a:buNone/>
            </a:pPr>
            <a:r>
              <a:rPr lang="en">
                <a:solidFill>
                  <a:schemeClr val="dk1"/>
                </a:solidFill>
              </a:rPr>
              <a:t>(disadvantages)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read these</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e477a4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477a4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In the repository model, we had a bunch of subsystems that needed to work with the same data, here, we have a sequence of steps where we take data, transform it, and pass it to the next system.</a:t>
            </a:r>
            <a:endParaRPr/>
          </a:p>
          <a:p>
            <a:pPr indent="0" lvl="0" marL="0" rtl="0">
              <a:spcBef>
                <a:spcPts val="0"/>
              </a:spcBef>
              <a:spcAft>
                <a:spcPts val="0"/>
              </a:spcAft>
              <a:buNone/>
            </a:pPr>
            <a:r>
              <a:rPr lang="en"/>
              <a:t>read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7ab4e1e9c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7ab4e1e9c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know we defined architecture last time, but here is another - rephrased - definition that will hlep us lay down some basic terminology. (go over). Now, there are a few highlighted terms here, and these are some basic components that inform our architecture.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ab4e1e9c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b4e1e9c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Application that issues invoices to customers. Once a week, payments made are checked and invoices are adjusted. If invoices have been paid, a receipt is issued. If not, a reminder is issued.</a:t>
            </a:r>
            <a:endParaRPr/>
          </a:p>
          <a:p>
            <a:pPr indent="0" lvl="0" marL="0" rtl="0">
              <a:spcBef>
                <a:spcPts val="0"/>
              </a:spcBef>
              <a:spcAft>
                <a:spcPts val="0"/>
              </a:spcAft>
              <a:buNone/>
            </a:pPr>
            <a:r>
              <a:rPr lang="en"/>
              <a:t>(walk through)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b4e1e9c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b4e1e9c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(discussion - advantages?)</a:t>
            </a:r>
            <a:endParaRPr>
              <a:solidFill>
                <a:schemeClr val="dk1"/>
              </a:solidFill>
            </a:endParaRPr>
          </a:p>
          <a:p>
            <a:pPr indent="0" lvl="0" marL="0" rtl="0">
              <a:spcBef>
                <a:spcPts val="0"/>
              </a:spcBef>
              <a:spcAft>
                <a:spcPts val="0"/>
              </a:spcAft>
              <a:buNone/>
            </a:pPr>
            <a:r>
              <a:rPr lang="en">
                <a:solidFill>
                  <a:schemeClr val="dk1"/>
                </a:solidFill>
              </a:rPr>
              <a:t>- read, we have a pretty clear idea of who needs to communicate with whom.</a:t>
            </a:r>
            <a:endParaRPr>
              <a:solidFill>
                <a:schemeClr val="dk1"/>
              </a:solidFill>
            </a:endParaRPr>
          </a:p>
          <a:p>
            <a:pPr indent="0" lvl="0" marL="0" rtl="0">
              <a:spcBef>
                <a:spcPts val="0"/>
              </a:spcBef>
              <a:spcAft>
                <a:spcPts val="0"/>
              </a:spcAft>
              <a:buNone/>
            </a:pPr>
            <a:r>
              <a:rPr lang="en">
                <a:solidFill>
                  <a:schemeClr val="dk1"/>
                </a:solidFill>
              </a:rPr>
              <a:t>- (read) - since communication progresses in a line, we don’t tend to have many dependencies between multiple components</a:t>
            </a:r>
            <a:endParaRPr>
              <a:solidFill>
                <a:schemeClr val="dk1"/>
              </a:solidFill>
            </a:endParaRPr>
          </a:p>
          <a:p>
            <a:pPr indent="0" lvl="0" marL="0" rtl="0">
              <a:spcBef>
                <a:spcPts val="0"/>
              </a:spcBef>
              <a:spcAft>
                <a:spcPts val="0"/>
              </a:spcAft>
              <a:buNone/>
            </a:pPr>
            <a:r>
              <a:rPr lang="en">
                <a:solidFill>
                  <a:schemeClr val="dk1"/>
                </a:solidFill>
              </a:rPr>
              <a:t>- (read) - similarly, we can just slot in new subsystems without much integration work</a:t>
            </a:r>
            <a:endParaRPr>
              <a:solidFill>
                <a:schemeClr val="dk1"/>
              </a:solidFill>
            </a:endParaRPr>
          </a:p>
          <a:p>
            <a:pPr indent="0" lvl="0" marL="0" rtl="0">
              <a:spcBef>
                <a:spcPts val="0"/>
              </a:spcBef>
              <a:spcAft>
                <a:spcPts val="0"/>
              </a:spcAft>
              <a:buNone/>
            </a:pPr>
            <a:r>
              <a:rPr lang="en">
                <a:solidFill>
                  <a:schemeClr val="dk1"/>
                </a:solidFill>
              </a:rPr>
              <a:t>(disadvantages)</a:t>
            </a:r>
            <a:endParaRPr>
              <a:solidFill>
                <a:schemeClr val="dk1"/>
              </a:solidFill>
            </a:endParaRPr>
          </a:p>
          <a:p>
            <a:pPr indent="0" lvl="0" marL="0" rtl="0">
              <a:spcBef>
                <a:spcPts val="0"/>
              </a:spcBef>
              <a:spcAft>
                <a:spcPts val="0"/>
              </a:spcAft>
              <a:buNone/>
            </a:pPr>
            <a:r>
              <a:rPr lang="en">
                <a:solidFill>
                  <a:schemeClr val="dk1"/>
                </a:solidFill>
              </a:rPr>
              <a:t>-read </a:t>
            </a:r>
            <a:endParaRPr>
              <a:solidFill>
                <a:schemeClr val="dk1"/>
              </a:solidFill>
            </a:endParaRPr>
          </a:p>
          <a:p>
            <a:pPr indent="0" lvl="0" marL="0" rtl="0">
              <a:spcBef>
                <a:spcPts val="0"/>
              </a:spcBef>
              <a:spcAft>
                <a:spcPts val="0"/>
              </a:spcAft>
              <a:buNone/>
            </a:pPr>
            <a:r>
              <a:rPr lang="en">
                <a:solidFill>
                  <a:schemeClr val="dk1"/>
                </a:solidFill>
              </a:rPr>
              <a:t>- read, there is some performance overhead since subsystems aren’t well connected</a:t>
            </a:r>
            <a:endParaRPr>
              <a:solidFill>
                <a:schemeClr val="dk1"/>
              </a:solidFill>
            </a:endParaRPr>
          </a:p>
          <a:p>
            <a:pPr indent="0" lvl="0" marL="0" rtl="0">
              <a:spcBef>
                <a:spcPts val="0"/>
              </a:spcBef>
              <a:spcAft>
                <a:spcPts val="0"/>
              </a:spcAft>
              <a:buNone/>
            </a:pPr>
            <a:r>
              <a:rPr lang="en">
                <a:solidFill>
                  <a:schemeClr val="dk1"/>
                </a:solidFill>
              </a:rPr>
              <a:t>- read</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a3ae4d48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3ae4d4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ab4e1e9c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b4e1e9c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(read). This is distinct from system decomposition - that is more of a static idea, what are the components? Control modeling looks at runtime - when the system executes - when a command comes in or an event occurs - (read). Where are requests routed, and when? </a:t>
            </a:r>
            <a:endParaRPr/>
          </a:p>
          <a:p>
            <a:pPr indent="0" lvl="0" marL="0" rtl="0">
              <a:spcBef>
                <a:spcPts val="0"/>
              </a:spcBef>
              <a:spcAft>
                <a:spcPts val="0"/>
              </a:spcAft>
              <a:buNone/>
            </a:pPr>
            <a:r>
              <a:rPr lang="en"/>
              <a:t>The control model typically takes on two forms: </a:t>
            </a:r>
            <a:endParaRPr/>
          </a:p>
          <a:p>
            <a:pPr indent="0" lvl="0" marL="0" rtl="0">
              <a:spcBef>
                <a:spcPts val="0"/>
              </a:spcBef>
              <a:spcAft>
                <a:spcPts val="0"/>
              </a:spcAft>
              <a:buNone/>
            </a:pPr>
            <a:r>
              <a:rPr lang="en"/>
              <a:t>(read, read)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ab4e1e9c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ab4e1e9c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control is centralized, one piece of the system - usually just your Main in the program - takes responsibility for managing the execution of all of the subsystems. The most common form of this for sequential programs is the call-return model:</a:t>
            </a:r>
            <a:endParaRPr/>
          </a:p>
          <a:p>
            <a:pPr indent="0" lvl="0" marL="0" rtl="0">
              <a:spcBef>
                <a:spcPts val="0"/>
              </a:spcBef>
              <a:spcAft>
                <a:spcPts val="0"/>
              </a:spcAft>
              <a:buNone/>
            </a:pPr>
            <a:r>
              <a:rPr lang="en"/>
              <a:t>(read, read).</a:t>
            </a:r>
            <a:endParaRPr/>
          </a:p>
          <a:p>
            <a:pPr indent="0" lvl="0" marL="0" rtl="0">
              <a:spcBef>
                <a:spcPts val="0"/>
              </a:spcBef>
              <a:spcAft>
                <a:spcPts val="0"/>
              </a:spcAft>
              <a:buNone/>
            </a:pPr>
            <a:r>
              <a:rPr lang="en"/>
              <a:t>So, a request comes in to the control module, and it calls the appropriate subsystem, which calls methods in its modules, stepping down into the system hierarchy and returning the result up that tree until it reaches the control subsystem again. Like I said, kind of your default contro lstructure.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ab4e1e9c_1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ab4e1e9c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 concurrent system, with many parallel components, the manager model is common, where (read)</a:t>
            </a:r>
            <a:endParaRPr/>
          </a:p>
          <a:p>
            <a:pPr indent="0" lvl="0" marL="0" rtl="0">
              <a:spcBef>
                <a:spcPts val="0"/>
              </a:spcBef>
              <a:spcAft>
                <a:spcPts val="0"/>
              </a:spcAft>
              <a:buNone/>
            </a:pPr>
            <a:r>
              <a:rPr lang="en"/>
              <a:t>(walk through system)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ab4e1e9c_1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ab4e1e9c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Many embedded systems and systems distributed over networks follow more of a decentralized control style - driven instead by input events. (read)</a:t>
            </a:r>
            <a:endParaRPr/>
          </a:p>
          <a:p>
            <a:pPr indent="0" lvl="0" marL="0" rtl="0">
              <a:spcBef>
                <a:spcPts val="0"/>
              </a:spcBef>
              <a:spcAft>
                <a:spcPts val="0"/>
              </a:spcAft>
              <a:buNone/>
            </a:pPr>
            <a:r>
              <a:rPr lang="en"/>
              <a:t>Tends to either be a broadcast model, where (read)</a:t>
            </a:r>
            <a:endParaRPr/>
          </a:p>
          <a:p>
            <a:pPr indent="0" lvl="0" marL="0" rtl="0">
              <a:spcBef>
                <a:spcPts val="0"/>
              </a:spcBef>
              <a:spcAft>
                <a:spcPts val="0"/>
              </a:spcAft>
              <a:buNone/>
            </a:pPr>
            <a:r>
              <a:rPr lang="en"/>
              <a:t>or more of a centralized interrupt-driven model where (read)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ab4e1e9c_1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ab4e1e9c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t>
            </a:r>
            <a:endParaRPr/>
          </a:p>
          <a:p>
            <a:pPr indent="-317500" lvl="0" marL="457200" rtl="0">
              <a:spcBef>
                <a:spcPts val="0"/>
              </a:spcBef>
              <a:spcAft>
                <a:spcPts val="0"/>
              </a:spcAft>
              <a:buSzPts val="1400"/>
              <a:buChar char="-"/>
            </a:pPr>
            <a:r>
              <a:rPr lang="en"/>
              <a:t>a publisher-subscriber model (read). </a:t>
            </a:r>
            <a:endParaRPr/>
          </a:p>
          <a:p>
            <a:pPr indent="-317500" lvl="0" marL="457200" rtl="0">
              <a:spcBef>
                <a:spcPts val="0"/>
              </a:spcBef>
              <a:spcAft>
                <a:spcPts val="0"/>
              </a:spcAft>
              <a:buSzPts val="1400"/>
              <a:buChar char="-"/>
            </a:pPr>
            <a:r>
              <a:rPr lang="en"/>
              <a:t>This can be very effective because it doesn’t need a central authority. On a network, any live computers can listen, and the ones that see the event and can respond do so. Even if failures occur, the working components can react.</a:t>
            </a:r>
            <a:endParaRPr/>
          </a:p>
          <a:p>
            <a:pPr indent="-317500" lvl="0" marL="457200" rtl="0">
              <a:spcBef>
                <a:spcPts val="0"/>
              </a:spcBef>
              <a:spcAft>
                <a:spcPts val="0"/>
              </a:spcAft>
              <a:buSzPts val="1400"/>
              <a:buChar char="-"/>
            </a:pPr>
            <a:r>
              <a:rPr lang="en"/>
              <a:t>The downside is that (read). There is no guarantee that the system will respond to an event.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ab4e1e9c_1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ab4e1e9c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t>
            </a:r>
            <a:endParaRPr/>
          </a:p>
          <a:p>
            <a:pPr indent="0" lvl="0" marL="0" rtl="0">
              <a:spcBef>
                <a:spcPts val="0"/>
              </a:spcBef>
              <a:spcAft>
                <a:spcPts val="0"/>
              </a:spcAft>
              <a:buNone/>
            </a:pPr>
            <a:r>
              <a:rPr lang="en"/>
              <a:t>- So, how this works is that you (read). In centralized control, you had a unit - maybe your main - that would interpret input and call the appropriate subsystem. Here, you have a set of managers, each tuned to a particular event type</a:t>
            </a:r>
            <a:endParaRPr/>
          </a:p>
          <a:p>
            <a:pPr indent="0" lvl="0" marL="0" rtl="0">
              <a:spcBef>
                <a:spcPts val="0"/>
              </a:spcBef>
              <a:spcAft>
                <a:spcPts val="0"/>
              </a:spcAft>
              <a:buNone/>
            </a:pPr>
            <a:r>
              <a:rPr lang="en"/>
              <a:t>- You attach listeners to a particular input port, and when that memory location fires up with information, it notifies the appropriate subsystem. </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The downside is that (read)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ab4e1e9c_1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4e1e9c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Say we have a nuclear plant controller, where we regulate temperature and other factors with our plutonium rods.</a:t>
            </a:r>
            <a:endParaRPr/>
          </a:p>
          <a:p>
            <a:pPr indent="-317500" lvl="0" marL="457200" rtl="0">
              <a:spcBef>
                <a:spcPts val="0"/>
              </a:spcBef>
              <a:spcAft>
                <a:spcPts val="0"/>
              </a:spcAft>
              <a:buSzPts val="1400"/>
              <a:buChar char="-"/>
            </a:pPr>
            <a:r>
              <a:rPr lang="en"/>
              <a:t>We have a bunch of events that we need to watch for, tied to certain sensors.</a:t>
            </a:r>
            <a:endParaRPr/>
          </a:p>
          <a:p>
            <a:pPr indent="-317500" lvl="0" marL="457200" rtl="0">
              <a:spcBef>
                <a:spcPts val="0"/>
              </a:spcBef>
              <a:spcAft>
                <a:spcPts val="0"/>
              </a:spcAft>
              <a:buSzPts val="1400"/>
              <a:buChar char="-"/>
            </a:pPr>
            <a:r>
              <a:rPr lang="en"/>
              <a:t>We define a handler for each event type, and they watch that memory location for events. When something hits that channel, they scramble a response</a:t>
            </a:r>
            <a:endParaRPr/>
          </a:p>
          <a:p>
            <a:pPr indent="-317500" lvl="0" marL="457200" rtl="0">
              <a:spcBef>
                <a:spcPts val="0"/>
              </a:spcBef>
              <a:spcAft>
                <a:spcPts val="0"/>
              </a:spcAft>
              <a:buSzPts val="1400"/>
              <a:buChar char="-"/>
            </a:pPr>
            <a:r>
              <a:rPr lang="en"/>
              <a:t>(name specifics)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f8bf40d0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f8bf40d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two types of system structure of interest to the software architect: static structures, which matter at design-time, and dynamic, which matter at runtime. The static structures of a system tell you what the design-time form of a system is—that is, what its elements are and how they fit together. These might be (2), or services. Any self-contained code unit. Internal data elements include relational (3). (4) - such as cables, routers, hubs, and how the network is arranged. The static arrangement of these elements defines—depending on the context—the associations, relationships, or connectivity between these elements.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ab4e1e9c_1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ab4e1e9c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and discuss). </a:t>
            </a:r>
            <a:endParaRPr/>
          </a:p>
          <a:p>
            <a:pPr indent="0" lvl="0" marL="0" rtl="0">
              <a:spcBef>
                <a:spcPts val="0"/>
              </a:spcBef>
              <a:spcAft>
                <a:spcPts val="0"/>
              </a:spcAft>
              <a:buNone/>
            </a:pPr>
            <a:r>
              <a:rPr lang="en"/>
              <a:t>activity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ab4e1e9c_1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4e1e9c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talk through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ab4e1e9c_1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ab4e1e9c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talk through</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ab4e1e9c_1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ab4e1e9c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7ab4e1e9c_1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7ab4e1e9c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8bf40d0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8bf40d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between modules. Flesh out hierarchy/dependency.(2) - ie., elements from a database may collectively define an entry in a relational database, or two tables may be part of the same overall database. (3) In a networked environment, for instance, we would define how the machines are connected together - are they in the same datacenter or office? What network topology are we using?</a:t>
            </a:r>
            <a:endParaRPr/>
          </a:p>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f8bf40d0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f8bf40d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The system’s dynamic structures show how the system actually works— that is, what happens at runtime and what the system does in response to external (or internal) stimulus. (2-7)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f8bf40d0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f8bf40d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Whether looking at a static or dynamic view of the design, </a:t>
            </a:r>
            <a:r>
              <a:rPr lang="en"/>
              <a:t>(1). The nature of an architectural element depends very much on the type of system you are considering and the context within which you are considering its elements. Programming libraries, subsystems, deployable software units (e.g., Enterprise Java Beans and Active X controls), reusable software products (e.g., database management systems), or entire applications may form architectural elements in an information system, depending on the system being built. Architectural elements are often known informally as components or modules or units, but these terms are overloaded - already widely used with established specific meanings (component tends to suggest the use of a programming-level component model (such as J2EE or .NET), while module tends to suggest a programming language construct).  Although these are valid architectural elements in some contexts, they won’t be the type of fundamental system element used in others.So, not to get pedantic, but element is our generic term.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f8bf40d0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f8bf40d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(1-2). What jobs does the element perform in the system?</a:t>
            </a:r>
            <a:endParaRPr/>
          </a:p>
          <a:p>
            <a:pPr indent="0" lvl="0" marL="0" rtl="0">
              <a:spcBef>
                <a:spcPts val="0"/>
              </a:spcBef>
              <a:spcAft>
                <a:spcPts val="0"/>
              </a:spcAft>
              <a:buNone/>
            </a:pPr>
            <a:r>
              <a:rPr lang="en"/>
              <a:t>(3) Where does it end? What exact classes belong to this subsystem? Or library? </a:t>
            </a:r>
            <a:endParaRPr/>
          </a:p>
          <a:p>
            <a:pPr indent="0" lvl="0" marL="0" rtl="0">
              <a:spcBef>
                <a:spcPts val="0"/>
              </a:spcBef>
              <a:spcAft>
                <a:spcPts val="0"/>
              </a:spcAft>
              <a:buNone/>
            </a:pPr>
            <a:r>
              <a:rPr lang="en"/>
              <a:t>(4-5)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f8bf40d0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f8bf40d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External properties manifest themselves in two different ways: externally visible behavior (what the system does) and quality properties (how the system does it). (1) Externally visible behavior tells you what a system does from the viewpoint of an external observer. These external interactions form a set similar to the ones we considered for dynamic structure. This includes flows of information in and out of the system, the way that the system responds to external stimuli - to method input or interactino with a user interface, and the published interfaces - the  “contract” or API that the architecture has with the outside world. External behavior may be modeled by treating the system as a black box so that you don’t know anything about its internals (if you make request to a system built in compliance with the architecture, you are returned this response). Alternatively, you can consider changes to internal system state in response to input (submitting this request causes a timer to start, and on completion of that timer, an electrical impulse is released).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Introduction</a:t>
            </a:r>
            <a:r>
              <a:rPr lang="en" sz="5600"/>
              <a:t> to Architectural Definition and Styles</a:t>
            </a:r>
            <a:endParaRPr sz="56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742 - Lecture 2 - 08/28/2018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Quality Properties</a:t>
            </a:r>
            <a:endParaRPr/>
          </a:p>
        </p:txBody>
      </p:sp>
      <p:sp>
        <p:nvSpPr>
          <p:cNvPr id="108" name="Google Shape;108;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a:t>
            </a:r>
            <a:r>
              <a:rPr b="1" lang="en"/>
              <a:t>quality property</a:t>
            </a:r>
            <a:r>
              <a:rPr lang="en"/>
              <a:t> is an externally visible, nonfunctional property.</a:t>
            </a:r>
            <a:endParaRPr/>
          </a:p>
          <a:p>
            <a:pPr indent="-381000" lvl="1" marL="914400" marR="0" rtl="0" algn="l">
              <a:lnSpc>
                <a:spcPct val="100000"/>
              </a:lnSpc>
              <a:spcBef>
                <a:spcPts val="0"/>
              </a:spcBef>
              <a:spcAft>
                <a:spcPts val="0"/>
              </a:spcAft>
              <a:buSzPts val="2400"/>
              <a:buChar char="○"/>
            </a:pPr>
            <a:r>
              <a:rPr lang="en"/>
              <a:t>Performance, security, availability, safety, modifiability, testability, usability, etc.</a:t>
            </a:r>
            <a:endParaRPr/>
          </a:p>
          <a:p>
            <a:pPr indent="-381000" lvl="2" marL="1371600" marR="0" rtl="0" algn="l">
              <a:lnSpc>
                <a:spcPct val="100000"/>
              </a:lnSpc>
              <a:spcBef>
                <a:spcPts val="0"/>
              </a:spcBef>
              <a:spcAft>
                <a:spcPts val="0"/>
              </a:spcAft>
              <a:buSzPts val="2400"/>
              <a:buChar char="■"/>
            </a:pPr>
            <a:r>
              <a:rPr lang="en"/>
              <a:t>How does the system perform under load?</a:t>
            </a:r>
            <a:endParaRPr/>
          </a:p>
          <a:p>
            <a:pPr indent="-381000" lvl="2" marL="1371600" marR="0" rtl="0" algn="l">
              <a:lnSpc>
                <a:spcPct val="100000"/>
              </a:lnSpc>
              <a:spcBef>
                <a:spcPts val="0"/>
              </a:spcBef>
              <a:spcAft>
                <a:spcPts val="0"/>
              </a:spcAft>
              <a:buSzPts val="2400"/>
              <a:buChar char="■"/>
            </a:pPr>
            <a:r>
              <a:rPr lang="en"/>
              <a:t>How is information protected from unauthorized use?</a:t>
            </a:r>
            <a:endParaRPr/>
          </a:p>
          <a:p>
            <a:pPr indent="-381000" lvl="2" marL="1371600" marR="0" rtl="0" algn="l">
              <a:lnSpc>
                <a:spcPct val="100000"/>
              </a:lnSpc>
              <a:spcBef>
                <a:spcPts val="0"/>
              </a:spcBef>
              <a:spcAft>
                <a:spcPts val="0"/>
              </a:spcAft>
              <a:buSzPts val="2400"/>
              <a:buChar char="■"/>
            </a:pPr>
            <a:r>
              <a:rPr lang="en"/>
              <a:t>How long will it be down on a crash?</a:t>
            </a:r>
            <a:endParaRPr/>
          </a:p>
          <a:p>
            <a:pPr indent="-381000" lvl="2" marL="1371600" marR="0" rtl="0" algn="l">
              <a:lnSpc>
                <a:spcPct val="100000"/>
              </a:lnSpc>
              <a:spcBef>
                <a:spcPts val="0"/>
              </a:spcBef>
              <a:spcAft>
                <a:spcPts val="0"/>
              </a:spcAft>
              <a:buSzPts val="2400"/>
              <a:buChar char="■"/>
            </a:pPr>
            <a:r>
              <a:rPr lang="en"/>
              <a:t>How easy is it to manage, maintain, and enhance?</a:t>
            </a:r>
            <a:endParaRPr/>
          </a:p>
          <a:p>
            <a:pPr indent="-381000" lvl="1" marL="914400" marR="0" rtl="0" algn="l">
              <a:lnSpc>
                <a:spcPct val="100000"/>
              </a:lnSpc>
              <a:spcBef>
                <a:spcPts val="0"/>
              </a:spcBef>
              <a:spcAft>
                <a:spcPts val="0"/>
              </a:spcAft>
              <a:buSzPts val="2400"/>
              <a:buChar char="○"/>
            </a:pPr>
            <a:r>
              <a:rPr lang="en"/>
              <a:t>Tell us how an observer views the behavior of a system. </a:t>
            </a:r>
            <a:endParaRPr/>
          </a:p>
        </p:txBody>
      </p:sp>
      <p:sp>
        <p:nvSpPr>
          <p:cNvPr id="109" name="Google Shape;109;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Airline Reservation System</a:t>
            </a:r>
            <a:endParaRPr/>
          </a:p>
        </p:txBody>
      </p:sp>
      <p:sp>
        <p:nvSpPr>
          <p:cNvPr id="115" name="Google Shape;115;p1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Airline Reservation System</a:t>
            </a:r>
            <a:endParaRPr sz="2400"/>
          </a:p>
          <a:p>
            <a:pPr indent="-381000" lvl="0" marL="457200" marR="0" rtl="0" algn="l">
              <a:lnSpc>
                <a:spcPct val="100000"/>
              </a:lnSpc>
              <a:spcBef>
                <a:spcPts val="600"/>
              </a:spcBef>
              <a:spcAft>
                <a:spcPts val="0"/>
              </a:spcAft>
              <a:buSzPts val="2400"/>
              <a:buChar char="●"/>
            </a:pPr>
            <a:r>
              <a:rPr lang="en" sz="2400"/>
              <a:t>Allows seat booking, updating, cancellation, upgrading, transferring.</a:t>
            </a:r>
            <a:endParaRPr sz="2400"/>
          </a:p>
          <a:p>
            <a:pPr indent="-381000" lvl="0" marL="457200" marR="0" rtl="0" algn="l">
              <a:lnSpc>
                <a:spcPct val="100000"/>
              </a:lnSpc>
              <a:spcBef>
                <a:spcPts val="0"/>
              </a:spcBef>
              <a:spcAft>
                <a:spcPts val="0"/>
              </a:spcAft>
              <a:buSzPts val="2400"/>
              <a:buChar char="●"/>
            </a:pPr>
            <a:r>
              <a:rPr b="1" lang="en" sz="2400"/>
              <a:t>Externally visible behavior: </a:t>
            </a:r>
            <a:r>
              <a:rPr lang="en" sz="2400"/>
              <a:t>How it responds to submitted transactions.</a:t>
            </a:r>
            <a:endParaRPr sz="2400"/>
          </a:p>
          <a:p>
            <a:pPr indent="-381000" lvl="0" marL="457200" marR="0" rtl="0" algn="l">
              <a:lnSpc>
                <a:spcPct val="100000"/>
              </a:lnSpc>
              <a:spcBef>
                <a:spcPts val="0"/>
              </a:spcBef>
              <a:spcAft>
                <a:spcPts val="0"/>
              </a:spcAft>
              <a:buSzPts val="2400"/>
              <a:buChar char="●"/>
            </a:pPr>
            <a:r>
              <a:rPr b="1" lang="en" sz="2400"/>
              <a:t>Quality properties:</a:t>
            </a:r>
            <a:r>
              <a:rPr lang="en" sz="2400"/>
              <a:t> average response time, max throughput, availability, time required to repair issues.</a:t>
            </a:r>
            <a:endParaRPr sz="2400"/>
          </a:p>
        </p:txBody>
      </p:sp>
      <p:sp>
        <p:nvSpPr>
          <p:cNvPr id="116" name="Google Shape;116;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7" name="Google Shape;117;p18"/>
          <p:cNvPicPr preferRelativeResize="0"/>
          <p:nvPr/>
        </p:nvPicPr>
        <p:blipFill>
          <a:blip r:embed="rId3">
            <a:alphaModFix/>
          </a:blip>
          <a:stretch>
            <a:fillRect/>
          </a:stretch>
        </p:blipFill>
        <p:spPr>
          <a:xfrm>
            <a:off x="4392925" y="2434838"/>
            <a:ext cx="4387500" cy="3454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1: Client/Server Architecture</a:t>
            </a:r>
            <a:endParaRPr/>
          </a:p>
        </p:txBody>
      </p:sp>
      <p:sp>
        <p:nvSpPr>
          <p:cNvPr id="123" name="Google Shape;123;p1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Clients communicate with a central server (with a database) over a network.</a:t>
            </a:r>
            <a:endParaRPr sz="2400"/>
          </a:p>
          <a:p>
            <a:pPr indent="-381000" lvl="0" marL="457200" marR="0" rtl="0" algn="l">
              <a:lnSpc>
                <a:spcPct val="100000"/>
              </a:lnSpc>
              <a:spcBef>
                <a:spcPts val="0"/>
              </a:spcBef>
              <a:spcAft>
                <a:spcPts val="0"/>
              </a:spcAft>
              <a:buSzPts val="2400"/>
              <a:buChar char="●"/>
            </a:pPr>
            <a:r>
              <a:rPr b="1" lang="en" sz="2400"/>
              <a:t>Static Structure:</a:t>
            </a:r>
            <a:r>
              <a:rPr lang="en" sz="2400"/>
              <a:t> Client programs, broken into layered elements, a server, and connections.</a:t>
            </a:r>
            <a:endParaRPr sz="2400"/>
          </a:p>
          <a:p>
            <a:pPr indent="-381000" lvl="0" marL="457200" marR="0" rtl="0" algn="l">
              <a:lnSpc>
                <a:spcPct val="100000"/>
              </a:lnSpc>
              <a:spcBef>
                <a:spcPts val="0"/>
              </a:spcBef>
              <a:spcAft>
                <a:spcPts val="0"/>
              </a:spcAft>
              <a:buSzPts val="2400"/>
              <a:buChar char="●"/>
            </a:pPr>
            <a:r>
              <a:rPr b="1" lang="en" sz="2400"/>
              <a:t>Dynamic Structure:</a:t>
            </a:r>
            <a:r>
              <a:rPr lang="en" sz="2400"/>
              <a:t> Request/response model.</a:t>
            </a:r>
            <a:endParaRPr sz="2400"/>
          </a:p>
        </p:txBody>
      </p:sp>
      <p:sp>
        <p:nvSpPr>
          <p:cNvPr id="124" name="Google Shape;124;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25" name="Google Shape;125;p19"/>
          <p:cNvPicPr preferRelativeResize="0"/>
          <p:nvPr/>
        </p:nvPicPr>
        <p:blipFill>
          <a:blip r:embed="rId3">
            <a:alphaModFix/>
          </a:blip>
          <a:stretch>
            <a:fillRect/>
          </a:stretch>
        </p:blipFill>
        <p:spPr>
          <a:xfrm>
            <a:off x="4451700" y="1982525"/>
            <a:ext cx="4387500" cy="37857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Option 2: “Thin Client” (Client/Server) Architecture</a:t>
            </a:r>
            <a:endParaRPr/>
          </a:p>
        </p:txBody>
      </p:sp>
      <p:sp>
        <p:nvSpPr>
          <p:cNvPr id="131" name="Google Shape;131;p20"/>
          <p:cNvSpPr txBox="1"/>
          <p:nvPr>
            <p:ph idx="1" type="body"/>
          </p:nvPr>
        </p:nvSpPr>
        <p:spPr>
          <a:xfrm>
            <a:off x="457200" y="1600200"/>
            <a:ext cx="41010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Clients communicate with a central server (with a database) over a network.</a:t>
            </a:r>
            <a:endParaRPr sz="2200"/>
          </a:p>
          <a:p>
            <a:pPr indent="-368300" lvl="0" marL="457200" marR="0" rtl="0" algn="l">
              <a:lnSpc>
                <a:spcPct val="100000"/>
              </a:lnSpc>
              <a:spcBef>
                <a:spcPts val="0"/>
              </a:spcBef>
              <a:spcAft>
                <a:spcPts val="0"/>
              </a:spcAft>
              <a:buSzPts val="2200"/>
              <a:buChar char="●"/>
            </a:pPr>
            <a:r>
              <a:rPr b="1" lang="en" sz="2200"/>
              <a:t>Static Structure:</a:t>
            </a:r>
            <a:r>
              <a:rPr lang="en" sz="2200"/>
              <a:t> Client programs only perform presentation. An application server performs logic computations.</a:t>
            </a:r>
            <a:endParaRPr sz="2200"/>
          </a:p>
          <a:p>
            <a:pPr indent="-368300" lvl="0" marL="457200" marR="0" rtl="0" algn="l">
              <a:lnSpc>
                <a:spcPct val="100000"/>
              </a:lnSpc>
              <a:spcBef>
                <a:spcPts val="0"/>
              </a:spcBef>
              <a:spcAft>
                <a:spcPts val="0"/>
              </a:spcAft>
              <a:buSzPts val="2200"/>
              <a:buChar char="●"/>
            </a:pPr>
            <a:r>
              <a:rPr b="1" lang="en" sz="2200"/>
              <a:t>Dynamic Structure:</a:t>
            </a:r>
            <a:r>
              <a:rPr lang="en" sz="2200"/>
              <a:t> Request/response model. Requests submitted to application server, then database server.</a:t>
            </a:r>
            <a:endParaRPr sz="2200"/>
          </a:p>
        </p:txBody>
      </p:sp>
      <p:sp>
        <p:nvSpPr>
          <p:cNvPr id="132" name="Google Shape;13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3" name="Google Shape;133;p20"/>
          <p:cNvPicPr preferRelativeResize="0"/>
          <p:nvPr/>
        </p:nvPicPr>
        <p:blipFill>
          <a:blip r:embed="rId3">
            <a:alphaModFix/>
          </a:blip>
          <a:stretch>
            <a:fillRect/>
          </a:stretch>
        </p:blipFill>
        <p:spPr>
          <a:xfrm>
            <a:off x="4415075" y="2406050"/>
            <a:ext cx="4350950" cy="293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Which Would You Choose?</a:t>
            </a:r>
            <a:endParaRPr/>
          </a:p>
        </p:txBody>
      </p:sp>
      <p:sp>
        <p:nvSpPr>
          <p:cNvPr id="139" name="Google Shape;139;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Both display same externally behavior, but may differ in quality properties.</a:t>
            </a:r>
            <a:endParaRPr/>
          </a:p>
          <a:p>
            <a:pPr indent="-419100" lvl="1" marL="914400" marR="0" rtl="0" algn="l">
              <a:lnSpc>
                <a:spcPct val="100000"/>
              </a:lnSpc>
              <a:spcBef>
                <a:spcPts val="0"/>
              </a:spcBef>
              <a:spcAft>
                <a:spcPts val="0"/>
              </a:spcAft>
              <a:buClr>
                <a:schemeClr val="dk1"/>
              </a:buClr>
              <a:buSzPts val="3000"/>
              <a:buFont typeface="Arial"/>
              <a:buChar char="○"/>
            </a:pPr>
            <a:r>
              <a:rPr lang="en"/>
              <a:t>First approach is simpler.</a:t>
            </a:r>
            <a:endParaRPr/>
          </a:p>
          <a:p>
            <a:pPr indent="-381000" lvl="1" marL="914400" marR="0" rtl="0" algn="l">
              <a:lnSpc>
                <a:spcPct val="100000"/>
              </a:lnSpc>
              <a:spcBef>
                <a:spcPts val="0"/>
              </a:spcBef>
              <a:spcAft>
                <a:spcPts val="0"/>
              </a:spcAft>
              <a:buSzPts val="2400"/>
              <a:buChar char="○"/>
            </a:pPr>
            <a:r>
              <a:rPr lang="en"/>
              <a:t>Second might provide better options for scalability, or be more secure.</a:t>
            </a:r>
            <a:endParaRPr/>
          </a:p>
          <a:p>
            <a:pPr indent="-419100" lvl="0" marL="457200" marR="0" rtl="0" algn="l">
              <a:lnSpc>
                <a:spcPct val="100000"/>
              </a:lnSpc>
              <a:spcBef>
                <a:spcPts val="0"/>
              </a:spcBef>
              <a:spcAft>
                <a:spcPts val="0"/>
              </a:spcAft>
              <a:buSzPts val="3000"/>
              <a:buChar char="●"/>
            </a:pPr>
            <a:r>
              <a:rPr lang="en"/>
              <a:t>Must select a candidate architecture that satisfies all requirements and meets the proposed quality properties. </a:t>
            </a:r>
            <a:endParaRPr/>
          </a:p>
          <a:p>
            <a:pPr indent="-419100" lvl="0" marL="457200" marR="0" rtl="0" algn="l">
              <a:lnSpc>
                <a:spcPct val="100000"/>
              </a:lnSpc>
              <a:spcBef>
                <a:spcPts val="0"/>
              </a:spcBef>
              <a:spcAft>
                <a:spcPts val="0"/>
              </a:spcAft>
              <a:buSzPts val="3000"/>
              <a:buChar char="●"/>
            </a:pPr>
            <a:r>
              <a:rPr lang="en"/>
              <a:t>Extent that a model exhibits behaviors and quality properties must be studied further.</a:t>
            </a:r>
            <a:endParaRPr/>
          </a:p>
        </p:txBody>
      </p:sp>
      <p:sp>
        <p:nvSpPr>
          <p:cNvPr id="140" name="Google Shape;14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Bringing Concepts Together</a:t>
            </a:r>
            <a:endParaRPr/>
          </a:p>
        </p:txBody>
      </p:sp>
      <p:sp>
        <p:nvSpPr>
          <p:cNvPr id="146" name="Google Shape;146;p22"/>
          <p:cNvSpPr txBox="1"/>
          <p:nvPr>
            <p:ph idx="1" type="body"/>
          </p:nvPr>
        </p:nvSpPr>
        <p:spPr>
          <a:xfrm>
            <a:off x="457200" y="1600200"/>
            <a:ext cx="40800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A </a:t>
            </a:r>
            <a:r>
              <a:rPr b="1" lang="en" sz="2000"/>
              <a:t>system</a:t>
            </a:r>
            <a:r>
              <a:rPr lang="en" sz="2000"/>
              <a:t> is built to address the needs, concerns, and goals of </a:t>
            </a:r>
            <a:r>
              <a:rPr b="1" lang="en" sz="2000">
                <a:solidFill>
                  <a:srgbClr val="0000FF"/>
                </a:solidFill>
              </a:rPr>
              <a:t>stakeholders</a:t>
            </a:r>
            <a:r>
              <a:rPr lang="en" sz="2000"/>
              <a:t>.</a:t>
            </a:r>
            <a:endParaRPr sz="2000"/>
          </a:p>
          <a:p>
            <a:pPr indent="-355600" lvl="0" marL="457200" marR="0" rtl="0" algn="l">
              <a:lnSpc>
                <a:spcPct val="100000"/>
              </a:lnSpc>
              <a:spcBef>
                <a:spcPts val="0"/>
              </a:spcBef>
              <a:spcAft>
                <a:spcPts val="0"/>
              </a:spcAft>
              <a:buSzPts val="2000"/>
              <a:buChar char="●"/>
            </a:pPr>
            <a:r>
              <a:rPr lang="en" sz="2000"/>
              <a:t>The </a:t>
            </a:r>
            <a:r>
              <a:rPr b="1" lang="en" sz="2000">
                <a:solidFill>
                  <a:srgbClr val="980000"/>
                </a:solidFill>
              </a:rPr>
              <a:t>architecture</a:t>
            </a:r>
            <a:r>
              <a:rPr lang="en" sz="2000"/>
              <a:t> of a </a:t>
            </a:r>
            <a:r>
              <a:rPr b="1" lang="en" sz="2000"/>
              <a:t>system</a:t>
            </a:r>
            <a:r>
              <a:rPr lang="en" sz="2000"/>
              <a:t> is comprised of </a:t>
            </a:r>
            <a:r>
              <a:rPr b="1" lang="en" sz="2000">
                <a:solidFill>
                  <a:srgbClr val="9900FF"/>
                </a:solidFill>
              </a:rPr>
              <a:t>elements</a:t>
            </a:r>
            <a:r>
              <a:rPr lang="en" sz="2000"/>
              <a:t> and their </a:t>
            </a:r>
            <a:r>
              <a:rPr b="1" lang="en" sz="2000">
                <a:solidFill>
                  <a:srgbClr val="38761D"/>
                </a:solidFill>
              </a:rPr>
              <a:t>relationships</a:t>
            </a:r>
            <a:r>
              <a:rPr lang="en" sz="2000"/>
              <a:t>.</a:t>
            </a:r>
            <a:endParaRPr sz="2000"/>
          </a:p>
          <a:p>
            <a:pPr indent="-355600" lvl="0" marL="457200" marR="0" rtl="0" algn="l">
              <a:lnSpc>
                <a:spcPct val="100000"/>
              </a:lnSpc>
              <a:spcBef>
                <a:spcPts val="0"/>
              </a:spcBef>
              <a:spcAft>
                <a:spcPts val="0"/>
              </a:spcAft>
              <a:buSzPts val="2000"/>
              <a:buChar char="●"/>
            </a:pPr>
            <a:r>
              <a:rPr lang="en" sz="2000"/>
              <a:t>The </a:t>
            </a:r>
            <a:r>
              <a:rPr b="1" lang="en" sz="2000">
                <a:solidFill>
                  <a:srgbClr val="980000"/>
                </a:solidFill>
              </a:rPr>
              <a:t>architecture</a:t>
            </a:r>
            <a:r>
              <a:rPr lang="en" sz="2000"/>
              <a:t> can be documented by an </a:t>
            </a:r>
            <a:r>
              <a:rPr b="1" lang="en" sz="2000">
                <a:solidFill>
                  <a:srgbClr val="A64D79"/>
                </a:solidFill>
              </a:rPr>
              <a:t>architectural description</a:t>
            </a:r>
            <a:r>
              <a:rPr lang="en" sz="2000"/>
              <a:t>. There are many possible descriptions for a system.</a:t>
            </a:r>
            <a:endParaRPr sz="2000"/>
          </a:p>
          <a:p>
            <a:pPr indent="-355600" lvl="0" marL="457200" marR="0" rtl="0" algn="l">
              <a:lnSpc>
                <a:spcPct val="100000"/>
              </a:lnSpc>
              <a:spcBef>
                <a:spcPts val="0"/>
              </a:spcBef>
              <a:spcAft>
                <a:spcPts val="0"/>
              </a:spcAft>
              <a:buSzPts val="2000"/>
              <a:buChar char="●"/>
            </a:pPr>
            <a:r>
              <a:rPr lang="en" sz="2000"/>
              <a:t>An </a:t>
            </a:r>
            <a:r>
              <a:rPr b="1" lang="en" sz="2000">
                <a:solidFill>
                  <a:srgbClr val="A64D79"/>
                </a:solidFill>
              </a:rPr>
              <a:t>architectural description</a:t>
            </a:r>
            <a:r>
              <a:rPr b="1" lang="en" sz="2000"/>
              <a:t> </a:t>
            </a:r>
            <a:r>
              <a:rPr lang="en" sz="2000"/>
              <a:t>documents an </a:t>
            </a:r>
            <a:r>
              <a:rPr b="1" lang="en" sz="2000">
                <a:solidFill>
                  <a:srgbClr val="980000"/>
                </a:solidFill>
              </a:rPr>
              <a:t>architecture</a:t>
            </a:r>
            <a:r>
              <a:rPr lang="en" sz="2000"/>
              <a:t> for its </a:t>
            </a:r>
            <a:r>
              <a:rPr b="1" lang="en" sz="2000">
                <a:solidFill>
                  <a:srgbClr val="0000FF"/>
                </a:solidFill>
              </a:rPr>
              <a:t>stakeholders</a:t>
            </a:r>
            <a:r>
              <a:rPr lang="en" sz="2000"/>
              <a:t>.</a:t>
            </a:r>
            <a:endParaRPr sz="2000"/>
          </a:p>
        </p:txBody>
      </p:sp>
      <p:sp>
        <p:nvSpPr>
          <p:cNvPr id="147" name="Google Shape;147;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4477025" y="2300375"/>
            <a:ext cx="4387500" cy="315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nvSpPr>
        <p:spPr>
          <a:xfrm>
            <a:off x="858825" y="2097300"/>
            <a:ext cx="7613100" cy="266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Static Structuring</a:t>
            </a:r>
            <a:endParaRPr b="1" sz="4800">
              <a:solidFill>
                <a:srgbClr val="FFFFFF"/>
              </a:solidFill>
            </a:endParaRPr>
          </a:p>
        </p:txBody>
      </p:sp>
      <p:sp>
        <p:nvSpPr>
          <p:cNvPr id="154" name="Google Shape;154;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p:nvPr/>
        </p:nvSpPr>
        <p:spPr>
          <a:xfrm>
            <a:off x="5440888" y="3596850"/>
            <a:ext cx="2909700" cy="110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Static Structuring</a:t>
            </a:r>
            <a:endParaRPr/>
          </a:p>
        </p:txBody>
      </p:sp>
      <p:sp>
        <p:nvSpPr>
          <p:cNvPr id="161" name="Google Shape;161;p24"/>
          <p:cNvSpPr txBox="1"/>
          <p:nvPr>
            <p:ph idx="1" type="body"/>
          </p:nvPr>
        </p:nvSpPr>
        <p:spPr>
          <a:xfrm>
            <a:off x="457200" y="1600200"/>
            <a:ext cx="8229600" cy="18141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sz="2800"/>
              <a:t>How we decompose the system into interacting elements.</a:t>
            </a:r>
            <a:endParaRPr sz="2800"/>
          </a:p>
          <a:p>
            <a:pPr indent="-406400" lvl="0" marL="457200" marR="0" rtl="0" algn="l">
              <a:lnSpc>
                <a:spcPct val="100000"/>
              </a:lnSpc>
              <a:spcBef>
                <a:spcPts val="0"/>
              </a:spcBef>
              <a:spcAft>
                <a:spcPts val="0"/>
              </a:spcAft>
              <a:buSzPts val="2800"/>
              <a:buChar char="●"/>
            </a:pPr>
            <a:r>
              <a:rPr lang="en" sz="2800"/>
              <a:t>Can be visualized as block diagrams presenting an overview of the system structure.</a:t>
            </a:r>
            <a:endParaRPr sz="2800"/>
          </a:p>
        </p:txBody>
      </p:sp>
      <p:sp>
        <p:nvSpPr>
          <p:cNvPr id="162" name="Google Shape;162;p24"/>
          <p:cNvSpPr/>
          <p:nvPr/>
        </p:nvSpPr>
        <p:spPr>
          <a:xfrm>
            <a:off x="1955188" y="3771600"/>
            <a:ext cx="863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Vision System</a:t>
            </a:r>
            <a:endParaRPr b="1"/>
          </a:p>
        </p:txBody>
      </p:sp>
      <p:sp>
        <p:nvSpPr>
          <p:cNvPr id="163" name="Google Shape;163;p24"/>
          <p:cNvSpPr/>
          <p:nvPr/>
        </p:nvSpPr>
        <p:spPr>
          <a:xfrm>
            <a:off x="1955188" y="4931625"/>
            <a:ext cx="863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Object ID System</a:t>
            </a:r>
            <a:endParaRPr b="1"/>
          </a:p>
        </p:txBody>
      </p:sp>
      <p:cxnSp>
        <p:nvCxnSpPr>
          <p:cNvPr id="164" name="Google Shape;164;p24"/>
          <p:cNvCxnSpPr>
            <a:endCxn id="163" idx="0"/>
          </p:cNvCxnSpPr>
          <p:nvPr/>
        </p:nvCxnSpPr>
        <p:spPr>
          <a:xfrm>
            <a:off x="2387038" y="4522125"/>
            <a:ext cx="0" cy="409500"/>
          </a:xfrm>
          <a:prstGeom prst="straightConnector1">
            <a:avLst/>
          </a:prstGeom>
          <a:noFill/>
          <a:ln cap="flat" cmpd="sng" w="19050">
            <a:solidFill>
              <a:schemeClr val="dk2"/>
            </a:solidFill>
            <a:prstDash val="solid"/>
            <a:round/>
            <a:headEnd len="med" w="med" type="none"/>
            <a:tailEnd len="med" w="med" type="none"/>
          </a:ln>
        </p:spPr>
      </p:cxnSp>
      <p:sp>
        <p:nvSpPr>
          <p:cNvPr id="165" name="Google Shape;165;p24"/>
          <p:cNvSpPr/>
          <p:nvPr/>
        </p:nvSpPr>
        <p:spPr>
          <a:xfrm>
            <a:off x="5623988" y="3765125"/>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Arm Controller</a:t>
            </a:r>
            <a:endParaRPr b="1"/>
          </a:p>
        </p:txBody>
      </p:sp>
      <p:sp>
        <p:nvSpPr>
          <p:cNvPr id="166" name="Google Shape;166;p24"/>
          <p:cNvSpPr/>
          <p:nvPr/>
        </p:nvSpPr>
        <p:spPr>
          <a:xfrm>
            <a:off x="6979363" y="3765125"/>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Gripper Controller</a:t>
            </a:r>
            <a:endParaRPr b="1"/>
          </a:p>
        </p:txBody>
      </p:sp>
      <p:cxnSp>
        <p:nvCxnSpPr>
          <p:cNvPr id="167" name="Google Shape;167;p24"/>
          <p:cNvCxnSpPr>
            <a:stCxn id="162" idx="3"/>
            <a:endCxn id="159" idx="1"/>
          </p:cNvCxnSpPr>
          <p:nvPr/>
        </p:nvCxnSpPr>
        <p:spPr>
          <a:xfrm>
            <a:off x="2818888" y="4146900"/>
            <a:ext cx="2622000" cy="0"/>
          </a:xfrm>
          <a:prstGeom prst="straightConnector1">
            <a:avLst/>
          </a:prstGeom>
          <a:noFill/>
          <a:ln cap="flat" cmpd="sng" w="19050">
            <a:solidFill>
              <a:schemeClr val="dk2"/>
            </a:solidFill>
            <a:prstDash val="solid"/>
            <a:round/>
            <a:headEnd len="med" w="med" type="none"/>
            <a:tailEnd len="med" w="med" type="none"/>
          </a:ln>
        </p:spPr>
      </p:cxnSp>
      <p:sp>
        <p:nvSpPr>
          <p:cNvPr id="168" name="Google Shape;168;p24"/>
          <p:cNvSpPr/>
          <p:nvPr/>
        </p:nvSpPr>
        <p:spPr>
          <a:xfrm>
            <a:off x="3905063" y="457171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Packaging Selection System</a:t>
            </a:r>
            <a:endParaRPr b="1"/>
          </a:p>
        </p:txBody>
      </p:sp>
      <p:sp>
        <p:nvSpPr>
          <p:cNvPr id="169" name="Google Shape;169;p24"/>
          <p:cNvSpPr/>
          <p:nvPr/>
        </p:nvSpPr>
        <p:spPr>
          <a:xfrm>
            <a:off x="3761963" y="4469025"/>
            <a:ext cx="1419000" cy="1675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4"/>
          <p:cNvSpPr/>
          <p:nvPr/>
        </p:nvSpPr>
        <p:spPr>
          <a:xfrm>
            <a:off x="3905063" y="532231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Packing System</a:t>
            </a:r>
            <a:endParaRPr b="1"/>
          </a:p>
        </p:txBody>
      </p:sp>
      <p:cxnSp>
        <p:nvCxnSpPr>
          <p:cNvPr id="171" name="Google Shape;171;p24"/>
          <p:cNvCxnSpPr>
            <a:stCxn id="163" idx="3"/>
            <a:endCxn id="169" idx="1"/>
          </p:cNvCxnSpPr>
          <p:nvPr/>
        </p:nvCxnSpPr>
        <p:spPr>
          <a:xfrm>
            <a:off x="2818888" y="5306925"/>
            <a:ext cx="943200" cy="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24"/>
          <p:cNvCxnSpPr/>
          <p:nvPr/>
        </p:nvCxnSpPr>
        <p:spPr>
          <a:xfrm flipH="1" rot="10800000">
            <a:off x="2824138" y="4264163"/>
            <a:ext cx="2611500" cy="925500"/>
          </a:xfrm>
          <a:prstGeom prst="bentConnector3">
            <a:avLst>
              <a:gd fmla="val 22836" name="adj1"/>
            </a:avLst>
          </a:prstGeom>
          <a:noFill/>
          <a:ln cap="flat" cmpd="sng" w="19050">
            <a:solidFill>
              <a:schemeClr val="dk2"/>
            </a:solidFill>
            <a:prstDash val="solid"/>
            <a:round/>
            <a:headEnd len="med" w="med" type="none"/>
            <a:tailEnd len="med" w="med" type="none"/>
          </a:ln>
        </p:spPr>
      </p:cxnSp>
      <p:cxnSp>
        <p:nvCxnSpPr>
          <p:cNvPr id="173" name="Google Shape;173;p24"/>
          <p:cNvCxnSpPr>
            <a:stCxn id="159" idx="2"/>
            <a:endCxn id="169" idx="3"/>
          </p:cNvCxnSpPr>
          <p:nvPr/>
        </p:nvCxnSpPr>
        <p:spPr>
          <a:xfrm flipH="1">
            <a:off x="5180938" y="4696950"/>
            <a:ext cx="1714800" cy="609900"/>
          </a:xfrm>
          <a:prstGeom prst="straightConnector1">
            <a:avLst/>
          </a:prstGeom>
          <a:noFill/>
          <a:ln cap="flat" cmpd="sng" w="19050">
            <a:solidFill>
              <a:schemeClr val="dk2"/>
            </a:solidFill>
            <a:prstDash val="solid"/>
            <a:round/>
            <a:headEnd len="med" w="med" type="none"/>
            <a:tailEnd len="med" w="med" type="none"/>
          </a:ln>
        </p:spPr>
      </p:cxnSp>
      <p:sp>
        <p:nvSpPr>
          <p:cNvPr id="174" name="Google Shape;174;p24"/>
          <p:cNvSpPr/>
          <p:nvPr/>
        </p:nvSpPr>
        <p:spPr>
          <a:xfrm>
            <a:off x="7121488" y="496716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Conveyor Controller</a:t>
            </a:r>
            <a:endParaRPr b="1"/>
          </a:p>
        </p:txBody>
      </p:sp>
      <p:cxnSp>
        <p:nvCxnSpPr>
          <p:cNvPr id="175" name="Google Shape;175;p24"/>
          <p:cNvCxnSpPr>
            <a:endCxn id="174" idx="1"/>
          </p:cNvCxnSpPr>
          <p:nvPr/>
        </p:nvCxnSpPr>
        <p:spPr>
          <a:xfrm flipH="1" rot="10800000">
            <a:off x="5204188" y="5342463"/>
            <a:ext cx="1917300" cy="434100"/>
          </a:xfrm>
          <a:prstGeom prst="straightConnector1">
            <a:avLst/>
          </a:prstGeom>
          <a:noFill/>
          <a:ln cap="flat" cmpd="sng" w="19050">
            <a:solidFill>
              <a:schemeClr val="dk2"/>
            </a:solidFill>
            <a:prstDash val="solid"/>
            <a:round/>
            <a:headEnd len="med" w="med" type="none"/>
            <a:tailEnd len="med" w="med" type="none"/>
          </a:ln>
        </p:spPr>
      </p:cxnSp>
      <p:sp>
        <p:nvSpPr>
          <p:cNvPr id="176" name="Google Shape;17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77" name="Google Shape;177;p24"/>
          <p:cNvSpPr/>
          <p:nvPr/>
        </p:nvSpPr>
        <p:spPr>
          <a:xfrm>
            <a:off x="793413" y="4891525"/>
            <a:ext cx="863700" cy="110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200"/>
              <a:t>Object Database</a:t>
            </a:r>
            <a:endParaRPr b="1" sz="1200"/>
          </a:p>
        </p:txBody>
      </p:sp>
      <p:cxnSp>
        <p:nvCxnSpPr>
          <p:cNvPr id="178" name="Google Shape;178;p24"/>
          <p:cNvCxnSpPr>
            <a:stCxn id="177" idx="4"/>
            <a:endCxn id="163" idx="1"/>
          </p:cNvCxnSpPr>
          <p:nvPr/>
        </p:nvCxnSpPr>
        <p:spPr>
          <a:xfrm flipH="1" rot="10800000">
            <a:off x="1657113" y="5306875"/>
            <a:ext cx="298200" cy="13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The ASW</a:t>
            </a:r>
            <a:endParaRPr/>
          </a:p>
        </p:txBody>
      </p:sp>
      <p:sp>
        <p:nvSpPr>
          <p:cNvPr id="184" name="Google Shape;184;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endParaRPr sz="2400"/>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a:t>How would you architect the system?</a:t>
            </a:r>
            <a:endParaRPr b="1"/>
          </a:p>
        </p:txBody>
      </p:sp>
      <p:sp>
        <p:nvSpPr>
          <p:cNvPr id="185" name="Google Shape;185;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Architectural Styles</a:t>
            </a:r>
            <a:endParaRPr/>
          </a:p>
        </p:txBody>
      </p:sp>
      <p:sp>
        <p:nvSpPr>
          <p:cNvPr id="191" name="Google Shape;191;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Four common styles: layered, shared repository, client/server, pipe &amp; filter</a:t>
            </a:r>
            <a:endParaRPr/>
          </a:p>
          <a:p>
            <a:pPr indent="-419100" lvl="0" marL="457200" marR="0" rtl="0" algn="l">
              <a:lnSpc>
                <a:spcPct val="100000"/>
              </a:lnSpc>
              <a:spcBef>
                <a:spcPts val="0"/>
              </a:spcBef>
              <a:spcAft>
                <a:spcPts val="0"/>
              </a:spcAft>
              <a:buSzPts val="3000"/>
              <a:buChar char="●"/>
            </a:pPr>
            <a:r>
              <a:rPr lang="en"/>
              <a:t>The style used affects the performance, robustness, availability, maintainability, etc. of the system.</a:t>
            </a:r>
            <a:endParaRPr/>
          </a:p>
          <a:p>
            <a:pPr indent="-419100" lvl="0" marL="457200" marR="0" rtl="0" algn="l">
              <a:lnSpc>
                <a:spcPct val="100000"/>
              </a:lnSpc>
              <a:spcBef>
                <a:spcPts val="0"/>
              </a:spcBef>
              <a:spcAft>
                <a:spcPts val="0"/>
              </a:spcAft>
              <a:buSzPts val="3000"/>
              <a:buChar char="●"/>
            </a:pPr>
            <a:r>
              <a:rPr lang="en"/>
              <a:t>Complex systems might not follow a single model - mix and match.</a:t>
            </a:r>
            <a:endParaRPr/>
          </a:p>
        </p:txBody>
      </p:sp>
      <p:sp>
        <p:nvSpPr>
          <p:cNvPr id="192" name="Google Shape;192;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Goals</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Define more of the fundamental elements of software architecture.</a:t>
            </a:r>
            <a:endParaRPr/>
          </a:p>
          <a:p>
            <a:pPr indent="-419100" lvl="0" marL="457200" marR="0" rtl="0" algn="l">
              <a:lnSpc>
                <a:spcPct val="100000"/>
              </a:lnSpc>
              <a:spcBef>
                <a:spcPts val="0"/>
              </a:spcBef>
              <a:spcAft>
                <a:spcPts val="0"/>
              </a:spcAft>
              <a:buSzPts val="3000"/>
              <a:buChar char="●"/>
            </a:pPr>
            <a:r>
              <a:rPr lang="en"/>
              <a:t>Discuss methods of documenting and planning software architecture (and why this is a good practice).</a:t>
            </a:r>
            <a:endParaRPr/>
          </a:p>
          <a:p>
            <a:pPr indent="-419100" lvl="0" marL="457200" marR="0" rtl="0" algn="l">
              <a:lnSpc>
                <a:spcPct val="100000"/>
              </a:lnSpc>
              <a:spcBef>
                <a:spcPts val="0"/>
              </a:spcBef>
              <a:spcAft>
                <a:spcPts val="0"/>
              </a:spcAft>
              <a:buSzPts val="3000"/>
              <a:buChar char="●"/>
            </a:pPr>
            <a:r>
              <a:rPr lang="en"/>
              <a:t>Discuss basic architectural models.</a:t>
            </a:r>
            <a:endParaRPr/>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Layered Model</a:t>
            </a:r>
            <a:endParaRPr/>
          </a:p>
        </p:txBody>
      </p:sp>
      <p:sp>
        <p:nvSpPr>
          <p:cNvPr id="198" name="Google Shape;198;p2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System functionality organized into layers, with each layer only dependent on the previous layer.</a:t>
            </a:r>
            <a:endParaRPr sz="2400"/>
          </a:p>
          <a:p>
            <a:pPr indent="-381000" lvl="0" marL="457200" rtl="0">
              <a:spcBef>
                <a:spcPts val="0"/>
              </a:spcBef>
              <a:spcAft>
                <a:spcPts val="0"/>
              </a:spcAft>
              <a:buSzPts val="2400"/>
              <a:buChar char="●"/>
            </a:pPr>
            <a:r>
              <a:rPr lang="en" sz="2400"/>
              <a:t>Allows elements to change independently.</a:t>
            </a:r>
            <a:endParaRPr sz="2400"/>
          </a:p>
          <a:p>
            <a:pPr indent="-381000" lvl="0" marL="457200">
              <a:spcBef>
                <a:spcPts val="0"/>
              </a:spcBef>
              <a:spcAft>
                <a:spcPts val="0"/>
              </a:spcAft>
              <a:buSzPts val="2400"/>
              <a:buChar char="●"/>
            </a:pPr>
            <a:r>
              <a:rPr lang="en" sz="2400"/>
              <a:t>Supports incremental development.</a:t>
            </a:r>
            <a:endParaRPr sz="2400"/>
          </a:p>
        </p:txBody>
      </p:sp>
      <p:sp>
        <p:nvSpPr>
          <p:cNvPr id="199" name="Google Shape;199;p27"/>
          <p:cNvSpPr/>
          <p:nvPr/>
        </p:nvSpPr>
        <p:spPr>
          <a:xfrm>
            <a:off x="493525" y="173762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User Interface</a:t>
            </a:r>
            <a:endParaRPr b="1" sz="1800"/>
          </a:p>
        </p:txBody>
      </p:sp>
      <p:sp>
        <p:nvSpPr>
          <p:cNvPr id="200" name="Google Shape;200;p27"/>
          <p:cNvSpPr/>
          <p:nvPr/>
        </p:nvSpPr>
        <p:spPr>
          <a:xfrm>
            <a:off x="493525" y="282567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Interface Management, Authentication, Authorization</a:t>
            </a:r>
            <a:endParaRPr b="1" sz="1800"/>
          </a:p>
        </p:txBody>
      </p:sp>
      <p:cxnSp>
        <p:nvCxnSpPr>
          <p:cNvPr id="201" name="Google Shape;201;p27"/>
          <p:cNvCxnSpPr>
            <a:stCxn id="200" idx="0"/>
            <a:endCxn id="199" idx="2"/>
          </p:cNvCxnSpPr>
          <p:nvPr/>
        </p:nvCxnSpPr>
        <p:spPr>
          <a:xfrm rot="10800000">
            <a:off x="2292775" y="254997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27"/>
          <p:cNvSpPr/>
          <p:nvPr/>
        </p:nvSpPr>
        <p:spPr>
          <a:xfrm>
            <a:off x="493525" y="391372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Core Business Logic (Functionality)</a:t>
            </a:r>
            <a:endParaRPr b="1" sz="1800"/>
          </a:p>
        </p:txBody>
      </p:sp>
      <p:cxnSp>
        <p:nvCxnSpPr>
          <p:cNvPr id="203" name="Google Shape;203;p27"/>
          <p:cNvCxnSpPr>
            <a:stCxn id="202" idx="0"/>
            <a:endCxn id="200" idx="2"/>
          </p:cNvCxnSpPr>
          <p:nvPr/>
        </p:nvCxnSpPr>
        <p:spPr>
          <a:xfrm rot="10800000">
            <a:off x="2292775" y="363802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27"/>
          <p:cNvSpPr/>
          <p:nvPr/>
        </p:nvSpPr>
        <p:spPr>
          <a:xfrm>
            <a:off x="493525" y="500177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System Support (OS interface, Databases, etc.)</a:t>
            </a:r>
            <a:endParaRPr b="1" sz="1800"/>
          </a:p>
        </p:txBody>
      </p:sp>
      <p:cxnSp>
        <p:nvCxnSpPr>
          <p:cNvPr id="205" name="Google Shape;205;p27"/>
          <p:cNvCxnSpPr>
            <a:stCxn id="204" idx="0"/>
            <a:endCxn id="202" idx="2"/>
          </p:cNvCxnSpPr>
          <p:nvPr/>
        </p:nvCxnSpPr>
        <p:spPr>
          <a:xfrm rot="10800000">
            <a:off x="2292775" y="472607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06" name="Google Shape;206;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Copyright Management Example</a:t>
            </a:r>
            <a:endParaRPr/>
          </a:p>
        </p:txBody>
      </p:sp>
      <p:sp>
        <p:nvSpPr>
          <p:cNvPr id="212" name="Google Shape;212;p28"/>
          <p:cNvSpPr/>
          <p:nvPr/>
        </p:nvSpPr>
        <p:spPr>
          <a:xfrm>
            <a:off x="860250" y="1747900"/>
            <a:ext cx="74235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Web-based Interface</a:t>
            </a:r>
            <a:endParaRPr b="1" sz="1800"/>
          </a:p>
        </p:txBody>
      </p:sp>
      <p:sp>
        <p:nvSpPr>
          <p:cNvPr id="213" name="Google Shape;213;p28"/>
          <p:cNvSpPr/>
          <p:nvPr/>
        </p:nvSpPr>
        <p:spPr>
          <a:xfrm>
            <a:off x="860250" y="2629850"/>
            <a:ext cx="74235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Login, Forms and Query Manager, Print Manager</a:t>
            </a:r>
            <a:endParaRPr b="1" sz="1800"/>
          </a:p>
        </p:txBody>
      </p:sp>
      <p:cxnSp>
        <p:nvCxnSpPr>
          <p:cNvPr id="214" name="Google Shape;214;p28"/>
          <p:cNvCxnSpPr>
            <a:stCxn id="213" idx="0"/>
            <a:endCxn id="212" idx="2"/>
          </p:cNvCxnSpPr>
          <p:nvPr/>
        </p:nvCxnSpPr>
        <p:spPr>
          <a:xfrm rot="10800000">
            <a:off x="4572000" y="2364650"/>
            <a:ext cx="0" cy="265200"/>
          </a:xfrm>
          <a:prstGeom prst="straightConnector1">
            <a:avLst/>
          </a:prstGeom>
          <a:noFill/>
          <a:ln cap="flat" cmpd="sng" w="19050">
            <a:solidFill>
              <a:schemeClr val="dk2"/>
            </a:solidFill>
            <a:prstDash val="solid"/>
            <a:round/>
            <a:headEnd len="med" w="med" type="none"/>
            <a:tailEnd len="med" w="med" type="triangle"/>
          </a:ln>
        </p:spPr>
      </p:cxnSp>
      <p:sp>
        <p:nvSpPr>
          <p:cNvPr id="215" name="Google Shape;215;p28"/>
          <p:cNvSpPr/>
          <p:nvPr/>
        </p:nvSpPr>
        <p:spPr>
          <a:xfrm>
            <a:off x="860250" y="3485250"/>
            <a:ext cx="7423500" cy="589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Search, Document Retrieval, Rights Management, Accounting</a:t>
            </a:r>
            <a:endParaRPr b="1" sz="1800"/>
          </a:p>
        </p:txBody>
      </p:sp>
      <p:cxnSp>
        <p:nvCxnSpPr>
          <p:cNvPr id="216" name="Google Shape;216;p28"/>
          <p:cNvCxnSpPr>
            <a:stCxn id="215" idx="0"/>
            <a:endCxn id="213" idx="2"/>
          </p:cNvCxnSpPr>
          <p:nvPr/>
        </p:nvCxnSpPr>
        <p:spPr>
          <a:xfrm rot="10800000">
            <a:off x="4572000" y="3246750"/>
            <a:ext cx="0" cy="238500"/>
          </a:xfrm>
          <a:prstGeom prst="straightConnector1">
            <a:avLst/>
          </a:prstGeom>
          <a:noFill/>
          <a:ln cap="flat" cmpd="sng" w="19050">
            <a:solidFill>
              <a:schemeClr val="dk2"/>
            </a:solidFill>
            <a:prstDash val="solid"/>
            <a:round/>
            <a:headEnd len="med" w="med" type="none"/>
            <a:tailEnd len="med" w="med" type="triangle"/>
          </a:ln>
        </p:spPr>
      </p:cxnSp>
      <p:sp>
        <p:nvSpPr>
          <p:cNvPr id="217" name="Google Shape;217;p28"/>
          <p:cNvSpPr/>
          <p:nvPr/>
        </p:nvSpPr>
        <p:spPr>
          <a:xfrm>
            <a:off x="860250" y="4367300"/>
            <a:ext cx="7423500" cy="50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Search Index, Support</a:t>
            </a:r>
            <a:endParaRPr b="1" sz="1800"/>
          </a:p>
        </p:txBody>
      </p:sp>
      <p:cxnSp>
        <p:nvCxnSpPr>
          <p:cNvPr id="218" name="Google Shape;218;p28"/>
          <p:cNvCxnSpPr>
            <a:stCxn id="217" idx="0"/>
            <a:endCxn id="215" idx="2"/>
          </p:cNvCxnSpPr>
          <p:nvPr/>
        </p:nvCxnSpPr>
        <p:spPr>
          <a:xfrm rot="10800000">
            <a:off x="4572000" y="4074800"/>
            <a:ext cx="0" cy="292500"/>
          </a:xfrm>
          <a:prstGeom prst="straightConnector1">
            <a:avLst/>
          </a:prstGeom>
          <a:noFill/>
          <a:ln cap="flat" cmpd="sng" w="19050">
            <a:solidFill>
              <a:schemeClr val="dk2"/>
            </a:solidFill>
            <a:prstDash val="solid"/>
            <a:round/>
            <a:headEnd len="med" w="med" type="none"/>
            <a:tailEnd len="med" w="med" type="triangle"/>
          </a:ln>
        </p:spPr>
      </p:cxnSp>
      <p:sp>
        <p:nvSpPr>
          <p:cNvPr id="219" name="Google Shape;219;p28"/>
          <p:cNvSpPr/>
          <p:nvPr/>
        </p:nvSpPr>
        <p:spPr>
          <a:xfrm>
            <a:off x="860250" y="5168950"/>
            <a:ext cx="7423500" cy="50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Databases and Database Handlers</a:t>
            </a:r>
            <a:endParaRPr b="1" sz="1800"/>
          </a:p>
        </p:txBody>
      </p:sp>
      <p:cxnSp>
        <p:nvCxnSpPr>
          <p:cNvPr id="220" name="Google Shape;220;p28"/>
          <p:cNvCxnSpPr>
            <a:stCxn id="219" idx="0"/>
            <a:endCxn id="217" idx="2"/>
          </p:cNvCxnSpPr>
          <p:nvPr/>
        </p:nvCxnSpPr>
        <p:spPr>
          <a:xfrm rot="10800000">
            <a:off x="4572000" y="4876450"/>
            <a:ext cx="0" cy="292500"/>
          </a:xfrm>
          <a:prstGeom prst="straightConnector1">
            <a:avLst/>
          </a:prstGeom>
          <a:noFill/>
          <a:ln cap="flat" cmpd="sng" w="19050">
            <a:solidFill>
              <a:schemeClr val="dk2"/>
            </a:solidFill>
            <a:prstDash val="solid"/>
            <a:round/>
            <a:headEnd len="med" w="med" type="none"/>
            <a:tailEnd len="med" w="med" type="triangle"/>
          </a:ln>
        </p:spPr>
      </p:cxnSp>
      <p:sp>
        <p:nvSpPr>
          <p:cNvPr id="221" name="Google Shape;221;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Layered Model Characteristics</a:t>
            </a:r>
            <a:endParaRPr/>
          </a:p>
        </p:txBody>
      </p:sp>
      <p:sp>
        <p:nvSpPr>
          <p:cNvPr id="227" name="Google Shape;227;p2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Disadvantages</a:t>
            </a:r>
            <a:endParaRPr b="1"/>
          </a:p>
          <a:p>
            <a:pPr indent="-381000" lvl="0" marL="457200" rtl="0">
              <a:spcBef>
                <a:spcPts val="600"/>
              </a:spcBef>
              <a:spcAft>
                <a:spcPts val="0"/>
              </a:spcAft>
              <a:buSzPts val="2400"/>
              <a:buChar char="●"/>
            </a:pPr>
            <a:r>
              <a:rPr lang="en" sz="2400"/>
              <a:t>Clean separation between layers is often difficult.</a:t>
            </a:r>
            <a:endParaRPr sz="2400"/>
          </a:p>
          <a:p>
            <a:pPr indent="-381000" lvl="0" marL="457200" rtl="0">
              <a:spcBef>
                <a:spcPts val="0"/>
              </a:spcBef>
              <a:spcAft>
                <a:spcPts val="0"/>
              </a:spcAft>
              <a:buSzPts val="2400"/>
              <a:buChar char="●"/>
            </a:pPr>
            <a:r>
              <a:rPr lang="en" sz="2400"/>
              <a:t>Performance can be a problem because of multiple layers of processing between call and return.</a:t>
            </a:r>
            <a:endParaRPr sz="2400"/>
          </a:p>
        </p:txBody>
      </p:sp>
      <p:sp>
        <p:nvSpPr>
          <p:cNvPr id="228" name="Google Shape;228;p2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Advantages</a:t>
            </a:r>
            <a:endParaRPr b="1"/>
          </a:p>
          <a:p>
            <a:pPr indent="-381000" lvl="0" marL="457200" rtl="0">
              <a:spcBef>
                <a:spcPts val="600"/>
              </a:spcBef>
              <a:spcAft>
                <a:spcPts val="0"/>
              </a:spcAft>
              <a:buSzPts val="2400"/>
              <a:buChar char="●"/>
            </a:pPr>
            <a:r>
              <a:rPr lang="en" sz="2400"/>
              <a:t>Allows replacement of entire layers as long as interface is maintained.</a:t>
            </a:r>
            <a:endParaRPr sz="2400"/>
          </a:p>
          <a:p>
            <a:pPr indent="-381000" lvl="0" marL="457200" rtl="0">
              <a:spcBef>
                <a:spcPts val="0"/>
              </a:spcBef>
              <a:spcAft>
                <a:spcPts val="0"/>
              </a:spcAft>
              <a:buSzPts val="2400"/>
              <a:buChar char="●"/>
            </a:pPr>
            <a:r>
              <a:rPr lang="en" sz="2400"/>
              <a:t>When changes occur, only the adjacent layer is impacted.</a:t>
            </a:r>
            <a:endParaRPr sz="2400"/>
          </a:p>
          <a:p>
            <a:pPr indent="-381000" lvl="0" marL="457200" rtl="0">
              <a:spcBef>
                <a:spcPts val="0"/>
              </a:spcBef>
              <a:spcAft>
                <a:spcPts val="0"/>
              </a:spcAft>
              <a:buSzPts val="2400"/>
              <a:buChar char="●"/>
            </a:pPr>
            <a:r>
              <a:rPr lang="en" sz="2400"/>
              <a:t>Redundant features (authentication) in each layer can enhance security and dependability.</a:t>
            </a:r>
            <a:endParaRPr sz="2400"/>
          </a:p>
        </p:txBody>
      </p:sp>
      <p:sp>
        <p:nvSpPr>
          <p:cNvPr id="229" name="Google Shape;229;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Repository Model</a:t>
            </a:r>
            <a:endParaRPr/>
          </a:p>
        </p:txBody>
      </p:sp>
      <p:sp>
        <p:nvSpPr>
          <p:cNvPr id="235" name="Google Shape;235;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Subsystems often exchange and work with the same data. This can be done in two ways:</a:t>
            </a:r>
            <a:endParaRPr/>
          </a:p>
          <a:p>
            <a:pPr indent="-419100" lvl="0" marL="457200" marR="0" rtl="0" algn="l">
              <a:lnSpc>
                <a:spcPct val="100000"/>
              </a:lnSpc>
              <a:spcBef>
                <a:spcPts val="600"/>
              </a:spcBef>
              <a:spcAft>
                <a:spcPts val="0"/>
              </a:spcAft>
              <a:buSzPts val="3000"/>
              <a:buChar char="●"/>
            </a:pPr>
            <a:r>
              <a:rPr lang="en"/>
              <a:t>Each subsystem maintains its own database and passes data explicitly to other subsystems.</a:t>
            </a:r>
            <a:endParaRPr/>
          </a:p>
          <a:p>
            <a:pPr indent="-419100" lvl="0" marL="457200" rtl="0">
              <a:spcBef>
                <a:spcPts val="0"/>
              </a:spcBef>
              <a:spcAft>
                <a:spcPts val="0"/>
              </a:spcAft>
              <a:buSzPts val="3000"/>
              <a:buChar char="●"/>
            </a:pPr>
            <a:r>
              <a:rPr b="1" lang="en"/>
              <a:t>Shared data is held in a central repository and may be accessed by all subsystems.</a:t>
            </a:r>
            <a:endParaRPr b="1"/>
          </a:p>
          <a:p>
            <a:pPr indent="0" lvl="0" marL="0" marR="0" rtl="0" algn="l">
              <a:lnSpc>
                <a:spcPct val="100000"/>
              </a:lnSpc>
              <a:spcBef>
                <a:spcPts val="600"/>
              </a:spcBef>
              <a:spcAft>
                <a:spcPts val="0"/>
              </a:spcAft>
              <a:buNone/>
            </a:pPr>
            <a:r>
              <a:rPr lang="en"/>
              <a:t>Repository model is structured around the latter.</a:t>
            </a:r>
            <a:endParaRPr/>
          </a:p>
        </p:txBody>
      </p:sp>
      <p:sp>
        <p:nvSpPr>
          <p:cNvPr id="236" name="Google Shape;236;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 Example</a:t>
            </a:r>
            <a:endParaRPr/>
          </a:p>
        </p:txBody>
      </p:sp>
      <p:sp>
        <p:nvSpPr>
          <p:cNvPr id="242" name="Google Shape;242;p31"/>
          <p:cNvSpPr/>
          <p:nvPr/>
        </p:nvSpPr>
        <p:spPr>
          <a:xfrm>
            <a:off x="3238800" y="3218225"/>
            <a:ext cx="3146400" cy="105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Project Information and Code</a:t>
            </a:r>
            <a:endParaRPr b="1" sz="1800"/>
          </a:p>
        </p:txBody>
      </p:sp>
      <p:sp>
        <p:nvSpPr>
          <p:cNvPr id="243" name="Google Shape;243;p31"/>
          <p:cNvSpPr/>
          <p:nvPr/>
        </p:nvSpPr>
        <p:spPr>
          <a:xfrm>
            <a:off x="3794000" y="1963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Model Editor</a:t>
            </a:r>
            <a:endParaRPr b="1"/>
          </a:p>
        </p:txBody>
      </p:sp>
      <p:sp>
        <p:nvSpPr>
          <p:cNvPr id="244" name="Google Shape;244;p31"/>
          <p:cNvSpPr/>
          <p:nvPr/>
        </p:nvSpPr>
        <p:spPr>
          <a:xfrm>
            <a:off x="5416725" y="1963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Code Generator</a:t>
            </a:r>
            <a:endParaRPr b="1"/>
          </a:p>
        </p:txBody>
      </p:sp>
      <p:sp>
        <p:nvSpPr>
          <p:cNvPr id="245" name="Google Shape;245;p31"/>
          <p:cNvSpPr/>
          <p:nvPr/>
        </p:nvSpPr>
        <p:spPr>
          <a:xfrm>
            <a:off x="7234775" y="29678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Java Editor</a:t>
            </a:r>
            <a:endParaRPr b="1"/>
          </a:p>
        </p:txBody>
      </p:sp>
      <p:sp>
        <p:nvSpPr>
          <p:cNvPr id="246" name="Google Shape;246;p31"/>
          <p:cNvSpPr/>
          <p:nvPr/>
        </p:nvSpPr>
        <p:spPr>
          <a:xfrm>
            <a:off x="7234775" y="39838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Python Editor</a:t>
            </a:r>
            <a:endParaRPr b="1"/>
          </a:p>
        </p:txBody>
      </p:sp>
      <p:sp>
        <p:nvSpPr>
          <p:cNvPr id="247" name="Google Shape;247;p31"/>
          <p:cNvSpPr/>
          <p:nvPr/>
        </p:nvSpPr>
        <p:spPr>
          <a:xfrm>
            <a:off x="5113050" y="49793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Report Generator</a:t>
            </a:r>
            <a:endParaRPr b="1"/>
          </a:p>
        </p:txBody>
      </p:sp>
      <p:sp>
        <p:nvSpPr>
          <p:cNvPr id="248" name="Google Shape;248;p31"/>
          <p:cNvSpPr/>
          <p:nvPr/>
        </p:nvSpPr>
        <p:spPr>
          <a:xfrm>
            <a:off x="3281050" y="49793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Analyzer</a:t>
            </a:r>
            <a:endParaRPr b="1"/>
          </a:p>
        </p:txBody>
      </p:sp>
      <p:sp>
        <p:nvSpPr>
          <p:cNvPr id="249" name="Google Shape;249;p31"/>
          <p:cNvSpPr/>
          <p:nvPr/>
        </p:nvSpPr>
        <p:spPr>
          <a:xfrm>
            <a:off x="1180925" y="3439325"/>
            <a:ext cx="1306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Suggested Refactorings</a:t>
            </a:r>
            <a:endParaRPr b="1"/>
          </a:p>
        </p:txBody>
      </p:sp>
      <p:cxnSp>
        <p:nvCxnSpPr>
          <p:cNvPr id="250" name="Google Shape;250;p31"/>
          <p:cNvCxnSpPr>
            <a:stCxn id="243" idx="2"/>
            <a:endCxn id="242" idx="0"/>
          </p:cNvCxnSpPr>
          <p:nvPr/>
        </p:nvCxnSpPr>
        <p:spPr>
          <a:xfrm>
            <a:off x="4390400" y="2580625"/>
            <a:ext cx="421500" cy="637500"/>
          </a:xfrm>
          <a:prstGeom prst="straightConnector1">
            <a:avLst/>
          </a:prstGeom>
          <a:noFill/>
          <a:ln cap="flat" cmpd="sng" w="19050">
            <a:solidFill>
              <a:schemeClr val="dk2"/>
            </a:solidFill>
            <a:prstDash val="solid"/>
            <a:round/>
            <a:headEnd len="med" w="med" type="triangle"/>
            <a:tailEnd len="med" w="med" type="triangle"/>
          </a:ln>
        </p:spPr>
      </p:cxnSp>
      <p:cxnSp>
        <p:nvCxnSpPr>
          <p:cNvPr id="251" name="Google Shape;251;p31"/>
          <p:cNvCxnSpPr>
            <a:stCxn id="244" idx="2"/>
            <a:endCxn id="242" idx="0"/>
          </p:cNvCxnSpPr>
          <p:nvPr/>
        </p:nvCxnSpPr>
        <p:spPr>
          <a:xfrm flipH="1">
            <a:off x="4811925" y="2580625"/>
            <a:ext cx="1201200" cy="637500"/>
          </a:xfrm>
          <a:prstGeom prst="straightConnector1">
            <a:avLst/>
          </a:prstGeom>
          <a:noFill/>
          <a:ln cap="flat" cmpd="sng" w="19050">
            <a:solidFill>
              <a:schemeClr val="dk2"/>
            </a:solidFill>
            <a:prstDash val="solid"/>
            <a:round/>
            <a:headEnd len="med" w="med" type="triangle"/>
            <a:tailEnd len="med" w="med" type="triangle"/>
          </a:ln>
        </p:spPr>
      </p:cxnSp>
      <p:cxnSp>
        <p:nvCxnSpPr>
          <p:cNvPr id="252" name="Google Shape;252;p31"/>
          <p:cNvCxnSpPr>
            <a:stCxn id="245" idx="1"/>
            <a:endCxn id="242" idx="3"/>
          </p:cNvCxnSpPr>
          <p:nvPr/>
        </p:nvCxnSpPr>
        <p:spPr>
          <a:xfrm flipH="1">
            <a:off x="6385175" y="3276200"/>
            <a:ext cx="849600" cy="471600"/>
          </a:xfrm>
          <a:prstGeom prst="straightConnector1">
            <a:avLst/>
          </a:prstGeom>
          <a:noFill/>
          <a:ln cap="flat" cmpd="sng" w="19050">
            <a:solidFill>
              <a:schemeClr val="dk2"/>
            </a:solidFill>
            <a:prstDash val="solid"/>
            <a:round/>
            <a:headEnd len="med" w="med" type="triangle"/>
            <a:tailEnd len="med" w="med" type="triangle"/>
          </a:ln>
        </p:spPr>
      </p:cxnSp>
      <p:cxnSp>
        <p:nvCxnSpPr>
          <p:cNvPr id="253" name="Google Shape;253;p31"/>
          <p:cNvCxnSpPr>
            <a:stCxn id="246" idx="1"/>
            <a:endCxn id="242" idx="3"/>
          </p:cNvCxnSpPr>
          <p:nvPr/>
        </p:nvCxnSpPr>
        <p:spPr>
          <a:xfrm rot="10800000">
            <a:off x="6385175" y="3747775"/>
            <a:ext cx="849600" cy="544500"/>
          </a:xfrm>
          <a:prstGeom prst="straightConnector1">
            <a:avLst/>
          </a:prstGeom>
          <a:noFill/>
          <a:ln cap="flat" cmpd="sng" w="19050">
            <a:solidFill>
              <a:schemeClr val="dk2"/>
            </a:solidFill>
            <a:prstDash val="solid"/>
            <a:round/>
            <a:headEnd len="med" w="med" type="triangle"/>
            <a:tailEnd len="med" w="med" type="triangle"/>
          </a:ln>
        </p:spPr>
      </p:cxnSp>
      <p:cxnSp>
        <p:nvCxnSpPr>
          <p:cNvPr id="254" name="Google Shape;254;p31"/>
          <p:cNvCxnSpPr>
            <a:stCxn id="247" idx="0"/>
            <a:endCxn id="242" idx="2"/>
          </p:cNvCxnSpPr>
          <p:nvPr/>
        </p:nvCxnSpPr>
        <p:spPr>
          <a:xfrm rot="10800000">
            <a:off x="4811850" y="4277075"/>
            <a:ext cx="897600" cy="702300"/>
          </a:xfrm>
          <a:prstGeom prst="straightConnector1">
            <a:avLst/>
          </a:prstGeom>
          <a:noFill/>
          <a:ln cap="flat" cmpd="sng" w="19050">
            <a:solidFill>
              <a:schemeClr val="dk2"/>
            </a:solidFill>
            <a:prstDash val="solid"/>
            <a:round/>
            <a:headEnd len="med" w="med" type="triangle"/>
            <a:tailEnd len="med" w="med" type="triangle"/>
          </a:ln>
        </p:spPr>
      </p:cxnSp>
      <p:cxnSp>
        <p:nvCxnSpPr>
          <p:cNvPr id="255" name="Google Shape;255;p31"/>
          <p:cNvCxnSpPr>
            <a:stCxn id="242" idx="2"/>
            <a:endCxn id="248" idx="0"/>
          </p:cNvCxnSpPr>
          <p:nvPr/>
        </p:nvCxnSpPr>
        <p:spPr>
          <a:xfrm flipH="1">
            <a:off x="3877500" y="4277225"/>
            <a:ext cx="934500" cy="702300"/>
          </a:xfrm>
          <a:prstGeom prst="straightConnector1">
            <a:avLst/>
          </a:prstGeom>
          <a:noFill/>
          <a:ln cap="flat" cmpd="sng" w="19050">
            <a:solidFill>
              <a:schemeClr val="dk2"/>
            </a:solidFill>
            <a:prstDash val="solid"/>
            <a:round/>
            <a:headEnd len="med" w="med" type="triangle"/>
            <a:tailEnd len="med" w="med" type="triangle"/>
          </a:ln>
        </p:spPr>
      </p:cxnSp>
      <p:cxnSp>
        <p:nvCxnSpPr>
          <p:cNvPr id="256" name="Google Shape;256;p31"/>
          <p:cNvCxnSpPr>
            <a:stCxn id="242" idx="1"/>
            <a:endCxn id="249" idx="3"/>
          </p:cNvCxnSpPr>
          <p:nvPr/>
        </p:nvCxnSpPr>
        <p:spPr>
          <a:xfrm rot="10800000">
            <a:off x="2487600" y="3747725"/>
            <a:ext cx="751200" cy="0"/>
          </a:xfrm>
          <a:prstGeom prst="straightConnector1">
            <a:avLst/>
          </a:prstGeom>
          <a:noFill/>
          <a:ln cap="flat" cmpd="sng" w="19050">
            <a:solidFill>
              <a:schemeClr val="dk2"/>
            </a:solidFill>
            <a:prstDash val="solid"/>
            <a:round/>
            <a:headEnd len="med" w="med" type="triangle"/>
            <a:tailEnd len="med" w="med" type="triangle"/>
          </a:ln>
        </p:spPr>
      </p:cxnSp>
      <p:sp>
        <p:nvSpPr>
          <p:cNvPr id="257" name="Google Shape;25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Repository Model Characteristics</a:t>
            </a:r>
            <a:endParaRPr/>
          </a:p>
        </p:txBody>
      </p:sp>
      <p:sp>
        <p:nvSpPr>
          <p:cNvPr id="263" name="Google Shape;263;p3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Disadvantages</a:t>
            </a:r>
            <a:endParaRPr b="1"/>
          </a:p>
          <a:p>
            <a:pPr indent="-381000" lvl="0" marL="457200" rtl="0">
              <a:spcBef>
                <a:spcPts val="600"/>
              </a:spcBef>
              <a:spcAft>
                <a:spcPts val="0"/>
              </a:spcAft>
              <a:buSzPts val="2400"/>
              <a:buChar char="●"/>
            </a:pPr>
            <a:r>
              <a:rPr lang="en" sz="2400"/>
              <a:t>Single point of failure.</a:t>
            </a:r>
            <a:endParaRPr sz="2400"/>
          </a:p>
          <a:p>
            <a:pPr indent="-381000" lvl="0" marL="457200" rtl="0">
              <a:spcBef>
                <a:spcPts val="0"/>
              </a:spcBef>
              <a:spcAft>
                <a:spcPts val="0"/>
              </a:spcAft>
              <a:buSzPts val="2400"/>
              <a:buChar char="●"/>
            </a:pPr>
            <a:r>
              <a:rPr lang="en" sz="2400"/>
              <a:t>Subsystems must agree on a data model (inevitably a compromise).</a:t>
            </a:r>
            <a:endParaRPr sz="2400"/>
          </a:p>
          <a:p>
            <a:pPr indent="-381000" lvl="0" marL="457200" rtl="0">
              <a:spcBef>
                <a:spcPts val="0"/>
              </a:spcBef>
              <a:spcAft>
                <a:spcPts val="0"/>
              </a:spcAft>
              <a:buSzPts val="2400"/>
              <a:buChar char="●"/>
            </a:pPr>
            <a:r>
              <a:rPr lang="en" sz="2400"/>
              <a:t>Data evolution is difficult and expensive.</a:t>
            </a:r>
            <a:endParaRPr sz="2400"/>
          </a:p>
          <a:p>
            <a:pPr indent="-381000" lvl="0" marL="457200" rtl="0">
              <a:spcBef>
                <a:spcPts val="0"/>
              </a:spcBef>
              <a:spcAft>
                <a:spcPts val="0"/>
              </a:spcAft>
              <a:buSzPts val="2400"/>
              <a:buChar char="●"/>
            </a:pPr>
            <a:r>
              <a:rPr lang="en" sz="2400"/>
              <a:t>Communication may be inefficient.</a:t>
            </a:r>
            <a:endParaRPr sz="2400"/>
          </a:p>
        </p:txBody>
      </p:sp>
      <p:sp>
        <p:nvSpPr>
          <p:cNvPr id="264" name="Google Shape;264;p3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Advantages</a:t>
            </a:r>
            <a:endParaRPr b="1"/>
          </a:p>
          <a:p>
            <a:pPr indent="-381000" lvl="0" marL="457200" rtl="0">
              <a:spcBef>
                <a:spcPts val="600"/>
              </a:spcBef>
              <a:spcAft>
                <a:spcPts val="0"/>
              </a:spcAft>
              <a:buSzPts val="2400"/>
              <a:buChar char="●"/>
            </a:pPr>
            <a:r>
              <a:rPr lang="en" sz="2400"/>
              <a:t>Efficient way to share large amounts of data.</a:t>
            </a:r>
            <a:endParaRPr sz="2400"/>
          </a:p>
          <a:p>
            <a:pPr indent="-381000" lvl="0" marL="457200" rtl="0">
              <a:spcBef>
                <a:spcPts val="0"/>
              </a:spcBef>
              <a:spcAft>
                <a:spcPts val="0"/>
              </a:spcAft>
              <a:buSzPts val="2400"/>
              <a:buChar char="●"/>
            </a:pPr>
            <a:r>
              <a:rPr lang="en" sz="2400"/>
              <a:t>Components can be independent.</a:t>
            </a:r>
            <a:endParaRPr sz="2400"/>
          </a:p>
          <a:p>
            <a:pPr indent="-381000" lvl="1" marL="914400" rtl="0">
              <a:spcBef>
                <a:spcPts val="0"/>
              </a:spcBef>
              <a:spcAft>
                <a:spcPts val="0"/>
              </a:spcAft>
              <a:buSzPts val="2400"/>
              <a:buChar char="○"/>
            </a:pPr>
            <a:r>
              <a:rPr lang="en"/>
              <a:t>May be more secure.</a:t>
            </a:r>
            <a:endParaRPr sz="2400"/>
          </a:p>
          <a:p>
            <a:pPr indent="-381000" lvl="0" marL="457200" rtl="0">
              <a:spcBef>
                <a:spcPts val="0"/>
              </a:spcBef>
              <a:spcAft>
                <a:spcPts val="0"/>
              </a:spcAft>
              <a:buSzPts val="2400"/>
              <a:buChar char="●"/>
            </a:pPr>
            <a:r>
              <a:rPr lang="en" sz="2400"/>
              <a:t>All data can be managed consistently (centralized backup, security, etc)</a:t>
            </a:r>
            <a:endParaRPr sz="2400"/>
          </a:p>
        </p:txBody>
      </p:sp>
      <p:sp>
        <p:nvSpPr>
          <p:cNvPr id="265" name="Google Shape;265;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Client-Server Model</a:t>
            </a:r>
            <a:endParaRPr/>
          </a:p>
        </p:txBody>
      </p:sp>
      <p:sp>
        <p:nvSpPr>
          <p:cNvPr id="271" name="Google Shape;271;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Functionality organized into services, distributed across a range of components:</a:t>
            </a:r>
            <a:endParaRPr/>
          </a:p>
          <a:p>
            <a:pPr indent="-419100" lvl="0" marL="457200" marR="0" rtl="0" algn="l">
              <a:lnSpc>
                <a:spcPct val="100000"/>
              </a:lnSpc>
              <a:spcBef>
                <a:spcPts val="600"/>
              </a:spcBef>
              <a:spcAft>
                <a:spcPts val="0"/>
              </a:spcAft>
              <a:buSzPts val="3000"/>
              <a:buChar char="●"/>
            </a:pPr>
            <a:r>
              <a:rPr lang="en"/>
              <a:t>A set of servers that offer services.</a:t>
            </a:r>
            <a:endParaRPr/>
          </a:p>
          <a:p>
            <a:pPr indent="-381000" lvl="1" marL="914400" marR="0" rtl="0" algn="l">
              <a:lnSpc>
                <a:spcPct val="100000"/>
              </a:lnSpc>
              <a:spcBef>
                <a:spcPts val="0"/>
              </a:spcBef>
              <a:spcAft>
                <a:spcPts val="0"/>
              </a:spcAft>
              <a:buSzPts val="2400"/>
              <a:buChar char="○"/>
            </a:pPr>
            <a:r>
              <a:rPr lang="en"/>
              <a:t>Print server, file server, code compilation server, etc..</a:t>
            </a:r>
            <a:endParaRPr/>
          </a:p>
          <a:p>
            <a:pPr indent="-419100" lvl="0" marL="457200" marR="0" rtl="0" algn="l">
              <a:lnSpc>
                <a:spcPct val="100000"/>
              </a:lnSpc>
              <a:spcBef>
                <a:spcPts val="0"/>
              </a:spcBef>
              <a:spcAft>
                <a:spcPts val="0"/>
              </a:spcAft>
              <a:buSzPts val="3000"/>
              <a:buChar char="●"/>
            </a:pPr>
            <a:r>
              <a:rPr lang="en"/>
              <a:t>Set of clients that call on these services.</a:t>
            </a:r>
            <a:endParaRPr/>
          </a:p>
          <a:p>
            <a:pPr indent="-381000" lvl="1" marL="914400" marR="0" rtl="0" algn="l">
              <a:lnSpc>
                <a:spcPct val="100000"/>
              </a:lnSpc>
              <a:spcBef>
                <a:spcPts val="0"/>
              </a:spcBef>
              <a:spcAft>
                <a:spcPts val="0"/>
              </a:spcAft>
              <a:buSzPts val="2400"/>
              <a:buChar char="○"/>
            </a:pPr>
            <a:r>
              <a:rPr lang="en"/>
              <a:t>Through locally-installed front-end.</a:t>
            </a:r>
            <a:endParaRPr/>
          </a:p>
          <a:p>
            <a:pPr indent="-419100" lvl="0" marL="457200" marR="0" rtl="0" algn="l">
              <a:lnSpc>
                <a:spcPct val="100000"/>
              </a:lnSpc>
              <a:spcBef>
                <a:spcPts val="0"/>
              </a:spcBef>
              <a:spcAft>
                <a:spcPts val="0"/>
              </a:spcAft>
              <a:buSzPts val="3000"/>
              <a:buChar char="●"/>
            </a:pPr>
            <a:r>
              <a:rPr lang="en"/>
              <a:t>Network that allows clients to access these services.</a:t>
            </a:r>
            <a:endParaRPr/>
          </a:p>
          <a:p>
            <a:pPr indent="-381000" lvl="1" marL="914400" marR="0" rtl="0" algn="l">
              <a:lnSpc>
                <a:spcPct val="100000"/>
              </a:lnSpc>
              <a:spcBef>
                <a:spcPts val="0"/>
              </a:spcBef>
              <a:spcAft>
                <a:spcPts val="0"/>
              </a:spcAft>
              <a:buSzPts val="2400"/>
              <a:buChar char="○"/>
            </a:pPr>
            <a:r>
              <a:rPr lang="en"/>
              <a:t>Distributed systems connected across the internet.</a:t>
            </a:r>
            <a:endParaRPr/>
          </a:p>
        </p:txBody>
      </p:sp>
      <p:sp>
        <p:nvSpPr>
          <p:cNvPr id="272" name="Google Shape;272;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Film Library Example</a:t>
            </a:r>
            <a:endParaRPr/>
          </a:p>
        </p:txBody>
      </p:sp>
      <p:sp>
        <p:nvSpPr>
          <p:cNvPr id="278" name="Google Shape;278;p34"/>
          <p:cNvSpPr/>
          <p:nvPr/>
        </p:nvSpPr>
        <p:spPr>
          <a:xfrm>
            <a:off x="4191900" y="1691350"/>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N</a:t>
            </a:r>
            <a:endParaRPr b="1"/>
          </a:p>
        </p:txBody>
      </p:sp>
      <p:sp>
        <p:nvSpPr>
          <p:cNvPr id="279" name="Google Shape;279;p34"/>
          <p:cNvSpPr/>
          <p:nvPr/>
        </p:nvSpPr>
        <p:spPr>
          <a:xfrm>
            <a:off x="15238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Catalog Server</a:t>
            </a:r>
            <a:endParaRPr b="1"/>
          </a:p>
        </p:txBody>
      </p:sp>
      <p:sp>
        <p:nvSpPr>
          <p:cNvPr id="280" name="Google Shape;280;p34"/>
          <p:cNvSpPr/>
          <p:nvPr/>
        </p:nvSpPr>
        <p:spPr>
          <a:xfrm>
            <a:off x="32251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Video Server</a:t>
            </a:r>
            <a:endParaRPr b="1"/>
          </a:p>
        </p:txBody>
      </p:sp>
      <p:sp>
        <p:nvSpPr>
          <p:cNvPr id="281" name="Google Shape;281;p34"/>
          <p:cNvSpPr/>
          <p:nvPr/>
        </p:nvSpPr>
        <p:spPr>
          <a:xfrm>
            <a:off x="49264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Search Server</a:t>
            </a:r>
            <a:endParaRPr b="1"/>
          </a:p>
        </p:txBody>
      </p:sp>
      <p:sp>
        <p:nvSpPr>
          <p:cNvPr id="282" name="Google Shape;282;p34"/>
          <p:cNvSpPr/>
          <p:nvPr/>
        </p:nvSpPr>
        <p:spPr>
          <a:xfrm>
            <a:off x="66277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HTML Server</a:t>
            </a:r>
            <a:endParaRPr b="1"/>
          </a:p>
        </p:txBody>
      </p:sp>
      <p:cxnSp>
        <p:nvCxnSpPr>
          <p:cNvPr id="283" name="Google Shape;283;p34"/>
          <p:cNvCxnSpPr>
            <a:stCxn id="279" idx="0"/>
            <a:endCxn id="284" idx="2"/>
          </p:cNvCxnSpPr>
          <p:nvPr/>
        </p:nvCxnSpPr>
        <p:spPr>
          <a:xfrm flipH="1" rot="10800000">
            <a:off x="2121300" y="3135925"/>
            <a:ext cx="18975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285" name="Google Shape;285;p34"/>
          <p:cNvCxnSpPr>
            <a:stCxn id="280" idx="0"/>
            <a:endCxn id="284" idx="2"/>
          </p:cNvCxnSpPr>
          <p:nvPr/>
        </p:nvCxnSpPr>
        <p:spPr>
          <a:xfrm flipH="1" rot="10800000">
            <a:off x="3822600" y="3135925"/>
            <a:ext cx="1962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286" name="Google Shape;286;p34"/>
          <p:cNvCxnSpPr>
            <a:stCxn id="281" idx="0"/>
            <a:endCxn id="284" idx="2"/>
          </p:cNvCxnSpPr>
          <p:nvPr/>
        </p:nvCxnSpPr>
        <p:spPr>
          <a:xfrm rot="10800000">
            <a:off x="4018800" y="3135925"/>
            <a:ext cx="15051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287" name="Google Shape;287;p34"/>
          <p:cNvCxnSpPr>
            <a:stCxn id="282" idx="0"/>
            <a:endCxn id="284" idx="2"/>
          </p:cNvCxnSpPr>
          <p:nvPr/>
        </p:nvCxnSpPr>
        <p:spPr>
          <a:xfrm rot="10800000">
            <a:off x="4018800" y="3135925"/>
            <a:ext cx="3206400" cy="1753500"/>
          </a:xfrm>
          <a:prstGeom prst="straightConnector1">
            <a:avLst/>
          </a:prstGeom>
          <a:noFill/>
          <a:ln cap="flat" cmpd="sng" w="19050">
            <a:solidFill>
              <a:schemeClr val="dk2"/>
            </a:solidFill>
            <a:prstDash val="solid"/>
            <a:round/>
            <a:headEnd len="med" w="med" type="triangle"/>
            <a:tailEnd len="med" w="med" type="triangle"/>
          </a:ln>
        </p:spPr>
      </p:cxnSp>
      <p:sp>
        <p:nvSpPr>
          <p:cNvPr id="288" name="Google Shape;288;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89" name="Google Shape;289;p34"/>
          <p:cNvSpPr/>
          <p:nvPr/>
        </p:nvSpPr>
        <p:spPr>
          <a:xfrm>
            <a:off x="3882600" y="200537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290" name="Google Shape;290;p34"/>
          <p:cNvSpPr/>
          <p:nvPr/>
        </p:nvSpPr>
        <p:spPr>
          <a:xfrm>
            <a:off x="3606200" y="2327413"/>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2</a:t>
            </a:r>
            <a:endParaRPr b="1"/>
          </a:p>
        </p:txBody>
      </p:sp>
      <p:sp>
        <p:nvSpPr>
          <p:cNvPr id="284" name="Google Shape;284;p34"/>
          <p:cNvSpPr/>
          <p:nvPr/>
        </p:nvSpPr>
        <p:spPr>
          <a:xfrm>
            <a:off x="3421250" y="2673038"/>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Client 1</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Client-Server Model Characteristics</a:t>
            </a:r>
            <a:endParaRPr/>
          </a:p>
        </p:txBody>
      </p:sp>
      <p:sp>
        <p:nvSpPr>
          <p:cNvPr id="296" name="Google Shape;296;p3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Disadvantages</a:t>
            </a:r>
            <a:endParaRPr b="1"/>
          </a:p>
          <a:p>
            <a:pPr indent="-381000" lvl="0" marL="457200" rtl="0">
              <a:spcBef>
                <a:spcPts val="600"/>
              </a:spcBef>
              <a:spcAft>
                <a:spcPts val="0"/>
              </a:spcAft>
              <a:buSzPts val="2400"/>
              <a:buChar char="●"/>
            </a:pPr>
            <a:r>
              <a:rPr lang="en" sz="2400"/>
              <a:t>Performance is unpredictable (depends on system and network).</a:t>
            </a:r>
            <a:endParaRPr sz="2400"/>
          </a:p>
          <a:p>
            <a:pPr indent="-381000" lvl="0" marL="457200" rtl="0">
              <a:spcBef>
                <a:spcPts val="0"/>
              </a:spcBef>
              <a:spcAft>
                <a:spcPts val="0"/>
              </a:spcAft>
              <a:buSzPts val="2400"/>
              <a:buChar char="●"/>
            </a:pPr>
            <a:r>
              <a:rPr lang="en" sz="2400"/>
              <a:t>Each service is a point of failure.</a:t>
            </a:r>
            <a:endParaRPr sz="2400"/>
          </a:p>
          <a:p>
            <a:pPr indent="-381000" lvl="0" marL="457200" rtl="0">
              <a:spcBef>
                <a:spcPts val="0"/>
              </a:spcBef>
              <a:spcAft>
                <a:spcPts val="0"/>
              </a:spcAft>
              <a:buSzPts val="2400"/>
              <a:buChar char="●"/>
            </a:pPr>
            <a:r>
              <a:rPr lang="en" sz="2400"/>
              <a:t>Data exchange may be inefficient (server -&gt; client -&gt; server).</a:t>
            </a:r>
            <a:endParaRPr sz="2400"/>
          </a:p>
          <a:p>
            <a:pPr indent="-381000" lvl="0" marL="457200" rtl="0">
              <a:spcBef>
                <a:spcPts val="0"/>
              </a:spcBef>
              <a:spcAft>
                <a:spcPts val="0"/>
              </a:spcAft>
              <a:buSzPts val="2400"/>
              <a:buChar char="●"/>
            </a:pPr>
            <a:r>
              <a:rPr lang="en" sz="2400"/>
              <a:t>Management problems if servers owned by others.</a:t>
            </a:r>
            <a:endParaRPr sz="2400"/>
          </a:p>
        </p:txBody>
      </p:sp>
      <p:sp>
        <p:nvSpPr>
          <p:cNvPr id="297" name="Google Shape;297;p3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Advantages</a:t>
            </a:r>
            <a:endParaRPr b="1"/>
          </a:p>
          <a:p>
            <a:pPr indent="-381000" lvl="0" marL="457200" rtl="0">
              <a:spcBef>
                <a:spcPts val="600"/>
              </a:spcBef>
              <a:spcAft>
                <a:spcPts val="0"/>
              </a:spcAft>
              <a:buSzPts val="2400"/>
              <a:buChar char="●"/>
            </a:pPr>
            <a:r>
              <a:rPr lang="en" sz="2400"/>
              <a:t>Distributed architecture.</a:t>
            </a:r>
            <a:endParaRPr sz="2400"/>
          </a:p>
          <a:p>
            <a:pPr indent="-368300" lvl="1" marL="914400" rtl="0">
              <a:spcBef>
                <a:spcPts val="0"/>
              </a:spcBef>
              <a:spcAft>
                <a:spcPts val="0"/>
              </a:spcAft>
              <a:buSzPts val="2200"/>
              <a:buChar char="○"/>
            </a:pPr>
            <a:r>
              <a:rPr lang="en" sz="2200"/>
              <a:t>Failure in one server does not impact others.</a:t>
            </a:r>
            <a:endParaRPr sz="2200"/>
          </a:p>
          <a:p>
            <a:pPr indent="-381000" lvl="0" marL="457200" rtl="0">
              <a:spcBef>
                <a:spcPts val="0"/>
              </a:spcBef>
              <a:spcAft>
                <a:spcPts val="0"/>
              </a:spcAft>
              <a:buSzPts val="2400"/>
              <a:buChar char="●"/>
            </a:pPr>
            <a:r>
              <a:rPr lang="en" sz="2400"/>
              <a:t>Makes effective use of networked systems and their CPUs. May allow cheaper hardware.</a:t>
            </a:r>
            <a:endParaRPr sz="2400"/>
          </a:p>
          <a:p>
            <a:pPr indent="-381000" lvl="0" marL="457200" rtl="0">
              <a:spcBef>
                <a:spcPts val="0"/>
              </a:spcBef>
              <a:spcAft>
                <a:spcPts val="0"/>
              </a:spcAft>
              <a:buSzPts val="2400"/>
              <a:buChar char="●"/>
            </a:pPr>
            <a:r>
              <a:rPr lang="en" sz="2400"/>
              <a:t>Easy to add new servers or upgrade existing servers. </a:t>
            </a:r>
            <a:endParaRPr sz="2400"/>
          </a:p>
        </p:txBody>
      </p:sp>
      <p:sp>
        <p:nvSpPr>
          <p:cNvPr id="298" name="Google Shape;298;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Pipe and Filter Model</a:t>
            </a:r>
            <a:endParaRPr/>
          </a:p>
        </p:txBody>
      </p:sp>
      <p:sp>
        <p:nvSpPr>
          <p:cNvPr id="304" name="Google Shape;304;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Input is taken in by one component, processed, and the output serves as input to the next component. </a:t>
            </a:r>
            <a:endParaRPr/>
          </a:p>
          <a:p>
            <a:pPr indent="-419100" lvl="0" marL="457200" marR="0" rtl="0" algn="l">
              <a:lnSpc>
                <a:spcPct val="100000"/>
              </a:lnSpc>
              <a:spcBef>
                <a:spcPts val="600"/>
              </a:spcBef>
              <a:spcAft>
                <a:spcPts val="0"/>
              </a:spcAft>
              <a:buSzPts val="3000"/>
              <a:buChar char="●"/>
            </a:pPr>
            <a:r>
              <a:rPr lang="en"/>
              <a:t>Each processing step transforms data.</a:t>
            </a:r>
            <a:endParaRPr/>
          </a:p>
          <a:p>
            <a:pPr indent="-419100" lvl="0" marL="457200" marR="0" rtl="0" algn="l">
              <a:lnSpc>
                <a:spcPct val="100000"/>
              </a:lnSpc>
              <a:spcBef>
                <a:spcPts val="0"/>
              </a:spcBef>
              <a:spcAft>
                <a:spcPts val="0"/>
              </a:spcAft>
              <a:buSzPts val="3000"/>
              <a:buChar char="●"/>
            </a:pPr>
            <a:r>
              <a:rPr lang="en"/>
              <a:t>Transformations may execute sequentially or in parallel.</a:t>
            </a:r>
            <a:endParaRPr/>
          </a:p>
          <a:p>
            <a:pPr indent="-419100" lvl="0" marL="457200" marR="0" rtl="0" algn="l">
              <a:lnSpc>
                <a:spcPct val="100000"/>
              </a:lnSpc>
              <a:spcBef>
                <a:spcPts val="0"/>
              </a:spcBef>
              <a:spcAft>
                <a:spcPts val="0"/>
              </a:spcAft>
              <a:buSzPts val="3000"/>
              <a:buChar char="●"/>
            </a:pPr>
            <a:r>
              <a:rPr lang="en"/>
              <a:t>Data can be processed as items or batches.</a:t>
            </a:r>
            <a:endParaRPr/>
          </a:p>
          <a:p>
            <a:pPr indent="-419100" lvl="0" marL="457200" marR="0" rtl="0" algn="l">
              <a:lnSpc>
                <a:spcPct val="100000"/>
              </a:lnSpc>
              <a:spcBef>
                <a:spcPts val="0"/>
              </a:spcBef>
              <a:spcAft>
                <a:spcPts val="0"/>
              </a:spcAft>
              <a:buSzPts val="3000"/>
              <a:buChar char="●"/>
            </a:pPr>
            <a:r>
              <a:rPr lang="en"/>
              <a:t>Similar to Unix command line:</a:t>
            </a:r>
            <a:endParaRPr/>
          </a:p>
          <a:p>
            <a:pPr indent="-381000" lvl="1" marL="9144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cat file.txt | cut -d, -f 2 | sort -n | uniq -c </a:t>
            </a:r>
            <a:endParaRPr>
              <a:latin typeface="Courier New"/>
              <a:ea typeface="Courier New"/>
              <a:cs typeface="Courier New"/>
              <a:sym typeface="Courier New"/>
            </a:endParaRPr>
          </a:p>
        </p:txBody>
      </p:sp>
      <p:sp>
        <p:nvSpPr>
          <p:cNvPr id="305" name="Google Shape;305;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Another Definition of Architecture</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a:t>
            </a:r>
            <a:r>
              <a:rPr b="1" lang="en"/>
              <a:t>architecture</a:t>
            </a:r>
            <a:r>
              <a:rPr lang="en"/>
              <a:t> of a software-intensive system is the structure or structures of the system, which comprise software </a:t>
            </a:r>
            <a:r>
              <a:rPr b="1" lang="en"/>
              <a:t>elements</a:t>
            </a:r>
            <a:r>
              <a:rPr lang="en"/>
              <a:t>, the </a:t>
            </a:r>
            <a:r>
              <a:rPr b="1" lang="en"/>
              <a:t>externally-visible properties</a:t>
            </a:r>
            <a:r>
              <a:rPr lang="en"/>
              <a:t> of those elements, and the relationships among them.”</a:t>
            </a:r>
            <a:endParaRPr/>
          </a:p>
          <a:p>
            <a:pPr indent="-381000" lvl="0" marL="457200" marR="0" rtl="0" algn="l">
              <a:lnSpc>
                <a:spcPct val="100000"/>
              </a:lnSpc>
              <a:spcBef>
                <a:spcPts val="600"/>
              </a:spcBef>
              <a:spcAft>
                <a:spcPts val="0"/>
              </a:spcAft>
              <a:buSzPts val="2400"/>
              <a:buChar char="-"/>
            </a:pPr>
            <a:r>
              <a:rPr lang="en" sz="2400"/>
              <a:t>Carnegie-Mellon Software Engineering Institute (SEI)</a:t>
            </a:r>
            <a:endParaRPr sz="2400"/>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Customer Invoicing Example</a:t>
            </a:r>
            <a:endParaRPr/>
          </a:p>
        </p:txBody>
      </p:sp>
      <p:sp>
        <p:nvSpPr>
          <p:cNvPr id="311" name="Google Shape;311;p37"/>
          <p:cNvSpPr/>
          <p:nvPr/>
        </p:nvSpPr>
        <p:spPr>
          <a:xfrm>
            <a:off x="457350" y="2690015"/>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Invoice Processing</a:t>
            </a:r>
            <a:endParaRPr b="1"/>
          </a:p>
        </p:txBody>
      </p:sp>
      <p:sp>
        <p:nvSpPr>
          <p:cNvPr id="312" name="Google Shape;312;p37"/>
          <p:cNvSpPr/>
          <p:nvPr/>
        </p:nvSpPr>
        <p:spPr>
          <a:xfrm>
            <a:off x="2241254" y="2690015"/>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Identification</a:t>
            </a:r>
            <a:endParaRPr b="1"/>
          </a:p>
        </p:txBody>
      </p:sp>
      <p:sp>
        <p:nvSpPr>
          <p:cNvPr id="313" name="Google Shape;313;p37"/>
          <p:cNvSpPr/>
          <p:nvPr/>
        </p:nvSpPr>
        <p:spPr>
          <a:xfrm>
            <a:off x="4025158" y="1916250"/>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Receipt Generation</a:t>
            </a:r>
            <a:endParaRPr b="1"/>
          </a:p>
        </p:txBody>
      </p:sp>
      <p:sp>
        <p:nvSpPr>
          <p:cNvPr id="314" name="Google Shape;314;p37"/>
          <p:cNvSpPr/>
          <p:nvPr/>
        </p:nvSpPr>
        <p:spPr>
          <a:xfrm>
            <a:off x="4025158" y="3173909"/>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Management</a:t>
            </a:r>
            <a:endParaRPr b="1"/>
          </a:p>
        </p:txBody>
      </p:sp>
      <p:sp>
        <p:nvSpPr>
          <p:cNvPr id="315" name="Google Shape;315;p37"/>
          <p:cNvSpPr/>
          <p:nvPr/>
        </p:nvSpPr>
        <p:spPr>
          <a:xfrm>
            <a:off x="5809062" y="3173909"/>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Reminders</a:t>
            </a:r>
            <a:endParaRPr b="1"/>
          </a:p>
        </p:txBody>
      </p:sp>
      <p:sp>
        <p:nvSpPr>
          <p:cNvPr id="316" name="Google Shape;316;p37"/>
          <p:cNvSpPr/>
          <p:nvPr/>
        </p:nvSpPr>
        <p:spPr>
          <a:xfrm>
            <a:off x="600207" y="4007347"/>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Invoices</a:t>
            </a:r>
            <a:endParaRPr b="1"/>
          </a:p>
        </p:txBody>
      </p:sp>
      <p:sp>
        <p:nvSpPr>
          <p:cNvPr id="317" name="Google Shape;317;p37"/>
          <p:cNvSpPr/>
          <p:nvPr/>
        </p:nvSpPr>
        <p:spPr>
          <a:xfrm>
            <a:off x="2384111" y="4007347"/>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Payments</a:t>
            </a:r>
            <a:endParaRPr b="1"/>
          </a:p>
        </p:txBody>
      </p:sp>
      <p:sp>
        <p:nvSpPr>
          <p:cNvPr id="318" name="Google Shape;318;p37"/>
          <p:cNvSpPr/>
          <p:nvPr/>
        </p:nvSpPr>
        <p:spPr>
          <a:xfrm>
            <a:off x="5951919" y="1979031"/>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Receipts</a:t>
            </a:r>
            <a:endParaRPr b="1"/>
          </a:p>
        </p:txBody>
      </p:sp>
      <p:sp>
        <p:nvSpPr>
          <p:cNvPr id="319" name="Google Shape;319;p37"/>
          <p:cNvSpPr/>
          <p:nvPr/>
        </p:nvSpPr>
        <p:spPr>
          <a:xfrm>
            <a:off x="7463873" y="3236690"/>
            <a:ext cx="12231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Reminders</a:t>
            </a:r>
            <a:endParaRPr b="1"/>
          </a:p>
        </p:txBody>
      </p:sp>
      <p:cxnSp>
        <p:nvCxnSpPr>
          <p:cNvPr id="320" name="Google Shape;320;p37"/>
          <p:cNvCxnSpPr>
            <a:stCxn id="311" idx="3"/>
            <a:endCxn id="312" idx="1"/>
          </p:cNvCxnSpPr>
          <p:nvPr/>
        </p:nvCxnSpPr>
        <p:spPr>
          <a:xfrm>
            <a:off x="1839150" y="3076865"/>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321" name="Google Shape;321;p37"/>
          <p:cNvCxnSpPr>
            <a:stCxn id="316" idx="0"/>
            <a:endCxn id="311" idx="2"/>
          </p:cNvCxnSpPr>
          <p:nvPr/>
        </p:nvCxnSpPr>
        <p:spPr>
          <a:xfrm rot="10800000">
            <a:off x="1148157" y="3463747"/>
            <a:ext cx="0" cy="54360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7"/>
          <p:cNvCxnSpPr>
            <a:stCxn id="317" idx="0"/>
            <a:endCxn id="312" idx="2"/>
          </p:cNvCxnSpPr>
          <p:nvPr/>
        </p:nvCxnSpPr>
        <p:spPr>
          <a:xfrm rot="10800000">
            <a:off x="2932061" y="3463747"/>
            <a:ext cx="0" cy="543600"/>
          </a:xfrm>
          <a:prstGeom prst="straightConnector1">
            <a:avLst/>
          </a:prstGeom>
          <a:noFill/>
          <a:ln cap="flat" cmpd="sng" w="19050">
            <a:solidFill>
              <a:schemeClr val="dk2"/>
            </a:solidFill>
            <a:prstDash val="solid"/>
            <a:round/>
            <a:headEnd len="med" w="med" type="none"/>
            <a:tailEnd len="med" w="med" type="triangle"/>
          </a:ln>
        </p:spPr>
      </p:cxnSp>
      <p:cxnSp>
        <p:nvCxnSpPr>
          <p:cNvPr id="323" name="Google Shape;323;p37"/>
          <p:cNvCxnSpPr>
            <a:stCxn id="312" idx="3"/>
            <a:endCxn id="313" idx="1"/>
          </p:cNvCxnSpPr>
          <p:nvPr/>
        </p:nvCxnSpPr>
        <p:spPr>
          <a:xfrm flipH="1" rot="10800000">
            <a:off x="3623054" y="2303165"/>
            <a:ext cx="402000" cy="7737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7"/>
          <p:cNvCxnSpPr>
            <a:stCxn id="313" idx="3"/>
            <a:endCxn id="318" idx="1"/>
          </p:cNvCxnSpPr>
          <p:nvPr/>
        </p:nvCxnSpPr>
        <p:spPr>
          <a:xfrm>
            <a:off x="5406958" y="2303100"/>
            <a:ext cx="545100" cy="0"/>
          </a:xfrm>
          <a:prstGeom prst="straightConnector1">
            <a:avLst/>
          </a:prstGeom>
          <a:noFill/>
          <a:ln cap="flat" cmpd="sng" w="19050">
            <a:solidFill>
              <a:schemeClr val="dk2"/>
            </a:solidFill>
            <a:prstDash val="solid"/>
            <a:round/>
            <a:headEnd len="med" w="med" type="none"/>
            <a:tailEnd len="med" w="med" type="triangle"/>
          </a:ln>
        </p:spPr>
      </p:cxnSp>
      <p:cxnSp>
        <p:nvCxnSpPr>
          <p:cNvPr id="325" name="Google Shape;325;p37"/>
          <p:cNvCxnSpPr>
            <a:stCxn id="312" idx="3"/>
            <a:endCxn id="314" idx="1"/>
          </p:cNvCxnSpPr>
          <p:nvPr/>
        </p:nvCxnSpPr>
        <p:spPr>
          <a:xfrm>
            <a:off x="3623054" y="3076865"/>
            <a:ext cx="402000" cy="483900"/>
          </a:xfrm>
          <a:prstGeom prst="straightConnector1">
            <a:avLst/>
          </a:prstGeom>
          <a:noFill/>
          <a:ln cap="flat" cmpd="sng" w="19050">
            <a:solidFill>
              <a:schemeClr val="dk2"/>
            </a:solidFill>
            <a:prstDash val="solid"/>
            <a:round/>
            <a:headEnd len="med" w="med" type="none"/>
            <a:tailEnd len="med" w="med" type="triangle"/>
          </a:ln>
        </p:spPr>
      </p:cxnSp>
      <p:cxnSp>
        <p:nvCxnSpPr>
          <p:cNvPr id="326" name="Google Shape;326;p37"/>
          <p:cNvCxnSpPr>
            <a:stCxn id="314" idx="3"/>
            <a:endCxn id="315" idx="1"/>
          </p:cNvCxnSpPr>
          <p:nvPr/>
        </p:nvCxnSpPr>
        <p:spPr>
          <a:xfrm>
            <a:off x="5406958" y="3560759"/>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327" name="Google Shape;327;p37"/>
          <p:cNvCxnSpPr>
            <a:stCxn id="315" idx="3"/>
            <a:endCxn id="319" idx="1"/>
          </p:cNvCxnSpPr>
          <p:nvPr/>
        </p:nvCxnSpPr>
        <p:spPr>
          <a:xfrm>
            <a:off x="7190862" y="3560759"/>
            <a:ext cx="273000" cy="0"/>
          </a:xfrm>
          <a:prstGeom prst="straightConnector1">
            <a:avLst/>
          </a:prstGeom>
          <a:noFill/>
          <a:ln cap="flat" cmpd="sng" w="19050">
            <a:solidFill>
              <a:schemeClr val="dk2"/>
            </a:solidFill>
            <a:prstDash val="solid"/>
            <a:round/>
            <a:headEnd len="med" w="med" type="none"/>
            <a:tailEnd len="med" w="med" type="triangle"/>
          </a:ln>
        </p:spPr>
      </p:cxnSp>
      <p:sp>
        <p:nvSpPr>
          <p:cNvPr id="328" name="Google Shape;32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Pipe and Filter Characteristics</a:t>
            </a:r>
            <a:endParaRPr/>
          </a:p>
        </p:txBody>
      </p:sp>
      <p:sp>
        <p:nvSpPr>
          <p:cNvPr id="334" name="Google Shape;334;p3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Disadvantages</a:t>
            </a:r>
            <a:endParaRPr b="1"/>
          </a:p>
          <a:p>
            <a:pPr indent="-381000" lvl="0" marL="457200" rtl="0">
              <a:spcBef>
                <a:spcPts val="600"/>
              </a:spcBef>
              <a:spcAft>
                <a:spcPts val="0"/>
              </a:spcAft>
              <a:buSzPts val="2400"/>
              <a:buChar char="●"/>
            </a:pPr>
            <a:r>
              <a:rPr lang="en" sz="2400"/>
              <a:t>Format for data communication must be agreed on. Each transformation needs to accept and output the right format.</a:t>
            </a:r>
            <a:endParaRPr sz="2400"/>
          </a:p>
          <a:p>
            <a:pPr indent="-381000" lvl="0" marL="457200" rtl="0">
              <a:spcBef>
                <a:spcPts val="0"/>
              </a:spcBef>
              <a:spcAft>
                <a:spcPts val="0"/>
              </a:spcAft>
              <a:buSzPts val="2400"/>
              <a:buChar char="●"/>
            </a:pPr>
            <a:r>
              <a:rPr lang="en" sz="2400"/>
              <a:t>Increases system overhead.</a:t>
            </a:r>
            <a:endParaRPr sz="2400"/>
          </a:p>
          <a:p>
            <a:pPr indent="-381000" lvl="0" marL="457200" rtl="0">
              <a:spcBef>
                <a:spcPts val="0"/>
              </a:spcBef>
              <a:spcAft>
                <a:spcPts val="0"/>
              </a:spcAft>
              <a:buSzPts val="2400"/>
              <a:buChar char="●"/>
            </a:pPr>
            <a:r>
              <a:rPr lang="en" sz="2400"/>
              <a:t>Can hurt reuse if code doesn’t accept right data structure. </a:t>
            </a:r>
            <a:endParaRPr sz="2400"/>
          </a:p>
        </p:txBody>
      </p:sp>
      <p:sp>
        <p:nvSpPr>
          <p:cNvPr id="335" name="Google Shape;335;p3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Advantages</a:t>
            </a:r>
            <a:endParaRPr b="1"/>
          </a:p>
          <a:p>
            <a:pPr indent="-381000" lvl="0" marL="457200" rtl="0">
              <a:spcBef>
                <a:spcPts val="600"/>
              </a:spcBef>
              <a:spcAft>
                <a:spcPts val="0"/>
              </a:spcAft>
              <a:buSzPts val="2400"/>
              <a:buChar char="●"/>
            </a:pPr>
            <a:r>
              <a:rPr lang="en" sz="2400"/>
              <a:t>Easy to understand communication between components.</a:t>
            </a:r>
            <a:endParaRPr sz="2400"/>
          </a:p>
          <a:p>
            <a:pPr indent="-381000" lvl="0" marL="457200" rtl="0">
              <a:spcBef>
                <a:spcPts val="0"/>
              </a:spcBef>
              <a:spcAft>
                <a:spcPts val="0"/>
              </a:spcAft>
              <a:buSzPts val="2400"/>
              <a:buChar char="●"/>
            </a:pPr>
            <a:r>
              <a:rPr lang="en" sz="2400"/>
              <a:t>Supports subsystem reuse.</a:t>
            </a:r>
            <a:endParaRPr sz="2400"/>
          </a:p>
          <a:p>
            <a:pPr indent="-381000" lvl="0" marL="457200" rtl="0">
              <a:spcBef>
                <a:spcPts val="0"/>
              </a:spcBef>
              <a:spcAft>
                <a:spcPts val="0"/>
              </a:spcAft>
              <a:buSzPts val="2400"/>
              <a:buChar char="●"/>
            </a:pPr>
            <a:r>
              <a:rPr lang="en" sz="2400"/>
              <a:t>Can add features by adding new subsystems to the sequence. </a:t>
            </a:r>
            <a:endParaRPr sz="2400"/>
          </a:p>
          <a:p>
            <a:pPr indent="0" lvl="0" marL="0" rtl="0">
              <a:spcBef>
                <a:spcPts val="600"/>
              </a:spcBef>
              <a:spcAft>
                <a:spcPts val="0"/>
              </a:spcAft>
              <a:buNone/>
            </a:pPr>
            <a:r>
              <a:t/>
            </a:r>
            <a:endParaRPr sz="2400"/>
          </a:p>
        </p:txBody>
      </p:sp>
      <p:sp>
        <p:nvSpPr>
          <p:cNvPr id="336" name="Google Shape;336;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nvSpPr>
        <p:spPr>
          <a:xfrm>
            <a:off x="524300" y="2065800"/>
            <a:ext cx="7613100" cy="266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Dynamic Structuring</a:t>
            </a:r>
            <a:endParaRPr b="1" sz="4800">
              <a:solidFill>
                <a:srgbClr val="FFFFFF"/>
              </a:solidFill>
            </a:endParaRPr>
          </a:p>
        </p:txBody>
      </p:sp>
      <p:sp>
        <p:nvSpPr>
          <p:cNvPr id="342" name="Google Shape;342;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Models</a:t>
            </a:r>
            <a:endParaRPr/>
          </a:p>
        </p:txBody>
      </p:sp>
      <p:sp>
        <p:nvSpPr>
          <p:cNvPr id="348" name="Google Shape;348;p40"/>
          <p:cNvSpPr txBox="1"/>
          <p:nvPr>
            <p:ph idx="1" type="body"/>
          </p:nvPr>
        </p:nvSpPr>
        <p:spPr>
          <a:xfrm>
            <a:off x="457200" y="1600200"/>
            <a:ext cx="8229600" cy="47715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A model of the control relationships between the different parts of the system is established.</a:t>
            </a:r>
            <a:endParaRPr sz="2400"/>
          </a:p>
          <a:p>
            <a:pPr indent="-381000" lvl="0" marL="457200" rtl="0">
              <a:spcBef>
                <a:spcPts val="0"/>
              </a:spcBef>
              <a:spcAft>
                <a:spcPts val="0"/>
              </a:spcAft>
              <a:buSzPts val="2400"/>
              <a:buChar char="●"/>
            </a:pPr>
            <a:r>
              <a:rPr lang="en" sz="2400"/>
              <a:t>During execution, how do the subsystems work together to respond to requests?</a:t>
            </a:r>
            <a:endParaRPr sz="2400"/>
          </a:p>
          <a:p>
            <a:pPr indent="-381000" lvl="1" marL="914400" rtl="0">
              <a:spcBef>
                <a:spcPts val="0"/>
              </a:spcBef>
              <a:spcAft>
                <a:spcPts val="0"/>
              </a:spcAft>
              <a:buSzPts val="2400"/>
              <a:buChar char="○"/>
            </a:pPr>
            <a:r>
              <a:rPr b="1" lang="en"/>
              <a:t>Centralized Control:</a:t>
            </a:r>
            <a:endParaRPr b="1"/>
          </a:p>
          <a:p>
            <a:pPr indent="-381000" lvl="2" marL="1371600" rtl="0">
              <a:spcBef>
                <a:spcPts val="0"/>
              </a:spcBef>
              <a:spcAft>
                <a:spcPts val="0"/>
              </a:spcAft>
              <a:buSzPts val="2400"/>
              <a:buChar char="■"/>
            </a:pPr>
            <a:r>
              <a:rPr lang="en"/>
              <a:t>One subsystem has overall responsibility for control and stops/starts other subsystems.</a:t>
            </a:r>
            <a:endParaRPr/>
          </a:p>
          <a:p>
            <a:pPr indent="-381000" lvl="1" marL="914400" rtl="0">
              <a:spcBef>
                <a:spcPts val="0"/>
              </a:spcBef>
              <a:spcAft>
                <a:spcPts val="0"/>
              </a:spcAft>
              <a:buSzPts val="2400"/>
              <a:buChar char="○"/>
            </a:pPr>
            <a:r>
              <a:rPr b="1" lang="en"/>
              <a:t>Event-Based Control:</a:t>
            </a:r>
            <a:endParaRPr b="1"/>
          </a:p>
          <a:p>
            <a:pPr indent="-381000" lvl="2" marL="1371600" rtl="0">
              <a:spcBef>
                <a:spcPts val="0"/>
              </a:spcBef>
              <a:spcAft>
                <a:spcPts val="0"/>
              </a:spcAft>
              <a:buSzPts val="2400"/>
              <a:buChar char="■"/>
            </a:pPr>
            <a:r>
              <a:rPr lang="en"/>
              <a:t>Each subsystem can respond to events generated by other subsystems or the environment.</a:t>
            </a:r>
            <a:endParaRPr/>
          </a:p>
          <a:p>
            <a:pPr indent="0" lvl="0" marL="0" marR="0" rtl="0" algn="l">
              <a:lnSpc>
                <a:spcPct val="100000"/>
              </a:lnSpc>
              <a:spcBef>
                <a:spcPts val="600"/>
              </a:spcBef>
              <a:spcAft>
                <a:spcPts val="0"/>
              </a:spcAft>
              <a:buNone/>
            </a:pPr>
            <a:r>
              <a:t/>
            </a:r>
            <a:endParaRPr sz="2400"/>
          </a:p>
        </p:txBody>
      </p:sp>
      <p:sp>
        <p:nvSpPr>
          <p:cNvPr id="349" name="Google Shape;34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Centralized Control: Call-Return</a:t>
            </a:r>
            <a:endParaRPr/>
          </a:p>
        </p:txBody>
      </p:sp>
      <p:sp>
        <p:nvSpPr>
          <p:cNvPr id="355" name="Google Shape;355;p41"/>
          <p:cNvSpPr txBox="1"/>
          <p:nvPr>
            <p:ph idx="1" type="body"/>
          </p:nvPr>
        </p:nvSpPr>
        <p:spPr>
          <a:xfrm>
            <a:off x="457200" y="1600200"/>
            <a:ext cx="8155800" cy="1403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A central piece of code (Main) takes responsibility for managing the execution of other subsystems.</a:t>
            </a:r>
            <a:endParaRPr sz="2800"/>
          </a:p>
          <a:p>
            <a:pPr indent="0" lvl="0" marL="0" marR="0" rtl="0" algn="l">
              <a:lnSpc>
                <a:spcPct val="100000"/>
              </a:lnSpc>
              <a:spcBef>
                <a:spcPts val="600"/>
              </a:spcBef>
              <a:spcAft>
                <a:spcPts val="0"/>
              </a:spcAft>
              <a:buNone/>
            </a:pPr>
            <a:r>
              <a:t/>
            </a:r>
            <a:endParaRPr sz="2800"/>
          </a:p>
        </p:txBody>
      </p:sp>
      <p:sp>
        <p:nvSpPr>
          <p:cNvPr id="356" name="Google Shape;356;p41"/>
          <p:cNvSpPr txBox="1"/>
          <p:nvPr>
            <p:ph idx="2" type="body"/>
          </p:nvPr>
        </p:nvSpPr>
        <p:spPr>
          <a:xfrm>
            <a:off x="4692275" y="2734575"/>
            <a:ext cx="3920700" cy="3833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Call-Return Model</a:t>
            </a:r>
            <a:endParaRPr sz="2800"/>
          </a:p>
          <a:p>
            <a:pPr indent="-406400" lvl="0" marL="457200" rtl="0">
              <a:spcBef>
                <a:spcPts val="600"/>
              </a:spcBef>
              <a:spcAft>
                <a:spcPts val="0"/>
              </a:spcAft>
              <a:buSzPts val="2800"/>
              <a:buChar char="●"/>
            </a:pPr>
            <a:r>
              <a:rPr lang="en" sz="2800"/>
              <a:t>Applicable to sequential systems.</a:t>
            </a:r>
            <a:endParaRPr sz="2800"/>
          </a:p>
          <a:p>
            <a:pPr indent="-406400" lvl="0" marL="457200" rtl="0">
              <a:spcBef>
                <a:spcPts val="0"/>
              </a:spcBef>
              <a:spcAft>
                <a:spcPts val="0"/>
              </a:spcAft>
              <a:buSzPts val="2800"/>
              <a:buChar char="●"/>
            </a:pPr>
            <a:r>
              <a:rPr lang="en" sz="2800"/>
              <a:t>Top-down model where control starts at the top of a subroutine and moves downwards.</a:t>
            </a:r>
            <a:endParaRPr/>
          </a:p>
        </p:txBody>
      </p:sp>
      <p:sp>
        <p:nvSpPr>
          <p:cNvPr id="357" name="Google Shape;357;p41"/>
          <p:cNvSpPr/>
          <p:nvPr/>
        </p:nvSpPr>
        <p:spPr>
          <a:xfrm>
            <a:off x="1401593" y="3186450"/>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Main program</a:t>
            </a:r>
            <a:endParaRPr b="1"/>
          </a:p>
        </p:txBody>
      </p:sp>
      <p:sp>
        <p:nvSpPr>
          <p:cNvPr id="358" name="Google Shape;358;p41"/>
          <p:cNvSpPr/>
          <p:nvPr/>
        </p:nvSpPr>
        <p:spPr>
          <a:xfrm>
            <a:off x="547319" y="4058474"/>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1</a:t>
            </a:r>
            <a:endParaRPr b="1"/>
          </a:p>
        </p:txBody>
      </p:sp>
      <p:sp>
        <p:nvSpPr>
          <p:cNvPr id="359" name="Google Shape;359;p41"/>
          <p:cNvSpPr/>
          <p:nvPr/>
        </p:nvSpPr>
        <p:spPr>
          <a:xfrm>
            <a:off x="2545910" y="4058474"/>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2</a:t>
            </a:r>
            <a:endParaRPr b="1"/>
          </a:p>
        </p:txBody>
      </p:sp>
      <p:cxnSp>
        <p:nvCxnSpPr>
          <p:cNvPr id="360" name="Google Shape;360;p41"/>
          <p:cNvCxnSpPr>
            <a:stCxn id="357" idx="2"/>
            <a:endCxn id="358" idx="0"/>
          </p:cNvCxnSpPr>
          <p:nvPr/>
        </p:nvCxnSpPr>
        <p:spPr>
          <a:xfrm flipH="1">
            <a:off x="1331843" y="3566850"/>
            <a:ext cx="8544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361" name="Google Shape;361;p41"/>
          <p:cNvCxnSpPr>
            <a:stCxn id="357" idx="2"/>
            <a:endCxn id="359" idx="0"/>
          </p:cNvCxnSpPr>
          <p:nvPr/>
        </p:nvCxnSpPr>
        <p:spPr>
          <a:xfrm>
            <a:off x="2186243" y="3566850"/>
            <a:ext cx="1144200" cy="491700"/>
          </a:xfrm>
          <a:prstGeom prst="straightConnector1">
            <a:avLst/>
          </a:prstGeom>
          <a:noFill/>
          <a:ln cap="flat" cmpd="sng" w="19050">
            <a:solidFill>
              <a:schemeClr val="dk2"/>
            </a:solidFill>
            <a:prstDash val="solid"/>
            <a:round/>
            <a:headEnd len="med" w="med" type="triangle"/>
            <a:tailEnd len="med" w="med" type="triangle"/>
          </a:ln>
        </p:spPr>
      </p:cxnSp>
      <p:sp>
        <p:nvSpPr>
          <p:cNvPr id="362" name="Google Shape;362;p41"/>
          <p:cNvSpPr/>
          <p:nvPr/>
        </p:nvSpPr>
        <p:spPr>
          <a:xfrm>
            <a:off x="457200"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 1.1</a:t>
            </a:r>
            <a:endParaRPr b="1"/>
          </a:p>
        </p:txBody>
      </p:sp>
      <p:sp>
        <p:nvSpPr>
          <p:cNvPr id="363" name="Google Shape;363;p41"/>
          <p:cNvSpPr/>
          <p:nvPr/>
        </p:nvSpPr>
        <p:spPr>
          <a:xfrm>
            <a:off x="1487856"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1.2</a:t>
            </a:r>
            <a:endParaRPr b="1"/>
          </a:p>
        </p:txBody>
      </p:sp>
      <p:sp>
        <p:nvSpPr>
          <p:cNvPr id="364" name="Google Shape;364;p41"/>
          <p:cNvSpPr/>
          <p:nvPr/>
        </p:nvSpPr>
        <p:spPr>
          <a:xfrm>
            <a:off x="2518512"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2.1</a:t>
            </a:r>
            <a:endParaRPr b="1"/>
          </a:p>
        </p:txBody>
      </p:sp>
      <p:sp>
        <p:nvSpPr>
          <p:cNvPr id="365" name="Google Shape;365;p41"/>
          <p:cNvSpPr/>
          <p:nvPr/>
        </p:nvSpPr>
        <p:spPr>
          <a:xfrm>
            <a:off x="3549168"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2.2</a:t>
            </a:r>
            <a:endParaRPr b="1"/>
          </a:p>
        </p:txBody>
      </p:sp>
      <p:cxnSp>
        <p:nvCxnSpPr>
          <p:cNvPr id="366" name="Google Shape;366;p41"/>
          <p:cNvCxnSpPr>
            <a:stCxn id="358" idx="2"/>
            <a:endCxn id="362" idx="0"/>
          </p:cNvCxnSpPr>
          <p:nvPr/>
        </p:nvCxnSpPr>
        <p:spPr>
          <a:xfrm flipH="1">
            <a:off x="949769" y="4438874"/>
            <a:ext cx="3822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367" name="Google Shape;367;p41"/>
          <p:cNvCxnSpPr>
            <a:stCxn id="358" idx="2"/>
            <a:endCxn id="363" idx="0"/>
          </p:cNvCxnSpPr>
          <p:nvPr/>
        </p:nvCxnSpPr>
        <p:spPr>
          <a:xfrm>
            <a:off x="1331969" y="4438874"/>
            <a:ext cx="6486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368" name="Google Shape;368;p41"/>
          <p:cNvCxnSpPr>
            <a:stCxn id="359" idx="2"/>
            <a:endCxn id="364" idx="0"/>
          </p:cNvCxnSpPr>
          <p:nvPr/>
        </p:nvCxnSpPr>
        <p:spPr>
          <a:xfrm flipH="1">
            <a:off x="3011060" y="4438874"/>
            <a:ext cx="3195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369" name="Google Shape;369;p41"/>
          <p:cNvCxnSpPr>
            <a:stCxn id="359" idx="2"/>
            <a:endCxn id="365" idx="0"/>
          </p:cNvCxnSpPr>
          <p:nvPr/>
        </p:nvCxnSpPr>
        <p:spPr>
          <a:xfrm>
            <a:off x="3330560" y="4438874"/>
            <a:ext cx="711300" cy="491700"/>
          </a:xfrm>
          <a:prstGeom prst="straightConnector1">
            <a:avLst/>
          </a:prstGeom>
          <a:noFill/>
          <a:ln cap="flat" cmpd="sng" w="19050">
            <a:solidFill>
              <a:schemeClr val="dk2"/>
            </a:solidFill>
            <a:prstDash val="solid"/>
            <a:round/>
            <a:headEnd len="med" w="med" type="triangle"/>
            <a:tailEnd len="med" w="med" type="triangle"/>
          </a:ln>
        </p:spPr>
      </p:cxnSp>
      <p:sp>
        <p:nvSpPr>
          <p:cNvPr id="370" name="Google Shape;370;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Centralized Control: Manager Model</a:t>
            </a:r>
            <a:endParaRPr/>
          </a:p>
        </p:txBody>
      </p:sp>
      <p:sp>
        <p:nvSpPr>
          <p:cNvPr id="376" name="Google Shape;376;p42"/>
          <p:cNvSpPr/>
          <p:nvPr/>
        </p:nvSpPr>
        <p:spPr>
          <a:xfrm>
            <a:off x="1635775" y="3135420"/>
            <a:ext cx="1514700" cy="6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Controller Process</a:t>
            </a:r>
            <a:endParaRPr b="1"/>
          </a:p>
        </p:txBody>
      </p:sp>
      <p:sp>
        <p:nvSpPr>
          <p:cNvPr id="377" name="Google Shape;377;p42"/>
          <p:cNvSpPr/>
          <p:nvPr/>
        </p:nvSpPr>
        <p:spPr>
          <a:xfrm>
            <a:off x="457200" y="1875000"/>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378" name="Google Shape;378;p42"/>
          <p:cNvSpPr/>
          <p:nvPr/>
        </p:nvSpPr>
        <p:spPr>
          <a:xfrm>
            <a:off x="2661645" y="1875000"/>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sp>
        <p:nvSpPr>
          <p:cNvPr id="379" name="Google Shape;379;p42"/>
          <p:cNvSpPr txBox="1"/>
          <p:nvPr>
            <p:ph idx="2" type="body"/>
          </p:nvPr>
        </p:nvSpPr>
        <p:spPr>
          <a:xfrm>
            <a:off x="4692275" y="1765650"/>
            <a:ext cx="3994500" cy="4802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Manager Model</a:t>
            </a:r>
            <a:endParaRPr sz="2800"/>
          </a:p>
          <a:p>
            <a:pPr indent="-406400" lvl="0" marL="457200" rtl="0">
              <a:spcBef>
                <a:spcPts val="600"/>
              </a:spcBef>
              <a:spcAft>
                <a:spcPts val="0"/>
              </a:spcAft>
              <a:buSzPts val="2800"/>
              <a:buChar char="●"/>
            </a:pPr>
            <a:r>
              <a:rPr lang="en" sz="2800"/>
              <a:t>Applicable to concurrent systems.</a:t>
            </a:r>
            <a:endParaRPr sz="2800"/>
          </a:p>
          <a:p>
            <a:pPr indent="-406400" lvl="0" marL="457200" rtl="0">
              <a:spcBef>
                <a:spcPts val="0"/>
              </a:spcBef>
              <a:spcAft>
                <a:spcPts val="0"/>
              </a:spcAft>
              <a:buSzPts val="2800"/>
              <a:buChar char="●"/>
            </a:pPr>
            <a:r>
              <a:rPr lang="en" sz="2800"/>
              <a:t>One process controls the stopping, starting, and coordination of other system processes.</a:t>
            </a:r>
            <a:endParaRPr/>
          </a:p>
        </p:txBody>
      </p:sp>
      <p:sp>
        <p:nvSpPr>
          <p:cNvPr id="380" name="Google Shape;380;p42"/>
          <p:cNvSpPr/>
          <p:nvPr/>
        </p:nvSpPr>
        <p:spPr>
          <a:xfrm>
            <a:off x="603265" y="1916062"/>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381" name="Google Shape;381;p42"/>
          <p:cNvSpPr/>
          <p:nvPr/>
        </p:nvSpPr>
        <p:spPr>
          <a:xfrm>
            <a:off x="745470" y="1966965"/>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382" name="Google Shape;382;p42"/>
          <p:cNvSpPr/>
          <p:nvPr/>
        </p:nvSpPr>
        <p:spPr>
          <a:xfrm>
            <a:off x="2505829" y="1916062"/>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sp>
        <p:nvSpPr>
          <p:cNvPr id="383" name="Google Shape;383;p42"/>
          <p:cNvSpPr/>
          <p:nvPr/>
        </p:nvSpPr>
        <p:spPr>
          <a:xfrm>
            <a:off x="2389338" y="1966965"/>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cxnSp>
        <p:nvCxnSpPr>
          <p:cNvPr id="384" name="Google Shape;384;p42"/>
          <p:cNvCxnSpPr>
            <a:stCxn id="381" idx="2"/>
            <a:endCxn id="376" idx="0"/>
          </p:cNvCxnSpPr>
          <p:nvPr/>
        </p:nvCxnSpPr>
        <p:spPr>
          <a:xfrm>
            <a:off x="1502820" y="2342565"/>
            <a:ext cx="890400" cy="792900"/>
          </a:xfrm>
          <a:prstGeom prst="straightConnector1">
            <a:avLst/>
          </a:prstGeom>
          <a:noFill/>
          <a:ln cap="flat" cmpd="sng" w="19050">
            <a:solidFill>
              <a:schemeClr val="dk2"/>
            </a:solidFill>
            <a:prstDash val="solid"/>
            <a:round/>
            <a:headEnd len="med" w="med" type="triangle"/>
            <a:tailEnd len="med" w="med" type="triangle"/>
          </a:ln>
        </p:spPr>
      </p:cxnSp>
      <p:cxnSp>
        <p:nvCxnSpPr>
          <p:cNvPr id="385" name="Google Shape;385;p42"/>
          <p:cNvCxnSpPr>
            <a:stCxn id="383" idx="2"/>
            <a:endCxn id="376" idx="0"/>
          </p:cNvCxnSpPr>
          <p:nvPr/>
        </p:nvCxnSpPr>
        <p:spPr>
          <a:xfrm flipH="1">
            <a:off x="2393088" y="2342565"/>
            <a:ext cx="753600" cy="792900"/>
          </a:xfrm>
          <a:prstGeom prst="straightConnector1">
            <a:avLst/>
          </a:prstGeom>
          <a:noFill/>
          <a:ln cap="flat" cmpd="sng" w="19050">
            <a:solidFill>
              <a:schemeClr val="dk2"/>
            </a:solidFill>
            <a:prstDash val="solid"/>
            <a:round/>
            <a:headEnd len="med" w="med" type="triangle"/>
            <a:tailEnd len="med" w="med" type="triangle"/>
          </a:ln>
        </p:spPr>
      </p:cxnSp>
      <p:sp>
        <p:nvSpPr>
          <p:cNvPr id="386" name="Google Shape;386;p42"/>
          <p:cNvSpPr/>
          <p:nvPr/>
        </p:nvSpPr>
        <p:spPr>
          <a:xfrm>
            <a:off x="457200" y="436906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Control Processes</a:t>
            </a:r>
            <a:endParaRPr b="1"/>
          </a:p>
        </p:txBody>
      </p:sp>
      <p:sp>
        <p:nvSpPr>
          <p:cNvPr id="387" name="Google Shape;387;p42"/>
          <p:cNvSpPr/>
          <p:nvPr/>
        </p:nvSpPr>
        <p:spPr>
          <a:xfrm>
            <a:off x="507921" y="429992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Control Processes</a:t>
            </a:r>
            <a:endParaRPr b="1"/>
          </a:p>
        </p:txBody>
      </p:sp>
      <p:sp>
        <p:nvSpPr>
          <p:cNvPr id="388" name="Google Shape;388;p42"/>
          <p:cNvSpPr/>
          <p:nvPr/>
        </p:nvSpPr>
        <p:spPr>
          <a:xfrm>
            <a:off x="603265" y="4253611"/>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Computation Processes</a:t>
            </a:r>
            <a:endParaRPr b="1"/>
          </a:p>
        </p:txBody>
      </p:sp>
      <p:cxnSp>
        <p:nvCxnSpPr>
          <p:cNvPr id="389" name="Google Shape;389;p42"/>
          <p:cNvCxnSpPr>
            <a:stCxn id="388" idx="0"/>
            <a:endCxn id="376" idx="2"/>
          </p:cNvCxnSpPr>
          <p:nvPr/>
        </p:nvCxnSpPr>
        <p:spPr>
          <a:xfrm flipH="1" rot="10800000">
            <a:off x="1360615" y="3806311"/>
            <a:ext cx="1032600" cy="447300"/>
          </a:xfrm>
          <a:prstGeom prst="straightConnector1">
            <a:avLst/>
          </a:prstGeom>
          <a:noFill/>
          <a:ln cap="flat" cmpd="sng" w="19050">
            <a:solidFill>
              <a:schemeClr val="dk2"/>
            </a:solidFill>
            <a:prstDash val="solid"/>
            <a:round/>
            <a:headEnd len="med" w="med" type="triangle"/>
            <a:tailEnd len="med" w="med" type="triangle"/>
          </a:ln>
        </p:spPr>
      </p:cxnSp>
      <p:sp>
        <p:nvSpPr>
          <p:cNvPr id="390" name="Google Shape;390;p42"/>
          <p:cNvSpPr/>
          <p:nvPr/>
        </p:nvSpPr>
        <p:spPr>
          <a:xfrm>
            <a:off x="1759953" y="5004999"/>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 Interface Process</a:t>
            </a:r>
            <a:endParaRPr b="1"/>
          </a:p>
        </p:txBody>
      </p:sp>
      <p:cxnSp>
        <p:nvCxnSpPr>
          <p:cNvPr id="391" name="Google Shape;391;p42"/>
          <p:cNvCxnSpPr>
            <a:stCxn id="390" idx="0"/>
            <a:endCxn id="376" idx="2"/>
          </p:cNvCxnSpPr>
          <p:nvPr/>
        </p:nvCxnSpPr>
        <p:spPr>
          <a:xfrm rot="10800000">
            <a:off x="2393103" y="3806199"/>
            <a:ext cx="124200" cy="1198800"/>
          </a:xfrm>
          <a:prstGeom prst="straightConnector1">
            <a:avLst/>
          </a:prstGeom>
          <a:noFill/>
          <a:ln cap="flat" cmpd="sng" w="19050">
            <a:solidFill>
              <a:schemeClr val="dk2"/>
            </a:solidFill>
            <a:prstDash val="solid"/>
            <a:round/>
            <a:headEnd len="med" w="med" type="triangle"/>
            <a:tailEnd len="med" w="med" type="triangle"/>
          </a:ln>
        </p:spPr>
      </p:cxnSp>
      <p:sp>
        <p:nvSpPr>
          <p:cNvPr id="392" name="Google Shape;392;p42"/>
          <p:cNvSpPr/>
          <p:nvPr/>
        </p:nvSpPr>
        <p:spPr>
          <a:xfrm>
            <a:off x="3069466" y="436906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a:t>
            </a:r>
            <a:endParaRPr b="1"/>
          </a:p>
        </p:txBody>
      </p:sp>
      <p:sp>
        <p:nvSpPr>
          <p:cNvPr id="393" name="Google Shape;393;p42"/>
          <p:cNvSpPr/>
          <p:nvPr/>
        </p:nvSpPr>
        <p:spPr>
          <a:xfrm>
            <a:off x="2982480" y="429992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a:t>
            </a:r>
            <a:endParaRPr b="1"/>
          </a:p>
        </p:txBody>
      </p:sp>
      <p:sp>
        <p:nvSpPr>
          <p:cNvPr id="394" name="Google Shape;394;p42"/>
          <p:cNvSpPr/>
          <p:nvPr/>
        </p:nvSpPr>
        <p:spPr>
          <a:xfrm>
            <a:off x="2887844" y="4207273"/>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 Processes</a:t>
            </a:r>
            <a:endParaRPr b="1"/>
          </a:p>
        </p:txBody>
      </p:sp>
      <p:cxnSp>
        <p:nvCxnSpPr>
          <p:cNvPr id="395" name="Google Shape;395;p42"/>
          <p:cNvCxnSpPr>
            <a:stCxn id="394" idx="0"/>
            <a:endCxn id="376" idx="2"/>
          </p:cNvCxnSpPr>
          <p:nvPr/>
        </p:nvCxnSpPr>
        <p:spPr>
          <a:xfrm rot="10800000">
            <a:off x="2392994" y="3806173"/>
            <a:ext cx="1252200" cy="401100"/>
          </a:xfrm>
          <a:prstGeom prst="straightConnector1">
            <a:avLst/>
          </a:prstGeom>
          <a:noFill/>
          <a:ln cap="flat" cmpd="sng" w="19050">
            <a:solidFill>
              <a:schemeClr val="dk2"/>
            </a:solidFill>
            <a:prstDash val="solid"/>
            <a:round/>
            <a:headEnd len="med" w="med" type="triangle"/>
            <a:tailEnd len="med" w="med" type="triangle"/>
          </a:ln>
        </p:spPr>
      </p:cxnSp>
      <p:sp>
        <p:nvSpPr>
          <p:cNvPr id="396" name="Google Shape;396;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Decentralized Control:</a:t>
            </a:r>
            <a:endParaRPr/>
          </a:p>
          <a:p>
            <a:pPr indent="0" lvl="0" marL="0" rtl="0">
              <a:spcBef>
                <a:spcPts val="0"/>
              </a:spcBef>
              <a:spcAft>
                <a:spcPts val="0"/>
              </a:spcAft>
              <a:buNone/>
            </a:pPr>
            <a:r>
              <a:rPr lang="en"/>
              <a:t>Event-Driven Systems</a:t>
            </a:r>
            <a:endParaRPr/>
          </a:p>
        </p:txBody>
      </p:sp>
      <p:sp>
        <p:nvSpPr>
          <p:cNvPr id="402" name="Google Shape;402;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Control is driven by externally-generated events where the timing of the event is out of control of subsystems that process the event.</a:t>
            </a:r>
            <a:endParaRPr/>
          </a:p>
          <a:p>
            <a:pPr indent="-419100" lvl="0" marL="457200" rtl="0">
              <a:spcBef>
                <a:spcPts val="600"/>
              </a:spcBef>
              <a:spcAft>
                <a:spcPts val="0"/>
              </a:spcAft>
              <a:buSzPts val="3000"/>
              <a:buChar char="●"/>
            </a:pPr>
            <a:r>
              <a:rPr lang="en"/>
              <a:t>Broadcast Model</a:t>
            </a:r>
            <a:endParaRPr/>
          </a:p>
          <a:p>
            <a:pPr indent="-381000" lvl="1" marL="914400" rtl="0">
              <a:spcBef>
                <a:spcPts val="0"/>
              </a:spcBef>
              <a:spcAft>
                <a:spcPts val="0"/>
              </a:spcAft>
              <a:buSzPts val="2400"/>
              <a:buChar char="○"/>
            </a:pPr>
            <a:r>
              <a:rPr lang="en"/>
              <a:t>An event is broadcast to all subsystems.</a:t>
            </a:r>
            <a:endParaRPr/>
          </a:p>
          <a:p>
            <a:pPr indent="-381000" lvl="1" marL="914400" rtl="0">
              <a:spcBef>
                <a:spcPts val="0"/>
              </a:spcBef>
              <a:spcAft>
                <a:spcPts val="0"/>
              </a:spcAft>
              <a:buSzPts val="2400"/>
              <a:buChar char="○"/>
            </a:pPr>
            <a:r>
              <a:rPr lang="en"/>
              <a:t>Any subsystem that needs to respond to the event does do.</a:t>
            </a:r>
            <a:endParaRPr/>
          </a:p>
          <a:p>
            <a:pPr indent="-419100" lvl="0" marL="457200" rtl="0">
              <a:spcBef>
                <a:spcPts val="0"/>
              </a:spcBef>
              <a:spcAft>
                <a:spcPts val="0"/>
              </a:spcAft>
              <a:buSzPts val="3000"/>
              <a:buChar char="●"/>
            </a:pPr>
            <a:r>
              <a:rPr lang="en"/>
              <a:t>Interrupt-Driven Model</a:t>
            </a:r>
            <a:endParaRPr/>
          </a:p>
          <a:p>
            <a:pPr indent="-381000" lvl="1" marL="914400" rtl="0">
              <a:spcBef>
                <a:spcPts val="0"/>
              </a:spcBef>
              <a:spcAft>
                <a:spcPts val="0"/>
              </a:spcAft>
              <a:buSzPts val="2400"/>
              <a:buChar char="○"/>
            </a:pPr>
            <a:r>
              <a:rPr lang="en"/>
              <a:t>Events processed by interrupt handler and passed to proper component for processing.</a:t>
            </a:r>
            <a:endParaRPr/>
          </a:p>
          <a:p>
            <a:pPr indent="0" lvl="0" marL="0" marR="0" rtl="0" algn="l">
              <a:lnSpc>
                <a:spcPct val="100000"/>
              </a:lnSpc>
              <a:spcBef>
                <a:spcPts val="600"/>
              </a:spcBef>
              <a:spcAft>
                <a:spcPts val="0"/>
              </a:spcAft>
              <a:buNone/>
            </a:pPr>
            <a:r>
              <a:t/>
            </a:r>
            <a:endParaRPr/>
          </a:p>
        </p:txBody>
      </p:sp>
      <p:sp>
        <p:nvSpPr>
          <p:cNvPr id="403" name="Google Shape;403;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Broadcast Model</a:t>
            </a:r>
            <a:endParaRPr/>
          </a:p>
        </p:txBody>
      </p:sp>
      <p:sp>
        <p:nvSpPr>
          <p:cNvPr id="409" name="Google Shape;409;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An event is broadcast to all subsystems, and any that can handle it respond.</a:t>
            </a:r>
            <a:endParaRPr/>
          </a:p>
          <a:p>
            <a:pPr indent="-419100" lvl="0" marL="457200" marR="0" rtl="0" algn="l">
              <a:lnSpc>
                <a:spcPct val="100000"/>
              </a:lnSpc>
              <a:spcBef>
                <a:spcPts val="600"/>
              </a:spcBef>
              <a:spcAft>
                <a:spcPts val="0"/>
              </a:spcAft>
              <a:buSzPts val="3000"/>
              <a:buChar char="●"/>
            </a:pPr>
            <a:r>
              <a:rPr lang="en"/>
              <a:t>Subsystems can register interest in specific events. When these occur, control is transferred to the registered subsystems.</a:t>
            </a:r>
            <a:endParaRPr/>
          </a:p>
          <a:p>
            <a:pPr indent="-419100" lvl="0" marL="457200" marR="0" rtl="0" algn="l">
              <a:lnSpc>
                <a:spcPct val="100000"/>
              </a:lnSpc>
              <a:spcBef>
                <a:spcPts val="0"/>
              </a:spcBef>
              <a:spcAft>
                <a:spcPts val="0"/>
              </a:spcAft>
              <a:buSzPts val="3000"/>
              <a:buChar char="●"/>
            </a:pPr>
            <a:r>
              <a:rPr lang="en"/>
              <a:t>Effective for distributed systems. When one component fails, others can potentially respond.</a:t>
            </a:r>
            <a:endParaRPr/>
          </a:p>
          <a:p>
            <a:pPr indent="-381000" lvl="1" marL="914400" marR="0" rtl="0" algn="l">
              <a:lnSpc>
                <a:spcPct val="100000"/>
              </a:lnSpc>
              <a:spcBef>
                <a:spcPts val="0"/>
              </a:spcBef>
              <a:spcAft>
                <a:spcPts val="0"/>
              </a:spcAft>
              <a:buSzPts val="2400"/>
              <a:buChar char="○"/>
            </a:pPr>
            <a:r>
              <a:rPr lang="en"/>
              <a:t>However, subsystems don’t know when or if an event will be handled.</a:t>
            </a:r>
            <a:endParaRPr/>
          </a:p>
        </p:txBody>
      </p:sp>
      <p:sp>
        <p:nvSpPr>
          <p:cNvPr id="410" name="Google Shape;410;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Interrupt-Driven Model</a:t>
            </a:r>
            <a:endParaRPr/>
          </a:p>
        </p:txBody>
      </p:sp>
      <p:sp>
        <p:nvSpPr>
          <p:cNvPr id="416" name="Google Shape;416;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3000"/>
              <a:t>Events processed by interrupt handler and</a:t>
            </a:r>
            <a:r>
              <a:rPr lang="en"/>
              <a:t> </a:t>
            </a:r>
            <a:r>
              <a:rPr lang="en" sz="3000"/>
              <a:t>pass</a:t>
            </a:r>
            <a:r>
              <a:rPr lang="en"/>
              <a:t>ed</a:t>
            </a:r>
            <a:r>
              <a:rPr lang="en" sz="3000"/>
              <a:t> to proper component for processing.</a:t>
            </a:r>
            <a:endParaRPr sz="3000"/>
          </a:p>
          <a:p>
            <a:pPr indent="-419100" lvl="0" marL="457200" rtl="0">
              <a:spcBef>
                <a:spcPts val="600"/>
              </a:spcBef>
              <a:spcAft>
                <a:spcPts val="0"/>
              </a:spcAft>
              <a:buSzPts val="3000"/>
              <a:buChar char="●"/>
            </a:pPr>
            <a:r>
              <a:rPr lang="en"/>
              <a:t>For each type of interrupt, define a handler that listens for the event and coordinates response.</a:t>
            </a:r>
            <a:endParaRPr/>
          </a:p>
          <a:p>
            <a:pPr indent="-419100" lvl="0" marL="457200" rtl="0">
              <a:spcBef>
                <a:spcPts val="0"/>
              </a:spcBef>
              <a:spcAft>
                <a:spcPts val="0"/>
              </a:spcAft>
              <a:buSzPts val="3000"/>
              <a:buChar char="●"/>
            </a:pPr>
            <a:r>
              <a:rPr lang="en"/>
              <a:t>Each interrupt type associated with a memory location. Handlers watch that address.</a:t>
            </a:r>
            <a:endParaRPr/>
          </a:p>
          <a:p>
            <a:pPr indent="-419100" lvl="0" marL="457200" rtl="0">
              <a:spcBef>
                <a:spcPts val="0"/>
              </a:spcBef>
              <a:spcAft>
                <a:spcPts val="0"/>
              </a:spcAft>
              <a:buSzPts val="3000"/>
              <a:buChar char="●"/>
            </a:pPr>
            <a:r>
              <a:rPr lang="en"/>
              <a:t>Used to ensure fast response to an event.</a:t>
            </a:r>
            <a:endParaRPr/>
          </a:p>
          <a:p>
            <a:pPr indent="-381000" lvl="1" marL="914400" rtl="0">
              <a:spcBef>
                <a:spcPts val="0"/>
              </a:spcBef>
              <a:spcAft>
                <a:spcPts val="0"/>
              </a:spcAft>
              <a:buSzPts val="2400"/>
              <a:buChar char="○"/>
            </a:pPr>
            <a:r>
              <a:rPr lang="en"/>
              <a:t>However, complex to program and hard to validate.</a:t>
            </a:r>
            <a:endParaRPr/>
          </a:p>
          <a:p>
            <a:pPr indent="0" lvl="0" marL="0" rtl="0">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p:txBody>
      </p:sp>
      <p:sp>
        <p:nvSpPr>
          <p:cNvPr id="417" name="Google Shape;417;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Nuclear Plant Interrupt Example</a:t>
            </a:r>
            <a:endParaRPr/>
          </a:p>
        </p:txBody>
      </p:sp>
      <p:sp>
        <p:nvSpPr>
          <p:cNvPr id="423" name="Google Shape;423;p46"/>
          <p:cNvSpPr/>
          <p:nvPr/>
        </p:nvSpPr>
        <p:spPr>
          <a:xfrm>
            <a:off x="2120925" y="2207050"/>
            <a:ext cx="4758600" cy="72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24" name="Google Shape;424;p46"/>
          <p:cNvCxnSpPr>
            <a:stCxn id="423" idx="0"/>
            <a:endCxn id="423" idx="2"/>
          </p:cNvCxnSpPr>
          <p:nvPr/>
        </p:nvCxnSpPr>
        <p:spPr>
          <a:xfrm>
            <a:off x="4500225" y="2207050"/>
            <a:ext cx="0" cy="721200"/>
          </a:xfrm>
          <a:prstGeom prst="straightConnector1">
            <a:avLst/>
          </a:prstGeom>
          <a:noFill/>
          <a:ln cap="flat" cmpd="sng" w="19050">
            <a:solidFill>
              <a:schemeClr val="dk2"/>
            </a:solidFill>
            <a:prstDash val="solid"/>
            <a:round/>
            <a:headEnd len="med" w="med" type="none"/>
            <a:tailEnd len="med" w="med" type="none"/>
          </a:ln>
        </p:spPr>
      </p:cxnSp>
      <p:cxnSp>
        <p:nvCxnSpPr>
          <p:cNvPr id="425" name="Google Shape;425;p46"/>
          <p:cNvCxnSpPr/>
          <p:nvPr/>
        </p:nvCxnSpPr>
        <p:spPr>
          <a:xfrm>
            <a:off x="3274550" y="2207050"/>
            <a:ext cx="0" cy="721200"/>
          </a:xfrm>
          <a:prstGeom prst="straightConnector1">
            <a:avLst/>
          </a:prstGeom>
          <a:noFill/>
          <a:ln cap="flat" cmpd="sng" w="19050">
            <a:solidFill>
              <a:schemeClr val="dk2"/>
            </a:solidFill>
            <a:prstDash val="solid"/>
            <a:round/>
            <a:headEnd len="med" w="med" type="none"/>
            <a:tailEnd len="med" w="med" type="none"/>
          </a:ln>
        </p:spPr>
      </p:cxnSp>
      <p:cxnSp>
        <p:nvCxnSpPr>
          <p:cNvPr id="426" name="Google Shape;426;p46"/>
          <p:cNvCxnSpPr/>
          <p:nvPr/>
        </p:nvCxnSpPr>
        <p:spPr>
          <a:xfrm>
            <a:off x="5709375" y="2207050"/>
            <a:ext cx="0" cy="721200"/>
          </a:xfrm>
          <a:prstGeom prst="straightConnector1">
            <a:avLst/>
          </a:prstGeom>
          <a:noFill/>
          <a:ln cap="flat" cmpd="sng" w="19050">
            <a:solidFill>
              <a:schemeClr val="dk2"/>
            </a:solidFill>
            <a:prstDash val="solid"/>
            <a:round/>
            <a:headEnd len="med" w="med" type="none"/>
            <a:tailEnd len="med" w="med" type="none"/>
          </a:ln>
        </p:spPr>
      </p:cxnSp>
      <p:sp>
        <p:nvSpPr>
          <p:cNvPr id="427" name="Google Shape;427;p46"/>
          <p:cNvSpPr txBox="1"/>
          <p:nvPr/>
        </p:nvSpPr>
        <p:spPr>
          <a:xfrm>
            <a:off x="398350" y="2207050"/>
            <a:ext cx="1528800" cy="581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t>Interrupt Array</a:t>
            </a:r>
            <a:endParaRPr b="1" sz="1800"/>
          </a:p>
        </p:txBody>
      </p:sp>
      <p:cxnSp>
        <p:nvCxnSpPr>
          <p:cNvPr id="428" name="Google Shape;428;p46"/>
          <p:cNvCxnSpPr/>
          <p:nvPr/>
        </p:nvCxnSpPr>
        <p:spPr>
          <a:xfrm>
            <a:off x="2659225"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29" name="Google Shape;429;p46"/>
          <p:cNvCxnSpPr/>
          <p:nvPr/>
        </p:nvCxnSpPr>
        <p:spPr>
          <a:xfrm>
            <a:off x="3845175"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46"/>
          <p:cNvCxnSpPr/>
          <p:nvPr/>
        </p:nvCxnSpPr>
        <p:spPr>
          <a:xfrm>
            <a:off x="5084950"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31" name="Google Shape;431;p46"/>
          <p:cNvCxnSpPr/>
          <p:nvPr/>
        </p:nvCxnSpPr>
        <p:spPr>
          <a:xfrm>
            <a:off x="6335500" y="1754875"/>
            <a:ext cx="0" cy="430800"/>
          </a:xfrm>
          <a:prstGeom prst="straightConnector1">
            <a:avLst/>
          </a:prstGeom>
          <a:noFill/>
          <a:ln cap="flat" cmpd="sng" w="19050">
            <a:solidFill>
              <a:schemeClr val="dk2"/>
            </a:solidFill>
            <a:prstDash val="solid"/>
            <a:round/>
            <a:headEnd len="med" w="med" type="none"/>
            <a:tailEnd len="med" w="med" type="triangle"/>
          </a:ln>
        </p:spPr>
      </p:cxnSp>
      <p:sp>
        <p:nvSpPr>
          <p:cNvPr id="432" name="Google Shape;432;p46"/>
          <p:cNvSpPr/>
          <p:nvPr/>
        </p:nvSpPr>
        <p:spPr>
          <a:xfrm>
            <a:off x="1173625"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Temperature Event Handler</a:t>
            </a:r>
            <a:endParaRPr b="1"/>
          </a:p>
        </p:txBody>
      </p:sp>
      <p:sp>
        <p:nvSpPr>
          <p:cNvPr id="433" name="Google Shape;433;p46"/>
          <p:cNvSpPr/>
          <p:nvPr/>
        </p:nvSpPr>
        <p:spPr>
          <a:xfrm>
            <a:off x="3000163"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Radiation Event Handler</a:t>
            </a:r>
            <a:endParaRPr b="1"/>
          </a:p>
        </p:txBody>
      </p:sp>
      <p:sp>
        <p:nvSpPr>
          <p:cNvPr id="434" name="Google Shape;434;p46"/>
          <p:cNvSpPr/>
          <p:nvPr/>
        </p:nvSpPr>
        <p:spPr>
          <a:xfrm>
            <a:off x="4783650"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Fire Alarm Event Handler</a:t>
            </a:r>
            <a:endParaRPr b="1"/>
          </a:p>
        </p:txBody>
      </p:sp>
      <p:sp>
        <p:nvSpPr>
          <p:cNvPr id="435" name="Google Shape;435;p46"/>
          <p:cNvSpPr/>
          <p:nvPr/>
        </p:nvSpPr>
        <p:spPr>
          <a:xfrm>
            <a:off x="6567125"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Fuel Event Handler</a:t>
            </a:r>
            <a:endParaRPr b="1"/>
          </a:p>
        </p:txBody>
      </p:sp>
      <p:cxnSp>
        <p:nvCxnSpPr>
          <p:cNvPr id="436" name="Google Shape;436;p46"/>
          <p:cNvCxnSpPr>
            <a:endCxn id="432" idx="0"/>
          </p:cNvCxnSpPr>
          <p:nvPr/>
        </p:nvCxnSpPr>
        <p:spPr>
          <a:xfrm flipH="1">
            <a:off x="1916425" y="2949825"/>
            <a:ext cx="807300" cy="7719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46"/>
          <p:cNvCxnSpPr>
            <a:endCxn id="433" idx="0"/>
          </p:cNvCxnSpPr>
          <p:nvPr/>
        </p:nvCxnSpPr>
        <p:spPr>
          <a:xfrm flipH="1">
            <a:off x="3742963" y="2906925"/>
            <a:ext cx="122100" cy="81480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p46"/>
          <p:cNvCxnSpPr>
            <a:endCxn id="434" idx="0"/>
          </p:cNvCxnSpPr>
          <p:nvPr/>
        </p:nvCxnSpPr>
        <p:spPr>
          <a:xfrm>
            <a:off x="5081550" y="2949825"/>
            <a:ext cx="444900" cy="771900"/>
          </a:xfrm>
          <a:prstGeom prst="straightConnector1">
            <a:avLst/>
          </a:prstGeom>
          <a:noFill/>
          <a:ln cap="flat" cmpd="sng" w="19050">
            <a:solidFill>
              <a:schemeClr val="dk2"/>
            </a:solidFill>
            <a:prstDash val="solid"/>
            <a:round/>
            <a:headEnd len="med" w="med" type="none"/>
            <a:tailEnd len="med" w="med" type="triangle"/>
          </a:ln>
        </p:spPr>
      </p:cxnSp>
      <p:cxnSp>
        <p:nvCxnSpPr>
          <p:cNvPr id="439" name="Google Shape;439;p46"/>
          <p:cNvCxnSpPr>
            <a:endCxn id="435" idx="0"/>
          </p:cNvCxnSpPr>
          <p:nvPr/>
        </p:nvCxnSpPr>
        <p:spPr>
          <a:xfrm>
            <a:off x="6330425" y="2928225"/>
            <a:ext cx="979500" cy="793500"/>
          </a:xfrm>
          <a:prstGeom prst="straightConnector1">
            <a:avLst/>
          </a:prstGeom>
          <a:noFill/>
          <a:ln cap="flat" cmpd="sng" w="19050">
            <a:solidFill>
              <a:schemeClr val="dk2"/>
            </a:solidFill>
            <a:prstDash val="solid"/>
            <a:round/>
            <a:headEnd len="med" w="med" type="none"/>
            <a:tailEnd len="med" w="med" type="triangle"/>
          </a:ln>
        </p:spPr>
      </p:cxnSp>
      <p:sp>
        <p:nvSpPr>
          <p:cNvPr id="440" name="Google Shape;440;p46"/>
          <p:cNvSpPr/>
          <p:nvPr/>
        </p:nvSpPr>
        <p:spPr>
          <a:xfrm>
            <a:off x="11736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1</a:t>
            </a:r>
            <a:endParaRPr b="1"/>
          </a:p>
        </p:txBody>
      </p:sp>
      <p:sp>
        <p:nvSpPr>
          <p:cNvPr id="441" name="Google Shape;441;p46"/>
          <p:cNvSpPr/>
          <p:nvPr/>
        </p:nvSpPr>
        <p:spPr>
          <a:xfrm>
            <a:off x="29786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2</a:t>
            </a:r>
            <a:endParaRPr b="1"/>
          </a:p>
        </p:txBody>
      </p:sp>
      <p:sp>
        <p:nvSpPr>
          <p:cNvPr id="442" name="Google Shape;442;p46"/>
          <p:cNvSpPr/>
          <p:nvPr/>
        </p:nvSpPr>
        <p:spPr>
          <a:xfrm>
            <a:off x="4783650"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3</a:t>
            </a:r>
            <a:endParaRPr b="1"/>
          </a:p>
        </p:txBody>
      </p:sp>
      <p:sp>
        <p:nvSpPr>
          <p:cNvPr id="443" name="Google Shape;443;p46"/>
          <p:cNvSpPr/>
          <p:nvPr/>
        </p:nvSpPr>
        <p:spPr>
          <a:xfrm>
            <a:off x="65671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4</a:t>
            </a:r>
            <a:endParaRPr b="1"/>
          </a:p>
        </p:txBody>
      </p:sp>
      <p:cxnSp>
        <p:nvCxnSpPr>
          <p:cNvPr id="444" name="Google Shape;444;p46"/>
          <p:cNvCxnSpPr>
            <a:stCxn id="432" idx="2"/>
            <a:endCxn id="440" idx="0"/>
          </p:cNvCxnSpPr>
          <p:nvPr/>
        </p:nvCxnSpPr>
        <p:spPr>
          <a:xfrm>
            <a:off x="1916425" y="4210425"/>
            <a:ext cx="0" cy="9075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46"/>
          <p:cNvCxnSpPr>
            <a:stCxn id="433" idx="2"/>
            <a:endCxn id="441" idx="0"/>
          </p:cNvCxnSpPr>
          <p:nvPr/>
        </p:nvCxnSpPr>
        <p:spPr>
          <a:xfrm flipH="1">
            <a:off x="3721363" y="4210425"/>
            <a:ext cx="21600" cy="907500"/>
          </a:xfrm>
          <a:prstGeom prst="straightConnector1">
            <a:avLst/>
          </a:prstGeom>
          <a:noFill/>
          <a:ln cap="flat" cmpd="sng" w="19050">
            <a:solidFill>
              <a:schemeClr val="dk2"/>
            </a:solidFill>
            <a:prstDash val="solid"/>
            <a:round/>
            <a:headEnd len="med" w="med" type="none"/>
            <a:tailEnd len="med" w="med" type="triangle"/>
          </a:ln>
        </p:spPr>
      </p:cxnSp>
      <p:cxnSp>
        <p:nvCxnSpPr>
          <p:cNvPr id="446" name="Google Shape;446;p46"/>
          <p:cNvCxnSpPr>
            <a:stCxn id="434" idx="2"/>
            <a:endCxn id="442" idx="0"/>
          </p:cNvCxnSpPr>
          <p:nvPr/>
        </p:nvCxnSpPr>
        <p:spPr>
          <a:xfrm>
            <a:off x="5526450" y="4210425"/>
            <a:ext cx="0" cy="907500"/>
          </a:xfrm>
          <a:prstGeom prst="straightConnector1">
            <a:avLst/>
          </a:prstGeom>
          <a:noFill/>
          <a:ln cap="flat" cmpd="sng" w="19050">
            <a:solidFill>
              <a:schemeClr val="dk2"/>
            </a:solidFill>
            <a:prstDash val="solid"/>
            <a:round/>
            <a:headEnd len="med" w="med" type="none"/>
            <a:tailEnd len="med" w="med" type="triangle"/>
          </a:ln>
        </p:spPr>
      </p:cxnSp>
      <p:cxnSp>
        <p:nvCxnSpPr>
          <p:cNvPr id="447" name="Google Shape;447;p46"/>
          <p:cNvCxnSpPr>
            <a:stCxn id="435" idx="2"/>
            <a:endCxn id="443" idx="0"/>
          </p:cNvCxnSpPr>
          <p:nvPr/>
        </p:nvCxnSpPr>
        <p:spPr>
          <a:xfrm>
            <a:off x="7309925" y="4210425"/>
            <a:ext cx="0" cy="907500"/>
          </a:xfrm>
          <a:prstGeom prst="straightConnector1">
            <a:avLst/>
          </a:prstGeom>
          <a:noFill/>
          <a:ln cap="flat" cmpd="sng" w="19050">
            <a:solidFill>
              <a:schemeClr val="dk2"/>
            </a:solidFill>
            <a:prstDash val="solid"/>
            <a:round/>
            <a:headEnd len="med" w="med" type="none"/>
            <a:tailEnd len="med" w="med" type="triangle"/>
          </a:ln>
        </p:spPr>
      </p:cxnSp>
      <p:sp>
        <p:nvSpPr>
          <p:cNvPr id="448" name="Google Shape;44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Static Structures</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a:t>
            </a:r>
            <a:r>
              <a:rPr b="1" lang="en"/>
              <a:t>static structures</a:t>
            </a:r>
            <a:r>
              <a:rPr lang="en"/>
              <a:t> of a system define its internal design-time elements and their arrangement.</a:t>
            </a:r>
            <a:endParaRPr/>
          </a:p>
          <a:p>
            <a:pPr indent="-381000" lvl="1" marL="914400" marR="0" rtl="0" algn="l">
              <a:lnSpc>
                <a:spcPct val="100000"/>
              </a:lnSpc>
              <a:spcBef>
                <a:spcPts val="0"/>
              </a:spcBef>
              <a:spcAft>
                <a:spcPts val="0"/>
              </a:spcAft>
              <a:buSzPts val="2400"/>
              <a:buChar char="○"/>
            </a:pPr>
            <a:r>
              <a:rPr lang="en"/>
              <a:t>Software elements: modules, classes, packages.</a:t>
            </a:r>
            <a:endParaRPr/>
          </a:p>
          <a:p>
            <a:pPr indent="-381000" lvl="1" marL="914400" marR="0" rtl="0" algn="l">
              <a:lnSpc>
                <a:spcPct val="100000"/>
              </a:lnSpc>
              <a:spcBef>
                <a:spcPts val="0"/>
              </a:spcBef>
              <a:spcAft>
                <a:spcPts val="0"/>
              </a:spcAft>
              <a:buSzPts val="2400"/>
              <a:buChar char="○"/>
            </a:pPr>
            <a:r>
              <a:rPr lang="en"/>
              <a:t>Data elements: Database entries/tables, data files.</a:t>
            </a:r>
            <a:endParaRPr/>
          </a:p>
          <a:p>
            <a:pPr indent="-381000" lvl="1" marL="914400" marR="0" rtl="0" algn="l">
              <a:lnSpc>
                <a:spcPct val="100000"/>
              </a:lnSpc>
              <a:spcBef>
                <a:spcPts val="0"/>
              </a:spcBef>
              <a:spcAft>
                <a:spcPts val="0"/>
              </a:spcAft>
              <a:buSzPts val="2400"/>
              <a:buChar char="○"/>
            </a:pPr>
            <a:r>
              <a:rPr lang="en"/>
              <a:t>Hardware elements: Servers, CPUs, disks, networking environment</a:t>
            </a:r>
            <a:endParaRPr/>
          </a:p>
          <a:p>
            <a:pPr indent="-419100" lvl="0" marL="457200" marR="0" rtl="0" algn="l">
              <a:lnSpc>
                <a:spcPct val="100000"/>
              </a:lnSpc>
              <a:spcBef>
                <a:spcPts val="0"/>
              </a:spcBef>
              <a:spcAft>
                <a:spcPts val="0"/>
              </a:spcAft>
              <a:buSzPts val="3000"/>
              <a:buChar char="●"/>
            </a:pPr>
            <a:r>
              <a:rPr lang="en"/>
              <a:t>The static arrangement of elements defines associations, relationships, or connectivity between these elements.</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The ASW</a:t>
            </a:r>
            <a:endParaRPr/>
          </a:p>
        </p:txBody>
      </p:sp>
      <p:sp>
        <p:nvSpPr>
          <p:cNvPr id="454" name="Google Shape;454;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endParaRPr sz="2400"/>
          </a:p>
          <a:p>
            <a:pPr indent="-381000" lvl="0" marL="457200" marR="0" rtl="0" algn="l">
              <a:lnSpc>
                <a:spcPct val="100000"/>
              </a:lnSpc>
              <a:spcBef>
                <a:spcPts val="600"/>
              </a:spcBef>
              <a:spcAft>
                <a:spcPts val="0"/>
              </a:spcAft>
              <a:buSzPts val="2400"/>
              <a:buChar char="●"/>
            </a:pPr>
            <a:r>
              <a:rPr b="1" lang="en" sz="2400"/>
              <a:t>Perform static structuring. Try to use one or more of the models covered.</a:t>
            </a:r>
            <a:endParaRPr b="1" sz="2400"/>
          </a:p>
          <a:p>
            <a:pPr indent="-381000" lvl="0" marL="457200" marR="0" rtl="0" algn="l">
              <a:lnSpc>
                <a:spcPct val="100000"/>
              </a:lnSpc>
              <a:spcBef>
                <a:spcPts val="0"/>
              </a:spcBef>
              <a:spcAft>
                <a:spcPts val="0"/>
              </a:spcAft>
              <a:buSzPts val="2400"/>
              <a:buChar char="●"/>
            </a:pPr>
            <a:r>
              <a:rPr b="1" lang="en" sz="2400"/>
              <a:t>Perform dynamic structuring. How should control be routed?</a:t>
            </a:r>
            <a:endParaRPr b="1" sz="2400"/>
          </a:p>
        </p:txBody>
      </p:sp>
      <p:sp>
        <p:nvSpPr>
          <p:cNvPr id="455" name="Google Shape;45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ASW Solution</a:t>
            </a:r>
            <a:endParaRPr/>
          </a:p>
        </p:txBody>
      </p:sp>
      <p:sp>
        <p:nvSpPr>
          <p:cNvPr id="461" name="Google Shape;461;p48"/>
          <p:cNvSpPr txBox="1"/>
          <p:nvPr>
            <p:ph idx="1" type="body"/>
          </p:nvPr>
        </p:nvSpPr>
        <p:spPr>
          <a:xfrm>
            <a:off x="457200" y="1600200"/>
            <a:ext cx="8229600" cy="21705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system structuring. Try to use one or more of the models covered.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a:t>Option 1: Repository Model</a:t>
            </a:r>
            <a:endParaRPr b="1"/>
          </a:p>
        </p:txBody>
      </p:sp>
      <p:sp>
        <p:nvSpPr>
          <p:cNvPr id="462" name="Google Shape;462;p48"/>
          <p:cNvSpPr/>
          <p:nvPr/>
        </p:nvSpPr>
        <p:spPr>
          <a:xfrm>
            <a:off x="2841950" y="4499400"/>
            <a:ext cx="3146400" cy="105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Altimeter History Repository</a:t>
            </a:r>
            <a:endParaRPr b="1" sz="1800"/>
          </a:p>
        </p:txBody>
      </p:sp>
      <p:sp>
        <p:nvSpPr>
          <p:cNvPr id="463" name="Google Shape;463;p48"/>
          <p:cNvSpPr/>
          <p:nvPr/>
        </p:nvSpPr>
        <p:spPr>
          <a:xfrm>
            <a:off x="6837925" y="42489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Monitor Output</a:t>
            </a:r>
            <a:endParaRPr b="1"/>
          </a:p>
        </p:txBody>
      </p:sp>
      <p:sp>
        <p:nvSpPr>
          <p:cNvPr id="464" name="Google Shape;464;p48"/>
          <p:cNvSpPr/>
          <p:nvPr/>
        </p:nvSpPr>
        <p:spPr>
          <a:xfrm>
            <a:off x="6837925" y="52650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Autopilot Control</a:t>
            </a:r>
            <a:endParaRPr b="1"/>
          </a:p>
        </p:txBody>
      </p:sp>
      <p:sp>
        <p:nvSpPr>
          <p:cNvPr id="465" name="Google Shape;465;p48"/>
          <p:cNvSpPr/>
          <p:nvPr/>
        </p:nvSpPr>
        <p:spPr>
          <a:xfrm>
            <a:off x="897975" y="47205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Reading</a:t>
            </a:r>
            <a:endParaRPr b="1"/>
          </a:p>
        </p:txBody>
      </p:sp>
      <p:cxnSp>
        <p:nvCxnSpPr>
          <p:cNvPr id="466" name="Google Shape;466;p48"/>
          <p:cNvCxnSpPr>
            <a:stCxn id="463" idx="1"/>
            <a:endCxn id="462" idx="3"/>
          </p:cNvCxnSpPr>
          <p:nvPr/>
        </p:nvCxnSpPr>
        <p:spPr>
          <a:xfrm flipH="1">
            <a:off x="5988325" y="4557375"/>
            <a:ext cx="849600" cy="471600"/>
          </a:xfrm>
          <a:prstGeom prst="straightConnector1">
            <a:avLst/>
          </a:prstGeom>
          <a:noFill/>
          <a:ln cap="flat" cmpd="sng" w="19050">
            <a:solidFill>
              <a:schemeClr val="dk2"/>
            </a:solidFill>
            <a:prstDash val="solid"/>
            <a:round/>
            <a:headEnd len="med" w="med" type="triangle"/>
            <a:tailEnd len="med" w="med" type="triangle"/>
          </a:ln>
        </p:spPr>
      </p:cxnSp>
      <p:cxnSp>
        <p:nvCxnSpPr>
          <p:cNvPr id="467" name="Google Shape;467;p48"/>
          <p:cNvCxnSpPr>
            <a:stCxn id="464" idx="1"/>
            <a:endCxn id="462" idx="3"/>
          </p:cNvCxnSpPr>
          <p:nvPr/>
        </p:nvCxnSpPr>
        <p:spPr>
          <a:xfrm rot="10800000">
            <a:off x="5988325" y="5028950"/>
            <a:ext cx="849600" cy="544500"/>
          </a:xfrm>
          <a:prstGeom prst="straightConnector1">
            <a:avLst/>
          </a:prstGeom>
          <a:noFill/>
          <a:ln cap="flat" cmpd="sng" w="19050">
            <a:solidFill>
              <a:schemeClr val="dk2"/>
            </a:solidFill>
            <a:prstDash val="solid"/>
            <a:round/>
            <a:headEnd len="med" w="med" type="triangle"/>
            <a:tailEnd len="med" w="med" type="triangle"/>
          </a:ln>
        </p:spPr>
      </p:cxnSp>
      <p:cxnSp>
        <p:nvCxnSpPr>
          <p:cNvPr id="468" name="Google Shape;468;p48"/>
          <p:cNvCxnSpPr>
            <a:stCxn id="462" idx="1"/>
            <a:endCxn id="465" idx="3"/>
          </p:cNvCxnSpPr>
          <p:nvPr/>
        </p:nvCxnSpPr>
        <p:spPr>
          <a:xfrm rot="10800000">
            <a:off x="2090750" y="5028900"/>
            <a:ext cx="751200" cy="0"/>
          </a:xfrm>
          <a:prstGeom prst="straightConnector1">
            <a:avLst/>
          </a:prstGeom>
          <a:noFill/>
          <a:ln cap="flat" cmpd="sng" w="19050">
            <a:solidFill>
              <a:schemeClr val="dk2"/>
            </a:solidFill>
            <a:prstDash val="solid"/>
            <a:round/>
            <a:headEnd len="med" w="med" type="triangle"/>
            <a:tailEnd len="med" w="med" type="none"/>
          </a:ln>
        </p:spPr>
      </p:cxnSp>
      <p:sp>
        <p:nvSpPr>
          <p:cNvPr id="469" name="Google Shape;469;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ASW Solution</a:t>
            </a:r>
            <a:endParaRPr/>
          </a:p>
        </p:txBody>
      </p:sp>
      <p:sp>
        <p:nvSpPr>
          <p:cNvPr id="475" name="Google Shape;475;p49"/>
          <p:cNvSpPr txBox="1"/>
          <p:nvPr>
            <p:ph idx="1" type="body"/>
          </p:nvPr>
        </p:nvSpPr>
        <p:spPr>
          <a:xfrm>
            <a:off x="457200" y="1600200"/>
            <a:ext cx="8229600" cy="21705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system structuring. Try to use one or more of the models covered.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a:t>Option 2: Pipe and Filter</a:t>
            </a:r>
            <a:endParaRPr b="1"/>
          </a:p>
        </p:txBody>
      </p:sp>
      <p:sp>
        <p:nvSpPr>
          <p:cNvPr id="476" name="Google Shape;476;p49"/>
          <p:cNvSpPr/>
          <p:nvPr/>
        </p:nvSpPr>
        <p:spPr>
          <a:xfrm>
            <a:off x="5621350" y="5275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Autopilot Control</a:t>
            </a:r>
            <a:endParaRPr b="1"/>
          </a:p>
        </p:txBody>
      </p:sp>
      <p:sp>
        <p:nvSpPr>
          <p:cNvPr id="477" name="Google Shape;477;p49"/>
          <p:cNvSpPr/>
          <p:nvPr/>
        </p:nvSpPr>
        <p:spPr>
          <a:xfrm>
            <a:off x="1554700" y="43760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Reading</a:t>
            </a:r>
            <a:endParaRPr b="1"/>
          </a:p>
        </p:txBody>
      </p:sp>
      <p:cxnSp>
        <p:nvCxnSpPr>
          <p:cNvPr id="478" name="Google Shape;478;p49"/>
          <p:cNvCxnSpPr>
            <a:stCxn id="479" idx="1"/>
          </p:cNvCxnSpPr>
          <p:nvPr/>
        </p:nvCxnSpPr>
        <p:spPr>
          <a:xfrm rot="10800000">
            <a:off x="2747375" y="4835050"/>
            <a:ext cx="811500" cy="393900"/>
          </a:xfrm>
          <a:prstGeom prst="straightConnector1">
            <a:avLst/>
          </a:prstGeom>
          <a:noFill/>
          <a:ln cap="flat" cmpd="sng" w="19050">
            <a:solidFill>
              <a:schemeClr val="dk2"/>
            </a:solidFill>
            <a:prstDash val="solid"/>
            <a:round/>
            <a:headEnd len="med" w="med" type="triangle"/>
            <a:tailEnd len="med" w="med" type="none"/>
          </a:ln>
        </p:spPr>
      </p:cxnSp>
      <p:sp>
        <p:nvSpPr>
          <p:cNvPr id="479" name="Google Shape;479;p49"/>
          <p:cNvSpPr/>
          <p:nvPr/>
        </p:nvSpPr>
        <p:spPr>
          <a:xfrm>
            <a:off x="3558875" y="49205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Response</a:t>
            </a:r>
            <a:endParaRPr b="1"/>
          </a:p>
        </p:txBody>
      </p:sp>
      <p:sp>
        <p:nvSpPr>
          <p:cNvPr id="480" name="Google Shape;480;p49"/>
          <p:cNvSpPr/>
          <p:nvPr/>
        </p:nvSpPr>
        <p:spPr>
          <a:xfrm>
            <a:off x="5661500" y="43819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Monitor Output</a:t>
            </a:r>
            <a:endParaRPr b="1"/>
          </a:p>
        </p:txBody>
      </p:sp>
      <p:cxnSp>
        <p:nvCxnSpPr>
          <p:cNvPr id="481" name="Google Shape;481;p49"/>
          <p:cNvCxnSpPr>
            <a:stCxn id="479" idx="3"/>
            <a:endCxn id="480" idx="1"/>
          </p:cNvCxnSpPr>
          <p:nvPr/>
        </p:nvCxnSpPr>
        <p:spPr>
          <a:xfrm flipH="1" rot="10800000">
            <a:off x="4751675" y="4690450"/>
            <a:ext cx="909900" cy="5385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49"/>
          <p:cNvCxnSpPr>
            <a:stCxn id="479" idx="3"/>
            <a:endCxn id="476" idx="1"/>
          </p:cNvCxnSpPr>
          <p:nvPr/>
        </p:nvCxnSpPr>
        <p:spPr>
          <a:xfrm>
            <a:off x="4751675" y="5228950"/>
            <a:ext cx="869700" cy="355200"/>
          </a:xfrm>
          <a:prstGeom prst="straightConnector1">
            <a:avLst/>
          </a:prstGeom>
          <a:noFill/>
          <a:ln cap="flat" cmpd="sng" w="19050">
            <a:solidFill>
              <a:schemeClr val="dk2"/>
            </a:solidFill>
            <a:prstDash val="solid"/>
            <a:round/>
            <a:headEnd len="med" w="med" type="none"/>
            <a:tailEnd len="med" w="med" type="triangle"/>
          </a:ln>
        </p:spPr>
      </p:cxnSp>
      <p:cxnSp>
        <p:nvCxnSpPr>
          <p:cNvPr id="483" name="Google Shape;483;p49"/>
          <p:cNvCxnSpPr>
            <a:stCxn id="477" idx="3"/>
            <a:endCxn id="480" idx="1"/>
          </p:cNvCxnSpPr>
          <p:nvPr/>
        </p:nvCxnSpPr>
        <p:spPr>
          <a:xfrm>
            <a:off x="2747500" y="4684400"/>
            <a:ext cx="2913900" cy="6000"/>
          </a:xfrm>
          <a:prstGeom prst="straightConnector1">
            <a:avLst/>
          </a:prstGeom>
          <a:noFill/>
          <a:ln cap="flat" cmpd="sng" w="19050">
            <a:solidFill>
              <a:schemeClr val="dk2"/>
            </a:solidFill>
            <a:prstDash val="solid"/>
            <a:round/>
            <a:headEnd len="med" w="med" type="none"/>
            <a:tailEnd len="med" w="med" type="triangle"/>
          </a:ln>
        </p:spPr>
      </p:cxnSp>
      <p:sp>
        <p:nvSpPr>
          <p:cNvPr id="484" name="Google Shape;484;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ASW Solution</a:t>
            </a:r>
            <a:endParaRPr/>
          </a:p>
        </p:txBody>
      </p:sp>
      <p:sp>
        <p:nvSpPr>
          <p:cNvPr id="490" name="Google Shape;490;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control modeling. How should events be handled?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Depends on how you answered the previous question, but a natural option would be an Interrupt-Driven Model. </a:t>
            </a:r>
            <a:endParaRPr/>
          </a:p>
          <a:p>
            <a:pPr indent="0" lvl="0" marL="0" marR="0" rtl="0" algn="l">
              <a:lnSpc>
                <a:spcPct val="100000"/>
              </a:lnSpc>
              <a:spcBef>
                <a:spcPts val="600"/>
              </a:spcBef>
              <a:spcAft>
                <a:spcPts val="0"/>
              </a:spcAft>
              <a:buNone/>
            </a:pPr>
            <a:r>
              <a:rPr lang="en"/>
              <a:t>Handlers for new altimeter readings, for error flags triggered by altimeter processing code.</a:t>
            </a:r>
            <a:endParaRPr/>
          </a:p>
          <a:p>
            <a:pPr indent="0" lvl="0" marL="0" marR="0" rtl="0" algn="l">
              <a:lnSpc>
                <a:spcPct val="100000"/>
              </a:lnSpc>
              <a:spcBef>
                <a:spcPts val="600"/>
              </a:spcBef>
              <a:spcAft>
                <a:spcPts val="0"/>
              </a:spcAft>
              <a:buNone/>
            </a:pPr>
            <a:r>
              <a:t/>
            </a:r>
            <a:endParaRPr/>
          </a:p>
        </p:txBody>
      </p:sp>
      <p:sp>
        <p:nvSpPr>
          <p:cNvPr id="491" name="Google Shape;491;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97" name="Google Shape;497;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software architecture must consider static structure, dynamic structure, externally-visible behaviors, and quality properties.</a:t>
            </a:r>
            <a:endParaRPr/>
          </a:p>
          <a:p>
            <a:pPr indent="-419100" lvl="0" marL="457200" rtl="0">
              <a:spcBef>
                <a:spcPts val="0"/>
              </a:spcBef>
              <a:spcAft>
                <a:spcPts val="0"/>
              </a:spcAft>
              <a:buSzPts val="3000"/>
              <a:buChar char="●"/>
            </a:pPr>
            <a:r>
              <a:rPr lang="en"/>
              <a:t>Architectural models can help organize a system.</a:t>
            </a:r>
            <a:endParaRPr/>
          </a:p>
          <a:p>
            <a:pPr indent="-381000" lvl="1" marL="914400" rtl="0">
              <a:spcBef>
                <a:spcPts val="0"/>
              </a:spcBef>
              <a:spcAft>
                <a:spcPts val="0"/>
              </a:spcAft>
              <a:buSzPts val="2400"/>
              <a:buChar char="○"/>
            </a:pPr>
            <a:r>
              <a:rPr lang="en"/>
              <a:t>Layered, repository, client-server, and pipe and filter models - also many others.</a:t>
            </a:r>
            <a:endParaRPr/>
          </a:p>
          <a:p>
            <a:pPr indent="-419100" lvl="0" marL="457200" rtl="0">
              <a:spcBef>
                <a:spcPts val="0"/>
              </a:spcBef>
              <a:spcAft>
                <a:spcPts val="0"/>
              </a:spcAft>
              <a:buSzPts val="3000"/>
              <a:buChar char="●"/>
            </a:pPr>
            <a:r>
              <a:rPr lang="en"/>
              <a:t>Control models include centralized control and event-driven models.</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98" name="Google Shape;498;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04" name="Google Shape;504;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Viewpoints and Perspectives </a:t>
            </a:r>
            <a:endParaRPr/>
          </a:p>
          <a:p>
            <a:pPr indent="-381000" lvl="1" marL="914400" marR="0" rtl="0" algn="l">
              <a:lnSpc>
                <a:spcPct val="100000"/>
              </a:lnSpc>
              <a:spcBef>
                <a:spcPts val="0"/>
              </a:spcBef>
              <a:spcAft>
                <a:spcPts val="0"/>
              </a:spcAft>
              <a:buSzPts val="2400"/>
              <a:buChar char="○"/>
            </a:pPr>
            <a:r>
              <a:rPr lang="en"/>
              <a:t>Sources: Rozanski &amp; Woods: ch. 3-5</a:t>
            </a:r>
            <a:endParaRPr/>
          </a:p>
          <a:p>
            <a:pPr indent="0" lvl="0" marL="914400" rtl="0">
              <a:spcBef>
                <a:spcPts val="600"/>
              </a:spcBef>
              <a:spcAft>
                <a:spcPts val="0"/>
              </a:spcAft>
              <a:buNone/>
            </a:pPr>
            <a:r>
              <a:t/>
            </a:r>
            <a:endParaRPr/>
          </a:p>
          <a:p>
            <a:pPr indent="-419100" lvl="0" marL="457200" rtl="0">
              <a:spcBef>
                <a:spcPts val="600"/>
              </a:spcBef>
              <a:spcAft>
                <a:spcPts val="0"/>
              </a:spcAft>
              <a:buSzPts val="3000"/>
              <a:buChar char="●"/>
            </a:pPr>
            <a:r>
              <a:rPr lang="en"/>
              <a:t>Homework: Team selections due next Tuesday. Instructions on course website.</a:t>
            </a:r>
            <a:endParaRPr/>
          </a:p>
          <a:p>
            <a:pPr indent="0" lvl="0" marL="0" marR="0" rtl="0" algn="l">
              <a:lnSpc>
                <a:spcPct val="100000"/>
              </a:lnSpc>
              <a:spcBef>
                <a:spcPts val="600"/>
              </a:spcBef>
              <a:spcAft>
                <a:spcPts val="0"/>
              </a:spcAft>
              <a:buNone/>
            </a:pPr>
            <a:r>
              <a:t/>
            </a:r>
            <a:endParaRPr/>
          </a:p>
        </p:txBody>
      </p:sp>
      <p:sp>
        <p:nvSpPr>
          <p:cNvPr id="505" name="Google Shape;505;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Static Structure Arrangement</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 software elements, static relationships define </a:t>
            </a:r>
            <a:r>
              <a:rPr b="1" lang="en"/>
              <a:t>hierarchy</a:t>
            </a:r>
            <a:r>
              <a:rPr lang="en"/>
              <a:t> (inheritance) or </a:t>
            </a:r>
            <a:r>
              <a:rPr b="1" lang="en"/>
              <a:t>dependency</a:t>
            </a:r>
            <a:r>
              <a:rPr lang="en"/>
              <a:t> (use of variables or methods).</a:t>
            </a:r>
            <a:endParaRPr/>
          </a:p>
          <a:p>
            <a:pPr indent="-419100" lvl="0" marL="457200" marR="0" rtl="0" algn="l">
              <a:lnSpc>
                <a:spcPct val="100000"/>
              </a:lnSpc>
              <a:spcBef>
                <a:spcPts val="0"/>
              </a:spcBef>
              <a:spcAft>
                <a:spcPts val="0"/>
              </a:spcAft>
              <a:buSzPts val="3000"/>
              <a:buChar char="●"/>
            </a:pPr>
            <a:r>
              <a:rPr lang="en"/>
              <a:t>For data elements, static relationships define how data items are linked.</a:t>
            </a:r>
            <a:endParaRPr/>
          </a:p>
          <a:p>
            <a:pPr indent="-419100" lvl="0" marL="457200" marR="0" rtl="0" algn="l">
              <a:lnSpc>
                <a:spcPct val="100000"/>
              </a:lnSpc>
              <a:spcBef>
                <a:spcPts val="0"/>
              </a:spcBef>
              <a:spcAft>
                <a:spcPts val="0"/>
              </a:spcAft>
              <a:buSzPts val="3000"/>
              <a:buChar char="●"/>
            </a:pPr>
            <a:r>
              <a:rPr lang="en"/>
              <a:t>For hardware elements, static relationships define physical interconnections between hardware elements.</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Dynamic</a:t>
            </a:r>
            <a:r>
              <a:rPr lang="en"/>
              <a:t> Structures</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a:t>
            </a:r>
            <a:r>
              <a:rPr b="1" lang="en"/>
              <a:t>dynamic structures</a:t>
            </a:r>
            <a:r>
              <a:rPr lang="en"/>
              <a:t> of a system define its runtime elements and their interactions.</a:t>
            </a:r>
            <a:endParaRPr/>
          </a:p>
          <a:p>
            <a:pPr indent="-419100" lvl="0" marL="457200" marR="0" rtl="0" algn="l">
              <a:lnSpc>
                <a:spcPct val="100000"/>
              </a:lnSpc>
              <a:spcBef>
                <a:spcPts val="0"/>
              </a:spcBef>
              <a:spcAft>
                <a:spcPts val="0"/>
              </a:spcAft>
              <a:buSzPts val="3000"/>
              <a:buChar char="●"/>
            </a:pPr>
            <a:r>
              <a:rPr lang="en"/>
              <a:t>May depict flow of information between elements</a:t>
            </a:r>
            <a:endParaRPr/>
          </a:p>
          <a:p>
            <a:pPr indent="-381000" lvl="1" marL="914400" marR="0" rtl="0" algn="l">
              <a:lnSpc>
                <a:spcPct val="100000"/>
              </a:lnSpc>
              <a:spcBef>
                <a:spcPts val="0"/>
              </a:spcBef>
              <a:spcAft>
                <a:spcPts val="0"/>
              </a:spcAft>
              <a:buSzPts val="2400"/>
              <a:buChar char="○"/>
            </a:pPr>
            <a:r>
              <a:rPr lang="en"/>
              <a:t>A sends messages to B</a:t>
            </a:r>
            <a:endParaRPr/>
          </a:p>
          <a:p>
            <a:pPr indent="-419100" lvl="0" marL="457200" marR="0" rtl="0" algn="l">
              <a:lnSpc>
                <a:spcPct val="100000"/>
              </a:lnSpc>
              <a:spcBef>
                <a:spcPts val="0"/>
              </a:spcBef>
              <a:spcAft>
                <a:spcPts val="0"/>
              </a:spcAft>
              <a:buSzPts val="3000"/>
              <a:buChar char="●"/>
            </a:pPr>
            <a:r>
              <a:rPr lang="en"/>
              <a:t>May depict flow of control in a particular scenario.</a:t>
            </a:r>
            <a:endParaRPr/>
          </a:p>
          <a:p>
            <a:pPr indent="-381000" lvl="1" marL="914400" marR="0" rtl="0" algn="l">
              <a:lnSpc>
                <a:spcPct val="100000"/>
              </a:lnSpc>
              <a:spcBef>
                <a:spcPts val="0"/>
              </a:spcBef>
              <a:spcAft>
                <a:spcPts val="0"/>
              </a:spcAft>
              <a:buSzPts val="2400"/>
              <a:buChar char="○"/>
            </a:pPr>
            <a:r>
              <a:rPr lang="en">
                <a:latin typeface="Consolas"/>
                <a:ea typeface="Consolas"/>
                <a:cs typeface="Consolas"/>
                <a:sym typeface="Consolas"/>
              </a:rPr>
              <a:t>A.action()</a:t>
            </a:r>
            <a:r>
              <a:rPr lang="en"/>
              <a:t> invokes </a:t>
            </a:r>
            <a:r>
              <a:rPr lang="en">
                <a:latin typeface="Consolas"/>
                <a:ea typeface="Consolas"/>
                <a:cs typeface="Consolas"/>
                <a:sym typeface="Consolas"/>
              </a:rPr>
              <a:t>B.action()</a:t>
            </a:r>
            <a:endParaRPr/>
          </a:p>
          <a:p>
            <a:pPr indent="-419100" lvl="0" marL="457200" marR="0" rtl="0" algn="l">
              <a:lnSpc>
                <a:spcPct val="100000"/>
              </a:lnSpc>
              <a:spcBef>
                <a:spcPts val="0"/>
              </a:spcBef>
              <a:spcAft>
                <a:spcPts val="0"/>
              </a:spcAft>
              <a:buSzPts val="3000"/>
              <a:buChar char="●"/>
            </a:pPr>
            <a:r>
              <a:rPr lang="en"/>
              <a:t>May depict effect an action has on data.</a:t>
            </a:r>
            <a:endParaRPr/>
          </a:p>
          <a:p>
            <a:pPr indent="-381000" lvl="1" marL="914400" marR="0" rtl="0" algn="l">
              <a:lnSpc>
                <a:spcPct val="100000"/>
              </a:lnSpc>
              <a:spcBef>
                <a:spcPts val="0"/>
              </a:spcBef>
              <a:spcAft>
                <a:spcPts val="0"/>
              </a:spcAft>
              <a:buSzPts val="2400"/>
              <a:buChar char="○"/>
            </a:pPr>
            <a:r>
              <a:rPr lang="en"/>
              <a:t>Entry E is created, updated, and destroyed.</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Architectural Elements</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 </a:t>
            </a:r>
            <a:r>
              <a:rPr b="1" lang="en"/>
              <a:t>architectural element</a:t>
            </a:r>
            <a:r>
              <a:rPr lang="en"/>
              <a:t> is a fundamental piece from which a system can be constructed.</a:t>
            </a:r>
            <a:endParaRPr/>
          </a:p>
          <a:p>
            <a:pPr indent="-419100" lvl="0" marL="457200" marR="0" rtl="0" algn="l">
              <a:lnSpc>
                <a:spcPct val="100000"/>
              </a:lnSpc>
              <a:spcBef>
                <a:spcPts val="0"/>
              </a:spcBef>
              <a:spcAft>
                <a:spcPts val="0"/>
              </a:spcAft>
              <a:buSzPts val="3000"/>
              <a:buChar char="●"/>
            </a:pPr>
            <a:r>
              <a:rPr lang="en"/>
              <a:t>The scope of an element depends on the type of system.</a:t>
            </a:r>
            <a:endParaRPr/>
          </a:p>
          <a:p>
            <a:pPr indent="-381000" lvl="1" marL="914400" marR="0" rtl="0" algn="l">
              <a:lnSpc>
                <a:spcPct val="100000"/>
              </a:lnSpc>
              <a:spcBef>
                <a:spcPts val="0"/>
              </a:spcBef>
              <a:spcAft>
                <a:spcPts val="0"/>
              </a:spcAft>
              <a:buSzPts val="2400"/>
              <a:buChar char="○"/>
            </a:pPr>
            <a:r>
              <a:rPr lang="en"/>
              <a:t>A </a:t>
            </a:r>
            <a:r>
              <a:rPr lang="en"/>
              <a:t>single method, a </a:t>
            </a:r>
            <a:r>
              <a:rPr lang="en"/>
              <a:t>class, a set of related classes (a subsystem), </a:t>
            </a:r>
            <a:r>
              <a:rPr lang="en"/>
              <a:t>an imported library can all be elements. </a:t>
            </a:r>
            <a:endParaRPr/>
          </a:p>
          <a:p>
            <a:pPr indent="-381000" lvl="1" marL="914400" marR="0" rtl="0" algn="l">
              <a:lnSpc>
                <a:spcPct val="100000"/>
              </a:lnSpc>
              <a:spcBef>
                <a:spcPts val="0"/>
              </a:spcBef>
              <a:spcAft>
                <a:spcPts val="0"/>
              </a:spcAft>
              <a:buSzPts val="2400"/>
              <a:buChar char="○"/>
            </a:pPr>
            <a:r>
              <a:rPr lang="en"/>
              <a:t>“Component”, “module”, and “unit” are often used </a:t>
            </a:r>
            <a:r>
              <a:rPr lang="en"/>
              <a:t>interchangeably</a:t>
            </a:r>
            <a:r>
              <a:rPr lang="en"/>
              <a:t>, but are overloaded terms.</a:t>
            </a:r>
            <a:endParaRPr/>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Architectural Elements</a:t>
            </a:r>
            <a:endParaRPr/>
          </a:p>
        </p:txBody>
      </p:sp>
      <p:sp>
        <p:nvSpPr>
          <p:cNvPr id="93" name="Google Shape;93;p15"/>
          <p:cNvSpPr txBox="1"/>
          <p:nvPr>
            <p:ph idx="1" type="body"/>
          </p:nvPr>
        </p:nvSpPr>
        <p:spPr>
          <a:xfrm>
            <a:off x="457200" y="1600200"/>
            <a:ext cx="45504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 element must possess key attributes:</a:t>
            </a:r>
            <a:endParaRPr/>
          </a:p>
          <a:p>
            <a:pPr indent="-381000" lvl="1" marL="914400" marR="0" rtl="0" algn="l">
              <a:lnSpc>
                <a:spcPct val="100000"/>
              </a:lnSpc>
              <a:spcBef>
                <a:spcPts val="0"/>
              </a:spcBef>
              <a:spcAft>
                <a:spcPts val="0"/>
              </a:spcAft>
              <a:buSzPts val="2400"/>
              <a:buChar char="○"/>
            </a:pPr>
            <a:r>
              <a:rPr lang="en"/>
              <a:t>A clearly defined set of </a:t>
            </a:r>
            <a:r>
              <a:rPr b="1" lang="en"/>
              <a:t>responsibilities</a:t>
            </a:r>
            <a:r>
              <a:rPr lang="en"/>
              <a:t>.</a:t>
            </a:r>
            <a:endParaRPr/>
          </a:p>
          <a:p>
            <a:pPr indent="-381000" lvl="1" marL="914400" marR="0" rtl="0" algn="l">
              <a:lnSpc>
                <a:spcPct val="100000"/>
              </a:lnSpc>
              <a:spcBef>
                <a:spcPts val="0"/>
              </a:spcBef>
              <a:spcAft>
                <a:spcPts val="0"/>
              </a:spcAft>
              <a:buSzPts val="2400"/>
              <a:buChar char="○"/>
            </a:pPr>
            <a:r>
              <a:rPr lang="en"/>
              <a:t>A clearly defined </a:t>
            </a:r>
            <a:r>
              <a:rPr b="1" lang="en"/>
              <a:t>boundary</a:t>
            </a:r>
            <a:r>
              <a:rPr lang="en"/>
              <a:t>.</a:t>
            </a:r>
            <a:endParaRPr/>
          </a:p>
          <a:p>
            <a:pPr indent="-381000" lvl="1" marL="914400" marR="0" rtl="0" algn="l">
              <a:lnSpc>
                <a:spcPct val="100000"/>
              </a:lnSpc>
              <a:spcBef>
                <a:spcPts val="0"/>
              </a:spcBef>
              <a:spcAft>
                <a:spcPts val="0"/>
              </a:spcAft>
              <a:buSzPts val="2400"/>
              <a:buChar char="○"/>
            </a:pPr>
            <a:r>
              <a:rPr lang="en"/>
              <a:t>A set of defined </a:t>
            </a:r>
            <a:r>
              <a:rPr b="1" lang="en"/>
              <a:t>interfaces</a:t>
            </a:r>
            <a:r>
              <a:rPr lang="en"/>
              <a:t>.</a:t>
            </a:r>
            <a:endParaRPr/>
          </a:p>
          <a:p>
            <a:pPr indent="-381000" lvl="2" marL="1371600" marR="0" rtl="0" algn="l">
              <a:lnSpc>
                <a:spcPct val="100000"/>
              </a:lnSpc>
              <a:spcBef>
                <a:spcPts val="0"/>
              </a:spcBef>
              <a:spcAft>
                <a:spcPts val="0"/>
              </a:spcAft>
              <a:buSzPts val="2400"/>
              <a:buChar char="■"/>
            </a:pPr>
            <a:r>
              <a:rPr lang="en"/>
              <a:t>Define the services that the element provides to other elements.</a:t>
            </a:r>
            <a:endParaRPr/>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5" name="Google Shape;95;p15"/>
          <p:cNvPicPr preferRelativeResize="0"/>
          <p:nvPr/>
        </p:nvPicPr>
        <p:blipFill>
          <a:blip r:embed="rId3">
            <a:alphaModFix/>
          </a:blip>
          <a:stretch>
            <a:fillRect/>
          </a:stretch>
        </p:blipFill>
        <p:spPr>
          <a:xfrm>
            <a:off x="5007600" y="2203563"/>
            <a:ext cx="3831600" cy="34597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Externally Visible Behavior</a:t>
            </a:r>
            <a:endParaRPr/>
          </a:p>
        </p:txBody>
      </p:sp>
      <p:sp>
        <p:nvSpPr>
          <p:cNvPr id="101" name="Google Shape;101;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a:t>
            </a:r>
            <a:r>
              <a:rPr b="1" lang="en"/>
              <a:t>externally visible behavior</a:t>
            </a:r>
            <a:r>
              <a:rPr lang="en"/>
              <a:t> of a system defines the functional interactions between the system and its environment.</a:t>
            </a:r>
            <a:endParaRPr/>
          </a:p>
          <a:p>
            <a:pPr indent="-381000" lvl="1" marL="914400" marR="0" rtl="0" algn="l">
              <a:lnSpc>
                <a:spcPct val="100000"/>
              </a:lnSpc>
              <a:spcBef>
                <a:spcPts val="0"/>
              </a:spcBef>
              <a:spcAft>
                <a:spcPts val="0"/>
              </a:spcAft>
              <a:buSzPts val="2400"/>
              <a:buChar char="○"/>
            </a:pPr>
            <a:r>
              <a:rPr lang="en"/>
              <a:t>Flow of information in and out of the system.</a:t>
            </a:r>
            <a:endParaRPr/>
          </a:p>
          <a:p>
            <a:pPr indent="-381000" lvl="1" marL="914400" marR="0" rtl="0" algn="l">
              <a:lnSpc>
                <a:spcPct val="100000"/>
              </a:lnSpc>
              <a:spcBef>
                <a:spcPts val="0"/>
              </a:spcBef>
              <a:spcAft>
                <a:spcPts val="0"/>
              </a:spcAft>
              <a:buSzPts val="2400"/>
              <a:buChar char="○"/>
            </a:pPr>
            <a:r>
              <a:rPr lang="en"/>
              <a:t>How the system responds to input.</a:t>
            </a:r>
            <a:endParaRPr/>
          </a:p>
          <a:p>
            <a:pPr indent="-381000" lvl="1" marL="914400" marR="0" rtl="0" algn="l">
              <a:lnSpc>
                <a:spcPct val="100000"/>
              </a:lnSpc>
              <a:spcBef>
                <a:spcPts val="0"/>
              </a:spcBef>
              <a:spcAft>
                <a:spcPts val="0"/>
              </a:spcAft>
              <a:buSzPts val="2400"/>
              <a:buChar char="○"/>
            </a:pPr>
            <a:r>
              <a:rPr lang="en"/>
              <a:t>The defined interfaces available to the outside world.</a:t>
            </a:r>
            <a:endParaRPr/>
          </a:p>
          <a:p>
            <a:pPr indent="-419100" lvl="0" marL="457200" marR="0" rtl="0" algn="l">
              <a:lnSpc>
                <a:spcPct val="100000"/>
              </a:lnSpc>
              <a:spcBef>
                <a:spcPts val="0"/>
              </a:spcBef>
              <a:spcAft>
                <a:spcPts val="0"/>
              </a:spcAft>
              <a:buSzPts val="3000"/>
              <a:buChar char="●"/>
            </a:pPr>
            <a:r>
              <a:rPr lang="en"/>
              <a:t>Can be modeled in architecture as a black box (ignoring any internal information).</a:t>
            </a:r>
            <a:endParaRPr/>
          </a:p>
          <a:p>
            <a:pPr indent="-419100" lvl="0" marL="457200" marR="0" rtl="0" algn="l">
              <a:lnSpc>
                <a:spcPct val="100000"/>
              </a:lnSpc>
              <a:spcBef>
                <a:spcPts val="0"/>
              </a:spcBef>
              <a:spcAft>
                <a:spcPts val="0"/>
              </a:spcAft>
              <a:buSzPts val="3000"/>
              <a:buChar char="●"/>
            </a:pPr>
            <a:r>
              <a:rPr lang="en"/>
              <a:t>Can also be modeled by including how internal state responds to external input.</a:t>
            </a:r>
            <a:endParaRPr/>
          </a:p>
        </p:txBody>
      </p:sp>
      <p:sp>
        <p:nvSpPr>
          <p:cNvPr id="102" name="Google Shape;102;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