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Google Shape;47;g7ab4e1e9c_0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 name="Google Shape;48;g7ab4e1e9c_0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g3fae918c96_0_1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fae918c96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point here is that It is not possible to capture the functional features and quality properties of a complex system in a single comprehensible model that is understandable by and of value to all stakeholders. A monolithic model is hard to understand, unlikely to clearly identify important features, will poorly serve individual stakeholders, and will generally be incomplete, incorrect, and out-of-date. We need to represent complex systems in a way that is manageable and comprehensible, and this is where a tried and true principle comes into play (2-4). A complex system is much more effectively described by using a set of interrelated views, which collectively illustrate its functional features and quality properties and demonstrate that it meets its goals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3" name="Shape 153"/>
        <p:cNvGrpSpPr/>
        <p:nvPr/>
      </p:nvGrpSpPr>
      <p:grpSpPr>
        <a:xfrm>
          <a:off x="0" y="0"/>
          <a:ext cx="0" cy="0"/>
          <a:chOff x="0" y="0"/>
          <a:chExt cx="0" cy="0"/>
        </a:xfrm>
      </p:grpSpPr>
      <p:sp>
        <p:nvSpPr>
          <p:cNvPr id="154" name="Google Shape;154;g3fae918c96_0_1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fae918c96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An architectural view is a way to portray those aspects or elements of the architecture that are relevant to the concerns the view intends to address—and, by implication, the stakeholders for whom those concerns are important. (2) What class(es) of stakeholder is the view aimed at? A view may be narrowly focused on one class of stakeholder or even a specific individual, or it may be aimed at a larger group whose members have varying interests and levels of expertise. (3)</a:t>
            </a:r>
            <a:r>
              <a:rPr lang="en">
                <a:solidFill>
                  <a:schemeClr val="dk1"/>
                </a:solidFill>
              </a:rPr>
              <a:t>What stakeholder concerns is the view intended to address? How much do the stakeholders know about the architectural context and background to these concerns? Those help you set the level and type of detail. </a:t>
            </a:r>
            <a:r>
              <a:rPr lang="en"/>
              <a:t>(4)  based on How much technical understanding these stakeholders have. Lawyers, for example, will be experts in their subject areas but are unlikely to know much about hardware or software, while the reverse may apply to developers. How much do these stakeholders need to know about this aspect of the architecture? For nontechnical stakeholders such as users, how competent are they in understanding its technical details?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g3fae918c96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fae918c96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Views, in practice, are informed by what we call “viewpoints”. It would be hard work if every time you were creating a view of your architecture you had to go back to first principles to define what should go into it. We don’t have to. (1), (2). making available a library of templates and patterns that can be used off the shelf to guide the creation of an architectural view .  (3-5) Architectural viewpoints provide a framework for capturing reusable knowledge that can be used to guide the creation of a particular type of (partial) AD.</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3fae918c96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fae918c96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At various times in this class, we are going to talk about six core viewpoints (list). These broadly fit into three categories</a:t>
            </a:r>
            <a:endParaRPr/>
          </a:p>
          <a:p>
            <a:pPr indent="0" lvl="0" marL="0" rtl="0">
              <a:spcBef>
                <a:spcPts val="0"/>
              </a:spcBef>
              <a:spcAft>
                <a:spcPts val="0"/>
              </a:spcAft>
              <a:buNone/>
            </a:pPr>
            <a:r>
              <a:rPr lang="en"/>
              <a:t>- The Functional, Information, and Concurrency viewpoints characterize the fundamental organization of the system, the software artifacts we are going to create.</a:t>
            </a:r>
            <a:endParaRPr/>
          </a:p>
          <a:p>
            <a:pPr indent="0" lvl="0" marL="0" rtl="0">
              <a:spcBef>
                <a:spcPts val="0"/>
              </a:spcBef>
              <a:spcAft>
                <a:spcPts val="0"/>
              </a:spcAft>
              <a:buNone/>
            </a:pPr>
            <a:r>
              <a:rPr lang="en"/>
              <a:t>- The Development viewpoint exists to support the system’s construction.</a:t>
            </a:r>
            <a:endParaRPr/>
          </a:p>
          <a:p>
            <a:pPr indent="0" lvl="0" marL="0" rtl="0">
              <a:spcBef>
                <a:spcPts val="0"/>
              </a:spcBef>
              <a:spcAft>
                <a:spcPts val="0"/>
              </a:spcAft>
              <a:buNone/>
            </a:pPr>
            <a:r>
              <a:rPr lang="en"/>
              <a:t>- The Deployment and Operational viewpoints characterize the system once in its live environment.</a:t>
            </a:r>
            <a:endParaRPr/>
          </a:p>
          <a:p>
            <a:pPr indent="0" lvl="0" marL="0" rtl="0">
              <a:spcBef>
                <a:spcPts val="0"/>
              </a:spcBef>
              <a:spcAft>
                <a:spcPts val="0"/>
              </a:spcAft>
              <a:buNone/>
            </a:pPr>
            <a:r>
              <a:rPr lang="en"/>
              <a:t>Not all of these will apply to all systems, and some are more important than others. These are also not an exhaustive list of viewpoints - you may need to identify and add others yourself. Let’s talk about each.</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2" name="Shape 182"/>
        <p:cNvGrpSpPr/>
        <p:nvPr/>
      </p:nvGrpSpPr>
      <p:grpSpPr>
        <a:xfrm>
          <a:off x="0" y="0"/>
          <a:ext cx="0" cy="0"/>
          <a:chOff x="0" y="0"/>
          <a:chExt cx="0" cy="0"/>
        </a:xfrm>
      </p:grpSpPr>
      <p:sp>
        <p:nvSpPr>
          <p:cNvPr id="183" name="Google Shape;183;g3fae918c96_0_1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fae918c96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This is what many think of when discussing architecture. It describes the system’s functional elements, their responsibilities, interfaces, and primary interactions. A Functional view is the cornerstone of most ADs and is often the first part of the description that stakeholders try to read. It drives the shape of other system structures such as the information structure, concurrency structure, deployment structure, and so on. It also has a significant impact on the system’s quality properties such as its ability to change, its ability to be secured, and its runtime performance.</a:t>
            </a:r>
            <a:endParaRPr/>
          </a:p>
          <a:p>
            <a:pPr indent="0" lvl="0" marL="0" rtl="0">
              <a:spcBef>
                <a:spcPts val="0"/>
              </a:spcBef>
              <a:spcAft>
                <a:spcPts val="0"/>
              </a:spcAft>
              <a:buNone/>
            </a:pPr>
            <a:r>
              <a:rPr lang="en"/>
              <a:t>(3) Describes the way that the architecture stores, manipulates, manages, distributes, and protects information. The ultimate purpose of virtually any system is to manipulate information in some way, and this viewpoint is how you present a complete but high-level view of static data structure and information flow between elements. The objective of this viewpoint is to answer the big questions around content, structure, ownership, references, and data migration.</a:t>
            </a:r>
            <a:endParaRPr/>
          </a:p>
          <a:p>
            <a:pPr indent="0" lvl="0" marL="0" rtl="0">
              <a:spcBef>
                <a:spcPts val="0"/>
              </a:spcBef>
              <a:spcAft>
                <a:spcPts val="0"/>
              </a:spcAft>
              <a:buNone/>
            </a:pPr>
            <a:r>
              <a:rPr lang="en"/>
              <a:t>(5) Describes the concurrency structure of the system and maps functional elements to processes to identify the parts of the system that can execute concurrently and how this is coordinated and controlled. This requires the creation of models that show the process and thread structures that the system will use and the rprocess communication mechanisms used to coordinate their activities.</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3fae918c96_0_2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fae918c96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Describes the architecture that supports the software development process. This communicates the aspects of the architecture of interest to those stakeholders involved in building, testing, maintaining, and enhancing the system.</a:t>
            </a:r>
            <a:endParaRPr/>
          </a:p>
          <a:p>
            <a:pPr indent="0" lvl="0" marL="0" rtl="0">
              <a:spcBef>
                <a:spcPts val="0"/>
              </a:spcBef>
              <a:spcAft>
                <a:spcPts val="0"/>
              </a:spcAft>
              <a:buNone/>
            </a:pPr>
            <a:r>
              <a:rPr lang="en"/>
              <a:t>(3) Describes the environment the system will be deployed into, including capturing the dependencies the system has on its runtime environment. This view captures the hardware environment that your system needs (primarily the processing nodes, network interconnections, and disk storage facilities required), the technical environment requirements for each element, and the mapping of the software elements to the runtime environment that will execute them. Can be split into physical and software views.</a:t>
            </a:r>
            <a:endParaRPr/>
          </a:p>
          <a:p>
            <a:pPr indent="0" lvl="0" marL="0" rtl="0">
              <a:spcBef>
                <a:spcPts val="0"/>
              </a:spcBef>
              <a:spcAft>
                <a:spcPts val="0"/>
              </a:spcAft>
              <a:buNone/>
            </a:pPr>
            <a:r>
              <a:rPr lang="en"/>
              <a:t>(5) Describes how the system will be used, administered, and supported when it is running in its production environment. For all but the simplest systems, installing, managing, and operating the system is a significant task that must be considered and planned at design time. The goal of the this viewpoint is to address the operational concerns of the stakeholders and to identify solutions that address these.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g3fae918c96_0_2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fae918c96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We will talk about each of these in more detail as we go along, but let’s bring this together and show some examples. We have a statistics processing application. (go over) Not too complicated, but there are some places where we can get in trouble.</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3" name="Shape 203"/>
        <p:cNvGrpSpPr/>
        <p:nvPr/>
      </p:nvGrpSpPr>
      <p:grpSpPr>
        <a:xfrm>
          <a:off x="0" y="0"/>
          <a:ext cx="0" cy="0"/>
          <a:chOff x="0" y="0"/>
          <a:chExt cx="0" cy="0"/>
        </a:xfrm>
      </p:grpSpPr>
      <p:sp>
        <p:nvSpPr>
          <p:cNvPr id="204" name="Google Shape;204;g3fae918c96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fae918c96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 is our first stab at this. Now, this doesn’t look too bad, but it also doesn’t tell us a lot about how this is supposed to work. What information do we store? Are these all of the subsysytems in the code? Do any elements of this code operate in parallel? We need more information to build this system. This is where viewpoints come into play.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3fae918c96_0_2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fae918c96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we can get a deeper view of the code architecture itself (go over). We can add annotations to explain elements and how they relate (point out)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9" name="Shape 219"/>
        <p:cNvGrpSpPr/>
        <p:nvPr/>
      </p:nvGrpSpPr>
      <p:grpSpPr>
        <a:xfrm>
          <a:off x="0" y="0"/>
          <a:ext cx="0" cy="0"/>
          <a:chOff x="0" y="0"/>
          <a:chExt cx="0" cy="0"/>
        </a:xfrm>
      </p:grpSpPr>
      <p:sp>
        <p:nvSpPr>
          <p:cNvPr id="220" name="Google Shape;220;g3fae918c96_0_2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fae918c9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Now, let’s look at the information being stored. (users can make deductions,these have different states, can divide up. Different stored info that relates (go over mapping)</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Google Shape;53;g3fae918c9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3fae918c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In the first lecture, I offered this</a:t>
            </a:r>
            <a:r>
              <a:rPr lang="en"/>
              <a:t> framing device for the class - these three pillars of architectural design -  structure I’m going to use this semester to present information. </a:t>
            </a:r>
            <a:endParaRPr/>
          </a:p>
          <a:p>
            <a:pPr indent="0" lvl="0" marL="0" rtl="0">
              <a:spcBef>
                <a:spcPts val="0"/>
              </a:spcBef>
              <a:spcAft>
                <a:spcPts val="0"/>
              </a:spcAft>
              <a:buNone/>
            </a:pPr>
            <a:r>
              <a:rPr lang="en"/>
              <a:t>Stakeholders are the people for whom we build systems. A key part of your role as an architect is knowing how to work with stakeholders in order to create an architecture that meets their complex, overlapping, and</a:t>
            </a:r>
            <a:br>
              <a:rPr lang="en"/>
            </a:br>
            <a:r>
              <a:rPr lang="en"/>
              <a:t>conflicting needs. Viewpoints are an approach to structuring the architecture process and description, based on the principle of separation of concerns. Viewpoints guide the creation of an architecture, by taking on a particular view and ignoring other elements until necessary. Perspectives are a complementary concept to viewpoints that focus on cross-viewpoint quality properties rather than architectural structures, and (3)</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7" name="Shape 227"/>
        <p:cNvGrpSpPr/>
        <p:nvPr/>
      </p:nvGrpSpPr>
      <p:grpSpPr>
        <a:xfrm>
          <a:off x="0" y="0"/>
          <a:ext cx="0" cy="0"/>
          <a:chOff x="0" y="0"/>
          <a:chExt cx="0" cy="0"/>
        </a:xfrm>
      </p:grpSpPr>
      <p:sp>
        <p:nvSpPr>
          <p:cNvPr id="228" name="Google Shape;228;g3fae918c96_0_26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fae918c9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Fuctional diagram does not capture the whole picture of how these components interact during runtime, the concurrency view helps fill this in by illustrating what processes and threads interact and how. (go over) - see annotations again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5" name="Shape 235"/>
        <p:cNvGrpSpPr/>
        <p:nvPr/>
      </p:nvGrpSpPr>
      <p:grpSpPr>
        <a:xfrm>
          <a:off x="0" y="0"/>
          <a:ext cx="0" cy="0"/>
          <a:chOff x="0" y="0"/>
          <a:chExt cx="0" cy="0"/>
        </a:xfrm>
      </p:grpSpPr>
      <p:sp>
        <p:nvSpPr>
          <p:cNvPr id="236" name="Google Shape;236;g3fae918c96_0_27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fae918c96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Helps detail how we will build the system (go over) - libraries, platforms, how these help support the project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3fae918c96_0_2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fae918c9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What does the environment look like where we put the system out? The deployment view lays out hardware constraints, software constraints, and how entities interact in practice (go over)</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Google Shape;252;g3fae918c96_0_2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fae918c96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 over) slides clearly old - internet explorer 6 - wow. Still get the idea.</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9" name="Shape 259"/>
        <p:cNvGrpSpPr/>
        <p:nvPr/>
      </p:nvGrpSpPr>
      <p:grpSpPr>
        <a:xfrm>
          <a:off x="0" y="0"/>
          <a:ext cx="0" cy="0"/>
          <a:chOff x="0" y="0"/>
          <a:chExt cx="0" cy="0"/>
        </a:xfrm>
      </p:grpSpPr>
      <p:sp>
        <p:nvSpPr>
          <p:cNvPr id="260" name="Google Shape;260;g3fae918c96_0_2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fae918c96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The operational view lays out how we plan to use, deploy, manage, and maintain the system. These fragments show aspects of that (go over)</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g3fae918c96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fae918c9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(1) In a relatively unstructured activity like architecture definition, the idea of the viewpoint is very appealing. If we can define a standard approach, a standard language, and even a standard metamodel for describing different aspects of a system, stakeholders can understand any AD that conforms to these standards once familiar with them. </a:t>
            </a:r>
            <a:endParaRPr/>
          </a:p>
          <a:p>
            <a:pPr indent="0" lvl="0" marL="0" rtl="0">
              <a:spcBef>
                <a:spcPts val="0"/>
              </a:spcBef>
              <a:spcAft>
                <a:spcPts val="0"/>
              </a:spcAft>
              <a:buNone/>
            </a:pPr>
            <a:r>
              <a:rPr lang="en"/>
              <a:t>(3) Describing many aspects of the system via a single representation can cloud communication and, more seriously, can result in independent aspects of the system becoming intertwined in the model. Separating different models of a system into distinct (but related) descriptions helps the design, analysis, and communication processes by allowing you to focus on each aspect separately and abstracting unimportant details. Dealing simultaneously with all of the aspects of a large system can result in overwhelming complexity that no one person can possibly handle. By treating each significant aspect of a system separately, the architect can focus on each in turn and so help conquer the complexity resulting from their combination.</a:t>
            </a:r>
            <a:endParaRPr/>
          </a:p>
          <a:p>
            <a:pPr indent="0" lvl="0" marL="0" rtl="0">
              <a:spcBef>
                <a:spcPts val="0"/>
              </a:spcBef>
              <a:spcAft>
                <a:spcPts val="0"/>
              </a:spcAft>
              <a:buNone/>
            </a:pPr>
            <a:r>
              <a:rPr lang="en"/>
              <a:t>(5) The concerns of each stakeholder are typically quite different, and communicating effectively with the various stakeholders is challenging. Viewpoints can help. Different stakeholder groups can be guided quickly to different parts of the AD based on their particular concerns, and each view can be presented using language and notation appropriate to the knowledge and concerns of the intended target.</a:t>
            </a:r>
            <a:endParaRPr/>
          </a:p>
          <a:p>
            <a:pPr indent="0" lvl="0" marL="0" rtl="0">
              <a:spcBef>
                <a:spcPts val="0"/>
              </a:spcBef>
              <a:spcAft>
                <a:spcPts val="0"/>
              </a:spcAft>
              <a:buNone/>
            </a:pPr>
            <a:r>
              <a:rPr lang="en"/>
              <a:t>(7) The AD is the foundation of the system design. By separating out into different views those aspects of the system that are particularly important to the development team, you help ensure that the right system gets built, that important details are captured, and that nothing from the requirements is forgotten.</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5" name="Shape 275"/>
        <p:cNvGrpSpPr/>
        <p:nvPr/>
      </p:nvGrpSpPr>
      <p:grpSpPr>
        <a:xfrm>
          <a:off x="0" y="0"/>
          <a:ext cx="0" cy="0"/>
          <a:chOff x="0" y="0"/>
          <a:chExt cx="0" cy="0"/>
        </a:xfrm>
      </p:grpSpPr>
      <p:sp>
        <p:nvSpPr>
          <p:cNvPr id="276" name="Google Shape;276;g3fae918c96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fae918c96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Of course, these are not silver bullets. the use of views and viewpoints won’t solve all of your software architecture problems automatically. Although views make the problem manageable, there are issues you must account for. (1)  Using a lot of views to describe a system inevitably brings consistency problems. There is no good way to automatically cross-check views either, achieving cross-view consistency is an inherently manual process. Later, we will talk about how to handle this. (3) : It is not always obvious which set of views is suitable for describing a particular system. This is influenced by a number of factors, such as the nature and complexity of the architecture, the skills and experience of the stakeholders (and of the architect), and the time available to produce the AD. There really isn’t an easy answer to this problem, other than your own experience and skill and an analysis of the most important concerns that affect your architecture. (5)  When you start to describe your architecture, one temptation is to create a large number of views. This can lead to your architecture being described by many independent models, each in a separate view, making the overall architecture difficult to follow. Each separate view also involves a significant amount of effort to create and maintain. To avoid fragmentation and minimize the overhead of maintaining unnecessary descriptions, you should eliminate views that do not address significant concerns for the system you are building. In some cases, you may also consider creating hybrid views that combine models from a number of views in the viewpoint set. Beware, however, of the combined views becoming difficult to understand and maintain because they address a combination of concerns.</a:t>
            </a:r>
            <a:endParaRPr/>
          </a:p>
          <a:p>
            <a:pPr indent="0" lvl="0" marL="0" rtl="0">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3fae918c96_0_3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fae918c96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3fae918c96_0_5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fae918c96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solidFill>
                  <a:schemeClr val="dk1"/>
                </a:solidFill>
              </a:rPr>
              <a:t>A hospital has recently purchased a small clinic across the city where they will move lengthy outpatient procedures, such as dialysis. The hospital will have to provide meals (breakfast and lunch) to the clinic. The patients should be able to choose their meals using standard hospital meal tickets.</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3fae918c96_0_5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fae918c96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600"/>
              </a:spcBef>
              <a:spcAft>
                <a:spcPts val="0"/>
              </a:spcAft>
              <a:buClr>
                <a:schemeClr val="dk1"/>
              </a:buClr>
              <a:buSzPts val="1100"/>
              <a:buFont typeface="Arial"/>
              <a:buNone/>
            </a:pPr>
            <a:r>
              <a:rPr lang="en">
                <a:solidFill>
                  <a:schemeClr val="dk1"/>
                </a:solidFill>
              </a:rPr>
              <a:t>The hospital and clinic are both connected to the internet. However, the current meal system is antiquated; it is managed with ticket readers and is on the internal network (behind the firewall). In the current system, no authentication or encryption is performed. The volume of traffic will likely be low (anticipated top demand is 30-40 users).</a:t>
            </a:r>
            <a:endParaRPr>
              <a:solidFill>
                <a:schemeClr val="dk1"/>
              </a:solidFill>
            </a:endParaRPr>
          </a:p>
          <a:p>
            <a:pPr indent="0" lvl="0" marL="0" rtl="0">
              <a:spcBef>
                <a:spcPts val="600"/>
              </a:spcBef>
              <a:spcAft>
                <a:spcPts val="0"/>
              </a:spcAft>
              <a:buClr>
                <a:schemeClr val="dk1"/>
              </a:buClr>
              <a:buSzPts val="1100"/>
              <a:buFont typeface="Arial"/>
              <a:buNone/>
            </a:pPr>
            <a:r>
              <a:rPr lang="en">
                <a:solidFill>
                  <a:schemeClr val="dk1"/>
                </a:solidFill>
              </a:rPr>
              <a:t>System functionality: </a:t>
            </a:r>
            <a:endParaRPr>
              <a:solidFill>
                <a:schemeClr val="dk1"/>
              </a:solidFill>
            </a:endParaRPr>
          </a:p>
          <a:p>
            <a:pPr indent="-298450" lvl="0" marL="457200" rtl="0">
              <a:spcBef>
                <a:spcPts val="600"/>
              </a:spcBef>
              <a:spcAft>
                <a:spcPts val="0"/>
              </a:spcAft>
              <a:buClr>
                <a:schemeClr val="dk1"/>
              </a:buClr>
              <a:buSzPts val="1100"/>
              <a:buChar char="●"/>
            </a:pPr>
            <a:r>
              <a:rPr lang="en">
                <a:solidFill>
                  <a:schemeClr val="dk1"/>
                </a:solidFill>
              </a:rPr>
              <a:t>Transmit menu to clinic</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Allow patients to order food</a:t>
            </a:r>
            <a:endParaRPr>
              <a:solidFill>
                <a:schemeClr val="dk1"/>
              </a:solidFill>
            </a:endParaRPr>
          </a:p>
          <a:p>
            <a:pPr indent="-298450" lvl="0" marL="457200" rtl="0">
              <a:spcBef>
                <a:spcPts val="0"/>
              </a:spcBef>
              <a:spcAft>
                <a:spcPts val="0"/>
              </a:spcAft>
              <a:buClr>
                <a:schemeClr val="dk1"/>
              </a:buClr>
              <a:buSzPts val="1100"/>
              <a:buChar char="●"/>
            </a:pPr>
            <a:r>
              <a:rPr lang="en">
                <a:solidFill>
                  <a:schemeClr val="dk1"/>
                </a:solidFill>
              </a:rPr>
              <a:t>Deliver food to clinic</a:t>
            </a:r>
            <a:endParaRPr>
              <a:solidFill>
                <a:schemeClr val="dk1"/>
              </a:solidFill>
            </a:endParaRPr>
          </a:p>
          <a:p>
            <a:pPr indent="0" lvl="0" marL="0" rtl="0">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Google Shape;60;g3f8bf40d0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f8bf40d0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g3fae918c96_0_5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fae918c96_0_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1" name="Shape 311"/>
        <p:cNvGrpSpPr/>
        <p:nvPr/>
      </p:nvGrpSpPr>
      <p:grpSpPr>
        <a:xfrm>
          <a:off x="0" y="0"/>
          <a:ext cx="0" cy="0"/>
          <a:chOff x="0" y="0"/>
          <a:chExt cx="0" cy="0"/>
        </a:xfrm>
      </p:grpSpPr>
      <p:sp>
        <p:nvSpPr>
          <p:cNvPr id="312" name="Google Shape;312;g3fae918c96_0_5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fae918c96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3fae918c96_0_5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fae918c96_0_5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Here’s something you might not have considered. (go over) Always think outside of the box.</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7" name="Shape 327"/>
        <p:cNvGrpSpPr/>
        <p:nvPr/>
      </p:nvGrpSpPr>
      <p:grpSpPr>
        <a:xfrm>
          <a:off x="0" y="0"/>
          <a:ext cx="0" cy="0"/>
          <a:chOff x="0" y="0"/>
          <a:chExt cx="0" cy="0"/>
        </a:xfrm>
      </p:grpSpPr>
      <p:sp>
        <p:nvSpPr>
          <p:cNvPr id="328" name="Google Shape;328;g3fae918c96_0_5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3fae918c96_0_5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3fae918c96_0_3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fae918c96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solidFill>
                  <a:schemeClr val="dk1"/>
                </a:solidFill>
              </a:rPr>
              <a:t>what a system does is only part of the story and that how the system provides its services often has a huge impact on the perceptions that stakeholders have of it. (rest)  Designing a system that exhibits acceptable quality properties is a crucial part of your role as an architect.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3fae918c96_0_3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3fae918c96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6" name="Shape 346"/>
        <p:cNvGrpSpPr/>
        <p:nvPr/>
      </p:nvGrpSpPr>
      <p:grpSpPr>
        <a:xfrm>
          <a:off x="0" y="0"/>
          <a:ext cx="0" cy="0"/>
          <a:chOff x="0" y="0"/>
          <a:chExt cx="0" cy="0"/>
        </a:xfrm>
      </p:grpSpPr>
      <p:sp>
        <p:nvSpPr>
          <p:cNvPr id="347" name="Google Shape;347;g3fae918c96_0_3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fae918c96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3fae918c96_0_3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3fae918c9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Security is clearly a vital aspect of most architectures. It has always been important to be able to restrict access to data or functionality to appropriate classes of users, and everything is online now. You need both good external and internal security. If some of your systems are exposed to the wider world, they are vulnerable to attack - they WILL be attacked-  and the consequences of a breach can be disastrous.  You may be surprised,then, that I didn’t list a Security viewpoint earlier. Well, this is because security impacts all viewpoints, and needs to be addressed at multiple levels. From the Functional viewpoint, the system needs the ability to identify and authenticate its users (internal and external, human and mechanical). Security processes should be effective but unobtrusive, and any external processes exposed to the outside world need to be resilient to attack. From the Information viewpoint, the system must be able to control different classes of access to information (read, insert, update, delete). The system may need to apply these controls at varying levels of granularity (e.g., defining object-level security within a database). From the Operational viewpoint, the system must be able to maintain and distribute secret information (e.g., keys and passwords) and must be up-to-date with the latest security updates and patches. When we consider the system from the Development, Concurrency, and Deployment viewpoints, we’ll probably also find aspects there as well that impact security. So our overall qualtiy goal - “the system must be secure” - actually breaks down across the viewpoints into more specific criteria.</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3fae918c96_0_39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3fae918c96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Achieving quality goals is a cross-cutting aspect of the architecture definition process and is likely to impact all of the different structures that make up your architecture. This means that achieving your quality goals is likely to affect all of the viewpoints in your architectural description. We need a better way to ensure that our architecture exhibits the quality properties required of it and to organize our knowledge about quality properties when designing the architecture. In order to do this, we use architectural perspectives. A architectural perspective is analogous to a viewpoint, but rather than addressing a type of architectural structure, a perspective addresses a particular quality property (such as performance, security, or availability) and looks at how it affects each viewpoint. An architectural perspective is a collection of activities, tactics, and guidelines that are used to ensure that a system exhibits a particular set of related quality properties that require consideration across a number of the system’s architectural views. With perspectives, we are trying to systematize what a good architect does—understand the quality properties; assess the architectural models to ensure that the architecture exhibits the properties; identify, tests, and select architectural tactics to address cases when the architecture is lacking; and so on.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3fae918c96_0_37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fae918c96_0_3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 The key point is that you apply each relevant perspective to some or all of the views in order to address that perspective’s system-wide quality property concerns. The architectural views contain the description of the architecture, while the perspectives guide you through the process of analyzing and modifying your architecture to make sure it exhibits a particular quality property.  every perspective can be applied to every view (the relationship between perspectives and views is many-to-many), in practice, because of time constraints, you usually apply only some of the perspectives to some of the views. </a:t>
            </a:r>
            <a:endParaRPr/>
          </a:p>
          <a:p>
            <a:pPr indent="0" lvl="0" marL="0" rtl="0">
              <a:spcBef>
                <a:spcPts val="0"/>
              </a:spcBef>
              <a:spcAft>
                <a:spcPts val="0"/>
              </a:spcAft>
              <a:buNone/>
            </a:pPr>
            <a:r>
              <a:rPr lang="en"/>
              <a:t>-  think of a two-dimensional grid, with views along one axis and perspectives along another. Each rectangle in the grid represents the application of a perspective to a view, and the contents of the rectangle define the important qualities and concerns at that intersection. When you apply the Security perspective to the Information view, it guides the design of your architecture so that, for example, it includes appropriate data access control and data ownership. When you apply the Security perspective to the Information view, it guides the design of your architecture so that, for example, it includes appropriate data access control and data ownership. When you apply the Evolution perspective to the Functional view, it guides the design of your architecture so that, for example, you consider the types of changes that will be required and build in the right level of flexibility.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Google Shape;67;g3f8bf40d06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f8bf40d0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(discussion) what entails a good design?</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g3fae918c96_0_3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fae918c96_0_3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Going back to our example of security,if we’ve decided on a candidate architecture for your system and captured it as a set of views, we can then apply the Security perspective in order to ensure that the system meets its security requirements. To apply this perspective, you would perform a number of activities, as listed in the perspective’s definition, (go over). The result would typically be some changes to your candidate architecture. You might decide to partition the system differently in order to easily restrict access to parts of it. This would affect your Functional view. You might introduce new hardware and software to limit access or to add additional guarantees (such as encryption). You would need to add these new elements to your Deployment view to define where they fit, and you might need to update the Development view to define how these new elements should be used. You might identify new operational procedures to support certificate management or modify existing procedures to ensure security (e.g., handling backups of sensitive data). These procedural changes will modify the Operational view. Applying the Security perspective has not resulted in a new security view but has identified a number of modifications to your existing views that help address your stakeholder’s security concerns.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5" name="Shape 385"/>
        <p:cNvGrpSpPr/>
        <p:nvPr/>
      </p:nvGrpSpPr>
      <p:grpSpPr>
        <a:xfrm>
          <a:off x="0" y="0"/>
          <a:ext cx="0" cy="0"/>
          <a:chOff x="0" y="0"/>
          <a:chExt cx="0" cy="0"/>
        </a:xfrm>
      </p:grpSpPr>
      <p:sp>
        <p:nvSpPr>
          <p:cNvPr id="386" name="Google Shape;386;g3fae918c96_0_4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7" name="Google Shape;387;g3fae918c96_0_4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Bring in, discuss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5" name="Shape 395"/>
        <p:cNvGrpSpPr/>
        <p:nvPr/>
      </p:nvGrpSpPr>
      <p:grpSpPr>
        <a:xfrm>
          <a:off x="0" y="0"/>
          <a:ext cx="0" cy="0"/>
          <a:chOff x="0" y="0"/>
          <a:chExt cx="0" cy="0"/>
        </a:xfrm>
      </p:grpSpPr>
      <p:sp>
        <p:nvSpPr>
          <p:cNvPr id="396" name="Google Shape;396;g3fae918c96_0_4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fae918c96_0_4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Backups, hiding names</a:t>
            </a:r>
            <a:endParaRPr/>
          </a:p>
          <a:p>
            <a:pPr indent="0" lvl="0" marL="0" rtl="0">
              <a:spcBef>
                <a:spcPts val="0"/>
              </a:spcBef>
              <a:spcAft>
                <a:spcPts val="0"/>
              </a:spcAft>
              <a:buNone/>
            </a:pPr>
            <a:r>
              <a:rPr lang="en"/>
              <a:t>Bring in, discuss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g3fae918c96_0_4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3fae918c96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Bribery, network attacks</a:t>
            </a:r>
            <a:endParaRPr/>
          </a:p>
          <a:p>
            <a:pPr indent="0" lvl="0" marL="0" rtl="0">
              <a:spcBef>
                <a:spcPts val="0"/>
              </a:spcBef>
              <a:spcAft>
                <a:spcPts val="0"/>
              </a:spcAft>
              <a:buNone/>
            </a:pPr>
            <a:r>
              <a:rPr lang="en"/>
              <a:t>Bring in, discuss</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3fae918c96_0_46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fae918c96_0_4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3fae918c96_0_5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fae918c96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3fae918c96_0_5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fae918c96_0_5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7" name="Shape 437"/>
        <p:cNvGrpSpPr/>
        <p:nvPr/>
      </p:nvGrpSpPr>
      <p:grpSpPr>
        <a:xfrm>
          <a:off x="0" y="0"/>
          <a:ext cx="0" cy="0"/>
          <a:chOff x="0" y="0"/>
          <a:chExt cx="0" cy="0"/>
        </a:xfrm>
      </p:grpSpPr>
      <p:sp>
        <p:nvSpPr>
          <p:cNvPr id="438" name="Google Shape;438;g3fae918c96_0_5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fae918c96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4" name="Shape 444"/>
        <p:cNvGrpSpPr/>
        <p:nvPr/>
      </p:nvGrpSpPr>
      <p:grpSpPr>
        <a:xfrm>
          <a:off x="0" y="0"/>
          <a:ext cx="0" cy="0"/>
          <a:chOff x="0" y="0"/>
          <a:chExt cx="0" cy="0"/>
        </a:xfrm>
      </p:grpSpPr>
      <p:sp>
        <p:nvSpPr>
          <p:cNvPr id="445" name="Google Shape;445;g3fae918c96_0_4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3fae918c96_0_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Applying a perspective to a view can lead to insights, improvements, and artifacts. (1-2) Applying the Security perspective - going through that activity on the last slide, for instance- might reveal the existence of significant security threats that are not countered by the system in its current form. You would then need to understand these threats, understand what the risks are, and understand the impact these risks have on your architecture.</a:t>
            </a:r>
            <a:endParaRPr/>
          </a:p>
          <a:p>
            <a:pPr indent="0" lvl="0" marL="0" rtl="0">
              <a:spcBef>
                <a:spcPts val="0"/>
              </a:spcBef>
              <a:spcAft>
                <a:spcPts val="0"/>
              </a:spcAft>
              <a:buNone/>
            </a:pPr>
            <a:r>
              <a:rPr lang="en"/>
              <a:t>If applying the perspective tells you that the architecture will not meet one of its quality properties, the architecture needs to be improved. In this case, you may need to change an existing model in the view, create additional models to further develop the content of the view, or perhaps do both of these. Take the performance property. Applying the Performance perspective to your Deployment view might demonstrate that you need to replicate the application servers to be capable of scaling to meet expected demand. This could lead to a change to the Deployment model to show several servers instead of one and possible changes to the Functional or Information views to support this load balancing.</a:t>
            </a:r>
            <a:endParaRPr/>
          </a:p>
          <a:p>
            <a:pPr indent="0" lvl="0" marL="0" rtl="0">
              <a:spcBef>
                <a:spcPts val="0"/>
              </a:spcBef>
              <a:spcAft>
                <a:spcPts val="0"/>
              </a:spcAft>
              <a:buNone/>
            </a:pPr>
            <a:r>
              <a:rPr lang="en"/>
              <a:t>Some of the models and other deliverables created as a result of applying a perspective will have significant lasting value and are important supporting architectural information. We call those artifacts. Applying the Location perspective to your Deployment view might result in a spreadsheet that models the physical network to show that there is sufficient bandwidth and capacity for the expected traffic. This is useful and is likely to be needed in the future to investigate the impact of changes to the system or the network. You should retain and reference this artifact from the AD.</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3fae918c96_0_5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3fae918c96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Applying perspectives to a view benefits your AD in several ways. The perspective provides common conventions, measurements, or even a language you can use to describe the system’s qualities. For example, the Performance perspective defines standardized measures such as response time, throughput, latency, and so forth, as well as how they are specified and captured. The perspective defines concerns that guide architectural decision making to ensure that the architecture will exhibit the qualities considered by the perspective. For example, the Performance perspective defines standard concerns such as response time, throughput, and predictability. The perspective describes how you can validate the architecture to demonstrate that it meets its requirements across each view. For example, the Performance perspective describes how to construct simulations to predict expected performance under a given load. The perspective may offer recognized solutions to common problems, helping to share knowledge across projects. For example, the Performance perspective describes how hardware devices may be multiplexed to improve throughput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3fae918c96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fae918c9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When you start designing the architecture of your system, you will find that you have a whole lot of difficult architectural questions to answer, and very few clear, provided answers. (go over) You eventually need to answer all of these, but how do you do this? Simultaneously? A common temptation—one you should strongly avoid—is to try to answer all of these questions by means of a single all-encompassing model.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g3fae918c96_0_5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3fae918c96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Each perspective addresses a single, closely related set of quality property concerns. There will often be conflicts between the solutions suggested by different perspectives (e.g., a highly evolvable system may be less efficient, and thus less performant, than a less flexible one). An important part of your role is to balance competing needs. The stakeholder concerns and priorities are different for every system, so the degree to which you should consider each perspective varies considerably. Perspectives contain established, general advice for ensuring a system exhibits certain quality properties. However, every situation is different, and it is important that you think about the advice and its relevance to your situation and then apply it appropriately.</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Google Shape;466;g3fae918c96_0_5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7" name="Google Shape;467;g3fae918c96_0_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Google Shape;473;g3fae918c96_0_5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fae918c96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Google Shape;480;g7ab4e1e9c_12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7ab4e1e9c_1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(read)</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Google Shape;487;g3fb42f8cb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fb42f8c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ab4e1e9c_11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7ab4e1e9c_11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 This sort of model is exactly what we want to avoid. Now, this isn’t an actual software architecture - this is actually a mapping of concepts from the military describing the Afghan operaition theater. But, this is pretty much what happens when you try to model too many concepts at once, where you will probably use a mixture of formal and informal notations to describe a number of aspects of the system on one huge sheet of paper: the functional structure, software layering, concurrency, intercomponent communication, physical deployment environment, etc and so forth.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6" name="Shape 86"/>
        <p:cNvGrpSpPr/>
        <p:nvPr/>
      </p:nvGrpSpPr>
      <p:grpSpPr>
        <a:xfrm>
          <a:off x="0" y="0"/>
          <a:ext cx="0" cy="0"/>
          <a:chOff x="0" y="0"/>
          <a:chExt cx="0" cy="0"/>
        </a:xfrm>
      </p:grpSpPr>
      <p:sp>
        <p:nvSpPr>
          <p:cNvPr id="87" name="Google Shape;87;g3fae918c96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fae918c9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This is an easy trap to fall into. Let’s go back to an example from the first class - an airline reservation system. Although the system is conceptually fairly simple, in practice some aspects of this system make it very complicated. (go over).</a:t>
            </a:r>
            <a:endParaRPr/>
          </a:p>
          <a:p>
            <a:pPr indent="0" lvl="0" marL="0" rtl="0">
              <a:spcBef>
                <a:spcPts val="0"/>
              </a:spcBef>
              <a:spcAft>
                <a:spcPts val="0"/>
              </a:spcAft>
              <a:buNone/>
            </a:pPr>
            <a:r>
              <a:rPr lang="en"/>
              <a:t>After some discussion, the architect draws up a first-cut architecture for the system, which attempts to represent all of its important aspects in a single diagram.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3" name="Shape 93"/>
        <p:cNvGrpSpPr/>
        <p:nvPr/>
      </p:nvGrpSpPr>
      <p:grpSpPr>
        <a:xfrm>
          <a:off x="0" y="0"/>
          <a:ext cx="0" cy="0"/>
          <a:chOff x="0" y="0"/>
          <a:chExt cx="0" cy="0"/>
        </a:xfrm>
      </p:grpSpPr>
      <p:sp>
        <p:nvSpPr>
          <p:cNvPr id="94" name="Google Shape;94;g3fae918c96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fae918c96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So, what went wrong here?</a:t>
            </a:r>
            <a:endParaRPr/>
          </a:p>
          <a:p>
            <a:pPr indent="0" lvl="0" marL="0" rtl="0">
              <a:spcBef>
                <a:spcPts val="0"/>
              </a:spcBef>
              <a:spcAft>
                <a:spcPts val="0"/>
              </a:spcAft>
              <a:buNone/>
            </a:pPr>
            <a:r>
              <a:rPr lang="en"/>
              <a:t>-  This model includes the full range of data entry devices (including various dumb terminals, desktop PCs, and wireless devices)</a:t>
            </a:r>
            <a:endParaRPr/>
          </a:p>
          <a:p>
            <a:pPr indent="0" lvl="0" marL="0" rtl="0">
              <a:spcBef>
                <a:spcPts val="0"/>
              </a:spcBef>
              <a:spcAft>
                <a:spcPts val="0"/>
              </a:spcAft>
              <a:buNone/>
            </a:pPr>
            <a:r>
              <a:rPr lang="en"/>
              <a:t>-  the multiple physical systems on which data is stored or replicated data is maintained are included</a:t>
            </a:r>
            <a:endParaRPr/>
          </a:p>
          <a:p>
            <a:pPr indent="0" lvl="0" marL="0" rtl="0">
              <a:spcBef>
                <a:spcPts val="0"/>
              </a:spcBef>
              <a:spcAft>
                <a:spcPts val="0"/>
              </a:spcAft>
              <a:buNone/>
            </a:pPr>
            <a:r>
              <a:rPr lang="en"/>
              <a:t>-  some of the printing devices that must be supported (the model does not cover remote printing because it is done at a separate facility).</a:t>
            </a:r>
            <a:endParaRPr/>
          </a:p>
          <a:p>
            <a:pPr indent="0" lvl="0" marL="0" rtl="0">
              <a:spcBef>
                <a:spcPts val="0"/>
              </a:spcBef>
              <a:spcAft>
                <a:spcPts val="0"/>
              </a:spcAft>
              <a:buNone/>
            </a:pPr>
            <a:r>
              <a:rPr lang="en"/>
              <a:t>- . The model is heavily annotated with text to indicate, for example, where multilanguage support is required and where data must be audited, archived, or analyzed to support regulatory requirements.</a:t>
            </a:r>
            <a:endParaRPr/>
          </a:p>
          <a:p>
            <a:pPr indent="0" lvl="0" marL="0" rtl="0">
              <a:spcBef>
                <a:spcPts val="0"/>
              </a:spcBef>
              <a:spcAft>
                <a:spcPts val="0"/>
              </a:spcAft>
              <a:buNone/>
            </a:pPr>
            <a:r>
              <a:rPr lang="en"/>
              <a:t>- However, no details of the network interfaces between the different components are included—these are abstracted out into a network icon because these are so complex. (In fact, the network design is probably the most complicated aspect of the architecture, requiring support for a number of different and largely incompatible network protocols, routing over public and private networks, synchronous and asynchronous interactions, and varying levels of service reliability and availability.) Furthermore, the model does not address any of the implications of having the same data distributed around multiple systems.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9" name="Shape 139"/>
        <p:cNvGrpSpPr/>
        <p:nvPr/>
      </p:nvGrpSpPr>
      <p:grpSpPr>
        <a:xfrm>
          <a:off x="0" y="0"/>
          <a:ext cx="0" cy="0"/>
          <a:chOff x="0" y="0"/>
          <a:chExt cx="0" cy="0"/>
        </a:xfrm>
      </p:grpSpPr>
      <p:sp>
        <p:nvSpPr>
          <p:cNvPr id="140" name="Google Shape;140;g3fae918c96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fae918c9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a:spcBef>
                <a:spcPts val="0"/>
              </a:spcBef>
              <a:spcAft>
                <a:spcPts val="0"/>
              </a:spcAft>
              <a:buNone/>
            </a:pPr>
            <a:r>
              <a:rPr lang="en"/>
              <a:t>Because it is so complex and tries to address a too many concerns in the same diagram, the model fails to please any of the stakeholders. The users find it too difficult to understand (particularly because of the large number of physical hardware components represented). The systems engineers, on the other hand, tend to disregard it because of the detail that is left out, such as the network topology. The legal team members can’t use it to satisfy themselves that the regulatory aspects will be adequately handled, and the sponsor finds it completely incomprehensible.</a:t>
            </a:r>
            <a:endParaRPr/>
          </a:p>
          <a:p>
            <a:pPr indent="0" lvl="0" marL="0" rtl="0">
              <a:spcBef>
                <a:spcPts val="0"/>
              </a:spcBef>
              <a:spcAft>
                <a:spcPts val="0"/>
              </a:spcAft>
              <a:buNone/>
            </a:pPr>
            <a:r>
              <a:rPr lang="en"/>
              <a:t>Furthermore, you are going to spend an inordinate amount of time keeping it up-to-date—every time a new type of data entry device or printer is discussed,  the diagram needs to be updated. Because of these problems, the diagram soon becomes obsolete and is eventually forgotten. Unfortunately, the issues that the model fails to address do not disappear and thus cause many problems and delays during the implementation and the early stages of live operation.</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46914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1" name="Google Shape;11;p2"/>
          <p:cNvCxnSpPr/>
          <p:nvPr/>
        </p:nvCxnSpPr>
        <p:spPr>
          <a:xfrm>
            <a:off x="0" y="4662140"/>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2" name="Google Shape;12;p2"/>
          <p:cNvSpPr txBox="1"/>
          <p:nvPr>
            <p:ph type="ctrTitle"/>
          </p:nvPr>
        </p:nvSpPr>
        <p:spPr>
          <a:xfrm>
            <a:off x="685800" y="2490375"/>
            <a:ext cx="7772400" cy="2198400"/>
          </a:xfrm>
          <a:prstGeom prst="rect">
            <a:avLst/>
          </a:prstGeom>
        </p:spPr>
        <p:txBody>
          <a:bodyPr anchorCtr="0" anchor="b" bIns="91425" lIns="91425" spcFirstLastPara="1" rIns="91425" wrap="square" tIns="91425"/>
          <a:lstStyle>
            <a:lvl1pPr lvl="0">
              <a:spcBef>
                <a:spcPts val="0"/>
              </a:spcBef>
              <a:spcAft>
                <a:spcPts val="0"/>
              </a:spcAft>
              <a:buSzPts val="7200"/>
              <a:buNone/>
              <a:defRPr sz="7200"/>
            </a:lvl1pPr>
            <a:lvl2pPr lvl="1">
              <a:spcBef>
                <a:spcPts val="0"/>
              </a:spcBef>
              <a:spcAft>
                <a:spcPts val="0"/>
              </a:spcAft>
              <a:buSzPts val="7200"/>
              <a:buNone/>
              <a:defRPr sz="7200"/>
            </a:lvl2pPr>
            <a:lvl3pPr lvl="2">
              <a:spcBef>
                <a:spcPts val="0"/>
              </a:spcBef>
              <a:spcAft>
                <a:spcPts val="0"/>
              </a:spcAft>
              <a:buSzPts val="7200"/>
              <a:buNone/>
              <a:defRPr sz="7200"/>
            </a:lvl3pPr>
            <a:lvl4pPr lvl="3">
              <a:spcBef>
                <a:spcPts val="0"/>
              </a:spcBef>
              <a:spcAft>
                <a:spcPts val="0"/>
              </a:spcAft>
              <a:buSzPts val="7200"/>
              <a:buNone/>
              <a:defRPr sz="7200"/>
            </a:lvl4pPr>
            <a:lvl5pPr lvl="4">
              <a:spcBef>
                <a:spcPts val="0"/>
              </a:spcBef>
              <a:spcAft>
                <a:spcPts val="0"/>
              </a:spcAft>
              <a:buSzPts val="7200"/>
              <a:buNone/>
              <a:defRPr sz="7200"/>
            </a:lvl5pPr>
            <a:lvl6pPr lvl="5">
              <a:spcBef>
                <a:spcPts val="0"/>
              </a:spcBef>
              <a:spcAft>
                <a:spcPts val="0"/>
              </a:spcAft>
              <a:buSzPts val="7200"/>
              <a:buNone/>
              <a:defRPr sz="7200"/>
            </a:lvl6pPr>
            <a:lvl7pPr lvl="6">
              <a:spcBef>
                <a:spcPts val="0"/>
              </a:spcBef>
              <a:spcAft>
                <a:spcPts val="0"/>
              </a:spcAft>
              <a:buSzPts val="7200"/>
              <a:buNone/>
              <a:defRPr sz="7200"/>
            </a:lvl7pPr>
            <a:lvl8pPr lvl="7">
              <a:spcBef>
                <a:spcPts val="0"/>
              </a:spcBef>
              <a:spcAft>
                <a:spcPts val="0"/>
              </a:spcAft>
              <a:buSzPts val="7200"/>
              <a:buNone/>
              <a:defRPr sz="7200"/>
            </a:lvl8pPr>
            <a:lvl9pPr lvl="8">
              <a:spcBef>
                <a:spcPts val="0"/>
              </a:spcBef>
              <a:spcAft>
                <a:spcPts val="0"/>
              </a:spcAft>
              <a:buSzPts val="7200"/>
              <a:buNone/>
              <a:defRPr sz="7200"/>
            </a:lvl9pPr>
          </a:lstStyle>
          <a:p/>
        </p:txBody>
      </p:sp>
      <p:sp>
        <p:nvSpPr>
          <p:cNvPr id="13" name="Google Shape;13;p2"/>
          <p:cNvSpPr txBox="1"/>
          <p:nvPr>
            <p:ph idx="1" type="subTitle"/>
          </p:nvPr>
        </p:nvSpPr>
        <p:spPr>
          <a:xfrm>
            <a:off x="685800" y="4836036"/>
            <a:ext cx="7772400" cy="1032600"/>
          </a:xfrm>
          <a:prstGeom prst="rect">
            <a:avLst/>
          </a:prstGeom>
        </p:spPr>
        <p:txBody>
          <a:bodyPr anchorCtr="0" anchor="t" bIns="91425" lIns="91425" spcFirstLastPara="1" rIns="91425" wrap="square" tIns="91425"/>
          <a:lstStyle>
            <a:lvl1pPr lvl="0">
              <a:spcBef>
                <a:spcPts val="0"/>
              </a:spcBef>
              <a:spcAft>
                <a:spcPts val="0"/>
              </a:spcAft>
              <a:buClr>
                <a:schemeClr val="dk2"/>
              </a:buClr>
              <a:buSzPts val="3000"/>
              <a:buNone/>
              <a:defRPr>
                <a:solidFill>
                  <a:schemeClr val="dk2"/>
                </a:solidFill>
              </a:defRPr>
            </a:lvl1pPr>
            <a:lvl2pPr lvl="1">
              <a:spcBef>
                <a:spcPts val="0"/>
              </a:spcBef>
              <a:spcAft>
                <a:spcPts val="0"/>
              </a:spcAft>
              <a:buClr>
                <a:schemeClr val="dk2"/>
              </a:buClr>
              <a:buSzPts val="3000"/>
              <a:buNone/>
              <a:defRPr sz="3000">
                <a:solidFill>
                  <a:schemeClr val="dk2"/>
                </a:solidFill>
              </a:defRPr>
            </a:lvl2pPr>
            <a:lvl3pPr lvl="2">
              <a:spcBef>
                <a:spcPts val="0"/>
              </a:spcBef>
              <a:spcAft>
                <a:spcPts val="0"/>
              </a:spcAft>
              <a:buClr>
                <a:schemeClr val="dk2"/>
              </a:buClr>
              <a:buSzPts val="3000"/>
              <a:buNone/>
              <a:defRPr sz="3000">
                <a:solidFill>
                  <a:schemeClr val="dk2"/>
                </a:solidFill>
              </a:defRPr>
            </a:lvl3pPr>
            <a:lvl4pPr lvl="3">
              <a:spcBef>
                <a:spcPts val="0"/>
              </a:spcBef>
              <a:spcAft>
                <a:spcPts val="0"/>
              </a:spcAft>
              <a:buClr>
                <a:schemeClr val="dk2"/>
              </a:buClr>
              <a:buSzPts val="3000"/>
              <a:buNone/>
              <a:defRPr sz="3000">
                <a:solidFill>
                  <a:schemeClr val="dk2"/>
                </a:solidFill>
              </a:defRPr>
            </a:lvl4pPr>
            <a:lvl5pPr lvl="4">
              <a:spcBef>
                <a:spcPts val="0"/>
              </a:spcBef>
              <a:spcAft>
                <a:spcPts val="0"/>
              </a:spcAft>
              <a:buClr>
                <a:schemeClr val="dk2"/>
              </a:buClr>
              <a:buSzPts val="3000"/>
              <a:buNone/>
              <a:defRPr sz="3000">
                <a:solidFill>
                  <a:schemeClr val="dk2"/>
                </a:solidFill>
              </a:defRPr>
            </a:lvl5pPr>
            <a:lvl6pPr lvl="5">
              <a:spcBef>
                <a:spcPts val="0"/>
              </a:spcBef>
              <a:spcAft>
                <a:spcPts val="0"/>
              </a:spcAft>
              <a:buClr>
                <a:schemeClr val="dk2"/>
              </a:buClr>
              <a:buSzPts val="3000"/>
              <a:buNone/>
              <a:defRPr sz="3000">
                <a:solidFill>
                  <a:schemeClr val="dk2"/>
                </a:solidFill>
              </a:defRPr>
            </a:lvl6pPr>
            <a:lvl7pPr lvl="6">
              <a:spcBef>
                <a:spcPts val="0"/>
              </a:spcBef>
              <a:spcAft>
                <a:spcPts val="0"/>
              </a:spcAft>
              <a:buClr>
                <a:schemeClr val="dk2"/>
              </a:buClr>
              <a:buSzPts val="3000"/>
              <a:buNone/>
              <a:defRPr sz="3000">
                <a:solidFill>
                  <a:schemeClr val="dk2"/>
                </a:solidFill>
              </a:defRPr>
            </a:lvl7pPr>
            <a:lvl8pPr lvl="7">
              <a:spcBef>
                <a:spcPts val="0"/>
              </a:spcBef>
              <a:spcAft>
                <a:spcPts val="0"/>
              </a:spcAft>
              <a:buClr>
                <a:schemeClr val="dk2"/>
              </a:buClr>
              <a:buSzPts val="3000"/>
              <a:buNone/>
              <a:defRPr sz="3000">
                <a:solidFill>
                  <a:schemeClr val="dk2"/>
                </a:solidFill>
              </a:defRPr>
            </a:lvl8pPr>
            <a:lvl9pPr lvl="8">
              <a:spcBef>
                <a:spcPts val="0"/>
              </a:spcBef>
              <a:spcAft>
                <a:spcPts val="0"/>
              </a:spcAft>
              <a:buClr>
                <a:schemeClr val="dk2"/>
              </a:buClr>
              <a:buSzPts val="3000"/>
              <a:buNone/>
              <a:defRPr sz="3000">
                <a:solidFill>
                  <a:schemeClr val="dk2"/>
                </a:solidFill>
              </a:defRPr>
            </a:lvl9pPr>
          </a:lstStyle>
          <a:p/>
        </p:txBody>
      </p:sp>
      <p:sp>
        <p:nvSpPr>
          <p:cNvPr id="14" name="Google Shape;14;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5" name="Shape 15"/>
        <p:cNvGrpSpPr/>
        <p:nvPr/>
      </p:nvGrpSpPr>
      <p:grpSpPr>
        <a:xfrm>
          <a:off x="0" y="0"/>
          <a:ext cx="0" cy="0"/>
          <a:chOff x="0" y="0"/>
          <a:chExt cx="0" cy="0"/>
        </a:xfrm>
      </p:grpSpPr>
      <p:sp>
        <p:nvSpPr>
          <p:cNvPr id="16" name="Google Shape;16;p3"/>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17" name="Google Shape;17;p3"/>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18" name="Google Shape;18;p3"/>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9" name="Google Shape;19;p3"/>
          <p:cNvSpPr txBox="1"/>
          <p:nvPr>
            <p:ph idx="1" type="body"/>
          </p:nvPr>
        </p:nvSpPr>
        <p:spPr>
          <a:xfrm>
            <a:off x="457200" y="1600200"/>
            <a:ext cx="82296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0" name="Google Shape;20;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1" name="Shape 21"/>
        <p:cNvGrpSpPr/>
        <p:nvPr/>
      </p:nvGrpSpPr>
      <p:grpSpPr>
        <a:xfrm>
          <a:off x="0" y="0"/>
          <a:ext cx="0" cy="0"/>
          <a:chOff x="0" y="0"/>
          <a:chExt cx="0" cy="0"/>
        </a:xfrm>
      </p:grpSpPr>
      <p:sp>
        <p:nvSpPr>
          <p:cNvPr id="22" name="Google Shape;22;p4"/>
          <p:cNvSpPr/>
          <p:nvPr/>
        </p:nvSpPr>
        <p:spPr>
          <a:xfrm>
            <a:off x="0" y="0"/>
            <a:ext cx="9144000" cy="1533000"/>
          </a:xfrm>
          <a:prstGeom prst="rect">
            <a:avLst/>
          </a:prstGeom>
          <a:solidFill>
            <a:schemeClr val="dk2"/>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23" name="Google Shape;23;p4"/>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24" name="Google Shape;24;p4"/>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4"/>
          <p:cNvSpPr txBox="1"/>
          <p:nvPr>
            <p:ph idx="1" type="body"/>
          </p:nvPr>
        </p:nvSpPr>
        <p:spPr>
          <a:xfrm>
            <a:off x="457200"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6" name="Google Shape;26;p4"/>
          <p:cNvSpPr txBox="1"/>
          <p:nvPr>
            <p:ph idx="2" type="body"/>
          </p:nvPr>
        </p:nvSpPr>
        <p:spPr>
          <a:xfrm>
            <a:off x="4692274" y="1600200"/>
            <a:ext cx="3994500" cy="4967700"/>
          </a:xfrm>
          <a:prstGeom prst="rect">
            <a:avLst/>
          </a:prstGeom>
        </p:spPr>
        <p:txBody>
          <a:bodyPr anchorCtr="0" anchor="t" bIns="91425" lIns="91425" spcFirstLastPara="1" rIns="91425" wrap="square" tIns="91425"/>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7" name="Google Shape;27;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8" name="Shape 28"/>
        <p:cNvGrpSpPr/>
        <p:nvPr/>
      </p:nvGrpSpPr>
      <p:grpSpPr>
        <a:xfrm>
          <a:off x="0" y="0"/>
          <a:ext cx="0" cy="0"/>
          <a:chOff x="0" y="0"/>
          <a:chExt cx="0" cy="0"/>
        </a:xfrm>
      </p:grpSpPr>
      <p:sp>
        <p:nvSpPr>
          <p:cNvPr id="29" name="Google Shape;29;p5"/>
          <p:cNvSpPr/>
          <p:nvPr/>
        </p:nvSpPr>
        <p:spPr>
          <a:xfrm>
            <a:off x="0" y="0"/>
            <a:ext cx="9144000" cy="15330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0" name="Google Shape;30;p5"/>
          <p:cNvCxnSpPr/>
          <p:nvPr/>
        </p:nvCxnSpPr>
        <p:spPr>
          <a:xfrm>
            <a:off x="0" y="1503834"/>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1" name="Google Shape;31;p5"/>
          <p:cNvSpPr txBox="1"/>
          <p:nvPr>
            <p:ph type="title"/>
          </p:nvPr>
        </p:nvSpPr>
        <p:spPr>
          <a:xfrm>
            <a:off x="457200" y="274638"/>
            <a:ext cx="8229600" cy="1143000"/>
          </a:xfrm>
          <a:prstGeom prst="rect">
            <a:avLst/>
          </a:prstGeom>
        </p:spPr>
        <p:txBody>
          <a:bodyPr anchorCtr="0" anchor="b" bIns="91425" lIns="91425" spcFirstLastPara="1" rIns="91425" wrap="square" tIns="91425"/>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32" name="Google Shape;32;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33" name="Shape 33"/>
        <p:cNvGrpSpPr/>
        <p:nvPr/>
      </p:nvGrpSpPr>
      <p:grpSpPr>
        <a:xfrm>
          <a:off x="0" y="0"/>
          <a:ext cx="0" cy="0"/>
          <a:chOff x="0" y="0"/>
          <a:chExt cx="0" cy="0"/>
        </a:xfrm>
      </p:grpSpPr>
      <p:sp>
        <p:nvSpPr>
          <p:cNvPr id="34" name="Google Shape;34;p6"/>
          <p:cNvSpPr txBox="1"/>
          <p:nvPr>
            <p:ph idx="1" type="body"/>
          </p:nvPr>
        </p:nvSpPr>
        <p:spPr>
          <a:xfrm>
            <a:off x="457200" y="5875079"/>
            <a:ext cx="8229600" cy="692700"/>
          </a:xfrm>
          <a:prstGeom prst="rect">
            <a:avLst/>
          </a:prstGeom>
        </p:spPr>
        <p:txBody>
          <a:bodyPr anchorCtr="0" anchor="t" bIns="91425" lIns="91425" spcFirstLastPara="1" rIns="91425" wrap="square" tIns="91425"/>
          <a:lstStyle>
            <a:lvl1pPr indent="-228600" lvl="0" marL="457200">
              <a:spcBef>
                <a:spcPts val="0"/>
              </a:spcBef>
              <a:spcAft>
                <a:spcPts val="0"/>
              </a:spcAft>
              <a:buClr>
                <a:schemeClr val="dk2"/>
              </a:buClr>
              <a:buSzPts val="1800"/>
              <a:buNone/>
              <a:defRPr sz="1800">
                <a:solidFill>
                  <a:schemeClr val="dk2"/>
                </a:solidFill>
              </a:defRPr>
            </a:lvl1pPr>
          </a:lstStyle>
          <a:p/>
        </p:txBody>
      </p:sp>
      <p:sp>
        <p:nvSpPr>
          <p:cNvPr id="35" name="Google Shape;35;p6"/>
          <p:cNvSpPr/>
          <p:nvPr/>
        </p:nvSpPr>
        <p:spPr>
          <a:xfrm>
            <a:off x="4274" y="0"/>
            <a:ext cx="9144000" cy="5875200"/>
          </a:xfrm>
          <a:prstGeom prst="rect">
            <a:avLst/>
          </a:prstGeom>
          <a:solidFill>
            <a:srgbClr val="2388DB"/>
          </a:solidFill>
          <a:ln>
            <a:noFill/>
          </a:ln>
        </p:spPr>
        <p:txBody>
          <a:bodyPr anchorCtr="0" anchor="ctr" bIns="45700" lIns="91425" spcFirstLastPara="1" rIns="91425" wrap="square" tIns="45700">
            <a:noAutofit/>
          </a:bodyPr>
          <a:lstStyle/>
          <a:p>
            <a:pPr indent="0" lvl="0" marL="0">
              <a:spcBef>
                <a:spcPts val="0"/>
              </a:spcBef>
              <a:spcAft>
                <a:spcPts val="0"/>
              </a:spcAft>
              <a:buNone/>
            </a:pPr>
            <a:r>
              <a:t/>
            </a:r>
            <a:endParaRPr/>
          </a:p>
        </p:txBody>
      </p:sp>
      <p:cxnSp>
        <p:nvCxnSpPr>
          <p:cNvPr id="36" name="Google Shape;36;p6"/>
          <p:cNvCxnSpPr/>
          <p:nvPr/>
        </p:nvCxnSpPr>
        <p:spPr>
          <a:xfrm>
            <a:off x="0" y="5845828"/>
            <a:ext cx="9144000" cy="0"/>
          </a:xfrm>
          <a:prstGeom prst="straightConnector1">
            <a:avLst/>
          </a:prstGeom>
          <a:noFill/>
          <a:ln cap="flat" cmpd="sng" w="57150">
            <a:solidFill>
              <a:srgbClr val="000000">
                <a:alpha val="14901"/>
              </a:srgbClr>
            </a:solidFill>
            <a:prstDash val="solid"/>
            <a:round/>
            <a:headEnd len="sm" w="sm" type="none"/>
            <a:tailEnd len="sm" w="sm" type="none"/>
          </a:ln>
        </p:spPr>
      </p:cxnSp>
      <p:sp>
        <p:nvSpPr>
          <p:cNvPr id="37" name="Google Shape;37;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38" name="Shape 38"/>
        <p:cNvGrpSpPr/>
        <p:nvPr/>
      </p:nvGrpSpPr>
      <p:grpSpPr>
        <a:xfrm>
          <a:off x="0" y="0"/>
          <a:ext cx="0" cy="0"/>
          <a:chOff x="0" y="0"/>
          <a:chExt cx="0" cy="0"/>
        </a:xfrm>
      </p:grpSpPr>
      <p:sp>
        <p:nvSpPr>
          <p:cNvPr id="39" name="Google Shape;39;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40" name="Shape 40"/>
        <p:cNvGrpSpPr/>
        <p:nvPr/>
      </p:nvGrpSpPr>
      <p:grpSpPr>
        <a:xfrm>
          <a:off x="0" y="0"/>
          <a:ext cx="0" cy="0"/>
          <a:chOff x="0" y="0"/>
          <a:chExt cx="0" cy="0"/>
        </a:xfrm>
      </p:grpSpPr>
      <p:sp>
        <p:nvSpPr>
          <p:cNvPr id="41" name="Google Shape;41;p8"/>
          <p:cNvSpPr txBox="1"/>
          <p:nvPr>
            <p:ph type="title"/>
          </p:nvPr>
        </p:nvSpPr>
        <p:spPr>
          <a:xfrm>
            <a:off x="457200" y="155448"/>
            <a:ext cx="8229600" cy="1252800"/>
          </a:xfrm>
          <a:prstGeom prst="rect">
            <a:avLst/>
          </a:prstGeom>
          <a:noFill/>
          <a:ln>
            <a:noFill/>
          </a:ln>
        </p:spPr>
        <p:txBody>
          <a:bodyPr anchorCtr="0" anchor="ctr" bIns="91425" lIns="91425" spcFirstLastPara="1" rIns="91425" wrap="square" tIns="91425"/>
          <a:lstStyle>
            <a:lvl1pPr lvl="0" rtl="0" algn="l">
              <a:spcBef>
                <a:spcPts val="0"/>
              </a:spcBef>
              <a:spcAft>
                <a:spcPts val="0"/>
              </a:spcAft>
              <a:buClr>
                <a:srgbClr val="F34E26"/>
              </a:buClr>
              <a:buSzPts val="3600"/>
              <a:buFont typeface="Arial"/>
              <a:buNone/>
              <a:defRPr b="1" sz="4500">
                <a:solidFill>
                  <a:srgbClr val="F34E26"/>
                </a:solidFill>
                <a:latin typeface="Arial"/>
                <a:ea typeface="Arial"/>
                <a:cs typeface="Arial"/>
                <a:sym typeface="Aria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p:txBody>
      </p:sp>
      <p:sp>
        <p:nvSpPr>
          <p:cNvPr id="42" name="Google Shape;42;p8"/>
          <p:cNvSpPr txBox="1"/>
          <p:nvPr>
            <p:ph idx="1" type="body"/>
          </p:nvPr>
        </p:nvSpPr>
        <p:spPr>
          <a:xfrm>
            <a:off x="457200" y="1775192"/>
            <a:ext cx="8229600" cy="4625700"/>
          </a:xfrm>
          <a:prstGeom prst="rect">
            <a:avLst/>
          </a:prstGeom>
          <a:noFill/>
          <a:ln>
            <a:noFill/>
          </a:ln>
        </p:spPr>
        <p:txBody>
          <a:bodyPr anchorCtr="0" anchor="t" bIns="91425" lIns="91425" spcFirstLastPara="1" rIns="91425" wrap="square" tIns="91425"/>
          <a:lstStyle>
            <a:lvl1pPr indent="-419100" lvl="0" marL="457200" rtl="0" algn="l">
              <a:spcBef>
                <a:spcPts val="0"/>
              </a:spcBef>
              <a:spcAft>
                <a:spcPts val="0"/>
              </a:spcAft>
              <a:buClr>
                <a:schemeClr val="accent1"/>
              </a:buClr>
              <a:buSzPts val="3000"/>
              <a:buFont typeface="Arial"/>
              <a:buChar char="◼"/>
              <a:defRPr sz="3200">
                <a:solidFill>
                  <a:schemeClr val="dk1"/>
                </a:solidFill>
                <a:latin typeface="Arial"/>
                <a:ea typeface="Arial"/>
                <a:cs typeface="Arial"/>
                <a:sym typeface="Arial"/>
              </a:defRPr>
            </a:lvl1pPr>
            <a:lvl2pPr indent="-381000" lvl="1" marL="914400" rtl="0" algn="l">
              <a:spcBef>
                <a:spcPts val="560"/>
              </a:spcBef>
              <a:spcAft>
                <a:spcPts val="0"/>
              </a:spcAft>
              <a:buClr>
                <a:schemeClr val="accent2"/>
              </a:buClr>
              <a:buSzPts val="2400"/>
              <a:buFont typeface="Arial"/>
              <a:buChar char="▪"/>
              <a:defRPr sz="2800">
                <a:solidFill>
                  <a:schemeClr val="dk1"/>
                </a:solidFill>
                <a:latin typeface="Arial"/>
                <a:ea typeface="Arial"/>
                <a:cs typeface="Arial"/>
                <a:sym typeface="Arial"/>
              </a:defRPr>
            </a:lvl2pPr>
            <a:lvl3pPr indent="-381000" lvl="2" marL="1371600" rtl="0" algn="l">
              <a:spcBef>
                <a:spcPts val="480"/>
              </a:spcBef>
              <a:spcAft>
                <a:spcPts val="0"/>
              </a:spcAft>
              <a:buClr>
                <a:schemeClr val="accent3"/>
              </a:buClr>
              <a:buSzPts val="2400"/>
              <a:buFont typeface="Arial"/>
              <a:buChar char="▪"/>
              <a:defRPr sz="2400">
                <a:solidFill>
                  <a:schemeClr val="dk1"/>
                </a:solidFill>
                <a:latin typeface="Arial"/>
                <a:ea typeface="Arial"/>
                <a:cs typeface="Arial"/>
                <a:sym typeface="Arial"/>
              </a:defRPr>
            </a:lvl3pPr>
            <a:lvl4pPr indent="-342900" lvl="3" marL="1828800" rtl="0" algn="l">
              <a:spcBef>
                <a:spcPts val="400"/>
              </a:spcBef>
              <a:spcAft>
                <a:spcPts val="0"/>
              </a:spcAft>
              <a:buClr>
                <a:schemeClr val="accent4"/>
              </a:buClr>
              <a:buSzPts val="1800"/>
              <a:buFont typeface="Arial"/>
              <a:buChar char="▪"/>
              <a:defRPr sz="2000">
                <a:solidFill>
                  <a:schemeClr val="dk1"/>
                </a:solidFill>
                <a:latin typeface="Arial"/>
                <a:ea typeface="Arial"/>
                <a:cs typeface="Arial"/>
                <a:sym typeface="Arial"/>
              </a:defRPr>
            </a:lvl4pPr>
            <a:lvl5pPr indent="-342900" lvl="4" marL="2286000" rtl="0" algn="l">
              <a:spcBef>
                <a:spcPts val="400"/>
              </a:spcBef>
              <a:spcAft>
                <a:spcPts val="0"/>
              </a:spcAft>
              <a:buClr>
                <a:schemeClr val="accent5"/>
              </a:buClr>
              <a:buSzPts val="1800"/>
              <a:buFont typeface="Arial"/>
              <a:buChar char=""/>
              <a:defRPr sz="2000">
                <a:solidFill>
                  <a:schemeClr val="dk1"/>
                </a:solidFill>
                <a:latin typeface="Arial"/>
                <a:ea typeface="Arial"/>
                <a:cs typeface="Arial"/>
                <a:sym typeface="Arial"/>
              </a:defRPr>
            </a:lvl5pPr>
            <a:lvl6pPr indent="-342900" lvl="5" marL="2743200" rtl="0" algn="l">
              <a:spcBef>
                <a:spcPts val="400"/>
              </a:spcBef>
              <a:spcAft>
                <a:spcPts val="0"/>
              </a:spcAft>
              <a:buClr>
                <a:schemeClr val="accent6"/>
              </a:buClr>
              <a:buSzPts val="1800"/>
              <a:buFont typeface="Arial"/>
              <a:buChar char="⚫"/>
              <a:defRPr sz="2000">
                <a:solidFill>
                  <a:schemeClr val="dk1"/>
                </a:solidFill>
                <a:latin typeface="Arial"/>
                <a:ea typeface="Arial"/>
                <a:cs typeface="Arial"/>
                <a:sym typeface="Arial"/>
              </a:defRPr>
            </a:lvl6pPr>
            <a:lvl7pPr indent="-342900" lvl="6" marL="3200400" rtl="0" algn="l">
              <a:spcBef>
                <a:spcPts val="360"/>
              </a:spcBef>
              <a:spcAft>
                <a:spcPts val="0"/>
              </a:spcAft>
              <a:buClr>
                <a:schemeClr val="accent1"/>
              </a:buClr>
              <a:buSzPts val="1800"/>
              <a:buFont typeface="Arial"/>
              <a:buChar char="⚫"/>
              <a:defRPr sz="1800">
                <a:solidFill>
                  <a:schemeClr val="dk1"/>
                </a:solidFill>
                <a:latin typeface="Arial"/>
                <a:ea typeface="Arial"/>
                <a:cs typeface="Arial"/>
                <a:sym typeface="Arial"/>
              </a:defRPr>
            </a:lvl7pPr>
            <a:lvl8pPr indent="-342900" lvl="7" marL="3657600" rtl="0" algn="l">
              <a:spcBef>
                <a:spcPts val="360"/>
              </a:spcBef>
              <a:spcAft>
                <a:spcPts val="0"/>
              </a:spcAft>
              <a:buClr>
                <a:schemeClr val="accent2"/>
              </a:buClr>
              <a:buSzPts val="1800"/>
              <a:buFont typeface="Arial"/>
              <a:buChar char="⚫"/>
              <a:defRPr sz="1800">
                <a:solidFill>
                  <a:schemeClr val="dk1"/>
                </a:solidFill>
                <a:latin typeface="Arial"/>
                <a:ea typeface="Arial"/>
                <a:cs typeface="Arial"/>
                <a:sym typeface="Arial"/>
              </a:defRPr>
            </a:lvl8pPr>
            <a:lvl9pPr indent="-342900" lvl="8" marL="4114800" rtl="0" algn="l">
              <a:spcBef>
                <a:spcPts val="360"/>
              </a:spcBef>
              <a:spcAft>
                <a:spcPts val="0"/>
              </a:spcAft>
              <a:buClr>
                <a:schemeClr val="accent3"/>
              </a:buClr>
              <a:buSzPts val="1800"/>
              <a:buFont typeface="Arial"/>
              <a:buChar char="⚫"/>
              <a:defRPr sz="1800">
                <a:solidFill>
                  <a:schemeClr val="dk1"/>
                </a:solidFill>
                <a:latin typeface="Arial"/>
                <a:ea typeface="Arial"/>
                <a:cs typeface="Arial"/>
                <a:sym typeface="Arial"/>
              </a:defRPr>
            </a:lvl9pPr>
          </a:lstStyle>
          <a:p/>
        </p:txBody>
      </p:sp>
      <p:sp>
        <p:nvSpPr>
          <p:cNvPr id="43" name="Google Shape;43;p8"/>
          <p:cNvSpPr txBox="1"/>
          <p:nvPr>
            <p:ph idx="10" type="dt"/>
          </p:nvPr>
        </p:nvSpPr>
        <p:spPr>
          <a:xfrm>
            <a:off x="457200" y="6476999"/>
            <a:ext cx="21336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4" name="Google Shape;44;p8"/>
          <p:cNvSpPr txBox="1"/>
          <p:nvPr>
            <p:ph idx="11" type="ftr"/>
          </p:nvPr>
        </p:nvSpPr>
        <p:spPr>
          <a:xfrm>
            <a:off x="2640598" y="6476999"/>
            <a:ext cx="5507700" cy="273900"/>
          </a:xfrm>
          <a:prstGeom prst="rect">
            <a:avLst/>
          </a:prstGeom>
          <a:noFill/>
          <a:ln>
            <a:noFill/>
          </a:ln>
        </p:spPr>
        <p:txBody>
          <a:bodyPr anchorCtr="0" anchor="b" bIns="91425" lIns="91425" spcFirstLastPara="1" rIns="91425" wrap="square" tIns="91425"/>
          <a:lstStyle>
            <a:lvl1pPr indent="-88900" lvl="0" marL="0" marR="0" rtl="0" algn="l">
              <a:spcBef>
                <a:spcPts val="0"/>
              </a:spcBef>
              <a:spcAft>
                <a:spcPts val="0"/>
              </a:spcAft>
              <a:buSzPts val="1400"/>
              <a:buChar char="●"/>
              <a:defRPr b="0" i="0" sz="1200" u="none" cap="none" strike="noStrike">
                <a:solidFill>
                  <a:srgbClr val="414141"/>
                </a:solidFill>
                <a:latin typeface="Arial"/>
                <a:ea typeface="Arial"/>
                <a:cs typeface="Arial"/>
                <a:sym typeface="Arial"/>
              </a:defRPr>
            </a:lvl1pPr>
            <a:lvl2pPr indent="-88900" lvl="1" marL="457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2pPr>
            <a:lvl3pPr indent="-88900" lvl="2" marL="914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3pPr>
            <a:lvl4pPr indent="-88900" lvl="3" marL="1371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4pPr>
            <a:lvl5pPr indent="-88900" lvl="4" marL="18288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5pPr>
            <a:lvl6pPr indent="-88900" lvl="5" marL="22860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6pPr>
            <a:lvl7pPr indent="-88900" lvl="6" marL="27432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7pPr>
            <a:lvl8pPr indent="-88900" lvl="7" marL="32004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8pPr>
            <a:lvl9pPr indent="-88900" lvl="8" marL="3657600" marR="0" rtl="0" algn="l">
              <a:spcBef>
                <a:spcPts val="0"/>
              </a:spcBef>
              <a:spcAft>
                <a:spcPts val="0"/>
              </a:spcAft>
              <a:buSzPts val="1400"/>
              <a:buChar char="■"/>
              <a:defRPr b="0" i="0" sz="1800" u="none" cap="none" strike="noStrike">
                <a:solidFill>
                  <a:schemeClr val="dk1"/>
                </a:solidFill>
                <a:latin typeface="Arial"/>
                <a:ea typeface="Arial"/>
                <a:cs typeface="Arial"/>
                <a:sym typeface="Arial"/>
              </a:defRPr>
            </a:lvl9pPr>
          </a:lstStyle>
          <a:p/>
        </p:txBody>
      </p:sp>
      <p:sp>
        <p:nvSpPr>
          <p:cNvPr id="45" name="Google Shape;45;p8"/>
          <p:cNvSpPr txBox="1"/>
          <p:nvPr>
            <p:ph idx="12" type="sldNum"/>
          </p:nvPr>
        </p:nvSpPr>
        <p:spPr>
          <a:xfrm>
            <a:off x="8204396" y="6476999"/>
            <a:ext cx="733800" cy="273900"/>
          </a:xfrm>
          <a:prstGeom prst="rect">
            <a:avLst/>
          </a:prstGeom>
          <a:noFill/>
          <a:ln>
            <a:noFill/>
          </a:ln>
        </p:spPr>
        <p:txBody>
          <a:bodyPr anchorCtr="0" anchor="b" bIns="91425" lIns="91425" spcFirstLastPara="1" rIns="91425" wrap="square" tIns="91425">
            <a:noAutofit/>
          </a:bodyPr>
          <a:lstStyle>
            <a:lvl1pPr indent="0" lvl="0" marL="0" marR="0" rtl="0">
              <a:lnSpc>
                <a:spcPct val="100000"/>
              </a:lnSpc>
              <a:spcBef>
                <a:spcPts val="0"/>
              </a:spcBef>
              <a:spcAft>
                <a:spcPts val="0"/>
              </a:spcAft>
              <a:buNone/>
              <a:defRPr>
                <a:solidFill>
                  <a:srgbClr val="414141"/>
                </a:solidFill>
              </a:defRPr>
            </a:lvl1pPr>
            <a:lvl2pPr indent="0" lvl="1" marL="0" marR="0" rtl="0">
              <a:lnSpc>
                <a:spcPct val="100000"/>
              </a:lnSpc>
              <a:spcBef>
                <a:spcPts val="0"/>
              </a:spcBef>
              <a:spcAft>
                <a:spcPts val="0"/>
              </a:spcAft>
              <a:buNone/>
              <a:defRPr>
                <a:solidFill>
                  <a:srgbClr val="414141"/>
                </a:solidFill>
              </a:defRPr>
            </a:lvl2pPr>
            <a:lvl3pPr indent="0" lvl="2" marL="0" marR="0" rtl="0">
              <a:lnSpc>
                <a:spcPct val="100000"/>
              </a:lnSpc>
              <a:spcBef>
                <a:spcPts val="0"/>
              </a:spcBef>
              <a:spcAft>
                <a:spcPts val="0"/>
              </a:spcAft>
              <a:buNone/>
              <a:defRPr>
                <a:solidFill>
                  <a:srgbClr val="414141"/>
                </a:solidFill>
              </a:defRPr>
            </a:lvl3pPr>
            <a:lvl4pPr indent="0" lvl="3" marL="0" marR="0" rtl="0">
              <a:lnSpc>
                <a:spcPct val="100000"/>
              </a:lnSpc>
              <a:spcBef>
                <a:spcPts val="0"/>
              </a:spcBef>
              <a:spcAft>
                <a:spcPts val="0"/>
              </a:spcAft>
              <a:buNone/>
              <a:defRPr>
                <a:solidFill>
                  <a:srgbClr val="414141"/>
                </a:solidFill>
              </a:defRPr>
            </a:lvl4pPr>
            <a:lvl5pPr indent="0" lvl="4" marL="0" marR="0" rtl="0">
              <a:lnSpc>
                <a:spcPct val="100000"/>
              </a:lnSpc>
              <a:spcBef>
                <a:spcPts val="0"/>
              </a:spcBef>
              <a:spcAft>
                <a:spcPts val="0"/>
              </a:spcAft>
              <a:buNone/>
              <a:defRPr>
                <a:solidFill>
                  <a:srgbClr val="414141"/>
                </a:solidFill>
              </a:defRPr>
            </a:lvl5pPr>
            <a:lvl6pPr indent="0" lvl="5" marL="0" marR="0" rtl="0">
              <a:lnSpc>
                <a:spcPct val="100000"/>
              </a:lnSpc>
              <a:spcBef>
                <a:spcPts val="0"/>
              </a:spcBef>
              <a:spcAft>
                <a:spcPts val="0"/>
              </a:spcAft>
              <a:buNone/>
              <a:defRPr>
                <a:solidFill>
                  <a:srgbClr val="414141"/>
                </a:solidFill>
              </a:defRPr>
            </a:lvl6pPr>
            <a:lvl7pPr indent="0" lvl="6" marL="0" marR="0" rtl="0">
              <a:lnSpc>
                <a:spcPct val="100000"/>
              </a:lnSpc>
              <a:spcBef>
                <a:spcPts val="0"/>
              </a:spcBef>
              <a:spcAft>
                <a:spcPts val="0"/>
              </a:spcAft>
              <a:buNone/>
              <a:defRPr>
                <a:solidFill>
                  <a:srgbClr val="414141"/>
                </a:solidFill>
              </a:defRPr>
            </a:lvl7pPr>
            <a:lvl8pPr indent="0" lvl="7" marL="0" marR="0" rtl="0">
              <a:lnSpc>
                <a:spcPct val="100000"/>
              </a:lnSpc>
              <a:spcBef>
                <a:spcPts val="0"/>
              </a:spcBef>
              <a:spcAft>
                <a:spcPts val="0"/>
              </a:spcAft>
              <a:buNone/>
              <a:defRPr>
                <a:solidFill>
                  <a:srgbClr val="414141"/>
                </a:solidFill>
              </a:defRPr>
            </a:lvl8pPr>
            <a:lvl9pPr indent="0" lvl="8" marL="0" marR="0" rtl="0">
              <a:lnSpc>
                <a:spcPct val="100000"/>
              </a:lnSpc>
              <a:spcBef>
                <a:spcPts val="0"/>
              </a:spcBef>
              <a:spcAft>
                <a:spcPts val="0"/>
              </a:spcAft>
              <a:buNone/>
              <a:defRPr>
                <a:solidFill>
                  <a:srgbClr val="414141"/>
                </a:solidFill>
              </a:defRPr>
            </a:lvl9pPr>
          </a:lstStyle>
          <a:p>
            <a:pPr indent="0" lvl="0" marL="0">
              <a:spcBef>
                <a:spcPts val="0"/>
              </a:spcBef>
              <a:spcAft>
                <a:spcPts val="0"/>
              </a:spcAft>
              <a:buNone/>
            </a:pPr>
            <a:fld id="{00000000-1234-1234-1234-123412341234}" type="slidenum">
              <a:rPr lang="en"/>
              <a:t>‹#›</a:t>
            </a:fld>
            <a:endParaRPr b="0" i="0" u="none" cap="none" strike="noStrik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lstStyle>
            <a:lvl1pPr lvl="0">
              <a:spcBef>
                <a:spcPts val="0"/>
              </a:spcBef>
              <a:spcAft>
                <a:spcPts val="0"/>
              </a:spcAft>
              <a:buClr>
                <a:schemeClr val="lt1"/>
              </a:buClr>
              <a:buSzPts val="3600"/>
              <a:buNone/>
              <a:defRPr b="1" sz="3600">
                <a:solidFill>
                  <a:schemeClr val="lt1"/>
                </a:solidFill>
              </a:defRPr>
            </a:lvl1pPr>
            <a:lvl2pPr lvl="1">
              <a:spcBef>
                <a:spcPts val="0"/>
              </a:spcBef>
              <a:spcAft>
                <a:spcPts val="0"/>
              </a:spcAft>
              <a:buClr>
                <a:schemeClr val="lt1"/>
              </a:buClr>
              <a:buSzPts val="3600"/>
              <a:buNone/>
              <a:defRPr b="1" sz="3600">
                <a:solidFill>
                  <a:schemeClr val="lt1"/>
                </a:solidFill>
              </a:defRPr>
            </a:lvl2pPr>
            <a:lvl3pPr lvl="2">
              <a:spcBef>
                <a:spcPts val="0"/>
              </a:spcBef>
              <a:spcAft>
                <a:spcPts val="0"/>
              </a:spcAft>
              <a:buClr>
                <a:schemeClr val="lt1"/>
              </a:buClr>
              <a:buSzPts val="3600"/>
              <a:buNone/>
              <a:defRPr b="1" sz="3600">
                <a:solidFill>
                  <a:schemeClr val="lt1"/>
                </a:solidFill>
              </a:defRPr>
            </a:lvl3pPr>
            <a:lvl4pPr lvl="3">
              <a:spcBef>
                <a:spcPts val="0"/>
              </a:spcBef>
              <a:spcAft>
                <a:spcPts val="0"/>
              </a:spcAft>
              <a:buClr>
                <a:schemeClr val="lt1"/>
              </a:buClr>
              <a:buSzPts val="3600"/>
              <a:buNone/>
              <a:defRPr b="1" sz="3600">
                <a:solidFill>
                  <a:schemeClr val="lt1"/>
                </a:solidFill>
              </a:defRPr>
            </a:lvl4pPr>
            <a:lvl5pPr lvl="4">
              <a:spcBef>
                <a:spcPts val="0"/>
              </a:spcBef>
              <a:spcAft>
                <a:spcPts val="0"/>
              </a:spcAft>
              <a:buClr>
                <a:schemeClr val="lt1"/>
              </a:buClr>
              <a:buSzPts val="3600"/>
              <a:buNone/>
              <a:defRPr b="1" sz="3600">
                <a:solidFill>
                  <a:schemeClr val="lt1"/>
                </a:solidFill>
              </a:defRPr>
            </a:lvl5pPr>
            <a:lvl6pPr lvl="5">
              <a:spcBef>
                <a:spcPts val="0"/>
              </a:spcBef>
              <a:spcAft>
                <a:spcPts val="0"/>
              </a:spcAft>
              <a:buClr>
                <a:schemeClr val="lt1"/>
              </a:buClr>
              <a:buSzPts val="3600"/>
              <a:buNone/>
              <a:defRPr b="1" sz="3600">
                <a:solidFill>
                  <a:schemeClr val="lt1"/>
                </a:solidFill>
              </a:defRPr>
            </a:lvl6pPr>
            <a:lvl7pPr lvl="6">
              <a:spcBef>
                <a:spcPts val="0"/>
              </a:spcBef>
              <a:spcAft>
                <a:spcPts val="0"/>
              </a:spcAft>
              <a:buClr>
                <a:schemeClr val="lt1"/>
              </a:buClr>
              <a:buSzPts val="3600"/>
              <a:buNone/>
              <a:defRPr b="1" sz="3600">
                <a:solidFill>
                  <a:schemeClr val="lt1"/>
                </a:solidFill>
              </a:defRPr>
            </a:lvl7pPr>
            <a:lvl8pPr lvl="7">
              <a:spcBef>
                <a:spcPts val="0"/>
              </a:spcBef>
              <a:spcAft>
                <a:spcPts val="0"/>
              </a:spcAft>
              <a:buClr>
                <a:schemeClr val="lt1"/>
              </a:buClr>
              <a:buSzPts val="3600"/>
              <a:buNone/>
              <a:defRPr b="1" sz="3600">
                <a:solidFill>
                  <a:schemeClr val="lt1"/>
                </a:solidFill>
              </a:defRPr>
            </a:lvl8pPr>
            <a:lvl9pPr lvl="8">
              <a:spcBef>
                <a:spcPts val="0"/>
              </a:spcBef>
              <a:spcAft>
                <a:spcPts val="0"/>
              </a:spcAft>
              <a:buClr>
                <a:schemeClr val="lt1"/>
              </a:buClr>
              <a:buSzPts val="3600"/>
              <a:buNone/>
              <a:defRPr b="1" sz="3600">
                <a:solidFill>
                  <a:schemeClr val="lt1"/>
                </a:solidFill>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lstStyle>
            <a:lvl1pPr indent="-419100" lvl="0" marL="457200">
              <a:spcBef>
                <a:spcPts val="600"/>
              </a:spcBef>
              <a:spcAft>
                <a:spcPts val="0"/>
              </a:spcAft>
              <a:buClr>
                <a:schemeClr val="dk1"/>
              </a:buClr>
              <a:buSzPts val="3000"/>
              <a:buChar char="●"/>
              <a:defRPr sz="3000">
                <a:solidFill>
                  <a:schemeClr val="dk1"/>
                </a:solidFill>
              </a:defRPr>
            </a:lvl1pPr>
            <a:lvl2pPr indent="-381000" lvl="1" marL="914400">
              <a:spcBef>
                <a:spcPts val="0"/>
              </a:spcBef>
              <a:spcAft>
                <a:spcPts val="0"/>
              </a:spcAft>
              <a:buClr>
                <a:schemeClr val="dk1"/>
              </a:buClr>
              <a:buSzPts val="2400"/>
              <a:buChar char="○"/>
              <a:defRPr sz="2400">
                <a:solidFill>
                  <a:schemeClr val="dk1"/>
                </a:solidFill>
              </a:defRPr>
            </a:lvl2pPr>
            <a:lvl3pPr indent="-381000" lvl="2" marL="1371600">
              <a:spcBef>
                <a:spcPts val="0"/>
              </a:spcBef>
              <a:spcAft>
                <a:spcPts val="0"/>
              </a:spcAft>
              <a:buClr>
                <a:schemeClr val="dk1"/>
              </a:buClr>
              <a:buSzPts val="2400"/>
              <a:buChar char="■"/>
              <a:defRPr sz="24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5.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5.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5.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5.png"/><Relationship Id="rId4" Type="http://schemas.openxmlformats.org/officeDocument/2006/relationships/image" Target="../media/image2.png"/><Relationship Id="rId5"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1.jp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9.png"/><Relationship Id="rId4"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25.png"/><Relationship Id="rId4" Type="http://schemas.openxmlformats.org/officeDocument/2006/relationships/image" Target="../media/image2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5.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6.png"/><Relationship Id="rId4"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5.png"/><Relationship Id="rId4"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5.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gi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Google Shape;50;p9"/>
          <p:cNvSpPr txBox="1"/>
          <p:nvPr>
            <p:ph type="ctrTitle"/>
          </p:nvPr>
        </p:nvSpPr>
        <p:spPr>
          <a:xfrm>
            <a:off x="685800" y="2490375"/>
            <a:ext cx="7772400" cy="21984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sz="5600"/>
              <a:t>Viewpoints and Perspectives</a:t>
            </a:r>
            <a:endParaRPr sz="5600"/>
          </a:p>
        </p:txBody>
      </p:sp>
      <p:sp>
        <p:nvSpPr>
          <p:cNvPr id="51" name="Google Shape;51;p9"/>
          <p:cNvSpPr txBox="1"/>
          <p:nvPr>
            <p:ph idx="1" type="subTitle"/>
          </p:nvPr>
        </p:nvSpPr>
        <p:spPr>
          <a:xfrm>
            <a:off x="685800" y="4836036"/>
            <a:ext cx="7772400" cy="1032300"/>
          </a:xfrm>
          <a:prstGeom prst="rect">
            <a:avLst/>
          </a:prstGeom>
        </p:spPr>
        <p:txBody>
          <a:bodyPr anchorCtr="0" anchor="t" bIns="91425" lIns="91425" spcFirstLastPara="1" rIns="91425" wrap="square" tIns="91425">
            <a:noAutofit/>
          </a:bodyPr>
          <a:lstStyle/>
          <a:p>
            <a:pPr indent="0" lvl="0" marL="0" rtl="0">
              <a:spcBef>
                <a:spcPts val="0"/>
              </a:spcBef>
              <a:spcAft>
                <a:spcPts val="0"/>
              </a:spcAft>
              <a:buNone/>
            </a:pPr>
            <a:r>
              <a:rPr lang="en"/>
              <a:t>CSCE 742 - Lecture 3 - 08/30/2018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1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Separation</a:t>
            </a:r>
            <a:r>
              <a:rPr lang="en"/>
              <a:t> of Concerns</a:t>
            </a:r>
            <a:endParaRPr/>
          </a:p>
        </p:txBody>
      </p:sp>
      <p:sp>
        <p:nvSpPr>
          <p:cNvPr id="151" name="Google Shape;151;p1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It is not possible to capture all features and quality properties of a complex system in a single model that is understandable and of value to all stakeholders.</a:t>
            </a:r>
            <a:endParaRPr/>
          </a:p>
          <a:p>
            <a:pPr indent="-419100" lvl="0" marL="457200" marR="0" rtl="0" algn="l">
              <a:lnSpc>
                <a:spcPct val="100000"/>
              </a:lnSpc>
              <a:spcBef>
                <a:spcPts val="0"/>
              </a:spcBef>
              <a:spcAft>
                <a:spcPts val="0"/>
              </a:spcAft>
              <a:buSzPts val="3000"/>
              <a:buChar char="●"/>
            </a:pPr>
            <a:r>
              <a:rPr lang="en"/>
              <a:t>Instead, consider separation of concerns.</a:t>
            </a:r>
            <a:endParaRPr/>
          </a:p>
          <a:p>
            <a:pPr indent="-381000" lvl="1" marL="914400" marR="0" rtl="0" algn="l">
              <a:lnSpc>
                <a:spcPct val="100000"/>
              </a:lnSpc>
              <a:spcBef>
                <a:spcPts val="0"/>
              </a:spcBef>
              <a:spcAft>
                <a:spcPts val="0"/>
              </a:spcAft>
              <a:buSzPts val="2400"/>
              <a:buChar char="○"/>
            </a:pPr>
            <a:r>
              <a:rPr lang="en"/>
              <a:t>Split into different aspects of the architecture.</a:t>
            </a:r>
            <a:endParaRPr/>
          </a:p>
          <a:p>
            <a:pPr indent="-381000" lvl="1" marL="914400" marR="0" rtl="0" algn="l">
              <a:lnSpc>
                <a:spcPct val="100000"/>
              </a:lnSpc>
              <a:spcBef>
                <a:spcPts val="0"/>
              </a:spcBef>
              <a:spcAft>
                <a:spcPts val="0"/>
              </a:spcAft>
              <a:buSzPts val="2400"/>
              <a:buChar char="○"/>
            </a:pPr>
            <a:r>
              <a:rPr lang="en"/>
              <a:t>Network view, printing view, device view, regulatory view, structural view, etc.</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152" name="Google Shape;152;p1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6" name="Shape 156"/>
        <p:cNvGrpSpPr/>
        <p:nvPr/>
      </p:nvGrpSpPr>
      <p:grpSpPr>
        <a:xfrm>
          <a:off x="0" y="0"/>
          <a:ext cx="0" cy="0"/>
          <a:chOff x="0" y="0"/>
          <a:chExt cx="0" cy="0"/>
        </a:xfrm>
      </p:grpSpPr>
      <p:sp>
        <p:nvSpPr>
          <p:cNvPr id="157" name="Google Shape;157;p1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Architectural</a:t>
            </a:r>
            <a:r>
              <a:rPr lang="en"/>
              <a:t> Views</a:t>
            </a:r>
            <a:endParaRPr/>
          </a:p>
        </p:txBody>
      </p:sp>
      <p:sp>
        <p:nvSpPr>
          <p:cNvPr id="158" name="Google Shape;158;p1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a:t>
            </a:r>
            <a:r>
              <a:rPr b="1" lang="en"/>
              <a:t>view</a:t>
            </a:r>
            <a:r>
              <a:rPr lang="en"/>
              <a:t> is a representation of one or more structural aspects of an architecture that illustrates how the architecture addresses concerns held by its stakeholders.</a:t>
            </a:r>
            <a:endParaRPr/>
          </a:p>
          <a:p>
            <a:pPr indent="-381000" lvl="1" marL="914400" marR="0" rtl="0" algn="l">
              <a:lnSpc>
                <a:spcPct val="100000"/>
              </a:lnSpc>
              <a:spcBef>
                <a:spcPts val="0"/>
              </a:spcBef>
              <a:spcAft>
                <a:spcPts val="0"/>
              </a:spcAft>
              <a:buSzPts val="2400"/>
              <a:buChar char="○"/>
            </a:pPr>
            <a:r>
              <a:rPr lang="en"/>
              <a:t>Can be arbitrarily narrow or general, depending on the stakeholder.</a:t>
            </a:r>
            <a:endParaRPr/>
          </a:p>
          <a:p>
            <a:pPr indent="-381000" lvl="1" marL="914400" rtl="0">
              <a:spcBef>
                <a:spcPts val="0"/>
              </a:spcBef>
              <a:spcAft>
                <a:spcPts val="0"/>
              </a:spcAft>
              <a:buSzPts val="2400"/>
              <a:buChar char="○"/>
            </a:pPr>
            <a:r>
              <a:rPr lang="en"/>
              <a:t>Are based on specific concerns, which map to various stakeholders.</a:t>
            </a:r>
            <a:endParaRPr/>
          </a:p>
          <a:p>
            <a:pPr indent="-381000" lvl="1" marL="914400" marR="0" rtl="0" algn="l">
              <a:lnSpc>
                <a:spcPct val="100000"/>
              </a:lnSpc>
              <a:spcBef>
                <a:spcPts val="0"/>
              </a:spcBef>
              <a:spcAft>
                <a:spcPts val="0"/>
              </a:spcAft>
              <a:buSzPts val="2400"/>
              <a:buChar char="○"/>
            </a:pPr>
            <a:r>
              <a:rPr lang="en"/>
              <a:t>Can be detailed or high-level.</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159" name="Google Shape;159;p1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Viewpoints</a:t>
            </a:r>
            <a:endParaRPr/>
          </a:p>
        </p:txBody>
      </p:sp>
      <p:sp>
        <p:nvSpPr>
          <p:cNvPr id="165" name="Google Shape;165;p2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 </a:t>
            </a:r>
            <a:r>
              <a:rPr b="1" lang="en"/>
              <a:t>viewpoint</a:t>
            </a:r>
            <a:r>
              <a:rPr lang="en"/>
              <a:t> is a collection of patterns, templates, and conventions for constructing one type of view. </a:t>
            </a:r>
            <a:endParaRPr/>
          </a:p>
          <a:p>
            <a:pPr indent="-419100" lvl="1" marL="914400" marR="0" rtl="0" algn="l">
              <a:lnSpc>
                <a:spcPct val="100000"/>
              </a:lnSpc>
              <a:spcBef>
                <a:spcPts val="0"/>
              </a:spcBef>
              <a:spcAft>
                <a:spcPts val="0"/>
              </a:spcAft>
              <a:buClr>
                <a:schemeClr val="dk1"/>
              </a:buClr>
              <a:buSzPts val="3000"/>
              <a:buFont typeface="Arial"/>
              <a:buChar char="○"/>
            </a:pPr>
            <a:r>
              <a:rPr lang="en"/>
              <a:t>Framework for a “standard” view.</a:t>
            </a:r>
            <a:endParaRPr/>
          </a:p>
          <a:p>
            <a:pPr indent="-419100" lvl="0" marL="457200" marR="0" rtl="0" algn="l">
              <a:lnSpc>
                <a:spcPct val="100000"/>
              </a:lnSpc>
              <a:spcBef>
                <a:spcPts val="0"/>
              </a:spcBef>
              <a:spcAft>
                <a:spcPts val="0"/>
              </a:spcAft>
              <a:buClr>
                <a:schemeClr val="dk1"/>
              </a:buClr>
              <a:buSzPts val="3000"/>
              <a:buFont typeface="Arial"/>
              <a:buChar char="●"/>
            </a:pPr>
            <a:r>
              <a:rPr lang="en"/>
              <a:t>Defines the stakeholders and concerns are reflected in the viewpoint.</a:t>
            </a:r>
            <a:endParaRPr/>
          </a:p>
          <a:p>
            <a:pPr indent="-419100" lvl="0" marL="457200" marR="0" rtl="0" algn="l">
              <a:lnSpc>
                <a:spcPct val="100000"/>
              </a:lnSpc>
              <a:spcBef>
                <a:spcPts val="0"/>
              </a:spcBef>
              <a:spcAft>
                <a:spcPts val="0"/>
              </a:spcAft>
              <a:buClr>
                <a:schemeClr val="dk1"/>
              </a:buClr>
              <a:buSzPts val="3000"/>
              <a:buFont typeface="Arial"/>
              <a:buChar char="●"/>
            </a:pPr>
            <a:r>
              <a:rPr lang="en"/>
              <a:t>Defines guidelines, principles, and models for constructing a view.</a:t>
            </a:r>
            <a:endParaRPr/>
          </a:p>
          <a:p>
            <a:pPr indent="-419100" lvl="0" marL="457200" marR="0" rtl="0" algn="l">
              <a:lnSpc>
                <a:spcPct val="100000"/>
              </a:lnSpc>
              <a:spcBef>
                <a:spcPts val="0"/>
              </a:spcBef>
              <a:spcAft>
                <a:spcPts val="0"/>
              </a:spcAft>
              <a:buSzPts val="3000"/>
              <a:buChar char="●"/>
            </a:pPr>
            <a:r>
              <a:rPr lang="en"/>
              <a:t>Standardizes language and approach.</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166" name="Google Shape;166;p2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Viewpoints</a:t>
            </a:r>
            <a:endParaRPr/>
          </a:p>
        </p:txBody>
      </p:sp>
      <p:sp>
        <p:nvSpPr>
          <p:cNvPr id="172" name="Google Shape;172;p2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73" name="Google Shape;173;p21"/>
          <p:cNvSpPr/>
          <p:nvPr/>
        </p:nvSpPr>
        <p:spPr>
          <a:xfrm>
            <a:off x="580975" y="1936650"/>
            <a:ext cx="38049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sz="2400"/>
              <a:t>Functional Viewpoint</a:t>
            </a:r>
            <a:endParaRPr b="1" sz="2400"/>
          </a:p>
        </p:txBody>
      </p:sp>
      <p:sp>
        <p:nvSpPr>
          <p:cNvPr id="174" name="Google Shape;174;p21"/>
          <p:cNvSpPr/>
          <p:nvPr/>
        </p:nvSpPr>
        <p:spPr>
          <a:xfrm>
            <a:off x="580975" y="3228250"/>
            <a:ext cx="38049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2400"/>
              <a:t>Information </a:t>
            </a:r>
            <a:r>
              <a:rPr b="1" lang="en" sz="2400"/>
              <a:t>Viewpoint</a:t>
            </a:r>
            <a:endParaRPr b="1" sz="2400"/>
          </a:p>
        </p:txBody>
      </p:sp>
      <p:sp>
        <p:nvSpPr>
          <p:cNvPr id="175" name="Google Shape;175;p21"/>
          <p:cNvSpPr/>
          <p:nvPr/>
        </p:nvSpPr>
        <p:spPr>
          <a:xfrm>
            <a:off x="580975" y="4519850"/>
            <a:ext cx="38049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2400"/>
              <a:t>Concurrency</a:t>
            </a:r>
            <a:r>
              <a:rPr b="1" lang="en" sz="2400"/>
              <a:t> Viewpoint</a:t>
            </a:r>
            <a:endParaRPr b="1" sz="2400"/>
          </a:p>
        </p:txBody>
      </p:sp>
      <p:sp>
        <p:nvSpPr>
          <p:cNvPr id="176" name="Google Shape;176;p21"/>
          <p:cNvSpPr/>
          <p:nvPr/>
        </p:nvSpPr>
        <p:spPr>
          <a:xfrm>
            <a:off x="4751900" y="1936650"/>
            <a:ext cx="38049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2400"/>
              <a:t>Development</a:t>
            </a:r>
            <a:r>
              <a:rPr b="1" lang="en" sz="2400"/>
              <a:t> Viewpoint</a:t>
            </a:r>
            <a:endParaRPr b="1" sz="2400"/>
          </a:p>
        </p:txBody>
      </p:sp>
      <p:sp>
        <p:nvSpPr>
          <p:cNvPr id="177" name="Google Shape;177;p21"/>
          <p:cNvSpPr/>
          <p:nvPr/>
        </p:nvSpPr>
        <p:spPr>
          <a:xfrm>
            <a:off x="4751900" y="3228250"/>
            <a:ext cx="38049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2400"/>
              <a:t>Deployment</a:t>
            </a:r>
            <a:r>
              <a:rPr b="1" lang="en" sz="2400"/>
              <a:t> Viewpoint</a:t>
            </a:r>
            <a:endParaRPr b="1" sz="2400"/>
          </a:p>
        </p:txBody>
      </p:sp>
      <p:sp>
        <p:nvSpPr>
          <p:cNvPr id="178" name="Google Shape;178;p21"/>
          <p:cNvSpPr/>
          <p:nvPr/>
        </p:nvSpPr>
        <p:spPr>
          <a:xfrm>
            <a:off x="4751900" y="4519850"/>
            <a:ext cx="3804900" cy="1059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b="1" lang="en" sz="2400"/>
              <a:t>Operational</a:t>
            </a:r>
            <a:r>
              <a:rPr b="1" lang="en" sz="2400"/>
              <a:t> Viewpoint</a:t>
            </a:r>
            <a:endParaRPr b="1" sz="2400"/>
          </a:p>
        </p:txBody>
      </p:sp>
      <p:sp>
        <p:nvSpPr>
          <p:cNvPr id="179" name="Google Shape;179;p21"/>
          <p:cNvSpPr/>
          <p:nvPr/>
        </p:nvSpPr>
        <p:spPr>
          <a:xfrm>
            <a:off x="467075" y="1822725"/>
            <a:ext cx="4021500" cy="4510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b="1"/>
          </a:p>
          <a:p>
            <a:pPr indent="0" lvl="0" marL="0">
              <a:spcBef>
                <a:spcPts val="0"/>
              </a:spcBef>
              <a:spcAft>
                <a:spcPts val="0"/>
              </a:spcAft>
              <a:buNone/>
            </a:pPr>
            <a:r>
              <a:rPr b="1" lang="en"/>
              <a:t>Describe software artifacts and the primary organization of the system.</a:t>
            </a:r>
            <a:endParaRPr b="1"/>
          </a:p>
        </p:txBody>
      </p:sp>
      <p:sp>
        <p:nvSpPr>
          <p:cNvPr id="180" name="Google Shape;180;p21"/>
          <p:cNvSpPr/>
          <p:nvPr/>
        </p:nvSpPr>
        <p:spPr>
          <a:xfrm>
            <a:off x="4625175" y="1298700"/>
            <a:ext cx="4112400" cy="181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Supports system construction</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a:p>
            <a:pPr indent="0" lvl="0" marL="0">
              <a:spcBef>
                <a:spcPts val="0"/>
              </a:spcBef>
              <a:spcAft>
                <a:spcPts val="0"/>
              </a:spcAft>
              <a:buNone/>
            </a:pPr>
            <a:r>
              <a:t/>
            </a:r>
            <a:endParaRPr b="1"/>
          </a:p>
        </p:txBody>
      </p:sp>
      <p:sp>
        <p:nvSpPr>
          <p:cNvPr id="181" name="Google Shape;181;p21"/>
          <p:cNvSpPr/>
          <p:nvPr/>
        </p:nvSpPr>
        <p:spPr>
          <a:xfrm>
            <a:off x="4636550" y="3155600"/>
            <a:ext cx="4112400" cy="317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b="1" lang="en"/>
              <a:t>Characterize the system once in a live environment.</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
                                        <p:tgtEl>
                                          <p:spTgt spid="1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
                                        <p:tgtEl>
                                          <p:spTgt spid="18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Artifact Viewpoints</a:t>
            </a:r>
            <a:endParaRPr/>
          </a:p>
        </p:txBody>
      </p:sp>
      <p:sp>
        <p:nvSpPr>
          <p:cNvPr id="187" name="Google Shape;187;p2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Functional Viewpoint</a:t>
            </a:r>
            <a:endParaRPr/>
          </a:p>
          <a:p>
            <a:pPr indent="-381000" lvl="1" marL="914400" rtl="0">
              <a:spcBef>
                <a:spcPts val="0"/>
              </a:spcBef>
              <a:spcAft>
                <a:spcPts val="0"/>
              </a:spcAft>
              <a:buSzPts val="2400"/>
              <a:buChar char="○"/>
            </a:pPr>
            <a:r>
              <a:rPr lang="en"/>
              <a:t>Describes functional elements, responsibilities, and their interactions. </a:t>
            </a:r>
            <a:endParaRPr/>
          </a:p>
          <a:p>
            <a:pPr indent="-419100" lvl="0" marL="457200" rtl="0">
              <a:spcBef>
                <a:spcPts val="0"/>
              </a:spcBef>
              <a:spcAft>
                <a:spcPts val="0"/>
              </a:spcAft>
              <a:buSzPts val="3000"/>
              <a:buChar char="●"/>
            </a:pPr>
            <a:r>
              <a:rPr lang="en"/>
              <a:t>Information Viewpoint</a:t>
            </a:r>
            <a:endParaRPr/>
          </a:p>
          <a:p>
            <a:pPr indent="-381000" lvl="1" marL="914400" rtl="0">
              <a:spcBef>
                <a:spcPts val="0"/>
              </a:spcBef>
              <a:spcAft>
                <a:spcPts val="0"/>
              </a:spcAft>
              <a:buSzPts val="2400"/>
              <a:buChar char="○"/>
            </a:pPr>
            <a:r>
              <a:rPr lang="en"/>
              <a:t>How the architecture stores, manipulates, and distributes information.</a:t>
            </a:r>
            <a:endParaRPr/>
          </a:p>
          <a:p>
            <a:pPr indent="-381000" lvl="1" marL="914400" rtl="0">
              <a:spcBef>
                <a:spcPts val="0"/>
              </a:spcBef>
              <a:spcAft>
                <a:spcPts val="0"/>
              </a:spcAft>
              <a:buSzPts val="2400"/>
              <a:buChar char="○"/>
            </a:pPr>
            <a:r>
              <a:rPr lang="en"/>
              <a:t>Offers a view of static data structure and information flow between elements.</a:t>
            </a:r>
            <a:endParaRPr/>
          </a:p>
          <a:p>
            <a:pPr indent="-419100" lvl="0" marL="457200" rtl="0">
              <a:spcBef>
                <a:spcPts val="0"/>
              </a:spcBef>
              <a:spcAft>
                <a:spcPts val="0"/>
              </a:spcAft>
              <a:buSzPts val="3000"/>
              <a:buChar char="●"/>
            </a:pPr>
            <a:r>
              <a:rPr lang="en"/>
              <a:t>Concurrency Viewpoint</a:t>
            </a:r>
            <a:endParaRPr/>
          </a:p>
          <a:p>
            <a:pPr indent="-381000" lvl="1" marL="914400" rtl="0">
              <a:spcBef>
                <a:spcPts val="0"/>
              </a:spcBef>
              <a:spcAft>
                <a:spcPts val="0"/>
              </a:spcAft>
              <a:buSzPts val="2400"/>
              <a:buChar char="○"/>
            </a:pPr>
            <a:r>
              <a:rPr lang="en"/>
              <a:t>How concurrent processes are coordinated and controlled. </a:t>
            </a:r>
            <a:endParaRPr/>
          </a:p>
          <a:p>
            <a:pPr indent="0" lvl="0" marL="0" marR="0" rtl="0" algn="l">
              <a:lnSpc>
                <a:spcPct val="100000"/>
              </a:lnSpc>
              <a:spcBef>
                <a:spcPts val="600"/>
              </a:spcBef>
              <a:spcAft>
                <a:spcPts val="0"/>
              </a:spcAft>
              <a:buNone/>
            </a:pPr>
            <a:r>
              <a:t/>
            </a:r>
            <a:endParaRPr/>
          </a:p>
        </p:txBody>
      </p:sp>
      <p:sp>
        <p:nvSpPr>
          <p:cNvPr id="188" name="Google Shape;188;p2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2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Environmental</a:t>
            </a:r>
            <a:r>
              <a:rPr lang="en"/>
              <a:t> Viewpoints</a:t>
            </a:r>
            <a:endParaRPr/>
          </a:p>
        </p:txBody>
      </p:sp>
      <p:sp>
        <p:nvSpPr>
          <p:cNvPr id="194" name="Google Shape;194;p2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Development Viewpoint</a:t>
            </a:r>
            <a:endParaRPr/>
          </a:p>
          <a:p>
            <a:pPr indent="-381000" lvl="1" marL="914400" marR="0" rtl="0" algn="l">
              <a:lnSpc>
                <a:spcPct val="100000"/>
              </a:lnSpc>
              <a:spcBef>
                <a:spcPts val="0"/>
              </a:spcBef>
              <a:spcAft>
                <a:spcPts val="0"/>
              </a:spcAft>
              <a:buSzPts val="2400"/>
              <a:buChar char="○"/>
            </a:pPr>
            <a:r>
              <a:rPr lang="en"/>
              <a:t>Details the architecture in place to support building, testing, and maintaining the system.</a:t>
            </a:r>
            <a:endParaRPr/>
          </a:p>
          <a:p>
            <a:pPr indent="-419100" lvl="0" marL="457200" marR="0" rtl="0" algn="l">
              <a:lnSpc>
                <a:spcPct val="100000"/>
              </a:lnSpc>
              <a:spcBef>
                <a:spcPts val="0"/>
              </a:spcBef>
              <a:spcAft>
                <a:spcPts val="0"/>
              </a:spcAft>
              <a:buSzPts val="3000"/>
              <a:buChar char="●"/>
            </a:pPr>
            <a:r>
              <a:rPr lang="en"/>
              <a:t>Deployment Viewpoint</a:t>
            </a:r>
            <a:endParaRPr/>
          </a:p>
          <a:p>
            <a:pPr indent="-381000" lvl="1" marL="914400" marR="0" rtl="0" algn="l">
              <a:lnSpc>
                <a:spcPct val="100000"/>
              </a:lnSpc>
              <a:spcBef>
                <a:spcPts val="0"/>
              </a:spcBef>
              <a:spcAft>
                <a:spcPts val="0"/>
              </a:spcAft>
              <a:buSzPts val="2400"/>
              <a:buChar char="○"/>
            </a:pPr>
            <a:r>
              <a:rPr lang="en"/>
              <a:t>Captures runtime software, hardware, and network dependencies of the system.</a:t>
            </a:r>
            <a:endParaRPr/>
          </a:p>
          <a:p>
            <a:pPr indent="-419100" lvl="0" marL="457200" marR="0" rtl="0" algn="l">
              <a:lnSpc>
                <a:spcPct val="100000"/>
              </a:lnSpc>
              <a:spcBef>
                <a:spcPts val="0"/>
              </a:spcBef>
              <a:spcAft>
                <a:spcPts val="0"/>
              </a:spcAft>
              <a:buSzPts val="3000"/>
              <a:buChar char="●"/>
            </a:pPr>
            <a:r>
              <a:rPr lang="en"/>
              <a:t>Operational Viewpoint</a:t>
            </a:r>
            <a:endParaRPr/>
          </a:p>
          <a:p>
            <a:pPr indent="-381000" lvl="1" marL="914400" marR="0" rtl="0" algn="l">
              <a:lnSpc>
                <a:spcPct val="100000"/>
              </a:lnSpc>
              <a:spcBef>
                <a:spcPts val="0"/>
              </a:spcBef>
              <a:spcAft>
                <a:spcPts val="0"/>
              </a:spcAft>
              <a:buSzPts val="2400"/>
              <a:buChar char="○"/>
            </a:pPr>
            <a:r>
              <a:rPr lang="en"/>
              <a:t>Describes how the system will be used, administered, and supported when running in production. </a:t>
            </a:r>
            <a:endParaRPr/>
          </a:p>
          <a:p>
            <a:pPr indent="0" lvl="0" marL="0" marR="0" rtl="0" algn="l">
              <a:lnSpc>
                <a:spcPct val="100000"/>
              </a:lnSpc>
              <a:spcBef>
                <a:spcPts val="600"/>
              </a:spcBef>
              <a:spcAft>
                <a:spcPts val="0"/>
              </a:spcAft>
              <a:buNone/>
            </a:pPr>
            <a:r>
              <a:t/>
            </a:r>
            <a:endParaRPr/>
          </a:p>
        </p:txBody>
      </p:sp>
      <p:sp>
        <p:nvSpPr>
          <p:cNvPr id="195" name="Google Shape;195;p2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Statistics Processing</a:t>
            </a:r>
            <a:endParaRPr/>
          </a:p>
        </p:txBody>
      </p:sp>
      <p:sp>
        <p:nvSpPr>
          <p:cNvPr id="201" name="Google Shape;201;p2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Raw data is loaded into a database.</a:t>
            </a:r>
            <a:endParaRPr/>
          </a:p>
          <a:p>
            <a:pPr indent="-419100" lvl="0" marL="457200" marR="0" rtl="0" algn="l">
              <a:lnSpc>
                <a:spcPct val="100000"/>
              </a:lnSpc>
              <a:spcBef>
                <a:spcPts val="0"/>
              </a:spcBef>
              <a:spcAft>
                <a:spcPts val="0"/>
              </a:spcAft>
              <a:buSzPts val="3000"/>
              <a:buChar char="●"/>
            </a:pPr>
            <a:r>
              <a:rPr lang="en"/>
              <a:t>Derived statistics are calculated automatically based on the data.</a:t>
            </a:r>
            <a:endParaRPr/>
          </a:p>
          <a:p>
            <a:pPr indent="-419100" lvl="0" marL="457200" marR="0" rtl="0" algn="l">
              <a:lnSpc>
                <a:spcPct val="100000"/>
              </a:lnSpc>
              <a:spcBef>
                <a:spcPts val="0"/>
              </a:spcBef>
              <a:spcAft>
                <a:spcPts val="0"/>
              </a:spcAft>
              <a:buSzPts val="3000"/>
              <a:buChar char="●"/>
            </a:pPr>
            <a:r>
              <a:rPr lang="en"/>
              <a:t>Statisticians view the data and make reports.</a:t>
            </a:r>
            <a:endParaRPr/>
          </a:p>
          <a:p>
            <a:pPr indent="-419100" lvl="0" marL="457200" marR="0" rtl="0" algn="l">
              <a:lnSpc>
                <a:spcPct val="100000"/>
              </a:lnSpc>
              <a:spcBef>
                <a:spcPts val="0"/>
              </a:spcBef>
              <a:spcAft>
                <a:spcPts val="0"/>
              </a:spcAft>
              <a:buSzPts val="3000"/>
              <a:buChar char="●"/>
            </a:pPr>
            <a:r>
              <a:rPr lang="en"/>
              <a:t>Clients access statistics and make deductions that are checked manually.</a:t>
            </a:r>
            <a:endParaRPr/>
          </a:p>
        </p:txBody>
      </p:sp>
      <p:sp>
        <p:nvSpPr>
          <p:cNvPr id="202" name="Google Shape;202;p2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6" name="Shape 206"/>
        <p:cNvGrpSpPr/>
        <p:nvPr/>
      </p:nvGrpSpPr>
      <p:grpSpPr>
        <a:xfrm>
          <a:off x="0" y="0"/>
          <a:ext cx="0" cy="0"/>
          <a:chOff x="0" y="0"/>
          <a:chExt cx="0" cy="0"/>
        </a:xfrm>
      </p:grpSpPr>
      <p:sp>
        <p:nvSpPr>
          <p:cNvPr id="207" name="Google Shape;207;p2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First Try...</a:t>
            </a:r>
            <a:endParaRPr/>
          </a:p>
        </p:txBody>
      </p:sp>
      <p:sp>
        <p:nvSpPr>
          <p:cNvPr id="208" name="Google Shape;208;p2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09" name="Google Shape;209;p25"/>
          <p:cNvPicPr preferRelativeResize="0"/>
          <p:nvPr/>
        </p:nvPicPr>
        <p:blipFill>
          <a:blip r:embed="rId3">
            <a:alphaModFix/>
          </a:blip>
          <a:stretch>
            <a:fillRect/>
          </a:stretch>
        </p:blipFill>
        <p:spPr>
          <a:xfrm>
            <a:off x="152400" y="1570038"/>
            <a:ext cx="8251990" cy="4878300"/>
          </a:xfrm>
          <a:prstGeom prst="rect">
            <a:avLst/>
          </a:prstGeom>
          <a:noFill/>
          <a:ln>
            <a:noFill/>
          </a:ln>
        </p:spPr>
      </p:pic>
      <p:pic>
        <p:nvPicPr>
          <p:cNvPr id="210" name="Google Shape;210;p25"/>
          <p:cNvPicPr preferRelativeResize="0"/>
          <p:nvPr/>
        </p:nvPicPr>
        <p:blipFill>
          <a:blip r:embed="rId4">
            <a:alphaModFix/>
          </a:blip>
          <a:stretch>
            <a:fillRect/>
          </a:stretch>
        </p:blipFill>
        <p:spPr>
          <a:xfrm>
            <a:off x="217700" y="6366875"/>
            <a:ext cx="4114800" cy="457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2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Functional View</a:t>
            </a:r>
            <a:endParaRPr/>
          </a:p>
        </p:txBody>
      </p:sp>
      <p:sp>
        <p:nvSpPr>
          <p:cNvPr id="216" name="Google Shape;216;p2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17" name="Google Shape;217;p26"/>
          <p:cNvPicPr preferRelativeResize="0"/>
          <p:nvPr/>
        </p:nvPicPr>
        <p:blipFill>
          <a:blip r:embed="rId3">
            <a:alphaModFix/>
          </a:blip>
          <a:stretch>
            <a:fillRect/>
          </a:stretch>
        </p:blipFill>
        <p:spPr>
          <a:xfrm>
            <a:off x="152400" y="1570038"/>
            <a:ext cx="8611032" cy="4610696"/>
          </a:xfrm>
          <a:prstGeom prst="rect">
            <a:avLst/>
          </a:prstGeom>
          <a:noFill/>
          <a:ln>
            <a:noFill/>
          </a:ln>
        </p:spPr>
      </p:pic>
      <p:pic>
        <p:nvPicPr>
          <p:cNvPr id="218" name="Google Shape;218;p26"/>
          <p:cNvPicPr preferRelativeResize="0"/>
          <p:nvPr/>
        </p:nvPicPr>
        <p:blipFill>
          <a:blip r:embed="rId4">
            <a:alphaModFix/>
          </a:blip>
          <a:stretch>
            <a:fillRect/>
          </a:stretch>
        </p:blipFill>
        <p:spPr>
          <a:xfrm>
            <a:off x="152400" y="6333134"/>
            <a:ext cx="3352191" cy="37246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2" name="Shape 222"/>
        <p:cNvGrpSpPr/>
        <p:nvPr/>
      </p:nvGrpSpPr>
      <p:grpSpPr>
        <a:xfrm>
          <a:off x="0" y="0"/>
          <a:ext cx="0" cy="0"/>
          <a:chOff x="0" y="0"/>
          <a:chExt cx="0" cy="0"/>
        </a:xfrm>
      </p:grpSpPr>
      <p:sp>
        <p:nvSpPr>
          <p:cNvPr id="223" name="Google Shape;223;p2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Information</a:t>
            </a:r>
            <a:r>
              <a:rPr lang="en"/>
              <a:t> View</a:t>
            </a:r>
            <a:endParaRPr/>
          </a:p>
        </p:txBody>
      </p:sp>
      <p:sp>
        <p:nvSpPr>
          <p:cNvPr id="224" name="Google Shape;224;p2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25" name="Google Shape;225;p27"/>
          <p:cNvPicPr preferRelativeResize="0"/>
          <p:nvPr/>
        </p:nvPicPr>
        <p:blipFill>
          <a:blip r:embed="rId3">
            <a:alphaModFix/>
          </a:blip>
          <a:stretch>
            <a:fillRect/>
          </a:stretch>
        </p:blipFill>
        <p:spPr>
          <a:xfrm>
            <a:off x="500738" y="1592838"/>
            <a:ext cx="8142516" cy="5135561"/>
          </a:xfrm>
          <a:prstGeom prst="rect">
            <a:avLst/>
          </a:prstGeom>
          <a:noFill/>
          <a:ln>
            <a:noFill/>
          </a:ln>
        </p:spPr>
      </p:pic>
      <p:pic>
        <p:nvPicPr>
          <p:cNvPr id="226" name="Google Shape;226;p27"/>
          <p:cNvPicPr preferRelativeResize="0"/>
          <p:nvPr/>
        </p:nvPicPr>
        <p:blipFill>
          <a:blip r:embed="rId4">
            <a:alphaModFix/>
          </a:blip>
          <a:stretch>
            <a:fillRect/>
          </a:stretch>
        </p:blipFill>
        <p:spPr>
          <a:xfrm>
            <a:off x="4804400" y="6271200"/>
            <a:ext cx="4114800" cy="457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Google Shape;56;p1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Three </a:t>
            </a:r>
            <a:r>
              <a:rPr lang="en"/>
              <a:t>Pillars</a:t>
            </a:r>
            <a:r>
              <a:rPr lang="en"/>
              <a:t> of Architectural Design</a:t>
            </a:r>
            <a:endParaRPr/>
          </a:p>
        </p:txBody>
      </p:sp>
      <p:sp>
        <p:nvSpPr>
          <p:cNvPr id="57" name="Google Shape;57;p1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b="1" lang="en"/>
              <a:t>Stakeholders</a:t>
            </a:r>
            <a:r>
              <a:rPr lang="en"/>
              <a:t> are the people impacted by the architecture, who have differing expectations and needs.</a:t>
            </a:r>
            <a:endParaRPr/>
          </a:p>
          <a:p>
            <a:pPr indent="-419100" lvl="0" marL="457200" marR="0" rtl="0" algn="l">
              <a:lnSpc>
                <a:spcPct val="100000"/>
              </a:lnSpc>
              <a:spcBef>
                <a:spcPts val="0"/>
              </a:spcBef>
              <a:spcAft>
                <a:spcPts val="0"/>
              </a:spcAft>
              <a:buSzPts val="3000"/>
              <a:buChar char="●"/>
            </a:pPr>
            <a:r>
              <a:rPr b="1" lang="en"/>
              <a:t>Viewpoints</a:t>
            </a:r>
            <a:r>
              <a:rPr lang="en"/>
              <a:t> are used to structure architecture definition by focusing on aspects of the system being designed.</a:t>
            </a:r>
            <a:endParaRPr/>
          </a:p>
          <a:p>
            <a:pPr indent="-419100" lvl="0" marL="457200" marR="0" rtl="0" algn="l">
              <a:lnSpc>
                <a:spcPct val="100000"/>
              </a:lnSpc>
              <a:spcBef>
                <a:spcPts val="0"/>
              </a:spcBef>
              <a:spcAft>
                <a:spcPts val="0"/>
              </a:spcAft>
              <a:buSzPts val="3000"/>
              <a:buChar char="●"/>
            </a:pPr>
            <a:r>
              <a:rPr b="1" lang="en"/>
              <a:t>Perspectives</a:t>
            </a:r>
            <a:r>
              <a:rPr lang="en"/>
              <a:t> focus on how a particular quality attribute impacts each viewpoint of the architecture.</a:t>
            </a:r>
            <a:endParaRPr/>
          </a:p>
          <a:p>
            <a:pPr indent="0" lvl="0" marL="0" marR="0" rtl="0" algn="l">
              <a:lnSpc>
                <a:spcPct val="100000"/>
              </a:lnSpc>
              <a:spcBef>
                <a:spcPts val="600"/>
              </a:spcBef>
              <a:spcAft>
                <a:spcPts val="0"/>
              </a:spcAft>
              <a:buNone/>
            </a:pPr>
            <a:r>
              <a:t/>
            </a:r>
            <a:endParaRPr/>
          </a:p>
        </p:txBody>
      </p:sp>
      <p:sp>
        <p:nvSpPr>
          <p:cNvPr id="58" name="Google Shape;58;p1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0" name="Shape 230"/>
        <p:cNvGrpSpPr/>
        <p:nvPr/>
      </p:nvGrpSpPr>
      <p:grpSpPr>
        <a:xfrm>
          <a:off x="0" y="0"/>
          <a:ext cx="0" cy="0"/>
          <a:chOff x="0" y="0"/>
          <a:chExt cx="0" cy="0"/>
        </a:xfrm>
      </p:grpSpPr>
      <p:sp>
        <p:nvSpPr>
          <p:cNvPr id="231" name="Google Shape;231;p2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Concurrency View</a:t>
            </a:r>
            <a:endParaRPr/>
          </a:p>
        </p:txBody>
      </p:sp>
      <p:sp>
        <p:nvSpPr>
          <p:cNvPr id="232" name="Google Shape;232;p2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33" name="Google Shape;233;p28"/>
          <p:cNvPicPr preferRelativeResize="0"/>
          <p:nvPr/>
        </p:nvPicPr>
        <p:blipFill>
          <a:blip r:embed="rId3">
            <a:alphaModFix/>
          </a:blip>
          <a:stretch>
            <a:fillRect/>
          </a:stretch>
        </p:blipFill>
        <p:spPr>
          <a:xfrm>
            <a:off x="72675" y="6366863"/>
            <a:ext cx="4114800" cy="457200"/>
          </a:xfrm>
          <a:prstGeom prst="rect">
            <a:avLst/>
          </a:prstGeom>
          <a:noFill/>
          <a:ln>
            <a:noFill/>
          </a:ln>
        </p:spPr>
      </p:pic>
      <p:pic>
        <p:nvPicPr>
          <p:cNvPr id="234" name="Google Shape;234;p28"/>
          <p:cNvPicPr preferRelativeResize="0"/>
          <p:nvPr/>
        </p:nvPicPr>
        <p:blipFill>
          <a:blip r:embed="rId4">
            <a:alphaModFix/>
          </a:blip>
          <a:stretch>
            <a:fillRect/>
          </a:stretch>
        </p:blipFill>
        <p:spPr>
          <a:xfrm>
            <a:off x="303600" y="1570038"/>
            <a:ext cx="8536799" cy="461069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8" name="Shape 238"/>
        <p:cNvGrpSpPr/>
        <p:nvPr/>
      </p:nvGrpSpPr>
      <p:grpSpPr>
        <a:xfrm>
          <a:off x="0" y="0"/>
          <a:ext cx="0" cy="0"/>
          <a:chOff x="0" y="0"/>
          <a:chExt cx="0" cy="0"/>
        </a:xfrm>
      </p:grpSpPr>
      <p:sp>
        <p:nvSpPr>
          <p:cNvPr id="239" name="Google Shape;239;p2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Development</a:t>
            </a:r>
            <a:r>
              <a:rPr lang="en"/>
              <a:t> View</a:t>
            </a:r>
            <a:endParaRPr/>
          </a:p>
        </p:txBody>
      </p:sp>
      <p:sp>
        <p:nvSpPr>
          <p:cNvPr id="240" name="Google Shape;240;p2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1" name="Google Shape;241;p29"/>
          <p:cNvPicPr preferRelativeResize="0"/>
          <p:nvPr/>
        </p:nvPicPr>
        <p:blipFill>
          <a:blip r:embed="rId3">
            <a:alphaModFix/>
          </a:blip>
          <a:stretch>
            <a:fillRect/>
          </a:stretch>
        </p:blipFill>
        <p:spPr>
          <a:xfrm>
            <a:off x="72675" y="6366863"/>
            <a:ext cx="4114800" cy="457200"/>
          </a:xfrm>
          <a:prstGeom prst="rect">
            <a:avLst/>
          </a:prstGeom>
          <a:noFill/>
          <a:ln>
            <a:noFill/>
          </a:ln>
        </p:spPr>
      </p:pic>
      <p:pic>
        <p:nvPicPr>
          <p:cNvPr id="242" name="Google Shape;242;p29"/>
          <p:cNvPicPr preferRelativeResize="0"/>
          <p:nvPr/>
        </p:nvPicPr>
        <p:blipFill>
          <a:blip r:embed="rId4">
            <a:alphaModFix/>
          </a:blip>
          <a:stretch>
            <a:fillRect/>
          </a:stretch>
        </p:blipFill>
        <p:spPr>
          <a:xfrm>
            <a:off x="521000" y="1586913"/>
            <a:ext cx="8101988" cy="461069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Deployment View</a:t>
            </a:r>
            <a:endParaRPr/>
          </a:p>
        </p:txBody>
      </p:sp>
      <p:sp>
        <p:nvSpPr>
          <p:cNvPr id="248" name="Google Shape;248;p3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49" name="Google Shape;249;p30"/>
          <p:cNvPicPr preferRelativeResize="0"/>
          <p:nvPr/>
        </p:nvPicPr>
        <p:blipFill>
          <a:blip r:embed="rId3">
            <a:alphaModFix/>
          </a:blip>
          <a:stretch>
            <a:fillRect/>
          </a:stretch>
        </p:blipFill>
        <p:spPr>
          <a:xfrm>
            <a:off x="72675" y="6366863"/>
            <a:ext cx="4114800" cy="457200"/>
          </a:xfrm>
          <a:prstGeom prst="rect">
            <a:avLst/>
          </a:prstGeom>
          <a:noFill/>
          <a:ln>
            <a:noFill/>
          </a:ln>
        </p:spPr>
      </p:pic>
      <p:pic>
        <p:nvPicPr>
          <p:cNvPr id="250" name="Google Shape;250;p30"/>
          <p:cNvPicPr preferRelativeResize="0"/>
          <p:nvPr/>
        </p:nvPicPr>
        <p:blipFill>
          <a:blip r:embed="rId4">
            <a:alphaModFix/>
          </a:blip>
          <a:stretch>
            <a:fillRect/>
          </a:stretch>
        </p:blipFill>
        <p:spPr>
          <a:xfrm>
            <a:off x="357450" y="1586913"/>
            <a:ext cx="8614940" cy="461069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Google Shape;255;p3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Deployment View (2)</a:t>
            </a:r>
            <a:endParaRPr/>
          </a:p>
        </p:txBody>
      </p:sp>
      <p:sp>
        <p:nvSpPr>
          <p:cNvPr id="256" name="Google Shape;256;p3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57" name="Google Shape;257;p31"/>
          <p:cNvPicPr preferRelativeResize="0"/>
          <p:nvPr/>
        </p:nvPicPr>
        <p:blipFill>
          <a:blip r:embed="rId3">
            <a:alphaModFix/>
          </a:blip>
          <a:stretch>
            <a:fillRect/>
          </a:stretch>
        </p:blipFill>
        <p:spPr>
          <a:xfrm>
            <a:off x="72675" y="6366863"/>
            <a:ext cx="4114800" cy="457200"/>
          </a:xfrm>
          <a:prstGeom prst="rect">
            <a:avLst/>
          </a:prstGeom>
          <a:noFill/>
          <a:ln>
            <a:noFill/>
          </a:ln>
        </p:spPr>
      </p:pic>
      <p:pic>
        <p:nvPicPr>
          <p:cNvPr id="258" name="Google Shape;258;p31"/>
          <p:cNvPicPr preferRelativeResize="0"/>
          <p:nvPr/>
        </p:nvPicPr>
        <p:blipFill>
          <a:blip r:embed="rId4">
            <a:alphaModFix/>
          </a:blip>
          <a:stretch>
            <a:fillRect/>
          </a:stretch>
        </p:blipFill>
        <p:spPr>
          <a:xfrm>
            <a:off x="363525" y="1694788"/>
            <a:ext cx="8323275" cy="4394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Operational View</a:t>
            </a:r>
            <a:endParaRPr/>
          </a:p>
        </p:txBody>
      </p:sp>
      <p:sp>
        <p:nvSpPr>
          <p:cNvPr id="264" name="Google Shape;264;p3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65" name="Google Shape;265;p32"/>
          <p:cNvPicPr preferRelativeResize="0"/>
          <p:nvPr/>
        </p:nvPicPr>
        <p:blipFill>
          <a:blip r:embed="rId3">
            <a:alphaModFix/>
          </a:blip>
          <a:stretch>
            <a:fillRect/>
          </a:stretch>
        </p:blipFill>
        <p:spPr>
          <a:xfrm>
            <a:off x="72675" y="6366863"/>
            <a:ext cx="4114800" cy="457200"/>
          </a:xfrm>
          <a:prstGeom prst="rect">
            <a:avLst/>
          </a:prstGeom>
          <a:noFill/>
          <a:ln>
            <a:noFill/>
          </a:ln>
        </p:spPr>
      </p:pic>
      <p:pic>
        <p:nvPicPr>
          <p:cNvPr id="266" name="Google Shape;266;p32"/>
          <p:cNvPicPr preferRelativeResize="0"/>
          <p:nvPr/>
        </p:nvPicPr>
        <p:blipFill>
          <a:blip r:embed="rId4">
            <a:alphaModFix/>
          </a:blip>
          <a:stretch>
            <a:fillRect/>
          </a:stretch>
        </p:blipFill>
        <p:spPr>
          <a:xfrm>
            <a:off x="457200" y="2483449"/>
            <a:ext cx="4399025" cy="2465975"/>
          </a:xfrm>
          <a:prstGeom prst="rect">
            <a:avLst/>
          </a:prstGeom>
          <a:noFill/>
          <a:ln>
            <a:noFill/>
          </a:ln>
        </p:spPr>
      </p:pic>
      <p:pic>
        <p:nvPicPr>
          <p:cNvPr id="267" name="Google Shape;267;p32"/>
          <p:cNvPicPr preferRelativeResize="0"/>
          <p:nvPr/>
        </p:nvPicPr>
        <p:blipFill>
          <a:blip r:embed="rId5">
            <a:alphaModFix/>
          </a:blip>
          <a:stretch>
            <a:fillRect/>
          </a:stretch>
        </p:blipFill>
        <p:spPr>
          <a:xfrm>
            <a:off x="4085275" y="2114463"/>
            <a:ext cx="4399026" cy="1761712"/>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3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Viewpoint Benefits</a:t>
            </a:r>
            <a:endParaRPr/>
          </a:p>
        </p:txBody>
      </p:sp>
      <p:sp>
        <p:nvSpPr>
          <p:cNvPr id="273" name="Google Shape;273;p3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Helps structure architecture definition. </a:t>
            </a:r>
            <a:endParaRPr/>
          </a:p>
          <a:p>
            <a:pPr indent="-381000" lvl="1" marL="914400" marR="0" rtl="0" algn="l">
              <a:lnSpc>
                <a:spcPct val="100000"/>
              </a:lnSpc>
              <a:spcBef>
                <a:spcPts val="0"/>
              </a:spcBef>
              <a:spcAft>
                <a:spcPts val="0"/>
              </a:spcAft>
              <a:buSzPts val="2400"/>
              <a:buChar char="○"/>
            </a:pPr>
            <a:r>
              <a:rPr lang="en"/>
              <a:t>Usually a very unstructured activity.</a:t>
            </a:r>
            <a:endParaRPr/>
          </a:p>
          <a:p>
            <a:pPr indent="-419100" lvl="0" marL="457200" marR="0" rtl="0" algn="l">
              <a:lnSpc>
                <a:spcPct val="100000"/>
              </a:lnSpc>
              <a:spcBef>
                <a:spcPts val="0"/>
              </a:spcBef>
              <a:spcAft>
                <a:spcPts val="0"/>
              </a:spcAft>
              <a:buSzPts val="3000"/>
              <a:buChar char="●"/>
            </a:pPr>
            <a:r>
              <a:rPr lang="en"/>
              <a:t>Enables separation of concerns.</a:t>
            </a:r>
            <a:endParaRPr/>
          </a:p>
          <a:p>
            <a:pPr indent="-381000" lvl="1" marL="914400" marR="0" rtl="0" algn="l">
              <a:lnSpc>
                <a:spcPct val="100000"/>
              </a:lnSpc>
              <a:spcBef>
                <a:spcPts val="0"/>
              </a:spcBef>
              <a:spcAft>
                <a:spcPts val="0"/>
              </a:spcAft>
              <a:buSzPts val="2400"/>
              <a:buChar char="○"/>
            </a:pPr>
            <a:r>
              <a:rPr lang="en"/>
              <a:t>Helps design, analysis, and communication by abstracting unimportant details.</a:t>
            </a:r>
            <a:endParaRPr/>
          </a:p>
          <a:p>
            <a:pPr indent="-419100" lvl="0" marL="457200" marR="0" rtl="0" algn="l">
              <a:lnSpc>
                <a:spcPct val="100000"/>
              </a:lnSpc>
              <a:spcBef>
                <a:spcPts val="0"/>
              </a:spcBef>
              <a:spcAft>
                <a:spcPts val="0"/>
              </a:spcAft>
              <a:buSzPts val="3000"/>
              <a:buChar char="●"/>
            </a:pPr>
            <a:r>
              <a:rPr lang="en"/>
              <a:t>Allows communication with stakeholders.</a:t>
            </a:r>
            <a:endParaRPr/>
          </a:p>
          <a:p>
            <a:pPr indent="-381000" lvl="1" marL="914400" marR="0" rtl="0" algn="l">
              <a:lnSpc>
                <a:spcPct val="100000"/>
              </a:lnSpc>
              <a:spcBef>
                <a:spcPts val="0"/>
              </a:spcBef>
              <a:spcAft>
                <a:spcPts val="0"/>
              </a:spcAft>
              <a:buSzPts val="2400"/>
              <a:buChar char="○"/>
            </a:pPr>
            <a:r>
              <a:rPr lang="en"/>
              <a:t>Guide stakeholders to parts of the architecture description based on their concerns.</a:t>
            </a:r>
            <a:endParaRPr/>
          </a:p>
          <a:p>
            <a:pPr indent="-419100" lvl="0" marL="457200" marR="0" rtl="0" algn="l">
              <a:lnSpc>
                <a:spcPct val="100000"/>
              </a:lnSpc>
              <a:spcBef>
                <a:spcPts val="0"/>
              </a:spcBef>
              <a:spcAft>
                <a:spcPts val="0"/>
              </a:spcAft>
              <a:buSzPts val="3000"/>
              <a:buChar char="●"/>
            </a:pPr>
            <a:r>
              <a:rPr lang="en"/>
              <a:t>Improves developer focus</a:t>
            </a:r>
            <a:endParaRPr/>
          </a:p>
          <a:p>
            <a:pPr indent="-381000" lvl="1" marL="914400" marR="0" rtl="0" algn="l">
              <a:lnSpc>
                <a:spcPct val="100000"/>
              </a:lnSpc>
              <a:spcBef>
                <a:spcPts val="0"/>
              </a:spcBef>
              <a:spcAft>
                <a:spcPts val="0"/>
              </a:spcAft>
              <a:buSzPts val="2400"/>
              <a:buChar char="○"/>
            </a:pPr>
            <a:r>
              <a:rPr lang="en"/>
              <a:t>Ensures right system gets built, and that all details are captured.</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274" name="Google Shape;274;p3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3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Viewpoint Pitfalls</a:t>
            </a:r>
            <a:endParaRPr/>
          </a:p>
        </p:txBody>
      </p:sp>
      <p:sp>
        <p:nvSpPr>
          <p:cNvPr id="280" name="Google Shape;280;p34"/>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Inconsistency</a:t>
            </a:r>
            <a:r>
              <a:rPr lang="en"/>
              <a:t> between views</a:t>
            </a:r>
            <a:endParaRPr/>
          </a:p>
          <a:p>
            <a:pPr indent="-381000" lvl="1" marL="914400" marR="0" rtl="0" algn="l">
              <a:lnSpc>
                <a:spcPct val="100000"/>
              </a:lnSpc>
              <a:spcBef>
                <a:spcPts val="0"/>
              </a:spcBef>
              <a:spcAft>
                <a:spcPts val="0"/>
              </a:spcAft>
              <a:buSzPts val="2400"/>
              <a:buChar char="○"/>
            </a:pPr>
            <a:r>
              <a:rPr lang="en"/>
              <a:t>Cross-checking is a tedious manual process.</a:t>
            </a:r>
            <a:endParaRPr/>
          </a:p>
          <a:p>
            <a:pPr indent="-419100" lvl="0" marL="457200" marR="0" rtl="0" algn="l">
              <a:lnSpc>
                <a:spcPct val="100000"/>
              </a:lnSpc>
              <a:spcBef>
                <a:spcPts val="0"/>
              </a:spcBef>
              <a:spcAft>
                <a:spcPts val="0"/>
              </a:spcAft>
              <a:buSzPts val="3000"/>
              <a:buChar char="●"/>
            </a:pPr>
            <a:r>
              <a:rPr lang="en"/>
              <a:t>Selection of the wrong views</a:t>
            </a:r>
            <a:endParaRPr/>
          </a:p>
          <a:p>
            <a:pPr indent="-381000" lvl="1" marL="914400" marR="0" rtl="0" algn="l">
              <a:lnSpc>
                <a:spcPct val="100000"/>
              </a:lnSpc>
              <a:spcBef>
                <a:spcPts val="0"/>
              </a:spcBef>
              <a:spcAft>
                <a:spcPts val="0"/>
              </a:spcAft>
              <a:buSzPts val="2400"/>
              <a:buChar char="○"/>
            </a:pPr>
            <a:r>
              <a:rPr lang="en"/>
              <a:t>Requires careful consideration of stakeholders and their concerns.</a:t>
            </a:r>
            <a:endParaRPr/>
          </a:p>
          <a:p>
            <a:pPr indent="-419100" lvl="0" marL="457200" marR="0" rtl="0" algn="l">
              <a:lnSpc>
                <a:spcPct val="100000"/>
              </a:lnSpc>
              <a:spcBef>
                <a:spcPts val="0"/>
              </a:spcBef>
              <a:spcAft>
                <a:spcPts val="0"/>
              </a:spcAft>
              <a:buSzPts val="3000"/>
              <a:buChar char="●"/>
            </a:pPr>
            <a:r>
              <a:rPr lang="en"/>
              <a:t>Fragmentation</a:t>
            </a:r>
            <a:endParaRPr/>
          </a:p>
          <a:p>
            <a:pPr indent="-381000" lvl="1" marL="914400" marR="0" rtl="0" algn="l">
              <a:lnSpc>
                <a:spcPct val="100000"/>
              </a:lnSpc>
              <a:spcBef>
                <a:spcPts val="0"/>
              </a:spcBef>
              <a:spcAft>
                <a:spcPts val="0"/>
              </a:spcAft>
              <a:buSzPts val="2400"/>
              <a:buChar char="○"/>
            </a:pPr>
            <a:r>
              <a:rPr lang="en"/>
              <a:t>Many views can make the “big picture” hard to follow.</a:t>
            </a:r>
            <a:endParaRPr/>
          </a:p>
          <a:p>
            <a:pPr indent="-381000" lvl="1" marL="914400" marR="0" rtl="0" algn="l">
              <a:lnSpc>
                <a:spcPct val="100000"/>
              </a:lnSpc>
              <a:spcBef>
                <a:spcPts val="0"/>
              </a:spcBef>
              <a:spcAft>
                <a:spcPts val="0"/>
              </a:spcAft>
              <a:buSzPts val="2400"/>
              <a:buChar char="○"/>
            </a:pPr>
            <a:r>
              <a:rPr lang="en"/>
              <a:t>Each view requires significant effort. </a:t>
            </a:r>
            <a:endParaRPr/>
          </a:p>
          <a:p>
            <a:pPr indent="-381000" lvl="1" marL="914400" marR="0" rtl="0" algn="l">
              <a:lnSpc>
                <a:spcPct val="100000"/>
              </a:lnSpc>
              <a:spcBef>
                <a:spcPts val="0"/>
              </a:spcBef>
              <a:spcAft>
                <a:spcPts val="0"/>
              </a:spcAft>
              <a:buSzPts val="2400"/>
              <a:buChar char="○"/>
            </a:pPr>
            <a:r>
              <a:rPr lang="en"/>
              <a:t>Eliminate views that do not address significant concerns for the system.</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281" name="Google Shape;281;p3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35"/>
          <p:cNvSpPr txBox="1"/>
          <p:nvPr/>
        </p:nvSpPr>
        <p:spPr>
          <a:xfrm>
            <a:off x="615175" y="2650825"/>
            <a:ext cx="79416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View Exercise</a:t>
            </a:r>
            <a:endParaRPr b="1" sz="4800">
              <a:solidFill>
                <a:srgbClr val="FFFFFF"/>
              </a:solidFill>
            </a:endParaRPr>
          </a:p>
        </p:txBody>
      </p:sp>
      <p:sp>
        <p:nvSpPr>
          <p:cNvPr id="287" name="Google Shape;287;p3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3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Hospital Food</a:t>
            </a:r>
            <a:endParaRPr/>
          </a:p>
        </p:txBody>
      </p:sp>
      <p:sp>
        <p:nvSpPr>
          <p:cNvPr id="293" name="Google Shape;293;p36"/>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A hospital has purchased a small clinic across the city.</a:t>
            </a:r>
            <a:endParaRPr sz="2400"/>
          </a:p>
          <a:p>
            <a:pPr indent="-381000" lvl="0" marL="457200" marR="0" rtl="0" algn="l">
              <a:lnSpc>
                <a:spcPct val="100000"/>
              </a:lnSpc>
              <a:spcBef>
                <a:spcPts val="0"/>
              </a:spcBef>
              <a:spcAft>
                <a:spcPts val="0"/>
              </a:spcAft>
              <a:buClr>
                <a:schemeClr val="dk1"/>
              </a:buClr>
              <a:buSzPts val="2400"/>
              <a:buFont typeface="Arial"/>
              <a:buChar char="●"/>
            </a:pPr>
            <a:r>
              <a:rPr lang="en" sz="2400"/>
              <a:t>The hospital will have to provide meals to the clinic. </a:t>
            </a:r>
            <a:endParaRPr sz="2400"/>
          </a:p>
          <a:p>
            <a:pPr indent="-381000" lvl="0" marL="457200" marR="0" rtl="0" algn="l">
              <a:lnSpc>
                <a:spcPct val="100000"/>
              </a:lnSpc>
              <a:spcBef>
                <a:spcPts val="0"/>
              </a:spcBef>
              <a:spcAft>
                <a:spcPts val="0"/>
              </a:spcAft>
              <a:buClr>
                <a:schemeClr val="dk1"/>
              </a:buClr>
              <a:buSzPts val="2400"/>
              <a:buFont typeface="Arial"/>
              <a:buChar char="●"/>
            </a:pPr>
            <a:r>
              <a:rPr lang="en" sz="2400"/>
              <a:t>The patients should be able to choose their meals using standard hospital meal tickets.</a:t>
            </a:r>
            <a:endParaRPr sz="2400"/>
          </a:p>
          <a:p>
            <a:pPr indent="0" lvl="0" marL="0" marR="0" rtl="0" algn="l">
              <a:lnSpc>
                <a:spcPct val="100000"/>
              </a:lnSpc>
              <a:spcBef>
                <a:spcPts val="600"/>
              </a:spcBef>
              <a:spcAft>
                <a:spcPts val="0"/>
              </a:spcAft>
              <a:buNone/>
            </a:pPr>
            <a:r>
              <a:t/>
            </a:r>
            <a:endParaRPr sz="2400"/>
          </a:p>
        </p:txBody>
      </p:sp>
      <p:sp>
        <p:nvSpPr>
          <p:cNvPr id="294" name="Google Shape;294;p3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295" name="Google Shape;295;p36"/>
          <p:cNvPicPr preferRelativeResize="0"/>
          <p:nvPr/>
        </p:nvPicPr>
        <p:blipFill>
          <a:blip r:embed="rId3">
            <a:alphaModFix/>
          </a:blip>
          <a:stretch>
            <a:fillRect/>
          </a:stretch>
        </p:blipFill>
        <p:spPr>
          <a:xfrm>
            <a:off x="4451700" y="2116863"/>
            <a:ext cx="4387499" cy="328909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3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System Constraints</a:t>
            </a:r>
            <a:endParaRPr/>
          </a:p>
        </p:txBody>
      </p:sp>
      <p:sp>
        <p:nvSpPr>
          <p:cNvPr id="301" name="Google Shape;301;p3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Clr>
                <a:schemeClr val="dk1"/>
              </a:buClr>
              <a:buSzPts val="2400"/>
              <a:buFont typeface="Arial"/>
              <a:buChar char="●"/>
            </a:pPr>
            <a:r>
              <a:rPr lang="en" sz="2400"/>
              <a:t>H</a:t>
            </a:r>
            <a:r>
              <a:rPr lang="en" sz="2400"/>
              <a:t>ospital/clinic are connected to the internet. </a:t>
            </a:r>
            <a:endParaRPr sz="2400"/>
          </a:p>
          <a:p>
            <a:pPr indent="-355600" lvl="1" marL="914400" marR="0" rtl="0" algn="l">
              <a:lnSpc>
                <a:spcPct val="100000"/>
              </a:lnSpc>
              <a:spcBef>
                <a:spcPts val="0"/>
              </a:spcBef>
              <a:spcAft>
                <a:spcPts val="0"/>
              </a:spcAft>
              <a:buClr>
                <a:schemeClr val="dk1"/>
              </a:buClr>
              <a:buSzPts val="2000"/>
              <a:buFont typeface="Arial"/>
              <a:buChar char="○"/>
            </a:pPr>
            <a:r>
              <a:rPr lang="en" sz="2000"/>
              <a:t>Current meal system is antiquated; managed with ticket readers and is on the internal network (behind the firewall). </a:t>
            </a:r>
            <a:endParaRPr sz="2000"/>
          </a:p>
          <a:p>
            <a:pPr indent="-355600" lvl="1" marL="914400" marR="0" rtl="0" algn="l">
              <a:lnSpc>
                <a:spcPct val="100000"/>
              </a:lnSpc>
              <a:spcBef>
                <a:spcPts val="0"/>
              </a:spcBef>
              <a:spcAft>
                <a:spcPts val="0"/>
              </a:spcAft>
              <a:buClr>
                <a:schemeClr val="dk1"/>
              </a:buClr>
              <a:buSzPts val="2000"/>
              <a:buFont typeface="Arial"/>
              <a:buChar char="○"/>
            </a:pPr>
            <a:r>
              <a:rPr lang="en" sz="2000"/>
              <a:t>In the current system, no authentication or encryption.</a:t>
            </a:r>
            <a:endParaRPr sz="2000"/>
          </a:p>
          <a:p>
            <a:pPr indent="-381000" lvl="0" marL="457200" marR="0" rtl="0" algn="l">
              <a:lnSpc>
                <a:spcPct val="100000"/>
              </a:lnSpc>
              <a:spcBef>
                <a:spcPts val="0"/>
              </a:spcBef>
              <a:spcAft>
                <a:spcPts val="0"/>
              </a:spcAft>
              <a:buClr>
                <a:schemeClr val="dk1"/>
              </a:buClr>
              <a:buSzPts val="2400"/>
              <a:buFont typeface="Arial"/>
              <a:buChar char="●"/>
            </a:pPr>
            <a:r>
              <a:rPr lang="en" sz="2400"/>
              <a:t>The volume of traffic will likely be low </a:t>
            </a:r>
            <a:endParaRPr sz="2400"/>
          </a:p>
          <a:p>
            <a:pPr indent="-355600" lvl="1" marL="914400" marR="0" rtl="0" algn="l">
              <a:lnSpc>
                <a:spcPct val="100000"/>
              </a:lnSpc>
              <a:spcBef>
                <a:spcPts val="0"/>
              </a:spcBef>
              <a:spcAft>
                <a:spcPts val="0"/>
              </a:spcAft>
              <a:buClr>
                <a:schemeClr val="dk1"/>
              </a:buClr>
              <a:buSzPts val="2000"/>
              <a:buFont typeface="Arial"/>
              <a:buChar char="○"/>
            </a:pPr>
            <a:r>
              <a:rPr lang="en" sz="2000"/>
              <a:t>(anticipated top demand is 30-40 users).</a:t>
            </a:r>
            <a:endParaRPr sz="2000"/>
          </a:p>
          <a:p>
            <a:pPr indent="-381000" lvl="0" marL="457200" marR="0" rtl="0" algn="l">
              <a:lnSpc>
                <a:spcPct val="100000"/>
              </a:lnSpc>
              <a:spcBef>
                <a:spcPts val="0"/>
              </a:spcBef>
              <a:spcAft>
                <a:spcPts val="0"/>
              </a:spcAft>
              <a:buClr>
                <a:schemeClr val="dk1"/>
              </a:buClr>
              <a:buSzPts val="2400"/>
              <a:buFont typeface="Arial"/>
              <a:buChar char="●"/>
            </a:pPr>
            <a:r>
              <a:rPr lang="en" sz="2400"/>
              <a:t>System functionality: 1) Transmit menu to clinic 2) Allow patients to order food 3) Deliver food to clinic</a:t>
            </a:r>
            <a:br>
              <a:rPr lang="en" sz="2400"/>
            </a:br>
            <a:endParaRPr sz="2400"/>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302" name="Google Shape;302;p3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03" name="Google Shape;303;p37"/>
          <p:cNvPicPr preferRelativeResize="0"/>
          <p:nvPr/>
        </p:nvPicPr>
        <p:blipFill>
          <a:blip r:embed="rId3">
            <a:alphaModFix/>
          </a:blip>
          <a:stretch>
            <a:fillRect/>
          </a:stretch>
        </p:blipFill>
        <p:spPr>
          <a:xfrm>
            <a:off x="935525" y="4499000"/>
            <a:ext cx="7050274" cy="2270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Google Shape;63;p1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Today’s Goals</a:t>
            </a:r>
            <a:endParaRPr/>
          </a:p>
        </p:txBody>
      </p:sp>
      <p:sp>
        <p:nvSpPr>
          <p:cNvPr id="64" name="Google Shape;64;p1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Closely examine the concepts of views and viewpoints of architecture.</a:t>
            </a:r>
            <a:endParaRPr/>
          </a:p>
          <a:p>
            <a:pPr indent="-381000" lvl="1" marL="914400" marR="0" rtl="0" algn="l">
              <a:lnSpc>
                <a:spcPct val="100000"/>
              </a:lnSpc>
              <a:spcBef>
                <a:spcPts val="0"/>
              </a:spcBef>
              <a:spcAft>
                <a:spcPts val="0"/>
              </a:spcAft>
              <a:buSzPts val="2400"/>
              <a:buChar char="○"/>
            </a:pPr>
            <a:r>
              <a:rPr lang="en"/>
              <a:t>How we look at different aspects of architecture.</a:t>
            </a:r>
            <a:endParaRPr/>
          </a:p>
          <a:p>
            <a:pPr indent="-381000" lvl="1" marL="914400" marR="0" rtl="0" algn="l">
              <a:lnSpc>
                <a:spcPct val="100000"/>
              </a:lnSpc>
              <a:spcBef>
                <a:spcPts val="0"/>
              </a:spcBef>
              <a:spcAft>
                <a:spcPts val="0"/>
              </a:spcAft>
              <a:buSzPts val="2400"/>
              <a:buChar char="○"/>
            </a:pPr>
            <a:r>
              <a:rPr lang="en"/>
              <a:t>How we explain elements to stakeholders. </a:t>
            </a:r>
            <a:endParaRPr/>
          </a:p>
          <a:p>
            <a:pPr indent="-419100" lvl="0" marL="457200" marR="0" rtl="0" algn="l">
              <a:lnSpc>
                <a:spcPct val="100000"/>
              </a:lnSpc>
              <a:spcBef>
                <a:spcPts val="0"/>
              </a:spcBef>
              <a:spcAft>
                <a:spcPts val="0"/>
              </a:spcAft>
              <a:buSzPts val="3000"/>
              <a:buChar char="●"/>
            </a:pPr>
            <a:r>
              <a:rPr lang="en"/>
              <a:t>Examine </a:t>
            </a:r>
            <a:r>
              <a:rPr lang="en"/>
              <a:t>architectural</a:t>
            </a:r>
            <a:r>
              <a:rPr lang="en"/>
              <a:t> perspectives.</a:t>
            </a:r>
            <a:endParaRPr/>
          </a:p>
          <a:p>
            <a:pPr indent="-381000" lvl="1" marL="914400" marR="0" rtl="0" algn="l">
              <a:lnSpc>
                <a:spcPct val="100000"/>
              </a:lnSpc>
              <a:spcBef>
                <a:spcPts val="0"/>
              </a:spcBef>
              <a:spcAft>
                <a:spcPts val="0"/>
              </a:spcAft>
              <a:buSzPts val="2400"/>
              <a:buChar char="○"/>
            </a:pPr>
            <a:r>
              <a:rPr lang="en"/>
              <a:t>Cross-cutting concerns based on non-functional quality properties.</a:t>
            </a:r>
            <a:endParaRPr/>
          </a:p>
        </p:txBody>
      </p:sp>
      <p:sp>
        <p:nvSpPr>
          <p:cNvPr id="65" name="Google Shape;65;p1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3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How Would You Architect This?</a:t>
            </a:r>
            <a:endParaRPr/>
          </a:p>
        </p:txBody>
      </p:sp>
      <p:sp>
        <p:nvSpPr>
          <p:cNvPr id="309" name="Google Shape;309;p3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AutoNum type="arabicPeriod"/>
            </a:pPr>
            <a:r>
              <a:rPr lang="en"/>
              <a:t>Who are the stakeholders in this system?</a:t>
            </a:r>
            <a:endParaRPr/>
          </a:p>
          <a:p>
            <a:pPr indent="-381000" lvl="1" marL="914400" marR="0" rtl="0" algn="l">
              <a:lnSpc>
                <a:spcPct val="100000"/>
              </a:lnSpc>
              <a:spcBef>
                <a:spcPts val="0"/>
              </a:spcBef>
              <a:spcAft>
                <a:spcPts val="0"/>
              </a:spcAft>
              <a:buSzPts val="2400"/>
              <a:buAutoNum type="alphaLcPeriod"/>
            </a:pPr>
            <a:r>
              <a:rPr lang="en"/>
              <a:t>What questions would you ask them?</a:t>
            </a:r>
            <a:endParaRPr/>
          </a:p>
          <a:p>
            <a:pPr indent="-419100" lvl="0" marL="457200" marR="0" rtl="0" algn="l">
              <a:lnSpc>
                <a:spcPct val="100000"/>
              </a:lnSpc>
              <a:spcBef>
                <a:spcPts val="0"/>
              </a:spcBef>
              <a:spcAft>
                <a:spcPts val="0"/>
              </a:spcAft>
              <a:buSzPts val="3000"/>
              <a:buAutoNum type="arabicPeriod"/>
            </a:pPr>
            <a:r>
              <a:rPr lang="en"/>
              <a:t>What information is missing from the system description?</a:t>
            </a:r>
            <a:endParaRPr/>
          </a:p>
          <a:p>
            <a:pPr indent="-419100" lvl="0" marL="457200" marR="0" rtl="0" algn="l">
              <a:lnSpc>
                <a:spcPct val="100000"/>
              </a:lnSpc>
              <a:spcBef>
                <a:spcPts val="0"/>
              </a:spcBef>
              <a:spcAft>
                <a:spcPts val="0"/>
              </a:spcAft>
              <a:buSzPts val="3000"/>
              <a:buAutoNum type="arabicPeriod"/>
            </a:pPr>
            <a:r>
              <a:rPr lang="en"/>
              <a:t>What are the relevant views? (This can include aspects not covered in this lecture)</a:t>
            </a:r>
            <a:endParaRPr/>
          </a:p>
          <a:p>
            <a:pPr indent="-381000" lvl="1" marL="914400" marR="0" rtl="0" algn="l">
              <a:lnSpc>
                <a:spcPct val="100000"/>
              </a:lnSpc>
              <a:spcBef>
                <a:spcPts val="0"/>
              </a:spcBef>
              <a:spcAft>
                <a:spcPts val="0"/>
              </a:spcAft>
              <a:buSzPts val="2400"/>
              <a:buAutoNum type="alphaLcPeriod"/>
            </a:pPr>
            <a:r>
              <a:rPr lang="en"/>
              <a:t>What considerations belong to each view?</a:t>
            </a:r>
            <a:br>
              <a:rPr lang="en"/>
            </a:br>
            <a:endParaRPr/>
          </a:p>
        </p:txBody>
      </p:sp>
      <p:sp>
        <p:nvSpPr>
          <p:cNvPr id="310" name="Google Shape;310;p3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4" name="Shape 314"/>
        <p:cNvGrpSpPr/>
        <p:nvPr/>
      </p:nvGrpSpPr>
      <p:grpSpPr>
        <a:xfrm>
          <a:off x="0" y="0"/>
          <a:ext cx="0" cy="0"/>
          <a:chOff x="0" y="0"/>
          <a:chExt cx="0" cy="0"/>
        </a:xfrm>
      </p:grpSpPr>
      <p:sp>
        <p:nvSpPr>
          <p:cNvPr id="315" name="Google Shape;315;p3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Many Possible Solutions</a:t>
            </a:r>
            <a:endParaRPr/>
          </a:p>
        </p:txBody>
      </p:sp>
      <p:sp>
        <p:nvSpPr>
          <p:cNvPr id="316" name="Google Shape;316;p39"/>
          <p:cNvSpPr txBox="1"/>
          <p:nvPr>
            <p:ph idx="1" type="body"/>
          </p:nvPr>
        </p:nvSpPr>
        <p:spPr>
          <a:xfrm>
            <a:off x="457200" y="1600200"/>
            <a:ext cx="41451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SzPts val="3000"/>
              <a:buChar char="●"/>
            </a:pPr>
            <a:r>
              <a:rPr lang="en"/>
              <a:t>Webapp</a:t>
            </a:r>
            <a:endParaRPr/>
          </a:p>
          <a:p>
            <a:pPr indent="-381000" lvl="1" marL="914400" marR="0" rtl="0" algn="l">
              <a:lnSpc>
                <a:spcPct val="100000"/>
              </a:lnSpc>
              <a:spcBef>
                <a:spcPts val="0"/>
              </a:spcBef>
              <a:spcAft>
                <a:spcPts val="0"/>
              </a:spcAft>
              <a:buSzPts val="2400"/>
              <a:buChar char="○"/>
            </a:pPr>
            <a:r>
              <a:rPr lang="en"/>
              <a:t>Web-based food application. Need to add authentication and security.</a:t>
            </a:r>
            <a:endParaRPr/>
          </a:p>
          <a:p>
            <a:pPr indent="-419100" lvl="0" marL="457200" marR="0" rtl="0" algn="l">
              <a:lnSpc>
                <a:spcPct val="100000"/>
              </a:lnSpc>
              <a:spcBef>
                <a:spcPts val="0"/>
              </a:spcBef>
              <a:spcAft>
                <a:spcPts val="0"/>
              </a:spcAft>
              <a:buSzPts val="3000"/>
              <a:buChar char="●"/>
            </a:pPr>
            <a:r>
              <a:rPr lang="en"/>
              <a:t>VPN</a:t>
            </a:r>
            <a:endParaRPr/>
          </a:p>
          <a:p>
            <a:pPr indent="-381000" lvl="1" marL="914400" marR="0" rtl="0" algn="l">
              <a:lnSpc>
                <a:spcPct val="100000"/>
              </a:lnSpc>
              <a:spcBef>
                <a:spcPts val="0"/>
              </a:spcBef>
              <a:spcAft>
                <a:spcPts val="0"/>
              </a:spcAft>
              <a:buSzPts val="2400"/>
              <a:buChar char="○"/>
            </a:pPr>
            <a:r>
              <a:rPr lang="en"/>
              <a:t>Enter in meal tickets. Could duplicate card reader output over the VPN.</a:t>
            </a:r>
            <a:br>
              <a:rPr lang="en"/>
            </a:br>
            <a:endParaRPr/>
          </a:p>
        </p:txBody>
      </p:sp>
      <p:sp>
        <p:nvSpPr>
          <p:cNvPr id="317" name="Google Shape;317;p3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18" name="Google Shape;318;p39"/>
          <p:cNvPicPr preferRelativeResize="0"/>
          <p:nvPr/>
        </p:nvPicPr>
        <p:blipFill>
          <a:blip r:embed="rId3">
            <a:alphaModFix/>
          </a:blip>
          <a:stretch>
            <a:fillRect/>
          </a:stretch>
        </p:blipFill>
        <p:spPr>
          <a:xfrm>
            <a:off x="4663575" y="2458613"/>
            <a:ext cx="3724275" cy="2962275"/>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4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Think Outside of the Box</a:t>
            </a:r>
            <a:endParaRPr/>
          </a:p>
        </p:txBody>
      </p:sp>
      <p:sp>
        <p:nvSpPr>
          <p:cNvPr id="324" name="Google Shape;324;p40"/>
          <p:cNvSpPr txBox="1"/>
          <p:nvPr>
            <p:ph idx="1" type="body"/>
          </p:nvPr>
        </p:nvSpPr>
        <p:spPr>
          <a:xfrm>
            <a:off x="457200" y="1600200"/>
            <a:ext cx="41451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Use a fax machine.</a:t>
            </a:r>
            <a:endParaRPr/>
          </a:p>
          <a:p>
            <a:pPr indent="-381000" lvl="1" marL="914400" marR="0" rtl="0" algn="l">
              <a:lnSpc>
                <a:spcPct val="100000"/>
              </a:lnSpc>
              <a:spcBef>
                <a:spcPts val="0"/>
              </a:spcBef>
              <a:spcAft>
                <a:spcPts val="0"/>
              </a:spcAft>
              <a:buSzPts val="2400"/>
              <a:buChar char="○"/>
            </a:pPr>
            <a:r>
              <a:rPr lang="en"/>
              <a:t>Fax meal card in the morning.</a:t>
            </a:r>
            <a:endParaRPr/>
          </a:p>
          <a:p>
            <a:pPr indent="-381000" lvl="1" marL="914400" marR="0" rtl="0" algn="l">
              <a:lnSpc>
                <a:spcPct val="100000"/>
              </a:lnSpc>
              <a:spcBef>
                <a:spcPts val="0"/>
              </a:spcBef>
              <a:spcAft>
                <a:spcPts val="0"/>
              </a:spcAft>
              <a:buSzPts val="2400"/>
              <a:buChar char="○"/>
            </a:pPr>
            <a:r>
              <a:rPr lang="en"/>
              <a:t>Fax back completed card.</a:t>
            </a:r>
            <a:endParaRPr/>
          </a:p>
          <a:p>
            <a:pPr indent="-381000" lvl="1" marL="914400" marR="0" rtl="0" algn="l">
              <a:lnSpc>
                <a:spcPct val="100000"/>
              </a:lnSpc>
              <a:spcBef>
                <a:spcPts val="0"/>
              </a:spcBef>
              <a:spcAft>
                <a:spcPts val="0"/>
              </a:spcAft>
              <a:buSzPts val="2400"/>
              <a:buChar char="○"/>
            </a:pPr>
            <a:r>
              <a:rPr lang="en"/>
              <a:t>Read completed faxes into existing card readers.</a:t>
            </a:r>
            <a:endParaRPr/>
          </a:p>
          <a:p>
            <a:pPr indent="-381000" lvl="1" marL="914400" marR="0" rtl="0" algn="l">
              <a:lnSpc>
                <a:spcPct val="100000"/>
              </a:lnSpc>
              <a:spcBef>
                <a:spcPts val="0"/>
              </a:spcBef>
              <a:spcAft>
                <a:spcPts val="0"/>
              </a:spcAft>
              <a:buSzPts val="2400"/>
              <a:buChar char="○"/>
            </a:pPr>
            <a:r>
              <a:rPr lang="en"/>
              <a:t>Very inexpensive, and can be automated.</a:t>
            </a:r>
            <a:endParaRPr/>
          </a:p>
          <a:p>
            <a:pPr indent="-381000" lvl="2" marL="1371600" marR="0" rtl="0" algn="l">
              <a:lnSpc>
                <a:spcPct val="100000"/>
              </a:lnSpc>
              <a:spcBef>
                <a:spcPts val="0"/>
              </a:spcBef>
              <a:spcAft>
                <a:spcPts val="0"/>
              </a:spcAft>
              <a:buSzPts val="2400"/>
              <a:buChar char="■"/>
            </a:pPr>
            <a:r>
              <a:rPr lang="en"/>
              <a:t>But doesn’t have to be...</a:t>
            </a:r>
            <a:endParaRPr/>
          </a:p>
        </p:txBody>
      </p:sp>
      <p:sp>
        <p:nvSpPr>
          <p:cNvPr id="325" name="Google Shape;325;p4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26" name="Google Shape;326;p40"/>
          <p:cNvPicPr preferRelativeResize="0"/>
          <p:nvPr/>
        </p:nvPicPr>
        <p:blipFill>
          <a:blip r:embed="rId3">
            <a:alphaModFix/>
          </a:blip>
          <a:stretch>
            <a:fillRect/>
          </a:stretch>
        </p:blipFill>
        <p:spPr>
          <a:xfrm>
            <a:off x="4449900" y="2422125"/>
            <a:ext cx="4236900" cy="2906513"/>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0" name="Shape 330"/>
        <p:cNvGrpSpPr/>
        <p:nvPr/>
      </p:nvGrpSpPr>
      <p:grpSpPr>
        <a:xfrm>
          <a:off x="0" y="0"/>
          <a:ext cx="0" cy="0"/>
          <a:chOff x="0" y="0"/>
          <a:chExt cx="0" cy="0"/>
        </a:xfrm>
      </p:grpSpPr>
      <p:sp>
        <p:nvSpPr>
          <p:cNvPr id="331" name="Google Shape;331;p41"/>
          <p:cNvSpPr txBox="1"/>
          <p:nvPr/>
        </p:nvSpPr>
        <p:spPr>
          <a:xfrm>
            <a:off x="615175" y="2650825"/>
            <a:ext cx="79416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Architectural Perspectives</a:t>
            </a:r>
            <a:endParaRPr b="1" sz="4800">
              <a:solidFill>
                <a:srgbClr val="FFFFFF"/>
              </a:solidFill>
            </a:endParaRPr>
          </a:p>
        </p:txBody>
      </p:sp>
      <p:sp>
        <p:nvSpPr>
          <p:cNvPr id="332" name="Google Shape;332;p4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4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Quality Attributes</a:t>
            </a:r>
            <a:endParaRPr/>
          </a:p>
        </p:txBody>
      </p:sp>
      <p:sp>
        <p:nvSpPr>
          <p:cNvPr id="338" name="Google Shape;338;p42"/>
          <p:cNvSpPr txBox="1"/>
          <p:nvPr>
            <p:ph idx="1" type="body"/>
          </p:nvPr>
        </p:nvSpPr>
        <p:spPr>
          <a:xfrm>
            <a:off x="457200" y="1600200"/>
            <a:ext cx="81558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The architecture not only dictates </a:t>
            </a:r>
            <a:r>
              <a:rPr i="1" lang="en"/>
              <a:t>what</a:t>
            </a:r>
            <a:r>
              <a:rPr lang="en"/>
              <a:t> the system does, but </a:t>
            </a:r>
            <a:r>
              <a:rPr i="1" lang="en"/>
              <a:t>how</a:t>
            </a:r>
            <a:r>
              <a:rPr lang="en"/>
              <a:t> it does it.</a:t>
            </a:r>
            <a:endParaRPr/>
          </a:p>
          <a:p>
            <a:pPr indent="-381000" lvl="1" marL="914400" marR="0" rtl="0" algn="l">
              <a:lnSpc>
                <a:spcPct val="100000"/>
              </a:lnSpc>
              <a:spcBef>
                <a:spcPts val="0"/>
              </a:spcBef>
              <a:spcAft>
                <a:spcPts val="0"/>
              </a:spcAft>
              <a:buSzPts val="2400"/>
              <a:buChar char="○"/>
            </a:pPr>
            <a:r>
              <a:rPr lang="en"/>
              <a:t>How </a:t>
            </a:r>
            <a:r>
              <a:rPr i="1" lang="en"/>
              <a:t>quickly</a:t>
            </a:r>
            <a:r>
              <a:rPr lang="en"/>
              <a:t> it runs.</a:t>
            </a:r>
            <a:endParaRPr/>
          </a:p>
          <a:p>
            <a:pPr indent="-381000" lvl="1" marL="914400" marR="0" rtl="0" algn="l">
              <a:lnSpc>
                <a:spcPct val="100000"/>
              </a:lnSpc>
              <a:spcBef>
                <a:spcPts val="0"/>
              </a:spcBef>
              <a:spcAft>
                <a:spcPts val="0"/>
              </a:spcAft>
              <a:buSzPts val="2400"/>
              <a:buChar char="○"/>
            </a:pPr>
            <a:r>
              <a:rPr lang="en"/>
              <a:t>How </a:t>
            </a:r>
            <a:r>
              <a:rPr i="1" lang="en"/>
              <a:t>secure</a:t>
            </a:r>
            <a:r>
              <a:rPr lang="en"/>
              <a:t> it is.</a:t>
            </a:r>
            <a:endParaRPr/>
          </a:p>
          <a:p>
            <a:pPr indent="-381000" lvl="1" marL="914400" marR="0" rtl="0" algn="l">
              <a:lnSpc>
                <a:spcPct val="100000"/>
              </a:lnSpc>
              <a:spcBef>
                <a:spcPts val="0"/>
              </a:spcBef>
              <a:spcAft>
                <a:spcPts val="0"/>
              </a:spcAft>
              <a:buSzPts val="2400"/>
              <a:buChar char="○"/>
            </a:pPr>
            <a:r>
              <a:rPr lang="en"/>
              <a:t>How </a:t>
            </a:r>
            <a:r>
              <a:rPr i="1" lang="en"/>
              <a:t>available</a:t>
            </a:r>
            <a:r>
              <a:rPr lang="en"/>
              <a:t> its services are.</a:t>
            </a:r>
            <a:endParaRPr/>
          </a:p>
          <a:p>
            <a:pPr indent="-381000" lvl="1" marL="914400" marR="0" rtl="0" algn="l">
              <a:lnSpc>
                <a:spcPct val="100000"/>
              </a:lnSpc>
              <a:spcBef>
                <a:spcPts val="0"/>
              </a:spcBef>
              <a:spcAft>
                <a:spcPts val="0"/>
              </a:spcAft>
              <a:buSzPts val="2400"/>
              <a:buChar char="○"/>
            </a:pPr>
            <a:r>
              <a:rPr lang="en"/>
              <a:t>How easy it is to </a:t>
            </a:r>
            <a:r>
              <a:rPr i="1" lang="en"/>
              <a:t>modify</a:t>
            </a:r>
            <a:r>
              <a:rPr lang="en"/>
              <a:t>.</a:t>
            </a:r>
            <a:endParaRPr/>
          </a:p>
          <a:p>
            <a:pPr indent="-419100" lvl="0" marL="457200" marR="0" rtl="0" algn="l">
              <a:lnSpc>
                <a:spcPct val="100000"/>
              </a:lnSpc>
              <a:spcBef>
                <a:spcPts val="0"/>
              </a:spcBef>
              <a:spcAft>
                <a:spcPts val="0"/>
              </a:spcAft>
              <a:buSzPts val="3000"/>
              <a:buChar char="●"/>
            </a:pPr>
            <a:r>
              <a:rPr b="1" lang="en"/>
              <a:t>Quality attributes</a:t>
            </a:r>
            <a:r>
              <a:rPr lang="en"/>
              <a:t> describe desired non-functional properties of systems. </a:t>
            </a:r>
            <a:endParaRPr/>
          </a:p>
          <a:p>
            <a:pPr indent="-419100" lvl="0" marL="457200" marR="0" rtl="0" algn="l">
              <a:lnSpc>
                <a:spcPct val="100000"/>
              </a:lnSpc>
              <a:spcBef>
                <a:spcPts val="0"/>
              </a:spcBef>
              <a:spcAft>
                <a:spcPts val="0"/>
              </a:spcAft>
              <a:buSzPts val="3000"/>
              <a:buChar char="●"/>
            </a:pPr>
            <a:r>
              <a:rPr lang="en"/>
              <a:t>An architect must prioritize quality attributes and design a system that meets thresholds.</a:t>
            </a:r>
            <a:endParaRPr/>
          </a:p>
        </p:txBody>
      </p:sp>
      <p:sp>
        <p:nvSpPr>
          <p:cNvPr id="339" name="Google Shape;339;p4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43"/>
          <p:cNvSpPr txBox="1"/>
          <p:nvPr/>
        </p:nvSpPr>
        <p:spPr>
          <a:xfrm>
            <a:off x="615175" y="2650825"/>
            <a:ext cx="79416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What do you prioritize during development?</a:t>
            </a:r>
            <a:endParaRPr b="1" sz="4800">
              <a:solidFill>
                <a:srgbClr val="FFFFFF"/>
              </a:solidFill>
            </a:endParaRPr>
          </a:p>
        </p:txBody>
      </p:sp>
      <p:sp>
        <p:nvSpPr>
          <p:cNvPr id="345" name="Google Shape;345;p4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9" name="Shape 349"/>
        <p:cNvGrpSpPr/>
        <p:nvPr/>
      </p:nvGrpSpPr>
      <p:grpSpPr>
        <a:xfrm>
          <a:off x="0" y="0"/>
          <a:ext cx="0" cy="0"/>
          <a:chOff x="0" y="0"/>
          <a:chExt cx="0" cy="0"/>
        </a:xfrm>
      </p:grpSpPr>
      <p:sp>
        <p:nvSpPr>
          <p:cNvPr id="350" name="Google Shape;350;p4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Examples of Qualities</a:t>
            </a:r>
            <a:endParaRPr/>
          </a:p>
        </p:txBody>
      </p:sp>
      <p:sp>
        <p:nvSpPr>
          <p:cNvPr id="351" name="Google Shape;351;p4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Performance</a:t>
            </a:r>
            <a:endParaRPr/>
          </a:p>
          <a:p>
            <a:pPr indent="-419100" lvl="0" marL="457200" rtl="0">
              <a:spcBef>
                <a:spcPts val="0"/>
              </a:spcBef>
              <a:spcAft>
                <a:spcPts val="0"/>
              </a:spcAft>
              <a:buSzPts val="3000"/>
              <a:buChar char="●"/>
            </a:pPr>
            <a:r>
              <a:rPr lang="en"/>
              <a:t>Scalability</a:t>
            </a:r>
            <a:endParaRPr/>
          </a:p>
          <a:p>
            <a:pPr indent="-419100" lvl="0" marL="457200" rtl="0">
              <a:spcBef>
                <a:spcPts val="0"/>
              </a:spcBef>
              <a:spcAft>
                <a:spcPts val="0"/>
              </a:spcAft>
              <a:buSzPts val="3000"/>
              <a:buChar char="●"/>
            </a:pPr>
            <a:r>
              <a:rPr lang="en"/>
              <a:t>Security</a:t>
            </a:r>
            <a:endParaRPr/>
          </a:p>
          <a:p>
            <a:pPr indent="-419100" lvl="0" marL="457200" rtl="0">
              <a:spcBef>
                <a:spcPts val="0"/>
              </a:spcBef>
              <a:spcAft>
                <a:spcPts val="0"/>
              </a:spcAft>
              <a:buSzPts val="3000"/>
              <a:buChar char="●"/>
            </a:pPr>
            <a:r>
              <a:rPr lang="en"/>
              <a:t>Availability</a:t>
            </a:r>
            <a:endParaRPr/>
          </a:p>
          <a:p>
            <a:pPr indent="-419100" lvl="0" marL="457200" rtl="0">
              <a:spcBef>
                <a:spcPts val="0"/>
              </a:spcBef>
              <a:spcAft>
                <a:spcPts val="0"/>
              </a:spcAft>
              <a:buSzPts val="3000"/>
              <a:buChar char="●"/>
            </a:pPr>
            <a:r>
              <a:rPr lang="en"/>
              <a:t>Resilience</a:t>
            </a:r>
            <a:endParaRPr/>
          </a:p>
          <a:p>
            <a:pPr indent="-419100" lvl="0" marL="457200" rtl="0">
              <a:spcBef>
                <a:spcPts val="0"/>
              </a:spcBef>
              <a:spcAft>
                <a:spcPts val="0"/>
              </a:spcAft>
              <a:buSzPts val="3000"/>
              <a:buChar char="●"/>
            </a:pPr>
            <a:r>
              <a:rPr lang="en"/>
              <a:t>Modifiability</a:t>
            </a:r>
            <a:endParaRPr/>
          </a:p>
          <a:p>
            <a:pPr indent="-419100" lvl="0" marL="457200" rtl="0">
              <a:spcBef>
                <a:spcPts val="0"/>
              </a:spcBef>
              <a:spcAft>
                <a:spcPts val="0"/>
              </a:spcAft>
              <a:buSzPts val="3000"/>
              <a:buChar char="●"/>
            </a:pPr>
            <a:r>
              <a:rPr lang="en"/>
              <a:t>Supportability</a:t>
            </a:r>
            <a:endParaRPr/>
          </a:p>
          <a:p>
            <a:pPr indent="-419100" lvl="0" marL="457200" rtl="0">
              <a:spcBef>
                <a:spcPts val="0"/>
              </a:spcBef>
              <a:spcAft>
                <a:spcPts val="0"/>
              </a:spcAft>
              <a:buSzPts val="3000"/>
              <a:buChar char="●"/>
            </a:pPr>
            <a:r>
              <a:rPr lang="en"/>
              <a:t>Reliability</a:t>
            </a:r>
            <a:endParaRPr/>
          </a:p>
          <a:p>
            <a:pPr indent="-419100" lvl="0" marL="457200" rtl="0">
              <a:spcBef>
                <a:spcPts val="0"/>
              </a:spcBef>
              <a:spcAft>
                <a:spcPts val="0"/>
              </a:spcAft>
              <a:buSzPts val="3000"/>
              <a:buChar char="●"/>
            </a:pPr>
            <a:r>
              <a:rPr lang="en"/>
              <a:t>Safety</a:t>
            </a:r>
            <a:endParaRPr/>
          </a:p>
          <a:p>
            <a:pPr indent="-419100" lvl="0" marL="457200" rtl="0">
              <a:spcBef>
                <a:spcPts val="0"/>
              </a:spcBef>
              <a:spcAft>
                <a:spcPts val="0"/>
              </a:spcAft>
              <a:buSzPts val="3000"/>
              <a:buChar char="●"/>
            </a:pPr>
            <a:r>
              <a:rPr lang="en"/>
              <a:t>Portability</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352" name="Google Shape;352;p4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53" name="Google Shape;353;p4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Development Efficiency</a:t>
            </a:r>
            <a:endParaRPr/>
          </a:p>
          <a:p>
            <a:pPr indent="-419100" lvl="0" marL="457200" rtl="0">
              <a:spcBef>
                <a:spcPts val="0"/>
              </a:spcBef>
              <a:spcAft>
                <a:spcPts val="0"/>
              </a:spcAft>
              <a:buSzPts val="3000"/>
              <a:buChar char="●"/>
            </a:pPr>
            <a:r>
              <a:rPr lang="en"/>
              <a:t>Time to Deliver</a:t>
            </a:r>
            <a:endParaRPr/>
          </a:p>
          <a:p>
            <a:pPr indent="-419100" lvl="0" marL="457200" rtl="0">
              <a:spcBef>
                <a:spcPts val="0"/>
              </a:spcBef>
              <a:spcAft>
                <a:spcPts val="0"/>
              </a:spcAft>
              <a:buSzPts val="3000"/>
              <a:buChar char="●"/>
            </a:pPr>
            <a:r>
              <a:rPr lang="en"/>
              <a:t>Tool Support</a:t>
            </a:r>
            <a:endParaRPr/>
          </a:p>
          <a:p>
            <a:pPr indent="-419100" lvl="0" marL="457200" rtl="0">
              <a:spcBef>
                <a:spcPts val="0"/>
              </a:spcBef>
              <a:spcAft>
                <a:spcPts val="0"/>
              </a:spcAft>
              <a:buSzPts val="3000"/>
              <a:buChar char="●"/>
            </a:pPr>
            <a:r>
              <a:rPr lang="en"/>
              <a:t>Geographic Distribution</a:t>
            </a:r>
            <a:endParaRPr/>
          </a:p>
          <a:p>
            <a:pPr indent="-419100" lvl="0" marL="457200">
              <a:spcBef>
                <a:spcPts val="0"/>
              </a:spcBef>
              <a:spcAft>
                <a:spcPts val="0"/>
              </a:spcAft>
              <a:buSzPts val="3000"/>
              <a:buChar char="●"/>
            </a:pPr>
            <a:r>
              <a:rPr lang="en"/>
              <a:t>Others?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4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Qualities Impact Many Views</a:t>
            </a:r>
            <a:endParaRPr/>
          </a:p>
        </p:txBody>
      </p:sp>
      <p:sp>
        <p:nvSpPr>
          <p:cNvPr id="359" name="Google Shape;359;p4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Security is a very important quality. It must be detailed in the </a:t>
            </a:r>
            <a:r>
              <a:rPr lang="en"/>
              <a:t>architecture</a:t>
            </a:r>
            <a:r>
              <a:rPr lang="en"/>
              <a:t>.</a:t>
            </a:r>
            <a:endParaRPr/>
          </a:p>
          <a:p>
            <a:pPr indent="-419100" lvl="0" marL="457200" rtl="0">
              <a:spcBef>
                <a:spcPts val="0"/>
              </a:spcBef>
              <a:spcAft>
                <a:spcPts val="0"/>
              </a:spcAft>
              <a:buSzPts val="3000"/>
              <a:buChar char="●"/>
            </a:pPr>
            <a:r>
              <a:rPr lang="en"/>
              <a:t>No security “viewpoint”, as it impacts all viewpoints.</a:t>
            </a:r>
            <a:endParaRPr/>
          </a:p>
          <a:p>
            <a:pPr indent="-381000" lvl="1" marL="914400" rtl="0">
              <a:spcBef>
                <a:spcPts val="0"/>
              </a:spcBef>
              <a:spcAft>
                <a:spcPts val="0"/>
              </a:spcAft>
              <a:buSzPts val="2400"/>
              <a:buChar char="○"/>
            </a:pPr>
            <a:r>
              <a:rPr lang="en"/>
              <a:t>Functional: System needs to identify/authenticate users.</a:t>
            </a:r>
            <a:endParaRPr/>
          </a:p>
          <a:p>
            <a:pPr indent="-381000" lvl="1" marL="914400" rtl="0">
              <a:spcBef>
                <a:spcPts val="0"/>
              </a:spcBef>
              <a:spcAft>
                <a:spcPts val="0"/>
              </a:spcAft>
              <a:buSzPts val="2400"/>
              <a:buChar char="○"/>
            </a:pPr>
            <a:r>
              <a:rPr lang="en"/>
              <a:t>Information: System must control classes of access to information at various levels of granularity.</a:t>
            </a:r>
            <a:endParaRPr/>
          </a:p>
          <a:p>
            <a:pPr indent="-381000" lvl="1" marL="914400" rtl="0">
              <a:spcBef>
                <a:spcPts val="0"/>
              </a:spcBef>
              <a:spcAft>
                <a:spcPts val="0"/>
              </a:spcAft>
              <a:buSzPts val="2400"/>
              <a:buChar char="○"/>
            </a:pPr>
            <a:r>
              <a:rPr lang="en"/>
              <a:t>Operational: System must maintain and distribute passwords, software dependencies must be patched.</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360" name="Google Shape;360;p4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4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Architectural Perspective</a:t>
            </a:r>
            <a:endParaRPr/>
          </a:p>
        </p:txBody>
      </p:sp>
      <p:sp>
        <p:nvSpPr>
          <p:cNvPr id="366" name="Google Shape;366;p4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b="1" lang="en"/>
              <a:t>Architectural Perspectives</a:t>
            </a:r>
            <a:r>
              <a:rPr b="1" i="1" lang="en"/>
              <a:t> </a:t>
            </a:r>
            <a:r>
              <a:rPr lang="en"/>
              <a:t>are used to discuss how particular quality attributes affect each view of the overall architecture. </a:t>
            </a:r>
            <a:endParaRPr/>
          </a:p>
          <a:p>
            <a:pPr indent="-419100" lvl="0" marL="457200" rtl="0">
              <a:spcBef>
                <a:spcPts val="0"/>
              </a:spcBef>
              <a:spcAft>
                <a:spcPts val="0"/>
              </a:spcAft>
              <a:buSzPts val="3000"/>
              <a:buChar char="●"/>
            </a:pPr>
            <a:r>
              <a:rPr lang="en"/>
              <a:t>A perspective is a collection of activities, tactics, and guidelines used to ensure that a system exhibits the chosen set of quality attributes. </a:t>
            </a:r>
            <a:endParaRPr/>
          </a:p>
          <a:p>
            <a:pPr indent="-381000" lvl="1" marL="914400" rtl="0">
              <a:spcBef>
                <a:spcPts val="0"/>
              </a:spcBef>
              <a:spcAft>
                <a:spcPts val="0"/>
              </a:spcAft>
              <a:buSzPts val="2400"/>
              <a:buChar char="○"/>
            </a:pPr>
            <a:r>
              <a:rPr lang="en"/>
              <a:t>Systemizes</a:t>
            </a:r>
            <a:r>
              <a:rPr lang="en"/>
              <a:t> what a good architect does: studies properties, assesses architectural choices, selects and applies tactics to ensure quality.</a:t>
            </a:r>
            <a:endParaRPr/>
          </a:p>
          <a:p>
            <a:pPr indent="0" lvl="0" marL="0" marR="0" rtl="0" algn="l">
              <a:lnSpc>
                <a:spcPct val="100000"/>
              </a:lnSpc>
              <a:spcBef>
                <a:spcPts val="600"/>
              </a:spcBef>
              <a:spcAft>
                <a:spcPts val="0"/>
              </a:spcAft>
              <a:buNone/>
            </a:pPr>
            <a:r>
              <a:t/>
            </a:r>
            <a:endParaRPr/>
          </a:p>
        </p:txBody>
      </p:sp>
      <p:sp>
        <p:nvSpPr>
          <p:cNvPr id="367" name="Google Shape;367;p4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4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Applying Perspectives to Views</a:t>
            </a:r>
            <a:endParaRPr/>
          </a:p>
        </p:txBody>
      </p:sp>
      <p:sp>
        <p:nvSpPr>
          <p:cNvPr id="373" name="Google Shape;373;p4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74" name="Google Shape;374;p47"/>
          <p:cNvPicPr preferRelativeResize="0"/>
          <p:nvPr/>
        </p:nvPicPr>
        <p:blipFill>
          <a:blip r:embed="rId3">
            <a:alphaModFix/>
          </a:blip>
          <a:stretch>
            <a:fillRect/>
          </a:stretch>
        </p:blipFill>
        <p:spPr>
          <a:xfrm>
            <a:off x="1562122" y="1580125"/>
            <a:ext cx="6019764" cy="5277701"/>
          </a:xfrm>
          <a:prstGeom prst="rect">
            <a:avLst/>
          </a:prstGeom>
          <a:noFill/>
          <a:ln>
            <a:noFill/>
          </a:ln>
        </p:spPr>
      </p:pic>
      <p:pic>
        <p:nvPicPr>
          <p:cNvPr id="375" name="Google Shape;375;p47"/>
          <p:cNvPicPr preferRelativeResize="0"/>
          <p:nvPr/>
        </p:nvPicPr>
        <p:blipFill>
          <a:blip r:embed="rId4">
            <a:alphaModFix/>
          </a:blip>
          <a:stretch>
            <a:fillRect/>
          </a:stretch>
        </p:blipFill>
        <p:spPr>
          <a:xfrm>
            <a:off x="1956499" y="1580125"/>
            <a:ext cx="5231010" cy="52014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374"/>
                                        </p:tgtEl>
                                      </p:cBhvr>
                                    </p:animEffect>
                                    <p:set>
                                      <p:cBhvr>
                                        <p:cTn dur="1" fill="hold">
                                          <p:stCondLst>
                                            <p:cond delay="0"/>
                                          </p:stCondLst>
                                        </p:cTn>
                                        <p:tgtEl>
                                          <p:spTgt spid="37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5"/>
                                        </p:tgtEl>
                                        <p:attrNameLst>
                                          <p:attrName>style.visibility</p:attrName>
                                        </p:attrNameLst>
                                      </p:cBhvr>
                                      <p:to>
                                        <p:strVal val="visible"/>
                                      </p:to>
                                    </p:set>
                                    <p:animEffect filter="fade" transition="in">
                                      <p:cBhvr>
                                        <p:cTn dur="1000"/>
                                        <p:tgtEl>
                                          <p:spTgt spid="3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Google Shape;70;p12"/>
          <p:cNvSpPr txBox="1"/>
          <p:nvPr/>
        </p:nvSpPr>
        <p:spPr>
          <a:xfrm>
            <a:off x="943700" y="2650825"/>
            <a:ext cx="7613100" cy="1139400"/>
          </a:xfrm>
          <a:prstGeom prst="rect">
            <a:avLst/>
          </a:prstGeom>
          <a:noFill/>
          <a:ln>
            <a:noFill/>
          </a:ln>
        </p:spPr>
        <p:txBody>
          <a:bodyPr anchorCtr="0" anchor="t" bIns="91425" lIns="91425" spcFirstLastPara="1" rIns="91425" wrap="square" tIns="91425">
            <a:noAutofit/>
          </a:bodyPr>
          <a:lstStyle/>
          <a:p>
            <a:pPr indent="0" lvl="0" marL="0" rtl="0">
              <a:spcBef>
                <a:spcPts val="0"/>
              </a:spcBef>
              <a:spcAft>
                <a:spcPts val="0"/>
              </a:spcAft>
              <a:buNone/>
            </a:pPr>
            <a:r>
              <a:rPr b="1" lang="en" sz="4800">
                <a:solidFill>
                  <a:srgbClr val="FFFFFF"/>
                </a:solidFill>
              </a:rPr>
              <a:t>Views and Viewpoints</a:t>
            </a:r>
            <a:endParaRPr b="1" sz="4800">
              <a:solidFill>
                <a:srgbClr val="FFFFFF"/>
              </a:solidFill>
            </a:endParaRPr>
          </a:p>
        </p:txBody>
      </p:sp>
      <p:sp>
        <p:nvSpPr>
          <p:cNvPr id="71" name="Google Shape;71;p1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4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Security Activity</a:t>
            </a:r>
            <a:endParaRPr/>
          </a:p>
        </p:txBody>
      </p:sp>
      <p:sp>
        <p:nvSpPr>
          <p:cNvPr id="381" name="Google Shape;381;p48"/>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Perform activities, based on viewpoint, to identify how the perspective impacts that viewpoint.</a:t>
            </a:r>
            <a:endParaRPr sz="2400"/>
          </a:p>
          <a:p>
            <a:pPr indent="-381000" lvl="0" marL="457200" rtl="0">
              <a:spcBef>
                <a:spcPts val="0"/>
              </a:spcBef>
              <a:spcAft>
                <a:spcPts val="0"/>
              </a:spcAft>
              <a:buSzPts val="2400"/>
              <a:buChar char="●"/>
            </a:pPr>
            <a:r>
              <a:rPr lang="en" sz="2400"/>
              <a:t>Suggests changes to the architecture.</a:t>
            </a:r>
            <a:endParaRPr sz="2400"/>
          </a:p>
          <a:p>
            <a:pPr indent="-342900" lvl="1" marL="914400" rtl="0">
              <a:spcBef>
                <a:spcPts val="0"/>
              </a:spcBef>
              <a:spcAft>
                <a:spcPts val="0"/>
              </a:spcAft>
              <a:buSzPts val="1800"/>
              <a:buChar char="○"/>
            </a:pPr>
            <a:r>
              <a:rPr lang="en" sz="1800"/>
              <a:t>Different partition to </a:t>
            </a:r>
            <a:r>
              <a:rPr b="1" lang="en" sz="1800"/>
              <a:t>functional</a:t>
            </a:r>
            <a:r>
              <a:rPr lang="en" sz="1800"/>
              <a:t> elements.</a:t>
            </a:r>
            <a:endParaRPr sz="1800"/>
          </a:p>
          <a:p>
            <a:pPr indent="-342900" lvl="1" marL="914400" rtl="0">
              <a:spcBef>
                <a:spcPts val="0"/>
              </a:spcBef>
              <a:spcAft>
                <a:spcPts val="0"/>
              </a:spcAft>
              <a:buSzPts val="1800"/>
              <a:buChar char="○"/>
            </a:pPr>
            <a:r>
              <a:rPr lang="en" sz="1800"/>
              <a:t>Introduce new hardware/software elements to </a:t>
            </a:r>
            <a:r>
              <a:rPr b="1" lang="en" sz="1800"/>
              <a:t>deployment </a:t>
            </a:r>
            <a:r>
              <a:rPr lang="en" sz="1800"/>
              <a:t>environment.</a:t>
            </a:r>
            <a:endParaRPr sz="1800"/>
          </a:p>
          <a:p>
            <a:pPr indent="-342900" lvl="1" marL="914400" rtl="0">
              <a:spcBef>
                <a:spcPts val="0"/>
              </a:spcBef>
              <a:spcAft>
                <a:spcPts val="0"/>
              </a:spcAft>
              <a:buSzPts val="1800"/>
              <a:buChar char="○"/>
            </a:pPr>
            <a:r>
              <a:rPr lang="en" sz="1800"/>
              <a:t>Identify new</a:t>
            </a:r>
            <a:r>
              <a:rPr b="1" lang="en" sz="1800"/>
              <a:t> operational</a:t>
            </a:r>
            <a:r>
              <a:rPr lang="en" sz="1800"/>
              <a:t> procedures to support secure operation.</a:t>
            </a:r>
            <a:endParaRPr sz="1800"/>
          </a:p>
        </p:txBody>
      </p:sp>
      <p:sp>
        <p:nvSpPr>
          <p:cNvPr id="382" name="Google Shape;382;p4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383" name="Google Shape;383;p48"/>
          <p:cNvPicPr preferRelativeResize="0"/>
          <p:nvPr/>
        </p:nvPicPr>
        <p:blipFill>
          <a:blip r:embed="rId3">
            <a:alphaModFix/>
          </a:blip>
          <a:stretch>
            <a:fillRect/>
          </a:stretch>
        </p:blipFill>
        <p:spPr>
          <a:xfrm>
            <a:off x="4675050" y="6366863"/>
            <a:ext cx="4114800" cy="457200"/>
          </a:xfrm>
          <a:prstGeom prst="rect">
            <a:avLst/>
          </a:prstGeom>
          <a:noFill/>
          <a:ln>
            <a:noFill/>
          </a:ln>
        </p:spPr>
      </p:pic>
      <p:pic>
        <p:nvPicPr>
          <p:cNvPr id="384" name="Google Shape;384;p48"/>
          <p:cNvPicPr preferRelativeResize="0"/>
          <p:nvPr/>
        </p:nvPicPr>
        <p:blipFill>
          <a:blip r:embed="rId4">
            <a:alphaModFix/>
          </a:blip>
          <a:stretch>
            <a:fillRect/>
          </a:stretch>
        </p:blipFill>
        <p:spPr>
          <a:xfrm>
            <a:off x="4604100" y="1570038"/>
            <a:ext cx="4163779" cy="461069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8" name="Shape 388"/>
        <p:cNvGrpSpPr/>
        <p:nvPr/>
      </p:nvGrpSpPr>
      <p:grpSpPr>
        <a:xfrm>
          <a:off x="0" y="0"/>
          <a:ext cx="0" cy="0"/>
          <a:chOff x="0" y="0"/>
          <a:chExt cx="0" cy="0"/>
        </a:xfrm>
      </p:grpSpPr>
      <p:sp>
        <p:nvSpPr>
          <p:cNvPr id="389" name="Google Shape;389;p4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Security Activity</a:t>
            </a:r>
            <a:endParaRPr/>
          </a:p>
        </p:txBody>
      </p:sp>
      <p:sp>
        <p:nvSpPr>
          <p:cNvPr id="390" name="Google Shape;390;p4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Sensitive Resources</a:t>
            </a:r>
            <a:endParaRPr/>
          </a:p>
          <a:p>
            <a:pPr indent="0" lvl="0" marL="45720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ts val="3000"/>
              <a:buChar char="●"/>
            </a:pPr>
            <a:r>
              <a:rPr lang="en"/>
              <a:t>Security Threats</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391" name="Google Shape;391;p4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392" name="Google Shape;392;p49"/>
          <p:cNvSpPr txBox="1"/>
          <p:nvPr/>
        </p:nvSpPr>
        <p:spPr>
          <a:xfrm>
            <a:off x="888575" y="2323975"/>
            <a:ext cx="6915000" cy="831600"/>
          </a:xfrm>
          <a:prstGeom prst="rect">
            <a:avLst/>
          </a:prstGeom>
          <a:noFill/>
          <a:ln>
            <a:noFill/>
          </a:ln>
        </p:spPr>
        <p:txBody>
          <a:bodyPr anchorCtr="0" anchor="t" bIns="91425" lIns="91425" spcFirstLastPara="1" rIns="91425" wrap="square" tIns="91425">
            <a:noAutofit/>
          </a:bodyPr>
          <a:lstStyle/>
          <a:p>
            <a:pPr indent="-419100" lvl="0" marL="457200">
              <a:spcBef>
                <a:spcPts val="0"/>
              </a:spcBef>
              <a:spcAft>
                <a:spcPts val="0"/>
              </a:spcAft>
              <a:buSzPts val="3000"/>
              <a:buChar char="●"/>
            </a:pPr>
            <a:r>
              <a:rPr lang="en" sz="3000"/>
              <a:t>Data in the database</a:t>
            </a:r>
            <a:endParaRPr sz="3000"/>
          </a:p>
        </p:txBody>
      </p:sp>
      <p:sp>
        <p:nvSpPr>
          <p:cNvPr id="393" name="Google Shape;393;p49"/>
          <p:cNvSpPr txBox="1"/>
          <p:nvPr/>
        </p:nvSpPr>
        <p:spPr>
          <a:xfrm>
            <a:off x="888575" y="3970750"/>
            <a:ext cx="7668300" cy="831600"/>
          </a:xfrm>
          <a:prstGeom prst="rect">
            <a:avLst/>
          </a:prstGeom>
          <a:noFill/>
          <a:ln>
            <a:noFill/>
          </a:ln>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sz="3000"/>
              <a:t>Operators stealing backups.</a:t>
            </a:r>
            <a:endParaRPr sz="3000"/>
          </a:p>
          <a:p>
            <a:pPr indent="-419100" lvl="0" marL="457200" rtl="0">
              <a:spcBef>
                <a:spcPts val="0"/>
              </a:spcBef>
              <a:spcAft>
                <a:spcPts val="0"/>
              </a:spcAft>
              <a:buSzPts val="3000"/>
              <a:buChar char="●"/>
            </a:pPr>
            <a:r>
              <a:rPr lang="en" sz="3000"/>
              <a:t>Admins querying data, seeing names.</a:t>
            </a:r>
            <a:endParaRPr sz="3000"/>
          </a:p>
          <a:p>
            <a:pPr indent="-419100" lvl="0" marL="457200" rtl="0">
              <a:spcBef>
                <a:spcPts val="0"/>
              </a:spcBef>
              <a:spcAft>
                <a:spcPts val="0"/>
              </a:spcAft>
              <a:buSzPts val="3000"/>
              <a:buChar char="●"/>
            </a:pPr>
            <a:r>
              <a:rPr lang="en" sz="3000"/>
              <a:t>Bribing investigating officers</a:t>
            </a:r>
            <a:endParaRPr sz="3000"/>
          </a:p>
          <a:p>
            <a:pPr indent="-419100" lvl="0" marL="457200" rtl="0">
              <a:spcBef>
                <a:spcPts val="0"/>
              </a:spcBef>
              <a:spcAft>
                <a:spcPts val="0"/>
              </a:spcAft>
              <a:buSzPts val="3000"/>
              <a:buChar char="●"/>
            </a:pPr>
            <a:r>
              <a:rPr lang="en" sz="3000"/>
              <a:t>Internal attack on database via network.</a:t>
            </a:r>
            <a:endParaRPr sz="3000"/>
          </a:p>
        </p:txBody>
      </p:sp>
      <p:pic>
        <p:nvPicPr>
          <p:cNvPr id="394" name="Google Shape;394;p49"/>
          <p:cNvPicPr preferRelativeResize="0"/>
          <p:nvPr/>
        </p:nvPicPr>
        <p:blipFill>
          <a:blip r:embed="rId3">
            <a:alphaModFix/>
          </a:blip>
          <a:stretch>
            <a:fillRect/>
          </a:stretch>
        </p:blipFill>
        <p:spPr>
          <a:xfrm>
            <a:off x="4675050" y="6366863"/>
            <a:ext cx="41148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8" name="Shape 398"/>
        <p:cNvGrpSpPr/>
        <p:nvPr/>
      </p:nvGrpSpPr>
      <p:grpSpPr>
        <a:xfrm>
          <a:off x="0" y="0"/>
          <a:ext cx="0" cy="0"/>
          <a:chOff x="0" y="0"/>
          <a:chExt cx="0" cy="0"/>
        </a:xfrm>
      </p:grpSpPr>
      <p:sp>
        <p:nvSpPr>
          <p:cNvPr id="399" name="Google Shape;399;p5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Security Activity</a:t>
            </a:r>
            <a:endParaRPr/>
          </a:p>
        </p:txBody>
      </p:sp>
      <p:sp>
        <p:nvSpPr>
          <p:cNvPr id="400" name="Google Shape;400;p50"/>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Security Countermeasures</a:t>
            </a:r>
            <a:endParaRPr/>
          </a:p>
          <a:p>
            <a:pPr indent="0" lvl="0" marL="45720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01" name="Google Shape;401;p5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02" name="Google Shape;402;p50"/>
          <p:cNvSpPr txBox="1"/>
          <p:nvPr/>
        </p:nvSpPr>
        <p:spPr>
          <a:xfrm>
            <a:off x="888575" y="2323975"/>
            <a:ext cx="7735200" cy="831600"/>
          </a:xfrm>
          <a:prstGeom prst="rect">
            <a:avLst/>
          </a:prstGeom>
          <a:noFill/>
          <a:ln>
            <a:noFill/>
          </a:ln>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sz="3000"/>
              <a:t>Backups: encrypt data in the database</a:t>
            </a:r>
            <a:endParaRPr sz="3000"/>
          </a:p>
          <a:p>
            <a:pPr indent="-381000" lvl="1" marL="914400" rtl="0">
              <a:spcBef>
                <a:spcPts val="0"/>
              </a:spcBef>
              <a:spcAft>
                <a:spcPts val="0"/>
              </a:spcAft>
              <a:buSzPts val="2400"/>
              <a:buChar char="○"/>
            </a:pPr>
            <a:r>
              <a:rPr lang="en" sz="2400"/>
              <a:t>Does this impact performance?</a:t>
            </a:r>
            <a:endParaRPr sz="2400"/>
          </a:p>
          <a:p>
            <a:pPr indent="-381000" lvl="1" marL="914400" rtl="0">
              <a:spcBef>
                <a:spcPts val="0"/>
              </a:spcBef>
              <a:spcAft>
                <a:spcPts val="0"/>
              </a:spcAft>
              <a:buSzPts val="2400"/>
              <a:buChar char="○"/>
            </a:pPr>
            <a:r>
              <a:rPr lang="en" sz="2400"/>
              <a:t>Does this impact the difficulty of maintaining availability?</a:t>
            </a:r>
            <a:endParaRPr sz="2400"/>
          </a:p>
          <a:p>
            <a:pPr indent="-419100" lvl="0" marL="457200" rtl="0">
              <a:spcBef>
                <a:spcPts val="0"/>
              </a:spcBef>
              <a:spcAft>
                <a:spcPts val="0"/>
              </a:spcAft>
              <a:buSzPts val="3000"/>
              <a:buChar char="●"/>
            </a:pPr>
            <a:r>
              <a:rPr lang="en" sz="3000"/>
              <a:t>Hiding names: use hash instead of names, protect names at a higher security level.</a:t>
            </a:r>
            <a:endParaRPr sz="3000"/>
          </a:p>
          <a:p>
            <a:pPr indent="-381000" lvl="1" marL="914400" rtl="0">
              <a:spcBef>
                <a:spcPts val="0"/>
              </a:spcBef>
              <a:spcAft>
                <a:spcPts val="0"/>
              </a:spcAft>
              <a:buSzPts val="2400"/>
              <a:buChar char="○"/>
            </a:pPr>
            <a:r>
              <a:rPr lang="en" sz="2400"/>
              <a:t>More complexity in development?</a:t>
            </a:r>
            <a:endParaRPr sz="2400"/>
          </a:p>
          <a:p>
            <a:pPr indent="-381000" lvl="1" marL="914400" rtl="0">
              <a:spcBef>
                <a:spcPts val="0"/>
              </a:spcBef>
              <a:spcAft>
                <a:spcPts val="0"/>
              </a:spcAft>
              <a:buSzPts val="2400"/>
              <a:buChar char="○"/>
            </a:pPr>
            <a:r>
              <a:rPr lang="en" sz="2400"/>
              <a:t>Possible performance impact?</a:t>
            </a:r>
            <a:endParaRPr sz="2400"/>
          </a:p>
        </p:txBody>
      </p:sp>
      <p:pic>
        <p:nvPicPr>
          <p:cNvPr id="403" name="Google Shape;403;p50"/>
          <p:cNvPicPr preferRelativeResize="0"/>
          <p:nvPr/>
        </p:nvPicPr>
        <p:blipFill>
          <a:blip r:embed="rId3">
            <a:alphaModFix/>
          </a:blip>
          <a:stretch>
            <a:fillRect/>
          </a:stretch>
        </p:blipFill>
        <p:spPr>
          <a:xfrm>
            <a:off x="4675050" y="6366863"/>
            <a:ext cx="41148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2"/>
                                        </p:tgtEl>
                                        <p:attrNameLst>
                                          <p:attrName>style.visibility</p:attrName>
                                        </p:attrNameLst>
                                      </p:cBhvr>
                                      <p:to>
                                        <p:strVal val="visible"/>
                                      </p:to>
                                    </p:set>
                                    <p:animEffect filter="fade" transition="in">
                                      <p:cBhvr>
                                        <p:cTn dur="1"/>
                                        <p:tgtEl>
                                          <p:spTgt spid="40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5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Example: Security Activity</a:t>
            </a:r>
            <a:endParaRPr/>
          </a:p>
        </p:txBody>
      </p:sp>
      <p:sp>
        <p:nvSpPr>
          <p:cNvPr id="409" name="Google Shape;409;p5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Security Countermeasures</a:t>
            </a:r>
            <a:endParaRPr/>
          </a:p>
          <a:p>
            <a:pPr indent="0" lvl="0" marL="45720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10" name="Google Shape;410;p5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411" name="Google Shape;411;p51"/>
          <p:cNvSpPr txBox="1"/>
          <p:nvPr/>
        </p:nvSpPr>
        <p:spPr>
          <a:xfrm>
            <a:off x="888575" y="2323975"/>
            <a:ext cx="7735200" cy="831600"/>
          </a:xfrm>
          <a:prstGeom prst="rect">
            <a:avLst/>
          </a:prstGeom>
          <a:noFill/>
          <a:ln>
            <a:noFill/>
          </a:ln>
        </p:spPr>
        <p:txBody>
          <a:bodyPr anchorCtr="0" anchor="t" bIns="91425" lIns="91425" spcFirstLastPara="1" rIns="91425" wrap="square" tIns="91425">
            <a:noAutofit/>
          </a:bodyPr>
          <a:lstStyle/>
          <a:p>
            <a:pPr indent="-419100" lvl="0" marL="457200" rtl="0">
              <a:spcBef>
                <a:spcPts val="0"/>
              </a:spcBef>
              <a:spcAft>
                <a:spcPts val="0"/>
              </a:spcAft>
              <a:buSzPts val="3000"/>
              <a:buChar char="●"/>
            </a:pPr>
            <a:r>
              <a:rPr lang="en" sz="3000"/>
              <a:t>Bribery: add audit trail for data access</a:t>
            </a:r>
            <a:endParaRPr sz="3000"/>
          </a:p>
          <a:p>
            <a:pPr indent="-381000" lvl="1" marL="914400" rtl="0">
              <a:spcBef>
                <a:spcPts val="0"/>
              </a:spcBef>
              <a:spcAft>
                <a:spcPts val="0"/>
              </a:spcAft>
              <a:buSzPts val="2400"/>
              <a:buChar char="○"/>
            </a:pPr>
            <a:r>
              <a:rPr lang="en" sz="2400"/>
              <a:t>Does this impact performance?</a:t>
            </a:r>
            <a:endParaRPr sz="2400"/>
          </a:p>
          <a:p>
            <a:pPr indent="-381000" lvl="1" marL="914400" rtl="0">
              <a:spcBef>
                <a:spcPts val="0"/>
              </a:spcBef>
              <a:spcAft>
                <a:spcPts val="0"/>
              </a:spcAft>
              <a:buSzPts val="2400"/>
              <a:buChar char="○"/>
            </a:pPr>
            <a:r>
              <a:rPr lang="en" sz="2400"/>
              <a:t>Does this impact implementation complexity?</a:t>
            </a:r>
            <a:endParaRPr sz="2400"/>
          </a:p>
          <a:p>
            <a:pPr indent="-381000" lvl="1" marL="914400" rtl="0">
              <a:spcBef>
                <a:spcPts val="0"/>
              </a:spcBef>
              <a:spcAft>
                <a:spcPts val="0"/>
              </a:spcAft>
              <a:buSzPts val="2400"/>
              <a:buChar char="○"/>
            </a:pPr>
            <a:r>
              <a:rPr lang="en" sz="2400"/>
              <a:t>How do you protect the audit trail?</a:t>
            </a:r>
            <a:endParaRPr sz="2400"/>
          </a:p>
          <a:p>
            <a:pPr indent="-419100" lvl="0" marL="457200" rtl="0">
              <a:spcBef>
                <a:spcPts val="0"/>
              </a:spcBef>
              <a:spcAft>
                <a:spcPts val="0"/>
              </a:spcAft>
              <a:buSzPts val="3000"/>
              <a:buChar char="●"/>
            </a:pPr>
            <a:r>
              <a:rPr lang="en" sz="3000"/>
              <a:t>Network attacks: harden database, firewalls</a:t>
            </a:r>
            <a:endParaRPr sz="3000"/>
          </a:p>
          <a:p>
            <a:pPr indent="-381000" lvl="1" marL="914400" rtl="0">
              <a:spcBef>
                <a:spcPts val="0"/>
              </a:spcBef>
              <a:spcAft>
                <a:spcPts val="0"/>
              </a:spcAft>
              <a:buSzPts val="2400"/>
              <a:buChar char="○"/>
            </a:pPr>
            <a:r>
              <a:rPr lang="en" sz="2400"/>
              <a:t>Deployment and admin cost?</a:t>
            </a:r>
            <a:endParaRPr sz="2400"/>
          </a:p>
          <a:p>
            <a:pPr indent="-381000" lvl="1" marL="914400" rtl="0">
              <a:spcBef>
                <a:spcPts val="0"/>
              </a:spcBef>
              <a:spcAft>
                <a:spcPts val="0"/>
              </a:spcAft>
              <a:buSzPts val="2400"/>
              <a:buChar char="○"/>
            </a:pPr>
            <a:r>
              <a:rPr lang="en" sz="2400"/>
              <a:t>Hardware and operational cost?</a:t>
            </a:r>
            <a:endParaRPr sz="2400"/>
          </a:p>
        </p:txBody>
      </p:sp>
      <p:pic>
        <p:nvPicPr>
          <p:cNvPr id="412" name="Google Shape;412;p51"/>
          <p:cNvPicPr preferRelativeResize="0"/>
          <p:nvPr/>
        </p:nvPicPr>
        <p:blipFill>
          <a:blip r:embed="rId3">
            <a:alphaModFix/>
          </a:blip>
          <a:stretch>
            <a:fillRect/>
          </a:stretch>
        </p:blipFill>
        <p:spPr>
          <a:xfrm>
            <a:off x="4675050" y="6366863"/>
            <a:ext cx="41148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11"/>
                                        </p:tgtEl>
                                        <p:attrNameLst>
                                          <p:attrName>style.visibility</p:attrName>
                                        </p:attrNameLst>
                                      </p:cBhvr>
                                      <p:to>
                                        <p:strVal val="visible"/>
                                      </p:to>
                                    </p:set>
                                    <p:animEffect filter="fade" transition="in">
                                      <p:cBhvr>
                                        <p:cTn dur="1"/>
                                        <p:tgtEl>
                                          <p:spTgt spid="4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52"/>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Impact on Information View</a:t>
            </a:r>
            <a:endParaRPr/>
          </a:p>
        </p:txBody>
      </p:sp>
      <p:sp>
        <p:nvSpPr>
          <p:cNvPr id="418" name="Google Shape;418;p5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19" name="Google Shape;419;p52"/>
          <p:cNvPicPr preferRelativeResize="0"/>
          <p:nvPr/>
        </p:nvPicPr>
        <p:blipFill>
          <a:blip r:embed="rId3">
            <a:alphaModFix/>
          </a:blip>
          <a:stretch>
            <a:fillRect/>
          </a:stretch>
        </p:blipFill>
        <p:spPr>
          <a:xfrm>
            <a:off x="626625" y="1820663"/>
            <a:ext cx="8060181" cy="4610697"/>
          </a:xfrm>
          <a:prstGeom prst="rect">
            <a:avLst/>
          </a:prstGeom>
          <a:noFill/>
          <a:ln>
            <a:noFill/>
          </a:ln>
        </p:spPr>
      </p:pic>
      <p:pic>
        <p:nvPicPr>
          <p:cNvPr id="420" name="Google Shape;420;p52"/>
          <p:cNvPicPr preferRelativeResize="0"/>
          <p:nvPr/>
        </p:nvPicPr>
        <p:blipFill>
          <a:blip r:embed="rId4">
            <a:alphaModFix/>
          </a:blip>
          <a:stretch>
            <a:fillRect/>
          </a:stretch>
        </p:blipFill>
        <p:spPr>
          <a:xfrm>
            <a:off x="4675050" y="6366863"/>
            <a:ext cx="4114800" cy="4572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4" name="Shape 424"/>
        <p:cNvGrpSpPr/>
        <p:nvPr/>
      </p:nvGrpSpPr>
      <p:grpSpPr>
        <a:xfrm>
          <a:off x="0" y="0"/>
          <a:ext cx="0" cy="0"/>
          <a:chOff x="0" y="0"/>
          <a:chExt cx="0" cy="0"/>
        </a:xfrm>
      </p:grpSpPr>
      <p:sp>
        <p:nvSpPr>
          <p:cNvPr id="425" name="Google Shape;425;p5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Impact on Development View</a:t>
            </a:r>
            <a:endParaRPr/>
          </a:p>
        </p:txBody>
      </p:sp>
      <p:sp>
        <p:nvSpPr>
          <p:cNvPr id="426" name="Google Shape;426;p5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27" name="Google Shape;427;p53"/>
          <p:cNvPicPr preferRelativeResize="0"/>
          <p:nvPr/>
        </p:nvPicPr>
        <p:blipFill>
          <a:blip r:embed="rId3">
            <a:alphaModFix/>
          </a:blip>
          <a:stretch>
            <a:fillRect/>
          </a:stretch>
        </p:blipFill>
        <p:spPr>
          <a:xfrm>
            <a:off x="4675050" y="6366863"/>
            <a:ext cx="4114800" cy="457200"/>
          </a:xfrm>
          <a:prstGeom prst="rect">
            <a:avLst/>
          </a:prstGeom>
          <a:noFill/>
          <a:ln>
            <a:noFill/>
          </a:ln>
        </p:spPr>
      </p:pic>
      <p:pic>
        <p:nvPicPr>
          <p:cNvPr id="428" name="Google Shape;428;p53"/>
          <p:cNvPicPr preferRelativeResize="0"/>
          <p:nvPr/>
        </p:nvPicPr>
        <p:blipFill>
          <a:blip r:embed="rId4">
            <a:alphaModFix/>
          </a:blip>
          <a:stretch>
            <a:fillRect/>
          </a:stretch>
        </p:blipFill>
        <p:spPr>
          <a:xfrm>
            <a:off x="457200" y="1570038"/>
            <a:ext cx="8132391" cy="461069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5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Impact on Deployment View</a:t>
            </a:r>
            <a:endParaRPr/>
          </a:p>
        </p:txBody>
      </p:sp>
      <p:sp>
        <p:nvSpPr>
          <p:cNvPr id="434" name="Google Shape;434;p5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35" name="Google Shape;435;p54"/>
          <p:cNvPicPr preferRelativeResize="0"/>
          <p:nvPr/>
        </p:nvPicPr>
        <p:blipFill>
          <a:blip r:embed="rId3">
            <a:alphaModFix/>
          </a:blip>
          <a:stretch>
            <a:fillRect/>
          </a:stretch>
        </p:blipFill>
        <p:spPr>
          <a:xfrm>
            <a:off x="4675050" y="6366863"/>
            <a:ext cx="4114800" cy="457200"/>
          </a:xfrm>
          <a:prstGeom prst="rect">
            <a:avLst/>
          </a:prstGeom>
          <a:noFill/>
          <a:ln>
            <a:noFill/>
          </a:ln>
        </p:spPr>
      </p:pic>
      <p:pic>
        <p:nvPicPr>
          <p:cNvPr id="436" name="Google Shape;436;p54"/>
          <p:cNvPicPr preferRelativeResize="0"/>
          <p:nvPr/>
        </p:nvPicPr>
        <p:blipFill>
          <a:blip r:embed="rId4">
            <a:alphaModFix/>
          </a:blip>
          <a:stretch>
            <a:fillRect/>
          </a:stretch>
        </p:blipFill>
        <p:spPr>
          <a:xfrm>
            <a:off x="505550" y="1638388"/>
            <a:ext cx="7909904" cy="4644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0" name="Shape 440"/>
        <p:cNvGrpSpPr/>
        <p:nvPr/>
      </p:nvGrpSpPr>
      <p:grpSpPr>
        <a:xfrm>
          <a:off x="0" y="0"/>
          <a:ext cx="0" cy="0"/>
          <a:chOff x="0" y="0"/>
          <a:chExt cx="0" cy="0"/>
        </a:xfrm>
      </p:grpSpPr>
      <p:sp>
        <p:nvSpPr>
          <p:cNvPr id="441" name="Google Shape;441;p5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Other Impacts</a:t>
            </a:r>
            <a:endParaRPr/>
          </a:p>
        </p:txBody>
      </p:sp>
      <p:sp>
        <p:nvSpPr>
          <p:cNvPr id="442" name="Google Shape;442;p5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Revisions to information or deployment view with changes to database security.</a:t>
            </a:r>
            <a:endParaRPr/>
          </a:p>
          <a:p>
            <a:pPr indent="-419100" lvl="0" marL="457200" rtl="0">
              <a:spcBef>
                <a:spcPts val="0"/>
              </a:spcBef>
              <a:spcAft>
                <a:spcPts val="0"/>
              </a:spcAft>
              <a:buSzPts val="3000"/>
              <a:buChar char="●"/>
            </a:pPr>
            <a:r>
              <a:rPr lang="en"/>
              <a:t>Need to capture impact on operational view.</a:t>
            </a:r>
            <a:endParaRPr/>
          </a:p>
          <a:p>
            <a:pPr indent="-419100" lvl="0" marL="457200" rtl="0">
              <a:spcBef>
                <a:spcPts val="0"/>
              </a:spcBef>
              <a:spcAft>
                <a:spcPts val="0"/>
              </a:spcAft>
              <a:buSzPts val="3000"/>
              <a:buChar char="●"/>
            </a:pPr>
            <a:r>
              <a:rPr lang="en"/>
              <a:t>Consider impact on other quality attributes (performance, availability).</a:t>
            </a:r>
            <a:endParaRPr/>
          </a:p>
          <a:p>
            <a:pPr indent="-381000" lvl="1" marL="914400" rtl="0">
              <a:spcBef>
                <a:spcPts val="0"/>
              </a:spcBef>
              <a:spcAft>
                <a:spcPts val="0"/>
              </a:spcAft>
              <a:buSzPts val="2400"/>
              <a:buChar char="○"/>
            </a:pPr>
            <a:r>
              <a:rPr lang="en"/>
              <a:t>Need to alter performance models to allow for encryption, audit, etc.</a:t>
            </a:r>
            <a:endParaRPr/>
          </a:p>
          <a:p>
            <a:pPr indent="-419100" lvl="0" marL="457200" rtl="0">
              <a:spcBef>
                <a:spcPts val="0"/>
              </a:spcBef>
              <a:spcAft>
                <a:spcPts val="0"/>
              </a:spcAft>
              <a:buSzPts val="3000"/>
              <a:buChar char="●"/>
            </a:pPr>
            <a:r>
              <a:rPr b="1" lang="en"/>
              <a:t>Key point:</a:t>
            </a:r>
            <a:r>
              <a:rPr lang="en"/>
              <a:t> perspectives cause changes to multiple views. Make sure you maintain consistency.</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43" name="Google Shape;443;p5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7" name="Shape 447"/>
        <p:cNvGrpSpPr/>
        <p:nvPr/>
      </p:nvGrpSpPr>
      <p:grpSpPr>
        <a:xfrm>
          <a:off x="0" y="0"/>
          <a:ext cx="0" cy="0"/>
          <a:chOff x="0" y="0"/>
          <a:chExt cx="0" cy="0"/>
        </a:xfrm>
      </p:grpSpPr>
      <p:sp>
        <p:nvSpPr>
          <p:cNvPr id="448" name="Google Shape;448;p5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Consequences of Perspectives</a:t>
            </a:r>
            <a:endParaRPr/>
          </a:p>
        </p:txBody>
      </p:sp>
      <p:sp>
        <p:nvSpPr>
          <p:cNvPr id="449" name="Google Shape;449;p56"/>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Insights into the system’s ability to meet a quality property.</a:t>
            </a:r>
            <a:endParaRPr/>
          </a:p>
          <a:p>
            <a:pPr indent="-381000" lvl="1" marL="914400" rtl="0">
              <a:spcBef>
                <a:spcPts val="0"/>
              </a:spcBef>
              <a:spcAft>
                <a:spcPts val="0"/>
              </a:spcAft>
              <a:buSzPts val="2400"/>
              <a:buChar char="○"/>
            </a:pPr>
            <a:r>
              <a:rPr lang="en"/>
              <a:t>Applying a perspective tends to lead to a model demonstrating that an architecture meets a quality property or misses it.</a:t>
            </a:r>
            <a:endParaRPr/>
          </a:p>
          <a:p>
            <a:pPr indent="-419100" lvl="0" marL="457200" rtl="0">
              <a:spcBef>
                <a:spcPts val="0"/>
              </a:spcBef>
              <a:spcAft>
                <a:spcPts val="0"/>
              </a:spcAft>
              <a:buSzPts val="3000"/>
              <a:buChar char="●"/>
            </a:pPr>
            <a:r>
              <a:rPr lang="en"/>
              <a:t>Improvements to the chosen architecture.</a:t>
            </a:r>
            <a:endParaRPr/>
          </a:p>
          <a:p>
            <a:pPr indent="-381000" lvl="1" marL="914400" rtl="0">
              <a:spcBef>
                <a:spcPts val="0"/>
              </a:spcBef>
              <a:spcAft>
                <a:spcPts val="0"/>
              </a:spcAft>
              <a:buSzPts val="2400"/>
              <a:buChar char="○"/>
            </a:pPr>
            <a:r>
              <a:rPr lang="en"/>
              <a:t>Leading to changes in models</a:t>
            </a:r>
            <a:endParaRPr/>
          </a:p>
          <a:p>
            <a:pPr indent="-419100" lvl="0" marL="457200" rtl="0">
              <a:spcBef>
                <a:spcPts val="0"/>
              </a:spcBef>
              <a:spcAft>
                <a:spcPts val="0"/>
              </a:spcAft>
              <a:buSzPts val="3000"/>
              <a:buChar char="●"/>
            </a:pPr>
            <a:r>
              <a:rPr lang="en"/>
              <a:t>Artifacts that offer supporting architectural information and significant lasting value.</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50" name="Google Shape;450;p5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5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Perspective Benefits</a:t>
            </a:r>
            <a:endParaRPr/>
          </a:p>
        </p:txBody>
      </p:sp>
      <p:sp>
        <p:nvSpPr>
          <p:cNvPr id="456" name="Google Shape;456;p5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Offers conventions for </a:t>
            </a:r>
            <a:r>
              <a:rPr b="1" lang="en"/>
              <a:t>describing</a:t>
            </a:r>
            <a:r>
              <a:rPr lang="en"/>
              <a:t> qualities.</a:t>
            </a:r>
            <a:endParaRPr/>
          </a:p>
          <a:p>
            <a:pPr indent="-381000" lvl="1" marL="914400" rtl="0">
              <a:spcBef>
                <a:spcPts val="0"/>
              </a:spcBef>
              <a:spcAft>
                <a:spcPts val="0"/>
              </a:spcAft>
              <a:buSzPts val="2400"/>
              <a:buChar char="○"/>
            </a:pPr>
            <a:r>
              <a:rPr lang="en"/>
              <a:t>Performance perspective offers standardized measures and guidance for measuring them.</a:t>
            </a:r>
            <a:endParaRPr/>
          </a:p>
          <a:p>
            <a:pPr indent="-419100" lvl="0" marL="457200" rtl="0">
              <a:spcBef>
                <a:spcPts val="0"/>
              </a:spcBef>
              <a:spcAft>
                <a:spcPts val="0"/>
              </a:spcAft>
              <a:buSzPts val="3000"/>
              <a:buChar char="●"/>
            </a:pPr>
            <a:r>
              <a:rPr lang="en"/>
              <a:t>Defines </a:t>
            </a:r>
            <a:r>
              <a:rPr b="1" lang="en"/>
              <a:t>concerns</a:t>
            </a:r>
            <a:r>
              <a:rPr lang="en"/>
              <a:t> that guide decisions.</a:t>
            </a:r>
            <a:endParaRPr/>
          </a:p>
          <a:p>
            <a:pPr indent="-381000" lvl="1" marL="914400" rtl="0">
              <a:spcBef>
                <a:spcPts val="0"/>
              </a:spcBef>
              <a:spcAft>
                <a:spcPts val="0"/>
              </a:spcAft>
              <a:buSzPts val="2400"/>
              <a:buChar char="○"/>
            </a:pPr>
            <a:r>
              <a:rPr lang="en"/>
              <a:t>Performance perspective defines concerns, i.e., response time and predictability. </a:t>
            </a:r>
            <a:endParaRPr/>
          </a:p>
          <a:p>
            <a:pPr indent="-419100" lvl="0" marL="457200" rtl="0">
              <a:spcBef>
                <a:spcPts val="0"/>
              </a:spcBef>
              <a:spcAft>
                <a:spcPts val="0"/>
              </a:spcAft>
              <a:buSzPts val="3000"/>
              <a:buChar char="●"/>
            </a:pPr>
            <a:r>
              <a:rPr lang="en"/>
              <a:t>Describes how to </a:t>
            </a:r>
            <a:r>
              <a:rPr b="1" lang="en"/>
              <a:t>validate</a:t>
            </a:r>
            <a:r>
              <a:rPr lang="en"/>
              <a:t> quality.</a:t>
            </a:r>
            <a:endParaRPr/>
          </a:p>
          <a:p>
            <a:pPr indent="-381000" lvl="1" marL="914400" rtl="0">
              <a:spcBef>
                <a:spcPts val="0"/>
              </a:spcBef>
              <a:spcAft>
                <a:spcPts val="0"/>
              </a:spcAft>
              <a:buSzPts val="2400"/>
              <a:buChar char="○"/>
            </a:pPr>
            <a:r>
              <a:rPr lang="en"/>
              <a:t>Performance perspective offers advice for enacting simulations to predict performance.</a:t>
            </a:r>
            <a:endParaRPr/>
          </a:p>
          <a:p>
            <a:pPr indent="-419100" lvl="0" marL="457200" rtl="0">
              <a:spcBef>
                <a:spcPts val="0"/>
              </a:spcBef>
              <a:spcAft>
                <a:spcPts val="0"/>
              </a:spcAft>
              <a:buSzPts val="3000"/>
              <a:buChar char="●"/>
            </a:pPr>
            <a:r>
              <a:rPr lang="en"/>
              <a:t>Offers </a:t>
            </a:r>
            <a:r>
              <a:rPr b="1" lang="en"/>
              <a:t>solutions</a:t>
            </a:r>
            <a:r>
              <a:rPr lang="en"/>
              <a:t> common across systems.</a:t>
            </a:r>
            <a:endParaRPr/>
          </a:p>
          <a:p>
            <a:pPr indent="-381000" lvl="1" marL="914400" rtl="0">
              <a:spcBef>
                <a:spcPts val="0"/>
              </a:spcBef>
              <a:spcAft>
                <a:spcPts val="0"/>
              </a:spcAft>
              <a:buSzPts val="2400"/>
              <a:buChar char="○"/>
            </a:pPr>
            <a:r>
              <a:rPr lang="en"/>
              <a:t>Performance perspective describes how hardware can be multiplexed.</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57" name="Google Shape;457;p5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3"/>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Starting Questions</a:t>
            </a:r>
            <a:endParaRPr/>
          </a:p>
        </p:txBody>
      </p:sp>
      <p:sp>
        <p:nvSpPr>
          <p:cNvPr id="77" name="Google Shape;77;p13"/>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06400" lvl="0" marL="457200" marR="0" rtl="0" algn="l">
              <a:lnSpc>
                <a:spcPct val="100000"/>
              </a:lnSpc>
              <a:spcBef>
                <a:spcPts val="600"/>
              </a:spcBef>
              <a:spcAft>
                <a:spcPts val="0"/>
              </a:spcAft>
              <a:buSzPts val="2800"/>
              <a:buChar char="●"/>
            </a:pPr>
            <a:r>
              <a:rPr lang="en" sz="2800"/>
              <a:t>How should the main system functions translate into architectural elements?</a:t>
            </a:r>
            <a:endParaRPr sz="2800"/>
          </a:p>
          <a:p>
            <a:pPr indent="-406400" lvl="0" marL="457200" marR="0" rtl="0" algn="l">
              <a:lnSpc>
                <a:spcPct val="100000"/>
              </a:lnSpc>
              <a:spcBef>
                <a:spcPts val="0"/>
              </a:spcBef>
              <a:spcAft>
                <a:spcPts val="0"/>
              </a:spcAft>
              <a:buSzPts val="2800"/>
              <a:buChar char="●"/>
            </a:pPr>
            <a:r>
              <a:rPr lang="en" sz="2800"/>
              <a:t>How will those elements interact?</a:t>
            </a:r>
            <a:endParaRPr sz="2800"/>
          </a:p>
          <a:p>
            <a:pPr indent="-381000" lvl="1" marL="914400" marR="0" rtl="0" algn="l">
              <a:lnSpc>
                <a:spcPct val="100000"/>
              </a:lnSpc>
              <a:spcBef>
                <a:spcPts val="0"/>
              </a:spcBef>
              <a:spcAft>
                <a:spcPts val="0"/>
              </a:spcAft>
              <a:buSzPts val="2400"/>
              <a:buChar char="○"/>
            </a:pPr>
            <a:r>
              <a:rPr lang="en"/>
              <a:t>With each other? With the outside world?</a:t>
            </a:r>
            <a:endParaRPr/>
          </a:p>
          <a:p>
            <a:pPr indent="-406400" lvl="0" marL="457200" marR="0" rtl="0" algn="l">
              <a:lnSpc>
                <a:spcPct val="100000"/>
              </a:lnSpc>
              <a:spcBef>
                <a:spcPts val="0"/>
              </a:spcBef>
              <a:spcAft>
                <a:spcPts val="0"/>
              </a:spcAft>
              <a:buSzPts val="2800"/>
              <a:buChar char="●"/>
            </a:pPr>
            <a:r>
              <a:rPr lang="en" sz="2800"/>
              <a:t>What information will be managed, stored, and presented?</a:t>
            </a:r>
            <a:endParaRPr sz="2800"/>
          </a:p>
          <a:p>
            <a:pPr indent="-406400" lvl="0" marL="457200" marR="0" rtl="0" algn="l">
              <a:lnSpc>
                <a:spcPct val="100000"/>
              </a:lnSpc>
              <a:spcBef>
                <a:spcPts val="0"/>
              </a:spcBef>
              <a:spcAft>
                <a:spcPts val="0"/>
              </a:spcAft>
              <a:buSzPts val="2800"/>
              <a:buChar char="●"/>
            </a:pPr>
            <a:r>
              <a:rPr lang="en" sz="2800"/>
              <a:t>What physical hardware and software elements will be required?</a:t>
            </a:r>
            <a:endParaRPr sz="2800"/>
          </a:p>
          <a:p>
            <a:pPr indent="-406400" lvl="0" marL="457200" marR="0" rtl="0" algn="l">
              <a:lnSpc>
                <a:spcPct val="100000"/>
              </a:lnSpc>
              <a:spcBef>
                <a:spcPts val="0"/>
              </a:spcBef>
              <a:spcAft>
                <a:spcPts val="0"/>
              </a:spcAft>
              <a:buSzPts val="2800"/>
              <a:buChar char="●"/>
            </a:pPr>
            <a:r>
              <a:rPr lang="en" sz="2800"/>
              <a:t>What operational features will be provided?</a:t>
            </a:r>
            <a:endParaRPr sz="2800"/>
          </a:p>
          <a:p>
            <a:pPr indent="-406400" lvl="0" marL="457200" marR="0" rtl="0" algn="l">
              <a:lnSpc>
                <a:spcPct val="100000"/>
              </a:lnSpc>
              <a:spcBef>
                <a:spcPts val="0"/>
              </a:spcBef>
              <a:spcAft>
                <a:spcPts val="0"/>
              </a:spcAft>
              <a:buSzPts val="2800"/>
              <a:buChar char="●"/>
            </a:pPr>
            <a:r>
              <a:rPr lang="en" sz="2800"/>
              <a:t>What development, test, support, and training environments will be provided?</a:t>
            </a:r>
            <a:endParaRPr sz="2800"/>
          </a:p>
          <a:p>
            <a:pPr indent="0" lvl="0" marL="0" marR="0" rtl="0" algn="l">
              <a:lnSpc>
                <a:spcPct val="100000"/>
              </a:lnSpc>
              <a:spcBef>
                <a:spcPts val="600"/>
              </a:spcBef>
              <a:spcAft>
                <a:spcPts val="0"/>
              </a:spcAft>
              <a:buNone/>
            </a:pPr>
            <a:r>
              <a:t/>
            </a:r>
            <a:endParaRPr/>
          </a:p>
        </p:txBody>
      </p:sp>
      <p:sp>
        <p:nvSpPr>
          <p:cNvPr id="78" name="Google Shape;78;p1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58"/>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Perspective Pitfalls</a:t>
            </a:r>
            <a:endParaRPr/>
          </a:p>
        </p:txBody>
      </p:sp>
      <p:sp>
        <p:nvSpPr>
          <p:cNvPr id="463" name="Google Shape;463;p58"/>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Each perspective addresses a single set of concerns and will </a:t>
            </a:r>
            <a:r>
              <a:rPr lang="en"/>
              <a:t>conflict</a:t>
            </a:r>
            <a:r>
              <a:rPr lang="en"/>
              <a:t> with other perspectives. </a:t>
            </a:r>
            <a:endParaRPr/>
          </a:p>
          <a:p>
            <a:pPr indent="-419100" lvl="0" marL="457200" rtl="0">
              <a:spcBef>
                <a:spcPts val="0"/>
              </a:spcBef>
              <a:spcAft>
                <a:spcPts val="0"/>
              </a:spcAft>
              <a:buSzPts val="3000"/>
              <a:buChar char="●"/>
            </a:pPr>
            <a:r>
              <a:rPr lang="en"/>
              <a:t>Stakeholder concerns and priorities are different for every system. How much you need to consider each perspective varies.</a:t>
            </a:r>
            <a:endParaRPr/>
          </a:p>
          <a:p>
            <a:pPr indent="-419100" lvl="0" marL="457200" rtl="0">
              <a:spcBef>
                <a:spcPts val="0"/>
              </a:spcBef>
              <a:spcAft>
                <a:spcPts val="0"/>
              </a:spcAft>
              <a:buSzPts val="3000"/>
              <a:buChar char="●"/>
            </a:pPr>
            <a:r>
              <a:rPr lang="en"/>
              <a:t>Perspectives offer general advice. Your situation may differ.</a:t>
            </a:r>
            <a:endParaRPr/>
          </a:p>
          <a:p>
            <a:pPr indent="0" lvl="0" marL="0" marR="0" rtl="0" algn="l">
              <a:lnSpc>
                <a:spcPct val="100000"/>
              </a:lnSpc>
              <a:spcBef>
                <a:spcPts val="600"/>
              </a:spcBef>
              <a:spcAft>
                <a:spcPts val="0"/>
              </a:spcAft>
              <a:buNone/>
            </a:pPr>
            <a:r>
              <a:t/>
            </a:r>
            <a:endParaRPr/>
          </a:p>
        </p:txBody>
      </p:sp>
      <p:sp>
        <p:nvSpPr>
          <p:cNvPr id="464" name="Google Shape;464;p58"/>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Google Shape;469;p59"/>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Key Points</a:t>
            </a:r>
            <a:endParaRPr/>
          </a:p>
        </p:txBody>
      </p:sp>
      <p:sp>
        <p:nvSpPr>
          <p:cNvPr id="470" name="Google Shape;470;p59"/>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Viewpoints and perspectives offer a way to organize architectural information.</a:t>
            </a:r>
            <a:endParaRPr/>
          </a:p>
          <a:p>
            <a:pPr indent="-381000" lvl="1" marL="914400" rtl="0">
              <a:spcBef>
                <a:spcPts val="0"/>
              </a:spcBef>
              <a:spcAft>
                <a:spcPts val="0"/>
              </a:spcAft>
              <a:buSzPts val="2400"/>
              <a:buChar char="○"/>
            </a:pPr>
            <a:r>
              <a:rPr lang="en"/>
              <a:t>Allows detailed thinking about different aspects of design while abstracting other details (focus on the software structure, then on information format, etc.)</a:t>
            </a:r>
            <a:endParaRPr/>
          </a:p>
          <a:p>
            <a:pPr indent="-381000" lvl="1" marL="914400" rtl="0">
              <a:spcBef>
                <a:spcPts val="0"/>
              </a:spcBef>
              <a:spcAft>
                <a:spcPts val="0"/>
              </a:spcAft>
              <a:buSzPts val="2400"/>
              <a:buChar char="○"/>
            </a:pPr>
            <a:r>
              <a:rPr lang="en"/>
              <a:t>Describes expected activities and common pitfalls for each view of the system.</a:t>
            </a:r>
            <a:endParaRPr/>
          </a:p>
          <a:p>
            <a:pPr indent="-381000" lvl="1" marL="914400" rtl="0">
              <a:spcBef>
                <a:spcPts val="0"/>
              </a:spcBef>
              <a:spcAft>
                <a:spcPts val="0"/>
              </a:spcAft>
              <a:buSzPts val="2400"/>
              <a:buChar char="○"/>
            </a:pPr>
            <a:r>
              <a:rPr lang="en"/>
              <a:t>Must be tailored to your product.</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471" name="Google Shape;471;p59"/>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Google Shape;476;p60"/>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Bringing it Together</a:t>
            </a:r>
            <a:endParaRPr/>
          </a:p>
        </p:txBody>
      </p:sp>
      <p:sp>
        <p:nvSpPr>
          <p:cNvPr id="477" name="Google Shape;477;p60"/>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pic>
        <p:nvPicPr>
          <p:cNvPr id="478" name="Google Shape;478;p60"/>
          <p:cNvPicPr preferRelativeResize="0"/>
          <p:nvPr/>
        </p:nvPicPr>
        <p:blipFill>
          <a:blip r:embed="rId3">
            <a:alphaModFix/>
          </a:blip>
          <a:stretch>
            <a:fillRect/>
          </a:stretch>
        </p:blipFill>
        <p:spPr>
          <a:xfrm>
            <a:off x="2044663" y="1570038"/>
            <a:ext cx="5054687" cy="5135562"/>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Google Shape;483;p61"/>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Next Time</a:t>
            </a:r>
            <a:endParaRPr/>
          </a:p>
        </p:txBody>
      </p:sp>
      <p:sp>
        <p:nvSpPr>
          <p:cNvPr id="484" name="Google Shape;484;p61"/>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marR="0" rtl="0" algn="l">
              <a:lnSpc>
                <a:spcPct val="100000"/>
              </a:lnSpc>
              <a:spcBef>
                <a:spcPts val="600"/>
              </a:spcBef>
              <a:spcAft>
                <a:spcPts val="0"/>
              </a:spcAft>
              <a:buClr>
                <a:schemeClr val="dk1"/>
              </a:buClr>
              <a:buSzPts val="3000"/>
              <a:buFont typeface="Arial"/>
              <a:buChar char="●"/>
            </a:pPr>
            <a:r>
              <a:rPr lang="en"/>
              <a:t>Architecture Definition </a:t>
            </a:r>
            <a:endParaRPr/>
          </a:p>
          <a:p>
            <a:pPr indent="-381000" lvl="1" marL="914400" marR="0" rtl="0" algn="l">
              <a:lnSpc>
                <a:spcPct val="100000"/>
              </a:lnSpc>
              <a:spcBef>
                <a:spcPts val="0"/>
              </a:spcBef>
              <a:spcAft>
                <a:spcPts val="0"/>
              </a:spcAft>
              <a:buSzPts val="2400"/>
              <a:buChar char="○"/>
            </a:pPr>
            <a:r>
              <a:rPr lang="en"/>
              <a:t>Sources: Rozanski &amp; Woods: ch. 5-7</a:t>
            </a:r>
            <a:endParaRPr/>
          </a:p>
          <a:p>
            <a:pPr indent="0" lvl="0" marL="914400" rtl="0">
              <a:spcBef>
                <a:spcPts val="600"/>
              </a:spcBef>
              <a:spcAft>
                <a:spcPts val="0"/>
              </a:spcAft>
              <a:buNone/>
            </a:pPr>
            <a:r>
              <a:t/>
            </a:r>
            <a:endParaRPr/>
          </a:p>
          <a:p>
            <a:pPr indent="-419100" lvl="0" marL="457200" rtl="0">
              <a:spcBef>
                <a:spcPts val="600"/>
              </a:spcBef>
              <a:spcAft>
                <a:spcPts val="0"/>
              </a:spcAft>
              <a:buSzPts val="3000"/>
              <a:buChar char="●"/>
            </a:pPr>
            <a:r>
              <a:rPr lang="en"/>
              <a:t>Homework: Team selections due next class. Instructions on course website.</a:t>
            </a:r>
            <a:endParaRPr/>
          </a:p>
          <a:p>
            <a:pPr indent="-419100" lvl="0" marL="457200" rtl="0">
              <a:spcBef>
                <a:spcPts val="0"/>
              </a:spcBef>
              <a:spcAft>
                <a:spcPts val="0"/>
              </a:spcAft>
              <a:buSzPts val="3000"/>
              <a:buChar char="●"/>
            </a:pPr>
            <a:r>
              <a:rPr lang="en"/>
              <a:t>Reading Assignment 1: </a:t>
            </a:r>
            <a:endParaRPr/>
          </a:p>
          <a:p>
            <a:pPr indent="-381000" lvl="1" marL="914400" rtl="0">
              <a:spcBef>
                <a:spcPts val="0"/>
              </a:spcBef>
              <a:spcAft>
                <a:spcPts val="0"/>
              </a:spcAft>
              <a:buSzPts val="2400"/>
              <a:buChar char="○"/>
            </a:pPr>
            <a:r>
              <a:rPr lang="en"/>
              <a:t>Whalen, Gacek, Cofer, Murugesan, Heimdahl, Rayadurgam. </a:t>
            </a:r>
            <a:r>
              <a:rPr i="1" lang="en"/>
              <a:t>Your “What” is my “How”: Iteration and Hierarchy in System design</a:t>
            </a:r>
            <a:endParaRPr i="1"/>
          </a:p>
          <a:p>
            <a:pPr indent="-381000" lvl="1" marL="914400" rtl="0">
              <a:spcBef>
                <a:spcPts val="0"/>
              </a:spcBef>
              <a:spcAft>
                <a:spcPts val="0"/>
              </a:spcAft>
              <a:buSzPts val="2400"/>
              <a:buChar char="○"/>
            </a:pPr>
            <a:r>
              <a:rPr lang="en"/>
              <a:t>Due September 6th</a:t>
            </a:r>
            <a:endParaRPr/>
          </a:p>
          <a:p>
            <a:pPr indent="0" lvl="0" marL="0" marR="0" rtl="0" algn="l">
              <a:lnSpc>
                <a:spcPct val="100000"/>
              </a:lnSpc>
              <a:spcBef>
                <a:spcPts val="600"/>
              </a:spcBef>
              <a:spcAft>
                <a:spcPts val="0"/>
              </a:spcAft>
              <a:buNone/>
            </a:pPr>
            <a:r>
              <a:t/>
            </a:r>
            <a:endParaRPr/>
          </a:p>
        </p:txBody>
      </p:sp>
      <p:sp>
        <p:nvSpPr>
          <p:cNvPr id="485" name="Google Shape;485;p61"/>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Google Shape;490;p62"/>
          <p:cNvSpPr txBox="1"/>
          <p:nvPr>
            <p:ph type="title"/>
          </p:nvPr>
        </p:nvSpPr>
        <p:spPr>
          <a:xfrm>
            <a:off x="457200" y="274638"/>
            <a:ext cx="8229600" cy="11433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Reading Assignment</a:t>
            </a:r>
            <a:endParaRPr/>
          </a:p>
        </p:txBody>
      </p:sp>
      <p:sp>
        <p:nvSpPr>
          <p:cNvPr id="491" name="Google Shape;491;p62"/>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381000" lvl="0" marL="457200" rtl="0">
              <a:spcBef>
                <a:spcPts val="600"/>
              </a:spcBef>
              <a:spcAft>
                <a:spcPts val="0"/>
              </a:spcAft>
              <a:buSzPts val="2400"/>
              <a:buChar char="●"/>
            </a:pPr>
            <a:r>
              <a:rPr lang="en" sz="2400"/>
              <a:t>Whalen, Gacek, Cofer, Murugesan, Heimdahl, Rayadurgam. </a:t>
            </a:r>
            <a:r>
              <a:rPr i="1" lang="en" sz="2400"/>
              <a:t>Your “What” is my “How”: Iteration and Hierarchy in System design</a:t>
            </a:r>
            <a:endParaRPr sz="2400"/>
          </a:p>
          <a:p>
            <a:pPr indent="-381000" lvl="0" marL="457200" rtl="0">
              <a:spcBef>
                <a:spcPts val="0"/>
              </a:spcBef>
              <a:spcAft>
                <a:spcPts val="0"/>
              </a:spcAft>
              <a:buSzPts val="2400"/>
              <a:buChar char="●"/>
            </a:pPr>
            <a:r>
              <a:rPr lang="en" sz="2400"/>
              <a:t>Individual assignment. Paper on website.</a:t>
            </a:r>
            <a:endParaRPr sz="2400"/>
          </a:p>
          <a:p>
            <a:pPr indent="-381000" lvl="0" marL="457200" rtl="0">
              <a:spcBef>
                <a:spcPts val="0"/>
              </a:spcBef>
              <a:spcAft>
                <a:spcPts val="0"/>
              </a:spcAft>
              <a:buSzPts val="2400"/>
              <a:buChar char="●"/>
            </a:pPr>
            <a:r>
              <a:rPr lang="en" sz="2400"/>
              <a:t>Read the paper and turn in a one-page write-up:</a:t>
            </a:r>
            <a:endParaRPr sz="2400"/>
          </a:p>
          <a:p>
            <a:pPr indent="-381000" lvl="1" marL="914400" rtl="0">
              <a:spcBef>
                <a:spcPts val="0"/>
              </a:spcBef>
              <a:spcAft>
                <a:spcPts val="0"/>
              </a:spcAft>
              <a:buSzPts val="2400"/>
              <a:buChar char="○"/>
            </a:pPr>
            <a:r>
              <a:rPr lang="en"/>
              <a:t>Summary of the paper.</a:t>
            </a:r>
            <a:endParaRPr/>
          </a:p>
          <a:p>
            <a:pPr indent="-381000" lvl="1" marL="914400" rtl="0">
              <a:spcBef>
                <a:spcPts val="0"/>
              </a:spcBef>
              <a:spcAft>
                <a:spcPts val="0"/>
              </a:spcAft>
              <a:buSzPts val="2400"/>
              <a:buChar char="○"/>
            </a:pPr>
            <a:r>
              <a:rPr lang="en"/>
              <a:t>Your opinion on the work.</a:t>
            </a:r>
            <a:endParaRPr/>
          </a:p>
          <a:p>
            <a:pPr indent="-381000" lvl="2" marL="1371600" rtl="0">
              <a:spcBef>
                <a:spcPts val="0"/>
              </a:spcBef>
              <a:spcAft>
                <a:spcPts val="0"/>
              </a:spcAft>
              <a:buSzPts val="2400"/>
              <a:buChar char="■"/>
            </a:pPr>
            <a:r>
              <a:rPr lang="en"/>
              <a:t>Do the authors’ arguments make sense in the real world? </a:t>
            </a:r>
            <a:endParaRPr/>
          </a:p>
          <a:p>
            <a:pPr indent="-381000" lvl="2" marL="1371600" rtl="0">
              <a:spcBef>
                <a:spcPts val="0"/>
              </a:spcBef>
              <a:spcAft>
                <a:spcPts val="0"/>
              </a:spcAft>
              <a:buSzPts val="2400"/>
              <a:buChar char="■"/>
            </a:pPr>
            <a:r>
              <a:rPr lang="en"/>
              <a:t>Where does their opinion fall short?</a:t>
            </a:r>
            <a:endParaRPr/>
          </a:p>
          <a:p>
            <a:pPr indent="-381000" lvl="1" marL="914400" rtl="0">
              <a:spcBef>
                <a:spcPts val="0"/>
              </a:spcBef>
              <a:spcAft>
                <a:spcPts val="0"/>
              </a:spcAft>
              <a:buSzPts val="2400"/>
              <a:buChar char="○"/>
            </a:pPr>
            <a:r>
              <a:rPr lang="en"/>
              <a:t>Your thoughts on how these ideas could be improved and extended.</a:t>
            </a:r>
            <a:endParaRPr/>
          </a:p>
        </p:txBody>
      </p:sp>
      <p:sp>
        <p:nvSpPr>
          <p:cNvPr id="492" name="Google Shape;492;p6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4"/>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One Model to Rule Them All</a:t>
            </a:r>
            <a:endParaRPr/>
          </a:p>
        </p:txBody>
      </p:sp>
      <p:sp>
        <p:nvSpPr>
          <p:cNvPr id="84" name="Google Shape;84;p1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a:spcBef>
                <a:spcPts val="0"/>
              </a:spcBef>
              <a:spcAft>
                <a:spcPts val="0"/>
              </a:spcAft>
              <a:buNone/>
            </a:pPr>
            <a:fld id="{00000000-1234-1234-1234-123412341234}" type="slidenum">
              <a:rPr lang="en"/>
              <a:t>‹#›</a:t>
            </a:fld>
            <a:endParaRPr/>
          </a:p>
        </p:txBody>
      </p:sp>
      <p:pic>
        <p:nvPicPr>
          <p:cNvPr id="85" name="Google Shape;85;p14"/>
          <p:cNvPicPr preferRelativeResize="0"/>
          <p:nvPr/>
        </p:nvPicPr>
        <p:blipFill>
          <a:blip r:embed="rId3">
            <a:alphaModFix/>
          </a:blip>
          <a:stretch>
            <a:fillRect/>
          </a:stretch>
        </p:blipFill>
        <p:spPr>
          <a:xfrm>
            <a:off x="1080488" y="1615588"/>
            <a:ext cx="7096919" cy="5135563"/>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9" name="Shape 89"/>
        <p:cNvGrpSpPr/>
        <p:nvPr/>
      </p:nvGrpSpPr>
      <p:grpSpPr>
        <a:xfrm>
          <a:off x="0" y="0"/>
          <a:ext cx="0" cy="0"/>
          <a:chOff x="0" y="0"/>
          <a:chExt cx="0" cy="0"/>
        </a:xfrm>
      </p:grpSpPr>
      <p:sp>
        <p:nvSpPr>
          <p:cNvPr id="90" name="Google Shape;90;p15"/>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Airline Reservation System</a:t>
            </a:r>
            <a:endParaRPr/>
          </a:p>
        </p:txBody>
      </p:sp>
      <p:sp>
        <p:nvSpPr>
          <p:cNvPr id="91" name="Google Shape;91;p15"/>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Complicating Factors:</a:t>
            </a:r>
            <a:endParaRPr/>
          </a:p>
          <a:p>
            <a:pPr indent="-381000" lvl="1" marL="914400" rtl="0">
              <a:spcBef>
                <a:spcPts val="0"/>
              </a:spcBef>
              <a:spcAft>
                <a:spcPts val="0"/>
              </a:spcAft>
              <a:buSzPts val="2400"/>
              <a:buChar char="○"/>
            </a:pPr>
            <a:r>
              <a:rPr lang="en"/>
              <a:t>Data is distributed across a number of systems in different physical locations.</a:t>
            </a:r>
            <a:endParaRPr/>
          </a:p>
          <a:p>
            <a:pPr indent="-381000" lvl="1" marL="914400" rtl="0">
              <a:spcBef>
                <a:spcPts val="0"/>
              </a:spcBef>
              <a:spcAft>
                <a:spcPts val="0"/>
              </a:spcAft>
              <a:buSzPts val="2400"/>
              <a:buChar char="○"/>
            </a:pPr>
            <a:r>
              <a:rPr lang="en"/>
              <a:t>Different data entry devices must be supported.</a:t>
            </a:r>
            <a:endParaRPr/>
          </a:p>
          <a:p>
            <a:pPr indent="-381000" lvl="1" marL="914400" rtl="0">
              <a:spcBef>
                <a:spcPts val="0"/>
              </a:spcBef>
              <a:spcAft>
                <a:spcPts val="0"/>
              </a:spcAft>
              <a:buSzPts val="2400"/>
              <a:buChar char="○"/>
            </a:pPr>
            <a:r>
              <a:rPr lang="en"/>
              <a:t>The system must present some information in different languages.</a:t>
            </a:r>
            <a:endParaRPr/>
          </a:p>
          <a:p>
            <a:pPr indent="-381000" lvl="1" marL="914400" rtl="0">
              <a:spcBef>
                <a:spcPts val="0"/>
              </a:spcBef>
              <a:spcAft>
                <a:spcPts val="0"/>
              </a:spcAft>
              <a:buSzPts val="2400"/>
              <a:buChar char="○"/>
            </a:pPr>
            <a:r>
              <a:rPr lang="en"/>
              <a:t>The system must print documents on a wide range of printers.</a:t>
            </a:r>
            <a:endParaRPr/>
          </a:p>
          <a:p>
            <a:pPr indent="-381000" lvl="1" marL="914400" rtl="0">
              <a:spcBef>
                <a:spcPts val="0"/>
              </a:spcBef>
              <a:spcAft>
                <a:spcPts val="0"/>
              </a:spcAft>
              <a:buSzPts val="2400"/>
              <a:buChar char="○"/>
            </a:pPr>
            <a:r>
              <a:rPr lang="en"/>
              <a:t>International regulations must be obeyed.</a:t>
            </a:r>
            <a:endParaRPr/>
          </a:p>
          <a:p>
            <a:pPr indent="-419100" lvl="0" marL="457200" rtl="0">
              <a:spcBef>
                <a:spcPts val="0"/>
              </a:spcBef>
              <a:spcAft>
                <a:spcPts val="0"/>
              </a:spcAft>
              <a:buSzPts val="3000"/>
              <a:buChar char="●"/>
            </a:pPr>
            <a:r>
              <a:rPr lang="en"/>
              <a:t>The architect prepares a first draft of the architecture...</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92" name="Google Shape;92;p1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6" name="Shape 96"/>
        <p:cNvGrpSpPr/>
        <p:nvPr/>
      </p:nvGrpSpPr>
      <p:grpSpPr>
        <a:xfrm>
          <a:off x="0" y="0"/>
          <a:ext cx="0" cy="0"/>
          <a:chOff x="0" y="0"/>
          <a:chExt cx="0" cy="0"/>
        </a:xfrm>
      </p:grpSpPr>
      <p:sp>
        <p:nvSpPr>
          <p:cNvPr id="97" name="Google Shape;97;p16"/>
          <p:cNvSpPr/>
          <p:nvPr/>
        </p:nvSpPr>
        <p:spPr>
          <a:xfrm>
            <a:off x="102525" y="1708800"/>
            <a:ext cx="6049200" cy="973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4572000">
              <a:spcBef>
                <a:spcPts val="0"/>
              </a:spcBef>
              <a:spcAft>
                <a:spcPts val="0"/>
              </a:spcAft>
              <a:buNone/>
            </a:pPr>
            <a:r>
              <a:rPr b="1" lang="en"/>
              <a:t>Model includes all data entry devices</a:t>
            </a:r>
            <a:endParaRPr b="1"/>
          </a:p>
        </p:txBody>
      </p:sp>
      <p:sp>
        <p:nvSpPr>
          <p:cNvPr id="98" name="Google Shape;98;p16"/>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The Airline Reservation System</a:t>
            </a:r>
            <a:endParaRPr/>
          </a:p>
        </p:txBody>
      </p:sp>
      <p:sp>
        <p:nvSpPr>
          <p:cNvPr id="99" name="Google Shape;99;p1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
        <p:nvSpPr>
          <p:cNvPr id="100" name="Google Shape;100;p16"/>
          <p:cNvSpPr/>
          <p:nvPr/>
        </p:nvSpPr>
        <p:spPr>
          <a:xfrm>
            <a:off x="899975" y="3303675"/>
            <a:ext cx="3747900" cy="223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1" name="Google Shape;101;p16"/>
          <p:cNvSpPr/>
          <p:nvPr/>
        </p:nvSpPr>
        <p:spPr>
          <a:xfrm>
            <a:off x="1127800" y="3508750"/>
            <a:ext cx="6381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2" name="Google Shape;102;p16"/>
          <p:cNvSpPr/>
          <p:nvPr/>
        </p:nvSpPr>
        <p:spPr>
          <a:xfrm>
            <a:off x="1127800" y="4583900"/>
            <a:ext cx="6381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3" name="Google Shape;103;p16"/>
          <p:cNvSpPr/>
          <p:nvPr/>
        </p:nvSpPr>
        <p:spPr>
          <a:xfrm>
            <a:off x="2218650" y="4033450"/>
            <a:ext cx="6381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4" name="Google Shape;104;p16"/>
          <p:cNvSpPr/>
          <p:nvPr/>
        </p:nvSpPr>
        <p:spPr>
          <a:xfrm>
            <a:off x="3202650" y="4638100"/>
            <a:ext cx="6381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sp>
        <p:nvSpPr>
          <p:cNvPr id="105" name="Google Shape;105;p16"/>
          <p:cNvSpPr/>
          <p:nvPr/>
        </p:nvSpPr>
        <p:spPr>
          <a:xfrm>
            <a:off x="3202650" y="3446225"/>
            <a:ext cx="638100" cy="524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p:txBody>
      </p:sp>
      <p:cxnSp>
        <p:nvCxnSpPr>
          <p:cNvPr id="106" name="Google Shape;106;p16"/>
          <p:cNvCxnSpPr>
            <a:stCxn id="101" idx="3"/>
            <a:endCxn id="103" idx="0"/>
          </p:cNvCxnSpPr>
          <p:nvPr/>
        </p:nvCxnSpPr>
        <p:spPr>
          <a:xfrm>
            <a:off x="1765900" y="3771100"/>
            <a:ext cx="771900" cy="262500"/>
          </a:xfrm>
          <a:prstGeom prst="straightConnector1">
            <a:avLst/>
          </a:prstGeom>
          <a:noFill/>
          <a:ln cap="flat" cmpd="sng" w="9525">
            <a:solidFill>
              <a:schemeClr val="dk2"/>
            </a:solidFill>
            <a:prstDash val="solid"/>
            <a:round/>
            <a:headEnd len="med" w="med" type="none"/>
            <a:tailEnd len="med" w="med" type="none"/>
          </a:ln>
        </p:spPr>
      </p:cxnSp>
      <p:cxnSp>
        <p:nvCxnSpPr>
          <p:cNvPr id="107" name="Google Shape;107;p16"/>
          <p:cNvCxnSpPr>
            <a:stCxn id="101" idx="2"/>
            <a:endCxn id="102" idx="0"/>
          </p:cNvCxnSpPr>
          <p:nvPr/>
        </p:nvCxnSpPr>
        <p:spPr>
          <a:xfrm>
            <a:off x="1446850" y="4033450"/>
            <a:ext cx="0" cy="550500"/>
          </a:xfrm>
          <a:prstGeom prst="straightConnector1">
            <a:avLst/>
          </a:prstGeom>
          <a:noFill/>
          <a:ln cap="flat" cmpd="sng" w="9525">
            <a:solidFill>
              <a:schemeClr val="dk2"/>
            </a:solidFill>
            <a:prstDash val="solid"/>
            <a:round/>
            <a:headEnd len="med" w="med" type="none"/>
            <a:tailEnd len="med" w="med" type="none"/>
          </a:ln>
        </p:spPr>
      </p:cxnSp>
      <p:cxnSp>
        <p:nvCxnSpPr>
          <p:cNvPr id="108" name="Google Shape;108;p16"/>
          <p:cNvCxnSpPr>
            <a:stCxn id="102" idx="3"/>
            <a:endCxn id="103" idx="2"/>
          </p:cNvCxnSpPr>
          <p:nvPr/>
        </p:nvCxnSpPr>
        <p:spPr>
          <a:xfrm flipH="1" rot="10800000">
            <a:off x="1765900" y="4558250"/>
            <a:ext cx="771900" cy="288000"/>
          </a:xfrm>
          <a:prstGeom prst="straightConnector1">
            <a:avLst/>
          </a:prstGeom>
          <a:noFill/>
          <a:ln cap="flat" cmpd="sng" w="9525">
            <a:solidFill>
              <a:schemeClr val="dk2"/>
            </a:solidFill>
            <a:prstDash val="solid"/>
            <a:round/>
            <a:headEnd len="med" w="med" type="none"/>
            <a:tailEnd len="med" w="med" type="none"/>
          </a:ln>
        </p:spPr>
      </p:cxnSp>
      <p:cxnSp>
        <p:nvCxnSpPr>
          <p:cNvPr id="109" name="Google Shape;109;p16"/>
          <p:cNvCxnSpPr>
            <a:stCxn id="105" idx="2"/>
            <a:endCxn id="104" idx="0"/>
          </p:cNvCxnSpPr>
          <p:nvPr/>
        </p:nvCxnSpPr>
        <p:spPr>
          <a:xfrm>
            <a:off x="3521700" y="3970925"/>
            <a:ext cx="0" cy="667200"/>
          </a:xfrm>
          <a:prstGeom prst="straightConnector1">
            <a:avLst/>
          </a:prstGeom>
          <a:noFill/>
          <a:ln cap="flat" cmpd="sng" w="9525">
            <a:solidFill>
              <a:schemeClr val="dk2"/>
            </a:solidFill>
            <a:prstDash val="solid"/>
            <a:round/>
            <a:headEnd len="med" w="med" type="none"/>
            <a:tailEnd len="med" w="med" type="none"/>
          </a:ln>
        </p:spPr>
      </p:cxnSp>
      <p:cxnSp>
        <p:nvCxnSpPr>
          <p:cNvPr id="110" name="Google Shape;110;p16"/>
          <p:cNvCxnSpPr>
            <a:stCxn id="105" idx="1"/>
            <a:endCxn id="103" idx="3"/>
          </p:cNvCxnSpPr>
          <p:nvPr/>
        </p:nvCxnSpPr>
        <p:spPr>
          <a:xfrm flipH="1">
            <a:off x="2856750" y="3708575"/>
            <a:ext cx="345900" cy="587100"/>
          </a:xfrm>
          <a:prstGeom prst="straightConnector1">
            <a:avLst/>
          </a:prstGeom>
          <a:noFill/>
          <a:ln cap="flat" cmpd="sng" w="9525">
            <a:solidFill>
              <a:schemeClr val="dk2"/>
            </a:solidFill>
            <a:prstDash val="solid"/>
            <a:round/>
            <a:headEnd len="med" w="med" type="none"/>
            <a:tailEnd len="med" w="med" type="none"/>
          </a:ln>
        </p:spPr>
      </p:cxnSp>
      <p:sp>
        <p:nvSpPr>
          <p:cNvPr id="111" name="Google Shape;111;p16"/>
          <p:cNvSpPr/>
          <p:nvPr/>
        </p:nvSpPr>
        <p:spPr>
          <a:xfrm>
            <a:off x="355900" y="1868300"/>
            <a:ext cx="771900" cy="66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PC</a:t>
            </a:r>
            <a:endParaRPr b="1"/>
          </a:p>
        </p:txBody>
      </p:sp>
      <p:sp>
        <p:nvSpPr>
          <p:cNvPr id="112" name="Google Shape;112;p16"/>
          <p:cNvSpPr/>
          <p:nvPr/>
        </p:nvSpPr>
        <p:spPr>
          <a:xfrm>
            <a:off x="1305750" y="1868300"/>
            <a:ext cx="771900" cy="66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Phone</a:t>
            </a:r>
            <a:endParaRPr b="1"/>
          </a:p>
        </p:txBody>
      </p:sp>
      <p:sp>
        <p:nvSpPr>
          <p:cNvPr id="113" name="Google Shape;113;p16"/>
          <p:cNvSpPr/>
          <p:nvPr/>
        </p:nvSpPr>
        <p:spPr>
          <a:xfrm>
            <a:off x="2255600" y="1868300"/>
            <a:ext cx="771900" cy="66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TV</a:t>
            </a:r>
            <a:endParaRPr b="1"/>
          </a:p>
        </p:txBody>
      </p:sp>
      <p:sp>
        <p:nvSpPr>
          <p:cNvPr id="114" name="Google Shape;114;p16"/>
          <p:cNvSpPr/>
          <p:nvPr/>
        </p:nvSpPr>
        <p:spPr>
          <a:xfrm>
            <a:off x="3205450" y="1868300"/>
            <a:ext cx="998100" cy="667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t>Point of Sale Terminal</a:t>
            </a:r>
            <a:endParaRPr b="1" sz="1200"/>
          </a:p>
        </p:txBody>
      </p:sp>
      <p:cxnSp>
        <p:nvCxnSpPr>
          <p:cNvPr id="115" name="Google Shape;115;p16"/>
          <p:cNvCxnSpPr>
            <a:stCxn id="111" idx="2"/>
            <a:endCxn id="116" idx="3"/>
          </p:cNvCxnSpPr>
          <p:nvPr/>
        </p:nvCxnSpPr>
        <p:spPr>
          <a:xfrm>
            <a:off x="741850" y="2535500"/>
            <a:ext cx="4669500" cy="1341300"/>
          </a:xfrm>
          <a:prstGeom prst="straightConnector1">
            <a:avLst/>
          </a:prstGeom>
          <a:noFill/>
          <a:ln cap="flat" cmpd="sng" w="9525">
            <a:solidFill>
              <a:schemeClr val="dk2"/>
            </a:solidFill>
            <a:prstDash val="solid"/>
            <a:round/>
            <a:headEnd len="med" w="med" type="none"/>
            <a:tailEnd len="med" w="med" type="none"/>
          </a:ln>
        </p:spPr>
      </p:cxnSp>
      <p:cxnSp>
        <p:nvCxnSpPr>
          <p:cNvPr id="117" name="Google Shape;117;p16"/>
          <p:cNvCxnSpPr>
            <a:stCxn id="112" idx="2"/>
            <a:endCxn id="116" idx="3"/>
          </p:cNvCxnSpPr>
          <p:nvPr/>
        </p:nvCxnSpPr>
        <p:spPr>
          <a:xfrm>
            <a:off x="1691700" y="2535500"/>
            <a:ext cx="3719700" cy="13413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p16"/>
          <p:cNvCxnSpPr>
            <a:stCxn id="113" idx="2"/>
            <a:endCxn id="116" idx="3"/>
          </p:cNvCxnSpPr>
          <p:nvPr/>
        </p:nvCxnSpPr>
        <p:spPr>
          <a:xfrm>
            <a:off x="2641550" y="2535500"/>
            <a:ext cx="2769600" cy="1341300"/>
          </a:xfrm>
          <a:prstGeom prst="straightConnector1">
            <a:avLst/>
          </a:prstGeom>
          <a:noFill/>
          <a:ln cap="flat" cmpd="sng" w="9525">
            <a:solidFill>
              <a:schemeClr val="dk2"/>
            </a:solidFill>
            <a:prstDash val="solid"/>
            <a:round/>
            <a:headEnd len="med" w="med" type="none"/>
            <a:tailEnd len="med" w="med" type="none"/>
          </a:ln>
        </p:spPr>
      </p:cxnSp>
      <p:cxnSp>
        <p:nvCxnSpPr>
          <p:cNvPr id="119" name="Google Shape;119;p16"/>
          <p:cNvCxnSpPr>
            <a:stCxn id="114" idx="2"/>
            <a:endCxn id="116" idx="3"/>
          </p:cNvCxnSpPr>
          <p:nvPr/>
        </p:nvCxnSpPr>
        <p:spPr>
          <a:xfrm>
            <a:off x="3704500" y="2535500"/>
            <a:ext cx="1706700" cy="1341300"/>
          </a:xfrm>
          <a:prstGeom prst="straightConnector1">
            <a:avLst/>
          </a:prstGeom>
          <a:noFill/>
          <a:ln cap="flat" cmpd="sng" w="9525">
            <a:solidFill>
              <a:schemeClr val="dk2"/>
            </a:solidFill>
            <a:prstDash val="solid"/>
            <a:round/>
            <a:headEnd len="med" w="med" type="none"/>
            <a:tailEnd len="med" w="med" type="none"/>
          </a:ln>
        </p:spPr>
      </p:cxnSp>
      <p:sp>
        <p:nvSpPr>
          <p:cNvPr id="120" name="Google Shape;120;p16"/>
          <p:cNvSpPr/>
          <p:nvPr/>
        </p:nvSpPr>
        <p:spPr>
          <a:xfrm>
            <a:off x="6618775" y="2555450"/>
            <a:ext cx="922800" cy="1059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Data Server (US)</a:t>
            </a:r>
            <a:endParaRPr b="1"/>
          </a:p>
        </p:txBody>
      </p:sp>
      <p:sp>
        <p:nvSpPr>
          <p:cNvPr id="121" name="Google Shape;121;p16"/>
          <p:cNvSpPr/>
          <p:nvPr/>
        </p:nvSpPr>
        <p:spPr>
          <a:xfrm>
            <a:off x="6618775" y="3778900"/>
            <a:ext cx="922800" cy="1059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 Server (UK)</a:t>
            </a:r>
            <a:endParaRPr b="1"/>
          </a:p>
        </p:txBody>
      </p:sp>
      <p:sp>
        <p:nvSpPr>
          <p:cNvPr id="122" name="Google Shape;122;p16"/>
          <p:cNvSpPr/>
          <p:nvPr/>
        </p:nvSpPr>
        <p:spPr>
          <a:xfrm>
            <a:off x="6618775" y="5002350"/>
            <a:ext cx="922800" cy="10596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Data Server (China)</a:t>
            </a:r>
            <a:endParaRPr b="1"/>
          </a:p>
        </p:txBody>
      </p:sp>
      <p:sp>
        <p:nvSpPr>
          <p:cNvPr id="116" name="Google Shape;116;p16"/>
          <p:cNvSpPr/>
          <p:nvPr/>
        </p:nvSpPr>
        <p:spPr>
          <a:xfrm>
            <a:off x="4716325" y="3808575"/>
            <a:ext cx="1389852" cy="119372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Network</a:t>
            </a:r>
            <a:endParaRPr b="1"/>
          </a:p>
        </p:txBody>
      </p:sp>
      <p:cxnSp>
        <p:nvCxnSpPr>
          <p:cNvPr id="123" name="Google Shape;123;p16"/>
          <p:cNvCxnSpPr>
            <a:stCxn id="105" idx="3"/>
            <a:endCxn id="116" idx="2"/>
          </p:cNvCxnSpPr>
          <p:nvPr/>
        </p:nvCxnSpPr>
        <p:spPr>
          <a:xfrm>
            <a:off x="3840750" y="3708575"/>
            <a:ext cx="879900" cy="696900"/>
          </a:xfrm>
          <a:prstGeom prst="straightConnector1">
            <a:avLst/>
          </a:prstGeom>
          <a:noFill/>
          <a:ln cap="flat" cmpd="sng" w="9525">
            <a:solidFill>
              <a:schemeClr val="dk2"/>
            </a:solidFill>
            <a:prstDash val="solid"/>
            <a:round/>
            <a:headEnd len="med" w="med" type="none"/>
            <a:tailEnd len="med" w="med" type="none"/>
          </a:ln>
        </p:spPr>
      </p:cxnSp>
      <p:cxnSp>
        <p:nvCxnSpPr>
          <p:cNvPr id="124" name="Google Shape;124;p16"/>
          <p:cNvCxnSpPr>
            <a:stCxn id="120" idx="2"/>
            <a:endCxn id="116" idx="0"/>
          </p:cNvCxnSpPr>
          <p:nvPr/>
        </p:nvCxnSpPr>
        <p:spPr>
          <a:xfrm flipH="1">
            <a:off x="6104875" y="3085250"/>
            <a:ext cx="513900" cy="1320300"/>
          </a:xfrm>
          <a:prstGeom prst="straightConnector1">
            <a:avLst/>
          </a:prstGeom>
          <a:noFill/>
          <a:ln cap="flat" cmpd="sng" w="9525">
            <a:solidFill>
              <a:schemeClr val="dk2"/>
            </a:solidFill>
            <a:prstDash val="solid"/>
            <a:round/>
            <a:headEnd len="med" w="med" type="none"/>
            <a:tailEnd len="med" w="med" type="none"/>
          </a:ln>
        </p:spPr>
      </p:cxnSp>
      <p:cxnSp>
        <p:nvCxnSpPr>
          <p:cNvPr id="125" name="Google Shape;125;p16"/>
          <p:cNvCxnSpPr>
            <a:stCxn id="121" idx="2"/>
            <a:endCxn id="116" idx="0"/>
          </p:cNvCxnSpPr>
          <p:nvPr/>
        </p:nvCxnSpPr>
        <p:spPr>
          <a:xfrm flipH="1">
            <a:off x="6104875" y="4308700"/>
            <a:ext cx="513900" cy="96600"/>
          </a:xfrm>
          <a:prstGeom prst="straightConnector1">
            <a:avLst/>
          </a:prstGeom>
          <a:noFill/>
          <a:ln cap="flat" cmpd="sng" w="9525">
            <a:solidFill>
              <a:schemeClr val="dk2"/>
            </a:solidFill>
            <a:prstDash val="solid"/>
            <a:round/>
            <a:headEnd len="med" w="med" type="none"/>
            <a:tailEnd len="med" w="med" type="none"/>
          </a:ln>
        </p:spPr>
      </p:cxnSp>
      <p:cxnSp>
        <p:nvCxnSpPr>
          <p:cNvPr id="126" name="Google Shape;126;p16"/>
          <p:cNvCxnSpPr>
            <a:stCxn id="122" idx="2"/>
            <a:endCxn id="116" idx="0"/>
          </p:cNvCxnSpPr>
          <p:nvPr/>
        </p:nvCxnSpPr>
        <p:spPr>
          <a:xfrm rot="10800000">
            <a:off x="6104875" y="4405350"/>
            <a:ext cx="513900" cy="1126800"/>
          </a:xfrm>
          <a:prstGeom prst="straightConnector1">
            <a:avLst/>
          </a:prstGeom>
          <a:noFill/>
          <a:ln cap="flat" cmpd="sng" w="9525">
            <a:solidFill>
              <a:schemeClr val="dk2"/>
            </a:solidFill>
            <a:prstDash val="solid"/>
            <a:round/>
            <a:headEnd len="med" w="med" type="none"/>
            <a:tailEnd len="med" w="med" type="none"/>
          </a:ln>
        </p:spPr>
      </p:cxnSp>
      <p:sp>
        <p:nvSpPr>
          <p:cNvPr id="127" name="Google Shape;127;p16"/>
          <p:cNvSpPr/>
          <p:nvPr/>
        </p:nvSpPr>
        <p:spPr>
          <a:xfrm>
            <a:off x="6470675" y="1708800"/>
            <a:ext cx="1834200" cy="4477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Each physical system storing data is included.</a:t>
            </a:r>
            <a:endParaRPr b="1"/>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
        <p:nvSpPr>
          <p:cNvPr id="128" name="Google Shape;128;p16"/>
          <p:cNvSpPr/>
          <p:nvPr/>
        </p:nvSpPr>
        <p:spPr>
          <a:xfrm>
            <a:off x="3704500" y="5746025"/>
            <a:ext cx="922800" cy="58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lgn="ctr">
              <a:spcBef>
                <a:spcPts val="0"/>
              </a:spcBef>
              <a:spcAft>
                <a:spcPts val="0"/>
              </a:spcAft>
              <a:buNone/>
            </a:pPr>
            <a:r>
              <a:rPr b="1" lang="en"/>
              <a:t>HP Laser Printer</a:t>
            </a:r>
            <a:endParaRPr b="1"/>
          </a:p>
        </p:txBody>
      </p:sp>
      <p:sp>
        <p:nvSpPr>
          <p:cNvPr id="129" name="Google Shape;129;p16"/>
          <p:cNvSpPr/>
          <p:nvPr/>
        </p:nvSpPr>
        <p:spPr>
          <a:xfrm>
            <a:off x="4720650" y="5746025"/>
            <a:ext cx="922800" cy="58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Dell </a:t>
            </a:r>
            <a:r>
              <a:rPr b="1" lang="en"/>
              <a:t>Laser Printer</a:t>
            </a:r>
            <a:endParaRPr b="1"/>
          </a:p>
        </p:txBody>
      </p:sp>
      <p:sp>
        <p:nvSpPr>
          <p:cNvPr id="130" name="Google Shape;130;p16"/>
          <p:cNvSpPr/>
          <p:nvPr/>
        </p:nvSpPr>
        <p:spPr>
          <a:xfrm>
            <a:off x="5736800" y="5746025"/>
            <a:ext cx="922800" cy="587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HP InkJet Printer</a:t>
            </a:r>
            <a:endParaRPr b="1"/>
          </a:p>
        </p:txBody>
      </p:sp>
      <p:cxnSp>
        <p:nvCxnSpPr>
          <p:cNvPr id="131" name="Google Shape;131;p16"/>
          <p:cNvCxnSpPr>
            <a:stCxn id="128" idx="0"/>
            <a:endCxn id="116" idx="1"/>
          </p:cNvCxnSpPr>
          <p:nvPr/>
        </p:nvCxnSpPr>
        <p:spPr>
          <a:xfrm flipH="1" rot="10800000">
            <a:off x="4165900" y="5001125"/>
            <a:ext cx="1245300" cy="744900"/>
          </a:xfrm>
          <a:prstGeom prst="straightConnector1">
            <a:avLst/>
          </a:prstGeom>
          <a:noFill/>
          <a:ln cap="flat" cmpd="sng" w="9525">
            <a:solidFill>
              <a:schemeClr val="dk2"/>
            </a:solidFill>
            <a:prstDash val="solid"/>
            <a:round/>
            <a:headEnd len="med" w="med" type="none"/>
            <a:tailEnd len="med" w="med" type="none"/>
          </a:ln>
        </p:spPr>
      </p:cxnSp>
      <p:cxnSp>
        <p:nvCxnSpPr>
          <p:cNvPr id="132" name="Google Shape;132;p16"/>
          <p:cNvCxnSpPr>
            <a:stCxn id="129" idx="0"/>
            <a:endCxn id="116" idx="1"/>
          </p:cNvCxnSpPr>
          <p:nvPr/>
        </p:nvCxnSpPr>
        <p:spPr>
          <a:xfrm flipH="1" rot="10800000">
            <a:off x="5182050" y="5001125"/>
            <a:ext cx="229200" cy="744900"/>
          </a:xfrm>
          <a:prstGeom prst="straightConnector1">
            <a:avLst/>
          </a:prstGeom>
          <a:noFill/>
          <a:ln cap="flat" cmpd="sng" w="9525">
            <a:solidFill>
              <a:schemeClr val="dk2"/>
            </a:solidFill>
            <a:prstDash val="solid"/>
            <a:round/>
            <a:headEnd len="med" w="med" type="none"/>
            <a:tailEnd len="med" w="med" type="none"/>
          </a:ln>
        </p:spPr>
      </p:cxnSp>
      <p:cxnSp>
        <p:nvCxnSpPr>
          <p:cNvPr id="133" name="Google Shape;133;p16"/>
          <p:cNvCxnSpPr>
            <a:stCxn id="130" idx="0"/>
            <a:endCxn id="116" idx="1"/>
          </p:cNvCxnSpPr>
          <p:nvPr/>
        </p:nvCxnSpPr>
        <p:spPr>
          <a:xfrm rot="10800000">
            <a:off x="5411300" y="5001125"/>
            <a:ext cx="786900" cy="744900"/>
          </a:xfrm>
          <a:prstGeom prst="straightConnector1">
            <a:avLst/>
          </a:prstGeom>
          <a:noFill/>
          <a:ln cap="flat" cmpd="sng" w="9525">
            <a:solidFill>
              <a:schemeClr val="dk2"/>
            </a:solidFill>
            <a:prstDash val="solid"/>
            <a:round/>
            <a:headEnd len="med" w="med" type="none"/>
            <a:tailEnd len="med" w="med" type="none"/>
          </a:ln>
        </p:spPr>
      </p:cxnSp>
      <p:sp>
        <p:nvSpPr>
          <p:cNvPr id="134" name="Google Shape;134;p16"/>
          <p:cNvSpPr/>
          <p:nvPr/>
        </p:nvSpPr>
        <p:spPr>
          <a:xfrm>
            <a:off x="242375" y="4944150"/>
            <a:ext cx="1389900" cy="9732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lang="en" sz="1200"/>
              <a:t>Multilanguage support is needed here.</a:t>
            </a:r>
            <a:endParaRPr sz="1200"/>
          </a:p>
        </p:txBody>
      </p:sp>
      <p:sp>
        <p:nvSpPr>
          <p:cNvPr id="135" name="Google Shape;135;p16"/>
          <p:cNvSpPr/>
          <p:nvPr/>
        </p:nvSpPr>
        <p:spPr>
          <a:xfrm>
            <a:off x="2040350" y="4944150"/>
            <a:ext cx="1570800" cy="973200"/>
          </a:xfrm>
          <a:prstGeom prst="foldedCorner">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spcBef>
                <a:spcPts val="0"/>
              </a:spcBef>
              <a:spcAft>
                <a:spcPts val="0"/>
              </a:spcAft>
              <a:buNone/>
            </a:pPr>
            <a:r>
              <a:rPr lang="en" sz="1200"/>
              <a:t>This element must audit data to fit EU regulation 103.542c.</a:t>
            </a:r>
            <a:endParaRPr sz="1200"/>
          </a:p>
        </p:txBody>
      </p:sp>
      <p:sp>
        <p:nvSpPr>
          <p:cNvPr id="136" name="Google Shape;136;p16"/>
          <p:cNvSpPr/>
          <p:nvPr/>
        </p:nvSpPr>
        <p:spPr>
          <a:xfrm>
            <a:off x="2856750" y="5604875"/>
            <a:ext cx="4092600" cy="11430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b="1" lang="en"/>
              <a:t>Each supported printing device is included.</a:t>
            </a:r>
            <a:endParaRPr b="1"/>
          </a:p>
        </p:txBody>
      </p:sp>
      <p:sp>
        <p:nvSpPr>
          <p:cNvPr id="137" name="Google Shape;137;p16"/>
          <p:cNvSpPr/>
          <p:nvPr/>
        </p:nvSpPr>
        <p:spPr>
          <a:xfrm>
            <a:off x="102525" y="4830225"/>
            <a:ext cx="3816300" cy="1917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rPr b="1" lang="en"/>
              <a:t>Model is heavily annotated with</a:t>
            </a:r>
            <a:endParaRPr b="1"/>
          </a:p>
          <a:p>
            <a:pPr indent="0" lvl="0" marL="0">
              <a:spcBef>
                <a:spcPts val="0"/>
              </a:spcBef>
              <a:spcAft>
                <a:spcPts val="0"/>
              </a:spcAft>
              <a:buNone/>
            </a:pPr>
            <a:r>
              <a:rPr b="1" lang="en"/>
              <a:t>text explaining language and </a:t>
            </a:r>
            <a:endParaRPr b="1"/>
          </a:p>
          <a:p>
            <a:pPr indent="0" lvl="0" marL="0">
              <a:spcBef>
                <a:spcPts val="0"/>
              </a:spcBef>
              <a:spcAft>
                <a:spcPts val="0"/>
              </a:spcAft>
              <a:buNone/>
            </a:pPr>
            <a:r>
              <a:rPr b="1" lang="en"/>
              <a:t>r</a:t>
            </a:r>
            <a:r>
              <a:rPr b="1" lang="en"/>
              <a:t>egulation</a:t>
            </a:r>
            <a:r>
              <a:rPr b="1" lang="en"/>
              <a:t> support.</a:t>
            </a:r>
            <a:endParaRPr b="1"/>
          </a:p>
        </p:txBody>
      </p:sp>
      <p:sp>
        <p:nvSpPr>
          <p:cNvPr id="138" name="Google Shape;138;p16"/>
          <p:cNvSpPr/>
          <p:nvPr/>
        </p:nvSpPr>
        <p:spPr>
          <a:xfrm>
            <a:off x="4226450" y="2844725"/>
            <a:ext cx="2084700" cy="25974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a:spcBef>
                <a:spcPts val="0"/>
              </a:spcBef>
              <a:spcAft>
                <a:spcPts val="0"/>
              </a:spcAft>
              <a:buNone/>
            </a:pPr>
            <a:r>
              <a:rPr b="1" lang="en"/>
              <a:t>Missing details on network interfaces between components</a:t>
            </a:r>
            <a:endParaRPr b="1"/>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a:p>
            <a:pPr indent="0" lvl="0" marL="0">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1"/>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7"/>
                                        </p:tgtEl>
                                      </p:cBhvr>
                                    </p:animEffect>
                                    <p:set>
                                      <p:cBhvr>
                                        <p:cTn dur="1" fill="hold">
                                          <p:stCondLst>
                                            <p:cond delay="0"/>
                                          </p:stCondLst>
                                        </p:cTn>
                                        <p:tgtEl>
                                          <p:spTgt spid="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7"/>
                                        </p:tgtEl>
                                      </p:cBhvr>
                                    </p:animEffect>
                                    <p:set>
                                      <p:cBhvr>
                                        <p:cTn dur="1" fill="hold">
                                          <p:stCondLst>
                                            <p:cond delay="0"/>
                                          </p:stCondLst>
                                        </p:cTn>
                                        <p:tgtEl>
                                          <p:spTgt spid="12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1"/>
                                        <p:tgtEl>
                                          <p:spTgt spid="1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6"/>
                                        </p:tgtEl>
                                      </p:cBhvr>
                                    </p:animEffect>
                                    <p:set>
                                      <p:cBhvr>
                                        <p:cTn dur="1" fill="hold">
                                          <p:stCondLst>
                                            <p:cond delay="0"/>
                                          </p:stCondLst>
                                        </p:cTn>
                                        <p:tgtEl>
                                          <p:spTgt spid="13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1"/>
                                        <p:tgtEl>
                                          <p:spTgt spid="1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37"/>
                                        </p:tgtEl>
                                      </p:cBhvr>
                                    </p:animEffect>
                                    <p:set>
                                      <p:cBhvr>
                                        <p:cTn dur="1" fill="hold">
                                          <p:stCondLst>
                                            <p:cond delay="0"/>
                                          </p:stCondLst>
                                        </p:cTn>
                                        <p:tgtEl>
                                          <p:spTgt spid="13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
                                        <p:tgtEl>
                                          <p:spTgt spid="1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2" name="Shape 142"/>
        <p:cNvGrpSpPr/>
        <p:nvPr/>
      </p:nvGrpSpPr>
      <p:grpSpPr>
        <a:xfrm>
          <a:off x="0" y="0"/>
          <a:ext cx="0" cy="0"/>
          <a:chOff x="0" y="0"/>
          <a:chExt cx="0" cy="0"/>
        </a:xfrm>
      </p:grpSpPr>
      <p:sp>
        <p:nvSpPr>
          <p:cNvPr id="143" name="Google Shape;143;p17"/>
          <p:cNvSpPr txBox="1"/>
          <p:nvPr>
            <p:ph type="title"/>
          </p:nvPr>
        </p:nvSpPr>
        <p:spPr>
          <a:xfrm>
            <a:off x="457200" y="274638"/>
            <a:ext cx="8229600" cy="1143000"/>
          </a:xfrm>
          <a:prstGeom prst="rect">
            <a:avLst/>
          </a:prstGeom>
        </p:spPr>
        <p:txBody>
          <a:bodyPr anchorCtr="0" anchor="b" bIns="91425" lIns="91425" spcFirstLastPara="1" rIns="91425" wrap="square" tIns="91425">
            <a:noAutofit/>
          </a:bodyPr>
          <a:lstStyle/>
          <a:p>
            <a:pPr indent="0" lvl="0" marL="0" rtl="0">
              <a:spcBef>
                <a:spcPts val="0"/>
              </a:spcBef>
              <a:spcAft>
                <a:spcPts val="0"/>
              </a:spcAft>
              <a:buNone/>
            </a:pPr>
            <a:r>
              <a:rPr lang="en"/>
              <a:t>Problems</a:t>
            </a:r>
            <a:endParaRPr/>
          </a:p>
        </p:txBody>
      </p:sp>
      <p:sp>
        <p:nvSpPr>
          <p:cNvPr id="144" name="Google Shape;144;p17"/>
          <p:cNvSpPr txBox="1"/>
          <p:nvPr>
            <p:ph idx="1" type="body"/>
          </p:nvPr>
        </p:nvSpPr>
        <p:spPr>
          <a:xfrm>
            <a:off x="457200" y="1600200"/>
            <a:ext cx="8229600" cy="4967700"/>
          </a:xfrm>
          <a:prstGeom prst="rect">
            <a:avLst/>
          </a:prstGeom>
        </p:spPr>
        <p:txBody>
          <a:bodyPr anchorCtr="0" anchor="t" bIns="91425" lIns="91425" spcFirstLastPara="1" rIns="91425" wrap="square" tIns="91425">
            <a:noAutofit/>
          </a:bodyPr>
          <a:lstStyle/>
          <a:p>
            <a:pPr indent="-419100" lvl="0" marL="457200" rtl="0">
              <a:spcBef>
                <a:spcPts val="600"/>
              </a:spcBef>
              <a:spcAft>
                <a:spcPts val="0"/>
              </a:spcAft>
              <a:buSzPts val="3000"/>
              <a:buChar char="●"/>
            </a:pPr>
            <a:r>
              <a:rPr lang="en"/>
              <a:t>Fails to please stakeholders.</a:t>
            </a:r>
            <a:endParaRPr/>
          </a:p>
          <a:p>
            <a:pPr indent="-381000" lvl="1" marL="914400" rtl="0">
              <a:spcBef>
                <a:spcPts val="0"/>
              </a:spcBef>
              <a:spcAft>
                <a:spcPts val="0"/>
              </a:spcAft>
              <a:buSzPts val="2400"/>
              <a:buChar char="○"/>
            </a:pPr>
            <a:r>
              <a:rPr lang="en"/>
              <a:t>Users find it too difficult, systems engineers ignore because it doesn’t address network details, legal needs more detail on regulatory compliance.</a:t>
            </a:r>
            <a:endParaRPr/>
          </a:p>
          <a:p>
            <a:pPr indent="-419100" lvl="0" marL="457200" rtl="0">
              <a:spcBef>
                <a:spcPts val="0"/>
              </a:spcBef>
              <a:spcAft>
                <a:spcPts val="0"/>
              </a:spcAft>
              <a:buSzPts val="3000"/>
              <a:buChar char="●"/>
            </a:pPr>
            <a:r>
              <a:rPr lang="en"/>
              <a:t>Difficult to update.</a:t>
            </a:r>
            <a:endParaRPr/>
          </a:p>
          <a:p>
            <a:pPr indent="-381000" lvl="1" marL="914400" rtl="0">
              <a:spcBef>
                <a:spcPts val="0"/>
              </a:spcBef>
              <a:spcAft>
                <a:spcPts val="0"/>
              </a:spcAft>
              <a:buSzPts val="2400"/>
              <a:buChar char="○"/>
            </a:pPr>
            <a:r>
              <a:rPr lang="en"/>
              <a:t>Each new data entry device or printer must be added.</a:t>
            </a:r>
            <a:endParaRPr/>
          </a:p>
          <a:p>
            <a:pPr indent="-419100" lvl="0" marL="457200" rtl="0">
              <a:spcBef>
                <a:spcPts val="0"/>
              </a:spcBef>
              <a:spcAft>
                <a:spcPts val="0"/>
              </a:spcAft>
              <a:buSzPts val="3000"/>
              <a:buChar char="●"/>
            </a:pPr>
            <a:r>
              <a:rPr lang="en"/>
              <a:t>Diagram will become obsolete.</a:t>
            </a:r>
            <a:endParaRPr/>
          </a:p>
          <a:p>
            <a:pPr indent="-419100" lvl="0" marL="457200" rtl="0">
              <a:spcBef>
                <a:spcPts val="0"/>
              </a:spcBef>
              <a:spcAft>
                <a:spcPts val="0"/>
              </a:spcAft>
              <a:buSzPts val="3000"/>
              <a:buChar char="●"/>
            </a:pPr>
            <a:r>
              <a:rPr lang="en"/>
              <a:t>Model will fail to inform development. </a:t>
            </a:r>
            <a:endParaRPr/>
          </a:p>
          <a:p>
            <a:pPr indent="-381000" lvl="1" marL="914400" rtl="0">
              <a:spcBef>
                <a:spcPts val="0"/>
              </a:spcBef>
              <a:spcAft>
                <a:spcPts val="0"/>
              </a:spcAft>
              <a:buSzPts val="2400"/>
              <a:buChar char="○"/>
            </a:pPr>
            <a:r>
              <a:rPr lang="en"/>
              <a:t>The complicating factors still exist, but this design failed to address them.</a:t>
            </a:r>
            <a:endParaRPr/>
          </a:p>
          <a:p>
            <a:pPr indent="0" lvl="0" marL="0" rtl="0">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
        <p:nvSpPr>
          <p:cNvPr id="145" name="Google Shape;145;p1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p>
            <a:pPr indent="0" lvl="0" marL="0" rtl="0">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