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7ab4e1e9c_0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7ab4e1e9c_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3fb5a9ee64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fb5a9ee6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abstract, we completed the circular process of architecture definition. The goal of an architecture definition process is to design an architecture that meets the needs of its stakeholders. There are three aspects to this. </a:t>
            </a:r>
            <a:endParaRPr/>
          </a:p>
          <a:p>
            <a:pPr indent="0" lvl="0" marL="0" rtl="0">
              <a:spcBef>
                <a:spcPts val="0"/>
              </a:spcBef>
              <a:spcAft>
                <a:spcPts val="0"/>
              </a:spcAft>
              <a:buNone/>
            </a:pPr>
            <a:r>
              <a:rPr lang="en"/>
              <a:t>- Capturing stakeholder needs, that is, understanding what is important to stakeholders (possibly helping them reconcile conflicts such as functionality versus cost) and recording and agreeing on these needs</a:t>
            </a:r>
            <a:endParaRPr/>
          </a:p>
          <a:p>
            <a:pPr indent="0" lvl="0" marL="0" rtl="0">
              <a:spcBef>
                <a:spcPts val="0"/>
              </a:spcBef>
              <a:spcAft>
                <a:spcPts val="0"/>
              </a:spcAft>
              <a:buNone/>
            </a:pPr>
            <a:r>
              <a:rPr lang="en"/>
              <a:t>- Making a series of architectural design decisions that result in a solution that meets these needs, assessing it against the stakeholder needs, and refining this solution until it is adequate</a:t>
            </a:r>
            <a:endParaRPr/>
          </a:p>
          <a:p>
            <a:pPr indent="0" lvl="0" marL="0" rtl="0">
              <a:spcBef>
                <a:spcPts val="0"/>
              </a:spcBef>
              <a:spcAft>
                <a:spcPts val="0"/>
              </a:spcAft>
              <a:buNone/>
            </a:pPr>
            <a:r>
              <a:rPr lang="en"/>
              <a:t>- Capturing the architectural design decisions made - and their rationale and all supporting material, in the document that we call the architectural definition</a:t>
            </a:r>
            <a:endParaRPr/>
          </a:p>
          <a:p>
            <a:pPr indent="0" lvl="0" marL="0" rtl="0">
              <a:spcBef>
                <a:spcPts val="0"/>
              </a:spcBef>
              <a:spcAft>
                <a:spcPts val="0"/>
              </a:spcAft>
              <a:buNone/>
            </a:pPr>
            <a:r>
              <a:rPr lang="en"/>
              <a:t>These activities form the core of the architecture definition process and are normally performed iteratively. A good architecture definition process is one that leads to a good architecture, documented by an effective architectural description, which can be realized in a time-efficient and cost-effective manner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3fb5a9ee64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fb5a9ee6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(discussion) what entails a good design?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3fb5a9ee64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fb5a9ee6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Software development can be structured in a lot of different ways, but we usually have a breakdown that looks like this (go over each stage).</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3fb5a9ee64_0_1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fb5a9ee6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Here’s a clear definition. </a:t>
            </a:r>
            <a:endParaRPr/>
          </a:p>
          <a:p>
            <a:pPr indent="0" lvl="0" marL="0" rtl="0">
              <a:spcBef>
                <a:spcPts val="0"/>
              </a:spcBef>
              <a:spcAft>
                <a:spcPts val="0"/>
              </a:spcAft>
              <a:buNone/>
            </a:pPr>
            <a:r>
              <a:rPr lang="en"/>
              <a:t>(read)</a:t>
            </a:r>
            <a:endParaRPr/>
          </a:p>
          <a:p>
            <a:pPr indent="0" lvl="0" marL="0" rtl="0">
              <a:spcBef>
                <a:spcPts val="0"/>
              </a:spcBef>
              <a:spcAft>
                <a:spcPts val="0"/>
              </a:spcAft>
              <a:buNone/>
            </a:pPr>
            <a:r>
              <a:rPr lang="en"/>
              <a:t>Essentially, the requirements for a system are a set of promises - here is what the system will do, here are the constraints it will follow, here are properties that must be met to release the product and consider it finished.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3fb5a9ee64_0_1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fb5a9ee64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 requirement is a high-level statement of something the software must do. A property that must be met. Most requirements, then, are accompanied by what is called a specification - (1). Not requirements in themselves, but the details needed to successfully meet that requirement.</a:t>
            </a:r>
            <a:endParaRPr/>
          </a:p>
          <a:p>
            <a:pPr indent="0" lvl="0" marL="0" rtl="0">
              <a:spcBef>
                <a:spcPts val="0"/>
              </a:spcBef>
              <a:spcAft>
                <a:spcPts val="0"/>
              </a:spcAft>
              <a:buNone/>
            </a:pPr>
            <a:r>
              <a:rPr lang="en"/>
              <a:t> </a:t>
            </a:r>
            <a:endParaRPr/>
          </a:p>
          <a:p>
            <a:pPr indent="0" lvl="0" marL="0">
              <a:spcBef>
                <a:spcPts val="0"/>
              </a:spcBef>
              <a:spcAft>
                <a:spcPts val="0"/>
              </a:spcAft>
              <a:buNone/>
            </a:pPr>
            <a:r>
              <a:rPr lang="en"/>
              <a:t>The terms requirement and specifications are often thrown around interchangeably, because they are often delivered in the same document, but keep that difference in mind. The requirement is what you are promising, and its accompanying specification is the explanation that makes it possible to implement. Anybody can understand the high-level requirements - those are a checklist of things that your software will offer, but specification is something the engineers need to actually realize those promises - the detailed definition of what the software needs to do, what conditions it will do it under, what the input should look like, and what will come out when you’re done.(read 2) </a:t>
            </a:r>
            <a:endParaRPr/>
          </a:p>
          <a:p>
            <a:pPr indent="0" lvl="0" marL="0" rtl="0">
              <a:spcBef>
                <a:spcPts val="0"/>
              </a:spcBef>
              <a:spcAft>
                <a:spcPts val="0"/>
              </a:spcAft>
              <a:buNone/>
            </a:pPr>
            <a:r>
              <a:rPr lang="en"/>
              <a:t>(3)</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3fb5a9ee64_0_2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fb5a9ee64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(read)</a:t>
            </a:r>
            <a:endParaRPr/>
          </a:p>
          <a:p>
            <a:pPr indent="-317500" lvl="0" marL="457200" rtl="0">
              <a:spcBef>
                <a:spcPts val="0"/>
              </a:spcBef>
              <a:spcAft>
                <a:spcPts val="0"/>
              </a:spcAft>
              <a:buSzPts val="1400"/>
              <a:buChar char="-"/>
            </a:pPr>
            <a:r>
              <a:rPr lang="en"/>
              <a:t>(read). </a:t>
            </a:r>
            <a:endParaRPr/>
          </a:p>
          <a:p>
            <a:pPr indent="-317500" lvl="0" marL="457200" rtl="0">
              <a:spcBef>
                <a:spcPts val="0"/>
              </a:spcBef>
              <a:spcAft>
                <a:spcPts val="0"/>
              </a:spcAft>
              <a:buSzPts val="1400"/>
              <a:buChar char="-"/>
            </a:pPr>
            <a:r>
              <a:rPr lang="en"/>
              <a:t>We have the spec - which describes what the system should do - what its functions are and what the behavior should look like. That tells us nothing about how to implement it. That tells us what the machine should do, but not how to contruct it or what the structure of that solution looks like.</a:t>
            </a:r>
            <a:endParaRPr/>
          </a:p>
          <a:p>
            <a:pPr indent="-317500" lvl="0" marL="457200" rtl="0">
              <a:spcBef>
                <a:spcPts val="0"/>
              </a:spcBef>
              <a:spcAft>
                <a:spcPts val="0"/>
              </a:spcAft>
              <a:buSzPts val="1400"/>
              <a:buChar char="-"/>
            </a:pPr>
            <a:r>
              <a:rPr lang="en"/>
              <a:t>The design is our instruction book, our blueprint for how to build the solution. The design describes the structure of the solution.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3fb5a9ee64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fb5a9ee6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Where does architecture definition fit into this process? In 740, I talked about architecure as part of design. A common question that arises is whether architecture definition is “just” part of design or whether there is something more to it. It’s true that architecture definition incorporates elements of design but also of requirements analysis. In practice, architecture is a distinct activity that sits in between the two. </a:t>
            </a:r>
            <a:endParaRPr/>
          </a:p>
          <a:p>
            <a:pPr indent="0" lvl="0" marL="0">
              <a:spcBef>
                <a:spcPts val="0"/>
              </a:spcBef>
              <a:spcAft>
                <a:spcPts val="0"/>
              </a:spcAft>
              <a:buNone/>
            </a:pPr>
            <a:r>
              <a:rPr lang="en"/>
              <a:t>Design is an activity focused on the solution space and targeted primarily at one group of stakeholders—the developers. It works within a clearly defined set of constraints (the system’s requirements) and is essentially a process of translating these into the blueprints for a system. Historically, design has tended not to focus as much on the needs of other stakeholders such as operations or support, assuming that their needs have been captured in the requirements.</a:t>
            </a:r>
            <a:endParaRPr/>
          </a:p>
          <a:p>
            <a:pPr indent="0" lvl="0" marL="0">
              <a:spcBef>
                <a:spcPts val="0"/>
              </a:spcBef>
              <a:spcAft>
                <a:spcPts val="0"/>
              </a:spcAft>
              <a:buNone/>
            </a:pPr>
            <a:r>
              <a:rPr lang="en"/>
              <a:t>Requirements analysis, on the other hand, is an activity focused on the problem space that (in its purest forms) ignores the needs and constraints of groups like developers and systems administrators because it focuses on what is desired rather than what is possible. It also works within a clearly defined set of constraints (the system’s required scope), although within these it tends to have much more freedom than the design process does.</a:t>
            </a:r>
            <a:endParaRPr/>
          </a:p>
          <a:p>
            <a:pPr indent="0" lvl="0" marL="0" rtl="0">
              <a:spcBef>
                <a:spcPts val="0"/>
              </a:spcBef>
              <a:spcAft>
                <a:spcPts val="0"/>
              </a:spcAft>
              <a:buNone/>
            </a:pPr>
            <a:r>
              <a:rPr lang="en"/>
              <a:t>Architecture definition resolves this tension by bridging the gap between the problem and solution spaces. Its focus is to understand the needs of everyone who has an interest in the architecture, to balance these needs, and to identify an acceptable set of tradeoffs between these.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3fb5a9ee64_0_2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fb5a9ee64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If we go back to our hospital food example. (go over). This is what the architecture does. It checks our initial ideas - our requirements - against reality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3fb5a9ee64_0_2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fb5a9ee64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(1) </a:t>
            </a:r>
            <a:r>
              <a:rPr lang="en"/>
              <a:t>Part of your role as an architect is to be involved in the process of analyzing, understanding, and prioritizing the system’s requirements. This also allows you to start assessing the difficulty involved in implementing each requirement.  part of this process involves understanding the relative business value of requirements, it must also take into account the associated costs and risks, and answer the question of how we implement a requirement given the options in the solution space. Many of the requirements specified initially are likely to be difficult to implement because the requirements analysts have little or no insight into the implementation options. As an architect, you are ideally placed to provide this insight so that the importance of each requirement can be considered in the context of the likely cost of providing it.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3fb5a9ee64_0_2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fb5a9ee64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However, architecture isn’t quire design either. (go over). Architecture often constrains the software we define - structures it into internal subsystems and decides how classes communicate, but by defining systems, subsystems, and interfaces - not the code units themselves.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3f8bf40d06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3f8bf40d0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(discussion) Point is - there are a lot of different answers to this question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3fb5a9ee64_0_2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fb5a9ee64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One of the most important decisions you will have to make as an architect is whether something is important enough for you to worry about or whether it can safely and appropriately left until the detailed design phase - in other words, whether it is architecturally significant. A concern, problem, or system element is architecturally significant if it has a wide impact on the structure of the system or on its important quality properties such as performance, scalability, security, reliability, or evolvability.</a:t>
            </a:r>
            <a:endParaRPr/>
          </a:p>
          <a:p>
            <a:pPr indent="0" lvl="0" marL="0" rtl="0">
              <a:spcBef>
                <a:spcPts val="0"/>
              </a:spcBef>
              <a:spcAft>
                <a:spcPts val="0"/>
              </a:spcAft>
              <a:buNone/>
            </a:pPr>
            <a:r>
              <a:rPr lang="en"/>
              <a:t>Your job as an architect is to get the right balance between maintaining a high-level view and exploring the detail. Beware, however, of assuming that all architectural concerns are found at the abstract level; often, you need the details. You need to consider aspects of your architecture at all levels, from the strategy to the code. It is also important to keep considering whether your judgment is correct and to make sure that as your AD develops, you continue to review whether your scope is appropriate. (4-5)</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3fb5a9ee64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fb5a9ee6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Architecture forms the bridge between requirements and design, performing the tradeoffs necessary to satisfy the demands of both. A good model for the interaction between requirements, architecture, and construction is what is called the Three Peaks model. The three triangles (the peaks) in the diagram represent the major software development activities - requirements analysis, architecture definition, and construction; the widening of the shapes at their bases represent an increasing level of detail as time goes on while the system is developed. The curling arrows show how requirements and architecture as well as architecture and construction are intertwined at a progressively increasing level of detail during system development. Although the specification, architecture, and implementation of the system are quite distinct, they have effects on each other and so cannot be considered in isolation.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3fb5a9ee64_1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fb5a9ee64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Requirements analysis provides the context for architecture definition by defining the scope and the system’s desired functionality and quality properties. Architecture definition often reveals inconsistent and missing requirements and also helps stakeholders understand the relative costs and complexities of meeting their concerns. This feeds back into requirements analysis to clarify and add requirements and to prioritize these when tradeoffs are made between stakeholders’ aspirations and what can be achieved given time and budget constraints.</a:t>
            </a:r>
            <a:endParaRPr/>
          </a:p>
          <a:p>
            <a:pPr indent="0" lvl="0" marL="0" rtl="0">
              <a:spcBef>
                <a:spcPts val="0"/>
              </a:spcBef>
              <a:spcAft>
                <a:spcPts val="0"/>
              </a:spcAft>
              <a:buNone/>
            </a:pPr>
            <a:r>
              <a:rPr lang="en"/>
              <a:t>(3) When architecture definition has resulted in an architecture that meets an acceptable set of requirements, the construction of the system can be planned - we can proceed with design. Design and implementation is often organized as a set of incremental deliveries, each of which aims to provide a useful set of functions and to leave the system in a stable, usable state (albeit an incomplete one). The construction of each increment provides further feedback to architecture definition, indicating problems with the architecture as currently specified; so, there is architecture definition activity throughout the lifecycle.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3fb5a9ee64_1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fb5a9ee64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(go over) (discuss)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3fb5a9ee64_1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fb5a9ee64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answer is both. The first is a real-world factor, but something you must control through the system you are architecting. The others describe constraints on the system and descriptions of what it does. These are requirements in pure form. That doesn’t mean that they sit purely in the realm of requirements.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3fb5a9ee64_1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fb5a9ee64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Consider the Boeing 747.  it’s an extraordinarily complex system containing more than 6 million parts, 171 miles of wiring, and five miles of tubing. More importantly, it’s a complex software and hardware infrastructure containing 6.5 MLOC distributed across dozens of different computing resources. You don’t sit down, sketch a class list, and write the code of something like that. To make design and construction possible, the components— physical and software—are necessarily architected as a hierarchicy of subsystems that interact to satisfy the aircraft’s safety, reliability, and performance requirements. This hierarchical aspect of design is crucial. Design considerations at one level of abstraction, such as in partitioning a system into subsystems and allocating functionality to each, determine what the subsystems should do at the next level of abstraction. Requirements at a particular level in the hierarchy are implemented in terms of a set of design decisions (an architecture), which in turn induces sets of requirements on that architecture’s components. By making architecture decisions, we create and reshape requirements on the elements of that architecture. (4)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3fb5a9ee64_1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fb5a9ee64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 think of requirements specification as the first stage of development, but that’s not always true. Often (title). (1) Beneficial, because (2-3). (4) or be necessary to draft the requirements in the first place. You may have program families that exist that you are adding to. These programs may share common interfaces, networking environments, physical components - all elements of architecture - that will in turn determine many of the requirements. You have have certification or criticality requirements that require architectural knowledge. (7)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3fb5a9ee64_1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fb5a9ee64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Once systems become sufficiently complex, they must be decomposed into subsystems - this is what our architecture does. Consequently, the requirements on the system as a whole must be decomposed and allocated to each of those subsystems. This decomposition affects both requirements and architecture because the decomposition’s structure will influence how requirements flow down to each subsystem. Requirements should be organized into hierarchies that follow the system’s architectural decomposition. This organization promotes a natural notion of refinement and traceability between layers of requirements. The act of decomposing a system into components (and then assembling the components into a system) creates  a requirements analysis effort in which we must determine whether the requirements allocated to subcomponents in the architecture are sufficient to establish the system-level requirements. Of equal importance, we must determine whether any assumptions on a component’s environment made when allocating requirements to that component can be established. As we begin to allocate requirements to components, we might find that the architecture we’ve chosen simply can’t meet the system-level requirements. This might cause us to rearchitect the system. This flow is bidirectional - (go over flow up and flow down)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3fb5a9ee64_0_3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fb5a9ee64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(discussion) what entails a good design?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3fb5a9ee64_0_3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fb5a9ee64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For an architecture definition process to be successful, it must adhere to the following principles.</a:t>
            </a:r>
            <a:endParaRPr/>
          </a:p>
          <a:p>
            <a:pPr indent="0" lvl="0" marL="0" rtl="0">
              <a:spcBef>
                <a:spcPts val="0"/>
              </a:spcBef>
              <a:spcAft>
                <a:spcPts val="0"/>
              </a:spcAft>
              <a:buNone/>
            </a:pPr>
            <a:r>
              <a:rPr lang="en"/>
              <a:t>It must be driven by stakeholder concerns, and the process must balance these concerns effectively where they conflict or have incompatible implications. It must encourage the effective communication of architectural decisions, principles, and the solution itself to stakeholders. It must ensure, on an ongoing basis, that the architectural decisions and principles are adhered to throughout the lifecycle of development. It must (as much as possible) be structured. In other words, it must offer a series of steps or tasks, with a clear definition of the objectives, inputs, and outputs of each step. Typically, the outputs from one step are the inputs to subsequent steps.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fae918c9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fae918c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If you gathered a group of software architects in a room and asked them to describe the jobs they do, you would probably end up with at least a dozen different definitions, even more if you ask the people they work with what they do.</a:t>
            </a:r>
            <a:endParaRPr/>
          </a:p>
          <a:p>
            <a:pPr indent="0" lvl="0" marL="0" rtl="0">
              <a:spcBef>
                <a:spcPts val="0"/>
              </a:spcBef>
              <a:spcAft>
                <a:spcPts val="0"/>
              </a:spcAft>
              <a:buNone/>
            </a:pPr>
            <a:r>
              <a:rPr lang="en"/>
              <a:t>On some projects, the architect has a very hands-on role -  designing, coding, and testing. Alternatively, architects may hand down orders at intervals to the build and implementation teams. Architect is also often used as a generic title to denote a senior technical member of staff. Architects may specialize in one area, such as networking, middleware, or database design, to the exclusion of others; occasionally, the architect may not even have a system development background at all, having entered through business analysis. The title may also be qualified such as application architect, data architect, or even enterprise architect, without being clear what these roles involve. So before we consider how you perform your job as an architect - what your role is - we need to understand exactly what that job is—what your responsibilities are, where your boundaries are, what areas you should delegate to others, and how you work alongside the other members of the team to ensure a successful software delivery. (3)</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3fb5a9ee64_0_3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3fb5a9ee64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It must be pragmatic—that is, it must consider real-world issues such as lack of time or money, shortage of specific technical skills, unclear or changing requirements, the existing context, and environmental - market/political - considerations. It must be flexible so that it can be tailored to particular circumstances. (This is what we sometimes call a toolkit or framework approach, with the idea that you use those elements of the toolkit you need and ignore the rest.) It must be technology-neutral. That is - as much as possible- it must not mandate that the solution is based around any one specific technology - library, tool - , architectural pattern, or development style, nor should it dictate any particular modeling, diagramming, or documentation style. It must integrate with the chosen software development lifecycle - how your team has structured development.It must align with good software engineering practices and quality management standards (such as ISO 9001) so that it can integrate easily with existing approaches.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3fb5a9ee64_0_3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fb5a9ee64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Of course, the main goal of architecture definition is to develop a sound architecture. However, there are some secondary outcomes or consequences of this process, such as: Clarification of requirements and of other inputs to the process : Your stakeholders may not be absolutely clear what they want, and it may take some time to iron that out, or requirements may not be realistic- as we </a:t>
            </a:r>
            <a:r>
              <a:rPr lang="en"/>
              <a:t>discussed</a:t>
            </a:r>
            <a:r>
              <a:rPr lang="en"/>
              <a:t>. Management of stakeholders’ expectations: Your architecture will inevitably need to make compromises around your stakeholder concerns. It is better to make those clearly understood early in the life of the project. Identification and evaluation of architectural options: There is rarely just one solution to a problem. When there are several potential solutions, your analysis will reveal the strengths and weaknesses of each and justify the chosen solution. This should be recorded and maintained as the architecture evolves. Description of architectural acceptance criteria (indirectly): Architecture definition should lead to a clear understanding of the conditions that must be met before the stakeholders will accept the architecture (e.g., it must provide a particular function, achieve certain response times, or restart in less than a given time period). Creation of a set of design inputs (ideally): Such information as guidance for and constraints on the software design process will help ensure the integrity of your architecture.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3fb5a9ee64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fb5a9ee6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The goal of the first stage is pretty much in the name - To clearly define the boundaries of the system’s behavior and responsibilities and the operational and organizational context within which the system exists.</a:t>
            </a:r>
            <a:endParaRPr/>
          </a:p>
          <a:p>
            <a:pPr indent="0" lvl="0" marL="0" rtl="0">
              <a:spcBef>
                <a:spcPts val="0"/>
              </a:spcBef>
              <a:spcAft>
                <a:spcPts val="0"/>
              </a:spcAft>
              <a:buNone/>
            </a:pPr>
            <a:r>
              <a:rPr lang="en"/>
              <a:t>- To identify the system’s important stakeholders and to create a working relationship with them.</a:t>
            </a:r>
            <a:endParaRPr/>
          </a:p>
          <a:p>
            <a:pPr indent="0" lvl="0" marL="0" rtl="0">
              <a:spcBef>
                <a:spcPts val="0"/>
              </a:spcBef>
              <a:spcAft>
                <a:spcPts val="0"/>
              </a:spcAft>
              <a:buNone/>
            </a:pPr>
            <a:r>
              <a:rPr lang="en"/>
              <a:t>- (read)</a:t>
            </a:r>
            <a:endParaRPr/>
          </a:p>
          <a:p>
            <a:pPr indent="0" lvl="0" marL="0" rtl="0">
              <a:spcBef>
                <a:spcPts val="0"/>
              </a:spcBef>
              <a:spcAft>
                <a:spcPts val="0"/>
              </a:spcAft>
              <a:buNone/>
            </a:pPr>
            <a:r>
              <a:rPr lang="en"/>
              <a:t>- (read)</a:t>
            </a:r>
            <a:endParaRPr/>
          </a:p>
          <a:p>
            <a:pPr indent="0" lvl="0" marL="0" rtl="0">
              <a:spcBef>
                <a:spcPts val="0"/>
              </a:spcBef>
              <a:spcAft>
                <a:spcPts val="0"/>
              </a:spcAft>
              <a:buNone/>
            </a:pPr>
            <a:r>
              <a:rPr lang="en"/>
              <a:t>- Optional step to create a working (albeit limited) implementation of your architecture that can evolve into a delivered system during the system construction phase of the lifecycle.</a:t>
            </a:r>
            <a:endParaRPr/>
          </a:p>
          <a:p>
            <a:pPr indent="0" lvl="0" marL="0" rtl="0">
              <a:spcBef>
                <a:spcPts val="0"/>
              </a:spcBef>
              <a:spcAft>
                <a:spcPts val="0"/>
              </a:spcAft>
              <a:buNone/>
            </a:pPr>
            <a:r>
              <a:rPr lang="en"/>
              <a:t>- linear? Discuss? Do we really define scope before engaging the stakeholders? How do we know the scope before we know the stakeholder concerns? More of a cycle.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3fb5a9ee64_1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fb5a9ee64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chemeClr val="dk1"/>
                </a:solidFill>
              </a:rPr>
              <a:t>This step is primarily an initial step to understand strategic and organizational objectives and how the system helps meet them, along with some analysis to understand which other systems need to interact with this one. The scope as defined here may change (subject to stakeholder agreement) during architecture definition.</a:t>
            </a:r>
            <a:endParaRPr/>
          </a:p>
          <a:p>
            <a:pPr indent="0" lvl="0" marL="0" rtl="0">
              <a:spcBef>
                <a:spcPts val="0"/>
              </a:spcBef>
              <a:spcAft>
                <a:spcPts val="0"/>
              </a:spcAft>
              <a:buNone/>
            </a:pPr>
            <a:r>
              <a:rPr lang="en"/>
              <a:t>Aims: To clearly define the boundaries of the system’s behavior and responsibilities and the operational and organizational context within which the system exists.</a:t>
            </a:r>
            <a:endParaRPr/>
          </a:p>
          <a:p>
            <a:pPr indent="0" lvl="0" marL="0" rtl="0">
              <a:spcBef>
                <a:spcPts val="0"/>
              </a:spcBef>
              <a:spcAft>
                <a:spcPts val="0"/>
              </a:spcAft>
              <a:buNone/>
            </a:pPr>
            <a:r>
              <a:rPr lang="en"/>
              <a:t>Input: Start by looking at what you have to work with - you need Acquirer needs and vision; organizational strategy; also a good idea of what you have to work with - what is your enterprise IT architecture? What do you inherit and have to work with</a:t>
            </a:r>
            <a:endParaRPr/>
          </a:p>
          <a:p>
            <a:pPr indent="0" lvl="0" marL="0" rtl="0">
              <a:spcBef>
                <a:spcPts val="0"/>
              </a:spcBef>
              <a:spcAft>
                <a:spcPts val="0"/>
              </a:spcAft>
              <a:buNone/>
            </a:pPr>
            <a:r>
              <a:rPr lang="en"/>
              <a:t>Output: Initial statements of the goals of the system and what is included and excluded from its responsibilities; initial system context definition.</a:t>
            </a:r>
            <a:endParaRPr/>
          </a:p>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3fb5a9ee64_1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fb5a9ee64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This step involves understanding the organizational context you are working in and identifying the key people who will be affected by the system. You can then start to get to know their representatives and begin building a working relationship with them. </a:t>
            </a:r>
            <a:endParaRPr/>
          </a:p>
          <a:p>
            <a:pPr indent="0" lvl="0" marL="0" rtl="0">
              <a:spcBef>
                <a:spcPts val="0"/>
              </a:spcBef>
              <a:spcAft>
                <a:spcPts val="0"/>
              </a:spcAft>
              <a:buNone/>
            </a:pPr>
            <a:r>
              <a:rPr lang="en"/>
              <a:t>Aims: </a:t>
            </a:r>
            <a:r>
              <a:rPr lang="en"/>
              <a:t>To identify the system’s important stakeholders and to create a working relationship with them.</a:t>
            </a:r>
            <a:endParaRPr/>
          </a:p>
          <a:p>
            <a:pPr indent="0" lvl="0" marL="0" rtl="0">
              <a:spcBef>
                <a:spcPts val="0"/>
              </a:spcBef>
              <a:spcAft>
                <a:spcPts val="0"/>
              </a:spcAft>
              <a:buNone/>
            </a:pPr>
            <a:r>
              <a:rPr lang="en"/>
              <a:t>Input: initial </a:t>
            </a:r>
            <a:r>
              <a:rPr lang="en"/>
              <a:t>Scope and context; organizational structure.</a:t>
            </a:r>
            <a:endParaRPr/>
          </a:p>
          <a:p>
            <a:pPr indent="0" lvl="0" marL="0" rtl="0">
              <a:spcBef>
                <a:spcPts val="0"/>
              </a:spcBef>
              <a:spcAft>
                <a:spcPts val="0"/>
              </a:spcAft>
              <a:buNone/>
            </a:pPr>
            <a:r>
              <a:rPr lang="en"/>
              <a:t>Output:</a:t>
            </a:r>
            <a:r>
              <a:rPr lang="en"/>
              <a:t>Definition of each of the stakeholder groups, with one or more named, engaged people who will represent the group.</a:t>
            </a:r>
            <a:endParaRPr/>
          </a:p>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3fb5a9ee64_1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fb5a9ee64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Aims: </a:t>
            </a:r>
            <a:r>
              <a:rPr lang="en"/>
              <a:t>To clearly understand the concerns that each stakeholder group has about the system and the priorities they place on each concern.</a:t>
            </a:r>
            <a:endParaRPr/>
          </a:p>
          <a:p>
            <a:pPr indent="0" lvl="0" marL="0" rtl="0">
              <a:spcBef>
                <a:spcPts val="0"/>
              </a:spcBef>
              <a:spcAft>
                <a:spcPts val="0"/>
              </a:spcAft>
              <a:buNone/>
            </a:pPr>
            <a:r>
              <a:rPr lang="en"/>
              <a:t>This step often starts with your initial stakeholder meetings. It normally involves a series of presentations and meetings with representatives of each stakeholder group that allow you to explain what you aim to achieve and allow the stakeholders to explain their interests in the system. The concerns as defined here may change (subject to stakeholder agreement) during architecture definition, but this gives you an initial list.</a:t>
            </a:r>
            <a:endParaRPr/>
          </a:p>
          <a:p>
            <a:pPr indent="0" lvl="0" marL="0" rtl="0">
              <a:spcBef>
                <a:spcPts val="0"/>
              </a:spcBef>
              <a:spcAft>
                <a:spcPts val="0"/>
              </a:spcAft>
              <a:buNone/>
            </a:pPr>
            <a:r>
              <a:rPr lang="en"/>
              <a:t>Input: </a:t>
            </a:r>
            <a:r>
              <a:rPr lang="en"/>
              <a:t>Stakeholder list; scope and context.</a:t>
            </a:r>
            <a:endParaRPr/>
          </a:p>
          <a:p>
            <a:pPr indent="0" lvl="0" marL="0" rtl="0">
              <a:spcBef>
                <a:spcPts val="0"/>
              </a:spcBef>
              <a:spcAft>
                <a:spcPts val="0"/>
              </a:spcAft>
              <a:buNone/>
            </a:pPr>
            <a:r>
              <a:rPr lang="en"/>
              <a:t>Output: Initial definition of a set of prioritized concerns for each stakeholder group.</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3fb5a9ee64_1_1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3fb5a9ee64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Now, within this broad process, architecture definition is its own </a:t>
            </a:r>
            <a:r>
              <a:rPr lang="en"/>
              <a:t>separate</a:t>
            </a:r>
            <a:r>
              <a:rPr lang="en"/>
              <a:t> subprocess.</a:t>
            </a:r>
            <a:endParaRPr/>
          </a:p>
          <a:p>
            <a:pPr indent="0" lvl="0" marL="0" rtl="0">
              <a:spcBef>
                <a:spcPts val="0"/>
              </a:spcBef>
              <a:spcAft>
                <a:spcPts val="0"/>
              </a:spcAft>
              <a:buNone/>
            </a:pPr>
            <a:r>
              <a:rPr lang="en"/>
              <a:t>- read</a:t>
            </a:r>
            <a:endParaRPr/>
          </a:p>
          <a:p>
            <a:pPr indent="0" lvl="0" marL="0" rtl="0">
              <a:spcBef>
                <a:spcPts val="0"/>
              </a:spcBef>
              <a:spcAft>
                <a:spcPts val="0"/>
              </a:spcAft>
              <a:buNone/>
            </a:pPr>
            <a:r>
              <a:rPr lang="en"/>
              <a:t>- read</a:t>
            </a:r>
            <a:endParaRPr/>
          </a:p>
          <a:p>
            <a:pPr indent="0" lvl="0" marL="0" rtl="0">
              <a:spcBef>
                <a:spcPts val="0"/>
              </a:spcBef>
              <a:spcAft>
                <a:spcPts val="0"/>
              </a:spcAft>
              <a:buNone/>
            </a:pPr>
            <a:r>
              <a:rPr lang="en"/>
              <a:t>- read</a:t>
            </a:r>
            <a:endParaRPr/>
          </a:p>
          <a:p>
            <a:pPr indent="0" lvl="0" marL="0" rtl="0">
              <a:spcBef>
                <a:spcPts val="0"/>
              </a:spcBef>
              <a:spcAft>
                <a:spcPts val="0"/>
              </a:spcAft>
              <a:buNone/>
            </a:pPr>
            <a:r>
              <a:rPr lang="en"/>
              <a:t>- read</a:t>
            </a:r>
            <a:endParaRPr/>
          </a:p>
          <a:p>
            <a:pPr indent="0" lvl="0" marL="0" rtl="0">
              <a:spcBef>
                <a:spcPts val="0"/>
              </a:spcBef>
              <a:spcAft>
                <a:spcPts val="0"/>
              </a:spcAft>
              <a:buNone/>
            </a:pPr>
            <a:r>
              <a:rPr lang="en"/>
              <a:t>- Now, this will not be complete, just a starting place. Next, we read</a:t>
            </a:r>
            <a:endParaRPr/>
          </a:p>
          <a:p>
            <a:pPr indent="0" lvl="0" marL="0" rtl="0">
              <a:spcBef>
                <a:spcPts val="0"/>
              </a:spcBef>
              <a:spcAft>
                <a:spcPts val="0"/>
              </a:spcAft>
              <a:buNone/>
            </a:pPr>
            <a:r>
              <a:rPr lang="en"/>
              <a:t>- read. If it’s acceptable, we’re done. It’s unlikely to be acceptable at this point. We tend to enter an iterative cylce of  refinement after this, where we</a:t>
            </a:r>
            <a:endParaRPr/>
          </a:p>
          <a:p>
            <a:pPr indent="0" lvl="0" marL="0" rtl="0">
              <a:spcBef>
                <a:spcPts val="0"/>
              </a:spcBef>
              <a:spcAft>
                <a:spcPts val="0"/>
              </a:spcAft>
              <a:buNone/>
            </a:pPr>
            <a:r>
              <a:rPr lang="en"/>
              <a:t>- read</a:t>
            </a:r>
            <a:endParaRPr/>
          </a:p>
          <a:p>
            <a:pPr indent="0" lvl="0" marL="0" rtl="0">
              <a:spcBef>
                <a:spcPts val="0"/>
              </a:spcBef>
              <a:spcAft>
                <a:spcPts val="0"/>
              </a:spcAft>
              <a:buNone/>
            </a:pPr>
            <a:r>
              <a:rPr lang="en"/>
              <a:t>- then, we read</a:t>
            </a:r>
            <a:endParaRPr/>
          </a:p>
          <a:p>
            <a:pPr indent="0" lvl="0" marL="0" rtl="0">
              <a:spcBef>
                <a:spcPts val="0"/>
              </a:spcBef>
              <a:spcAft>
                <a:spcPts val="0"/>
              </a:spcAft>
              <a:buNone/>
            </a:pPr>
            <a:r>
              <a:rPr lang="en"/>
              <a:t>Now, we assess again - (5/6/done?)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3fb5a9ee64_1_1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fb5a9ee64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First, we need to (title). It is rare for you to be provided with a consistent, accurate, and agreedupon set of process inputs. During this step you take the information available, fill in gaps, resolve inconsistencies, and obtain formal agreement from the key stakeholders. </a:t>
            </a:r>
            <a:endParaRPr/>
          </a:p>
          <a:p>
            <a:pPr indent="0" lvl="0" marL="0" rtl="0">
              <a:spcBef>
                <a:spcPts val="0"/>
              </a:spcBef>
              <a:spcAft>
                <a:spcPts val="0"/>
              </a:spcAft>
              <a:buNone/>
            </a:pPr>
            <a:r>
              <a:rPr lang="en"/>
              <a:t>Aims: </a:t>
            </a:r>
            <a:r>
              <a:rPr lang="en"/>
              <a:t>To understand, validate, and refine the initial inputs.</a:t>
            </a:r>
            <a:endParaRPr/>
          </a:p>
          <a:p>
            <a:pPr indent="0" lvl="0" marL="0" rtl="0">
              <a:spcBef>
                <a:spcPts val="0"/>
              </a:spcBef>
              <a:spcAft>
                <a:spcPts val="0"/>
              </a:spcAft>
              <a:buNone/>
            </a:pPr>
            <a:r>
              <a:rPr lang="en"/>
              <a:t>Input: </a:t>
            </a:r>
            <a:r>
              <a:rPr lang="en"/>
              <a:t>Raw process inputs (scope and context definition, stakeholder concerns).</a:t>
            </a:r>
            <a:endParaRPr>
              <a:solidFill>
                <a:schemeClr val="dk1"/>
              </a:solidFill>
            </a:endParaRPr>
          </a:p>
          <a:p>
            <a:pPr indent="0" lvl="0" marL="0" rtl="0">
              <a:spcBef>
                <a:spcPts val="0"/>
              </a:spcBef>
              <a:spcAft>
                <a:spcPts val="0"/>
              </a:spcAft>
              <a:buNone/>
            </a:pPr>
            <a:r>
              <a:rPr lang="en">
                <a:solidFill>
                  <a:schemeClr val="dk1"/>
                </a:solidFill>
              </a:rPr>
              <a:t>Activities: Take the raw process inputs, resolve inconsistencies between them, answer open questions, and delve deeper where necessary, to produce a solid baseline</a:t>
            </a:r>
            <a:endParaRPr>
              <a:solidFill>
                <a:schemeClr val="dk1"/>
              </a:solidFill>
            </a:endParaRPr>
          </a:p>
          <a:p>
            <a:pPr indent="0" lvl="0" marL="0" rtl="0">
              <a:spcBef>
                <a:spcPts val="0"/>
              </a:spcBef>
              <a:spcAft>
                <a:spcPts val="0"/>
              </a:spcAft>
              <a:buClr>
                <a:schemeClr val="dk1"/>
              </a:buClr>
              <a:buSzPts val="1100"/>
              <a:buFont typeface="Arial"/>
              <a:buNone/>
            </a:pPr>
            <a:r>
              <a:rPr lang="en">
                <a:solidFill>
                  <a:schemeClr val="dk1"/>
                </a:solidFill>
              </a:rPr>
              <a:t>Output: Consolidated inputs, with major inconsistencies removed, open questions answered, and (at a minimum) areas requiring further exploration identified</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3fb5a9ee64_1_1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fb5a9ee64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a:p>
            <a:pPr indent="0" lvl="0" marL="0" rtl="0">
              <a:spcBef>
                <a:spcPts val="0"/>
              </a:spcBef>
              <a:spcAft>
                <a:spcPts val="0"/>
              </a:spcAft>
              <a:buNone/>
            </a:pPr>
            <a:r>
              <a:rPr lang="en"/>
              <a:t>Aims: </a:t>
            </a:r>
            <a:r>
              <a:rPr lang="en"/>
              <a:t>To identify a set of scenarios that illustrates the system’s most important requirements.</a:t>
            </a:r>
            <a:endParaRPr/>
          </a:p>
          <a:p>
            <a:pPr indent="0" lvl="0" marL="0" rtl="0">
              <a:spcBef>
                <a:spcPts val="0"/>
              </a:spcBef>
              <a:spcAft>
                <a:spcPts val="0"/>
              </a:spcAft>
              <a:buNone/>
            </a:pPr>
            <a:r>
              <a:rPr lang="en"/>
              <a:t>A scenario is a description of a situation that the system is likely to encounter, which allows assessment of the effectiveness of the architecture in that situation. Scenarios can be identified for required functional behavior (“How does the system do X?”) and for desired quality properties (“How does the system cope with load Y?” or “How can the architecture support change Z?”). </a:t>
            </a:r>
            <a:endParaRPr/>
          </a:p>
          <a:p>
            <a:pPr indent="0" lvl="0" marL="0" rtl="0">
              <a:spcBef>
                <a:spcPts val="0"/>
              </a:spcBef>
              <a:spcAft>
                <a:spcPts val="0"/>
              </a:spcAft>
              <a:buNone/>
            </a:pPr>
            <a:r>
              <a:rPr lang="en"/>
              <a:t>Input: </a:t>
            </a:r>
            <a:r>
              <a:rPr lang="en"/>
              <a:t>Consolidated inputs (as currently defined).</a:t>
            </a:r>
            <a:endParaRPr>
              <a:solidFill>
                <a:schemeClr val="dk1"/>
              </a:solidFill>
            </a:endParaRPr>
          </a:p>
          <a:p>
            <a:pPr indent="0" lvl="0" marL="0" rtl="0">
              <a:spcBef>
                <a:spcPts val="0"/>
              </a:spcBef>
              <a:spcAft>
                <a:spcPts val="0"/>
              </a:spcAft>
              <a:buNone/>
            </a:pPr>
            <a:r>
              <a:rPr lang="en">
                <a:solidFill>
                  <a:schemeClr val="dk1"/>
                </a:solidFill>
              </a:rPr>
              <a:t>Activities: </a:t>
            </a:r>
            <a:r>
              <a:rPr lang="en">
                <a:solidFill>
                  <a:schemeClr val="dk1"/>
                </a:solidFill>
              </a:rPr>
              <a:t>Produce a set of scenarios that characterize the most important attributes required of the architecture and can be used to evaluate how well a proposed architecture will meet the underlying functional and quality property requirements. </a:t>
            </a:r>
            <a:endParaRPr>
              <a:solidFill>
                <a:schemeClr val="dk1"/>
              </a:solidFill>
            </a:endParaRPr>
          </a:p>
          <a:p>
            <a:pPr indent="0" lvl="0" marL="0" rtl="0">
              <a:spcBef>
                <a:spcPts val="0"/>
              </a:spcBef>
              <a:spcAft>
                <a:spcPts val="0"/>
              </a:spcAft>
              <a:buNone/>
            </a:pPr>
            <a:r>
              <a:rPr lang="en">
                <a:solidFill>
                  <a:schemeClr val="dk1"/>
                </a:solidFill>
              </a:rPr>
              <a:t>Output: </a:t>
            </a:r>
            <a:r>
              <a:rPr lang="en">
                <a:solidFill>
                  <a:schemeClr val="dk1"/>
                </a:solidFill>
              </a:rPr>
              <a:t>Architectural scenarios.</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3fb5a9ee64_1_1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3fb5a9ee64_1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Using an architectural style is a way to reuse architectural knowledge that has proved effective in previous situations. This can help you arrive at a suitable system organization without having to design it from scratch and so reduces the risks involved in using new, unproven ideas. </a:t>
            </a:r>
            <a:endParaRPr/>
          </a:p>
          <a:p>
            <a:pPr indent="0" lvl="0" marL="0" rtl="0">
              <a:spcBef>
                <a:spcPts val="0"/>
              </a:spcBef>
              <a:spcAft>
                <a:spcPts val="0"/>
              </a:spcAft>
              <a:buNone/>
            </a:pPr>
            <a:r>
              <a:rPr lang="en"/>
              <a:t>Aims: </a:t>
            </a:r>
            <a:r>
              <a:rPr lang="en"/>
              <a:t>To identify one or more proven architectural styles that could be used as a basis for the overall organization of the system</a:t>
            </a:r>
            <a:endParaRPr/>
          </a:p>
          <a:p>
            <a:pPr indent="0" lvl="0" marL="0" rtl="0">
              <a:spcBef>
                <a:spcPts val="0"/>
              </a:spcBef>
              <a:spcAft>
                <a:spcPts val="0"/>
              </a:spcAft>
              <a:buNone/>
            </a:pPr>
            <a:r>
              <a:rPr lang="en"/>
              <a:t>Input: </a:t>
            </a:r>
            <a:r>
              <a:rPr lang="en"/>
              <a:t>Consolidated inputs (as currently defined); architectural scenarios.</a:t>
            </a:r>
            <a:endParaRPr>
              <a:solidFill>
                <a:schemeClr val="dk1"/>
              </a:solidFill>
            </a:endParaRPr>
          </a:p>
          <a:p>
            <a:pPr indent="0" lvl="0" marL="0" rtl="0">
              <a:spcBef>
                <a:spcPts val="0"/>
              </a:spcBef>
              <a:spcAft>
                <a:spcPts val="0"/>
              </a:spcAft>
              <a:buNone/>
            </a:pPr>
            <a:r>
              <a:rPr lang="en">
                <a:solidFill>
                  <a:schemeClr val="dk1"/>
                </a:solidFill>
              </a:rPr>
              <a:t>Activities: </a:t>
            </a:r>
            <a:r>
              <a:rPr lang="en">
                <a:solidFill>
                  <a:schemeClr val="dk1"/>
                </a:solidFill>
              </a:rPr>
              <a:t>Review existing catalogs of architectural styles, and consider system organizations that have worked well for you before. Identify those that appear to be relevant to the architecture as you currently understand it.</a:t>
            </a:r>
            <a:endParaRPr>
              <a:solidFill>
                <a:schemeClr val="dk1"/>
              </a:solidFill>
            </a:endParaRPr>
          </a:p>
          <a:p>
            <a:pPr indent="0" lvl="0" marL="0" rtl="0">
              <a:spcBef>
                <a:spcPts val="0"/>
              </a:spcBef>
              <a:spcAft>
                <a:spcPts val="0"/>
              </a:spcAft>
              <a:buNone/>
            </a:pPr>
            <a:r>
              <a:rPr lang="en">
                <a:solidFill>
                  <a:schemeClr val="dk1"/>
                </a:solidFill>
              </a:rPr>
              <a:t>Output: </a:t>
            </a:r>
            <a:r>
              <a:rPr lang="en">
                <a:solidFill>
                  <a:schemeClr val="dk1"/>
                </a:solidFill>
              </a:rPr>
              <a:t>Architectural styles to consider as the basis for the system’s main architectural structures.</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3fb5a9ee64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fb5a9ee6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If you gathered a group of software architects in a room and asked them to describe the jobs they do, you would probably end up with at least a dozen different definitions, even more if you ask the people they work with what they do.</a:t>
            </a:r>
            <a:endParaRPr/>
          </a:p>
          <a:p>
            <a:pPr indent="0" lvl="0" marL="0" rtl="0">
              <a:spcBef>
                <a:spcPts val="0"/>
              </a:spcBef>
              <a:spcAft>
                <a:spcPts val="0"/>
              </a:spcAft>
              <a:buNone/>
            </a:pPr>
            <a:r>
              <a:rPr lang="en"/>
              <a:t>On some projects, the architect has a very hands-on role -  designing, coding, and testing. Alternatively, architects may hand down orders at intervals to the build and implementation teams. Architect is also often used as a generic title to denote a senior technical member of staff. Architects may specialize in one area, such as networking, middleware, or database design, to the exclusion of others; occasionally, the architect may not even have a system development background at all, having entered through business analysis. The title may also be qualified such as application architect, data architect, or even enterprise architect, without being clear what these roles involve. So before we consider how you perform your job as an architect - what your role is - we need to understand exactly what that job is—what your responsibilities are, where your boundaries are, what areas you should delegate to others, and how you work alongside the other members of the team to ensure a successful software delivery. (3)</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3fb5a9ee64_1_2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3fb5a9ee64_1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Aims: </a:t>
            </a:r>
            <a:r>
              <a:rPr lang="en"/>
              <a:t>To create a first-cut architecture for the system that reflects its primary architectural concerns and that can act as a basis for further architectural evaluation and refinement. Although they may - and probably will  - contain gaps, inconsistencies, or errors, the draft views form a starting point for the more detailed architecture work later.</a:t>
            </a:r>
            <a:endParaRPr/>
          </a:p>
          <a:p>
            <a:pPr indent="0" lvl="0" marL="0" rtl="0">
              <a:spcBef>
                <a:spcPts val="0"/>
              </a:spcBef>
              <a:spcAft>
                <a:spcPts val="0"/>
              </a:spcAft>
              <a:buNone/>
            </a:pPr>
            <a:r>
              <a:rPr lang="en"/>
              <a:t>Input: </a:t>
            </a:r>
            <a:r>
              <a:rPr lang="en"/>
              <a:t>Consolidated inputs (as currently defined); relevant architectural styles, viewpoints, and perspectives.</a:t>
            </a:r>
            <a:endParaRPr>
              <a:solidFill>
                <a:schemeClr val="dk1"/>
              </a:solidFill>
            </a:endParaRPr>
          </a:p>
          <a:p>
            <a:pPr indent="0" lvl="0" marL="0" rtl="0">
              <a:spcBef>
                <a:spcPts val="0"/>
              </a:spcBef>
              <a:spcAft>
                <a:spcPts val="0"/>
              </a:spcAft>
              <a:buNone/>
            </a:pPr>
            <a:r>
              <a:rPr lang="en">
                <a:solidFill>
                  <a:schemeClr val="dk1"/>
                </a:solidFill>
              </a:rPr>
              <a:t>Activities: Produce an initial set of architectural views to define your initial architectural ideas, using guidance from the viewpoints and perspectives and any relevant architectural styles.</a:t>
            </a:r>
            <a:endParaRPr>
              <a:solidFill>
                <a:schemeClr val="dk1"/>
              </a:solidFill>
            </a:endParaRPr>
          </a:p>
          <a:p>
            <a:pPr indent="0" lvl="0" marL="0" rtl="0">
              <a:spcBef>
                <a:spcPts val="0"/>
              </a:spcBef>
              <a:spcAft>
                <a:spcPts val="0"/>
              </a:spcAft>
              <a:buNone/>
            </a:pPr>
            <a:r>
              <a:rPr lang="en">
                <a:solidFill>
                  <a:schemeClr val="dk1"/>
                </a:solidFill>
              </a:rPr>
              <a:t>Output: </a:t>
            </a:r>
            <a:r>
              <a:rPr lang="en">
                <a:solidFill>
                  <a:schemeClr val="dk1"/>
                </a:solidFill>
              </a:rPr>
              <a:t>Draft architectural views</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3fb5a9ee64_1_2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3fb5a9ee64_1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Aims: </a:t>
            </a:r>
            <a:r>
              <a:rPr lang="en"/>
              <a:t>To explore the various architectural possibilities for the system and make the key architectural decisions to choose among them. The aim of this step is to fill in gaps, remove inconsistencies in the models, and provide extra detail where needed.</a:t>
            </a:r>
            <a:endParaRPr/>
          </a:p>
          <a:p>
            <a:pPr indent="0" lvl="0" marL="0" rtl="0">
              <a:spcBef>
                <a:spcPts val="0"/>
              </a:spcBef>
              <a:spcAft>
                <a:spcPts val="0"/>
              </a:spcAft>
              <a:buNone/>
            </a:pPr>
            <a:r>
              <a:rPr lang="en"/>
              <a:t>Input: </a:t>
            </a:r>
            <a:r>
              <a:rPr lang="en"/>
              <a:t>Consolidated inputs; draft architectural views; architectural scenarios, viewpoints, and perspectives.</a:t>
            </a:r>
            <a:endParaRPr>
              <a:solidFill>
                <a:schemeClr val="dk1"/>
              </a:solidFill>
            </a:endParaRPr>
          </a:p>
          <a:p>
            <a:pPr indent="0" lvl="0" marL="0" rtl="0">
              <a:spcBef>
                <a:spcPts val="0"/>
              </a:spcBef>
              <a:spcAft>
                <a:spcPts val="0"/>
              </a:spcAft>
              <a:buNone/>
            </a:pPr>
            <a:r>
              <a:rPr lang="en">
                <a:solidFill>
                  <a:schemeClr val="dk1"/>
                </a:solidFill>
              </a:rPr>
              <a:t>Activities: </a:t>
            </a:r>
            <a:r>
              <a:rPr lang="en">
                <a:solidFill>
                  <a:schemeClr val="dk1"/>
                </a:solidFill>
              </a:rPr>
              <a:t>Apply scenarios to the draft models to demonstrate that they are workable, that they meet requirements, and that there are no hidden problems. Take any areas of risk, concern, or uncertainty that are revealed and further explore the requirements, problems, and issues. Where there is more than one possible solution, evaluate the strengths and weaknesses of each and select the best one.</a:t>
            </a:r>
            <a:endParaRPr>
              <a:solidFill>
                <a:schemeClr val="dk1"/>
              </a:solidFill>
            </a:endParaRPr>
          </a:p>
          <a:p>
            <a:pPr indent="0" lvl="0" marL="0" rtl="0">
              <a:spcBef>
                <a:spcPts val="0"/>
              </a:spcBef>
              <a:spcAft>
                <a:spcPts val="0"/>
              </a:spcAft>
              <a:buNone/>
            </a:pPr>
            <a:r>
              <a:rPr lang="en">
                <a:solidFill>
                  <a:schemeClr val="dk1"/>
                </a:solidFill>
              </a:rPr>
              <a:t>Output: More detailed or accurate architectural views for some parts of the architecture.</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3fb5a9ee64_1_2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3fb5a9ee64_1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Aims: </a:t>
            </a:r>
            <a:r>
              <a:rPr lang="en"/>
              <a:t>To work through an evaluation of the architecture with your key stakeholders, capture any problems or deficiencies, and gain the stakeholders’ acceptance of the architecture.Although each group of stakeholders will have different interests, the overall objective is to confirm that stakeholder concerns are met and that the architecture is of good quality. You may have to work hard to obtain consensus if the concerns of different stakeholders conflict with one another.</a:t>
            </a:r>
            <a:endParaRPr/>
          </a:p>
          <a:p>
            <a:pPr indent="0" lvl="0" marL="0" rtl="0">
              <a:spcBef>
                <a:spcPts val="0"/>
              </a:spcBef>
              <a:spcAft>
                <a:spcPts val="0"/>
              </a:spcAft>
              <a:buNone/>
            </a:pPr>
            <a:r>
              <a:rPr lang="en"/>
              <a:t>Input: </a:t>
            </a:r>
            <a:r>
              <a:rPr lang="en"/>
              <a:t>Consolidated inputs; architectural views and perspective outputs.</a:t>
            </a:r>
            <a:endParaRPr>
              <a:solidFill>
                <a:schemeClr val="dk1"/>
              </a:solidFill>
            </a:endParaRPr>
          </a:p>
          <a:p>
            <a:pPr indent="0" lvl="0" marL="0" rtl="0">
              <a:spcBef>
                <a:spcPts val="0"/>
              </a:spcBef>
              <a:spcAft>
                <a:spcPts val="0"/>
              </a:spcAft>
              <a:buNone/>
            </a:pPr>
            <a:r>
              <a:rPr lang="en">
                <a:solidFill>
                  <a:schemeClr val="dk1"/>
                </a:solidFill>
              </a:rPr>
              <a:t>Activities: </a:t>
            </a:r>
            <a:r>
              <a:rPr lang="en">
                <a:solidFill>
                  <a:schemeClr val="dk1"/>
                </a:solidFill>
              </a:rPr>
              <a:t>Evaluate your architecture with a representative collection of stakeholders. Capture and agree on any improvements to or comments on the models.</a:t>
            </a:r>
            <a:endParaRPr>
              <a:solidFill>
                <a:schemeClr val="dk1"/>
              </a:solidFill>
            </a:endParaRPr>
          </a:p>
          <a:p>
            <a:pPr indent="0" lvl="0" marL="0" rtl="0">
              <a:spcBef>
                <a:spcPts val="0"/>
              </a:spcBef>
              <a:spcAft>
                <a:spcPts val="0"/>
              </a:spcAft>
              <a:buNone/>
            </a:pPr>
            <a:r>
              <a:rPr lang="en">
                <a:solidFill>
                  <a:schemeClr val="dk1"/>
                </a:solidFill>
              </a:rPr>
              <a:t>Output:</a:t>
            </a:r>
            <a:r>
              <a:rPr lang="en">
                <a:solidFill>
                  <a:schemeClr val="dk1"/>
                </a:solidFill>
              </a:rPr>
              <a:t>Architectural review comments.</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3fb5a9ee64_1_2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3fb5a9ee64_1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If the candidate architecture has not been accepted… (title)</a:t>
            </a:r>
            <a:endParaRPr/>
          </a:p>
          <a:p>
            <a:pPr indent="0" lvl="0" marL="0" rtl="0">
              <a:spcBef>
                <a:spcPts val="0"/>
              </a:spcBef>
              <a:spcAft>
                <a:spcPts val="0"/>
              </a:spcAft>
              <a:buNone/>
            </a:pPr>
            <a:r>
              <a:rPr lang="en"/>
              <a:t>Aims: </a:t>
            </a:r>
            <a:r>
              <a:rPr lang="en"/>
              <a:t>To address any concerns that have emerged during the evaluation task. </a:t>
            </a:r>
            <a:endParaRPr/>
          </a:p>
          <a:p>
            <a:pPr indent="0" lvl="0" marL="0" rtl="0">
              <a:spcBef>
                <a:spcPts val="0"/>
              </a:spcBef>
              <a:spcAft>
                <a:spcPts val="0"/>
              </a:spcAft>
              <a:buNone/>
            </a:pPr>
            <a:r>
              <a:rPr lang="en"/>
              <a:t>Input: </a:t>
            </a:r>
            <a:r>
              <a:rPr lang="en"/>
              <a:t>Architectural views; architectural review comments; relevant architectural styles, viewpoints, and perspectives.</a:t>
            </a:r>
            <a:endParaRPr>
              <a:solidFill>
                <a:schemeClr val="dk1"/>
              </a:solidFill>
            </a:endParaRPr>
          </a:p>
          <a:p>
            <a:pPr indent="0" lvl="0" marL="0" rtl="0">
              <a:spcBef>
                <a:spcPts val="0"/>
              </a:spcBef>
              <a:spcAft>
                <a:spcPts val="0"/>
              </a:spcAft>
              <a:buNone/>
            </a:pPr>
            <a:r>
              <a:rPr lang="en">
                <a:solidFill>
                  <a:schemeClr val="dk1"/>
                </a:solidFill>
              </a:rPr>
              <a:t>Activities: </a:t>
            </a:r>
            <a:r>
              <a:rPr lang="en">
                <a:solidFill>
                  <a:schemeClr val="dk1"/>
                </a:solidFill>
              </a:rPr>
              <a:t>Take the results of the architectural evaluation and address them in order to produce an architecture that better meets its objectives. This step normally involves functional analysis, the use of viewpoints and perspectives, and prototyping.</a:t>
            </a:r>
            <a:endParaRPr>
              <a:solidFill>
                <a:schemeClr val="dk1"/>
              </a:solidFill>
            </a:endParaRPr>
          </a:p>
          <a:p>
            <a:pPr indent="0" lvl="0" marL="0" rtl="0">
              <a:spcBef>
                <a:spcPts val="0"/>
              </a:spcBef>
              <a:spcAft>
                <a:spcPts val="0"/>
              </a:spcAft>
              <a:buNone/>
            </a:pPr>
            <a:r>
              <a:rPr lang="en">
                <a:solidFill>
                  <a:schemeClr val="dk1"/>
                </a:solidFill>
              </a:rPr>
              <a:t>Output:</a:t>
            </a:r>
            <a:r>
              <a:rPr lang="en">
                <a:solidFill>
                  <a:schemeClr val="dk1"/>
                </a:solidFill>
              </a:rPr>
              <a:t>Reworked architectural views; areas for further investigation (optional).</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3fb5a9ee64_1_2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fb5a9ee64_1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This step is done concurrently and often quite collaboratively with (title)</a:t>
            </a:r>
            <a:endParaRPr/>
          </a:p>
          <a:p>
            <a:pPr indent="0" lvl="0" marL="0" rtl="0">
              <a:spcBef>
                <a:spcPts val="0"/>
              </a:spcBef>
              <a:spcAft>
                <a:spcPts val="0"/>
              </a:spcAft>
              <a:buNone/>
            </a:pPr>
            <a:r>
              <a:rPr lang="en"/>
              <a:t>Aims: </a:t>
            </a:r>
            <a:r>
              <a:rPr lang="en"/>
              <a:t>To consider any changes to the system’s original requirements that may have to be made in light of architectural evaluation.</a:t>
            </a:r>
            <a:endParaRPr/>
          </a:p>
          <a:p>
            <a:pPr indent="0" lvl="0" marL="0" rtl="0">
              <a:spcBef>
                <a:spcPts val="0"/>
              </a:spcBef>
              <a:spcAft>
                <a:spcPts val="0"/>
              </a:spcAft>
              <a:buNone/>
            </a:pPr>
            <a:r>
              <a:rPr lang="en"/>
              <a:t>Input: </a:t>
            </a:r>
            <a:r>
              <a:rPr lang="en"/>
              <a:t>Architectural views; architectural review comments</a:t>
            </a:r>
            <a:endParaRPr>
              <a:solidFill>
                <a:schemeClr val="dk1"/>
              </a:solidFill>
            </a:endParaRPr>
          </a:p>
          <a:p>
            <a:pPr indent="0" lvl="0" marL="0" rtl="0">
              <a:spcBef>
                <a:spcPts val="0"/>
              </a:spcBef>
              <a:spcAft>
                <a:spcPts val="0"/>
              </a:spcAft>
              <a:buNone/>
            </a:pPr>
            <a:r>
              <a:rPr lang="en">
                <a:solidFill>
                  <a:schemeClr val="dk1"/>
                </a:solidFill>
              </a:rPr>
              <a:t>Activities: </a:t>
            </a:r>
            <a:r>
              <a:rPr lang="en">
                <a:solidFill>
                  <a:schemeClr val="dk1"/>
                </a:solidFill>
              </a:rPr>
              <a:t>The work done so far may reveal inadequacies or inconsistencies in requirements or requirements that are infeasible or expensive to implement. In this case, you may need to revisit these requirements with stakeholders and obtain their agreement to the necessary revisions.</a:t>
            </a:r>
            <a:endParaRPr>
              <a:solidFill>
                <a:schemeClr val="dk1"/>
              </a:solidFill>
            </a:endParaRPr>
          </a:p>
          <a:p>
            <a:pPr indent="0" lvl="0" marL="0" rtl="0">
              <a:spcBef>
                <a:spcPts val="0"/>
              </a:spcBef>
              <a:spcAft>
                <a:spcPts val="0"/>
              </a:spcAft>
              <a:buNone/>
            </a:pPr>
            <a:r>
              <a:rPr lang="en">
                <a:solidFill>
                  <a:schemeClr val="dk1"/>
                </a:solidFill>
              </a:rPr>
              <a:t>Output:</a:t>
            </a:r>
            <a:r>
              <a:rPr lang="en">
                <a:solidFill>
                  <a:schemeClr val="dk1"/>
                </a:solidFill>
              </a:rPr>
              <a:t>Revised requirements if any</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3fb5a9ee64_1_1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3fb5a9ee64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Now, the last step, an optional one, is to create a skeleton system. </a:t>
            </a:r>
            <a:endParaRPr/>
          </a:p>
          <a:p>
            <a:pPr indent="0" lvl="0" marL="0" rtl="0">
              <a:spcBef>
                <a:spcPts val="0"/>
              </a:spcBef>
              <a:spcAft>
                <a:spcPts val="0"/>
              </a:spcAft>
              <a:buNone/>
            </a:pPr>
            <a:r>
              <a:rPr lang="en"/>
              <a:t>Aims: Optional step to create a working (albeit limited) implementation of your architecture that can evolve into a delivered system during the system construction phase of the lifecycle</a:t>
            </a:r>
            <a:endParaRPr/>
          </a:p>
          <a:p>
            <a:pPr indent="0" lvl="0" marL="0" rtl="0">
              <a:spcBef>
                <a:spcPts val="0"/>
              </a:spcBef>
              <a:spcAft>
                <a:spcPts val="0"/>
              </a:spcAft>
              <a:buNone/>
            </a:pPr>
            <a:r>
              <a:rPr lang="en"/>
              <a:t>If you have the time and resources available to allow the creation of a skeleton system, it forms an effective bridge between architecture definition and software construction. This step allows the architect and the developers to build a working system that can execute at least a simple scenario the system is meant to address. The skeleton system acts as a proof of concept as well as a framework for the software construction phase. </a:t>
            </a:r>
            <a:endParaRPr/>
          </a:p>
          <a:p>
            <a:pPr indent="0" lvl="0" marL="0" rtl="0">
              <a:spcBef>
                <a:spcPts val="0"/>
              </a:spcBef>
              <a:spcAft>
                <a:spcPts val="0"/>
              </a:spcAft>
              <a:buNone/>
            </a:pPr>
            <a:r>
              <a:rPr lang="en"/>
              <a:t>Input: AD; associated guidelines and constraints</a:t>
            </a:r>
            <a:endParaRPr/>
          </a:p>
          <a:p>
            <a:pPr indent="0" lvl="0" marL="0" rtl="0">
              <a:spcBef>
                <a:spcPts val="0"/>
              </a:spcBef>
              <a:spcAft>
                <a:spcPts val="0"/>
              </a:spcAft>
              <a:buNone/>
            </a:pPr>
            <a:r>
              <a:rPr lang="en"/>
              <a:t>Output: A limited working system that illustrates that the system can address at least one of your scenarios.</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3fb5a9ee64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3fb5a9ee6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(discussion) what entails a good design?</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3fae918c96_0_5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3fae918c96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 can now define the role of the architect. The architect is responsible for designing, documenting, and leading the construction of a system that meets the needs of all its stakeholders. (2-5)</a:t>
            </a:r>
            <a:endParaRPr/>
          </a:p>
          <a:p>
            <a:pPr indent="0" lvl="0" marL="0" rtl="0">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3fb5a9ee64_0_3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3fb5a9ee64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architect owns the big picture” - bridging requirements and the blueprints for the source code. Your responsibility as an architect is to develop and maintain a high-level view of the main elements in the system, which is translated into a detailed design, coded, tested, and deployed. You need to ensure that the big picture you develop is right for your situation. As we have seen, every problem has a number of possible architectural solutions, and every architecture has a number of possible representations. You must select an architecture that is fit for purpose and then document that architecture in an appropriate way. (6)  During the initial phases, your involvement is intense. You are fully occupied in defining and agreeing on scope, agreeing on and validating requirements, and providing the technical leadership to make the decisions that will shape the architecture. Your involvement typically lessens during the detailed design and code phases, while the product or system is being built, tested, and integrated. In practice, you may take a different role during this period, such as design authority or designer. If so, you are likely to be involved in mentoring, reviews, problem resolution, and technical leadership. In any case, if the architecture needs any changes, you must lead the change process. Your involvement peaks again prior to and during acceptance, as you provide support and guidance to help resolve the last-minute problems that inevitably occur and to ensure a smooth deployment.</a:t>
            </a:r>
            <a:endParaRPr b="1"/>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3fb5a9ee64_0_3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3fb5a9ee64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 can now add two final pieces to our relationship diagram, namely, the process of architecture definition and the architect The architect captures and consolidates the concerns of the stakeholders. The architect designs an architecture that meets these concerns. The architect creates and owns the AD. An architecture definition process guides the definition of the architecture. The architect follows the architecture definition process to carry out all of these tasks. (go over)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3fb5a9ee6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fb5a9ee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(discussion) what entails a good design?</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3fb5a9ee64_0_3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3fb5a9ee64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(read)</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3fb5a9ee64_1_2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3fb5a9ee64_1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(read)</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g7ab4e1e9c_12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7ab4e1e9c_1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(read)</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3ede67b3e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3ede67b3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(read)</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g3ede67b3ef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3ede67b3e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(read)</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3ede67b3ef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3ede67b3e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(read)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3fb5a9ee64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fb5a9ee6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Think back to the definition of software architecture we gave a couple of weeks ago (1). Well, (2)</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3fb5a9ee64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fb5a9ee6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Formally, (read)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3fb5a9ee64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fb5a9ee6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If we think back to last class, we had this example of hospital food ordering that I asked you to think about. We had a real-world problem - we want to deliver meals to a remote clinic each day. We also looked at the infrastructure in place (go over). Then, I asked you to think about how you’d architect this system. You basically followed the definition process.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3fb5a9ee64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fb5a9ee6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(go over)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1" name="Google Shape;11;p2"/>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Google Shape;12;p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Google Shape;13;p2"/>
          <p:cNvSpPr txBox="1"/>
          <p:nvPr>
            <p:ph idx="1" type="subTitle"/>
          </p:nvPr>
        </p:nvSpPr>
        <p:spPr>
          <a:xfrm>
            <a:off x="685800" y="4836036"/>
            <a:ext cx="7772400" cy="10326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Google Shape;14;p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7" name="Google Shape;17;p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Google Shape;18;p3"/>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3"/>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23" name="Google Shape;23;p4"/>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Google Shape;24;p4"/>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Google Shape;25;p4"/>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Google Shape;26;p4"/>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Google Shape;27;p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0" name="Google Shape;30;p5"/>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Google Shape;31;p5"/>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Google Shape;34;p6"/>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Google Shape;35;p6"/>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6" name="Google Shape;36;p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Google Shape;37;p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Google Shape;39;p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0" name="Shape 40"/>
        <p:cNvGrpSpPr/>
        <p:nvPr/>
      </p:nvGrpSpPr>
      <p:grpSpPr>
        <a:xfrm>
          <a:off x="0" y="0"/>
          <a:ext cx="0" cy="0"/>
          <a:chOff x="0" y="0"/>
          <a:chExt cx="0" cy="0"/>
        </a:xfrm>
      </p:grpSpPr>
      <p:sp>
        <p:nvSpPr>
          <p:cNvPr id="41" name="Google Shape;41;p8"/>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Google Shape;42;p8"/>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Google Shape;43;p8"/>
          <p:cNvSpPr txBox="1"/>
          <p:nvPr>
            <p:ph idx="10" type="dt"/>
          </p:nvPr>
        </p:nvSpPr>
        <p:spPr>
          <a:xfrm>
            <a:off x="457200" y="6476999"/>
            <a:ext cx="21336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Google Shape;44;p8"/>
          <p:cNvSpPr txBox="1"/>
          <p:nvPr>
            <p:ph idx="11" type="ftr"/>
          </p:nvPr>
        </p:nvSpPr>
        <p:spPr>
          <a:xfrm>
            <a:off x="2640598" y="6476999"/>
            <a:ext cx="55077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5" name="Google Shape;45;p8"/>
          <p:cNvSpPr txBox="1"/>
          <p:nvPr>
            <p:ph idx="12" type="sldNum"/>
          </p:nvPr>
        </p:nvSpPr>
        <p:spPr>
          <a:xfrm>
            <a:off x="8204396" y="6476999"/>
            <a:ext cx="733800" cy="273900"/>
          </a:xfrm>
          <a:prstGeom prst="rect">
            <a:avLst/>
          </a:prstGeom>
          <a:noFill/>
          <a:ln>
            <a:noFill/>
          </a:ln>
        </p:spPr>
        <p:txBody>
          <a:bodyPr anchorCtr="0" anchor="b" bIns="91425" lIns="91425" spcFirstLastPara="1" rIns="91425" wrap="square" tIns="91425">
            <a:noAutofit/>
          </a:bodyPr>
          <a:lstStyle>
            <a:lvl1pPr indent="0" lvl="0" marL="0" marR="0" rtl="0">
              <a:lnSpc>
                <a:spcPct val="100000"/>
              </a:lnSpc>
              <a:spcBef>
                <a:spcPts val="0"/>
              </a:spcBef>
              <a:spcAft>
                <a:spcPts val="0"/>
              </a:spcAft>
              <a:buNone/>
              <a:defRPr>
                <a:solidFill>
                  <a:srgbClr val="414141"/>
                </a:solidFill>
              </a:defRPr>
            </a:lvl1pPr>
            <a:lvl2pPr indent="0" lvl="1" marL="0" marR="0" rtl="0">
              <a:lnSpc>
                <a:spcPct val="100000"/>
              </a:lnSpc>
              <a:spcBef>
                <a:spcPts val="0"/>
              </a:spcBef>
              <a:spcAft>
                <a:spcPts val="0"/>
              </a:spcAft>
              <a:buNone/>
              <a:defRPr>
                <a:solidFill>
                  <a:srgbClr val="414141"/>
                </a:solidFill>
              </a:defRPr>
            </a:lvl2pPr>
            <a:lvl3pPr indent="0" lvl="2" marL="0" marR="0" rtl="0">
              <a:lnSpc>
                <a:spcPct val="100000"/>
              </a:lnSpc>
              <a:spcBef>
                <a:spcPts val="0"/>
              </a:spcBef>
              <a:spcAft>
                <a:spcPts val="0"/>
              </a:spcAft>
              <a:buNone/>
              <a:defRPr>
                <a:solidFill>
                  <a:srgbClr val="414141"/>
                </a:solidFill>
              </a:defRPr>
            </a:lvl3pPr>
            <a:lvl4pPr indent="0" lvl="3" marL="0" marR="0" rtl="0">
              <a:lnSpc>
                <a:spcPct val="100000"/>
              </a:lnSpc>
              <a:spcBef>
                <a:spcPts val="0"/>
              </a:spcBef>
              <a:spcAft>
                <a:spcPts val="0"/>
              </a:spcAft>
              <a:buNone/>
              <a:defRPr>
                <a:solidFill>
                  <a:srgbClr val="414141"/>
                </a:solidFill>
              </a:defRPr>
            </a:lvl4pPr>
            <a:lvl5pPr indent="0" lvl="4" marL="0" marR="0" rtl="0">
              <a:lnSpc>
                <a:spcPct val="100000"/>
              </a:lnSpc>
              <a:spcBef>
                <a:spcPts val="0"/>
              </a:spcBef>
              <a:spcAft>
                <a:spcPts val="0"/>
              </a:spcAft>
              <a:buNone/>
              <a:defRPr>
                <a:solidFill>
                  <a:srgbClr val="414141"/>
                </a:solidFill>
              </a:defRPr>
            </a:lvl5pPr>
            <a:lvl6pPr indent="0" lvl="5" marL="0" marR="0" rtl="0">
              <a:lnSpc>
                <a:spcPct val="100000"/>
              </a:lnSpc>
              <a:spcBef>
                <a:spcPts val="0"/>
              </a:spcBef>
              <a:spcAft>
                <a:spcPts val="0"/>
              </a:spcAft>
              <a:buNone/>
              <a:defRPr>
                <a:solidFill>
                  <a:srgbClr val="414141"/>
                </a:solidFill>
              </a:defRPr>
            </a:lvl6pPr>
            <a:lvl7pPr indent="0" lvl="6" marL="0" marR="0" rtl="0">
              <a:lnSpc>
                <a:spcPct val="100000"/>
              </a:lnSpc>
              <a:spcBef>
                <a:spcPts val="0"/>
              </a:spcBef>
              <a:spcAft>
                <a:spcPts val="0"/>
              </a:spcAft>
              <a:buNone/>
              <a:defRPr>
                <a:solidFill>
                  <a:srgbClr val="414141"/>
                </a:solidFill>
              </a:defRPr>
            </a:lvl7pPr>
            <a:lvl8pPr indent="0" lvl="7" marL="0" marR="0" rtl="0">
              <a:lnSpc>
                <a:spcPct val="100000"/>
              </a:lnSpc>
              <a:spcBef>
                <a:spcPts val="0"/>
              </a:spcBef>
              <a:spcAft>
                <a:spcPts val="0"/>
              </a:spcAft>
              <a:buNone/>
              <a:defRPr>
                <a:solidFill>
                  <a:srgbClr val="414141"/>
                </a:solidFill>
              </a:defRPr>
            </a:lvl8pPr>
            <a:lvl9pPr indent="0" lvl="8" marL="0" marR="0" rtl="0">
              <a:lnSpc>
                <a:spcPct val="100000"/>
              </a:lnSpc>
              <a:spcBef>
                <a:spcPts val="0"/>
              </a:spcBef>
              <a:spcAft>
                <a:spcPts val="0"/>
              </a:spcAft>
              <a:buNone/>
              <a:defRPr>
                <a:solidFill>
                  <a:srgbClr val="414141"/>
                </a:solidFill>
              </a:defRPr>
            </a:lvl9pPr>
          </a:lstStyle>
          <a:p>
            <a:pPr indent="0" lvl="0" marL="0">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jpg"/><Relationship Id="rId4" Type="http://schemas.openxmlformats.org/officeDocument/2006/relationships/image" Target="../media/image11.png"/><Relationship Id="rId5" Type="http://schemas.openxmlformats.org/officeDocument/2006/relationships/image" Target="../media/image5.jpg"/><Relationship Id="rId6"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9"/>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5600"/>
              <a:t>Architecture Definition</a:t>
            </a:r>
            <a:endParaRPr sz="5600"/>
          </a:p>
        </p:txBody>
      </p:sp>
      <p:sp>
        <p:nvSpPr>
          <p:cNvPr id="51" name="Google Shape;51;p9"/>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CSCE 742 - Lecture 4 - 09/04/2018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The Architecture Definition Process</a:t>
            </a:r>
            <a:endParaRPr/>
          </a:p>
        </p:txBody>
      </p:sp>
      <p:sp>
        <p:nvSpPr>
          <p:cNvPr id="114" name="Google Shape;114;p1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15" name="Google Shape;115;p18"/>
          <p:cNvPicPr preferRelativeResize="0"/>
          <p:nvPr/>
        </p:nvPicPr>
        <p:blipFill>
          <a:blip r:embed="rId3">
            <a:alphaModFix/>
          </a:blip>
          <a:stretch>
            <a:fillRect/>
          </a:stretch>
        </p:blipFill>
        <p:spPr>
          <a:xfrm>
            <a:off x="1609950" y="1608925"/>
            <a:ext cx="5924100" cy="4815125"/>
          </a:xfrm>
          <a:prstGeom prst="rect">
            <a:avLst/>
          </a:prstGeom>
          <a:noFill/>
          <a:ln>
            <a:noFill/>
          </a:ln>
        </p:spPr>
      </p:pic>
      <p:sp>
        <p:nvSpPr>
          <p:cNvPr id="116" name="Google Shape;116;p18"/>
          <p:cNvSpPr/>
          <p:nvPr/>
        </p:nvSpPr>
        <p:spPr>
          <a:xfrm>
            <a:off x="1669250" y="1608925"/>
            <a:ext cx="3750900" cy="15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sz="2400"/>
              <a:t>Understand what is important to stakeholders, recording and agreeing on those needs.</a:t>
            </a:r>
            <a:endParaRPr sz="2400"/>
          </a:p>
        </p:txBody>
      </p:sp>
      <p:sp>
        <p:nvSpPr>
          <p:cNvPr id="117" name="Google Shape;117;p18"/>
          <p:cNvSpPr/>
          <p:nvPr/>
        </p:nvSpPr>
        <p:spPr>
          <a:xfrm>
            <a:off x="5197900" y="4104525"/>
            <a:ext cx="3750900" cy="132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2400"/>
              <a:t>Make decisions that fit those needs, refine until adequate.</a:t>
            </a:r>
            <a:endParaRPr sz="2400"/>
          </a:p>
        </p:txBody>
      </p:sp>
      <p:sp>
        <p:nvSpPr>
          <p:cNvPr id="118" name="Google Shape;118;p18"/>
          <p:cNvSpPr/>
          <p:nvPr/>
        </p:nvSpPr>
        <p:spPr>
          <a:xfrm>
            <a:off x="625900" y="5178925"/>
            <a:ext cx="3750900" cy="124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2400"/>
              <a:t>Record decisions and rationale in a permanent document.</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16"/>
                                        </p:tgtEl>
                                      </p:cBhvr>
                                    </p:animEffect>
                                    <p:set>
                                      <p:cBhvr>
                                        <p:cTn dur="1" fill="hold">
                                          <p:stCondLst>
                                            <p:cond delay="0"/>
                                          </p:stCondLst>
                                        </p:cTn>
                                        <p:tgtEl>
                                          <p:spTgt spid="11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17"/>
                                        </p:tgtEl>
                                      </p:cBhvr>
                                    </p:animEffect>
                                    <p:set>
                                      <p:cBhvr>
                                        <p:cTn dur="1" fill="hold">
                                          <p:stCondLst>
                                            <p:cond delay="0"/>
                                          </p:stCondLst>
                                        </p:cTn>
                                        <p:tgtEl>
                                          <p:spTgt spid="11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nvSpPr>
        <p:spPr>
          <a:xfrm>
            <a:off x="943700" y="1877100"/>
            <a:ext cx="7613100" cy="1139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4800">
                <a:solidFill>
                  <a:srgbClr val="FFFFFF"/>
                </a:solidFill>
              </a:rPr>
              <a:t>Architecture, Requirements, </a:t>
            </a:r>
            <a:endParaRPr b="1" sz="4800">
              <a:solidFill>
                <a:srgbClr val="FFFFFF"/>
              </a:solidFill>
            </a:endParaRPr>
          </a:p>
          <a:p>
            <a:pPr indent="0" lvl="0" marL="0" rtl="0">
              <a:spcBef>
                <a:spcPts val="0"/>
              </a:spcBef>
              <a:spcAft>
                <a:spcPts val="0"/>
              </a:spcAft>
              <a:buNone/>
            </a:pPr>
            <a:r>
              <a:rPr b="1" lang="en" sz="4800">
                <a:solidFill>
                  <a:srgbClr val="FFFFFF"/>
                </a:solidFill>
              </a:rPr>
              <a:t>and Design</a:t>
            </a:r>
            <a:endParaRPr b="1" sz="4800">
              <a:solidFill>
                <a:srgbClr val="FFFFFF"/>
              </a:solidFill>
            </a:endParaRPr>
          </a:p>
        </p:txBody>
      </p:sp>
      <p:sp>
        <p:nvSpPr>
          <p:cNvPr id="124" name="Google Shape;124;p1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Typical Development Process</a:t>
            </a:r>
            <a:endParaRPr/>
          </a:p>
        </p:txBody>
      </p:sp>
      <p:pic>
        <p:nvPicPr>
          <p:cNvPr descr="Eureka-Idea-Light-Bulb1.jpg" id="130" name="Google Shape;130;p20"/>
          <p:cNvPicPr preferRelativeResize="0"/>
          <p:nvPr/>
        </p:nvPicPr>
        <p:blipFill>
          <a:blip r:embed="rId3">
            <a:alphaModFix/>
          </a:blip>
          <a:stretch>
            <a:fillRect/>
          </a:stretch>
        </p:blipFill>
        <p:spPr>
          <a:xfrm>
            <a:off x="523500" y="1671213"/>
            <a:ext cx="2958156" cy="1929775"/>
          </a:xfrm>
          <a:prstGeom prst="rect">
            <a:avLst/>
          </a:prstGeom>
          <a:noFill/>
          <a:ln>
            <a:noFill/>
          </a:ln>
        </p:spPr>
      </p:pic>
      <p:sp>
        <p:nvSpPr>
          <p:cNvPr id="131" name="Google Shape;131;p20"/>
          <p:cNvSpPr/>
          <p:nvPr/>
        </p:nvSpPr>
        <p:spPr>
          <a:xfrm>
            <a:off x="2298626" y="1671213"/>
            <a:ext cx="1399200" cy="915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Concept Formation</a:t>
            </a:r>
            <a:endParaRPr b="1" sz="1800"/>
          </a:p>
        </p:txBody>
      </p:sp>
      <p:pic>
        <p:nvPicPr>
          <p:cNvPr descr="what-i-really-need.png" id="132" name="Google Shape;132;p20"/>
          <p:cNvPicPr preferRelativeResize="0"/>
          <p:nvPr/>
        </p:nvPicPr>
        <p:blipFill>
          <a:blip r:embed="rId4">
            <a:alphaModFix/>
          </a:blip>
          <a:stretch>
            <a:fillRect/>
          </a:stretch>
        </p:blipFill>
        <p:spPr>
          <a:xfrm>
            <a:off x="2660075" y="2586286"/>
            <a:ext cx="2408198" cy="2149375"/>
          </a:xfrm>
          <a:prstGeom prst="rect">
            <a:avLst/>
          </a:prstGeom>
          <a:noFill/>
          <a:ln>
            <a:noFill/>
          </a:ln>
        </p:spPr>
      </p:pic>
      <p:sp>
        <p:nvSpPr>
          <p:cNvPr id="133" name="Google Shape;133;p20"/>
          <p:cNvSpPr/>
          <p:nvPr/>
        </p:nvSpPr>
        <p:spPr>
          <a:xfrm>
            <a:off x="1714498" y="3972050"/>
            <a:ext cx="1934400" cy="915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Requirements Specification</a:t>
            </a:r>
            <a:endParaRPr b="1" sz="1800"/>
          </a:p>
        </p:txBody>
      </p:sp>
      <p:cxnSp>
        <p:nvCxnSpPr>
          <p:cNvPr id="134" name="Google Shape;134;p20"/>
          <p:cNvCxnSpPr/>
          <p:nvPr/>
        </p:nvCxnSpPr>
        <p:spPr>
          <a:xfrm>
            <a:off x="2660075" y="2808429"/>
            <a:ext cx="676200" cy="512700"/>
          </a:xfrm>
          <a:prstGeom prst="straightConnector1">
            <a:avLst/>
          </a:prstGeom>
          <a:noFill/>
          <a:ln cap="flat" cmpd="sng" w="76200">
            <a:solidFill>
              <a:schemeClr val="dk2"/>
            </a:solidFill>
            <a:prstDash val="solid"/>
            <a:round/>
            <a:headEnd len="med" w="med" type="none"/>
            <a:tailEnd len="med" w="med" type="triangle"/>
          </a:ln>
        </p:spPr>
      </p:cxnSp>
      <p:pic>
        <p:nvPicPr>
          <p:cNvPr descr="Drafting.jpg" id="135" name="Google Shape;135;p20"/>
          <p:cNvPicPr preferRelativeResize="0"/>
          <p:nvPr/>
        </p:nvPicPr>
        <p:blipFill>
          <a:blip r:embed="rId5">
            <a:alphaModFix/>
          </a:blip>
          <a:stretch>
            <a:fillRect/>
          </a:stretch>
        </p:blipFill>
        <p:spPr>
          <a:xfrm>
            <a:off x="4712440" y="4082166"/>
            <a:ext cx="2088934" cy="1470356"/>
          </a:xfrm>
          <a:prstGeom prst="rect">
            <a:avLst/>
          </a:prstGeom>
          <a:noFill/>
          <a:ln>
            <a:noFill/>
          </a:ln>
        </p:spPr>
      </p:pic>
      <p:sp>
        <p:nvSpPr>
          <p:cNvPr id="136" name="Google Shape;136;p20"/>
          <p:cNvSpPr/>
          <p:nvPr/>
        </p:nvSpPr>
        <p:spPr>
          <a:xfrm>
            <a:off x="3649003" y="5219897"/>
            <a:ext cx="1613100" cy="915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Design</a:t>
            </a:r>
            <a:endParaRPr b="1" sz="1800"/>
          </a:p>
        </p:txBody>
      </p:sp>
      <p:cxnSp>
        <p:nvCxnSpPr>
          <p:cNvPr id="137" name="Google Shape;137;p20"/>
          <p:cNvCxnSpPr/>
          <p:nvPr/>
        </p:nvCxnSpPr>
        <p:spPr>
          <a:xfrm>
            <a:off x="4282600" y="3972050"/>
            <a:ext cx="676200" cy="512700"/>
          </a:xfrm>
          <a:prstGeom prst="straightConnector1">
            <a:avLst/>
          </a:prstGeom>
          <a:noFill/>
          <a:ln cap="flat" cmpd="sng" w="76200">
            <a:solidFill>
              <a:schemeClr val="dk2"/>
            </a:solidFill>
            <a:prstDash val="solid"/>
            <a:round/>
            <a:headEnd len="med" w="med" type="none"/>
            <a:tailEnd len="med" w="med" type="triangle"/>
          </a:ln>
        </p:spPr>
      </p:cxnSp>
      <p:pic>
        <p:nvPicPr>
          <p:cNvPr descr="applemac1984.jpg" id="138" name="Google Shape;138;p20"/>
          <p:cNvPicPr preferRelativeResize="0"/>
          <p:nvPr/>
        </p:nvPicPr>
        <p:blipFill>
          <a:blip r:embed="rId6">
            <a:alphaModFix/>
          </a:blip>
          <a:stretch>
            <a:fillRect/>
          </a:stretch>
        </p:blipFill>
        <p:spPr>
          <a:xfrm>
            <a:off x="6396074" y="4820769"/>
            <a:ext cx="2204102" cy="1470357"/>
          </a:xfrm>
          <a:prstGeom prst="rect">
            <a:avLst/>
          </a:prstGeom>
          <a:noFill/>
          <a:ln>
            <a:noFill/>
          </a:ln>
        </p:spPr>
      </p:pic>
      <p:cxnSp>
        <p:nvCxnSpPr>
          <p:cNvPr id="139" name="Google Shape;139;p20"/>
          <p:cNvCxnSpPr/>
          <p:nvPr/>
        </p:nvCxnSpPr>
        <p:spPr>
          <a:xfrm>
            <a:off x="6311590" y="5299515"/>
            <a:ext cx="676200" cy="512700"/>
          </a:xfrm>
          <a:prstGeom prst="straightConnector1">
            <a:avLst/>
          </a:prstGeom>
          <a:noFill/>
          <a:ln cap="flat" cmpd="sng" w="76200">
            <a:solidFill>
              <a:schemeClr val="dk2"/>
            </a:solidFill>
            <a:prstDash val="solid"/>
            <a:round/>
            <a:headEnd len="med" w="med" type="none"/>
            <a:tailEnd len="med" w="med" type="triangle"/>
          </a:ln>
        </p:spPr>
      </p:cxnSp>
      <p:sp>
        <p:nvSpPr>
          <p:cNvPr id="140" name="Google Shape;140;p20"/>
          <p:cNvSpPr/>
          <p:nvPr/>
        </p:nvSpPr>
        <p:spPr>
          <a:xfrm>
            <a:off x="6597976" y="3905700"/>
            <a:ext cx="2088900" cy="915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Implementation</a:t>
            </a:r>
            <a:endParaRPr b="1" sz="1800"/>
          </a:p>
          <a:p>
            <a:pPr indent="0" lvl="0" marL="0" rtl="0" algn="ctr">
              <a:spcBef>
                <a:spcPts val="0"/>
              </a:spcBef>
              <a:spcAft>
                <a:spcPts val="0"/>
              </a:spcAft>
              <a:buNone/>
            </a:pPr>
            <a:r>
              <a:rPr b="1" lang="en" sz="1800"/>
              <a:t>and Testing</a:t>
            </a:r>
            <a:endParaRPr b="1" sz="1800"/>
          </a:p>
        </p:txBody>
      </p:sp>
      <p:cxnSp>
        <p:nvCxnSpPr>
          <p:cNvPr id="141" name="Google Shape;141;p20"/>
          <p:cNvCxnSpPr/>
          <p:nvPr/>
        </p:nvCxnSpPr>
        <p:spPr>
          <a:xfrm>
            <a:off x="5878052" y="3159356"/>
            <a:ext cx="676200" cy="512700"/>
          </a:xfrm>
          <a:prstGeom prst="straightConnector1">
            <a:avLst/>
          </a:prstGeom>
          <a:noFill/>
          <a:ln cap="flat" cmpd="sng" w="76200">
            <a:solidFill>
              <a:schemeClr val="dk2"/>
            </a:solidFill>
            <a:prstDash val="solid"/>
            <a:round/>
            <a:headEnd len="med" w="med" type="triangle"/>
            <a:tailEnd len="med" w="med" type="none"/>
          </a:ln>
        </p:spPr>
      </p:cxnSp>
      <p:cxnSp>
        <p:nvCxnSpPr>
          <p:cNvPr id="142" name="Google Shape;142;p20"/>
          <p:cNvCxnSpPr/>
          <p:nvPr/>
        </p:nvCxnSpPr>
        <p:spPr>
          <a:xfrm>
            <a:off x="4392217" y="2073434"/>
            <a:ext cx="676200" cy="512700"/>
          </a:xfrm>
          <a:prstGeom prst="straightConnector1">
            <a:avLst/>
          </a:prstGeom>
          <a:noFill/>
          <a:ln cap="flat" cmpd="sng" w="76200">
            <a:solidFill>
              <a:schemeClr val="dk2"/>
            </a:solidFill>
            <a:prstDash val="solid"/>
            <a:round/>
            <a:headEnd len="med" w="med" type="triangle"/>
            <a:tailEnd len="med" w="med" type="none"/>
          </a:ln>
        </p:spPr>
      </p:cxnSp>
      <p:sp>
        <p:nvSpPr>
          <p:cNvPr id="143" name="Google Shape;143;p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What is a requirement?</a:t>
            </a:r>
            <a:endParaRPr/>
          </a:p>
        </p:txBody>
      </p:sp>
      <p:sp>
        <p:nvSpPr>
          <p:cNvPr id="149" name="Google Shape;149;p2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A </a:t>
            </a:r>
            <a:r>
              <a:rPr b="1" lang="en"/>
              <a:t>requirement </a:t>
            </a:r>
            <a:r>
              <a:rPr lang="en"/>
              <a:t>is a singular documented physical or functional need that a particular product must be able to perform.</a:t>
            </a:r>
            <a:endParaRPr/>
          </a:p>
          <a:p>
            <a:pPr indent="0" lvl="0" marL="0" rtl="0">
              <a:spcBef>
                <a:spcPts val="600"/>
              </a:spcBef>
              <a:spcAft>
                <a:spcPts val="0"/>
              </a:spcAft>
              <a:buNone/>
            </a:pPr>
            <a:r>
              <a:rPr i="1" lang="en" sz="2400"/>
              <a:t>“The software shall be able to calculate the sum of a column of integers.”</a:t>
            </a:r>
            <a:endParaRPr i="1" sz="2400"/>
          </a:p>
          <a:p>
            <a:pPr indent="0" lvl="0" marL="0" rtl="0">
              <a:spcBef>
                <a:spcPts val="600"/>
              </a:spcBef>
              <a:spcAft>
                <a:spcPts val="0"/>
              </a:spcAft>
              <a:buNone/>
            </a:pPr>
            <a:r>
              <a:t/>
            </a:r>
            <a:endParaRPr i="1" sz="2400"/>
          </a:p>
          <a:p>
            <a:pPr indent="0" lvl="0" marL="0" rtl="0">
              <a:spcBef>
                <a:spcPts val="600"/>
              </a:spcBef>
              <a:spcAft>
                <a:spcPts val="0"/>
              </a:spcAft>
              <a:buNone/>
            </a:pPr>
            <a:r>
              <a:rPr lang="en"/>
              <a:t>A statement that identifies a necessary attribute, capability, characteristic, or quality of a system for it to have </a:t>
            </a:r>
            <a:r>
              <a:rPr i="1" lang="en"/>
              <a:t>value and utility to a stakeholder</a:t>
            </a:r>
            <a:r>
              <a:rPr lang="en"/>
              <a:t>. </a:t>
            </a:r>
            <a:endParaRPr/>
          </a:p>
        </p:txBody>
      </p:sp>
      <p:sp>
        <p:nvSpPr>
          <p:cNvPr id="150" name="Google Shape;150;p2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Requirement Specification Process</a:t>
            </a:r>
            <a:endParaRPr/>
          </a:p>
        </p:txBody>
      </p:sp>
      <p:sp>
        <p:nvSpPr>
          <p:cNvPr id="156" name="Google Shape;156;p2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A requirement’s </a:t>
            </a:r>
            <a:r>
              <a:rPr b="1" lang="en"/>
              <a:t>specification</a:t>
            </a:r>
            <a:r>
              <a:rPr lang="en"/>
              <a:t> is a comprehensive technical description of how that requirement will be realized. </a:t>
            </a:r>
            <a:endParaRPr/>
          </a:p>
          <a:p>
            <a:pPr indent="-419100" lvl="0" marL="457200" rtl="0">
              <a:spcBef>
                <a:spcPts val="0"/>
              </a:spcBef>
              <a:spcAft>
                <a:spcPts val="0"/>
              </a:spcAft>
              <a:buSzPts val="3000"/>
              <a:buChar char="●"/>
            </a:pPr>
            <a:r>
              <a:rPr lang="en"/>
              <a:t>The set of specifications will fully describe what the software will do and how it will be expected to perform.</a:t>
            </a:r>
            <a:endParaRPr/>
          </a:p>
          <a:p>
            <a:pPr indent="-419100" lvl="0" marL="457200" rtl="0">
              <a:spcBef>
                <a:spcPts val="0"/>
              </a:spcBef>
              <a:spcAft>
                <a:spcPts val="0"/>
              </a:spcAft>
              <a:buSzPts val="3000"/>
              <a:buChar char="●"/>
            </a:pPr>
            <a:r>
              <a:rPr lang="en"/>
              <a:t>During the requirement specification process, we define </a:t>
            </a:r>
            <a:r>
              <a:rPr b="1" lang="en"/>
              <a:t>what the system does.</a:t>
            </a:r>
            <a:endParaRPr b="1"/>
          </a:p>
        </p:txBody>
      </p:sp>
      <p:sp>
        <p:nvSpPr>
          <p:cNvPr id="157" name="Google Shape;157;p2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What is Design?</a:t>
            </a:r>
            <a:endParaRPr/>
          </a:p>
        </p:txBody>
      </p:sp>
      <p:sp>
        <p:nvSpPr>
          <p:cNvPr id="163" name="Google Shape;163;p2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Design is the process of transforming a </a:t>
            </a:r>
            <a:r>
              <a:rPr b="1" lang="en"/>
              <a:t>problem</a:t>
            </a:r>
            <a:r>
              <a:rPr lang="en"/>
              <a:t> into a </a:t>
            </a:r>
            <a:r>
              <a:rPr b="1" lang="en"/>
              <a:t>solution</a:t>
            </a:r>
            <a:r>
              <a:rPr lang="en"/>
              <a:t>.</a:t>
            </a:r>
            <a:endParaRPr/>
          </a:p>
          <a:p>
            <a:pPr indent="-419100" lvl="0" marL="457200" marR="0" rtl="0" algn="l">
              <a:lnSpc>
                <a:spcPct val="100000"/>
              </a:lnSpc>
              <a:spcBef>
                <a:spcPts val="600"/>
              </a:spcBef>
              <a:spcAft>
                <a:spcPts val="0"/>
              </a:spcAft>
              <a:buSzPts val="3000"/>
              <a:buChar char="●"/>
            </a:pPr>
            <a:r>
              <a:rPr lang="en"/>
              <a:t>In our case, transforming a requirements specification into a detailed description of the software to be implemented.</a:t>
            </a:r>
            <a:endParaRPr/>
          </a:p>
          <a:p>
            <a:pPr indent="0" lvl="0" marL="0" marR="0" rtl="0" algn="l">
              <a:lnSpc>
                <a:spcPct val="100000"/>
              </a:lnSpc>
              <a:spcBef>
                <a:spcPts val="600"/>
              </a:spcBef>
              <a:spcAft>
                <a:spcPts val="0"/>
              </a:spcAft>
              <a:buNone/>
            </a:pPr>
            <a:r>
              <a:t/>
            </a:r>
            <a:endParaRPr sz="1100"/>
          </a:p>
          <a:p>
            <a:pPr indent="-419100" lvl="0" marL="457200" marR="0" rtl="0" algn="l">
              <a:lnSpc>
                <a:spcPct val="100000"/>
              </a:lnSpc>
              <a:spcBef>
                <a:spcPts val="600"/>
              </a:spcBef>
              <a:spcAft>
                <a:spcPts val="0"/>
              </a:spcAft>
              <a:buSzPts val="3000"/>
              <a:buChar char="●"/>
            </a:pPr>
            <a:r>
              <a:rPr lang="en"/>
              <a:t>Specification - </a:t>
            </a:r>
            <a:r>
              <a:rPr b="1" i="1" lang="en"/>
              <a:t>what the system does</a:t>
            </a:r>
            <a:r>
              <a:rPr lang="en"/>
              <a:t>.</a:t>
            </a:r>
            <a:endParaRPr/>
          </a:p>
          <a:p>
            <a:pPr indent="-419100" lvl="0" marL="457200" marR="0" rtl="0" algn="l">
              <a:lnSpc>
                <a:spcPct val="100000"/>
              </a:lnSpc>
              <a:spcBef>
                <a:spcPts val="0"/>
              </a:spcBef>
              <a:spcAft>
                <a:spcPts val="0"/>
              </a:spcAft>
              <a:buSzPts val="3000"/>
              <a:buChar char="●"/>
            </a:pPr>
            <a:r>
              <a:rPr lang="en"/>
              <a:t>Design - </a:t>
            </a:r>
            <a:r>
              <a:rPr b="1" i="1" lang="en"/>
              <a:t>how</a:t>
            </a:r>
            <a:r>
              <a:rPr b="1" i="1" lang="en"/>
              <a:t> the system does it</a:t>
            </a:r>
            <a:r>
              <a:rPr lang="en"/>
              <a:t>. A description of the structure of the solution.</a:t>
            </a:r>
            <a:endParaRPr/>
          </a:p>
        </p:txBody>
      </p:sp>
      <p:sp>
        <p:nvSpPr>
          <p:cNvPr id="164" name="Google Shape;164;p2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Where is Architecture Definition?</a:t>
            </a:r>
            <a:endParaRPr/>
          </a:p>
        </p:txBody>
      </p:sp>
      <p:sp>
        <p:nvSpPr>
          <p:cNvPr id="170" name="Google Shape;170;p24"/>
          <p:cNvSpPr txBox="1"/>
          <p:nvPr>
            <p:ph idx="1" type="body"/>
          </p:nvPr>
        </p:nvSpPr>
        <p:spPr>
          <a:xfrm>
            <a:off x="457200" y="3516925"/>
            <a:ext cx="8229600" cy="3050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A bridge between specification and design.</a:t>
            </a:r>
            <a:endParaRPr/>
          </a:p>
          <a:p>
            <a:pPr indent="-381000" lvl="1" marL="914400" marR="0" rtl="0" algn="l">
              <a:lnSpc>
                <a:spcPct val="100000"/>
              </a:lnSpc>
              <a:spcBef>
                <a:spcPts val="0"/>
              </a:spcBef>
              <a:spcAft>
                <a:spcPts val="0"/>
              </a:spcAft>
              <a:buSzPts val="2400"/>
              <a:buChar char="○"/>
            </a:pPr>
            <a:r>
              <a:rPr lang="en"/>
              <a:t>Design focuses on solution space, targets developers. Focused on the classes that make up the codebase. </a:t>
            </a:r>
            <a:endParaRPr/>
          </a:p>
          <a:p>
            <a:pPr indent="-381000" lvl="1" marL="914400" marR="0" rtl="0" algn="l">
              <a:lnSpc>
                <a:spcPct val="100000"/>
              </a:lnSpc>
              <a:spcBef>
                <a:spcPts val="0"/>
              </a:spcBef>
              <a:spcAft>
                <a:spcPts val="0"/>
              </a:spcAft>
              <a:buSzPts val="2400"/>
              <a:buChar char="○"/>
            </a:pPr>
            <a:r>
              <a:rPr lang="en"/>
              <a:t>Requirement specification focuses on the problem space, ignores needs of developers.</a:t>
            </a:r>
            <a:endParaRPr/>
          </a:p>
          <a:p>
            <a:pPr indent="-381000" lvl="1" marL="914400" marR="0" rtl="0" algn="l">
              <a:lnSpc>
                <a:spcPct val="100000"/>
              </a:lnSpc>
              <a:spcBef>
                <a:spcPts val="0"/>
              </a:spcBef>
              <a:spcAft>
                <a:spcPts val="0"/>
              </a:spcAft>
              <a:buSzPts val="2400"/>
              <a:buChar char="○"/>
            </a:pPr>
            <a:r>
              <a:rPr lang="en"/>
              <a:t>Architecture bridges problem and solution spaces, balancing the needs of the stakeholders.</a:t>
            </a:r>
            <a:endParaRPr/>
          </a:p>
        </p:txBody>
      </p:sp>
      <p:sp>
        <p:nvSpPr>
          <p:cNvPr id="171" name="Google Shape;171;p2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72" name="Google Shape;172;p24"/>
          <p:cNvPicPr preferRelativeResize="0"/>
          <p:nvPr/>
        </p:nvPicPr>
        <p:blipFill>
          <a:blip r:embed="rId3">
            <a:alphaModFix/>
          </a:blip>
          <a:stretch>
            <a:fillRect/>
          </a:stretch>
        </p:blipFill>
        <p:spPr>
          <a:xfrm>
            <a:off x="855788" y="1597476"/>
            <a:ext cx="7432426" cy="2032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Requirements v. </a:t>
            </a:r>
            <a:r>
              <a:rPr lang="en"/>
              <a:t>Architecture</a:t>
            </a:r>
            <a:r>
              <a:rPr lang="en"/>
              <a:t>:</a:t>
            </a:r>
            <a:endParaRPr/>
          </a:p>
          <a:p>
            <a:pPr indent="0" lvl="0" marL="0" rtl="0">
              <a:spcBef>
                <a:spcPts val="0"/>
              </a:spcBef>
              <a:spcAft>
                <a:spcPts val="0"/>
              </a:spcAft>
              <a:buNone/>
            </a:pPr>
            <a:r>
              <a:rPr lang="en"/>
              <a:t>Hospital Food</a:t>
            </a:r>
            <a:endParaRPr/>
          </a:p>
        </p:txBody>
      </p:sp>
      <p:sp>
        <p:nvSpPr>
          <p:cNvPr id="178" name="Google Shape;178;p2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Many ideas in solution space</a:t>
            </a:r>
            <a:endParaRPr/>
          </a:p>
          <a:p>
            <a:pPr indent="-381000" lvl="1" marL="914400" marR="0" rtl="0" algn="l">
              <a:lnSpc>
                <a:spcPct val="100000"/>
              </a:lnSpc>
              <a:spcBef>
                <a:spcPts val="0"/>
              </a:spcBef>
              <a:spcAft>
                <a:spcPts val="0"/>
              </a:spcAft>
              <a:buSzPts val="2400"/>
              <a:buChar char="○"/>
            </a:pPr>
            <a:r>
              <a:rPr lang="en"/>
              <a:t>Delivery drivers</a:t>
            </a:r>
            <a:endParaRPr/>
          </a:p>
          <a:p>
            <a:pPr indent="-381000" lvl="1" marL="914400" marR="0" rtl="0" algn="l">
              <a:lnSpc>
                <a:spcPct val="100000"/>
              </a:lnSpc>
              <a:spcBef>
                <a:spcPts val="0"/>
              </a:spcBef>
              <a:spcAft>
                <a:spcPts val="0"/>
              </a:spcAft>
              <a:buSzPts val="2400"/>
              <a:buChar char="○"/>
            </a:pPr>
            <a:r>
              <a:rPr lang="en"/>
              <a:t>VPNs, Card readers, firewalls</a:t>
            </a:r>
            <a:endParaRPr/>
          </a:p>
          <a:p>
            <a:pPr indent="-419100" lvl="0" marL="457200" marR="0" rtl="0" algn="l">
              <a:lnSpc>
                <a:spcPct val="100000"/>
              </a:lnSpc>
              <a:spcBef>
                <a:spcPts val="0"/>
              </a:spcBef>
              <a:spcAft>
                <a:spcPts val="0"/>
              </a:spcAft>
              <a:buSzPts val="3000"/>
              <a:buChar char="●"/>
            </a:pPr>
            <a:r>
              <a:rPr lang="en"/>
              <a:t>These ideas </a:t>
            </a:r>
            <a:r>
              <a:rPr b="1" lang="en"/>
              <a:t>constrain</a:t>
            </a:r>
            <a:r>
              <a:rPr lang="en"/>
              <a:t> the problem space</a:t>
            </a:r>
            <a:endParaRPr/>
          </a:p>
          <a:p>
            <a:pPr indent="-381000" lvl="1" marL="914400" marR="0" rtl="0" algn="l">
              <a:lnSpc>
                <a:spcPct val="100000"/>
              </a:lnSpc>
              <a:spcBef>
                <a:spcPts val="0"/>
              </a:spcBef>
              <a:spcAft>
                <a:spcPts val="0"/>
              </a:spcAft>
              <a:buSzPts val="2400"/>
              <a:buChar char="○"/>
            </a:pPr>
            <a:r>
              <a:rPr lang="en"/>
              <a:t>(the requirements).</a:t>
            </a:r>
            <a:endParaRPr/>
          </a:p>
          <a:p>
            <a:pPr indent="-381000" lvl="1" marL="914400" marR="0" rtl="0" algn="l">
              <a:lnSpc>
                <a:spcPct val="100000"/>
              </a:lnSpc>
              <a:spcBef>
                <a:spcPts val="0"/>
              </a:spcBef>
              <a:spcAft>
                <a:spcPts val="0"/>
              </a:spcAft>
              <a:buSzPts val="2400"/>
              <a:buChar char="○"/>
            </a:pPr>
            <a:r>
              <a:rPr lang="en"/>
              <a:t>If delivery guy picks up food orders, patients have to choose meals earlier</a:t>
            </a:r>
            <a:endParaRPr/>
          </a:p>
          <a:p>
            <a:pPr indent="-381000" lvl="1" marL="914400" marR="0" rtl="0" algn="l">
              <a:lnSpc>
                <a:spcPct val="100000"/>
              </a:lnSpc>
              <a:spcBef>
                <a:spcPts val="0"/>
              </a:spcBef>
              <a:spcAft>
                <a:spcPts val="0"/>
              </a:spcAft>
              <a:buSzPts val="2400"/>
              <a:buChar char="○"/>
            </a:pPr>
            <a:r>
              <a:rPr lang="en"/>
              <a:t>If using delivery truck vs. car, we batch meals.</a:t>
            </a:r>
            <a:endParaRPr/>
          </a:p>
          <a:p>
            <a:pPr indent="-419100" lvl="0" marL="457200" marR="0" rtl="0" algn="l">
              <a:lnSpc>
                <a:spcPct val="100000"/>
              </a:lnSpc>
              <a:spcBef>
                <a:spcPts val="0"/>
              </a:spcBef>
              <a:spcAft>
                <a:spcPts val="0"/>
              </a:spcAft>
              <a:buSzPts val="3000"/>
              <a:buChar char="●"/>
            </a:pPr>
            <a:r>
              <a:rPr lang="en"/>
              <a:t>It is a mistake to consider requirements without also working in the solution space.</a:t>
            </a:r>
            <a:endParaRPr/>
          </a:p>
        </p:txBody>
      </p:sp>
      <p:sp>
        <p:nvSpPr>
          <p:cNvPr id="179" name="Google Shape;179;p2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Requirements v. Architecture</a:t>
            </a:r>
            <a:endParaRPr/>
          </a:p>
        </p:txBody>
      </p:sp>
      <p:sp>
        <p:nvSpPr>
          <p:cNvPr id="185" name="Google Shape;185;p2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Architecture reconciles requirements against the real world.</a:t>
            </a:r>
            <a:endParaRPr/>
          </a:p>
          <a:p>
            <a:pPr indent="-381000" lvl="1" marL="914400" marR="0" rtl="0" algn="l">
              <a:lnSpc>
                <a:spcPct val="100000"/>
              </a:lnSpc>
              <a:spcBef>
                <a:spcPts val="0"/>
              </a:spcBef>
              <a:spcAft>
                <a:spcPts val="0"/>
              </a:spcAft>
              <a:buSzPts val="2400"/>
              <a:buChar char="○"/>
            </a:pPr>
            <a:r>
              <a:rPr lang="en"/>
              <a:t>By analyzing, understanding, prioritizing requirements. </a:t>
            </a:r>
            <a:endParaRPr/>
          </a:p>
          <a:p>
            <a:pPr indent="-381000" lvl="1" marL="914400" marR="0" rtl="0" algn="l">
              <a:lnSpc>
                <a:spcPct val="100000"/>
              </a:lnSpc>
              <a:spcBef>
                <a:spcPts val="0"/>
              </a:spcBef>
              <a:spcAft>
                <a:spcPts val="0"/>
              </a:spcAft>
              <a:buSzPts val="2400"/>
              <a:buChar char="○"/>
            </a:pPr>
            <a:r>
              <a:rPr lang="en"/>
              <a:t>What are the implementation options?</a:t>
            </a:r>
            <a:endParaRPr/>
          </a:p>
          <a:p>
            <a:pPr indent="-381000" lvl="1" marL="914400" marR="0" rtl="0" algn="l">
              <a:lnSpc>
                <a:spcPct val="100000"/>
              </a:lnSpc>
              <a:spcBef>
                <a:spcPts val="0"/>
              </a:spcBef>
              <a:spcAft>
                <a:spcPts val="0"/>
              </a:spcAft>
              <a:buSzPts val="2400"/>
              <a:buChar char="○"/>
            </a:pPr>
            <a:r>
              <a:rPr lang="en"/>
              <a:t>What is the value of a requirement?</a:t>
            </a:r>
            <a:endParaRPr/>
          </a:p>
          <a:p>
            <a:pPr indent="-381000" lvl="1" marL="914400" marR="0" rtl="0" algn="l">
              <a:lnSpc>
                <a:spcPct val="100000"/>
              </a:lnSpc>
              <a:spcBef>
                <a:spcPts val="0"/>
              </a:spcBef>
              <a:spcAft>
                <a:spcPts val="0"/>
              </a:spcAft>
              <a:buSzPts val="2400"/>
              <a:buChar char="○"/>
            </a:pPr>
            <a:r>
              <a:rPr lang="en"/>
              <a:t>What is the cost of implementing a requirement?</a:t>
            </a:r>
            <a:endParaRPr/>
          </a:p>
          <a:p>
            <a:pPr indent="-381000" lvl="2" marL="1371600" marR="0" rtl="0" algn="l">
              <a:lnSpc>
                <a:spcPct val="100000"/>
              </a:lnSpc>
              <a:spcBef>
                <a:spcPts val="0"/>
              </a:spcBef>
              <a:spcAft>
                <a:spcPts val="0"/>
              </a:spcAft>
              <a:buSzPts val="2400"/>
              <a:buChar char="■"/>
            </a:pPr>
            <a:r>
              <a:rPr i="1" lang="en"/>
              <a:t>How</a:t>
            </a:r>
            <a:r>
              <a:rPr lang="en"/>
              <a:t> do we implement a requirement given the options in the solution space?</a:t>
            </a:r>
            <a:endParaRPr/>
          </a:p>
        </p:txBody>
      </p:sp>
      <p:sp>
        <p:nvSpPr>
          <p:cNvPr id="186" name="Google Shape;186;p2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Design</a:t>
            </a:r>
            <a:r>
              <a:rPr lang="en"/>
              <a:t> v. Architecture:</a:t>
            </a:r>
            <a:endParaRPr/>
          </a:p>
          <a:p>
            <a:pPr indent="0" lvl="0" marL="0" rtl="0">
              <a:spcBef>
                <a:spcPts val="0"/>
              </a:spcBef>
              <a:spcAft>
                <a:spcPts val="0"/>
              </a:spcAft>
              <a:buNone/>
            </a:pPr>
            <a:r>
              <a:rPr lang="en"/>
              <a:t>Hospital Food</a:t>
            </a:r>
            <a:endParaRPr/>
          </a:p>
        </p:txBody>
      </p:sp>
      <p:sp>
        <p:nvSpPr>
          <p:cNvPr id="192" name="Google Shape;192;p2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C</a:t>
            </a:r>
            <a:r>
              <a:rPr lang="en"/>
              <a:t>areful examination of infrastructure is key</a:t>
            </a:r>
            <a:endParaRPr/>
          </a:p>
          <a:p>
            <a:pPr indent="-381000" lvl="1" marL="914400" marR="0" rtl="0" algn="l">
              <a:lnSpc>
                <a:spcPct val="100000"/>
              </a:lnSpc>
              <a:spcBef>
                <a:spcPts val="0"/>
              </a:spcBef>
              <a:spcAft>
                <a:spcPts val="0"/>
              </a:spcAft>
              <a:buSzPts val="2400"/>
              <a:buChar char="○"/>
            </a:pPr>
            <a:r>
              <a:rPr lang="en"/>
              <a:t>Physical items (delivery trucks), existing software base, available language/library/OS support, 3rd party solutions </a:t>
            </a:r>
            <a:endParaRPr/>
          </a:p>
          <a:p>
            <a:pPr indent="-419100" lvl="0" marL="457200" marR="0" rtl="0" algn="l">
              <a:lnSpc>
                <a:spcPct val="100000"/>
              </a:lnSpc>
              <a:spcBef>
                <a:spcPts val="0"/>
              </a:spcBef>
              <a:spcAft>
                <a:spcPts val="0"/>
              </a:spcAft>
              <a:buSzPts val="3000"/>
              <a:buChar char="●"/>
            </a:pPr>
            <a:r>
              <a:rPr lang="en"/>
              <a:t>These are all part of the solution space.</a:t>
            </a:r>
            <a:endParaRPr/>
          </a:p>
          <a:p>
            <a:pPr indent="-381000" lvl="1" marL="914400" marR="0" rtl="0" algn="l">
              <a:lnSpc>
                <a:spcPct val="100000"/>
              </a:lnSpc>
              <a:spcBef>
                <a:spcPts val="0"/>
              </a:spcBef>
              <a:spcAft>
                <a:spcPts val="0"/>
              </a:spcAft>
              <a:buSzPts val="2400"/>
              <a:buChar char="○"/>
            </a:pPr>
            <a:r>
              <a:rPr lang="en"/>
              <a:t>In this example, we could implement a system meeting the requirements with no new software.</a:t>
            </a:r>
            <a:endParaRPr/>
          </a:p>
          <a:p>
            <a:pPr indent="-419100" lvl="0" marL="457200" rtl="0">
              <a:spcBef>
                <a:spcPts val="0"/>
              </a:spcBef>
              <a:spcAft>
                <a:spcPts val="0"/>
              </a:spcAft>
              <a:buSzPts val="3000"/>
              <a:buChar char="●"/>
            </a:pPr>
            <a:r>
              <a:rPr lang="en"/>
              <a:t>Architecture defines the interfaces and constrains the range of solutions.</a:t>
            </a:r>
            <a:endParaRPr/>
          </a:p>
          <a:p>
            <a:pPr indent="-381000" lvl="1" marL="914400" rtl="0">
              <a:spcBef>
                <a:spcPts val="0"/>
              </a:spcBef>
              <a:spcAft>
                <a:spcPts val="0"/>
              </a:spcAft>
              <a:buSzPts val="2400"/>
              <a:buChar char="○"/>
            </a:pPr>
            <a:r>
              <a:rPr lang="en"/>
              <a:t>It is not about writing code.</a:t>
            </a:r>
            <a:endParaRPr/>
          </a:p>
          <a:p>
            <a:pPr indent="-381000" lvl="1" marL="914400" rtl="0">
              <a:spcBef>
                <a:spcPts val="0"/>
              </a:spcBef>
              <a:spcAft>
                <a:spcPts val="0"/>
              </a:spcAft>
              <a:buSzPts val="2400"/>
              <a:buChar char="○"/>
            </a:pPr>
            <a:r>
              <a:rPr lang="en"/>
              <a:t>We are defining the architecture, not the class list.</a:t>
            </a:r>
            <a:endParaRPr/>
          </a:p>
        </p:txBody>
      </p:sp>
      <p:sp>
        <p:nvSpPr>
          <p:cNvPr id="193" name="Google Shape;193;p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0"/>
          <p:cNvSpPr txBox="1"/>
          <p:nvPr/>
        </p:nvSpPr>
        <p:spPr>
          <a:xfrm>
            <a:off x="943700" y="2650825"/>
            <a:ext cx="7613100" cy="1139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4800">
                <a:solidFill>
                  <a:srgbClr val="FFFFFF"/>
                </a:solidFill>
              </a:rPr>
              <a:t>What is the role of the software architect?</a:t>
            </a:r>
            <a:endParaRPr b="1" sz="4800">
              <a:solidFill>
                <a:srgbClr val="FFFFFF"/>
              </a:solidFill>
            </a:endParaRPr>
          </a:p>
        </p:txBody>
      </p:sp>
      <p:sp>
        <p:nvSpPr>
          <p:cNvPr id="57" name="Google Shape;57;p1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Design v. Architecture</a:t>
            </a:r>
            <a:endParaRPr/>
          </a:p>
        </p:txBody>
      </p:sp>
      <p:sp>
        <p:nvSpPr>
          <p:cNvPr id="199" name="Google Shape;199;p2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Is an element </a:t>
            </a:r>
            <a:r>
              <a:rPr i="1" lang="en"/>
              <a:t>architecturally significant</a:t>
            </a:r>
            <a:r>
              <a:rPr lang="en"/>
              <a:t>?</a:t>
            </a:r>
            <a:endParaRPr/>
          </a:p>
          <a:p>
            <a:pPr indent="-381000" lvl="1" marL="914400" marR="0" rtl="0" algn="l">
              <a:lnSpc>
                <a:spcPct val="100000"/>
              </a:lnSpc>
              <a:spcBef>
                <a:spcPts val="0"/>
              </a:spcBef>
              <a:spcAft>
                <a:spcPts val="0"/>
              </a:spcAft>
              <a:buSzPts val="2400"/>
              <a:buChar char="○"/>
            </a:pPr>
            <a:r>
              <a:rPr lang="en"/>
              <a:t>A concern, problem, or element is architecturally significant if it has a wide impact on the structure of the system or on its quality properties.</a:t>
            </a:r>
            <a:endParaRPr/>
          </a:p>
          <a:p>
            <a:pPr indent="-419100" lvl="0" marL="457200" marR="0" rtl="0" algn="l">
              <a:lnSpc>
                <a:spcPct val="100000"/>
              </a:lnSpc>
              <a:spcBef>
                <a:spcPts val="0"/>
              </a:spcBef>
              <a:spcAft>
                <a:spcPts val="0"/>
              </a:spcAft>
              <a:buSzPts val="3000"/>
              <a:buChar char="●"/>
            </a:pPr>
            <a:r>
              <a:rPr lang="en"/>
              <a:t>A</a:t>
            </a:r>
            <a:r>
              <a:rPr lang="en"/>
              <a:t>n architect must balance a high-level view and exploring the detail.</a:t>
            </a:r>
            <a:endParaRPr/>
          </a:p>
          <a:p>
            <a:pPr indent="-419100" lvl="0" marL="457200" marR="0" rtl="0" algn="l">
              <a:lnSpc>
                <a:spcPct val="100000"/>
              </a:lnSpc>
              <a:spcBef>
                <a:spcPts val="0"/>
              </a:spcBef>
              <a:spcAft>
                <a:spcPts val="0"/>
              </a:spcAft>
              <a:buSzPts val="3000"/>
              <a:buChar char="●"/>
            </a:pPr>
            <a:r>
              <a:rPr lang="en"/>
              <a:t>As architecture evolves, review the scope and add detail when appropriate.</a:t>
            </a:r>
            <a:endParaRPr/>
          </a:p>
          <a:p>
            <a:pPr indent="-381000" lvl="1" marL="914400" marR="0" rtl="0" algn="l">
              <a:lnSpc>
                <a:spcPct val="100000"/>
              </a:lnSpc>
              <a:spcBef>
                <a:spcPts val="0"/>
              </a:spcBef>
              <a:spcAft>
                <a:spcPts val="0"/>
              </a:spcAft>
              <a:buSzPts val="2400"/>
              <a:buChar char="○"/>
            </a:pPr>
            <a:r>
              <a:rPr lang="en"/>
              <a:t>Do not be afraid of constraining the design.</a:t>
            </a:r>
            <a:endParaRPr/>
          </a:p>
        </p:txBody>
      </p:sp>
      <p:sp>
        <p:nvSpPr>
          <p:cNvPr id="200" name="Google Shape;200;p2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The Three Peaks Model</a:t>
            </a:r>
            <a:endParaRPr/>
          </a:p>
        </p:txBody>
      </p:sp>
      <p:sp>
        <p:nvSpPr>
          <p:cNvPr id="206" name="Google Shape;206;p2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07" name="Google Shape;207;p29"/>
          <p:cNvPicPr preferRelativeResize="0"/>
          <p:nvPr/>
        </p:nvPicPr>
        <p:blipFill>
          <a:blip r:embed="rId3">
            <a:alphaModFix/>
          </a:blip>
          <a:stretch>
            <a:fillRect/>
          </a:stretch>
        </p:blipFill>
        <p:spPr>
          <a:xfrm>
            <a:off x="129125" y="1903808"/>
            <a:ext cx="8557675" cy="410034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The Three Peaks</a:t>
            </a:r>
            <a:endParaRPr/>
          </a:p>
        </p:txBody>
      </p:sp>
      <p:sp>
        <p:nvSpPr>
          <p:cNvPr id="213" name="Google Shape;213;p3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Requirements provide context for architecture definition by defining scope, functionality, and quality properties.</a:t>
            </a:r>
            <a:endParaRPr/>
          </a:p>
          <a:p>
            <a:pPr indent="-381000" lvl="1" marL="914400" marR="0" rtl="0" algn="l">
              <a:lnSpc>
                <a:spcPct val="100000"/>
              </a:lnSpc>
              <a:spcBef>
                <a:spcPts val="0"/>
              </a:spcBef>
              <a:spcAft>
                <a:spcPts val="0"/>
              </a:spcAft>
              <a:buSzPts val="2400"/>
              <a:buChar char="○"/>
            </a:pPr>
            <a:r>
              <a:rPr lang="en"/>
              <a:t>Architecture definition reveals requirement problems, helps stakeholders understand cost of meeting requirements. Allows refinement of requirements.</a:t>
            </a:r>
            <a:endParaRPr/>
          </a:p>
          <a:p>
            <a:pPr indent="-419100" lvl="0" marL="457200" marR="0" rtl="0" algn="l">
              <a:lnSpc>
                <a:spcPct val="100000"/>
              </a:lnSpc>
              <a:spcBef>
                <a:spcPts val="0"/>
              </a:spcBef>
              <a:spcAft>
                <a:spcPts val="0"/>
              </a:spcAft>
              <a:buSzPts val="3000"/>
              <a:buChar char="●"/>
            </a:pPr>
            <a:r>
              <a:rPr lang="en"/>
              <a:t>Architecture definition constricts </a:t>
            </a:r>
            <a:r>
              <a:rPr lang="en"/>
              <a:t>design</a:t>
            </a:r>
            <a:r>
              <a:rPr lang="en"/>
              <a:t>. </a:t>
            </a:r>
            <a:endParaRPr/>
          </a:p>
          <a:p>
            <a:pPr indent="-381000" lvl="1" marL="914400" marR="0" rtl="0" algn="l">
              <a:lnSpc>
                <a:spcPct val="100000"/>
              </a:lnSpc>
              <a:spcBef>
                <a:spcPts val="0"/>
              </a:spcBef>
              <a:spcAft>
                <a:spcPts val="0"/>
              </a:spcAft>
              <a:buSzPts val="2400"/>
              <a:buChar char="○"/>
            </a:pPr>
            <a:r>
              <a:rPr lang="en"/>
              <a:t>Design provides refinement to architecture.</a:t>
            </a:r>
            <a:endParaRPr/>
          </a:p>
          <a:p>
            <a:pPr indent="-381000" lvl="1" marL="914400" marR="0" rtl="0" algn="l">
              <a:lnSpc>
                <a:spcPct val="100000"/>
              </a:lnSpc>
              <a:spcBef>
                <a:spcPts val="0"/>
              </a:spcBef>
              <a:spcAft>
                <a:spcPts val="0"/>
              </a:spcAft>
              <a:buSzPts val="2400"/>
              <a:buChar char="○"/>
            </a:pPr>
            <a:r>
              <a:rPr lang="en"/>
              <a:t>Alterations to architecture further shape design.</a:t>
            </a:r>
            <a:endParaRPr/>
          </a:p>
        </p:txBody>
      </p:sp>
      <p:sp>
        <p:nvSpPr>
          <p:cNvPr id="214" name="Google Shape;214;p3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457200" y="274650"/>
            <a:ext cx="84939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Requirements or Design Information?</a:t>
            </a:r>
            <a:endParaRPr/>
          </a:p>
        </p:txBody>
      </p:sp>
      <p:sp>
        <p:nvSpPr>
          <p:cNvPr id="220" name="Google Shape;220;p31"/>
          <p:cNvSpPr txBox="1"/>
          <p:nvPr>
            <p:ph idx="1" type="body"/>
          </p:nvPr>
        </p:nvSpPr>
        <p:spPr>
          <a:xfrm>
            <a:off x="457200" y="1600200"/>
            <a:ext cx="4515600" cy="4967700"/>
          </a:xfrm>
          <a:prstGeom prst="rect">
            <a:avLst/>
          </a:prstGeom>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Clr>
                <a:schemeClr val="dk1"/>
              </a:buClr>
              <a:buSzPts val="1800"/>
              <a:buFont typeface="Arial"/>
              <a:buChar char="●"/>
            </a:pPr>
            <a:r>
              <a:rPr lang="en" sz="1800"/>
              <a:t>The patient shall never be infused with a single air bubble more than 0.5ml volume.</a:t>
            </a:r>
            <a:endParaRPr sz="1800"/>
          </a:p>
          <a:p>
            <a:pPr indent="-342900" lvl="0" marL="457200" marR="0" rtl="0" algn="l">
              <a:lnSpc>
                <a:spcPct val="100000"/>
              </a:lnSpc>
              <a:spcBef>
                <a:spcPts val="0"/>
              </a:spcBef>
              <a:spcAft>
                <a:spcPts val="0"/>
              </a:spcAft>
              <a:buClr>
                <a:schemeClr val="dk1"/>
              </a:buClr>
              <a:buSzPts val="1800"/>
              <a:buFont typeface="Arial"/>
              <a:buChar char="●"/>
            </a:pPr>
            <a:r>
              <a:rPr lang="en" sz="1800"/>
              <a:t>When a single air bubble more than 0.5ml volume is detected, the system shall stop infusion within 0.2 seconds.</a:t>
            </a:r>
            <a:endParaRPr sz="1800"/>
          </a:p>
          <a:p>
            <a:pPr indent="-342900" lvl="0" marL="457200" marR="0" rtl="0" algn="l">
              <a:lnSpc>
                <a:spcPct val="100000"/>
              </a:lnSpc>
              <a:spcBef>
                <a:spcPts val="0"/>
              </a:spcBef>
              <a:spcAft>
                <a:spcPts val="0"/>
              </a:spcAft>
              <a:buClr>
                <a:schemeClr val="dk1"/>
              </a:buClr>
              <a:buSzPts val="1800"/>
              <a:buFont typeface="Arial"/>
              <a:buChar char="●"/>
            </a:pPr>
            <a:r>
              <a:rPr lang="en" sz="1800"/>
              <a:t>When a single air bubble more than 0.5ml volume is detected, the system shall issue an air-embolism command.</a:t>
            </a:r>
            <a:endParaRPr sz="1800"/>
          </a:p>
          <a:p>
            <a:pPr indent="-342900" lvl="0" marL="457200" marR="0" rtl="0" algn="l">
              <a:lnSpc>
                <a:spcPct val="100000"/>
              </a:lnSpc>
              <a:spcBef>
                <a:spcPts val="0"/>
              </a:spcBef>
              <a:spcAft>
                <a:spcPts val="0"/>
              </a:spcAft>
              <a:buClr>
                <a:schemeClr val="dk1"/>
              </a:buClr>
              <a:buSzPts val="1800"/>
              <a:buFont typeface="Arial"/>
              <a:buChar char="●"/>
            </a:pPr>
            <a:r>
              <a:rPr lang="en" sz="1800"/>
              <a:t>The system shall always stop the piston at the bottom or top of the cylinder.</a:t>
            </a:r>
            <a:endParaRPr sz="1800"/>
          </a:p>
          <a:p>
            <a:pPr indent="-342900" lvl="0" marL="457200" marR="0" rtl="0" algn="l">
              <a:lnSpc>
                <a:spcPct val="100000"/>
              </a:lnSpc>
              <a:spcBef>
                <a:spcPts val="0"/>
              </a:spcBef>
              <a:spcAft>
                <a:spcPts val="0"/>
              </a:spcAft>
              <a:buClr>
                <a:schemeClr val="dk1"/>
              </a:buClr>
              <a:buSzPts val="1800"/>
              <a:buFont typeface="Arial"/>
              <a:buChar char="●"/>
            </a:pPr>
            <a:r>
              <a:rPr lang="en" sz="1800"/>
              <a:t>When air-embolism command is received, the system shall stop piston movement within 0.1 second.</a:t>
            </a:r>
            <a:endParaRPr sz="1800"/>
          </a:p>
        </p:txBody>
      </p:sp>
      <p:sp>
        <p:nvSpPr>
          <p:cNvPr id="221" name="Google Shape;221;p3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22" name="Google Shape;222;p31"/>
          <p:cNvPicPr preferRelativeResize="0"/>
          <p:nvPr/>
        </p:nvPicPr>
        <p:blipFill>
          <a:blip r:embed="rId3">
            <a:alphaModFix/>
          </a:blip>
          <a:stretch>
            <a:fillRect/>
          </a:stretch>
        </p:blipFill>
        <p:spPr>
          <a:xfrm>
            <a:off x="4972800" y="2277553"/>
            <a:ext cx="4132700" cy="319879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Both!</a:t>
            </a:r>
            <a:endParaRPr/>
          </a:p>
        </p:txBody>
      </p:sp>
      <p:sp>
        <p:nvSpPr>
          <p:cNvPr id="228" name="Google Shape;228;p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29" name="Google Shape;229;p32"/>
          <p:cNvPicPr preferRelativeResize="0"/>
          <p:nvPr/>
        </p:nvPicPr>
        <p:blipFill>
          <a:blip r:embed="rId3">
            <a:alphaModFix/>
          </a:blip>
          <a:stretch>
            <a:fillRect/>
          </a:stretch>
        </p:blipFill>
        <p:spPr>
          <a:xfrm>
            <a:off x="1290950" y="1581613"/>
            <a:ext cx="6562107" cy="513556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457200" y="274650"/>
            <a:ext cx="84939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Your “What” is my “How”</a:t>
            </a:r>
            <a:endParaRPr/>
          </a:p>
        </p:txBody>
      </p:sp>
      <p:sp>
        <p:nvSpPr>
          <p:cNvPr id="235" name="Google Shape;235;p33"/>
          <p:cNvSpPr txBox="1"/>
          <p:nvPr>
            <p:ph idx="1" type="body"/>
          </p:nvPr>
        </p:nvSpPr>
        <p:spPr>
          <a:xfrm>
            <a:off x="457200" y="1600200"/>
            <a:ext cx="4515600" cy="4967700"/>
          </a:xfrm>
          <a:prstGeom prst="rect">
            <a:avLst/>
          </a:prstGeom>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Clr>
                <a:schemeClr val="dk1"/>
              </a:buClr>
              <a:buSzPts val="2000"/>
              <a:buFont typeface="Arial"/>
              <a:buChar char="●"/>
            </a:pPr>
            <a:r>
              <a:rPr lang="en" sz="2000"/>
              <a:t>Systems are hierarchically architected as interacting subsystems</a:t>
            </a:r>
            <a:endParaRPr sz="2000"/>
          </a:p>
          <a:p>
            <a:pPr indent="-355600" lvl="0" marL="457200" marR="0" rtl="0" algn="l">
              <a:lnSpc>
                <a:spcPct val="100000"/>
              </a:lnSpc>
              <a:spcBef>
                <a:spcPts val="0"/>
              </a:spcBef>
              <a:spcAft>
                <a:spcPts val="0"/>
              </a:spcAft>
              <a:buSzPts val="2000"/>
              <a:buChar char="●"/>
            </a:pPr>
            <a:r>
              <a:rPr lang="en" sz="2000"/>
              <a:t>Design considerations at one level determine what happens at the next level in the hierarchy.</a:t>
            </a:r>
            <a:endParaRPr sz="2000"/>
          </a:p>
          <a:p>
            <a:pPr indent="-355600" lvl="0" marL="457200" marR="0" rtl="0" algn="l">
              <a:lnSpc>
                <a:spcPct val="100000"/>
              </a:lnSpc>
              <a:spcBef>
                <a:spcPts val="0"/>
              </a:spcBef>
              <a:spcAft>
                <a:spcPts val="0"/>
              </a:spcAft>
              <a:buSzPts val="2000"/>
              <a:buChar char="●"/>
            </a:pPr>
            <a:r>
              <a:rPr lang="en" sz="2000"/>
              <a:t>Requirements at one level are implemented as design decisions (an architecture), which imposes requirements on that architecture’s elements.</a:t>
            </a:r>
            <a:endParaRPr sz="2000"/>
          </a:p>
          <a:p>
            <a:pPr indent="-355600" lvl="0" marL="457200" marR="0" rtl="0" algn="l">
              <a:lnSpc>
                <a:spcPct val="100000"/>
              </a:lnSpc>
              <a:spcBef>
                <a:spcPts val="0"/>
              </a:spcBef>
              <a:spcAft>
                <a:spcPts val="0"/>
              </a:spcAft>
              <a:buSzPts val="2000"/>
              <a:buChar char="●"/>
            </a:pPr>
            <a:r>
              <a:rPr lang="en" sz="2000"/>
              <a:t>Requirements vs. architectural design is a matter of perspective</a:t>
            </a:r>
            <a:endParaRPr sz="2000"/>
          </a:p>
        </p:txBody>
      </p:sp>
      <p:sp>
        <p:nvSpPr>
          <p:cNvPr id="236" name="Google Shape;236;p3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37" name="Google Shape;237;p33"/>
          <p:cNvPicPr preferRelativeResize="0"/>
          <p:nvPr/>
        </p:nvPicPr>
        <p:blipFill>
          <a:blip r:embed="rId3">
            <a:alphaModFix/>
          </a:blip>
          <a:stretch>
            <a:fillRect/>
          </a:stretch>
        </p:blipFill>
        <p:spPr>
          <a:xfrm>
            <a:off x="5084700" y="2321775"/>
            <a:ext cx="3866401" cy="258263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Architecture Often Comes First</a:t>
            </a:r>
            <a:endParaRPr/>
          </a:p>
        </p:txBody>
      </p:sp>
      <p:sp>
        <p:nvSpPr>
          <p:cNvPr id="243" name="Google Shape;243;p3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May have c</a:t>
            </a:r>
            <a:r>
              <a:rPr lang="en"/>
              <a:t>andidate architectures from previous systems</a:t>
            </a:r>
            <a:endParaRPr/>
          </a:p>
          <a:p>
            <a:pPr indent="-381000" lvl="1" marL="914400" marR="0" rtl="0" algn="l">
              <a:lnSpc>
                <a:spcPct val="100000"/>
              </a:lnSpc>
              <a:spcBef>
                <a:spcPts val="0"/>
              </a:spcBef>
              <a:spcAft>
                <a:spcPts val="0"/>
              </a:spcAft>
              <a:buSzPts val="2400"/>
              <a:buChar char="○"/>
            </a:pPr>
            <a:r>
              <a:rPr lang="en"/>
              <a:t>Designer familiarity</a:t>
            </a:r>
            <a:endParaRPr/>
          </a:p>
          <a:p>
            <a:pPr indent="-381000" lvl="1" marL="914400" marR="0" rtl="0" algn="l">
              <a:lnSpc>
                <a:spcPct val="100000"/>
              </a:lnSpc>
              <a:spcBef>
                <a:spcPts val="0"/>
              </a:spcBef>
              <a:spcAft>
                <a:spcPts val="0"/>
              </a:spcAft>
              <a:buSzPts val="2400"/>
              <a:buChar char="○"/>
            </a:pPr>
            <a:r>
              <a:rPr lang="en"/>
              <a:t>Cost amortization</a:t>
            </a:r>
            <a:endParaRPr/>
          </a:p>
          <a:p>
            <a:pPr indent="-419100" lvl="0" marL="457200" marR="0" rtl="0" algn="l">
              <a:lnSpc>
                <a:spcPct val="100000"/>
              </a:lnSpc>
              <a:spcBef>
                <a:spcPts val="0"/>
              </a:spcBef>
              <a:spcAft>
                <a:spcPts val="0"/>
              </a:spcAft>
              <a:buSzPts val="3000"/>
              <a:buChar char="●"/>
            </a:pPr>
            <a:r>
              <a:rPr lang="en"/>
              <a:t>Architecture may guide requirements discovery.</a:t>
            </a:r>
            <a:endParaRPr/>
          </a:p>
          <a:p>
            <a:pPr indent="-381000" lvl="1" marL="914400" marR="0" rtl="0" algn="l">
              <a:lnSpc>
                <a:spcPct val="100000"/>
              </a:lnSpc>
              <a:spcBef>
                <a:spcPts val="0"/>
              </a:spcBef>
              <a:spcAft>
                <a:spcPts val="0"/>
              </a:spcAft>
              <a:buSzPts val="2400"/>
              <a:buChar char="○"/>
            </a:pPr>
            <a:r>
              <a:rPr lang="en"/>
              <a:t>Program families</a:t>
            </a:r>
            <a:endParaRPr/>
          </a:p>
          <a:p>
            <a:pPr indent="-381000" lvl="1" marL="914400" marR="0" rtl="0" algn="l">
              <a:lnSpc>
                <a:spcPct val="100000"/>
              </a:lnSpc>
              <a:spcBef>
                <a:spcPts val="0"/>
              </a:spcBef>
              <a:spcAft>
                <a:spcPts val="0"/>
              </a:spcAft>
              <a:buSzPts val="2400"/>
              <a:buChar char="○"/>
            </a:pPr>
            <a:r>
              <a:rPr lang="en"/>
              <a:t>Certification or criticality requirements</a:t>
            </a:r>
            <a:endParaRPr/>
          </a:p>
          <a:p>
            <a:pPr indent="-419100" lvl="0" marL="457200" marR="0" rtl="0" algn="l">
              <a:lnSpc>
                <a:spcPct val="100000"/>
              </a:lnSpc>
              <a:spcBef>
                <a:spcPts val="0"/>
              </a:spcBef>
              <a:spcAft>
                <a:spcPts val="0"/>
              </a:spcAft>
              <a:buSzPts val="3000"/>
              <a:buChar char="●"/>
            </a:pPr>
            <a:r>
              <a:rPr lang="en"/>
              <a:t>Architectural choices often restrict set of achievable system requirements.</a:t>
            </a:r>
            <a:endParaRPr/>
          </a:p>
        </p:txBody>
      </p:sp>
      <p:sp>
        <p:nvSpPr>
          <p:cNvPr id="244" name="Google Shape;244;p3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Flow is Bidirectional</a:t>
            </a:r>
            <a:endParaRPr/>
          </a:p>
        </p:txBody>
      </p:sp>
      <p:sp>
        <p:nvSpPr>
          <p:cNvPr id="250" name="Google Shape;250;p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51" name="Google Shape;251;p35"/>
          <p:cNvPicPr preferRelativeResize="0"/>
          <p:nvPr/>
        </p:nvPicPr>
        <p:blipFill>
          <a:blip r:embed="rId3">
            <a:alphaModFix/>
          </a:blip>
          <a:stretch>
            <a:fillRect/>
          </a:stretch>
        </p:blipFill>
        <p:spPr>
          <a:xfrm>
            <a:off x="498750" y="1581613"/>
            <a:ext cx="8146497" cy="513556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6"/>
          <p:cNvSpPr txBox="1"/>
          <p:nvPr/>
        </p:nvSpPr>
        <p:spPr>
          <a:xfrm>
            <a:off x="943700" y="2650825"/>
            <a:ext cx="7613100" cy="1139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4800">
                <a:solidFill>
                  <a:srgbClr val="FFFFFF"/>
                </a:solidFill>
              </a:rPr>
              <a:t>The Architecture Definition Process</a:t>
            </a:r>
            <a:endParaRPr b="1" sz="4800">
              <a:solidFill>
                <a:srgbClr val="FFFFFF"/>
              </a:solidFill>
            </a:endParaRPr>
          </a:p>
        </p:txBody>
      </p:sp>
      <p:sp>
        <p:nvSpPr>
          <p:cNvPr id="257" name="Google Shape;257;p3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Architecture Design Principles</a:t>
            </a:r>
            <a:endParaRPr/>
          </a:p>
        </p:txBody>
      </p:sp>
      <p:sp>
        <p:nvSpPr>
          <p:cNvPr id="263" name="Google Shape;263;p3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Must be driven by stakeholder concerns.</a:t>
            </a:r>
            <a:endParaRPr/>
          </a:p>
          <a:p>
            <a:pPr indent="-419100" lvl="0" marL="457200" marR="0" rtl="0" algn="l">
              <a:lnSpc>
                <a:spcPct val="100000"/>
              </a:lnSpc>
              <a:spcBef>
                <a:spcPts val="0"/>
              </a:spcBef>
              <a:spcAft>
                <a:spcPts val="0"/>
              </a:spcAft>
              <a:buSzPts val="3000"/>
              <a:buChar char="●"/>
            </a:pPr>
            <a:r>
              <a:rPr lang="en"/>
              <a:t>Must encourage communication of decisions, principles, and the solution to stakeholders.</a:t>
            </a:r>
            <a:endParaRPr/>
          </a:p>
          <a:p>
            <a:pPr indent="-419100" lvl="0" marL="457200" marR="0" rtl="0" algn="l">
              <a:lnSpc>
                <a:spcPct val="100000"/>
              </a:lnSpc>
              <a:spcBef>
                <a:spcPts val="0"/>
              </a:spcBef>
              <a:spcAft>
                <a:spcPts val="0"/>
              </a:spcAft>
              <a:buSzPts val="3000"/>
              <a:buChar char="●"/>
            </a:pPr>
            <a:r>
              <a:rPr lang="en"/>
              <a:t>Must ensure decisions are adhered to throughout the product lifecycle.</a:t>
            </a:r>
            <a:endParaRPr/>
          </a:p>
          <a:p>
            <a:pPr indent="-419100" lvl="0" marL="457200" marR="0" rtl="0" algn="l">
              <a:lnSpc>
                <a:spcPct val="100000"/>
              </a:lnSpc>
              <a:spcBef>
                <a:spcPts val="0"/>
              </a:spcBef>
              <a:spcAft>
                <a:spcPts val="0"/>
              </a:spcAft>
              <a:buSzPts val="3000"/>
              <a:buChar char="●"/>
            </a:pPr>
            <a:r>
              <a:rPr lang="en"/>
              <a:t>Must be structured into a series of steps, with clear objectives, inputs, and outputs.</a:t>
            </a:r>
            <a:endParaRPr/>
          </a:p>
        </p:txBody>
      </p:sp>
      <p:sp>
        <p:nvSpPr>
          <p:cNvPr id="264" name="Google Shape;264;p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The Role of the Architect</a:t>
            </a:r>
            <a:endParaRPr/>
          </a:p>
        </p:txBody>
      </p:sp>
      <p:sp>
        <p:nvSpPr>
          <p:cNvPr id="63" name="Google Shape;63;p1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Some write a lot of code, some hand jobs to the build and testing teams.</a:t>
            </a:r>
            <a:endParaRPr/>
          </a:p>
          <a:p>
            <a:pPr indent="-419100" lvl="0" marL="457200" marR="0" rtl="0" algn="l">
              <a:lnSpc>
                <a:spcPct val="100000"/>
              </a:lnSpc>
              <a:spcBef>
                <a:spcPts val="0"/>
              </a:spcBef>
              <a:spcAft>
                <a:spcPts val="0"/>
              </a:spcAft>
              <a:buSzPts val="3000"/>
              <a:buChar char="●"/>
            </a:pPr>
            <a:r>
              <a:rPr lang="en"/>
              <a:t>Some specialize in one area (networking, middleware, databases), others have no development background at all.</a:t>
            </a:r>
            <a:endParaRPr/>
          </a:p>
          <a:p>
            <a:pPr indent="-419100" lvl="0" marL="457200" marR="0" rtl="0" algn="l">
              <a:lnSpc>
                <a:spcPct val="100000"/>
              </a:lnSpc>
              <a:spcBef>
                <a:spcPts val="0"/>
              </a:spcBef>
              <a:spcAft>
                <a:spcPts val="0"/>
              </a:spcAft>
              <a:buSzPts val="3000"/>
              <a:buChar char="●"/>
            </a:pPr>
            <a:r>
              <a:rPr lang="en"/>
              <a:t>What does an architect </a:t>
            </a:r>
            <a:r>
              <a:rPr i="1" lang="en"/>
              <a:t>do</a:t>
            </a:r>
            <a:r>
              <a:rPr lang="en"/>
              <a:t>? </a:t>
            </a:r>
            <a:endParaRPr/>
          </a:p>
          <a:p>
            <a:pPr indent="0" lvl="0" marL="0" marR="0" rtl="0" algn="l">
              <a:lnSpc>
                <a:spcPct val="100000"/>
              </a:lnSpc>
              <a:spcBef>
                <a:spcPts val="600"/>
              </a:spcBef>
              <a:spcAft>
                <a:spcPts val="0"/>
              </a:spcAft>
              <a:buNone/>
            </a:pPr>
            <a:r>
              <a:t/>
            </a:r>
            <a:endParaRPr/>
          </a:p>
        </p:txBody>
      </p:sp>
      <p:sp>
        <p:nvSpPr>
          <p:cNvPr id="64" name="Google Shape;64;p1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Architecture Design Principles</a:t>
            </a:r>
            <a:endParaRPr/>
          </a:p>
        </p:txBody>
      </p:sp>
      <p:sp>
        <p:nvSpPr>
          <p:cNvPr id="270" name="Google Shape;270;p3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Must be pragmatic, considering time and budget.</a:t>
            </a:r>
            <a:endParaRPr/>
          </a:p>
          <a:p>
            <a:pPr indent="-419100" lvl="0" marL="457200" marR="0" rtl="0" algn="l">
              <a:lnSpc>
                <a:spcPct val="100000"/>
              </a:lnSpc>
              <a:spcBef>
                <a:spcPts val="0"/>
              </a:spcBef>
              <a:spcAft>
                <a:spcPts val="0"/>
              </a:spcAft>
              <a:buSzPts val="3000"/>
              <a:buChar char="●"/>
            </a:pPr>
            <a:r>
              <a:rPr lang="en"/>
              <a:t>Must be flexible, tailorable to your context.</a:t>
            </a:r>
            <a:endParaRPr/>
          </a:p>
          <a:p>
            <a:pPr indent="-419100" lvl="0" marL="457200" marR="0" rtl="0" algn="l">
              <a:lnSpc>
                <a:spcPct val="100000"/>
              </a:lnSpc>
              <a:spcBef>
                <a:spcPts val="0"/>
              </a:spcBef>
              <a:spcAft>
                <a:spcPts val="0"/>
              </a:spcAft>
              <a:buSzPts val="3000"/>
              <a:buChar char="●"/>
            </a:pPr>
            <a:r>
              <a:rPr lang="en"/>
              <a:t>Must be technology-neutral, not dependent on one single technology or tool.</a:t>
            </a:r>
            <a:endParaRPr/>
          </a:p>
          <a:p>
            <a:pPr indent="-419100" lvl="0" marL="457200" marR="0" rtl="0" algn="l">
              <a:lnSpc>
                <a:spcPct val="100000"/>
              </a:lnSpc>
              <a:spcBef>
                <a:spcPts val="0"/>
              </a:spcBef>
              <a:spcAft>
                <a:spcPts val="0"/>
              </a:spcAft>
              <a:buSzPts val="3000"/>
              <a:buChar char="●"/>
            </a:pPr>
            <a:r>
              <a:rPr lang="en"/>
              <a:t>Must integrate with the chosen development lifecycle.</a:t>
            </a:r>
            <a:endParaRPr/>
          </a:p>
          <a:p>
            <a:pPr indent="-419100" lvl="0" marL="457200" marR="0" rtl="0" algn="l">
              <a:lnSpc>
                <a:spcPct val="100000"/>
              </a:lnSpc>
              <a:spcBef>
                <a:spcPts val="0"/>
              </a:spcBef>
              <a:spcAft>
                <a:spcPts val="0"/>
              </a:spcAft>
              <a:buSzPts val="3000"/>
              <a:buChar char="●"/>
            </a:pPr>
            <a:r>
              <a:rPr lang="en"/>
              <a:t>Must align with software engineering best practices to integrate with existing approaches.</a:t>
            </a:r>
            <a:endParaRPr/>
          </a:p>
        </p:txBody>
      </p:sp>
      <p:sp>
        <p:nvSpPr>
          <p:cNvPr id="271" name="Google Shape;271;p3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Outcomes of the Process</a:t>
            </a:r>
            <a:endParaRPr/>
          </a:p>
        </p:txBody>
      </p:sp>
      <p:sp>
        <p:nvSpPr>
          <p:cNvPr id="277" name="Google Shape;277;p3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A sound architecture, also:</a:t>
            </a:r>
            <a:endParaRPr/>
          </a:p>
          <a:p>
            <a:pPr indent="-381000" lvl="1" marL="914400" marR="0" rtl="0" algn="l">
              <a:lnSpc>
                <a:spcPct val="100000"/>
              </a:lnSpc>
              <a:spcBef>
                <a:spcPts val="0"/>
              </a:spcBef>
              <a:spcAft>
                <a:spcPts val="0"/>
              </a:spcAft>
              <a:buSzPts val="2400"/>
              <a:buChar char="○"/>
            </a:pPr>
            <a:r>
              <a:rPr lang="en"/>
              <a:t>Clarification to requirements and other inputs.</a:t>
            </a:r>
            <a:endParaRPr/>
          </a:p>
          <a:p>
            <a:pPr indent="-381000" lvl="2" marL="1371600" marR="0" rtl="0" algn="l">
              <a:lnSpc>
                <a:spcPct val="100000"/>
              </a:lnSpc>
              <a:spcBef>
                <a:spcPts val="0"/>
              </a:spcBef>
              <a:spcAft>
                <a:spcPts val="0"/>
              </a:spcAft>
              <a:buSzPts val="2400"/>
              <a:buChar char="■"/>
            </a:pPr>
            <a:r>
              <a:rPr lang="en"/>
              <a:t>Requirements and concerns may be revised.</a:t>
            </a:r>
            <a:endParaRPr/>
          </a:p>
          <a:p>
            <a:pPr indent="-381000" lvl="1" marL="914400" marR="0" rtl="0" algn="l">
              <a:lnSpc>
                <a:spcPct val="100000"/>
              </a:lnSpc>
              <a:spcBef>
                <a:spcPts val="0"/>
              </a:spcBef>
              <a:spcAft>
                <a:spcPts val="0"/>
              </a:spcAft>
              <a:buSzPts val="2400"/>
              <a:buChar char="○"/>
            </a:pPr>
            <a:r>
              <a:rPr lang="en"/>
              <a:t>Management of stakeholders’ expectations.</a:t>
            </a:r>
            <a:endParaRPr/>
          </a:p>
          <a:p>
            <a:pPr indent="-381000" lvl="2" marL="1371600" marR="0" rtl="0" algn="l">
              <a:lnSpc>
                <a:spcPct val="100000"/>
              </a:lnSpc>
              <a:spcBef>
                <a:spcPts val="0"/>
              </a:spcBef>
              <a:spcAft>
                <a:spcPts val="0"/>
              </a:spcAft>
              <a:buSzPts val="2400"/>
              <a:buChar char="■"/>
            </a:pPr>
            <a:r>
              <a:rPr lang="en"/>
              <a:t>Explanation for compromises made.</a:t>
            </a:r>
            <a:endParaRPr/>
          </a:p>
          <a:p>
            <a:pPr indent="-381000" lvl="1" marL="914400" marR="0" rtl="0" algn="l">
              <a:lnSpc>
                <a:spcPct val="100000"/>
              </a:lnSpc>
              <a:spcBef>
                <a:spcPts val="0"/>
              </a:spcBef>
              <a:spcAft>
                <a:spcPts val="0"/>
              </a:spcAft>
              <a:buSzPts val="2400"/>
              <a:buChar char="○"/>
            </a:pPr>
            <a:r>
              <a:rPr lang="en"/>
              <a:t>Identification and evaluation of architectural options.</a:t>
            </a:r>
            <a:endParaRPr/>
          </a:p>
          <a:p>
            <a:pPr indent="-381000" lvl="2" marL="1371600" marR="0" rtl="0" algn="l">
              <a:lnSpc>
                <a:spcPct val="100000"/>
              </a:lnSpc>
              <a:spcBef>
                <a:spcPts val="0"/>
              </a:spcBef>
              <a:spcAft>
                <a:spcPts val="0"/>
              </a:spcAft>
              <a:buSzPts val="2400"/>
              <a:buChar char="■"/>
            </a:pPr>
            <a:r>
              <a:rPr lang="en"/>
              <a:t>Rationale for the choices made.</a:t>
            </a:r>
            <a:endParaRPr/>
          </a:p>
          <a:p>
            <a:pPr indent="-381000" lvl="1" marL="914400" marR="0" rtl="0" algn="l">
              <a:lnSpc>
                <a:spcPct val="100000"/>
              </a:lnSpc>
              <a:spcBef>
                <a:spcPts val="0"/>
              </a:spcBef>
              <a:spcAft>
                <a:spcPts val="0"/>
              </a:spcAft>
              <a:buSzPts val="2400"/>
              <a:buChar char="○"/>
            </a:pPr>
            <a:r>
              <a:rPr lang="en"/>
              <a:t>Description of the architecture acceptance criteria.</a:t>
            </a:r>
            <a:endParaRPr/>
          </a:p>
          <a:p>
            <a:pPr indent="-381000" lvl="2" marL="1371600" marR="0" rtl="0" algn="l">
              <a:lnSpc>
                <a:spcPct val="100000"/>
              </a:lnSpc>
              <a:spcBef>
                <a:spcPts val="0"/>
              </a:spcBef>
              <a:spcAft>
                <a:spcPts val="0"/>
              </a:spcAft>
              <a:buSzPts val="2400"/>
              <a:buChar char="■"/>
            </a:pPr>
            <a:r>
              <a:rPr lang="en"/>
              <a:t>What do stakeholders require to accept the proposed architecture?</a:t>
            </a:r>
            <a:endParaRPr/>
          </a:p>
          <a:p>
            <a:pPr indent="-381000" lvl="1" marL="914400" marR="0" rtl="0" algn="l">
              <a:lnSpc>
                <a:spcPct val="100000"/>
              </a:lnSpc>
              <a:spcBef>
                <a:spcPts val="0"/>
              </a:spcBef>
              <a:spcAft>
                <a:spcPts val="0"/>
              </a:spcAft>
              <a:buSzPts val="2400"/>
              <a:buChar char="○"/>
            </a:pPr>
            <a:r>
              <a:rPr lang="en"/>
              <a:t>Creation of a set of design inputs.</a:t>
            </a:r>
            <a:endParaRPr/>
          </a:p>
          <a:p>
            <a:pPr indent="-381000" lvl="2" marL="1371600" marR="0" rtl="0" algn="l">
              <a:lnSpc>
                <a:spcPct val="100000"/>
              </a:lnSpc>
              <a:spcBef>
                <a:spcPts val="0"/>
              </a:spcBef>
              <a:spcAft>
                <a:spcPts val="0"/>
              </a:spcAft>
              <a:buSzPts val="2400"/>
              <a:buChar char="■"/>
            </a:pPr>
            <a:r>
              <a:rPr lang="en"/>
              <a:t>Ensures detailed design conforms to architecture</a:t>
            </a:r>
            <a:endParaRPr/>
          </a:p>
        </p:txBody>
      </p:sp>
      <p:sp>
        <p:nvSpPr>
          <p:cNvPr id="278" name="Google Shape;278;p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Outline</a:t>
            </a:r>
            <a:r>
              <a:rPr lang="en"/>
              <a:t> of the Process</a:t>
            </a:r>
            <a:endParaRPr/>
          </a:p>
        </p:txBody>
      </p:sp>
      <p:sp>
        <p:nvSpPr>
          <p:cNvPr id="284" name="Google Shape;284;p4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85" name="Google Shape;285;p40"/>
          <p:cNvPicPr preferRelativeResize="0"/>
          <p:nvPr/>
        </p:nvPicPr>
        <p:blipFill>
          <a:blip r:embed="rId3">
            <a:alphaModFix/>
          </a:blip>
          <a:stretch>
            <a:fillRect/>
          </a:stretch>
        </p:blipFill>
        <p:spPr>
          <a:xfrm>
            <a:off x="2025925" y="1561300"/>
            <a:ext cx="5468149" cy="5190550"/>
          </a:xfrm>
          <a:prstGeom prst="rect">
            <a:avLst/>
          </a:prstGeom>
          <a:noFill/>
          <a:ln>
            <a:noFill/>
          </a:ln>
        </p:spPr>
      </p:pic>
      <p:sp>
        <p:nvSpPr>
          <p:cNvPr id="286" name="Google Shape;286;p40"/>
          <p:cNvSpPr/>
          <p:nvPr/>
        </p:nvSpPr>
        <p:spPr>
          <a:xfrm>
            <a:off x="5574300" y="1734700"/>
            <a:ext cx="2602200" cy="77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Clearly define the system objectives, behaviors, and boundaries.</a:t>
            </a:r>
            <a:endParaRPr/>
          </a:p>
        </p:txBody>
      </p:sp>
      <p:sp>
        <p:nvSpPr>
          <p:cNvPr id="287" name="Google Shape;287;p40"/>
          <p:cNvSpPr/>
          <p:nvPr/>
        </p:nvSpPr>
        <p:spPr>
          <a:xfrm>
            <a:off x="5574300" y="2280325"/>
            <a:ext cx="2602200" cy="77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Identify and start discussions with stakeholders.</a:t>
            </a:r>
            <a:endParaRPr/>
          </a:p>
        </p:txBody>
      </p:sp>
      <p:sp>
        <p:nvSpPr>
          <p:cNvPr id="288" name="Google Shape;288;p40"/>
          <p:cNvSpPr/>
          <p:nvPr/>
        </p:nvSpPr>
        <p:spPr>
          <a:xfrm>
            <a:off x="5574300" y="2942300"/>
            <a:ext cx="2602200" cy="77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Interview stakeholders, identify their concerns, place priorities on concerns.</a:t>
            </a:r>
            <a:endParaRPr/>
          </a:p>
        </p:txBody>
      </p:sp>
      <p:sp>
        <p:nvSpPr>
          <p:cNvPr id="289" name="Google Shape;289;p40"/>
          <p:cNvSpPr/>
          <p:nvPr/>
        </p:nvSpPr>
        <p:spPr>
          <a:xfrm>
            <a:off x="1204825" y="5292025"/>
            <a:ext cx="2602200" cy="77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Create the architecture.</a:t>
            </a:r>
            <a:endParaRPr/>
          </a:p>
        </p:txBody>
      </p:sp>
      <p:sp>
        <p:nvSpPr>
          <p:cNvPr id="290" name="Google Shape;290;p40"/>
          <p:cNvSpPr/>
          <p:nvPr/>
        </p:nvSpPr>
        <p:spPr>
          <a:xfrm>
            <a:off x="1285775" y="5849175"/>
            <a:ext cx="2602200" cy="77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(optional) Create a working, incomplete prototype to illustrate correctness.</a:t>
            </a:r>
            <a:endParaRPr/>
          </a:p>
        </p:txBody>
      </p:sp>
      <p:sp>
        <p:nvSpPr>
          <p:cNvPr id="291" name="Google Shape;291;p40"/>
          <p:cNvSpPr/>
          <p:nvPr/>
        </p:nvSpPr>
        <p:spPr>
          <a:xfrm>
            <a:off x="3887975" y="2012300"/>
            <a:ext cx="3536700" cy="2451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b="1"/>
          </a:p>
          <a:p>
            <a:pPr indent="0" lvl="0" marL="0">
              <a:spcBef>
                <a:spcPts val="0"/>
              </a:spcBef>
              <a:spcAft>
                <a:spcPts val="0"/>
              </a:spcAft>
              <a:buNone/>
            </a:pPr>
            <a:r>
              <a:t/>
            </a:r>
            <a:endParaRPr b="1"/>
          </a:p>
          <a:p>
            <a:pPr indent="0" lvl="0" marL="0">
              <a:spcBef>
                <a:spcPts val="0"/>
              </a:spcBef>
              <a:spcAft>
                <a:spcPts val="0"/>
              </a:spcAft>
              <a:buNone/>
            </a:pPr>
            <a:r>
              <a:t/>
            </a:r>
            <a:endParaRPr b="1" sz="1800"/>
          </a:p>
          <a:p>
            <a:pPr indent="457200" lvl="0" marL="914400">
              <a:spcBef>
                <a:spcPts val="0"/>
              </a:spcBef>
              <a:spcAft>
                <a:spcPts val="0"/>
              </a:spcAft>
              <a:buNone/>
            </a:pPr>
            <a:r>
              <a:rPr b="1" lang="en" sz="1800"/>
              <a:t>Is this really a </a:t>
            </a:r>
            <a:endParaRPr b="1" sz="1800"/>
          </a:p>
          <a:p>
            <a:pPr indent="457200" lvl="0" marL="914400">
              <a:spcBef>
                <a:spcPts val="0"/>
              </a:spcBef>
              <a:spcAft>
                <a:spcPts val="0"/>
              </a:spcAft>
              <a:buNone/>
            </a:pPr>
            <a:r>
              <a:rPr b="1" lang="en" sz="1800"/>
              <a:t>linear process?</a:t>
            </a:r>
            <a:endParaRPr b="1"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86"/>
                                        </p:tgtEl>
                                      </p:cBhvr>
                                    </p:animEffect>
                                    <p:set>
                                      <p:cBhvr>
                                        <p:cTn dur="1" fill="hold">
                                          <p:stCondLst>
                                            <p:cond delay="0"/>
                                          </p:stCondLst>
                                        </p:cTn>
                                        <p:tgtEl>
                                          <p:spTgt spid="28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
                                        <p:tgtEl>
                                          <p:spTgt spid="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87"/>
                                        </p:tgtEl>
                                      </p:cBhvr>
                                    </p:animEffect>
                                    <p:set>
                                      <p:cBhvr>
                                        <p:cTn dur="1" fill="hold">
                                          <p:stCondLst>
                                            <p:cond delay="0"/>
                                          </p:stCondLst>
                                        </p:cTn>
                                        <p:tgtEl>
                                          <p:spTgt spid="28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88"/>
                                        </p:tgtEl>
                                      </p:cBhvr>
                                    </p:animEffect>
                                    <p:set>
                                      <p:cBhvr>
                                        <p:cTn dur="1" fill="hold">
                                          <p:stCondLst>
                                            <p:cond delay="0"/>
                                          </p:stCondLst>
                                        </p:cTn>
                                        <p:tgtEl>
                                          <p:spTgt spid="28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
                                        <p:tgtEl>
                                          <p:spTgt spid="2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89"/>
                                        </p:tgtEl>
                                      </p:cBhvr>
                                    </p:animEffect>
                                    <p:set>
                                      <p:cBhvr>
                                        <p:cTn dur="1" fill="hold">
                                          <p:stCondLst>
                                            <p:cond delay="0"/>
                                          </p:stCondLst>
                                        </p:cTn>
                                        <p:tgtEl>
                                          <p:spTgt spid="28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
                                        <p:tgtEl>
                                          <p:spTgt spid="2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90"/>
                                        </p:tgtEl>
                                      </p:cBhvr>
                                    </p:animEffect>
                                    <p:set>
                                      <p:cBhvr>
                                        <p:cTn dur="1" fill="hold">
                                          <p:stCondLst>
                                            <p:cond delay="0"/>
                                          </p:stCondLst>
                                        </p:cTn>
                                        <p:tgtEl>
                                          <p:spTgt spid="29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
                                        <p:tgtEl>
                                          <p:spTgt spid="2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Define Initial Scope and Context</a:t>
            </a:r>
            <a:endParaRPr/>
          </a:p>
        </p:txBody>
      </p:sp>
      <p:sp>
        <p:nvSpPr>
          <p:cNvPr id="297" name="Google Shape;297;p4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b="1" lang="en"/>
              <a:t>Aims:</a:t>
            </a:r>
            <a:r>
              <a:rPr lang="en"/>
              <a:t> Define boundaries of behavior and responsibilities and the system context.</a:t>
            </a:r>
            <a:endParaRPr/>
          </a:p>
          <a:p>
            <a:pPr indent="-419100" lvl="0" marL="457200" rtl="0">
              <a:spcBef>
                <a:spcPts val="0"/>
              </a:spcBef>
              <a:spcAft>
                <a:spcPts val="0"/>
              </a:spcAft>
              <a:buSzPts val="3000"/>
              <a:buChar char="●"/>
            </a:pPr>
            <a:r>
              <a:rPr b="1" lang="en"/>
              <a:t>Inputs: </a:t>
            </a:r>
            <a:r>
              <a:rPr lang="en"/>
              <a:t>Client needs, organizational strategy, IT architecture.</a:t>
            </a:r>
            <a:endParaRPr/>
          </a:p>
          <a:p>
            <a:pPr indent="-419100" lvl="0" marL="457200" rtl="0">
              <a:spcBef>
                <a:spcPts val="0"/>
              </a:spcBef>
              <a:spcAft>
                <a:spcPts val="0"/>
              </a:spcAft>
              <a:buSzPts val="3000"/>
              <a:buChar char="●"/>
            </a:pPr>
            <a:r>
              <a:rPr b="1" lang="en"/>
              <a:t>Outputs: </a:t>
            </a:r>
            <a:r>
              <a:rPr lang="en"/>
              <a:t>List of goals, list of exclusions, system context definition.</a:t>
            </a:r>
            <a:endParaRPr/>
          </a:p>
        </p:txBody>
      </p:sp>
      <p:sp>
        <p:nvSpPr>
          <p:cNvPr id="298" name="Google Shape;298;p4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Engage the Stakeholders</a:t>
            </a:r>
            <a:endParaRPr/>
          </a:p>
        </p:txBody>
      </p:sp>
      <p:sp>
        <p:nvSpPr>
          <p:cNvPr id="304" name="Google Shape;304;p4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b="1" lang="en"/>
              <a:t>Aims:</a:t>
            </a:r>
            <a:r>
              <a:rPr lang="en"/>
              <a:t> Identify the key stakeholders, begin initial discussions of their concerns.</a:t>
            </a:r>
            <a:endParaRPr/>
          </a:p>
          <a:p>
            <a:pPr indent="-419100" lvl="0" marL="457200" rtl="0">
              <a:spcBef>
                <a:spcPts val="0"/>
              </a:spcBef>
              <a:spcAft>
                <a:spcPts val="0"/>
              </a:spcAft>
              <a:buSzPts val="3000"/>
              <a:buChar char="●"/>
            </a:pPr>
            <a:r>
              <a:rPr b="1" lang="en"/>
              <a:t>Inputs: </a:t>
            </a:r>
            <a:r>
              <a:rPr lang="en"/>
              <a:t>Initial </a:t>
            </a:r>
            <a:r>
              <a:rPr lang="en"/>
              <a:t>scope and context, organizational structure.</a:t>
            </a:r>
            <a:endParaRPr/>
          </a:p>
          <a:p>
            <a:pPr indent="-419100" lvl="0" marL="457200" rtl="0">
              <a:spcBef>
                <a:spcPts val="0"/>
              </a:spcBef>
              <a:spcAft>
                <a:spcPts val="0"/>
              </a:spcAft>
              <a:buSzPts val="3000"/>
              <a:buChar char="●"/>
            </a:pPr>
            <a:r>
              <a:rPr b="1" lang="en"/>
              <a:t>Outputs: </a:t>
            </a:r>
            <a:r>
              <a:rPr lang="en"/>
              <a:t>Defined list of stakeholder groups, people who will represent each group.</a:t>
            </a:r>
            <a:endParaRPr/>
          </a:p>
        </p:txBody>
      </p:sp>
      <p:sp>
        <p:nvSpPr>
          <p:cNvPr id="305" name="Google Shape;305;p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Capture First-Cut Concerns</a:t>
            </a:r>
            <a:endParaRPr/>
          </a:p>
        </p:txBody>
      </p:sp>
      <p:sp>
        <p:nvSpPr>
          <p:cNvPr id="311" name="Google Shape;311;p4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b="1" lang="en"/>
              <a:t>Aims:</a:t>
            </a:r>
            <a:r>
              <a:rPr lang="en"/>
              <a:t> Clearly understand and prioritize the concerns that each stakeholder group has.</a:t>
            </a:r>
            <a:endParaRPr/>
          </a:p>
          <a:p>
            <a:pPr indent="-419100" lvl="0" marL="457200" rtl="0">
              <a:spcBef>
                <a:spcPts val="0"/>
              </a:spcBef>
              <a:spcAft>
                <a:spcPts val="0"/>
              </a:spcAft>
              <a:buSzPts val="3000"/>
              <a:buChar char="●"/>
            </a:pPr>
            <a:r>
              <a:rPr b="1" lang="en"/>
              <a:t>Inputs: </a:t>
            </a:r>
            <a:r>
              <a:rPr lang="en"/>
              <a:t>Initial scope and context, stakeholder list.</a:t>
            </a:r>
            <a:endParaRPr/>
          </a:p>
          <a:p>
            <a:pPr indent="-419100" lvl="0" marL="457200" rtl="0">
              <a:spcBef>
                <a:spcPts val="0"/>
              </a:spcBef>
              <a:spcAft>
                <a:spcPts val="0"/>
              </a:spcAft>
              <a:buSzPts val="3000"/>
              <a:buChar char="●"/>
            </a:pPr>
            <a:r>
              <a:rPr b="1" lang="en"/>
              <a:t>Outputs: </a:t>
            </a:r>
            <a:r>
              <a:rPr lang="en"/>
              <a:t>Initial definition of the prioritized concerns for each stakeholder group.</a:t>
            </a:r>
            <a:endParaRPr/>
          </a:p>
        </p:txBody>
      </p:sp>
      <p:sp>
        <p:nvSpPr>
          <p:cNvPr id="312" name="Google Shape;312;p4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4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Architecture Definition</a:t>
            </a:r>
            <a:endParaRPr/>
          </a:p>
        </p:txBody>
      </p:sp>
      <p:sp>
        <p:nvSpPr>
          <p:cNvPr id="318" name="Google Shape;318;p4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319" name="Google Shape;319;p44"/>
          <p:cNvPicPr preferRelativeResize="0"/>
          <p:nvPr/>
        </p:nvPicPr>
        <p:blipFill>
          <a:blip r:embed="rId3">
            <a:alphaModFix/>
          </a:blip>
          <a:stretch>
            <a:fillRect/>
          </a:stretch>
        </p:blipFill>
        <p:spPr>
          <a:xfrm>
            <a:off x="2377713" y="1639438"/>
            <a:ext cx="4388572" cy="5135563"/>
          </a:xfrm>
          <a:prstGeom prst="rect">
            <a:avLst/>
          </a:prstGeom>
          <a:noFill/>
          <a:ln>
            <a:noFill/>
          </a:ln>
        </p:spPr>
      </p:pic>
      <p:sp>
        <p:nvSpPr>
          <p:cNvPr id="320" name="Google Shape;320;p44"/>
          <p:cNvSpPr/>
          <p:nvPr/>
        </p:nvSpPr>
        <p:spPr>
          <a:xfrm>
            <a:off x="457200" y="1827250"/>
            <a:ext cx="1971300" cy="67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Assess, validate, and refine initial inputs.</a:t>
            </a:r>
            <a:endParaRPr/>
          </a:p>
        </p:txBody>
      </p:sp>
      <p:sp>
        <p:nvSpPr>
          <p:cNvPr id="321" name="Google Shape;321;p44"/>
          <p:cNvSpPr/>
          <p:nvPr/>
        </p:nvSpPr>
        <p:spPr>
          <a:xfrm>
            <a:off x="457200" y="2502250"/>
            <a:ext cx="1971300" cy="67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solidFill>
                  <a:schemeClr val="dk1"/>
                </a:solidFill>
              </a:rPr>
              <a:t>Identify scenarios that illustrate the requirements.</a:t>
            </a:r>
            <a:endParaRPr/>
          </a:p>
        </p:txBody>
      </p:sp>
      <p:sp>
        <p:nvSpPr>
          <p:cNvPr id="322" name="Google Shape;322;p44"/>
          <p:cNvSpPr/>
          <p:nvPr/>
        </p:nvSpPr>
        <p:spPr>
          <a:xfrm>
            <a:off x="457200" y="3177250"/>
            <a:ext cx="1971300" cy="67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solidFill>
                  <a:schemeClr val="dk1"/>
                </a:solidFill>
              </a:rPr>
              <a:t>Identify proven architectural styles that fit the problem.</a:t>
            </a:r>
            <a:endParaRPr/>
          </a:p>
        </p:txBody>
      </p:sp>
      <p:sp>
        <p:nvSpPr>
          <p:cNvPr id="323" name="Google Shape;323;p44"/>
          <p:cNvSpPr/>
          <p:nvPr/>
        </p:nvSpPr>
        <p:spPr>
          <a:xfrm>
            <a:off x="457200" y="3869725"/>
            <a:ext cx="1971300" cy="67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solidFill>
                  <a:schemeClr val="dk1"/>
                </a:solidFill>
              </a:rPr>
              <a:t>Create a draft architecture that can be refined.</a:t>
            </a:r>
            <a:endParaRPr/>
          </a:p>
        </p:txBody>
      </p:sp>
      <p:sp>
        <p:nvSpPr>
          <p:cNvPr id="324" name="Google Shape;324;p44"/>
          <p:cNvSpPr/>
          <p:nvPr/>
        </p:nvSpPr>
        <p:spPr>
          <a:xfrm>
            <a:off x="457200" y="4527250"/>
            <a:ext cx="1971300" cy="67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solidFill>
                  <a:schemeClr val="dk1"/>
                </a:solidFill>
              </a:rPr>
              <a:t>Explore possibilities and make key decisions.</a:t>
            </a:r>
            <a:endParaRPr/>
          </a:p>
        </p:txBody>
      </p:sp>
      <p:sp>
        <p:nvSpPr>
          <p:cNvPr id="325" name="Google Shape;325;p44"/>
          <p:cNvSpPr/>
          <p:nvPr/>
        </p:nvSpPr>
        <p:spPr>
          <a:xfrm>
            <a:off x="457200" y="5202250"/>
            <a:ext cx="1971300" cy="67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solidFill>
                  <a:schemeClr val="dk1"/>
                </a:solidFill>
              </a:rPr>
              <a:t>Work with stakeholders to assess the draft.</a:t>
            </a:r>
            <a:endParaRPr/>
          </a:p>
        </p:txBody>
      </p:sp>
      <p:sp>
        <p:nvSpPr>
          <p:cNvPr id="326" name="Google Shape;326;p44"/>
          <p:cNvSpPr/>
          <p:nvPr/>
        </p:nvSpPr>
        <p:spPr>
          <a:xfrm>
            <a:off x="4414475" y="3515825"/>
            <a:ext cx="1971300" cy="67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solidFill>
                  <a:schemeClr val="dk1"/>
                </a:solidFill>
              </a:rPr>
              <a:t>Alter the architecture based on stakeholder feedback</a:t>
            </a:r>
            <a:endParaRPr/>
          </a:p>
        </p:txBody>
      </p:sp>
      <p:sp>
        <p:nvSpPr>
          <p:cNvPr id="327" name="Google Shape;327;p44"/>
          <p:cNvSpPr/>
          <p:nvPr/>
        </p:nvSpPr>
        <p:spPr>
          <a:xfrm>
            <a:off x="6385775" y="3515825"/>
            <a:ext cx="1971300" cy="87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solidFill>
                  <a:schemeClr val="dk1"/>
                </a:solidFill>
              </a:rPr>
              <a:t>See if requirements need to change based on architecture changes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20"/>
                                        </p:tgtEl>
                                      </p:cBhvr>
                                    </p:animEffect>
                                    <p:set>
                                      <p:cBhvr>
                                        <p:cTn dur="1" fill="hold">
                                          <p:stCondLst>
                                            <p:cond delay="0"/>
                                          </p:stCondLst>
                                        </p:cTn>
                                        <p:tgtEl>
                                          <p:spTgt spid="32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21"/>
                                        </p:tgtEl>
                                      </p:cBhvr>
                                    </p:animEffect>
                                    <p:set>
                                      <p:cBhvr>
                                        <p:cTn dur="1" fill="hold">
                                          <p:stCondLst>
                                            <p:cond delay="0"/>
                                          </p:stCondLst>
                                        </p:cTn>
                                        <p:tgtEl>
                                          <p:spTgt spid="32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
                                        <p:tgtEl>
                                          <p:spTgt spid="3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22"/>
                                        </p:tgtEl>
                                      </p:cBhvr>
                                    </p:animEffect>
                                    <p:set>
                                      <p:cBhvr>
                                        <p:cTn dur="1" fill="hold">
                                          <p:stCondLst>
                                            <p:cond delay="0"/>
                                          </p:stCondLst>
                                        </p:cTn>
                                        <p:tgtEl>
                                          <p:spTgt spid="32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23"/>
                                        </p:tgtEl>
                                      </p:cBhvr>
                                    </p:animEffect>
                                    <p:set>
                                      <p:cBhvr>
                                        <p:cTn dur="1" fill="hold">
                                          <p:stCondLst>
                                            <p:cond delay="0"/>
                                          </p:stCondLst>
                                        </p:cTn>
                                        <p:tgtEl>
                                          <p:spTgt spid="32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
                                        <p:tgtEl>
                                          <p:spTgt spid="3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24"/>
                                        </p:tgtEl>
                                      </p:cBhvr>
                                    </p:animEffect>
                                    <p:set>
                                      <p:cBhvr>
                                        <p:cTn dur="1" fill="hold">
                                          <p:stCondLst>
                                            <p:cond delay="0"/>
                                          </p:stCondLst>
                                        </p:cTn>
                                        <p:tgtEl>
                                          <p:spTgt spid="32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
                                        <p:tgtEl>
                                          <p:spTgt spid="3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25"/>
                                        </p:tgtEl>
                                      </p:cBhvr>
                                    </p:animEffect>
                                    <p:set>
                                      <p:cBhvr>
                                        <p:cTn dur="1" fill="hold">
                                          <p:stCondLst>
                                            <p:cond delay="0"/>
                                          </p:stCondLst>
                                        </p:cTn>
                                        <p:tgtEl>
                                          <p:spTgt spid="32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
                                        <p:tgtEl>
                                          <p:spTgt spid="3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26"/>
                                        </p:tgtEl>
                                      </p:cBhvr>
                                    </p:animEffect>
                                    <p:set>
                                      <p:cBhvr>
                                        <p:cTn dur="1" fill="hold">
                                          <p:stCondLst>
                                            <p:cond delay="0"/>
                                          </p:stCondLst>
                                        </p:cTn>
                                        <p:tgtEl>
                                          <p:spTgt spid="32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
                                        <p:tgtEl>
                                          <p:spTgt spid="3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4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Consolidate</a:t>
            </a:r>
            <a:r>
              <a:rPr lang="en"/>
              <a:t> the Inputs</a:t>
            </a:r>
            <a:endParaRPr/>
          </a:p>
        </p:txBody>
      </p:sp>
      <p:sp>
        <p:nvSpPr>
          <p:cNvPr id="333" name="Google Shape;333;p4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b="1" lang="en"/>
              <a:t>Aims:</a:t>
            </a:r>
            <a:r>
              <a:rPr lang="en"/>
              <a:t> </a:t>
            </a:r>
            <a:r>
              <a:rPr lang="en"/>
              <a:t>To understand, validate, and refine the initial inputs.</a:t>
            </a:r>
            <a:endParaRPr/>
          </a:p>
          <a:p>
            <a:pPr indent="-419100" lvl="0" marL="457200" rtl="0">
              <a:spcBef>
                <a:spcPts val="0"/>
              </a:spcBef>
              <a:spcAft>
                <a:spcPts val="0"/>
              </a:spcAft>
              <a:buSzPts val="3000"/>
              <a:buChar char="●"/>
            </a:pPr>
            <a:r>
              <a:rPr b="1" lang="en"/>
              <a:t>Inputs: </a:t>
            </a:r>
            <a:r>
              <a:rPr lang="en"/>
              <a:t>Scope and context, stakeholder concerns</a:t>
            </a:r>
            <a:endParaRPr/>
          </a:p>
          <a:p>
            <a:pPr indent="-419100" lvl="0" marL="457200" rtl="0">
              <a:spcBef>
                <a:spcPts val="0"/>
              </a:spcBef>
              <a:spcAft>
                <a:spcPts val="0"/>
              </a:spcAft>
              <a:buSzPts val="3000"/>
              <a:buChar char="●"/>
            </a:pPr>
            <a:r>
              <a:rPr b="1" lang="en"/>
              <a:t>Activities:</a:t>
            </a:r>
            <a:r>
              <a:rPr lang="en"/>
              <a:t> Take the inputs, resolve inconsistencies, answer open questions, and produce a baseline.</a:t>
            </a:r>
            <a:endParaRPr/>
          </a:p>
          <a:p>
            <a:pPr indent="-419100" lvl="0" marL="457200" rtl="0">
              <a:spcBef>
                <a:spcPts val="0"/>
              </a:spcBef>
              <a:spcAft>
                <a:spcPts val="0"/>
              </a:spcAft>
              <a:buSzPts val="3000"/>
              <a:buChar char="●"/>
            </a:pPr>
            <a:r>
              <a:rPr b="1" lang="en"/>
              <a:t>Outputs: </a:t>
            </a:r>
            <a:r>
              <a:rPr lang="en"/>
              <a:t>Refined inputs</a:t>
            </a:r>
            <a:endParaRPr/>
          </a:p>
        </p:txBody>
      </p:sp>
      <p:sp>
        <p:nvSpPr>
          <p:cNvPr id="334" name="Google Shape;334;p4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4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Identify Scenarios</a:t>
            </a:r>
            <a:endParaRPr/>
          </a:p>
        </p:txBody>
      </p:sp>
      <p:sp>
        <p:nvSpPr>
          <p:cNvPr id="340" name="Google Shape;340;p4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b="1" lang="en"/>
              <a:t>Aims:</a:t>
            </a:r>
            <a:r>
              <a:rPr lang="en"/>
              <a:t> </a:t>
            </a:r>
            <a:r>
              <a:rPr lang="en"/>
              <a:t>To identify a set of scenarios that illustrate the system’s requirements.</a:t>
            </a:r>
            <a:endParaRPr/>
          </a:p>
          <a:p>
            <a:pPr indent="-419100" lvl="0" marL="457200" rtl="0">
              <a:spcBef>
                <a:spcPts val="0"/>
              </a:spcBef>
              <a:spcAft>
                <a:spcPts val="0"/>
              </a:spcAft>
              <a:buSzPts val="3000"/>
              <a:buChar char="●"/>
            </a:pPr>
            <a:r>
              <a:rPr b="1" lang="en"/>
              <a:t>Inputs: </a:t>
            </a:r>
            <a:r>
              <a:rPr lang="en"/>
              <a:t>Consolidated inputs.</a:t>
            </a:r>
            <a:endParaRPr/>
          </a:p>
          <a:p>
            <a:pPr indent="-419100" lvl="0" marL="457200" rtl="0">
              <a:spcBef>
                <a:spcPts val="0"/>
              </a:spcBef>
              <a:spcAft>
                <a:spcPts val="0"/>
              </a:spcAft>
              <a:buSzPts val="3000"/>
              <a:buChar char="●"/>
            </a:pPr>
            <a:r>
              <a:rPr b="1" lang="en"/>
              <a:t>Activities:</a:t>
            </a:r>
            <a:r>
              <a:rPr lang="en"/>
              <a:t> </a:t>
            </a:r>
            <a:r>
              <a:rPr lang="en"/>
              <a:t>Produce scenarios that characterize the most important attributes required of the architecture, that can be used to evaluate a proposed architecture. </a:t>
            </a:r>
            <a:endParaRPr/>
          </a:p>
          <a:p>
            <a:pPr indent="-419100" lvl="0" marL="457200" rtl="0">
              <a:spcBef>
                <a:spcPts val="0"/>
              </a:spcBef>
              <a:spcAft>
                <a:spcPts val="0"/>
              </a:spcAft>
              <a:buSzPts val="3000"/>
              <a:buChar char="●"/>
            </a:pPr>
            <a:r>
              <a:rPr b="1" lang="en"/>
              <a:t>Outputs: </a:t>
            </a:r>
            <a:r>
              <a:rPr lang="en"/>
              <a:t>Architectural scenarios.</a:t>
            </a:r>
            <a:endParaRPr/>
          </a:p>
        </p:txBody>
      </p:sp>
      <p:sp>
        <p:nvSpPr>
          <p:cNvPr id="341" name="Google Shape;341;p4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4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Identify Relevant Styles</a:t>
            </a:r>
            <a:endParaRPr/>
          </a:p>
        </p:txBody>
      </p:sp>
      <p:sp>
        <p:nvSpPr>
          <p:cNvPr id="347" name="Google Shape;347;p4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b="1" lang="en"/>
              <a:t>Aims:</a:t>
            </a:r>
            <a:r>
              <a:rPr lang="en"/>
              <a:t> </a:t>
            </a:r>
            <a:r>
              <a:rPr lang="en"/>
              <a:t>To identify proven architectural styles that could be used as a basis for the system.</a:t>
            </a:r>
            <a:endParaRPr/>
          </a:p>
          <a:p>
            <a:pPr indent="-419100" lvl="0" marL="457200" rtl="0">
              <a:spcBef>
                <a:spcPts val="0"/>
              </a:spcBef>
              <a:spcAft>
                <a:spcPts val="0"/>
              </a:spcAft>
              <a:buSzPts val="3000"/>
              <a:buChar char="●"/>
            </a:pPr>
            <a:r>
              <a:rPr b="1" lang="en"/>
              <a:t>Inputs: </a:t>
            </a:r>
            <a:r>
              <a:rPr lang="en"/>
              <a:t>Consolidated inputs, scenarios.</a:t>
            </a:r>
            <a:endParaRPr/>
          </a:p>
          <a:p>
            <a:pPr indent="-419100" lvl="0" marL="457200" rtl="0">
              <a:spcBef>
                <a:spcPts val="0"/>
              </a:spcBef>
              <a:spcAft>
                <a:spcPts val="0"/>
              </a:spcAft>
              <a:buSzPts val="3000"/>
              <a:buChar char="●"/>
            </a:pPr>
            <a:r>
              <a:rPr b="1" lang="en"/>
              <a:t>Activities:</a:t>
            </a:r>
            <a:r>
              <a:rPr lang="en"/>
              <a:t> </a:t>
            </a:r>
            <a:r>
              <a:rPr lang="en"/>
              <a:t>Review existing catalogs of architectural styles, and consider system organizations that have worked before. Identify those that appear to be relevant.</a:t>
            </a:r>
            <a:endParaRPr/>
          </a:p>
          <a:p>
            <a:pPr indent="-419100" lvl="0" marL="457200" rtl="0">
              <a:spcBef>
                <a:spcPts val="0"/>
              </a:spcBef>
              <a:spcAft>
                <a:spcPts val="0"/>
              </a:spcAft>
              <a:buSzPts val="3000"/>
              <a:buChar char="●"/>
            </a:pPr>
            <a:r>
              <a:rPr b="1" lang="en"/>
              <a:t>Outputs: </a:t>
            </a:r>
            <a:r>
              <a:rPr lang="en"/>
              <a:t>Architectural styles to consider.</a:t>
            </a:r>
            <a:endParaRPr/>
          </a:p>
        </p:txBody>
      </p:sp>
      <p:sp>
        <p:nvSpPr>
          <p:cNvPr id="348" name="Google Shape;348;p4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Today’s Class</a:t>
            </a:r>
            <a:endParaRPr/>
          </a:p>
        </p:txBody>
      </p:sp>
      <p:sp>
        <p:nvSpPr>
          <p:cNvPr id="70" name="Google Shape;70;p1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Discuss the architecture definition process.</a:t>
            </a:r>
            <a:endParaRPr/>
          </a:p>
          <a:p>
            <a:pPr indent="-381000" lvl="1" marL="914400" marR="0" rtl="0" algn="l">
              <a:lnSpc>
                <a:spcPct val="100000"/>
              </a:lnSpc>
              <a:spcBef>
                <a:spcPts val="0"/>
              </a:spcBef>
              <a:spcAft>
                <a:spcPts val="0"/>
              </a:spcAft>
              <a:buSzPts val="2400"/>
              <a:buChar char="○"/>
            </a:pPr>
            <a:r>
              <a:rPr lang="en"/>
              <a:t>How we discover the system architecture.</a:t>
            </a:r>
            <a:endParaRPr/>
          </a:p>
          <a:p>
            <a:pPr indent="-419100" lvl="0" marL="457200" marR="0" rtl="0" algn="l">
              <a:lnSpc>
                <a:spcPct val="100000"/>
              </a:lnSpc>
              <a:spcBef>
                <a:spcPts val="0"/>
              </a:spcBef>
              <a:spcAft>
                <a:spcPts val="0"/>
              </a:spcAft>
              <a:buSzPts val="3000"/>
              <a:buChar char="●"/>
            </a:pPr>
            <a:r>
              <a:rPr lang="en"/>
              <a:t>Explain the relationship between “architecture”, “design”, and “requirements”.</a:t>
            </a:r>
            <a:endParaRPr/>
          </a:p>
          <a:p>
            <a:pPr indent="-381000" lvl="1" marL="914400" marR="0" rtl="0" algn="l">
              <a:lnSpc>
                <a:spcPct val="100000"/>
              </a:lnSpc>
              <a:spcBef>
                <a:spcPts val="0"/>
              </a:spcBef>
              <a:spcAft>
                <a:spcPts val="0"/>
              </a:spcAft>
              <a:buSzPts val="2400"/>
              <a:buChar char="○"/>
            </a:pPr>
            <a:r>
              <a:rPr lang="en"/>
              <a:t>Your “what” is my “how”.</a:t>
            </a:r>
            <a:endParaRPr/>
          </a:p>
          <a:p>
            <a:pPr indent="-419100" lvl="0" marL="457200" marR="0" rtl="0" algn="l">
              <a:lnSpc>
                <a:spcPct val="100000"/>
              </a:lnSpc>
              <a:spcBef>
                <a:spcPts val="0"/>
              </a:spcBef>
              <a:spcAft>
                <a:spcPts val="0"/>
              </a:spcAft>
              <a:buSzPts val="3000"/>
              <a:buChar char="●"/>
            </a:pPr>
            <a:r>
              <a:rPr lang="en"/>
              <a:t>Define the role of the software architect.</a:t>
            </a:r>
            <a:endParaRPr/>
          </a:p>
          <a:p>
            <a:pPr indent="0" lvl="0" marL="0" marR="0" rtl="0" algn="l">
              <a:lnSpc>
                <a:spcPct val="100000"/>
              </a:lnSpc>
              <a:spcBef>
                <a:spcPts val="600"/>
              </a:spcBef>
              <a:spcAft>
                <a:spcPts val="0"/>
              </a:spcAft>
              <a:buNone/>
            </a:pPr>
            <a:r>
              <a:t/>
            </a:r>
            <a:endParaRPr/>
          </a:p>
        </p:txBody>
      </p:sp>
      <p:sp>
        <p:nvSpPr>
          <p:cNvPr id="71" name="Google Shape;71;p1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4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Produce Candidate Architecture</a:t>
            </a:r>
            <a:endParaRPr/>
          </a:p>
        </p:txBody>
      </p:sp>
      <p:sp>
        <p:nvSpPr>
          <p:cNvPr id="354" name="Google Shape;354;p4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b="1" lang="en"/>
              <a:t>Aims:</a:t>
            </a:r>
            <a:r>
              <a:rPr lang="en"/>
              <a:t> </a:t>
            </a:r>
            <a:r>
              <a:rPr lang="en"/>
              <a:t>To create a first-cut architecture for the system that reflects its primary architectural concerns.</a:t>
            </a:r>
            <a:endParaRPr/>
          </a:p>
          <a:p>
            <a:pPr indent="-419100" lvl="0" marL="457200" rtl="0">
              <a:spcBef>
                <a:spcPts val="0"/>
              </a:spcBef>
              <a:spcAft>
                <a:spcPts val="0"/>
              </a:spcAft>
              <a:buSzPts val="3000"/>
              <a:buChar char="●"/>
            </a:pPr>
            <a:r>
              <a:rPr b="1" lang="en"/>
              <a:t>Inputs: </a:t>
            </a:r>
            <a:r>
              <a:rPr lang="en"/>
              <a:t>Consolidated inputs, relevant architectural styles, viewpoints, and perspectives.</a:t>
            </a:r>
            <a:endParaRPr/>
          </a:p>
          <a:p>
            <a:pPr indent="-419100" lvl="0" marL="457200" rtl="0">
              <a:spcBef>
                <a:spcPts val="0"/>
              </a:spcBef>
              <a:spcAft>
                <a:spcPts val="0"/>
              </a:spcAft>
              <a:buSzPts val="3000"/>
              <a:buChar char="●"/>
            </a:pPr>
            <a:r>
              <a:rPr b="1" lang="en"/>
              <a:t>Activities:</a:t>
            </a:r>
            <a:r>
              <a:rPr lang="en"/>
              <a:t> Produce architectural views, define ideas, guided by best practice.</a:t>
            </a:r>
            <a:endParaRPr/>
          </a:p>
          <a:p>
            <a:pPr indent="-419100" lvl="0" marL="457200" rtl="0">
              <a:spcBef>
                <a:spcPts val="0"/>
              </a:spcBef>
              <a:spcAft>
                <a:spcPts val="0"/>
              </a:spcAft>
              <a:buSzPts val="3000"/>
              <a:buChar char="●"/>
            </a:pPr>
            <a:r>
              <a:rPr b="1" lang="en"/>
              <a:t>Outputs: </a:t>
            </a:r>
            <a:r>
              <a:rPr lang="en"/>
              <a:t>Draft architectural views</a:t>
            </a:r>
            <a:endParaRPr/>
          </a:p>
        </p:txBody>
      </p:sp>
      <p:sp>
        <p:nvSpPr>
          <p:cNvPr id="355" name="Google Shape;355;p4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4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Explore Architectural Options</a:t>
            </a:r>
            <a:endParaRPr/>
          </a:p>
        </p:txBody>
      </p:sp>
      <p:sp>
        <p:nvSpPr>
          <p:cNvPr id="361" name="Google Shape;361;p4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b="1" lang="en"/>
              <a:t>Aims:</a:t>
            </a:r>
            <a:r>
              <a:rPr lang="en"/>
              <a:t> E</a:t>
            </a:r>
            <a:r>
              <a:rPr lang="en"/>
              <a:t>xplore possibilities for the system and make the key architectural decisions.</a:t>
            </a:r>
            <a:endParaRPr/>
          </a:p>
          <a:p>
            <a:pPr indent="-419100" lvl="0" marL="457200" rtl="0">
              <a:spcBef>
                <a:spcPts val="0"/>
              </a:spcBef>
              <a:spcAft>
                <a:spcPts val="0"/>
              </a:spcAft>
              <a:buSzPts val="3000"/>
              <a:buChar char="●"/>
            </a:pPr>
            <a:r>
              <a:rPr b="1" lang="en"/>
              <a:t>Inputs: </a:t>
            </a:r>
            <a:r>
              <a:rPr lang="en"/>
              <a:t>Draft architectural views, scenarios, viewpoints, and perspectives.</a:t>
            </a:r>
            <a:endParaRPr/>
          </a:p>
          <a:p>
            <a:pPr indent="-419100" lvl="0" marL="457200" rtl="0">
              <a:spcBef>
                <a:spcPts val="0"/>
              </a:spcBef>
              <a:spcAft>
                <a:spcPts val="0"/>
              </a:spcAft>
              <a:buSzPts val="3000"/>
              <a:buChar char="●"/>
            </a:pPr>
            <a:r>
              <a:rPr b="1" lang="en"/>
              <a:t>Activities:</a:t>
            </a:r>
            <a:r>
              <a:rPr lang="en"/>
              <a:t> </a:t>
            </a:r>
            <a:r>
              <a:rPr lang="en"/>
              <a:t>Apply scenarios to the draft models. Take risk, concern, or uncertainty and further explore the requirements, problems, and issues. </a:t>
            </a:r>
            <a:endParaRPr/>
          </a:p>
          <a:p>
            <a:pPr indent="-419100" lvl="0" marL="457200" rtl="0">
              <a:spcBef>
                <a:spcPts val="0"/>
              </a:spcBef>
              <a:spcAft>
                <a:spcPts val="0"/>
              </a:spcAft>
              <a:buSzPts val="3000"/>
              <a:buChar char="●"/>
            </a:pPr>
            <a:r>
              <a:rPr b="1" lang="en"/>
              <a:t>Outputs: </a:t>
            </a:r>
            <a:r>
              <a:rPr lang="en"/>
              <a:t>Refined </a:t>
            </a:r>
            <a:r>
              <a:rPr lang="en"/>
              <a:t>architectural views</a:t>
            </a:r>
            <a:endParaRPr/>
          </a:p>
        </p:txBody>
      </p:sp>
      <p:sp>
        <p:nvSpPr>
          <p:cNvPr id="362" name="Google Shape;362;p4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5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Evaluate Architecture</a:t>
            </a:r>
            <a:endParaRPr/>
          </a:p>
        </p:txBody>
      </p:sp>
      <p:sp>
        <p:nvSpPr>
          <p:cNvPr id="368" name="Google Shape;368;p5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b="1" lang="en"/>
              <a:t>Aims:</a:t>
            </a:r>
            <a:r>
              <a:rPr lang="en"/>
              <a:t> Evaluate </a:t>
            </a:r>
            <a:r>
              <a:rPr lang="en"/>
              <a:t>with stakeholders, capture problems, and gain acceptance.</a:t>
            </a:r>
            <a:endParaRPr/>
          </a:p>
          <a:p>
            <a:pPr indent="-419100" lvl="0" marL="457200" rtl="0">
              <a:spcBef>
                <a:spcPts val="0"/>
              </a:spcBef>
              <a:spcAft>
                <a:spcPts val="0"/>
              </a:spcAft>
              <a:buSzPts val="3000"/>
              <a:buChar char="●"/>
            </a:pPr>
            <a:r>
              <a:rPr b="1" lang="en"/>
              <a:t>Inputs: </a:t>
            </a:r>
            <a:r>
              <a:rPr lang="en"/>
              <a:t>Consolidated inputs, architectural views, and perspective outputs.</a:t>
            </a:r>
            <a:endParaRPr/>
          </a:p>
          <a:p>
            <a:pPr indent="-419100" lvl="0" marL="457200" rtl="0">
              <a:spcBef>
                <a:spcPts val="0"/>
              </a:spcBef>
              <a:spcAft>
                <a:spcPts val="0"/>
              </a:spcAft>
              <a:buSzPts val="3000"/>
              <a:buChar char="●"/>
            </a:pPr>
            <a:r>
              <a:rPr b="1" lang="en"/>
              <a:t>Activities:</a:t>
            </a:r>
            <a:r>
              <a:rPr lang="en"/>
              <a:t> </a:t>
            </a:r>
            <a:r>
              <a:rPr lang="en"/>
              <a:t>Evaluate architecture with representative stakeholders. Capture and agree on improvements or comments.</a:t>
            </a:r>
            <a:endParaRPr/>
          </a:p>
          <a:p>
            <a:pPr indent="-419100" lvl="0" marL="457200" rtl="0">
              <a:spcBef>
                <a:spcPts val="0"/>
              </a:spcBef>
              <a:spcAft>
                <a:spcPts val="0"/>
              </a:spcAft>
              <a:buSzPts val="3000"/>
              <a:buChar char="●"/>
            </a:pPr>
            <a:r>
              <a:rPr b="1" lang="en"/>
              <a:t>Outputs: </a:t>
            </a:r>
            <a:r>
              <a:rPr lang="en"/>
              <a:t>Architectural review comments.</a:t>
            </a:r>
            <a:endParaRPr/>
          </a:p>
        </p:txBody>
      </p:sp>
      <p:sp>
        <p:nvSpPr>
          <p:cNvPr id="369" name="Google Shape;369;p5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5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Rework the Architecture</a:t>
            </a:r>
            <a:endParaRPr/>
          </a:p>
        </p:txBody>
      </p:sp>
      <p:sp>
        <p:nvSpPr>
          <p:cNvPr id="375" name="Google Shape;375;p5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b="1" lang="en"/>
              <a:t>Aims:</a:t>
            </a:r>
            <a:r>
              <a:rPr lang="en"/>
              <a:t> A</a:t>
            </a:r>
            <a:r>
              <a:rPr lang="en"/>
              <a:t>ddress any concerns that have emerged during the evaluation task. </a:t>
            </a:r>
            <a:endParaRPr/>
          </a:p>
          <a:p>
            <a:pPr indent="-419100" lvl="0" marL="457200" rtl="0">
              <a:spcBef>
                <a:spcPts val="0"/>
              </a:spcBef>
              <a:spcAft>
                <a:spcPts val="0"/>
              </a:spcAft>
              <a:buSzPts val="3000"/>
              <a:buChar char="●"/>
            </a:pPr>
            <a:r>
              <a:rPr b="1" lang="en"/>
              <a:t>Inputs: </a:t>
            </a:r>
            <a:r>
              <a:rPr lang="en"/>
              <a:t>Views; review comments; relevant styles, viewpoints, and perspectives.</a:t>
            </a:r>
            <a:endParaRPr/>
          </a:p>
          <a:p>
            <a:pPr indent="-419100" lvl="0" marL="457200" rtl="0">
              <a:spcBef>
                <a:spcPts val="0"/>
              </a:spcBef>
              <a:spcAft>
                <a:spcPts val="0"/>
              </a:spcAft>
              <a:buSzPts val="3000"/>
              <a:buChar char="●"/>
            </a:pPr>
            <a:r>
              <a:rPr b="1" lang="en"/>
              <a:t>Activities:</a:t>
            </a:r>
            <a:r>
              <a:rPr lang="en"/>
              <a:t> </a:t>
            </a:r>
            <a:r>
              <a:rPr lang="en"/>
              <a:t>Take the results of the evaluation and address them. This involves functional analysis, the use of viewpoints and perspectives, and prototyping.</a:t>
            </a:r>
            <a:endParaRPr/>
          </a:p>
          <a:p>
            <a:pPr indent="-419100" lvl="0" marL="457200" rtl="0">
              <a:spcBef>
                <a:spcPts val="0"/>
              </a:spcBef>
              <a:spcAft>
                <a:spcPts val="0"/>
              </a:spcAft>
              <a:buSzPts val="3000"/>
              <a:buChar char="●"/>
            </a:pPr>
            <a:r>
              <a:rPr b="1" lang="en"/>
              <a:t>Outputs: </a:t>
            </a:r>
            <a:r>
              <a:rPr lang="en"/>
              <a:t>Reworked architectural views.</a:t>
            </a:r>
            <a:endParaRPr/>
          </a:p>
        </p:txBody>
      </p:sp>
      <p:sp>
        <p:nvSpPr>
          <p:cNvPr id="376" name="Google Shape;376;p5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5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Revisit the Requirements</a:t>
            </a:r>
            <a:endParaRPr/>
          </a:p>
        </p:txBody>
      </p:sp>
      <p:sp>
        <p:nvSpPr>
          <p:cNvPr id="382" name="Google Shape;382;p5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b="1" lang="en"/>
              <a:t>Aims:</a:t>
            </a:r>
            <a:r>
              <a:rPr lang="en"/>
              <a:t> C</a:t>
            </a:r>
            <a:r>
              <a:rPr lang="en"/>
              <a:t>onsider changes to requirements in light of architectural evaluation.</a:t>
            </a:r>
            <a:endParaRPr/>
          </a:p>
          <a:p>
            <a:pPr indent="-419100" lvl="0" marL="457200" rtl="0">
              <a:spcBef>
                <a:spcPts val="0"/>
              </a:spcBef>
              <a:spcAft>
                <a:spcPts val="0"/>
              </a:spcAft>
              <a:buSzPts val="3000"/>
              <a:buChar char="●"/>
            </a:pPr>
            <a:r>
              <a:rPr b="1" lang="en"/>
              <a:t>Inputs: </a:t>
            </a:r>
            <a:r>
              <a:rPr lang="en"/>
              <a:t>Architectural views, architectural review comments.</a:t>
            </a:r>
            <a:endParaRPr/>
          </a:p>
          <a:p>
            <a:pPr indent="-419100" lvl="0" marL="457200" rtl="0">
              <a:spcBef>
                <a:spcPts val="0"/>
              </a:spcBef>
              <a:spcAft>
                <a:spcPts val="0"/>
              </a:spcAft>
              <a:buSzPts val="3000"/>
              <a:buChar char="●"/>
            </a:pPr>
            <a:r>
              <a:rPr b="1" lang="en"/>
              <a:t>Activities:</a:t>
            </a:r>
            <a:r>
              <a:rPr lang="en"/>
              <a:t> W</a:t>
            </a:r>
            <a:r>
              <a:rPr lang="en"/>
              <a:t>ork may reveal inadequate, inconsistent, infeasible requirements. Revisit requirements with stakeholders and obtain agreement to revisions.</a:t>
            </a:r>
            <a:endParaRPr/>
          </a:p>
          <a:p>
            <a:pPr indent="-419100" lvl="0" marL="457200" rtl="0">
              <a:spcBef>
                <a:spcPts val="0"/>
              </a:spcBef>
              <a:spcAft>
                <a:spcPts val="0"/>
              </a:spcAft>
              <a:buSzPts val="3000"/>
              <a:buChar char="●"/>
            </a:pPr>
            <a:r>
              <a:rPr b="1" lang="en"/>
              <a:t>Outputs: </a:t>
            </a:r>
            <a:r>
              <a:rPr lang="en"/>
              <a:t>Revised requirements.</a:t>
            </a:r>
            <a:endParaRPr/>
          </a:p>
        </p:txBody>
      </p:sp>
      <p:sp>
        <p:nvSpPr>
          <p:cNvPr id="383" name="Google Shape;383;p5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5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Create a Skeleton System</a:t>
            </a:r>
            <a:endParaRPr/>
          </a:p>
        </p:txBody>
      </p:sp>
      <p:sp>
        <p:nvSpPr>
          <p:cNvPr id="389" name="Google Shape;389;p5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b="1" lang="en"/>
              <a:t>Aims:</a:t>
            </a:r>
            <a:r>
              <a:rPr lang="en"/>
              <a:t> Create a working (but incomplete) implementation of the architecture that can evolve into a full system.</a:t>
            </a:r>
            <a:endParaRPr/>
          </a:p>
          <a:p>
            <a:pPr indent="-419100" lvl="0" marL="457200" rtl="0">
              <a:spcBef>
                <a:spcPts val="0"/>
              </a:spcBef>
              <a:spcAft>
                <a:spcPts val="0"/>
              </a:spcAft>
              <a:buSzPts val="3000"/>
              <a:buChar char="●"/>
            </a:pPr>
            <a:r>
              <a:rPr b="1" lang="en"/>
              <a:t>Inputs: </a:t>
            </a:r>
            <a:r>
              <a:rPr lang="en"/>
              <a:t>Architectural definition, guidelines, constraints.</a:t>
            </a:r>
            <a:endParaRPr/>
          </a:p>
          <a:p>
            <a:pPr indent="-419100" lvl="0" marL="457200" rtl="0">
              <a:spcBef>
                <a:spcPts val="0"/>
              </a:spcBef>
              <a:spcAft>
                <a:spcPts val="0"/>
              </a:spcAft>
              <a:buSzPts val="3000"/>
              <a:buChar char="●"/>
            </a:pPr>
            <a:r>
              <a:rPr b="1" lang="en"/>
              <a:t>Outputs: </a:t>
            </a:r>
            <a:r>
              <a:rPr lang="en"/>
              <a:t>A limited working system that illustrates that the architecture can address at least one of your scenarios.</a:t>
            </a:r>
            <a:endParaRPr/>
          </a:p>
        </p:txBody>
      </p:sp>
      <p:sp>
        <p:nvSpPr>
          <p:cNvPr id="390" name="Google Shape;390;p5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54"/>
          <p:cNvSpPr txBox="1"/>
          <p:nvPr/>
        </p:nvSpPr>
        <p:spPr>
          <a:xfrm>
            <a:off x="943700" y="2650825"/>
            <a:ext cx="7613100" cy="1139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4800">
                <a:solidFill>
                  <a:schemeClr val="lt1"/>
                </a:solidFill>
              </a:rPr>
              <a:t>What is the role of the software architect?</a:t>
            </a:r>
            <a:endParaRPr b="1" sz="4800">
              <a:solidFill>
                <a:srgbClr val="FFFFFF"/>
              </a:solidFill>
            </a:endParaRPr>
          </a:p>
        </p:txBody>
      </p:sp>
      <p:sp>
        <p:nvSpPr>
          <p:cNvPr id="396" name="Google Shape;396;p5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5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The Role of the Architect</a:t>
            </a:r>
            <a:endParaRPr/>
          </a:p>
        </p:txBody>
      </p:sp>
      <p:sp>
        <p:nvSpPr>
          <p:cNvPr id="402" name="Google Shape;402;p5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The </a:t>
            </a:r>
            <a:r>
              <a:rPr b="1" lang="en"/>
              <a:t>architect</a:t>
            </a:r>
            <a:r>
              <a:rPr lang="en"/>
              <a:t> designs, documents, and leads the construction of a system that meets the needs of all its stakeholders.</a:t>
            </a:r>
            <a:endParaRPr/>
          </a:p>
          <a:p>
            <a:pPr indent="-381000" lvl="1" marL="914400" rtl="0">
              <a:spcBef>
                <a:spcPts val="0"/>
              </a:spcBef>
              <a:spcAft>
                <a:spcPts val="0"/>
              </a:spcAft>
              <a:buSzPts val="2400"/>
              <a:buChar char="○"/>
            </a:pPr>
            <a:r>
              <a:rPr lang="en"/>
              <a:t>An architect identifies and engages stakeholders.</a:t>
            </a:r>
            <a:endParaRPr/>
          </a:p>
          <a:p>
            <a:pPr indent="-381000" lvl="1" marL="914400" rtl="0">
              <a:spcBef>
                <a:spcPts val="0"/>
              </a:spcBef>
              <a:spcAft>
                <a:spcPts val="0"/>
              </a:spcAft>
              <a:buSzPts val="2400"/>
              <a:buChar char="○"/>
            </a:pPr>
            <a:r>
              <a:rPr lang="en"/>
              <a:t>An architect understands and captures the stakeholders’ concerns.</a:t>
            </a:r>
            <a:endParaRPr/>
          </a:p>
          <a:p>
            <a:pPr indent="-381000" lvl="1" marL="914400" rtl="0">
              <a:spcBef>
                <a:spcPts val="0"/>
              </a:spcBef>
              <a:spcAft>
                <a:spcPts val="0"/>
              </a:spcAft>
              <a:buSzPts val="2400"/>
              <a:buChar char="○"/>
            </a:pPr>
            <a:r>
              <a:rPr lang="en"/>
              <a:t>An architect creates and owns the definition of an architecture that addresses these concerns.</a:t>
            </a:r>
            <a:endParaRPr/>
          </a:p>
          <a:p>
            <a:pPr indent="-381000" lvl="1" marL="914400" rtl="0">
              <a:spcBef>
                <a:spcPts val="0"/>
              </a:spcBef>
              <a:spcAft>
                <a:spcPts val="0"/>
              </a:spcAft>
              <a:buSzPts val="2400"/>
              <a:buChar char="○"/>
            </a:pPr>
            <a:r>
              <a:rPr lang="en"/>
              <a:t>An architect takes a leading role in realizing the architecture as a final product.</a:t>
            </a:r>
            <a:endParaRPr/>
          </a:p>
          <a:p>
            <a:pPr indent="0" lvl="0" marL="0" marR="0" rtl="0" algn="l">
              <a:lnSpc>
                <a:spcPct val="100000"/>
              </a:lnSpc>
              <a:spcBef>
                <a:spcPts val="600"/>
              </a:spcBef>
              <a:spcAft>
                <a:spcPts val="0"/>
              </a:spcAft>
              <a:buNone/>
            </a:pPr>
            <a:r>
              <a:t/>
            </a:r>
            <a:endParaRPr/>
          </a:p>
        </p:txBody>
      </p:sp>
      <p:sp>
        <p:nvSpPr>
          <p:cNvPr id="403" name="Google Shape;403;p5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5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The Role of the Architect</a:t>
            </a:r>
            <a:endParaRPr/>
          </a:p>
        </p:txBody>
      </p:sp>
      <p:sp>
        <p:nvSpPr>
          <p:cNvPr id="409" name="Google Shape;409;p5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The </a:t>
            </a:r>
            <a:r>
              <a:rPr b="1" lang="en"/>
              <a:t>architect</a:t>
            </a:r>
            <a:r>
              <a:rPr lang="en"/>
              <a:t> owns the big picture.</a:t>
            </a:r>
            <a:endParaRPr/>
          </a:p>
          <a:p>
            <a:pPr indent="-381000" lvl="1" marL="914400" rtl="0">
              <a:spcBef>
                <a:spcPts val="0"/>
              </a:spcBef>
              <a:spcAft>
                <a:spcPts val="0"/>
              </a:spcAft>
              <a:buSzPts val="2400"/>
              <a:buChar char="○"/>
            </a:pPr>
            <a:r>
              <a:rPr lang="en"/>
              <a:t>You develop and maintain a high-level view of the elements in a system.</a:t>
            </a:r>
            <a:endParaRPr/>
          </a:p>
          <a:p>
            <a:pPr indent="-381000" lvl="1" marL="914400" rtl="0">
              <a:spcBef>
                <a:spcPts val="0"/>
              </a:spcBef>
              <a:spcAft>
                <a:spcPts val="0"/>
              </a:spcAft>
              <a:buSzPts val="2400"/>
              <a:buChar char="○"/>
            </a:pPr>
            <a:r>
              <a:rPr lang="en"/>
              <a:t>This is translated into detailed design, coded, tested, and deployed.</a:t>
            </a:r>
            <a:endParaRPr/>
          </a:p>
          <a:p>
            <a:pPr indent="-381000" lvl="1" marL="914400" rtl="0">
              <a:spcBef>
                <a:spcPts val="0"/>
              </a:spcBef>
              <a:spcAft>
                <a:spcPts val="0"/>
              </a:spcAft>
              <a:buSzPts val="2400"/>
              <a:buChar char="○"/>
            </a:pPr>
            <a:r>
              <a:rPr lang="en"/>
              <a:t>You ensure the “big picture” is the right one. </a:t>
            </a:r>
            <a:endParaRPr/>
          </a:p>
          <a:p>
            <a:pPr indent="-381000" lvl="2" marL="1371600" rtl="0">
              <a:spcBef>
                <a:spcPts val="0"/>
              </a:spcBef>
              <a:spcAft>
                <a:spcPts val="0"/>
              </a:spcAft>
              <a:buSzPts val="2400"/>
              <a:buChar char="■"/>
            </a:pPr>
            <a:r>
              <a:rPr lang="en"/>
              <a:t>All problems have multiple possible solutions. You identify the correct one.</a:t>
            </a:r>
            <a:endParaRPr/>
          </a:p>
          <a:p>
            <a:pPr indent="-419100" lvl="0" marL="457200" rtl="0">
              <a:spcBef>
                <a:spcPts val="0"/>
              </a:spcBef>
              <a:spcAft>
                <a:spcPts val="0"/>
              </a:spcAft>
              <a:buSzPts val="3000"/>
              <a:buChar char="●"/>
            </a:pPr>
            <a:r>
              <a:rPr lang="en"/>
              <a:t>Architects are involved at all stages of development, ensuring the product conforms to the architecture.</a:t>
            </a:r>
            <a:endParaRPr/>
          </a:p>
          <a:p>
            <a:pPr indent="0" lvl="0" marL="0" marR="0" rtl="0" algn="l">
              <a:lnSpc>
                <a:spcPct val="100000"/>
              </a:lnSpc>
              <a:spcBef>
                <a:spcPts val="600"/>
              </a:spcBef>
              <a:spcAft>
                <a:spcPts val="0"/>
              </a:spcAft>
              <a:buNone/>
            </a:pPr>
            <a:r>
              <a:t/>
            </a:r>
            <a:endParaRPr/>
          </a:p>
        </p:txBody>
      </p:sp>
      <p:sp>
        <p:nvSpPr>
          <p:cNvPr id="410" name="Google Shape;410;p5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5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Bringing it Together</a:t>
            </a:r>
            <a:endParaRPr/>
          </a:p>
        </p:txBody>
      </p:sp>
      <p:sp>
        <p:nvSpPr>
          <p:cNvPr id="416" name="Google Shape;416;p5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417" name="Google Shape;417;p57"/>
          <p:cNvPicPr preferRelativeResize="0"/>
          <p:nvPr/>
        </p:nvPicPr>
        <p:blipFill>
          <a:blip r:embed="rId3">
            <a:alphaModFix/>
          </a:blip>
          <a:stretch>
            <a:fillRect/>
          </a:stretch>
        </p:blipFill>
        <p:spPr>
          <a:xfrm>
            <a:off x="1676938" y="1581763"/>
            <a:ext cx="5930786" cy="51355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3"/>
          <p:cNvSpPr txBox="1"/>
          <p:nvPr/>
        </p:nvSpPr>
        <p:spPr>
          <a:xfrm>
            <a:off x="943700" y="2650825"/>
            <a:ext cx="7613100" cy="1139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4800">
                <a:solidFill>
                  <a:srgbClr val="FFFFFF"/>
                </a:solidFill>
              </a:rPr>
              <a:t>Introducing Architecture Definition</a:t>
            </a:r>
            <a:endParaRPr b="1" sz="4800">
              <a:solidFill>
                <a:srgbClr val="FFFFFF"/>
              </a:solidFill>
            </a:endParaRPr>
          </a:p>
        </p:txBody>
      </p:sp>
      <p:sp>
        <p:nvSpPr>
          <p:cNvPr id="77" name="Google Shape;77;p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5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Key Points</a:t>
            </a:r>
            <a:endParaRPr/>
          </a:p>
        </p:txBody>
      </p:sp>
      <p:sp>
        <p:nvSpPr>
          <p:cNvPr id="423" name="Google Shape;423;p5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Process of architecture definition includes:</a:t>
            </a:r>
            <a:endParaRPr/>
          </a:p>
          <a:p>
            <a:pPr indent="-381000" lvl="1" marL="914400" rtl="0">
              <a:spcBef>
                <a:spcPts val="0"/>
              </a:spcBef>
              <a:spcAft>
                <a:spcPts val="0"/>
              </a:spcAft>
              <a:buSzPts val="2400"/>
              <a:buChar char="○"/>
            </a:pPr>
            <a:r>
              <a:rPr lang="en"/>
              <a:t>Defining scope and context, engaging stakeholders, capturing first-cut concerns, defining the architecture, and creating a skeleton system.</a:t>
            </a:r>
            <a:endParaRPr/>
          </a:p>
          <a:p>
            <a:pPr indent="-419100" lvl="0" marL="457200" marR="0" rtl="0" algn="l">
              <a:lnSpc>
                <a:spcPct val="100000"/>
              </a:lnSpc>
              <a:spcBef>
                <a:spcPts val="0"/>
              </a:spcBef>
              <a:spcAft>
                <a:spcPts val="0"/>
              </a:spcAft>
              <a:buSzPts val="3000"/>
              <a:buChar char="●"/>
            </a:pPr>
            <a:r>
              <a:rPr lang="en"/>
              <a:t>The activities involved in creating a architecture definition include:</a:t>
            </a:r>
            <a:endParaRPr/>
          </a:p>
          <a:p>
            <a:pPr indent="-381000" lvl="1" marL="914400" marR="0" rtl="0" algn="l">
              <a:lnSpc>
                <a:spcPct val="100000"/>
              </a:lnSpc>
              <a:spcBef>
                <a:spcPts val="0"/>
              </a:spcBef>
              <a:spcAft>
                <a:spcPts val="0"/>
              </a:spcAft>
              <a:buSzPts val="2400"/>
              <a:buChar char="○"/>
            </a:pPr>
            <a:r>
              <a:rPr lang="en"/>
              <a:t>Consolidating inputs, identifying scenarios, identifying relevant styles, producing a candidate, exploring options, evaluating the architecture, reworking the architecture, and revisiting the requirements.</a:t>
            </a:r>
            <a:endParaRPr/>
          </a:p>
          <a:p>
            <a:pPr indent="0" lvl="0" marL="0" rtl="0">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
        <p:nvSpPr>
          <p:cNvPr id="424" name="Google Shape;424;p5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5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Key Points</a:t>
            </a:r>
            <a:endParaRPr/>
          </a:p>
        </p:txBody>
      </p:sp>
      <p:sp>
        <p:nvSpPr>
          <p:cNvPr id="430" name="Google Shape;430;p5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Architecture bridges requirements analysis and detailed class design.</a:t>
            </a:r>
            <a:endParaRPr/>
          </a:p>
          <a:p>
            <a:pPr indent="-419100" lvl="0" marL="457200" marR="0" rtl="0" algn="l">
              <a:lnSpc>
                <a:spcPct val="100000"/>
              </a:lnSpc>
              <a:spcBef>
                <a:spcPts val="0"/>
              </a:spcBef>
              <a:spcAft>
                <a:spcPts val="0"/>
              </a:spcAft>
              <a:buClr>
                <a:schemeClr val="dk1"/>
              </a:buClr>
              <a:buSzPts val="3000"/>
              <a:buFont typeface="Arial"/>
              <a:buChar char="●"/>
            </a:pPr>
            <a:r>
              <a:rPr lang="en"/>
              <a:t>Architects “own the big picture”.</a:t>
            </a:r>
            <a:endParaRPr/>
          </a:p>
          <a:p>
            <a:pPr indent="-381000" lvl="1" marL="914400" rtl="0">
              <a:spcBef>
                <a:spcPts val="0"/>
              </a:spcBef>
              <a:spcAft>
                <a:spcPts val="0"/>
              </a:spcAft>
              <a:buSzPts val="2400"/>
              <a:buChar char="○"/>
            </a:pPr>
            <a:r>
              <a:rPr lang="en"/>
              <a:t>They </a:t>
            </a:r>
            <a:r>
              <a:rPr lang="en"/>
              <a:t>design, document, and lead the construction of a system that meets the needs of all its stakeholders.</a:t>
            </a:r>
            <a:endParaRPr/>
          </a:p>
          <a:p>
            <a:pPr indent="0" lvl="0" marL="0" rtl="0">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
        <p:nvSpPr>
          <p:cNvPr id="431" name="Google Shape;431;p5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Google Shape;436;p6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Next Time</a:t>
            </a:r>
            <a:endParaRPr/>
          </a:p>
        </p:txBody>
      </p:sp>
      <p:sp>
        <p:nvSpPr>
          <p:cNvPr id="437" name="Google Shape;437;p6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b="1" lang="en"/>
              <a:t>No class or office hours Thursday!</a:t>
            </a:r>
            <a:endParaRPr b="1"/>
          </a:p>
          <a:p>
            <a:pPr indent="-419100" lvl="0" marL="457200" marR="0" rtl="0" algn="l">
              <a:lnSpc>
                <a:spcPct val="100000"/>
              </a:lnSpc>
              <a:spcBef>
                <a:spcPts val="0"/>
              </a:spcBef>
              <a:spcAft>
                <a:spcPts val="0"/>
              </a:spcAft>
              <a:buClr>
                <a:schemeClr val="dk1"/>
              </a:buClr>
              <a:buSzPts val="3000"/>
              <a:buFont typeface="Arial"/>
              <a:buChar char="●"/>
            </a:pPr>
            <a:r>
              <a:rPr lang="en"/>
              <a:t>Next Tuesday: Setting Context and Identifying Stakeholders </a:t>
            </a:r>
            <a:endParaRPr/>
          </a:p>
          <a:p>
            <a:pPr indent="-381000" lvl="1" marL="914400" marR="0" rtl="0" algn="l">
              <a:lnSpc>
                <a:spcPct val="100000"/>
              </a:lnSpc>
              <a:spcBef>
                <a:spcPts val="0"/>
              </a:spcBef>
              <a:spcAft>
                <a:spcPts val="0"/>
              </a:spcAft>
              <a:buSzPts val="2400"/>
              <a:buChar char="○"/>
            </a:pPr>
            <a:r>
              <a:rPr lang="en"/>
              <a:t>Sources: Rozanski &amp; Woods: ch. 9, 16</a:t>
            </a:r>
            <a:endParaRPr/>
          </a:p>
          <a:p>
            <a:pPr indent="0" lvl="0" marL="914400" rtl="0">
              <a:spcBef>
                <a:spcPts val="600"/>
              </a:spcBef>
              <a:spcAft>
                <a:spcPts val="0"/>
              </a:spcAft>
              <a:buNone/>
            </a:pPr>
            <a:r>
              <a:t/>
            </a:r>
            <a:endParaRPr/>
          </a:p>
          <a:p>
            <a:pPr indent="-419100" lvl="0" marL="457200" rtl="0">
              <a:spcBef>
                <a:spcPts val="600"/>
              </a:spcBef>
              <a:spcAft>
                <a:spcPts val="0"/>
              </a:spcAft>
              <a:buSzPts val="3000"/>
              <a:buChar char="●"/>
            </a:pPr>
            <a:r>
              <a:rPr lang="en"/>
              <a:t>Homework: Reading Assignment 1 - Due Thursday</a:t>
            </a:r>
            <a:endParaRPr/>
          </a:p>
          <a:p>
            <a:pPr indent="-419100" lvl="0" marL="457200" rtl="0">
              <a:spcBef>
                <a:spcPts val="0"/>
              </a:spcBef>
              <a:spcAft>
                <a:spcPts val="0"/>
              </a:spcAft>
              <a:buSzPts val="3000"/>
              <a:buChar char="●"/>
            </a:pPr>
            <a:r>
              <a:rPr lang="en"/>
              <a:t>Project Part 1 is up! Due September 18.</a:t>
            </a:r>
            <a:endParaRPr/>
          </a:p>
          <a:p>
            <a:pPr indent="0" lvl="0" marL="0" marR="0" rtl="0" algn="l">
              <a:lnSpc>
                <a:spcPct val="100000"/>
              </a:lnSpc>
              <a:spcBef>
                <a:spcPts val="600"/>
              </a:spcBef>
              <a:spcAft>
                <a:spcPts val="0"/>
              </a:spcAft>
              <a:buNone/>
            </a:pPr>
            <a:r>
              <a:t/>
            </a:r>
            <a:endParaRPr/>
          </a:p>
        </p:txBody>
      </p:sp>
      <p:sp>
        <p:nvSpPr>
          <p:cNvPr id="438" name="Google Shape;438;p6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6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Project</a:t>
            </a:r>
            <a:endParaRPr/>
          </a:p>
        </p:txBody>
      </p:sp>
      <p:sp>
        <p:nvSpPr>
          <p:cNvPr id="444" name="Google Shape;444;p6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Semester-long project intended to enable you to critique a software architecture.</a:t>
            </a:r>
            <a:endParaRPr/>
          </a:p>
          <a:p>
            <a:pPr indent="-381000" lvl="1" marL="914400" rtl="0">
              <a:spcBef>
                <a:spcPts val="0"/>
              </a:spcBef>
              <a:spcAft>
                <a:spcPts val="0"/>
              </a:spcAft>
              <a:buSzPts val="2400"/>
              <a:buChar char="○"/>
            </a:pPr>
            <a:r>
              <a:rPr lang="en"/>
              <a:t>What are the major components of the architecture?</a:t>
            </a:r>
            <a:endParaRPr/>
          </a:p>
          <a:p>
            <a:pPr indent="-381000" lvl="1" marL="914400" rtl="0">
              <a:spcBef>
                <a:spcPts val="0"/>
              </a:spcBef>
              <a:spcAft>
                <a:spcPts val="0"/>
              </a:spcAft>
              <a:buSzPts val="2400"/>
              <a:buChar char="○"/>
            </a:pPr>
            <a:r>
              <a:rPr lang="en"/>
              <a:t>What patterns or styles are used?</a:t>
            </a:r>
            <a:endParaRPr/>
          </a:p>
          <a:p>
            <a:pPr indent="-381000" lvl="1" marL="914400" rtl="0">
              <a:spcBef>
                <a:spcPts val="0"/>
              </a:spcBef>
              <a:spcAft>
                <a:spcPts val="0"/>
              </a:spcAft>
              <a:buSzPts val="2400"/>
              <a:buChar char="○"/>
            </a:pPr>
            <a:r>
              <a:rPr lang="en"/>
              <a:t>What architectural views are relevant for stakeholders?</a:t>
            </a:r>
            <a:endParaRPr/>
          </a:p>
          <a:p>
            <a:pPr indent="-381000" lvl="1" marL="914400" rtl="0">
              <a:spcBef>
                <a:spcPts val="0"/>
              </a:spcBef>
              <a:spcAft>
                <a:spcPts val="0"/>
              </a:spcAft>
              <a:buSzPts val="2400"/>
              <a:buChar char="○"/>
            </a:pPr>
            <a:r>
              <a:rPr lang="en"/>
              <a:t>How well does the architecture align with stakeholder interests?</a:t>
            </a:r>
            <a:endParaRPr/>
          </a:p>
          <a:p>
            <a:pPr indent="-381000" lvl="1" marL="914400" rtl="0">
              <a:spcBef>
                <a:spcPts val="0"/>
              </a:spcBef>
              <a:spcAft>
                <a:spcPts val="0"/>
              </a:spcAft>
              <a:buSzPts val="2400"/>
              <a:buChar char="○"/>
            </a:pPr>
            <a:r>
              <a:rPr lang="en"/>
              <a:t>How amenable is the architecture to change?</a:t>
            </a:r>
            <a:endParaRPr/>
          </a:p>
          <a:p>
            <a:pPr indent="-419100" lvl="0" marL="457200" rtl="0">
              <a:spcBef>
                <a:spcPts val="0"/>
              </a:spcBef>
              <a:spcAft>
                <a:spcPts val="0"/>
              </a:spcAft>
              <a:buSzPts val="3000"/>
              <a:buChar char="●"/>
            </a:pPr>
            <a:r>
              <a:rPr lang="en"/>
              <a:t>Enable you to extend or refactor architecture</a:t>
            </a:r>
            <a:endParaRPr/>
          </a:p>
          <a:p>
            <a:pPr indent="-381000" lvl="1" marL="914400" rtl="0">
              <a:spcBef>
                <a:spcPts val="0"/>
              </a:spcBef>
              <a:spcAft>
                <a:spcPts val="0"/>
              </a:spcAft>
              <a:buSzPts val="2400"/>
              <a:buChar char="○"/>
            </a:pPr>
            <a:r>
              <a:rPr lang="en"/>
              <a:t>Justify why this better meets stakeholder needs.</a:t>
            </a:r>
            <a:endParaRPr/>
          </a:p>
          <a:p>
            <a:pPr indent="0" lvl="0" marL="0" marR="0" rtl="0" algn="l">
              <a:lnSpc>
                <a:spcPct val="100000"/>
              </a:lnSpc>
              <a:spcBef>
                <a:spcPts val="600"/>
              </a:spcBef>
              <a:spcAft>
                <a:spcPts val="0"/>
              </a:spcAft>
              <a:buNone/>
            </a:pPr>
            <a:r>
              <a:t/>
            </a:r>
            <a:endParaRPr/>
          </a:p>
        </p:txBody>
      </p:sp>
      <p:sp>
        <p:nvSpPr>
          <p:cNvPr id="445" name="Google Shape;445;p6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6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Phase 1: Choosing a System</a:t>
            </a:r>
            <a:endParaRPr/>
          </a:p>
        </p:txBody>
      </p:sp>
      <p:sp>
        <p:nvSpPr>
          <p:cNvPr id="451" name="Google Shape;451;p6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You will understand, document, and extend an existing architecture. </a:t>
            </a:r>
            <a:endParaRPr/>
          </a:p>
          <a:p>
            <a:pPr indent="-419100" lvl="0" marL="457200" marR="0" rtl="0" algn="l">
              <a:lnSpc>
                <a:spcPct val="100000"/>
              </a:lnSpc>
              <a:spcBef>
                <a:spcPts val="0"/>
              </a:spcBef>
              <a:spcAft>
                <a:spcPts val="0"/>
              </a:spcAft>
              <a:buSzPts val="3000"/>
              <a:buChar char="●"/>
            </a:pPr>
            <a:r>
              <a:rPr lang="en"/>
              <a:t>Phase 1 - choose a system</a:t>
            </a:r>
            <a:endParaRPr/>
          </a:p>
          <a:p>
            <a:pPr indent="-381000" lvl="1" marL="914400" marR="0" rtl="0" algn="l">
              <a:lnSpc>
                <a:spcPct val="100000"/>
              </a:lnSpc>
              <a:spcBef>
                <a:spcPts val="0"/>
              </a:spcBef>
              <a:spcAft>
                <a:spcPts val="0"/>
              </a:spcAft>
              <a:buSzPts val="2400"/>
              <a:buChar char="○"/>
            </a:pPr>
            <a:r>
              <a:rPr lang="en"/>
              <a:t>Must be a real system</a:t>
            </a:r>
            <a:endParaRPr/>
          </a:p>
          <a:p>
            <a:pPr indent="-381000" lvl="1" marL="914400" marR="0" rtl="0" algn="l">
              <a:lnSpc>
                <a:spcPct val="100000"/>
              </a:lnSpc>
              <a:spcBef>
                <a:spcPts val="0"/>
              </a:spcBef>
              <a:spcAft>
                <a:spcPts val="0"/>
              </a:spcAft>
              <a:buSzPts val="2400"/>
              <a:buChar char="○"/>
            </a:pPr>
            <a:r>
              <a:rPr lang="en"/>
              <a:t>Source code must be available </a:t>
            </a:r>
            <a:endParaRPr/>
          </a:p>
          <a:p>
            <a:pPr indent="-381000" lvl="2" marL="1371600" marR="0" rtl="0" algn="l">
              <a:lnSpc>
                <a:spcPct val="100000"/>
              </a:lnSpc>
              <a:spcBef>
                <a:spcPts val="0"/>
              </a:spcBef>
              <a:spcAft>
                <a:spcPts val="0"/>
              </a:spcAft>
              <a:buSzPts val="2400"/>
              <a:buChar char="■"/>
            </a:pPr>
            <a:r>
              <a:rPr lang="en"/>
              <a:t>Open-source, or at least, available to your team and me.</a:t>
            </a:r>
            <a:endParaRPr/>
          </a:p>
          <a:p>
            <a:pPr indent="-381000" lvl="1" marL="914400" marR="0" rtl="0" algn="l">
              <a:lnSpc>
                <a:spcPct val="100000"/>
              </a:lnSpc>
              <a:spcBef>
                <a:spcPts val="0"/>
              </a:spcBef>
              <a:spcAft>
                <a:spcPts val="0"/>
              </a:spcAft>
              <a:buSzPts val="2400"/>
              <a:buChar char="○"/>
            </a:pPr>
            <a:r>
              <a:rPr lang="en"/>
              <a:t>Must be at least 10,000 source LOC. </a:t>
            </a:r>
            <a:endParaRPr/>
          </a:p>
          <a:p>
            <a:pPr indent="0" lvl="0" marL="0" marR="0" rtl="0" algn="l">
              <a:lnSpc>
                <a:spcPct val="100000"/>
              </a:lnSpc>
              <a:spcBef>
                <a:spcPts val="600"/>
              </a:spcBef>
              <a:spcAft>
                <a:spcPts val="0"/>
              </a:spcAft>
              <a:buNone/>
            </a:pPr>
            <a:r>
              <a:t/>
            </a:r>
            <a:endParaRPr/>
          </a:p>
        </p:txBody>
      </p:sp>
      <p:sp>
        <p:nvSpPr>
          <p:cNvPr id="452" name="Google Shape;452;p6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6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Phase 1: Choosing a System</a:t>
            </a:r>
            <a:endParaRPr/>
          </a:p>
        </p:txBody>
      </p:sp>
      <p:sp>
        <p:nvSpPr>
          <p:cNvPr id="458" name="Google Shape;458;p6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Include a description of the system</a:t>
            </a:r>
            <a:endParaRPr/>
          </a:p>
          <a:p>
            <a:pPr indent="-419100" lvl="0" marL="457200" marR="0" rtl="0" algn="l">
              <a:lnSpc>
                <a:spcPct val="100000"/>
              </a:lnSpc>
              <a:spcBef>
                <a:spcPts val="0"/>
              </a:spcBef>
              <a:spcAft>
                <a:spcPts val="0"/>
              </a:spcAft>
              <a:buSzPts val="3000"/>
              <a:buChar char="●"/>
            </a:pPr>
            <a:r>
              <a:rPr lang="en"/>
              <a:t>Explain why it is architecturally interesting.</a:t>
            </a:r>
            <a:endParaRPr/>
          </a:p>
          <a:p>
            <a:pPr indent="-419100" lvl="0" marL="457200" marR="0" rtl="0" algn="l">
              <a:lnSpc>
                <a:spcPct val="100000"/>
              </a:lnSpc>
              <a:spcBef>
                <a:spcPts val="0"/>
              </a:spcBef>
              <a:spcAft>
                <a:spcPts val="0"/>
              </a:spcAft>
              <a:buSzPts val="3000"/>
              <a:buChar char="●"/>
            </a:pPr>
            <a:r>
              <a:rPr lang="en"/>
              <a:t>List the quality attributes relevant to the system and its stakeholders.</a:t>
            </a:r>
            <a:endParaRPr/>
          </a:p>
          <a:p>
            <a:pPr indent="-381000" lvl="1" marL="914400" marR="0" rtl="0" algn="l">
              <a:lnSpc>
                <a:spcPct val="100000"/>
              </a:lnSpc>
              <a:spcBef>
                <a:spcPts val="0"/>
              </a:spcBef>
              <a:spcAft>
                <a:spcPts val="0"/>
              </a:spcAft>
              <a:buSzPts val="2400"/>
              <a:buChar char="○"/>
            </a:pPr>
            <a:r>
              <a:rPr lang="en"/>
              <a:t>For each, explain why this attribute is important.</a:t>
            </a:r>
            <a:endParaRPr/>
          </a:p>
          <a:p>
            <a:pPr indent="-419100" lvl="0" marL="457200" marR="0" rtl="0" algn="l">
              <a:lnSpc>
                <a:spcPct val="100000"/>
              </a:lnSpc>
              <a:spcBef>
                <a:spcPts val="0"/>
              </a:spcBef>
              <a:spcAft>
                <a:spcPts val="0"/>
              </a:spcAft>
              <a:buSzPts val="3000"/>
              <a:buChar char="●"/>
            </a:pPr>
            <a:r>
              <a:rPr lang="en"/>
              <a:t>N</a:t>
            </a:r>
            <a:r>
              <a:rPr lang="en"/>
              <a:t>o minimum length. However, it is expected to be detailed and provide a complete treatment of the subject.</a:t>
            </a:r>
            <a:endParaRPr/>
          </a:p>
          <a:p>
            <a:pPr indent="-381000" lvl="1" marL="914400" marR="0" rtl="0" algn="l">
              <a:lnSpc>
                <a:spcPct val="100000"/>
              </a:lnSpc>
              <a:spcBef>
                <a:spcPts val="0"/>
              </a:spcBef>
              <a:spcAft>
                <a:spcPts val="0"/>
              </a:spcAft>
              <a:buSzPts val="2400"/>
              <a:buChar char="○"/>
            </a:pPr>
            <a:r>
              <a:rPr lang="en"/>
              <a:t>(Probably at least 5 pages)</a:t>
            </a:r>
            <a:endParaRPr/>
          </a:p>
        </p:txBody>
      </p:sp>
      <p:sp>
        <p:nvSpPr>
          <p:cNvPr id="459" name="Google Shape;459;p6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Architecture Definition</a:t>
            </a:r>
            <a:endParaRPr/>
          </a:p>
        </p:txBody>
      </p:sp>
      <p:sp>
        <p:nvSpPr>
          <p:cNvPr id="83" name="Google Shape;83;p1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“Software architecture is the </a:t>
            </a:r>
            <a:r>
              <a:rPr b="1" lang="en"/>
              <a:t>fundamental organization</a:t>
            </a:r>
            <a:r>
              <a:rPr lang="en"/>
              <a:t> of a system, embodied in its </a:t>
            </a:r>
            <a:r>
              <a:rPr b="1" lang="en"/>
              <a:t>components</a:t>
            </a:r>
            <a:r>
              <a:rPr lang="en"/>
              <a:t>, their </a:t>
            </a:r>
            <a:r>
              <a:rPr b="1" lang="en"/>
              <a:t>relationships</a:t>
            </a:r>
            <a:r>
              <a:rPr lang="en"/>
              <a:t> to one another and the environment, and the </a:t>
            </a:r>
            <a:r>
              <a:rPr b="1" lang="en"/>
              <a:t>principles</a:t>
            </a:r>
            <a:r>
              <a:rPr lang="en"/>
              <a:t> governing its design and evolution.”</a:t>
            </a:r>
            <a:endParaRPr/>
          </a:p>
          <a:p>
            <a:pPr indent="0" lvl="0" marL="0" rtl="0">
              <a:spcBef>
                <a:spcPts val="600"/>
              </a:spcBef>
              <a:spcAft>
                <a:spcPts val="0"/>
              </a:spcAft>
              <a:buNone/>
            </a:pPr>
            <a:r>
              <a:t/>
            </a:r>
            <a:endParaRPr/>
          </a:p>
          <a:p>
            <a:pPr indent="0" lvl="0" marL="0" rtl="0">
              <a:spcBef>
                <a:spcPts val="600"/>
              </a:spcBef>
              <a:spcAft>
                <a:spcPts val="0"/>
              </a:spcAft>
              <a:buNone/>
            </a:pPr>
            <a:r>
              <a:rPr i="1" lang="en"/>
              <a:t>Architecture definition</a:t>
            </a:r>
            <a:r>
              <a:rPr lang="en"/>
              <a:t> is the process of </a:t>
            </a:r>
            <a:r>
              <a:rPr b="1" lang="en"/>
              <a:t>discovery</a:t>
            </a:r>
            <a:r>
              <a:rPr lang="en"/>
              <a:t> of these components, relationships, and principles. </a:t>
            </a:r>
            <a:endParaRPr/>
          </a:p>
          <a:p>
            <a:pPr indent="0" lvl="0" marL="0" marR="0" rtl="0" algn="l">
              <a:lnSpc>
                <a:spcPct val="100000"/>
              </a:lnSpc>
              <a:spcBef>
                <a:spcPts val="600"/>
              </a:spcBef>
              <a:spcAft>
                <a:spcPts val="0"/>
              </a:spcAft>
              <a:buNone/>
            </a:pPr>
            <a:r>
              <a:t/>
            </a:r>
            <a:endParaRPr/>
          </a:p>
        </p:txBody>
      </p:sp>
      <p:sp>
        <p:nvSpPr>
          <p:cNvPr id="84" name="Google Shape;84;p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Architecture Definition</a:t>
            </a:r>
            <a:endParaRPr/>
          </a:p>
        </p:txBody>
      </p:sp>
      <p:sp>
        <p:nvSpPr>
          <p:cNvPr id="90" name="Google Shape;90;p1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i="1" lang="en"/>
              <a:t>Architecture definition </a:t>
            </a:r>
            <a:r>
              <a:rPr lang="en"/>
              <a:t>is a process by which stakeholder needs and concerns are captured, an architecture to meet these needs is designed, and the architecture is clearly and unambiguously described via an architectural description.</a:t>
            </a:r>
            <a:endParaRPr/>
          </a:p>
          <a:p>
            <a:pPr indent="0" lvl="0" marL="0" marR="0" rtl="0" algn="l">
              <a:lnSpc>
                <a:spcPct val="100000"/>
              </a:lnSpc>
              <a:spcBef>
                <a:spcPts val="600"/>
              </a:spcBef>
              <a:spcAft>
                <a:spcPts val="0"/>
              </a:spcAft>
              <a:buNone/>
            </a:pPr>
            <a:r>
              <a:t/>
            </a:r>
            <a:endParaRPr/>
          </a:p>
        </p:txBody>
      </p:sp>
      <p:sp>
        <p:nvSpPr>
          <p:cNvPr id="91" name="Google Shape;91;p1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Hospital Food</a:t>
            </a:r>
            <a:endParaRPr/>
          </a:p>
        </p:txBody>
      </p:sp>
      <p:sp>
        <p:nvSpPr>
          <p:cNvPr id="97" name="Google Shape;97;p1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
        <p:nvSpPr>
          <p:cNvPr id="98" name="Google Shape;98;p1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99" name="Google Shape;99;p16"/>
          <p:cNvPicPr preferRelativeResize="0"/>
          <p:nvPr/>
        </p:nvPicPr>
        <p:blipFill>
          <a:blip r:embed="rId3">
            <a:alphaModFix/>
          </a:blip>
          <a:stretch>
            <a:fillRect/>
          </a:stretch>
        </p:blipFill>
        <p:spPr>
          <a:xfrm>
            <a:off x="1583625" y="1660527"/>
            <a:ext cx="6802824" cy="4349200"/>
          </a:xfrm>
          <a:prstGeom prst="rect">
            <a:avLst/>
          </a:prstGeom>
          <a:noFill/>
          <a:ln>
            <a:noFill/>
          </a:ln>
        </p:spPr>
      </p:pic>
      <p:sp>
        <p:nvSpPr>
          <p:cNvPr id="100" name="Google Shape;100;p16"/>
          <p:cNvSpPr txBox="1"/>
          <p:nvPr/>
        </p:nvSpPr>
        <p:spPr>
          <a:xfrm>
            <a:off x="457200" y="2222325"/>
            <a:ext cx="1171800" cy="1196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sz="1800"/>
              <a:t>Physical World</a:t>
            </a:r>
            <a:endParaRPr b="1" sz="1800"/>
          </a:p>
        </p:txBody>
      </p:sp>
      <p:sp>
        <p:nvSpPr>
          <p:cNvPr id="101" name="Google Shape;101;p16"/>
          <p:cNvSpPr txBox="1"/>
          <p:nvPr/>
        </p:nvSpPr>
        <p:spPr>
          <a:xfrm>
            <a:off x="527600" y="5069675"/>
            <a:ext cx="2106900" cy="119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Infrastructure in Place</a:t>
            </a:r>
            <a:endParaRPr b="1"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What Did We Do?</a:t>
            </a:r>
            <a:endParaRPr/>
          </a:p>
        </p:txBody>
      </p:sp>
      <p:sp>
        <p:nvSpPr>
          <p:cNvPr id="107" name="Google Shape;107;p1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Examined the stakeholders.</a:t>
            </a:r>
            <a:endParaRPr/>
          </a:p>
          <a:p>
            <a:pPr indent="-419100" lvl="0" marL="457200" rtl="0">
              <a:spcBef>
                <a:spcPts val="0"/>
              </a:spcBef>
              <a:spcAft>
                <a:spcPts val="0"/>
              </a:spcAft>
              <a:buSzPts val="3000"/>
              <a:buChar char="●"/>
            </a:pPr>
            <a:r>
              <a:rPr lang="en"/>
              <a:t>Asked them about the expected behavior.</a:t>
            </a:r>
            <a:endParaRPr/>
          </a:p>
          <a:p>
            <a:pPr indent="-419100" lvl="0" marL="457200" rtl="0">
              <a:spcBef>
                <a:spcPts val="0"/>
              </a:spcBef>
              <a:spcAft>
                <a:spcPts val="0"/>
              </a:spcAft>
              <a:buSzPts val="3000"/>
              <a:buChar char="●"/>
            </a:pPr>
            <a:r>
              <a:rPr lang="en"/>
              <a:t>Looked at our options (our infrastructure).</a:t>
            </a:r>
            <a:endParaRPr/>
          </a:p>
          <a:p>
            <a:pPr indent="-419100" lvl="0" marL="457200" rtl="0">
              <a:spcBef>
                <a:spcPts val="0"/>
              </a:spcBef>
              <a:spcAft>
                <a:spcPts val="0"/>
              </a:spcAft>
              <a:buSzPts val="3000"/>
              <a:buChar char="●"/>
            </a:pPr>
            <a:r>
              <a:rPr lang="en"/>
              <a:t>Looked at the scope of the system.</a:t>
            </a:r>
            <a:endParaRPr/>
          </a:p>
          <a:p>
            <a:pPr indent="-419100" lvl="0" marL="457200" rtl="0">
              <a:spcBef>
                <a:spcPts val="0"/>
              </a:spcBef>
              <a:spcAft>
                <a:spcPts val="0"/>
              </a:spcAft>
              <a:buSzPts val="3000"/>
              <a:buChar char="●"/>
            </a:pPr>
            <a:r>
              <a:rPr lang="en"/>
              <a:t>Made decisions about how to architect it.</a:t>
            </a:r>
            <a:endParaRPr/>
          </a:p>
          <a:p>
            <a:pPr indent="-419100" lvl="0" marL="457200" rtl="0">
              <a:spcBef>
                <a:spcPts val="0"/>
              </a:spcBef>
              <a:spcAft>
                <a:spcPts val="0"/>
              </a:spcAft>
              <a:buSzPts val="3000"/>
              <a:buChar char="●"/>
            </a:pPr>
            <a:r>
              <a:rPr lang="en"/>
              <a:t>Repeat the cycle, using the current draft.</a:t>
            </a:r>
            <a:endParaRPr/>
          </a:p>
          <a:p>
            <a:pPr indent="0" lvl="0" marL="0" marR="0" rtl="0" algn="l">
              <a:lnSpc>
                <a:spcPct val="100000"/>
              </a:lnSpc>
              <a:spcBef>
                <a:spcPts val="600"/>
              </a:spcBef>
              <a:spcAft>
                <a:spcPts val="0"/>
              </a:spcAft>
              <a:buNone/>
            </a:pPr>
            <a:r>
              <a:t/>
            </a:r>
            <a:endParaRPr/>
          </a:p>
        </p:txBody>
      </p:sp>
      <p:sp>
        <p:nvSpPr>
          <p:cNvPr id="108" name="Google Shape;108;p1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