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fdf72877c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fdf72877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what happens when you take these goals into account. Two products - same basic idea, probably more or less the same formal requirements. Play music stored on an internal harddrive. Worlds apart in execution. I’m not a huge apple fan, but intuitive interface, better software platform, faster response time, more physically attrative. The result of a lot of driving organizational forces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fdf72877c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fdf72877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then, do we deal with these goals?</a:t>
            </a:r>
            <a:endParaRPr/>
          </a:p>
          <a:p>
            <a:pPr indent="0" lvl="0" marL="0">
              <a:spcBef>
                <a:spcPts val="0"/>
              </a:spcBef>
              <a:spcAft>
                <a:spcPts val="0"/>
              </a:spcAft>
              <a:buNone/>
            </a:pPr>
            <a:r>
              <a:rPr lang="en"/>
              <a:t>(1) </a:t>
            </a:r>
            <a:r>
              <a:rPr lang="en"/>
              <a:t> For example, a goal about growing market share might translate into some sizing and performance requirements (2-5). • Manage your stakeholders’ expectations of success, especially when goals are vague or unachievable. For example, a system developed under tight budgetary constraints that has ambitious goals for 24/7 availability is unlikely to succeed. You need to make the stakeholders understand why this is the case and work with them to develop more realistic goals. • (7) - we’ll talk more about this in a bit but -. For example, a goal related to ease of use might be translated into principles around a common look and feel, exception handling, and interfaces between automated and manual processes.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fdf72877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fdf7287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 we can see, there is a broad range of concerns that shape the architecture. We can group these into two categories: problemfocused concerns, which influence or constrain the problem that the system is trying to solve; and solution-focused concerns, which influence or constrain the possible solutions to that problem.</a:t>
            </a:r>
            <a:endParaRPr/>
          </a:p>
          <a:p>
            <a:pPr indent="0" lvl="0" marL="0" rtl="0">
              <a:spcBef>
                <a:spcPts val="0"/>
              </a:spcBef>
              <a:spcAft>
                <a:spcPts val="0"/>
              </a:spcAft>
              <a:buNone/>
            </a:pPr>
            <a:r>
              <a:rPr lang="en"/>
              <a:t>Solution-focused concerns are often derived, directly or indirectly, from problem-focused concerns—for example, an organization’s IT strategy is usually driven pretty explicitly from its business strategy. In some instances, there is also a flow in the other direction, with technology driving a change in business behavior or priorities - you saw a lot of this when smartphones became a driving force. (go over grouping)</a:t>
            </a:r>
            <a:endParaRPr/>
          </a:p>
          <a:p>
            <a:pPr indent="0" lvl="0" marL="0">
              <a:spcBef>
                <a:spcPts val="0"/>
              </a:spcBef>
              <a:spcAft>
                <a:spcPts val="0"/>
              </a:spcAft>
              <a:buNone/>
            </a:pPr>
            <a:r>
              <a:rPr lang="en"/>
              <a:t>As you can see, we have further grouped the concerns into ones that have influence and drive decision making in a certain direction (for example, a business or technology goal), and ones that impose constraints and therefore restrict the decisions you can make (such as a standard or policy that you have to follow). Figure 8–1. Problem-Focused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fdf72877c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fdf7287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Problem-focused concerns are those concerns that influence or constrain the problem that the system is trying to solve. A problem-focused concern may influence the architecture by suggesting or mandating a capability of the system, or by shaping or clarifying the nature and specific details of that capability. It may constrain the architecture by allowing the system to behave only in certain ways in certain circumstances, or by prohibiting the system from doing something altogether.</a:t>
            </a:r>
            <a:endParaRPr/>
          </a:p>
          <a:p>
            <a:pPr indent="0" lvl="0" marL="0">
              <a:spcBef>
                <a:spcPts val="0"/>
              </a:spcBef>
              <a:spcAft>
                <a:spcPts val="0"/>
              </a:spcAft>
              <a:buNone/>
            </a:pPr>
            <a:r>
              <a:rPr lang="en"/>
              <a:t>Problem-focused concerns address the “why” and “what” questions about the system: Why does it need to do something, or what does it need to do? They include business strategy, business goals and drivers, system scope and requirements, and business standards and policies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fdf72877c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fdf7287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business strategy defines the direction for the business as a whole or for some part of it. It looks at questions such as (2-5) It may also include a roadmap that describes how the business is planning to transform itself into the desired future state. While you are unlikely to have to refer to it directly, understanding the business strategy is a useful way of understanding the concerns of your more business-focused stakeholders and ensuring that your architectural is aligned with the priorities of the organization. In particular, the business strategy will have driven at least some of your requirements, so understanding the strategy will help you understand why these requirements are important. You may also find that the business strategy is a useful way of justifying some of your architectural decisions or priorities. For example, if the business strategy is to move toward a customer self-service model (whether in-store or on the Internet), the customer-facing aspects of your architecture become very significant.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fdf72877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fdf72877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business goals and drivers set the business context for the project and are the fundamental reason the project exists.  (1-2) in order to grow and protect the business. A retailer may have a specific business goal to achieve 15% of its sales via online purchases made through its Web site. A business driver acting on the organization could be the fact that it is losing market share to a competitor with a much better and easier-to-use shopping Web site.</a:t>
            </a:r>
            <a:endParaRPr/>
          </a:p>
          <a:p>
            <a:pPr indent="0" lvl="0" marL="0">
              <a:spcBef>
                <a:spcPts val="0"/>
              </a:spcBef>
              <a:spcAft>
                <a:spcPts val="0"/>
              </a:spcAft>
              <a:buNone/>
            </a:pPr>
            <a:r>
              <a:rPr lang="en"/>
              <a:t>In some cases, you may be given a formal statement of business goals and drivers, probably written on behalf of the acquirers of the system. In other cases, you will need to work with the stakeholders to understnad their goals. This normally involves asking your key stakeholders a large number of questions to help them and you understand the goals, the drivers, and their implications. (5)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fdf72877c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fdf72877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Business standards and policies(1). They may be (2). You may need to refer to some business standards and policies directly, but even when this isn’t the case, you may need to have an awareness of them as they may constrain some aspects of your architecture in significant ways. For example, most businesses have a data retention policy that defines in what circumstances data on their customers can be retained, for how long, and how the data must be protected from unauthorized access. These will ultimately translate into architectural features such as archiving capabilities and security controls. Ideally you should find that business standards and policies are reflected in the system’s requirements. However, this may not always be the case—in particular, things like data retention policies are often forgotten—and so standards and policies can be a useful source of information. As with business strategy, you can also use them to help justify your architectural decisions or influence principles.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fdf72877c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fdf72877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Solution-focused concerns are those that influence or  (1).  A solution-focused concern may (2), or by shaping and clarifying how it is built. It may constrain the architecture by requiring that the system be constructed in a certain way. Solution-focused concerns address the “how” and “with what” questions about the system: How should it be built to make sure it works in the right way, and with what components and technologies? They include IT strategy, technology goals and drivers, and technology standards and policies.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fdf72877c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fdf72877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Like</a:t>
            </a:r>
            <a:r>
              <a:rPr lang="en"/>
              <a:t> business strategy, an organization’s IT strategy (1). It can be viewed as the “business strategy for IT,” which considers IT to be a business unit in its own right, providing services to the rest of the organization, and possibly to customers and third parties as well. As with the business strategy, you may not need to have to refer to the IT strategy directly, but it is important that you understand its main concepts and ideas so that you are aware of any implications for your architecture. It may drive some technology requirements or constraints (for example, to build systems in a loosely coupled, multitier way, or to use central services or data stores).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fdf72877c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fdf7287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Technology goals and drivers set out the relevant technology objectives, intentions, or aspirations of the project. As with business goals and drivers, a technology goal is a specific aim the IT department has, while a technology driver is some force acting on the project or IT department that requires people to behave in a particular way. For example, The retailer mentioned previously may have a specific technology goal to be able to scale its customer-facing systems at short notice to meet fluctuating spikes in demand. A technology driver might be the unpredictable and volatile usage patterns of its Internet systems.</a:t>
            </a:r>
            <a:endParaRPr/>
          </a:p>
          <a:p>
            <a:pPr indent="0" lvl="0" marL="0">
              <a:spcBef>
                <a:spcPts val="0"/>
              </a:spcBef>
              <a:spcAft>
                <a:spcPts val="0"/>
              </a:spcAft>
              <a:buNone/>
            </a:pPr>
            <a:r>
              <a:rPr lang="en"/>
              <a:t>As with business goals, technology goals and drivers are often imprecise way, and you may find it hard to turn these into more quantitative influences or constraints.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fd14ce1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fd14ce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Last time, we walked through the first two stages of this process. Today, we’re on to stage 3 - capturing the concerns of the stakeholders - the input to the </a:t>
            </a:r>
            <a:r>
              <a:rPr lang="en"/>
              <a:t>architectural</a:t>
            </a:r>
            <a:r>
              <a:rPr lang="en"/>
              <a:t> definition process.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fdf72877c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fdf72877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Technology standards may have a very strong technology focus, such as those that define the physical mechanisms for linking computers together; or they may have more of a business focus, such as those that define the syntax and semantics of a certain class of business messages. Adopting standards can ease the design and development process and make it easier to integrate the system with others, now and in the future. Technology (4). You may need to comply with preexisting policies (security policies are a common example), or alternatively your architectural analysis may identify the need to produce some policies of your own.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fdf72877c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fdf72877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certain common types of standards.</a:t>
            </a:r>
            <a:endParaRPr/>
          </a:p>
          <a:p>
            <a:pPr indent="0" lvl="0" marL="0" rtl="0">
              <a:spcBef>
                <a:spcPts val="0"/>
              </a:spcBef>
              <a:spcAft>
                <a:spcPts val="0"/>
              </a:spcAft>
              <a:buNone/>
            </a:pPr>
            <a:r>
              <a:rPr lang="en"/>
              <a:t>Open standards are defined bodies such as the International Organization for Standardization (ISO), the Institute of Electrical and Electronics Engineers (IEEE), and the World Wide Web Consortium (W3C). They are generally accepted by the community at large and typically apply across a range of hardware and software environments. Proprietary standards are created and managed by commercial companies. These usually apply only to a particular manufacturer’s products, but may influence your system if it incorporates or must be compatible with their products. Organizational standards are developed for use by your organization. These may mandate the use of certain hardware or software suppliers or define standard ways to use infrastructure components such as messaging frameworks or data warehouses. There are also ad-hoc “best practices” that may dictate certain design choices - for instance, API definiition standards. </a:t>
            </a:r>
            <a:endParaRPr/>
          </a:p>
          <a:p>
            <a:pPr indent="0" lvl="0" marL="0" rtl="0">
              <a:spcBef>
                <a:spcPts val="0"/>
              </a:spcBef>
              <a:spcAft>
                <a:spcPts val="0"/>
              </a:spcAft>
              <a:buNone/>
            </a:pPr>
            <a:r>
              <a:rPr lang="en"/>
              <a:t>You should ensure that compliance with standards can be tested in some way. Some standards are accompanied by programs or test suites that will demonstrate a system’s compliance; if not, you may want to derive tests of your own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fdf72877c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fdf72877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addition to requirements, standards, and the other documentation we have already described, you will have to deal with numerous real-world constraints of one sort or another. You need to understand these constraints up front, document the key ones in your AD, and discuss them with your stakeholders. For example, Online retailers usually use third parties to validate credit cards and take payments from customers. However, this process can sometimes be slow, especially at peak periods. The implication of this constraint is that customers may be faced with unacceptably long wait times while making a purchase, which may lead to their attempting to pay twice or even abandoning their purchase. You need to ensure that the Web site works around this issue. Rather than make a customer wait for a payment to be authorized, you might perform the authorization in the background. The customer is presented with a message saying that the purchase has gone through and may then receive an e-mail a few minutes later confirming the payment. This approach might be encapsulated in a general principle that customers should not be left waiting while slow background processes complete. This principle affects the system’s functionality and  the way it stores and manages data,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fdf72877c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fdf72877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 At a minimum it may be necessary to spend time and money on training them, which will take budget from development activities. You may also have to take the skills of users into consideration, particularly for systems used by members of the public.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fdf72877c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fdf72877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fdf72877c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fdf72877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Concerns should be clearly stated and avoid jargon that is not understood. They are usually numbered or otherwise uniquely identified. A well-expressed concern also is (2) Avoid statements like “The system must respond quickly” or “The interface must be easy to use.” (3) (4)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fdf72877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fdf72877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fdf72877c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fdf72877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t>
            </a:r>
            <a:r>
              <a:rPr lang="en"/>
              <a:t>oncerns can affect the requirements and architecture—and each other—in different ways. We have seen that solution-focused concerns influence or constrain the architecture directly, by defining or restricting the candidate architectures you can use. Problem-focused concerns influence or constrain the architecture more indirectly, by defining requirements or mandating behaviors s that suggest suitable candidate architectures that meet those requirements. Sometimes the influences and constraints work in the other direction—that is, from the solution space back to the problem space. For example, an IT department might mandate certain security features to protect the confidentiality and integrity of its information, which could significantly change the business interacyions that users and customers have with the company’s systems.</a:t>
            </a:r>
            <a:endParaRPr/>
          </a:p>
          <a:p>
            <a:pPr indent="0" lvl="0" marL="0">
              <a:spcBef>
                <a:spcPts val="0"/>
              </a:spcBef>
              <a:spcAft>
                <a:spcPts val="0"/>
              </a:spcAft>
              <a:buNone/>
            </a:pPr>
            <a:r>
              <a:rPr lang="en"/>
              <a:t>(go over, dash lines represent the reverse from solution back to problem space)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fdf72877c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fdf72877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useful technique for dealing with such a jumble of cause and effect is to establish some principles about the construction of the architecture, and to use these to help make important decisions. (1-3) establish a baseline or framework for architecture definition. Principles expose stakeholders’ underlying assumptions and bring them out—they make the implicit assumptions and desires explicit.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fdf72877c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fdf72877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 organization that monitors weather conditions around the world wants to make this information available through an API to developers of applications for mobile devices. Most data is captured automatically from weather stations. The data will be published over the Internet in real time using XML- and HTTP. The architect comes up with several different approaches to managing and distributing the captured data. All of these meet the functional requirements as expressed by the users but are architecturally very different and make different tradeoffs </a:t>
            </a:r>
            <a:endParaRPr/>
          </a:p>
          <a:p>
            <a:pPr indent="0" lvl="0" marL="0" rtl="0">
              <a:spcBef>
                <a:spcPts val="0"/>
              </a:spcBef>
              <a:spcAft>
                <a:spcPts val="0"/>
              </a:spcAft>
              <a:buNone/>
            </a:pPr>
            <a:r>
              <a:t/>
            </a:r>
            <a:endParaRPr/>
          </a:p>
          <a:p>
            <a:pPr indent="0" lvl="0" marL="0" rtl="0">
              <a:spcBef>
                <a:spcPts val="0"/>
              </a:spcBef>
              <a:spcAft>
                <a:spcPts val="0"/>
              </a:spcAft>
              <a:buNone/>
            </a:pPr>
            <a:r>
              <a:rPr lang="en"/>
              <a:t>Option A, has data collected locally and transferred to a single, central database that would manage all of the weather data and respond to all requests. This solution is architecturally simple and cheapest and quickest to implement. However, it has a single point of failure limited scalability. She therefore comes up with two more candidate architectures. Option B involves having a copy of all of the data at three different locations around the world: North America, Europe, and China.. All data would be distributed to all locations, and requesters would be directed to the one that is physically nearest to them. In Option C, there would still be three locations, but each location would host data only for that region. Requests would be routed to the location that holds the data requested.</a:t>
            </a:r>
            <a:endParaRPr/>
          </a:p>
          <a:p>
            <a:pPr indent="0" lvl="0" marL="0">
              <a:spcBef>
                <a:spcPts val="0"/>
              </a:spcBef>
              <a:spcAft>
                <a:spcPts val="0"/>
              </a:spcAft>
              <a:buNone/>
            </a:pPr>
            <a:r>
              <a:rPr lang="en"/>
              <a:t>Which would you choose? (discuss)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fb5a9ee6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fb5a9ee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fdf72877c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fdf72877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1-4. How do you pick? Let’s think about our discussion. In practice, you’d conduct a similatr discussion with stakeholders. After further discussion, the architect agrees on a principle with key stakeholders, which states that data required for processing a user’s request should be held as “close” to that user as possible, even if this means it has to be replicated or redistributed. The rationale for this principle is that users might be interested in weather forecasts for anywhere in the world, not just their own area, and that the data needs to be easily available near the point at which it is accessed to achieve a good user experience (by minimizing latency) and to improve availability. This rules out A - data is held in a central location that may not be close - and C - data for far locations must travel far - and argues for B. This is not a universal principle, but is something that the stakeholders and architect think makes sense in this specific project.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fdf72877c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fdf72877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Principles can be a great way of ensuring that concerns are addressed consistently throughout the architecture and explaining why the architecture needs to be built in a certain way. For example, A retailer wants to develop a new customer care system to deal with postal, telephone, and e-mail questions from its customers. However, when the hardware-sizing exercise is completed, it is discovered that the cost is way over budget because high-availability technologies such as clustering, hardware replication, and high-speed online backup have been used to provide a very high level of system availability. (4-5) Discussion with the sponsor and users reveals that, in fact, different parts of the system are considered to be of varying levels of importance to the business, and this can be taken into account when planning the high-availability design.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3fdf72877c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fdf72877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the availability of the contact center system is of paramount importance to the operation of the business, the parts of the system that support the customer-facing staff should be prioritized over other parts of the system (such as workflow monitoring and management reporting). If tradeoffs need to be made relating to the performance, availability, or resilience of different parts of the system, the parts that support the customer-facing workflow should always take precedence.</a:t>
            </a:r>
            <a:endParaRPr/>
          </a:p>
          <a:p>
            <a:pPr indent="0" lvl="0" marL="0" rtl="0">
              <a:spcBef>
                <a:spcPts val="0"/>
              </a:spcBef>
              <a:spcAft>
                <a:spcPts val="0"/>
              </a:spcAft>
              <a:buNone/>
            </a:pPr>
            <a:r>
              <a:rPr lang="en"/>
              <a:t>We can make use of this princuple. , the hardware architecture can b considerably simplified by focusing the high-availability technology on the parts of the system that support customer interactions and reducing the amount of such technology used in other parts of the system. Again, not a general principle to apply in all projects, but something you can apply throughout this system based on the priorities of the stakeholder and the organization.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3fdf72877c_0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fdf72877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It is constructive(2). • It is reasoned. It is strongly motivated by business drivers, goals, and other principles. • It is well articulated. More than for any other artifact, it is important that your principles can be understood by all stakeholders and are not open to misinterpretation (accidental or willful). • It is testable. Principles are (usually) valid over the entire lifetime of the architecture, and it must be possible to determine objectively whether they are being adhered to. • It is significant. ask whether the opposite statement could ever be true. If the statement opposing the principle is still meaningful (although obviously wrong for your circumstances), the principle is probably significant.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fdf72877c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fdf72877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take an example (1). Now, this is not a great principle.  applying the test for significance, it is clear that the opposite statement, “The online store will be hard to use,” is not one that would ever make sense. As it stands, this first attempt at a principle is a truism and not of much value.</a:t>
            </a:r>
            <a:endParaRPr/>
          </a:p>
          <a:p>
            <a:pPr indent="0" lvl="0" marL="0" rtl="0">
              <a:spcBef>
                <a:spcPts val="0"/>
              </a:spcBef>
              <a:spcAft>
                <a:spcPts val="0"/>
              </a:spcAft>
              <a:buNone/>
            </a:pPr>
            <a:r>
              <a:t/>
            </a:r>
            <a:endParaRPr/>
          </a:p>
          <a:p>
            <a:pPr indent="0" lvl="0" marL="0">
              <a:spcBef>
                <a:spcPts val="0"/>
              </a:spcBef>
              <a:spcAft>
                <a:spcPts val="0"/>
              </a:spcAft>
              <a:buNone/>
            </a:pPr>
            <a:r>
              <a:rPr lang="en"/>
              <a:t>Ease of use is clearly important to the stakeholders, and further discussion reveals that this is particularly important for new customers because it is so easy for potential customers to click away to another site if they are having problems. So, we can break the principle nto several more specific ones, including (5)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3fdf72877c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fdf72877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principle is now more reasoned (because it is supported by the rationale to avoid inconveniencing customers and to avoid data protection concerns around personal data) and more constructive because it highlights the specific need for ease of use in initial customer interactions. It is also more significant because requiring a sign-up process that captures a lot of data might be necessary in some other situations. However, it is still not particularly testable: How do the stakeholders know whether they have achieved their objectives for ease of use?  Can fix by setting a target - competitors sites. Now we also have a target for developers to aim for.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fdf72877c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fdf72877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you first start to use them, principles may come across to you and your stakeholders as an overblown way to state the obvious, but you will recognize their usefulness the first time you start having trouble reaching consensus over one. Because principles reach right down to core beliefs, disagreement over the wording or meaning of a principle is a sure sign of some fundamental differences among your stakeholders. It is good to get these differences out in the open and resolve them early in the process. It can take a lot of effort to obtain consensus on your principles, so try to get them right the first time. Revising a principle later consumes valuable time and can lead to a significant amount of architectural rework. Don’t make your principles too specific. That’s what requirements are for: Your aim at this point is to capture the spirit and motivation of your stakeholders, rather than the details (which you will capture later). How many principles should we define?” There is no right answer to this question; you should define as many as the stakeholders need.Keep that number small, though—if you have hundreds of principles, no one will remember them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fdf72877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fdf7287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fdf72877c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fdf72877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Getting the big “architectural” decisions right is vitally important because they are usually difficult, expensive, and time-consuming to change later. If the architecture prioritizes one quality property over another, such as performance over flexibility, it can be very hard, if not impossible, to change this balance once software has been written. It’s not only the explicit decisions—those that have been discussed, agreed upon, and documents—that you have to worry about. many architectural decisions are implicit and are not documented anywhere or even discussed. Making your architectural decisions explicit is a good way of engaging stakeholders who might not otherwise have the time to participate in architectural definition. It also helps to “embed” the fundamentals of the architecture into everyone’s thinking, so that decisions are not reversed later without due consideration of the consequences.  it also provides traceability of decisions back to fundamental business drivers, which helps you get stakeholder buy-in and gives early visibility to the implications of your decisions.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fdf72877c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fdf72877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Obviously you can’t document and review every decision you make about your architecture. However, you can apply the idea of architectural significance to help you determine which decisions need review and oversight. Architecturally significant decisions usually answer the important “what,” “how,” and “with what” questions about the architecture and are the decisions that are critical to ensuring that the system achieves its key goals. </a:t>
            </a:r>
            <a:endParaRPr/>
          </a:p>
          <a:p>
            <a:pPr indent="0" lvl="0" marL="0" rtl="0">
              <a:spcBef>
                <a:spcPts val="0"/>
              </a:spcBef>
              <a:spcAft>
                <a:spcPts val="0"/>
              </a:spcAft>
              <a:buNone/>
            </a:pPr>
            <a:r>
              <a:rPr lang="en"/>
              <a:t>(2) . “What” decisions often have significant stakeholder impact and need to be made in consultation with key stakeholders and usually require their ratification.</a:t>
            </a:r>
            <a:endParaRPr/>
          </a:p>
          <a:p>
            <a:pPr indent="0" lvl="0" marL="0" rtl="0">
              <a:spcBef>
                <a:spcPts val="0"/>
              </a:spcBef>
              <a:spcAft>
                <a:spcPts val="0"/>
              </a:spcAft>
              <a:buNone/>
            </a:pPr>
            <a:r>
              <a:rPr lang="en"/>
              <a:t>(3) They often make use of standard patterns or approaches, such as a decision to design a multithreaded server using pools of stateless components, or a reporting database using a star schema database. “How” questions usually have more impact on the solution space than on the problem space.</a:t>
            </a:r>
            <a:endParaRPr/>
          </a:p>
          <a:p>
            <a:pPr indent="0" lvl="0" marL="0">
              <a:spcBef>
                <a:spcPts val="0"/>
              </a:spcBef>
              <a:spcAft>
                <a:spcPts val="0"/>
              </a:spcAft>
              <a:buNone/>
            </a:pPr>
            <a:r>
              <a:rPr lang="en"/>
              <a:t>(5). These are aimed at the solution space.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fdf72877c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fdf72877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 over) These are decisions with implications on the architecture, and should be documented. For instance, the “what” decision implies that  in some cases, a customer who thought her order had been accepted would need to be notified that an alternative means of payment was required. That must be accounted for in the architecture and resulting software.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fdf72877c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fdf72877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of the most powerful uses of principles is to provide traceability for your architectural decisions. In other words, you can use principles to help justify and explain particular elements or features of your architecture. This approach relies on associating two additional pieces of information with each of your principles: its rationale (why it is an appropriate and valuable principle for your architecture) and its implications (what needs to happen in order for the principle to become reality).Traceability comes about by linking principles together using implications and rationales.</a:t>
            </a:r>
            <a:endParaRPr/>
          </a:p>
          <a:p>
            <a:pPr indent="0" lvl="0" marL="0" rtl="0">
              <a:spcBef>
                <a:spcPts val="0"/>
              </a:spcBef>
              <a:spcAft>
                <a:spcPts val="0"/>
              </a:spcAft>
              <a:buNone/>
            </a:pPr>
            <a:r>
              <a:rPr lang="en"/>
              <a:t>• Start with the business drivers and goals for the architecture. </a:t>
            </a:r>
            <a:endParaRPr/>
          </a:p>
          <a:p>
            <a:pPr indent="0" lvl="0" marL="0" rtl="0">
              <a:spcBef>
                <a:spcPts val="0"/>
              </a:spcBef>
              <a:spcAft>
                <a:spcPts val="0"/>
              </a:spcAft>
              <a:buNone/>
            </a:pPr>
            <a:r>
              <a:rPr lang="en"/>
              <a:t>• Use the business drivers to develop a set of business principles, many of which have as their rationale one or more business drivers. A business principle generally focuses on the “why” and “what” questions rather than on how the architecture will be built or deployed. </a:t>
            </a:r>
            <a:endParaRPr/>
          </a:p>
          <a:p>
            <a:pPr indent="0" lvl="0" marL="0" rtl="0">
              <a:spcBef>
                <a:spcPts val="0"/>
              </a:spcBef>
              <a:spcAft>
                <a:spcPts val="0"/>
              </a:spcAft>
              <a:buNone/>
            </a:pPr>
            <a:r>
              <a:rPr lang="en"/>
              <a:t>• Use the business principles to develop a set of technology principles, many of which have as their rationale one or more business principles. Technology principles usually focus on the “how” and “with what” questions. </a:t>
            </a:r>
            <a:endParaRPr/>
          </a:p>
          <a:p>
            <a:pPr indent="0" lvl="0" marL="0" rtl="0">
              <a:spcBef>
                <a:spcPts val="0"/>
              </a:spcBef>
              <a:spcAft>
                <a:spcPts val="0"/>
              </a:spcAft>
              <a:buNone/>
            </a:pPr>
            <a:r>
              <a:rPr lang="en"/>
              <a:t>• Finally, use the technology principles to develop a set of architectural decisions, many of which have as their rationale one or more technology principles</a:t>
            </a:r>
            <a:endParaRPr/>
          </a:p>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fdf72877c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fdf72877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online store </a:t>
            </a:r>
            <a:r>
              <a:rPr lang="en"/>
              <a:t>now has a number of separate online catalogs in its portfolio. Each catalog fronts a separate shopping system, with its own ways of ordering goods and managing accounts.This is obviously a pain for people who would make purchases from multiple shops. </a:t>
            </a:r>
            <a:endParaRPr/>
          </a:p>
          <a:p>
            <a:pPr indent="0" lvl="0" marL="0" rtl="0">
              <a:spcBef>
                <a:spcPts val="0"/>
              </a:spcBef>
              <a:spcAft>
                <a:spcPts val="0"/>
              </a:spcAft>
              <a:buNone/>
            </a:pPr>
            <a:r>
              <a:rPr lang="en"/>
              <a:t>- The business strategy now has this goal (read)</a:t>
            </a:r>
            <a:endParaRPr/>
          </a:p>
          <a:p>
            <a:pPr indent="0" lvl="0" marL="0" rtl="0">
              <a:spcBef>
                <a:spcPts val="0"/>
              </a:spcBef>
              <a:spcAft>
                <a:spcPts val="0"/>
              </a:spcAft>
              <a:buNone/>
            </a:pPr>
            <a:r>
              <a:rPr lang="en"/>
              <a:t>- As a result of this, a number of business principles are accepted, including (read), with the goal as the rationale</a:t>
            </a:r>
            <a:endParaRPr/>
          </a:p>
          <a:p>
            <a:pPr indent="0" lvl="0" marL="0" rtl="0">
              <a:spcBef>
                <a:spcPts val="0"/>
              </a:spcBef>
              <a:spcAft>
                <a:spcPts val="0"/>
              </a:spcAft>
              <a:buNone/>
            </a:pPr>
            <a:r>
              <a:rPr lang="en"/>
              <a:t>- After some discussion, these are driven down into the a set of technology principles (read), with B1 and B2 as the rationale</a:t>
            </a:r>
            <a:endParaRPr/>
          </a:p>
          <a:p>
            <a:pPr indent="0" lvl="0" marL="0" rtl="0">
              <a:spcBef>
                <a:spcPts val="0"/>
              </a:spcBef>
              <a:spcAft>
                <a:spcPts val="0"/>
              </a:spcAft>
              <a:buNone/>
            </a:pPr>
            <a:r>
              <a:rPr lang="en"/>
              <a:t>- An architecture is developed from these principles and we make two decisions (read). These are based on the tech princuiples T1-T3.</a:t>
            </a:r>
            <a:endParaRPr/>
          </a:p>
          <a:p>
            <a:pPr indent="0" lvl="0" marL="0">
              <a:spcBef>
                <a:spcPts val="0"/>
              </a:spcBef>
              <a:spcAft>
                <a:spcPts val="0"/>
              </a:spcAft>
              <a:buNone/>
            </a:pPr>
            <a:r>
              <a:rPr lang="en"/>
              <a:t>You can see from this simple example that the decision to deploy a central data store can be justified and traced from business goal G1, through business principles B1 and B2, and through technology principles T1, T2, and T3.</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fdf72877c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fdf72877c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spcBef>
                <a:spcPts val="600"/>
              </a:spcBef>
              <a:spcAft>
                <a:spcPts val="0"/>
              </a:spcAft>
              <a:buClr>
                <a:schemeClr val="dk1"/>
              </a:buClr>
              <a:buSzPts val="1100"/>
              <a:buFont typeface="Arial"/>
              <a:buNone/>
            </a:pPr>
            <a:r>
              <a:rPr lang="en">
                <a:solidFill>
                  <a:schemeClr val="dk1"/>
                </a:solidFill>
              </a:rPr>
              <a:t>You have been asked to develop a new automated parking system at the CAE airport. </a:t>
            </a:r>
            <a:endParaRPr>
              <a:solidFill>
                <a:schemeClr val="dk1"/>
              </a:solidFill>
            </a:endParaRPr>
          </a:p>
          <a:p>
            <a:pPr indent="0" lvl="0" marL="0" rtl="0">
              <a:spcBef>
                <a:spcPts val="600"/>
              </a:spcBef>
              <a:spcAft>
                <a:spcPts val="0"/>
              </a:spcAft>
              <a:buClr>
                <a:schemeClr val="dk1"/>
              </a:buClr>
              <a:buSzPts val="1100"/>
              <a:buFont typeface="Arial"/>
              <a:buNone/>
            </a:pPr>
            <a:r>
              <a:rPr lang="en">
                <a:solidFill>
                  <a:schemeClr val="dk1"/>
                </a:solidFil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fdf72877c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fdf72877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3fdf72877c_0_3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fdf72877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over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09d5e2e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09d5e2e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fd5fc27cc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fd5fc27c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fdf72877c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fdf72877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df7287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df728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we talked about last time, t</a:t>
            </a:r>
            <a:r>
              <a:rPr lang="en"/>
              <a:t>he most obvious things that shape and define your architectural solution are the scope and requirements of the system - what goes into your context view. However, these are not the only inputs, other things can be just as important as inputs to your architectural decision making.</a:t>
            </a:r>
            <a:endParaRPr/>
          </a:p>
          <a:p>
            <a:pPr indent="0" lvl="0" marL="0">
              <a:spcBef>
                <a:spcPts val="0"/>
              </a:spcBef>
              <a:spcAft>
                <a:spcPts val="0"/>
              </a:spcAft>
              <a:buNone/>
            </a:pPr>
            <a:r>
              <a:rPr lang="en"/>
              <a:t>• Business and IT strategies set the long-term business and technology priorities and direction for the organization and may also include a roadmap to get from today to the “target state.” • </a:t>
            </a:r>
            <a:endParaRPr/>
          </a:p>
          <a:p>
            <a:pPr indent="0" lvl="0" marL="0">
              <a:spcBef>
                <a:spcPts val="0"/>
              </a:spcBef>
              <a:spcAft>
                <a:spcPts val="0"/>
              </a:spcAft>
              <a:buNone/>
            </a:pPr>
            <a:r>
              <a:rPr lang="en"/>
              <a:t>Goals and drivers are the fundamental issues and problems that prompted your stakeholders, especially the acquirers and users, to initiate the project. • </a:t>
            </a:r>
            <a:endParaRPr/>
          </a:p>
          <a:p>
            <a:pPr indent="0" lvl="0" marL="0">
              <a:spcBef>
                <a:spcPts val="0"/>
              </a:spcBef>
              <a:spcAft>
                <a:spcPts val="0"/>
              </a:spcAft>
              <a:buNone/>
            </a:pPr>
            <a:r>
              <a:rPr lang="en"/>
              <a:t>Standards and policies mandate certain aspects of how the organization does business or operates internally. •</a:t>
            </a:r>
            <a:endParaRPr/>
          </a:p>
          <a:p>
            <a:pPr indent="0" lvl="0" marL="0" rtl="0">
              <a:spcBef>
                <a:spcPts val="0"/>
              </a:spcBef>
              <a:spcAft>
                <a:spcPts val="0"/>
              </a:spcAft>
              <a:buNone/>
            </a:pPr>
            <a:r>
              <a:rPr lang="en"/>
              <a:t> There are also many other real-world constraints that you need to take into account, such as time and money, availability of skills, or technology pitfalls and limitations.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fdf72877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fdf7287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collectively refer to these inputs as “concerns”. Formally, (1). This definition of concern is wide-ranging. A concern may be specific, unambiguous, and measurable, in which case we call it a “requirement” and can use the techniques of traditional systems analysis to capture it, document it, and use it to shape the architecture. On the other hand, a concern may be vague and loosely stated but still extremely important to your stakeholders.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fdf72877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fdf72877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Indeed, it might  be more important to them than the specific requirements. The requirements shape our solution, but so do the goals of the stakeholders.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fdf72877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fdf7287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might have a</a:t>
            </a:r>
            <a:r>
              <a:rPr lang="en"/>
              <a:t> retailer with  a strong reputation for quality of service and customer responsiveness, which must be reflected in every interaction with the customer. This translates into a number of goals and aspirations for a new online store that the retailer wants to build. (1-5) How many of these are actual requirements? That we can measure, that have a single meaning? </a:t>
            </a:r>
            <a:endParaRPr/>
          </a:p>
          <a:p>
            <a:pPr indent="0" lvl="0" marL="0" rtl="0">
              <a:spcBef>
                <a:spcPts val="0"/>
              </a:spcBef>
              <a:spcAft>
                <a:spcPts val="0"/>
              </a:spcAft>
              <a:buNone/>
            </a:pPr>
            <a:r>
              <a:rPr lang="en"/>
              <a:t>Apart from the last item, none of these can be considered formal and measurable requirements, and the last one is really a statement of scope. However, if the system does not meet these goals and aspirations, it will probably be viewed as a failure.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fdf72877c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fdf72877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Unfortunately, these goals and drivers typically exhibit a number of characteristics that make them hard to translate into specific architectural features.(1)—indeed, the stakeholders may not really be clear about what they mean. • (2-3). It all comes down to gut feelings and the subjective assessments of the stakeholders. • (4)</a:t>
            </a:r>
            <a:endParaRPr/>
          </a:p>
          <a:p>
            <a:pPr indent="0" lvl="0" marL="0">
              <a:spcBef>
                <a:spcPts val="0"/>
              </a:spcBef>
              <a:spcAft>
                <a:spcPts val="0"/>
              </a:spcAft>
              <a:buNone/>
            </a:pPr>
            <a:r>
              <a:rPr lang="en"/>
              <a:t>You cannot afford to ignore goals and drivers, they have a major influence on the nature of the architecture and what it is supposed to achieve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Concerns, Principles, and Decisions</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742 - Lecture 6 - 09/13/2018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52400" y="2483875"/>
            <a:ext cx="4550200" cy="3137150"/>
          </a:xfrm>
          <a:prstGeom prst="rect">
            <a:avLst/>
          </a:prstGeom>
          <a:noFill/>
          <a:ln>
            <a:noFill/>
          </a:ln>
        </p:spPr>
      </p:pic>
      <p:sp>
        <p:nvSpPr>
          <p:cNvPr id="116" name="Google Shape;116;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Importance of Goals</a:t>
            </a:r>
            <a:endParaRPr/>
          </a:p>
        </p:txBody>
      </p:sp>
      <p:sp>
        <p:nvSpPr>
          <p:cNvPr id="117" name="Google Shape;117;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18" name="Google Shape;118;p18"/>
          <p:cNvSpPr txBox="1"/>
          <p:nvPr/>
        </p:nvSpPr>
        <p:spPr>
          <a:xfrm>
            <a:off x="3922575" y="3026350"/>
            <a:ext cx="1818300" cy="38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t>Instead Of</a:t>
            </a:r>
            <a:endParaRPr b="1" sz="2400"/>
          </a:p>
        </p:txBody>
      </p:sp>
      <p:pic>
        <p:nvPicPr>
          <p:cNvPr id="119" name="Google Shape;119;p18"/>
          <p:cNvPicPr preferRelativeResize="0"/>
          <p:nvPr/>
        </p:nvPicPr>
        <p:blipFill>
          <a:blip r:embed="rId4">
            <a:alphaModFix/>
          </a:blip>
          <a:stretch>
            <a:fillRect/>
          </a:stretch>
        </p:blipFill>
        <p:spPr>
          <a:xfrm>
            <a:off x="5867300" y="2089588"/>
            <a:ext cx="2343150"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to Work With Goals</a:t>
            </a:r>
            <a:endParaRPr/>
          </a:p>
        </p:txBody>
      </p:sp>
      <p:sp>
        <p:nvSpPr>
          <p:cNvPr id="125" name="Google Shape;125;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Try to turn them into requirements.</a:t>
            </a:r>
            <a:endParaRPr/>
          </a:p>
          <a:p>
            <a:pPr indent="-381000" lvl="1" marL="914400" rtl="0">
              <a:spcBef>
                <a:spcPts val="0"/>
              </a:spcBef>
              <a:spcAft>
                <a:spcPts val="0"/>
              </a:spcAft>
              <a:buSzPts val="2400"/>
              <a:buChar char="○"/>
            </a:pPr>
            <a:r>
              <a:rPr lang="en"/>
              <a:t>“System should be responsive” </a:t>
            </a:r>
            <a:endParaRPr/>
          </a:p>
          <a:p>
            <a:pPr indent="-355600" lvl="2" marL="1371600" rtl="0">
              <a:spcBef>
                <a:spcPts val="0"/>
              </a:spcBef>
              <a:spcAft>
                <a:spcPts val="0"/>
              </a:spcAft>
              <a:buSzPts val="2000"/>
              <a:buChar char="■"/>
            </a:pPr>
            <a:r>
              <a:rPr lang="en" sz="2000"/>
              <a:t>Quantifiable response time, throughput, etc.</a:t>
            </a:r>
            <a:endParaRPr sz="2000"/>
          </a:p>
          <a:p>
            <a:pPr indent="-381000" lvl="1" marL="914400" rtl="0">
              <a:spcBef>
                <a:spcPts val="0"/>
              </a:spcBef>
              <a:spcAft>
                <a:spcPts val="0"/>
              </a:spcAft>
              <a:buSzPts val="2400"/>
              <a:buChar char="○"/>
            </a:pPr>
            <a:r>
              <a:rPr lang="en"/>
              <a:t>“System should be easy to use”</a:t>
            </a:r>
            <a:endParaRPr/>
          </a:p>
          <a:p>
            <a:pPr indent="-355600" lvl="2" marL="1371600" rtl="0">
              <a:spcBef>
                <a:spcPts val="0"/>
              </a:spcBef>
              <a:spcAft>
                <a:spcPts val="0"/>
              </a:spcAft>
              <a:buSzPts val="2000"/>
              <a:buChar char="■"/>
            </a:pPr>
            <a:r>
              <a:rPr lang="en" sz="2000"/>
              <a:t>XX% of users can complete a transaction within YY time. </a:t>
            </a:r>
            <a:endParaRPr sz="2000"/>
          </a:p>
          <a:p>
            <a:pPr indent="-419100" lvl="0" marL="457200" rtl="0">
              <a:spcBef>
                <a:spcPts val="0"/>
              </a:spcBef>
              <a:spcAft>
                <a:spcPts val="0"/>
              </a:spcAft>
              <a:buSzPts val="3000"/>
              <a:buChar char="●"/>
            </a:pPr>
            <a:r>
              <a:rPr lang="en"/>
              <a:t>Manage stakeholder expectations.</a:t>
            </a:r>
            <a:endParaRPr/>
          </a:p>
          <a:p>
            <a:pPr indent="-419100" lvl="0" marL="457200" rtl="0">
              <a:spcBef>
                <a:spcPts val="0"/>
              </a:spcBef>
              <a:spcAft>
                <a:spcPts val="0"/>
              </a:spcAft>
              <a:buSzPts val="3000"/>
              <a:buChar char="●"/>
            </a:pPr>
            <a:r>
              <a:rPr lang="en"/>
              <a:t>Develop </a:t>
            </a:r>
            <a:r>
              <a:rPr i="1" lang="en"/>
              <a:t>architectural principles</a:t>
            </a:r>
            <a:r>
              <a:rPr lang="en"/>
              <a:t> that translate goals into features and qualities of the architecture.</a:t>
            </a:r>
            <a:endParaRPr/>
          </a:p>
          <a:p>
            <a:pPr indent="-381000" lvl="1" marL="914400">
              <a:spcBef>
                <a:spcPts val="0"/>
              </a:spcBef>
              <a:spcAft>
                <a:spcPts val="0"/>
              </a:spcAft>
              <a:buSzPts val="2400"/>
              <a:buChar char="○"/>
            </a:pPr>
            <a:r>
              <a:rPr lang="en"/>
              <a:t>“Ease of use” translates to common look and feel, common exception handling procedures, interface standards.</a:t>
            </a:r>
            <a:endParaRPr/>
          </a:p>
        </p:txBody>
      </p:sp>
      <p:sp>
        <p:nvSpPr>
          <p:cNvPr id="126" name="Google Shape;126;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Concern Categories</a:t>
            </a:r>
            <a:endParaRPr/>
          </a:p>
        </p:txBody>
      </p:sp>
      <p:sp>
        <p:nvSpPr>
          <p:cNvPr id="132" name="Google Shape;132;p20"/>
          <p:cNvSpPr txBox="1"/>
          <p:nvPr>
            <p:ph idx="1" type="body"/>
          </p:nvPr>
        </p:nvSpPr>
        <p:spPr>
          <a:xfrm>
            <a:off x="457200" y="1600200"/>
            <a:ext cx="3994500" cy="14520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2000"/>
              <a:t>Problem-Focused Concerns:</a:t>
            </a:r>
            <a:r>
              <a:rPr lang="en" sz="2000"/>
              <a:t> constrain the problem the system is solving.</a:t>
            </a:r>
            <a:endParaRPr sz="2000"/>
          </a:p>
        </p:txBody>
      </p:sp>
      <p:sp>
        <p:nvSpPr>
          <p:cNvPr id="133" name="Google Shape;133;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34" name="Google Shape;134;p20"/>
          <p:cNvSpPr txBox="1"/>
          <p:nvPr>
            <p:ph idx="2" type="body"/>
          </p:nvPr>
        </p:nvSpPr>
        <p:spPr>
          <a:xfrm>
            <a:off x="4692275" y="1600200"/>
            <a:ext cx="3994500" cy="11430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b="1" lang="en" sz="2000"/>
              <a:t>Solution-Focused Concerns:</a:t>
            </a:r>
            <a:r>
              <a:rPr lang="en" sz="2000"/>
              <a:t> constrain solutions to that problem.</a:t>
            </a:r>
            <a:endParaRPr sz="2000"/>
          </a:p>
        </p:txBody>
      </p:sp>
      <p:sp>
        <p:nvSpPr>
          <p:cNvPr id="135" name="Google Shape;135;p20"/>
          <p:cNvSpPr txBox="1"/>
          <p:nvPr/>
        </p:nvSpPr>
        <p:spPr>
          <a:xfrm>
            <a:off x="457200" y="3467950"/>
            <a:ext cx="1285800" cy="24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Influence</a:t>
            </a:r>
            <a:endParaRPr b="1"/>
          </a:p>
        </p:txBody>
      </p:sp>
      <p:sp>
        <p:nvSpPr>
          <p:cNvPr id="136" name="Google Shape;136;p20"/>
          <p:cNvSpPr txBox="1"/>
          <p:nvPr/>
        </p:nvSpPr>
        <p:spPr>
          <a:xfrm>
            <a:off x="457200" y="5269900"/>
            <a:ext cx="1285800" cy="24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Constrain</a:t>
            </a:r>
            <a:endParaRPr b="1"/>
          </a:p>
        </p:txBody>
      </p:sp>
      <p:cxnSp>
        <p:nvCxnSpPr>
          <p:cNvPr id="137" name="Google Shape;137;p20"/>
          <p:cNvCxnSpPr>
            <a:stCxn id="138" idx="3"/>
            <a:endCxn id="139" idx="1"/>
          </p:cNvCxnSpPr>
          <p:nvPr/>
        </p:nvCxnSpPr>
        <p:spPr>
          <a:xfrm>
            <a:off x="571500" y="4591450"/>
            <a:ext cx="7839000" cy="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20"/>
          <p:cNvCxnSpPr>
            <a:stCxn id="141" idx="2"/>
            <a:endCxn id="142" idx="0"/>
          </p:cNvCxnSpPr>
          <p:nvPr/>
        </p:nvCxnSpPr>
        <p:spPr>
          <a:xfrm>
            <a:off x="4572000" y="3493788"/>
            <a:ext cx="0" cy="252630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20"/>
          <p:cNvSpPr/>
          <p:nvPr/>
        </p:nvSpPr>
        <p:spPr>
          <a:xfrm>
            <a:off x="2402900" y="4429125"/>
            <a:ext cx="29613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System Scope and Requirements</a:t>
            </a:r>
            <a:endParaRPr/>
          </a:p>
        </p:txBody>
      </p:sp>
      <p:sp>
        <p:nvSpPr>
          <p:cNvPr id="144" name="Google Shape;144;p20"/>
          <p:cNvSpPr/>
          <p:nvPr/>
        </p:nvSpPr>
        <p:spPr>
          <a:xfrm>
            <a:off x="2240100" y="3234750"/>
            <a:ext cx="18348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Business Strategy</a:t>
            </a:r>
            <a:endParaRPr/>
          </a:p>
        </p:txBody>
      </p:sp>
      <p:sp>
        <p:nvSpPr>
          <p:cNvPr id="145" name="Google Shape;145;p20"/>
          <p:cNvSpPr/>
          <p:nvPr/>
        </p:nvSpPr>
        <p:spPr>
          <a:xfrm>
            <a:off x="2240100" y="3831938"/>
            <a:ext cx="18348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Business Goals and Drivers</a:t>
            </a:r>
            <a:endParaRPr/>
          </a:p>
        </p:txBody>
      </p:sp>
      <p:sp>
        <p:nvSpPr>
          <p:cNvPr id="146" name="Google Shape;146;p20"/>
          <p:cNvSpPr/>
          <p:nvPr/>
        </p:nvSpPr>
        <p:spPr>
          <a:xfrm>
            <a:off x="2240100" y="5053300"/>
            <a:ext cx="18348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Business Standards and Policies</a:t>
            </a:r>
            <a:endParaRPr/>
          </a:p>
        </p:txBody>
      </p:sp>
      <p:sp>
        <p:nvSpPr>
          <p:cNvPr id="147" name="Google Shape;147;p20"/>
          <p:cNvSpPr/>
          <p:nvPr/>
        </p:nvSpPr>
        <p:spPr>
          <a:xfrm>
            <a:off x="3654600" y="5770125"/>
            <a:ext cx="22422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Real-World Constraints</a:t>
            </a:r>
            <a:endParaRPr/>
          </a:p>
        </p:txBody>
      </p:sp>
      <p:sp>
        <p:nvSpPr>
          <p:cNvPr id="148" name="Google Shape;148;p20"/>
          <p:cNvSpPr/>
          <p:nvPr/>
        </p:nvSpPr>
        <p:spPr>
          <a:xfrm>
            <a:off x="5707200" y="3234750"/>
            <a:ext cx="18348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IT Strategy</a:t>
            </a:r>
            <a:endParaRPr/>
          </a:p>
        </p:txBody>
      </p:sp>
      <p:sp>
        <p:nvSpPr>
          <p:cNvPr id="149" name="Google Shape;149;p20"/>
          <p:cNvSpPr/>
          <p:nvPr/>
        </p:nvSpPr>
        <p:spPr>
          <a:xfrm>
            <a:off x="5707200" y="3913100"/>
            <a:ext cx="18348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Technology Goals and Drivers</a:t>
            </a:r>
            <a:endParaRPr/>
          </a:p>
        </p:txBody>
      </p:sp>
      <p:sp>
        <p:nvSpPr>
          <p:cNvPr id="150" name="Google Shape;150;p20"/>
          <p:cNvSpPr/>
          <p:nvPr/>
        </p:nvSpPr>
        <p:spPr>
          <a:xfrm>
            <a:off x="5609350" y="4960000"/>
            <a:ext cx="2378700" cy="4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Technology Standards and Policies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Problem-Focused Concerns</a:t>
            </a:r>
            <a:endParaRPr/>
          </a:p>
        </p:txBody>
      </p:sp>
      <p:sp>
        <p:nvSpPr>
          <p:cNvPr id="156" name="Google Shape;156;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Influence or constrain the problem the system is trying to solve.</a:t>
            </a:r>
            <a:endParaRPr/>
          </a:p>
          <a:p>
            <a:pPr indent="-381000" lvl="1" marL="914400" rtl="0">
              <a:spcBef>
                <a:spcPts val="0"/>
              </a:spcBef>
              <a:spcAft>
                <a:spcPts val="0"/>
              </a:spcAft>
              <a:buSzPts val="2400"/>
              <a:buChar char="○"/>
            </a:pPr>
            <a:r>
              <a:rPr lang="en"/>
              <a:t>May mandate a </a:t>
            </a:r>
            <a:r>
              <a:rPr lang="en"/>
              <a:t>capability</a:t>
            </a:r>
            <a:r>
              <a:rPr lang="en"/>
              <a:t> of the system.</a:t>
            </a:r>
            <a:endParaRPr/>
          </a:p>
          <a:p>
            <a:pPr indent="-381000" lvl="1" marL="914400" rtl="0">
              <a:spcBef>
                <a:spcPts val="0"/>
              </a:spcBef>
              <a:spcAft>
                <a:spcPts val="0"/>
              </a:spcAft>
              <a:buSzPts val="2400"/>
              <a:buChar char="○"/>
            </a:pPr>
            <a:r>
              <a:rPr lang="en"/>
              <a:t>May shape the nature and details of capabilities.</a:t>
            </a:r>
            <a:endParaRPr/>
          </a:p>
          <a:p>
            <a:pPr indent="-381000" lvl="1" marL="914400" rtl="0">
              <a:spcBef>
                <a:spcPts val="0"/>
              </a:spcBef>
              <a:spcAft>
                <a:spcPts val="0"/>
              </a:spcAft>
              <a:buSzPts val="2400"/>
              <a:buChar char="○"/>
            </a:pPr>
            <a:r>
              <a:rPr lang="en"/>
              <a:t>May constrain how the system behaves in certain circumstances.</a:t>
            </a:r>
            <a:endParaRPr/>
          </a:p>
          <a:p>
            <a:pPr indent="-419100" lvl="0" marL="457200" rtl="0">
              <a:spcBef>
                <a:spcPts val="0"/>
              </a:spcBef>
              <a:spcAft>
                <a:spcPts val="0"/>
              </a:spcAft>
              <a:buSzPts val="3000"/>
              <a:buChar char="●"/>
            </a:pPr>
            <a:r>
              <a:rPr lang="en"/>
              <a:t>Address “why” and “what” questions.</a:t>
            </a:r>
            <a:endParaRPr/>
          </a:p>
          <a:p>
            <a:pPr indent="-419100" lvl="0" marL="457200">
              <a:spcBef>
                <a:spcPts val="0"/>
              </a:spcBef>
              <a:spcAft>
                <a:spcPts val="0"/>
              </a:spcAft>
              <a:buSzPts val="3000"/>
              <a:buChar char="●"/>
            </a:pPr>
            <a:r>
              <a:rPr lang="en"/>
              <a:t>Include business strategy, business goals and drivers, scope and requirements, and business standards and policies.</a:t>
            </a:r>
            <a:endParaRPr/>
          </a:p>
        </p:txBody>
      </p:sp>
      <p:sp>
        <p:nvSpPr>
          <p:cNvPr id="157" name="Google Shape;157;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Business Strategy</a:t>
            </a:r>
            <a:endParaRPr/>
          </a:p>
        </p:txBody>
      </p:sp>
      <p:sp>
        <p:nvSpPr>
          <p:cNvPr id="163" name="Google Shape;163;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Defines the direction for the business as a whole or for some part of it.</a:t>
            </a:r>
            <a:endParaRPr/>
          </a:p>
          <a:p>
            <a:pPr indent="-381000" lvl="1" marL="914400" rtl="0">
              <a:spcBef>
                <a:spcPts val="0"/>
              </a:spcBef>
              <a:spcAft>
                <a:spcPts val="0"/>
              </a:spcAft>
              <a:buSzPts val="2400"/>
              <a:buChar char="○"/>
            </a:pPr>
            <a:r>
              <a:rPr lang="en"/>
              <a:t>What goods and services does it provide?</a:t>
            </a:r>
            <a:endParaRPr/>
          </a:p>
          <a:p>
            <a:pPr indent="-381000" lvl="1" marL="914400" rtl="0">
              <a:spcBef>
                <a:spcPts val="0"/>
              </a:spcBef>
              <a:spcAft>
                <a:spcPts val="0"/>
              </a:spcAft>
              <a:buSzPts val="2400"/>
              <a:buChar char="○"/>
            </a:pPr>
            <a:r>
              <a:rPr lang="en"/>
              <a:t>Who are its customers?</a:t>
            </a:r>
            <a:endParaRPr/>
          </a:p>
          <a:p>
            <a:pPr indent="-381000" lvl="1" marL="914400" rtl="0">
              <a:spcBef>
                <a:spcPts val="0"/>
              </a:spcBef>
              <a:spcAft>
                <a:spcPts val="0"/>
              </a:spcAft>
              <a:buSzPts val="2400"/>
              <a:buChar char="○"/>
            </a:pPr>
            <a:r>
              <a:rPr lang="en"/>
              <a:t>How is this organization different from </a:t>
            </a:r>
            <a:r>
              <a:rPr lang="en"/>
              <a:t>competitors</a:t>
            </a:r>
            <a:r>
              <a:rPr lang="en"/>
              <a:t>?</a:t>
            </a:r>
            <a:endParaRPr/>
          </a:p>
          <a:p>
            <a:pPr indent="-381000" lvl="1" marL="914400" rtl="0">
              <a:spcBef>
                <a:spcPts val="0"/>
              </a:spcBef>
              <a:spcAft>
                <a:spcPts val="0"/>
              </a:spcAft>
              <a:buSzPts val="2400"/>
              <a:buChar char="○"/>
            </a:pPr>
            <a:r>
              <a:rPr lang="en"/>
              <a:t>How does it structure and organize itself?</a:t>
            </a:r>
            <a:endParaRPr/>
          </a:p>
          <a:p>
            <a:pPr indent="-419100" lvl="0" marL="457200" rtl="0">
              <a:spcBef>
                <a:spcPts val="0"/>
              </a:spcBef>
              <a:spcAft>
                <a:spcPts val="0"/>
              </a:spcAft>
              <a:buSzPts val="3000"/>
              <a:buChar char="●"/>
            </a:pPr>
            <a:r>
              <a:rPr lang="en"/>
              <a:t>Establishes a roadmap for future business.</a:t>
            </a:r>
            <a:endParaRPr/>
          </a:p>
          <a:p>
            <a:pPr indent="-419100" lvl="0" marL="457200" rtl="0">
              <a:spcBef>
                <a:spcPts val="0"/>
              </a:spcBef>
              <a:spcAft>
                <a:spcPts val="0"/>
              </a:spcAft>
              <a:buSzPts val="3000"/>
              <a:buChar char="●"/>
            </a:pPr>
            <a:r>
              <a:rPr lang="en"/>
              <a:t>Drives requirements. </a:t>
            </a:r>
            <a:endParaRPr/>
          </a:p>
          <a:p>
            <a:pPr indent="-381000" lvl="1" marL="914400" rtl="0">
              <a:spcBef>
                <a:spcPts val="0"/>
              </a:spcBef>
              <a:spcAft>
                <a:spcPts val="0"/>
              </a:spcAft>
              <a:buSzPts val="2400"/>
              <a:buChar char="○"/>
            </a:pPr>
            <a:r>
              <a:rPr lang="en"/>
              <a:t>Understanding strategy enables </a:t>
            </a:r>
            <a:r>
              <a:rPr lang="en"/>
              <a:t>prioritization</a:t>
            </a:r>
            <a:r>
              <a:rPr lang="en"/>
              <a:t>. </a:t>
            </a:r>
            <a:endParaRPr/>
          </a:p>
          <a:p>
            <a:pPr indent="-419100" lvl="0" marL="457200">
              <a:spcBef>
                <a:spcPts val="0"/>
              </a:spcBef>
              <a:spcAft>
                <a:spcPts val="0"/>
              </a:spcAft>
              <a:buSzPts val="3000"/>
              <a:buChar char="●"/>
            </a:pPr>
            <a:r>
              <a:rPr lang="en"/>
              <a:t>Enables justification of architecture decisions</a:t>
            </a:r>
            <a:endParaRPr/>
          </a:p>
        </p:txBody>
      </p:sp>
      <p:sp>
        <p:nvSpPr>
          <p:cNvPr id="164" name="Google Shape;164;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Business Goals and Drivers</a:t>
            </a:r>
            <a:endParaRPr/>
          </a:p>
        </p:txBody>
      </p:sp>
      <p:sp>
        <p:nvSpPr>
          <p:cNvPr id="170" name="Google Shape;170;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 goal is a specific aim the organization has.</a:t>
            </a:r>
            <a:endParaRPr/>
          </a:p>
          <a:p>
            <a:pPr indent="-381000" lvl="1" marL="914400" rtl="0">
              <a:spcBef>
                <a:spcPts val="0"/>
              </a:spcBef>
              <a:spcAft>
                <a:spcPts val="0"/>
              </a:spcAft>
              <a:buSzPts val="2400"/>
              <a:buChar char="○"/>
            </a:pPr>
            <a:r>
              <a:rPr lang="en"/>
              <a:t>“Achieve 85% of sales through online purchases”</a:t>
            </a:r>
            <a:endParaRPr/>
          </a:p>
          <a:p>
            <a:pPr indent="-419100" lvl="0" marL="457200" rtl="0">
              <a:spcBef>
                <a:spcPts val="0"/>
              </a:spcBef>
              <a:spcAft>
                <a:spcPts val="0"/>
              </a:spcAft>
              <a:buSzPts val="3000"/>
              <a:buChar char="●"/>
            </a:pPr>
            <a:r>
              <a:rPr lang="en"/>
              <a:t>A driver is a force acting on the organization that requires it to behave in a particular way.</a:t>
            </a:r>
            <a:endParaRPr/>
          </a:p>
          <a:p>
            <a:pPr indent="-381000" lvl="1" marL="914400" rtl="0">
              <a:spcBef>
                <a:spcPts val="0"/>
              </a:spcBef>
              <a:spcAft>
                <a:spcPts val="0"/>
              </a:spcAft>
              <a:buSzPts val="2400"/>
              <a:buChar char="○"/>
            </a:pPr>
            <a:r>
              <a:rPr lang="en"/>
              <a:t>“Losing market share to a competitor with a better web presence” </a:t>
            </a:r>
            <a:endParaRPr/>
          </a:p>
          <a:p>
            <a:pPr indent="-419100" lvl="0" marL="457200">
              <a:spcBef>
                <a:spcPts val="0"/>
              </a:spcBef>
              <a:spcAft>
                <a:spcPts val="0"/>
              </a:spcAft>
              <a:buSzPts val="3000"/>
              <a:buChar char="●"/>
            </a:pPr>
            <a:r>
              <a:rPr lang="en"/>
              <a:t>Work with stakeholders to translate goals and drivers into concrete requirements or architectural principles.</a:t>
            </a:r>
            <a:endParaRPr/>
          </a:p>
        </p:txBody>
      </p:sp>
      <p:sp>
        <p:nvSpPr>
          <p:cNvPr id="171" name="Google Shape;171;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Business Standards and Policies</a:t>
            </a:r>
            <a:endParaRPr/>
          </a:p>
        </p:txBody>
      </p:sp>
      <p:sp>
        <p:nvSpPr>
          <p:cNvPr id="177" name="Google Shape;177;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a:t>
            </a:r>
            <a:r>
              <a:rPr lang="en"/>
              <a:t>andate how the organization does business or operates internally.</a:t>
            </a:r>
            <a:endParaRPr/>
          </a:p>
          <a:p>
            <a:pPr indent="-381000" lvl="1" marL="914400" rtl="0">
              <a:spcBef>
                <a:spcPts val="0"/>
              </a:spcBef>
              <a:spcAft>
                <a:spcPts val="0"/>
              </a:spcAft>
              <a:buSzPts val="2400"/>
              <a:buChar char="○"/>
            </a:pPr>
            <a:r>
              <a:rPr lang="en"/>
              <a:t>Driven by regulation, best practices, or by the organization’s ethos and ways of working.</a:t>
            </a:r>
            <a:endParaRPr/>
          </a:p>
          <a:p>
            <a:pPr indent="-419100" lvl="0" marL="457200" rtl="0">
              <a:spcBef>
                <a:spcPts val="0"/>
              </a:spcBef>
              <a:spcAft>
                <a:spcPts val="0"/>
              </a:spcAft>
              <a:buSzPts val="3000"/>
              <a:buChar char="●"/>
            </a:pPr>
            <a:r>
              <a:rPr lang="en"/>
              <a:t>Constrain aspects of the architecture.</a:t>
            </a:r>
            <a:endParaRPr/>
          </a:p>
          <a:p>
            <a:pPr indent="-381000" lvl="1" marL="914400" rtl="0">
              <a:spcBef>
                <a:spcPts val="0"/>
              </a:spcBef>
              <a:spcAft>
                <a:spcPts val="0"/>
              </a:spcAft>
              <a:buSzPts val="2400"/>
              <a:buChar char="○"/>
            </a:pPr>
            <a:r>
              <a:rPr lang="en"/>
              <a:t>Data retention policies, security policies.</a:t>
            </a:r>
            <a:endParaRPr/>
          </a:p>
          <a:p>
            <a:pPr indent="-381000" lvl="1" marL="914400" rtl="0">
              <a:spcBef>
                <a:spcPts val="0"/>
              </a:spcBef>
              <a:spcAft>
                <a:spcPts val="0"/>
              </a:spcAft>
              <a:buSzPts val="2400"/>
              <a:buChar char="○"/>
            </a:pPr>
            <a:r>
              <a:rPr lang="en"/>
              <a:t>Translate into architectural features such as archiving capabilities and security controls.</a:t>
            </a:r>
            <a:endParaRPr/>
          </a:p>
          <a:p>
            <a:pPr indent="-419100" lvl="0" marL="457200">
              <a:spcBef>
                <a:spcPts val="0"/>
              </a:spcBef>
              <a:spcAft>
                <a:spcPts val="0"/>
              </a:spcAft>
              <a:buSzPts val="3000"/>
              <a:buChar char="●"/>
            </a:pPr>
            <a:r>
              <a:rPr lang="en"/>
              <a:t>Influence requirements, but aspects are often forgotten.</a:t>
            </a:r>
            <a:endParaRPr/>
          </a:p>
        </p:txBody>
      </p:sp>
      <p:sp>
        <p:nvSpPr>
          <p:cNvPr id="178" name="Google Shape;178;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Solution-Focused Concerns</a:t>
            </a:r>
            <a:endParaRPr/>
          </a:p>
        </p:txBody>
      </p:sp>
      <p:sp>
        <p:nvSpPr>
          <p:cNvPr id="184" name="Google Shape;184;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a:t>
            </a:r>
            <a:r>
              <a:rPr lang="en"/>
              <a:t>onstrain the solution to the problems defined in the problem-focused concerns.</a:t>
            </a:r>
            <a:endParaRPr/>
          </a:p>
          <a:p>
            <a:pPr indent="-419100" lvl="0" marL="457200" rtl="0">
              <a:spcBef>
                <a:spcPts val="0"/>
              </a:spcBef>
              <a:spcAft>
                <a:spcPts val="0"/>
              </a:spcAft>
              <a:buSzPts val="3000"/>
              <a:buChar char="●"/>
            </a:pPr>
            <a:r>
              <a:rPr lang="en"/>
              <a:t>Influences architecture by suggesting or mandating a specific approach to building the system.</a:t>
            </a:r>
            <a:endParaRPr/>
          </a:p>
          <a:p>
            <a:pPr indent="-419100" lvl="0" marL="457200" rtl="0">
              <a:spcBef>
                <a:spcPts val="0"/>
              </a:spcBef>
              <a:spcAft>
                <a:spcPts val="0"/>
              </a:spcAft>
              <a:buSzPts val="3000"/>
              <a:buChar char="●"/>
            </a:pPr>
            <a:r>
              <a:rPr lang="en"/>
              <a:t>Address “how” and “with what” questions.</a:t>
            </a:r>
            <a:endParaRPr/>
          </a:p>
          <a:p>
            <a:pPr indent="-381000" lvl="1" marL="914400" rtl="0">
              <a:spcBef>
                <a:spcPts val="0"/>
              </a:spcBef>
              <a:spcAft>
                <a:spcPts val="0"/>
              </a:spcAft>
              <a:buSzPts val="2400"/>
              <a:buChar char="○"/>
            </a:pPr>
            <a:r>
              <a:rPr lang="en"/>
              <a:t>“How should it be built?”</a:t>
            </a:r>
            <a:endParaRPr/>
          </a:p>
          <a:p>
            <a:pPr indent="-381000" lvl="1" marL="914400" rtl="0">
              <a:spcBef>
                <a:spcPts val="0"/>
              </a:spcBef>
              <a:spcAft>
                <a:spcPts val="0"/>
              </a:spcAft>
              <a:buSzPts val="2400"/>
              <a:buChar char="○"/>
            </a:pPr>
            <a:r>
              <a:rPr lang="en"/>
              <a:t>“What components or technology should be used?”</a:t>
            </a:r>
            <a:endParaRPr/>
          </a:p>
          <a:p>
            <a:pPr indent="-419100" lvl="0" marL="457200">
              <a:spcBef>
                <a:spcPts val="0"/>
              </a:spcBef>
              <a:spcAft>
                <a:spcPts val="0"/>
              </a:spcAft>
              <a:buSzPts val="3000"/>
              <a:buChar char="●"/>
            </a:pPr>
            <a:r>
              <a:rPr lang="en"/>
              <a:t>Includes IT strategy, technology goals and drivers, technology standards and policies.</a:t>
            </a:r>
            <a:endParaRPr/>
          </a:p>
        </p:txBody>
      </p:sp>
      <p:sp>
        <p:nvSpPr>
          <p:cNvPr id="185" name="Google Shape;185;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IT Strategy</a:t>
            </a:r>
            <a:endParaRPr/>
          </a:p>
        </p:txBody>
      </p:sp>
      <p:sp>
        <p:nvSpPr>
          <p:cNvPr id="191" name="Google Shape;191;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a:t>
            </a:r>
            <a:r>
              <a:rPr lang="en"/>
              <a:t>efines long-term direction for IT.</a:t>
            </a:r>
            <a:endParaRPr/>
          </a:p>
          <a:p>
            <a:pPr indent="-381000" lvl="1" marL="914400" rtl="0">
              <a:spcBef>
                <a:spcPts val="0"/>
              </a:spcBef>
              <a:spcAft>
                <a:spcPts val="0"/>
              </a:spcAft>
              <a:buSzPts val="2400"/>
              <a:buChar char="○"/>
            </a:pPr>
            <a:r>
              <a:rPr lang="en"/>
              <a:t>IT as a business unit, providing services to the rest of the organization and to customers. </a:t>
            </a:r>
            <a:endParaRPr/>
          </a:p>
          <a:p>
            <a:pPr indent="-419100" lvl="0" marL="457200" rtl="0">
              <a:spcBef>
                <a:spcPts val="0"/>
              </a:spcBef>
              <a:spcAft>
                <a:spcPts val="0"/>
              </a:spcAft>
              <a:buSzPts val="3000"/>
              <a:buChar char="●"/>
            </a:pPr>
            <a:r>
              <a:rPr lang="en"/>
              <a:t>Concepts and ideas have implications on the architecture. </a:t>
            </a:r>
            <a:endParaRPr/>
          </a:p>
          <a:p>
            <a:pPr indent="-381000" lvl="1" marL="914400" rtl="0">
              <a:spcBef>
                <a:spcPts val="0"/>
              </a:spcBef>
              <a:spcAft>
                <a:spcPts val="0"/>
              </a:spcAft>
              <a:buSzPts val="2400"/>
              <a:buChar char="○"/>
            </a:pPr>
            <a:r>
              <a:rPr lang="en"/>
              <a:t>May drive technology requirements and constraints.</a:t>
            </a:r>
            <a:endParaRPr/>
          </a:p>
          <a:p>
            <a:pPr indent="-381000" lvl="1" marL="914400">
              <a:spcBef>
                <a:spcPts val="0"/>
              </a:spcBef>
              <a:spcAft>
                <a:spcPts val="0"/>
              </a:spcAft>
              <a:buSzPts val="2400"/>
              <a:buChar char="○"/>
            </a:pPr>
            <a:r>
              <a:rPr lang="en"/>
              <a:t>For example, systems may need to use central services or data stores.</a:t>
            </a:r>
            <a:endParaRPr/>
          </a:p>
        </p:txBody>
      </p:sp>
      <p:sp>
        <p:nvSpPr>
          <p:cNvPr id="192" name="Google Shape;192;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Technology Goals and Drivers</a:t>
            </a:r>
            <a:endParaRPr/>
          </a:p>
        </p:txBody>
      </p:sp>
      <p:sp>
        <p:nvSpPr>
          <p:cNvPr id="198" name="Google Shape;198;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Goals are aims the IT department has.</a:t>
            </a:r>
            <a:endParaRPr/>
          </a:p>
          <a:p>
            <a:pPr indent="-381000" lvl="1" marL="914400" rtl="0">
              <a:spcBef>
                <a:spcPts val="0"/>
              </a:spcBef>
              <a:spcAft>
                <a:spcPts val="0"/>
              </a:spcAft>
              <a:buSzPts val="2400"/>
              <a:buChar char="○"/>
            </a:pPr>
            <a:r>
              <a:rPr lang="en"/>
              <a:t>Retailer has a technology goal to be able to scale its customer-facing systems at short notice.</a:t>
            </a:r>
            <a:endParaRPr/>
          </a:p>
          <a:p>
            <a:pPr indent="-419100" lvl="0" marL="457200" rtl="0">
              <a:spcBef>
                <a:spcPts val="0"/>
              </a:spcBef>
              <a:spcAft>
                <a:spcPts val="0"/>
              </a:spcAft>
              <a:buSzPts val="3000"/>
              <a:buChar char="●"/>
            </a:pPr>
            <a:r>
              <a:rPr lang="en"/>
              <a:t>Drivers are forces acting on the project or IT department that requires particular behaviors</a:t>
            </a:r>
            <a:endParaRPr/>
          </a:p>
          <a:p>
            <a:pPr indent="-381000" lvl="1" marL="914400" rtl="0">
              <a:spcBef>
                <a:spcPts val="0"/>
              </a:spcBef>
              <a:spcAft>
                <a:spcPts val="0"/>
              </a:spcAft>
              <a:buSzPts val="2400"/>
              <a:buChar char="○"/>
            </a:pPr>
            <a:r>
              <a:rPr lang="en"/>
              <a:t>Retailer is driven by unpredictable and volatile patterns of online system usage.</a:t>
            </a:r>
            <a:endParaRPr/>
          </a:p>
          <a:p>
            <a:pPr indent="-419100" lvl="0" marL="457200">
              <a:spcBef>
                <a:spcPts val="0"/>
              </a:spcBef>
              <a:spcAft>
                <a:spcPts val="0"/>
              </a:spcAft>
              <a:buSzPts val="3000"/>
              <a:buChar char="●"/>
            </a:pPr>
            <a:r>
              <a:rPr lang="en"/>
              <a:t>Should be translated into requirements and principles when possible.</a:t>
            </a:r>
            <a:endParaRPr/>
          </a:p>
        </p:txBody>
      </p:sp>
      <p:sp>
        <p:nvSpPr>
          <p:cNvPr id="199" name="Google Shape;199;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Architecture Definition </a:t>
            </a:r>
            <a:r>
              <a:rPr lang="en"/>
              <a:t>Process</a:t>
            </a:r>
            <a:endParaRPr/>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 name="Google Shape;58;p10"/>
          <p:cNvPicPr preferRelativeResize="0"/>
          <p:nvPr/>
        </p:nvPicPr>
        <p:blipFill>
          <a:blip r:embed="rId3">
            <a:alphaModFix/>
          </a:blip>
          <a:stretch>
            <a:fillRect/>
          </a:stretch>
        </p:blipFill>
        <p:spPr>
          <a:xfrm>
            <a:off x="2025925" y="1561300"/>
            <a:ext cx="5468149" cy="5190550"/>
          </a:xfrm>
          <a:prstGeom prst="rect">
            <a:avLst/>
          </a:prstGeom>
          <a:noFill/>
          <a:ln>
            <a:noFill/>
          </a:ln>
        </p:spPr>
      </p:pic>
      <p:sp>
        <p:nvSpPr>
          <p:cNvPr id="59" name="Google Shape;59;p10"/>
          <p:cNvSpPr/>
          <p:nvPr/>
        </p:nvSpPr>
        <p:spPr>
          <a:xfrm>
            <a:off x="3863575" y="3624200"/>
            <a:ext cx="1652700" cy="75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p>
          <a:p>
            <a:pPr indent="0" lvl="0" marL="0" rtl="0">
              <a:spcBef>
                <a:spcPts val="0"/>
              </a:spcBef>
              <a:spcAft>
                <a:spcPts val="0"/>
              </a:spcAft>
              <a:buNone/>
            </a:pPr>
            <a:r>
              <a:t/>
            </a:r>
            <a:endParaRPr b="1"/>
          </a:p>
          <a:p>
            <a:pPr indent="0" lvl="0" marL="0" rtl="0">
              <a:spcBef>
                <a:spcPts val="0"/>
              </a:spcBef>
              <a:spcAft>
                <a:spcPts val="0"/>
              </a:spcAft>
              <a:buNone/>
            </a:pPr>
            <a:r>
              <a:t/>
            </a:r>
            <a:endParaRPr b="1" sz="1800"/>
          </a:p>
          <a:p>
            <a:pPr indent="457200" lvl="0" marL="914400" rtl="0">
              <a:spcBef>
                <a:spcPts val="0"/>
              </a:spcBef>
              <a:spcAft>
                <a:spcPts val="0"/>
              </a:spcAft>
              <a:buNone/>
            </a:pPr>
            <a:r>
              <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Technology Standards and Policies</a:t>
            </a:r>
            <a:endParaRPr/>
          </a:p>
        </p:txBody>
      </p:sp>
      <p:sp>
        <p:nvSpPr>
          <p:cNvPr id="205" name="Google Shape;205;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Standards may have a technology or business focus.</a:t>
            </a:r>
            <a:endParaRPr/>
          </a:p>
          <a:p>
            <a:pPr indent="-381000" lvl="1" marL="914400" rtl="0">
              <a:spcBef>
                <a:spcPts val="0"/>
              </a:spcBef>
              <a:spcAft>
                <a:spcPts val="0"/>
              </a:spcAft>
              <a:buSzPts val="2400"/>
              <a:buChar char="○"/>
            </a:pPr>
            <a:r>
              <a:rPr lang="en"/>
              <a:t>How computers are networked versus syntax of internal messages.</a:t>
            </a:r>
            <a:endParaRPr/>
          </a:p>
          <a:p>
            <a:pPr indent="-381000" lvl="1" marL="914400" rtl="0">
              <a:spcBef>
                <a:spcPts val="0"/>
              </a:spcBef>
              <a:spcAft>
                <a:spcPts val="0"/>
              </a:spcAft>
              <a:buSzPts val="2400"/>
              <a:buChar char="○"/>
            </a:pPr>
            <a:r>
              <a:rPr lang="en"/>
              <a:t>Adopting standards may ease design and make it easier to integrate the system.</a:t>
            </a:r>
            <a:endParaRPr/>
          </a:p>
          <a:p>
            <a:pPr indent="-419100" lvl="0" marL="457200" rtl="0">
              <a:spcBef>
                <a:spcPts val="0"/>
              </a:spcBef>
              <a:spcAft>
                <a:spcPts val="0"/>
              </a:spcAft>
              <a:buSzPts val="3000"/>
              <a:buChar char="●"/>
            </a:pPr>
            <a:r>
              <a:rPr lang="en"/>
              <a:t>Policies define processes that must be followed to meet stakeholder needs.</a:t>
            </a:r>
            <a:endParaRPr/>
          </a:p>
          <a:p>
            <a:pPr indent="-381000" lvl="1" marL="914400">
              <a:spcBef>
                <a:spcPts val="0"/>
              </a:spcBef>
              <a:spcAft>
                <a:spcPts val="0"/>
              </a:spcAft>
              <a:buSzPts val="2400"/>
              <a:buChar char="○"/>
            </a:pPr>
            <a:r>
              <a:rPr lang="en"/>
              <a:t>Often preexisting policies (security).</a:t>
            </a:r>
            <a:endParaRPr/>
          </a:p>
        </p:txBody>
      </p:sp>
      <p:sp>
        <p:nvSpPr>
          <p:cNvPr id="206" name="Google Shape;206;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Technology Standards and Policies</a:t>
            </a:r>
            <a:endParaRPr/>
          </a:p>
        </p:txBody>
      </p:sp>
      <p:sp>
        <p:nvSpPr>
          <p:cNvPr id="212" name="Google Shape;212;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Open standards (ISO, IEEE, W3C) accepted by community and apply to range of HW/SW.</a:t>
            </a:r>
            <a:endParaRPr/>
          </a:p>
          <a:p>
            <a:pPr indent="-419100" lvl="0" marL="457200" marR="0" rtl="0" algn="l">
              <a:lnSpc>
                <a:spcPct val="100000"/>
              </a:lnSpc>
              <a:spcBef>
                <a:spcPts val="0"/>
              </a:spcBef>
              <a:spcAft>
                <a:spcPts val="0"/>
              </a:spcAft>
              <a:buSzPts val="3000"/>
              <a:buChar char="●"/>
            </a:pPr>
            <a:r>
              <a:rPr lang="en"/>
              <a:t>Proprietary standards imposed by client or dominating companies.</a:t>
            </a:r>
            <a:endParaRPr/>
          </a:p>
          <a:p>
            <a:pPr indent="-419100" lvl="0" marL="457200" marR="0" rtl="0" algn="l">
              <a:lnSpc>
                <a:spcPct val="100000"/>
              </a:lnSpc>
              <a:spcBef>
                <a:spcPts val="0"/>
              </a:spcBef>
              <a:spcAft>
                <a:spcPts val="0"/>
              </a:spcAft>
              <a:buSzPts val="3000"/>
              <a:buChar char="●"/>
            </a:pPr>
            <a:r>
              <a:rPr lang="en"/>
              <a:t>Organizational standards dictate certain HW/SW or infrastructure components.</a:t>
            </a:r>
            <a:endParaRPr/>
          </a:p>
          <a:p>
            <a:pPr indent="-419100" lvl="0" marL="457200" marR="0" rtl="0" algn="l">
              <a:lnSpc>
                <a:spcPct val="100000"/>
              </a:lnSpc>
              <a:spcBef>
                <a:spcPts val="0"/>
              </a:spcBef>
              <a:spcAft>
                <a:spcPts val="0"/>
              </a:spcAft>
              <a:buSzPts val="3000"/>
              <a:buChar char="●"/>
            </a:pPr>
            <a:r>
              <a:rPr lang="en"/>
              <a:t>Ad-hoc “best practices”</a:t>
            </a:r>
            <a:endParaRPr/>
          </a:p>
          <a:p>
            <a:pPr indent="-419100" lvl="0" marL="457200" marR="0" rtl="0" algn="l">
              <a:lnSpc>
                <a:spcPct val="100000"/>
              </a:lnSpc>
              <a:spcBef>
                <a:spcPts val="0"/>
              </a:spcBef>
              <a:spcAft>
                <a:spcPts val="0"/>
              </a:spcAft>
              <a:buSzPts val="3000"/>
              <a:buChar char="●"/>
            </a:pPr>
            <a:r>
              <a:rPr lang="en"/>
              <a:t>Must ensure compliance can be tested.</a:t>
            </a:r>
            <a:endParaRPr/>
          </a:p>
        </p:txBody>
      </p:sp>
      <p:sp>
        <p:nvSpPr>
          <p:cNvPr id="213" name="Google Shape;213;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Other Constraints</a:t>
            </a:r>
            <a:endParaRPr/>
          </a:p>
        </p:txBody>
      </p:sp>
      <p:sp>
        <p:nvSpPr>
          <p:cNvPr id="219" name="Google Shape;219;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Web shop may use a third party service to validate credit cards.</a:t>
            </a:r>
            <a:endParaRPr/>
          </a:p>
          <a:p>
            <a:pPr indent="-381000" lvl="1" marL="914400" rtl="0">
              <a:spcBef>
                <a:spcPts val="0"/>
              </a:spcBef>
              <a:spcAft>
                <a:spcPts val="0"/>
              </a:spcAft>
              <a:buSzPts val="2400"/>
              <a:buChar char="○"/>
            </a:pPr>
            <a:r>
              <a:rPr lang="en"/>
              <a:t>Could impose a wait time when using your system.</a:t>
            </a:r>
            <a:endParaRPr/>
          </a:p>
          <a:p>
            <a:pPr indent="-381000" lvl="1" marL="914400" rtl="0">
              <a:spcBef>
                <a:spcPts val="0"/>
              </a:spcBef>
              <a:spcAft>
                <a:spcPts val="0"/>
              </a:spcAft>
              <a:buSzPts val="2400"/>
              <a:buChar char="○"/>
            </a:pPr>
            <a:r>
              <a:rPr lang="en"/>
              <a:t>Could cause customers to accidentally submit an order twice or to give up.</a:t>
            </a:r>
            <a:endParaRPr/>
          </a:p>
          <a:p>
            <a:pPr indent="-381000" lvl="1" marL="914400" rtl="0">
              <a:spcBef>
                <a:spcPts val="0"/>
              </a:spcBef>
              <a:spcAft>
                <a:spcPts val="0"/>
              </a:spcAft>
              <a:buSzPts val="2400"/>
              <a:buChar char="○"/>
            </a:pPr>
            <a:r>
              <a:rPr lang="en"/>
              <a:t>Need to ensure your site can work around this delay and prevent issues.</a:t>
            </a:r>
            <a:endParaRPr/>
          </a:p>
          <a:p>
            <a:pPr indent="-381000" lvl="2" marL="1371600" rtl="0">
              <a:spcBef>
                <a:spcPts val="0"/>
              </a:spcBef>
              <a:spcAft>
                <a:spcPts val="0"/>
              </a:spcAft>
              <a:buSzPts val="2400"/>
              <a:buChar char="■"/>
            </a:pPr>
            <a:r>
              <a:rPr lang="en"/>
              <a:t>Perform authorization in the background. Send e-mail once payment confirmed.</a:t>
            </a:r>
            <a:endParaRPr/>
          </a:p>
          <a:p>
            <a:pPr indent="-419100" lvl="0" marL="457200">
              <a:spcBef>
                <a:spcPts val="0"/>
              </a:spcBef>
              <a:spcAft>
                <a:spcPts val="0"/>
              </a:spcAft>
              <a:buSzPts val="3000"/>
              <a:buChar char="●"/>
            </a:pPr>
            <a:r>
              <a:rPr lang="en"/>
              <a:t>“Customers should not be left waiting while slow background processes complete”</a:t>
            </a:r>
            <a:endParaRPr/>
          </a:p>
        </p:txBody>
      </p:sp>
      <p:sp>
        <p:nvSpPr>
          <p:cNvPr id="220" name="Google Shape;220;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Other Constraints</a:t>
            </a:r>
            <a:endParaRPr/>
          </a:p>
        </p:txBody>
      </p:sp>
      <p:sp>
        <p:nvSpPr>
          <p:cNvPr id="226" name="Google Shape;226;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Technical constraints</a:t>
            </a:r>
            <a:endParaRPr/>
          </a:p>
          <a:p>
            <a:pPr indent="-381000" lvl="1" marL="914400" rtl="0">
              <a:spcBef>
                <a:spcPts val="0"/>
              </a:spcBef>
              <a:spcAft>
                <a:spcPts val="0"/>
              </a:spcAft>
              <a:buSzPts val="2400"/>
              <a:buChar char="○"/>
            </a:pPr>
            <a:r>
              <a:rPr lang="en"/>
              <a:t>Limits in functionality, scale, security.</a:t>
            </a:r>
            <a:endParaRPr/>
          </a:p>
          <a:p>
            <a:pPr indent="-419100" lvl="0" marL="457200" rtl="0">
              <a:spcBef>
                <a:spcPts val="0"/>
              </a:spcBef>
              <a:spcAft>
                <a:spcPts val="0"/>
              </a:spcAft>
              <a:buSzPts val="3000"/>
              <a:buChar char="●"/>
            </a:pPr>
            <a:r>
              <a:rPr lang="en"/>
              <a:t>Time</a:t>
            </a:r>
            <a:endParaRPr/>
          </a:p>
          <a:p>
            <a:pPr indent="-381000" lvl="1" marL="914400" rtl="0">
              <a:spcBef>
                <a:spcPts val="0"/>
              </a:spcBef>
              <a:spcAft>
                <a:spcPts val="0"/>
              </a:spcAft>
              <a:buSzPts val="2400"/>
              <a:buChar char="○"/>
            </a:pPr>
            <a:r>
              <a:rPr lang="en"/>
              <a:t>Deadlines constrain scope of solution, testing cycle, deployment windows, design time.</a:t>
            </a:r>
            <a:endParaRPr/>
          </a:p>
          <a:p>
            <a:pPr indent="-419100" lvl="0" marL="457200" rtl="0">
              <a:spcBef>
                <a:spcPts val="0"/>
              </a:spcBef>
              <a:spcAft>
                <a:spcPts val="0"/>
              </a:spcAft>
              <a:buSzPts val="3000"/>
              <a:buChar char="●"/>
            </a:pPr>
            <a:r>
              <a:rPr lang="en"/>
              <a:t>Cost</a:t>
            </a:r>
            <a:endParaRPr/>
          </a:p>
          <a:p>
            <a:pPr indent="-381000" lvl="1" marL="914400" rtl="0">
              <a:spcBef>
                <a:spcPts val="0"/>
              </a:spcBef>
              <a:spcAft>
                <a:spcPts val="0"/>
              </a:spcAft>
              <a:buSzPts val="2400"/>
              <a:buChar char="○"/>
            </a:pPr>
            <a:r>
              <a:rPr lang="en"/>
              <a:t>Limit ability to hire staff, tool support, hardware choice, complexity of solution. </a:t>
            </a:r>
            <a:endParaRPr/>
          </a:p>
          <a:p>
            <a:pPr indent="-419100" lvl="0" marL="457200" rtl="0">
              <a:spcBef>
                <a:spcPts val="0"/>
              </a:spcBef>
              <a:spcAft>
                <a:spcPts val="0"/>
              </a:spcAft>
              <a:buSzPts val="3000"/>
              <a:buChar char="●"/>
            </a:pPr>
            <a:r>
              <a:rPr lang="en"/>
              <a:t>Skills</a:t>
            </a:r>
            <a:endParaRPr/>
          </a:p>
          <a:p>
            <a:pPr indent="-381000" lvl="1" marL="914400" rtl="0">
              <a:spcBef>
                <a:spcPts val="0"/>
              </a:spcBef>
              <a:spcAft>
                <a:spcPts val="0"/>
              </a:spcAft>
              <a:buSzPts val="2400"/>
              <a:buChar char="○"/>
            </a:pPr>
            <a:r>
              <a:rPr lang="en"/>
              <a:t>Do your staff/users know a technology, know a development approach, or have domain expertise?</a:t>
            </a:r>
            <a:endParaRPr/>
          </a:p>
        </p:txBody>
      </p:sp>
      <p:sp>
        <p:nvSpPr>
          <p:cNvPr id="227" name="Google Shape;22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Other Constraints</a:t>
            </a:r>
            <a:endParaRPr/>
          </a:p>
        </p:txBody>
      </p:sp>
      <p:sp>
        <p:nvSpPr>
          <p:cNvPr id="233" name="Google Shape;233;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Operational Constraints</a:t>
            </a:r>
            <a:endParaRPr/>
          </a:p>
          <a:p>
            <a:pPr indent="-381000" lvl="1" marL="914400" marR="0" rtl="0" algn="l">
              <a:lnSpc>
                <a:spcPct val="100000"/>
              </a:lnSpc>
              <a:spcBef>
                <a:spcPts val="0"/>
              </a:spcBef>
              <a:spcAft>
                <a:spcPts val="0"/>
              </a:spcAft>
              <a:buSzPts val="2400"/>
              <a:buChar char="○"/>
            </a:pPr>
            <a:r>
              <a:rPr lang="en"/>
              <a:t>Need to provide service at particular times.</a:t>
            </a:r>
            <a:endParaRPr/>
          </a:p>
          <a:p>
            <a:pPr indent="-381000" lvl="1" marL="914400" marR="0" rtl="0" algn="l">
              <a:lnSpc>
                <a:spcPct val="100000"/>
              </a:lnSpc>
              <a:spcBef>
                <a:spcPts val="0"/>
              </a:spcBef>
              <a:spcAft>
                <a:spcPts val="0"/>
              </a:spcAft>
              <a:buSzPts val="2400"/>
              <a:buChar char="○"/>
            </a:pPr>
            <a:r>
              <a:rPr lang="en"/>
              <a:t>Need to operate system in compliance with organizational standards.</a:t>
            </a:r>
            <a:endParaRPr/>
          </a:p>
          <a:p>
            <a:pPr indent="-381000" lvl="1" marL="914400" marR="0" rtl="0" algn="l">
              <a:lnSpc>
                <a:spcPct val="100000"/>
              </a:lnSpc>
              <a:spcBef>
                <a:spcPts val="0"/>
              </a:spcBef>
              <a:spcAft>
                <a:spcPts val="0"/>
              </a:spcAft>
              <a:buSzPts val="2400"/>
              <a:buChar char="○"/>
            </a:pPr>
            <a:r>
              <a:rPr lang="en"/>
              <a:t>Need to fit existing operational schedules (backups, network maintenance).</a:t>
            </a:r>
            <a:endParaRPr/>
          </a:p>
          <a:p>
            <a:pPr indent="-419100" lvl="0" marL="457200" marR="0" rtl="0" algn="l">
              <a:lnSpc>
                <a:spcPct val="100000"/>
              </a:lnSpc>
              <a:spcBef>
                <a:spcPts val="0"/>
              </a:spcBef>
              <a:spcAft>
                <a:spcPts val="0"/>
              </a:spcAft>
              <a:buSzPts val="3000"/>
              <a:buChar char="●"/>
            </a:pPr>
            <a:r>
              <a:rPr lang="en"/>
              <a:t>Physical Constraints</a:t>
            </a:r>
            <a:endParaRPr/>
          </a:p>
          <a:p>
            <a:pPr indent="-381000" lvl="1" marL="914400" marR="0" rtl="0" algn="l">
              <a:lnSpc>
                <a:spcPct val="100000"/>
              </a:lnSpc>
              <a:spcBef>
                <a:spcPts val="0"/>
              </a:spcBef>
              <a:spcAft>
                <a:spcPts val="0"/>
              </a:spcAft>
              <a:buSzPts val="2400"/>
              <a:buChar char="○"/>
            </a:pPr>
            <a:r>
              <a:rPr lang="en"/>
              <a:t>Distance between clients and servers, time zones.</a:t>
            </a:r>
            <a:endParaRPr/>
          </a:p>
          <a:p>
            <a:pPr indent="-419100" lvl="0" marL="457200" marR="0" rtl="0" algn="l">
              <a:lnSpc>
                <a:spcPct val="100000"/>
              </a:lnSpc>
              <a:spcBef>
                <a:spcPts val="0"/>
              </a:spcBef>
              <a:spcAft>
                <a:spcPts val="0"/>
              </a:spcAft>
              <a:buSzPts val="3000"/>
              <a:buChar char="●"/>
            </a:pPr>
            <a:r>
              <a:rPr lang="en"/>
              <a:t>Organizational Constraints</a:t>
            </a:r>
            <a:endParaRPr/>
          </a:p>
          <a:p>
            <a:pPr indent="-381000" lvl="1" marL="914400" marR="0" rtl="0" algn="l">
              <a:lnSpc>
                <a:spcPct val="100000"/>
              </a:lnSpc>
              <a:spcBef>
                <a:spcPts val="0"/>
              </a:spcBef>
              <a:spcAft>
                <a:spcPts val="0"/>
              </a:spcAft>
              <a:buSzPts val="2400"/>
              <a:buChar char="○"/>
            </a:pPr>
            <a:r>
              <a:rPr lang="en"/>
              <a:t>Preferred development approaches, outsourcing.</a:t>
            </a:r>
            <a:endParaRPr/>
          </a:p>
        </p:txBody>
      </p:sp>
      <p:sp>
        <p:nvSpPr>
          <p:cNvPr id="234" name="Google Shape;234;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“Good” Concerns</a:t>
            </a:r>
            <a:endParaRPr/>
          </a:p>
        </p:txBody>
      </p:sp>
      <p:sp>
        <p:nvSpPr>
          <p:cNvPr id="240" name="Google Shape;240;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Should be clearly stated and lack jargon.</a:t>
            </a:r>
            <a:endParaRPr/>
          </a:p>
          <a:p>
            <a:pPr indent="-419100" lvl="0" marL="457200" rtl="0">
              <a:spcBef>
                <a:spcPts val="0"/>
              </a:spcBef>
              <a:spcAft>
                <a:spcPts val="0"/>
              </a:spcAft>
              <a:buSzPts val="3000"/>
              <a:buChar char="●"/>
            </a:pPr>
            <a:r>
              <a:rPr lang="en"/>
              <a:t>Quantified and measurable (as much as possible).</a:t>
            </a:r>
            <a:endParaRPr/>
          </a:p>
          <a:p>
            <a:pPr indent="-419100" lvl="0" marL="457200" rtl="0">
              <a:spcBef>
                <a:spcPts val="0"/>
              </a:spcBef>
              <a:spcAft>
                <a:spcPts val="0"/>
              </a:spcAft>
              <a:buSzPts val="3000"/>
              <a:buChar char="●"/>
            </a:pPr>
            <a:r>
              <a:rPr lang="en"/>
              <a:t>Testable in a way that demonstrates whether it has been achieved. </a:t>
            </a:r>
            <a:endParaRPr/>
          </a:p>
          <a:p>
            <a:pPr indent="-419100" lvl="0" marL="457200">
              <a:spcBef>
                <a:spcPts val="0"/>
              </a:spcBef>
              <a:spcAft>
                <a:spcPts val="0"/>
              </a:spcAft>
              <a:buSzPts val="3000"/>
              <a:buChar char="●"/>
            </a:pPr>
            <a:r>
              <a:rPr lang="en"/>
              <a:t>Traceable back to strategy or goals and can be traced forward to architectural or design features.</a:t>
            </a:r>
            <a:endParaRPr/>
          </a:p>
        </p:txBody>
      </p:sp>
      <p:sp>
        <p:nvSpPr>
          <p:cNvPr id="241" name="Google Shape;241;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Establishing </a:t>
            </a:r>
            <a:r>
              <a:rPr b="1" lang="en" sz="4800">
                <a:solidFill>
                  <a:srgbClr val="FFFFFF"/>
                </a:solidFill>
              </a:rPr>
              <a:t>Principles</a:t>
            </a:r>
            <a:endParaRPr b="1" sz="4800">
              <a:solidFill>
                <a:srgbClr val="FFFFFF"/>
              </a:solidFill>
            </a:endParaRPr>
          </a:p>
        </p:txBody>
      </p:sp>
      <p:sp>
        <p:nvSpPr>
          <p:cNvPr id="247" name="Google Shape;247;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Relationship Between Concepts</a:t>
            </a:r>
            <a:endParaRPr/>
          </a:p>
        </p:txBody>
      </p:sp>
      <p:sp>
        <p:nvSpPr>
          <p:cNvPr id="253" name="Google Shape;25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54" name="Google Shape;254;p35"/>
          <p:cNvSpPr/>
          <p:nvPr/>
        </p:nvSpPr>
        <p:spPr>
          <a:xfrm>
            <a:off x="558500" y="1857375"/>
            <a:ext cx="2312100" cy="10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Problem-Focused Concerns</a:t>
            </a:r>
            <a:endParaRPr b="1" sz="1800"/>
          </a:p>
        </p:txBody>
      </p:sp>
      <p:sp>
        <p:nvSpPr>
          <p:cNvPr id="255" name="Google Shape;255;p35"/>
          <p:cNvSpPr/>
          <p:nvPr/>
        </p:nvSpPr>
        <p:spPr>
          <a:xfrm>
            <a:off x="6244700" y="1857375"/>
            <a:ext cx="2312100" cy="10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Solution</a:t>
            </a:r>
            <a:r>
              <a:rPr b="1" lang="en" sz="1800"/>
              <a:t>-Focused Concerns</a:t>
            </a:r>
            <a:endParaRPr b="1" sz="1800"/>
          </a:p>
        </p:txBody>
      </p:sp>
      <p:sp>
        <p:nvSpPr>
          <p:cNvPr id="256" name="Google Shape;256;p35"/>
          <p:cNvSpPr/>
          <p:nvPr/>
        </p:nvSpPr>
        <p:spPr>
          <a:xfrm>
            <a:off x="558500" y="5240475"/>
            <a:ext cx="2312100" cy="10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Scope and Requirements</a:t>
            </a:r>
            <a:endParaRPr b="1" sz="1800"/>
          </a:p>
        </p:txBody>
      </p:sp>
      <p:sp>
        <p:nvSpPr>
          <p:cNvPr id="257" name="Google Shape;257;p35"/>
          <p:cNvSpPr/>
          <p:nvPr/>
        </p:nvSpPr>
        <p:spPr>
          <a:xfrm>
            <a:off x="6244700" y="5240475"/>
            <a:ext cx="2312100" cy="10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Architecture</a:t>
            </a:r>
            <a:endParaRPr b="1" sz="1800"/>
          </a:p>
        </p:txBody>
      </p:sp>
      <p:cxnSp>
        <p:nvCxnSpPr>
          <p:cNvPr id="258" name="Google Shape;258;p35"/>
          <p:cNvCxnSpPr>
            <a:endCxn id="257" idx="1"/>
          </p:cNvCxnSpPr>
          <p:nvPr/>
        </p:nvCxnSpPr>
        <p:spPr>
          <a:xfrm>
            <a:off x="2769200" y="5740575"/>
            <a:ext cx="3475500" cy="0"/>
          </a:xfrm>
          <a:prstGeom prst="straightConnector1">
            <a:avLst/>
          </a:prstGeom>
          <a:noFill/>
          <a:ln cap="flat" cmpd="sng" w="19050">
            <a:solidFill>
              <a:schemeClr val="dk2"/>
            </a:solidFill>
            <a:prstDash val="solid"/>
            <a:round/>
            <a:headEnd len="med" w="med" type="none"/>
            <a:tailEnd len="med" w="med" type="triangle"/>
          </a:ln>
        </p:spPr>
      </p:cxnSp>
      <p:cxnSp>
        <p:nvCxnSpPr>
          <p:cNvPr id="259" name="Google Shape;259;p35"/>
          <p:cNvCxnSpPr>
            <a:stCxn id="254" idx="3"/>
            <a:endCxn id="255" idx="1"/>
          </p:cNvCxnSpPr>
          <p:nvPr/>
        </p:nvCxnSpPr>
        <p:spPr>
          <a:xfrm>
            <a:off x="2870600" y="2357475"/>
            <a:ext cx="3374100" cy="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5"/>
          <p:cNvCxnSpPr>
            <a:stCxn id="254" idx="2"/>
            <a:endCxn id="256" idx="0"/>
          </p:cNvCxnSpPr>
          <p:nvPr/>
        </p:nvCxnSpPr>
        <p:spPr>
          <a:xfrm>
            <a:off x="1714550" y="2857575"/>
            <a:ext cx="0" cy="2382900"/>
          </a:xfrm>
          <a:prstGeom prst="straightConnector1">
            <a:avLst/>
          </a:prstGeom>
          <a:noFill/>
          <a:ln cap="flat" cmpd="sng" w="19050">
            <a:solidFill>
              <a:schemeClr val="dk2"/>
            </a:solidFill>
            <a:prstDash val="solid"/>
            <a:round/>
            <a:headEnd len="med" w="med" type="none"/>
            <a:tailEnd len="med" w="med" type="triangle"/>
          </a:ln>
        </p:spPr>
      </p:cxnSp>
      <p:cxnSp>
        <p:nvCxnSpPr>
          <p:cNvPr id="261" name="Google Shape;261;p35"/>
          <p:cNvCxnSpPr>
            <a:stCxn id="255" idx="2"/>
            <a:endCxn id="257" idx="0"/>
          </p:cNvCxnSpPr>
          <p:nvPr/>
        </p:nvCxnSpPr>
        <p:spPr>
          <a:xfrm>
            <a:off x="7400750" y="2857575"/>
            <a:ext cx="0" cy="2382900"/>
          </a:xfrm>
          <a:prstGeom prst="straightConnector1">
            <a:avLst/>
          </a:prstGeom>
          <a:noFill/>
          <a:ln cap="flat" cmpd="sng" w="19050">
            <a:solidFill>
              <a:schemeClr val="dk2"/>
            </a:solidFill>
            <a:prstDash val="solid"/>
            <a:round/>
            <a:headEnd len="med" w="med" type="none"/>
            <a:tailEnd len="med" w="med" type="triangle"/>
          </a:ln>
        </p:spPr>
      </p:cxnSp>
      <p:cxnSp>
        <p:nvCxnSpPr>
          <p:cNvPr id="262" name="Google Shape;262;p35"/>
          <p:cNvCxnSpPr>
            <a:stCxn id="254" idx="2"/>
            <a:endCxn id="257" idx="0"/>
          </p:cNvCxnSpPr>
          <p:nvPr/>
        </p:nvCxnSpPr>
        <p:spPr>
          <a:xfrm>
            <a:off x="1714550" y="2857575"/>
            <a:ext cx="5686200" cy="2382900"/>
          </a:xfrm>
          <a:prstGeom prst="straightConnector1">
            <a:avLst/>
          </a:prstGeom>
          <a:noFill/>
          <a:ln cap="flat" cmpd="sng" w="19050">
            <a:solidFill>
              <a:schemeClr val="dk2"/>
            </a:solidFill>
            <a:prstDash val="solid"/>
            <a:round/>
            <a:headEnd len="med" w="med" type="none"/>
            <a:tailEnd len="med" w="med" type="triangle"/>
          </a:ln>
        </p:spPr>
      </p:cxnSp>
      <p:sp>
        <p:nvSpPr>
          <p:cNvPr id="263" name="Google Shape;263;p35"/>
          <p:cNvSpPr txBox="1"/>
          <p:nvPr/>
        </p:nvSpPr>
        <p:spPr>
          <a:xfrm>
            <a:off x="457200" y="3429025"/>
            <a:ext cx="1101300" cy="93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Concerns restrict capabilities.</a:t>
            </a:r>
            <a:endParaRPr/>
          </a:p>
        </p:txBody>
      </p:sp>
      <p:sp>
        <p:nvSpPr>
          <p:cNvPr id="264" name="Google Shape;264;p35"/>
          <p:cNvSpPr txBox="1"/>
          <p:nvPr/>
        </p:nvSpPr>
        <p:spPr>
          <a:xfrm>
            <a:off x="3091300" y="1818400"/>
            <a:ext cx="2927700" cy="29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Concerns expose other concerns.</a:t>
            </a:r>
            <a:endParaRPr/>
          </a:p>
        </p:txBody>
      </p:sp>
      <p:sp>
        <p:nvSpPr>
          <p:cNvPr id="265" name="Google Shape;265;p35"/>
          <p:cNvSpPr txBox="1"/>
          <p:nvPr/>
        </p:nvSpPr>
        <p:spPr>
          <a:xfrm>
            <a:off x="7338575" y="3260150"/>
            <a:ext cx="1218000" cy="153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Concerns restrict design approaches</a:t>
            </a:r>
            <a:endParaRPr/>
          </a:p>
        </p:txBody>
      </p:sp>
      <p:sp>
        <p:nvSpPr>
          <p:cNvPr id="266" name="Google Shape;266;p35"/>
          <p:cNvSpPr txBox="1"/>
          <p:nvPr/>
        </p:nvSpPr>
        <p:spPr>
          <a:xfrm>
            <a:off x="3065325" y="6000750"/>
            <a:ext cx="31173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Requirements shape the architecture</a:t>
            </a:r>
            <a:endParaRPr/>
          </a:p>
        </p:txBody>
      </p:sp>
      <p:cxnSp>
        <p:nvCxnSpPr>
          <p:cNvPr id="267" name="Google Shape;267;p35"/>
          <p:cNvCxnSpPr>
            <a:stCxn id="255" idx="2"/>
            <a:endCxn id="256" idx="0"/>
          </p:cNvCxnSpPr>
          <p:nvPr/>
        </p:nvCxnSpPr>
        <p:spPr>
          <a:xfrm flipH="1">
            <a:off x="1714550" y="2857575"/>
            <a:ext cx="5686200" cy="2382900"/>
          </a:xfrm>
          <a:prstGeom prst="straightConnector1">
            <a:avLst/>
          </a:prstGeom>
          <a:noFill/>
          <a:ln cap="flat" cmpd="sng" w="19050">
            <a:solidFill>
              <a:schemeClr val="dk2"/>
            </a:solidFill>
            <a:prstDash val="dash"/>
            <a:round/>
            <a:headEnd len="med" w="med" type="none"/>
            <a:tailEnd len="med" w="med" type="triangle"/>
          </a:ln>
        </p:spPr>
      </p:cxnSp>
      <p:cxnSp>
        <p:nvCxnSpPr>
          <p:cNvPr id="268" name="Google Shape;268;p35"/>
          <p:cNvCxnSpPr/>
          <p:nvPr/>
        </p:nvCxnSpPr>
        <p:spPr>
          <a:xfrm rot="10800000">
            <a:off x="2870600" y="2552300"/>
            <a:ext cx="3374100" cy="0"/>
          </a:xfrm>
          <a:prstGeom prst="straightConnector1">
            <a:avLst/>
          </a:prstGeom>
          <a:noFill/>
          <a:ln cap="flat" cmpd="sng" w="19050">
            <a:solidFill>
              <a:schemeClr val="dk2"/>
            </a:solidFill>
            <a:prstDash val="dash"/>
            <a:round/>
            <a:headEnd len="med" w="med" type="none"/>
            <a:tailEnd len="med" w="med" type="triangle"/>
          </a:ln>
        </p:spPr>
      </p:cxnSp>
      <p:cxnSp>
        <p:nvCxnSpPr>
          <p:cNvPr id="269" name="Google Shape;269;p35"/>
          <p:cNvCxnSpPr/>
          <p:nvPr/>
        </p:nvCxnSpPr>
        <p:spPr>
          <a:xfrm rot="10800000">
            <a:off x="2868100" y="6000750"/>
            <a:ext cx="3374100" cy="0"/>
          </a:xfrm>
          <a:prstGeom prst="straightConnector1">
            <a:avLst/>
          </a:prstGeom>
          <a:noFill/>
          <a:ln cap="flat" cmpd="sng" w="19050">
            <a:solidFill>
              <a:schemeClr val="dk2"/>
            </a:solidFill>
            <a:prstDash val="dash"/>
            <a:round/>
            <a:headEnd len="med" w="med" type="none"/>
            <a:tailEnd len="med" w="med" type="triangle"/>
          </a:ln>
        </p:spPr>
      </p:cxnSp>
      <p:cxnSp>
        <p:nvCxnSpPr>
          <p:cNvPr id="270" name="Google Shape;270;p35"/>
          <p:cNvCxnSpPr/>
          <p:nvPr/>
        </p:nvCxnSpPr>
        <p:spPr>
          <a:xfrm rot="10800000">
            <a:off x="1558675" y="2857575"/>
            <a:ext cx="0" cy="2382900"/>
          </a:xfrm>
          <a:prstGeom prst="straightConnector1">
            <a:avLst/>
          </a:prstGeom>
          <a:noFill/>
          <a:ln cap="flat" cmpd="sng" w="19050">
            <a:solidFill>
              <a:schemeClr val="dk2"/>
            </a:solidFill>
            <a:prstDash val="dash"/>
            <a:round/>
            <a:headEnd len="med" w="med" type="none"/>
            <a:tailEnd len="med" w="med" type="triangle"/>
          </a:ln>
        </p:spPr>
      </p:cxnSp>
      <p:cxnSp>
        <p:nvCxnSpPr>
          <p:cNvPr id="271" name="Google Shape;271;p35"/>
          <p:cNvCxnSpPr/>
          <p:nvPr/>
        </p:nvCxnSpPr>
        <p:spPr>
          <a:xfrm rot="10800000">
            <a:off x="7200813" y="2857575"/>
            <a:ext cx="0" cy="2382900"/>
          </a:xfrm>
          <a:prstGeom prst="straightConnector1">
            <a:avLst/>
          </a:prstGeom>
          <a:noFill/>
          <a:ln cap="flat" cmpd="sng" w="19050">
            <a:solidFill>
              <a:schemeClr val="dk2"/>
            </a:solidFill>
            <a:prstDash val="dash"/>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Principles</a:t>
            </a:r>
            <a:endParaRPr/>
          </a:p>
        </p:txBody>
      </p:sp>
      <p:sp>
        <p:nvSpPr>
          <p:cNvPr id="277" name="Google Shape;277;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An </a:t>
            </a:r>
            <a:r>
              <a:rPr b="1" lang="en"/>
              <a:t>architectural principle</a:t>
            </a:r>
            <a:r>
              <a:rPr lang="en"/>
              <a:t> is a fundamental statement of belief, approach, or intent that guides the definition of an architecture. </a:t>
            </a:r>
            <a:endParaRPr/>
          </a:p>
          <a:p>
            <a:pPr indent="-419100" lvl="0" marL="457200" rtl="0">
              <a:spcBef>
                <a:spcPts val="0"/>
              </a:spcBef>
              <a:spcAft>
                <a:spcPts val="0"/>
              </a:spcAft>
              <a:buSzPts val="3000"/>
              <a:buChar char="●"/>
            </a:pPr>
            <a:r>
              <a:rPr lang="en"/>
              <a:t>It may refer to current circumstances or to a desired future state.</a:t>
            </a:r>
            <a:endParaRPr/>
          </a:p>
          <a:p>
            <a:pPr indent="-419100" lvl="0" marL="457200">
              <a:spcBef>
                <a:spcPts val="0"/>
              </a:spcBef>
              <a:spcAft>
                <a:spcPts val="0"/>
              </a:spcAft>
              <a:buSzPts val="3000"/>
              <a:buChar char="●"/>
            </a:pPr>
            <a:r>
              <a:rPr lang="en"/>
              <a:t>Provide a decision-making framework for the architecture, define rules of design, and are derived from the needs and priorities of stakeholders.</a:t>
            </a:r>
            <a:endParaRPr/>
          </a:p>
        </p:txBody>
      </p:sp>
      <p:sp>
        <p:nvSpPr>
          <p:cNvPr id="278" name="Google Shape;278;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 Weather Data</a:t>
            </a:r>
            <a:endParaRPr/>
          </a:p>
        </p:txBody>
      </p:sp>
      <p:sp>
        <p:nvSpPr>
          <p:cNvPr id="284" name="Google Shape;284;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Weather monitoring service for mobile apps. </a:t>
            </a:r>
            <a:endParaRPr/>
          </a:p>
          <a:p>
            <a:pPr indent="-355600" lvl="1" marL="914400" rtl="0">
              <a:spcBef>
                <a:spcPts val="0"/>
              </a:spcBef>
              <a:spcAft>
                <a:spcPts val="0"/>
              </a:spcAft>
              <a:buSzPts val="2000"/>
              <a:buChar char="○"/>
            </a:pPr>
            <a:r>
              <a:rPr lang="en" sz="2000"/>
              <a:t>Data captured around the world.</a:t>
            </a:r>
            <a:endParaRPr sz="2000"/>
          </a:p>
          <a:p>
            <a:pPr indent="-355600" lvl="1" marL="914400" rtl="0">
              <a:spcBef>
                <a:spcPts val="0"/>
              </a:spcBef>
              <a:spcAft>
                <a:spcPts val="0"/>
              </a:spcAft>
              <a:buSzPts val="2000"/>
              <a:buChar char="○"/>
            </a:pPr>
            <a:r>
              <a:rPr lang="en" sz="2000"/>
              <a:t>Published over XML and HTTP.</a:t>
            </a:r>
            <a:endParaRPr sz="2000"/>
          </a:p>
          <a:p>
            <a:pPr indent="-355600" lvl="1" marL="914400" rtl="0">
              <a:spcBef>
                <a:spcPts val="0"/>
              </a:spcBef>
              <a:spcAft>
                <a:spcPts val="0"/>
              </a:spcAft>
              <a:buSzPts val="2000"/>
              <a:buChar char="○"/>
            </a:pPr>
            <a:r>
              <a:rPr lang="en" sz="2000"/>
              <a:t>Architecture must effectively manage and distribute captured data. </a:t>
            </a:r>
            <a:endParaRPr sz="2000"/>
          </a:p>
          <a:p>
            <a:pPr indent="-419100" lvl="0" marL="457200" rtl="0">
              <a:spcBef>
                <a:spcPts val="0"/>
              </a:spcBef>
              <a:spcAft>
                <a:spcPts val="0"/>
              </a:spcAft>
              <a:buSzPts val="3000"/>
              <a:buChar char="●"/>
            </a:pPr>
            <a:r>
              <a:rPr lang="en"/>
              <a:t>Several solutions that meet the requirements</a:t>
            </a:r>
            <a:endParaRPr/>
          </a:p>
          <a:p>
            <a:pPr indent="-355600" lvl="1" marL="914400" rtl="0">
              <a:spcBef>
                <a:spcPts val="0"/>
              </a:spcBef>
              <a:spcAft>
                <a:spcPts val="0"/>
              </a:spcAft>
              <a:buSzPts val="2000"/>
              <a:buChar char="○"/>
            </a:pPr>
            <a:r>
              <a:rPr lang="en" sz="2000"/>
              <a:t>A: Collect data locally and transfer to a central managed database. Simple and easy, but central point of failure and limited scalability.</a:t>
            </a:r>
            <a:endParaRPr sz="2000"/>
          </a:p>
          <a:p>
            <a:pPr indent="-355600" lvl="1" marL="914400" rtl="0">
              <a:spcBef>
                <a:spcPts val="0"/>
              </a:spcBef>
              <a:spcAft>
                <a:spcPts val="0"/>
              </a:spcAft>
              <a:buSzPts val="2000"/>
              <a:buChar char="○"/>
            </a:pPr>
            <a:r>
              <a:rPr lang="en" sz="2000"/>
              <a:t>B: Copy data to three locations, direct requests to closest. </a:t>
            </a:r>
            <a:endParaRPr sz="2000"/>
          </a:p>
          <a:p>
            <a:pPr indent="-355600" lvl="1" marL="914400" rtl="0">
              <a:spcBef>
                <a:spcPts val="0"/>
              </a:spcBef>
              <a:spcAft>
                <a:spcPts val="0"/>
              </a:spcAft>
              <a:buSzPts val="2000"/>
              <a:buChar char="○"/>
            </a:pPr>
            <a:r>
              <a:rPr lang="en" sz="2000"/>
              <a:t>C: Three locations, but each only hosts local data. Requests routed to location with the requested data. </a:t>
            </a:r>
            <a:endParaRPr sz="2000"/>
          </a:p>
        </p:txBody>
      </p:sp>
      <p:sp>
        <p:nvSpPr>
          <p:cNvPr id="285" name="Google Shape;285;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Class</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Capturing concerns.</a:t>
            </a:r>
            <a:endParaRPr/>
          </a:p>
          <a:p>
            <a:pPr indent="-381000" lvl="1" marL="914400" marR="0" rtl="0" algn="l">
              <a:lnSpc>
                <a:spcPct val="100000"/>
              </a:lnSpc>
              <a:spcBef>
                <a:spcPts val="0"/>
              </a:spcBef>
              <a:spcAft>
                <a:spcPts val="0"/>
              </a:spcAft>
              <a:buSzPts val="2400"/>
              <a:buChar char="○"/>
            </a:pPr>
            <a:r>
              <a:rPr lang="en"/>
              <a:t>What policies, goals, and constraints must guide architecture definition?  </a:t>
            </a:r>
            <a:endParaRPr/>
          </a:p>
          <a:p>
            <a:pPr indent="-419100" lvl="0" marL="457200" marR="0" rtl="0" algn="l">
              <a:lnSpc>
                <a:spcPct val="100000"/>
              </a:lnSpc>
              <a:spcBef>
                <a:spcPts val="0"/>
              </a:spcBef>
              <a:spcAft>
                <a:spcPts val="0"/>
              </a:spcAft>
              <a:buSzPts val="3000"/>
              <a:buChar char="●"/>
            </a:pPr>
            <a:r>
              <a:rPr lang="en"/>
              <a:t>Establishing architectural principles.</a:t>
            </a:r>
            <a:endParaRPr/>
          </a:p>
          <a:p>
            <a:pPr indent="-381000" lvl="1" marL="914400" marR="0" rtl="0" algn="l">
              <a:lnSpc>
                <a:spcPct val="100000"/>
              </a:lnSpc>
              <a:spcBef>
                <a:spcPts val="0"/>
              </a:spcBef>
              <a:spcAft>
                <a:spcPts val="0"/>
              </a:spcAft>
              <a:buSzPts val="2400"/>
              <a:buChar char="○"/>
            </a:pPr>
            <a:r>
              <a:rPr lang="en"/>
              <a:t>How should stakeholder interests and priorities be applied over the entire architecture?</a:t>
            </a:r>
            <a:endParaRPr/>
          </a:p>
          <a:p>
            <a:pPr indent="-419100" lvl="0" marL="457200" marR="0" rtl="0" algn="l">
              <a:lnSpc>
                <a:spcPct val="100000"/>
              </a:lnSpc>
              <a:spcBef>
                <a:spcPts val="0"/>
              </a:spcBef>
              <a:spcAft>
                <a:spcPts val="0"/>
              </a:spcAft>
              <a:buSzPts val="3000"/>
              <a:buChar char="●"/>
            </a:pPr>
            <a:r>
              <a:rPr lang="en"/>
              <a:t>Making and documenting decisions.</a:t>
            </a:r>
            <a:endParaRPr/>
          </a:p>
          <a:p>
            <a:pPr indent="-381000" lvl="1" marL="914400" marR="0" rtl="0" algn="l">
              <a:lnSpc>
                <a:spcPct val="100000"/>
              </a:lnSpc>
              <a:spcBef>
                <a:spcPts val="0"/>
              </a:spcBef>
              <a:spcAft>
                <a:spcPts val="0"/>
              </a:spcAft>
              <a:buSzPts val="2400"/>
              <a:buChar char="○"/>
            </a:pPr>
            <a:r>
              <a:rPr lang="en"/>
              <a:t>Using principles to link concerns to decisions.</a:t>
            </a:r>
            <a:endParaRPr/>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 Weather Data</a:t>
            </a:r>
            <a:endParaRPr/>
          </a:p>
        </p:txBody>
      </p:sp>
      <p:sp>
        <p:nvSpPr>
          <p:cNvPr id="291" name="Google Shape;291;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Each option meets functional requirements.</a:t>
            </a:r>
            <a:endParaRPr/>
          </a:p>
          <a:p>
            <a:pPr indent="-381000" lvl="1" marL="914400" rtl="0">
              <a:spcBef>
                <a:spcPts val="0"/>
              </a:spcBef>
              <a:spcAft>
                <a:spcPts val="0"/>
              </a:spcAft>
              <a:buSzPts val="2400"/>
              <a:buChar char="○"/>
            </a:pPr>
            <a:r>
              <a:rPr lang="en"/>
              <a:t>Each has advantages and disadvantages in </a:t>
            </a:r>
            <a:r>
              <a:rPr lang="en"/>
              <a:t>flexibility</a:t>
            </a:r>
            <a:r>
              <a:rPr lang="en"/>
              <a:t>, performance, scalability, time, cost.</a:t>
            </a:r>
            <a:endParaRPr/>
          </a:p>
          <a:p>
            <a:pPr indent="-381000" lvl="1" marL="914400" rtl="0">
              <a:spcBef>
                <a:spcPts val="0"/>
              </a:spcBef>
              <a:spcAft>
                <a:spcPts val="0"/>
              </a:spcAft>
              <a:buSzPts val="2400"/>
              <a:buChar char="○"/>
            </a:pPr>
            <a:r>
              <a:rPr lang="en"/>
              <a:t>Each has important implications for users in timeliness, consistency, and completeness of data.</a:t>
            </a:r>
            <a:endParaRPr/>
          </a:p>
          <a:p>
            <a:pPr indent="-419100" lvl="0" marL="457200" rtl="0">
              <a:spcBef>
                <a:spcPts val="0"/>
              </a:spcBef>
              <a:spcAft>
                <a:spcPts val="0"/>
              </a:spcAft>
              <a:buSzPts val="3000"/>
              <a:buChar char="●"/>
            </a:pPr>
            <a:r>
              <a:rPr lang="en"/>
              <a:t>Which is correct? Talk to the stakeholders.</a:t>
            </a:r>
            <a:endParaRPr/>
          </a:p>
          <a:p>
            <a:pPr indent="-381000" lvl="1" marL="914400" rtl="0">
              <a:spcBef>
                <a:spcPts val="0"/>
              </a:spcBef>
              <a:spcAft>
                <a:spcPts val="0"/>
              </a:spcAft>
              <a:buSzPts val="2400"/>
              <a:buChar char="○"/>
            </a:pPr>
            <a:r>
              <a:rPr lang="en"/>
              <a:t>In this case, leads to a principle:</a:t>
            </a:r>
            <a:endParaRPr/>
          </a:p>
          <a:p>
            <a:pPr indent="-381000" lvl="2" marL="1371600" rtl="0">
              <a:spcBef>
                <a:spcPts val="0"/>
              </a:spcBef>
              <a:spcAft>
                <a:spcPts val="0"/>
              </a:spcAft>
              <a:buSzPts val="2400"/>
              <a:buChar char="■"/>
            </a:pPr>
            <a:r>
              <a:rPr b="1" lang="en"/>
              <a:t>“Data required for processing a request should be held as close to that user as possible, even if this means it has to be replicated or redistributed.”</a:t>
            </a:r>
            <a:endParaRPr b="1"/>
          </a:p>
          <a:p>
            <a:pPr indent="-381000" lvl="1" marL="914400" rtl="0">
              <a:spcBef>
                <a:spcPts val="0"/>
              </a:spcBef>
              <a:spcAft>
                <a:spcPts val="0"/>
              </a:spcAft>
              <a:buSzPts val="2400"/>
              <a:buChar char="○"/>
            </a:pPr>
            <a:r>
              <a:rPr lang="en"/>
              <a:t>Rules our A and C, argues for B.</a:t>
            </a:r>
            <a:endParaRPr/>
          </a:p>
        </p:txBody>
      </p:sp>
      <p:sp>
        <p:nvSpPr>
          <p:cNvPr id="292" name="Google Shape;292;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 Customer Care</a:t>
            </a:r>
            <a:endParaRPr/>
          </a:p>
        </p:txBody>
      </p:sp>
      <p:sp>
        <p:nvSpPr>
          <p:cNvPr id="298" name="Google Shape;298;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Retailer wants new customer care center.</a:t>
            </a:r>
            <a:endParaRPr/>
          </a:p>
          <a:p>
            <a:pPr indent="-419100" lvl="0" marL="457200" rtl="0">
              <a:spcBef>
                <a:spcPts val="0"/>
              </a:spcBef>
              <a:spcAft>
                <a:spcPts val="0"/>
              </a:spcAft>
              <a:buSzPts val="3000"/>
              <a:buChar char="●"/>
            </a:pPr>
            <a:r>
              <a:rPr lang="en"/>
              <a:t>Hardware-sizing exercise reveals that cost is way over budget. </a:t>
            </a:r>
            <a:endParaRPr/>
          </a:p>
          <a:p>
            <a:pPr indent="-381000" lvl="1" marL="914400" rtl="0">
              <a:spcBef>
                <a:spcPts val="0"/>
              </a:spcBef>
              <a:spcAft>
                <a:spcPts val="0"/>
              </a:spcAft>
              <a:buSzPts val="2400"/>
              <a:buChar char="○"/>
            </a:pPr>
            <a:r>
              <a:rPr lang="en"/>
              <a:t>High availability attained via clustering, hardware replication, online backup. </a:t>
            </a:r>
            <a:endParaRPr/>
          </a:p>
          <a:p>
            <a:pPr indent="-419100" lvl="0" marL="457200" rtl="0">
              <a:spcBef>
                <a:spcPts val="0"/>
              </a:spcBef>
              <a:spcAft>
                <a:spcPts val="0"/>
              </a:spcAft>
              <a:buSzPts val="3000"/>
              <a:buChar char="●"/>
            </a:pPr>
            <a:r>
              <a:rPr lang="en"/>
              <a:t>How can we reduce cost?</a:t>
            </a:r>
            <a:endParaRPr/>
          </a:p>
          <a:p>
            <a:pPr indent="-381000" lvl="1" marL="914400" rtl="0">
              <a:spcBef>
                <a:spcPts val="0"/>
              </a:spcBef>
              <a:spcAft>
                <a:spcPts val="0"/>
              </a:spcAft>
              <a:buSzPts val="2400"/>
              <a:buChar char="○"/>
            </a:pPr>
            <a:r>
              <a:rPr lang="en"/>
              <a:t>Talk to the stakeholders.</a:t>
            </a:r>
            <a:endParaRPr/>
          </a:p>
          <a:p>
            <a:pPr indent="-381000" lvl="1" marL="914400" rtl="0">
              <a:spcBef>
                <a:spcPts val="0"/>
              </a:spcBef>
              <a:spcAft>
                <a:spcPts val="0"/>
              </a:spcAft>
              <a:buSzPts val="2400"/>
              <a:buChar char="○"/>
            </a:pPr>
            <a:r>
              <a:rPr lang="en"/>
              <a:t>Reveals that different parts of the system are of varying importance to the business.</a:t>
            </a:r>
            <a:endParaRPr/>
          </a:p>
          <a:p>
            <a:pPr indent="-381000" lvl="1" marL="914400">
              <a:spcBef>
                <a:spcPts val="0"/>
              </a:spcBef>
              <a:spcAft>
                <a:spcPts val="0"/>
              </a:spcAft>
              <a:buSzPts val="2400"/>
              <a:buChar char="○"/>
            </a:pPr>
            <a:r>
              <a:rPr lang="en"/>
              <a:t>This can be taken into account in planning.</a:t>
            </a:r>
            <a:endParaRPr/>
          </a:p>
        </p:txBody>
      </p:sp>
      <p:sp>
        <p:nvSpPr>
          <p:cNvPr id="299" name="Google Shape;299;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Customer Care</a:t>
            </a:r>
            <a:endParaRPr/>
          </a:p>
        </p:txBody>
      </p:sp>
      <p:sp>
        <p:nvSpPr>
          <p:cNvPr id="305" name="Google Shape;305;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b="1" lang="en" sz="2400"/>
              <a:t>Principle:</a:t>
            </a:r>
            <a:r>
              <a:rPr lang="en" sz="2400"/>
              <a:t> “While availability of the customer care system is of paramount importance, parts of the system that support customer-facing staff should be prioritized over parts such as workflow monitoring and management reporting. If tradeoffs need to be made, the parts that support the customer-facing workflow should always take precedence.”</a:t>
            </a:r>
            <a:endParaRPr sz="2400"/>
          </a:p>
          <a:p>
            <a:pPr indent="-381000" lvl="0" marL="457200" marR="0" rtl="0" algn="l">
              <a:lnSpc>
                <a:spcPct val="100000"/>
              </a:lnSpc>
              <a:spcBef>
                <a:spcPts val="0"/>
              </a:spcBef>
              <a:spcAft>
                <a:spcPts val="0"/>
              </a:spcAft>
              <a:buClr>
                <a:schemeClr val="dk1"/>
              </a:buClr>
              <a:buSzPts val="2400"/>
              <a:buFont typeface="Arial"/>
              <a:buChar char="●"/>
            </a:pPr>
            <a:r>
              <a:rPr lang="en" sz="2400"/>
              <a:t>Use high-availability technology in the parts of the system supporting customer interactions. Reduce use of that </a:t>
            </a:r>
            <a:r>
              <a:rPr lang="en" sz="2400"/>
              <a:t>technology</a:t>
            </a:r>
            <a:r>
              <a:rPr lang="en" sz="2400"/>
              <a:t> in the rest of the system.</a:t>
            </a:r>
            <a:endParaRPr sz="2400"/>
          </a:p>
        </p:txBody>
      </p:sp>
      <p:sp>
        <p:nvSpPr>
          <p:cNvPr id="306" name="Google Shape;306;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“Good” Principles</a:t>
            </a:r>
            <a:endParaRPr/>
          </a:p>
        </p:txBody>
      </p:sp>
      <p:sp>
        <p:nvSpPr>
          <p:cNvPr id="312" name="Google Shape;312;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Constructive</a:t>
            </a:r>
            <a:endParaRPr sz="2400"/>
          </a:p>
          <a:p>
            <a:pPr indent="-368300" lvl="1" marL="914400" rtl="0">
              <a:spcBef>
                <a:spcPts val="0"/>
              </a:spcBef>
              <a:spcAft>
                <a:spcPts val="0"/>
              </a:spcAft>
              <a:buSzPts val="2200"/>
              <a:buChar char="○"/>
            </a:pPr>
            <a:r>
              <a:rPr lang="en" sz="2200"/>
              <a:t>Highlights issues, drives decisions, and establishes the right architectural framework.</a:t>
            </a:r>
            <a:endParaRPr sz="2200"/>
          </a:p>
          <a:p>
            <a:pPr indent="-381000" lvl="0" marL="457200" rtl="0">
              <a:spcBef>
                <a:spcPts val="0"/>
              </a:spcBef>
              <a:spcAft>
                <a:spcPts val="0"/>
              </a:spcAft>
              <a:buSzPts val="2400"/>
              <a:buChar char="●"/>
            </a:pPr>
            <a:r>
              <a:rPr lang="en" sz="2400"/>
              <a:t>Reasoned</a:t>
            </a:r>
            <a:endParaRPr sz="2400"/>
          </a:p>
          <a:p>
            <a:pPr indent="-368300" lvl="1" marL="914400" rtl="0">
              <a:spcBef>
                <a:spcPts val="0"/>
              </a:spcBef>
              <a:spcAft>
                <a:spcPts val="0"/>
              </a:spcAft>
              <a:buSzPts val="2200"/>
              <a:buChar char="○"/>
            </a:pPr>
            <a:r>
              <a:rPr lang="en" sz="2200"/>
              <a:t>Motivated by business drivers and goals.</a:t>
            </a:r>
            <a:endParaRPr sz="2200"/>
          </a:p>
          <a:p>
            <a:pPr indent="-381000" lvl="0" marL="457200" rtl="0">
              <a:spcBef>
                <a:spcPts val="0"/>
              </a:spcBef>
              <a:spcAft>
                <a:spcPts val="0"/>
              </a:spcAft>
              <a:buSzPts val="2400"/>
              <a:buChar char="●"/>
            </a:pPr>
            <a:r>
              <a:rPr lang="en" sz="2400"/>
              <a:t>Well Articulated</a:t>
            </a:r>
            <a:endParaRPr sz="2400"/>
          </a:p>
          <a:p>
            <a:pPr indent="-368300" lvl="1" marL="914400" rtl="0">
              <a:spcBef>
                <a:spcPts val="0"/>
              </a:spcBef>
              <a:spcAft>
                <a:spcPts val="0"/>
              </a:spcAft>
              <a:buSzPts val="2200"/>
              <a:buChar char="○"/>
            </a:pPr>
            <a:r>
              <a:rPr lang="en" sz="2200"/>
              <a:t>Can be </a:t>
            </a:r>
            <a:r>
              <a:rPr lang="en" sz="2200"/>
              <a:t>understood</a:t>
            </a:r>
            <a:r>
              <a:rPr lang="en" sz="2200"/>
              <a:t> by all stakeholders and is not open to misinterpretation. </a:t>
            </a:r>
            <a:endParaRPr sz="2200"/>
          </a:p>
          <a:p>
            <a:pPr indent="-381000" lvl="0" marL="457200" rtl="0">
              <a:spcBef>
                <a:spcPts val="0"/>
              </a:spcBef>
              <a:spcAft>
                <a:spcPts val="0"/>
              </a:spcAft>
              <a:buSzPts val="2400"/>
              <a:buChar char="●"/>
            </a:pPr>
            <a:r>
              <a:rPr lang="en" sz="2400"/>
              <a:t>Testable</a:t>
            </a:r>
            <a:endParaRPr sz="2400"/>
          </a:p>
          <a:p>
            <a:pPr indent="-368300" lvl="1" marL="914400" rtl="0">
              <a:spcBef>
                <a:spcPts val="0"/>
              </a:spcBef>
              <a:spcAft>
                <a:spcPts val="0"/>
              </a:spcAft>
              <a:buSzPts val="2200"/>
              <a:buChar char="○"/>
            </a:pPr>
            <a:r>
              <a:rPr lang="en" sz="2200"/>
              <a:t>Must be possible to determine objectively whether they are being adhered to.</a:t>
            </a:r>
            <a:endParaRPr sz="2200"/>
          </a:p>
          <a:p>
            <a:pPr indent="-381000" lvl="0" marL="457200" rtl="0">
              <a:spcBef>
                <a:spcPts val="0"/>
              </a:spcBef>
              <a:spcAft>
                <a:spcPts val="0"/>
              </a:spcAft>
              <a:buSzPts val="2400"/>
              <a:buChar char="●"/>
            </a:pPr>
            <a:r>
              <a:rPr lang="en" sz="2400"/>
              <a:t>Significant</a:t>
            </a:r>
            <a:endParaRPr sz="2400"/>
          </a:p>
          <a:p>
            <a:pPr indent="-368300" lvl="1" marL="914400">
              <a:spcBef>
                <a:spcPts val="0"/>
              </a:spcBef>
              <a:spcAft>
                <a:spcPts val="0"/>
              </a:spcAft>
              <a:buSzPts val="2200"/>
              <a:buChar char="○"/>
            </a:pPr>
            <a:r>
              <a:rPr lang="en" sz="2200"/>
              <a:t>Can the opposite meaning ever be applied?</a:t>
            </a:r>
            <a:endParaRPr sz="2200"/>
          </a:p>
        </p:txBody>
      </p:sp>
      <p:sp>
        <p:nvSpPr>
          <p:cNvPr id="313" name="Google Shape;313;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Fixing a Bad Principle</a:t>
            </a:r>
            <a:endParaRPr/>
          </a:p>
        </p:txBody>
      </p:sp>
      <p:sp>
        <p:nvSpPr>
          <p:cNvPr id="319" name="Google Shape;319;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online store must be easy to use by customers who have limited experience with computers and e-commerce”</a:t>
            </a:r>
            <a:endParaRPr/>
          </a:p>
          <a:p>
            <a:pPr indent="-381000" lvl="1" marL="914400" rtl="0">
              <a:spcBef>
                <a:spcPts val="0"/>
              </a:spcBef>
              <a:spcAft>
                <a:spcPts val="0"/>
              </a:spcAft>
              <a:buSzPts val="2400"/>
              <a:buChar char="○"/>
            </a:pPr>
            <a:r>
              <a:rPr lang="en"/>
              <a:t>Significance test: “The store must be hard to use” will never be true, so this fails significance test.</a:t>
            </a:r>
            <a:endParaRPr/>
          </a:p>
          <a:p>
            <a:pPr indent="-381000" lvl="1" marL="914400" rtl="0">
              <a:spcBef>
                <a:spcPts val="0"/>
              </a:spcBef>
              <a:spcAft>
                <a:spcPts val="0"/>
              </a:spcAft>
              <a:buSzPts val="2400"/>
              <a:buChar char="○"/>
            </a:pPr>
            <a:r>
              <a:rPr lang="en"/>
              <a:t>Ease of use is still clearly important.</a:t>
            </a:r>
            <a:endParaRPr/>
          </a:p>
          <a:p>
            <a:pPr indent="-419100" lvl="0" marL="457200" rtl="0">
              <a:spcBef>
                <a:spcPts val="0"/>
              </a:spcBef>
              <a:spcAft>
                <a:spcPts val="0"/>
              </a:spcAft>
              <a:buSzPts val="3000"/>
              <a:buChar char="●"/>
            </a:pPr>
            <a:r>
              <a:rPr lang="en"/>
              <a:t>Break down into:</a:t>
            </a:r>
            <a:endParaRPr/>
          </a:p>
          <a:p>
            <a:pPr indent="-381000" lvl="1" marL="914400" rtl="0">
              <a:spcBef>
                <a:spcPts val="0"/>
              </a:spcBef>
              <a:spcAft>
                <a:spcPts val="0"/>
              </a:spcAft>
              <a:buSzPts val="2400"/>
              <a:buChar char="○"/>
            </a:pPr>
            <a:r>
              <a:rPr lang="en"/>
              <a:t>“We should minimize the amount of data that is collected from customers during early interactions. This minimizes data protection concerns and avoids slowing down browsing and product selection. ”</a:t>
            </a:r>
            <a:endParaRPr/>
          </a:p>
        </p:txBody>
      </p:sp>
      <p:sp>
        <p:nvSpPr>
          <p:cNvPr id="320" name="Google Shape;320;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Fixing a Bad Principle</a:t>
            </a:r>
            <a:endParaRPr/>
          </a:p>
        </p:txBody>
      </p:sp>
      <p:sp>
        <p:nvSpPr>
          <p:cNvPr id="326" name="Google Shape;326;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480"/>
              </a:spcBef>
              <a:spcAft>
                <a:spcPts val="0"/>
              </a:spcAft>
              <a:buSzPts val="3000"/>
              <a:buChar char="●"/>
            </a:pPr>
            <a:r>
              <a:rPr lang="en"/>
              <a:t>“We should minimize the amount of data that is collected from customers during early interactions. This minimizes data protection concerns and avoids slowing down browsing and product selection. ”</a:t>
            </a:r>
            <a:endParaRPr/>
          </a:p>
          <a:p>
            <a:pPr indent="-381000" lvl="1" marL="914400" rtl="0">
              <a:spcBef>
                <a:spcPts val="0"/>
              </a:spcBef>
              <a:spcAft>
                <a:spcPts val="0"/>
              </a:spcAft>
              <a:buSzPts val="2400"/>
              <a:buChar char="○"/>
            </a:pPr>
            <a:r>
              <a:rPr lang="en"/>
              <a:t>More reasoned (rationale), constructive (highlights a specific need), and signficant (a sign-up that requires more data may be necessary).</a:t>
            </a:r>
            <a:endParaRPr/>
          </a:p>
          <a:p>
            <a:pPr indent="-381000" lvl="1" marL="914400" rtl="0">
              <a:spcBef>
                <a:spcPts val="0"/>
              </a:spcBef>
              <a:spcAft>
                <a:spcPts val="0"/>
              </a:spcAft>
              <a:buSzPts val="2400"/>
              <a:buChar char="○"/>
            </a:pPr>
            <a:r>
              <a:rPr lang="en"/>
              <a:t>Still not testable. Correct by setting a target (less data than competitors’ sites)</a:t>
            </a:r>
            <a:endParaRPr/>
          </a:p>
        </p:txBody>
      </p:sp>
      <p:sp>
        <p:nvSpPr>
          <p:cNvPr id="327" name="Google Shape;327;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Defining Principles</a:t>
            </a:r>
            <a:endParaRPr/>
          </a:p>
        </p:txBody>
      </p:sp>
      <p:sp>
        <p:nvSpPr>
          <p:cNvPr id="333" name="Google Shape;333;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Often seem obvious, but can cause huge arguments.</a:t>
            </a:r>
            <a:endParaRPr/>
          </a:p>
          <a:p>
            <a:pPr indent="-381000" lvl="1" marL="914400" rtl="0">
              <a:spcBef>
                <a:spcPts val="0"/>
              </a:spcBef>
              <a:spcAft>
                <a:spcPts val="0"/>
              </a:spcAft>
              <a:buSzPts val="2400"/>
              <a:buChar char="○"/>
            </a:pPr>
            <a:r>
              <a:rPr lang="en"/>
              <a:t>Get differences out in the open and resolve them early in the process.</a:t>
            </a:r>
            <a:endParaRPr/>
          </a:p>
          <a:p>
            <a:pPr indent="-381000" lvl="1" marL="914400" rtl="0">
              <a:spcBef>
                <a:spcPts val="0"/>
              </a:spcBef>
              <a:spcAft>
                <a:spcPts val="0"/>
              </a:spcAft>
              <a:buSzPts val="2400"/>
              <a:buChar char="○"/>
            </a:pPr>
            <a:r>
              <a:rPr lang="en"/>
              <a:t>State clear principles to stakeholders, argue with them, and revise until consensus is reached.</a:t>
            </a:r>
            <a:endParaRPr/>
          </a:p>
          <a:p>
            <a:pPr indent="-419100" lvl="0" marL="457200" rtl="0">
              <a:spcBef>
                <a:spcPts val="0"/>
              </a:spcBef>
              <a:spcAft>
                <a:spcPts val="0"/>
              </a:spcAft>
              <a:buSzPts val="3000"/>
              <a:buChar char="●"/>
            </a:pPr>
            <a:r>
              <a:rPr lang="en"/>
              <a:t>Do not make principles too specific.</a:t>
            </a:r>
            <a:endParaRPr/>
          </a:p>
          <a:p>
            <a:pPr indent="-381000" lvl="1" marL="914400" rtl="0">
              <a:spcBef>
                <a:spcPts val="0"/>
              </a:spcBef>
              <a:spcAft>
                <a:spcPts val="0"/>
              </a:spcAft>
              <a:buSzPts val="2400"/>
              <a:buChar char="○"/>
            </a:pPr>
            <a:r>
              <a:rPr lang="en"/>
              <a:t>Should be overarching, capture spirit and motivation.</a:t>
            </a:r>
            <a:endParaRPr/>
          </a:p>
          <a:p>
            <a:pPr indent="-419100" lvl="0" marL="457200" rtl="0">
              <a:spcBef>
                <a:spcPts val="0"/>
              </a:spcBef>
              <a:spcAft>
                <a:spcPts val="0"/>
              </a:spcAft>
              <a:buSzPts val="3000"/>
              <a:buChar char="●"/>
            </a:pPr>
            <a:r>
              <a:rPr lang="en"/>
              <a:t>Do not write too many principles.</a:t>
            </a:r>
            <a:endParaRPr/>
          </a:p>
          <a:p>
            <a:pPr indent="-381000" lvl="1" marL="914400">
              <a:spcBef>
                <a:spcPts val="0"/>
              </a:spcBef>
              <a:spcAft>
                <a:spcPts val="0"/>
              </a:spcAft>
              <a:buSzPts val="2400"/>
              <a:buChar char="○"/>
            </a:pPr>
            <a:r>
              <a:rPr lang="en"/>
              <a:t>Need to be memorable and to the point.</a:t>
            </a:r>
            <a:endParaRPr/>
          </a:p>
        </p:txBody>
      </p:sp>
      <p:sp>
        <p:nvSpPr>
          <p:cNvPr id="334" name="Google Shape;334;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5"/>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Making and Documenting Decisions</a:t>
            </a:r>
            <a:endParaRPr b="1" sz="4800">
              <a:solidFill>
                <a:srgbClr val="FFFFFF"/>
              </a:solidFill>
            </a:endParaRPr>
          </a:p>
        </p:txBody>
      </p:sp>
      <p:sp>
        <p:nvSpPr>
          <p:cNvPr id="340" name="Google Shape;340;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Decisions</a:t>
            </a:r>
            <a:endParaRPr/>
          </a:p>
        </p:txBody>
      </p:sp>
      <p:sp>
        <p:nvSpPr>
          <p:cNvPr id="346" name="Google Shape;346;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Very important to get decisions right. May be impossible to fix once code is written.</a:t>
            </a:r>
            <a:endParaRPr/>
          </a:p>
          <a:p>
            <a:pPr indent="-419100" lvl="0" marL="457200" rtl="0">
              <a:spcBef>
                <a:spcPts val="0"/>
              </a:spcBef>
              <a:spcAft>
                <a:spcPts val="0"/>
              </a:spcAft>
              <a:buSzPts val="3000"/>
              <a:buChar char="●"/>
            </a:pPr>
            <a:r>
              <a:rPr lang="en"/>
              <a:t>Decisions should be made explicit (documented and discussed).</a:t>
            </a:r>
            <a:endParaRPr/>
          </a:p>
          <a:p>
            <a:pPr indent="-381000" lvl="1" marL="914400" rtl="0">
              <a:spcBef>
                <a:spcPts val="0"/>
              </a:spcBef>
              <a:spcAft>
                <a:spcPts val="0"/>
              </a:spcAft>
              <a:buSzPts val="2400"/>
              <a:buChar char="○"/>
            </a:pPr>
            <a:r>
              <a:rPr lang="en"/>
              <a:t>Engages stakeholders.</a:t>
            </a:r>
            <a:endParaRPr/>
          </a:p>
          <a:p>
            <a:pPr indent="-381000" lvl="1" marL="914400" rtl="0">
              <a:spcBef>
                <a:spcPts val="0"/>
              </a:spcBef>
              <a:spcAft>
                <a:spcPts val="0"/>
              </a:spcAft>
              <a:buSzPts val="2400"/>
              <a:buChar char="○"/>
            </a:pPr>
            <a:r>
              <a:rPr lang="en"/>
              <a:t>Ensures developers understand the architecture.</a:t>
            </a:r>
            <a:endParaRPr/>
          </a:p>
          <a:p>
            <a:pPr indent="-381000" lvl="1" marL="914400" rtl="0">
              <a:spcBef>
                <a:spcPts val="0"/>
              </a:spcBef>
              <a:spcAft>
                <a:spcPts val="0"/>
              </a:spcAft>
              <a:buSzPts val="2400"/>
              <a:buChar char="○"/>
            </a:pPr>
            <a:r>
              <a:rPr lang="en"/>
              <a:t>Provides traceability back to business drivers and goals. Gives visibility into implications of decisions.</a:t>
            </a:r>
            <a:endParaRPr/>
          </a:p>
        </p:txBody>
      </p:sp>
      <p:sp>
        <p:nvSpPr>
          <p:cNvPr id="347" name="Google Shape;347;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Architectural Significance</a:t>
            </a:r>
            <a:endParaRPr/>
          </a:p>
        </p:txBody>
      </p:sp>
      <p:sp>
        <p:nvSpPr>
          <p:cNvPr id="353" name="Google Shape;353;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Does this decision answer a “what”, “how”, or “with what” question?</a:t>
            </a:r>
            <a:endParaRPr/>
          </a:p>
          <a:p>
            <a:pPr indent="-381000" lvl="1" marL="914400" rtl="0">
              <a:spcBef>
                <a:spcPts val="0"/>
              </a:spcBef>
              <a:spcAft>
                <a:spcPts val="0"/>
              </a:spcAft>
              <a:buSzPts val="2400"/>
              <a:buChar char="○"/>
            </a:pPr>
            <a:r>
              <a:rPr lang="en"/>
              <a:t>“What”: Map out functional components of the architecture, data stores, concurrency, deployment platforms, operational tools, and element relations.</a:t>
            </a:r>
            <a:endParaRPr/>
          </a:p>
          <a:p>
            <a:pPr indent="-381000" lvl="1" marL="914400" rtl="0">
              <a:spcBef>
                <a:spcPts val="0"/>
              </a:spcBef>
              <a:spcAft>
                <a:spcPts val="0"/>
              </a:spcAft>
              <a:buSzPts val="2400"/>
              <a:buChar char="○"/>
            </a:pPr>
            <a:r>
              <a:rPr lang="en"/>
              <a:t>“How”: Drive how elements are constructed. </a:t>
            </a:r>
            <a:endParaRPr/>
          </a:p>
          <a:p>
            <a:pPr indent="-381000" lvl="2" marL="1371600" rtl="0">
              <a:spcBef>
                <a:spcPts val="0"/>
              </a:spcBef>
              <a:spcAft>
                <a:spcPts val="0"/>
              </a:spcAft>
              <a:buSzPts val="2400"/>
              <a:buChar char="■"/>
            </a:pPr>
            <a:r>
              <a:rPr lang="en"/>
              <a:t>I.e., which database schema to use.</a:t>
            </a:r>
            <a:endParaRPr/>
          </a:p>
          <a:p>
            <a:pPr indent="-381000" lvl="1" marL="914400">
              <a:spcBef>
                <a:spcPts val="0"/>
              </a:spcBef>
              <a:spcAft>
                <a:spcPts val="0"/>
              </a:spcAft>
              <a:buSzPts val="2400"/>
              <a:buChar char="○"/>
            </a:pPr>
            <a:r>
              <a:rPr lang="en"/>
              <a:t>“With what”: What software and hardware will be used to build the decision?</a:t>
            </a:r>
            <a:endParaRPr/>
          </a:p>
        </p:txBody>
      </p:sp>
      <p:sp>
        <p:nvSpPr>
          <p:cNvPr id="354" name="Google Shape;354;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Capturing Concerns</a:t>
            </a:r>
            <a:endParaRPr b="1" sz="4800">
              <a:solidFill>
                <a:srgbClr val="FFFFFF"/>
              </a:solidFill>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 Event Booking</a:t>
            </a:r>
            <a:endParaRPr/>
          </a:p>
        </p:txBody>
      </p:sp>
      <p:sp>
        <p:nvSpPr>
          <p:cNvPr id="360" name="Google Shape;360;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Event booking service offers online ticket sales. There is concern that card authorization could be slow. </a:t>
            </a:r>
            <a:endParaRPr/>
          </a:p>
          <a:p>
            <a:pPr indent="-381000" lvl="1" marL="914400" rtl="0">
              <a:spcBef>
                <a:spcPts val="0"/>
              </a:spcBef>
              <a:spcAft>
                <a:spcPts val="0"/>
              </a:spcAft>
              <a:buSzPts val="2400"/>
              <a:buChar char="○"/>
            </a:pPr>
            <a:r>
              <a:rPr lang="en"/>
              <a:t>“What” decision: include a service to collect payment after the order is accepted, and issue a notification if there is an issue. </a:t>
            </a:r>
            <a:endParaRPr/>
          </a:p>
          <a:p>
            <a:pPr indent="-381000" lvl="1" marL="914400" rtl="0">
              <a:spcBef>
                <a:spcPts val="0"/>
              </a:spcBef>
              <a:spcAft>
                <a:spcPts val="0"/>
              </a:spcAft>
              <a:buSzPts val="2400"/>
              <a:buChar char="○"/>
            </a:pPr>
            <a:r>
              <a:rPr lang="en"/>
              <a:t>“How” decision: credit card payments will be authorized using the service operated by Chase.</a:t>
            </a:r>
            <a:endParaRPr/>
          </a:p>
          <a:p>
            <a:pPr indent="-381000" lvl="1" marL="914400">
              <a:spcBef>
                <a:spcPts val="0"/>
              </a:spcBef>
              <a:spcAft>
                <a:spcPts val="0"/>
              </a:spcAft>
              <a:buSzPts val="2400"/>
              <a:buChar char="○"/>
            </a:pPr>
            <a:r>
              <a:rPr lang="en"/>
              <a:t>“With What” decision: service call to Chase using their standard API over HTTPS.</a:t>
            </a:r>
            <a:endParaRPr/>
          </a:p>
        </p:txBody>
      </p:sp>
      <p:sp>
        <p:nvSpPr>
          <p:cNvPr id="361" name="Google Shape;361;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Linking Concerns and Decisions</a:t>
            </a:r>
            <a:endParaRPr/>
          </a:p>
        </p:txBody>
      </p:sp>
      <p:sp>
        <p:nvSpPr>
          <p:cNvPr id="367" name="Google Shape;367;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Principles provide traceability for architectural decisions by associating rationale and its implications.</a:t>
            </a:r>
            <a:endParaRPr/>
          </a:p>
          <a:p>
            <a:pPr indent="-381000" lvl="1" marL="914400" rtl="0">
              <a:spcBef>
                <a:spcPts val="0"/>
              </a:spcBef>
              <a:spcAft>
                <a:spcPts val="0"/>
              </a:spcAft>
              <a:buSzPts val="2400"/>
              <a:buChar char="○"/>
            </a:pPr>
            <a:r>
              <a:rPr lang="en"/>
              <a:t>Use business drivers to develop business principles.</a:t>
            </a:r>
            <a:endParaRPr/>
          </a:p>
          <a:p>
            <a:pPr indent="-381000" lvl="2" marL="1371600" rtl="0">
              <a:spcBef>
                <a:spcPts val="0"/>
              </a:spcBef>
              <a:spcAft>
                <a:spcPts val="0"/>
              </a:spcAft>
              <a:buSzPts val="2400"/>
              <a:buChar char="■"/>
            </a:pPr>
            <a:r>
              <a:rPr lang="en"/>
              <a:t>Principles that focus on “why” questions, with drivers as rationale.</a:t>
            </a:r>
            <a:endParaRPr/>
          </a:p>
          <a:p>
            <a:pPr indent="-381000" lvl="1" marL="914400" rtl="0">
              <a:spcBef>
                <a:spcPts val="0"/>
              </a:spcBef>
              <a:spcAft>
                <a:spcPts val="0"/>
              </a:spcAft>
              <a:buSzPts val="2400"/>
              <a:buChar char="○"/>
            </a:pPr>
            <a:r>
              <a:rPr lang="en"/>
              <a:t>Use business principles to develop technology principles.</a:t>
            </a:r>
            <a:endParaRPr/>
          </a:p>
          <a:p>
            <a:pPr indent="-381000" lvl="2" marL="1371600" rtl="0">
              <a:spcBef>
                <a:spcPts val="0"/>
              </a:spcBef>
              <a:spcAft>
                <a:spcPts val="0"/>
              </a:spcAft>
              <a:buSzPts val="2400"/>
              <a:buChar char="■"/>
            </a:pPr>
            <a:r>
              <a:rPr lang="en"/>
              <a:t>Focus on “how” and “with what” questions, with business principles as rationale.</a:t>
            </a:r>
            <a:endParaRPr/>
          </a:p>
          <a:p>
            <a:pPr indent="-381000" lvl="1" marL="914400">
              <a:spcBef>
                <a:spcPts val="0"/>
              </a:spcBef>
              <a:spcAft>
                <a:spcPts val="0"/>
              </a:spcAft>
              <a:buSzPts val="2400"/>
              <a:buChar char="○"/>
            </a:pPr>
            <a:r>
              <a:rPr lang="en"/>
              <a:t>Use technology principles as rationale for developing architectural decisions.</a:t>
            </a:r>
            <a:endParaRPr/>
          </a:p>
        </p:txBody>
      </p:sp>
      <p:sp>
        <p:nvSpPr>
          <p:cNvPr id="368" name="Google Shape;368;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 Online Shopping</a:t>
            </a:r>
            <a:endParaRPr/>
          </a:p>
        </p:txBody>
      </p:sp>
      <p:sp>
        <p:nvSpPr>
          <p:cNvPr id="374" name="Google Shape;374;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375" name="Google Shape;375;p50"/>
          <p:cNvSpPr/>
          <p:nvPr/>
        </p:nvSpPr>
        <p:spPr>
          <a:xfrm>
            <a:off x="623450" y="1727475"/>
            <a:ext cx="4065600" cy="8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Goal:</a:t>
            </a:r>
            <a:r>
              <a:rPr lang="en"/>
              <a:t> To interact with customers in a “joined-up” manner, making it easy to browse our entire portfolio.</a:t>
            </a:r>
            <a:endParaRPr/>
          </a:p>
        </p:txBody>
      </p:sp>
      <p:sp>
        <p:nvSpPr>
          <p:cNvPr id="376" name="Google Shape;376;p50"/>
          <p:cNvSpPr/>
          <p:nvPr/>
        </p:nvSpPr>
        <p:spPr>
          <a:xfrm>
            <a:off x="5000625" y="1552125"/>
            <a:ext cx="3686100" cy="15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Business Principles:</a:t>
            </a:r>
            <a:endParaRPr b="1"/>
          </a:p>
          <a:p>
            <a:pPr indent="-317500" lvl="0" marL="457200" rtl="0">
              <a:spcBef>
                <a:spcPts val="0"/>
              </a:spcBef>
              <a:spcAft>
                <a:spcPts val="0"/>
              </a:spcAft>
              <a:buSzPts val="1400"/>
              <a:buAutoNum type="arabicPeriod"/>
            </a:pPr>
            <a:r>
              <a:rPr lang="en"/>
              <a:t>All customers will gain access to any information, service, or catalog via a single point of entry </a:t>
            </a:r>
            <a:endParaRPr/>
          </a:p>
          <a:p>
            <a:pPr indent="-317500" lvl="0" marL="457200" rtl="0">
              <a:spcBef>
                <a:spcPts val="0"/>
              </a:spcBef>
              <a:spcAft>
                <a:spcPts val="0"/>
              </a:spcAft>
              <a:buSzPts val="1400"/>
              <a:buAutoNum type="arabicPeriod"/>
            </a:pPr>
            <a:r>
              <a:rPr lang="en"/>
              <a:t>Customer data items (name, address, e-mail address) should be replicated across all sites.</a:t>
            </a:r>
            <a:endParaRPr/>
          </a:p>
        </p:txBody>
      </p:sp>
      <p:cxnSp>
        <p:nvCxnSpPr>
          <p:cNvPr id="377" name="Google Shape;377;p50"/>
          <p:cNvCxnSpPr>
            <a:stCxn id="375" idx="3"/>
            <a:endCxn id="376" idx="1"/>
          </p:cNvCxnSpPr>
          <p:nvPr/>
        </p:nvCxnSpPr>
        <p:spPr>
          <a:xfrm>
            <a:off x="4689050" y="2143125"/>
            <a:ext cx="311700" cy="185100"/>
          </a:xfrm>
          <a:prstGeom prst="straightConnector1">
            <a:avLst/>
          </a:prstGeom>
          <a:noFill/>
          <a:ln cap="flat" cmpd="sng" w="19050">
            <a:solidFill>
              <a:schemeClr val="dk2"/>
            </a:solidFill>
            <a:prstDash val="solid"/>
            <a:round/>
            <a:headEnd len="med" w="med" type="none"/>
            <a:tailEnd len="med" w="med" type="triangle"/>
          </a:ln>
        </p:spPr>
      </p:cxnSp>
      <p:sp>
        <p:nvSpPr>
          <p:cNvPr id="378" name="Google Shape;378;p50"/>
          <p:cNvSpPr/>
          <p:nvPr/>
        </p:nvSpPr>
        <p:spPr>
          <a:xfrm>
            <a:off x="5000626" y="3104327"/>
            <a:ext cx="1601400" cy="3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Rationale: G1</a:t>
            </a:r>
            <a:endParaRPr b="1"/>
          </a:p>
        </p:txBody>
      </p:sp>
      <p:sp>
        <p:nvSpPr>
          <p:cNvPr id="379" name="Google Shape;379;p50"/>
          <p:cNvSpPr/>
          <p:nvPr/>
        </p:nvSpPr>
        <p:spPr>
          <a:xfrm>
            <a:off x="623450" y="3042350"/>
            <a:ext cx="3686100" cy="268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Technology </a:t>
            </a:r>
            <a:r>
              <a:rPr b="1" lang="en"/>
              <a:t>Principles:</a:t>
            </a:r>
            <a:endParaRPr b="1"/>
          </a:p>
          <a:p>
            <a:pPr indent="-317500" lvl="0" marL="457200" rtl="0">
              <a:spcBef>
                <a:spcPts val="0"/>
              </a:spcBef>
              <a:spcAft>
                <a:spcPts val="0"/>
              </a:spcAft>
              <a:buSzPts val="1400"/>
              <a:buAutoNum type="arabicPeriod"/>
            </a:pPr>
            <a:r>
              <a:rPr lang="en"/>
              <a:t>Each item of customer data will be held only once, updated in real time, and used as the authoritative source of the truth.</a:t>
            </a:r>
            <a:endParaRPr/>
          </a:p>
          <a:p>
            <a:pPr indent="-317500" lvl="0" marL="457200" rtl="0">
              <a:spcBef>
                <a:spcPts val="0"/>
              </a:spcBef>
              <a:spcAft>
                <a:spcPts val="0"/>
              </a:spcAft>
              <a:buSzPts val="1400"/>
              <a:buAutoNum type="arabicPeriod"/>
            </a:pPr>
            <a:r>
              <a:rPr lang="en"/>
              <a:t>Any system that requires access to a core data item will retrieve it from the central data store at the time of use.</a:t>
            </a:r>
            <a:endParaRPr/>
          </a:p>
          <a:p>
            <a:pPr indent="-317500" lvl="0" marL="457200" rtl="0">
              <a:spcBef>
                <a:spcPts val="0"/>
              </a:spcBef>
              <a:spcAft>
                <a:spcPts val="0"/>
              </a:spcAft>
              <a:buSzPts val="1400"/>
              <a:buAutoNum type="arabicPeriod"/>
            </a:pPr>
            <a:r>
              <a:rPr lang="en"/>
              <a:t>Noncore data (i.e., data that applies only to a specific service or catalog) will be managed by the system to which it pertains.</a:t>
            </a:r>
            <a:endParaRPr/>
          </a:p>
        </p:txBody>
      </p:sp>
      <p:sp>
        <p:nvSpPr>
          <p:cNvPr id="380" name="Google Shape;380;p50"/>
          <p:cNvSpPr/>
          <p:nvPr/>
        </p:nvSpPr>
        <p:spPr>
          <a:xfrm>
            <a:off x="623450" y="5727950"/>
            <a:ext cx="2065200" cy="3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Rationale: BP1, BP2</a:t>
            </a:r>
            <a:endParaRPr b="1"/>
          </a:p>
        </p:txBody>
      </p:sp>
      <p:cxnSp>
        <p:nvCxnSpPr>
          <p:cNvPr id="381" name="Google Shape;381;p50"/>
          <p:cNvCxnSpPr>
            <a:endCxn id="379" idx="3"/>
          </p:cNvCxnSpPr>
          <p:nvPr/>
        </p:nvCxnSpPr>
        <p:spPr>
          <a:xfrm flipH="1">
            <a:off x="4309550" y="3467750"/>
            <a:ext cx="1491900" cy="917400"/>
          </a:xfrm>
          <a:prstGeom prst="straightConnector1">
            <a:avLst/>
          </a:prstGeom>
          <a:noFill/>
          <a:ln cap="flat" cmpd="sng" w="19050">
            <a:solidFill>
              <a:schemeClr val="dk2"/>
            </a:solidFill>
            <a:prstDash val="solid"/>
            <a:round/>
            <a:headEnd len="med" w="med" type="none"/>
            <a:tailEnd len="med" w="med" type="triangle"/>
          </a:ln>
        </p:spPr>
      </p:cxnSp>
      <p:sp>
        <p:nvSpPr>
          <p:cNvPr id="382" name="Google Shape;382;p50"/>
          <p:cNvSpPr/>
          <p:nvPr/>
        </p:nvSpPr>
        <p:spPr>
          <a:xfrm>
            <a:off x="4870700" y="4129925"/>
            <a:ext cx="3686100" cy="187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Decisions:</a:t>
            </a:r>
            <a:endParaRPr b="1"/>
          </a:p>
          <a:p>
            <a:pPr indent="-317500" lvl="0" marL="457200" rtl="0">
              <a:spcBef>
                <a:spcPts val="0"/>
              </a:spcBef>
              <a:spcAft>
                <a:spcPts val="0"/>
              </a:spcAft>
              <a:buSzPts val="1400"/>
              <a:buAutoNum type="arabicPeriod"/>
            </a:pPr>
            <a:r>
              <a:rPr lang="en"/>
              <a:t>A central consolidated data store will be used that manages all core customer data </a:t>
            </a:r>
            <a:endParaRPr/>
          </a:p>
          <a:p>
            <a:pPr indent="-317500" lvl="0" marL="457200" rtl="0">
              <a:spcBef>
                <a:spcPts val="0"/>
              </a:spcBef>
              <a:spcAft>
                <a:spcPts val="0"/>
              </a:spcAft>
              <a:buSzPts val="1400"/>
              <a:buAutoNum type="arabicPeriod"/>
            </a:pPr>
            <a:r>
              <a:rPr lang="en"/>
              <a:t>A messaging framework will be used to synchronously retrieve or update all core data</a:t>
            </a:r>
            <a:endParaRPr/>
          </a:p>
        </p:txBody>
      </p:sp>
      <p:sp>
        <p:nvSpPr>
          <p:cNvPr id="383" name="Google Shape;383;p50"/>
          <p:cNvSpPr/>
          <p:nvPr/>
        </p:nvSpPr>
        <p:spPr>
          <a:xfrm>
            <a:off x="4870700" y="6000725"/>
            <a:ext cx="2403000" cy="36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Rationale: TP1, TP2, TP3</a:t>
            </a:r>
            <a:endParaRPr b="1"/>
          </a:p>
        </p:txBody>
      </p:sp>
      <p:cxnSp>
        <p:nvCxnSpPr>
          <p:cNvPr id="384" name="Google Shape;384;p50"/>
          <p:cNvCxnSpPr>
            <a:stCxn id="379" idx="3"/>
            <a:endCxn id="382" idx="1"/>
          </p:cNvCxnSpPr>
          <p:nvPr/>
        </p:nvCxnSpPr>
        <p:spPr>
          <a:xfrm>
            <a:off x="4309550" y="4385150"/>
            <a:ext cx="561300" cy="680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Airport Parking</a:t>
            </a:r>
            <a:endParaRPr/>
          </a:p>
        </p:txBody>
      </p:sp>
      <p:sp>
        <p:nvSpPr>
          <p:cNvPr id="390" name="Google Shape;390;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You will develop a new automated parking system at the CAE airport. </a:t>
            </a:r>
            <a:endParaRPr sz="2400"/>
          </a:p>
          <a:p>
            <a:pPr indent="-381000" lvl="0" marL="457200" rtl="0">
              <a:spcBef>
                <a:spcPts val="600"/>
              </a:spcBef>
              <a:spcAft>
                <a:spcPts val="0"/>
              </a:spcAft>
              <a:buSzPts val="2400"/>
              <a:buChar char="●"/>
            </a:pPr>
            <a:r>
              <a:rPr lang="en" sz="2400"/>
              <a:t>In this new system:</a:t>
            </a:r>
            <a:endParaRPr sz="2400"/>
          </a:p>
          <a:p>
            <a:pPr indent="-368300" lvl="1" marL="914400" rtl="0">
              <a:spcBef>
                <a:spcPts val="480"/>
              </a:spcBef>
              <a:spcAft>
                <a:spcPts val="0"/>
              </a:spcAft>
              <a:buSzPts val="2200"/>
              <a:buChar char="○"/>
            </a:pPr>
            <a:r>
              <a:rPr lang="en" sz="2200"/>
              <a:t>A user can insert their card into the card reader at the ramp entrance. </a:t>
            </a:r>
            <a:endParaRPr sz="2200"/>
          </a:p>
          <a:p>
            <a:pPr indent="-368300" lvl="1" marL="914400" rtl="0">
              <a:spcBef>
                <a:spcPts val="480"/>
              </a:spcBef>
              <a:spcAft>
                <a:spcPts val="0"/>
              </a:spcAft>
              <a:buSzPts val="2200"/>
              <a:buChar char="○"/>
            </a:pPr>
            <a:r>
              <a:rPr lang="en" sz="2200"/>
              <a:t>This will record the time they entered airport parking. </a:t>
            </a:r>
            <a:endParaRPr sz="2200"/>
          </a:p>
          <a:p>
            <a:pPr indent="-368300" lvl="1" marL="914400" rtl="0">
              <a:spcBef>
                <a:spcPts val="480"/>
              </a:spcBef>
              <a:spcAft>
                <a:spcPts val="0"/>
              </a:spcAft>
              <a:buSzPts val="2200"/>
              <a:buChar char="○"/>
            </a:pPr>
            <a:r>
              <a:rPr lang="en" sz="2200"/>
              <a:t>They then can use the same credit or debit card to pay at an exit lane.</a:t>
            </a:r>
            <a:endParaRPr sz="2200"/>
          </a:p>
          <a:p>
            <a:pPr indent="-368300" lvl="1" marL="914400" rtl="0">
              <a:spcBef>
                <a:spcPts val="480"/>
              </a:spcBef>
              <a:spcAft>
                <a:spcPts val="0"/>
              </a:spcAft>
              <a:buSzPts val="2200"/>
              <a:buChar char="○"/>
            </a:pPr>
            <a:r>
              <a:rPr lang="en" sz="2200"/>
              <a:t>The system should be fully automated. </a:t>
            </a:r>
            <a:endParaRPr sz="2200"/>
          </a:p>
          <a:p>
            <a:pPr indent="-368300" lvl="1" marL="914400" rtl="0">
              <a:spcBef>
                <a:spcPts val="480"/>
              </a:spcBef>
              <a:spcAft>
                <a:spcPts val="0"/>
              </a:spcAft>
              <a:buSzPts val="2200"/>
              <a:buChar char="○"/>
            </a:pPr>
            <a:r>
              <a:rPr lang="en" sz="2200"/>
              <a:t>The system should also support ticketed parking</a:t>
            </a:r>
            <a:endParaRPr sz="2200"/>
          </a:p>
          <a:p>
            <a:pPr indent="-368300" lvl="2" marL="1371600" rtl="0">
              <a:spcBef>
                <a:spcPts val="480"/>
              </a:spcBef>
              <a:spcAft>
                <a:spcPts val="0"/>
              </a:spcAft>
              <a:buSzPts val="2200"/>
              <a:buChar char="■"/>
            </a:pPr>
            <a:r>
              <a:rPr lang="en" sz="2200"/>
              <a:t>User receives a ticket and pays either by credit card or cash on exiting.</a:t>
            </a:r>
            <a:endParaRPr sz="2200"/>
          </a:p>
        </p:txBody>
      </p:sp>
      <p:sp>
        <p:nvSpPr>
          <p:cNvPr id="391" name="Google Shape;391;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Airport Parking</a:t>
            </a:r>
            <a:endParaRPr/>
          </a:p>
        </p:txBody>
      </p:sp>
      <p:sp>
        <p:nvSpPr>
          <p:cNvPr id="397" name="Google Shape;397;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Font typeface="Arial"/>
              <a:buNone/>
            </a:pPr>
            <a:r>
              <a:rPr lang="en"/>
              <a:t>The system needs to interact with a number of entities and systems, including:</a:t>
            </a:r>
            <a:endParaRPr/>
          </a:p>
          <a:p>
            <a:pPr indent="-381000" lvl="0" marL="457200" rtl="0">
              <a:spcBef>
                <a:spcPts val="600"/>
              </a:spcBef>
              <a:spcAft>
                <a:spcPts val="0"/>
              </a:spcAft>
              <a:buSzPts val="2400"/>
              <a:buChar char="●"/>
            </a:pPr>
            <a:r>
              <a:rPr lang="en" sz="2400"/>
              <a:t>Customers parking in the ramp</a:t>
            </a:r>
            <a:endParaRPr sz="2400"/>
          </a:p>
          <a:p>
            <a:pPr indent="-381000" lvl="0" marL="457200" rtl="0">
              <a:spcBef>
                <a:spcPts val="0"/>
              </a:spcBef>
              <a:spcAft>
                <a:spcPts val="0"/>
              </a:spcAft>
              <a:buSzPts val="2400"/>
              <a:buChar char="●"/>
            </a:pPr>
            <a:r>
              <a:rPr lang="en" sz="2400"/>
              <a:t>Airport police and emergency responders </a:t>
            </a:r>
            <a:endParaRPr sz="2400"/>
          </a:p>
          <a:p>
            <a:pPr indent="-381000" lvl="0" marL="457200" rtl="0">
              <a:spcBef>
                <a:spcPts val="0"/>
              </a:spcBef>
              <a:spcAft>
                <a:spcPts val="0"/>
              </a:spcAft>
              <a:buSzPts val="2400"/>
              <a:buChar char="●"/>
            </a:pPr>
            <a:r>
              <a:rPr lang="en" sz="2400"/>
              <a:t>Ramp managers</a:t>
            </a:r>
            <a:endParaRPr sz="2400"/>
          </a:p>
          <a:p>
            <a:pPr indent="-381000" lvl="0" marL="457200" rtl="0">
              <a:spcBef>
                <a:spcPts val="0"/>
              </a:spcBef>
              <a:spcAft>
                <a:spcPts val="0"/>
              </a:spcAft>
              <a:buSzPts val="2400"/>
              <a:buChar char="●"/>
            </a:pPr>
            <a:r>
              <a:rPr lang="en" sz="2400"/>
              <a:t>External systems for validating credit card details and submitting payments</a:t>
            </a:r>
            <a:endParaRPr sz="2400"/>
          </a:p>
          <a:p>
            <a:pPr indent="-381000" lvl="0" marL="457200" rtl="0">
              <a:spcBef>
                <a:spcPts val="0"/>
              </a:spcBef>
              <a:spcAft>
                <a:spcPts val="0"/>
              </a:spcAft>
              <a:buSzPts val="2400"/>
              <a:buChar char="●"/>
            </a:pPr>
            <a:r>
              <a:rPr lang="en" sz="2400"/>
              <a:t>The airport’s accounting system</a:t>
            </a:r>
            <a:endParaRPr sz="2400"/>
          </a:p>
          <a:p>
            <a:pPr indent="-381000" lvl="0" marL="457200" rtl="0">
              <a:spcBef>
                <a:spcPts val="0"/>
              </a:spcBef>
              <a:spcAft>
                <a:spcPts val="0"/>
              </a:spcAft>
              <a:buSzPts val="2400"/>
              <a:buChar char="●"/>
            </a:pPr>
            <a:r>
              <a:rPr lang="en" sz="2400"/>
              <a:t>External physical gate systems with basic controllers (raise / lower)</a:t>
            </a:r>
            <a:endParaRPr sz="2400"/>
          </a:p>
          <a:p>
            <a:pPr indent="-381000" lvl="0" marL="457200" rtl="0">
              <a:spcBef>
                <a:spcPts val="0"/>
              </a:spcBef>
              <a:spcAft>
                <a:spcPts val="0"/>
              </a:spcAft>
              <a:buSzPts val="2400"/>
              <a:buChar char="●"/>
            </a:pPr>
            <a:r>
              <a:rPr lang="en" sz="2400"/>
              <a:t>External physical systems for signage</a:t>
            </a:r>
            <a:endParaRPr sz="2400"/>
          </a:p>
          <a:p>
            <a:pPr indent="-381000" lvl="0" marL="457200" rtl="0">
              <a:spcBef>
                <a:spcPts val="0"/>
              </a:spcBef>
              <a:spcAft>
                <a:spcPts val="0"/>
              </a:spcAft>
              <a:buSzPts val="2400"/>
              <a:buChar char="●"/>
            </a:pPr>
            <a:r>
              <a:rPr lang="en" sz="2400"/>
              <a:t>An existing personnel system for staffing exit kiosks</a:t>
            </a:r>
            <a:endParaRPr sz="2400"/>
          </a:p>
        </p:txBody>
      </p:sp>
      <p:sp>
        <p:nvSpPr>
          <p:cNvPr id="398" name="Google Shape;398;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Activity - Airport Parking	</a:t>
            </a:r>
            <a:endParaRPr/>
          </a:p>
        </p:txBody>
      </p:sp>
      <p:sp>
        <p:nvSpPr>
          <p:cNvPr id="404" name="Google Shape;404;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AutoNum type="arabicPeriod"/>
            </a:pPr>
            <a:r>
              <a:rPr lang="en"/>
              <a:t>Who are the stakeholders?</a:t>
            </a:r>
            <a:endParaRPr/>
          </a:p>
          <a:p>
            <a:pPr indent="-381000" lvl="1" marL="914400" rtl="0">
              <a:spcBef>
                <a:spcPts val="0"/>
              </a:spcBef>
              <a:spcAft>
                <a:spcPts val="0"/>
              </a:spcAft>
              <a:buSzPts val="2400"/>
              <a:buAutoNum type="alphaLcPeriod"/>
            </a:pPr>
            <a:r>
              <a:rPr lang="en"/>
              <a:t>What questions should you ask them?</a:t>
            </a:r>
            <a:endParaRPr/>
          </a:p>
          <a:p>
            <a:pPr indent="-381000" lvl="1" marL="914400" rtl="0">
              <a:spcBef>
                <a:spcPts val="0"/>
              </a:spcBef>
              <a:spcAft>
                <a:spcPts val="0"/>
              </a:spcAft>
              <a:buSzPts val="2400"/>
              <a:buAutoNum type="alphaLcPeriod"/>
            </a:pPr>
            <a:r>
              <a:rPr lang="en"/>
              <a:t>What information is missing?</a:t>
            </a:r>
            <a:endParaRPr/>
          </a:p>
          <a:p>
            <a:pPr indent="-419100" lvl="0" marL="457200">
              <a:spcBef>
                <a:spcPts val="0"/>
              </a:spcBef>
              <a:spcAft>
                <a:spcPts val="0"/>
              </a:spcAft>
              <a:buSzPts val="3000"/>
              <a:buAutoNum type="arabicPeriod"/>
            </a:pPr>
            <a:r>
              <a:rPr lang="en"/>
              <a:t>What are their architectural concerns?</a:t>
            </a:r>
            <a:endParaRPr/>
          </a:p>
        </p:txBody>
      </p:sp>
      <p:sp>
        <p:nvSpPr>
          <p:cNvPr id="405" name="Google Shape;405;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Activity - Airport Parking	</a:t>
            </a:r>
            <a:endParaRPr/>
          </a:p>
        </p:txBody>
      </p:sp>
      <p:sp>
        <p:nvSpPr>
          <p:cNvPr id="411" name="Google Shape;411;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AutoNum type="arabicPeriod"/>
            </a:pPr>
            <a:r>
              <a:rPr b="1" lang="en"/>
              <a:t>Who are the stakeholders?</a:t>
            </a:r>
            <a:endParaRPr b="1"/>
          </a:p>
          <a:p>
            <a:pPr indent="0" lvl="0" marL="0" rtl="0">
              <a:spcBef>
                <a:spcPts val="600"/>
              </a:spcBef>
              <a:spcAft>
                <a:spcPts val="0"/>
              </a:spcAft>
              <a:buNone/>
            </a:pPr>
            <a:r>
              <a:rPr lang="en" sz="2400"/>
              <a:t>Customers, Police, Managers, Accountants, Personnel Managers. Anyone else?</a:t>
            </a:r>
            <a:endParaRPr/>
          </a:p>
          <a:p>
            <a:pPr indent="-419100" lvl="0" marL="457200" rtl="0">
              <a:spcBef>
                <a:spcPts val="600"/>
              </a:spcBef>
              <a:spcAft>
                <a:spcPts val="0"/>
              </a:spcAft>
              <a:buSzPts val="3000"/>
              <a:buAutoNum type="arabicPeriod"/>
            </a:pPr>
            <a:r>
              <a:rPr b="1" lang="en"/>
              <a:t>What are their architectural concerns?</a:t>
            </a:r>
            <a:endParaRPr/>
          </a:p>
          <a:p>
            <a:pPr indent="0" lvl="0" marL="0" rtl="0">
              <a:spcBef>
                <a:spcPts val="600"/>
              </a:spcBef>
              <a:spcAft>
                <a:spcPts val="0"/>
              </a:spcAft>
              <a:buNone/>
            </a:pPr>
            <a:r>
              <a:rPr lang="en" sz="2400"/>
              <a:t>Customer: Types of credit cards supported, ease of use, availability of service, speed of service</a:t>
            </a:r>
            <a:endParaRPr sz="2400"/>
          </a:p>
          <a:p>
            <a:pPr indent="0" lvl="0" marL="0" rtl="0">
              <a:spcBef>
                <a:spcPts val="600"/>
              </a:spcBef>
              <a:spcAft>
                <a:spcPts val="0"/>
              </a:spcAft>
              <a:buNone/>
            </a:pPr>
            <a:r>
              <a:rPr lang="en" sz="2400"/>
              <a:t>Airport Police: Predictability of alarms, speed of alarms, information captured in alerts</a:t>
            </a:r>
            <a:endParaRPr sz="2400"/>
          </a:p>
          <a:p>
            <a:pPr indent="0" lvl="0" marL="0" rtl="0">
              <a:spcBef>
                <a:spcPts val="600"/>
              </a:spcBef>
              <a:spcAft>
                <a:spcPts val="0"/>
              </a:spcAft>
              <a:buNone/>
            </a:pPr>
            <a:r>
              <a:rPr b="1" lang="en" sz="2400"/>
              <a:t>Could these concerns contradict?</a:t>
            </a:r>
            <a:endParaRPr b="1" sz="2400"/>
          </a:p>
        </p:txBody>
      </p:sp>
      <p:sp>
        <p:nvSpPr>
          <p:cNvPr id="412" name="Google Shape;412;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18" name="Google Shape;418;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 wide range of factors shape architecture.</a:t>
            </a:r>
            <a:endParaRPr/>
          </a:p>
          <a:p>
            <a:pPr indent="-381000" lvl="1" marL="914400" rtl="0">
              <a:spcBef>
                <a:spcPts val="0"/>
              </a:spcBef>
              <a:spcAft>
                <a:spcPts val="0"/>
              </a:spcAft>
              <a:buSzPts val="2400"/>
              <a:buChar char="○"/>
            </a:pPr>
            <a:r>
              <a:rPr lang="en"/>
              <a:t>Business and IT strategy, goals and drivers, scope and requirements, standards and policies, and real-world constraints. </a:t>
            </a:r>
            <a:endParaRPr/>
          </a:p>
          <a:p>
            <a:pPr indent="-419100" lvl="0" marL="457200" rtl="0">
              <a:spcBef>
                <a:spcPts val="0"/>
              </a:spcBef>
              <a:spcAft>
                <a:spcPts val="0"/>
              </a:spcAft>
              <a:buSzPts val="3000"/>
              <a:buChar char="●"/>
            </a:pPr>
            <a:r>
              <a:rPr lang="en"/>
              <a:t>We call these </a:t>
            </a:r>
            <a:r>
              <a:rPr b="1" lang="en"/>
              <a:t>concerns </a:t>
            </a:r>
            <a:endParaRPr/>
          </a:p>
          <a:p>
            <a:pPr indent="-381000" lvl="1" marL="914400" rtl="0">
              <a:spcBef>
                <a:spcPts val="0"/>
              </a:spcBef>
              <a:spcAft>
                <a:spcPts val="0"/>
              </a:spcAft>
              <a:buSzPts val="2400"/>
              <a:buChar char="○"/>
            </a:pPr>
            <a:r>
              <a:rPr lang="en"/>
              <a:t>Problem-focused concerns guide the problem that the system is trying to solve.</a:t>
            </a:r>
            <a:endParaRPr/>
          </a:p>
          <a:p>
            <a:pPr indent="-381000" lvl="1" marL="914400" rtl="0">
              <a:spcBef>
                <a:spcPts val="0"/>
              </a:spcBef>
              <a:spcAft>
                <a:spcPts val="0"/>
              </a:spcAft>
              <a:buSzPts val="2400"/>
              <a:buChar char="○"/>
            </a:pPr>
            <a:r>
              <a:rPr lang="en"/>
              <a:t>Solution-focused concerns guide the possible solutions to that problem.</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19" name="Google Shape;419;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Key Points</a:t>
            </a:r>
            <a:endParaRPr/>
          </a:p>
        </p:txBody>
      </p:sp>
      <p:sp>
        <p:nvSpPr>
          <p:cNvPr id="425" name="Google Shape;425;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Architectural </a:t>
            </a:r>
            <a:r>
              <a:rPr b="1" lang="en"/>
              <a:t>principles</a:t>
            </a:r>
            <a:r>
              <a:rPr lang="en"/>
              <a:t> are statements of belief, approach, or intent that guide architecture </a:t>
            </a:r>
            <a:r>
              <a:rPr lang="en"/>
              <a:t>definition</a:t>
            </a:r>
            <a:r>
              <a:rPr lang="en"/>
              <a:t>.</a:t>
            </a:r>
            <a:endParaRPr/>
          </a:p>
          <a:p>
            <a:pPr indent="-419100" lvl="0" marL="457200">
              <a:spcBef>
                <a:spcPts val="0"/>
              </a:spcBef>
              <a:spcAft>
                <a:spcPts val="0"/>
              </a:spcAft>
              <a:buSzPts val="3000"/>
              <a:buChar char="●"/>
            </a:pPr>
            <a:r>
              <a:rPr lang="en"/>
              <a:t>These principles provide a framework for the architecture and link concerns to the final </a:t>
            </a:r>
            <a:r>
              <a:rPr b="1" lang="en"/>
              <a:t>decisions</a:t>
            </a:r>
            <a:r>
              <a:rPr lang="en"/>
              <a:t>.</a:t>
            </a:r>
            <a:endParaRPr/>
          </a:p>
        </p:txBody>
      </p:sp>
      <p:sp>
        <p:nvSpPr>
          <p:cNvPr id="426" name="Google Shape;426;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432" name="Google Shape;432;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Identifying and Using Scenarios</a:t>
            </a:r>
            <a:endParaRPr/>
          </a:p>
          <a:p>
            <a:pPr indent="-419100" lvl="1" marL="914400" marR="0" rtl="0" algn="l">
              <a:lnSpc>
                <a:spcPct val="100000"/>
              </a:lnSpc>
              <a:spcBef>
                <a:spcPts val="0"/>
              </a:spcBef>
              <a:spcAft>
                <a:spcPts val="0"/>
              </a:spcAft>
              <a:buClr>
                <a:schemeClr val="dk1"/>
              </a:buClr>
              <a:buSzPts val="3000"/>
              <a:buFont typeface="Arial"/>
              <a:buChar char="○"/>
            </a:pPr>
            <a:r>
              <a:rPr lang="en"/>
              <a:t>Sources: </a:t>
            </a:r>
            <a:endParaRPr/>
          </a:p>
          <a:p>
            <a:pPr indent="-419100" lvl="2" marL="1371600" marR="0" rtl="0" algn="l">
              <a:lnSpc>
                <a:spcPct val="100000"/>
              </a:lnSpc>
              <a:spcBef>
                <a:spcPts val="0"/>
              </a:spcBef>
              <a:spcAft>
                <a:spcPts val="0"/>
              </a:spcAft>
              <a:buClr>
                <a:schemeClr val="dk1"/>
              </a:buClr>
              <a:buSzPts val="3000"/>
              <a:buFont typeface="Arial"/>
              <a:buChar char="■"/>
            </a:pPr>
            <a:r>
              <a:rPr lang="en"/>
              <a:t>Rozanski &amp; Woods: ch. 10</a:t>
            </a:r>
            <a:endParaRPr/>
          </a:p>
          <a:p>
            <a:pPr indent="-381000" lvl="2" marL="1371600" marR="0" rtl="0" algn="l">
              <a:lnSpc>
                <a:spcPct val="100000"/>
              </a:lnSpc>
              <a:spcBef>
                <a:spcPts val="0"/>
              </a:spcBef>
              <a:spcAft>
                <a:spcPts val="0"/>
              </a:spcAft>
              <a:buSzPts val="2400"/>
              <a:buChar char="■"/>
            </a:pPr>
            <a:r>
              <a:rPr lang="en"/>
              <a:t>Bass, Clements, and Kazman: ch. 4, pg. 79-86, 131-134, 147-150, 175-176</a:t>
            </a:r>
            <a:endParaRPr/>
          </a:p>
          <a:p>
            <a:pPr indent="0" lvl="0" marL="914400" rtl="0">
              <a:spcBef>
                <a:spcPts val="600"/>
              </a:spcBef>
              <a:spcAft>
                <a:spcPts val="0"/>
              </a:spcAft>
              <a:buNone/>
            </a:pPr>
            <a:r>
              <a:t/>
            </a:r>
            <a:endParaRPr/>
          </a:p>
          <a:p>
            <a:pPr indent="-419100" lvl="0" marL="457200" rtl="0">
              <a:spcBef>
                <a:spcPts val="600"/>
              </a:spcBef>
              <a:spcAft>
                <a:spcPts val="0"/>
              </a:spcAft>
              <a:buSzPts val="3000"/>
              <a:buChar char="●"/>
            </a:pPr>
            <a:r>
              <a:rPr lang="en"/>
              <a:t>Homework: </a:t>
            </a:r>
            <a:endParaRPr/>
          </a:p>
          <a:p>
            <a:pPr indent="-381000" lvl="1" marL="914400" rtl="0">
              <a:spcBef>
                <a:spcPts val="0"/>
              </a:spcBef>
              <a:spcAft>
                <a:spcPts val="0"/>
              </a:spcAft>
              <a:buSzPts val="2400"/>
              <a:buChar char="○"/>
            </a:pPr>
            <a:r>
              <a:rPr lang="en"/>
              <a:t>Project 1, due 9/18</a:t>
            </a:r>
            <a:endParaRPr/>
          </a:p>
          <a:p>
            <a:pPr indent="-381000" lvl="1" marL="914400" rtl="0">
              <a:spcBef>
                <a:spcPts val="0"/>
              </a:spcBef>
              <a:spcAft>
                <a:spcPts val="0"/>
              </a:spcAft>
              <a:buSzPts val="2400"/>
              <a:buChar char="○"/>
            </a:pPr>
            <a:r>
              <a:rPr lang="en"/>
              <a:t>Assignment 1, due 9/25</a:t>
            </a:r>
            <a:endParaRPr/>
          </a:p>
          <a:p>
            <a:pPr indent="-381000" lvl="2" marL="1371600" rtl="0">
              <a:spcBef>
                <a:spcPts val="0"/>
              </a:spcBef>
              <a:spcAft>
                <a:spcPts val="0"/>
              </a:spcAft>
              <a:buSzPts val="2400"/>
              <a:buChar char="■"/>
            </a:pPr>
            <a:r>
              <a:rPr lang="en"/>
              <a:t>Questions?</a:t>
            </a:r>
            <a:endParaRPr/>
          </a:p>
          <a:p>
            <a:pPr indent="0" lvl="0" marL="0" marR="0" rtl="0" algn="l">
              <a:lnSpc>
                <a:spcPct val="100000"/>
              </a:lnSpc>
              <a:spcBef>
                <a:spcPts val="600"/>
              </a:spcBef>
              <a:spcAft>
                <a:spcPts val="0"/>
              </a:spcAft>
              <a:buNone/>
            </a:pPr>
            <a:r>
              <a:t/>
            </a:r>
            <a:endParaRPr/>
          </a:p>
        </p:txBody>
      </p:sp>
      <p:sp>
        <p:nvSpPr>
          <p:cNvPr id="433" name="Google Shape;433;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Input to the Architectural Definition</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i="1" lang="en"/>
              <a:t>Business and IT strategies</a:t>
            </a:r>
            <a:r>
              <a:rPr lang="en"/>
              <a:t> set organizational priorities and establish a roadmap.</a:t>
            </a:r>
            <a:endParaRPr/>
          </a:p>
          <a:p>
            <a:pPr indent="-419100" lvl="0" marL="457200" marR="0" rtl="0" algn="l">
              <a:lnSpc>
                <a:spcPct val="100000"/>
              </a:lnSpc>
              <a:spcBef>
                <a:spcPts val="0"/>
              </a:spcBef>
              <a:spcAft>
                <a:spcPts val="0"/>
              </a:spcAft>
              <a:buSzPts val="3000"/>
              <a:buChar char="●"/>
            </a:pPr>
            <a:r>
              <a:rPr i="1" lang="en"/>
              <a:t>Goals and drivers</a:t>
            </a:r>
            <a:r>
              <a:rPr lang="en"/>
              <a:t> are the issues that drive stakeholders to initiate the project.</a:t>
            </a:r>
            <a:endParaRPr/>
          </a:p>
          <a:p>
            <a:pPr indent="-419100" lvl="0" marL="457200" marR="0" rtl="0" algn="l">
              <a:lnSpc>
                <a:spcPct val="100000"/>
              </a:lnSpc>
              <a:spcBef>
                <a:spcPts val="0"/>
              </a:spcBef>
              <a:spcAft>
                <a:spcPts val="0"/>
              </a:spcAft>
              <a:buSzPts val="3000"/>
              <a:buChar char="●"/>
            </a:pPr>
            <a:r>
              <a:rPr i="1" lang="en"/>
              <a:t>Standards and policies</a:t>
            </a:r>
            <a:r>
              <a:rPr lang="en"/>
              <a:t> mandate aspects of how the organization does business.</a:t>
            </a:r>
            <a:endParaRPr/>
          </a:p>
          <a:p>
            <a:pPr indent="-419100" lvl="0" marL="457200" marR="0" rtl="0" algn="l">
              <a:lnSpc>
                <a:spcPct val="100000"/>
              </a:lnSpc>
              <a:spcBef>
                <a:spcPts val="0"/>
              </a:spcBef>
              <a:spcAft>
                <a:spcPts val="0"/>
              </a:spcAft>
              <a:buSzPts val="3000"/>
              <a:buChar char="●"/>
            </a:pPr>
            <a:r>
              <a:rPr i="1" lang="en"/>
              <a:t>Real-world constraints</a:t>
            </a:r>
            <a:r>
              <a:rPr lang="en"/>
              <a:t> such as time, budget, and knowledge dictate project limitations.</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Concerns</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 </a:t>
            </a:r>
            <a:r>
              <a:rPr b="1" lang="en"/>
              <a:t>concern</a:t>
            </a:r>
            <a:r>
              <a:rPr lang="en"/>
              <a:t> about an architecture is a requirement, an objective, a constraint, an intention, or an aspiration a stakeholder has for that architecture</a:t>
            </a:r>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7" name="Google Shape;87;p14"/>
          <p:cNvSpPr/>
          <p:nvPr/>
        </p:nvSpPr>
        <p:spPr>
          <a:xfrm>
            <a:off x="1493700" y="3805675"/>
            <a:ext cx="6689100" cy="285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sz="1800"/>
          </a:p>
          <a:p>
            <a:pPr indent="0" lvl="0" marL="0">
              <a:spcBef>
                <a:spcPts val="0"/>
              </a:spcBef>
              <a:spcAft>
                <a:spcPts val="0"/>
              </a:spcAft>
              <a:buNone/>
            </a:pPr>
            <a:r>
              <a:rPr lang="en" sz="1800"/>
              <a:t>The desires of the stakeholders (</a:t>
            </a:r>
            <a:r>
              <a:rPr b="1" lang="en" sz="1800"/>
              <a:t>concerns</a:t>
            </a:r>
            <a:r>
              <a:rPr lang="en" sz="1800"/>
              <a:t>)</a:t>
            </a:r>
            <a:endParaRPr sz="1800"/>
          </a:p>
        </p:txBody>
      </p:sp>
      <p:sp>
        <p:nvSpPr>
          <p:cNvPr id="88" name="Google Shape;88;p14"/>
          <p:cNvSpPr/>
          <p:nvPr/>
        </p:nvSpPr>
        <p:spPr>
          <a:xfrm>
            <a:off x="2350950" y="3805675"/>
            <a:ext cx="4325100" cy="161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t>Specific, unambiguous, measureable concerns (</a:t>
            </a:r>
            <a:r>
              <a:rPr b="1" lang="en" sz="1800"/>
              <a:t>requirements</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Concerns</a:t>
            </a:r>
            <a:endParaRPr/>
          </a:p>
        </p:txBody>
      </p:sp>
      <p:sp>
        <p:nvSpPr>
          <p:cNvPr id="94" name="Google Shape;9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5" name="Google Shape;95;p15"/>
          <p:cNvSpPr/>
          <p:nvPr/>
        </p:nvSpPr>
        <p:spPr>
          <a:xfrm>
            <a:off x="1311875" y="2286000"/>
            <a:ext cx="6689100" cy="285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rtl="0">
              <a:spcBef>
                <a:spcPts val="0"/>
              </a:spcBef>
              <a:spcAft>
                <a:spcPts val="0"/>
              </a:spcAft>
              <a:buNone/>
            </a:pPr>
            <a:r>
              <a:rPr b="1" lang="en" sz="1800"/>
              <a:t>Architectural goals:</a:t>
            </a:r>
            <a:r>
              <a:rPr lang="en" sz="1800"/>
              <a:t> the “non-requirements” that are left.</a:t>
            </a:r>
            <a:endParaRPr sz="1800"/>
          </a:p>
        </p:txBody>
      </p:sp>
      <p:sp>
        <p:nvSpPr>
          <p:cNvPr id="96" name="Google Shape;96;p15"/>
          <p:cNvSpPr/>
          <p:nvPr/>
        </p:nvSpPr>
        <p:spPr>
          <a:xfrm>
            <a:off x="2169125" y="2286000"/>
            <a:ext cx="4325100" cy="161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Online Shopping Concerns</a:t>
            </a:r>
            <a:endParaRPr/>
          </a:p>
        </p:txBody>
      </p:sp>
      <p:sp>
        <p:nvSpPr>
          <p:cNvPr id="102" name="Google Shape;102;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The values, ethos, and reputation of the retailer must be reflected in the appearance and operation of the online store and its supporting processes.</a:t>
            </a:r>
            <a:endParaRPr sz="2000"/>
          </a:p>
          <a:p>
            <a:pPr indent="-355600" lvl="0" marL="457200" marR="0" rtl="0" algn="l">
              <a:lnSpc>
                <a:spcPct val="100000"/>
              </a:lnSpc>
              <a:spcBef>
                <a:spcPts val="0"/>
              </a:spcBef>
              <a:spcAft>
                <a:spcPts val="0"/>
              </a:spcAft>
              <a:buSzPts val="2000"/>
              <a:buChar char="●"/>
            </a:pPr>
            <a:r>
              <a:rPr lang="en" sz="2000"/>
              <a:t>At all times, the Web site should try to present a “human” face to the customer (even those portions of it that are fully automated).</a:t>
            </a:r>
            <a:endParaRPr sz="2000"/>
          </a:p>
          <a:p>
            <a:pPr indent="-355600" lvl="0" marL="457200" marR="0" rtl="0" algn="l">
              <a:lnSpc>
                <a:spcPct val="100000"/>
              </a:lnSpc>
              <a:spcBef>
                <a:spcPts val="0"/>
              </a:spcBef>
              <a:spcAft>
                <a:spcPts val="0"/>
              </a:spcAft>
              <a:buSzPts val="2000"/>
              <a:buChar char="●"/>
            </a:pPr>
            <a:r>
              <a:rPr lang="en" sz="2000"/>
              <a:t>The online store must be easy to use by customers who have limited experience with computers and e-commerce.</a:t>
            </a:r>
            <a:endParaRPr sz="2000"/>
          </a:p>
          <a:p>
            <a:pPr indent="-355600" lvl="0" marL="457200" marR="0" rtl="0" algn="l">
              <a:lnSpc>
                <a:spcPct val="100000"/>
              </a:lnSpc>
              <a:spcBef>
                <a:spcPts val="0"/>
              </a:spcBef>
              <a:spcAft>
                <a:spcPts val="0"/>
              </a:spcAft>
              <a:buSzPts val="2000"/>
              <a:buChar char="●"/>
            </a:pPr>
            <a:r>
              <a:rPr lang="en" sz="2000"/>
              <a:t>The online store must be responsive (quick to load and respond to customer actions) whether or not the customer has a fast Internet connection.</a:t>
            </a:r>
            <a:endParaRPr sz="2000"/>
          </a:p>
          <a:p>
            <a:pPr indent="-355600" lvl="0" marL="457200" marR="0" rtl="0" algn="l">
              <a:lnSpc>
                <a:spcPct val="100000"/>
              </a:lnSpc>
              <a:spcBef>
                <a:spcPts val="0"/>
              </a:spcBef>
              <a:spcAft>
                <a:spcPts val="0"/>
              </a:spcAft>
              <a:buSzPts val="2000"/>
              <a:buChar char="●"/>
            </a:pPr>
            <a:r>
              <a:rPr lang="en" sz="2000"/>
              <a:t>The online store must cover all aspects of the shopping experience, including an up-to-date, browseable catalog; a secure online purchasing system; order tracking; and returns handling.</a:t>
            </a:r>
            <a:endParaRPr sz="1800"/>
          </a:p>
        </p:txBody>
      </p:sp>
      <p:sp>
        <p:nvSpPr>
          <p:cNvPr id="103" name="Google Shape;103;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Goal Characteristics</a:t>
            </a:r>
            <a:endParaRPr/>
          </a:p>
        </p:txBody>
      </p:sp>
      <p:sp>
        <p:nvSpPr>
          <p:cNvPr id="109" name="Google Shape;109;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a:t>
            </a:r>
            <a:r>
              <a:rPr lang="en"/>
              <a:t>ften expressed using imprecise language.</a:t>
            </a:r>
            <a:endParaRPr/>
          </a:p>
          <a:p>
            <a:pPr indent="-419100" lvl="0" marL="457200" rtl="0">
              <a:spcBef>
                <a:spcPts val="0"/>
              </a:spcBef>
              <a:spcAft>
                <a:spcPts val="0"/>
              </a:spcAft>
              <a:buSzPts val="3000"/>
              <a:buChar char="●"/>
            </a:pPr>
            <a:r>
              <a:rPr lang="en"/>
              <a:t>Unlikely to be quantifiable or measurable.</a:t>
            </a:r>
            <a:endParaRPr/>
          </a:p>
          <a:p>
            <a:pPr indent="-381000" lvl="1" marL="914400" rtl="0">
              <a:spcBef>
                <a:spcPts val="0"/>
              </a:spcBef>
              <a:spcAft>
                <a:spcPts val="0"/>
              </a:spcAft>
              <a:buSzPts val="2400"/>
              <a:buChar char="○"/>
            </a:pPr>
            <a:r>
              <a:rPr lang="en"/>
              <a:t>No objective criteria for judging whether </a:t>
            </a:r>
            <a:r>
              <a:rPr lang="en"/>
              <a:t>or not </a:t>
            </a:r>
            <a:r>
              <a:rPr lang="en"/>
              <a:t>they have been met.</a:t>
            </a:r>
            <a:endParaRPr/>
          </a:p>
          <a:p>
            <a:pPr indent="-419100" lvl="0" marL="457200" rtl="0">
              <a:spcBef>
                <a:spcPts val="0"/>
              </a:spcBef>
              <a:spcAft>
                <a:spcPts val="0"/>
              </a:spcAft>
              <a:buSzPts val="3000"/>
              <a:buChar char="●"/>
            </a:pPr>
            <a:r>
              <a:rPr lang="en"/>
              <a:t>Because of strong business focus, unclear how to translate into an architectural solution</a:t>
            </a:r>
            <a:endParaRPr/>
          </a:p>
          <a:p>
            <a:pPr indent="-419100" lvl="0" marL="457200" rtl="0">
              <a:spcBef>
                <a:spcPts val="0"/>
              </a:spcBef>
              <a:spcAft>
                <a:spcPts val="0"/>
              </a:spcAft>
              <a:buSzPts val="3000"/>
              <a:buChar char="●"/>
            </a:pPr>
            <a:r>
              <a:rPr b="1" lang="en"/>
              <a:t>You cannot ignore goals and drivers.</a:t>
            </a:r>
            <a:br>
              <a:rPr lang="en"/>
            </a:br>
            <a:endParaRPr/>
          </a:p>
        </p:txBody>
      </p:sp>
      <p:sp>
        <p:nvSpPr>
          <p:cNvPr id="110" name="Google Shape;110;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