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7ab4e1e9c_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7ab4e1e9c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fff9ba0e4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fff9ba0e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 functional scenario, you usually need to define five pieces of information: (1-2) (3) the state of the system before the scenario occurs (if</a:t>
            </a:r>
            <a:endParaRPr/>
          </a:p>
          <a:p>
            <a:pPr indent="0" lvl="0" marL="0" rtl="0" algn="l">
              <a:spcBef>
                <a:spcPts val="0"/>
              </a:spcBef>
              <a:spcAft>
                <a:spcPts val="0"/>
              </a:spcAft>
              <a:buNone/>
            </a:pPr>
            <a:r>
              <a:rPr lang="en"/>
              <a:t>significant). This is usually an explanation of any information that should already be stored in the system for the scenario to be meaningful. For instance, we might already have a user logged in and a database connection established.</a:t>
            </a:r>
            <a:endParaRPr/>
          </a:p>
          <a:p>
            <a:pPr indent="0" lvl="0" marL="0" rtl="0" algn="l">
              <a:spcBef>
                <a:spcPts val="0"/>
              </a:spcBef>
              <a:spcAft>
                <a:spcPts val="0"/>
              </a:spcAft>
              <a:buNone/>
            </a:pPr>
            <a:r>
              <a:rPr lang="en"/>
              <a:t>(5) any significant observations about the environment that the system is running in, such as the unavailability of external systems, particular infrastructure behavior, time-based constraints, and so on.</a:t>
            </a:r>
            <a:endParaRPr/>
          </a:p>
          <a:p>
            <a:pPr indent="0" lvl="0" marL="0" rtl="0" algn="l">
              <a:spcBef>
                <a:spcPts val="0"/>
              </a:spcBef>
              <a:spcAft>
                <a:spcPts val="0"/>
              </a:spcAft>
              <a:buNone/>
            </a:pPr>
            <a:r>
              <a:rPr lang="en"/>
              <a:t>(7) a definition of what causes the scenario to occur, such as data arriving at an interface, user input, the passage of time, or any other event of significance to the system.</a:t>
            </a:r>
            <a:endParaRPr/>
          </a:p>
          <a:p>
            <a:pPr indent="0" lvl="0" marL="0" rtl="0" algn="l">
              <a:spcBef>
                <a:spcPts val="0"/>
              </a:spcBef>
              <a:spcAft>
                <a:spcPts val="0"/>
              </a:spcAft>
              <a:buNone/>
            </a:pPr>
            <a:r>
              <a:rPr lang="en"/>
              <a:t>(9) an explanation, from an external observer’s point of view, of how the system should respond to the scenario.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3fff9ba0e4_0_2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fff9ba0e4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fff9ba0e4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fff9ba0e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talk over an example.</a:t>
            </a:r>
            <a:r>
              <a:rPr lang="en"/>
              <a:t> We have a statistics processing application. (go over)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fff9ba0e4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fff9ba0e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we need a bit of information to proceed. Here is the functional view of this system - the internal structural elements and their relationships. (go over)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3fff9ba0e4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fff9ba0e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functional scenario for a system that summarizes incoming data - the incremental statistics update - in other words, as laid out in the overview (2). </a:t>
            </a:r>
            <a:endParaRPr/>
          </a:p>
          <a:p>
            <a:pPr indent="0" lvl="0" marL="0" rtl="0" algn="l">
              <a:spcBef>
                <a:spcPts val="0"/>
              </a:spcBef>
              <a:spcAft>
                <a:spcPts val="0"/>
              </a:spcAft>
              <a:buNone/>
            </a:pPr>
            <a:r>
              <a:rPr lang="en"/>
              <a:t>Go over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fff9ba0e4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fff9ba0e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fff9ba0e4_0_1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fff9ba0e4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stimulus–response approach works less well when trying to capture system quality scenarios. Quality scenarios try to illustrate characteristics that vary widely; in general, they try to show how the system</a:t>
            </a:r>
            <a:endParaRPr/>
          </a:p>
          <a:p>
            <a:pPr indent="0" lvl="0" marL="0" rtl="0" algn="l">
              <a:spcBef>
                <a:spcPts val="0"/>
              </a:spcBef>
              <a:spcAft>
                <a:spcPts val="0"/>
              </a:spcAft>
              <a:buNone/>
            </a:pPr>
            <a:r>
              <a:rPr lang="en"/>
              <a:t>responds to a change it its environment. Sometimes this change can be seen as a stimulus (e.g., being attacked), whereas in other cases (e.g., an external system slowing down or data volume increasing), viewing the change as a stimulus is rather artificial. And so, we change our approach just slightly when establishing system quality scenarios. You usually need to define five pieces of information for a system quality scenario.</a:t>
            </a:r>
            <a:endParaRPr/>
          </a:p>
          <a:p>
            <a:pPr indent="0" lvl="0" marL="0" rtl="0" algn="l">
              <a:spcBef>
                <a:spcPts val="0"/>
              </a:spcBef>
              <a:spcAft>
                <a:spcPts val="0"/>
              </a:spcAft>
              <a:buNone/>
            </a:pPr>
            <a:r>
              <a:rPr lang="en">
                <a:solidFill>
                  <a:schemeClr val="dk1"/>
                </a:solidFill>
              </a:rPr>
              <a:t> (1-2) (3) the state of the system before the scenario occurs (if</a:t>
            </a:r>
            <a:endParaRPr>
              <a:solidFill>
                <a:schemeClr val="dk1"/>
              </a:solidFill>
            </a:endParaRPr>
          </a:p>
          <a:p>
            <a:pPr indent="0" lvl="0" marL="0" rtl="0" algn="l">
              <a:spcBef>
                <a:spcPts val="0"/>
              </a:spcBef>
              <a:spcAft>
                <a:spcPts val="0"/>
              </a:spcAft>
              <a:buNone/>
            </a:pPr>
            <a:r>
              <a:rPr lang="en">
                <a:solidFill>
                  <a:schemeClr val="dk1"/>
                </a:solidFill>
              </a:rPr>
              <a:t>significant). For quality scenarios, this may need to define aspects of the system-wide state (such as a level of load across the system) rather than the information stored in the system</a:t>
            </a:r>
            <a:endParaRPr>
              <a:solidFill>
                <a:schemeClr val="dk1"/>
              </a:solidFill>
            </a:endParaRPr>
          </a:p>
          <a:p>
            <a:pPr indent="0" lvl="0" marL="0" rtl="0" algn="l">
              <a:spcBef>
                <a:spcPts val="0"/>
              </a:spcBef>
              <a:spcAft>
                <a:spcPts val="0"/>
              </a:spcAft>
              <a:buNone/>
            </a:pPr>
            <a:r>
              <a:rPr lang="en">
                <a:solidFill>
                  <a:schemeClr val="dk1"/>
                </a:solidFill>
              </a:rPr>
              <a:t>(5) - same as before - any significant observations about the environment that the system is running in, such as the unavailability of external systems, particular infrastructure behavior, time-based constraints, and so on.</a:t>
            </a:r>
            <a:endParaRPr>
              <a:solidFill>
                <a:schemeClr val="dk1"/>
              </a:solidFill>
            </a:endParaRPr>
          </a:p>
          <a:p>
            <a:pPr indent="0" lvl="0" marL="0" rtl="0" algn="l">
              <a:spcBef>
                <a:spcPts val="0"/>
              </a:spcBef>
              <a:spcAft>
                <a:spcPts val="0"/>
              </a:spcAft>
              <a:buNone/>
            </a:pPr>
            <a:r>
              <a:rPr lang="en">
                <a:solidFill>
                  <a:schemeClr val="dk1"/>
                </a:solidFill>
              </a:rPr>
              <a:t>(7) an explanation of what has changed in the system’s environment that causes the scenario to occur. This could be infrastructure changes or failures, changes in external system behavior, security attacks, required modifications, or any of the other environment changes that require the system to possess a particular quality property in order to deal with them.</a:t>
            </a:r>
            <a:endParaRPr>
              <a:solidFill>
                <a:schemeClr val="dk1"/>
              </a:solidFill>
            </a:endParaRPr>
          </a:p>
          <a:p>
            <a:pPr indent="0" lvl="0" marL="0" rtl="0" algn="l">
              <a:spcBef>
                <a:spcPts val="0"/>
              </a:spcBef>
              <a:spcAft>
                <a:spcPts val="0"/>
              </a:spcAft>
              <a:buNone/>
            </a:pPr>
            <a:r>
              <a:rPr lang="en">
                <a:solidFill>
                  <a:schemeClr val="dk1"/>
                </a:solidFill>
              </a:rPr>
              <a:t>(9) a definition of how the system must behave in response to the change in its environment (e.g., how the system should respond, from a quantifiable performance point of view, to a defined increase in the number of requests arriving per minute).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fff9ba0e4_0_1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fff9ba0e4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do a couple of examples based on our statistics summarization system.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fff9ba0e4_0_1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fff9ba0e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do a couple of examples based on our statistics summarization system.</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3fff9ba0e4_0_2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fff9ba0e4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do a couple of examples based on our statistics summarization system.</a:t>
            </a:r>
            <a:endParaRPr/>
          </a:p>
          <a:p>
            <a:pPr indent="0" lvl="0" marL="0" rtl="0" algn="l">
              <a:spcBef>
                <a:spcPts val="0"/>
              </a:spcBef>
              <a:spcAft>
                <a:spcPts val="0"/>
              </a:spcAft>
              <a:buNone/>
            </a:pPr>
            <a:r>
              <a:rPr lang="en"/>
              <a:t>Development scenario, not a in-the-field scenario - however, keep in mind that many quality properties are based on development factors like testability and modifiability - in this case. (go over) Still measurable and testable.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 point worth noting from these examples is that a scenario doesn’t always indicate good news, and when you create a scenario you may not have all the answers. The required failure behavior outlined in the examples isn’t particularly robust or detailed, and this may not be acceptable. However, by writing this scenario, you now have a concrete case to discuss with stakeholders to help you learn what the</a:t>
            </a:r>
            <a:endParaRPr/>
          </a:p>
          <a:p>
            <a:pPr indent="0" lvl="0" marL="0" rtl="0" algn="l">
              <a:spcBef>
                <a:spcPts val="0"/>
              </a:spcBef>
              <a:spcAft>
                <a:spcPts val="0"/>
              </a:spcAft>
              <a:buClr>
                <a:schemeClr val="dk1"/>
              </a:buClr>
              <a:buSzPts val="1100"/>
              <a:buFont typeface="Arial"/>
              <a:buNone/>
            </a:pPr>
            <a:r>
              <a:rPr lang="en"/>
              <a:t>phrase “must cope with failure conditions” in the requirements document actually means. Similarly, it isn’t clear yet how the architecture would cope with the need for a new summary dimension, but you can now discuss the need for different types of evolution in a more concrete way.</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3fd14ce10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3fd14ce1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we’re through the preliminaries, today, we’re getting into part of the architecture definition process itself. Specifically...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3fff9ba0e4_0_2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fff9ba0e4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performance scenario begins with an event arriving at the system. Responding correctly to the event requires resources (including time) to be consumed. While this is happening, the system may be simultaneously servicing other events. Events can arrive in predictable patterns or mathematical distributions, or be unpredictable. An arrival pattern for events is characterized as periodic, stochastic, or sporadic:</a:t>
            </a:r>
            <a:endParaRPr/>
          </a:p>
          <a:p>
            <a:pPr indent="0" lvl="0" marL="0" rtl="0" algn="l">
              <a:spcBef>
                <a:spcPts val="0"/>
              </a:spcBef>
              <a:spcAft>
                <a:spcPts val="0"/>
              </a:spcAft>
              <a:buNone/>
            </a:pPr>
            <a:r>
              <a:rPr lang="en"/>
              <a:t>Periodic events arrive predictably at regular time intervals. For instance, an event may arrive every 10 milliseconds. Periodic event arrival is most often seen in real-time systems.</a:t>
            </a:r>
            <a:endParaRPr/>
          </a:p>
          <a:p>
            <a:pPr indent="0" lvl="0" marL="0" rtl="0" algn="l">
              <a:spcBef>
                <a:spcPts val="0"/>
              </a:spcBef>
              <a:spcAft>
                <a:spcPts val="0"/>
              </a:spcAft>
              <a:buNone/>
            </a:pPr>
            <a:r>
              <a:rPr lang="en"/>
              <a:t>Stochastic arrival means that events arrive according to some probabilistic distribution.</a:t>
            </a:r>
            <a:endParaRPr/>
          </a:p>
          <a:p>
            <a:pPr indent="0" lvl="0" marL="0" rtl="0" algn="l">
              <a:spcBef>
                <a:spcPts val="0"/>
              </a:spcBef>
              <a:spcAft>
                <a:spcPts val="0"/>
              </a:spcAft>
              <a:buNone/>
            </a:pPr>
            <a:r>
              <a:rPr lang="en"/>
              <a:t>Sporadic events arrive according to a pattern that is neither periodic nor stochastic. Even these can be characterized, however, in certain circumstances. For example, we might know that at most 600 events will occur in a minute, or that there will be at least 200 milliseconds between the arrival of any two events. (This might describe a system in which events correspond to keyboard strokes from a human user.) These are helpful characterizations, even though we don’t know when any single event will arrive.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3fff9ba0e4_0_2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fff9ba0e4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response of the system to a stimulus can be measured by the following: (go over)</a:t>
            </a:r>
            <a:endParaRPr/>
          </a:p>
          <a:p>
            <a:pPr indent="0" lvl="0" marL="0" rtl="0" algn="l">
              <a:spcBef>
                <a:spcPts val="0"/>
              </a:spcBef>
              <a:spcAft>
                <a:spcPts val="0"/>
              </a:spcAft>
              <a:buNone/>
            </a:pPr>
            <a:r>
              <a:rPr lang="en"/>
              <a:t>(2) In the engine controller, for example, the fuel should ignite when the cylinder is in a particular position, thus introducing a processing deadline.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fff9ba0e4_0_3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fff9ba0e4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3fff9ba0e4_0_2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fff9ba0e4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3fff9ba0e4_0_2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fff9ba0e4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 - discuss. What’s wrong?)</a:t>
            </a:r>
            <a:endParaRPr/>
          </a:p>
          <a:p>
            <a:pPr indent="0" lvl="0" marL="0" rtl="0" algn="l">
              <a:spcBef>
                <a:spcPts val="0"/>
              </a:spcBef>
              <a:spcAft>
                <a:spcPts val="0"/>
              </a:spcAft>
              <a:buClr>
                <a:schemeClr val="dk1"/>
              </a:buClr>
              <a:buSzPts val="1100"/>
              <a:buFont typeface="Arial"/>
              <a:buNone/>
            </a:pPr>
            <a:r>
              <a:rPr lang="en"/>
              <a:t>I</a:t>
            </a:r>
            <a:r>
              <a:rPr lang="en"/>
              <a:t>t is very vague in all aspects. What is “high volume”? How quickly does the system have to respond</a:t>
            </a:r>
            <a:endParaRPr/>
          </a:p>
          <a:p>
            <a:pPr indent="0" lvl="0" marL="0" rtl="0" algn="l">
              <a:spcBef>
                <a:spcPts val="0"/>
              </a:spcBef>
              <a:spcAft>
                <a:spcPts val="0"/>
              </a:spcAft>
              <a:buClr>
                <a:schemeClr val="dk1"/>
              </a:buClr>
              <a:buSzPts val="1100"/>
              <a:buFont typeface="Arial"/>
              <a:buNone/>
            </a:pPr>
            <a:r>
              <a:rPr lang="en"/>
              <a:t>to requests? For some volume of requests, it is not possible to service them, so it is not actually</a:t>
            </a:r>
            <a:endParaRPr/>
          </a:p>
          <a:p>
            <a:pPr indent="0" lvl="0" marL="0" rtl="0" algn="l">
              <a:spcBef>
                <a:spcPts val="0"/>
              </a:spcBef>
              <a:spcAft>
                <a:spcPts val="0"/>
              </a:spcAft>
              <a:buClr>
                <a:schemeClr val="dk1"/>
              </a:buClr>
              <a:buSzPts val="1100"/>
              <a:buFont typeface="Arial"/>
              <a:buNone/>
            </a:pPr>
            <a:r>
              <a:rPr lang="en"/>
              <a:t>implementable. The scenario tells you very, very little about the architecture and how it is built to</a:t>
            </a:r>
            <a:endParaRPr/>
          </a:p>
          <a:p>
            <a:pPr indent="0" lvl="0" marL="0" rtl="0" algn="l">
              <a:spcBef>
                <a:spcPts val="0"/>
              </a:spcBef>
              <a:spcAft>
                <a:spcPts val="0"/>
              </a:spcAft>
              <a:buClr>
                <a:schemeClr val="dk1"/>
              </a:buClr>
              <a:buSzPts val="1100"/>
              <a:buFont typeface="Arial"/>
              <a:buNone/>
            </a:pPr>
            <a:r>
              <a:rPr lang="en"/>
              <a:t>concretely respond to high load.</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3fff9ba0e4_0_3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fff9ba0e4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 - discuss. Why good?)</a:t>
            </a:r>
            <a:endParaRPr/>
          </a:p>
          <a:p>
            <a:pPr indent="0" lvl="0" marL="0" rtl="0" algn="l">
              <a:spcBef>
                <a:spcPts val="0"/>
              </a:spcBef>
              <a:spcAft>
                <a:spcPts val="0"/>
              </a:spcAft>
              <a:buNone/>
            </a:pPr>
            <a:r>
              <a:rPr lang="en"/>
              <a:t>It is specific; it talks about response under a specific user action. It gives enough context</a:t>
            </a:r>
            <a:endParaRPr/>
          </a:p>
          <a:p>
            <a:pPr indent="0" lvl="0" marL="0" rtl="0" algn="l">
              <a:spcBef>
                <a:spcPts val="0"/>
              </a:spcBef>
              <a:spcAft>
                <a:spcPts val="0"/>
              </a:spcAft>
              <a:buNone/>
            </a:pPr>
            <a:r>
              <a:rPr lang="en"/>
              <a:t>information to be reasonable (granted, some of it is defined elsewhere in a glossary). Also, it gives a</a:t>
            </a:r>
            <a:endParaRPr/>
          </a:p>
          <a:p>
            <a:pPr indent="0" lvl="0" marL="0" rtl="0" algn="l">
              <a:spcBef>
                <a:spcPts val="0"/>
              </a:spcBef>
              <a:spcAft>
                <a:spcPts val="0"/>
              </a:spcAft>
              <a:buNone/>
            </a:pPr>
            <a:r>
              <a:rPr lang="en"/>
              <a:t>probabilistic guarantee, which is usually the correct way to talk about performance for non-real-</a:t>
            </a:r>
            <a:endParaRPr/>
          </a:p>
          <a:p>
            <a:pPr indent="0" lvl="0" marL="0" rtl="0" algn="l">
              <a:spcBef>
                <a:spcPts val="0"/>
              </a:spcBef>
              <a:spcAft>
                <a:spcPts val="0"/>
              </a:spcAft>
              <a:buNone/>
            </a:pPr>
            <a:r>
              <a:rPr lang="en"/>
              <a:t>time systems, and provides a testable bound for the scenario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3fff9ba0e4_0_3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fff9ba0e4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Usability is concerned with how easy it is for the user to accomplish a desired task and the kind of user support the system provides. Usability comprises the following areas: (2-3)</a:t>
            </a:r>
            <a:endParaRPr/>
          </a:p>
          <a:p>
            <a:pPr indent="0" lvl="0" marL="0" rtl="0" algn="l">
              <a:spcBef>
                <a:spcPts val="0"/>
              </a:spcBef>
              <a:spcAft>
                <a:spcPts val="0"/>
              </a:spcAft>
              <a:buNone/>
            </a:pPr>
            <a:r>
              <a:rPr lang="en"/>
              <a:t>For instance, this might include the ability for the user to suspend one task, perform operations, then resume that task.</a:t>
            </a:r>
            <a:endParaRPr/>
          </a:p>
          <a:p>
            <a:pPr indent="0" lvl="0" marL="0" rtl="0" algn="l">
              <a:spcBef>
                <a:spcPts val="0"/>
              </a:spcBef>
              <a:spcAft>
                <a:spcPts val="0"/>
              </a:spcAft>
              <a:buNone/>
            </a:pPr>
            <a:r>
              <a:rPr lang="en"/>
              <a:t>(4). For instance, a user may wish to cancel a command they performed incorrectly.</a:t>
            </a:r>
            <a:endParaRPr/>
          </a:p>
          <a:p>
            <a:pPr indent="0" lvl="0" marL="0" rtl="0" algn="l">
              <a:spcBef>
                <a:spcPts val="0"/>
              </a:spcBef>
              <a:spcAft>
                <a:spcPts val="0"/>
              </a:spcAft>
              <a:buNone/>
            </a:pPr>
            <a:r>
              <a:rPr lang="en"/>
              <a:t>(5). For instance, a system might fill in URLs from the user history</a:t>
            </a:r>
            <a:endParaRPr/>
          </a:p>
          <a:p>
            <a:pPr indent="0" lvl="0" marL="0" rtl="0" algn="l">
              <a:spcBef>
                <a:spcPts val="0"/>
              </a:spcBef>
              <a:spcAft>
                <a:spcPts val="0"/>
              </a:spcAft>
              <a:buNone/>
            </a:pPr>
            <a:r>
              <a:rPr lang="en"/>
              <a:t>(6)</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3fff9ba0e4_0_3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fff9ba0e4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3fff9ba0e4_0_3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fff9ba0e4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wrong? </a:t>
            </a:r>
            <a:endParaRPr/>
          </a:p>
          <a:p>
            <a:pPr indent="0" lvl="0" marL="0" rtl="0" algn="l">
              <a:spcBef>
                <a:spcPts val="0"/>
              </a:spcBef>
              <a:spcAft>
                <a:spcPts val="0"/>
              </a:spcAft>
              <a:buNone/>
            </a:pPr>
            <a:r>
              <a:rPr lang="en"/>
              <a:t>What does this have to do with usability? Response behavior and measure is purely something the framework is doing, not the user. Does not suggest anything about usability. Same for environment state</a:t>
            </a:r>
            <a:endParaRPr/>
          </a:p>
          <a:p>
            <a:pPr indent="0" lvl="0" marL="0" rtl="0" algn="l">
              <a:spcBef>
                <a:spcPts val="0"/>
              </a:spcBef>
              <a:spcAft>
                <a:spcPts val="0"/>
              </a:spcAft>
              <a:buNone/>
            </a:pPr>
            <a:r>
              <a:rPr lang="en"/>
              <a:t>Too general - all applications basically</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3fff9ba0e4_0_3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fff9ba0e4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good? </a:t>
            </a:r>
            <a:endParaRPr/>
          </a:p>
          <a:p>
            <a:pPr indent="0" lvl="0" marL="0" rtl="0" algn="l">
              <a:spcBef>
                <a:spcPts val="0"/>
              </a:spcBef>
              <a:spcAft>
                <a:spcPts val="0"/>
              </a:spcAft>
              <a:buNone/>
            </a:pPr>
            <a:r>
              <a:rPr lang="en"/>
              <a:t>About devveloper and relationship with rails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3fff9ba0e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fff9ba0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Specifically, here. Where we identify and learn how to make use of scenarios.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3fff9ba0e4_0_3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fff9ba0e4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Availability is (1). Availability scenarios (rest)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3fff9ba0e4_0_3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fff9ba0e4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a:t>
            </a:r>
            <a:r>
              <a:rPr lang="en"/>
              <a:t>For example, given a network connection failure, if there is no traffic from the system over the link, then the software may not perceive the network failure until it attempts to use the network. Do not assume the software is omniscient, that is, all-knowing; there must be a mechanism in the architecture to perceive failures before the system can respond to them.</a:t>
            </a:r>
            <a:endParaRPr/>
          </a:p>
          <a:p>
            <a:pPr indent="0" lvl="0" marL="0" rtl="0" algn="l">
              <a:spcBef>
                <a:spcPts val="0"/>
              </a:spcBef>
              <a:spcAft>
                <a:spcPts val="0"/>
              </a:spcAft>
              <a:buClr>
                <a:schemeClr val="dk1"/>
              </a:buClr>
              <a:buSzPts val="1100"/>
              <a:buFont typeface="Arial"/>
              <a:buNone/>
            </a:pPr>
            <a:r>
              <a:rPr lang="en"/>
              <a:t>The kinds of scenarios that are managed by availability fall into three types: failure of an existing</a:t>
            </a:r>
            <a:endParaRPr/>
          </a:p>
          <a:p>
            <a:pPr indent="0" lvl="0" marL="0" rtl="0" algn="l">
              <a:spcBef>
                <a:spcPts val="0"/>
              </a:spcBef>
              <a:spcAft>
                <a:spcPts val="0"/>
              </a:spcAft>
              <a:buClr>
                <a:schemeClr val="dk1"/>
              </a:buClr>
              <a:buSzPts val="1100"/>
              <a:buFont typeface="Arial"/>
              <a:buNone/>
            </a:pPr>
            <a:r>
              <a:rPr lang="en"/>
              <a:t>physical component or external system that is used by the software, reconfiguration of the physical</a:t>
            </a:r>
            <a:endParaRPr/>
          </a:p>
          <a:p>
            <a:pPr indent="0" lvl="0" marL="0" rtl="0" algn="l">
              <a:spcBef>
                <a:spcPts val="0"/>
              </a:spcBef>
              <a:spcAft>
                <a:spcPts val="0"/>
              </a:spcAft>
              <a:buClr>
                <a:schemeClr val="dk1"/>
              </a:buClr>
              <a:buSzPts val="1100"/>
              <a:buFont typeface="Arial"/>
              <a:buNone/>
            </a:pPr>
            <a:r>
              <a:rPr lang="en"/>
              <a:t>system (e.g., adding or removing additional hardware resources), or maintenance or reconfiguration of</a:t>
            </a:r>
            <a:endParaRPr/>
          </a:p>
          <a:p>
            <a:pPr indent="0" lvl="0" marL="0" rtl="0" algn="l">
              <a:spcBef>
                <a:spcPts val="0"/>
              </a:spcBef>
              <a:spcAft>
                <a:spcPts val="0"/>
              </a:spcAft>
              <a:buClr>
                <a:schemeClr val="dk1"/>
              </a:buClr>
              <a:buSzPts val="1100"/>
              <a:buFont typeface="Arial"/>
              <a:buNone/>
            </a:pPr>
            <a:r>
              <a:rPr lang="en"/>
              <a:t>the software: for example, loading new versions of the software onto hardware, especially if it requires</a:t>
            </a:r>
            <a:endParaRPr/>
          </a:p>
          <a:p>
            <a:pPr indent="0" lvl="0" marL="0" rtl="0" algn="l">
              <a:spcBef>
                <a:spcPts val="0"/>
              </a:spcBef>
              <a:spcAft>
                <a:spcPts val="0"/>
              </a:spcAft>
              <a:buClr>
                <a:schemeClr val="dk1"/>
              </a:buClr>
              <a:buSzPts val="1100"/>
              <a:buFont typeface="Arial"/>
              <a:buNone/>
            </a:pPr>
            <a:r>
              <a:rPr lang="en"/>
              <a:t>restarting different processes that are part of the system, or entering a “maintenance mode” that</a:t>
            </a:r>
            <a:endParaRPr/>
          </a:p>
          <a:p>
            <a:pPr indent="0" lvl="0" marL="0" rtl="0" algn="l">
              <a:spcBef>
                <a:spcPts val="0"/>
              </a:spcBef>
              <a:spcAft>
                <a:spcPts val="0"/>
              </a:spcAft>
              <a:buClr>
                <a:schemeClr val="dk1"/>
              </a:buClr>
              <a:buSzPts val="1100"/>
              <a:buFont typeface="Arial"/>
              <a:buNone/>
            </a:pPr>
            <a:r>
              <a:rPr lang="en"/>
              <a:t>requires that the software is offline or functions in a reduced capacity.</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3fff9ba0e4_0_3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fff9ba0e4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3fff9ba0e4_0_3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fff9ba0e4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3fff9ba0e4_0_4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fff9ba0e4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Why is this scenario a bad example?</a:t>
            </a:r>
            <a:endParaRPr/>
          </a:p>
          <a:p>
            <a:pPr indent="0" lvl="0" marL="0" rtl="0" algn="l">
              <a:spcBef>
                <a:spcPts val="0"/>
              </a:spcBef>
              <a:spcAft>
                <a:spcPts val="0"/>
              </a:spcAft>
              <a:buClr>
                <a:schemeClr val="dk1"/>
              </a:buClr>
              <a:buSzPts val="1100"/>
              <a:buFont typeface="Arial"/>
              <a:buNone/>
            </a:pPr>
            <a:r>
              <a:rPr lang="en"/>
              <a:t>First, we don’t have an idea of why this isolation matters (it could be that it improves availability</a:t>
            </a:r>
            <a:endParaRPr/>
          </a:p>
          <a:p>
            <a:pPr indent="0" lvl="0" marL="0" rtl="0" algn="l">
              <a:spcBef>
                <a:spcPts val="0"/>
              </a:spcBef>
              <a:spcAft>
                <a:spcPts val="0"/>
              </a:spcAft>
              <a:buClr>
                <a:schemeClr val="dk1"/>
              </a:buClr>
              <a:buSzPts val="1100"/>
              <a:buFont typeface="Arial"/>
              <a:buNone/>
            </a:pPr>
            <a:r>
              <a:rPr lang="en"/>
              <a:t>because given proper configuration, a crash of a low-quality component will not impact a high-</a:t>
            </a:r>
            <a:endParaRPr/>
          </a:p>
          <a:p>
            <a:pPr indent="0" lvl="0" marL="0" rtl="0" algn="l">
              <a:spcBef>
                <a:spcPts val="0"/>
              </a:spcBef>
              <a:spcAft>
                <a:spcPts val="0"/>
              </a:spcAft>
              <a:buClr>
                <a:schemeClr val="dk1"/>
              </a:buClr>
              <a:buSzPts val="1100"/>
              <a:buFont typeface="Arial"/>
              <a:buNone/>
            </a:pPr>
            <a:r>
              <a:rPr lang="en"/>
              <a:t>quality component). Second, we don’t know what “contexts” are. Are these address spaces? Is this</a:t>
            </a:r>
            <a:endParaRPr/>
          </a:p>
          <a:p>
            <a:pPr indent="0" lvl="0" marL="0" rtl="0" algn="l">
              <a:spcBef>
                <a:spcPts val="0"/>
              </a:spcBef>
              <a:spcAft>
                <a:spcPts val="0"/>
              </a:spcAft>
              <a:buClr>
                <a:schemeClr val="dk1"/>
              </a:buClr>
              <a:buSzPts val="1100"/>
              <a:buFont typeface="Arial"/>
              <a:buNone/>
            </a:pPr>
            <a:r>
              <a:rPr lang="en"/>
              <a:t>something enforced by the operating system or Java? What guarantees do we get here? The</a:t>
            </a:r>
            <a:endParaRPr/>
          </a:p>
          <a:p>
            <a:pPr indent="0" lvl="0" marL="0" rtl="0" algn="l">
              <a:spcBef>
                <a:spcPts val="0"/>
              </a:spcBef>
              <a:spcAft>
                <a:spcPts val="0"/>
              </a:spcAft>
              <a:buClr>
                <a:schemeClr val="dk1"/>
              </a:buClr>
              <a:buSzPts val="1100"/>
              <a:buFont typeface="Arial"/>
              <a:buNone/>
            </a:pPr>
            <a:r>
              <a:rPr lang="en"/>
              <a:t>response measure is not meaningful, because we don’t know what isolation means. Can we shut</a:t>
            </a:r>
            <a:endParaRPr/>
          </a:p>
          <a:p>
            <a:pPr indent="0" lvl="0" marL="0" rtl="0" algn="l">
              <a:spcBef>
                <a:spcPts val="0"/>
              </a:spcBef>
              <a:spcAft>
                <a:spcPts val="0"/>
              </a:spcAft>
              <a:buClr>
                <a:schemeClr val="dk1"/>
              </a:buClr>
              <a:buSzPts val="1100"/>
              <a:buFont typeface="Arial"/>
              <a:buNone/>
            </a:pPr>
            <a:r>
              <a:rPr lang="en"/>
              <a:t>down an application without affecting the other applications?</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3fff9ba0e4_0_4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fff9ba0e4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rom a beer inventory management system)</a:t>
            </a:r>
            <a:endParaRPr/>
          </a:p>
          <a:p>
            <a:pPr indent="0" lvl="0" marL="0" rtl="0" algn="l">
              <a:spcBef>
                <a:spcPts val="0"/>
              </a:spcBef>
              <a:spcAft>
                <a:spcPts val="0"/>
              </a:spcAft>
              <a:buClr>
                <a:schemeClr val="dk1"/>
              </a:buClr>
              <a:buSzPts val="1100"/>
              <a:buFont typeface="Arial"/>
              <a:buNone/>
            </a:pPr>
            <a:r>
              <a:rPr lang="en"/>
              <a:t>Why are these good examples? They are specific and have a reasonable and testable response measure.</a:t>
            </a:r>
            <a:endParaRPr/>
          </a:p>
          <a:p>
            <a:pPr indent="0" lvl="0" marL="0" rtl="0" algn="l">
              <a:spcBef>
                <a:spcPts val="0"/>
              </a:spcBef>
              <a:spcAft>
                <a:spcPts val="0"/>
              </a:spcAft>
              <a:buClr>
                <a:schemeClr val="dk1"/>
              </a:buClr>
              <a:buSzPts val="1100"/>
              <a:buFont typeface="Arial"/>
              <a:buNone/>
            </a:pPr>
            <a:r>
              <a:rPr lang="en"/>
              <a:t>A possible critique is that both scenarios have aspects of both availability and performance, but occurs</a:t>
            </a:r>
            <a:endParaRPr/>
          </a:p>
          <a:p>
            <a:pPr indent="0" lvl="0" marL="0" rtl="0" algn="l">
              <a:spcBef>
                <a:spcPts val="0"/>
              </a:spcBef>
              <a:spcAft>
                <a:spcPts val="0"/>
              </a:spcAft>
              <a:buClr>
                <a:schemeClr val="dk1"/>
              </a:buClr>
              <a:buSzPts val="1100"/>
              <a:buFont typeface="Arial"/>
              <a:buNone/>
            </a:pPr>
            <a:r>
              <a:rPr lang="en"/>
              <a:t>fairly often. Note that we have combined the system state and environment; for both of these “good”</a:t>
            </a:r>
            <a:endParaRPr/>
          </a:p>
          <a:p>
            <a:pPr indent="0" lvl="0" marL="0" rtl="0" algn="l">
              <a:spcBef>
                <a:spcPts val="0"/>
              </a:spcBef>
              <a:spcAft>
                <a:spcPts val="0"/>
              </a:spcAft>
              <a:buClr>
                <a:schemeClr val="dk1"/>
              </a:buClr>
              <a:buSzPts val="1100"/>
              <a:buFont typeface="Arial"/>
              <a:buNone/>
            </a:pPr>
            <a:r>
              <a:rPr lang="en"/>
              <a:t>examples, they are essentially stating that everything is normal.</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3fff9ba0e4_0_4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fff9ba0e4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are these good examples? They are specific and have a reasonable and testable response measure.</a:t>
            </a:r>
            <a:endParaRPr/>
          </a:p>
          <a:p>
            <a:pPr indent="0" lvl="0" marL="0" rtl="0" algn="l">
              <a:spcBef>
                <a:spcPts val="0"/>
              </a:spcBef>
              <a:spcAft>
                <a:spcPts val="0"/>
              </a:spcAft>
              <a:buNone/>
            </a:pPr>
            <a:r>
              <a:rPr lang="en"/>
              <a:t>A possible critique is that both scenarios have aspects of both availability and performance, but occurs</a:t>
            </a:r>
            <a:endParaRPr/>
          </a:p>
          <a:p>
            <a:pPr indent="0" lvl="0" marL="0" rtl="0" algn="l">
              <a:spcBef>
                <a:spcPts val="0"/>
              </a:spcBef>
              <a:spcAft>
                <a:spcPts val="0"/>
              </a:spcAft>
              <a:buNone/>
            </a:pPr>
            <a:r>
              <a:rPr lang="en"/>
              <a:t>fairly often. Note that we have combined the system state and environment; for both of these “good”</a:t>
            </a:r>
            <a:endParaRPr/>
          </a:p>
          <a:p>
            <a:pPr indent="0" lvl="0" marL="0" rtl="0" algn="l">
              <a:spcBef>
                <a:spcPts val="0"/>
              </a:spcBef>
              <a:spcAft>
                <a:spcPts val="0"/>
              </a:spcAft>
              <a:buNone/>
            </a:pPr>
            <a:r>
              <a:rPr lang="en"/>
              <a:t>examples, they are essentially stating that everything is normal.</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3fff9ba0e4_0_4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fff9ba0e4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3fff9ba0e4_0_4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fff9ba0e4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3fff9ba0e4_0_4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fff9ba0e4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fff9ba0e4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fff9ba0e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we’ve said time and time again, t</a:t>
            </a:r>
            <a:r>
              <a:rPr lang="en"/>
              <a:t>he most important goal of your software architecture is that it meets the needs of your stakeholders. In practical terms, this means that the system built based on your architectural design must be able to perform certain tasks while exhibiting the specific properties - performance and such - that are important to the stakeholders. A good way to stay grounded when developing your architecture is to continually consider how the ideas you are developing will actually work in practice. We can do this by defining and applying scenarios to your architecture. (2-4), but rooted in checking the compliance of your architecture and examining quality as well as functionality.</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3fff9ba0e4_0_4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fff9ba0e4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3fff9ba0e4_0_4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fff9ba0e4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this a bad example? It is vague. What are the privileges? What is a “breach”? What is “access”?</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3fff9ba0e4_0_4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fff9ba0e4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are these good examples?</a:t>
            </a:r>
            <a:endParaRPr/>
          </a:p>
          <a:p>
            <a:pPr indent="0" lvl="0" marL="0" rtl="0" algn="l">
              <a:spcBef>
                <a:spcPts val="0"/>
              </a:spcBef>
              <a:spcAft>
                <a:spcPts val="0"/>
              </a:spcAft>
              <a:buNone/>
            </a:pPr>
            <a:r>
              <a:rPr lang="en"/>
              <a:t>They are specific and they describe both reasonable system responses and reasonable measures that</a:t>
            </a:r>
            <a:endParaRPr/>
          </a:p>
          <a:p>
            <a:pPr indent="0" lvl="0" marL="0" rtl="0" algn="l">
              <a:spcBef>
                <a:spcPts val="0"/>
              </a:spcBef>
              <a:spcAft>
                <a:spcPts val="0"/>
              </a:spcAft>
              <a:buNone/>
            </a:pPr>
            <a:r>
              <a:rPr lang="en"/>
              <a:t>can determine whether the system is behaving as intended.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3fff9ba0e4_0_5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fff9ba0e4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600"/>
              </a:spcBef>
              <a:spcAft>
                <a:spcPts val="0"/>
              </a:spcAft>
              <a:buClr>
                <a:schemeClr val="dk1"/>
              </a:buClr>
              <a:buSzPts val="1100"/>
              <a:buFont typeface="Arial"/>
              <a:buNone/>
            </a:pPr>
            <a:r>
              <a:rPr lang="en">
                <a:solidFill>
                  <a:schemeClr val="dk1"/>
                </a:solidFill>
              </a:rPr>
              <a:t>You have been asked to develop a new automated parking system at the CAE airport. </a:t>
            </a:r>
            <a:endParaRPr>
              <a:solidFill>
                <a:schemeClr val="dk1"/>
              </a:solidFill>
            </a:endParaRPr>
          </a:p>
          <a:p>
            <a:pPr indent="0" lvl="0" marL="0" rtl="0" algn="l">
              <a:spcBef>
                <a:spcPts val="600"/>
              </a:spcBef>
              <a:spcAft>
                <a:spcPts val="0"/>
              </a:spcAft>
              <a:buClr>
                <a:schemeClr val="dk1"/>
              </a:buClr>
              <a:buSzPts val="1100"/>
              <a:buFont typeface="Arial"/>
              <a:buNone/>
            </a:pPr>
            <a:r>
              <a:rPr lang="en">
                <a:solidFill>
                  <a:schemeClr val="dk1"/>
                </a:solidFill>
              </a:rPr>
              <a:t>In this new system, a user can simply insert their credit or debit card into the card reader at the ramp entrance. This will record the time they entered airport parking. They then can use the same credit or debit card to pay at an exit lane. The system should be fully automated; there is no waiting in line for a cashier. The system should also support ticketed parking: where the user receives a ticket and pays either by credit card or cash on exiting.</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3fff9ba0e4_0_5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fff9ba0e4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3fff9ba0e4_0_4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fff9ba0e4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3fff9ba0e4_0_5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fff9ba0e4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3fff9ba0e4_0_5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fff9ba0e4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3fff9ba0e4_0_2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fff9ba0e4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Makes a Good Scenario? what qualities should we aim for? Key ones are</a:t>
            </a:r>
            <a:endParaRPr/>
          </a:p>
          <a:p>
            <a:pPr indent="0" lvl="0" marL="0" rtl="0" algn="l">
              <a:spcBef>
                <a:spcPts val="0"/>
              </a:spcBef>
              <a:spcAft>
                <a:spcPts val="0"/>
              </a:spcAft>
              <a:buClr>
                <a:schemeClr val="dk1"/>
              </a:buClr>
              <a:buSzPts val="1100"/>
              <a:buFont typeface="Arial"/>
              <a:buNone/>
            </a:pPr>
            <a:r>
              <a:rPr lang="en"/>
              <a:t>Credible: A scenario should describe a realistic situation that could credibly occur, and it should include enough realistic detail for the reader to accept the scenario as a valid situation that the system could encounter.</a:t>
            </a:r>
            <a:endParaRPr/>
          </a:p>
          <a:p>
            <a:pPr indent="0" lvl="0" marL="0" rtl="0" algn="l">
              <a:spcBef>
                <a:spcPts val="0"/>
              </a:spcBef>
              <a:spcAft>
                <a:spcPts val="0"/>
              </a:spcAft>
              <a:buClr>
                <a:schemeClr val="dk1"/>
              </a:buClr>
              <a:buSzPts val="1100"/>
              <a:buFont typeface="Arial"/>
              <a:buNone/>
            </a:pPr>
            <a:r>
              <a:rPr lang="en"/>
              <a:t>• Valuable: While it seems self-evident, a scenario should be of direct use somewhere in the architectural process, whether that is explaining the architecture to a stakeholder, convincing an assessor that the architecture is sound, or illustrating how the architecture works to a development team. It is easy to get carried away with defining scenarios that don’t really address the concerns of any stakeholder, so consider this when creating new scenarios.</a:t>
            </a:r>
            <a:endParaRPr/>
          </a:p>
          <a:p>
            <a:pPr indent="0" lvl="0" marL="0" rtl="0" algn="l">
              <a:spcBef>
                <a:spcPts val="0"/>
              </a:spcBef>
              <a:spcAft>
                <a:spcPts val="0"/>
              </a:spcAft>
              <a:buClr>
                <a:schemeClr val="dk1"/>
              </a:buClr>
              <a:buSzPts val="1100"/>
              <a:buFont typeface="Arial"/>
              <a:buNone/>
            </a:pPr>
            <a:r>
              <a:rPr lang="en"/>
              <a:t>• Specific: A good scenario describes a particular situation accurately, rather than trying to generalize the system’s behavior over a whole class of situations. The danger in trying to generalize scenarios is that it becomes difficult to describe them succinctly, so they are difficult to use since they address so many different concrete situations, each with its own variations.</a:t>
            </a:r>
            <a:endParaRPr/>
          </a:p>
          <a:p>
            <a:pPr indent="0" lvl="0" marL="0" rtl="0" algn="l">
              <a:spcBef>
                <a:spcPts val="0"/>
              </a:spcBef>
              <a:spcAft>
                <a:spcPts val="0"/>
              </a:spcAft>
              <a:buClr>
                <a:schemeClr val="dk1"/>
              </a:buClr>
              <a:buSzPts val="1100"/>
              <a:buFont typeface="Arial"/>
              <a:buNone/>
            </a:pPr>
            <a:r>
              <a:rPr lang="en"/>
              <a:t>• Precise: The definition of the scenario should be precise enough for the intended user of the scenario to be quite clear about what situation the scenario is describing and the required response of the system.</a:t>
            </a:r>
            <a:endParaRPr/>
          </a:p>
          <a:p>
            <a:pPr indent="0" lvl="0" marL="0" rtl="0" algn="l">
              <a:spcBef>
                <a:spcPts val="0"/>
              </a:spcBef>
              <a:spcAft>
                <a:spcPts val="0"/>
              </a:spcAft>
              <a:buClr>
                <a:schemeClr val="dk1"/>
              </a:buClr>
              <a:buSzPts val="1100"/>
              <a:buFont typeface="Arial"/>
              <a:buNone/>
            </a:pPr>
            <a:r>
              <a:rPr lang="en"/>
              <a:t>• Comprehensible: Like all architectural deliverables, scenarios should be comprehensible by those stakeholders who need to use them. This means writing them clearly, using widely understood terms, and avoiding acronyms and jargon that stakeholders are likely to misunderstand or find confusing.</a:t>
            </a:r>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3fff9ba0e4_0_2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fff9ba0e4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Scenarios are a straightforward technique. However, here are a few general practices that are helpful in applying scenarios effectively.</a:t>
            </a:r>
            <a:endParaRPr/>
          </a:p>
          <a:p>
            <a:pPr indent="0" lvl="0" marL="0" rtl="0" algn="l">
              <a:spcBef>
                <a:spcPts val="0"/>
              </a:spcBef>
              <a:spcAft>
                <a:spcPts val="0"/>
              </a:spcAft>
              <a:buNone/>
            </a:pPr>
            <a:r>
              <a:rPr lang="en"/>
              <a:t>(1) Although scenarios are very effective, it isn’t often useful to end up with dozens and dozens of them. If you consider too many at once, the net result is a lack of focus that prevents them from providing guidance. It is difficult to be prescriptive about the precise number of scenarios you need because it depends on the scale and complexity of the system. However, more than 15 or 20 important scenarios is likely to be too many to use effectively for most systems, so work with your stakeholders to prioritize the set you end up with and focus on the riskiest and most important ones to guide decision making.</a:t>
            </a:r>
            <a:endParaRPr/>
          </a:p>
          <a:p>
            <a:pPr indent="0" lvl="0" marL="0" rtl="0" algn="l">
              <a:spcBef>
                <a:spcPts val="0"/>
              </a:spcBef>
              <a:spcAft>
                <a:spcPts val="0"/>
              </a:spcAft>
              <a:buNone/>
            </a:pPr>
            <a:r>
              <a:rPr lang="en"/>
              <a:t>(4) It is easy to create a number of scenarios that, although they seem different initially, are really very similar in terms of the requirements they place on the</a:t>
            </a:r>
            <a:endParaRPr/>
          </a:p>
          <a:p>
            <a:pPr indent="0" lvl="0" marL="0" rtl="0" algn="l">
              <a:spcBef>
                <a:spcPts val="0"/>
              </a:spcBef>
              <a:spcAft>
                <a:spcPts val="0"/>
              </a:spcAft>
              <a:buNone/>
            </a:pPr>
            <a:r>
              <a:rPr lang="en"/>
              <a:t>system. This leads to a situation where the cost of applying the technique increases (due to the number of scenarios that need to be created and considered) with only a marginal increase in benefits. In order to avoid this situation, revisit the scenarios you identify and consider what demands each places on the system. Where you find duplicates, remove them; they are unlikely to provide additional significant insights into your architecture.</a:t>
            </a:r>
            <a:endParaRPr/>
          </a:p>
          <a:p>
            <a:pPr indent="0" lvl="0" marL="0" rtl="0" algn="l">
              <a:spcBef>
                <a:spcPts val="0"/>
              </a:spcBef>
              <a:spcAft>
                <a:spcPts val="0"/>
              </a:spcAft>
              <a:buNone/>
            </a:pPr>
            <a:r>
              <a:rPr lang="en"/>
              <a:t>(7) scenarios can be used throughout the software development lifecycle, but they have the most impact when applied early, when the architecture of the system is taking shape. If you don’t consider scenarios at an early stage but leave</a:t>
            </a:r>
            <a:endParaRPr/>
          </a:p>
          <a:p>
            <a:pPr indent="0" lvl="0" marL="0" rtl="0" algn="l">
              <a:spcBef>
                <a:spcPts val="0"/>
              </a:spcBef>
              <a:spcAft>
                <a:spcPts val="0"/>
              </a:spcAft>
              <a:buNone/>
            </a:pPr>
            <a:r>
              <a:rPr lang="en"/>
              <a:t>them until, say, they are needed for system testing, much of their potential benefit is likely to be lost. Of course, you may identify additional scenarios as development progresses ( for testing or architectural evaluation). Still, the biggest role these have to play is to help you focus the architecture and design activities on the most important aspects of the system.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3fff9ba0e4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fff9ba0e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Architectural scenarios can be used to capture a wide range of architectural</a:t>
            </a:r>
            <a:endParaRPr/>
          </a:p>
          <a:p>
            <a:pPr indent="0" lvl="0" marL="0" rtl="0" algn="l">
              <a:spcBef>
                <a:spcPts val="0"/>
              </a:spcBef>
              <a:spcAft>
                <a:spcPts val="0"/>
              </a:spcAft>
              <a:buClr>
                <a:schemeClr val="dk1"/>
              </a:buClr>
              <a:buSzPts val="1100"/>
              <a:buFont typeface="Arial"/>
              <a:buNone/>
            </a:pPr>
            <a:r>
              <a:rPr lang="en"/>
              <a:t>requirements, such as:</a:t>
            </a:r>
            <a:endParaRPr/>
          </a:p>
          <a:p>
            <a:pPr indent="0" lvl="0" marL="0" rtl="0" algn="l">
              <a:spcBef>
                <a:spcPts val="0"/>
              </a:spcBef>
              <a:spcAft>
                <a:spcPts val="0"/>
              </a:spcAft>
              <a:buClr>
                <a:schemeClr val="dk1"/>
              </a:buClr>
              <a:buSzPts val="1100"/>
              <a:buFont typeface="Arial"/>
              <a:buNone/>
            </a:pPr>
            <a:r>
              <a:rPr lang="en"/>
              <a:t>• A particular set of interactions with its users to which the system must be</a:t>
            </a:r>
            <a:endParaRPr/>
          </a:p>
          <a:p>
            <a:pPr indent="0" lvl="0" marL="0" rtl="0" algn="l">
              <a:spcBef>
                <a:spcPts val="0"/>
              </a:spcBef>
              <a:spcAft>
                <a:spcPts val="0"/>
              </a:spcAft>
              <a:buClr>
                <a:schemeClr val="dk1"/>
              </a:buClr>
              <a:buSzPts val="1100"/>
              <a:buFont typeface="Arial"/>
              <a:buNone/>
            </a:pPr>
            <a:r>
              <a:rPr lang="en"/>
              <a:t>able to respond</a:t>
            </a:r>
            <a:endParaRPr/>
          </a:p>
          <a:p>
            <a:pPr indent="0" lvl="0" marL="0" rtl="0" algn="l">
              <a:spcBef>
                <a:spcPts val="0"/>
              </a:spcBef>
              <a:spcAft>
                <a:spcPts val="0"/>
              </a:spcAft>
              <a:buClr>
                <a:schemeClr val="dk1"/>
              </a:buClr>
              <a:buSzPts val="1100"/>
              <a:buFont typeface="Arial"/>
              <a:buNone/>
            </a:pPr>
            <a:r>
              <a:rPr lang="en"/>
              <a:t>• The processing that must happen automatically at a particular point in time,</a:t>
            </a:r>
            <a:endParaRPr/>
          </a:p>
          <a:p>
            <a:pPr indent="0" lvl="0" marL="0" rtl="0" algn="l">
              <a:spcBef>
                <a:spcPts val="0"/>
              </a:spcBef>
              <a:spcAft>
                <a:spcPts val="0"/>
              </a:spcAft>
              <a:buClr>
                <a:schemeClr val="dk1"/>
              </a:buClr>
              <a:buSzPts val="1100"/>
              <a:buFont typeface="Arial"/>
              <a:buNone/>
            </a:pPr>
            <a:r>
              <a:rPr lang="en"/>
              <a:t>such as month end</a:t>
            </a:r>
            <a:endParaRPr/>
          </a:p>
          <a:p>
            <a:pPr indent="0" lvl="0" marL="0" rtl="0" algn="l">
              <a:spcBef>
                <a:spcPts val="0"/>
              </a:spcBef>
              <a:spcAft>
                <a:spcPts val="0"/>
              </a:spcAft>
              <a:buClr>
                <a:schemeClr val="dk1"/>
              </a:buClr>
              <a:buSzPts val="1100"/>
              <a:buFont typeface="Arial"/>
              <a:buNone/>
            </a:pPr>
            <a:r>
              <a:rPr lang="en"/>
              <a:t>• A particular peak load situation that could occur</a:t>
            </a:r>
            <a:endParaRPr/>
          </a:p>
          <a:p>
            <a:pPr indent="0" lvl="0" marL="0" rtl="0" algn="l">
              <a:spcBef>
                <a:spcPts val="0"/>
              </a:spcBef>
              <a:spcAft>
                <a:spcPts val="0"/>
              </a:spcAft>
              <a:buClr>
                <a:schemeClr val="dk1"/>
              </a:buClr>
              <a:buSzPts val="1100"/>
              <a:buFont typeface="Arial"/>
              <a:buNone/>
            </a:pPr>
            <a:r>
              <a:rPr lang="en"/>
              <a:t>• A demand that an external regulator might make of a system</a:t>
            </a:r>
            <a:endParaRPr/>
          </a:p>
          <a:p>
            <a:pPr indent="0" lvl="0" marL="0" rtl="0" algn="l">
              <a:spcBef>
                <a:spcPts val="0"/>
              </a:spcBef>
              <a:spcAft>
                <a:spcPts val="0"/>
              </a:spcAft>
              <a:buClr>
                <a:schemeClr val="dk1"/>
              </a:buClr>
              <a:buSzPts val="1100"/>
              <a:buFont typeface="Arial"/>
              <a:buNone/>
            </a:pPr>
            <a:r>
              <a:rPr lang="en"/>
              <a:t>• How the system must respond to a particular type of failure</a:t>
            </a:r>
            <a:endParaRPr/>
          </a:p>
          <a:p>
            <a:pPr indent="0" lvl="0" marL="0" rtl="0" algn="l">
              <a:spcBef>
                <a:spcPts val="0"/>
              </a:spcBef>
              <a:spcAft>
                <a:spcPts val="0"/>
              </a:spcAft>
              <a:buClr>
                <a:schemeClr val="dk1"/>
              </a:buClr>
              <a:buSzPts val="1100"/>
              <a:buFont typeface="Arial"/>
              <a:buNone/>
            </a:pPr>
            <a:r>
              <a:rPr lang="en"/>
              <a:t>• A change that a maintainer might need to be made to the system</a:t>
            </a:r>
            <a:endParaRPr/>
          </a:p>
          <a:p>
            <a:pPr indent="0" lvl="0" marL="0" rtl="0" algn="l">
              <a:spcBef>
                <a:spcPts val="0"/>
              </a:spcBef>
              <a:spcAft>
                <a:spcPts val="0"/>
              </a:spcAft>
              <a:buClr>
                <a:schemeClr val="dk1"/>
              </a:buClr>
              <a:buSzPts val="1100"/>
              <a:buFont typeface="Arial"/>
              <a:buNone/>
            </a:pPr>
            <a:r>
              <a:rPr lang="en"/>
              <a:t>• Any other situation with which the design of the system must be able to cope</a:t>
            </a:r>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3fff9ba0e4_0_2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fff9ba0e4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Scenarios are often thought of in terms of input, process, and output, focusing on functional scenarios derived from the use cases in the functional requirements. However, this ignores the potential that scenarios have for investigating, validating, and understanding the quality properties of the system. As you identify the scenarios you are to work with, ensure that all of the system’s critical quality properties are reflected in them. You will often need to augment the scenarios obtained from your stakeholders with scenarios reflecting the required quality properties.</a:t>
            </a:r>
            <a:endParaRPr/>
          </a:p>
          <a:p>
            <a:pPr indent="0" lvl="0" marL="0" rtl="0" algn="l">
              <a:spcBef>
                <a:spcPts val="0"/>
              </a:spcBef>
              <a:spcAft>
                <a:spcPts val="0"/>
              </a:spcAft>
              <a:buNone/>
            </a:pPr>
            <a:r>
              <a:rPr lang="en"/>
              <a:t>(4) A common pitfall is that all of the scenarios you identify are positive ones that do not consider problems like missing information, overload situations, security failures, and so on. This has the effect of focusing attention on</a:t>
            </a:r>
            <a:endParaRPr/>
          </a:p>
          <a:p>
            <a:pPr indent="0" lvl="0" marL="0" rtl="0" algn="l">
              <a:spcBef>
                <a:spcPts val="0"/>
              </a:spcBef>
              <a:spcAft>
                <a:spcPts val="0"/>
              </a:spcAft>
              <a:buClr>
                <a:schemeClr val="dk1"/>
              </a:buClr>
              <a:buSzPts val="1100"/>
              <a:buFont typeface="Arial"/>
              <a:buNone/>
            </a:pPr>
            <a:r>
              <a:rPr lang="en"/>
              <a:t>situations where everything is working and ignoring cases where things go wrong. This is often particularly dangerous when considering quality properties,where system behavior is particularly critical in failure situations. When</a:t>
            </a:r>
            <a:endParaRPr/>
          </a:p>
          <a:p>
            <a:pPr indent="0" lvl="0" marL="0" rtl="0" algn="l">
              <a:spcBef>
                <a:spcPts val="0"/>
              </a:spcBef>
              <a:spcAft>
                <a:spcPts val="0"/>
              </a:spcAft>
              <a:buClr>
                <a:schemeClr val="dk1"/>
              </a:buClr>
              <a:buSzPts val="1100"/>
              <a:buFont typeface="Arial"/>
              <a:buNone/>
            </a:pPr>
            <a:r>
              <a:rPr lang="en"/>
              <a:t>identifying your scenarios, ensure that you consider the important failure cases and that corresponding scenarios are identified to address these.</a:t>
            </a:r>
            <a:endParaRPr/>
          </a:p>
          <a:p>
            <a:pPr indent="0" lvl="0" marL="0" rtl="0" algn="l">
              <a:spcBef>
                <a:spcPts val="0"/>
              </a:spcBef>
              <a:spcAft>
                <a:spcPts val="0"/>
              </a:spcAft>
              <a:buNone/>
            </a:pPr>
            <a:r>
              <a:rPr lang="en"/>
              <a:t>(6) As the architect for your system, you are in a good position to identify representative scenarios yourself. Stakeholders, while providing lots of input, will complicate the process.. However,</a:t>
            </a:r>
            <a:endParaRPr/>
          </a:p>
          <a:p>
            <a:pPr indent="0" lvl="0" marL="0" rtl="0" algn="l">
              <a:spcBef>
                <a:spcPts val="0"/>
              </a:spcBef>
              <a:spcAft>
                <a:spcPts val="0"/>
              </a:spcAft>
              <a:buClr>
                <a:schemeClr val="dk1"/>
              </a:buClr>
              <a:buSzPts val="1100"/>
              <a:buFont typeface="Arial"/>
              <a:buNone/>
            </a:pPr>
            <a:r>
              <a:rPr lang="en"/>
              <a:t>excluding your stakeholders from scenario identification is a dangerous decision. the ones your stakeholders provide and the priorities they place on each may surprise you, revealing aspects of the system of which you were unaware or whose importance you hadn’t realized. Make sure that stakeholders are asked to identify candidate scenarios for your system and that they have a say (as a group) in their prioritization.</a:t>
            </a:r>
            <a:endParaRPr/>
          </a:p>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3fff9ba0e4_0_2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fff9ba0e4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(such as security, performance, availability, and evolution)</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3fff9ba0e4_0_2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fff9ba0e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3fdf72877c_0_3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fdf72877c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a:t>
            </a:r>
            <a:r>
              <a:rPr lang="en"/>
              <a:t>It can also help reveal omissions and errors in the requirements and is useful when it comes to testing the system. We defined two classes of scenarios: functional scenarios, which are nearly</a:t>
            </a:r>
            <a:endParaRPr/>
          </a:p>
          <a:p>
            <a:pPr indent="0" lvl="0" marL="0" rtl="0" algn="l">
              <a:spcBef>
                <a:spcPts val="0"/>
              </a:spcBef>
              <a:spcAft>
                <a:spcPts val="0"/>
              </a:spcAft>
              <a:buClr>
                <a:schemeClr val="dk1"/>
              </a:buClr>
              <a:buSzPts val="1100"/>
              <a:buFont typeface="Arial"/>
              <a:buNone/>
            </a:pPr>
            <a:r>
              <a:rPr lang="en"/>
              <a:t>always defined in terms of a sequence of external events the system must respond to in a particular way; and system quality scenarios, which are defined in terms of how the system should react to a change in its environment, as a</a:t>
            </a:r>
            <a:endParaRPr/>
          </a:p>
          <a:p>
            <a:pPr indent="0" lvl="0" marL="0" rtl="0" algn="l">
              <a:spcBef>
                <a:spcPts val="0"/>
              </a:spcBef>
              <a:spcAft>
                <a:spcPts val="0"/>
              </a:spcAft>
              <a:buNone/>
            </a:pPr>
            <a:r>
              <a:rPr lang="en"/>
              <a:t>consequence of one of the quality properties it is meant to exhibit. (4)</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7ab4e1e9c_1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7ab4e1e9c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4222a85a8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4222a85a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fff9ba0e4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fff9ba0e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divide the scenarios for a system into two groups: those concerned with what the system does and those concerned with how it does it. In other words, just as with requirements, scenarios can be divided into functional scenarios and quality scenarios. </a:t>
            </a:r>
            <a:endParaRPr/>
          </a:p>
          <a:p>
            <a:pPr indent="0" lvl="0" marL="0" rtl="0" algn="l">
              <a:spcBef>
                <a:spcPts val="0"/>
              </a:spcBef>
              <a:spcAft>
                <a:spcPts val="0"/>
              </a:spcAft>
              <a:buClr>
                <a:schemeClr val="dk1"/>
              </a:buClr>
              <a:buSzPts val="1100"/>
              <a:buFont typeface="Arial"/>
              <a:buNone/>
            </a:pPr>
            <a:r>
              <a:rPr lang="en"/>
              <a:t>Functional scenarios are defined in terms of a sequence of external events (normally derived from a system use case) to which the system must respond in a particular way. Examples include users initiating</a:t>
            </a:r>
            <a:endParaRPr/>
          </a:p>
          <a:p>
            <a:pPr indent="0" lvl="0" marL="0" rtl="0" algn="l">
              <a:spcBef>
                <a:spcPts val="0"/>
              </a:spcBef>
              <a:spcAft>
                <a:spcPts val="0"/>
              </a:spcAft>
              <a:buNone/>
            </a:pPr>
            <a:r>
              <a:rPr lang="en"/>
              <a:t>transactions, data arriving at external interfaces, temporal events (such as the end of the day) occurring, and so on.</a:t>
            </a:r>
            <a:endParaRPr/>
          </a:p>
          <a:p>
            <a:pPr indent="0" lvl="0" marL="0" rtl="0" algn="l">
              <a:spcBef>
                <a:spcPts val="0"/>
              </a:spcBef>
              <a:spcAft>
                <a:spcPts val="0"/>
              </a:spcAft>
              <a:buNone/>
            </a:pPr>
            <a:r>
              <a:rPr lang="en"/>
              <a:t>The new wrinkle that we don’t tend to see in use cases or user stories are system quality scenarios. In contrast, system quality scenarios are defined in terms of how the system should react to a change in its environment in order to exhibit one or more quality properties. How does the system handle events that would impact security, performance, availability, and evolution? Examples of system quality scenarios include the ability of the system to be modified to provide a new function, to cope with a particular type of peak load, to protect critical information even under a denial of service attack, and so 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fff9ba0e4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fff9ba0e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use scenarios in a number of ways within the architecture definition process.</a:t>
            </a:r>
            <a:endParaRPr/>
          </a:p>
          <a:p>
            <a:pPr indent="0" lvl="0" marL="0" rtl="0" algn="l">
              <a:spcBef>
                <a:spcPts val="0"/>
              </a:spcBef>
              <a:spcAft>
                <a:spcPts val="0"/>
              </a:spcAft>
              <a:buNone/>
            </a:pPr>
            <a:r>
              <a:rPr lang="en"/>
              <a:t>(1) </a:t>
            </a:r>
            <a:r>
              <a:rPr lang="en"/>
              <a:t>Scenarios can provide part of this input and keep the process grounded in reality by challenging you to design solutions to specific problems the scenarios pose. it is common for scope and requirements to be ill defined in the early stages of development, and scenarios (2) Considering how the system behaves in one scenario often leads stakeholders to realize that another situation they hadn’t previously considered was omitted from the requirements analysis.</a:t>
            </a:r>
            <a:endParaRPr/>
          </a:p>
          <a:p>
            <a:pPr indent="0" lvl="0" marL="0" rtl="0" algn="l">
              <a:spcBef>
                <a:spcPts val="0"/>
              </a:spcBef>
              <a:spcAft>
                <a:spcPts val="0"/>
              </a:spcAft>
              <a:buNone/>
            </a:pPr>
            <a:r>
              <a:rPr lang="en"/>
              <a:t>(3) Scenarios are a primary input into almost any process of architectural evaluation, which can range from simple credibility checks to heavyweight reviews using a formal process like the Architecture Tradeoff Analysis Method (ATAM). Scenarios force you to consider how well the system can respond to a specific situation, (4-5)</a:t>
            </a:r>
            <a:endParaRPr/>
          </a:p>
          <a:p>
            <a:pPr indent="0" lvl="0" marL="0" rtl="0" algn="l">
              <a:spcBef>
                <a:spcPts val="0"/>
              </a:spcBef>
              <a:spcAft>
                <a:spcPts val="0"/>
              </a:spcAft>
              <a:buNone/>
            </a:pPr>
            <a:r>
              <a:rPr lang="en"/>
              <a:t>(6) Scenarios are (7). Discussion of a scenario, and how the system will respond to the situation described in it, is a very useful vehicle for communicating with stakeholders and is often much more effective than using traditional design documentation, particularly for less technical stakeholders. Indeed, for nontechnical stakeholders, scenarios may be the only way to communicate the implications of the proposed architecture in a way that they really understand.</a:t>
            </a:r>
            <a:endParaRPr/>
          </a:p>
          <a:p>
            <a:pPr indent="0" lvl="0" marL="0" rtl="0" algn="l">
              <a:spcBef>
                <a:spcPts val="0"/>
              </a:spcBef>
              <a:spcAft>
                <a:spcPts val="0"/>
              </a:spcAft>
              <a:buNone/>
            </a:pPr>
            <a:r>
              <a:rPr lang="en"/>
              <a:t>(8) Scenarios help highlight the things that are important to your stakeholders, providing a useful guide for where to focus testing activity. After identifying your scenarios, use them to plan the sort of testing you will require, and make sure that the system’s testers have a copy of the scenarios as a basis for their initial test plans.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fff9ba0e4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fff9ba0e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the thought of as (1). Most (2). They are (3) - by which I mean encompassing shall statements like (4). How do you walk through that? Instead, they are more purpose-build (5)</a:t>
            </a:r>
            <a:endParaRPr/>
          </a:p>
          <a:p>
            <a:pPr indent="0" lvl="0" marL="0" rtl="0" algn="l">
              <a:spcBef>
                <a:spcPts val="0"/>
              </a:spcBef>
              <a:spcAft>
                <a:spcPts val="0"/>
              </a:spcAft>
              <a:buNone/>
            </a:pPr>
            <a:r>
              <a:rPr lang="en"/>
              <a:t>(6). You have to foresee certain events, but the thing is - you eventually need to flesh this out anyways - it just might be in development, where you lack control over how it is handled. (7)</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fd14ce106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fd14ce10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is - there are a lot of different answers to this question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rtl="0" algn="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t>Identifying and Using Scenarios</a:t>
            </a:r>
            <a:endParaRPr sz="56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742 - Lecture 7 - 09/2</a:t>
            </a:r>
            <a:r>
              <a:rPr lang="en"/>
              <a:t>5/2018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Functional Scenario Format</a:t>
            </a:r>
            <a:endParaRPr/>
          </a:p>
        </p:txBody>
      </p:sp>
      <p:sp>
        <p:nvSpPr>
          <p:cNvPr id="114" name="Google Shape;114;p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Overview</a:t>
            </a:r>
            <a:endParaRPr/>
          </a:p>
          <a:p>
            <a:pPr indent="-381000" lvl="1" marL="914400" rtl="0" algn="l">
              <a:spcBef>
                <a:spcPts val="0"/>
              </a:spcBef>
              <a:spcAft>
                <a:spcPts val="0"/>
              </a:spcAft>
              <a:buSzPts val="2400"/>
              <a:buChar char="○"/>
            </a:pPr>
            <a:r>
              <a:rPr lang="en"/>
              <a:t>B</a:t>
            </a:r>
            <a:r>
              <a:rPr lang="en"/>
              <a:t>rief description of what the scenario illustrates.</a:t>
            </a:r>
            <a:endParaRPr/>
          </a:p>
          <a:p>
            <a:pPr indent="-419100" lvl="0" marL="457200" rtl="0" algn="l">
              <a:spcBef>
                <a:spcPts val="0"/>
              </a:spcBef>
              <a:spcAft>
                <a:spcPts val="0"/>
              </a:spcAft>
              <a:buSzPts val="3000"/>
              <a:buChar char="●"/>
            </a:pPr>
            <a:r>
              <a:rPr lang="en"/>
              <a:t>System State</a:t>
            </a:r>
            <a:endParaRPr/>
          </a:p>
          <a:p>
            <a:pPr indent="-381000" lvl="1" marL="914400" rtl="0" algn="l">
              <a:spcBef>
                <a:spcPts val="0"/>
              </a:spcBef>
              <a:spcAft>
                <a:spcPts val="0"/>
              </a:spcAft>
              <a:buSzPts val="2400"/>
              <a:buChar char="○"/>
            </a:pPr>
            <a:r>
              <a:rPr lang="en"/>
              <a:t>State of system before the scenario starts.</a:t>
            </a:r>
            <a:endParaRPr/>
          </a:p>
          <a:p>
            <a:pPr indent="-419100" lvl="0" marL="457200" rtl="0" algn="l">
              <a:spcBef>
                <a:spcPts val="0"/>
              </a:spcBef>
              <a:spcAft>
                <a:spcPts val="0"/>
              </a:spcAft>
              <a:buSzPts val="3000"/>
              <a:buChar char="●"/>
            </a:pPr>
            <a:r>
              <a:rPr lang="en"/>
              <a:t>System Environment</a:t>
            </a:r>
            <a:endParaRPr/>
          </a:p>
          <a:p>
            <a:pPr indent="-381000" lvl="1" marL="914400" rtl="0" algn="l">
              <a:spcBef>
                <a:spcPts val="0"/>
              </a:spcBef>
              <a:spcAft>
                <a:spcPts val="0"/>
              </a:spcAft>
              <a:buSzPts val="2400"/>
              <a:buChar char="○"/>
            </a:pPr>
            <a:r>
              <a:rPr lang="en"/>
              <a:t>S</a:t>
            </a:r>
            <a:r>
              <a:rPr lang="en"/>
              <a:t>ignificant observations about the environment that the system is running in.</a:t>
            </a:r>
            <a:endParaRPr/>
          </a:p>
          <a:p>
            <a:pPr indent="-419100" lvl="0" marL="457200" rtl="0" algn="l">
              <a:spcBef>
                <a:spcPts val="0"/>
              </a:spcBef>
              <a:spcAft>
                <a:spcPts val="0"/>
              </a:spcAft>
              <a:buSzPts val="3000"/>
              <a:buChar char="●"/>
            </a:pPr>
            <a:r>
              <a:rPr lang="en"/>
              <a:t>External Stimulus</a:t>
            </a:r>
            <a:endParaRPr/>
          </a:p>
          <a:p>
            <a:pPr indent="-381000" lvl="1" marL="914400" rtl="0" algn="l">
              <a:spcBef>
                <a:spcPts val="0"/>
              </a:spcBef>
              <a:spcAft>
                <a:spcPts val="0"/>
              </a:spcAft>
              <a:buSzPts val="2400"/>
              <a:buChar char="○"/>
            </a:pPr>
            <a:r>
              <a:rPr lang="en"/>
              <a:t>The event that sets off the scenario.</a:t>
            </a:r>
            <a:endParaRPr/>
          </a:p>
          <a:p>
            <a:pPr indent="-419100" lvl="0" marL="457200" rtl="0" algn="l">
              <a:spcBef>
                <a:spcPts val="0"/>
              </a:spcBef>
              <a:spcAft>
                <a:spcPts val="0"/>
              </a:spcAft>
              <a:buSzPts val="3000"/>
              <a:buChar char="●"/>
            </a:pPr>
            <a:r>
              <a:rPr lang="en"/>
              <a:t>Required System Response</a:t>
            </a:r>
            <a:endParaRPr/>
          </a:p>
          <a:p>
            <a:pPr indent="-381000" lvl="1" marL="914400" rtl="0" algn="l">
              <a:spcBef>
                <a:spcPts val="0"/>
              </a:spcBef>
              <a:spcAft>
                <a:spcPts val="0"/>
              </a:spcAft>
              <a:buSzPts val="2400"/>
              <a:buChar char="○"/>
            </a:pPr>
            <a:r>
              <a:rPr lang="en"/>
              <a:t>How should the system respond?</a:t>
            </a:r>
            <a:endParaRPr/>
          </a:p>
        </p:txBody>
      </p:sp>
      <p:sp>
        <p:nvSpPr>
          <p:cNvPr id="115" name="Google Shape;115;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Functional Scenario Format</a:t>
            </a:r>
            <a:endParaRPr/>
          </a:p>
        </p:txBody>
      </p:sp>
      <p:sp>
        <p:nvSpPr>
          <p:cNvPr id="121" name="Google Shape;121;p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External stimulus should describe both the </a:t>
            </a:r>
            <a:r>
              <a:rPr b="1" lang="en"/>
              <a:t>actor</a:t>
            </a:r>
            <a:r>
              <a:rPr lang="en"/>
              <a:t> making a request and </a:t>
            </a:r>
            <a:r>
              <a:rPr b="1" lang="en"/>
              <a:t>action</a:t>
            </a:r>
            <a:r>
              <a:rPr lang="en"/>
              <a:t>.</a:t>
            </a:r>
            <a:endParaRPr/>
          </a:p>
          <a:p>
            <a:pPr indent="-381000" lvl="1" marL="914400" rtl="0" algn="l">
              <a:spcBef>
                <a:spcPts val="0"/>
              </a:spcBef>
              <a:spcAft>
                <a:spcPts val="0"/>
              </a:spcAft>
              <a:buSzPts val="2400"/>
              <a:buChar char="○"/>
            </a:pPr>
            <a:r>
              <a:rPr lang="en"/>
              <a:t>Actor: </a:t>
            </a:r>
            <a:r>
              <a:rPr lang="en"/>
              <a:t>the user, environmental stimulus such as a failure or timer, or external system.</a:t>
            </a:r>
            <a:endParaRPr/>
          </a:p>
          <a:p>
            <a:pPr indent="-381000" lvl="1" marL="914400" rtl="0" algn="l">
              <a:spcBef>
                <a:spcPts val="0"/>
              </a:spcBef>
              <a:spcAft>
                <a:spcPts val="0"/>
              </a:spcAft>
              <a:buSzPts val="2400"/>
              <a:buChar char="○"/>
            </a:pPr>
            <a:r>
              <a:rPr lang="en"/>
              <a:t>Action: the request, event, or activity.</a:t>
            </a:r>
            <a:endParaRPr/>
          </a:p>
          <a:p>
            <a:pPr indent="-419100" lvl="0" marL="457200" rtl="0" algn="l">
              <a:spcBef>
                <a:spcPts val="0"/>
              </a:spcBef>
              <a:spcAft>
                <a:spcPts val="0"/>
              </a:spcAft>
              <a:buSzPts val="3000"/>
              <a:buChar char="●"/>
            </a:pPr>
            <a:r>
              <a:rPr lang="en"/>
              <a:t>Required system response should describe both how the system responds and a </a:t>
            </a:r>
            <a:r>
              <a:rPr b="1" lang="en"/>
              <a:t>response measure</a:t>
            </a:r>
            <a:r>
              <a:rPr lang="en"/>
              <a:t>.</a:t>
            </a:r>
            <a:endParaRPr/>
          </a:p>
          <a:p>
            <a:pPr indent="-381000" lvl="1" marL="914400" rtl="0" algn="l">
              <a:spcBef>
                <a:spcPts val="0"/>
              </a:spcBef>
              <a:spcAft>
                <a:spcPts val="0"/>
              </a:spcAft>
              <a:buSzPts val="2400"/>
              <a:buChar char="○"/>
            </a:pPr>
            <a:r>
              <a:rPr lang="en"/>
              <a:t>S</a:t>
            </a:r>
            <a:r>
              <a:rPr lang="en"/>
              <a:t>uccess or failure criterion for the response.</a:t>
            </a:r>
            <a:endParaRPr/>
          </a:p>
        </p:txBody>
      </p:sp>
      <p:sp>
        <p:nvSpPr>
          <p:cNvPr id="122" name="Google Shape;122;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Statistics Processing</a:t>
            </a:r>
            <a:endParaRPr/>
          </a:p>
        </p:txBody>
      </p:sp>
      <p:sp>
        <p:nvSpPr>
          <p:cNvPr id="128" name="Google Shape;128;p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Raw data is loaded into a database.</a:t>
            </a:r>
            <a:endParaRPr/>
          </a:p>
          <a:p>
            <a:pPr indent="-419100" lvl="0" marL="457200" marR="0" rtl="0" algn="l">
              <a:lnSpc>
                <a:spcPct val="100000"/>
              </a:lnSpc>
              <a:spcBef>
                <a:spcPts val="0"/>
              </a:spcBef>
              <a:spcAft>
                <a:spcPts val="0"/>
              </a:spcAft>
              <a:buSzPts val="3000"/>
              <a:buChar char="●"/>
            </a:pPr>
            <a:r>
              <a:rPr lang="en"/>
              <a:t>Derived statistics are calculated automatically based on the data.</a:t>
            </a:r>
            <a:endParaRPr/>
          </a:p>
          <a:p>
            <a:pPr indent="-419100" lvl="0" marL="457200" marR="0" rtl="0" algn="l">
              <a:lnSpc>
                <a:spcPct val="100000"/>
              </a:lnSpc>
              <a:spcBef>
                <a:spcPts val="0"/>
              </a:spcBef>
              <a:spcAft>
                <a:spcPts val="0"/>
              </a:spcAft>
              <a:buSzPts val="3000"/>
              <a:buChar char="●"/>
            </a:pPr>
            <a:r>
              <a:rPr lang="en"/>
              <a:t>Statisticians view the data and make reports.</a:t>
            </a:r>
            <a:endParaRPr/>
          </a:p>
          <a:p>
            <a:pPr indent="-419100" lvl="0" marL="457200" marR="0" rtl="0" algn="l">
              <a:lnSpc>
                <a:spcPct val="100000"/>
              </a:lnSpc>
              <a:spcBef>
                <a:spcPts val="0"/>
              </a:spcBef>
              <a:spcAft>
                <a:spcPts val="0"/>
              </a:spcAft>
              <a:buSzPts val="3000"/>
              <a:buChar char="●"/>
            </a:pPr>
            <a:r>
              <a:rPr lang="en"/>
              <a:t>Clients access statistics and make deductions that are checked manually.</a:t>
            </a:r>
            <a:endParaRPr/>
          </a:p>
        </p:txBody>
      </p:sp>
      <p:sp>
        <p:nvSpPr>
          <p:cNvPr id="129" name="Google Shape;129;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Functional View</a:t>
            </a:r>
            <a:endParaRPr/>
          </a:p>
        </p:txBody>
      </p:sp>
      <p:sp>
        <p:nvSpPr>
          <p:cNvPr id="135" name="Google Shape;135;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6" name="Google Shape;136;p21"/>
          <p:cNvPicPr preferRelativeResize="0"/>
          <p:nvPr/>
        </p:nvPicPr>
        <p:blipFill>
          <a:blip r:embed="rId3">
            <a:alphaModFix/>
          </a:blip>
          <a:stretch>
            <a:fillRect/>
          </a:stretch>
        </p:blipFill>
        <p:spPr>
          <a:xfrm>
            <a:off x="457200" y="1816075"/>
            <a:ext cx="8151526" cy="4364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Functional Scenario</a:t>
            </a:r>
            <a:endParaRPr/>
          </a:p>
        </p:txBody>
      </p:sp>
      <p:sp>
        <p:nvSpPr>
          <p:cNvPr id="142" name="Google Shape;142;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Incremental Statistics Update</a:t>
            </a:r>
            <a:endParaRPr b="1" sz="2400"/>
          </a:p>
          <a:p>
            <a:pPr indent="-342900" lvl="0" marL="457200" rtl="0" algn="l">
              <a:spcBef>
                <a:spcPts val="600"/>
              </a:spcBef>
              <a:spcAft>
                <a:spcPts val="0"/>
              </a:spcAft>
              <a:buSzPts val="1800"/>
              <a:buChar char="●"/>
            </a:pPr>
            <a:r>
              <a:rPr b="1" lang="en" sz="1800"/>
              <a:t>Overview:</a:t>
            </a:r>
            <a:r>
              <a:rPr lang="en" sz="1800"/>
              <a:t> How the system deals with a change to the existing base data.</a:t>
            </a:r>
            <a:endParaRPr sz="1800"/>
          </a:p>
          <a:p>
            <a:pPr indent="-342900" lvl="0" marL="457200" rtl="0" algn="l">
              <a:spcBef>
                <a:spcPts val="0"/>
              </a:spcBef>
              <a:spcAft>
                <a:spcPts val="0"/>
              </a:spcAft>
              <a:buSzPts val="1800"/>
              <a:buChar char="●"/>
            </a:pPr>
            <a:r>
              <a:rPr b="1" lang="en" sz="1800"/>
              <a:t>System State:</a:t>
            </a:r>
            <a:r>
              <a:rPr lang="en" sz="1800"/>
              <a:t> Summary statistics already exist for the sales quarter that the incremental statistics refer to. The system’s databases have enough space to cope with the processing required for this update.</a:t>
            </a:r>
            <a:endParaRPr sz="1800"/>
          </a:p>
          <a:p>
            <a:pPr indent="-342900" lvl="0" marL="457200" rtl="0" algn="l">
              <a:spcBef>
                <a:spcPts val="0"/>
              </a:spcBef>
              <a:spcAft>
                <a:spcPts val="0"/>
              </a:spcAft>
              <a:buSzPts val="1800"/>
              <a:buChar char="●"/>
            </a:pPr>
            <a:r>
              <a:rPr b="1" lang="en" sz="1800"/>
              <a:t>System Environment:</a:t>
            </a:r>
            <a:r>
              <a:rPr lang="en" sz="1800"/>
              <a:t> The deployment environment is operating normally, without problems.</a:t>
            </a:r>
            <a:endParaRPr sz="1800"/>
          </a:p>
          <a:p>
            <a:pPr indent="-342900" lvl="0" marL="457200" rtl="0" algn="l">
              <a:spcBef>
                <a:spcPts val="0"/>
              </a:spcBef>
              <a:spcAft>
                <a:spcPts val="0"/>
              </a:spcAft>
              <a:buSzPts val="1800"/>
              <a:buChar char="●"/>
            </a:pPr>
            <a:r>
              <a:rPr b="1" lang="en" sz="1800"/>
              <a:t>External Stimulus: </a:t>
            </a:r>
            <a:r>
              <a:rPr lang="en" sz="1800"/>
              <a:t>Update to sales transactions for the previous quarter arrives via the Bulk Data Load external interface.</a:t>
            </a:r>
            <a:endParaRPr sz="1800"/>
          </a:p>
          <a:p>
            <a:pPr indent="-342900" lvl="0" marL="457200" rtl="0" algn="l">
              <a:spcBef>
                <a:spcPts val="0"/>
              </a:spcBef>
              <a:spcAft>
                <a:spcPts val="0"/>
              </a:spcAft>
              <a:buSzPts val="1800"/>
              <a:buChar char="●"/>
            </a:pPr>
            <a:r>
              <a:rPr b="1" lang="en" sz="1800"/>
              <a:t>Required System Response:</a:t>
            </a:r>
            <a:r>
              <a:rPr lang="en" sz="1800"/>
              <a:t> The incoming data should automatically trigger background statistical processing to update the summary statistics for the affected quarter to reflect the updated sales transaction data. The old summary statistics should stay available until the new ones are ready.</a:t>
            </a:r>
            <a:endParaRPr sz="1800"/>
          </a:p>
        </p:txBody>
      </p:sp>
      <p:sp>
        <p:nvSpPr>
          <p:cNvPr id="143" name="Google Shape;143;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Quality</a:t>
            </a:r>
            <a:r>
              <a:rPr b="1" lang="en" sz="4800">
                <a:solidFill>
                  <a:srgbClr val="FFFFFF"/>
                </a:solidFill>
              </a:rPr>
              <a:t> Scenarios</a:t>
            </a:r>
            <a:endParaRPr b="1" sz="4800">
              <a:solidFill>
                <a:srgbClr val="FFFFFF"/>
              </a:solidFill>
            </a:endParaRPr>
          </a:p>
        </p:txBody>
      </p:sp>
      <p:sp>
        <p:nvSpPr>
          <p:cNvPr id="149" name="Google Shape;149;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Quality Scenario Format</a:t>
            </a:r>
            <a:endParaRPr/>
          </a:p>
        </p:txBody>
      </p:sp>
      <p:sp>
        <p:nvSpPr>
          <p:cNvPr id="155" name="Google Shape;155;p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Overview</a:t>
            </a:r>
            <a:endParaRPr sz="2400"/>
          </a:p>
          <a:p>
            <a:pPr indent="-355600" lvl="1" marL="914400" rtl="0" algn="l">
              <a:spcBef>
                <a:spcPts val="0"/>
              </a:spcBef>
              <a:spcAft>
                <a:spcPts val="0"/>
              </a:spcAft>
              <a:buSzPts val="2000"/>
              <a:buChar char="○"/>
            </a:pPr>
            <a:r>
              <a:rPr lang="en" sz="2000"/>
              <a:t>Brief description of what the scenario illustrates.</a:t>
            </a:r>
            <a:endParaRPr sz="2000"/>
          </a:p>
          <a:p>
            <a:pPr indent="-381000" lvl="0" marL="457200" rtl="0" algn="l">
              <a:spcBef>
                <a:spcPts val="0"/>
              </a:spcBef>
              <a:spcAft>
                <a:spcPts val="0"/>
              </a:spcAft>
              <a:buSzPts val="2400"/>
              <a:buChar char="●"/>
            </a:pPr>
            <a:r>
              <a:rPr lang="en" sz="2400"/>
              <a:t>System State</a:t>
            </a:r>
            <a:endParaRPr sz="2400"/>
          </a:p>
          <a:p>
            <a:pPr indent="-355600" lvl="1" marL="914400" rtl="0" algn="l">
              <a:spcBef>
                <a:spcPts val="0"/>
              </a:spcBef>
              <a:spcAft>
                <a:spcPts val="0"/>
              </a:spcAft>
              <a:buSzPts val="2000"/>
              <a:buChar char="○"/>
            </a:pPr>
            <a:r>
              <a:rPr lang="en" sz="2000"/>
              <a:t>Aspects of the state that affect quality </a:t>
            </a:r>
            <a:endParaRPr sz="2000"/>
          </a:p>
          <a:p>
            <a:pPr indent="-355600" lvl="1" marL="914400" rtl="0" algn="l">
              <a:spcBef>
                <a:spcPts val="0"/>
              </a:spcBef>
              <a:spcAft>
                <a:spcPts val="0"/>
              </a:spcAft>
              <a:buSzPts val="2000"/>
              <a:buChar char="○"/>
            </a:pPr>
            <a:r>
              <a:rPr lang="en" sz="2000"/>
              <a:t>(i.e., information stored in the system)</a:t>
            </a:r>
            <a:endParaRPr sz="2000"/>
          </a:p>
          <a:p>
            <a:pPr indent="-381000" lvl="0" marL="457200" rtl="0" algn="l">
              <a:spcBef>
                <a:spcPts val="0"/>
              </a:spcBef>
              <a:spcAft>
                <a:spcPts val="0"/>
              </a:spcAft>
              <a:buSzPts val="2400"/>
              <a:buChar char="●"/>
            </a:pPr>
            <a:r>
              <a:rPr lang="en" sz="2400"/>
              <a:t>System Environment</a:t>
            </a:r>
            <a:endParaRPr sz="2400"/>
          </a:p>
          <a:p>
            <a:pPr indent="-355600" lvl="1" marL="914400" rtl="0" algn="l">
              <a:spcBef>
                <a:spcPts val="0"/>
              </a:spcBef>
              <a:spcAft>
                <a:spcPts val="0"/>
              </a:spcAft>
              <a:buSzPts val="2000"/>
              <a:buChar char="○"/>
            </a:pPr>
            <a:r>
              <a:rPr lang="en" sz="2000"/>
              <a:t>Significant observations about the environment that the system is running in.</a:t>
            </a:r>
            <a:endParaRPr sz="2000"/>
          </a:p>
          <a:p>
            <a:pPr indent="-381000" lvl="0" marL="457200" rtl="0" algn="l">
              <a:spcBef>
                <a:spcPts val="0"/>
              </a:spcBef>
              <a:spcAft>
                <a:spcPts val="0"/>
              </a:spcAft>
              <a:buSzPts val="2400"/>
              <a:buChar char="●"/>
            </a:pPr>
            <a:r>
              <a:rPr lang="en" sz="2400"/>
              <a:t>External Stimulus</a:t>
            </a:r>
            <a:endParaRPr sz="2400"/>
          </a:p>
          <a:p>
            <a:pPr indent="-355600" lvl="1" marL="914400" rtl="0" algn="l">
              <a:spcBef>
                <a:spcPts val="0"/>
              </a:spcBef>
              <a:spcAft>
                <a:spcPts val="0"/>
              </a:spcAft>
              <a:buSzPts val="2000"/>
              <a:buChar char="○"/>
            </a:pPr>
            <a:r>
              <a:rPr lang="en" sz="2000"/>
              <a:t>Environmental factors that initiate the scenario.</a:t>
            </a:r>
            <a:endParaRPr sz="2000"/>
          </a:p>
          <a:p>
            <a:pPr indent="-355600" lvl="1" marL="914400" rtl="0" algn="l">
              <a:spcBef>
                <a:spcPts val="0"/>
              </a:spcBef>
              <a:spcAft>
                <a:spcPts val="0"/>
              </a:spcAft>
              <a:buSzPts val="2000"/>
              <a:buChar char="○"/>
            </a:pPr>
            <a:r>
              <a:rPr lang="en" sz="2000"/>
              <a:t>(i.e., infrastructure changes or failures, security attacks, etc.)</a:t>
            </a:r>
            <a:endParaRPr sz="2000"/>
          </a:p>
          <a:p>
            <a:pPr indent="-381000" lvl="0" marL="457200" rtl="0" algn="l">
              <a:spcBef>
                <a:spcPts val="0"/>
              </a:spcBef>
              <a:spcAft>
                <a:spcPts val="0"/>
              </a:spcAft>
              <a:buSzPts val="2400"/>
              <a:buChar char="●"/>
            </a:pPr>
            <a:r>
              <a:rPr lang="en" sz="2400"/>
              <a:t>Required System Response</a:t>
            </a:r>
            <a:endParaRPr sz="2400"/>
          </a:p>
          <a:p>
            <a:pPr indent="-355600" lvl="1" marL="914400" rtl="0" algn="l">
              <a:spcBef>
                <a:spcPts val="0"/>
              </a:spcBef>
              <a:spcAft>
                <a:spcPts val="0"/>
              </a:spcAft>
              <a:buSzPts val="2000"/>
              <a:buChar char="○"/>
            </a:pPr>
            <a:r>
              <a:rPr lang="en" sz="2000"/>
              <a:t>How should it respond (from a quantifiable point of view)?</a:t>
            </a:r>
            <a:endParaRPr sz="2000"/>
          </a:p>
          <a:p>
            <a:pPr indent="-355600" lvl="1" marL="914400" rtl="0" algn="l">
              <a:spcBef>
                <a:spcPts val="0"/>
              </a:spcBef>
              <a:spcAft>
                <a:spcPts val="0"/>
              </a:spcAft>
              <a:buSzPts val="2000"/>
              <a:buChar char="○"/>
            </a:pPr>
            <a:r>
              <a:rPr lang="en" sz="2000"/>
              <a:t>(i.e., how should it handle a defined increase in requests)?</a:t>
            </a:r>
            <a:endParaRPr sz="2000"/>
          </a:p>
        </p:txBody>
      </p:sp>
      <p:sp>
        <p:nvSpPr>
          <p:cNvPr id="156" name="Google Shape;156;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Examples - Statistics Processing</a:t>
            </a:r>
            <a:endParaRPr/>
          </a:p>
        </p:txBody>
      </p:sp>
      <p:sp>
        <p:nvSpPr>
          <p:cNvPr id="162" name="Google Shape;162;p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Failure in Summary Database Instance</a:t>
            </a:r>
            <a:endParaRPr sz="2400"/>
          </a:p>
          <a:p>
            <a:pPr indent="-368300" lvl="0" marL="457200" rtl="0" algn="l">
              <a:spcBef>
                <a:spcPts val="600"/>
              </a:spcBef>
              <a:spcAft>
                <a:spcPts val="0"/>
              </a:spcAft>
              <a:buSzPts val="2200"/>
              <a:buChar char="●"/>
            </a:pPr>
            <a:r>
              <a:rPr b="1" lang="en" sz="2200"/>
              <a:t>Overview:</a:t>
            </a:r>
            <a:r>
              <a:rPr lang="en" sz="2200"/>
              <a:t> </a:t>
            </a:r>
            <a:r>
              <a:rPr lang="en" sz="2200"/>
              <a:t>How system behaves when database writes fail.</a:t>
            </a:r>
            <a:endParaRPr sz="2200"/>
          </a:p>
          <a:p>
            <a:pPr indent="-368300" lvl="0" marL="457200" rtl="0" algn="l">
              <a:spcBef>
                <a:spcPts val="0"/>
              </a:spcBef>
              <a:spcAft>
                <a:spcPts val="0"/>
              </a:spcAft>
              <a:buSzPts val="2200"/>
              <a:buChar char="●"/>
            </a:pPr>
            <a:r>
              <a:rPr b="1" lang="en" sz="2200"/>
              <a:t>System state:</a:t>
            </a:r>
            <a:r>
              <a:rPr lang="en" sz="2200"/>
              <a:t> N/A</a:t>
            </a:r>
            <a:endParaRPr sz="2200"/>
          </a:p>
          <a:p>
            <a:pPr indent="-368300" lvl="0" marL="457200" rtl="0" algn="l">
              <a:spcBef>
                <a:spcPts val="0"/>
              </a:spcBef>
              <a:spcAft>
                <a:spcPts val="0"/>
              </a:spcAft>
              <a:buSzPts val="2200"/>
              <a:buChar char="●"/>
            </a:pPr>
            <a:r>
              <a:rPr b="1" lang="en" sz="2200"/>
              <a:t>System environment: </a:t>
            </a:r>
            <a:r>
              <a:rPr lang="en" sz="2200"/>
              <a:t>The deployment environment is working correctly.</a:t>
            </a:r>
            <a:endParaRPr sz="2200"/>
          </a:p>
          <a:p>
            <a:pPr indent="-368300" lvl="0" marL="457200" rtl="0" algn="l">
              <a:spcBef>
                <a:spcPts val="0"/>
              </a:spcBef>
              <a:spcAft>
                <a:spcPts val="0"/>
              </a:spcAft>
              <a:buSzPts val="2200"/>
              <a:buChar char="●"/>
            </a:pPr>
            <a:r>
              <a:rPr b="1" lang="en" sz="2200"/>
              <a:t>External Stimulus: </a:t>
            </a:r>
            <a:r>
              <a:rPr lang="en" sz="2200"/>
              <a:t>While writing summary statistics to the database, the system receives an exception indicating that the write failed (e.g., the database is full).</a:t>
            </a:r>
            <a:endParaRPr sz="2200"/>
          </a:p>
          <a:p>
            <a:pPr indent="-368300" lvl="0" marL="457200" rtl="0" algn="l">
              <a:spcBef>
                <a:spcPts val="0"/>
              </a:spcBef>
              <a:spcAft>
                <a:spcPts val="0"/>
              </a:spcAft>
              <a:buSzPts val="2200"/>
              <a:buChar char="●"/>
            </a:pPr>
            <a:r>
              <a:rPr b="1" lang="en" sz="2200"/>
              <a:t>Required system behavior: </a:t>
            </a:r>
            <a:r>
              <a:rPr lang="en" sz="2200"/>
              <a:t>The system should immediately stop processing the statistics set it is working on and leave any work in progress behind. The system should log a fatal message to the operational console monitoring system and shut down.</a:t>
            </a:r>
            <a:endParaRPr sz="2200"/>
          </a:p>
        </p:txBody>
      </p:sp>
      <p:sp>
        <p:nvSpPr>
          <p:cNvPr id="163" name="Google Shape;163;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Examples - Statistics Processing</a:t>
            </a:r>
            <a:endParaRPr/>
          </a:p>
        </p:txBody>
      </p:sp>
      <p:sp>
        <p:nvSpPr>
          <p:cNvPr id="169" name="Google Shape;169;p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Daily Data Update Increases in Size</a:t>
            </a:r>
            <a:endParaRPr sz="2400"/>
          </a:p>
          <a:p>
            <a:pPr indent="-342900" lvl="0" marL="457200" rtl="0" algn="l">
              <a:spcBef>
                <a:spcPts val="600"/>
              </a:spcBef>
              <a:spcAft>
                <a:spcPts val="0"/>
              </a:spcAft>
              <a:buSzPts val="1800"/>
              <a:buChar char="●"/>
            </a:pPr>
            <a:r>
              <a:rPr b="1" lang="en" sz="1800"/>
              <a:t>Overview:</a:t>
            </a:r>
            <a:r>
              <a:rPr lang="en" sz="1800"/>
              <a:t> How the system’s end-of-day processing behaves when regular data volumes are suddenly greatly exceeded.</a:t>
            </a:r>
            <a:endParaRPr sz="1800"/>
          </a:p>
          <a:p>
            <a:pPr indent="-342900" lvl="0" marL="457200" rtl="0" algn="l">
              <a:spcBef>
                <a:spcPts val="0"/>
              </a:spcBef>
              <a:spcAft>
                <a:spcPts val="0"/>
              </a:spcAft>
              <a:buSzPts val="1800"/>
              <a:buChar char="●"/>
            </a:pPr>
            <a:r>
              <a:rPr b="1" lang="en" sz="1800"/>
              <a:t>System state:</a:t>
            </a:r>
            <a:r>
              <a:rPr lang="en" sz="1800"/>
              <a:t> The system has summary statistics in its database for data that has been processed, and the system’s processing elements are lightly loaded at the current rate of system load.</a:t>
            </a:r>
            <a:endParaRPr sz="1800"/>
          </a:p>
          <a:p>
            <a:pPr indent="-342900" lvl="0" marL="457200" rtl="0" algn="l">
              <a:spcBef>
                <a:spcPts val="0"/>
              </a:spcBef>
              <a:spcAft>
                <a:spcPts val="0"/>
              </a:spcAft>
              <a:buSzPts val="1800"/>
              <a:buChar char="●"/>
            </a:pPr>
            <a:r>
              <a:rPr b="1" lang="en" sz="1800"/>
              <a:t>System environment: </a:t>
            </a:r>
            <a:r>
              <a:rPr lang="en" sz="1800"/>
              <a:t>The deployment environment is working correctly, and data is arriving at a steady rate of 1,000 to 1,500 items per hour.</a:t>
            </a:r>
            <a:endParaRPr sz="1800"/>
          </a:p>
          <a:p>
            <a:pPr indent="-342900" lvl="0" marL="457200" rtl="0" algn="l">
              <a:spcBef>
                <a:spcPts val="0"/>
              </a:spcBef>
              <a:spcAft>
                <a:spcPts val="0"/>
              </a:spcAft>
              <a:buSzPts val="1800"/>
              <a:buChar char="●"/>
            </a:pPr>
            <a:r>
              <a:rPr b="1" lang="en" sz="1800"/>
              <a:t>External Stimulus: </a:t>
            </a:r>
            <a:r>
              <a:rPr lang="en" sz="1800"/>
              <a:t>The data update rate on a particular day suddenly increases to 4,000 items per hour.</a:t>
            </a:r>
            <a:endParaRPr sz="1800"/>
          </a:p>
          <a:p>
            <a:pPr indent="-342900" lvl="0" marL="457200" rtl="0" algn="l">
              <a:spcBef>
                <a:spcPts val="0"/>
              </a:spcBef>
              <a:spcAft>
                <a:spcPts val="0"/>
              </a:spcAft>
              <a:buSzPts val="1800"/>
              <a:buChar char="●"/>
            </a:pPr>
            <a:r>
              <a:rPr b="1" lang="en" sz="1800"/>
              <a:t>Required system behavior: </a:t>
            </a:r>
            <a:r>
              <a:rPr lang="en" sz="1800"/>
              <a:t>When the end-of-day processing starts, the system should process that day’s data set for a period until the processing time exceeds a system-configurable limit. At that point, the system should stop processing the data set, discard work in process, leave the previous set of summary statistics in place, and log a diagnostic message (including cause and action taken) to the operational console monitoring system.</a:t>
            </a:r>
            <a:endParaRPr sz="1800"/>
          </a:p>
        </p:txBody>
      </p:sp>
      <p:sp>
        <p:nvSpPr>
          <p:cNvPr id="170" name="Google Shape;170;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Examples - Statistics Processing</a:t>
            </a:r>
            <a:endParaRPr/>
          </a:p>
        </p:txBody>
      </p:sp>
      <p:sp>
        <p:nvSpPr>
          <p:cNvPr id="176" name="Google Shape;176;p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Additional Summary Dimension Required</a:t>
            </a:r>
            <a:endParaRPr sz="2400"/>
          </a:p>
          <a:p>
            <a:pPr indent="-342900" lvl="0" marL="457200" rtl="0" algn="l">
              <a:spcBef>
                <a:spcPts val="600"/>
              </a:spcBef>
              <a:spcAft>
                <a:spcPts val="0"/>
              </a:spcAft>
              <a:buSzPts val="1800"/>
              <a:buChar char="●"/>
            </a:pPr>
            <a:r>
              <a:rPr b="1" lang="en" sz="1800"/>
              <a:t>Overview:</a:t>
            </a:r>
            <a:r>
              <a:rPr lang="en" sz="1800"/>
              <a:t> </a:t>
            </a:r>
            <a:r>
              <a:rPr lang="en" sz="1800"/>
              <a:t>How the system can cope with the need to extend the statistical processing provided.</a:t>
            </a:r>
            <a:endParaRPr sz="1800"/>
          </a:p>
          <a:p>
            <a:pPr indent="-342900" lvl="0" marL="457200" rtl="0" algn="l">
              <a:spcBef>
                <a:spcPts val="0"/>
              </a:spcBef>
              <a:spcAft>
                <a:spcPts val="0"/>
              </a:spcAft>
              <a:buSzPts val="1800"/>
              <a:buChar char="●"/>
            </a:pPr>
            <a:r>
              <a:rPr b="1" lang="en" sz="1800"/>
              <a:t>System state:</a:t>
            </a:r>
            <a:r>
              <a:rPr lang="en" sz="1800"/>
              <a:t> N/A</a:t>
            </a:r>
            <a:endParaRPr sz="1800"/>
          </a:p>
          <a:p>
            <a:pPr indent="-342900" lvl="0" marL="457200" rtl="0" algn="l">
              <a:spcBef>
                <a:spcPts val="0"/>
              </a:spcBef>
              <a:spcAft>
                <a:spcPts val="0"/>
              </a:spcAft>
              <a:buSzPts val="1800"/>
              <a:buChar char="●"/>
            </a:pPr>
            <a:r>
              <a:rPr b="1" lang="en" sz="1800"/>
              <a:t>System environment: </a:t>
            </a:r>
            <a:r>
              <a:rPr lang="en" sz="1800"/>
              <a:t>The deployment environment is operating normally, as initially delivered.</a:t>
            </a:r>
            <a:endParaRPr sz="1800"/>
          </a:p>
          <a:p>
            <a:pPr indent="-342900" lvl="0" marL="457200" rtl="0" algn="l">
              <a:spcBef>
                <a:spcPts val="0"/>
              </a:spcBef>
              <a:spcAft>
                <a:spcPts val="0"/>
              </a:spcAft>
              <a:buSzPts val="1800"/>
              <a:buChar char="●"/>
            </a:pPr>
            <a:r>
              <a:rPr b="1" lang="en" sz="1800"/>
              <a:t>External Stimulus: </a:t>
            </a:r>
            <a:r>
              <a:rPr lang="en" sz="1800"/>
              <a:t>The need arises to support a new statistical dimension in the summary statistics to summarize sales by type of payment option used.</a:t>
            </a:r>
            <a:endParaRPr sz="1800"/>
          </a:p>
          <a:p>
            <a:pPr indent="-342900" lvl="0" marL="457200" rtl="0" algn="l">
              <a:spcBef>
                <a:spcPts val="0"/>
              </a:spcBef>
              <a:spcAft>
                <a:spcPts val="0"/>
              </a:spcAft>
              <a:buSzPts val="1800"/>
              <a:buChar char="●"/>
            </a:pPr>
            <a:r>
              <a:rPr b="1" lang="en" sz="1800"/>
              <a:t>Required system behavior: </a:t>
            </a:r>
            <a:r>
              <a:rPr lang="en" sz="1800"/>
              <a:t>The development team should be able to add the required processing to provide the new statistical dimension without making any changes to the overall system structure (i.e., changing any interelement interfaces or interactions) and with a total effort of fewer than 4 person-weeks.</a:t>
            </a:r>
            <a:endParaRPr sz="1800"/>
          </a:p>
        </p:txBody>
      </p:sp>
      <p:sp>
        <p:nvSpPr>
          <p:cNvPr id="177" name="Google Shape;177;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Architecture Definition </a:t>
            </a:r>
            <a:r>
              <a:rPr lang="en"/>
              <a:t>Process</a:t>
            </a:r>
            <a:endParaRPr/>
          </a:p>
        </p:txBody>
      </p:sp>
      <p:sp>
        <p:nvSpPr>
          <p:cNvPr id="57" name="Google Shape;57;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8" name="Google Shape;58;p10"/>
          <p:cNvPicPr preferRelativeResize="0"/>
          <p:nvPr/>
        </p:nvPicPr>
        <p:blipFill>
          <a:blip r:embed="rId3">
            <a:alphaModFix/>
          </a:blip>
          <a:stretch>
            <a:fillRect/>
          </a:stretch>
        </p:blipFill>
        <p:spPr>
          <a:xfrm>
            <a:off x="2025925" y="1561300"/>
            <a:ext cx="5468149" cy="5190550"/>
          </a:xfrm>
          <a:prstGeom prst="rect">
            <a:avLst/>
          </a:prstGeom>
          <a:noFill/>
          <a:ln>
            <a:noFill/>
          </a:ln>
        </p:spPr>
      </p:pic>
      <p:sp>
        <p:nvSpPr>
          <p:cNvPr id="59" name="Google Shape;59;p10"/>
          <p:cNvSpPr/>
          <p:nvPr/>
        </p:nvSpPr>
        <p:spPr>
          <a:xfrm>
            <a:off x="3933650" y="4562350"/>
            <a:ext cx="1652700" cy="75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sz="1800"/>
          </a:p>
          <a:p>
            <a:pPr indent="457200" lvl="0" marL="914400" rtl="0" algn="l">
              <a:spcBef>
                <a:spcPts val="0"/>
              </a:spcBef>
              <a:spcAft>
                <a:spcPts val="0"/>
              </a:spcAft>
              <a:buNone/>
            </a:pPr>
            <a:r>
              <a:t/>
            </a:r>
            <a:endParaRPr b="1"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Performance Quality Scenarios</a:t>
            </a:r>
            <a:endParaRPr/>
          </a:p>
        </p:txBody>
      </p:sp>
      <p:sp>
        <p:nvSpPr>
          <p:cNvPr id="183" name="Google Shape;183;p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Measure system performance (as opposed to user performance).</a:t>
            </a:r>
            <a:endParaRPr/>
          </a:p>
          <a:p>
            <a:pPr indent="-419100" lvl="0" marL="457200" rtl="0" algn="l">
              <a:spcBef>
                <a:spcPts val="0"/>
              </a:spcBef>
              <a:spcAft>
                <a:spcPts val="0"/>
              </a:spcAft>
              <a:buSzPts val="3000"/>
              <a:buChar char="●"/>
            </a:pPr>
            <a:r>
              <a:rPr lang="en"/>
              <a:t>Begins with an event arriving at the system.</a:t>
            </a:r>
            <a:endParaRPr/>
          </a:p>
          <a:p>
            <a:pPr indent="-381000" lvl="1" marL="914400" rtl="0" algn="l">
              <a:spcBef>
                <a:spcPts val="0"/>
              </a:spcBef>
              <a:spcAft>
                <a:spcPts val="0"/>
              </a:spcAft>
              <a:buSzPts val="2400"/>
              <a:buChar char="○"/>
            </a:pPr>
            <a:r>
              <a:rPr lang="en"/>
              <a:t>Responding requires resources (including time) to be consumed.</a:t>
            </a:r>
            <a:endParaRPr/>
          </a:p>
          <a:p>
            <a:pPr indent="-419100" lvl="0" marL="457200" rtl="0" algn="l">
              <a:spcBef>
                <a:spcPts val="0"/>
              </a:spcBef>
              <a:spcAft>
                <a:spcPts val="0"/>
              </a:spcAft>
              <a:buSzPts val="3000"/>
              <a:buChar char="●"/>
            </a:pPr>
            <a:r>
              <a:rPr lang="en"/>
              <a:t>Arrival pattern for events can be:</a:t>
            </a:r>
            <a:endParaRPr/>
          </a:p>
          <a:p>
            <a:pPr indent="-381000" lvl="1" marL="914400" rtl="0" algn="l">
              <a:spcBef>
                <a:spcPts val="0"/>
              </a:spcBef>
              <a:spcAft>
                <a:spcPts val="0"/>
              </a:spcAft>
              <a:buSzPts val="2400"/>
              <a:buChar char="○"/>
            </a:pPr>
            <a:r>
              <a:rPr lang="en"/>
              <a:t>Periodic (at regular time intervals)</a:t>
            </a:r>
            <a:endParaRPr/>
          </a:p>
          <a:p>
            <a:pPr indent="-381000" lvl="1" marL="914400" rtl="0" algn="l">
              <a:spcBef>
                <a:spcPts val="0"/>
              </a:spcBef>
              <a:spcAft>
                <a:spcPts val="0"/>
              </a:spcAft>
              <a:buSzPts val="2400"/>
              <a:buChar char="○"/>
            </a:pPr>
            <a:r>
              <a:rPr lang="en"/>
              <a:t>Stochastic (events arrive according to a distribution)</a:t>
            </a:r>
            <a:endParaRPr/>
          </a:p>
          <a:p>
            <a:pPr indent="-381000" lvl="1" marL="914400" rtl="0" algn="l">
              <a:spcBef>
                <a:spcPts val="0"/>
              </a:spcBef>
              <a:spcAft>
                <a:spcPts val="0"/>
              </a:spcAft>
              <a:buSzPts val="2400"/>
              <a:buChar char="○"/>
            </a:pPr>
            <a:r>
              <a:rPr lang="en"/>
              <a:t>Sporadic (unknown timing, but known </a:t>
            </a:r>
            <a:r>
              <a:rPr lang="en"/>
              <a:t>properties</a:t>
            </a:r>
            <a:r>
              <a:rPr lang="en"/>
              <a:t>)</a:t>
            </a:r>
            <a:endParaRPr/>
          </a:p>
          <a:p>
            <a:pPr indent="-381000" lvl="2" marL="1371600" rtl="0" algn="l">
              <a:spcBef>
                <a:spcPts val="0"/>
              </a:spcBef>
              <a:spcAft>
                <a:spcPts val="0"/>
              </a:spcAft>
              <a:buSzPts val="2400"/>
              <a:buChar char="■"/>
            </a:pPr>
            <a:r>
              <a:rPr lang="en"/>
              <a:t>“No more than 600 per minute”</a:t>
            </a:r>
            <a:endParaRPr/>
          </a:p>
          <a:p>
            <a:pPr indent="-381000" lvl="2" marL="1371600" rtl="0" algn="l">
              <a:spcBef>
                <a:spcPts val="0"/>
              </a:spcBef>
              <a:spcAft>
                <a:spcPts val="0"/>
              </a:spcAft>
              <a:buSzPts val="2400"/>
              <a:buChar char="■"/>
            </a:pPr>
            <a:r>
              <a:rPr lang="en"/>
              <a:t>“At least 200 ms between arrival of two events”</a:t>
            </a:r>
            <a:endParaRPr/>
          </a:p>
        </p:txBody>
      </p:sp>
      <p:sp>
        <p:nvSpPr>
          <p:cNvPr id="184" name="Google Shape;184;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Performance Quality Scenarios</a:t>
            </a:r>
            <a:endParaRPr/>
          </a:p>
        </p:txBody>
      </p:sp>
      <p:sp>
        <p:nvSpPr>
          <p:cNvPr id="190" name="Google Shape;190;p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Response measurements include:</a:t>
            </a:r>
            <a:endParaRPr/>
          </a:p>
          <a:p>
            <a:pPr indent="-381000" lvl="1" marL="914400" rtl="0" algn="l">
              <a:spcBef>
                <a:spcPts val="0"/>
              </a:spcBef>
              <a:spcAft>
                <a:spcPts val="0"/>
              </a:spcAft>
              <a:buSzPts val="2400"/>
              <a:buChar char="○"/>
            </a:pPr>
            <a:r>
              <a:rPr b="1" lang="en"/>
              <a:t>Latency: </a:t>
            </a:r>
            <a:r>
              <a:rPr lang="en"/>
              <a:t>The time between the arrival of the stimulus and the system’s response to it.</a:t>
            </a:r>
            <a:endParaRPr/>
          </a:p>
          <a:p>
            <a:pPr indent="-381000" lvl="1" marL="914400" rtl="0" algn="l">
              <a:spcBef>
                <a:spcPts val="0"/>
              </a:spcBef>
              <a:spcAft>
                <a:spcPts val="0"/>
              </a:spcAft>
              <a:buSzPts val="2400"/>
              <a:buChar char="○"/>
            </a:pPr>
            <a:r>
              <a:rPr b="1" lang="en"/>
              <a:t>Deadlines in processing:</a:t>
            </a:r>
            <a:r>
              <a:rPr lang="en"/>
              <a:t> Points where processing must have reached a particular stage.</a:t>
            </a:r>
            <a:endParaRPr/>
          </a:p>
          <a:p>
            <a:pPr indent="-381000" lvl="1" marL="914400" rtl="0" algn="l">
              <a:spcBef>
                <a:spcPts val="0"/>
              </a:spcBef>
              <a:spcAft>
                <a:spcPts val="0"/>
              </a:spcAft>
              <a:buSzPts val="2400"/>
              <a:buChar char="○"/>
            </a:pPr>
            <a:r>
              <a:rPr b="1" lang="en"/>
              <a:t>Throughput:</a:t>
            </a:r>
            <a:r>
              <a:rPr lang="en"/>
              <a:t> Usually number of transactions the system can process in a unit of time.</a:t>
            </a:r>
            <a:endParaRPr/>
          </a:p>
          <a:p>
            <a:pPr indent="-381000" lvl="1" marL="914400" rtl="0" algn="l">
              <a:spcBef>
                <a:spcPts val="0"/>
              </a:spcBef>
              <a:spcAft>
                <a:spcPts val="0"/>
              </a:spcAft>
              <a:buSzPts val="2400"/>
              <a:buChar char="○"/>
            </a:pPr>
            <a:r>
              <a:rPr b="1" lang="en"/>
              <a:t>Response Jitter: </a:t>
            </a:r>
            <a:r>
              <a:rPr lang="en"/>
              <a:t>The allowable variation in latency.</a:t>
            </a:r>
            <a:endParaRPr/>
          </a:p>
          <a:p>
            <a:pPr indent="-381000" lvl="1" marL="914400" rtl="0" algn="l">
              <a:spcBef>
                <a:spcPts val="0"/>
              </a:spcBef>
              <a:spcAft>
                <a:spcPts val="0"/>
              </a:spcAft>
              <a:buSzPts val="2400"/>
              <a:buChar char="○"/>
            </a:pPr>
            <a:r>
              <a:rPr b="1" lang="en"/>
              <a:t>Number of events not processed</a:t>
            </a:r>
            <a:r>
              <a:rPr lang="en"/>
              <a:t> because the system was too busy to respond.</a:t>
            </a:r>
            <a:endParaRPr/>
          </a:p>
        </p:txBody>
      </p:sp>
      <p:sp>
        <p:nvSpPr>
          <p:cNvPr id="191" name="Google Shape;191;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Performance Quality Scenarios</a:t>
            </a:r>
            <a:endParaRPr/>
          </a:p>
        </p:txBody>
      </p:sp>
      <p:sp>
        <p:nvSpPr>
          <p:cNvPr id="197" name="Google Shape;197;p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For real-time systems (i.e., embedded devices), measurements are absolute.</a:t>
            </a:r>
            <a:endParaRPr/>
          </a:p>
          <a:p>
            <a:pPr indent="-381000" lvl="1" marL="914400" rtl="0" algn="l">
              <a:spcBef>
                <a:spcPts val="0"/>
              </a:spcBef>
              <a:spcAft>
                <a:spcPts val="0"/>
              </a:spcAft>
              <a:buSzPts val="2400"/>
              <a:buChar char="○"/>
            </a:pPr>
            <a:r>
              <a:rPr lang="en"/>
              <a:t>Look at worst-case scenario.</a:t>
            </a:r>
            <a:endParaRPr/>
          </a:p>
          <a:p>
            <a:pPr indent="-419100" lvl="0" marL="457200" rtl="0" algn="l">
              <a:spcBef>
                <a:spcPts val="0"/>
              </a:spcBef>
              <a:spcAft>
                <a:spcPts val="0"/>
              </a:spcAft>
              <a:buSzPts val="3000"/>
              <a:buChar char="●"/>
            </a:pPr>
            <a:r>
              <a:rPr lang="en"/>
              <a:t>For non-real-time systems, measurements should be probabilistic.</a:t>
            </a:r>
            <a:endParaRPr/>
          </a:p>
          <a:p>
            <a:pPr indent="-381000" lvl="1" marL="914400" rtl="0" algn="l">
              <a:spcBef>
                <a:spcPts val="0"/>
              </a:spcBef>
              <a:spcAft>
                <a:spcPts val="0"/>
              </a:spcAft>
              <a:buSzPts val="2400"/>
              <a:buChar char="○"/>
            </a:pPr>
            <a:r>
              <a:rPr lang="en"/>
              <a:t>95% of the time, the response should be N.</a:t>
            </a:r>
            <a:endParaRPr/>
          </a:p>
          <a:p>
            <a:pPr indent="-381000" lvl="1" marL="914400" rtl="0" algn="l">
              <a:spcBef>
                <a:spcPts val="0"/>
              </a:spcBef>
              <a:spcAft>
                <a:spcPts val="0"/>
              </a:spcAft>
              <a:buSzPts val="2400"/>
              <a:buChar char="○"/>
            </a:pPr>
            <a:r>
              <a:rPr lang="en"/>
              <a:t>99% of the time, the response should be M.</a:t>
            </a:r>
            <a:endParaRPr/>
          </a:p>
        </p:txBody>
      </p:sp>
      <p:sp>
        <p:nvSpPr>
          <p:cNvPr id="198" name="Google Shape;198;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Generic Performance Scenario</a:t>
            </a:r>
            <a:endParaRPr/>
          </a:p>
        </p:txBody>
      </p:sp>
      <p:sp>
        <p:nvSpPr>
          <p:cNvPr id="204" name="Google Shape;204;p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b="1" lang="en" sz="2000"/>
              <a:t>Overview:</a:t>
            </a:r>
            <a:r>
              <a:rPr lang="en" sz="2000"/>
              <a:t> Description of the scenario.</a:t>
            </a:r>
            <a:endParaRPr sz="2000"/>
          </a:p>
          <a:p>
            <a:pPr indent="-355600" lvl="0" marL="457200" rtl="0" algn="l">
              <a:spcBef>
                <a:spcPts val="0"/>
              </a:spcBef>
              <a:spcAft>
                <a:spcPts val="0"/>
              </a:spcAft>
              <a:buSzPts val="2000"/>
              <a:buChar char="●"/>
            </a:pPr>
            <a:r>
              <a:rPr b="1" lang="en" sz="2000"/>
              <a:t>System/environment state:</a:t>
            </a:r>
            <a:r>
              <a:rPr lang="en" sz="2000"/>
              <a:t> The system can be in various operational modes, such as normal, emergency, peak load, or overload.</a:t>
            </a:r>
            <a:endParaRPr sz="2000"/>
          </a:p>
          <a:p>
            <a:pPr indent="-355600" lvl="0" marL="457200" rtl="0" algn="l">
              <a:spcBef>
                <a:spcPts val="0"/>
              </a:spcBef>
              <a:spcAft>
                <a:spcPts val="0"/>
              </a:spcAft>
              <a:buSzPts val="2000"/>
              <a:buChar char="●"/>
            </a:pPr>
            <a:r>
              <a:rPr b="1" lang="en" sz="2000"/>
              <a:t>External Stimulus: </a:t>
            </a:r>
            <a:r>
              <a:rPr lang="en" sz="2000"/>
              <a:t>Stimuli arrive from external or internal sources. The stimuli are event arrivals. The arrival pattern can be periodic, stochastic, or sporadic, characterized by numeric parameters.</a:t>
            </a:r>
            <a:endParaRPr sz="2000"/>
          </a:p>
          <a:p>
            <a:pPr indent="-355600" lvl="0" marL="457200" rtl="0" algn="l">
              <a:spcBef>
                <a:spcPts val="0"/>
              </a:spcBef>
              <a:spcAft>
                <a:spcPts val="0"/>
              </a:spcAft>
              <a:buSzPts val="2000"/>
              <a:buChar char="●"/>
            </a:pPr>
            <a:r>
              <a:rPr b="1" lang="en" sz="2000"/>
              <a:t>Required system behavior: </a:t>
            </a:r>
            <a:r>
              <a:rPr lang="en" sz="2000"/>
              <a:t>The system must process the arriving events. This may cause a change in the system environment (e.g., from normal to overload mode). </a:t>
            </a:r>
            <a:endParaRPr sz="2000"/>
          </a:p>
          <a:p>
            <a:pPr indent="-355600" lvl="0" marL="457200" rtl="0" algn="l">
              <a:spcBef>
                <a:spcPts val="0"/>
              </a:spcBef>
              <a:spcAft>
                <a:spcPts val="0"/>
              </a:spcAft>
              <a:buSzPts val="2000"/>
              <a:buChar char="●"/>
            </a:pPr>
            <a:r>
              <a:rPr b="1" lang="en" sz="2000"/>
              <a:t>Response measure: </a:t>
            </a:r>
            <a:r>
              <a:rPr lang="en" sz="2000"/>
              <a:t>The response measures are the time it takes to process the arriving events (latency or a deadline), the variation in this time (jitter), the number of events that can be processed within a particular time interval (throughput), or a characterization of the events that cannot be processed (miss rate).</a:t>
            </a:r>
            <a:endParaRPr sz="2000"/>
          </a:p>
        </p:txBody>
      </p:sp>
      <p:sp>
        <p:nvSpPr>
          <p:cNvPr id="205" name="Google Shape;205;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Bad</a:t>
            </a:r>
            <a:r>
              <a:rPr lang="en"/>
              <a:t> Performance Scenario</a:t>
            </a:r>
            <a:endParaRPr/>
          </a:p>
        </p:txBody>
      </p:sp>
      <p:sp>
        <p:nvSpPr>
          <p:cNvPr id="211" name="Google Shape;211;p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b="1" lang="en" sz="2400"/>
              <a:t>Overview:</a:t>
            </a:r>
            <a:r>
              <a:rPr lang="en" sz="2400"/>
              <a:t> </a:t>
            </a:r>
            <a:r>
              <a:rPr lang="en" sz="2400"/>
              <a:t>How the server handles concurrent requests with graceful response times.</a:t>
            </a:r>
            <a:endParaRPr sz="2400"/>
          </a:p>
          <a:p>
            <a:pPr indent="-381000" lvl="0" marL="457200" rtl="0" algn="l">
              <a:spcBef>
                <a:spcPts val="0"/>
              </a:spcBef>
              <a:spcAft>
                <a:spcPts val="0"/>
              </a:spcAft>
              <a:buSzPts val="2400"/>
              <a:buChar char="●"/>
            </a:pPr>
            <a:r>
              <a:rPr b="1" lang="en" sz="2400"/>
              <a:t>System/environment state:</a:t>
            </a:r>
            <a:r>
              <a:rPr lang="en" sz="2400"/>
              <a:t> </a:t>
            </a:r>
            <a:r>
              <a:rPr lang="en" sz="2400"/>
              <a:t>Application is packaged and deployed on the server. The server process is up and ready to serve requests.</a:t>
            </a:r>
            <a:endParaRPr sz="2400"/>
          </a:p>
          <a:p>
            <a:pPr indent="-381000" lvl="0" marL="457200" rtl="0" algn="l">
              <a:spcBef>
                <a:spcPts val="0"/>
              </a:spcBef>
              <a:spcAft>
                <a:spcPts val="0"/>
              </a:spcAft>
              <a:buSzPts val="2400"/>
              <a:buChar char="●"/>
            </a:pPr>
            <a:r>
              <a:rPr b="1" lang="en" sz="2400"/>
              <a:t>External Stimulus: </a:t>
            </a:r>
            <a:r>
              <a:rPr lang="en" sz="2400"/>
              <a:t>Concurrent requests arrive in high volume.</a:t>
            </a:r>
            <a:endParaRPr sz="2400"/>
          </a:p>
          <a:p>
            <a:pPr indent="-381000" lvl="0" marL="457200" rtl="0" algn="l">
              <a:spcBef>
                <a:spcPts val="0"/>
              </a:spcBef>
              <a:spcAft>
                <a:spcPts val="0"/>
              </a:spcAft>
              <a:buSzPts val="2400"/>
              <a:buChar char="●"/>
            </a:pPr>
            <a:r>
              <a:rPr b="1" lang="en" sz="2400"/>
              <a:t>Required system behavior: </a:t>
            </a:r>
            <a:r>
              <a:rPr lang="en" sz="2400"/>
              <a:t>Server spawns new threads and handle each request concurrently based on resources configured (like available memory, CPU speed etc.)</a:t>
            </a:r>
            <a:endParaRPr sz="2400"/>
          </a:p>
          <a:p>
            <a:pPr indent="-381000" lvl="0" marL="457200" rtl="0" algn="l">
              <a:spcBef>
                <a:spcPts val="0"/>
              </a:spcBef>
              <a:spcAft>
                <a:spcPts val="0"/>
              </a:spcAft>
              <a:buSzPts val="2400"/>
              <a:buChar char="●"/>
            </a:pPr>
            <a:r>
              <a:rPr b="1" lang="en" sz="2400"/>
              <a:t>Response measure: </a:t>
            </a:r>
            <a:r>
              <a:rPr lang="en" sz="2400"/>
              <a:t>Server successfully handles all requests.</a:t>
            </a:r>
            <a:endParaRPr sz="2400"/>
          </a:p>
        </p:txBody>
      </p:sp>
      <p:sp>
        <p:nvSpPr>
          <p:cNvPr id="212" name="Google Shape;212;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Good</a:t>
            </a:r>
            <a:r>
              <a:rPr lang="en"/>
              <a:t> Performance Scenario</a:t>
            </a:r>
            <a:endParaRPr/>
          </a:p>
        </p:txBody>
      </p:sp>
      <p:sp>
        <p:nvSpPr>
          <p:cNvPr id="218" name="Google Shape;218;p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b="1" lang="en" sz="2000"/>
              <a:t>Overview:</a:t>
            </a:r>
            <a:r>
              <a:rPr lang="en" sz="2000"/>
              <a:t> </a:t>
            </a:r>
            <a:r>
              <a:rPr lang="en" sz="2000"/>
              <a:t>Check system responsiveness for adding items to shopping cart under normal operating conditions.</a:t>
            </a:r>
            <a:endParaRPr sz="2000"/>
          </a:p>
          <a:p>
            <a:pPr indent="-355600" lvl="0" marL="457200" rtl="0" algn="l">
              <a:spcBef>
                <a:spcPts val="0"/>
              </a:spcBef>
              <a:spcAft>
                <a:spcPts val="0"/>
              </a:spcAft>
              <a:buSzPts val="2000"/>
              <a:buChar char="●"/>
            </a:pPr>
            <a:r>
              <a:rPr b="1" lang="en" sz="2000"/>
              <a:t>System/environment state:</a:t>
            </a:r>
            <a:r>
              <a:rPr lang="en" sz="2000"/>
              <a:t> </a:t>
            </a:r>
            <a:r>
              <a:rPr lang="en" sz="2000"/>
              <a:t>Normal load is defined as deployment environment with no failures and less than 20 customer requests per second. System is communicating over good internet connection to acceptable client (see glossary for expected internet / client specifications).</a:t>
            </a:r>
            <a:endParaRPr sz="2000"/>
          </a:p>
          <a:p>
            <a:pPr indent="-355600" lvl="0" marL="457200" rtl="0" algn="l">
              <a:spcBef>
                <a:spcPts val="0"/>
              </a:spcBef>
              <a:spcAft>
                <a:spcPts val="0"/>
              </a:spcAft>
              <a:buSzPts val="2000"/>
              <a:buChar char="●"/>
            </a:pPr>
            <a:r>
              <a:rPr b="1" lang="en" sz="2000"/>
              <a:t>External Stimulus: </a:t>
            </a:r>
            <a:r>
              <a:rPr lang="en" sz="2000"/>
              <a:t>Customer adds product to shopping cart.</a:t>
            </a:r>
            <a:endParaRPr sz="2000"/>
          </a:p>
          <a:p>
            <a:pPr indent="-355600" lvl="0" marL="457200" rtl="0" algn="l">
              <a:spcBef>
                <a:spcPts val="0"/>
              </a:spcBef>
              <a:spcAft>
                <a:spcPts val="0"/>
              </a:spcAft>
              <a:buSzPts val="2000"/>
              <a:buChar char="●"/>
            </a:pPr>
            <a:r>
              <a:rPr b="1" lang="en" sz="2000"/>
              <a:t>Required system behavior: </a:t>
            </a:r>
            <a:r>
              <a:rPr lang="en" sz="2000"/>
              <a:t>Web page refreshes. Icon on right side of web page displays last item added to cart. If item is out of stock, cart icon has exclamation point overlay on top of cart icon.</a:t>
            </a:r>
            <a:endParaRPr sz="2000"/>
          </a:p>
          <a:p>
            <a:pPr indent="-355600" lvl="0" marL="457200" rtl="0" algn="l">
              <a:spcBef>
                <a:spcPts val="0"/>
              </a:spcBef>
              <a:spcAft>
                <a:spcPts val="0"/>
              </a:spcAft>
              <a:buSzPts val="2000"/>
              <a:buChar char="●"/>
            </a:pPr>
            <a:r>
              <a:rPr b="1" lang="en" sz="2000"/>
              <a:t>Response measure: </a:t>
            </a:r>
            <a:r>
              <a:rPr lang="en" sz="2000"/>
              <a:t>In 95% of requests, web page is loaded and displayed to user within 1 second. In 99.9% of requests, web page is loaded and displayed to user within 5 seconds.</a:t>
            </a:r>
            <a:endParaRPr sz="2000"/>
          </a:p>
        </p:txBody>
      </p:sp>
      <p:sp>
        <p:nvSpPr>
          <p:cNvPr id="219" name="Google Shape;219;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Usability Quality Scenarios</a:t>
            </a:r>
            <a:endParaRPr/>
          </a:p>
        </p:txBody>
      </p:sp>
      <p:sp>
        <p:nvSpPr>
          <p:cNvPr id="225" name="Google Shape;225;p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Measure user performance (as opposed to system). Scenarios center around:</a:t>
            </a:r>
            <a:endParaRPr/>
          </a:p>
          <a:p>
            <a:pPr indent="-381000" lvl="1" marL="914400" rtl="0" algn="l">
              <a:spcBef>
                <a:spcPts val="0"/>
              </a:spcBef>
              <a:spcAft>
                <a:spcPts val="0"/>
              </a:spcAft>
              <a:buSzPts val="2400"/>
              <a:buChar char="○"/>
            </a:pPr>
            <a:r>
              <a:rPr lang="en"/>
              <a:t>Learning system features: What can the system do to make learning easier?</a:t>
            </a:r>
            <a:endParaRPr/>
          </a:p>
          <a:p>
            <a:pPr indent="-381000" lvl="1" marL="914400" rtl="0" algn="l">
              <a:spcBef>
                <a:spcPts val="0"/>
              </a:spcBef>
              <a:spcAft>
                <a:spcPts val="0"/>
              </a:spcAft>
              <a:buSzPts val="2400"/>
              <a:buChar char="○"/>
            </a:pPr>
            <a:r>
              <a:rPr lang="en"/>
              <a:t>Using a system effectively: What can the system do to make the user more efficient?</a:t>
            </a:r>
            <a:endParaRPr/>
          </a:p>
          <a:p>
            <a:pPr indent="-381000" lvl="1" marL="914400" rtl="0" algn="l">
              <a:spcBef>
                <a:spcPts val="0"/>
              </a:spcBef>
              <a:spcAft>
                <a:spcPts val="0"/>
              </a:spcAft>
              <a:buSzPts val="2400"/>
              <a:buChar char="○"/>
            </a:pPr>
            <a:r>
              <a:rPr lang="en"/>
              <a:t>Minimizing impact of errors: What can the system do so a user error has minimal impact?</a:t>
            </a:r>
            <a:endParaRPr/>
          </a:p>
          <a:p>
            <a:pPr indent="-381000" lvl="1" marL="914400" rtl="0" algn="l">
              <a:spcBef>
                <a:spcPts val="0"/>
              </a:spcBef>
              <a:spcAft>
                <a:spcPts val="0"/>
              </a:spcAft>
              <a:buSzPts val="2400"/>
              <a:buChar char="○"/>
            </a:pPr>
            <a:r>
              <a:rPr lang="en"/>
              <a:t>Adapting to user needs: Can the system adapt to make a task easier?</a:t>
            </a:r>
            <a:endParaRPr/>
          </a:p>
          <a:p>
            <a:pPr indent="-381000" lvl="1" marL="914400" rtl="0" algn="l">
              <a:spcBef>
                <a:spcPts val="0"/>
              </a:spcBef>
              <a:spcAft>
                <a:spcPts val="0"/>
              </a:spcAft>
              <a:buSzPts val="2400"/>
              <a:buChar char="○"/>
            </a:pPr>
            <a:r>
              <a:rPr lang="en"/>
              <a:t>Increasing confidence and satisfaction: What does the system do to provide feedback?</a:t>
            </a:r>
            <a:endParaRPr/>
          </a:p>
        </p:txBody>
      </p:sp>
      <p:sp>
        <p:nvSpPr>
          <p:cNvPr id="226" name="Google Shape;226;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Generic Usability Scenario</a:t>
            </a:r>
            <a:endParaRPr/>
          </a:p>
        </p:txBody>
      </p:sp>
      <p:sp>
        <p:nvSpPr>
          <p:cNvPr id="232" name="Google Shape;232;p3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b="1" lang="en" sz="2000"/>
              <a:t>Overview:</a:t>
            </a:r>
            <a:r>
              <a:rPr lang="en" sz="2000"/>
              <a:t> Description of the scenario.</a:t>
            </a:r>
            <a:endParaRPr sz="2000"/>
          </a:p>
          <a:p>
            <a:pPr indent="-355600" lvl="0" marL="457200" rtl="0" algn="l">
              <a:spcBef>
                <a:spcPts val="0"/>
              </a:spcBef>
              <a:spcAft>
                <a:spcPts val="0"/>
              </a:spcAft>
              <a:buSzPts val="2000"/>
              <a:buChar char="●"/>
            </a:pPr>
            <a:r>
              <a:rPr b="1" lang="en" sz="2000"/>
              <a:t>System/environment state:</a:t>
            </a:r>
            <a:r>
              <a:rPr lang="en" sz="2000"/>
              <a:t> </a:t>
            </a:r>
            <a:r>
              <a:rPr lang="en" sz="2000"/>
              <a:t>The user actions with which usability is concerned occur at runtime or at system configuration time.</a:t>
            </a:r>
            <a:endParaRPr sz="2000"/>
          </a:p>
          <a:p>
            <a:pPr indent="-355600" lvl="0" marL="457200" rtl="0" algn="l">
              <a:spcBef>
                <a:spcPts val="0"/>
              </a:spcBef>
              <a:spcAft>
                <a:spcPts val="0"/>
              </a:spcAft>
              <a:buSzPts val="2000"/>
              <a:buChar char="●"/>
            </a:pPr>
            <a:r>
              <a:rPr b="1" lang="en" sz="2000"/>
              <a:t>External Stimulus: </a:t>
            </a:r>
            <a:r>
              <a:rPr lang="en" sz="2000"/>
              <a:t>The end user is the source of the stimulus for usability. The stimulus is that the end user wishes to use a system efficiently, learn to use the system, minimize the impact of errors, adapt the system, or configure the system.</a:t>
            </a:r>
            <a:endParaRPr sz="2000"/>
          </a:p>
          <a:p>
            <a:pPr indent="-355600" lvl="0" marL="457200" rtl="0" algn="l">
              <a:spcBef>
                <a:spcPts val="0"/>
              </a:spcBef>
              <a:spcAft>
                <a:spcPts val="0"/>
              </a:spcAft>
              <a:buSzPts val="2000"/>
              <a:buChar char="●"/>
            </a:pPr>
            <a:r>
              <a:rPr b="1" lang="en" sz="2000"/>
              <a:t>Required system behavior: </a:t>
            </a:r>
            <a:r>
              <a:rPr lang="en" sz="2000"/>
              <a:t>The system should either provide the user with the features needed or anticipate the user’s needs.</a:t>
            </a:r>
            <a:endParaRPr sz="2000"/>
          </a:p>
          <a:p>
            <a:pPr indent="-355600" lvl="0" marL="457200" rtl="0" algn="l">
              <a:spcBef>
                <a:spcPts val="0"/>
              </a:spcBef>
              <a:spcAft>
                <a:spcPts val="0"/>
              </a:spcAft>
              <a:buSzPts val="2000"/>
              <a:buChar char="●"/>
            </a:pPr>
            <a:r>
              <a:rPr b="1" lang="en" sz="2000"/>
              <a:t>Response measure: </a:t>
            </a:r>
            <a:r>
              <a:rPr lang="en" sz="2000"/>
              <a:t>The response is measured by task time, number of errors, number of tasks accomplished, user satisfaction, gain of user knowledge, ratio of successful operations to total operations, or amount of time or data lost when an error occurs.</a:t>
            </a:r>
            <a:endParaRPr sz="2000"/>
          </a:p>
        </p:txBody>
      </p:sp>
      <p:sp>
        <p:nvSpPr>
          <p:cNvPr id="233" name="Google Shape;233;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Bad</a:t>
            </a:r>
            <a:r>
              <a:rPr lang="en"/>
              <a:t> Usability Scenario</a:t>
            </a:r>
            <a:endParaRPr/>
          </a:p>
        </p:txBody>
      </p:sp>
      <p:sp>
        <p:nvSpPr>
          <p:cNvPr id="239" name="Google Shape;239;p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b="1" lang="en" sz="2200"/>
              <a:t>Overview:</a:t>
            </a:r>
            <a:r>
              <a:rPr lang="en" sz="2200"/>
              <a:t> </a:t>
            </a:r>
            <a:r>
              <a:rPr lang="en" sz="2200"/>
              <a:t>The developer creates a working application (using Rails) that meets simple data storage and retrieval requirements.</a:t>
            </a:r>
            <a:endParaRPr sz="2200"/>
          </a:p>
          <a:p>
            <a:pPr indent="-368300" lvl="0" marL="457200" rtl="0" algn="l">
              <a:spcBef>
                <a:spcPts val="0"/>
              </a:spcBef>
              <a:spcAft>
                <a:spcPts val="0"/>
              </a:spcAft>
              <a:buSzPts val="2200"/>
              <a:buChar char="●"/>
            </a:pPr>
            <a:r>
              <a:rPr b="1" lang="en" sz="2200"/>
              <a:t>System/environment state:</a:t>
            </a:r>
            <a:r>
              <a:rPr lang="en" sz="2200"/>
              <a:t> </a:t>
            </a:r>
            <a:r>
              <a:rPr lang="en" sz="2200"/>
              <a:t>Rails is installed and working properly. No such application already exists to meet the data storage requirements.</a:t>
            </a:r>
            <a:endParaRPr sz="2200"/>
          </a:p>
          <a:p>
            <a:pPr indent="-368300" lvl="0" marL="457200" rtl="0" algn="l">
              <a:spcBef>
                <a:spcPts val="0"/>
              </a:spcBef>
              <a:spcAft>
                <a:spcPts val="0"/>
              </a:spcAft>
              <a:buSzPts val="2200"/>
              <a:buChar char="●"/>
            </a:pPr>
            <a:r>
              <a:rPr b="1" lang="en" sz="2200"/>
              <a:t>External Stimulus: </a:t>
            </a:r>
            <a:r>
              <a:rPr lang="en" sz="2200"/>
              <a:t>The user identifies the requirements of the application and begins development.</a:t>
            </a:r>
            <a:endParaRPr sz="2200"/>
          </a:p>
          <a:p>
            <a:pPr indent="-368300" lvl="0" marL="457200" rtl="0" algn="l">
              <a:spcBef>
                <a:spcPts val="0"/>
              </a:spcBef>
              <a:spcAft>
                <a:spcPts val="0"/>
              </a:spcAft>
              <a:buSzPts val="2200"/>
              <a:buChar char="●"/>
            </a:pPr>
            <a:r>
              <a:rPr b="1" lang="en" sz="2200"/>
              <a:t>Required system behavior: </a:t>
            </a:r>
            <a:r>
              <a:rPr lang="en" sz="2200"/>
              <a:t>Rails automatically generates and configures the majority of files necessary for the application to run and encapsulates commonly performed web development tasks.</a:t>
            </a:r>
            <a:endParaRPr sz="2200"/>
          </a:p>
          <a:p>
            <a:pPr indent="-368300" lvl="0" marL="457200" rtl="0" algn="l">
              <a:spcBef>
                <a:spcPts val="0"/>
              </a:spcBef>
              <a:spcAft>
                <a:spcPts val="0"/>
              </a:spcAft>
              <a:buSzPts val="2200"/>
              <a:buChar char="●"/>
            </a:pPr>
            <a:r>
              <a:rPr b="1" lang="en" sz="2200"/>
              <a:t>Response measure:</a:t>
            </a:r>
            <a:r>
              <a:rPr lang="en" sz="2200"/>
              <a:t> Files are created in standard location.</a:t>
            </a:r>
            <a:endParaRPr sz="2200"/>
          </a:p>
        </p:txBody>
      </p:sp>
      <p:sp>
        <p:nvSpPr>
          <p:cNvPr id="240" name="Google Shape;240;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Good</a:t>
            </a:r>
            <a:r>
              <a:rPr lang="en"/>
              <a:t> Usability Scenario</a:t>
            </a:r>
            <a:endParaRPr/>
          </a:p>
        </p:txBody>
      </p:sp>
      <p:sp>
        <p:nvSpPr>
          <p:cNvPr id="246" name="Google Shape;246;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b="1" lang="en" sz="2000"/>
              <a:t>Overview:</a:t>
            </a:r>
            <a:r>
              <a:rPr lang="en" sz="2000"/>
              <a:t> </a:t>
            </a:r>
            <a:r>
              <a:rPr lang="en" sz="2000"/>
              <a:t>Developer adds RESTful access to domain object that previously did not support it.</a:t>
            </a:r>
            <a:endParaRPr sz="2000"/>
          </a:p>
          <a:p>
            <a:pPr indent="-355600" lvl="0" marL="457200" rtl="0" algn="l">
              <a:spcBef>
                <a:spcPts val="0"/>
              </a:spcBef>
              <a:spcAft>
                <a:spcPts val="0"/>
              </a:spcAft>
              <a:buSzPts val="2000"/>
              <a:buChar char="●"/>
            </a:pPr>
            <a:r>
              <a:rPr b="1" lang="en" sz="2000"/>
              <a:t>System/environment state:</a:t>
            </a:r>
            <a:r>
              <a:rPr lang="en" sz="2000"/>
              <a:t> </a:t>
            </a:r>
            <a:r>
              <a:rPr lang="en" sz="2000"/>
              <a:t>Ruby and Ruby on Rails installed. Developer has 2 weeks experience with RoR.</a:t>
            </a:r>
            <a:endParaRPr sz="2000"/>
          </a:p>
          <a:p>
            <a:pPr indent="-355600" lvl="0" marL="457200" rtl="0" algn="l">
              <a:spcBef>
                <a:spcPts val="0"/>
              </a:spcBef>
              <a:spcAft>
                <a:spcPts val="0"/>
              </a:spcAft>
              <a:buSzPts val="2000"/>
              <a:buChar char="●"/>
            </a:pPr>
            <a:r>
              <a:rPr b="1" lang="en" sz="2000"/>
              <a:t>External Stimulus: </a:t>
            </a:r>
            <a:r>
              <a:rPr lang="en" sz="2000"/>
              <a:t>Developer adds RESTful access to Ruby domain object.</a:t>
            </a:r>
            <a:endParaRPr sz="2000"/>
          </a:p>
          <a:p>
            <a:pPr indent="-355600" lvl="0" marL="457200" rtl="0" algn="l">
              <a:spcBef>
                <a:spcPts val="0"/>
              </a:spcBef>
              <a:spcAft>
                <a:spcPts val="0"/>
              </a:spcAft>
              <a:buSzPts val="2000"/>
              <a:buChar char="●"/>
            </a:pPr>
            <a:r>
              <a:rPr b="1" lang="en" sz="2000"/>
              <a:t>Required system behavior: </a:t>
            </a:r>
            <a:r>
              <a:rPr lang="en" sz="2000"/>
              <a:t>Developer successfully adds URIs for object using both RoR and vanilla Ruby, performing RoR task first. GET on URI displays current value of domain object and PUT on URI correctly modifies object.</a:t>
            </a:r>
            <a:endParaRPr sz="2000"/>
          </a:p>
          <a:p>
            <a:pPr indent="-355600" lvl="0" marL="457200" rtl="0" algn="l">
              <a:spcBef>
                <a:spcPts val="0"/>
              </a:spcBef>
              <a:spcAft>
                <a:spcPts val="0"/>
              </a:spcAft>
              <a:buSzPts val="2000"/>
              <a:buChar char="●"/>
            </a:pPr>
            <a:r>
              <a:rPr b="1" lang="en" sz="2000"/>
              <a:t>Response measure:</a:t>
            </a:r>
            <a:r>
              <a:rPr lang="en" sz="2000"/>
              <a:t> </a:t>
            </a:r>
            <a:r>
              <a:rPr lang="en" sz="2000"/>
              <a:t>In 95% of all instances, RoR solution requires less effort (across all of the following measures: SLOC manually written / time to write / count of files manually modified) than "vanilla" Ruby solution.</a:t>
            </a:r>
            <a:endParaRPr sz="2000"/>
          </a:p>
        </p:txBody>
      </p:sp>
      <p:sp>
        <p:nvSpPr>
          <p:cNvPr id="247" name="Google Shape;247;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Architecture Definition Process</a:t>
            </a:r>
            <a:endParaRPr/>
          </a:p>
        </p:txBody>
      </p:sp>
      <p:sp>
        <p:nvSpPr>
          <p:cNvPr id="65" name="Google Shape;65;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6" name="Google Shape;66;p11"/>
          <p:cNvPicPr preferRelativeResize="0"/>
          <p:nvPr/>
        </p:nvPicPr>
        <p:blipFill>
          <a:blip r:embed="rId3">
            <a:alphaModFix/>
          </a:blip>
          <a:stretch>
            <a:fillRect/>
          </a:stretch>
        </p:blipFill>
        <p:spPr>
          <a:xfrm>
            <a:off x="2377713" y="1639438"/>
            <a:ext cx="4388572" cy="5135563"/>
          </a:xfrm>
          <a:prstGeom prst="rect">
            <a:avLst/>
          </a:prstGeom>
          <a:noFill/>
          <a:ln>
            <a:noFill/>
          </a:ln>
        </p:spPr>
      </p:pic>
      <p:sp>
        <p:nvSpPr>
          <p:cNvPr id="67" name="Google Shape;67;p11"/>
          <p:cNvSpPr/>
          <p:nvPr/>
        </p:nvSpPr>
        <p:spPr>
          <a:xfrm>
            <a:off x="2377725" y="2507775"/>
            <a:ext cx="1652700" cy="75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sz="1800"/>
          </a:p>
          <a:p>
            <a:pPr indent="457200" lvl="0" marL="914400" rtl="0" algn="l">
              <a:spcBef>
                <a:spcPts val="0"/>
              </a:spcBef>
              <a:spcAft>
                <a:spcPts val="0"/>
              </a:spcAft>
              <a:buNone/>
            </a:pPr>
            <a:r>
              <a:t/>
            </a:r>
            <a:endParaRPr b="1"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Availability Quality Scenarios</a:t>
            </a:r>
            <a:endParaRPr/>
          </a:p>
        </p:txBody>
      </p:sp>
      <p:sp>
        <p:nvSpPr>
          <p:cNvPr id="253" name="Google Shape;253;p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The ability of the system to mask or repair faults such that the outage period does not </a:t>
            </a:r>
            <a:r>
              <a:rPr lang="en"/>
              <a:t>exceed</a:t>
            </a:r>
            <a:r>
              <a:rPr lang="en"/>
              <a:t> a required value over a time period.</a:t>
            </a:r>
            <a:endParaRPr/>
          </a:p>
          <a:p>
            <a:pPr indent="-419100" lvl="0" marL="457200" rtl="0" algn="l">
              <a:spcBef>
                <a:spcPts val="0"/>
              </a:spcBef>
              <a:spcAft>
                <a:spcPts val="0"/>
              </a:spcAft>
              <a:buSzPts val="3000"/>
              <a:buChar char="●"/>
            </a:pPr>
            <a:r>
              <a:rPr lang="en"/>
              <a:t>Measure how the system responds to failure.</a:t>
            </a:r>
            <a:endParaRPr/>
          </a:p>
          <a:p>
            <a:pPr indent="-381000" lvl="1" marL="914400" rtl="0" algn="l">
              <a:spcBef>
                <a:spcPts val="0"/>
              </a:spcBef>
              <a:spcAft>
                <a:spcPts val="0"/>
              </a:spcAft>
              <a:buSzPts val="2400"/>
              <a:buChar char="○"/>
            </a:pPr>
            <a:r>
              <a:rPr lang="en"/>
              <a:t>When the system breaks, how long does it take to resume normal operation?</a:t>
            </a:r>
            <a:endParaRPr/>
          </a:p>
          <a:p>
            <a:pPr indent="-419100" lvl="0" marL="457200" rtl="0" algn="l">
              <a:spcBef>
                <a:spcPts val="0"/>
              </a:spcBef>
              <a:spcAft>
                <a:spcPts val="0"/>
              </a:spcAft>
              <a:buSzPts val="3000"/>
              <a:buChar char="●"/>
            </a:pPr>
            <a:r>
              <a:rPr lang="en"/>
              <a:t>Stimuli should always be a failure.</a:t>
            </a:r>
            <a:endParaRPr/>
          </a:p>
          <a:p>
            <a:pPr indent="-419100" lvl="0" marL="457200" rtl="0" algn="l">
              <a:spcBef>
                <a:spcPts val="0"/>
              </a:spcBef>
              <a:spcAft>
                <a:spcPts val="0"/>
              </a:spcAft>
              <a:buSzPts val="3000"/>
              <a:buChar char="●"/>
            </a:pPr>
            <a:r>
              <a:rPr lang="en"/>
              <a:t>Response measures should always include a measure of availability:</a:t>
            </a:r>
            <a:endParaRPr/>
          </a:p>
          <a:p>
            <a:pPr indent="-381000" lvl="1" marL="914400" rtl="0" algn="l">
              <a:spcBef>
                <a:spcPts val="0"/>
              </a:spcBef>
              <a:spcAft>
                <a:spcPts val="0"/>
              </a:spcAft>
              <a:buSzPts val="2400"/>
              <a:buChar char="○"/>
            </a:pPr>
            <a:r>
              <a:rPr lang="en"/>
              <a:t>availability percentage, time to detect or repair fault, time system in degraded mode, no down time, etc. </a:t>
            </a:r>
            <a:endParaRPr/>
          </a:p>
        </p:txBody>
      </p:sp>
      <p:sp>
        <p:nvSpPr>
          <p:cNvPr id="254" name="Google Shape;254;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Availability Quality Scenarios</a:t>
            </a:r>
            <a:endParaRPr/>
          </a:p>
        </p:txBody>
      </p:sp>
      <p:sp>
        <p:nvSpPr>
          <p:cNvPr id="260" name="Google Shape;260;p3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Scenarios must distinguish physical failures in the system and the software’s perception of the failure.</a:t>
            </a:r>
            <a:endParaRPr/>
          </a:p>
          <a:p>
            <a:pPr indent="-381000" lvl="1" marL="914400" rtl="0" algn="l">
              <a:spcBef>
                <a:spcPts val="0"/>
              </a:spcBef>
              <a:spcAft>
                <a:spcPts val="0"/>
              </a:spcAft>
              <a:buSzPts val="2400"/>
              <a:buChar char="○"/>
            </a:pPr>
            <a:r>
              <a:rPr lang="en"/>
              <a:t>Do not assume software is </a:t>
            </a:r>
            <a:r>
              <a:rPr lang="en"/>
              <a:t>omniscient</a:t>
            </a:r>
            <a:r>
              <a:rPr lang="en"/>
              <a:t>. </a:t>
            </a:r>
            <a:endParaRPr/>
          </a:p>
          <a:p>
            <a:pPr indent="-419100" lvl="0" marL="457200" rtl="0" algn="l">
              <a:spcBef>
                <a:spcPts val="0"/>
              </a:spcBef>
              <a:spcAft>
                <a:spcPts val="0"/>
              </a:spcAft>
              <a:buSzPts val="3000"/>
              <a:buChar char="●"/>
            </a:pPr>
            <a:r>
              <a:rPr lang="en"/>
              <a:t>Scenarios tend to deal with:</a:t>
            </a:r>
            <a:endParaRPr/>
          </a:p>
          <a:p>
            <a:pPr indent="-381000" lvl="1" marL="914400" rtl="0" algn="l">
              <a:spcBef>
                <a:spcPts val="0"/>
              </a:spcBef>
              <a:spcAft>
                <a:spcPts val="0"/>
              </a:spcAft>
              <a:buSzPts val="2400"/>
              <a:buChar char="○"/>
            </a:pPr>
            <a:r>
              <a:rPr lang="en"/>
              <a:t>Failure of a physical component or external system.</a:t>
            </a:r>
            <a:endParaRPr/>
          </a:p>
          <a:p>
            <a:pPr indent="-381000" lvl="1" marL="914400" rtl="0" algn="l">
              <a:spcBef>
                <a:spcPts val="0"/>
              </a:spcBef>
              <a:spcAft>
                <a:spcPts val="0"/>
              </a:spcAft>
              <a:buSzPts val="2400"/>
              <a:buChar char="○"/>
            </a:pPr>
            <a:r>
              <a:rPr lang="en"/>
              <a:t>Reconfiguration of the physical system.</a:t>
            </a:r>
            <a:endParaRPr/>
          </a:p>
          <a:p>
            <a:pPr indent="-381000" lvl="1" marL="914400" rtl="0" algn="l">
              <a:spcBef>
                <a:spcPts val="0"/>
              </a:spcBef>
              <a:spcAft>
                <a:spcPts val="0"/>
              </a:spcAft>
              <a:buSzPts val="2400"/>
              <a:buChar char="○"/>
            </a:pPr>
            <a:r>
              <a:rPr lang="en"/>
              <a:t>Maintenance or reconfiguration of the software.</a:t>
            </a:r>
            <a:br>
              <a:rPr lang="en"/>
            </a:br>
            <a:endParaRPr/>
          </a:p>
        </p:txBody>
      </p:sp>
      <p:sp>
        <p:nvSpPr>
          <p:cNvPr id="261" name="Google Shape;261;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Generic Availability Scenario</a:t>
            </a:r>
            <a:endParaRPr/>
          </a:p>
        </p:txBody>
      </p:sp>
      <p:sp>
        <p:nvSpPr>
          <p:cNvPr id="267" name="Google Shape;267;p4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b="1" lang="en" sz="2200"/>
              <a:t>Overview:</a:t>
            </a:r>
            <a:r>
              <a:rPr lang="en" sz="2200"/>
              <a:t> Description of the scenario.</a:t>
            </a:r>
            <a:endParaRPr sz="2200"/>
          </a:p>
          <a:p>
            <a:pPr indent="-368300" lvl="0" marL="457200" rtl="0" algn="l">
              <a:spcBef>
                <a:spcPts val="0"/>
              </a:spcBef>
              <a:spcAft>
                <a:spcPts val="0"/>
              </a:spcAft>
              <a:buSzPts val="2200"/>
              <a:buChar char="●"/>
            </a:pPr>
            <a:r>
              <a:rPr b="1" lang="en" sz="2200"/>
              <a:t>System/environment state:</a:t>
            </a:r>
            <a:r>
              <a:rPr lang="en" sz="2200"/>
              <a:t> </a:t>
            </a:r>
            <a:r>
              <a:rPr lang="en" sz="2200"/>
              <a:t>The state of the system when the fault or failure occurs may also affect the desired system response. If the system has already failed and is not in normal mode, it may be desirable to shut it down. If this is the first failure, degradation of response time or functions may be preferred.</a:t>
            </a:r>
            <a:endParaRPr sz="2200"/>
          </a:p>
          <a:p>
            <a:pPr indent="-368300" lvl="0" marL="457200" rtl="0" algn="l">
              <a:spcBef>
                <a:spcPts val="0"/>
              </a:spcBef>
              <a:spcAft>
                <a:spcPts val="0"/>
              </a:spcAft>
              <a:buSzPts val="2200"/>
              <a:buChar char="●"/>
            </a:pPr>
            <a:r>
              <a:rPr b="1" lang="en" sz="2200"/>
              <a:t>External Stimulus: </a:t>
            </a:r>
            <a:r>
              <a:rPr lang="en" sz="2200"/>
              <a:t>D</a:t>
            </a:r>
            <a:r>
              <a:rPr lang="en" sz="2200"/>
              <a:t>ifferentiate between internal and external origins of failure because desired system response may be different. Stimuli is an </a:t>
            </a:r>
            <a:r>
              <a:rPr i="1" lang="en" sz="2200"/>
              <a:t>omission</a:t>
            </a:r>
            <a:r>
              <a:rPr lang="en" sz="2200"/>
              <a:t> (a component fails to respond to an input), a </a:t>
            </a:r>
            <a:r>
              <a:rPr i="1" lang="en" sz="2200"/>
              <a:t>crash</a:t>
            </a:r>
            <a:r>
              <a:rPr lang="en" sz="2200"/>
              <a:t> (component repeatedly suffers omission faults), </a:t>
            </a:r>
            <a:r>
              <a:rPr i="1" lang="en" sz="2200"/>
              <a:t>timing </a:t>
            </a:r>
            <a:r>
              <a:rPr lang="en" sz="2200"/>
              <a:t>(a component responds but the response is early or late) or </a:t>
            </a:r>
            <a:r>
              <a:rPr i="1" lang="en" sz="2200"/>
              <a:t>response</a:t>
            </a:r>
            <a:r>
              <a:rPr lang="en" sz="2200"/>
              <a:t> (a component responds with an incorrect value).</a:t>
            </a:r>
            <a:endParaRPr sz="2200"/>
          </a:p>
        </p:txBody>
      </p:sp>
      <p:sp>
        <p:nvSpPr>
          <p:cNvPr id="268" name="Google Shape;268;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Generic Availability Scenario</a:t>
            </a:r>
            <a:endParaRPr/>
          </a:p>
        </p:txBody>
      </p:sp>
      <p:sp>
        <p:nvSpPr>
          <p:cNvPr id="274" name="Google Shape;274;p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b="1" lang="en" sz="2200"/>
              <a:t>Required system behavior: </a:t>
            </a:r>
            <a:r>
              <a:rPr lang="en" sz="2200"/>
              <a:t>There are a number of possible reactions to a failure. Fault must be detected and isolated before any other response is possible. After the fault is detected, the system must recover from it. Actions include logging the failure, notifying selected users or other systems, taking actions to limit the damage caused by the fault, switching to a degraded mode with either less capacity or less function, shutting down external systems, or becoming unavailable during repair.</a:t>
            </a:r>
            <a:endParaRPr sz="2200"/>
          </a:p>
          <a:p>
            <a:pPr indent="-368300" lvl="0" marL="457200" rtl="0" algn="l">
              <a:spcBef>
                <a:spcPts val="0"/>
              </a:spcBef>
              <a:spcAft>
                <a:spcPts val="0"/>
              </a:spcAft>
              <a:buSzPts val="2200"/>
              <a:buChar char="●"/>
            </a:pPr>
            <a:r>
              <a:rPr b="1" lang="en" sz="2200"/>
              <a:t>Response measure: </a:t>
            </a:r>
            <a:r>
              <a:rPr lang="en" sz="2200"/>
              <a:t>Can specify an availability percentage, or it can specify a time to detect the fault, time to repair the fault, times or time intervals where system must be available, or duration for which the system must be available.</a:t>
            </a:r>
            <a:endParaRPr sz="2200"/>
          </a:p>
        </p:txBody>
      </p:sp>
      <p:sp>
        <p:nvSpPr>
          <p:cNvPr id="275" name="Google Shape;275;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Bad Availability Scenario</a:t>
            </a:r>
            <a:endParaRPr/>
          </a:p>
        </p:txBody>
      </p:sp>
      <p:sp>
        <p:nvSpPr>
          <p:cNvPr id="281" name="Google Shape;281;p4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200"/>
              <a:t>Handling Isolation</a:t>
            </a:r>
            <a:endParaRPr b="1" sz="2200"/>
          </a:p>
          <a:p>
            <a:pPr indent="-368300" lvl="0" marL="457200" rtl="0" algn="l">
              <a:spcBef>
                <a:spcPts val="600"/>
              </a:spcBef>
              <a:spcAft>
                <a:spcPts val="0"/>
              </a:spcAft>
              <a:buSzPts val="2200"/>
              <a:buChar char="●"/>
            </a:pPr>
            <a:r>
              <a:rPr b="1" lang="en" sz="2200"/>
              <a:t>Overview:</a:t>
            </a:r>
            <a:r>
              <a:rPr lang="en" sz="2200"/>
              <a:t> </a:t>
            </a:r>
            <a:r>
              <a:rPr lang="en" sz="2200"/>
              <a:t>How the server manages multiple applications with desired isolation.</a:t>
            </a:r>
            <a:endParaRPr sz="2200"/>
          </a:p>
          <a:p>
            <a:pPr indent="-368300" lvl="0" marL="457200" rtl="0" algn="l">
              <a:spcBef>
                <a:spcPts val="0"/>
              </a:spcBef>
              <a:spcAft>
                <a:spcPts val="0"/>
              </a:spcAft>
              <a:buSzPts val="2200"/>
              <a:buChar char="●"/>
            </a:pPr>
            <a:r>
              <a:rPr b="1" lang="en" sz="2200"/>
              <a:t>System/environment state:</a:t>
            </a:r>
            <a:r>
              <a:rPr lang="en" sz="2200"/>
              <a:t> </a:t>
            </a:r>
            <a:r>
              <a:rPr lang="en" sz="2200"/>
              <a:t>Multiple applications (unrelated) are deployed on the server. The server is up and running.</a:t>
            </a:r>
            <a:endParaRPr sz="2200"/>
          </a:p>
          <a:p>
            <a:pPr indent="-368300" lvl="0" marL="457200" rtl="0" algn="l">
              <a:spcBef>
                <a:spcPts val="0"/>
              </a:spcBef>
              <a:spcAft>
                <a:spcPts val="0"/>
              </a:spcAft>
              <a:buSzPts val="2200"/>
              <a:buChar char="●"/>
            </a:pPr>
            <a:r>
              <a:rPr b="1" lang="en" sz="2200"/>
              <a:t>External Stimulus: </a:t>
            </a:r>
            <a:r>
              <a:rPr lang="en" sz="2200"/>
              <a:t>User(s) establishes session with each of these applications.</a:t>
            </a:r>
            <a:endParaRPr sz="2200"/>
          </a:p>
          <a:p>
            <a:pPr indent="-368300" lvl="0" marL="457200" rtl="0" algn="l">
              <a:spcBef>
                <a:spcPts val="0"/>
              </a:spcBef>
              <a:spcAft>
                <a:spcPts val="0"/>
              </a:spcAft>
              <a:buSzPts val="2200"/>
              <a:buChar char="●"/>
            </a:pPr>
            <a:r>
              <a:rPr b="1" lang="en" sz="2200"/>
              <a:t>Required system behavior: </a:t>
            </a:r>
            <a:r>
              <a:rPr lang="en" sz="2200"/>
              <a:t>Server deploys each application in its own context which can be configured to share or not share any application specific data between them.</a:t>
            </a:r>
            <a:endParaRPr sz="2200"/>
          </a:p>
          <a:p>
            <a:pPr indent="-368300" lvl="0" marL="457200" rtl="0" algn="l">
              <a:spcBef>
                <a:spcPts val="0"/>
              </a:spcBef>
              <a:spcAft>
                <a:spcPts val="0"/>
              </a:spcAft>
              <a:buSzPts val="2200"/>
              <a:buChar char="●"/>
            </a:pPr>
            <a:r>
              <a:rPr b="1" lang="en" sz="2200"/>
              <a:t>Response measure:</a:t>
            </a:r>
            <a:r>
              <a:rPr lang="en" sz="2200"/>
              <a:t> Applications are isolated.</a:t>
            </a:r>
            <a:endParaRPr sz="2200"/>
          </a:p>
        </p:txBody>
      </p:sp>
      <p:sp>
        <p:nvSpPr>
          <p:cNvPr id="282" name="Google Shape;282;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Good</a:t>
            </a:r>
            <a:r>
              <a:rPr lang="en"/>
              <a:t> Availability Scenario</a:t>
            </a:r>
            <a:endParaRPr/>
          </a:p>
        </p:txBody>
      </p:sp>
      <p:sp>
        <p:nvSpPr>
          <p:cNvPr id="288" name="Google Shape;288;p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200"/>
              <a:t>Availability while adding new taps</a:t>
            </a:r>
            <a:endParaRPr b="1" sz="2200"/>
          </a:p>
          <a:p>
            <a:pPr indent="-355600" lvl="0" marL="457200" rtl="0" algn="l">
              <a:spcBef>
                <a:spcPts val="600"/>
              </a:spcBef>
              <a:spcAft>
                <a:spcPts val="0"/>
              </a:spcAft>
              <a:buSzPts val="2000"/>
              <a:buChar char="●"/>
            </a:pPr>
            <a:r>
              <a:rPr b="1" lang="en" sz="2000"/>
              <a:t>Overview:</a:t>
            </a:r>
            <a:r>
              <a:rPr lang="en" sz="2000"/>
              <a:t> </a:t>
            </a:r>
            <a:r>
              <a:rPr lang="en" sz="2000"/>
              <a:t>How the system handles additional taps being added to the system.</a:t>
            </a:r>
            <a:endParaRPr sz="2000"/>
          </a:p>
          <a:p>
            <a:pPr indent="-355600" lvl="0" marL="457200" rtl="0" algn="l">
              <a:spcBef>
                <a:spcPts val="0"/>
              </a:spcBef>
              <a:spcAft>
                <a:spcPts val="0"/>
              </a:spcAft>
              <a:buSzPts val="2000"/>
              <a:buChar char="●"/>
            </a:pPr>
            <a:r>
              <a:rPr b="1" lang="en" sz="2000"/>
              <a:t>System/environment state: </a:t>
            </a:r>
            <a:r>
              <a:rPr lang="en" sz="2000"/>
              <a:t>The system is operating normally, without problems.</a:t>
            </a:r>
            <a:endParaRPr sz="2000"/>
          </a:p>
          <a:p>
            <a:pPr indent="-355600" lvl="0" marL="457200" rtl="0" algn="l">
              <a:spcBef>
                <a:spcPts val="0"/>
              </a:spcBef>
              <a:spcAft>
                <a:spcPts val="0"/>
              </a:spcAft>
              <a:buSzPts val="2000"/>
              <a:buChar char="●"/>
            </a:pPr>
            <a:r>
              <a:rPr b="1" lang="en" sz="2000"/>
              <a:t>External Stimulus: </a:t>
            </a:r>
            <a:r>
              <a:rPr lang="en" sz="2000"/>
              <a:t>A user powers up a new Kegboard on the network with six additional taps.</a:t>
            </a:r>
            <a:endParaRPr sz="2000"/>
          </a:p>
          <a:p>
            <a:pPr indent="-355600" lvl="0" marL="457200" rtl="0" algn="l">
              <a:spcBef>
                <a:spcPts val="0"/>
              </a:spcBef>
              <a:spcAft>
                <a:spcPts val="0"/>
              </a:spcAft>
              <a:buSzPts val="2000"/>
              <a:buChar char="●"/>
            </a:pPr>
            <a:r>
              <a:rPr b="1" lang="en" sz="2000"/>
              <a:t>Required system behavior: </a:t>
            </a:r>
            <a:r>
              <a:rPr lang="en" sz="2000"/>
              <a:t>The kegboards send init messages to the central Kegbot server. The server interrogates the kegboards and adds the additional taps to the inventory of taps. The system continues to service the existing taps without interruption.</a:t>
            </a:r>
            <a:endParaRPr sz="2000"/>
          </a:p>
          <a:p>
            <a:pPr indent="-355600" lvl="0" marL="457200" rtl="0" algn="l">
              <a:spcBef>
                <a:spcPts val="0"/>
              </a:spcBef>
              <a:spcAft>
                <a:spcPts val="0"/>
              </a:spcAft>
              <a:buSzPts val="2000"/>
              <a:buChar char="●"/>
            </a:pPr>
            <a:r>
              <a:rPr b="1" lang="en" sz="2000"/>
              <a:t>Response measure:</a:t>
            </a:r>
            <a:r>
              <a:rPr lang="en" sz="2000"/>
              <a:t> </a:t>
            </a:r>
            <a:r>
              <a:rPr lang="en" sz="2000"/>
              <a:t>There is no interruption of service to existing taps. Within 1 second, the new kegboard is added to the administrative interface on the KegBot web server for administraton configuration.</a:t>
            </a:r>
            <a:endParaRPr sz="2000"/>
          </a:p>
        </p:txBody>
      </p:sp>
      <p:sp>
        <p:nvSpPr>
          <p:cNvPr id="289" name="Google Shape;289;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Good Availability Scenario 2</a:t>
            </a:r>
            <a:endParaRPr/>
          </a:p>
        </p:txBody>
      </p:sp>
      <p:sp>
        <p:nvSpPr>
          <p:cNvPr id="295" name="Google Shape;295;p4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Web server failure at e-commerce site</a:t>
            </a:r>
            <a:endParaRPr b="1" sz="1800"/>
          </a:p>
          <a:p>
            <a:pPr indent="-342900" lvl="0" marL="457200" rtl="0" algn="l">
              <a:spcBef>
                <a:spcPts val="600"/>
              </a:spcBef>
              <a:spcAft>
                <a:spcPts val="0"/>
              </a:spcAft>
              <a:buSzPts val="1800"/>
              <a:buChar char="●"/>
            </a:pPr>
            <a:r>
              <a:rPr b="1" lang="en" sz="1800"/>
              <a:t>Overview:</a:t>
            </a:r>
            <a:r>
              <a:rPr lang="en" sz="1800"/>
              <a:t> </a:t>
            </a:r>
            <a:r>
              <a:rPr lang="en" sz="1800"/>
              <a:t>One of the client-facing web servers fails during transmission of client page update.</a:t>
            </a:r>
            <a:endParaRPr sz="1800"/>
          </a:p>
          <a:p>
            <a:pPr indent="-342900" lvl="0" marL="457200" rtl="0" algn="l">
              <a:spcBef>
                <a:spcPts val="0"/>
              </a:spcBef>
              <a:spcAft>
                <a:spcPts val="0"/>
              </a:spcAft>
              <a:buSzPts val="1800"/>
              <a:buChar char="●"/>
            </a:pPr>
            <a:r>
              <a:rPr b="1" lang="en" sz="1800"/>
              <a:t>System/environment state: </a:t>
            </a:r>
            <a:r>
              <a:rPr lang="en" sz="1800"/>
              <a:t>System is working correctly under normal load. Customer has generated a “add item to shopping cart” post, which was routed to web server &lt;X&gt; in transaction pool.</a:t>
            </a:r>
            <a:endParaRPr sz="1800"/>
          </a:p>
          <a:p>
            <a:pPr indent="-342900" lvl="0" marL="457200" rtl="0" algn="l">
              <a:spcBef>
                <a:spcPts val="0"/>
              </a:spcBef>
              <a:spcAft>
                <a:spcPts val="0"/>
              </a:spcAft>
              <a:buSzPts val="1800"/>
              <a:buChar char="●"/>
            </a:pPr>
            <a:r>
              <a:rPr b="1" lang="en" sz="1800"/>
              <a:t>External Stimulus: </a:t>
            </a:r>
            <a:r>
              <a:rPr lang="en" sz="1800"/>
              <a:t>Web server &lt;X&gt; crashes during response generation.</a:t>
            </a:r>
            <a:endParaRPr sz="1800"/>
          </a:p>
          <a:p>
            <a:pPr indent="-342900" lvl="0" marL="457200" rtl="0" algn="l">
              <a:spcBef>
                <a:spcPts val="0"/>
              </a:spcBef>
              <a:spcAft>
                <a:spcPts val="0"/>
              </a:spcAft>
              <a:buSzPts val="1800"/>
              <a:buChar char="●"/>
            </a:pPr>
            <a:r>
              <a:rPr b="1" lang="en" sz="1800"/>
              <a:t>Required system behavior: </a:t>
            </a:r>
            <a:r>
              <a:rPr lang="en" sz="1800"/>
              <a:t>Response page may be corrupted on client browser. Load balancer component no longer receives heartbeat message from web server and so removes it from the pool of available servers after 2s of missed messages, or upon next request sent to the server. Load balancer will remove the server from the pool of available servers. From client’s perspective, a page reload will be automatically routed to alternate server by load balancer and page will be correctly displayed.</a:t>
            </a:r>
            <a:endParaRPr sz="1800"/>
          </a:p>
          <a:p>
            <a:pPr indent="-342900" lvl="0" marL="457200" rtl="0" algn="l">
              <a:spcBef>
                <a:spcPts val="0"/>
              </a:spcBef>
              <a:spcAft>
                <a:spcPts val="0"/>
              </a:spcAft>
              <a:buSzPts val="1800"/>
              <a:buChar char="●"/>
            </a:pPr>
            <a:r>
              <a:rPr b="1" lang="en" sz="1800"/>
              <a:t>Response measure:</a:t>
            </a:r>
            <a:r>
              <a:rPr lang="en" sz="1800"/>
              <a:t> U</a:t>
            </a:r>
            <a:r>
              <a:rPr lang="en" sz="1800"/>
              <a:t>pon client-side page refresh, client state and display contains state after last transaction. Time for re-routed refresh is equivalent to “standard” refresh (&lt;1 second 95% of the time).</a:t>
            </a:r>
            <a:endParaRPr sz="1800"/>
          </a:p>
        </p:txBody>
      </p:sp>
      <p:sp>
        <p:nvSpPr>
          <p:cNvPr id="296" name="Google Shape;296;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Security Quality Scenarios</a:t>
            </a:r>
            <a:endParaRPr/>
          </a:p>
        </p:txBody>
      </p:sp>
      <p:sp>
        <p:nvSpPr>
          <p:cNvPr id="302" name="Google Shape;302;p4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Measure of the system’s ability to protect data from unauthorized access while still providing service to authorized users.</a:t>
            </a:r>
            <a:endParaRPr/>
          </a:p>
          <a:p>
            <a:pPr indent="-419100" lvl="0" marL="457200" rtl="0" algn="l">
              <a:spcBef>
                <a:spcPts val="0"/>
              </a:spcBef>
              <a:spcAft>
                <a:spcPts val="0"/>
              </a:spcAft>
              <a:buSzPts val="3000"/>
              <a:buChar char="●"/>
            </a:pPr>
            <a:r>
              <a:rPr lang="en"/>
              <a:t>Scenarios measure response to attack.</a:t>
            </a:r>
            <a:endParaRPr/>
          </a:p>
          <a:p>
            <a:pPr indent="-381000" lvl="1" marL="914400" rtl="0" algn="l">
              <a:spcBef>
                <a:spcPts val="0"/>
              </a:spcBef>
              <a:spcAft>
                <a:spcPts val="0"/>
              </a:spcAft>
              <a:buSzPts val="2400"/>
              <a:buChar char="○"/>
            </a:pPr>
            <a:r>
              <a:rPr lang="en"/>
              <a:t>Stimuli are attacks from external systems/users or demonstrations of policies (log-in, authorization).</a:t>
            </a:r>
            <a:endParaRPr/>
          </a:p>
          <a:p>
            <a:pPr indent="-419100" lvl="0" marL="457200" rtl="0" algn="l">
              <a:spcBef>
                <a:spcPts val="0"/>
              </a:spcBef>
              <a:spcAft>
                <a:spcPts val="0"/>
              </a:spcAft>
              <a:buSzPts val="3000"/>
              <a:buChar char="●"/>
            </a:pPr>
            <a:r>
              <a:rPr lang="en"/>
              <a:t>Responses include auditing, logging, reporting, analyzing.</a:t>
            </a:r>
            <a:endParaRPr/>
          </a:p>
          <a:p>
            <a:pPr indent="-381000" lvl="1" marL="914400" rtl="0" algn="l">
              <a:spcBef>
                <a:spcPts val="0"/>
              </a:spcBef>
              <a:spcAft>
                <a:spcPts val="0"/>
              </a:spcAft>
              <a:buSzPts val="2400"/>
              <a:buChar char="○"/>
            </a:pPr>
            <a:r>
              <a:rPr lang="en"/>
              <a:t>Response measures include amount of data loss/compromise, time to detect/mitigate, % of attacks resisted, etc.</a:t>
            </a:r>
            <a:endParaRPr/>
          </a:p>
        </p:txBody>
      </p:sp>
      <p:sp>
        <p:nvSpPr>
          <p:cNvPr id="303" name="Google Shape;303;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Generic Security Scenario</a:t>
            </a:r>
            <a:endParaRPr/>
          </a:p>
        </p:txBody>
      </p:sp>
      <p:sp>
        <p:nvSpPr>
          <p:cNvPr id="309" name="Google Shape;309;p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b="1" lang="en" sz="2200"/>
              <a:t>Overview:</a:t>
            </a:r>
            <a:r>
              <a:rPr lang="en" sz="2200"/>
              <a:t> Description of the scenario.</a:t>
            </a:r>
            <a:endParaRPr sz="2200"/>
          </a:p>
          <a:p>
            <a:pPr indent="-368300" lvl="0" marL="457200" rtl="0" algn="l">
              <a:spcBef>
                <a:spcPts val="0"/>
              </a:spcBef>
              <a:spcAft>
                <a:spcPts val="0"/>
              </a:spcAft>
              <a:buSzPts val="2200"/>
              <a:buChar char="●"/>
            </a:pPr>
            <a:r>
              <a:rPr b="1" lang="en" sz="2200"/>
              <a:t>System/environment state:</a:t>
            </a:r>
            <a:r>
              <a:rPr lang="en" sz="2200"/>
              <a:t> </a:t>
            </a:r>
            <a:r>
              <a:rPr lang="en" sz="2200"/>
              <a:t>The attack can come when the system is either online or offline, either connected to or disconnected from a network, either behind a firewall or open to a network, fully operational, partially operational, or not operational.</a:t>
            </a:r>
            <a:endParaRPr sz="2200"/>
          </a:p>
          <a:p>
            <a:pPr indent="-368300" lvl="0" marL="457200" rtl="0" algn="l">
              <a:spcBef>
                <a:spcPts val="0"/>
              </a:spcBef>
              <a:spcAft>
                <a:spcPts val="0"/>
              </a:spcAft>
              <a:buSzPts val="2200"/>
              <a:buChar char="●"/>
            </a:pPr>
            <a:r>
              <a:rPr b="1" lang="en" sz="2200"/>
              <a:t>External Stimulus: </a:t>
            </a:r>
            <a:r>
              <a:rPr lang="en" sz="2200"/>
              <a:t>The source of the attack may be either a human or another system. It may have been previously identified or may be currently unknown. A human attacker may be from outside the organization or from inside the organization. The stimulus is an attack (unauthorized attempt to display data, change or delete data, access services, change the system’s behavior, or reduce availability).</a:t>
            </a:r>
            <a:endParaRPr sz="2200"/>
          </a:p>
        </p:txBody>
      </p:sp>
      <p:sp>
        <p:nvSpPr>
          <p:cNvPr id="310" name="Google Shape;310;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Generic Security Scenario</a:t>
            </a:r>
            <a:endParaRPr/>
          </a:p>
        </p:txBody>
      </p:sp>
      <p:sp>
        <p:nvSpPr>
          <p:cNvPr id="316" name="Google Shape;316;p4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b="1" lang="en" sz="2200"/>
              <a:t>Required system behavior: </a:t>
            </a:r>
            <a:r>
              <a:rPr lang="en" sz="2200"/>
              <a:t>The system should ensure that transactions are such that:</a:t>
            </a:r>
            <a:endParaRPr sz="2200"/>
          </a:p>
          <a:p>
            <a:pPr indent="-368300" lvl="1" marL="914400" rtl="0" algn="l">
              <a:spcBef>
                <a:spcPts val="0"/>
              </a:spcBef>
              <a:spcAft>
                <a:spcPts val="0"/>
              </a:spcAft>
              <a:buSzPts val="2200"/>
              <a:buChar char="○"/>
            </a:pPr>
            <a:r>
              <a:rPr lang="en" sz="2200"/>
              <a:t>Data/services are protected from unauthorized access</a:t>
            </a:r>
            <a:endParaRPr sz="2200"/>
          </a:p>
          <a:p>
            <a:pPr indent="-368300" lvl="1" marL="914400" rtl="0" algn="l">
              <a:spcBef>
                <a:spcPts val="0"/>
              </a:spcBef>
              <a:spcAft>
                <a:spcPts val="0"/>
              </a:spcAft>
              <a:buSzPts val="2200"/>
              <a:buChar char="○"/>
            </a:pPr>
            <a:r>
              <a:rPr lang="en" sz="2200"/>
              <a:t>Data/services are not manipulated without authorization</a:t>
            </a:r>
            <a:endParaRPr sz="2200"/>
          </a:p>
          <a:p>
            <a:pPr indent="-368300" lvl="1" marL="914400" rtl="0" algn="l">
              <a:spcBef>
                <a:spcPts val="0"/>
              </a:spcBef>
              <a:spcAft>
                <a:spcPts val="0"/>
              </a:spcAft>
              <a:buSzPts val="2200"/>
              <a:buChar char="○"/>
            </a:pPr>
            <a:r>
              <a:rPr lang="en" sz="2200"/>
              <a:t>Parties to a transaction are identified and cannot repudiate their involvement</a:t>
            </a:r>
            <a:endParaRPr sz="2200"/>
          </a:p>
          <a:p>
            <a:pPr indent="-368300" lvl="1" marL="914400" rtl="0" algn="l">
              <a:spcBef>
                <a:spcPts val="0"/>
              </a:spcBef>
              <a:spcAft>
                <a:spcPts val="0"/>
              </a:spcAft>
              <a:buSzPts val="2200"/>
              <a:buChar char="○"/>
            </a:pPr>
            <a:r>
              <a:rPr lang="en" sz="2200"/>
              <a:t>Data, resources, and system services will be available for legitimate use. </a:t>
            </a:r>
            <a:endParaRPr sz="2200"/>
          </a:p>
          <a:p>
            <a:pPr indent="457200" lvl="0" marL="0" rtl="0" algn="l">
              <a:spcBef>
                <a:spcPts val="600"/>
              </a:spcBef>
              <a:spcAft>
                <a:spcPts val="0"/>
              </a:spcAft>
              <a:buNone/>
            </a:pPr>
            <a:r>
              <a:rPr lang="en" sz="2200"/>
              <a:t>The system should also track activities by </a:t>
            </a:r>
            <a:endParaRPr sz="2200"/>
          </a:p>
          <a:p>
            <a:pPr indent="-368300" lvl="1" marL="914400" rtl="0" algn="l">
              <a:spcBef>
                <a:spcPts val="480"/>
              </a:spcBef>
              <a:spcAft>
                <a:spcPts val="0"/>
              </a:spcAft>
              <a:buSzPts val="2200"/>
              <a:buChar char="○"/>
            </a:pPr>
            <a:r>
              <a:rPr lang="en" sz="2200"/>
              <a:t>Recording access or modification and attempts to access data, resources, or services</a:t>
            </a:r>
            <a:endParaRPr sz="2200"/>
          </a:p>
          <a:p>
            <a:pPr indent="-368300" lvl="1" marL="914400" rtl="0" algn="l">
              <a:spcBef>
                <a:spcPts val="0"/>
              </a:spcBef>
              <a:spcAft>
                <a:spcPts val="0"/>
              </a:spcAft>
              <a:buSzPts val="2200"/>
              <a:buChar char="○"/>
            </a:pPr>
            <a:r>
              <a:rPr lang="en" sz="2200"/>
              <a:t>Notifying appropriate entities (people or systems) when an apparent attack is occurring.</a:t>
            </a:r>
            <a:endParaRPr sz="2200"/>
          </a:p>
        </p:txBody>
      </p:sp>
      <p:sp>
        <p:nvSpPr>
          <p:cNvPr id="317" name="Google Shape;317;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Scenarios</a:t>
            </a:r>
            <a:endParaRPr/>
          </a:p>
        </p:txBody>
      </p:sp>
      <p:sp>
        <p:nvSpPr>
          <p:cNvPr id="73" name="Google Shape;73;p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To ensure you meet stakeholder demands, continually consider how your ideas will work in practice.</a:t>
            </a:r>
            <a:endParaRPr/>
          </a:p>
          <a:p>
            <a:pPr indent="-419100" lvl="0" marL="457200" rtl="0" algn="l">
              <a:spcBef>
                <a:spcPts val="0"/>
              </a:spcBef>
              <a:spcAft>
                <a:spcPts val="0"/>
              </a:spcAft>
              <a:buSzPts val="3000"/>
              <a:buChar char="●"/>
            </a:pPr>
            <a:r>
              <a:rPr lang="en"/>
              <a:t>An </a:t>
            </a:r>
            <a:r>
              <a:rPr b="1" lang="en"/>
              <a:t>architectural scenario</a:t>
            </a:r>
            <a:r>
              <a:rPr lang="en"/>
              <a:t> is a well-defined description of an interaction between an external entity and the system. </a:t>
            </a:r>
            <a:endParaRPr/>
          </a:p>
          <a:p>
            <a:pPr indent="-381000" lvl="1" marL="914400" rtl="0" algn="l">
              <a:spcBef>
                <a:spcPts val="0"/>
              </a:spcBef>
              <a:spcAft>
                <a:spcPts val="0"/>
              </a:spcAft>
              <a:buSzPts val="2400"/>
              <a:buChar char="○"/>
            </a:pPr>
            <a:r>
              <a:rPr lang="en"/>
              <a:t>It defines the event that triggers the scenario, the interaction initiated by the external entity, and the response required of the system.</a:t>
            </a:r>
            <a:endParaRPr/>
          </a:p>
          <a:p>
            <a:pPr indent="-381000" lvl="1" marL="914400" rtl="0" algn="l">
              <a:spcBef>
                <a:spcPts val="0"/>
              </a:spcBef>
              <a:spcAft>
                <a:spcPts val="0"/>
              </a:spcAft>
              <a:buSzPts val="2400"/>
              <a:buChar char="○"/>
            </a:pPr>
            <a:r>
              <a:rPr lang="en"/>
              <a:t>Similar to use cases or user stories, but examines both quality and functionality.</a:t>
            </a:r>
            <a:endParaRPr/>
          </a:p>
        </p:txBody>
      </p:sp>
      <p:sp>
        <p:nvSpPr>
          <p:cNvPr id="74" name="Google Shape;74;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Generic Security Scenario</a:t>
            </a:r>
            <a:endParaRPr/>
          </a:p>
        </p:txBody>
      </p:sp>
      <p:sp>
        <p:nvSpPr>
          <p:cNvPr id="323" name="Google Shape;323;p4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b="1" lang="en"/>
              <a:t>Response Measure: </a:t>
            </a:r>
            <a:r>
              <a:rPr lang="en"/>
              <a:t>Measures of a system’s response include: </a:t>
            </a:r>
            <a:endParaRPr/>
          </a:p>
          <a:p>
            <a:pPr indent="-381000" lvl="1" marL="914400" rtl="0" algn="l">
              <a:spcBef>
                <a:spcPts val="0"/>
              </a:spcBef>
              <a:spcAft>
                <a:spcPts val="0"/>
              </a:spcAft>
              <a:buSzPts val="2400"/>
              <a:buChar char="○"/>
            </a:pPr>
            <a:r>
              <a:rPr lang="en"/>
              <a:t>How much of a system is compromised when a particular component or data value is compromised.</a:t>
            </a:r>
            <a:endParaRPr/>
          </a:p>
          <a:p>
            <a:pPr indent="-381000" lvl="1" marL="914400" rtl="0" algn="l">
              <a:spcBef>
                <a:spcPts val="0"/>
              </a:spcBef>
              <a:spcAft>
                <a:spcPts val="0"/>
              </a:spcAft>
              <a:buSzPts val="2400"/>
              <a:buChar char="○"/>
            </a:pPr>
            <a:r>
              <a:rPr lang="en"/>
              <a:t>How much time passed before an attack was detected</a:t>
            </a:r>
            <a:endParaRPr/>
          </a:p>
          <a:p>
            <a:pPr indent="-381000" lvl="1" marL="914400" rtl="0" algn="l">
              <a:spcBef>
                <a:spcPts val="0"/>
              </a:spcBef>
              <a:spcAft>
                <a:spcPts val="0"/>
              </a:spcAft>
              <a:buSzPts val="2400"/>
              <a:buChar char="○"/>
            </a:pPr>
            <a:r>
              <a:rPr lang="en"/>
              <a:t>How many attacks were resisted</a:t>
            </a:r>
            <a:endParaRPr/>
          </a:p>
          <a:p>
            <a:pPr indent="-381000" lvl="1" marL="914400" rtl="0" algn="l">
              <a:spcBef>
                <a:spcPts val="0"/>
              </a:spcBef>
              <a:spcAft>
                <a:spcPts val="0"/>
              </a:spcAft>
              <a:buSzPts val="2400"/>
              <a:buChar char="○"/>
            </a:pPr>
            <a:r>
              <a:rPr lang="en"/>
              <a:t>How long it took to recover from a successful attack</a:t>
            </a:r>
            <a:endParaRPr/>
          </a:p>
          <a:p>
            <a:pPr indent="-381000" lvl="1" marL="914400" rtl="0" algn="l">
              <a:spcBef>
                <a:spcPts val="0"/>
              </a:spcBef>
              <a:spcAft>
                <a:spcPts val="0"/>
              </a:spcAft>
              <a:buSzPts val="2400"/>
              <a:buChar char="○"/>
            </a:pPr>
            <a:r>
              <a:rPr lang="en"/>
              <a:t>How much data was vulnerable to a particular attack.</a:t>
            </a:r>
            <a:endParaRPr/>
          </a:p>
        </p:txBody>
      </p:sp>
      <p:sp>
        <p:nvSpPr>
          <p:cNvPr id="324" name="Google Shape;324;p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Bad Security Scenario</a:t>
            </a:r>
            <a:endParaRPr/>
          </a:p>
        </p:txBody>
      </p:sp>
      <p:sp>
        <p:nvSpPr>
          <p:cNvPr id="330" name="Google Shape;330;p4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200"/>
              <a:t>Malicious Control</a:t>
            </a:r>
            <a:endParaRPr b="1" sz="2200"/>
          </a:p>
          <a:p>
            <a:pPr indent="-368300" lvl="0" marL="457200" rtl="0" algn="l">
              <a:spcBef>
                <a:spcPts val="600"/>
              </a:spcBef>
              <a:spcAft>
                <a:spcPts val="0"/>
              </a:spcAft>
              <a:buSzPts val="2200"/>
              <a:buChar char="●"/>
            </a:pPr>
            <a:r>
              <a:rPr b="1" lang="en" sz="2200"/>
              <a:t>Overview:</a:t>
            </a:r>
            <a:r>
              <a:rPr lang="en" sz="2200"/>
              <a:t> </a:t>
            </a:r>
            <a:r>
              <a:rPr lang="en" sz="2200"/>
              <a:t>How the server restricts damage when someone maliciously gains control over it.</a:t>
            </a:r>
            <a:endParaRPr sz="2200"/>
          </a:p>
          <a:p>
            <a:pPr indent="-368300" lvl="0" marL="457200" rtl="0" algn="l">
              <a:spcBef>
                <a:spcPts val="0"/>
              </a:spcBef>
              <a:spcAft>
                <a:spcPts val="0"/>
              </a:spcAft>
              <a:buSzPts val="2200"/>
              <a:buChar char="●"/>
            </a:pPr>
            <a:r>
              <a:rPr b="1" lang="en" sz="2200"/>
              <a:t>System/environment state: </a:t>
            </a:r>
            <a:r>
              <a:rPr lang="en" sz="2200"/>
              <a:t>Multiple applications are deployed on the server. The servers are running and serving requests</a:t>
            </a:r>
            <a:endParaRPr sz="2200"/>
          </a:p>
          <a:p>
            <a:pPr indent="-368300" lvl="0" marL="457200" rtl="0" algn="l">
              <a:spcBef>
                <a:spcPts val="0"/>
              </a:spcBef>
              <a:spcAft>
                <a:spcPts val="0"/>
              </a:spcAft>
              <a:buSzPts val="2200"/>
              <a:buChar char="●"/>
            </a:pPr>
            <a:r>
              <a:rPr b="1" lang="en" sz="2200"/>
              <a:t>External Stimulus: </a:t>
            </a:r>
            <a:r>
              <a:rPr lang="en" sz="2200"/>
              <a:t>One of the applications deployed is breached.</a:t>
            </a:r>
            <a:endParaRPr sz="2200"/>
          </a:p>
          <a:p>
            <a:pPr indent="-368300" lvl="0" marL="457200" rtl="0" algn="l">
              <a:spcBef>
                <a:spcPts val="0"/>
              </a:spcBef>
              <a:spcAft>
                <a:spcPts val="0"/>
              </a:spcAft>
              <a:buSzPts val="2200"/>
              <a:buChar char="●"/>
            </a:pPr>
            <a:r>
              <a:rPr b="1" lang="en" sz="2200"/>
              <a:t>Required system behavior: </a:t>
            </a:r>
            <a:r>
              <a:rPr lang="en" sz="2200"/>
              <a:t>Server can be configured with different privileges, providing more granular control over their access to system resources and potentially preventing one  breached application from allowing access to others.</a:t>
            </a:r>
            <a:endParaRPr sz="2200"/>
          </a:p>
          <a:p>
            <a:pPr indent="-368300" lvl="0" marL="457200" rtl="0" algn="l">
              <a:spcBef>
                <a:spcPts val="0"/>
              </a:spcBef>
              <a:spcAft>
                <a:spcPts val="0"/>
              </a:spcAft>
              <a:buSzPts val="2200"/>
              <a:buChar char="●"/>
            </a:pPr>
            <a:r>
              <a:rPr b="1" lang="en" sz="2200"/>
              <a:t>Response measure:</a:t>
            </a:r>
            <a:r>
              <a:rPr lang="en" sz="2200"/>
              <a:t> R</a:t>
            </a:r>
            <a:r>
              <a:rPr lang="en" sz="2200"/>
              <a:t>emaining applications are not breached.</a:t>
            </a:r>
            <a:endParaRPr sz="2200"/>
          </a:p>
        </p:txBody>
      </p:sp>
      <p:sp>
        <p:nvSpPr>
          <p:cNvPr id="331" name="Google Shape;331;p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Good </a:t>
            </a:r>
            <a:r>
              <a:rPr lang="en"/>
              <a:t>Security Scenario</a:t>
            </a:r>
            <a:endParaRPr/>
          </a:p>
        </p:txBody>
      </p:sp>
      <p:sp>
        <p:nvSpPr>
          <p:cNvPr id="337" name="Google Shape;337;p5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200"/>
              <a:t>Unsuccessful Authentication</a:t>
            </a:r>
            <a:endParaRPr b="1" sz="2200"/>
          </a:p>
          <a:p>
            <a:pPr indent="-342900" lvl="0" marL="457200" rtl="0" algn="l">
              <a:spcBef>
                <a:spcPts val="600"/>
              </a:spcBef>
              <a:spcAft>
                <a:spcPts val="0"/>
              </a:spcAft>
              <a:buSzPts val="1800"/>
              <a:buChar char="●"/>
            </a:pPr>
            <a:r>
              <a:rPr b="1" lang="en" sz="1800"/>
              <a:t>Overview:</a:t>
            </a:r>
            <a:r>
              <a:rPr lang="en" sz="1800"/>
              <a:t> </a:t>
            </a:r>
            <a:r>
              <a:rPr lang="en" sz="1800"/>
              <a:t>A user attempts to authenticate but the authentication fails due to unrecognized auth token or due to system unavailability.</a:t>
            </a:r>
            <a:endParaRPr sz="1800"/>
          </a:p>
          <a:p>
            <a:pPr indent="-342900" lvl="0" marL="457200" rtl="0" algn="l">
              <a:spcBef>
                <a:spcPts val="0"/>
              </a:spcBef>
              <a:spcAft>
                <a:spcPts val="0"/>
              </a:spcAft>
              <a:buSzPts val="1800"/>
              <a:buChar char="●"/>
            </a:pPr>
            <a:r>
              <a:rPr b="1" lang="en" sz="1800"/>
              <a:t>System/environment state: </a:t>
            </a:r>
            <a:r>
              <a:rPr lang="en" sz="1800"/>
              <a:t>There is a valve installed on the tap. There is a flow meter installed on the tap. There is a piezo buzzer installed on the Kegboard. Authentication hardware (RFID or one-wire) is installed on the Kegboard. There is no pour in progress. The system is operating normally, without problems.</a:t>
            </a:r>
            <a:endParaRPr sz="1800"/>
          </a:p>
          <a:p>
            <a:pPr indent="-342900" lvl="0" marL="457200" rtl="0" algn="l">
              <a:spcBef>
                <a:spcPts val="0"/>
              </a:spcBef>
              <a:spcAft>
                <a:spcPts val="0"/>
              </a:spcAft>
              <a:buSzPts val="1800"/>
              <a:buChar char="●"/>
            </a:pPr>
            <a:r>
              <a:rPr b="1" lang="en" sz="1800"/>
              <a:t>External Stimulus: </a:t>
            </a:r>
            <a:r>
              <a:rPr lang="en" sz="1800"/>
              <a:t>A user presents an auth token to the authentication hardware on the Kegboard.</a:t>
            </a:r>
            <a:endParaRPr sz="1800"/>
          </a:p>
          <a:p>
            <a:pPr indent="-342900" lvl="0" marL="457200" rtl="0" algn="l">
              <a:spcBef>
                <a:spcPts val="0"/>
              </a:spcBef>
              <a:spcAft>
                <a:spcPts val="0"/>
              </a:spcAft>
              <a:buSzPts val="1800"/>
              <a:buChar char="●"/>
            </a:pPr>
            <a:r>
              <a:rPr b="1" lang="en" sz="1800"/>
              <a:t>Required system behavior: </a:t>
            </a:r>
            <a:r>
              <a:rPr lang="en" sz="1800"/>
              <a:t>The auth token is unrecognized, and the valve is not opened. An audible sound is played from the piezo buzzer, indicating authentication failure.</a:t>
            </a:r>
            <a:endParaRPr sz="1800"/>
          </a:p>
          <a:p>
            <a:pPr indent="-342900" lvl="0" marL="457200" rtl="0" algn="l">
              <a:spcBef>
                <a:spcPts val="0"/>
              </a:spcBef>
              <a:spcAft>
                <a:spcPts val="0"/>
              </a:spcAft>
              <a:buSzPts val="1800"/>
              <a:buChar char="●"/>
            </a:pPr>
            <a:r>
              <a:rPr b="1" lang="en" sz="1800"/>
              <a:t>Response measure:</a:t>
            </a:r>
            <a:r>
              <a:rPr lang="en" sz="1800"/>
              <a:t> N</a:t>
            </a:r>
            <a:r>
              <a:rPr lang="en" sz="1800"/>
              <a:t>o beer is dispensed.</a:t>
            </a:r>
            <a:endParaRPr sz="1800"/>
          </a:p>
        </p:txBody>
      </p:sp>
      <p:sp>
        <p:nvSpPr>
          <p:cNvPr id="338" name="Google Shape;338;p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5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Activity - Airport Parking</a:t>
            </a:r>
            <a:endParaRPr/>
          </a:p>
        </p:txBody>
      </p:sp>
      <p:sp>
        <p:nvSpPr>
          <p:cNvPr id="344" name="Google Shape;344;p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You will develop a new automated parking system at the CAE airport. </a:t>
            </a:r>
            <a:endParaRPr sz="2400"/>
          </a:p>
          <a:p>
            <a:pPr indent="-381000" lvl="0" marL="457200" rtl="0" algn="l">
              <a:spcBef>
                <a:spcPts val="600"/>
              </a:spcBef>
              <a:spcAft>
                <a:spcPts val="0"/>
              </a:spcAft>
              <a:buSzPts val="2400"/>
              <a:buChar char="●"/>
            </a:pPr>
            <a:r>
              <a:rPr lang="en" sz="2400"/>
              <a:t>In this new system:</a:t>
            </a:r>
            <a:endParaRPr sz="2400"/>
          </a:p>
          <a:p>
            <a:pPr indent="-368300" lvl="1" marL="914400" rtl="0" algn="l">
              <a:spcBef>
                <a:spcPts val="480"/>
              </a:spcBef>
              <a:spcAft>
                <a:spcPts val="0"/>
              </a:spcAft>
              <a:buSzPts val="2200"/>
              <a:buChar char="○"/>
            </a:pPr>
            <a:r>
              <a:rPr lang="en" sz="2200"/>
              <a:t>A user can insert their card into the card reader at the ramp entrance. </a:t>
            </a:r>
            <a:endParaRPr sz="2200"/>
          </a:p>
          <a:p>
            <a:pPr indent="-368300" lvl="1" marL="914400" rtl="0" algn="l">
              <a:spcBef>
                <a:spcPts val="480"/>
              </a:spcBef>
              <a:spcAft>
                <a:spcPts val="0"/>
              </a:spcAft>
              <a:buSzPts val="2200"/>
              <a:buChar char="○"/>
            </a:pPr>
            <a:r>
              <a:rPr lang="en" sz="2200"/>
              <a:t>This will record the time they entered airport parking. </a:t>
            </a:r>
            <a:endParaRPr sz="2200"/>
          </a:p>
          <a:p>
            <a:pPr indent="-368300" lvl="1" marL="914400" rtl="0" algn="l">
              <a:spcBef>
                <a:spcPts val="480"/>
              </a:spcBef>
              <a:spcAft>
                <a:spcPts val="0"/>
              </a:spcAft>
              <a:buSzPts val="2200"/>
              <a:buChar char="○"/>
            </a:pPr>
            <a:r>
              <a:rPr lang="en" sz="2200"/>
              <a:t>They then can use the same credit or debit card to pay at an exit lane.</a:t>
            </a:r>
            <a:endParaRPr sz="2200"/>
          </a:p>
          <a:p>
            <a:pPr indent="-368300" lvl="1" marL="914400" rtl="0" algn="l">
              <a:spcBef>
                <a:spcPts val="480"/>
              </a:spcBef>
              <a:spcAft>
                <a:spcPts val="0"/>
              </a:spcAft>
              <a:buSzPts val="2200"/>
              <a:buChar char="○"/>
            </a:pPr>
            <a:r>
              <a:rPr lang="en" sz="2200"/>
              <a:t>The system should be fully automated. </a:t>
            </a:r>
            <a:endParaRPr sz="2200"/>
          </a:p>
          <a:p>
            <a:pPr indent="-368300" lvl="1" marL="914400" rtl="0" algn="l">
              <a:spcBef>
                <a:spcPts val="480"/>
              </a:spcBef>
              <a:spcAft>
                <a:spcPts val="0"/>
              </a:spcAft>
              <a:buSzPts val="2200"/>
              <a:buChar char="○"/>
            </a:pPr>
            <a:r>
              <a:rPr lang="en" sz="2200"/>
              <a:t>The system should also support ticketed parking</a:t>
            </a:r>
            <a:endParaRPr sz="2200"/>
          </a:p>
          <a:p>
            <a:pPr indent="-368300" lvl="2" marL="1371600" rtl="0" algn="l">
              <a:spcBef>
                <a:spcPts val="480"/>
              </a:spcBef>
              <a:spcAft>
                <a:spcPts val="0"/>
              </a:spcAft>
              <a:buSzPts val="2200"/>
              <a:buChar char="■"/>
            </a:pPr>
            <a:r>
              <a:rPr lang="en" sz="2200"/>
              <a:t>User receives a ticket and pays either by credit card or cash on exiting.</a:t>
            </a:r>
            <a:endParaRPr sz="2200"/>
          </a:p>
        </p:txBody>
      </p:sp>
      <p:sp>
        <p:nvSpPr>
          <p:cNvPr id="345" name="Google Shape;345;p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52"/>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Applying</a:t>
            </a:r>
            <a:r>
              <a:rPr b="1" lang="en" sz="4800">
                <a:solidFill>
                  <a:srgbClr val="FFFFFF"/>
                </a:solidFill>
              </a:rPr>
              <a:t> Scenarios</a:t>
            </a:r>
            <a:endParaRPr b="1" sz="4800">
              <a:solidFill>
                <a:srgbClr val="FFFFFF"/>
              </a:solidFill>
            </a:endParaRPr>
          </a:p>
        </p:txBody>
      </p:sp>
      <p:sp>
        <p:nvSpPr>
          <p:cNvPr id="351" name="Google Shape;351;p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5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Activity - Airport Parking</a:t>
            </a:r>
            <a:endParaRPr/>
          </a:p>
        </p:txBody>
      </p:sp>
      <p:sp>
        <p:nvSpPr>
          <p:cNvPr id="357" name="Google Shape;357;p53"/>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000"/>
              <a:t>The system will be deployed within the physical architecture of the airport parking garage, incorporating:</a:t>
            </a:r>
            <a:endParaRPr sz="2000"/>
          </a:p>
          <a:p>
            <a:pPr indent="-355600" lvl="0" marL="457200" rtl="0" algn="l">
              <a:spcBef>
                <a:spcPts val="600"/>
              </a:spcBef>
              <a:spcAft>
                <a:spcPts val="0"/>
              </a:spcAft>
              <a:buSzPts val="2000"/>
              <a:buChar char="●"/>
            </a:pPr>
            <a:r>
              <a:rPr lang="en" sz="2000"/>
              <a:t>Entrance Kiosks</a:t>
            </a:r>
            <a:endParaRPr sz="2000"/>
          </a:p>
          <a:p>
            <a:pPr indent="-355600" lvl="1" marL="914400" rtl="0" algn="l">
              <a:spcBef>
                <a:spcPts val="0"/>
              </a:spcBef>
              <a:spcAft>
                <a:spcPts val="0"/>
              </a:spcAft>
              <a:buSzPts val="2000"/>
              <a:buChar char="○"/>
            </a:pPr>
            <a:r>
              <a:rPr lang="en" sz="2000"/>
              <a:t>Card dispensers</a:t>
            </a:r>
            <a:endParaRPr sz="2000"/>
          </a:p>
          <a:p>
            <a:pPr indent="-355600" lvl="1" marL="914400" rtl="0" algn="l">
              <a:spcBef>
                <a:spcPts val="0"/>
              </a:spcBef>
              <a:spcAft>
                <a:spcPts val="0"/>
              </a:spcAft>
              <a:buSzPts val="2000"/>
              <a:buChar char="○"/>
            </a:pPr>
            <a:r>
              <a:rPr lang="en" sz="2000"/>
              <a:t>Credit card reader for e-park</a:t>
            </a:r>
            <a:endParaRPr sz="2000"/>
          </a:p>
          <a:p>
            <a:pPr indent="-355600" lvl="1" marL="914400" rtl="0" algn="l">
              <a:spcBef>
                <a:spcPts val="0"/>
              </a:spcBef>
              <a:spcAft>
                <a:spcPts val="0"/>
              </a:spcAft>
              <a:buSzPts val="2000"/>
              <a:buChar char="○"/>
            </a:pPr>
            <a:r>
              <a:rPr lang="en" sz="2000"/>
              <a:t>Card reader for contract parking</a:t>
            </a:r>
            <a:endParaRPr sz="2000"/>
          </a:p>
          <a:p>
            <a:pPr indent="-355600" lvl="0" marL="457200" rtl="0" algn="l">
              <a:spcBef>
                <a:spcPts val="0"/>
              </a:spcBef>
              <a:spcAft>
                <a:spcPts val="0"/>
              </a:spcAft>
              <a:buSzPts val="2000"/>
              <a:buChar char="●"/>
            </a:pPr>
            <a:r>
              <a:rPr lang="en" sz="2000"/>
              <a:t>Parking ramp levels</a:t>
            </a:r>
            <a:endParaRPr sz="2000"/>
          </a:p>
          <a:p>
            <a:pPr indent="-355600" lvl="1" marL="914400" rtl="0" algn="l">
              <a:spcBef>
                <a:spcPts val="0"/>
              </a:spcBef>
              <a:spcAft>
                <a:spcPts val="0"/>
              </a:spcAft>
              <a:buSzPts val="2000"/>
              <a:buChar char="○"/>
            </a:pPr>
            <a:r>
              <a:rPr lang="en" sz="2000"/>
              <a:t>Signage {FULL / not full} </a:t>
            </a:r>
            <a:endParaRPr sz="2000"/>
          </a:p>
          <a:p>
            <a:pPr indent="-355600" lvl="1" marL="914400" rtl="0" algn="l">
              <a:spcBef>
                <a:spcPts val="0"/>
              </a:spcBef>
              <a:spcAft>
                <a:spcPts val="0"/>
              </a:spcAft>
              <a:buSzPts val="2000"/>
              <a:buChar char="○"/>
            </a:pPr>
            <a:r>
              <a:rPr lang="en" sz="2000"/>
              <a:t>Entry gates</a:t>
            </a:r>
            <a:endParaRPr sz="2000"/>
          </a:p>
        </p:txBody>
      </p:sp>
      <p:sp>
        <p:nvSpPr>
          <p:cNvPr id="358" name="Google Shape;358;p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9" name="Google Shape;359;p53"/>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Exit Kiosks</a:t>
            </a:r>
            <a:endParaRPr sz="2000"/>
          </a:p>
          <a:p>
            <a:pPr indent="-355600" lvl="1" marL="914400" rtl="0" algn="l">
              <a:spcBef>
                <a:spcPts val="0"/>
              </a:spcBef>
              <a:spcAft>
                <a:spcPts val="0"/>
              </a:spcAft>
              <a:buSzPts val="2000"/>
              <a:buChar char="○"/>
            </a:pPr>
            <a:r>
              <a:rPr lang="en" sz="2000"/>
              <a:t>Signage: {OPEN / ePark ONLY / CLOSED}</a:t>
            </a:r>
            <a:endParaRPr sz="2000"/>
          </a:p>
          <a:p>
            <a:pPr indent="-355600" lvl="1" marL="914400" rtl="0" algn="l">
              <a:spcBef>
                <a:spcPts val="0"/>
              </a:spcBef>
              <a:spcAft>
                <a:spcPts val="0"/>
              </a:spcAft>
              <a:buSzPts val="2000"/>
              <a:buChar char="○"/>
            </a:pPr>
            <a:r>
              <a:rPr lang="en" sz="2000"/>
              <a:t>Staffed Kiosks</a:t>
            </a:r>
            <a:endParaRPr sz="2000"/>
          </a:p>
          <a:p>
            <a:pPr indent="-355600" lvl="1" marL="914400" rtl="0" algn="l">
              <a:spcBef>
                <a:spcPts val="0"/>
              </a:spcBef>
              <a:spcAft>
                <a:spcPts val="0"/>
              </a:spcAft>
              <a:buSzPts val="2000"/>
              <a:buChar char="○"/>
            </a:pPr>
            <a:r>
              <a:rPr lang="en" sz="2000"/>
              <a:t>Automated Kiosks</a:t>
            </a:r>
            <a:endParaRPr sz="2000"/>
          </a:p>
          <a:p>
            <a:pPr indent="-355600" lvl="0" marL="457200" rtl="0" algn="l">
              <a:spcBef>
                <a:spcPts val="0"/>
              </a:spcBef>
              <a:spcAft>
                <a:spcPts val="0"/>
              </a:spcAft>
              <a:buSzPts val="2000"/>
              <a:buChar char="●"/>
            </a:pPr>
            <a:r>
              <a:rPr lang="en" sz="2000"/>
              <a:t>Security Cameras</a:t>
            </a:r>
            <a:endParaRPr sz="2000"/>
          </a:p>
          <a:p>
            <a:pPr indent="-355600" lvl="0" marL="457200" rtl="0" algn="l">
              <a:spcBef>
                <a:spcPts val="0"/>
              </a:spcBef>
              <a:spcAft>
                <a:spcPts val="0"/>
              </a:spcAft>
              <a:buSzPts val="2000"/>
              <a:buChar char="●"/>
            </a:pPr>
            <a:r>
              <a:rPr lang="en" sz="2000"/>
              <a:t>Hardware for Parking System</a:t>
            </a:r>
            <a:endParaRPr sz="2000"/>
          </a:p>
          <a:p>
            <a:pPr indent="-355600" lvl="1" marL="914400" rtl="0" algn="l">
              <a:spcBef>
                <a:spcPts val="0"/>
              </a:spcBef>
              <a:spcAft>
                <a:spcPts val="0"/>
              </a:spcAft>
              <a:buSzPts val="2000"/>
              <a:buChar char="○"/>
            </a:pPr>
            <a:r>
              <a:rPr lang="en" sz="2000"/>
              <a:t>Dual Server w/Failover (can switch in event of failure)</a:t>
            </a:r>
            <a:endParaRPr sz="2000"/>
          </a:p>
          <a:p>
            <a:pPr indent="-355600" lvl="1" marL="914400" rtl="0" algn="l">
              <a:spcBef>
                <a:spcPts val="0"/>
              </a:spcBef>
              <a:spcAft>
                <a:spcPts val="0"/>
              </a:spcAft>
              <a:buSzPts val="2000"/>
              <a:buChar char="○"/>
            </a:pPr>
            <a:r>
              <a:rPr lang="en" sz="2000"/>
              <a:t>Clustered DB</a:t>
            </a:r>
            <a:endParaRPr sz="2000"/>
          </a:p>
          <a:p>
            <a:pPr indent="-355600" lvl="1" marL="914400" rtl="0" algn="l">
              <a:spcBef>
                <a:spcPts val="0"/>
              </a:spcBef>
              <a:spcAft>
                <a:spcPts val="0"/>
              </a:spcAft>
              <a:buSzPts val="2000"/>
              <a:buChar char="○"/>
            </a:pPr>
            <a:r>
              <a:rPr lang="en" sz="2000"/>
              <a:t>Storage Area Network</a:t>
            </a:r>
            <a:endParaRPr sz="2000"/>
          </a:p>
          <a:p>
            <a:pPr indent="0" lvl="0" marL="0" rtl="0" algn="l">
              <a:spcBef>
                <a:spcPts val="600"/>
              </a:spcBef>
              <a:spcAft>
                <a:spcPts val="0"/>
              </a:spcAft>
              <a:buNone/>
            </a:pPr>
            <a:r>
              <a:t/>
            </a:r>
            <a:endParaRPr sz="20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5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Activity - Airport Parking</a:t>
            </a:r>
            <a:endParaRPr/>
          </a:p>
        </p:txBody>
      </p:sp>
      <p:sp>
        <p:nvSpPr>
          <p:cNvPr id="365" name="Google Shape;365;p5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AutoNum type="arabicPeriod"/>
            </a:pPr>
            <a:r>
              <a:rPr b="1" lang="en"/>
              <a:t>Describe two functional scenarios</a:t>
            </a:r>
            <a:endParaRPr b="1"/>
          </a:p>
          <a:p>
            <a:pPr indent="-419100" lvl="0" marL="457200" rtl="0" algn="l">
              <a:spcBef>
                <a:spcPts val="0"/>
              </a:spcBef>
              <a:spcAft>
                <a:spcPts val="0"/>
              </a:spcAft>
              <a:buSzPts val="3000"/>
              <a:buAutoNum type="arabicPeriod"/>
            </a:pPr>
            <a:r>
              <a:rPr b="1" lang="en"/>
              <a:t>Describe two quality scenarios</a:t>
            </a:r>
            <a:endParaRPr b="1"/>
          </a:p>
        </p:txBody>
      </p:sp>
      <p:sp>
        <p:nvSpPr>
          <p:cNvPr id="366" name="Google Shape;366;p5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Activity - Airport Parking</a:t>
            </a:r>
            <a:endParaRPr/>
          </a:p>
        </p:txBody>
      </p:sp>
      <p:sp>
        <p:nvSpPr>
          <p:cNvPr id="372" name="Google Shape;372;p5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Quality Scenario for Performance</a:t>
            </a:r>
            <a:endParaRPr/>
          </a:p>
          <a:p>
            <a:pPr indent="-381000" lvl="1" marL="914400" rtl="0" algn="l">
              <a:spcBef>
                <a:spcPts val="0"/>
              </a:spcBef>
              <a:spcAft>
                <a:spcPts val="0"/>
              </a:spcAft>
              <a:buSzPts val="2400"/>
              <a:buChar char="○"/>
            </a:pPr>
            <a:r>
              <a:rPr lang="en"/>
              <a:t>Time to exit ramp</a:t>
            </a:r>
            <a:endParaRPr/>
          </a:p>
          <a:p>
            <a:pPr indent="-419100" lvl="0" marL="457200" rtl="0" algn="l">
              <a:spcBef>
                <a:spcPts val="0"/>
              </a:spcBef>
              <a:spcAft>
                <a:spcPts val="0"/>
              </a:spcAft>
              <a:buSzPts val="3000"/>
              <a:buChar char="●"/>
            </a:pPr>
            <a:r>
              <a:rPr lang="en"/>
              <a:t>Quality Scenario for Availability</a:t>
            </a:r>
            <a:endParaRPr/>
          </a:p>
          <a:p>
            <a:pPr indent="-381000" lvl="1" marL="914400" rtl="0" algn="l">
              <a:spcBef>
                <a:spcPts val="0"/>
              </a:spcBef>
              <a:spcAft>
                <a:spcPts val="0"/>
              </a:spcAft>
              <a:buSzPts val="2400"/>
              <a:buChar char="○"/>
            </a:pPr>
            <a:r>
              <a:rPr lang="en"/>
              <a:t>Exit Kiosk Malfunction</a:t>
            </a:r>
            <a:endParaRPr/>
          </a:p>
          <a:p>
            <a:pPr indent="-381000" lvl="1" marL="914400" rtl="0" algn="l">
              <a:spcBef>
                <a:spcPts val="0"/>
              </a:spcBef>
              <a:spcAft>
                <a:spcPts val="0"/>
              </a:spcAft>
              <a:buSzPts val="2400"/>
              <a:buChar char="○"/>
            </a:pPr>
            <a:r>
              <a:rPr lang="en"/>
              <a:t>Loss of Server</a:t>
            </a:r>
            <a:endParaRPr/>
          </a:p>
          <a:p>
            <a:pPr indent="-381000" lvl="1" marL="914400" rtl="0" algn="l">
              <a:spcBef>
                <a:spcPts val="0"/>
              </a:spcBef>
              <a:spcAft>
                <a:spcPts val="0"/>
              </a:spcAft>
              <a:buSzPts val="2400"/>
              <a:buChar char="○"/>
            </a:pPr>
            <a:r>
              <a:rPr lang="en"/>
              <a:t>Loss of Connection to Credit Card Processing</a:t>
            </a:r>
            <a:endParaRPr/>
          </a:p>
          <a:p>
            <a:pPr indent="-419100" lvl="0" marL="457200" rtl="0" algn="l">
              <a:spcBef>
                <a:spcPts val="0"/>
              </a:spcBef>
              <a:spcAft>
                <a:spcPts val="0"/>
              </a:spcAft>
              <a:buSzPts val="3000"/>
              <a:buChar char="●"/>
            </a:pPr>
            <a:r>
              <a:rPr lang="en"/>
              <a:t>Quality Scenario for Usability</a:t>
            </a:r>
            <a:endParaRPr/>
          </a:p>
          <a:p>
            <a:pPr indent="-381000" lvl="1" marL="914400" rtl="0" algn="l">
              <a:spcBef>
                <a:spcPts val="0"/>
              </a:spcBef>
              <a:spcAft>
                <a:spcPts val="0"/>
              </a:spcAft>
              <a:buSzPts val="2400"/>
              <a:buChar char="○"/>
            </a:pPr>
            <a:r>
              <a:rPr lang="en"/>
              <a:t>Entry / Exit</a:t>
            </a:r>
            <a:endParaRPr/>
          </a:p>
          <a:p>
            <a:pPr indent="-381000" lvl="1" marL="914400" rtl="0" algn="l">
              <a:spcBef>
                <a:spcPts val="0"/>
              </a:spcBef>
              <a:spcAft>
                <a:spcPts val="0"/>
              </a:spcAft>
              <a:buSzPts val="2400"/>
              <a:buChar char="○"/>
            </a:pPr>
            <a:r>
              <a:rPr lang="en"/>
              <a:t>Administrative Interface: Lockdown, Full open, Spaces remaining, etc.</a:t>
            </a:r>
            <a:endParaRPr/>
          </a:p>
        </p:txBody>
      </p:sp>
      <p:sp>
        <p:nvSpPr>
          <p:cNvPr id="373" name="Google Shape;373;p5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5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“Good” Scenarios</a:t>
            </a:r>
            <a:endParaRPr/>
          </a:p>
        </p:txBody>
      </p:sp>
      <p:sp>
        <p:nvSpPr>
          <p:cNvPr id="379" name="Google Shape;379;p5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Credible</a:t>
            </a:r>
            <a:endParaRPr/>
          </a:p>
          <a:p>
            <a:pPr indent="-381000" lvl="1" marL="914400" rtl="0" algn="l">
              <a:spcBef>
                <a:spcPts val="0"/>
              </a:spcBef>
              <a:spcAft>
                <a:spcPts val="0"/>
              </a:spcAft>
              <a:buSzPts val="2400"/>
              <a:buChar char="○"/>
            </a:pPr>
            <a:r>
              <a:rPr lang="en"/>
              <a:t>Describes a realistic scenario.</a:t>
            </a:r>
            <a:endParaRPr/>
          </a:p>
          <a:p>
            <a:pPr indent="-419100" lvl="0" marL="457200" rtl="0" algn="l">
              <a:spcBef>
                <a:spcPts val="0"/>
              </a:spcBef>
              <a:spcAft>
                <a:spcPts val="0"/>
              </a:spcAft>
              <a:buSzPts val="3000"/>
              <a:buChar char="●"/>
            </a:pPr>
            <a:r>
              <a:rPr lang="en"/>
              <a:t>Valuable</a:t>
            </a:r>
            <a:endParaRPr/>
          </a:p>
          <a:p>
            <a:pPr indent="-381000" lvl="1" marL="914400" rtl="0" algn="l">
              <a:spcBef>
                <a:spcPts val="0"/>
              </a:spcBef>
              <a:spcAft>
                <a:spcPts val="0"/>
              </a:spcAft>
              <a:buSzPts val="2400"/>
              <a:buChar char="○"/>
            </a:pPr>
            <a:r>
              <a:rPr lang="en"/>
              <a:t>Can be directly used during architectural definition.</a:t>
            </a:r>
            <a:endParaRPr/>
          </a:p>
          <a:p>
            <a:pPr indent="-419100" lvl="0" marL="457200" rtl="0" algn="l">
              <a:spcBef>
                <a:spcPts val="0"/>
              </a:spcBef>
              <a:spcAft>
                <a:spcPts val="0"/>
              </a:spcAft>
              <a:buSzPts val="3000"/>
              <a:buChar char="●"/>
            </a:pPr>
            <a:r>
              <a:rPr lang="en"/>
              <a:t>Specific</a:t>
            </a:r>
            <a:endParaRPr/>
          </a:p>
          <a:p>
            <a:pPr indent="-381000" lvl="1" marL="914400" rtl="0" algn="l">
              <a:spcBef>
                <a:spcPts val="0"/>
              </a:spcBef>
              <a:spcAft>
                <a:spcPts val="0"/>
              </a:spcAft>
              <a:buSzPts val="2400"/>
              <a:buChar char="○"/>
            </a:pPr>
            <a:r>
              <a:rPr lang="en"/>
              <a:t>Addresses a single, concrete situation.</a:t>
            </a:r>
            <a:endParaRPr/>
          </a:p>
          <a:p>
            <a:pPr indent="-419100" lvl="0" marL="457200" rtl="0" algn="l">
              <a:spcBef>
                <a:spcPts val="0"/>
              </a:spcBef>
              <a:spcAft>
                <a:spcPts val="0"/>
              </a:spcAft>
              <a:buSzPts val="3000"/>
              <a:buChar char="●"/>
            </a:pPr>
            <a:r>
              <a:rPr lang="en"/>
              <a:t>Precise</a:t>
            </a:r>
            <a:endParaRPr/>
          </a:p>
          <a:p>
            <a:pPr indent="-381000" lvl="1" marL="914400" rtl="0" algn="l">
              <a:spcBef>
                <a:spcPts val="0"/>
              </a:spcBef>
              <a:spcAft>
                <a:spcPts val="0"/>
              </a:spcAft>
              <a:buSzPts val="2400"/>
              <a:buChar char="○"/>
            </a:pPr>
            <a:r>
              <a:rPr lang="en"/>
              <a:t>Intended user of scenario should be clear about the described situation and response.</a:t>
            </a:r>
            <a:endParaRPr/>
          </a:p>
          <a:p>
            <a:pPr indent="-419100" lvl="0" marL="457200" rtl="0" algn="l">
              <a:spcBef>
                <a:spcPts val="0"/>
              </a:spcBef>
              <a:spcAft>
                <a:spcPts val="0"/>
              </a:spcAft>
              <a:buSzPts val="3000"/>
              <a:buChar char="●"/>
            </a:pPr>
            <a:r>
              <a:rPr lang="en"/>
              <a:t>Comprehensible</a:t>
            </a:r>
            <a:endParaRPr/>
          </a:p>
          <a:p>
            <a:pPr indent="-381000" lvl="1" marL="914400" rtl="0" algn="l">
              <a:spcBef>
                <a:spcPts val="0"/>
              </a:spcBef>
              <a:spcAft>
                <a:spcPts val="0"/>
              </a:spcAft>
              <a:buSzPts val="2400"/>
              <a:buChar char="○"/>
            </a:pPr>
            <a:r>
              <a:rPr lang="en"/>
              <a:t>Writing should be unambiguous and free of jargon.</a:t>
            </a:r>
            <a:endParaRPr/>
          </a:p>
        </p:txBody>
      </p:sp>
      <p:sp>
        <p:nvSpPr>
          <p:cNvPr id="380" name="Google Shape;380;p5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5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Effective Scenario Use</a:t>
            </a:r>
            <a:endParaRPr/>
          </a:p>
        </p:txBody>
      </p:sp>
      <p:sp>
        <p:nvSpPr>
          <p:cNvPr id="386" name="Google Shape;386;p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Identify a focused scenario set</a:t>
            </a:r>
            <a:endParaRPr/>
          </a:p>
          <a:p>
            <a:pPr indent="-381000" lvl="1" marL="914400" rtl="0" algn="l">
              <a:spcBef>
                <a:spcPts val="0"/>
              </a:spcBef>
              <a:spcAft>
                <a:spcPts val="0"/>
              </a:spcAft>
              <a:buSzPts val="2400"/>
              <a:buChar char="○"/>
            </a:pPr>
            <a:r>
              <a:rPr lang="en"/>
              <a:t>Too many scenarios can be distracting.</a:t>
            </a:r>
            <a:endParaRPr/>
          </a:p>
          <a:p>
            <a:pPr indent="-381000" lvl="1" marL="914400" rtl="0" algn="l">
              <a:spcBef>
                <a:spcPts val="0"/>
              </a:spcBef>
              <a:spcAft>
                <a:spcPts val="0"/>
              </a:spcAft>
              <a:buSzPts val="2400"/>
              <a:buChar char="○"/>
            </a:pPr>
            <a:r>
              <a:rPr lang="en"/>
              <a:t>Prioritize no more than 15-20.</a:t>
            </a:r>
            <a:endParaRPr/>
          </a:p>
          <a:p>
            <a:pPr indent="-419100" lvl="0" marL="457200" rtl="0" algn="l">
              <a:spcBef>
                <a:spcPts val="0"/>
              </a:spcBef>
              <a:spcAft>
                <a:spcPts val="0"/>
              </a:spcAft>
              <a:buSzPts val="3000"/>
              <a:buChar char="●"/>
            </a:pPr>
            <a:r>
              <a:rPr lang="en"/>
              <a:t>Use distinct scenarios</a:t>
            </a:r>
            <a:endParaRPr/>
          </a:p>
          <a:p>
            <a:pPr indent="-381000" lvl="1" marL="914400" rtl="0" algn="l">
              <a:spcBef>
                <a:spcPts val="0"/>
              </a:spcBef>
              <a:spcAft>
                <a:spcPts val="0"/>
              </a:spcAft>
              <a:buSzPts val="2400"/>
              <a:buChar char="○"/>
            </a:pPr>
            <a:r>
              <a:rPr lang="en"/>
              <a:t>Avoid having multiple scenarios centered around near-identical events. They are redundant.</a:t>
            </a:r>
            <a:endParaRPr/>
          </a:p>
          <a:p>
            <a:pPr indent="-381000" lvl="1" marL="914400" rtl="0" algn="l">
              <a:spcBef>
                <a:spcPts val="0"/>
              </a:spcBef>
              <a:spcAft>
                <a:spcPts val="0"/>
              </a:spcAft>
              <a:buSzPts val="2400"/>
              <a:buChar char="○"/>
            </a:pPr>
            <a:r>
              <a:rPr lang="en"/>
              <a:t>Consider demands placed on the system.</a:t>
            </a:r>
            <a:endParaRPr/>
          </a:p>
          <a:p>
            <a:pPr indent="-419100" lvl="0" marL="457200" rtl="0" algn="l">
              <a:spcBef>
                <a:spcPts val="0"/>
              </a:spcBef>
              <a:spcAft>
                <a:spcPts val="0"/>
              </a:spcAft>
              <a:buSzPts val="3000"/>
              <a:buChar char="●"/>
            </a:pPr>
            <a:r>
              <a:rPr lang="en"/>
              <a:t>Use scenarios early</a:t>
            </a:r>
            <a:endParaRPr/>
          </a:p>
          <a:p>
            <a:pPr indent="-381000" lvl="1" marL="914400" rtl="0" algn="l">
              <a:spcBef>
                <a:spcPts val="0"/>
              </a:spcBef>
              <a:spcAft>
                <a:spcPts val="0"/>
              </a:spcAft>
              <a:buSzPts val="2400"/>
              <a:buChar char="○"/>
            </a:pPr>
            <a:r>
              <a:rPr lang="en"/>
              <a:t>Most impactful early in development to focus architecture and design activities on most important aspects of the system.</a:t>
            </a:r>
            <a:endParaRPr/>
          </a:p>
        </p:txBody>
      </p:sp>
      <p:sp>
        <p:nvSpPr>
          <p:cNvPr id="387" name="Google Shape;387;p5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Scenarios</a:t>
            </a:r>
            <a:endParaRPr/>
          </a:p>
        </p:txBody>
      </p:sp>
      <p:sp>
        <p:nvSpPr>
          <p:cNvPr id="80" name="Google Shape;80;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Capture a range of architectural requirements:</a:t>
            </a:r>
            <a:endParaRPr/>
          </a:p>
          <a:p>
            <a:pPr indent="-419100" lvl="0" marL="457200" rtl="0" algn="l">
              <a:spcBef>
                <a:spcPts val="600"/>
              </a:spcBef>
              <a:spcAft>
                <a:spcPts val="0"/>
              </a:spcAft>
              <a:buSzPts val="3000"/>
              <a:buChar char="●"/>
            </a:pPr>
            <a:r>
              <a:rPr lang="en"/>
              <a:t>A set of interactions with users to which a system must respond.</a:t>
            </a:r>
            <a:endParaRPr/>
          </a:p>
          <a:p>
            <a:pPr indent="-419100" lvl="0" marL="457200" rtl="0" algn="l">
              <a:spcBef>
                <a:spcPts val="0"/>
              </a:spcBef>
              <a:spcAft>
                <a:spcPts val="0"/>
              </a:spcAft>
              <a:buSzPts val="3000"/>
              <a:buChar char="●"/>
            </a:pPr>
            <a:r>
              <a:rPr lang="en"/>
              <a:t>Processing in response to timed events.</a:t>
            </a:r>
            <a:endParaRPr/>
          </a:p>
          <a:p>
            <a:pPr indent="-419100" lvl="0" marL="457200" rtl="0" algn="l">
              <a:spcBef>
                <a:spcPts val="0"/>
              </a:spcBef>
              <a:spcAft>
                <a:spcPts val="0"/>
              </a:spcAft>
              <a:buSzPts val="3000"/>
              <a:buChar char="●"/>
            </a:pPr>
            <a:r>
              <a:rPr lang="en"/>
              <a:t>Peak load situations that could occur.</a:t>
            </a:r>
            <a:endParaRPr/>
          </a:p>
          <a:p>
            <a:pPr indent="-419100" lvl="0" marL="457200" rtl="0" algn="l">
              <a:spcBef>
                <a:spcPts val="0"/>
              </a:spcBef>
              <a:spcAft>
                <a:spcPts val="0"/>
              </a:spcAft>
              <a:buSzPts val="3000"/>
              <a:buChar char="●"/>
            </a:pPr>
            <a:r>
              <a:rPr lang="en"/>
              <a:t>Regulator demands.</a:t>
            </a:r>
            <a:endParaRPr/>
          </a:p>
          <a:p>
            <a:pPr indent="-419100" lvl="0" marL="457200" rtl="0" algn="l">
              <a:spcBef>
                <a:spcPts val="0"/>
              </a:spcBef>
              <a:spcAft>
                <a:spcPts val="0"/>
              </a:spcAft>
              <a:buSzPts val="3000"/>
              <a:buChar char="●"/>
            </a:pPr>
            <a:r>
              <a:rPr lang="en"/>
              <a:t>Failure response.</a:t>
            </a:r>
            <a:endParaRPr/>
          </a:p>
          <a:p>
            <a:pPr indent="-419100" lvl="0" marL="457200" rtl="0" algn="l">
              <a:spcBef>
                <a:spcPts val="0"/>
              </a:spcBef>
              <a:spcAft>
                <a:spcPts val="0"/>
              </a:spcAft>
              <a:buSzPts val="3000"/>
              <a:buChar char="●"/>
            </a:pPr>
            <a:r>
              <a:rPr lang="en"/>
              <a:t>A change that a maintainer might make.</a:t>
            </a:r>
            <a:endParaRPr/>
          </a:p>
          <a:p>
            <a:pPr indent="-419100" lvl="0" marL="457200" rtl="0" algn="l">
              <a:spcBef>
                <a:spcPts val="0"/>
              </a:spcBef>
              <a:spcAft>
                <a:spcPts val="0"/>
              </a:spcAft>
              <a:buSzPts val="3000"/>
              <a:buChar char="●"/>
            </a:pPr>
            <a:r>
              <a:rPr lang="en"/>
              <a:t>Any situation that the design must handle.</a:t>
            </a:r>
            <a:endParaRPr/>
          </a:p>
        </p:txBody>
      </p:sp>
      <p:sp>
        <p:nvSpPr>
          <p:cNvPr id="81" name="Google Shape;81;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5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Effective Scenario Use</a:t>
            </a:r>
            <a:endParaRPr/>
          </a:p>
        </p:txBody>
      </p:sp>
      <p:sp>
        <p:nvSpPr>
          <p:cNvPr id="393" name="Google Shape;393;p5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Include system quality scenarios!</a:t>
            </a:r>
            <a:endParaRPr/>
          </a:p>
          <a:p>
            <a:pPr indent="-381000" lvl="1" marL="914400" rtl="0" algn="l">
              <a:spcBef>
                <a:spcPts val="0"/>
              </a:spcBef>
              <a:spcAft>
                <a:spcPts val="0"/>
              </a:spcAft>
              <a:buSzPts val="2400"/>
              <a:buChar char="○"/>
            </a:pPr>
            <a:r>
              <a:rPr lang="en"/>
              <a:t>Great potential for investigating, validating, and understanding quality properties.</a:t>
            </a:r>
            <a:endParaRPr/>
          </a:p>
          <a:p>
            <a:pPr indent="-381000" lvl="1" marL="914400" rtl="0" algn="l">
              <a:spcBef>
                <a:spcPts val="0"/>
              </a:spcBef>
              <a:spcAft>
                <a:spcPts val="0"/>
              </a:spcAft>
              <a:buSzPts val="2400"/>
              <a:buChar char="○"/>
            </a:pPr>
            <a:r>
              <a:rPr lang="en"/>
              <a:t>You will need to augment stakeholder-provided scenarios to consider quality.</a:t>
            </a:r>
            <a:endParaRPr/>
          </a:p>
          <a:p>
            <a:pPr indent="-419100" lvl="0" marL="457200" rtl="0" algn="l">
              <a:spcBef>
                <a:spcPts val="0"/>
              </a:spcBef>
              <a:spcAft>
                <a:spcPts val="0"/>
              </a:spcAft>
              <a:buSzPts val="3000"/>
              <a:buChar char="●"/>
            </a:pPr>
            <a:r>
              <a:rPr lang="en"/>
              <a:t>Include failure scenarios!</a:t>
            </a:r>
            <a:endParaRPr/>
          </a:p>
          <a:p>
            <a:pPr indent="-381000" lvl="1" marL="914400" rtl="0" algn="l">
              <a:spcBef>
                <a:spcPts val="0"/>
              </a:spcBef>
              <a:spcAft>
                <a:spcPts val="0"/>
              </a:spcAft>
              <a:buSzPts val="2400"/>
              <a:buChar char="○"/>
            </a:pPr>
            <a:r>
              <a:rPr lang="en"/>
              <a:t>C</a:t>
            </a:r>
            <a:r>
              <a:rPr lang="en"/>
              <a:t>onsider the important failure cases and identify scenarios to address them.</a:t>
            </a:r>
            <a:endParaRPr/>
          </a:p>
          <a:p>
            <a:pPr indent="-419100" lvl="0" marL="457200" rtl="0" algn="l">
              <a:spcBef>
                <a:spcPts val="0"/>
              </a:spcBef>
              <a:spcAft>
                <a:spcPts val="0"/>
              </a:spcAft>
              <a:buSzPts val="3000"/>
              <a:buChar char="●"/>
            </a:pPr>
            <a:r>
              <a:rPr lang="en"/>
              <a:t>Involve stakeholders closely</a:t>
            </a:r>
            <a:endParaRPr/>
          </a:p>
          <a:p>
            <a:pPr indent="-381000" lvl="1" marL="914400" rtl="0" algn="l">
              <a:spcBef>
                <a:spcPts val="0"/>
              </a:spcBef>
              <a:spcAft>
                <a:spcPts val="0"/>
              </a:spcAft>
              <a:buSzPts val="2400"/>
              <a:buChar char="○"/>
            </a:pPr>
            <a:r>
              <a:rPr lang="en"/>
              <a:t>Stakeholders may reveal scenarios you didn’t consider and have differing priorities than you do.</a:t>
            </a:r>
            <a:endParaRPr/>
          </a:p>
        </p:txBody>
      </p:sp>
      <p:sp>
        <p:nvSpPr>
          <p:cNvPr id="394" name="Google Shape;394;p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5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Checklist (Food for Thought)</a:t>
            </a:r>
            <a:endParaRPr/>
          </a:p>
        </p:txBody>
      </p:sp>
      <p:sp>
        <p:nvSpPr>
          <p:cNvPr id="400" name="Google Shape;400;p5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Have you defined a wide enough range of system quality scenarios?</a:t>
            </a:r>
            <a:endParaRPr/>
          </a:p>
          <a:p>
            <a:pPr indent="-419100" lvl="0" marL="457200" rtl="0" algn="l">
              <a:spcBef>
                <a:spcPts val="0"/>
              </a:spcBef>
              <a:spcAft>
                <a:spcPts val="0"/>
              </a:spcAft>
              <a:buSzPts val="3000"/>
              <a:buChar char="●"/>
            </a:pPr>
            <a:r>
              <a:rPr lang="en"/>
              <a:t>Have you defined a wide enough range of failure and exception scenarios?</a:t>
            </a:r>
            <a:endParaRPr/>
          </a:p>
          <a:p>
            <a:pPr indent="-419100" lvl="0" marL="457200" rtl="0" algn="l">
              <a:spcBef>
                <a:spcPts val="0"/>
              </a:spcBef>
              <a:spcAft>
                <a:spcPts val="0"/>
              </a:spcAft>
              <a:buSzPts val="3000"/>
              <a:buChar char="●"/>
            </a:pPr>
            <a:r>
              <a:rPr lang="en"/>
              <a:t>Have you prioritized your scenarios by stakeholder importance and risk?</a:t>
            </a:r>
            <a:endParaRPr/>
          </a:p>
          <a:p>
            <a:pPr indent="-419100" lvl="0" marL="457200" rtl="0" algn="l">
              <a:spcBef>
                <a:spcPts val="0"/>
              </a:spcBef>
              <a:spcAft>
                <a:spcPts val="0"/>
              </a:spcAft>
              <a:buSzPts val="3000"/>
              <a:buChar char="●"/>
            </a:pPr>
            <a:r>
              <a:rPr lang="en"/>
              <a:t>Have you kept the number of scenarios down to a manageably small level?</a:t>
            </a:r>
            <a:endParaRPr/>
          </a:p>
          <a:p>
            <a:pPr indent="-419100" lvl="0" marL="457200" rtl="0" algn="l">
              <a:spcBef>
                <a:spcPts val="0"/>
              </a:spcBef>
              <a:spcAft>
                <a:spcPts val="0"/>
              </a:spcAft>
              <a:buSzPts val="3000"/>
              <a:buChar char="●"/>
            </a:pPr>
            <a:r>
              <a:rPr lang="en"/>
              <a:t>Have you reviewed the responses and behaviors with stakeholders?</a:t>
            </a:r>
            <a:endParaRPr/>
          </a:p>
        </p:txBody>
      </p:sp>
      <p:sp>
        <p:nvSpPr>
          <p:cNvPr id="401" name="Google Shape;401;p5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6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Checklist (Food for Thought)</a:t>
            </a:r>
            <a:endParaRPr/>
          </a:p>
        </p:txBody>
      </p:sp>
      <p:sp>
        <p:nvSpPr>
          <p:cNvPr id="407" name="Google Shape;407;p6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solidFill>
                  <a:srgbClr val="000000"/>
                </a:solidFill>
              </a:rPr>
              <a:t>Have you included scenarios that you think will be valuable (based on previous experience) as well as those nominated by your stakeholders?</a:t>
            </a:r>
            <a:endParaRPr>
              <a:solidFill>
                <a:srgbClr val="000000"/>
              </a:solidFill>
            </a:endParaRPr>
          </a:p>
          <a:p>
            <a:pPr indent="-419100" lvl="0" marL="457200" rtl="0" algn="l">
              <a:spcBef>
                <a:spcPts val="0"/>
              </a:spcBef>
              <a:spcAft>
                <a:spcPts val="0"/>
              </a:spcAft>
              <a:buSzPts val="3000"/>
              <a:buChar char="●"/>
            </a:pPr>
            <a:r>
              <a:rPr lang="en">
                <a:solidFill>
                  <a:srgbClr val="000000"/>
                </a:solidFill>
              </a:rPr>
              <a:t>Are all scenarios cataloged and named?</a:t>
            </a:r>
            <a:endParaRPr>
              <a:solidFill>
                <a:srgbClr val="000000"/>
              </a:solidFill>
            </a:endParaRPr>
          </a:p>
          <a:p>
            <a:pPr indent="-419100" lvl="0" marL="457200" rtl="0" algn="l">
              <a:spcBef>
                <a:spcPts val="0"/>
              </a:spcBef>
              <a:spcAft>
                <a:spcPts val="0"/>
              </a:spcAft>
              <a:buSzPts val="3000"/>
              <a:buChar char="●"/>
            </a:pPr>
            <a:r>
              <a:rPr lang="en"/>
              <a:t>H</a:t>
            </a:r>
            <a:r>
              <a:rPr lang="en"/>
              <a:t>ave you made sure</a:t>
            </a:r>
            <a:r>
              <a:rPr lang="en">
                <a:solidFill>
                  <a:srgbClr val="000000"/>
                </a:solidFill>
              </a:rPr>
              <a:t> gaps or mistakes in the requirements are addressed?</a:t>
            </a:r>
            <a:endParaRPr>
              <a:solidFill>
                <a:srgbClr val="000000"/>
              </a:solidFill>
            </a:endParaRPr>
          </a:p>
          <a:p>
            <a:pPr indent="-419100" lvl="0" marL="457200" rtl="0" algn="l">
              <a:spcBef>
                <a:spcPts val="0"/>
              </a:spcBef>
              <a:spcAft>
                <a:spcPts val="0"/>
              </a:spcAft>
              <a:buSzPts val="3000"/>
              <a:buChar char="●"/>
            </a:pPr>
            <a:r>
              <a:rPr lang="en"/>
              <a:t>H</a:t>
            </a:r>
            <a:r>
              <a:rPr lang="en"/>
              <a:t>ave you revised </a:t>
            </a:r>
            <a:r>
              <a:rPr lang="en">
                <a:solidFill>
                  <a:srgbClr val="000000"/>
                </a:solidFill>
              </a:rPr>
              <a:t>mismatches between required and actual response or behavior in the architectural design appropriately?</a:t>
            </a:r>
            <a:endParaRPr>
              <a:solidFill>
                <a:srgbClr val="000000"/>
              </a:solidFill>
            </a:endParaRPr>
          </a:p>
        </p:txBody>
      </p:sp>
      <p:sp>
        <p:nvSpPr>
          <p:cNvPr id="408" name="Google Shape;408;p6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6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Points</a:t>
            </a:r>
            <a:endParaRPr/>
          </a:p>
        </p:txBody>
      </p:sp>
      <p:sp>
        <p:nvSpPr>
          <p:cNvPr id="414" name="Google Shape;414;p6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a:t>Defining and applying scenarios ensures that your architecture will exhibit required functionality and behavior. </a:t>
            </a:r>
            <a:endParaRPr/>
          </a:p>
          <a:p>
            <a:pPr indent="-381000" lvl="1" marL="914400" rtl="0" algn="l">
              <a:spcBef>
                <a:spcPts val="0"/>
              </a:spcBef>
              <a:spcAft>
                <a:spcPts val="0"/>
              </a:spcAft>
              <a:buSzPts val="2400"/>
              <a:buChar char="○"/>
            </a:pPr>
            <a:r>
              <a:rPr b="1" lang="en" sz="2400"/>
              <a:t>Functional scenarios </a:t>
            </a:r>
            <a:r>
              <a:rPr lang="en" sz="2400"/>
              <a:t>define how the system responds to external stimuli. </a:t>
            </a:r>
            <a:endParaRPr sz="2400"/>
          </a:p>
          <a:p>
            <a:pPr indent="-381000" lvl="1" marL="914400" rtl="0" algn="l">
              <a:spcBef>
                <a:spcPts val="0"/>
              </a:spcBef>
              <a:spcAft>
                <a:spcPts val="0"/>
              </a:spcAft>
              <a:buSzPts val="2400"/>
              <a:buChar char="○"/>
            </a:pPr>
            <a:r>
              <a:rPr b="1" lang="en" sz="2400"/>
              <a:t>System quality scenarios </a:t>
            </a:r>
            <a:r>
              <a:rPr lang="en" sz="2400"/>
              <a:t>define how the system responds to environmental factors that affect quality properties.</a:t>
            </a:r>
            <a:endParaRPr sz="2400"/>
          </a:p>
          <a:p>
            <a:pPr indent="-381000" lvl="1" marL="914400" rtl="0" algn="l">
              <a:spcBef>
                <a:spcPts val="0"/>
              </a:spcBef>
              <a:spcAft>
                <a:spcPts val="0"/>
              </a:spcAft>
              <a:buSzPts val="2400"/>
              <a:buChar char="○"/>
            </a:pPr>
            <a:r>
              <a:rPr lang="en" sz="2400"/>
              <a:t>The specification should include the initial system state and environment, external stimulus or environment changes, and the required system</a:t>
            </a:r>
            <a:r>
              <a:rPr lang="en"/>
              <a:t> </a:t>
            </a:r>
            <a:r>
              <a:rPr lang="en" sz="2400"/>
              <a:t>response (and how to measure it).</a:t>
            </a:r>
            <a:br>
              <a:rPr lang="en" sz="2400"/>
            </a:br>
            <a:endParaRPr sz="2400"/>
          </a:p>
        </p:txBody>
      </p:sp>
      <p:sp>
        <p:nvSpPr>
          <p:cNvPr id="415" name="Google Shape;415;p6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6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421" name="Google Shape;421;p6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The Functional Viewpoint</a:t>
            </a:r>
            <a:endParaRPr/>
          </a:p>
          <a:p>
            <a:pPr indent="-381000" lvl="1" marL="914400" marR="0" rtl="0" algn="l">
              <a:lnSpc>
                <a:spcPct val="100000"/>
              </a:lnSpc>
              <a:spcBef>
                <a:spcPts val="0"/>
              </a:spcBef>
              <a:spcAft>
                <a:spcPts val="0"/>
              </a:spcAft>
              <a:buSzPts val="2400"/>
              <a:buChar char="○"/>
            </a:pPr>
            <a:r>
              <a:rPr lang="en"/>
              <a:t>Sources: Rozanski &amp; Woods: ch. 17</a:t>
            </a:r>
            <a:endParaRPr/>
          </a:p>
          <a:p>
            <a:pPr indent="0" lvl="0" marL="914400" rtl="0" algn="l">
              <a:spcBef>
                <a:spcPts val="600"/>
              </a:spcBef>
              <a:spcAft>
                <a:spcPts val="0"/>
              </a:spcAft>
              <a:buNone/>
            </a:pPr>
            <a:r>
              <a:t/>
            </a:r>
            <a:endParaRPr/>
          </a:p>
          <a:p>
            <a:pPr indent="-419100" lvl="0" marL="457200" rtl="0" algn="l">
              <a:spcBef>
                <a:spcPts val="600"/>
              </a:spcBef>
              <a:spcAft>
                <a:spcPts val="0"/>
              </a:spcAft>
              <a:buSzPts val="3000"/>
              <a:buChar char="●"/>
            </a:pPr>
            <a:r>
              <a:rPr lang="en"/>
              <a:t>Homework:</a:t>
            </a:r>
            <a:endParaRPr/>
          </a:p>
          <a:p>
            <a:pPr indent="-381000" lvl="1" marL="914400" rtl="0" algn="l">
              <a:spcBef>
                <a:spcPts val="0"/>
              </a:spcBef>
              <a:spcAft>
                <a:spcPts val="0"/>
              </a:spcAft>
              <a:buSzPts val="2400"/>
              <a:buChar char="○"/>
            </a:pPr>
            <a:r>
              <a:rPr lang="en"/>
              <a:t>Assignment 1</a:t>
            </a:r>
            <a:endParaRPr/>
          </a:p>
          <a:p>
            <a:pPr indent="-381000" lvl="2" marL="1371600" rtl="0" algn="l">
              <a:spcBef>
                <a:spcPts val="0"/>
              </a:spcBef>
              <a:spcAft>
                <a:spcPts val="0"/>
              </a:spcAft>
              <a:buSzPts val="2400"/>
              <a:buChar char="■"/>
            </a:pPr>
            <a:r>
              <a:rPr lang="en"/>
              <a:t>Due 10/02</a:t>
            </a:r>
            <a:endParaRPr/>
          </a:p>
          <a:p>
            <a:pPr indent="-381000" lvl="1" marL="914400" rtl="0" algn="l">
              <a:spcBef>
                <a:spcPts val="0"/>
              </a:spcBef>
              <a:spcAft>
                <a:spcPts val="0"/>
              </a:spcAft>
              <a:buSzPts val="2400"/>
              <a:buChar char="○"/>
            </a:pPr>
            <a:r>
              <a:rPr lang="en"/>
              <a:t>Project Part 2</a:t>
            </a:r>
            <a:endParaRPr/>
          </a:p>
          <a:p>
            <a:pPr indent="-381000" lvl="2" marL="1371600" rtl="0" algn="l">
              <a:spcBef>
                <a:spcPts val="0"/>
              </a:spcBef>
              <a:spcAft>
                <a:spcPts val="0"/>
              </a:spcAft>
              <a:buSzPts val="2400"/>
              <a:buChar char="■"/>
            </a:pPr>
            <a:r>
              <a:rPr lang="en"/>
              <a:t>Due 10/11 </a:t>
            </a:r>
            <a:endParaRPr/>
          </a:p>
          <a:p>
            <a:pPr indent="0" lvl="0" marL="0" marR="0" rtl="0" algn="l">
              <a:lnSpc>
                <a:spcPct val="100000"/>
              </a:lnSpc>
              <a:spcBef>
                <a:spcPts val="600"/>
              </a:spcBef>
              <a:spcAft>
                <a:spcPts val="0"/>
              </a:spcAft>
              <a:buNone/>
            </a:pPr>
            <a:r>
              <a:t/>
            </a:r>
            <a:endParaRPr/>
          </a:p>
        </p:txBody>
      </p:sp>
      <p:sp>
        <p:nvSpPr>
          <p:cNvPr id="422" name="Google Shape;422;p6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6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 Part 2</a:t>
            </a:r>
            <a:endParaRPr/>
          </a:p>
        </p:txBody>
      </p:sp>
      <p:sp>
        <p:nvSpPr>
          <p:cNvPr id="428" name="Google Shape;428;p6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Setting the system scope and requirements</a:t>
            </a:r>
            <a:endParaRPr/>
          </a:p>
          <a:p>
            <a:pPr indent="-381000" lvl="1" marL="914400" rtl="0" algn="l">
              <a:spcBef>
                <a:spcPts val="0"/>
              </a:spcBef>
              <a:spcAft>
                <a:spcPts val="0"/>
              </a:spcAft>
              <a:buSzPts val="2400"/>
              <a:buChar char="○"/>
            </a:pPr>
            <a:r>
              <a:rPr lang="en"/>
              <a:t>Explain the purpose, scope, and audience.</a:t>
            </a:r>
            <a:endParaRPr/>
          </a:p>
          <a:p>
            <a:pPr indent="-381000" lvl="1" marL="914400" rtl="0" algn="l">
              <a:spcBef>
                <a:spcPts val="0"/>
              </a:spcBef>
              <a:spcAft>
                <a:spcPts val="0"/>
              </a:spcAft>
              <a:buSzPts val="2400"/>
              <a:buChar char="○"/>
            </a:pPr>
            <a:r>
              <a:rPr lang="en"/>
              <a:t>Identify groups of stakeholders.</a:t>
            </a:r>
            <a:endParaRPr/>
          </a:p>
          <a:p>
            <a:pPr indent="-381000" lvl="1" marL="914400" rtl="0" algn="l">
              <a:spcBef>
                <a:spcPts val="0"/>
              </a:spcBef>
              <a:spcAft>
                <a:spcPts val="0"/>
              </a:spcAft>
              <a:buSzPts val="2400"/>
              <a:buChar char="○"/>
            </a:pPr>
            <a:r>
              <a:rPr lang="en"/>
              <a:t>Describe important functional and non-functional requirements of the system.</a:t>
            </a:r>
            <a:endParaRPr/>
          </a:p>
          <a:p>
            <a:pPr indent="-381000" lvl="1" marL="914400" rtl="0" algn="l">
              <a:spcBef>
                <a:spcPts val="0"/>
              </a:spcBef>
              <a:spcAft>
                <a:spcPts val="0"/>
              </a:spcAft>
              <a:buSzPts val="2400"/>
              <a:buChar char="○"/>
            </a:pPr>
            <a:r>
              <a:rPr lang="en"/>
              <a:t>Define the scope using a context diagram + explanations.</a:t>
            </a:r>
            <a:endParaRPr/>
          </a:p>
          <a:p>
            <a:pPr indent="-381000" lvl="1" marL="914400" rtl="0" algn="l">
              <a:spcBef>
                <a:spcPts val="0"/>
              </a:spcBef>
              <a:spcAft>
                <a:spcPts val="0"/>
              </a:spcAft>
              <a:buSzPts val="2400"/>
              <a:buChar char="○"/>
            </a:pPr>
            <a:r>
              <a:rPr lang="en"/>
              <a:t>Create five functional and five quality-based scenarios.</a:t>
            </a:r>
            <a:endParaRPr/>
          </a:p>
          <a:p>
            <a:pPr indent="-381000" lvl="1" marL="914400" rtl="0" algn="l">
              <a:spcBef>
                <a:spcPts val="0"/>
              </a:spcBef>
              <a:spcAft>
                <a:spcPts val="0"/>
              </a:spcAft>
              <a:buSzPts val="2400"/>
              <a:buChar char="○"/>
            </a:pPr>
            <a:r>
              <a:rPr lang="en"/>
              <a:t>Rate the viewpoints and perspectives in terms of importance.</a:t>
            </a:r>
            <a:endParaRPr/>
          </a:p>
          <a:p>
            <a:pPr indent="-381000" lvl="1" marL="914400" rtl="0" algn="l">
              <a:spcBef>
                <a:spcPts val="0"/>
              </a:spcBef>
              <a:spcAft>
                <a:spcPts val="0"/>
              </a:spcAft>
              <a:buSzPts val="2400"/>
              <a:buChar char="○"/>
            </a:pPr>
            <a:r>
              <a:rPr lang="en"/>
              <a:t>Define change cases.</a:t>
            </a:r>
            <a:endParaRPr/>
          </a:p>
        </p:txBody>
      </p:sp>
      <p:sp>
        <p:nvSpPr>
          <p:cNvPr id="429" name="Google Shape;429;p6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Scenario Types</a:t>
            </a:r>
            <a:endParaRPr/>
          </a:p>
        </p:txBody>
      </p:sp>
      <p:sp>
        <p:nvSpPr>
          <p:cNvPr id="87" name="Google Shape;87;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b="1" lang="en"/>
              <a:t>Functional Scenarios</a:t>
            </a:r>
            <a:r>
              <a:rPr lang="en"/>
              <a:t> define how the system responds to external stimuli. </a:t>
            </a:r>
            <a:endParaRPr/>
          </a:p>
          <a:p>
            <a:pPr indent="-381000" lvl="1" marL="914400" rtl="0" algn="l">
              <a:spcBef>
                <a:spcPts val="0"/>
              </a:spcBef>
              <a:spcAft>
                <a:spcPts val="0"/>
              </a:spcAft>
              <a:buSzPts val="2400"/>
              <a:buChar char="○"/>
            </a:pPr>
            <a:r>
              <a:rPr lang="en"/>
              <a:t>Users initiate transactions, AIR call or data sent through an interface, timed events.</a:t>
            </a:r>
            <a:endParaRPr/>
          </a:p>
          <a:p>
            <a:pPr indent="-419100" lvl="0" marL="457200" rtl="0" algn="l">
              <a:spcBef>
                <a:spcPts val="0"/>
              </a:spcBef>
              <a:spcAft>
                <a:spcPts val="0"/>
              </a:spcAft>
              <a:buSzPts val="3000"/>
              <a:buChar char="●"/>
            </a:pPr>
            <a:r>
              <a:rPr b="1" lang="en"/>
              <a:t>System Quality Scenarios</a:t>
            </a:r>
            <a:r>
              <a:rPr lang="en"/>
              <a:t> define how the system should react in order to exhibit quality properties.</a:t>
            </a:r>
            <a:endParaRPr/>
          </a:p>
          <a:p>
            <a:pPr indent="-381000" lvl="1" marL="914400" rtl="0" algn="l">
              <a:spcBef>
                <a:spcPts val="0"/>
              </a:spcBef>
              <a:spcAft>
                <a:spcPts val="0"/>
              </a:spcAft>
              <a:buSzPts val="2400"/>
              <a:buChar char="○"/>
            </a:pPr>
            <a:r>
              <a:rPr lang="en"/>
              <a:t>Ability to be modified to provide new functionality, to cope with peak load, to protect critical information.</a:t>
            </a:r>
            <a:endParaRPr/>
          </a:p>
        </p:txBody>
      </p:sp>
      <p:sp>
        <p:nvSpPr>
          <p:cNvPr id="88" name="Google Shape;88;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Scenario Usage</a:t>
            </a:r>
            <a:endParaRPr/>
          </a:p>
        </p:txBody>
      </p:sp>
      <p:sp>
        <p:nvSpPr>
          <p:cNvPr id="94" name="Google Shape;94;p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Char char="●"/>
            </a:pPr>
            <a:r>
              <a:rPr lang="en"/>
              <a:t>Provide input to architecture definition.</a:t>
            </a:r>
            <a:endParaRPr/>
          </a:p>
          <a:p>
            <a:pPr indent="-381000" lvl="1" marL="914400" marR="0" rtl="0" algn="l">
              <a:lnSpc>
                <a:spcPct val="100000"/>
              </a:lnSpc>
              <a:spcBef>
                <a:spcPts val="0"/>
              </a:spcBef>
              <a:spcAft>
                <a:spcPts val="0"/>
              </a:spcAft>
              <a:buSzPts val="2400"/>
              <a:buChar char="○"/>
            </a:pPr>
            <a:r>
              <a:rPr lang="en"/>
              <a:t>Help flesh out and find missing requirements.</a:t>
            </a:r>
            <a:endParaRPr/>
          </a:p>
          <a:p>
            <a:pPr indent="-419100" lvl="0" marL="457200" marR="0" rtl="0" algn="l">
              <a:lnSpc>
                <a:spcPct val="100000"/>
              </a:lnSpc>
              <a:spcBef>
                <a:spcPts val="0"/>
              </a:spcBef>
              <a:spcAft>
                <a:spcPts val="0"/>
              </a:spcAft>
              <a:buSzPts val="3000"/>
              <a:buChar char="●"/>
            </a:pPr>
            <a:r>
              <a:rPr lang="en"/>
              <a:t>Evaluate the architecture</a:t>
            </a:r>
            <a:endParaRPr/>
          </a:p>
          <a:p>
            <a:pPr indent="-381000" lvl="1" marL="914400" marR="0" rtl="0" algn="l">
              <a:lnSpc>
                <a:spcPct val="100000"/>
              </a:lnSpc>
              <a:spcBef>
                <a:spcPts val="0"/>
              </a:spcBef>
              <a:spcAft>
                <a:spcPts val="0"/>
              </a:spcAft>
              <a:buSzPts val="2400"/>
              <a:buChar char="○"/>
            </a:pPr>
            <a:r>
              <a:rPr lang="en"/>
              <a:t>Force description of execution paths through system</a:t>
            </a:r>
            <a:endParaRPr/>
          </a:p>
          <a:p>
            <a:pPr indent="-381000" lvl="1" marL="914400" marR="0" rtl="0" algn="l">
              <a:lnSpc>
                <a:spcPct val="100000"/>
              </a:lnSpc>
              <a:spcBef>
                <a:spcPts val="0"/>
              </a:spcBef>
              <a:spcAft>
                <a:spcPts val="0"/>
              </a:spcAft>
              <a:buSzPts val="2400"/>
              <a:buChar char="○"/>
            </a:pPr>
            <a:r>
              <a:rPr lang="en"/>
              <a:t>Find missing/incompatible interfaces.</a:t>
            </a:r>
            <a:endParaRPr/>
          </a:p>
          <a:p>
            <a:pPr indent="-419100" lvl="0" marL="457200" marR="0" rtl="0" algn="l">
              <a:lnSpc>
                <a:spcPct val="100000"/>
              </a:lnSpc>
              <a:spcBef>
                <a:spcPts val="0"/>
              </a:spcBef>
              <a:spcAft>
                <a:spcPts val="0"/>
              </a:spcAft>
              <a:buSzPts val="3000"/>
              <a:buChar char="●"/>
            </a:pPr>
            <a:r>
              <a:rPr lang="en"/>
              <a:t>Communicate with stakeholders</a:t>
            </a:r>
            <a:endParaRPr/>
          </a:p>
          <a:p>
            <a:pPr indent="-381000" lvl="1" marL="914400" marR="0" rtl="0" algn="l">
              <a:lnSpc>
                <a:spcPct val="100000"/>
              </a:lnSpc>
              <a:spcBef>
                <a:spcPts val="0"/>
              </a:spcBef>
              <a:spcAft>
                <a:spcPts val="0"/>
              </a:spcAft>
              <a:buSzPts val="2400"/>
              <a:buChar char="○"/>
            </a:pPr>
            <a:r>
              <a:rPr lang="en"/>
              <a:t>Concrete, easy to understand.</a:t>
            </a:r>
            <a:endParaRPr/>
          </a:p>
          <a:p>
            <a:pPr indent="-419100" lvl="0" marL="457200" marR="0" rtl="0" algn="l">
              <a:lnSpc>
                <a:spcPct val="100000"/>
              </a:lnSpc>
              <a:spcBef>
                <a:spcPts val="0"/>
              </a:spcBef>
              <a:spcAft>
                <a:spcPts val="0"/>
              </a:spcAft>
              <a:buSzPts val="3000"/>
              <a:buChar char="●"/>
            </a:pPr>
            <a:r>
              <a:rPr lang="en"/>
              <a:t>Drive the testing process</a:t>
            </a:r>
            <a:endParaRPr/>
          </a:p>
          <a:p>
            <a:pPr indent="-381000" lvl="1" marL="914400" marR="0" rtl="0" algn="l">
              <a:lnSpc>
                <a:spcPct val="100000"/>
              </a:lnSpc>
              <a:spcBef>
                <a:spcPts val="0"/>
              </a:spcBef>
              <a:spcAft>
                <a:spcPts val="0"/>
              </a:spcAft>
              <a:buSzPts val="2400"/>
              <a:buChar char="○"/>
            </a:pPr>
            <a:r>
              <a:rPr lang="en"/>
              <a:t>Help prioritize testing efforts.</a:t>
            </a:r>
            <a:endParaRPr/>
          </a:p>
        </p:txBody>
      </p:sp>
      <p:sp>
        <p:nvSpPr>
          <p:cNvPr id="95" name="Google Shape;95;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Identifying Scenarios</a:t>
            </a:r>
            <a:endParaRPr/>
          </a:p>
        </p:txBody>
      </p:sp>
      <p:sp>
        <p:nvSpPr>
          <p:cNvPr id="101" name="Google Shape;101;p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Another format for requirements.</a:t>
            </a:r>
            <a:endParaRPr/>
          </a:p>
          <a:p>
            <a:pPr indent="-419100" lvl="0" marL="457200" rtl="0" algn="l">
              <a:spcBef>
                <a:spcPts val="0"/>
              </a:spcBef>
              <a:spcAft>
                <a:spcPts val="0"/>
              </a:spcAft>
              <a:buSzPts val="3000"/>
              <a:buChar char="●"/>
            </a:pPr>
            <a:r>
              <a:rPr lang="en"/>
              <a:t>Useful for “task-focused” requirements.</a:t>
            </a:r>
            <a:endParaRPr/>
          </a:p>
          <a:p>
            <a:pPr indent="-419100" lvl="0" marL="457200" rtl="0" algn="l">
              <a:spcBef>
                <a:spcPts val="0"/>
              </a:spcBef>
              <a:spcAft>
                <a:spcPts val="0"/>
              </a:spcAft>
              <a:buSzPts val="3000"/>
              <a:buChar char="●"/>
            </a:pPr>
            <a:r>
              <a:rPr lang="en"/>
              <a:t>Less useful for all-purpose invariants.</a:t>
            </a:r>
            <a:endParaRPr/>
          </a:p>
          <a:p>
            <a:pPr indent="-381000" lvl="1" marL="914400" rtl="0" algn="l">
              <a:spcBef>
                <a:spcPts val="0"/>
              </a:spcBef>
              <a:spcAft>
                <a:spcPts val="0"/>
              </a:spcAft>
              <a:buSzPts val="2400"/>
              <a:buChar char="○"/>
            </a:pPr>
            <a:r>
              <a:rPr lang="en"/>
              <a:t>Shall statement: “System shall tolerate any single component failure without loss of service”</a:t>
            </a:r>
            <a:endParaRPr/>
          </a:p>
          <a:p>
            <a:pPr indent="-381000" lvl="1" marL="914400" rtl="0" algn="l">
              <a:spcBef>
                <a:spcPts val="0"/>
              </a:spcBef>
              <a:spcAft>
                <a:spcPts val="0"/>
              </a:spcAft>
              <a:buSzPts val="2400"/>
              <a:buChar char="○"/>
            </a:pPr>
            <a:r>
              <a:rPr lang="en"/>
              <a:t>Scenario: “What if component X fails? What if component Y fails?”</a:t>
            </a:r>
            <a:endParaRPr/>
          </a:p>
          <a:p>
            <a:pPr indent="-419100" lvl="0" marL="457200" rtl="0" algn="l">
              <a:spcBef>
                <a:spcPts val="0"/>
              </a:spcBef>
              <a:spcAft>
                <a:spcPts val="0"/>
              </a:spcAft>
              <a:buSzPts val="3000"/>
              <a:buChar char="●"/>
            </a:pPr>
            <a:r>
              <a:rPr lang="en"/>
              <a:t>Require some effort to think about and write.</a:t>
            </a:r>
            <a:endParaRPr/>
          </a:p>
          <a:p>
            <a:pPr indent="-419100" lvl="0" marL="457200" rtl="0" algn="l">
              <a:spcBef>
                <a:spcPts val="0"/>
              </a:spcBef>
              <a:spcAft>
                <a:spcPts val="0"/>
              </a:spcAft>
              <a:buSzPts val="3000"/>
              <a:buChar char="●"/>
            </a:pPr>
            <a:r>
              <a:rPr lang="en"/>
              <a:t>Start from overview and fill in most important scenarios.</a:t>
            </a:r>
            <a:endParaRPr/>
          </a:p>
        </p:txBody>
      </p:sp>
      <p:sp>
        <p:nvSpPr>
          <p:cNvPr id="102" name="Google Shape;102;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7"/>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Functional Scenarios</a:t>
            </a:r>
            <a:endParaRPr b="1" sz="4800">
              <a:solidFill>
                <a:srgbClr val="FFFFFF"/>
              </a:solidFill>
            </a:endParaRPr>
          </a:p>
        </p:txBody>
      </p:sp>
      <p:sp>
        <p:nvSpPr>
          <p:cNvPr id="108" name="Google Shape;108;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