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41A4D2-A56E-4B6F-BA48-CB82DDD029B8}">
  <a:tblStyle styleId="{B841A4D2-A56E-4B6F-BA48-CB82DDD029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slide" Target="slides/slide86.xml"/><Relationship Id="rId90" Type="http://schemas.openxmlformats.org/officeDocument/2006/relationships/slide" Target="slides/slide85.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utator_method" TargetMode="External"/><Relationship Id="rId3" Type="http://schemas.openxmlformats.org/officeDocument/2006/relationships/hyperlink" Target="https://en.wikipedia.org/wiki/Method_(computer_programming)" TargetMode="External"/><Relationship Id="rId4" Type="http://schemas.openxmlformats.org/officeDocument/2006/relationships/hyperlink" Target="https://en.wikipedia.org/wiki/Parsing" TargetMode="External"/><Relationship Id="rId5" Type="http://schemas.openxmlformats.org/officeDocument/2006/relationships/hyperlink" Target="https://en.wikipedia.org/wiki/Serialization"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elecommunications" TargetMode="External"/><Relationship Id="rId3" Type="http://schemas.openxmlformats.org/officeDocument/2006/relationships/hyperlink" Target="https://en.wikipedia.org/wiki/Information" TargetMode="External"/><Relationship Id="rId4" Type="http://schemas.openxmlformats.org/officeDocument/2006/relationships/hyperlink" Target="https://en.wikipedia.org/wiki/Node_(networking)" TargetMode="External"/><Relationship Id="rId5" Type="http://schemas.openxmlformats.org/officeDocument/2006/relationships/hyperlink" Target="https://en.wikipedia.org/wiki/Computer_network" TargetMode="External"/><Relationship Id="rId6" Type="http://schemas.openxmlformats.org/officeDocument/2006/relationships/hyperlink" Target="https://en.wikipedia.org/wiki/Data_integrity"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stributed_computing" TargetMode="External"/><Relationship Id="rId3" Type="http://schemas.openxmlformats.org/officeDocument/2006/relationships/hyperlink" Target="https://en.wikipedia.org/wiki/Middleware_(distributed_applications)"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Serialization" TargetMode="External"/><Relationship Id="rId5" Type="http://schemas.openxmlformats.org/officeDocument/2006/relationships/hyperlink" Target="https://en.wikipedia.org/wiki/Remote_procedure_call" TargetMode="External"/><Relationship Id="rId6" Type="http://schemas.openxmlformats.org/officeDocument/2006/relationships/hyperlink" Target="https://en.wikipedia.org/wiki/Object-oriented_language" TargetMode="External"/><Relationship Id="rId7" Type="http://schemas.openxmlformats.org/officeDocument/2006/relationships/hyperlink" Target="https://en.wikipedia.org/wiki/Software_framework" TargetMode="External"/><Relationship Id="rId8" Type="http://schemas.openxmlformats.org/officeDocument/2006/relationships/hyperlink" Target="https://en.wikipedia.org/wiki/Process_(computing)"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Object-oriented_language" TargetMode="External"/><Relationship Id="rId3" Type="http://schemas.openxmlformats.org/officeDocument/2006/relationships/hyperlink" Target="https://en.wikipedia.org/wiki/Software_framework" TargetMode="External"/><Relationship Id="rId4" Type="http://schemas.openxmlformats.org/officeDocument/2006/relationships/hyperlink" Target="https://en.wikipedia.org/wiki/Process_(computing)"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08ac2b6ac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08ac2b6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Connectors: Connectors are the pieces of your architecture that link the elements together to allow them to interact. A connector defines the interaction between the elements that use it and allows the nature of the interaction to be considered separately from the semantics of the operation being invoked. The nature of the interactions between elements can be intimately bound up in how they are connected.</a:t>
            </a:r>
            <a:endParaRPr/>
          </a:p>
          <a:p>
            <a:pPr indent="0" lvl="0" marL="0" rtl="0" algn="l">
              <a:spcBef>
                <a:spcPts val="0"/>
              </a:spcBef>
              <a:spcAft>
                <a:spcPts val="0"/>
              </a:spcAft>
              <a:buNone/>
            </a:pPr>
            <a:r>
              <a:rPr lang="en"/>
              <a:t>The amount of consideration you need to give connectors depends on your circumstances. At one extreme—for example, when one element calls another via a simple procedure call—you can just note that one element connects to another. At the other extreme, such as a message-based interface, a connector can be defined as a type of element in its own right as it provides capabilities to the interactions that occur across it. </a:t>
            </a:r>
            <a:endParaRPr/>
          </a:p>
          <a:p>
            <a:pPr indent="0" lvl="0" marL="0" rtl="0" algn="l">
              <a:spcBef>
                <a:spcPts val="0"/>
              </a:spcBef>
              <a:spcAft>
                <a:spcPts val="0"/>
              </a:spcAft>
              <a:buNone/>
            </a:pPr>
            <a:r>
              <a:rPr lang="en"/>
              <a:t>• External entities: External entities are other systems, software programs, hardware devices, or any other entity with which your system interacts. They are obtained from your system’s Context view, and each appears in the functional model at the far end of an interface, external to your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08ac2b6ac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08ac2b6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functional structure model does not define how code is packaged and executed in processes and on threads, so this view doesn’t constrain element packaging or deployment—this is the domain of the Concurrency and</a:t>
            </a:r>
            <a:endParaRPr/>
          </a:p>
          <a:p>
            <a:pPr indent="0" lvl="0" marL="0" rtl="0" algn="l">
              <a:spcBef>
                <a:spcPts val="0"/>
              </a:spcBef>
              <a:spcAft>
                <a:spcPts val="0"/>
              </a:spcAft>
              <a:buClr>
                <a:schemeClr val="dk1"/>
              </a:buClr>
              <a:buSzPts val="1100"/>
              <a:buFont typeface="Arial"/>
              <a:buNone/>
            </a:pPr>
            <a:r>
              <a:rPr lang="en"/>
              <a:t>Deployment views. Similarly, it is generally not a good idea to model underlying infrastructure as functional elements, unless that infrastructure performs a functionally significant task, independent of the other functional elements, without which the view doesn’t make sense. Infrastructure that simply supports the operation of the functional elements should normally not be shown in the Functional view; it is best considered in the Deployment view. For example, you might well want to show message queues, as they are important interelement connectors and so the view doesn’t make sense without them, but you probably don’t need to show the message broker that provides the</a:t>
            </a:r>
            <a:endParaRPr/>
          </a:p>
          <a:p>
            <a:pPr indent="0" lvl="0" marL="0" rtl="0" algn="l">
              <a:spcBef>
                <a:spcPts val="0"/>
              </a:spcBef>
              <a:spcAft>
                <a:spcPts val="0"/>
              </a:spcAft>
              <a:buClr>
                <a:schemeClr val="dk1"/>
              </a:buClr>
              <a:buSzPts val="1100"/>
              <a:buFont typeface="Arial"/>
              <a:buNone/>
            </a:pPr>
            <a:r>
              <a:rPr lang="en"/>
              <a:t>queues, which doesn’t add anything in this context. The message broker would be shown in the Deployment view.</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08ac2b6a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08ac2b6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(2) If the architecture doesn’t look coherant, this may indicate that the element decomposition is wrong and may also make it harder for stakeholders to understand</a:t>
            </a:r>
            <a:endParaRPr/>
          </a:p>
          <a:p>
            <a:pPr indent="0" lvl="0" marL="0" rtl="0" algn="l">
              <a:spcBef>
                <a:spcPts val="0"/>
              </a:spcBef>
              <a:spcAft>
                <a:spcPts val="0"/>
              </a:spcAft>
              <a:buNone/>
            </a:pPr>
            <a:r>
              <a:rPr lang="en"/>
              <a:t>(3-4) High cohesion is logically sensible and tends to result in simpler, less error-prone designs.</a:t>
            </a:r>
            <a:endParaRPr/>
          </a:p>
          <a:p>
            <a:pPr indent="0" lvl="0" marL="0" rtl="0" algn="l">
              <a:spcBef>
                <a:spcPts val="0"/>
              </a:spcBef>
              <a:spcAft>
                <a:spcPts val="0"/>
              </a:spcAft>
              <a:buNone/>
            </a:pPr>
            <a:r>
              <a:rPr lang="en"/>
              <a:t>(5-6) A consistently designed and implemented system is easier to build, test, operate, and evolve than one with a lot of inconsistency.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08ac2b6ac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08ac2b6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Loosely coupled systems are often easier to build, support, and enhance but may suffer from poor scalability compared with a monolithic approach.</a:t>
            </a:r>
            <a:endParaRPr/>
          </a:p>
          <a:p>
            <a:pPr indent="0" lvl="0" marL="0" rtl="0" algn="l">
              <a:spcBef>
                <a:spcPts val="0"/>
              </a:spcBef>
              <a:spcAft>
                <a:spcPts val="0"/>
              </a:spcAft>
              <a:buNone/>
            </a:pPr>
            <a:r>
              <a:rPr lang="en"/>
              <a:t>(4-5) Often the result of properties like coherance, low coupling, and high cohesion, but is worth keeping in mind explicitly while defining the functional view.</a:t>
            </a:r>
            <a:endParaRPr/>
          </a:p>
          <a:p>
            <a:pPr indent="0" lvl="0" marL="0" rtl="0" algn="l">
              <a:spcBef>
                <a:spcPts val="0"/>
              </a:spcBef>
              <a:spcAft>
                <a:spcPts val="0"/>
              </a:spcAft>
              <a:buNone/>
            </a:pPr>
            <a:r>
              <a:rPr lang="en"/>
              <a:t>Related, (6-7) Systems that are designed to be easy to change are usually harder to build and typically don’t perform as well as systems that are less adaptable. However, there are obvious benefits to flexibility.</a:t>
            </a:r>
            <a:endParaRPr/>
          </a:p>
          <a:p>
            <a:pPr indent="0" lvl="0" marL="0" rtl="0" algn="l">
              <a:spcBef>
                <a:spcPts val="0"/>
              </a:spcBef>
              <a:spcAft>
                <a:spcPts val="0"/>
              </a:spcAft>
              <a:buNone/>
            </a:pPr>
            <a:r>
              <a:rPr lang="en"/>
              <a:t>(8-9) </a:t>
            </a:r>
            <a:r>
              <a:rPr lang="en">
                <a:solidFill>
                  <a:schemeClr val="dk1"/>
                </a:solidFill>
              </a:rPr>
              <a:t> If the solutions embodied in the architecture are generic, the architecture should be easier to extend and hcange. However, this must be balanced against an increase in cost and complexity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08ac2b6ac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08ac2b6a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a:t>
            </a:r>
            <a:r>
              <a:rPr lang="en">
                <a:solidFill>
                  <a:schemeClr val="dk1"/>
                </a:solidFill>
              </a:rPr>
              <a:t>Communicating between elements can be an order of magnitude more expensive - in processing and elapsed time - and less reliable than performing an operation within an element. This is closely related to coupling, but is separated from the concept of change spillover and more focused on performance and reliability, quality attributes. </a:t>
            </a:r>
            <a:endParaRPr/>
          </a:p>
          <a:p>
            <a:pPr indent="0" lvl="0" marL="0" rtl="0" algn="l">
              <a:spcBef>
                <a:spcPts val="0"/>
              </a:spcBef>
              <a:spcAft>
                <a:spcPts val="0"/>
              </a:spcAft>
              <a:buNone/>
            </a:pPr>
            <a:r>
              <a:rPr lang="en">
                <a:solidFill>
                  <a:schemeClr val="dk1"/>
                </a:solidFill>
              </a:rPr>
              <a:t>(3-5) </a:t>
            </a:r>
            <a:r>
              <a:rPr lang="en">
                <a:solidFill>
                  <a:schemeClr val="dk1"/>
                </a:solidFill>
              </a:rPr>
              <a:t>High separation results in a system that is easier to build, support, and enhance but may adversely impact performance and scalability compared with a monolithic approach</a:t>
            </a:r>
            <a:endParaRPr/>
          </a:p>
          <a:p>
            <a:pPr indent="0" lvl="0" marL="0" rtl="0" algn="l">
              <a:spcBef>
                <a:spcPts val="0"/>
              </a:spcBef>
              <a:spcAft>
                <a:spcPts val="0"/>
              </a:spcAft>
              <a:buNone/>
            </a:pPr>
            <a:r>
              <a:rPr lang="en"/>
              <a:t>(6-7). Complexity makes systems difficult and expensive to build, comprehend, operate, and evolve. On the other hand, a simplistic approach may not meet the requirements of a complex system.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08ac2b6ac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08ac2b6a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general, these design characteristics have a positive effect on a number of system qualities, particularly those relating to evolution, such as flexibility and modifiability. They also have a positive effect performance and security (e.g., separation of concerns and simplicity can make security easier to achieve, while consistency is likely to make performance and scalability easier to achieve). In some cases, though, you</a:t>
            </a:r>
            <a:endParaRPr/>
          </a:p>
          <a:p>
            <a:pPr indent="0" lvl="0" marL="0" rtl="0" algn="l">
              <a:spcBef>
                <a:spcPts val="0"/>
              </a:spcBef>
              <a:spcAft>
                <a:spcPts val="0"/>
              </a:spcAft>
              <a:buClr>
                <a:schemeClr val="dk1"/>
              </a:buClr>
              <a:buSzPts val="1100"/>
              <a:buFont typeface="Arial"/>
              <a:buNone/>
            </a:pPr>
            <a:r>
              <a:rPr lang="en"/>
              <a:t>need to consider the possibility of a negative relationship between “good” design and other system qualities (e.g., very loosely coupled systems can be less performant than more tightly coupled ones by incrasing communication steps); in some cases this can mean the need to compromise over the design characteristics that can be achieved. We previously talked abotu establishing principles - this is a good technique for defining how you want the</a:t>
            </a:r>
            <a:endParaRPr/>
          </a:p>
          <a:p>
            <a:pPr indent="0" lvl="0" marL="0" rtl="0" algn="l">
              <a:spcBef>
                <a:spcPts val="0"/>
              </a:spcBef>
              <a:spcAft>
                <a:spcPts val="0"/>
              </a:spcAft>
              <a:buClr>
                <a:schemeClr val="dk1"/>
              </a:buClr>
              <a:buSzPts val="1100"/>
              <a:buFont typeface="Arial"/>
              <a:buNone/>
            </a:pPr>
            <a:r>
              <a:rPr lang="en"/>
              <a:t>design of the system to embody these design characteristics, as they can guide design decisions that support the characteristics that you are most interested in achieving.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08ac2b6ac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08ac2b6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typical way to visualize your functional view is to use a UML Component Diagram. Using UML for a Functional view has a number of advantages, including its widespread comprehension and its flexibility. The component diagram shows a system’s elements, interfaces, and interelement connections.</a:t>
            </a:r>
            <a:endParaRPr/>
          </a:p>
          <a:p>
            <a:pPr indent="0" lvl="0" marL="0" rtl="0" algn="l">
              <a:spcBef>
                <a:spcPts val="0"/>
              </a:spcBef>
              <a:spcAft>
                <a:spcPts val="0"/>
              </a:spcAft>
              <a:buClr>
                <a:schemeClr val="dk1"/>
              </a:buClr>
              <a:buSzPts val="1100"/>
              <a:buFont typeface="Arial"/>
              <a:buNone/>
            </a:pPr>
            <a:r>
              <a:rPr lang="en"/>
              <a:t>You represent each of the system’s elements and external entities with a box, annotated with its name and any stereotype needed to make the nature of the element clear. (Stereotypes are annotations used to note special types of components) One particularly useful stereotype is &lt;&lt;external&gt;&gt;, which indicates that the icon refers to an external entity, rather than an internal system element. Another is &lt;&lt;infrastructure&gt;&gt;, which indicates an infrastructure element of the system that has a distinct functional role.</a:t>
            </a:r>
            <a:endParaRPr/>
          </a:p>
          <a:p>
            <a:pPr indent="0" lvl="0" marL="0" rtl="0" algn="l">
              <a:spcBef>
                <a:spcPts val="0"/>
              </a:spcBef>
              <a:spcAft>
                <a:spcPts val="0"/>
              </a:spcAft>
              <a:buNone/>
            </a:pPr>
            <a:r>
              <a:rPr lang="en"/>
              <a:t>Data stores are generally depicted using these little drums. These can also be marked using stereotypes like external.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08ac2b6ac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08ac2b6a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interface icons attached to a system element represent the interfaces it exposes (2). In</a:t>
            </a:r>
            <a:endParaRPr/>
          </a:p>
          <a:p>
            <a:pPr indent="0" lvl="0" marL="0" rtl="0" algn="l">
              <a:spcBef>
                <a:spcPts val="0"/>
              </a:spcBef>
              <a:spcAft>
                <a:spcPts val="0"/>
              </a:spcAft>
              <a:buNone/>
            </a:pPr>
            <a:r>
              <a:rPr lang="en"/>
              <a:t>order to differentiate between types of interfaces, stereotypes may be defined with associated sets of tagged values that allow the characteristics of</a:t>
            </a:r>
            <a:endParaRPr/>
          </a:p>
          <a:p>
            <a:pPr indent="0" lvl="0" marL="0" rtl="0" algn="l">
              <a:spcBef>
                <a:spcPts val="0"/>
              </a:spcBef>
              <a:spcAft>
                <a:spcPts val="0"/>
              </a:spcAft>
              <a:buNone/>
            </a:pPr>
            <a:r>
              <a:rPr lang="en"/>
              <a:t>particular interfaces to be captured (go over example). Using tagged values to capture the type of interface, the protocol used to access it (if any), and the number of concurrent users or connections allowed provides a good basis for interface classification.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08ac2b6ac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08ac2b6a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(1-2) </a:t>
            </a:r>
            <a:r>
              <a:rPr lang="en"/>
              <a:t>An approach to depicting information flow is to use ports and information flows to model</a:t>
            </a:r>
            <a:endParaRPr/>
          </a:p>
          <a:p>
            <a:pPr indent="0" lvl="0" marL="0" rtl="0" algn="l">
              <a:spcBef>
                <a:spcPts val="0"/>
              </a:spcBef>
              <a:spcAft>
                <a:spcPts val="0"/>
              </a:spcAft>
              <a:buClr>
                <a:schemeClr val="dk1"/>
              </a:buClr>
              <a:buSzPts val="1100"/>
              <a:buFont typeface="Arial"/>
              <a:buNone/>
            </a:pPr>
            <a:r>
              <a:rPr lang="en"/>
              <a:t>message-oriented interactions between system elements. The notion of ports comes originally from the real-time systems community, where a port is an abstract representation of the source or destination of messages. (3)</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fff9ba0e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fff9ba0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08ac2b6ac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08ac2b6a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o over, point out interfaces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08ac2b6ac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08ac2b6a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system under consideration provides a Web storefront</a:t>
            </a:r>
            <a:endParaRPr/>
          </a:p>
          <a:p>
            <a:pPr indent="0" lvl="0" marL="0" rtl="0" algn="l">
              <a:spcBef>
                <a:spcPts val="0"/>
              </a:spcBef>
              <a:spcAft>
                <a:spcPts val="0"/>
              </a:spcAft>
              <a:buClr>
                <a:schemeClr val="dk1"/>
              </a:buClr>
              <a:buSzPts val="1100"/>
              <a:buFont typeface="Arial"/>
              <a:buNone/>
            </a:pPr>
            <a:r>
              <a:rPr lang="en"/>
              <a:t>(called the Web Shop) for customers to use when purchasing items from an online catalog that fits</a:t>
            </a:r>
            <a:endParaRPr/>
          </a:p>
          <a:p>
            <a:pPr indent="0" lvl="0" marL="0" rtl="0" algn="l">
              <a:spcBef>
                <a:spcPts val="0"/>
              </a:spcBef>
              <a:spcAft>
                <a:spcPts val="0"/>
              </a:spcAft>
              <a:buClr>
                <a:schemeClr val="dk1"/>
              </a:buClr>
              <a:buSzPts val="1100"/>
              <a:buFont typeface="Arial"/>
              <a:buNone/>
            </a:pPr>
            <a:r>
              <a:rPr lang="en"/>
              <a:t>into an existing enterprise software environment.</a:t>
            </a:r>
            <a:endParaRPr/>
          </a:p>
          <a:p>
            <a:pPr indent="0" lvl="0" marL="0" rtl="0" algn="l">
              <a:spcBef>
                <a:spcPts val="0"/>
              </a:spcBef>
              <a:spcAft>
                <a:spcPts val="0"/>
              </a:spcAft>
              <a:buNone/>
            </a:pPr>
            <a:r>
              <a:rPr lang="en"/>
              <a:t>The model shows that the system communicates with four external entities: the Web browsers of the three main user types (customers, customer care representatives, and catalog administrators) and an external system (the order fulfillment system). Our system is composed of five main functional components linked via a number of connector types (including HTML over HTTP and publish/subscribe messaging, with an LU 6.2 external interface).</a:t>
            </a:r>
            <a:endParaRPr/>
          </a:p>
          <a:p>
            <a:pPr indent="0" lvl="0" marL="0" rtl="0" algn="l">
              <a:spcBef>
                <a:spcPts val="0"/>
              </a:spcBef>
              <a:spcAft>
                <a:spcPts val="0"/>
              </a:spcAft>
              <a:buNone/>
            </a:pPr>
            <a:r>
              <a:rPr lang="en"/>
              <a:t>Customers order from the Web Shop, which interacts with the Product Catalog, the Order Processor, and the Customer Information System. The catalog administrators maintain the product catalog via their Web-based interface, and the customer care representatives maintain the customer information via a dedicated interface client program (the Customer Care Interface). When the stock level of a particular item in the catalog is needed, the Product Catalog accesses this information from the Stock Inventory (which already exists).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08ac2b6ac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08ac2b6a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have some insights into the nature of the intercomponent interactions. We know that up to 1,000 customers, 80 customer care representatives, and 15 catalog administrators may access the</a:t>
            </a:r>
            <a:endParaRPr/>
          </a:p>
          <a:p>
            <a:pPr indent="0" lvl="0" marL="0" rtl="0" algn="l">
              <a:spcBef>
                <a:spcPts val="0"/>
              </a:spcBef>
              <a:spcAft>
                <a:spcPts val="0"/>
              </a:spcAft>
              <a:buNone/>
            </a:pPr>
            <a:r>
              <a:rPr lang="en"/>
              <a:t>system simultaneously. We also note that the interaction between the Product Catalog and the Stock Inventory components takes place using a specific protocol (presumably due to preexisting</a:t>
            </a:r>
            <a:endParaRPr/>
          </a:p>
          <a:p>
            <a:pPr indent="0" lvl="0" marL="0" rtl="0" algn="l">
              <a:spcBef>
                <a:spcPts val="0"/>
              </a:spcBef>
              <a:spcAft>
                <a:spcPts val="0"/>
              </a:spcAft>
              <a:buNone/>
            </a:pPr>
            <a:r>
              <a:rPr lang="en"/>
              <a:t>technology). We can assume for this example that the unadorned intercomponent communication takes place via some form of standard remote procedure call (which we will assume has been clearly defined elsewhere).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08ac2b6ac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08ac2b6a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Having said this, one of the interesting points to note about this model is how much is not obvious</a:t>
            </a:r>
            <a:endParaRPr/>
          </a:p>
          <a:p>
            <a:pPr indent="0" lvl="0" marL="0" rtl="0" algn="l">
              <a:spcBef>
                <a:spcPts val="0"/>
              </a:spcBef>
              <a:spcAft>
                <a:spcPts val="0"/>
              </a:spcAft>
              <a:buClr>
                <a:schemeClr val="dk1"/>
              </a:buClr>
              <a:buSzPts val="1100"/>
              <a:buFont typeface="Arial"/>
              <a:buNone/>
            </a:pPr>
            <a:r>
              <a:rPr lang="en"/>
              <a:t>from the diagram. The responsibilities of the components aren’t clear, the details of their interfaces</a:t>
            </a:r>
            <a:endParaRPr/>
          </a:p>
          <a:p>
            <a:pPr indent="0" lvl="0" marL="0" rtl="0" algn="l">
              <a:spcBef>
                <a:spcPts val="0"/>
              </a:spcBef>
              <a:spcAft>
                <a:spcPts val="0"/>
              </a:spcAft>
              <a:buClr>
                <a:schemeClr val="dk1"/>
              </a:buClr>
              <a:buSzPts val="1100"/>
              <a:buFont typeface="Arial"/>
              <a:buNone/>
            </a:pPr>
            <a:r>
              <a:rPr lang="en"/>
              <a:t>aren’t clear, and the details of how the components interact aren’t clear. This impresses on us the</a:t>
            </a:r>
            <a:endParaRPr/>
          </a:p>
          <a:p>
            <a:pPr indent="0" lvl="0" marL="0" rtl="0" algn="l">
              <a:spcBef>
                <a:spcPts val="0"/>
              </a:spcBef>
              <a:spcAft>
                <a:spcPts val="0"/>
              </a:spcAft>
              <a:buClr>
                <a:schemeClr val="dk1"/>
              </a:buClr>
              <a:buSzPts val="1100"/>
              <a:buFont typeface="Arial"/>
              <a:buNone/>
            </a:pPr>
            <a:r>
              <a:rPr lang="en"/>
              <a:t>need to complete the textual descriptions that underpin the diagram and the need to understand the system via a number of models rather than just one (scenario models)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08ac2b6a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08ac2b6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08ac2b6ac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08ac2b6a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08ac2b6ac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08ac2b6a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imply? Well, (2) - there must be a clear boundary, and (3) - a contract with its users. Further, (4) - access must be controlled and funneled through the defined interfaces.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08ac2b6ac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08ac2b6a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08ac2b6ac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08ac2b6a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identify the functional elements by following these steps.</a:t>
            </a:r>
            <a:endParaRPr/>
          </a:p>
          <a:p>
            <a:pPr indent="0" lvl="0" marL="0" rtl="0" algn="l">
              <a:spcBef>
                <a:spcPts val="0"/>
              </a:spcBef>
              <a:spcAft>
                <a:spcPts val="0"/>
              </a:spcAft>
              <a:buClr>
                <a:schemeClr val="dk1"/>
              </a:buClr>
              <a:buSzPts val="1100"/>
              <a:buFont typeface="Arial"/>
              <a:buNone/>
            </a:pPr>
            <a:r>
              <a:rPr lang="en"/>
              <a:t>1. Work through the functional requirements, deriving key system-level responsibilities.</a:t>
            </a:r>
            <a:endParaRPr/>
          </a:p>
          <a:p>
            <a:pPr indent="0" lvl="0" marL="0" rtl="0" algn="l">
              <a:spcBef>
                <a:spcPts val="0"/>
              </a:spcBef>
              <a:spcAft>
                <a:spcPts val="0"/>
              </a:spcAft>
              <a:buClr>
                <a:schemeClr val="dk1"/>
              </a:buClr>
              <a:buSzPts val="1100"/>
              <a:buFont typeface="Arial"/>
              <a:buNone/>
            </a:pPr>
            <a:r>
              <a:rPr lang="en"/>
              <a:t>2. Identify the functional elements that will perform those responsibilities.</a:t>
            </a:r>
            <a:endParaRPr/>
          </a:p>
          <a:p>
            <a:pPr indent="0" lvl="0" marL="0" rtl="0" algn="l">
              <a:spcBef>
                <a:spcPts val="0"/>
              </a:spcBef>
              <a:spcAft>
                <a:spcPts val="0"/>
              </a:spcAft>
              <a:buClr>
                <a:schemeClr val="dk1"/>
              </a:buClr>
              <a:buSzPts val="1100"/>
              <a:buFont typeface="Arial"/>
              <a:buNone/>
            </a:pPr>
            <a:r>
              <a:rPr lang="en"/>
              <a:t>3. Assess the identified set against the desirable design criteria.</a:t>
            </a:r>
            <a:endParaRPr/>
          </a:p>
          <a:p>
            <a:pPr indent="0" lvl="0" marL="0" rtl="0" algn="l">
              <a:spcBef>
                <a:spcPts val="0"/>
              </a:spcBef>
              <a:spcAft>
                <a:spcPts val="0"/>
              </a:spcAft>
              <a:buClr>
                <a:schemeClr val="dk1"/>
              </a:buClr>
              <a:buSzPts val="1100"/>
              <a:buFont typeface="Arial"/>
              <a:buNone/>
            </a:pPr>
            <a:r>
              <a:rPr lang="en"/>
              <a:t>4. Iterate back to refine the functional structure until you judge it to be sound.</a:t>
            </a:r>
            <a:endParaRPr/>
          </a:p>
          <a:p>
            <a:pPr indent="0" lvl="0" marL="0" rtl="0" algn="l">
              <a:spcBef>
                <a:spcPts val="0"/>
              </a:spcBef>
              <a:spcAft>
                <a:spcPts val="0"/>
              </a:spcAft>
              <a:buClr>
                <a:schemeClr val="dk1"/>
              </a:buClr>
              <a:buSzPts val="1100"/>
              <a:buFont typeface="Arial"/>
              <a:buNone/>
            </a:pPr>
            <a:r>
              <a:rPr lang="en"/>
              <a:t>Of course, some elements may be defined for you already (e.g., software libraries, software packages, preexisting systems or subsystems), in which case the process for these elements is one of understanding rather than identifying and designing.</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08ac2b6ac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08ac2b6a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Refining the set of functional elements involves applying one or more refinements to the functional structure.</a:t>
            </a:r>
            <a:endParaRPr/>
          </a:p>
          <a:p>
            <a:pPr indent="0" lvl="0" marL="0" rtl="0" algn="l">
              <a:spcBef>
                <a:spcPts val="0"/>
              </a:spcBef>
              <a:spcAft>
                <a:spcPts val="0"/>
              </a:spcAft>
              <a:buClr>
                <a:schemeClr val="dk1"/>
              </a:buClr>
              <a:buSzPts val="1100"/>
              <a:buFont typeface="Arial"/>
              <a:buNone/>
            </a:pPr>
            <a:r>
              <a:rPr lang="en"/>
              <a:t>Generalization: identifying some common responsibilities across a number of elements and introducing a number of more general elements that can be reused across the system to perform these tasks. Generalization is particularly important as part of a larger enterprise or product-line architecture to allow reuse of software assets across similar products or systems.</a:t>
            </a:r>
            <a:endParaRPr/>
          </a:p>
          <a:p>
            <a:pPr indent="0" lvl="0" marL="0" rtl="0" algn="l">
              <a:spcBef>
                <a:spcPts val="0"/>
              </a:spcBef>
              <a:spcAft>
                <a:spcPts val="0"/>
              </a:spcAft>
              <a:buClr>
                <a:schemeClr val="dk1"/>
              </a:buClr>
              <a:buSzPts val="1100"/>
              <a:buFont typeface="Arial"/>
              <a:buNone/>
            </a:pPr>
            <a:r>
              <a:rPr lang="en"/>
              <a:t>• Decomposition: breaking a large, complex element into a number of smaller subelements. For large systems, you will often need to break the top-level functional elements into more manageable subsystem-level elements to allow them to be designed and built.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08ac2b6a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08ac2b6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Functional view is the cornerstone of most ADs and is often the first part of the description that stakeholders try to read. (Too often, it is also the only view of the architecture produced.) It is probably the easiest view for stakeholders to understand. The Functional view usually drives the definition of many of the other architectural views (particularly Information, Concurrency, Development, and Deployment). You will almost always create a Functional view and will</a:t>
            </a:r>
            <a:endParaRPr/>
          </a:p>
          <a:p>
            <a:pPr indent="0" lvl="0" marL="0" rtl="0" algn="l">
              <a:spcBef>
                <a:spcPts val="0"/>
              </a:spcBef>
              <a:spcAft>
                <a:spcPts val="0"/>
              </a:spcAft>
              <a:buNone/>
            </a:pPr>
            <a:r>
              <a:rPr lang="en"/>
              <a:t>often spend a lot of time refining the structure that it defines. </a:t>
            </a:r>
            <a:endParaRPr/>
          </a:p>
          <a:p>
            <a:pPr indent="0" lvl="0" marL="0" rtl="0" algn="l">
              <a:spcBef>
                <a:spcPts val="0"/>
              </a:spcBef>
              <a:spcAft>
                <a:spcPts val="0"/>
              </a:spcAft>
              <a:buNone/>
            </a:pPr>
            <a:r>
              <a:rPr lang="en"/>
              <a:t>A major challenge when defining the Functional view is to include an appropriate level of detail. It should Focus on what is architecturally significant—in other words, what has a visible impact on stakeholders—and leave the rest to your designers. It should Avoid documenting physical implementation details such as servers or infrastructure, as this will overcomplicate your model and confuse stakeholders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08ac2b6ac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08ac2b6a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Amalgamation: replacing a number of small functional elements with a larger element that includes all of the functions of the smaller ones.</a:t>
            </a:r>
            <a:endParaRPr/>
          </a:p>
          <a:p>
            <a:pPr indent="0" lvl="0" marL="0" rtl="0" algn="l">
              <a:spcBef>
                <a:spcPts val="0"/>
              </a:spcBef>
              <a:spcAft>
                <a:spcPts val="0"/>
              </a:spcAft>
              <a:buClr>
                <a:schemeClr val="dk1"/>
              </a:buClr>
              <a:buSzPts val="1100"/>
              <a:buFont typeface="Arial"/>
              <a:buNone/>
            </a:pPr>
            <a:r>
              <a:rPr lang="en"/>
              <a:t>Amalgamation is typically used when a large number of small but similar functional elements have been identified. In such cases, it often makes sense from an architectural perspective to replace the smaller elements with a single large element that can factor out the commonality between the smaller ones and reduce the amount of interactions the system requires.</a:t>
            </a:r>
            <a:endParaRPr/>
          </a:p>
          <a:p>
            <a:pPr indent="0" lvl="0" marL="0" rtl="0" algn="l">
              <a:spcBef>
                <a:spcPts val="0"/>
              </a:spcBef>
              <a:spcAft>
                <a:spcPts val="0"/>
              </a:spcAft>
              <a:buClr>
                <a:schemeClr val="dk1"/>
              </a:buClr>
              <a:buSzPts val="1100"/>
              <a:buFont typeface="Arial"/>
              <a:buNone/>
            </a:pPr>
            <a:r>
              <a:rPr lang="en"/>
              <a:t>• Replication: replicating either a system element or a piece of processing. An example is data validation, where you identify a validation element for incoming data and then replicate it across a number of the system’s external interfaces. Replication can bring performance benefits, but care must be taken to keep the replicated components consistent.</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08ac2b6ac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08ac2b6a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Once you have identified candidate elements, your next activity is to assign clear responsibilities to them—that is, the information managed by the element, the services it offers to other parts of</a:t>
            </a:r>
            <a:endParaRPr/>
          </a:p>
          <a:p>
            <a:pPr indent="0" lvl="0" marL="0" rtl="0" algn="l">
              <a:spcBef>
                <a:spcPts val="0"/>
              </a:spcBef>
              <a:spcAft>
                <a:spcPts val="0"/>
              </a:spcAft>
              <a:buNone/>
            </a:pPr>
            <a:r>
              <a:rPr lang="en"/>
              <a:t>the system, and the activities it initiates. Here are responsibilities assigned to two of the elements for the online shop we had in the diagram earlier (go over)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08ac2b6ac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08ac2b6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08ac2b6ac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08ac2b6a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This separation implies that (2-3)</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08ac2b6ac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08ac2b6a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08ac2b6ac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08ac2b6a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08ac2b6ac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08ac2b6a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cannot be emphasized enough just how important interfaces are. (1). From top to bottom, how your architecture is designed depends on the interfaces offered by elements.</a:t>
            </a:r>
            <a:endParaRPr/>
          </a:p>
          <a:p>
            <a:pPr indent="0" lvl="0" marL="0" rtl="0" algn="l">
              <a:spcBef>
                <a:spcPts val="0"/>
              </a:spcBef>
              <a:spcAft>
                <a:spcPts val="0"/>
              </a:spcAft>
              <a:buNone/>
            </a:pPr>
            <a:r>
              <a:rPr lang="en"/>
              <a:t>(2-7). All of these depend on the interfaces that your elements surface. What the elements are, where their boundaries are, how they can be broken down, how much information is available when testing, whether you can reuse an element in a different project, how an element is accessed and how many can make use of that element. All are determined by the interfaces that you design.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08ac2b6ac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08ac2b6a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services offered by your elements need to be accessed via well-defined interfaces. The definition of an interface must include the operations that the interface offers; the input, outputs, preconditions, and</a:t>
            </a:r>
            <a:endParaRPr/>
          </a:p>
          <a:p>
            <a:pPr indent="0" lvl="0" marL="0" rtl="0" algn="l">
              <a:spcBef>
                <a:spcPts val="0"/>
              </a:spcBef>
              <a:spcAft>
                <a:spcPts val="0"/>
              </a:spcAft>
              <a:buClr>
                <a:schemeClr val="dk1"/>
              </a:buClr>
              <a:buSzPts val="1100"/>
              <a:buFont typeface="Arial"/>
              <a:buNone/>
            </a:pPr>
            <a:r>
              <a:rPr lang="en"/>
              <a:t>effects of each operation and the nature of the interface (messaging, remote</a:t>
            </a:r>
            <a:endParaRPr/>
          </a:p>
          <a:p>
            <a:pPr indent="0" lvl="0" marL="0" rtl="0" algn="l">
              <a:spcBef>
                <a:spcPts val="0"/>
              </a:spcBef>
              <a:spcAft>
                <a:spcPts val="0"/>
              </a:spcAft>
              <a:buNone/>
            </a:pPr>
            <a:r>
              <a:rPr lang="en"/>
              <a:t>procedure call, Web service). Two common categories of interfaces (6-7)</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08ac2b6ac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08ac2b6a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appropriate type of interface depends on quality attributes, the requirements, and who needs to understand this information (considering factors such as the</a:t>
            </a:r>
            <a:endParaRPr>
              <a:solidFill>
                <a:schemeClr val="dk1"/>
              </a:solidFill>
            </a:endParaRPr>
          </a:p>
          <a:p>
            <a:pPr indent="0" lvl="0" marL="0" rtl="0" algn="l">
              <a:spcBef>
                <a:spcPts val="0"/>
              </a:spcBef>
              <a:spcAft>
                <a:spcPts val="0"/>
              </a:spcAft>
              <a:buNone/>
            </a:pPr>
            <a:r>
              <a:rPr lang="en">
                <a:solidFill>
                  <a:schemeClr val="dk1"/>
                </a:solidFill>
              </a:rPr>
              <a:t>likely implementation technology and the background of the development team).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good approach to consider when developing element interfaces is Design by Contract, an interface design method created for developing interfaces in object-oriented systems. This approach involves</a:t>
            </a:r>
            <a:endParaRPr>
              <a:solidFill>
                <a:schemeClr val="dk1"/>
              </a:solidFill>
            </a:endParaRPr>
          </a:p>
          <a:p>
            <a:pPr indent="0" lvl="0" marL="0" rtl="0" algn="l">
              <a:spcBef>
                <a:spcPts val="0"/>
              </a:spcBef>
              <a:spcAft>
                <a:spcPts val="0"/>
              </a:spcAft>
              <a:buNone/>
            </a:pPr>
            <a:r>
              <a:rPr lang="en">
                <a:solidFill>
                  <a:schemeClr val="dk1"/>
                </a:solidFill>
              </a:rPr>
              <a:t>defining interfaces via “contracts” with the user of an element through the use of preconditions, postconditions, and invariants to precisely define operation behavior and relationships.</a:t>
            </a:r>
            <a:endParaRPr>
              <a:solidFill>
                <a:schemeClr val="dk1"/>
              </a:solidFill>
            </a:endParaRPr>
          </a:p>
          <a:p>
            <a:pPr indent="0" lvl="0" marL="0" rtl="0" algn="l">
              <a:spcBef>
                <a:spcPts val="0"/>
              </a:spcBef>
              <a:spcAft>
                <a:spcPts val="0"/>
              </a:spcAft>
              <a:buNone/>
            </a:pPr>
            <a:r>
              <a:rPr lang="en">
                <a:solidFill>
                  <a:schemeClr val="dk1"/>
                </a:solidFill>
              </a:rPr>
              <a:t>(2)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08ac2b6ac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08ac2b6a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Interfaces can be defined directly by using a programming language to define the operation signatures along with text and/or language assertions to define the operation semantics. This approach is simple but ties you to the style, assumptions, and limitations of the particular programming language. This may not be ideal, particularly if you’re using multiple technologies. This approach works particularly well for programming libraries or in other situations where the system is really a single, large programming artifact or where a single programming language is used to implement the entire system.</a:t>
            </a:r>
            <a:endParaRPr/>
          </a:p>
          <a:p>
            <a:pPr indent="0" lvl="0" marL="0" rtl="0" algn="l">
              <a:spcBef>
                <a:spcPts val="0"/>
              </a:spcBef>
              <a:spcAft>
                <a:spcPts val="0"/>
              </a:spcAft>
              <a:buNone/>
            </a:pPr>
            <a:r>
              <a:rPr lang="en"/>
              <a:t>Specialist IDLs have also been developed to support mixed-language distributed systems technology (so there is an an IDL for .NET, WSDL for Web services, and so on). These languages are independent of implementation technology and tend to offer simpler facilities than programming languages do, more suitable for defining architectural interfaces.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08ac2b6a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08ac2b6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08ac2b6ac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08ac2b6a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08ac2b6ac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08ac2b6a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that is, the elements can work together, (2), if the functions they provide match what we require, and if (4). Are these two consistent with what is required?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08ac2b6ac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08ac2b6a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take in and return a queue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08ac2b6ac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08ac2b6a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08ac2b6ac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08ac2b6ac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08ac2b6ac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08ac2b6a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08ac2b6ac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08ac2b6a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However, if communication is done through remote interfaces (e.g., web services), each call is an expensive operation. The majority of the cost of each call is related to the round-trip time between the client and the server, one way of reducing the number of calls is to use a data transfer object - </a:t>
            </a:r>
            <a:r>
              <a:rPr lang="en" sz="1050">
                <a:solidFill>
                  <a:srgbClr val="222222"/>
                </a:solidFill>
              </a:rPr>
              <a:t>an object that carries data between processes - to </a:t>
            </a:r>
            <a:r>
              <a:rPr lang="en" sz="1050">
                <a:solidFill>
                  <a:srgbClr val="222222"/>
                </a:solidFill>
              </a:rPr>
              <a:t> aggregate the data that would have been transferred by the several calls, but that is served by one call only. A DTO does not have any behavior except for storage, retrieval, serialization and deserialization of its own data (</a:t>
            </a:r>
            <a:r>
              <a:rPr lang="en" sz="1050" u="sng">
                <a:solidFill>
                  <a:srgbClr val="0B0080"/>
                </a:solidFill>
                <a:hlinkClick r:id="rId2"/>
              </a:rPr>
              <a:t>mutators</a:t>
            </a:r>
            <a:r>
              <a:rPr lang="en" sz="1050">
                <a:solidFill>
                  <a:srgbClr val="222222"/>
                </a:solidFill>
              </a:rPr>
              <a:t>, </a:t>
            </a:r>
            <a:r>
              <a:rPr lang="en" sz="1050" u="sng">
                <a:solidFill>
                  <a:srgbClr val="0B0080"/>
                </a:solidFill>
                <a:hlinkClick r:id="rId3"/>
              </a:rPr>
              <a:t>accessors</a:t>
            </a:r>
            <a:r>
              <a:rPr lang="en" sz="1050">
                <a:solidFill>
                  <a:srgbClr val="222222"/>
                </a:solidFill>
              </a:rPr>
              <a:t>, </a:t>
            </a:r>
            <a:r>
              <a:rPr lang="en" sz="1050" u="sng">
                <a:solidFill>
                  <a:srgbClr val="0B0080"/>
                </a:solidFill>
                <a:hlinkClick r:id="rId4"/>
              </a:rPr>
              <a:t>parsers</a:t>
            </a:r>
            <a:r>
              <a:rPr lang="en" sz="1050">
                <a:solidFill>
                  <a:srgbClr val="222222"/>
                </a:solidFill>
              </a:rPr>
              <a:t> and </a:t>
            </a:r>
            <a:r>
              <a:rPr lang="en" sz="1050" u="sng">
                <a:solidFill>
                  <a:srgbClr val="0B0080"/>
                </a:solidFill>
                <a:hlinkClick r:id="rId5"/>
              </a:rPr>
              <a:t>serializers</a:t>
            </a:r>
            <a:r>
              <a:rPr lang="en" sz="1050">
                <a:solidFill>
                  <a:srgbClr val="222222"/>
                </a:solidFill>
              </a:rPr>
              <a:t>). In other words, DTOs are simple objects that should not contain any business logic but may contain serialization and deserialization mechanisms for transferring data over the wire. So, instead of having a series of calls and returns, you can call functionality, then transfer the needed data at the end.</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t/>
            </a:r>
            <a:endParaRPr sz="1050">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08ac2b6ac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08ac2b6a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08ac2b6ac_0_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08ac2b6ac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Interfaces can also be described purely in terms of messages that are exchanged, where (1). (2-3) Examples of this type of interface definition include interfaces accessed via messaging systems and interfaces defined in terms of structured document exchange (e.g., document-oriented, Web-service-based interfaces with messages defined using XML Schema). This approach works particularly well for event-based interfaces that are defined in terms of the exchange of business events rather than the invocation of operations. (5)</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08ac2b6ac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08ac2b6ac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08ac2b6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08ac2b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08ac2b6ac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08ac2b6a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22222"/>
                </a:solidFill>
                <a:highlight>
                  <a:srgbClr val="FFFFFF"/>
                </a:highlight>
              </a:rPr>
              <a:t>Store and forward</a:t>
            </a:r>
            <a:r>
              <a:rPr lang="en" sz="1050">
                <a:solidFill>
                  <a:srgbClr val="222222"/>
                </a:solidFill>
                <a:highlight>
                  <a:srgbClr val="FFFFFF"/>
                </a:highlight>
              </a:rPr>
              <a:t> is a </a:t>
            </a:r>
            <a:r>
              <a:rPr lang="en" sz="1050" u="sng">
                <a:solidFill>
                  <a:srgbClr val="0B0080"/>
                </a:solidFill>
                <a:highlight>
                  <a:srgbClr val="FFFFFF"/>
                </a:highlight>
                <a:hlinkClick r:id="rId2"/>
              </a:rPr>
              <a:t>telecommunications</a:t>
            </a:r>
            <a:r>
              <a:rPr lang="en" sz="1050">
                <a:solidFill>
                  <a:srgbClr val="222222"/>
                </a:solidFill>
                <a:highlight>
                  <a:srgbClr val="FFFFFF"/>
                </a:highlight>
              </a:rPr>
              <a:t> technique in which </a:t>
            </a:r>
            <a:r>
              <a:rPr lang="en" sz="1050" u="sng">
                <a:solidFill>
                  <a:srgbClr val="0B0080"/>
                </a:solidFill>
                <a:highlight>
                  <a:srgbClr val="FFFFFF"/>
                </a:highlight>
                <a:hlinkClick r:id="rId3"/>
              </a:rPr>
              <a:t>information</a:t>
            </a:r>
            <a:r>
              <a:rPr lang="en" sz="1050">
                <a:solidFill>
                  <a:srgbClr val="222222"/>
                </a:solidFill>
                <a:highlight>
                  <a:srgbClr val="FFFFFF"/>
                </a:highlight>
              </a:rPr>
              <a:t> is sent to an intermediate station where it is kept and sent at a later time to the final destination or to another intermediate station. The intermediate station, or </a:t>
            </a:r>
            <a:r>
              <a:rPr lang="en" sz="1050" u="sng">
                <a:solidFill>
                  <a:srgbClr val="0B0080"/>
                </a:solidFill>
                <a:highlight>
                  <a:srgbClr val="FFFFFF"/>
                </a:highlight>
                <a:hlinkClick r:id="rId4"/>
              </a:rPr>
              <a:t>node</a:t>
            </a:r>
            <a:r>
              <a:rPr lang="en" sz="1050">
                <a:solidFill>
                  <a:srgbClr val="222222"/>
                </a:solidFill>
                <a:highlight>
                  <a:srgbClr val="FFFFFF"/>
                </a:highlight>
              </a:rPr>
              <a:t> in a </a:t>
            </a:r>
            <a:r>
              <a:rPr lang="en" sz="1050" u="sng">
                <a:solidFill>
                  <a:srgbClr val="0B0080"/>
                </a:solidFill>
                <a:highlight>
                  <a:srgbClr val="FFFFFF"/>
                </a:highlight>
                <a:hlinkClick r:id="rId5"/>
              </a:rPr>
              <a:t>networking</a:t>
            </a:r>
            <a:r>
              <a:rPr lang="en" sz="1050">
                <a:solidFill>
                  <a:srgbClr val="222222"/>
                </a:solidFill>
                <a:highlight>
                  <a:srgbClr val="FFFFFF"/>
                </a:highlight>
              </a:rPr>
              <a:t> context, verifies the </a:t>
            </a:r>
            <a:r>
              <a:rPr lang="en" sz="1050" u="sng">
                <a:solidFill>
                  <a:srgbClr val="0B0080"/>
                </a:solidFill>
                <a:highlight>
                  <a:srgbClr val="FFFFFF"/>
                </a:highlight>
                <a:hlinkClick r:id="rId6"/>
              </a:rPr>
              <a:t>integrity</a:t>
            </a:r>
            <a:r>
              <a:rPr lang="en" sz="1050">
                <a:solidFill>
                  <a:srgbClr val="222222"/>
                </a:solidFill>
                <a:highlight>
                  <a:srgbClr val="FFFFFF"/>
                </a:highlight>
              </a:rPr>
              <a:t> of the message before forwarding it.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08ac2b6ac_0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08ac2b6ac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08ac2b6ac_0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08ac2b6a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08ac2b6ac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08ac2b6ac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08ac2b6ac_0_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08ac2b6a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elements of your system need to communicate in order to achieve the system’s goals, and as you identified your element responsibilities, you probably noted the need for elements to interact in order to implement their responsibilities. The interactions take place across connectors of some sort that link delegating elements to the interfaces offered by the elements to which they wish to delegate.  </a:t>
            </a:r>
            <a:r>
              <a:rPr lang="en">
                <a:solidFill>
                  <a:schemeClr val="dk1"/>
                </a:solidFill>
              </a:rPr>
              <a:t>For each required interelement</a:t>
            </a:r>
            <a:endParaRPr>
              <a:solidFill>
                <a:schemeClr val="dk1"/>
              </a:solidFill>
            </a:endParaRPr>
          </a:p>
          <a:p>
            <a:pPr indent="0" lvl="0" marL="0" rtl="0" algn="l">
              <a:spcBef>
                <a:spcPts val="0"/>
              </a:spcBef>
              <a:spcAft>
                <a:spcPts val="0"/>
              </a:spcAft>
              <a:buNone/>
            </a:pPr>
            <a:r>
              <a:rPr lang="en">
                <a:solidFill>
                  <a:schemeClr val="dk1"/>
                </a:solidFill>
              </a:rPr>
              <a:t>communication path in your architecture, add a connector to the model to</a:t>
            </a:r>
            <a:endParaRPr>
              <a:solidFill>
                <a:schemeClr val="dk1"/>
              </a:solidFill>
            </a:endParaRPr>
          </a:p>
          <a:p>
            <a:pPr indent="0" lvl="0" marL="0" rtl="0" algn="l">
              <a:spcBef>
                <a:spcPts val="0"/>
              </a:spcBef>
              <a:spcAft>
                <a:spcPts val="0"/>
              </a:spcAft>
              <a:buNone/>
            </a:pPr>
            <a:r>
              <a:rPr lang="en">
                <a:solidFill>
                  <a:schemeClr val="dk1"/>
                </a:solidFill>
              </a:rPr>
              <a:t>support it (be that RPC, messaging, file transfer, or other mechanisms).</a:t>
            </a:r>
            <a:endParaRPr/>
          </a:p>
          <a:p>
            <a:pPr indent="0" lvl="0" marL="0" rtl="0" algn="l">
              <a:spcBef>
                <a:spcPts val="0"/>
              </a:spcBef>
              <a:spcAft>
                <a:spcPts val="0"/>
              </a:spcAft>
              <a:buClr>
                <a:schemeClr val="dk1"/>
              </a:buClr>
              <a:buSzPts val="1100"/>
              <a:buFont typeface="Arial"/>
              <a:buNone/>
            </a:pPr>
            <a:r>
              <a:rPr lang="en"/>
              <a:t>Sometimes the type of connector required is self- evident (such as a simple procedure call), whereas in other cases you’ll need to</a:t>
            </a:r>
            <a:endParaRPr/>
          </a:p>
          <a:p>
            <a:pPr indent="0" lvl="0" marL="0" rtl="0" algn="l">
              <a:spcBef>
                <a:spcPts val="0"/>
              </a:spcBef>
              <a:spcAft>
                <a:spcPts val="0"/>
              </a:spcAft>
              <a:buClr>
                <a:schemeClr val="dk1"/>
              </a:buClr>
              <a:buSzPts val="1100"/>
              <a:buFont typeface="Arial"/>
              <a:buNone/>
            </a:pPr>
            <a:r>
              <a:rPr lang="en"/>
              <a:t>think carefully about whether you need synchronous or asynchronous communication, the resiliency required of the connector, the acceptable latency</a:t>
            </a:r>
            <a:endParaRPr/>
          </a:p>
          <a:p>
            <a:pPr indent="0" lvl="0" marL="0" rtl="0" algn="l">
              <a:spcBef>
                <a:spcPts val="0"/>
              </a:spcBef>
              <a:spcAft>
                <a:spcPts val="0"/>
              </a:spcAft>
              <a:buNone/>
            </a:pPr>
            <a:r>
              <a:rPr lang="en"/>
              <a:t>of interactions across it, and so on.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08ac2b6ac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08ac2b6ac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08ac2b6ac_0_5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08ac2b6ac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08ac2b6ac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08ac2b6ac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In </a:t>
            </a:r>
            <a:r>
              <a:rPr lang="en" sz="1050" u="sng">
                <a:solidFill>
                  <a:srgbClr val="0B0080"/>
                </a:solidFill>
                <a:highlight>
                  <a:srgbClr val="FFFFFF"/>
                </a:highlight>
                <a:hlinkClick r:id="rId2"/>
              </a:rPr>
              <a:t>distributed computing</a:t>
            </a:r>
            <a:r>
              <a:rPr lang="en" sz="1050">
                <a:solidFill>
                  <a:srgbClr val="222222"/>
                </a:solidFill>
                <a:highlight>
                  <a:srgbClr val="FFFFFF"/>
                </a:highlight>
              </a:rPr>
              <a:t>, an </a:t>
            </a:r>
            <a:r>
              <a:rPr b="1" lang="en" sz="1050">
                <a:solidFill>
                  <a:srgbClr val="222222"/>
                </a:solidFill>
                <a:highlight>
                  <a:srgbClr val="FFFFFF"/>
                </a:highlight>
              </a:rPr>
              <a:t>object request broker</a:t>
            </a:r>
            <a:r>
              <a:rPr lang="en" sz="1050">
                <a:solidFill>
                  <a:srgbClr val="222222"/>
                </a:solidFill>
                <a:highlight>
                  <a:srgbClr val="FFFFFF"/>
                </a:highlight>
              </a:rPr>
              <a:t> (</a:t>
            </a:r>
            <a:r>
              <a:rPr b="1" lang="en" sz="1050">
                <a:solidFill>
                  <a:srgbClr val="222222"/>
                </a:solidFill>
                <a:highlight>
                  <a:srgbClr val="FFFFFF"/>
                </a:highlight>
              </a:rPr>
              <a:t>ORB</a:t>
            </a:r>
            <a:r>
              <a:rPr lang="en" sz="1050">
                <a:solidFill>
                  <a:srgbClr val="222222"/>
                </a:solidFill>
                <a:highlight>
                  <a:srgbClr val="FFFFFF"/>
                </a:highlight>
              </a:rPr>
              <a:t>) is a </a:t>
            </a:r>
            <a:r>
              <a:rPr lang="en" sz="1050" u="sng">
                <a:solidFill>
                  <a:srgbClr val="0B0080"/>
                </a:solidFill>
                <a:highlight>
                  <a:srgbClr val="FFFFFF"/>
                </a:highlight>
                <a:hlinkClick r:id="rId3"/>
              </a:rPr>
              <a:t>middleware</a:t>
            </a:r>
            <a:r>
              <a:rPr lang="en" sz="1050">
                <a:solidFill>
                  <a:srgbClr val="222222"/>
                </a:solidFill>
                <a:highlight>
                  <a:srgbClr val="FFFFFF"/>
                </a:highlight>
              </a:rPr>
              <a:t> which allows program calls to be made from one computer to another via a </a:t>
            </a:r>
            <a:r>
              <a:rPr lang="en" sz="1050" u="sng">
                <a:solidFill>
                  <a:srgbClr val="0B0080"/>
                </a:solidFill>
                <a:highlight>
                  <a:srgbClr val="FFFFFF"/>
                </a:highlight>
                <a:hlinkClick r:id="rId4"/>
              </a:rPr>
              <a:t>computer network</a:t>
            </a:r>
            <a:r>
              <a:rPr lang="en" sz="1050">
                <a:solidFill>
                  <a:srgbClr val="222222"/>
                </a:solidFill>
                <a:highlight>
                  <a:srgbClr val="FFFFFF"/>
                </a:highlight>
              </a:rPr>
              <a:t>, providing location transparency through </a:t>
            </a:r>
            <a:r>
              <a:rPr lang="en" sz="1050" u="sng">
                <a:solidFill>
                  <a:srgbClr val="0B0080"/>
                </a:solidFill>
                <a:highlight>
                  <a:srgbClr val="FFFFFF"/>
                </a:highlight>
                <a:hlinkClick r:id="rId5"/>
              </a:rPr>
              <a:t>remote procedure calls</a:t>
            </a:r>
            <a:r>
              <a:rPr lang="en" sz="1050">
                <a:solidFill>
                  <a:srgbClr val="222222"/>
                </a:solidFill>
                <a:highlight>
                  <a:srgbClr val="FFFFFF"/>
                </a:highlight>
              </a:rPr>
              <a:t>. </a:t>
            </a:r>
            <a:r>
              <a:rPr lang="en" sz="1050">
                <a:solidFill>
                  <a:srgbClr val="222222"/>
                </a:solidFill>
                <a:highlight>
                  <a:srgbClr val="FFFFFF"/>
                </a:highlight>
              </a:rPr>
              <a:t>In </a:t>
            </a:r>
            <a:r>
              <a:rPr lang="en" sz="1050" u="sng">
                <a:solidFill>
                  <a:srgbClr val="0B0080"/>
                </a:solidFill>
                <a:highlight>
                  <a:srgbClr val="FFFFFF"/>
                </a:highlight>
                <a:hlinkClick r:id="rId6"/>
              </a:rPr>
              <a:t>object-oriented languages</a:t>
            </a:r>
            <a:r>
              <a:rPr lang="en" sz="1050">
                <a:solidFill>
                  <a:srgbClr val="222222"/>
                </a:solidFill>
                <a:highlight>
                  <a:srgbClr val="FFFFFF"/>
                </a:highlight>
              </a:rPr>
              <a:t>, an ORB actually provides a </a:t>
            </a:r>
            <a:r>
              <a:rPr lang="en" sz="1050" u="sng">
                <a:solidFill>
                  <a:srgbClr val="0B0080"/>
                </a:solidFill>
                <a:highlight>
                  <a:srgbClr val="FFFFFF"/>
                </a:highlight>
                <a:hlinkClick r:id="rId7"/>
              </a:rPr>
              <a:t>framework</a:t>
            </a:r>
            <a:r>
              <a:rPr lang="en" sz="1050">
                <a:solidFill>
                  <a:srgbClr val="222222"/>
                </a:solidFill>
                <a:highlight>
                  <a:srgbClr val="FFFFFF"/>
                </a:highlight>
              </a:rPr>
              <a:t> which enables remote objects to be used over the network, in the same way as if they were local and part of the same </a:t>
            </a:r>
            <a:r>
              <a:rPr lang="en" sz="1050" u="sng">
                <a:solidFill>
                  <a:srgbClr val="0B0080"/>
                </a:solidFill>
                <a:highlight>
                  <a:srgbClr val="FFFFFF"/>
                </a:highlight>
                <a:hlinkClick r:id="rId8"/>
              </a:rPr>
              <a:t>process</a:t>
            </a:r>
            <a:r>
              <a:rPr lang="en" sz="1050">
                <a:solidFill>
                  <a:srgbClr val="222222"/>
                </a:solidFill>
                <a:highlight>
                  <a:srgbClr val="FFFFFF"/>
                </a:highlight>
              </a:rPr>
              <a:t>.</a:t>
            </a:r>
            <a:r>
              <a:rPr lang="en" sz="1050">
                <a:solidFill>
                  <a:srgbClr val="222222"/>
                </a:solidFill>
                <a:highlight>
                  <a:srgbClr val="FFFFFF"/>
                </a:highlight>
              </a:rPr>
              <a:t> ORBs promote interoperability of distributed object systems, enabling such systems to be built by piecing together objects from different vendors, while different parts communicate with each other via the ORB.ORBs handle the transformation of in-process data structures to and from the raw byte sequence, which is transmitted over the network. This is called </a:t>
            </a:r>
            <a:r>
              <a:rPr lang="en" sz="1050" u="sng">
                <a:solidFill>
                  <a:srgbClr val="0B0080"/>
                </a:solidFill>
                <a:highlight>
                  <a:srgbClr val="FFFFFF"/>
                </a:highlight>
                <a:hlinkClick r:id="rId9"/>
              </a:rPr>
              <a:t>serialization</a:t>
            </a:r>
            <a:r>
              <a:rPr lang="en" sz="1050">
                <a:solidFill>
                  <a:srgbClr val="222222"/>
                </a:solidFill>
                <a:highlight>
                  <a:srgbClr val="FFFFFF"/>
                </a:highlight>
              </a:rPr>
              <a:t>.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408ac2b6ac_0_5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08ac2b6ac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222222"/>
                </a:solidFill>
                <a:highlight>
                  <a:srgbClr val="FFFFFF"/>
                </a:highlight>
              </a:rPr>
              <a:t>In </a:t>
            </a:r>
            <a:r>
              <a:rPr lang="en" sz="1050" u="sng">
                <a:solidFill>
                  <a:srgbClr val="0B0080"/>
                </a:solidFill>
                <a:highlight>
                  <a:srgbClr val="FFFFFF"/>
                </a:highlight>
                <a:hlinkClick r:id="rId2"/>
              </a:rPr>
              <a:t>object-oriented languages</a:t>
            </a:r>
            <a:r>
              <a:rPr lang="en" sz="1050">
                <a:solidFill>
                  <a:srgbClr val="222222"/>
                </a:solidFill>
                <a:highlight>
                  <a:srgbClr val="FFFFFF"/>
                </a:highlight>
              </a:rPr>
              <a:t>, an ORB actually provides a </a:t>
            </a:r>
            <a:r>
              <a:rPr lang="en" sz="1050" u="sng">
                <a:solidFill>
                  <a:srgbClr val="0B0080"/>
                </a:solidFill>
                <a:highlight>
                  <a:srgbClr val="FFFFFF"/>
                </a:highlight>
                <a:hlinkClick r:id="rId3"/>
              </a:rPr>
              <a:t>framework</a:t>
            </a:r>
            <a:r>
              <a:rPr lang="en" sz="1050">
                <a:solidFill>
                  <a:srgbClr val="222222"/>
                </a:solidFill>
                <a:highlight>
                  <a:srgbClr val="FFFFFF"/>
                </a:highlight>
              </a:rPr>
              <a:t> which enables remote objects to be used over the network, in the same way as if they were local and part of the same </a:t>
            </a:r>
            <a:r>
              <a:rPr lang="en" sz="1050" u="sng">
                <a:solidFill>
                  <a:srgbClr val="0B0080"/>
                </a:solidFill>
                <a:highlight>
                  <a:srgbClr val="FFFFFF"/>
                </a:highlight>
                <a:hlinkClick r:id="rId4"/>
              </a:rPr>
              <a:t>process</a:t>
            </a:r>
            <a:r>
              <a:rPr lang="en" sz="1050">
                <a:solidFill>
                  <a:srgbClr val="222222"/>
                </a:solidFill>
                <a:highlight>
                  <a:srgbClr val="FFFFFF"/>
                </a:highlight>
              </a:rPr>
              <a:t>. On the client side, so-called </a:t>
            </a:r>
            <a:r>
              <a:rPr i="1" lang="en" sz="1050">
                <a:solidFill>
                  <a:srgbClr val="222222"/>
                </a:solidFill>
                <a:highlight>
                  <a:srgbClr val="FFFFFF"/>
                </a:highlight>
              </a:rPr>
              <a:t>stub</a:t>
            </a:r>
            <a:r>
              <a:rPr lang="en" sz="1050">
                <a:solidFill>
                  <a:srgbClr val="222222"/>
                </a:solidFill>
                <a:highlight>
                  <a:srgbClr val="FFFFFF"/>
                </a:highlight>
              </a:rPr>
              <a:t> objects are created and invoked, serving as the only part visible and used inside the client application. After the stub's methods are invoked, client-side ORB performs the serialization of data, and forwards the request to the server-side ORB. On the server side, ORB locates the targeted object, executes the requested operation, and returns the results. Having the results available, client's ORB performs the demarshalling and passes the results back into the invoked stub, making them available to the client application. The whole process is transparent, resulting in remote objects appearing as if they were local</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408ac2b6ac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408ac2b6ac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08ac2b6a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08ac2b6a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Functional capabilities define what the system is required to do—and, explicitly or implicitly, what it is not required to do (either because this functionality is outside the scope of consideration or because it is provided elsewhere). On some projects, you will have an agreed-upon set of requirements at the start of architecture definition, and you can focus in the Functional view on showing</a:t>
            </a:r>
            <a:endParaRPr/>
          </a:p>
          <a:p>
            <a:pPr indent="0" lvl="0" marL="0" rtl="0" algn="l">
              <a:spcBef>
                <a:spcPts val="0"/>
              </a:spcBef>
              <a:spcAft>
                <a:spcPts val="0"/>
              </a:spcAft>
              <a:buClr>
                <a:schemeClr val="dk1"/>
              </a:buClr>
              <a:buSzPts val="1100"/>
              <a:buFont typeface="Arial"/>
              <a:buNone/>
            </a:pPr>
            <a:r>
              <a:rPr lang="en"/>
              <a:t>how your architectural elements work together to provide this functionality. However, in many projects this isn’t the case, and the onus will be on you in this case to ensure that there is a clear definition of what the system will (and won’t) be required to do.</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08ac2b6ac_0_6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08ac2b6ac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08ac2b6ac_0_6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08ac2b6a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08ac2b6ac_0_6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08ac2b6a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408ac2b6ac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408ac2b6ac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08ac2b6ac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08ac2b6ac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Check the Functional Traceability. The requirements documentation for your system will have defined a number of functions that the system has to offer. You should carry out a traceability check to ensure that all functional requirements have been met by the proposed functional structure. Such an analysis often reveals missing or incomplete functions in the functional structure model. the traceability analysis is often presented as a table of functional requirements cross-referenced against the functional model elements with responsibilities relating to those requirements. Check marks in cells indicate that the requirement is covered by that element.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Walk through Common Scenarios. It can be extremely valuable to walk through common system usage scenarios with your stakeholders, using the Functional view to illustrate how the system will behave in each case; doing this with the testers, the development team, and the system administrators can be particularly useful. In such a walkthrough, you should explain how the system’s elements would interact in order to implement the scenario. Often, architectural weaknesses or misunderstandings as well as missing elements are identified as part of such a process. </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08ac2b6ac_0_4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08ac2b6ac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Analyze the Interactions. Given the impact that excessive interelement interactions can have, it is useful to analyze the chosen structure from the point of view of the number of interelement interactions taken during common processing scenarios. Refining the functional structure to reduce interelement interactions to a minimum set without distorting the coherence of the functional components usually results in a well-structured system with cohesive, loosely coupled elements. It is typically an important step toward an efficient and reliable system. When performing interaction analysis, you need to make tradeoffs to ensure that reducing interelement interactions does not result in a distorted system structure with undesirable redundancy or inappropriate element partitioning.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Analyze for Flexibility. Successful systems are always under pressure to change. Given this reality, you should consider how flexible your architecture is in the face of change, as early in the project as you can. The functional structure of a system is often one of the primary factors affecting flexibility. It’s useful to work through some “what if” scenarios that reveal the impact of possible future changes on your system. A common problem at this point is that the changes implied by the change analysis conflict with those suggested by the interaction analysis. Therefore, it is important that you trade off these two factors during architectural evaluation in order to find the right balance for your system, and that you avoid burdening your design with complexity that will never be used.</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08ac2b6ac_0_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408ac2b6a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Many architects define their elements, responsibilities, and interelement relationships well, yet totally neglect their connectors and interface definitions. This is one of the most important tasks you can perform for the system.</a:t>
            </a:r>
            <a:endParaRPr/>
          </a:p>
          <a:p>
            <a:pPr indent="0" lvl="0" marL="0" rtl="0" algn="l">
              <a:spcBef>
                <a:spcPts val="0"/>
              </a:spcBef>
              <a:spcAft>
                <a:spcPts val="0"/>
              </a:spcAft>
              <a:buClr>
                <a:schemeClr val="dk1"/>
              </a:buClr>
              <a:buSzPts val="1100"/>
              <a:buFont typeface="Arial"/>
              <a:buNone/>
            </a:pPr>
            <a:r>
              <a:rPr lang="en"/>
              <a:t>Without good interface definitions, major misunderstandings will occur between subsystem development teams, leading to a range of problems from build errors to obviously incorrect behavior to subtle, occasional system unreliability.</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Define your interfaces and interelement connectors clearly and as early as possible.</a:t>
            </a:r>
            <a:endParaRPr/>
          </a:p>
          <a:p>
            <a:pPr indent="0" lvl="0" marL="0" rtl="0" algn="l">
              <a:spcBef>
                <a:spcPts val="0"/>
              </a:spcBef>
              <a:spcAft>
                <a:spcPts val="0"/>
              </a:spcAft>
              <a:buClr>
                <a:schemeClr val="dk1"/>
              </a:buClr>
              <a:buSzPts val="1100"/>
              <a:buFont typeface="Arial"/>
              <a:buNone/>
            </a:pPr>
            <a:r>
              <a:rPr lang="en"/>
              <a:t>• </a:t>
            </a:r>
            <a:r>
              <a:rPr lang="en"/>
              <a:t>R</a:t>
            </a:r>
            <a:r>
              <a:rPr lang="en"/>
              <a:t>eview interfaces and connectors frequently to ensure that they are clearly understood.</a:t>
            </a:r>
            <a:endParaRPr/>
          </a:p>
          <a:p>
            <a:pPr indent="0" lvl="0" marL="0" rtl="0" algn="l">
              <a:spcBef>
                <a:spcPts val="0"/>
              </a:spcBef>
              <a:spcAft>
                <a:spcPts val="0"/>
              </a:spcAft>
              <a:buClr>
                <a:schemeClr val="dk1"/>
              </a:buClr>
              <a:buSzPts val="1100"/>
              <a:buFont typeface="Arial"/>
              <a:buNone/>
            </a:pPr>
            <a:r>
              <a:rPr lang="en"/>
              <a:t>• Do not consider element definition complete until interfaces have been designed.</a:t>
            </a:r>
            <a:endParaRPr/>
          </a:p>
          <a:p>
            <a:pPr indent="0" lvl="0" marL="0" rtl="0" algn="l">
              <a:spcBef>
                <a:spcPts val="0"/>
              </a:spcBef>
              <a:spcAft>
                <a:spcPts val="0"/>
              </a:spcAft>
              <a:buClr>
                <a:schemeClr val="dk1"/>
              </a:buClr>
              <a:buSzPts val="1100"/>
              <a:buFont typeface="Arial"/>
              <a:buNone/>
            </a:pPr>
            <a:r>
              <a:rPr lang="en"/>
              <a:t>• Make sure that interface definitions include the operations, their semantics, and examples where possible.</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08ac2b6ac_0_4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08ac2b6ac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easy to become very focused on a couple of key scenarios and to consider the functional elements only in this context. If you don’t define all of the responsibilities of the elements (and don’t perform traceability analysis), a lot of confusion can remain over exactly what each functional element is meant to do. This often leads to problems later: Either functionality is missing because it fell between the gaps, or functionality is duplicated because two subsystem</a:t>
            </a:r>
            <a:endParaRPr/>
          </a:p>
          <a:p>
            <a:pPr indent="0" lvl="0" marL="0" rtl="0" algn="l">
              <a:spcBef>
                <a:spcPts val="0"/>
              </a:spcBef>
              <a:spcAft>
                <a:spcPts val="0"/>
              </a:spcAft>
              <a:buClr>
                <a:schemeClr val="dk1"/>
              </a:buClr>
              <a:buSzPts val="1100"/>
              <a:buFont typeface="Arial"/>
              <a:buNone/>
            </a:pPr>
            <a:r>
              <a:rPr lang="en"/>
              <a:t>development teams both thought that a piece of functionality was their responsibility.</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Ensure that element responsibilities are formally defined as early as possible.</a:t>
            </a:r>
            <a:endParaRPr/>
          </a:p>
          <a:p>
            <a:pPr indent="0" lvl="0" marL="0" rtl="0" algn="l">
              <a:spcBef>
                <a:spcPts val="0"/>
              </a:spcBef>
              <a:spcAft>
                <a:spcPts val="0"/>
              </a:spcAft>
              <a:buClr>
                <a:schemeClr val="dk1"/>
              </a:buClr>
              <a:buSzPts val="1100"/>
              <a:buFont typeface="Arial"/>
              <a:buNone/>
            </a:pPr>
            <a:r>
              <a:rPr lang="en"/>
              <a:t>• Do not allow the development process to drift into element design without element responsibilities being formally defined and agreed upon.</a:t>
            </a:r>
            <a:endParaRPr/>
          </a:p>
          <a:p>
            <a:pPr indent="0" lvl="0" marL="0" rtl="0" algn="l">
              <a:spcBef>
                <a:spcPts val="0"/>
              </a:spcBef>
              <a:spcAft>
                <a:spcPts val="0"/>
              </a:spcAft>
              <a:buClr>
                <a:schemeClr val="dk1"/>
              </a:buClr>
              <a:buSzPts val="1100"/>
              <a:buFont typeface="Arial"/>
              <a:buNone/>
            </a:pPr>
            <a:r>
              <a:rPr lang="en"/>
              <a:t>• Make sure that all implementers understand where their boundaries are (and why they are there).</a:t>
            </a:r>
            <a:endParaRPr/>
          </a:p>
          <a:p>
            <a:pPr indent="0" lvl="0" marL="0" rtl="0" algn="l">
              <a:spcBef>
                <a:spcPts val="0"/>
              </a:spcBef>
              <a:spcAft>
                <a:spcPts val="0"/>
              </a:spcAft>
              <a:buClr>
                <a:schemeClr val="dk1"/>
              </a:buClr>
              <a:buSzPts val="1100"/>
              <a:buFont typeface="Arial"/>
              <a:buNone/>
            </a:pPr>
            <a:r>
              <a:rPr lang="en"/>
              <a:t>• Make sure that all requirements have been mapped to the elements that implement them.</a:t>
            </a:r>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408ac2b6ac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408ac2b6ac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general, you should not model underlying infrastructure as functional elements. Adding infrastructure elements to the Functional view simply makes it more confusing without adding useful information. Infrastructure can normally be hidden inside the functional elements; the Deployment view defines the infrastructure in more detail. Include infrastructure elements only if their role is important to understanding how the Functional view works (e.g., you might want</a:t>
            </a:r>
            <a:endParaRPr/>
          </a:p>
          <a:p>
            <a:pPr indent="0" lvl="0" marL="0" rtl="0" algn="l">
              <a:spcBef>
                <a:spcPts val="0"/>
              </a:spcBef>
              <a:spcAft>
                <a:spcPts val="0"/>
              </a:spcAft>
              <a:buClr>
                <a:schemeClr val="dk1"/>
              </a:buClr>
              <a:buSzPts val="1100"/>
              <a:buFont typeface="Arial"/>
              <a:buNone/>
            </a:pPr>
            <a:r>
              <a:rPr lang="en"/>
              <a:t>to include a messaging gateway that performs some functional processing for you, but it’s very rarely the case that including the application server you are using adds anything).</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Avoid modeling underlying infrastructure elements as you develop your initial element model. Focus on functional elements that solve part of the problem the system is going to address.</a:t>
            </a:r>
            <a:endParaRPr/>
          </a:p>
          <a:p>
            <a:pPr indent="0" lvl="0" marL="0" rtl="0" algn="l">
              <a:spcBef>
                <a:spcPts val="0"/>
              </a:spcBef>
              <a:spcAft>
                <a:spcPts val="0"/>
              </a:spcAft>
              <a:buClr>
                <a:schemeClr val="dk1"/>
              </a:buClr>
              <a:buSzPts val="1100"/>
              <a:buFont typeface="Arial"/>
              <a:buNone/>
            </a:pPr>
            <a:r>
              <a:rPr lang="en"/>
              <a:t>• Question the need for any elements that do not have names related to the domain of the problem being addressed.</a:t>
            </a:r>
            <a:endParaRPr/>
          </a:p>
          <a:p>
            <a:pPr indent="0" lvl="0" marL="0" rtl="0" algn="l">
              <a:spcBef>
                <a:spcPts val="0"/>
              </a:spcBef>
              <a:spcAft>
                <a:spcPts val="0"/>
              </a:spcAft>
              <a:buClr>
                <a:schemeClr val="dk1"/>
              </a:buClr>
              <a:buSzPts val="1100"/>
              <a:buFont typeface="Arial"/>
              <a:buNone/>
            </a:pPr>
            <a:r>
              <a:rPr lang="en"/>
              <a:t>• Address specific infrastructure concerns in another view (typically, a Deployment view).</a:t>
            </a:r>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08ac2b6ac_0_4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08ac2b6ac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Functional view is the cornerstone of the AD and is often the primary structuring device. However, don’t let it become all of the views rather than just the central view. It is often tempting to overload the Functional view with the intent to make things clearer by adding deployment or concurrency information or other aspects of the architecture to this view. Don’t allow the Functiona lview to simply creep into being an overloaded description of many aspects of the</a:t>
            </a:r>
            <a:br>
              <a:rPr lang="en"/>
            </a:br>
            <a:r>
              <a:rPr lang="en"/>
              <a:t>system. Such a description is very unlikely to be easy to understand and therefore is of limited use.</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Remove everything from your Functional view except for items related to the functional elements and their interfaces and connectors.</a:t>
            </a:r>
            <a:endParaRPr/>
          </a:p>
          <a:p>
            <a:pPr indent="0" lvl="0" marL="0" rtl="0" algn="l">
              <a:spcBef>
                <a:spcPts val="0"/>
              </a:spcBef>
              <a:spcAft>
                <a:spcPts val="0"/>
              </a:spcAft>
              <a:buClr>
                <a:schemeClr val="dk1"/>
              </a:buClr>
              <a:buSzPts val="1100"/>
              <a:buFont typeface="Arial"/>
              <a:buNone/>
            </a:pPr>
            <a:r>
              <a:rPr lang="en"/>
              <a:t>• Create other views, based on the other viewpoints we define in this book, to describe the other aspects of your architecture.</a:t>
            </a:r>
            <a:endParaRPr/>
          </a:p>
          <a:p>
            <a:pPr indent="0" lvl="0" marL="0" rtl="0" algn="l">
              <a:spcBef>
                <a:spcPts val="0"/>
              </a:spcBef>
              <a:spcAft>
                <a:spcPts val="0"/>
              </a:spcAft>
              <a:buClr>
                <a:schemeClr val="dk1"/>
              </a:buClr>
              <a:buSzPts val="1100"/>
              <a:buFont typeface="Arial"/>
              <a:buNone/>
            </a:pPr>
            <a:r>
              <a:rPr lang="en"/>
              <a:t>• Develop the other views in parallel and cross-reference between views to illustrate other aspects of the architecture.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08ac2b6a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08ac2b6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External interfaces are the data, event, and control flows between your system and others.</a:t>
            </a:r>
            <a:endParaRPr/>
          </a:p>
          <a:p>
            <a:pPr indent="0" lvl="0" marL="0" rtl="0" algn="l">
              <a:spcBef>
                <a:spcPts val="0"/>
              </a:spcBef>
              <a:spcAft>
                <a:spcPts val="0"/>
              </a:spcAft>
              <a:buNone/>
            </a:pPr>
            <a:r>
              <a:rPr lang="en"/>
              <a:t>Data can flow inward (usually resulting in an internal change of system state) and/or outward (usually as a result of internal changes of system state). </a:t>
            </a:r>
            <a:endParaRPr/>
          </a:p>
          <a:p>
            <a:pPr indent="0" lvl="0" marL="0" rtl="0" algn="l">
              <a:spcBef>
                <a:spcPts val="0"/>
              </a:spcBef>
              <a:spcAft>
                <a:spcPts val="0"/>
              </a:spcAft>
              <a:buNone/>
            </a:pPr>
            <a:r>
              <a:rPr lang="en"/>
              <a:t>Events can be consumed by your system (notifying your system that something has occurred) or may be emitted by your system (acting as notifications for other systems). </a:t>
            </a:r>
            <a:endParaRPr/>
          </a:p>
          <a:p>
            <a:pPr indent="0" lvl="0" marL="0" rtl="0" algn="l">
              <a:spcBef>
                <a:spcPts val="0"/>
              </a:spcBef>
              <a:spcAft>
                <a:spcPts val="0"/>
              </a:spcAft>
              <a:buClr>
                <a:schemeClr val="dk1"/>
              </a:buClr>
              <a:buSzPts val="1100"/>
              <a:buFont typeface="Arial"/>
              <a:buNone/>
            </a:pPr>
            <a:r>
              <a:rPr lang="en"/>
              <a:t>A control flow may be inbound (a request by an external system to yours to perform a task) or outbound (a request by your system to another to perform a task).</a:t>
            </a:r>
            <a:endParaRPr/>
          </a:p>
          <a:p>
            <a:pPr indent="0" lvl="0" marL="0" rtl="0" algn="l">
              <a:spcBef>
                <a:spcPts val="0"/>
              </a:spcBef>
              <a:spcAft>
                <a:spcPts val="0"/>
              </a:spcAft>
              <a:buClr>
                <a:schemeClr val="dk1"/>
              </a:buClr>
              <a:buSzPts val="1100"/>
              <a:buFont typeface="Arial"/>
              <a:buNone/>
            </a:pPr>
            <a:r>
              <a:rPr lang="en"/>
              <a:t>Interface definitions need to consider both the interface syntax (the structure of the data or request) and semantics (its meaning or effect).</a:t>
            </a:r>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08ac2b6ac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08ac2b6a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wrong with this?</a:t>
            </a:r>
            <a:endParaRPr/>
          </a:p>
          <a:p>
            <a:pPr indent="0" lvl="0" marL="0" rtl="0" algn="l">
              <a:spcBef>
                <a:spcPts val="0"/>
              </a:spcBef>
              <a:spcAft>
                <a:spcPts val="0"/>
              </a:spcAft>
              <a:buNone/>
            </a:pPr>
            <a:r>
              <a:rPr lang="en"/>
              <a:t>This model has a number of problems. It’s obviously related in format to what we went over, but various bits and pieces of ad hoc notation have been added: </a:t>
            </a:r>
            <a:endParaRPr/>
          </a:p>
          <a:p>
            <a:pPr indent="0" lvl="0" marL="0" rtl="0" algn="l">
              <a:spcBef>
                <a:spcPts val="0"/>
              </a:spcBef>
              <a:spcAft>
                <a:spcPts val="0"/>
              </a:spcAft>
              <a:buNone/>
            </a:pPr>
            <a:r>
              <a:rPr lang="en"/>
              <a:t>- </a:t>
            </a:r>
            <a:r>
              <a:rPr lang="en"/>
              <a:t>the dashed line from the Socket Library box to the Web Server box, the dashed lines within the Server Node(s) box, and so on. This means that we don’t really know what the diagram means and will have to ask the architect who drew it. </a:t>
            </a:r>
            <a:r>
              <a:rPr lang="en">
                <a:solidFill>
                  <a:schemeClr val="dk1"/>
                </a:solidFill>
              </a:rPr>
              <a:t> (We’re interpreting the dashed lines as operating system processes.)A number of processes run on the server computers: one for the Web server, one for the application server, and one for the Oracle database management server. </a:t>
            </a:r>
            <a:endParaRPr/>
          </a:p>
          <a:p>
            <a:pPr indent="0" lvl="0" marL="0" rtl="0" algn="l">
              <a:spcBef>
                <a:spcPts val="0"/>
              </a:spcBef>
              <a:spcAft>
                <a:spcPts val="0"/>
              </a:spcAft>
              <a:buClr>
                <a:schemeClr val="dk1"/>
              </a:buClr>
              <a:buSzPts val="1100"/>
              <a:buFont typeface="Arial"/>
              <a:buNone/>
            </a:pPr>
            <a:r>
              <a:rPr lang="en"/>
              <a:t>• A number of server-side components (presumably Enterprise Java Beans, given the name used) implement something on a server computer. However, we don’t know what components exist, just that (presumably) there is a group of them.</a:t>
            </a:r>
            <a:endParaRPr/>
          </a:p>
          <a:p>
            <a:pPr indent="0" lvl="0" marL="0" rtl="0" algn="l">
              <a:spcBef>
                <a:spcPts val="0"/>
              </a:spcBef>
              <a:spcAft>
                <a:spcPts val="0"/>
              </a:spcAft>
              <a:buClr>
                <a:schemeClr val="dk1"/>
              </a:buClr>
              <a:buSzPts val="1100"/>
              <a:buFont typeface="Arial"/>
              <a:buNone/>
            </a:pPr>
            <a:r>
              <a:rPr lang="en"/>
              <a:t>• The server components appear to be implemented by using a utility library that in turn uses a calendar library (presumably for specialist calendar processing for dates). Infrastructure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can discern this sort of information from the model (and presumably could untangle the notation if we could talk with the architect); the real problem is the overloading of the diagram. Even in our initial understanding of it, we need to consider functional structure, deployment across machines, concurrency, software design constraints, and so on. These are separate concerns, at different abstraction levels, of interest to different stakeholders. The result is that none of the concerns are addressed very clearly, and this model probably can’t be used with any of our stakeholders apart from developers and testers (and even they will probably need more detail about each of their concerns).</a:t>
            </a:r>
            <a:endParaRPr/>
          </a:p>
          <a:p>
            <a:pPr indent="0" lvl="0" marL="0" rtl="0" algn="l">
              <a:spcBef>
                <a:spcPts val="0"/>
              </a:spcBef>
              <a:spcAft>
                <a:spcPts val="0"/>
              </a:spcAft>
              <a:buClr>
                <a:schemeClr val="dk1"/>
              </a:buClr>
              <a:buSzPts val="1100"/>
              <a:buFont typeface="Arial"/>
              <a:buNone/>
            </a:pPr>
            <a:r>
              <a:rPr lang="en"/>
              <a:t>The overloading of the model is probably also one of the reasons that the notation is confusing. It is very hard to overload a diagram’s function and not end up with notational confusion because of the need to represent a number of unrelated concepts together on one diagram.</a:t>
            </a:r>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408ac2b6ac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408ac2b6ac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common question when creating the Functional view is when to stop. If the process of functional analysis becomes too detailed and ends up defining too many layers of elements, you are starting to design all of the software, rather than just the architecturally significant parts. This can cause real problems, not least of which is the lack of input from the development team. Conversely, if you</a:t>
            </a:r>
            <a:endParaRPr/>
          </a:p>
          <a:p>
            <a:pPr indent="0" lvl="0" marL="0" rtl="0" algn="l">
              <a:spcBef>
                <a:spcPts val="0"/>
              </a:spcBef>
              <a:spcAft>
                <a:spcPts val="0"/>
              </a:spcAft>
              <a:buClr>
                <a:schemeClr val="dk1"/>
              </a:buClr>
              <a:buSzPts val="1100"/>
              <a:buFont typeface="Arial"/>
              <a:buNone/>
            </a:pPr>
            <a:r>
              <a:rPr lang="en"/>
              <a:t>don’t include enough detail, there is a risk that people will misinterpret your ideas and the system won’t be able to deliver the qualities that you need it to. Obviously, there is no simple solution to this problem—it depends on the context.</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a:t>
            </a:r>
            <a:r>
              <a:rPr lang="en"/>
              <a:t>if you have to define more than two or three levels of elements, assuming a limit of about eight to ten functional elements at the top level, you may have a problem. So, if possible, keep your level of detail below this limit.</a:t>
            </a:r>
            <a:endParaRPr/>
          </a:p>
          <a:p>
            <a:pPr indent="0" lvl="0" marL="0" rtl="0" algn="l">
              <a:spcBef>
                <a:spcPts val="0"/>
              </a:spcBef>
              <a:spcAft>
                <a:spcPts val="0"/>
              </a:spcAft>
              <a:buClr>
                <a:schemeClr val="dk1"/>
              </a:buClr>
              <a:buSzPts val="1100"/>
              <a:buFont typeface="Arial"/>
              <a:buNone/>
            </a:pPr>
            <a:r>
              <a:rPr lang="en"/>
              <a:t>• Another danger sign can be the inclusion in the Functional view’s models of details about the workings or internal structure of functional elements. If your system is very large, modeling it as a group of systems rather than working down into the elements would make the problem tractable.</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408ac2b6ac_0_5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408ac2b6ac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often see</a:t>
            </a:r>
            <a:r>
              <a:rPr lang="en"/>
              <a:t> object-oriented designs that have a single huge object in the center, with lots of small objects attached to it. This situation is often dubbed the “God object” problem. </a:t>
            </a:r>
            <a:endParaRPr/>
          </a:p>
          <a:p>
            <a:pPr indent="0" lvl="0" marL="0" rtl="0" algn="l">
              <a:spcBef>
                <a:spcPts val="0"/>
              </a:spcBef>
              <a:spcAft>
                <a:spcPts val="0"/>
              </a:spcAft>
              <a:buNone/>
            </a:pPr>
            <a:r>
              <a:rPr lang="en"/>
              <a:t>In this situation, the Customer Management system element appears to exhibit the major</a:t>
            </a:r>
            <a:endParaRPr/>
          </a:p>
          <a:p>
            <a:pPr indent="0" lvl="0" marL="0" rtl="0" algn="l">
              <a:spcBef>
                <a:spcPts val="0"/>
              </a:spcBef>
              <a:spcAft>
                <a:spcPts val="0"/>
              </a:spcAft>
              <a:buNone/>
            </a:pPr>
            <a:r>
              <a:rPr lang="en"/>
              <a:t>characteristic of a God element, namely, nearly all interelement interactions involve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08ac2b6ac_0_5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08ac2b6ac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From this structure, it is likely that the Customer Management element contains too much of the system’s functionality and has dependencies with too many of the system’s elements. </a:t>
            </a:r>
            <a:endParaRPr>
              <a:solidFill>
                <a:schemeClr val="dk1"/>
              </a:solidFill>
            </a:endParaRPr>
          </a:p>
          <a:p>
            <a:pPr indent="0" lvl="0" marL="0" rtl="0" algn="l">
              <a:spcBef>
                <a:spcPts val="0"/>
              </a:spcBef>
              <a:spcAft>
                <a:spcPts val="0"/>
              </a:spcAft>
              <a:buNone/>
            </a:pPr>
            <a:r>
              <a:rPr lang="en"/>
              <a:t>The underlying problem in such cases isusually an inappropriate partitioning of responsibilities among design elements—the large object is really the entire program, and the small objects are often just data structures that this object uses. This often happens if you consolidate too zealously (perhaps as a result of interaction analysis).</a:t>
            </a:r>
            <a:endParaRPr/>
          </a:p>
          <a:p>
            <a:pPr indent="0" lvl="0" marL="0" rtl="0" algn="l">
              <a:spcBef>
                <a:spcPts val="0"/>
              </a:spcBef>
              <a:spcAft>
                <a:spcPts val="0"/>
              </a:spcAft>
              <a:buNone/>
            </a:pPr>
            <a:r>
              <a:rPr lang="en"/>
              <a:t>This problem leads to a situation where the system is hard to maintain because the God element is terribly complex and difficult to understand. It also results in this one component’s characteristics dominating the quality properties that the system exhibits. It becomes difficult to solve related problems like performance,</a:t>
            </a:r>
            <a:endParaRPr/>
          </a:p>
          <a:p>
            <a:pPr indent="0" lvl="0" marL="0" rtl="0" algn="l">
              <a:spcBef>
                <a:spcPts val="0"/>
              </a:spcBef>
              <a:spcAft>
                <a:spcPts val="0"/>
              </a:spcAft>
              <a:buNone/>
            </a:pPr>
            <a:r>
              <a:rPr lang="en"/>
              <a:t> eliability, or scalability because they all involve changing this one system element.</a:t>
            </a:r>
            <a:endParaRPr/>
          </a:p>
          <a:p>
            <a:pPr indent="0" lvl="0" marL="0" rtl="0" algn="l">
              <a:spcBef>
                <a:spcPts val="0"/>
              </a:spcBef>
              <a:spcAft>
                <a:spcPts val="0"/>
              </a:spcAft>
              <a:buNone/>
            </a:pPr>
            <a:r>
              <a:rPr lang="en"/>
              <a:t>To avoid, Aim for a broadly even distribution of system-level responsibilities amongyour major elements. As a guideline, if you find more than 50% of your system’s responsibilities concentrated in less than 25% of your functional elements, you may be heading toward a number of large elements and your system will lack cohesion, be difficult to develop, and be resistant to change.</a:t>
            </a:r>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408ac2b6ac_0_5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08ac2b6ac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Opposite problem. The converse to the God object problem is static object diagrams that look like a number of spiders fighting for control. Complex interactions between elements make the system harder to design and build and may lead to a solution that is hard to change and performs poorly.</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This problem can often be the symptom of too many small elements in the system; practicing some judicious compression may help you resolve it.</a:t>
            </a:r>
            <a:endParaRPr/>
          </a:p>
          <a:p>
            <a:pPr indent="0" lvl="0" marL="0" rtl="0" algn="l">
              <a:spcBef>
                <a:spcPts val="0"/>
              </a:spcBef>
              <a:spcAft>
                <a:spcPts val="0"/>
              </a:spcAft>
              <a:buClr>
                <a:schemeClr val="dk1"/>
              </a:buClr>
              <a:buSzPts val="1100"/>
              <a:buFont typeface="Arial"/>
              <a:buNone/>
            </a:pPr>
            <a:r>
              <a:rPr lang="en"/>
              <a:t>• In general, a system element should need to be aware of the existence of only a couple of other elements in order to perform its functions. If any of your elements need to use services from more than 50% of the other elements in the system, consider revising your functional structure.</a:t>
            </a:r>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408ac2b6ac_0_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408ac2b6ac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08ac2b6ac_0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08ac2b6ac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408ac2b6ac_0_5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408ac2b6ac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408ac2b6ac_0_5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08ac2b6ac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408ac2b6ac_0_5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408ac2b6ac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08ac2b6a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08ac2b6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most cases, you can design a system in a number of different ways to meet its requirements. It can be built as a single monolithic entity or a collection of loosely coupled components; it can be constructed from a number of standard packages, or written from scratch; or its functional needs can be met by using existing services provided by systems external to this one or even to the organization. Your challenge is to choose among these many options in order to create an architecture that meets the requirements, exhibits the required quality properties, and is fit for purpose.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internal structure of the system is defined by its internal elements, what they do (i.e., how they map onto the requirements), and how they interact with each</a:t>
            </a:r>
            <a:endParaRPr/>
          </a:p>
          <a:p>
            <a:pPr indent="0" lvl="0" marL="0" rtl="0" algn="l">
              <a:spcBef>
                <a:spcPts val="0"/>
              </a:spcBef>
              <a:spcAft>
                <a:spcPts val="0"/>
              </a:spcAft>
              <a:buClr>
                <a:schemeClr val="dk1"/>
              </a:buClr>
              <a:buSzPts val="1100"/>
              <a:buFont typeface="Arial"/>
              <a:buNone/>
            </a:pPr>
            <a:r>
              <a:rPr lang="en"/>
              <a:t>other. This internal organization can have a big impact on the system’s quality properties, such as its availability, resilience, ability to scale, and security (e.g., a complex system that crosses organizational boundaries is generally harder to secure than a simple one running on a couple of collocated machines).</a:t>
            </a:r>
            <a:endParaRPr/>
          </a:p>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408ac2b6ac_0_6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408ac2b6ac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408ac2b6ac_0_6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408ac2b6ac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408ac2b6ac_0_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408ac2b6ac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408ac2b6ac_0_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408ac2b6ac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408ac2b6ac_0_6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408ac2b6ac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3fdf72877c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fdf72877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a:t>
            </a:r>
            <a:r>
              <a:rPr lang="en"/>
              <a:t>It can also help reveal omissions and errors in the requirements and is useful when it comes to testing the system. We defined two classes of scenarios: functional scenarios, which are nearly</a:t>
            </a:r>
            <a:endParaRPr/>
          </a:p>
          <a:p>
            <a:pPr indent="0" lvl="0" marL="0" rtl="0" algn="l">
              <a:spcBef>
                <a:spcPts val="0"/>
              </a:spcBef>
              <a:spcAft>
                <a:spcPts val="0"/>
              </a:spcAft>
              <a:buClr>
                <a:schemeClr val="dk1"/>
              </a:buClr>
              <a:buSzPts val="1100"/>
              <a:buFont typeface="Arial"/>
              <a:buNone/>
            </a:pPr>
            <a:r>
              <a:rPr lang="en"/>
              <a:t>always defined in terms of a sequence of external events the system must respond to in a particular way; and system quality scenarios, which are defined in terms of how the system should react to a change in its environment, as a</a:t>
            </a:r>
            <a:endParaRPr/>
          </a:p>
          <a:p>
            <a:pPr indent="0" lvl="0" marL="0" rtl="0" algn="l">
              <a:spcBef>
                <a:spcPts val="0"/>
              </a:spcBef>
              <a:spcAft>
                <a:spcPts val="0"/>
              </a:spcAft>
              <a:buNone/>
            </a:pPr>
            <a:r>
              <a:rPr lang="en"/>
              <a:t>consequence of one of the quality properties it is meant to exhibit. (4)</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8ac2b6ac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08ac2b6a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functional structure model typically contains the following elements.</a:t>
            </a:r>
            <a:endParaRPr/>
          </a:p>
          <a:p>
            <a:pPr indent="0" lvl="0" marL="0" rtl="0" algn="l">
              <a:spcBef>
                <a:spcPts val="0"/>
              </a:spcBef>
              <a:spcAft>
                <a:spcPts val="0"/>
              </a:spcAft>
              <a:buClr>
                <a:schemeClr val="dk1"/>
              </a:buClr>
              <a:buSzPts val="1100"/>
              <a:buFont typeface="Arial"/>
              <a:buNone/>
            </a:pPr>
            <a:r>
              <a:rPr lang="en"/>
              <a:t>Functional elements: A functional element is a well-defined part of the system that has particular responsibilities and exposes well-defined interfaces that allow it to be connected to other elements. At its simplest level, an element is a software code module, but in other contexts it could be an application package, a data store, or even a complete system.</a:t>
            </a:r>
            <a:endParaRPr/>
          </a:p>
          <a:p>
            <a:pPr indent="0" lvl="0" marL="0" rtl="0" algn="l">
              <a:spcBef>
                <a:spcPts val="0"/>
              </a:spcBef>
              <a:spcAft>
                <a:spcPts val="0"/>
              </a:spcAft>
              <a:buClr>
                <a:schemeClr val="dk1"/>
              </a:buClr>
              <a:buSzPts val="1100"/>
              <a:buFont typeface="Arial"/>
              <a:buNone/>
            </a:pPr>
            <a:r>
              <a:rPr lang="en"/>
              <a:t>• Interfaces: An interface is a well-defined mechanism by which the functions of an element can be accessed by other elements. An interface is defined by</a:t>
            </a:r>
            <a:endParaRPr/>
          </a:p>
          <a:p>
            <a:pPr indent="0" lvl="0" marL="0" rtl="0" algn="l">
              <a:spcBef>
                <a:spcPts val="0"/>
              </a:spcBef>
              <a:spcAft>
                <a:spcPts val="0"/>
              </a:spcAft>
              <a:buNone/>
            </a:pPr>
            <a:r>
              <a:rPr lang="en"/>
              <a:t>the inputs, outputs, and semantics of each operation offered and the nature of the interaction needed to invoke the operation. Common types of interfaces found in information systems are remote procedure calls (RPCs)through an API, messaging, events, and in some cases interrupts.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2.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Viewpoint: Functional</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a:t>
            </a:r>
            <a:endParaRPr/>
          </a:p>
          <a:p>
            <a:pPr indent="0" lvl="0" marL="0" rtl="0" algn="l">
              <a:spcBef>
                <a:spcPts val="0"/>
              </a:spcBef>
              <a:spcAft>
                <a:spcPts val="0"/>
              </a:spcAft>
              <a:buNone/>
            </a:pPr>
            <a:r>
              <a:rPr lang="en"/>
              <a:t>Lecture 8/9 - 09/27 and 10/02/2018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 Elements</a:t>
            </a:r>
            <a:endParaRPr/>
          </a:p>
        </p:txBody>
      </p:sp>
      <p:sp>
        <p:nvSpPr>
          <p:cNvPr id="114" name="Google Shape;114;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Connectors</a:t>
            </a:r>
            <a:endParaRPr/>
          </a:p>
          <a:p>
            <a:pPr indent="-381000" lvl="1" marL="914400" marR="0" rtl="0" algn="l">
              <a:lnSpc>
                <a:spcPct val="100000"/>
              </a:lnSpc>
              <a:spcBef>
                <a:spcPts val="0"/>
              </a:spcBef>
              <a:spcAft>
                <a:spcPts val="0"/>
              </a:spcAft>
              <a:buSzPts val="2400"/>
              <a:buChar char="○"/>
            </a:pPr>
            <a:r>
              <a:rPr lang="en"/>
              <a:t>Define the interactions between elements.</a:t>
            </a:r>
            <a:endParaRPr/>
          </a:p>
          <a:p>
            <a:pPr indent="-381000" lvl="1" marL="914400" marR="0" rtl="0" algn="l">
              <a:lnSpc>
                <a:spcPct val="100000"/>
              </a:lnSpc>
              <a:spcBef>
                <a:spcPts val="0"/>
              </a:spcBef>
              <a:spcAft>
                <a:spcPts val="0"/>
              </a:spcAft>
              <a:buSzPts val="2400"/>
              <a:buChar char="○"/>
            </a:pPr>
            <a:r>
              <a:rPr lang="en"/>
              <a:t>Can be simple or complex.</a:t>
            </a:r>
            <a:endParaRPr/>
          </a:p>
          <a:p>
            <a:pPr indent="-381000" lvl="2" marL="1371600" marR="0" rtl="0" algn="l">
              <a:lnSpc>
                <a:spcPct val="100000"/>
              </a:lnSpc>
              <a:spcBef>
                <a:spcPts val="0"/>
              </a:spcBef>
              <a:spcAft>
                <a:spcPts val="0"/>
              </a:spcAft>
              <a:buSzPts val="2400"/>
              <a:buChar char="■"/>
            </a:pPr>
            <a:r>
              <a:rPr lang="en"/>
              <a:t>Simple: A calls B.</a:t>
            </a:r>
            <a:endParaRPr/>
          </a:p>
          <a:p>
            <a:pPr indent="-381000" lvl="2" marL="1371600" marR="0" rtl="0" algn="l">
              <a:lnSpc>
                <a:spcPct val="100000"/>
              </a:lnSpc>
              <a:spcBef>
                <a:spcPts val="0"/>
              </a:spcBef>
              <a:spcAft>
                <a:spcPts val="0"/>
              </a:spcAft>
              <a:buSzPts val="2400"/>
              <a:buChar char="■"/>
            </a:pPr>
            <a:r>
              <a:rPr lang="en"/>
              <a:t>More complex: message-passing (the message could be a type of element).</a:t>
            </a:r>
            <a:endParaRPr/>
          </a:p>
          <a:p>
            <a:pPr indent="-419100" lvl="0" marL="457200" marR="0" rtl="0" algn="l">
              <a:lnSpc>
                <a:spcPct val="100000"/>
              </a:lnSpc>
              <a:spcBef>
                <a:spcPts val="0"/>
              </a:spcBef>
              <a:spcAft>
                <a:spcPts val="0"/>
              </a:spcAft>
              <a:buSzPts val="3000"/>
              <a:buChar char="●"/>
            </a:pPr>
            <a:r>
              <a:rPr lang="en"/>
              <a:t>External Entities</a:t>
            </a:r>
            <a:endParaRPr/>
          </a:p>
          <a:p>
            <a:pPr indent="-381000" lvl="1" marL="914400" marR="0" rtl="0" algn="l">
              <a:lnSpc>
                <a:spcPct val="100000"/>
              </a:lnSpc>
              <a:spcBef>
                <a:spcPts val="0"/>
              </a:spcBef>
              <a:spcAft>
                <a:spcPts val="0"/>
              </a:spcAft>
              <a:buSzPts val="2400"/>
              <a:buChar char="○"/>
            </a:pPr>
            <a:r>
              <a:rPr lang="en"/>
              <a:t>Other systems, software, hardware devices, etc. that interact with your system.</a:t>
            </a:r>
            <a:endParaRPr/>
          </a:p>
          <a:p>
            <a:pPr indent="-381000" lvl="1" marL="914400" marR="0" rtl="0" algn="l">
              <a:lnSpc>
                <a:spcPct val="100000"/>
              </a:lnSpc>
              <a:spcBef>
                <a:spcPts val="0"/>
              </a:spcBef>
              <a:spcAft>
                <a:spcPts val="0"/>
              </a:spcAft>
              <a:buSzPts val="2400"/>
              <a:buChar char="○"/>
            </a:pPr>
            <a:r>
              <a:rPr lang="en"/>
              <a:t>Also often have responsibilities and a defined interface.</a:t>
            </a:r>
            <a:endParaRPr/>
          </a:p>
        </p:txBody>
      </p:sp>
      <p:sp>
        <p:nvSpPr>
          <p:cNvPr id="115" name="Google Shape;115;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 Elements</a:t>
            </a:r>
            <a:endParaRPr/>
          </a:p>
        </p:txBody>
      </p:sp>
      <p:sp>
        <p:nvSpPr>
          <p:cNvPr id="121" name="Google Shape;121;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Does not define how code is packaged and executed in processes or threads.</a:t>
            </a:r>
            <a:endParaRPr/>
          </a:p>
          <a:p>
            <a:pPr indent="-381000" lvl="1" marL="914400" rtl="0" algn="l">
              <a:spcBef>
                <a:spcPts val="0"/>
              </a:spcBef>
              <a:spcAft>
                <a:spcPts val="0"/>
              </a:spcAft>
              <a:buSzPts val="2400"/>
              <a:buChar char="○"/>
            </a:pPr>
            <a:r>
              <a:rPr lang="en"/>
              <a:t>Deployment and Concurrency Views</a:t>
            </a:r>
            <a:endParaRPr/>
          </a:p>
          <a:p>
            <a:pPr indent="-419100" lvl="0" marL="457200" rtl="0" algn="l">
              <a:spcBef>
                <a:spcPts val="0"/>
              </a:spcBef>
              <a:spcAft>
                <a:spcPts val="0"/>
              </a:spcAft>
              <a:buSzPts val="3000"/>
              <a:buChar char="●"/>
            </a:pPr>
            <a:r>
              <a:rPr lang="en"/>
              <a:t>Does not depict underlying infrastructure.</a:t>
            </a:r>
            <a:endParaRPr/>
          </a:p>
          <a:p>
            <a:pPr indent="-381000" lvl="1" marL="914400" rtl="0" algn="l">
              <a:spcBef>
                <a:spcPts val="0"/>
              </a:spcBef>
              <a:spcAft>
                <a:spcPts val="0"/>
              </a:spcAft>
              <a:buSzPts val="2400"/>
              <a:buChar char="○"/>
            </a:pPr>
            <a:r>
              <a:rPr lang="en"/>
              <a:t>I.e., server or networking infrastructure.</a:t>
            </a:r>
            <a:endParaRPr/>
          </a:p>
          <a:p>
            <a:pPr indent="-381000" lvl="2" marL="1371600" rtl="0" algn="l">
              <a:spcBef>
                <a:spcPts val="0"/>
              </a:spcBef>
              <a:spcAft>
                <a:spcPts val="0"/>
              </a:spcAft>
              <a:buSzPts val="2400"/>
              <a:buChar char="■"/>
            </a:pPr>
            <a:r>
              <a:rPr lang="en"/>
              <a:t>Deployment View</a:t>
            </a:r>
            <a:endParaRPr/>
          </a:p>
          <a:p>
            <a:pPr indent="-381000" lvl="1" marL="914400" rtl="0" algn="l">
              <a:spcBef>
                <a:spcPts val="0"/>
              </a:spcBef>
              <a:spcAft>
                <a:spcPts val="0"/>
              </a:spcAft>
              <a:buSzPts val="2400"/>
              <a:buChar char="○"/>
            </a:pPr>
            <a:r>
              <a:rPr lang="en"/>
              <a:t>Might show things like message queues that are interelement connectors.</a:t>
            </a:r>
            <a:endParaRPr/>
          </a:p>
          <a:p>
            <a:pPr indent="-381000" lvl="2" marL="1371600" rtl="0" algn="l">
              <a:spcBef>
                <a:spcPts val="0"/>
              </a:spcBef>
              <a:spcAft>
                <a:spcPts val="0"/>
              </a:spcAft>
              <a:buSzPts val="2400"/>
              <a:buChar char="■"/>
            </a:pPr>
            <a:r>
              <a:rPr lang="en"/>
              <a:t>But you would omit the message broker that provides the queues - not relevant to functionality. </a:t>
            </a:r>
            <a:endParaRPr/>
          </a:p>
        </p:txBody>
      </p:sp>
      <p:sp>
        <p:nvSpPr>
          <p:cNvPr id="122" name="Google Shape;122;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Design </a:t>
            </a:r>
            <a:r>
              <a:rPr lang="en"/>
              <a:t>Characteristics</a:t>
            </a:r>
            <a:endParaRPr/>
          </a:p>
        </p:txBody>
      </p:sp>
      <p:sp>
        <p:nvSpPr>
          <p:cNvPr id="128" name="Google Shape;128;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Coherence</a:t>
            </a:r>
            <a:endParaRPr/>
          </a:p>
          <a:p>
            <a:pPr indent="-381000" lvl="1" marL="914400" rtl="0" algn="l">
              <a:spcBef>
                <a:spcPts val="0"/>
              </a:spcBef>
              <a:spcAft>
                <a:spcPts val="0"/>
              </a:spcAft>
              <a:buSzPts val="2400"/>
              <a:buChar char="○"/>
            </a:pPr>
            <a:r>
              <a:rPr lang="en"/>
              <a:t>Does the architecture have a logical structure with elements working together to form a whole?</a:t>
            </a:r>
            <a:endParaRPr/>
          </a:p>
          <a:p>
            <a:pPr indent="-419100" lvl="0" marL="457200" rtl="0" algn="l">
              <a:spcBef>
                <a:spcPts val="0"/>
              </a:spcBef>
              <a:spcAft>
                <a:spcPts val="0"/>
              </a:spcAft>
              <a:buSzPts val="3000"/>
              <a:buChar char="●"/>
            </a:pPr>
            <a:r>
              <a:rPr lang="en"/>
              <a:t>Cohesion</a:t>
            </a:r>
            <a:endParaRPr/>
          </a:p>
          <a:p>
            <a:pPr indent="-381000" lvl="1" marL="914400" rtl="0" algn="l">
              <a:spcBef>
                <a:spcPts val="0"/>
              </a:spcBef>
              <a:spcAft>
                <a:spcPts val="0"/>
              </a:spcAft>
              <a:buSzPts val="2400"/>
              <a:buChar char="○"/>
            </a:pPr>
            <a:r>
              <a:rPr lang="en"/>
              <a:t>To what extent are the functions provided by an element strongly related to each other?</a:t>
            </a:r>
            <a:endParaRPr/>
          </a:p>
          <a:p>
            <a:pPr indent="-419100" lvl="0" marL="457200" rtl="0" algn="l">
              <a:spcBef>
                <a:spcPts val="0"/>
              </a:spcBef>
              <a:spcAft>
                <a:spcPts val="0"/>
              </a:spcAft>
              <a:buSzPts val="3000"/>
              <a:buChar char="●"/>
            </a:pPr>
            <a:r>
              <a:rPr lang="en"/>
              <a:t>Consistency</a:t>
            </a:r>
            <a:endParaRPr/>
          </a:p>
          <a:p>
            <a:pPr indent="-381000" lvl="1" marL="914400" rtl="0" algn="l">
              <a:spcBef>
                <a:spcPts val="0"/>
              </a:spcBef>
              <a:spcAft>
                <a:spcPts val="0"/>
              </a:spcAft>
              <a:buSzPts val="2400"/>
              <a:buChar char="○"/>
            </a:pPr>
            <a:r>
              <a:rPr lang="en"/>
              <a:t>Are mechanisms and design decisions applied consistently throughout the architecture?</a:t>
            </a:r>
            <a:endParaRPr/>
          </a:p>
        </p:txBody>
      </p:sp>
      <p:sp>
        <p:nvSpPr>
          <p:cNvPr id="129" name="Google Shape;129;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Design Characteristics</a:t>
            </a:r>
            <a:endParaRPr/>
          </a:p>
        </p:txBody>
      </p:sp>
      <p:sp>
        <p:nvSpPr>
          <p:cNvPr id="135" name="Google Shape;135;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Coupling</a:t>
            </a:r>
            <a:endParaRPr/>
          </a:p>
          <a:p>
            <a:pPr indent="-381000" lvl="1" marL="914400" rtl="0" algn="l">
              <a:spcBef>
                <a:spcPts val="0"/>
              </a:spcBef>
              <a:spcAft>
                <a:spcPts val="0"/>
              </a:spcAft>
              <a:buSzPts val="2400"/>
              <a:buChar char="○"/>
            </a:pPr>
            <a:r>
              <a:rPr lang="en"/>
              <a:t>How strong are the element interrelationships? </a:t>
            </a:r>
            <a:endParaRPr/>
          </a:p>
          <a:p>
            <a:pPr indent="-381000" lvl="1" marL="914400" rtl="0" algn="l">
              <a:spcBef>
                <a:spcPts val="0"/>
              </a:spcBef>
              <a:spcAft>
                <a:spcPts val="0"/>
              </a:spcAft>
              <a:buSzPts val="2400"/>
              <a:buChar char="○"/>
            </a:pPr>
            <a:r>
              <a:rPr lang="en"/>
              <a:t>Do changes in one element affect others?</a:t>
            </a:r>
            <a:endParaRPr/>
          </a:p>
          <a:p>
            <a:pPr indent="-419100" lvl="0" marL="457200" rtl="0" algn="l">
              <a:spcBef>
                <a:spcPts val="0"/>
              </a:spcBef>
              <a:spcAft>
                <a:spcPts val="0"/>
              </a:spcAft>
              <a:buSzPts val="3000"/>
              <a:buChar char="●"/>
            </a:pPr>
            <a:r>
              <a:rPr lang="en"/>
              <a:t>Extensibility</a:t>
            </a:r>
            <a:endParaRPr/>
          </a:p>
          <a:p>
            <a:pPr indent="-381000" lvl="1" marL="914400" rtl="0" algn="l">
              <a:spcBef>
                <a:spcPts val="0"/>
              </a:spcBef>
              <a:spcAft>
                <a:spcPts val="0"/>
              </a:spcAft>
              <a:buSzPts val="2400"/>
              <a:buChar char="○"/>
            </a:pPr>
            <a:r>
              <a:rPr lang="en"/>
              <a:t>Will the architecture be easy to extend to allow the system to perform new functions in the future?</a:t>
            </a:r>
            <a:endParaRPr/>
          </a:p>
          <a:p>
            <a:pPr indent="-419100" lvl="0" marL="457200" rtl="0" algn="l">
              <a:spcBef>
                <a:spcPts val="0"/>
              </a:spcBef>
              <a:spcAft>
                <a:spcPts val="0"/>
              </a:spcAft>
              <a:buSzPts val="3000"/>
              <a:buChar char="●"/>
            </a:pPr>
            <a:r>
              <a:rPr lang="en"/>
              <a:t>Functional Flexibility</a:t>
            </a:r>
            <a:endParaRPr/>
          </a:p>
          <a:p>
            <a:pPr indent="-381000" lvl="1" marL="914400" rtl="0" algn="l">
              <a:spcBef>
                <a:spcPts val="0"/>
              </a:spcBef>
              <a:spcAft>
                <a:spcPts val="0"/>
              </a:spcAft>
              <a:buSzPts val="2400"/>
              <a:buChar char="○"/>
            </a:pPr>
            <a:r>
              <a:rPr lang="en"/>
              <a:t>How amenable is the system to supporting functional changes?</a:t>
            </a:r>
            <a:endParaRPr/>
          </a:p>
          <a:p>
            <a:pPr indent="-419100" lvl="0" marL="457200" rtl="0" algn="l">
              <a:spcBef>
                <a:spcPts val="0"/>
              </a:spcBef>
              <a:spcAft>
                <a:spcPts val="0"/>
              </a:spcAft>
              <a:buSzPts val="3000"/>
              <a:buChar char="●"/>
            </a:pPr>
            <a:r>
              <a:rPr lang="en"/>
              <a:t>Generality</a:t>
            </a:r>
            <a:endParaRPr/>
          </a:p>
          <a:p>
            <a:pPr indent="-381000" lvl="1" marL="914400" rtl="0" algn="l">
              <a:spcBef>
                <a:spcPts val="0"/>
              </a:spcBef>
              <a:spcAft>
                <a:spcPts val="0"/>
              </a:spcAft>
              <a:buSzPts val="2400"/>
              <a:buChar char="○"/>
            </a:pPr>
            <a:r>
              <a:rPr lang="en"/>
              <a:t>Are the mechanisms and decisions in the architecture as general as is practicable?</a:t>
            </a:r>
            <a:endParaRPr/>
          </a:p>
        </p:txBody>
      </p:sp>
      <p:sp>
        <p:nvSpPr>
          <p:cNvPr id="136" name="Google Shape;136;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Design Characteristics</a:t>
            </a:r>
            <a:endParaRPr/>
          </a:p>
        </p:txBody>
      </p:sp>
      <p:sp>
        <p:nvSpPr>
          <p:cNvPr id="142" name="Google Shape;142;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Interdependency (Volume of Element Interactions)</a:t>
            </a:r>
            <a:endParaRPr/>
          </a:p>
          <a:p>
            <a:pPr indent="-381000" lvl="1" marL="914400" rtl="0" algn="l">
              <a:spcBef>
                <a:spcPts val="0"/>
              </a:spcBef>
              <a:spcAft>
                <a:spcPts val="0"/>
              </a:spcAft>
              <a:buSzPts val="2400"/>
              <a:buChar char="○"/>
            </a:pPr>
            <a:r>
              <a:rPr lang="en"/>
              <a:t>What proportion of processing involves interactions between elements versus within elements?</a:t>
            </a:r>
            <a:endParaRPr/>
          </a:p>
          <a:p>
            <a:pPr indent="-419100" lvl="0" marL="457200" rtl="0" algn="l">
              <a:spcBef>
                <a:spcPts val="0"/>
              </a:spcBef>
              <a:spcAft>
                <a:spcPts val="0"/>
              </a:spcAft>
              <a:buSzPts val="3000"/>
              <a:buChar char="●"/>
            </a:pPr>
            <a:r>
              <a:rPr lang="en"/>
              <a:t>Separation of Concerns</a:t>
            </a:r>
            <a:endParaRPr/>
          </a:p>
          <a:p>
            <a:pPr indent="-381000" lvl="1" marL="914400" rtl="0" algn="l">
              <a:spcBef>
                <a:spcPts val="0"/>
              </a:spcBef>
              <a:spcAft>
                <a:spcPts val="0"/>
              </a:spcAft>
              <a:buSzPts val="2400"/>
              <a:buChar char="○"/>
            </a:pPr>
            <a:r>
              <a:rPr lang="en"/>
              <a:t>To what extent is each internal element responsible for a distinct part of the system’s operation? </a:t>
            </a:r>
            <a:endParaRPr/>
          </a:p>
          <a:p>
            <a:pPr indent="-381000" lvl="1" marL="914400" rtl="0" algn="l">
              <a:spcBef>
                <a:spcPts val="0"/>
              </a:spcBef>
              <a:spcAft>
                <a:spcPts val="0"/>
              </a:spcAft>
              <a:buSzPts val="2400"/>
              <a:buChar char="○"/>
            </a:pPr>
            <a:r>
              <a:rPr lang="en" sz="2400"/>
              <a:t>To what extent is common processing performed in only one place?</a:t>
            </a:r>
            <a:endParaRPr sz="2400"/>
          </a:p>
          <a:p>
            <a:pPr indent="-419100" lvl="0" marL="457200" rtl="0" algn="l">
              <a:spcBef>
                <a:spcPts val="0"/>
              </a:spcBef>
              <a:spcAft>
                <a:spcPts val="0"/>
              </a:spcAft>
              <a:buSzPts val="3000"/>
              <a:buChar char="●"/>
            </a:pPr>
            <a:r>
              <a:rPr lang="en"/>
              <a:t>Simplicity</a:t>
            </a:r>
            <a:endParaRPr/>
          </a:p>
          <a:p>
            <a:pPr indent="-381000" lvl="1" marL="914400" rtl="0" algn="l">
              <a:spcBef>
                <a:spcPts val="0"/>
              </a:spcBef>
              <a:spcAft>
                <a:spcPts val="0"/>
              </a:spcAft>
              <a:buSzPts val="2400"/>
              <a:buChar char="○"/>
            </a:pPr>
            <a:r>
              <a:rPr lang="en"/>
              <a:t>Are the design solutions used within the system the simplest ones that would be suitable?</a:t>
            </a:r>
            <a:endParaRPr/>
          </a:p>
        </p:txBody>
      </p:sp>
      <p:sp>
        <p:nvSpPr>
          <p:cNvPr id="143" name="Google Shape;143;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Design Characteristics</a:t>
            </a:r>
            <a:endParaRPr/>
          </a:p>
        </p:txBody>
      </p:sp>
      <p:sp>
        <p:nvSpPr>
          <p:cNvPr id="149" name="Google Shape;149;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Achieving characteristics affects quality.</a:t>
            </a:r>
            <a:endParaRPr/>
          </a:p>
          <a:p>
            <a:pPr indent="-381000" lvl="1" marL="914400" rtl="0" algn="l">
              <a:spcBef>
                <a:spcPts val="0"/>
              </a:spcBef>
              <a:spcAft>
                <a:spcPts val="0"/>
              </a:spcAft>
              <a:buSzPts val="2400"/>
              <a:buChar char="○"/>
            </a:pPr>
            <a:r>
              <a:rPr lang="en"/>
              <a:t>High cohesion, low coupling improve modifiability.</a:t>
            </a:r>
            <a:endParaRPr/>
          </a:p>
          <a:p>
            <a:pPr indent="-381000" lvl="1" marL="914400" rtl="0" algn="l">
              <a:spcBef>
                <a:spcPts val="0"/>
              </a:spcBef>
              <a:spcAft>
                <a:spcPts val="0"/>
              </a:spcAft>
              <a:buSzPts val="2400"/>
              <a:buChar char="○"/>
            </a:pPr>
            <a:r>
              <a:rPr lang="en"/>
              <a:t>Separation</a:t>
            </a:r>
            <a:r>
              <a:rPr lang="en"/>
              <a:t> of concerns, simplicity improve security.</a:t>
            </a:r>
            <a:endParaRPr/>
          </a:p>
          <a:p>
            <a:pPr indent="-381000" lvl="1" marL="914400" rtl="0" algn="l">
              <a:spcBef>
                <a:spcPts val="0"/>
              </a:spcBef>
              <a:spcAft>
                <a:spcPts val="0"/>
              </a:spcAft>
              <a:buSzPts val="2400"/>
              <a:buChar char="○"/>
            </a:pPr>
            <a:r>
              <a:rPr lang="en"/>
              <a:t>Consistency improves performance, scalability. </a:t>
            </a:r>
            <a:endParaRPr/>
          </a:p>
          <a:p>
            <a:pPr indent="-419100" lvl="0" marL="457200" rtl="0" algn="l">
              <a:spcBef>
                <a:spcPts val="0"/>
              </a:spcBef>
              <a:spcAft>
                <a:spcPts val="0"/>
              </a:spcAft>
              <a:buSzPts val="3000"/>
              <a:buChar char="●"/>
            </a:pPr>
            <a:r>
              <a:rPr lang="en"/>
              <a:t>However, “good” design can also negatively impact qualities.</a:t>
            </a:r>
            <a:endParaRPr/>
          </a:p>
          <a:p>
            <a:pPr indent="-381000" lvl="1" marL="914400" rtl="0" algn="l">
              <a:spcBef>
                <a:spcPts val="0"/>
              </a:spcBef>
              <a:spcAft>
                <a:spcPts val="0"/>
              </a:spcAft>
              <a:buSzPts val="2400"/>
              <a:buChar char="○"/>
            </a:pPr>
            <a:r>
              <a:rPr lang="en"/>
              <a:t>Low coupling may degrade performance by increasing the number of communication steps.</a:t>
            </a:r>
            <a:endParaRPr/>
          </a:p>
          <a:p>
            <a:pPr indent="-419100" lvl="0" marL="457200" rtl="0" algn="l">
              <a:spcBef>
                <a:spcPts val="0"/>
              </a:spcBef>
              <a:spcAft>
                <a:spcPts val="0"/>
              </a:spcAft>
              <a:buSzPts val="3000"/>
              <a:buChar char="●"/>
            </a:pPr>
            <a:r>
              <a:rPr lang="en"/>
              <a:t>Establish architectural principles to prioritize favored design characteristics.</a:t>
            </a:r>
            <a:endParaRPr/>
          </a:p>
        </p:txBody>
      </p:sp>
      <p:sp>
        <p:nvSpPr>
          <p:cNvPr id="150" name="Google Shape;150;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Documenting the Functional View</a:t>
            </a:r>
            <a:endParaRPr b="1" sz="4800">
              <a:solidFill>
                <a:srgbClr val="FFFFFF"/>
              </a:solidFill>
            </a:endParaRPr>
          </a:p>
        </p:txBody>
      </p:sp>
      <p:sp>
        <p:nvSpPr>
          <p:cNvPr id="156" name="Google Shape;15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 Notation</a:t>
            </a:r>
            <a:endParaRPr/>
          </a:p>
        </p:txBody>
      </p:sp>
      <p:sp>
        <p:nvSpPr>
          <p:cNvPr id="162" name="Google Shape;162;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UML Component Diagram</a:t>
            </a:r>
            <a:endParaRPr/>
          </a:p>
          <a:p>
            <a:pPr indent="-419100" lvl="0" marL="457200" rtl="0" algn="l">
              <a:spcBef>
                <a:spcPts val="0"/>
              </a:spcBef>
              <a:spcAft>
                <a:spcPts val="0"/>
              </a:spcAft>
              <a:buSzPts val="3000"/>
              <a:buChar char="●"/>
            </a:pPr>
            <a:r>
              <a:rPr lang="en"/>
              <a:t>Elements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Data Stores</a:t>
            </a:r>
            <a:endParaRPr/>
          </a:p>
        </p:txBody>
      </p:sp>
      <p:sp>
        <p:nvSpPr>
          <p:cNvPr id="163" name="Google Shape;163;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5"/>
          <p:cNvSpPr/>
          <p:nvPr/>
        </p:nvSpPr>
        <p:spPr>
          <a:xfrm>
            <a:off x="740375" y="2851000"/>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Variable Capture</a:t>
            </a:r>
            <a:endParaRPr b="1" sz="1800"/>
          </a:p>
        </p:txBody>
      </p:sp>
      <p:sp>
        <p:nvSpPr>
          <p:cNvPr id="165" name="Google Shape;165;p25"/>
          <p:cNvSpPr/>
          <p:nvPr/>
        </p:nvSpPr>
        <p:spPr>
          <a:xfrm>
            <a:off x="3516475" y="2851000"/>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&lt;&lt;external&gt;&gt;</a:t>
            </a:r>
            <a:endParaRPr b="1" sz="1800"/>
          </a:p>
          <a:p>
            <a:pPr indent="0" lvl="0" marL="0" rtl="0" algn="ctr">
              <a:spcBef>
                <a:spcPts val="0"/>
              </a:spcBef>
              <a:spcAft>
                <a:spcPts val="0"/>
              </a:spcAft>
              <a:buNone/>
            </a:pPr>
            <a:r>
              <a:rPr b="1" lang="en" sz="1800"/>
              <a:t>Temperature Monitor</a:t>
            </a:r>
            <a:endParaRPr b="1" sz="1800"/>
          </a:p>
        </p:txBody>
      </p:sp>
      <p:sp>
        <p:nvSpPr>
          <p:cNvPr id="166" name="Google Shape;166;p25"/>
          <p:cNvSpPr/>
          <p:nvPr/>
        </p:nvSpPr>
        <p:spPr>
          <a:xfrm>
            <a:off x="6206100" y="2851000"/>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&lt;&lt;infrastructure&gt;&gt;</a:t>
            </a:r>
            <a:endParaRPr b="1" sz="1800"/>
          </a:p>
          <a:p>
            <a:pPr indent="0" lvl="0" marL="0" rtl="0" algn="ctr">
              <a:spcBef>
                <a:spcPts val="0"/>
              </a:spcBef>
              <a:spcAft>
                <a:spcPts val="0"/>
              </a:spcAft>
              <a:buNone/>
            </a:pPr>
            <a:r>
              <a:rPr b="1" lang="en" sz="1800"/>
              <a:t>Message Queue</a:t>
            </a:r>
            <a:endParaRPr b="1" sz="1800"/>
          </a:p>
        </p:txBody>
      </p:sp>
      <p:sp>
        <p:nvSpPr>
          <p:cNvPr id="167" name="Google Shape;167;p25"/>
          <p:cNvSpPr/>
          <p:nvPr/>
        </p:nvSpPr>
        <p:spPr>
          <a:xfrm>
            <a:off x="3714750" y="4390150"/>
            <a:ext cx="1506675" cy="1740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Data</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 Notation</a:t>
            </a:r>
            <a:endParaRPr/>
          </a:p>
        </p:txBody>
      </p:sp>
      <p:sp>
        <p:nvSpPr>
          <p:cNvPr id="173" name="Google Shape;173;p2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Interfaces</a:t>
            </a:r>
            <a:endParaRPr/>
          </a:p>
          <a:p>
            <a:pPr indent="-381000" lvl="1" marL="914400" rtl="0" algn="l">
              <a:spcBef>
                <a:spcPts val="0"/>
              </a:spcBef>
              <a:spcAft>
                <a:spcPts val="0"/>
              </a:spcAft>
              <a:buSzPts val="2400"/>
              <a:buChar char="○"/>
            </a:pPr>
            <a:r>
              <a:rPr lang="en"/>
              <a:t>Attached to an element (half-circle facing away from its element)</a:t>
            </a:r>
            <a:endParaRPr/>
          </a:p>
          <a:p>
            <a:pPr indent="-381000" lvl="1" marL="914400" rtl="0" algn="l">
              <a:spcBef>
                <a:spcPts val="0"/>
              </a:spcBef>
              <a:spcAft>
                <a:spcPts val="0"/>
              </a:spcAft>
              <a:buSzPts val="2400"/>
              <a:buChar char="○"/>
            </a:pPr>
            <a:r>
              <a:rPr lang="en"/>
              <a:t>Named and tagged with attribute-value pairs that characterize the interface.</a:t>
            </a:r>
            <a:endParaRPr/>
          </a:p>
        </p:txBody>
      </p:sp>
      <p:sp>
        <p:nvSpPr>
          <p:cNvPr id="174" name="Google Shape;17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6"/>
          <p:cNvSpPr/>
          <p:nvPr/>
        </p:nvSpPr>
        <p:spPr>
          <a:xfrm>
            <a:off x="4516625" y="3305625"/>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Variable Capture</a:t>
            </a:r>
            <a:endParaRPr b="1" sz="1800"/>
          </a:p>
        </p:txBody>
      </p:sp>
      <p:sp>
        <p:nvSpPr>
          <p:cNvPr id="176" name="Google Shape;176;p26"/>
          <p:cNvSpPr/>
          <p:nvPr/>
        </p:nvSpPr>
        <p:spPr>
          <a:xfrm>
            <a:off x="4516625" y="5246525"/>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&lt;&lt;external&gt;&gt;</a:t>
            </a:r>
            <a:endParaRPr b="1" sz="1800"/>
          </a:p>
          <a:p>
            <a:pPr indent="0" lvl="0" marL="0" rtl="0" algn="ctr">
              <a:spcBef>
                <a:spcPts val="0"/>
              </a:spcBef>
              <a:spcAft>
                <a:spcPts val="0"/>
              </a:spcAft>
              <a:buNone/>
            </a:pPr>
            <a:r>
              <a:rPr b="1" lang="en" sz="1800"/>
              <a:t>Temperature Monitor</a:t>
            </a:r>
            <a:endParaRPr b="1" sz="1800"/>
          </a:p>
        </p:txBody>
      </p:sp>
      <p:sp>
        <p:nvSpPr>
          <p:cNvPr id="177" name="Google Shape;177;p26"/>
          <p:cNvSpPr/>
          <p:nvPr/>
        </p:nvSpPr>
        <p:spPr>
          <a:xfrm>
            <a:off x="4516625" y="1691125"/>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Alarm Initiator</a:t>
            </a:r>
            <a:endParaRPr b="1" sz="1800"/>
          </a:p>
        </p:txBody>
      </p:sp>
      <p:cxnSp>
        <p:nvCxnSpPr>
          <p:cNvPr id="178" name="Google Shape;178;p26"/>
          <p:cNvCxnSpPr>
            <a:stCxn id="177" idx="2"/>
            <a:endCxn id="175" idx="0"/>
          </p:cNvCxnSpPr>
          <p:nvPr/>
        </p:nvCxnSpPr>
        <p:spPr>
          <a:xfrm>
            <a:off x="5756975" y="2613325"/>
            <a:ext cx="0" cy="6924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6"/>
          <p:cNvCxnSpPr>
            <a:stCxn id="175" idx="2"/>
            <a:endCxn id="176" idx="0"/>
          </p:cNvCxnSpPr>
          <p:nvPr/>
        </p:nvCxnSpPr>
        <p:spPr>
          <a:xfrm>
            <a:off x="5756975" y="4227825"/>
            <a:ext cx="0" cy="10188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6"/>
          <p:cNvSpPr/>
          <p:nvPr/>
        </p:nvSpPr>
        <p:spPr>
          <a:xfrm>
            <a:off x="5614025" y="2725250"/>
            <a:ext cx="285900" cy="28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5646575" y="2725250"/>
            <a:ext cx="220800" cy="23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nvSpPr>
        <p:spPr>
          <a:xfrm>
            <a:off x="6010250" y="2658050"/>
            <a:ext cx="13767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LimitCondition</a:t>
            </a:r>
            <a:endParaRPr/>
          </a:p>
        </p:txBody>
      </p:sp>
      <p:sp>
        <p:nvSpPr>
          <p:cNvPr id="183" name="Google Shape;183;p26"/>
          <p:cNvSpPr/>
          <p:nvPr/>
        </p:nvSpPr>
        <p:spPr>
          <a:xfrm>
            <a:off x="5614025" y="4410475"/>
            <a:ext cx="285900" cy="28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5646575" y="4410475"/>
            <a:ext cx="220800" cy="23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txBox="1"/>
          <p:nvPr/>
        </p:nvSpPr>
        <p:spPr>
          <a:xfrm>
            <a:off x="6010250" y="4181125"/>
            <a:ext cx="24807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VariableReporting</a:t>
            </a:r>
            <a:endParaRPr/>
          </a:p>
          <a:p>
            <a:pPr indent="0" lvl="0" marL="0" rtl="0" algn="l">
              <a:spcBef>
                <a:spcPts val="0"/>
              </a:spcBef>
              <a:spcAft>
                <a:spcPts val="0"/>
              </a:spcAft>
              <a:buNone/>
            </a:pPr>
            <a:r>
              <a:rPr lang="en"/>
              <a:t>{ concurrentLimit = “10”, protocol = “HTTP”, </a:t>
            </a:r>
            <a:endParaRPr/>
          </a:p>
          <a:p>
            <a:pPr indent="0" lvl="0" marL="0" rtl="0" algn="l">
              <a:spcBef>
                <a:spcPts val="0"/>
              </a:spcBef>
              <a:spcAft>
                <a:spcPts val="0"/>
              </a:spcAft>
              <a:buNone/>
            </a:pPr>
            <a:r>
              <a:rPr lang="en"/>
              <a:t>type = “XMLRPC”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cxnSp>
        <p:nvCxnSpPr>
          <p:cNvPr id="190" name="Google Shape;190;p27"/>
          <p:cNvCxnSpPr>
            <a:stCxn id="191" idx="2"/>
            <a:endCxn id="192" idx="0"/>
          </p:cNvCxnSpPr>
          <p:nvPr/>
        </p:nvCxnSpPr>
        <p:spPr>
          <a:xfrm>
            <a:off x="6250550" y="2769200"/>
            <a:ext cx="0" cy="1568100"/>
          </a:xfrm>
          <a:prstGeom prst="straightConnector1">
            <a:avLst/>
          </a:prstGeom>
          <a:noFill/>
          <a:ln cap="flat" cmpd="sng" w="19050">
            <a:solidFill>
              <a:schemeClr val="dk2"/>
            </a:solidFill>
            <a:prstDash val="dash"/>
            <a:round/>
            <a:headEnd len="med" w="med" type="none"/>
            <a:tailEnd len="med" w="med" type="triangle"/>
          </a:ln>
        </p:spPr>
      </p:cxnSp>
      <p:sp>
        <p:nvSpPr>
          <p:cNvPr id="193" name="Google Shape;193;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 Notation</a:t>
            </a:r>
            <a:endParaRPr/>
          </a:p>
        </p:txBody>
      </p:sp>
      <p:sp>
        <p:nvSpPr>
          <p:cNvPr id="194" name="Google Shape;194;p2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Information Flow</a:t>
            </a:r>
            <a:endParaRPr/>
          </a:p>
          <a:p>
            <a:pPr indent="-381000" lvl="1" marL="914400" rtl="0" algn="l">
              <a:spcBef>
                <a:spcPts val="0"/>
              </a:spcBef>
              <a:spcAft>
                <a:spcPts val="0"/>
              </a:spcAft>
              <a:buSzPts val="2400"/>
              <a:buChar char="○"/>
            </a:pPr>
            <a:r>
              <a:rPr lang="en"/>
              <a:t>Elements may exchange data outside of direct connectors.</a:t>
            </a:r>
            <a:endParaRPr/>
          </a:p>
          <a:p>
            <a:pPr indent="-381000" lvl="1" marL="914400" rtl="0" algn="l">
              <a:spcBef>
                <a:spcPts val="0"/>
              </a:spcBef>
              <a:spcAft>
                <a:spcPts val="0"/>
              </a:spcAft>
              <a:buSzPts val="2400"/>
              <a:buChar char="○"/>
            </a:pPr>
            <a:r>
              <a:rPr lang="en"/>
              <a:t>Show flow of information (i.e., messages)</a:t>
            </a:r>
            <a:endParaRPr/>
          </a:p>
          <a:p>
            <a:pPr indent="-381000" lvl="1" marL="914400" rtl="0" algn="l">
              <a:spcBef>
                <a:spcPts val="0"/>
              </a:spcBef>
              <a:spcAft>
                <a:spcPts val="0"/>
              </a:spcAft>
              <a:buSzPts val="2400"/>
              <a:buChar char="○"/>
            </a:pPr>
            <a:r>
              <a:rPr lang="en"/>
              <a:t>Boxes at ends are message ports (sending/</a:t>
            </a:r>
            <a:r>
              <a:rPr lang="en"/>
              <a:t>receiving</a:t>
            </a:r>
            <a:r>
              <a:rPr lang="en"/>
              <a:t>, based on direction)</a:t>
            </a:r>
            <a:endParaRPr/>
          </a:p>
        </p:txBody>
      </p:sp>
      <p:sp>
        <p:nvSpPr>
          <p:cNvPr id="195" name="Google Shape;195;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7"/>
          <p:cNvSpPr/>
          <p:nvPr/>
        </p:nvSpPr>
        <p:spPr>
          <a:xfrm>
            <a:off x="5010200" y="1847000"/>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Order Processor</a:t>
            </a:r>
            <a:endParaRPr b="1" sz="1800"/>
          </a:p>
        </p:txBody>
      </p:sp>
      <p:sp>
        <p:nvSpPr>
          <p:cNvPr id="196" name="Google Shape;196;p27"/>
          <p:cNvSpPr/>
          <p:nvPr/>
        </p:nvSpPr>
        <p:spPr>
          <a:xfrm>
            <a:off x="5010200" y="4428275"/>
            <a:ext cx="2480700" cy="9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&lt;&lt;external&gt;&gt; </a:t>
            </a:r>
            <a:endParaRPr b="1" sz="1800"/>
          </a:p>
          <a:p>
            <a:pPr indent="0" lvl="0" marL="0" rtl="0" algn="ctr">
              <a:spcBef>
                <a:spcPts val="0"/>
              </a:spcBef>
              <a:spcAft>
                <a:spcPts val="0"/>
              </a:spcAft>
              <a:buNone/>
            </a:pPr>
            <a:r>
              <a:rPr b="1" lang="en" sz="1800"/>
              <a:t>Order Fulfillment</a:t>
            </a:r>
            <a:endParaRPr b="1" sz="1800"/>
          </a:p>
        </p:txBody>
      </p:sp>
      <p:sp>
        <p:nvSpPr>
          <p:cNvPr id="197" name="Google Shape;197;p27"/>
          <p:cNvSpPr txBox="1"/>
          <p:nvPr/>
        </p:nvSpPr>
        <p:spPr>
          <a:xfrm>
            <a:off x="6250550" y="3006900"/>
            <a:ext cx="21534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&lt;&lt;pub/sub topic&gt;&gt;</a:t>
            </a:r>
            <a:endParaRPr/>
          </a:p>
          <a:p>
            <a:pPr indent="0" lvl="0" marL="0" rtl="0" algn="l">
              <a:spcBef>
                <a:spcPts val="0"/>
              </a:spcBef>
              <a:spcAft>
                <a:spcPts val="0"/>
              </a:spcAft>
              <a:buNone/>
            </a:pPr>
            <a:r>
              <a:rPr lang="en"/>
              <a:t>Order Change Message</a:t>
            </a:r>
            <a:endParaRPr/>
          </a:p>
        </p:txBody>
      </p:sp>
      <p:sp>
        <p:nvSpPr>
          <p:cNvPr id="198" name="Google Shape;198;p27"/>
          <p:cNvSpPr/>
          <p:nvPr/>
        </p:nvSpPr>
        <p:spPr>
          <a:xfrm>
            <a:off x="3844625" y="3006900"/>
            <a:ext cx="1909200" cy="11430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Order message propagated via PUR1 EAI message endpoint to order fulfillment</a:t>
            </a:r>
            <a:endParaRPr/>
          </a:p>
        </p:txBody>
      </p:sp>
      <p:cxnSp>
        <p:nvCxnSpPr>
          <p:cNvPr id="199" name="Google Shape;199;p27"/>
          <p:cNvCxnSpPr>
            <a:stCxn id="198" idx="3"/>
          </p:cNvCxnSpPr>
          <p:nvPr/>
        </p:nvCxnSpPr>
        <p:spPr>
          <a:xfrm>
            <a:off x="5753825" y="3578400"/>
            <a:ext cx="493800" cy="3573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7"/>
          <p:cNvSpPr/>
          <p:nvPr/>
        </p:nvSpPr>
        <p:spPr>
          <a:xfrm>
            <a:off x="6145100" y="2675650"/>
            <a:ext cx="2109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45100" y="4337275"/>
            <a:ext cx="2109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Functional Viewpoint</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a:t>
            </a:r>
            <a:r>
              <a:rPr b="1" lang="en"/>
              <a:t>functional view</a:t>
            </a:r>
            <a:r>
              <a:rPr lang="en"/>
              <a:t> of a system defines the architectural elements that deliver the functions of the system being described. </a:t>
            </a:r>
            <a:endParaRPr/>
          </a:p>
          <a:p>
            <a:pPr indent="-419100" lvl="0" marL="457200" marR="0" rtl="0" algn="l">
              <a:lnSpc>
                <a:spcPct val="100000"/>
              </a:lnSpc>
              <a:spcBef>
                <a:spcPts val="0"/>
              </a:spcBef>
              <a:spcAft>
                <a:spcPts val="0"/>
              </a:spcAft>
              <a:buClr>
                <a:schemeClr val="dk1"/>
              </a:buClr>
              <a:buSzPts val="3000"/>
              <a:buFont typeface="Arial"/>
              <a:buChar char="●"/>
            </a:pPr>
            <a:r>
              <a:rPr lang="en"/>
              <a:t>Documents the system’s functional structure: </a:t>
            </a:r>
            <a:endParaRPr/>
          </a:p>
          <a:p>
            <a:pPr indent="-419100" lvl="1" marL="914400" marR="0" rtl="0" algn="l">
              <a:lnSpc>
                <a:spcPct val="100000"/>
              </a:lnSpc>
              <a:spcBef>
                <a:spcPts val="0"/>
              </a:spcBef>
              <a:spcAft>
                <a:spcPts val="0"/>
              </a:spcAft>
              <a:buClr>
                <a:schemeClr val="dk1"/>
              </a:buClr>
              <a:buSzPts val="3000"/>
              <a:buFont typeface="Arial"/>
              <a:buChar char="○"/>
            </a:pPr>
            <a:r>
              <a:rPr lang="en"/>
              <a:t>Key functional elements and their responsibilities.</a:t>
            </a:r>
            <a:endParaRPr/>
          </a:p>
          <a:p>
            <a:pPr indent="-419100" lvl="1" marL="914400" marR="0" rtl="0" algn="l">
              <a:lnSpc>
                <a:spcPct val="100000"/>
              </a:lnSpc>
              <a:spcBef>
                <a:spcPts val="0"/>
              </a:spcBef>
              <a:spcAft>
                <a:spcPts val="0"/>
              </a:spcAft>
              <a:buClr>
                <a:schemeClr val="dk1"/>
              </a:buClr>
              <a:buSzPts val="3000"/>
              <a:buFont typeface="Arial"/>
              <a:buChar char="○"/>
            </a:pPr>
            <a:r>
              <a:rPr lang="en"/>
              <a:t>The interfaces they expose (internal/external).</a:t>
            </a:r>
            <a:endParaRPr/>
          </a:p>
          <a:p>
            <a:pPr indent="-419100" lvl="1" marL="914400" marR="0" rtl="0" algn="l">
              <a:lnSpc>
                <a:spcPct val="100000"/>
              </a:lnSpc>
              <a:spcBef>
                <a:spcPts val="0"/>
              </a:spcBef>
              <a:spcAft>
                <a:spcPts val="0"/>
              </a:spcAft>
              <a:buClr>
                <a:schemeClr val="dk1"/>
              </a:buClr>
              <a:buSzPts val="3000"/>
              <a:buFont typeface="Arial"/>
              <a:buChar char="○"/>
            </a:pPr>
            <a:r>
              <a:rPr lang="en"/>
              <a:t>The interactions between them.</a:t>
            </a:r>
            <a:endParaRPr/>
          </a:p>
          <a:p>
            <a:pPr indent="-419100" lvl="0" marL="457200" marR="0" rtl="0" algn="l">
              <a:lnSpc>
                <a:spcPct val="100000"/>
              </a:lnSpc>
              <a:spcBef>
                <a:spcPts val="0"/>
              </a:spcBef>
              <a:spcAft>
                <a:spcPts val="0"/>
              </a:spcAft>
              <a:buSzPts val="3000"/>
              <a:buChar char="●"/>
            </a:pPr>
            <a:r>
              <a:rPr lang="en"/>
              <a:t>This view demonstrates how the system will perform the functions required of it.</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Vacation Reservations</a:t>
            </a:r>
            <a:endParaRPr/>
          </a:p>
        </p:txBody>
      </p:sp>
      <p:sp>
        <p:nvSpPr>
          <p:cNvPr id="206" name="Google Shape;206;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8"/>
          <p:cNvPicPr preferRelativeResize="0"/>
          <p:nvPr/>
        </p:nvPicPr>
        <p:blipFill>
          <a:blip r:embed="rId3">
            <a:alphaModFix/>
          </a:blip>
          <a:stretch>
            <a:fillRect/>
          </a:stretch>
        </p:blipFill>
        <p:spPr>
          <a:xfrm>
            <a:off x="529075" y="1946733"/>
            <a:ext cx="7796375" cy="389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Web Store</a:t>
            </a:r>
            <a:endParaRPr/>
          </a:p>
        </p:txBody>
      </p:sp>
      <p:sp>
        <p:nvSpPr>
          <p:cNvPr id="213" name="Google Shape;213;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9"/>
          <p:cNvPicPr preferRelativeResize="0"/>
          <p:nvPr/>
        </p:nvPicPr>
        <p:blipFill>
          <a:blip r:embed="rId3">
            <a:alphaModFix/>
          </a:blip>
          <a:stretch>
            <a:fillRect/>
          </a:stretch>
        </p:blipFill>
        <p:spPr>
          <a:xfrm>
            <a:off x="530125" y="1570038"/>
            <a:ext cx="8083755" cy="51355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Web Store</a:t>
            </a:r>
            <a:endParaRPr/>
          </a:p>
        </p:txBody>
      </p:sp>
      <p:sp>
        <p:nvSpPr>
          <p:cNvPr id="220" name="Google Shape;220;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30"/>
          <p:cNvPicPr preferRelativeResize="0"/>
          <p:nvPr/>
        </p:nvPicPr>
        <p:blipFill>
          <a:blip r:embed="rId3">
            <a:alphaModFix/>
          </a:blip>
          <a:stretch>
            <a:fillRect/>
          </a:stretch>
        </p:blipFill>
        <p:spPr>
          <a:xfrm>
            <a:off x="4692301" y="1803874"/>
            <a:ext cx="3994500" cy="2537684"/>
          </a:xfrm>
          <a:prstGeom prst="rect">
            <a:avLst/>
          </a:prstGeom>
          <a:noFill/>
          <a:ln>
            <a:noFill/>
          </a:ln>
        </p:spPr>
      </p:pic>
      <p:sp>
        <p:nvSpPr>
          <p:cNvPr id="222" name="Google Shape;222;p3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this tells us</a:t>
            </a:r>
            <a:endParaRPr/>
          </a:p>
          <a:p>
            <a:pPr indent="-381000" lvl="1" marL="914400" rtl="0" algn="l">
              <a:spcBef>
                <a:spcPts val="0"/>
              </a:spcBef>
              <a:spcAft>
                <a:spcPts val="0"/>
              </a:spcAft>
              <a:buSzPts val="2400"/>
              <a:buChar char="○"/>
            </a:pPr>
            <a:r>
              <a:rPr lang="en"/>
              <a:t>Up to 1000 customers, 80 care reps, 15 admins may access the system at once.</a:t>
            </a:r>
            <a:endParaRPr/>
          </a:p>
          <a:p>
            <a:pPr indent="-381000" lvl="1" marL="914400" rtl="0" algn="l">
              <a:spcBef>
                <a:spcPts val="0"/>
              </a:spcBef>
              <a:spcAft>
                <a:spcPts val="0"/>
              </a:spcAft>
              <a:buSzPts val="2400"/>
              <a:buChar char="○"/>
            </a:pPr>
            <a:r>
              <a:rPr lang="en"/>
              <a:t>Interaction between Product Catalog and Stock Inventory takes place using a specific protocol. </a:t>
            </a:r>
            <a:endParaRPr/>
          </a:p>
        </p:txBody>
      </p:sp>
      <p:sp>
        <p:nvSpPr>
          <p:cNvPr id="223" name="Google Shape;223;p30"/>
          <p:cNvSpPr txBox="1"/>
          <p:nvPr>
            <p:ph idx="2" type="body"/>
          </p:nvPr>
        </p:nvSpPr>
        <p:spPr>
          <a:xfrm>
            <a:off x="3623825" y="4104400"/>
            <a:ext cx="5062800" cy="246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381000" lvl="1" marL="914400" rtl="0" algn="l">
              <a:spcBef>
                <a:spcPts val="480"/>
              </a:spcBef>
              <a:spcAft>
                <a:spcPts val="0"/>
              </a:spcAft>
              <a:buSzPts val="2400"/>
              <a:buChar char="○"/>
            </a:pPr>
            <a:r>
              <a:rPr lang="en"/>
              <a:t>Unadorned communication takes place via a standard remote procedure call.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Web Store</a:t>
            </a:r>
            <a:endParaRPr/>
          </a:p>
        </p:txBody>
      </p:sp>
      <p:sp>
        <p:nvSpPr>
          <p:cNvPr id="229" name="Google Shape;229;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this model does NOT tell us</a:t>
            </a:r>
            <a:endParaRPr/>
          </a:p>
          <a:p>
            <a:pPr indent="-381000" lvl="1" marL="914400" rtl="0" algn="l">
              <a:spcBef>
                <a:spcPts val="0"/>
              </a:spcBef>
              <a:spcAft>
                <a:spcPts val="0"/>
              </a:spcAft>
              <a:buSzPts val="2400"/>
              <a:buChar char="○"/>
            </a:pPr>
            <a:r>
              <a:rPr lang="en"/>
              <a:t>Element responsibilities are not clear.</a:t>
            </a:r>
            <a:endParaRPr/>
          </a:p>
          <a:p>
            <a:pPr indent="-381000" lvl="1" marL="914400" rtl="0" algn="l">
              <a:spcBef>
                <a:spcPts val="0"/>
              </a:spcBef>
              <a:spcAft>
                <a:spcPts val="0"/>
              </a:spcAft>
              <a:buSzPts val="2400"/>
              <a:buChar char="○"/>
            </a:pPr>
            <a:r>
              <a:rPr lang="en"/>
              <a:t>Details of interfaces are not clear.</a:t>
            </a:r>
            <a:endParaRPr/>
          </a:p>
          <a:p>
            <a:pPr indent="-381000" lvl="1" marL="914400" rtl="0" algn="l">
              <a:spcBef>
                <a:spcPts val="0"/>
              </a:spcBef>
              <a:spcAft>
                <a:spcPts val="0"/>
              </a:spcAft>
              <a:buSzPts val="2400"/>
              <a:buChar char="○"/>
            </a:pPr>
            <a:r>
              <a:rPr lang="en"/>
              <a:t>Details of how components interact are not clear.</a:t>
            </a:r>
            <a:endParaRPr/>
          </a:p>
          <a:p>
            <a:pPr indent="-419100" lvl="0" marL="457200" rtl="0" algn="l">
              <a:spcBef>
                <a:spcPts val="0"/>
              </a:spcBef>
              <a:spcAft>
                <a:spcPts val="0"/>
              </a:spcAft>
              <a:buSzPts val="3000"/>
              <a:buChar char="●"/>
            </a:pPr>
            <a:r>
              <a:rPr lang="en"/>
              <a:t>No one diagram will fill in all details.</a:t>
            </a:r>
            <a:endParaRPr/>
          </a:p>
          <a:p>
            <a:pPr indent="-381000" lvl="1" marL="914400" rtl="0" algn="l">
              <a:spcBef>
                <a:spcPts val="0"/>
              </a:spcBef>
              <a:spcAft>
                <a:spcPts val="0"/>
              </a:spcAft>
              <a:buSzPts val="2400"/>
              <a:buChar char="○"/>
            </a:pPr>
            <a:r>
              <a:rPr lang="en"/>
              <a:t>This is an overview, detail all elements, interfaces, and connectors using text descriptions.</a:t>
            </a:r>
            <a:endParaRPr/>
          </a:p>
          <a:p>
            <a:pPr indent="-381000" lvl="1" marL="914400" rtl="0" algn="l">
              <a:spcBef>
                <a:spcPts val="0"/>
              </a:spcBef>
              <a:spcAft>
                <a:spcPts val="0"/>
              </a:spcAft>
              <a:buSzPts val="2400"/>
              <a:buChar char="○"/>
            </a:pPr>
            <a:r>
              <a:rPr lang="en"/>
              <a:t>Scenario models can fill in additional details.</a:t>
            </a:r>
            <a:endParaRPr/>
          </a:p>
        </p:txBody>
      </p:sp>
      <p:sp>
        <p:nvSpPr>
          <p:cNvPr id="230" name="Google Shape;230;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Elements</a:t>
            </a:r>
            <a:endParaRPr b="1" sz="4800">
              <a:solidFill>
                <a:srgbClr val="FFFFFF"/>
              </a:solidFill>
            </a:endParaRPr>
          </a:p>
        </p:txBody>
      </p:sp>
      <p:sp>
        <p:nvSpPr>
          <p:cNvPr id="236" name="Google Shape;236;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Element Definition</a:t>
            </a:r>
            <a:endParaRPr/>
          </a:p>
        </p:txBody>
      </p:sp>
      <p:sp>
        <p:nvSpPr>
          <p:cNvPr id="242" name="Google Shape;242;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Szyperski Definition:</a:t>
            </a:r>
            <a:endParaRPr/>
          </a:p>
          <a:p>
            <a:pPr indent="-381000" lvl="1" marL="914400" rtl="0" algn="l">
              <a:spcBef>
                <a:spcPts val="0"/>
              </a:spcBef>
              <a:spcAft>
                <a:spcPts val="0"/>
              </a:spcAft>
              <a:buSzPts val="2400"/>
              <a:buChar char="○"/>
            </a:pPr>
            <a:r>
              <a:rPr lang="en"/>
              <a:t>An element has the following characteristic properties:</a:t>
            </a:r>
            <a:endParaRPr/>
          </a:p>
          <a:p>
            <a:pPr indent="-381000" lvl="2" marL="1371600" rtl="0" algn="l">
              <a:spcBef>
                <a:spcPts val="0"/>
              </a:spcBef>
              <a:spcAft>
                <a:spcPts val="0"/>
              </a:spcAft>
              <a:buSzPts val="2400"/>
              <a:buChar char="■"/>
            </a:pPr>
            <a:r>
              <a:rPr lang="en"/>
              <a:t>A software element is a unit of composition with contractually specified interfaces and explicit context dependencies only.</a:t>
            </a:r>
            <a:endParaRPr/>
          </a:p>
          <a:p>
            <a:pPr indent="-381000" lvl="2" marL="1371600" rtl="0" algn="l">
              <a:spcBef>
                <a:spcPts val="0"/>
              </a:spcBef>
              <a:spcAft>
                <a:spcPts val="0"/>
              </a:spcAft>
              <a:buSzPts val="2400"/>
              <a:buChar char="■"/>
            </a:pPr>
            <a:r>
              <a:rPr lang="en"/>
              <a:t>A software element can be deployed independently and is subject to composition by third party. </a:t>
            </a:r>
            <a:endParaRPr/>
          </a:p>
        </p:txBody>
      </p:sp>
      <p:sp>
        <p:nvSpPr>
          <p:cNvPr id="243" name="Google Shape;243;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Element Definition</a:t>
            </a:r>
            <a:endParaRPr/>
          </a:p>
        </p:txBody>
      </p:sp>
      <p:sp>
        <p:nvSpPr>
          <p:cNvPr id="249" name="Google Shape;249;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Szyperski definition implies that:</a:t>
            </a:r>
            <a:endParaRPr/>
          </a:p>
          <a:p>
            <a:pPr indent="-381000" lvl="1" marL="914400" rtl="0" algn="l">
              <a:spcBef>
                <a:spcPts val="0"/>
              </a:spcBef>
              <a:spcAft>
                <a:spcPts val="0"/>
              </a:spcAft>
              <a:buSzPts val="2400"/>
              <a:buChar char="○"/>
            </a:pPr>
            <a:r>
              <a:rPr lang="en"/>
              <a:t>For an element to be deployed independently, a clear distinction from its environment and other elements is required. </a:t>
            </a:r>
            <a:endParaRPr/>
          </a:p>
          <a:p>
            <a:pPr indent="-381000" lvl="1" marL="914400" rtl="0" algn="l">
              <a:spcBef>
                <a:spcPts val="0"/>
              </a:spcBef>
              <a:spcAft>
                <a:spcPts val="0"/>
              </a:spcAft>
              <a:buSzPts val="2400"/>
              <a:buChar char="○"/>
            </a:pPr>
            <a:r>
              <a:rPr lang="en"/>
              <a:t>An element must have clearly specified interfaces. </a:t>
            </a:r>
            <a:endParaRPr/>
          </a:p>
          <a:p>
            <a:pPr indent="-381000" lvl="1" marL="914400" rtl="0" algn="l">
              <a:spcBef>
                <a:spcPts val="0"/>
              </a:spcBef>
              <a:spcAft>
                <a:spcPts val="0"/>
              </a:spcAft>
              <a:buSzPts val="2400"/>
              <a:buChar char="○"/>
            </a:pPr>
            <a:r>
              <a:rPr lang="en"/>
              <a:t>The implementation must be encapsulated in the element and is not directly reachable from the environment.</a:t>
            </a:r>
            <a:endParaRPr/>
          </a:p>
        </p:txBody>
      </p:sp>
      <p:sp>
        <p:nvSpPr>
          <p:cNvPr id="250" name="Google Shape;250;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Element Definition</a:t>
            </a:r>
            <a:endParaRPr/>
          </a:p>
        </p:txBody>
      </p:sp>
      <p:sp>
        <p:nvSpPr>
          <p:cNvPr id="256" name="Google Shape;256;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D’Souza and Wills definition:</a:t>
            </a:r>
            <a:endParaRPr/>
          </a:p>
          <a:p>
            <a:pPr indent="-381000" lvl="1" marL="914400" rtl="0" algn="l">
              <a:spcBef>
                <a:spcPts val="0"/>
              </a:spcBef>
              <a:spcAft>
                <a:spcPts val="0"/>
              </a:spcAft>
              <a:buSzPts val="2400"/>
              <a:buChar char="○"/>
            </a:pPr>
            <a:r>
              <a:rPr lang="en"/>
              <a:t>An element is a reusable part of software, which is independently developed, and can be brought together with other elements to build larger units. </a:t>
            </a:r>
            <a:endParaRPr/>
          </a:p>
          <a:p>
            <a:pPr indent="-381000" lvl="1" marL="914400" rtl="0" algn="l">
              <a:spcBef>
                <a:spcPts val="0"/>
              </a:spcBef>
              <a:spcAft>
                <a:spcPts val="0"/>
              </a:spcAft>
              <a:buSzPts val="2400"/>
              <a:buChar char="○"/>
            </a:pPr>
            <a:r>
              <a:rPr lang="en"/>
              <a:t>It may be adapted but may not be modified. </a:t>
            </a:r>
            <a:endParaRPr/>
          </a:p>
          <a:p>
            <a:pPr indent="-381000" lvl="1" marL="914400" rtl="0" algn="l">
              <a:spcBef>
                <a:spcPts val="0"/>
              </a:spcBef>
              <a:spcAft>
                <a:spcPts val="0"/>
              </a:spcAft>
              <a:buSzPts val="2400"/>
              <a:buChar char="○"/>
            </a:pPr>
            <a:r>
              <a:rPr lang="en"/>
              <a:t>An element can be compiled code without a source. </a:t>
            </a:r>
            <a:endParaRPr/>
          </a:p>
          <a:p>
            <a:pPr indent="-419100" lvl="0" marL="457200" rtl="0" algn="l">
              <a:spcBef>
                <a:spcPts val="0"/>
              </a:spcBef>
              <a:spcAft>
                <a:spcPts val="0"/>
              </a:spcAft>
              <a:buSzPts val="3000"/>
              <a:buChar char="●"/>
            </a:pPr>
            <a:r>
              <a:rPr lang="en"/>
              <a:t>To describe an element completely, the element should consist of:</a:t>
            </a:r>
            <a:endParaRPr/>
          </a:p>
          <a:p>
            <a:pPr indent="-381000" lvl="1" marL="914400" rtl="0" algn="l">
              <a:spcBef>
                <a:spcPts val="0"/>
              </a:spcBef>
              <a:spcAft>
                <a:spcPts val="0"/>
              </a:spcAft>
              <a:buSzPts val="2400"/>
              <a:buChar char="○"/>
            </a:pPr>
            <a:r>
              <a:rPr lang="en"/>
              <a:t>A set of interfaces provided to or required from the environment.</a:t>
            </a:r>
            <a:endParaRPr/>
          </a:p>
          <a:p>
            <a:pPr indent="-381000" lvl="1" marL="914400" rtl="0" algn="l">
              <a:spcBef>
                <a:spcPts val="0"/>
              </a:spcBef>
              <a:spcAft>
                <a:spcPts val="0"/>
              </a:spcAft>
              <a:buSzPts val="2400"/>
              <a:buChar char="○"/>
            </a:pPr>
            <a:r>
              <a:rPr lang="en"/>
              <a:t>Executable code which can be coupled to the code of other elements through these interfaces.</a:t>
            </a:r>
            <a:endParaRPr/>
          </a:p>
        </p:txBody>
      </p:sp>
      <p:sp>
        <p:nvSpPr>
          <p:cNvPr id="257" name="Google Shape;257;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Elements</a:t>
            </a:r>
            <a:endParaRPr/>
          </a:p>
        </p:txBody>
      </p:sp>
      <p:sp>
        <p:nvSpPr>
          <p:cNvPr id="263" name="Google Shape;263;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a:t>Work through functional requirements, deriving key system-level responsibilities.</a:t>
            </a:r>
            <a:endParaRPr/>
          </a:p>
          <a:p>
            <a:pPr indent="-419100" lvl="0" marL="457200" rtl="0" algn="l">
              <a:spcBef>
                <a:spcPts val="0"/>
              </a:spcBef>
              <a:spcAft>
                <a:spcPts val="0"/>
              </a:spcAft>
              <a:buSzPts val="3000"/>
              <a:buAutoNum type="arabicPeriod"/>
            </a:pPr>
            <a:r>
              <a:rPr lang="en"/>
              <a:t>Identify the functional elements that will perform the responsibilities.</a:t>
            </a:r>
            <a:endParaRPr/>
          </a:p>
          <a:p>
            <a:pPr indent="-419100" lvl="0" marL="457200" rtl="0" algn="l">
              <a:spcBef>
                <a:spcPts val="0"/>
              </a:spcBef>
              <a:spcAft>
                <a:spcPts val="0"/>
              </a:spcAft>
              <a:buSzPts val="3000"/>
              <a:buAutoNum type="arabicPeriod"/>
            </a:pPr>
            <a:r>
              <a:rPr lang="en"/>
              <a:t>Assess against desired design criteria.</a:t>
            </a:r>
            <a:endParaRPr/>
          </a:p>
          <a:p>
            <a:pPr indent="-419100" lvl="0" marL="457200" rtl="0" algn="l">
              <a:spcBef>
                <a:spcPts val="0"/>
              </a:spcBef>
              <a:spcAft>
                <a:spcPts val="0"/>
              </a:spcAft>
              <a:buSzPts val="3000"/>
              <a:buAutoNum type="arabicPeriod"/>
            </a:pPr>
            <a:r>
              <a:rPr lang="en"/>
              <a:t>Iterate and refine until sound.</a:t>
            </a:r>
            <a:endParaRPr/>
          </a:p>
          <a:p>
            <a:pPr indent="-419100" lvl="0" marL="457200" rtl="0" algn="l">
              <a:spcBef>
                <a:spcPts val="0"/>
              </a:spcBef>
              <a:spcAft>
                <a:spcPts val="0"/>
              </a:spcAft>
              <a:buSzPts val="3000"/>
              <a:buAutoNum type="arabicPeriod"/>
            </a:pPr>
            <a:r>
              <a:rPr lang="en"/>
              <a:t>If an element is pre-defined (libraries or existing systems), understand their responsibilities and how they affect the architecture.</a:t>
            </a:r>
            <a:endParaRPr/>
          </a:p>
        </p:txBody>
      </p:sp>
      <p:sp>
        <p:nvSpPr>
          <p:cNvPr id="264" name="Google Shape;264;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Refining the Element Set</a:t>
            </a:r>
            <a:endParaRPr/>
          </a:p>
        </p:txBody>
      </p:sp>
      <p:sp>
        <p:nvSpPr>
          <p:cNvPr id="270" name="Google Shape;270;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Generalization</a:t>
            </a:r>
            <a:endParaRPr/>
          </a:p>
          <a:p>
            <a:pPr indent="-381000" lvl="1" marL="914400" rtl="0" algn="l">
              <a:spcBef>
                <a:spcPts val="0"/>
              </a:spcBef>
              <a:spcAft>
                <a:spcPts val="0"/>
              </a:spcAft>
              <a:buSzPts val="2400"/>
              <a:buChar char="○"/>
            </a:pPr>
            <a:r>
              <a:rPr lang="en"/>
              <a:t>Identify common responsibilities across elements, introduce new elements encapsulating those.</a:t>
            </a:r>
            <a:endParaRPr/>
          </a:p>
          <a:p>
            <a:pPr indent="-381000" lvl="1" marL="914400" rtl="0" algn="l">
              <a:spcBef>
                <a:spcPts val="0"/>
              </a:spcBef>
              <a:spcAft>
                <a:spcPts val="0"/>
              </a:spcAft>
              <a:buSzPts val="2400"/>
              <a:buChar char="○"/>
            </a:pPr>
            <a:r>
              <a:rPr lang="en"/>
              <a:t>Allows reuse of elements across systems.</a:t>
            </a:r>
            <a:endParaRPr/>
          </a:p>
          <a:p>
            <a:pPr indent="-419100" lvl="0" marL="457200" rtl="0" algn="l">
              <a:spcBef>
                <a:spcPts val="0"/>
              </a:spcBef>
              <a:spcAft>
                <a:spcPts val="0"/>
              </a:spcAft>
              <a:buSzPts val="3000"/>
              <a:buChar char="●"/>
            </a:pPr>
            <a:r>
              <a:rPr lang="en"/>
              <a:t>Decomposition</a:t>
            </a:r>
            <a:endParaRPr/>
          </a:p>
          <a:p>
            <a:pPr indent="-381000" lvl="1" marL="914400" rtl="0" algn="l">
              <a:spcBef>
                <a:spcPts val="0"/>
              </a:spcBef>
              <a:spcAft>
                <a:spcPts val="0"/>
              </a:spcAft>
              <a:buSzPts val="2400"/>
              <a:buChar char="○"/>
            </a:pPr>
            <a:r>
              <a:rPr lang="en"/>
              <a:t>Break complex elements into smaller subelements.</a:t>
            </a:r>
            <a:endParaRPr/>
          </a:p>
          <a:p>
            <a:pPr indent="-381000" lvl="1" marL="914400" rtl="0" algn="l">
              <a:spcBef>
                <a:spcPts val="0"/>
              </a:spcBef>
              <a:spcAft>
                <a:spcPts val="0"/>
              </a:spcAft>
              <a:buSzPts val="2400"/>
              <a:buChar char="○"/>
            </a:pPr>
            <a:r>
              <a:rPr lang="en"/>
              <a:t>Often needed in large systems to produce manageable subsystem-level elements.</a:t>
            </a:r>
            <a:endParaRPr/>
          </a:p>
        </p:txBody>
      </p:sp>
      <p:sp>
        <p:nvSpPr>
          <p:cNvPr id="271" name="Google Shape;271;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Functional Viewpoint</a:t>
            </a:r>
            <a:endParaRPr/>
          </a:p>
        </p:txBody>
      </p:sp>
      <p:sp>
        <p:nvSpPr>
          <p:cNvPr id="64" name="Google Shape;64;p1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Cornerstone of the architectural description.</a:t>
            </a:r>
            <a:endParaRPr sz="2400"/>
          </a:p>
          <a:p>
            <a:pPr indent="-355600" lvl="1" marL="914400" rtl="0" algn="l">
              <a:spcBef>
                <a:spcPts val="0"/>
              </a:spcBef>
              <a:spcAft>
                <a:spcPts val="0"/>
              </a:spcAft>
              <a:buSzPts val="2000"/>
              <a:buChar char="○"/>
            </a:pPr>
            <a:r>
              <a:rPr lang="en" sz="2000"/>
              <a:t>Drives the definition of Information, Concurrency, Development, and Deployment Views.</a:t>
            </a:r>
            <a:endParaRPr sz="2000"/>
          </a:p>
          <a:p>
            <a:pPr indent="-381000" lvl="0" marL="457200" rtl="0" algn="l">
              <a:spcBef>
                <a:spcPts val="0"/>
              </a:spcBef>
              <a:spcAft>
                <a:spcPts val="0"/>
              </a:spcAft>
              <a:buSzPts val="2400"/>
              <a:buChar char="●"/>
            </a:pPr>
            <a:r>
              <a:rPr lang="en" sz="2400"/>
              <a:t>Should offer structure to guide design without placing too many constraints.  </a:t>
            </a:r>
            <a:endParaRPr sz="2400"/>
          </a:p>
          <a:p>
            <a:pPr indent="-355600" lvl="1" marL="914400" rtl="0" algn="l">
              <a:spcBef>
                <a:spcPts val="0"/>
              </a:spcBef>
              <a:spcAft>
                <a:spcPts val="0"/>
              </a:spcAft>
              <a:buSzPts val="2000"/>
              <a:buChar char="○"/>
            </a:pPr>
            <a:r>
              <a:rPr lang="en" sz="2000"/>
              <a:t>Does not detail physical infrastructure.</a:t>
            </a:r>
            <a:endParaRPr sz="2000"/>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1"/>
          <p:cNvPicPr preferRelativeResize="0"/>
          <p:nvPr/>
        </p:nvPicPr>
        <p:blipFill>
          <a:blip r:embed="rId3">
            <a:alphaModFix/>
          </a:blip>
          <a:stretch>
            <a:fillRect/>
          </a:stretch>
        </p:blipFill>
        <p:spPr>
          <a:xfrm>
            <a:off x="4451700" y="2609138"/>
            <a:ext cx="4387502" cy="22660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Refining the Element Set</a:t>
            </a:r>
            <a:endParaRPr/>
          </a:p>
        </p:txBody>
      </p:sp>
      <p:sp>
        <p:nvSpPr>
          <p:cNvPr id="277" name="Google Shape;277;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Amalgamation</a:t>
            </a:r>
            <a:endParaRPr/>
          </a:p>
          <a:p>
            <a:pPr indent="-381000" lvl="1" marL="914400" rtl="0" algn="l">
              <a:spcBef>
                <a:spcPts val="0"/>
              </a:spcBef>
              <a:spcAft>
                <a:spcPts val="0"/>
              </a:spcAft>
              <a:buSzPts val="2400"/>
              <a:buChar char="○"/>
            </a:pPr>
            <a:r>
              <a:rPr lang="en"/>
              <a:t>Replace small elements with a larger element that includes all functions of smaller ones.</a:t>
            </a:r>
            <a:endParaRPr/>
          </a:p>
          <a:p>
            <a:pPr indent="-381000" lvl="1" marL="914400" rtl="0" algn="l">
              <a:spcBef>
                <a:spcPts val="0"/>
              </a:spcBef>
              <a:spcAft>
                <a:spcPts val="0"/>
              </a:spcAft>
              <a:buSzPts val="2400"/>
              <a:buChar char="○"/>
            </a:pPr>
            <a:r>
              <a:rPr lang="en"/>
              <a:t>Group similar standalone elements into one to increase cohesion.</a:t>
            </a:r>
            <a:endParaRPr/>
          </a:p>
          <a:p>
            <a:pPr indent="-419100" lvl="0" marL="457200" rtl="0" algn="l">
              <a:spcBef>
                <a:spcPts val="0"/>
              </a:spcBef>
              <a:spcAft>
                <a:spcPts val="0"/>
              </a:spcAft>
              <a:buSzPts val="3000"/>
              <a:buChar char="●"/>
            </a:pPr>
            <a:r>
              <a:rPr lang="en"/>
              <a:t>Replication</a:t>
            </a:r>
            <a:endParaRPr/>
          </a:p>
          <a:p>
            <a:pPr indent="-381000" lvl="1" marL="914400" rtl="0" algn="l">
              <a:spcBef>
                <a:spcPts val="0"/>
              </a:spcBef>
              <a:spcAft>
                <a:spcPts val="0"/>
              </a:spcAft>
              <a:buSzPts val="2400"/>
              <a:buChar char="○"/>
            </a:pPr>
            <a:r>
              <a:rPr lang="en"/>
              <a:t>Replicate either an element or a piece of processing.</a:t>
            </a:r>
            <a:endParaRPr/>
          </a:p>
          <a:p>
            <a:pPr indent="-381000" lvl="1" marL="914400" rtl="0" algn="l">
              <a:spcBef>
                <a:spcPts val="0"/>
              </a:spcBef>
              <a:spcAft>
                <a:spcPts val="0"/>
              </a:spcAft>
              <a:buSzPts val="2400"/>
              <a:buChar char="○"/>
            </a:pPr>
            <a:r>
              <a:rPr lang="en"/>
              <a:t>Data validation might be repeated across multiple external interfaces.</a:t>
            </a:r>
            <a:endParaRPr/>
          </a:p>
          <a:p>
            <a:pPr indent="-381000" lvl="1" marL="914400" rtl="0" algn="l">
              <a:spcBef>
                <a:spcPts val="0"/>
              </a:spcBef>
              <a:spcAft>
                <a:spcPts val="0"/>
              </a:spcAft>
              <a:buSzPts val="2400"/>
              <a:buChar char="○"/>
            </a:pPr>
            <a:r>
              <a:rPr lang="en"/>
              <a:t>Can bring performance benefits, but makes consistency difficult.</a:t>
            </a:r>
            <a:endParaRPr/>
          </a:p>
        </p:txBody>
      </p:sp>
      <p:sp>
        <p:nvSpPr>
          <p:cNvPr id="278" name="Google Shape;278;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Assigning Responsibility</a:t>
            </a:r>
            <a:endParaRPr/>
          </a:p>
        </p:txBody>
      </p:sp>
      <p:sp>
        <p:nvSpPr>
          <p:cNvPr id="284" name="Google Shape;284;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Once elements are created, they must be assigned clear responsibilities.</a:t>
            </a:r>
            <a:endParaRPr b="1" sz="2400"/>
          </a:p>
        </p:txBody>
      </p:sp>
      <p:graphicFrame>
        <p:nvGraphicFramePr>
          <p:cNvPr id="286" name="Google Shape;286;p39"/>
          <p:cNvGraphicFramePr/>
          <p:nvPr/>
        </p:nvGraphicFramePr>
        <p:xfrm>
          <a:off x="952500" y="2614625"/>
          <a:ext cx="3000000" cy="3000000"/>
        </p:xfrm>
        <a:graphic>
          <a:graphicData uri="http://schemas.openxmlformats.org/drawingml/2006/table">
            <a:tbl>
              <a:tblPr>
                <a:noFill/>
                <a:tableStyleId>{B841A4D2-A56E-4B6F-BA48-CB82DDD029B8}</a:tableStyleId>
              </a:tblPr>
              <a:tblGrid>
                <a:gridCol w="1190625"/>
                <a:gridCol w="6048375"/>
              </a:tblGrid>
              <a:tr h="1410350">
                <a:tc>
                  <a:txBody>
                    <a:bodyPr>
                      <a:noAutofit/>
                    </a:bodyPr>
                    <a:lstStyle/>
                    <a:p>
                      <a:pPr indent="0" lvl="0" marL="0" rtl="0" algn="l">
                        <a:spcBef>
                          <a:spcPts val="0"/>
                        </a:spcBef>
                        <a:spcAft>
                          <a:spcPts val="0"/>
                        </a:spcAft>
                        <a:buNone/>
                      </a:pPr>
                      <a:r>
                        <a:rPr b="1" lang="en"/>
                        <a:t>Web Shop</a:t>
                      </a:r>
                      <a:endParaRPr b="1"/>
                    </a:p>
                  </a:txBody>
                  <a:tcPr marT="91425" marB="91425" marR="91425" marL="91425"/>
                </a:tc>
                <a:tc>
                  <a:txBody>
                    <a:bodyPr>
                      <a:noAutofit/>
                    </a:bodyPr>
                    <a:lstStyle/>
                    <a:p>
                      <a:pPr indent="-317500" lvl="0" marL="457200" rtl="0" algn="l">
                        <a:spcBef>
                          <a:spcPts val="0"/>
                        </a:spcBef>
                        <a:spcAft>
                          <a:spcPts val="0"/>
                        </a:spcAft>
                        <a:buSzPts val="1400"/>
                        <a:buChar char="●"/>
                      </a:pPr>
                      <a:r>
                        <a:rPr lang="en"/>
                        <a:t>Present customers with an HTML-based user interface they can access with a Web browser.</a:t>
                      </a:r>
                      <a:endParaRPr/>
                    </a:p>
                    <a:p>
                      <a:pPr indent="-317500" lvl="0" marL="457200" rtl="0" algn="l">
                        <a:spcBef>
                          <a:spcPts val="0"/>
                        </a:spcBef>
                        <a:spcAft>
                          <a:spcPts val="0"/>
                        </a:spcAft>
                        <a:buSzPts val="1400"/>
                        <a:buChar char="●"/>
                      </a:pPr>
                      <a:r>
                        <a:rPr lang="en"/>
                        <a:t>Manage all state related to the customer interface session. </a:t>
                      </a:r>
                      <a:endParaRPr/>
                    </a:p>
                    <a:p>
                      <a:pPr indent="-317500" lvl="0" marL="457200" rtl="0" algn="l">
                        <a:spcBef>
                          <a:spcPts val="0"/>
                        </a:spcBef>
                        <a:spcAft>
                          <a:spcPts val="0"/>
                        </a:spcAft>
                        <a:buSzPts val="1400"/>
                        <a:buChar char="●"/>
                      </a:pPr>
                      <a:r>
                        <a:rPr lang="en"/>
                        <a:t>Interact with other parts of the system to allow customers to view the catalog and stock levels, buy goods, and view their customer information.</a:t>
                      </a:r>
                      <a:endParaRPr/>
                    </a:p>
                  </a:txBody>
                  <a:tcPr marT="91425" marB="91425" marR="91425" marL="91425"/>
                </a:tc>
              </a:tr>
              <a:tr h="1410350">
                <a:tc>
                  <a:txBody>
                    <a:bodyPr>
                      <a:noAutofit/>
                    </a:bodyPr>
                    <a:lstStyle/>
                    <a:p>
                      <a:pPr indent="0" lvl="0" marL="0" rtl="0" algn="l">
                        <a:spcBef>
                          <a:spcPts val="0"/>
                        </a:spcBef>
                        <a:spcAft>
                          <a:spcPts val="0"/>
                        </a:spcAft>
                        <a:buNone/>
                      </a:pPr>
                      <a:r>
                        <a:rPr b="1" lang="en"/>
                        <a:t>Customer Information System</a:t>
                      </a:r>
                      <a:endParaRPr b="1"/>
                    </a:p>
                  </a:txBody>
                  <a:tcPr marT="91425" marB="91425" marR="91425" marL="91425"/>
                </a:tc>
                <a:tc>
                  <a:txBody>
                    <a:bodyPr>
                      <a:noAutofit/>
                    </a:bodyPr>
                    <a:lstStyle/>
                    <a:p>
                      <a:pPr indent="-317500" lvl="0" marL="457200" rtl="0" algn="l">
                        <a:spcBef>
                          <a:spcPts val="0"/>
                        </a:spcBef>
                        <a:spcAft>
                          <a:spcPts val="0"/>
                        </a:spcAft>
                        <a:buSzPts val="1400"/>
                        <a:buChar char="●"/>
                      </a:pPr>
                      <a:r>
                        <a:rPr lang="en"/>
                        <a:t>Manage all persistent information about customers of the system.</a:t>
                      </a:r>
                      <a:endParaRPr/>
                    </a:p>
                    <a:p>
                      <a:pPr indent="-317500" lvl="0" marL="457200" rtl="0" algn="l">
                        <a:spcBef>
                          <a:spcPts val="0"/>
                        </a:spcBef>
                        <a:spcAft>
                          <a:spcPts val="0"/>
                        </a:spcAft>
                        <a:buSzPts val="1400"/>
                        <a:buChar char="●"/>
                      </a:pPr>
                      <a:r>
                        <a:rPr lang="en"/>
                        <a:t>Provide a query-only interface that can be used to retrieve information held on a particular customer that should be visible to that customer.</a:t>
                      </a:r>
                      <a:endParaRPr/>
                    </a:p>
                    <a:p>
                      <a:pPr indent="-317500" lvl="0" marL="457200" rtl="0" algn="l">
                        <a:spcBef>
                          <a:spcPts val="0"/>
                        </a:spcBef>
                        <a:spcAft>
                          <a:spcPts val="0"/>
                        </a:spcAft>
                        <a:buSzPts val="1400"/>
                        <a:buChar char="●"/>
                      </a:pPr>
                      <a:r>
                        <a:rPr lang="en"/>
                        <a:t>Provide an information management programmatic interface that can be used to create customer information management applications.</a:t>
                      </a:r>
                      <a:endParaRPr/>
                    </a:p>
                    <a:p>
                      <a:pPr indent="-317500" lvl="0" marL="457200" rtl="0" algn="l">
                        <a:spcBef>
                          <a:spcPts val="0"/>
                        </a:spcBef>
                        <a:spcAft>
                          <a:spcPts val="0"/>
                        </a:spcAft>
                        <a:buSzPts val="1400"/>
                        <a:buChar char="●"/>
                      </a:pPr>
                      <a:r>
                        <a:rPr lang="en"/>
                        <a:t>Provide an event-driven message-handling interface to accept details of orders placed by customers and the state changes of those orders</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0"/>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Interfaces and Connectors</a:t>
            </a:r>
            <a:endParaRPr b="1" sz="4800">
              <a:solidFill>
                <a:srgbClr val="FFFFFF"/>
              </a:solidFill>
            </a:endParaRPr>
          </a:p>
        </p:txBody>
      </p:sp>
      <p:sp>
        <p:nvSpPr>
          <p:cNvPr id="292" name="Google Shape;292;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Definition</a:t>
            </a:r>
            <a:endParaRPr/>
          </a:p>
        </p:txBody>
      </p:sp>
      <p:sp>
        <p:nvSpPr>
          <p:cNvPr id="298" name="Google Shape;298;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 interface of an element can be defined as a specification of its access point, offering no direct implementation for any of its operations.</a:t>
            </a:r>
            <a:endParaRPr/>
          </a:p>
          <a:p>
            <a:pPr indent="-381000" lvl="1" marL="914400" rtl="0" algn="l">
              <a:spcBef>
                <a:spcPts val="0"/>
              </a:spcBef>
              <a:spcAft>
                <a:spcPts val="0"/>
              </a:spcAft>
              <a:buSzPts val="2400"/>
              <a:buChar char="○"/>
            </a:pPr>
            <a:r>
              <a:rPr lang="en"/>
              <a:t>The implementation can be replaced without replacing the interface.</a:t>
            </a:r>
            <a:endParaRPr/>
          </a:p>
          <a:p>
            <a:pPr indent="-381000" lvl="1" marL="914400" rtl="0" algn="l">
              <a:spcBef>
                <a:spcPts val="0"/>
              </a:spcBef>
              <a:spcAft>
                <a:spcPts val="0"/>
              </a:spcAft>
              <a:buSzPts val="2400"/>
              <a:buChar char="○"/>
            </a:pPr>
            <a:r>
              <a:rPr lang="en"/>
              <a:t>New interfaces can be added without changing the existing implementation.</a:t>
            </a:r>
            <a:endParaRPr/>
          </a:p>
        </p:txBody>
      </p:sp>
      <p:sp>
        <p:nvSpPr>
          <p:cNvPr id="299" name="Google Shape;299;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Definition</a:t>
            </a:r>
            <a:endParaRPr/>
          </a:p>
        </p:txBody>
      </p:sp>
      <p:sp>
        <p:nvSpPr>
          <p:cNvPr id="305" name="Google Shape;305;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 interface defines a contract specifying how elements interact:</a:t>
            </a:r>
            <a:endParaRPr/>
          </a:p>
          <a:p>
            <a:pPr indent="-381000" lvl="1" marL="914400" rtl="0" algn="l">
              <a:spcBef>
                <a:spcPts val="0"/>
              </a:spcBef>
              <a:spcAft>
                <a:spcPts val="0"/>
              </a:spcAft>
              <a:buSzPts val="2400"/>
              <a:buChar char="○"/>
            </a:pPr>
            <a:r>
              <a:rPr lang="en"/>
              <a:t>Set of participating elements</a:t>
            </a:r>
            <a:endParaRPr/>
          </a:p>
          <a:p>
            <a:pPr indent="-381000" lvl="1" marL="914400" rtl="0" algn="l">
              <a:spcBef>
                <a:spcPts val="0"/>
              </a:spcBef>
              <a:spcAft>
                <a:spcPts val="0"/>
              </a:spcAft>
              <a:buSzPts val="2400"/>
              <a:buChar char="○"/>
            </a:pPr>
            <a:r>
              <a:rPr lang="en"/>
              <a:t>Role of each element, specified through its </a:t>
            </a:r>
            <a:r>
              <a:rPr lang="en"/>
              <a:t>contractual</a:t>
            </a:r>
            <a:r>
              <a:rPr lang="en"/>
              <a:t> obligations (i.e., data type).</a:t>
            </a:r>
            <a:endParaRPr/>
          </a:p>
          <a:p>
            <a:pPr indent="-381000" lvl="1" marL="914400" rtl="0" algn="l">
              <a:spcBef>
                <a:spcPts val="0"/>
              </a:spcBef>
              <a:spcAft>
                <a:spcPts val="0"/>
              </a:spcAft>
              <a:buSzPts val="2400"/>
              <a:buChar char="○"/>
            </a:pPr>
            <a:r>
              <a:rPr lang="en"/>
              <a:t>Invariants to be maintained by elements.</a:t>
            </a:r>
            <a:endParaRPr/>
          </a:p>
          <a:p>
            <a:pPr indent="-381000" lvl="2" marL="1371600" rtl="0" algn="l">
              <a:spcBef>
                <a:spcPts val="0"/>
              </a:spcBef>
              <a:spcAft>
                <a:spcPts val="0"/>
              </a:spcAft>
              <a:buSzPts val="2400"/>
              <a:buChar char="■"/>
            </a:pPr>
            <a:r>
              <a:rPr lang="en"/>
              <a:t>Pre and post-conditions on calls to interface.</a:t>
            </a:r>
            <a:endParaRPr/>
          </a:p>
          <a:p>
            <a:pPr indent="-381000" lvl="1" marL="914400" rtl="0" algn="l">
              <a:spcBef>
                <a:spcPts val="0"/>
              </a:spcBef>
              <a:spcAft>
                <a:spcPts val="0"/>
              </a:spcAft>
              <a:buSzPts val="2400"/>
              <a:buChar char="○"/>
            </a:pPr>
            <a:r>
              <a:rPr lang="en"/>
              <a:t>Specification of the methods that instantiate the contract. </a:t>
            </a:r>
            <a:endParaRPr/>
          </a:p>
        </p:txBody>
      </p:sp>
      <p:sp>
        <p:nvSpPr>
          <p:cNvPr id="306" name="Google Shape;306;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Element Replacement</a:t>
            </a:r>
            <a:endParaRPr/>
          </a:p>
        </p:txBody>
      </p:sp>
      <p:sp>
        <p:nvSpPr>
          <p:cNvPr id="312" name="Google Shape;312;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Substituting element Y for element X is said to be safe if all systems that work with X will also work with Y.</a:t>
            </a:r>
            <a:endParaRPr/>
          </a:p>
          <a:p>
            <a:pPr indent="-419100" lvl="0" marL="457200" rtl="0" algn="l">
              <a:spcBef>
                <a:spcPts val="0"/>
              </a:spcBef>
              <a:spcAft>
                <a:spcPts val="0"/>
              </a:spcAft>
              <a:buSzPts val="3000"/>
              <a:buChar char="●"/>
            </a:pPr>
            <a:r>
              <a:rPr lang="en"/>
              <a:t>From a syntactic viewpoint, an element can safely be replaced if:</a:t>
            </a:r>
            <a:endParaRPr/>
          </a:p>
          <a:p>
            <a:pPr indent="-381000" lvl="1" marL="914400" rtl="0" algn="l">
              <a:spcBef>
                <a:spcPts val="0"/>
              </a:spcBef>
              <a:spcAft>
                <a:spcPts val="0"/>
              </a:spcAft>
              <a:buSzPts val="2400"/>
              <a:buChar char="○"/>
            </a:pPr>
            <a:r>
              <a:rPr lang="en"/>
              <a:t>The new element implements at least the same interfaces as the older elements, or</a:t>
            </a:r>
            <a:endParaRPr/>
          </a:p>
          <a:p>
            <a:pPr indent="-381000" lvl="1" marL="914400" rtl="0" algn="l">
              <a:spcBef>
                <a:spcPts val="0"/>
              </a:spcBef>
              <a:spcAft>
                <a:spcPts val="0"/>
              </a:spcAft>
              <a:buSzPts val="2400"/>
              <a:buChar char="○"/>
            </a:pPr>
            <a:r>
              <a:rPr lang="en"/>
              <a:t>The interface of the new element is a subtype of the interface of the old element. </a:t>
            </a:r>
            <a:endParaRPr/>
          </a:p>
          <a:p>
            <a:pPr indent="0" lvl="0" marL="0" rtl="0" algn="l">
              <a:spcBef>
                <a:spcPts val="600"/>
              </a:spcBef>
              <a:spcAft>
                <a:spcPts val="0"/>
              </a:spcAft>
              <a:buNone/>
            </a:pPr>
            <a:r>
              <a:t/>
            </a:r>
            <a:endParaRPr/>
          </a:p>
        </p:txBody>
      </p:sp>
      <p:sp>
        <p:nvSpPr>
          <p:cNvPr id="313" name="Google Shape;313;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Importance of Interfaces</a:t>
            </a:r>
            <a:endParaRPr/>
          </a:p>
        </p:txBody>
      </p:sp>
      <p:sp>
        <p:nvSpPr>
          <p:cNvPr id="319" name="Google Shape;319;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Architectural thinking depends on interfaces!</a:t>
            </a:r>
            <a:endParaRPr/>
          </a:p>
          <a:p>
            <a:pPr indent="-381000" lvl="1" marL="914400" rtl="0" algn="l">
              <a:spcBef>
                <a:spcPts val="0"/>
              </a:spcBef>
              <a:spcAft>
                <a:spcPts val="0"/>
              </a:spcAft>
              <a:buSzPts val="2400"/>
              <a:buChar char="○"/>
            </a:pPr>
            <a:r>
              <a:rPr lang="en"/>
              <a:t>Partitioning</a:t>
            </a:r>
            <a:endParaRPr/>
          </a:p>
          <a:p>
            <a:pPr indent="-381000" lvl="1" marL="914400" rtl="0" algn="l">
              <a:spcBef>
                <a:spcPts val="0"/>
              </a:spcBef>
              <a:spcAft>
                <a:spcPts val="0"/>
              </a:spcAft>
              <a:buSzPts val="2400"/>
              <a:buChar char="○"/>
            </a:pPr>
            <a:r>
              <a:rPr lang="en"/>
              <a:t>Structuring</a:t>
            </a:r>
            <a:endParaRPr/>
          </a:p>
          <a:p>
            <a:pPr indent="-381000" lvl="1" marL="914400" rtl="0" algn="l">
              <a:spcBef>
                <a:spcPts val="0"/>
              </a:spcBef>
              <a:spcAft>
                <a:spcPts val="0"/>
              </a:spcAft>
              <a:buSzPts val="2400"/>
              <a:buChar char="○"/>
            </a:pPr>
            <a:r>
              <a:rPr lang="en"/>
              <a:t>Testability</a:t>
            </a:r>
            <a:endParaRPr/>
          </a:p>
          <a:p>
            <a:pPr indent="-381000" lvl="1" marL="914400" rtl="0" algn="l">
              <a:spcBef>
                <a:spcPts val="0"/>
              </a:spcBef>
              <a:spcAft>
                <a:spcPts val="0"/>
              </a:spcAft>
              <a:buSzPts val="2400"/>
              <a:buChar char="○"/>
            </a:pPr>
            <a:r>
              <a:rPr lang="en"/>
              <a:t>Reuse</a:t>
            </a:r>
            <a:endParaRPr/>
          </a:p>
          <a:p>
            <a:pPr indent="-381000" lvl="1" marL="914400" rtl="0" algn="l">
              <a:spcBef>
                <a:spcPts val="0"/>
              </a:spcBef>
              <a:spcAft>
                <a:spcPts val="0"/>
              </a:spcAft>
              <a:buSzPts val="2400"/>
              <a:buChar char="○"/>
            </a:pPr>
            <a:r>
              <a:rPr lang="en"/>
              <a:t>Portability</a:t>
            </a:r>
            <a:endParaRPr/>
          </a:p>
          <a:p>
            <a:pPr indent="-381000" lvl="1" marL="914400" rtl="0" algn="l">
              <a:spcBef>
                <a:spcPts val="0"/>
              </a:spcBef>
              <a:spcAft>
                <a:spcPts val="0"/>
              </a:spcAft>
              <a:buSzPts val="2400"/>
              <a:buChar char="○"/>
            </a:pPr>
            <a:r>
              <a:rPr lang="en"/>
              <a:t>Scalability</a:t>
            </a:r>
            <a:endParaRPr/>
          </a:p>
          <a:p>
            <a:pPr indent="-381000" lvl="1" marL="914400" rtl="0" algn="l">
              <a:spcBef>
                <a:spcPts val="0"/>
              </a:spcBef>
              <a:spcAft>
                <a:spcPts val="0"/>
              </a:spcAft>
              <a:buSzPts val="2400"/>
              <a:buChar char="○"/>
            </a:pPr>
            <a:r>
              <a:rPr lang="en"/>
              <a:t>All depend on the interfaces that you design or that are made available.</a:t>
            </a:r>
            <a:endParaRPr/>
          </a:p>
        </p:txBody>
      </p:sp>
      <p:sp>
        <p:nvSpPr>
          <p:cNvPr id="320" name="Google Shape;320;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Designing the Interfaces</a:t>
            </a:r>
            <a:endParaRPr/>
          </a:p>
        </p:txBody>
      </p:sp>
      <p:sp>
        <p:nvSpPr>
          <p:cNvPr id="326" name="Google Shape;326;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definition of an interface must include:</a:t>
            </a:r>
            <a:endParaRPr/>
          </a:p>
          <a:p>
            <a:pPr indent="-381000" lvl="1" marL="914400" rtl="0" algn="l">
              <a:spcBef>
                <a:spcPts val="0"/>
              </a:spcBef>
              <a:spcAft>
                <a:spcPts val="0"/>
              </a:spcAft>
              <a:buSzPts val="2400"/>
              <a:buChar char="○"/>
            </a:pPr>
            <a:r>
              <a:rPr lang="en"/>
              <a:t>The operations that the interface offers</a:t>
            </a:r>
            <a:endParaRPr/>
          </a:p>
          <a:p>
            <a:pPr indent="-381000" lvl="1" marL="914400" rtl="0" algn="l">
              <a:spcBef>
                <a:spcPts val="0"/>
              </a:spcBef>
              <a:spcAft>
                <a:spcPts val="0"/>
              </a:spcAft>
              <a:buSzPts val="2400"/>
              <a:buChar char="○"/>
            </a:pPr>
            <a:r>
              <a:rPr lang="en"/>
              <a:t>Inputs, outputs, pre-conditions, and post-conditions of each operation.</a:t>
            </a:r>
            <a:endParaRPr/>
          </a:p>
          <a:p>
            <a:pPr indent="-381000" lvl="1" marL="914400" rtl="0" algn="l">
              <a:spcBef>
                <a:spcPts val="0"/>
              </a:spcBef>
              <a:spcAft>
                <a:spcPts val="0"/>
              </a:spcAft>
              <a:buSzPts val="2400"/>
              <a:buChar char="○"/>
            </a:pPr>
            <a:r>
              <a:rPr lang="en"/>
              <a:t>Nature of the interface </a:t>
            </a:r>
            <a:endParaRPr/>
          </a:p>
          <a:p>
            <a:pPr indent="-381000" lvl="2" marL="1371600" rtl="0" algn="l">
              <a:spcBef>
                <a:spcPts val="0"/>
              </a:spcBef>
              <a:spcAft>
                <a:spcPts val="0"/>
              </a:spcAft>
              <a:buSzPts val="2400"/>
              <a:buChar char="■"/>
            </a:pPr>
            <a:r>
              <a:rPr lang="en"/>
              <a:t>(messaging, procedure call, web service, etc.)</a:t>
            </a:r>
            <a:endParaRPr/>
          </a:p>
          <a:p>
            <a:pPr indent="-381000" lvl="2" marL="1371600" rtl="0" algn="l">
              <a:spcBef>
                <a:spcPts val="0"/>
              </a:spcBef>
              <a:spcAft>
                <a:spcPts val="0"/>
              </a:spcAft>
              <a:buSzPts val="2400"/>
              <a:buChar char="■"/>
            </a:pPr>
            <a:r>
              <a:rPr b="1" lang="en"/>
              <a:t>Computational Interfaces:</a:t>
            </a:r>
            <a:r>
              <a:rPr lang="en"/>
              <a:t>  Clients invoke defined functions.</a:t>
            </a:r>
            <a:endParaRPr/>
          </a:p>
          <a:p>
            <a:pPr indent="-381000" lvl="2" marL="1371600" rtl="0" algn="l">
              <a:spcBef>
                <a:spcPts val="0"/>
              </a:spcBef>
              <a:spcAft>
                <a:spcPts val="0"/>
              </a:spcAft>
              <a:buSzPts val="2400"/>
              <a:buChar char="■"/>
            </a:pPr>
            <a:r>
              <a:rPr b="1" lang="en"/>
              <a:t>Data-oriented Interfaces:</a:t>
            </a:r>
            <a:r>
              <a:rPr lang="en"/>
              <a:t> Clients communicate through unidirectional data transfer.</a:t>
            </a:r>
            <a:endParaRPr/>
          </a:p>
        </p:txBody>
      </p:sp>
      <p:sp>
        <p:nvSpPr>
          <p:cNvPr id="327" name="Google Shape;327;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by Contract</a:t>
            </a:r>
            <a:endParaRPr/>
          </a:p>
        </p:txBody>
      </p:sp>
      <p:sp>
        <p:nvSpPr>
          <p:cNvPr id="333" name="Google Shape;333;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Define an interface by establishing promises with the user of an element.</a:t>
            </a:r>
            <a:endParaRPr/>
          </a:p>
          <a:p>
            <a:pPr indent="-381000" lvl="1" marL="914400" rtl="0" algn="l">
              <a:spcBef>
                <a:spcPts val="0"/>
              </a:spcBef>
              <a:spcAft>
                <a:spcPts val="0"/>
              </a:spcAft>
              <a:buSzPts val="2400"/>
              <a:buChar char="○"/>
            </a:pPr>
            <a:r>
              <a:rPr lang="en"/>
              <a:t>Pre-conditions: What the client must promise to the element in order to expect correct behavior.</a:t>
            </a:r>
            <a:endParaRPr/>
          </a:p>
          <a:p>
            <a:pPr indent="-381000" lvl="2" marL="1371600" rtl="0" algn="l">
              <a:spcBef>
                <a:spcPts val="0"/>
              </a:spcBef>
              <a:spcAft>
                <a:spcPts val="0"/>
              </a:spcAft>
              <a:buSzPts val="2400"/>
              <a:buChar char="■"/>
            </a:pPr>
            <a:r>
              <a:rPr lang="en"/>
              <a:t>(Binary Search: the input array must be sorted)</a:t>
            </a:r>
            <a:endParaRPr/>
          </a:p>
          <a:p>
            <a:pPr indent="-381000" lvl="1" marL="914400" rtl="0" algn="l">
              <a:spcBef>
                <a:spcPts val="0"/>
              </a:spcBef>
              <a:spcAft>
                <a:spcPts val="0"/>
              </a:spcAft>
              <a:buSzPts val="2400"/>
              <a:buChar char="○"/>
            </a:pPr>
            <a:r>
              <a:rPr lang="en"/>
              <a:t>Post-conditions: What the element promises will happen on return.</a:t>
            </a:r>
            <a:endParaRPr/>
          </a:p>
          <a:p>
            <a:pPr indent="-381000" lvl="2" marL="1371600" rtl="0" algn="l">
              <a:spcBef>
                <a:spcPts val="0"/>
              </a:spcBef>
              <a:spcAft>
                <a:spcPts val="0"/>
              </a:spcAft>
              <a:buSzPts val="2400"/>
              <a:buChar char="■"/>
            </a:pPr>
            <a:r>
              <a:rPr lang="en"/>
              <a:t>(Quick Sort: the array will be sorted numerically)</a:t>
            </a:r>
            <a:endParaRPr/>
          </a:p>
          <a:p>
            <a:pPr indent="-381000" lvl="1" marL="914400" rtl="0" algn="l">
              <a:spcBef>
                <a:spcPts val="0"/>
              </a:spcBef>
              <a:spcAft>
                <a:spcPts val="0"/>
              </a:spcAft>
              <a:buSzPts val="2400"/>
              <a:buChar char="○"/>
            </a:pPr>
            <a:r>
              <a:rPr lang="en"/>
              <a:t>Invariants: Conditions that will be met during execution of the operation.</a:t>
            </a:r>
            <a:endParaRPr/>
          </a:p>
        </p:txBody>
      </p:sp>
      <p:sp>
        <p:nvSpPr>
          <p:cNvPr id="334" name="Google Shape;334;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Interfaces</a:t>
            </a:r>
            <a:endParaRPr/>
          </a:p>
        </p:txBody>
      </p:sp>
      <p:sp>
        <p:nvSpPr>
          <p:cNvPr id="340" name="Google Shape;340;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Elements publish a set of operations that can be invoked. Clients call these operations to have the element perform them.</a:t>
            </a:r>
            <a:endParaRPr/>
          </a:p>
          <a:p>
            <a:pPr indent="-419100" lvl="0" marL="457200" rtl="0" algn="l">
              <a:spcBef>
                <a:spcPts val="0"/>
              </a:spcBef>
              <a:spcAft>
                <a:spcPts val="0"/>
              </a:spcAft>
              <a:buSzPts val="3000"/>
              <a:buChar char="●"/>
            </a:pPr>
            <a:r>
              <a:rPr lang="en"/>
              <a:t>Can be directly defined in a program.</a:t>
            </a:r>
            <a:endParaRPr/>
          </a:p>
          <a:p>
            <a:pPr indent="-381000" lvl="1" marL="1371600" rtl="0" algn="l">
              <a:spcBef>
                <a:spcPts val="0"/>
              </a:spcBef>
              <a:spcAft>
                <a:spcPts val="0"/>
              </a:spcAft>
              <a:buSzPts val="2400"/>
              <a:buChar char="○"/>
            </a:pPr>
            <a:r>
              <a:rPr lang="en"/>
              <a:t>Simple, but ties you to use of that language.</a:t>
            </a:r>
            <a:endParaRPr/>
          </a:p>
          <a:p>
            <a:pPr indent="-419100" lvl="0" marL="457200" rtl="0" algn="l">
              <a:spcBef>
                <a:spcPts val="0"/>
              </a:spcBef>
              <a:spcAft>
                <a:spcPts val="0"/>
              </a:spcAft>
              <a:buSzPts val="3000"/>
              <a:buChar char="●"/>
            </a:pPr>
            <a:r>
              <a:rPr lang="en"/>
              <a:t>Can be defined through interface definition languages (IDLs).</a:t>
            </a:r>
            <a:endParaRPr/>
          </a:p>
          <a:p>
            <a:pPr indent="-381000" lvl="1" marL="1371600" rtl="0" algn="l">
              <a:spcBef>
                <a:spcPts val="0"/>
              </a:spcBef>
              <a:spcAft>
                <a:spcPts val="0"/>
              </a:spcAft>
              <a:buSzPts val="2400"/>
              <a:buChar char="○"/>
            </a:pPr>
            <a:r>
              <a:rPr lang="en"/>
              <a:t>.NET IDL, CORBA IDL, Web Services Description Language (WSDL)</a:t>
            </a:r>
            <a:endParaRPr/>
          </a:p>
          <a:p>
            <a:pPr indent="-381000" lvl="1" marL="1371600" rtl="0" algn="l">
              <a:spcBef>
                <a:spcPts val="0"/>
              </a:spcBef>
              <a:spcAft>
                <a:spcPts val="0"/>
              </a:spcAft>
              <a:buSzPts val="2400"/>
              <a:buChar char="○"/>
            </a:pPr>
            <a:r>
              <a:rPr lang="en"/>
              <a:t>Programming language independent</a:t>
            </a:r>
            <a:endParaRPr/>
          </a:p>
        </p:txBody>
      </p:sp>
      <p:sp>
        <p:nvSpPr>
          <p:cNvPr id="341" name="Google Shape;341;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Attributes</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Concerns: </a:t>
            </a:r>
            <a:endParaRPr/>
          </a:p>
          <a:p>
            <a:pPr indent="-381000" lvl="1" marL="914400" rtl="0" algn="l">
              <a:spcBef>
                <a:spcPts val="0"/>
              </a:spcBef>
              <a:spcAft>
                <a:spcPts val="0"/>
              </a:spcAft>
              <a:buSzPts val="2400"/>
              <a:buChar char="○"/>
            </a:pPr>
            <a:r>
              <a:rPr lang="en"/>
              <a:t>Functional capabilities, external interfaces, internal structure, and functional design philosophy.</a:t>
            </a:r>
            <a:endParaRPr/>
          </a:p>
          <a:p>
            <a:pPr indent="-419100" lvl="0" marL="457200" rtl="0" algn="l">
              <a:spcBef>
                <a:spcPts val="0"/>
              </a:spcBef>
              <a:spcAft>
                <a:spcPts val="0"/>
              </a:spcAft>
              <a:buSzPts val="3000"/>
              <a:buChar char="●"/>
            </a:pPr>
            <a:r>
              <a:rPr lang="en"/>
              <a:t>Models: Functional structure model</a:t>
            </a:r>
            <a:endParaRPr/>
          </a:p>
          <a:p>
            <a:pPr indent="-419100" lvl="0" marL="457200" rtl="0" algn="l">
              <a:spcBef>
                <a:spcPts val="0"/>
              </a:spcBef>
              <a:spcAft>
                <a:spcPts val="0"/>
              </a:spcAft>
              <a:buSzPts val="3000"/>
              <a:buChar char="●"/>
            </a:pPr>
            <a:r>
              <a:rPr lang="en"/>
              <a:t>Problems and Pitfalls:</a:t>
            </a:r>
            <a:endParaRPr/>
          </a:p>
          <a:p>
            <a:pPr indent="-381000" lvl="1" marL="914400" rtl="0" algn="l">
              <a:spcBef>
                <a:spcPts val="0"/>
              </a:spcBef>
              <a:spcAft>
                <a:spcPts val="0"/>
              </a:spcAft>
              <a:buSzPts val="2400"/>
              <a:buChar char="○"/>
            </a:pPr>
            <a:r>
              <a:rPr lang="en"/>
              <a:t>Poorly defined interfaces, poorly understood responsibilities, infrastructure modeled as functional elements, overloaded view, diagrams without definitions, reconciling stakeholders, wrong level of detail, and too many dependencies.</a:t>
            </a:r>
            <a:endParaRPr/>
          </a:p>
          <a:p>
            <a:pPr indent="-419100" lvl="0" marL="457200" rtl="0" algn="l">
              <a:spcBef>
                <a:spcPts val="0"/>
              </a:spcBef>
              <a:spcAft>
                <a:spcPts val="0"/>
              </a:spcAft>
              <a:buSzPts val="3000"/>
              <a:buChar char="●"/>
            </a:pPr>
            <a:r>
              <a:rPr lang="en"/>
              <a:t>Stakeholders: All</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Interfaces</a:t>
            </a:r>
            <a:endParaRPr/>
          </a:p>
        </p:txBody>
      </p:sp>
      <p:sp>
        <p:nvSpPr>
          <p:cNvPr id="347" name="Google Shape;347;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Responses are </a:t>
            </a:r>
            <a:r>
              <a:rPr i="1" lang="en"/>
              <a:t>synchronous </a:t>
            </a:r>
            <a:r>
              <a:rPr lang="en"/>
              <a:t>or </a:t>
            </a:r>
            <a:r>
              <a:rPr i="1" lang="en"/>
              <a:t>asynchronous</a:t>
            </a:r>
            <a:r>
              <a:rPr lang="en"/>
              <a:t>.</a:t>
            </a:r>
            <a:endParaRPr/>
          </a:p>
          <a:p>
            <a:pPr indent="-419100" lvl="0" marL="457200" rtl="0" algn="l">
              <a:spcBef>
                <a:spcPts val="600"/>
              </a:spcBef>
              <a:spcAft>
                <a:spcPts val="0"/>
              </a:spcAft>
              <a:buSzPts val="3000"/>
              <a:buChar char="●"/>
            </a:pPr>
            <a:r>
              <a:rPr lang="en"/>
              <a:t>Synchronous</a:t>
            </a:r>
            <a:endParaRPr/>
          </a:p>
          <a:p>
            <a:pPr indent="-381000" lvl="1" marL="914400" rtl="0" algn="l">
              <a:spcBef>
                <a:spcPts val="0"/>
              </a:spcBef>
              <a:spcAft>
                <a:spcPts val="0"/>
              </a:spcAft>
              <a:buSzPts val="2400"/>
              <a:buChar char="○"/>
            </a:pPr>
            <a:r>
              <a:rPr lang="en"/>
              <a:t>Typical approach.</a:t>
            </a:r>
            <a:endParaRPr/>
          </a:p>
          <a:p>
            <a:pPr indent="-381000" lvl="1" marL="914400" rtl="0" algn="l">
              <a:spcBef>
                <a:spcPts val="0"/>
              </a:spcBef>
              <a:spcAft>
                <a:spcPts val="0"/>
              </a:spcAft>
              <a:buSzPts val="2400"/>
              <a:buChar char="○"/>
            </a:pPr>
            <a:r>
              <a:rPr lang="en"/>
              <a:t>Acts like a function call in a normal program.</a:t>
            </a:r>
            <a:endParaRPr/>
          </a:p>
          <a:p>
            <a:pPr indent="-419100" lvl="0" marL="457200" rtl="0" algn="l">
              <a:spcBef>
                <a:spcPts val="0"/>
              </a:spcBef>
              <a:spcAft>
                <a:spcPts val="0"/>
              </a:spcAft>
              <a:buSzPts val="3000"/>
              <a:buChar char="●"/>
            </a:pPr>
            <a:r>
              <a:rPr lang="en"/>
              <a:t>Asynchronous</a:t>
            </a:r>
            <a:endParaRPr/>
          </a:p>
          <a:p>
            <a:pPr indent="-381000" lvl="1" marL="914400" rtl="0" algn="l">
              <a:spcBef>
                <a:spcPts val="0"/>
              </a:spcBef>
              <a:spcAft>
                <a:spcPts val="0"/>
              </a:spcAft>
              <a:buSzPts val="2400"/>
              <a:buChar char="○"/>
            </a:pPr>
            <a:r>
              <a:rPr lang="en"/>
              <a:t>Type 1: Client provides an interface for callback when complete</a:t>
            </a:r>
            <a:endParaRPr/>
          </a:p>
          <a:p>
            <a:pPr indent="-381000" lvl="1" marL="914400" rtl="0" algn="l">
              <a:spcBef>
                <a:spcPts val="0"/>
              </a:spcBef>
              <a:spcAft>
                <a:spcPts val="0"/>
              </a:spcAft>
              <a:buSzPts val="2400"/>
              <a:buChar char="○"/>
            </a:pPr>
            <a:r>
              <a:rPr lang="en"/>
              <a:t>Type 2: Client receives a token object (sometimes called a future) that will eventually hold output.</a:t>
            </a:r>
            <a:endParaRPr/>
          </a:p>
        </p:txBody>
      </p:sp>
      <p:sp>
        <p:nvSpPr>
          <p:cNvPr id="348" name="Google Shape;348;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Consistency</a:t>
            </a:r>
            <a:endParaRPr/>
          </a:p>
        </p:txBody>
      </p:sp>
      <p:sp>
        <p:nvSpPr>
          <p:cNvPr id="354" name="Google Shape;354;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We say a two elements have consistent interfaces if:</a:t>
            </a:r>
            <a:endParaRPr/>
          </a:p>
          <a:p>
            <a:pPr indent="-381000" lvl="1" marL="914400" rtl="0" algn="l">
              <a:spcBef>
                <a:spcPts val="0"/>
              </a:spcBef>
              <a:spcAft>
                <a:spcPts val="0"/>
              </a:spcAft>
              <a:buSzPts val="2400"/>
              <a:buChar char="○"/>
            </a:pPr>
            <a:r>
              <a:rPr lang="en"/>
              <a:t>Interface names match.</a:t>
            </a:r>
            <a:endParaRPr/>
          </a:p>
          <a:p>
            <a:pPr indent="-381000" lvl="1" marL="914400" rtl="0" algn="l">
              <a:spcBef>
                <a:spcPts val="0"/>
              </a:spcBef>
              <a:spcAft>
                <a:spcPts val="0"/>
              </a:spcAft>
              <a:buSzPts val="2400"/>
              <a:buChar char="○"/>
            </a:pPr>
            <a:r>
              <a:rPr lang="en"/>
              <a:t>Provided and required function lists match.</a:t>
            </a:r>
            <a:endParaRPr/>
          </a:p>
          <a:p>
            <a:pPr indent="-381000" lvl="1" marL="914400" rtl="0" algn="l">
              <a:spcBef>
                <a:spcPts val="0"/>
              </a:spcBef>
              <a:spcAft>
                <a:spcPts val="0"/>
              </a:spcAft>
              <a:buSzPts val="2400"/>
              <a:buChar char="○"/>
            </a:pPr>
            <a:r>
              <a:rPr lang="en"/>
              <a:t>Function parameter lists match.</a:t>
            </a:r>
            <a:endParaRPr/>
          </a:p>
          <a:p>
            <a:pPr indent="0" lvl="0" marL="0" rtl="0" algn="l">
              <a:spcBef>
                <a:spcPts val="600"/>
              </a:spcBef>
              <a:spcAft>
                <a:spcPts val="0"/>
              </a:spcAft>
              <a:buNone/>
            </a:pPr>
            <a:r>
              <a:rPr lang="en" sz="2400">
                <a:latin typeface="Consolas"/>
                <a:ea typeface="Consolas"/>
                <a:cs typeface="Consolas"/>
                <a:sym typeface="Consolas"/>
              </a:rPr>
              <a:t>Required: getSubQ(Natural first, Natural last, Boolean remove) returns FIFOQueue; </a:t>
            </a:r>
            <a:endParaRPr sz="2400">
              <a:latin typeface="Consolas"/>
              <a:ea typeface="Consolas"/>
              <a:cs typeface="Consolas"/>
              <a:sym typeface="Consolas"/>
            </a:endParaRPr>
          </a:p>
          <a:p>
            <a:pPr indent="0" lvl="0" marL="0" rtl="0" algn="l">
              <a:spcBef>
                <a:spcPts val="600"/>
              </a:spcBef>
              <a:spcAft>
                <a:spcPts val="0"/>
              </a:spcAft>
              <a:buNone/>
            </a:pPr>
            <a:r>
              <a:rPr lang="en" sz="2400">
                <a:latin typeface="Consolas"/>
                <a:ea typeface="Consolas"/>
                <a:cs typeface="Consolas"/>
                <a:sym typeface="Consolas"/>
              </a:rPr>
              <a:t>Provided 1: getSubQ(Index first, Index last) returns FIFOQueue;</a:t>
            </a:r>
            <a:endParaRPr sz="2400">
              <a:latin typeface="Consolas"/>
              <a:ea typeface="Consolas"/>
              <a:cs typeface="Consolas"/>
              <a:sym typeface="Consolas"/>
            </a:endParaRPr>
          </a:p>
          <a:p>
            <a:pPr indent="0" lvl="0" marL="0" rtl="0" algn="l">
              <a:spcBef>
                <a:spcPts val="600"/>
              </a:spcBef>
              <a:spcAft>
                <a:spcPts val="0"/>
              </a:spcAft>
              <a:buNone/>
            </a:pPr>
            <a:r>
              <a:rPr lang="en" sz="2400">
                <a:latin typeface="Consolas"/>
                <a:ea typeface="Consolas"/>
                <a:cs typeface="Consolas"/>
                <a:sym typeface="Consolas"/>
              </a:rPr>
              <a:t>Provided 2: getSubQ(Natural first, Natural last, Boolean remove) returns Queue;</a:t>
            </a:r>
            <a:endParaRPr sz="2400">
              <a:latin typeface="Consolas"/>
              <a:ea typeface="Consolas"/>
              <a:cs typeface="Consolas"/>
              <a:sym typeface="Consolas"/>
            </a:endParaRPr>
          </a:p>
          <a:p>
            <a:pPr indent="0" lvl="0" marL="0" rtl="0" algn="l">
              <a:spcBef>
                <a:spcPts val="600"/>
              </a:spcBef>
              <a:spcAft>
                <a:spcPts val="0"/>
              </a:spcAft>
              <a:buNone/>
            </a:pPr>
            <a:r>
              <a:t/>
            </a:r>
            <a:endParaRPr sz="2400">
              <a:latin typeface="Consolas"/>
              <a:ea typeface="Consolas"/>
              <a:cs typeface="Consolas"/>
              <a:sym typeface="Consolas"/>
            </a:endParaRPr>
          </a:p>
        </p:txBody>
      </p:sp>
      <p:sp>
        <p:nvSpPr>
          <p:cNvPr id="355" name="Google Shape;355;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Behavioral Consistency</a:t>
            </a:r>
            <a:endParaRPr/>
          </a:p>
        </p:txBody>
      </p:sp>
      <p:sp>
        <p:nvSpPr>
          <p:cNvPr id="361" name="Google Shape;361;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a:t>
            </a:r>
            <a:r>
              <a:rPr lang="en"/>
              <a:t>nterfaces of interacting elements may match, but behaviors may not.</a:t>
            </a:r>
            <a:endParaRPr/>
          </a:p>
          <a:p>
            <a:pPr indent="-381000" lvl="1" marL="914400" rtl="0" algn="l">
              <a:spcBef>
                <a:spcPts val="0"/>
              </a:spcBef>
              <a:spcAft>
                <a:spcPts val="0"/>
              </a:spcAft>
              <a:buSzPts val="2400"/>
              <a:buChar char="○"/>
            </a:pPr>
            <a:r>
              <a:rPr lang="en"/>
              <a:t>Example: subtraction</a:t>
            </a:r>
            <a:endParaRPr/>
          </a:p>
          <a:p>
            <a:pPr indent="-381000" lvl="2" marL="1371600" rtl="0" algn="l">
              <a:spcBef>
                <a:spcPts val="0"/>
              </a:spcBef>
              <a:spcAft>
                <a:spcPts val="0"/>
              </a:spcAft>
              <a:buSzPts val="2400"/>
              <a:buChar char="■"/>
            </a:pPr>
            <a:r>
              <a:rPr lang="en"/>
              <a:t>subtract(Integer x, Integer y) returns Integer;</a:t>
            </a:r>
            <a:endParaRPr/>
          </a:p>
          <a:p>
            <a:pPr indent="-381000" lvl="2" marL="1371600" rtl="0" algn="l">
              <a:spcBef>
                <a:spcPts val="0"/>
              </a:spcBef>
              <a:spcAft>
                <a:spcPts val="0"/>
              </a:spcAft>
              <a:buSzPts val="2400"/>
              <a:buChar char="■"/>
            </a:pPr>
            <a:r>
              <a:rPr lang="en"/>
              <a:t>Do we know what the subtract operation does?</a:t>
            </a:r>
            <a:endParaRPr/>
          </a:p>
          <a:p>
            <a:pPr indent="-381000" lvl="1" marL="914400" rtl="0" algn="l">
              <a:spcBef>
                <a:spcPts val="0"/>
              </a:spcBef>
              <a:spcAft>
                <a:spcPts val="0"/>
              </a:spcAft>
              <a:buSzPts val="2400"/>
              <a:buChar char="○"/>
            </a:pPr>
            <a:r>
              <a:rPr lang="en"/>
              <a:t>Example: QueueClient and QueueServer elements</a:t>
            </a:r>
            <a:endParaRPr/>
          </a:p>
          <a:p>
            <a:pPr indent="-381000" lvl="2" marL="1371600" rtl="0" algn="l">
              <a:spcBef>
                <a:spcPts val="0"/>
              </a:spcBef>
              <a:spcAft>
                <a:spcPts val="0"/>
              </a:spcAft>
              <a:buSzPts val="2400"/>
              <a:buChar char="■"/>
            </a:pPr>
            <a:r>
              <a:rPr lang="en"/>
              <a:t>QueueClient</a:t>
            </a:r>
            <a:endParaRPr/>
          </a:p>
          <a:p>
            <a:pPr indent="-342900" lvl="3" marL="1828800" rtl="0" algn="l">
              <a:spcBef>
                <a:spcPts val="0"/>
              </a:spcBef>
              <a:spcAft>
                <a:spcPts val="0"/>
              </a:spcAft>
              <a:buSzPts val="1800"/>
              <a:buChar char="●"/>
            </a:pPr>
            <a:r>
              <a:rPr lang="en"/>
              <a:t>pre-condition  q.size &gt;= 1;</a:t>
            </a:r>
            <a:endParaRPr/>
          </a:p>
          <a:p>
            <a:pPr indent="-342900" lvl="3" marL="1828800" rtl="0" algn="l">
              <a:spcBef>
                <a:spcPts val="0"/>
              </a:spcBef>
              <a:spcAft>
                <a:spcPts val="0"/>
              </a:spcAft>
              <a:buSzPts val="1800"/>
              <a:buChar char="●"/>
            </a:pPr>
            <a:r>
              <a:rPr lang="en"/>
              <a:t>post-condition q’.size = </a:t>
            </a:r>
            <a:r>
              <a:rPr lang="en"/>
              <a:t>q.size</a:t>
            </a:r>
            <a:r>
              <a:rPr lang="en"/>
              <a:t>;</a:t>
            </a:r>
            <a:endParaRPr/>
          </a:p>
          <a:p>
            <a:pPr indent="-381000" lvl="2" marL="1371600" rtl="0" algn="l">
              <a:spcBef>
                <a:spcPts val="0"/>
              </a:spcBef>
              <a:spcAft>
                <a:spcPts val="0"/>
              </a:spcAft>
              <a:buSzPts val="2400"/>
              <a:buChar char="■"/>
            </a:pPr>
            <a:r>
              <a:rPr lang="en"/>
              <a:t>QueueServer</a:t>
            </a:r>
            <a:endParaRPr/>
          </a:p>
          <a:p>
            <a:pPr indent="-342900" lvl="3" marL="1828800" rtl="0" algn="l">
              <a:spcBef>
                <a:spcPts val="0"/>
              </a:spcBef>
              <a:spcAft>
                <a:spcPts val="0"/>
              </a:spcAft>
              <a:buSzPts val="1800"/>
              <a:buChar char="●"/>
            </a:pPr>
            <a:r>
              <a:rPr lang="en"/>
              <a:t>pre-condition  q.size &gt; 0;</a:t>
            </a:r>
            <a:endParaRPr/>
          </a:p>
          <a:p>
            <a:pPr indent="-342900" lvl="3" marL="1828800" rtl="0" algn="l">
              <a:spcBef>
                <a:spcPts val="0"/>
              </a:spcBef>
              <a:spcAft>
                <a:spcPts val="0"/>
              </a:spcAft>
              <a:buSzPts val="1800"/>
              <a:buChar char="●"/>
            </a:pPr>
            <a:r>
              <a:rPr lang="en"/>
              <a:t>post-condition </a:t>
            </a:r>
            <a:r>
              <a:rPr lang="en"/>
              <a:t> q’.size = </a:t>
            </a:r>
            <a:r>
              <a:rPr lang="en"/>
              <a:t>q.size - 1;</a:t>
            </a:r>
            <a:endParaRPr/>
          </a:p>
          <a:p>
            <a:pPr indent="-381000" lvl="2" marL="1371600" rtl="0" algn="l">
              <a:spcBef>
                <a:spcPts val="0"/>
              </a:spcBef>
              <a:spcAft>
                <a:spcPts val="0"/>
              </a:spcAft>
              <a:buSzPts val="2400"/>
              <a:buChar char="■"/>
            </a:pPr>
            <a:r>
              <a:rPr b="1" lang="en"/>
              <a:t>Pre-conditions are consistent, Post-conditions are not.</a:t>
            </a:r>
            <a:endParaRPr/>
          </a:p>
        </p:txBody>
      </p:sp>
      <p:sp>
        <p:nvSpPr>
          <p:cNvPr id="362" name="Google Shape;362;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and Parameters</a:t>
            </a:r>
            <a:endParaRPr/>
          </a:p>
        </p:txBody>
      </p:sp>
      <p:sp>
        <p:nvSpPr>
          <p:cNvPr id="368" name="Google Shape;368;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a:t>
            </a:r>
            <a:r>
              <a:rPr lang="en"/>
              <a:t>tructure depends on </a:t>
            </a:r>
            <a:r>
              <a:rPr i="1" lang="en"/>
              <a:t>distribution model</a:t>
            </a:r>
            <a:r>
              <a:rPr lang="en"/>
              <a:t>.</a:t>
            </a:r>
            <a:endParaRPr/>
          </a:p>
          <a:p>
            <a:pPr indent="-368300" lvl="1" marL="914400" rtl="0" algn="l">
              <a:spcBef>
                <a:spcPts val="0"/>
              </a:spcBef>
              <a:spcAft>
                <a:spcPts val="0"/>
              </a:spcAft>
              <a:buSzPts val="2200"/>
              <a:buChar char="○"/>
            </a:pPr>
            <a:r>
              <a:rPr lang="en" sz="2200"/>
              <a:t>Function calls within a program are very cheap.</a:t>
            </a:r>
            <a:endParaRPr sz="2200"/>
          </a:p>
          <a:p>
            <a:pPr indent="-368300" lvl="1" marL="914400" rtl="0" algn="l">
              <a:spcBef>
                <a:spcPts val="0"/>
              </a:spcBef>
              <a:spcAft>
                <a:spcPts val="0"/>
              </a:spcAft>
              <a:buSzPts val="2200"/>
              <a:buChar char="○"/>
            </a:pPr>
            <a:r>
              <a:rPr lang="en" sz="2200"/>
              <a:t>Calls between processes on the same machine are 100x - 1000x more expensive.</a:t>
            </a:r>
            <a:endParaRPr sz="2200"/>
          </a:p>
          <a:p>
            <a:pPr indent="-368300" lvl="1" marL="914400" rtl="0" algn="l">
              <a:spcBef>
                <a:spcPts val="0"/>
              </a:spcBef>
              <a:spcAft>
                <a:spcPts val="0"/>
              </a:spcAft>
              <a:buSzPts val="2200"/>
              <a:buChar char="○"/>
            </a:pPr>
            <a:r>
              <a:rPr lang="en" sz="2200"/>
              <a:t>Calls between machines are (at least) 100,000x more expensive and are </a:t>
            </a:r>
            <a:r>
              <a:rPr b="1" lang="en" sz="2200"/>
              <a:t>much more likely to fail</a:t>
            </a:r>
            <a:r>
              <a:rPr lang="en" sz="2200"/>
              <a:t>. </a:t>
            </a:r>
            <a:endParaRPr sz="2200"/>
          </a:p>
          <a:p>
            <a:pPr indent="-419100" lvl="0" marL="457200" rtl="0" algn="l">
              <a:spcBef>
                <a:spcPts val="0"/>
              </a:spcBef>
              <a:spcAft>
                <a:spcPts val="0"/>
              </a:spcAft>
              <a:buSzPts val="3000"/>
              <a:buChar char="●"/>
            </a:pPr>
            <a:r>
              <a:rPr lang="en"/>
              <a:t>Parameter passing via interfaces</a:t>
            </a:r>
            <a:endParaRPr/>
          </a:p>
          <a:p>
            <a:pPr indent="-368300" lvl="1" marL="914400" rtl="0" algn="l">
              <a:spcBef>
                <a:spcPts val="0"/>
              </a:spcBef>
              <a:spcAft>
                <a:spcPts val="0"/>
              </a:spcAft>
              <a:buSzPts val="2200"/>
              <a:buChar char="○"/>
            </a:pPr>
            <a:r>
              <a:rPr lang="en" sz="2200"/>
              <a:t>Base types (bool, int, float, char, etc.):  passed by value</a:t>
            </a:r>
            <a:endParaRPr sz="2200"/>
          </a:p>
          <a:p>
            <a:pPr indent="-368300" lvl="1" marL="914400" rtl="0" algn="l">
              <a:spcBef>
                <a:spcPts val="0"/>
              </a:spcBef>
              <a:spcAft>
                <a:spcPts val="0"/>
              </a:spcAft>
              <a:buSzPts val="2200"/>
              <a:buChar char="○"/>
            </a:pPr>
            <a:r>
              <a:rPr lang="en" sz="2200"/>
              <a:t>Data structures: can be passed by reference if synchronized; must be passed by value if asynchronous.</a:t>
            </a:r>
            <a:endParaRPr sz="2200"/>
          </a:p>
          <a:p>
            <a:pPr indent="-368300" lvl="1" marL="914400" rtl="0" algn="l">
              <a:spcBef>
                <a:spcPts val="0"/>
              </a:spcBef>
              <a:spcAft>
                <a:spcPts val="0"/>
              </a:spcAft>
              <a:buSzPts val="2200"/>
              <a:buChar char="○"/>
            </a:pPr>
            <a:r>
              <a:rPr lang="en" sz="2200"/>
              <a:t>References to other elements; get back a reference and make calls to it to get data.</a:t>
            </a:r>
            <a:endParaRPr sz="2200"/>
          </a:p>
        </p:txBody>
      </p:sp>
      <p:sp>
        <p:nvSpPr>
          <p:cNvPr id="369" name="Google Shape;369;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Remote Procedure Calls</a:t>
            </a:r>
            <a:endParaRPr/>
          </a:p>
        </p:txBody>
      </p:sp>
      <p:sp>
        <p:nvSpPr>
          <p:cNvPr id="375" name="Google Shape;375;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Can use the resources of multiple servers to solve a client’s goal.</a:t>
            </a:r>
            <a:endParaRPr/>
          </a:p>
          <a:p>
            <a:pPr indent="-381000" lvl="1" marL="914400" rtl="0" algn="l">
              <a:spcBef>
                <a:spcPts val="0"/>
              </a:spcBef>
              <a:spcAft>
                <a:spcPts val="0"/>
              </a:spcAft>
              <a:buSzPts val="2400"/>
              <a:buChar char="○"/>
            </a:pPr>
            <a:r>
              <a:rPr b="1" lang="en"/>
              <a:t>Synchronous timing:</a:t>
            </a:r>
            <a:r>
              <a:rPr lang="en"/>
              <a:t> Client blocks during call, so familiar computational model (function call)</a:t>
            </a:r>
            <a:endParaRPr/>
          </a:p>
          <a:p>
            <a:pPr indent="-381000" lvl="1" marL="914400" rtl="0" algn="l">
              <a:spcBef>
                <a:spcPts val="0"/>
              </a:spcBef>
              <a:spcAft>
                <a:spcPts val="0"/>
              </a:spcAft>
              <a:buSzPts val="2400"/>
              <a:buChar char="○"/>
            </a:pPr>
            <a:r>
              <a:rPr b="1" lang="en"/>
              <a:t>Load Balancing: </a:t>
            </a:r>
            <a:r>
              <a:rPr lang="en"/>
              <a:t>If interfaces are </a:t>
            </a:r>
            <a:r>
              <a:rPr i="1" lang="en"/>
              <a:t>stateless</a:t>
            </a:r>
            <a:r>
              <a:rPr lang="en"/>
              <a:t>, then it is possible to throttle scale RPCs through load-balancing across multiple servers</a:t>
            </a:r>
            <a:endParaRPr/>
          </a:p>
          <a:p>
            <a:pPr indent="-381000" lvl="1" marL="914400" rtl="0" algn="l">
              <a:spcBef>
                <a:spcPts val="0"/>
              </a:spcBef>
              <a:spcAft>
                <a:spcPts val="0"/>
              </a:spcAft>
              <a:buSzPts val="2400"/>
              <a:buChar char="○"/>
            </a:pPr>
            <a:r>
              <a:rPr b="1" lang="en"/>
              <a:t>Speed:</a:t>
            </a:r>
            <a:r>
              <a:rPr lang="en"/>
              <a:t> RPCs are faster than messaging for call and response operations. </a:t>
            </a:r>
            <a:endParaRPr/>
          </a:p>
        </p:txBody>
      </p:sp>
      <p:sp>
        <p:nvSpPr>
          <p:cNvPr id="376" name="Google Shape;376;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Remote Procedure Calls</a:t>
            </a:r>
            <a:endParaRPr/>
          </a:p>
        </p:txBody>
      </p:sp>
      <p:sp>
        <p:nvSpPr>
          <p:cNvPr id="382" name="Google Shape;382;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Unreliable Communication &amp; Idempotence:</a:t>
            </a:r>
            <a:r>
              <a:rPr lang="en"/>
              <a:t> RPCs are difficult to make 100% reliable.  Need to ensure that operations are idempotent!  </a:t>
            </a:r>
            <a:endParaRPr/>
          </a:p>
          <a:p>
            <a:pPr indent="-381000" lvl="1" marL="914400" marR="0" rtl="0" algn="l">
              <a:lnSpc>
                <a:spcPct val="100000"/>
              </a:lnSpc>
              <a:spcBef>
                <a:spcPts val="0"/>
              </a:spcBef>
              <a:spcAft>
                <a:spcPts val="0"/>
              </a:spcAft>
              <a:buSzPts val="2400"/>
              <a:buChar char="○"/>
            </a:pPr>
            <a:r>
              <a:rPr lang="en"/>
              <a:t>Idempotent - messages/data is retransmitted if there is a failure.</a:t>
            </a:r>
            <a:endParaRPr/>
          </a:p>
          <a:p>
            <a:pPr indent="-419100" lvl="0" marL="457200" marR="0" rtl="0" algn="l">
              <a:lnSpc>
                <a:spcPct val="100000"/>
              </a:lnSpc>
              <a:spcBef>
                <a:spcPts val="0"/>
              </a:spcBef>
              <a:spcAft>
                <a:spcPts val="0"/>
              </a:spcAft>
              <a:buSzPts val="3000"/>
              <a:buChar char="●"/>
            </a:pPr>
            <a:r>
              <a:rPr b="1" lang="en"/>
              <a:t>Thread management:</a:t>
            </a:r>
            <a:r>
              <a:rPr lang="en"/>
              <a:t> Servers can handle many concurrent clients.</a:t>
            </a:r>
            <a:endParaRPr/>
          </a:p>
        </p:txBody>
      </p:sp>
      <p:sp>
        <p:nvSpPr>
          <p:cNvPr id="383" name="Google Shape;383;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Transfer Objects</a:t>
            </a:r>
            <a:endParaRPr/>
          </a:p>
        </p:txBody>
      </p:sp>
      <p:sp>
        <p:nvSpPr>
          <p:cNvPr id="389" name="Google Shape;389;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Remote calls (i.e., through web services) are  expensive and failure-prone. </a:t>
            </a:r>
            <a:endParaRPr/>
          </a:p>
          <a:p>
            <a:pPr indent="-381000" lvl="1" marL="914400" rtl="0" algn="l">
              <a:spcBef>
                <a:spcPts val="0"/>
              </a:spcBef>
              <a:spcAft>
                <a:spcPts val="0"/>
              </a:spcAft>
              <a:buSzPts val="2400"/>
              <a:buChar char="○"/>
            </a:pPr>
            <a:r>
              <a:rPr lang="en"/>
              <a:t>Majority of the cost is related to round-trip time between client and server.</a:t>
            </a:r>
            <a:endParaRPr/>
          </a:p>
          <a:p>
            <a:pPr indent="-419100" lvl="0" marL="457200" rtl="0" algn="l">
              <a:spcBef>
                <a:spcPts val="0"/>
              </a:spcBef>
              <a:spcAft>
                <a:spcPts val="0"/>
              </a:spcAft>
              <a:buSzPts val="3000"/>
              <a:buChar char="●"/>
            </a:pPr>
            <a:r>
              <a:rPr lang="en"/>
              <a:t>DTOs </a:t>
            </a:r>
            <a:r>
              <a:rPr lang="en"/>
              <a:t>carry data between processes.</a:t>
            </a:r>
            <a:endParaRPr/>
          </a:p>
          <a:p>
            <a:pPr indent="-381000" lvl="1" marL="914400" rtl="0" algn="l">
              <a:spcBef>
                <a:spcPts val="0"/>
              </a:spcBef>
              <a:spcAft>
                <a:spcPts val="0"/>
              </a:spcAft>
              <a:buSzPts val="2400"/>
              <a:buChar char="○"/>
            </a:pPr>
            <a:r>
              <a:rPr lang="en"/>
              <a:t>Aggregate data that would be transferred over several calls, and handle it in a single call.</a:t>
            </a:r>
            <a:endParaRPr/>
          </a:p>
          <a:p>
            <a:pPr indent="-419100" lvl="0" marL="457200" rtl="0" algn="l">
              <a:spcBef>
                <a:spcPts val="0"/>
              </a:spcBef>
              <a:spcAft>
                <a:spcPts val="0"/>
              </a:spcAft>
              <a:buSzPts val="3000"/>
              <a:buChar char="●"/>
            </a:pPr>
            <a:r>
              <a:rPr lang="en"/>
              <a:t>Offer storage, retrieval, serialization, and deserialization of data, but no other functionality. </a:t>
            </a:r>
            <a:endParaRPr/>
          </a:p>
        </p:txBody>
      </p:sp>
      <p:sp>
        <p:nvSpPr>
          <p:cNvPr id="390" name="Google Shape;390;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Transfer Objects</a:t>
            </a:r>
            <a:endParaRPr/>
          </a:p>
        </p:txBody>
      </p:sp>
      <p:sp>
        <p:nvSpPr>
          <p:cNvPr id="396" name="Google Shape;396;p5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DTO</a:t>
            </a:r>
            <a:endParaRPr/>
          </a:p>
        </p:txBody>
      </p:sp>
      <p:sp>
        <p:nvSpPr>
          <p:cNvPr id="397" name="Google Shape;397;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5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 DTO:</a:t>
            </a:r>
            <a:endParaRPr/>
          </a:p>
        </p:txBody>
      </p:sp>
      <p:pic>
        <p:nvPicPr>
          <p:cNvPr id="399" name="Google Shape;399;p55"/>
          <p:cNvPicPr preferRelativeResize="0"/>
          <p:nvPr/>
        </p:nvPicPr>
        <p:blipFill>
          <a:blip r:embed="rId3">
            <a:alphaModFix/>
          </a:blip>
          <a:stretch>
            <a:fillRect/>
          </a:stretch>
        </p:blipFill>
        <p:spPr>
          <a:xfrm>
            <a:off x="781925" y="2190313"/>
            <a:ext cx="2533650" cy="4010025"/>
          </a:xfrm>
          <a:prstGeom prst="rect">
            <a:avLst/>
          </a:prstGeom>
          <a:noFill/>
          <a:ln>
            <a:noFill/>
          </a:ln>
        </p:spPr>
      </p:pic>
      <p:pic>
        <p:nvPicPr>
          <p:cNvPr id="400" name="Google Shape;400;p55"/>
          <p:cNvPicPr preferRelativeResize="0"/>
          <p:nvPr/>
        </p:nvPicPr>
        <p:blipFill>
          <a:blip r:embed="rId4">
            <a:alphaModFix/>
          </a:blip>
          <a:stretch>
            <a:fillRect/>
          </a:stretch>
        </p:blipFill>
        <p:spPr>
          <a:xfrm>
            <a:off x="3958925" y="2190313"/>
            <a:ext cx="4286250" cy="4524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Data-Oriented Interfaces</a:t>
            </a:r>
            <a:endParaRPr/>
          </a:p>
        </p:txBody>
      </p:sp>
      <p:sp>
        <p:nvSpPr>
          <p:cNvPr id="406" name="Google Shape;406;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Elements communicate through unidirectional data transfer.</a:t>
            </a:r>
            <a:endParaRPr/>
          </a:p>
          <a:p>
            <a:pPr indent="-381000" lvl="1" marL="914400" rtl="0" algn="l">
              <a:spcBef>
                <a:spcPts val="0"/>
              </a:spcBef>
              <a:spcAft>
                <a:spcPts val="0"/>
              </a:spcAft>
              <a:buSzPts val="2400"/>
              <a:buChar char="○"/>
            </a:pPr>
            <a:r>
              <a:rPr lang="en"/>
              <a:t>Data defines the means of communication.</a:t>
            </a:r>
            <a:endParaRPr/>
          </a:p>
          <a:p>
            <a:pPr indent="-381000" lvl="1" marL="914400" rtl="0" algn="l">
              <a:spcBef>
                <a:spcPts val="0"/>
              </a:spcBef>
              <a:spcAft>
                <a:spcPts val="0"/>
              </a:spcAft>
              <a:buSzPts val="2400"/>
              <a:buChar char="○"/>
            </a:pPr>
            <a:r>
              <a:rPr lang="en"/>
              <a:t>Messages or documents are transferred, initiating a process.</a:t>
            </a:r>
            <a:endParaRPr/>
          </a:p>
          <a:p>
            <a:pPr indent="-419100" lvl="0" marL="457200" rtl="0" algn="l">
              <a:spcBef>
                <a:spcPts val="0"/>
              </a:spcBef>
              <a:spcAft>
                <a:spcPts val="0"/>
              </a:spcAft>
              <a:buSzPts val="3000"/>
              <a:buChar char="●"/>
            </a:pPr>
            <a:r>
              <a:rPr lang="en"/>
              <a:t>Common for elements that perform event-based actions, rather than on-command actions.</a:t>
            </a:r>
            <a:endParaRPr/>
          </a:p>
          <a:p>
            <a:pPr indent="-381000" lvl="1" marL="914400" rtl="0" algn="l">
              <a:spcBef>
                <a:spcPts val="0"/>
              </a:spcBef>
              <a:spcAft>
                <a:spcPts val="0"/>
              </a:spcAft>
              <a:buSzPts val="2400"/>
              <a:buChar char="○"/>
            </a:pPr>
            <a:r>
              <a:rPr lang="en"/>
              <a:t>Pipe and filter, real-time architecture, message queueing systems.</a:t>
            </a:r>
            <a:endParaRPr/>
          </a:p>
        </p:txBody>
      </p:sp>
      <p:sp>
        <p:nvSpPr>
          <p:cNvPr id="407" name="Google Shape;407;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Interface Considerations</a:t>
            </a:r>
            <a:endParaRPr/>
          </a:p>
        </p:txBody>
      </p:sp>
      <p:sp>
        <p:nvSpPr>
          <p:cNvPr id="413" name="Google Shape;413;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Message (packet) vs Stream:</a:t>
            </a:r>
            <a:endParaRPr/>
          </a:p>
          <a:p>
            <a:pPr indent="-381000" lvl="1" marL="914400" rtl="0" algn="l">
              <a:spcBef>
                <a:spcPts val="0"/>
              </a:spcBef>
              <a:spcAft>
                <a:spcPts val="0"/>
              </a:spcAft>
              <a:buSzPts val="2400"/>
              <a:buChar char="○"/>
            </a:pPr>
            <a:r>
              <a:rPr lang="en"/>
              <a:t>Are items batched and sent as individual messages (packets), or are items processed immediately (sent through an open stream to the element)?</a:t>
            </a:r>
            <a:endParaRPr/>
          </a:p>
          <a:p>
            <a:pPr indent="-419100" lvl="0" marL="457200" rtl="0" algn="l">
              <a:spcBef>
                <a:spcPts val="0"/>
              </a:spcBef>
              <a:spcAft>
                <a:spcPts val="0"/>
              </a:spcAft>
              <a:buSzPts val="3000"/>
              <a:buChar char="●"/>
            </a:pPr>
            <a:r>
              <a:rPr lang="en"/>
              <a:t>Are messages queued by the element?</a:t>
            </a:r>
            <a:endParaRPr/>
          </a:p>
          <a:p>
            <a:pPr indent="-381000" lvl="1" marL="914400" rtl="0" algn="l">
              <a:spcBef>
                <a:spcPts val="0"/>
              </a:spcBef>
              <a:spcAft>
                <a:spcPts val="0"/>
              </a:spcAft>
              <a:buSzPts val="2400"/>
              <a:buChar char="○"/>
            </a:pPr>
            <a:r>
              <a:rPr lang="en"/>
              <a:t>If a job is in-process, are new requests queued or ignored?</a:t>
            </a:r>
            <a:endParaRPr/>
          </a:p>
          <a:p>
            <a:pPr indent="-419100" lvl="0" marL="457200" rtl="0" algn="l">
              <a:spcBef>
                <a:spcPts val="0"/>
              </a:spcBef>
              <a:spcAft>
                <a:spcPts val="0"/>
              </a:spcAft>
              <a:buSzPts val="3000"/>
              <a:buChar char="●"/>
            </a:pPr>
            <a:r>
              <a:rPr lang="en"/>
              <a:t>Is data transferred using lossy or guaranteed delivery?</a:t>
            </a:r>
            <a:endParaRPr/>
          </a:p>
          <a:p>
            <a:pPr indent="-381000" lvl="1" marL="914400" rtl="0" algn="l">
              <a:spcBef>
                <a:spcPts val="0"/>
              </a:spcBef>
              <a:spcAft>
                <a:spcPts val="0"/>
              </a:spcAft>
              <a:buSzPts val="2400"/>
              <a:buChar char="○"/>
            </a:pPr>
            <a:r>
              <a:rPr lang="en"/>
              <a:t>TCP vs UDP</a:t>
            </a:r>
            <a:endParaRPr/>
          </a:p>
          <a:p>
            <a:pPr indent="-381000" lvl="1" marL="914400" rtl="0" algn="l">
              <a:spcBef>
                <a:spcPts val="0"/>
              </a:spcBef>
              <a:spcAft>
                <a:spcPts val="0"/>
              </a:spcAft>
              <a:buSzPts val="2400"/>
              <a:buChar char="○"/>
            </a:pPr>
            <a:r>
              <a:rPr lang="en"/>
              <a:t>UDP allows faster transfer, but lacks error checking.</a:t>
            </a:r>
            <a:endParaRPr/>
          </a:p>
          <a:p>
            <a:pPr indent="-381000" lvl="1" marL="914400" rtl="0" algn="l">
              <a:spcBef>
                <a:spcPts val="0"/>
              </a:spcBef>
              <a:spcAft>
                <a:spcPts val="0"/>
              </a:spcAft>
              <a:buSzPts val="2400"/>
              <a:buChar char="○"/>
            </a:pPr>
            <a:r>
              <a:rPr lang="en"/>
              <a:t>TCP guarantees correct data, but transfers may fail.</a:t>
            </a:r>
            <a:endParaRPr/>
          </a:p>
        </p:txBody>
      </p:sp>
      <p:sp>
        <p:nvSpPr>
          <p:cNvPr id="414" name="Google Shape;414;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(and Next) Class</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Introduce the Functional Viewpoint.</a:t>
            </a:r>
            <a:endParaRPr/>
          </a:p>
          <a:p>
            <a:pPr indent="-381000" lvl="1" marL="914400" rtl="0" algn="l">
              <a:spcBef>
                <a:spcPts val="0"/>
              </a:spcBef>
              <a:spcAft>
                <a:spcPts val="0"/>
              </a:spcAft>
              <a:buSzPts val="2400"/>
              <a:buChar char="○"/>
            </a:pPr>
            <a:r>
              <a:rPr lang="en"/>
              <a:t>How to specify and document.</a:t>
            </a:r>
            <a:endParaRPr/>
          </a:p>
          <a:p>
            <a:pPr indent="-381000" lvl="1" marL="914400" rtl="0" algn="l">
              <a:spcBef>
                <a:spcPts val="0"/>
              </a:spcBef>
              <a:spcAft>
                <a:spcPts val="0"/>
              </a:spcAft>
              <a:buSzPts val="2400"/>
              <a:buChar char="○"/>
            </a:pPr>
            <a:r>
              <a:rPr lang="en"/>
              <a:t>Introduce the building blocks: elements, interfaces, and connectors.</a:t>
            </a:r>
            <a:endParaRPr/>
          </a:p>
          <a:p>
            <a:pPr indent="-381000" lvl="2" marL="1371600" rtl="0" algn="l">
              <a:spcBef>
                <a:spcPts val="0"/>
              </a:spcBef>
              <a:spcAft>
                <a:spcPts val="0"/>
              </a:spcAft>
              <a:buSzPts val="2400"/>
              <a:buChar char="■"/>
            </a:pPr>
            <a:r>
              <a:rPr lang="en"/>
              <a:t>The structures, what they can do, and how they interact.</a:t>
            </a:r>
            <a:endParaRPr/>
          </a:p>
          <a:p>
            <a:pPr indent="-381000" lvl="1" marL="914400" rtl="0" algn="l">
              <a:spcBef>
                <a:spcPts val="0"/>
              </a:spcBef>
              <a:spcAft>
                <a:spcPts val="0"/>
              </a:spcAft>
              <a:buSzPts val="2400"/>
              <a:buChar char="○"/>
            </a:pPr>
            <a:r>
              <a:rPr lang="en"/>
              <a:t>Visualization using UML Context Diagrams </a:t>
            </a:r>
            <a:endParaRPr/>
          </a:p>
          <a:p>
            <a:pPr indent="-381000" lvl="1" marL="914400" rtl="0" algn="l">
              <a:spcBef>
                <a:spcPts val="0"/>
              </a:spcBef>
              <a:spcAft>
                <a:spcPts val="0"/>
              </a:spcAft>
              <a:buSzPts val="2400"/>
              <a:buChar char="○"/>
            </a:pPr>
            <a:r>
              <a:rPr lang="en"/>
              <a:t>Pitfalls of functional architectural design.</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Interface Advantages</a:t>
            </a:r>
            <a:endParaRPr/>
          </a:p>
        </p:txBody>
      </p:sp>
      <p:sp>
        <p:nvSpPr>
          <p:cNvPr id="420" name="Google Shape;420;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Can t</a:t>
            </a:r>
            <a:r>
              <a:rPr lang="en"/>
              <a:t>ransfer packets of data frequently, immediately, reliably, and asynchronously using customizable formats.</a:t>
            </a:r>
            <a:endParaRPr/>
          </a:p>
          <a:p>
            <a:pPr indent="-419100" lvl="0" marL="457200" rtl="0" algn="l">
              <a:spcBef>
                <a:spcPts val="0"/>
              </a:spcBef>
              <a:spcAft>
                <a:spcPts val="0"/>
              </a:spcAft>
              <a:buSzPts val="3000"/>
              <a:buChar char="●"/>
            </a:pPr>
            <a:r>
              <a:rPr b="1" lang="en"/>
              <a:t>Variable timing</a:t>
            </a:r>
            <a:endParaRPr b="1"/>
          </a:p>
          <a:p>
            <a:pPr indent="-381000" lvl="1" marL="914400" rtl="0" algn="l">
              <a:spcBef>
                <a:spcPts val="0"/>
              </a:spcBef>
              <a:spcAft>
                <a:spcPts val="0"/>
              </a:spcAft>
              <a:buSzPts val="2400"/>
              <a:buChar char="○"/>
            </a:pPr>
            <a:r>
              <a:rPr lang="en"/>
              <a:t>Unlike RPCs, sender and receiver can work at their own pace.</a:t>
            </a:r>
            <a:endParaRPr/>
          </a:p>
          <a:p>
            <a:pPr indent="-419100" lvl="0" marL="457200" rtl="0" algn="l">
              <a:spcBef>
                <a:spcPts val="0"/>
              </a:spcBef>
              <a:spcAft>
                <a:spcPts val="0"/>
              </a:spcAft>
              <a:buSzPts val="3000"/>
              <a:buChar char="●"/>
            </a:pPr>
            <a:r>
              <a:rPr b="1" lang="en"/>
              <a:t>Throttling</a:t>
            </a:r>
            <a:endParaRPr b="1"/>
          </a:p>
          <a:p>
            <a:pPr indent="-381000" lvl="1" marL="914400" rtl="0" algn="l">
              <a:spcBef>
                <a:spcPts val="0"/>
              </a:spcBef>
              <a:spcAft>
                <a:spcPts val="0"/>
              </a:spcAft>
              <a:buSzPts val="2400"/>
              <a:buChar char="○"/>
            </a:pPr>
            <a:r>
              <a:rPr lang="en"/>
              <a:t>Because receiver buffers requests, it can control rate at which they are consumed so to avoid overload.</a:t>
            </a:r>
            <a:endParaRPr/>
          </a:p>
          <a:p>
            <a:pPr indent="-419100" lvl="0" marL="457200" rtl="0" algn="l">
              <a:spcBef>
                <a:spcPts val="0"/>
              </a:spcBef>
              <a:spcAft>
                <a:spcPts val="0"/>
              </a:spcAft>
              <a:buSzPts val="3000"/>
              <a:buChar char="●"/>
            </a:pPr>
            <a:r>
              <a:rPr b="1" lang="en"/>
              <a:t>Reliable Communication</a:t>
            </a:r>
            <a:endParaRPr b="1"/>
          </a:p>
          <a:p>
            <a:pPr indent="-381000" lvl="1" marL="914400" rtl="0" algn="l">
              <a:spcBef>
                <a:spcPts val="0"/>
              </a:spcBef>
              <a:spcAft>
                <a:spcPts val="0"/>
              </a:spcAft>
              <a:buSzPts val="2400"/>
              <a:buChar char="○"/>
            </a:pPr>
            <a:r>
              <a:rPr lang="en"/>
              <a:t>“Store and forward” communication ensures delivery.</a:t>
            </a:r>
            <a:endParaRPr/>
          </a:p>
        </p:txBody>
      </p:sp>
      <p:sp>
        <p:nvSpPr>
          <p:cNvPr id="421" name="Google Shape;421;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Interface Advantages</a:t>
            </a:r>
            <a:endParaRPr/>
          </a:p>
        </p:txBody>
      </p:sp>
      <p:sp>
        <p:nvSpPr>
          <p:cNvPr id="427" name="Google Shape;427;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Disconnected Operation:</a:t>
            </a:r>
            <a:r>
              <a:rPr lang="en"/>
              <a:t> </a:t>
            </a:r>
            <a:endParaRPr/>
          </a:p>
          <a:p>
            <a:pPr indent="-381000" lvl="1" marL="914400" rtl="0" algn="l">
              <a:spcBef>
                <a:spcPts val="0"/>
              </a:spcBef>
              <a:spcAft>
                <a:spcPts val="0"/>
              </a:spcAft>
              <a:buSzPts val="2400"/>
              <a:buChar char="○"/>
            </a:pPr>
            <a:r>
              <a:rPr lang="en"/>
              <a:t>Can run client applications disconnected with server and then synchronize when connection is available</a:t>
            </a:r>
            <a:endParaRPr/>
          </a:p>
          <a:p>
            <a:pPr indent="-419100" lvl="0" marL="457200" rtl="0" algn="l">
              <a:spcBef>
                <a:spcPts val="0"/>
              </a:spcBef>
              <a:spcAft>
                <a:spcPts val="0"/>
              </a:spcAft>
              <a:buSzPts val="3000"/>
              <a:buChar char="●"/>
            </a:pPr>
            <a:r>
              <a:rPr b="1" lang="en"/>
              <a:t>Mediation</a:t>
            </a:r>
            <a:r>
              <a:rPr lang="en"/>
              <a:t> </a:t>
            </a:r>
            <a:endParaRPr/>
          </a:p>
          <a:p>
            <a:pPr indent="-381000" lvl="1" marL="914400" rtl="0" algn="l">
              <a:spcBef>
                <a:spcPts val="0"/>
              </a:spcBef>
              <a:spcAft>
                <a:spcPts val="0"/>
              </a:spcAft>
              <a:buSzPts val="2400"/>
              <a:buChar char="○"/>
            </a:pPr>
            <a:r>
              <a:rPr lang="en"/>
              <a:t>Messaging system acts as a mediator between all programs that send and receive messages.  If an application becomes disconnected, it must only reconnect with messaging system, not other apps.</a:t>
            </a:r>
            <a:endParaRPr/>
          </a:p>
          <a:p>
            <a:pPr indent="-419100" lvl="0" marL="457200" rtl="0" algn="l">
              <a:spcBef>
                <a:spcPts val="0"/>
              </a:spcBef>
              <a:spcAft>
                <a:spcPts val="0"/>
              </a:spcAft>
              <a:buSzPts val="3000"/>
              <a:buChar char="●"/>
            </a:pPr>
            <a:r>
              <a:rPr b="1" lang="en"/>
              <a:t>Thread management</a:t>
            </a:r>
            <a:endParaRPr b="1"/>
          </a:p>
          <a:p>
            <a:pPr indent="-381000" lvl="1" marL="914400" rtl="0" algn="l">
              <a:spcBef>
                <a:spcPts val="0"/>
              </a:spcBef>
              <a:spcAft>
                <a:spcPts val="0"/>
              </a:spcAft>
              <a:buSzPts val="2400"/>
              <a:buChar char="○"/>
            </a:pPr>
            <a:r>
              <a:rPr lang="en"/>
              <a:t>Threads do not block waiting for remote server.</a:t>
            </a:r>
            <a:endParaRPr/>
          </a:p>
        </p:txBody>
      </p:sp>
      <p:sp>
        <p:nvSpPr>
          <p:cNvPr id="428" name="Google Shape;428;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Interface Challenges</a:t>
            </a:r>
            <a:endParaRPr/>
          </a:p>
        </p:txBody>
      </p:sp>
      <p:sp>
        <p:nvSpPr>
          <p:cNvPr id="434" name="Google Shape;434;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Complex Programming Model</a:t>
            </a:r>
            <a:endParaRPr b="1"/>
          </a:p>
          <a:p>
            <a:pPr indent="-381000" lvl="1" marL="914400" rtl="0" algn="l">
              <a:spcBef>
                <a:spcPts val="0"/>
              </a:spcBef>
              <a:spcAft>
                <a:spcPts val="0"/>
              </a:spcAft>
              <a:buSzPts val="2400"/>
              <a:buChar char="○"/>
            </a:pPr>
            <a:r>
              <a:rPr lang="en"/>
              <a:t>Messaging requires developers work with an event-driven programming model; applications must have callbacks for events from remote applications</a:t>
            </a:r>
            <a:endParaRPr/>
          </a:p>
          <a:p>
            <a:pPr indent="-419100" lvl="0" marL="457200" rtl="0" algn="l">
              <a:spcBef>
                <a:spcPts val="0"/>
              </a:spcBef>
              <a:spcAft>
                <a:spcPts val="0"/>
              </a:spcAft>
              <a:buSzPts val="3000"/>
              <a:buChar char="●"/>
            </a:pPr>
            <a:r>
              <a:rPr b="1" lang="en"/>
              <a:t>Sequence Issues</a:t>
            </a:r>
            <a:endParaRPr b="1"/>
          </a:p>
          <a:p>
            <a:pPr indent="-381000" lvl="1" marL="914400" rtl="0" algn="l">
              <a:spcBef>
                <a:spcPts val="0"/>
              </a:spcBef>
              <a:spcAft>
                <a:spcPts val="0"/>
              </a:spcAft>
              <a:buSzPts val="2400"/>
              <a:buChar char="○"/>
            </a:pPr>
            <a:r>
              <a:rPr lang="en"/>
              <a:t>Message channels guarantee delivery, but not when message will be delivered. This can lead to messages being delivered out of sequence</a:t>
            </a:r>
            <a:endParaRPr/>
          </a:p>
          <a:p>
            <a:pPr indent="-419100" lvl="0" marL="457200" rtl="0" algn="l">
              <a:spcBef>
                <a:spcPts val="0"/>
              </a:spcBef>
              <a:spcAft>
                <a:spcPts val="0"/>
              </a:spcAft>
              <a:buSzPts val="3000"/>
              <a:buChar char="●"/>
            </a:pPr>
            <a:r>
              <a:rPr b="1" lang="en"/>
              <a:t>Synchronous scenarios </a:t>
            </a:r>
            <a:endParaRPr b="1"/>
          </a:p>
          <a:p>
            <a:pPr indent="-381000" lvl="1" marL="914400" rtl="0" algn="l">
              <a:spcBef>
                <a:spcPts val="0"/>
              </a:spcBef>
              <a:spcAft>
                <a:spcPts val="0"/>
              </a:spcAft>
              <a:buSzPts val="2400"/>
              <a:buChar char="○"/>
            </a:pPr>
            <a:r>
              <a:rPr lang="en"/>
              <a:t>Many times we want application to behave synchronously. Data interfaces tend to be asynchronous.</a:t>
            </a:r>
            <a:endParaRPr/>
          </a:p>
        </p:txBody>
      </p:sp>
      <p:sp>
        <p:nvSpPr>
          <p:cNvPr id="435" name="Google Shape;435;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Interface Challenges</a:t>
            </a:r>
            <a:endParaRPr/>
          </a:p>
        </p:txBody>
      </p:sp>
      <p:sp>
        <p:nvSpPr>
          <p:cNvPr id="441" name="Google Shape;441;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Performance</a:t>
            </a:r>
            <a:endParaRPr b="1"/>
          </a:p>
          <a:p>
            <a:pPr indent="-381000" lvl="1" marL="914400" rtl="0" algn="l">
              <a:spcBef>
                <a:spcPts val="0"/>
              </a:spcBef>
              <a:spcAft>
                <a:spcPts val="0"/>
              </a:spcAft>
              <a:buSzPts val="2400"/>
              <a:buChar char="○"/>
            </a:pPr>
            <a:r>
              <a:rPr lang="en"/>
              <a:t>Messaging systems add overhead to communications for each message.  </a:t>
            </a:r>
            <a:endParaRPr/>
          </a:p>
          <a:p>
            <a:pPr indent="-381000" lvl="1" marL="914400" rtl="0" algn="l">
              <a:spcBef>
                <a:spcPts val="0"/>
              </a:spcBef>
              <a:spcAft>
                <a:spcPts val="0"/>
              </a:spcAft>
              <a:buSzPts val="2400"/>
              <a:buChar char="○"/>
            </a:pPr>
            <a:r>
              <a:rPr lang="en"/>
              <a:t>Structuring messages correctly is important to performance.</a:t>
            </a:r>
            <a:endParaRPr/>
          </a:p>
          <a:p>
            <a:pPr indent="-419100" lvl="0" marL="457200" rtl="0" algn="l">
              <a:spcBef>
                <a:spcPts val="0"/>
              </a:spcBef>
              <a:spcAft>
                <a:spcPts val="0"/>
              </a:spcAft>
              <a:buSzPts val="3000"/>
              <a:buChar char="●"/>
            </a:pPr>
            <a:r>
              <a:rPr b="1" lang="en"/>
              <a:t>Vendor Lock-in</a:t>
            </a:r>
            <a:endParaRPr b="1"/>
          </a:p>
          <a:p>
            <a:pPr indent="-381000" lvl="1" marL="914400" rtl="0" algn="l">
              <a:spcBef>
                <a:spcPts val="0"/>
              </a:spcBef>
              <a:spcAft>
                <a:spcPts val="0"/>
              </a:spcAft>
              <a:buSzPts val="2400"/>
              <a:buChar char="○"/>
            </a:pPr>
            <a:r>
              <a:rPr lang="en"/>
              <a:t>Many messaging systems rely on proprietary protocols.  </a:t>
            </a:r>
            <a:endParaRPr/>
          </a:p>
          <a:p>
            <a:pPr indent="-381000" lvl="1" marL="914400" rtl="0" algn="l">
              <a:spcBef>
                <a:spcPts val="0"/>
              </a:spcBef>
              <a:spcAft>
                <a:spcPts val="0"/>
              </a:spcAft>
              <a:buSzPts val="2400"/>
              <a:buChar char="○"/>
            </a:pPr>
            <a:r>
              <a:rPr lang="en"/>
              <a:t>Even specifications such as JMS do not control the physical implementation of the solution, so different messaging systems may not connect to one another, leading to yet another integration problem.</a:t>
            </a:r>
            <a:endParaRPr/>
          </a:p>
        </p:txBody>
      </p:sp>
      <p:sp>
        <p:nvSpPr>
          <p:cNvPr id="442" name="Google Shape;442;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Connectors</a:t>
            </a:r>
            <a:endParaRPr/>
          </a:p>
        </p:txBody>
      </p:sp>
      <p:sp>
        <p:nvSpPr>
          <p:cNvPr id="448" name="Google Shape;448;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Elements must communicate in order to achieve system goals.</a:t>
            </a:r>
            <a:endParaRPr/>
          </a:p>
          <a:p>
            <a:pPr indent="-419100" lvl="0" marL="457200" rtl="0" algn="l">
              <a:spcBef>
                <a:spcPts val="0"/>
              </a:spcBef>
              <a:spcAft>
                <a:spcPts val="0"/>
              </a:spcAft>
              <a:buSzPts val="3000"/>
              <a:buChar char="●"/>
            </a:pPr>
            <a:r>
              <a:rPr lang="en"/>
              <a:t>Connectors link elements and the interfaces of elements they depend on.</a:t>
            </a:r>
            <a:endParaRPr/>
          </a:p>
          <a:p>
            <a:pPr indent="-381000" lvl="1" marL="914400" rtl="0" algn="l">
              <a:spcBef>
                <a:spcPts val="0"/>
              </a:spcBef>
              <a:spcAft>
                <a:spcPts val="0"/>
              </a:spcAft>
              <a:buSzPts val="2400"/>
              <a:buChar char="○"/>
            </a:pPr>
            <a:r>
              <a:rPr lang="en"/>
              <a:t>How we implement a data or procedure-based interface (RPC, messaging, file transfer, etc) </a:t>
            </a:r>
            <a:endParaRPr/>
          </a:p>
          <a:p>
            <a:pPr indent="-419100" lvl="0" marL="457200" rtl="0" algn="l">
              <a:spcBef>
                <a:spcPts val="0"/>
              </a:spcBef>
              <a:spcAft>
                <a:spcPts val="0"/>
              </a:spcAft>
              <a:buSzPts val="3000"/>
              <a:buChar char="●"/>
            </a:pPr>
            <a:r>
              <a:rPr lang="en"/>
              <a:t>Must consider:</a:t>
            </a:r>
            <a:endParaRPr/>
          </a:p>
          <a:p>
            <a:pPr indent="-381000" lvl="1" marL="914400" rtl="0" algn="l">
              <a:spcBef>
                <a:spcPts val="0"/>
              </a:spcBef>
              <a:spcAft>
                <a:spcPts val="0"/>
              </a:spcAft>
              <a:buSzPts val="2400"/>
              <a:buChar char="○"/>
            </a:pPr>
            <a:r>
              <a:rPr lang="en"/>
              <a:t>Synchronous or asynchronous communication</a:t>
            </a:r>
            <a:endParaRPr/>
          </a:p>
          <a:p>
            <a:pPr indent="-381000" lvl="1" marL="914400" rtl="0" algn="l">
              <a:spcBef>
                <a:spcPts val="0"/>
              </a:spcBef>
              <a:spcAft>
                <a:spcPts val="0"/>
              </a:spcAft>
              <a:buSzPts val="2400"/>
              <a:buChar char="○"/>
            </a:pPr>
            <a:r>
              <a:rPr lang="en"/>
              <a:t>Resiliency of the connector</a:t>
            </a:r>
            <a:endParaRPr/>
          </a:p>
          <a:p>
            <a:pPr indent="-381000" lvl="1" marL="914400" rtl="0" algn="l">
              <a:spcBef>
                <a:spcPts val="0"/>
              </a:spcBef>
              <a:spcAft>
                <a:spcPts val="0"/>
              </a:spcAft>
              <a:buSzPts val="2400"/>
              <a:buChar char="○"/>
            </a:pPr>
            <a:r>
              <a:rPr lang="en"/>
              <a:t>Concurrent users</a:t>
            </a:r>
            <a:endParaRPr/>
          </a:p>
          <a:p>
            <a:pPr indent="-381000" lvl="1" marL="914400" rtl="0" algn="l">
              <a:spcBef>
                <a:spcPts val="0"/>
              </a:spcBef>
              <a:spcAft>
                <a:spcPts val="0"/>
              </a:spcAft>
              <a:buSzPts val="2400"/>
              <a:buChar char="○"/>
            </a:pPr>
            <a:r>
              <a:rPr lang="en"/>
              <a:t>Acceptable latency of connections</a:t>
            </a:r>
            <a:endParaRPr/>
          </a:p>
        </p:txBody>
      </p:sp>
      <p:sp>
        <p:nvSpPr>
          <p:cNvPr id="449" name="Google Shape;449;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Connectors on One Machine</a:t>
            </a:r>
            <a:endParaRPr/>
          </a:p>
        </p:txBody>
      </p:sp>
      <p:sp>
        <p:nvSpPr>
          <p:cNvPr id="455" name="Google Shape;455;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Tend to be simple</a:t>
            </a:r>
            <a:endParaRPr/>
          </a:p>
          <a:p>
            <a:pPr indent="-381000" lvl="1" marL="914400" rtl="0" algn="l">
              <a:spcBef>
                <a:spcPts val="0"/>
              </a:spcBef>
              <a:spcAft>
                <a:spcPts val="0"/>
              </a:spcAft>
              <a:buSzPts val="2400"/>
              <a:buChar char="○"/>
            </a:pPr>
            <a:r>
              <a:rPr lang="en"/>
              <a:t>Procedure call</a:t>
            </a:r>
            <a:endParaRPr/>
          </a:p>
          <a:p>
            <a:pPr indent="-381000" lvl="1" marL="914400" rtl="0" algn="l">
              <a:spcBef>
                <a:spcPts val="0"/>
              </a:spcBef>
              <a:spcAft>
                <a:spcPts val="0"/>
              </a:spcAft>
              <a:buSzPts val="2400"/>
              <a:buChar char="○"/>
            </a:pPr>
            <a:r>
              <a:rPr lang="en"/>
              <a:t>Data interfaces:</a:t>
            </a:r>
            <a:endParaRPr/>
          </a:p>
          <a:p>
            <a:pPr indent="-381000" lvl="2" marL="1371600" rtl="0" algn="l">
              <a:spcBef>
                <a:spcPts val="0"/>
              </a:spcBef>
              <a:spcAft>
                <a:spcPts val="0"/>
              </a:spcAft>
              <a:buSzPts val="2400"/>
              <a:buChar char="■"/>
            </a:pPr>
            <a:r>
              <a:rPr lang="en"/>
              <a:t>Message queueing through a mutex-protected queue object.</a:t>
            </a:r>
            <a:endParaRPr/>
          </a:p>
          <a:p>
            <a:pPr indent="-381000" lvl="2" marL="1371600" rtl="0" algn="l">
              <a:spcBef>
                <a:spcPts val="0"/>
              </a:spcBef>
              <a:spcAft>
                <a:spcPts val="0"/>
              </a:spcAft>
              <a:buSzPts val="2400"/>
              <a:buChar char="■"/>
            </a:pPr>
            <a:r>
              <a:rPr lang="en"/>
              <a:t>“Last update” through mutex-protected shared memory.</a:t>
            </a:r>
            <a:endParaRPr/>
          </a:p>
          <a:p>
            <a:pPr indent="-381000" lvl="1" marL="914400" rtl="0" algn="l">
              <a:spcBef>
                <a:spcPts val="0"/>
              </a:spcBef>
              <a:spcAft>
                <a:spcPts val="0"/>
              </a:spcAft>
              <a:buSzPts val="2400"/>
              <a:buChar char="○"/>
            </a:pPr>
            <a:r>
              <a:rPr lang="en"/>
              <a:t>What about when we move to multiple machines?</a:t>
            </a:r>
            <a:endParaRPr/>
          </a:p>
        </p:txBody>
      </p:sp>
      <p:sp>
        <p:nvSpPr>
          <p:cNvPr id="456" name="Google Shape;456;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Moving to Remote Access</a:t>
            </a:r>
            <a:endParaRPr/>
          </a:p>
        </p:txBody>
      </p:sp>
      <p:sp>
        <p:nvSpPr>
          <p:cNvPr id="462" name="Google Shape;462;p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3" name="Google Shape;463;p64"/>
          <p:cNvPicPr preferRelativeResize="0"/>
          <p:nvPr/>
        </p:nvPicPr>
        <p:blipFill>
          <a:blip r:embed="rId3">
            <a:alphaModFix/>
          </a:blip>
          <a:stretch>
            <a:fillRect/>
          </a:stretch>
        </p:blipFill>
        <p:spPr>
          <a:xfrm>
            <a:off x="446000" y="1647963"/>
            <a:ext cx="8251993" cy="493385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Request Brokers</a:t>
            </a:r>
            <a:endParaRPr/>
          </a:p>
        </p:txBody>
      </p:sp>
      <p:sp>
        <p:nvSpPr>
          <p:cNvPr id="469" name="Google Shape;469;p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Middleware that allows program calls to be made from one computer to </a:t>
            </a:r>
            <a:r>
              <a:rPr lang="en"/>
              <a:t>another.</a:t>
            </a:r>
            <a:endParaRPr/>
          </a:p>
          <a:p>
            <a:pPr indent="-381000" lvl="1" marL="914400" rtl="0" algn="l">
              <a:spcBef>
                <a:spcPts val="0"/>
              </a:spcBef>
              <a:spcAft>
                <a:spcPts val="0"/>
              </a:spcAft>
              <a:buSzPts val="2400"/>
              <a:buChar char="○"/>
            </a:pPr>
            <a:r>
              <a:rPr lang="en"/>
              <a:t>Allows objects from one process to be used in another process as though they were part of the same process.</a:t>
            </a:r>
            <a:endParaRPr/>
          </a:p>
          <a:p>
            <a:pPr indent="-419100" lvl="0" marL="457200" rtl="0" algn="l">
              <a:spcBef>
                <a:spcPts val="0"/>
              </a:spcBef>
              <a:spcAft>
                <a:spcPts val="0"/>
              </a:spcAft>
              <a:buSzPts val="3000"/>
              <a:buChar char="●"/>
            </a:pPr>
            <a:r>
              <a:rPr lang="en"/>
              <a:t>Transform in-process data structures into a byte sequence, and transmit it over a network to another process (serialization).</a:t>
            </a:r>
            <a:endParaRPr/>
          </a:p>
        </p:txBody>
      </p:sp>
      <p:sp>
        <p:nvSpPr>
          <p:cNvPr id="470" name="Google Shape;470;p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Request Brokers</a:t>
            </a:r>
            <a:endParaRPr/>
          </a:p>
        </p:txBody>
      </p:sp>
      <p:sp>
        <p:nvSpPr>
          <p:cNvPr id="476" name="Google Shape;476;p6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Client creates a stub object and</a:t>
            </a:r>
            <a:br>
              <a:rPr lang="en"/>
            </a:br>
            <a:r>
              <a:rPr lang="en"/>
              <a:t>c</a:t>
            </a:r>
            <a:r>
              <a:rPr lang="en"/>
              <a:t>all a method.</a:t>
            </a:r>
            <a:endParaRPr/>
          </a:p>
          <a:p>
            <a:pPr indent="-419100" lvl="0" marL="457200" rtl="0" algn="l">
              <a:spcBef>
                <a:spcPts val="0"/>
              </a:spcBef>
              <a:spcAft>
                <a:spcPts val="0"/>
              </a:spcAft>
              <a:buSzPts val="3000"/>
              <a:buChar char="●"/>
            </a:pPr>
            <a:r>
              <a:rPr lang="en"/>
              <a:t>Client-side ORB</a:t>
            </a:r>
            <a:br>
              <a:rPr lang="en"/>
            </a:br>
            <a:r>
              <a:rPr lang="en"/>
              <a:t>serializes data</a:t>
            </a:r>
            <a:br>
              <a:rPr lang="en"/>
            </a:br>
            <a:r>
              <a:rPr lang="en"/>
              <a:t>a</a:t>
            </a:r>
            <a:r>
              <a:rPr lang="en"/>
              <a:t>nd transfers to </a:t>
            </a:r>
            <a:br>
              <a:rPr lang="en"/>
            </a:br>
            <a:r>
              <a:rPr lang="en"/>
              <a:t>s</a:t>
            </a:r>
            <a:r>
              <a:rPr lang="en"/>
              <a:t>erver-side ORB.</a:t>
            </a:r>
            <a:endParaRPr/>
          </a:p>
          <a:p>
            <a:pPr indent="-419100" lvl="0" marL="457200" rtl="0" algn="l">
              <a:spcBef>
                <a:spcPts val="0"/>
              </a:spcBef>
              <a:spcAft>
                <a:spcPts val="0"/>
              </a:spcAft>
              <a:buSzPts val="3000"/>
              <a:buChar char="●"/>
            </a:pPr>
            <a:r>
              <a:rPr lang="en"/>
              <a:t>Server-side ORB executes operation and returns result.</a:t>
            </a:r>
            <a:endParaRPr/>
          </a:p>
        </p:txBody>
      </p:sp>
      <p:sp>
        <p:nvSpPr>
          <p:cNvPr id="477" name="Google Shape;477;p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66"/>
          <p:cNvPicPr preferRelativeResize="0"/>
          <p:nvPr/>
        </p:nvPicPr>
        <p:blipFill>
          <a:blip r:embed="rId3">
            <a:alphaModFix/>
          </a:blip>
          <a:stretch>
            <a:fillRect/>
          </a:stretch>
        </p:blipFill>
        <p:spPr>
          <a:xfrm>
            <a:off x="4105263" y="1742225"/>
            <a:ext cx="4581525" cy="2438400"/>
          </a:xfrm>
          <a:prstGeom prst="rect">
            <a:avLst/>
          </a:prstGeom>
          <a:noFill/>
          <a:ln>
            <a:noFill/>
          </a:ln>
        </p:spPr>
      </p:pic>
      <p:sp>
        <p:nvSpPr>
          <p:cNvPr id="479" name="Google Shape;479;p66"/>
          <p:cNvSpPr txBox="1"/>
          <p:nvPr/>
        </p:nvSpPr>
        <p:spPr>
          <a:xfrm>
            <a:off x="4653801" y="4234300"/>
            <a:ext cx="3903000" cy="1428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Same semantics whether or not client and server are on same computer.</a:t>
            </a:r>
            <a:endParaRPr sz="3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Message-Oriented Middleware</a:t>
            </a:r>
            <a:endParaRPr/>
          </a:p>
        </p:txBody>
      </p:sp>
      <p:sp>
        <p:nvSpPr>
          <p:cNvPr id="485" name="Google Shape;485;p67"/>
          <p:cNvSpPr txBox="1"/>
          <p:nvPr>
            <p:ph idx="1" type="body"/>
          </p:nvPr>
        </p:nvSpPr>
        <p:spPr>
          <a:xfrm>
            <a:off x="457200" y="3545900"/>
            <a:ext cx="8229600" cy="3021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One-way message is queued and later processed (asynchronous)</a:t>
            </a:r>
            <a:endParaRPr/>
          </a:p>
          <a:p>
            <a:pPr indent="-381000" lvl="1" marL="914400" rtl="0" algn="l">
              <a:spcBef>
                <a:spcPts val="0"/>
              </a:spcBef>
              <a:spcAft>
                <a:spcPts val="0"/>
              </a:spcAft>
              <a:buSzPts val="2400"/>
              <a:buChar char="○"/>
            </a:pPr>
            <a:r>
              <a:rPr lang="en"/>
              <a:t>Decouples sender and receiver</a:t>
            </a:r>
            <a:endParaRPr/>
          </a:p>
          <a:p>
            <a:pPr indent="-381000" lvl="1" marL="914400" rtl="0" algn="l">
              <a:spcBef>
                <a:spcPts val="0"/>
              </a:spcBef>
              <a:spcAft>
                <a:spcPts val="0"/>
              </a:spcAft>
              <a:buSzPts val="2400"/>
              <a:buChar char="○"/>
            </a:pPr>
            <a:r>
              <a:rPr lang="en"/>
              <a:t>Message queues ensure that messages are not lost</a:t>
            </a:r>
            <a:endParaRPr/>
          </a:p>
          <a:p>
            <a:pPr indent="-419100" lvl="0" marL="457200" rtl="0" algn="l">
              <a:spcBef>
                <a:spcPts val="0"/>
              </a:spcBef>
              <a:spcAft>
                <a:spcPts val="0"/>
              </a:spcAft>
              <a:buSzPts val="3000"/>
              <a:buChar char="●"/>
            </a:pPr>
            <a:r>
              <a:rPr lang="en"/>
              <a:t>Message relate to transaction to be executed</a:t>
            </a:r>
            <a:endParaRPr/>
          </a:p>
          <a:p>
            <a:pPr indent="-381000" lvl="1" marL="914400" rtl="0" algn="l">
              <a:spcBef>
                <a:spcPts val="0"/>
              </a:spcBef>
              <a:spcAft>
                <a:spcPts val="0"/>
              </a:spcAft>
              <a:buSzPts val="2400"/>
              <a:buChar char="○"/>
            </a:pPr>
            <a:r>
              <a:rPr lang="en"/>
              <a:t>Example: SMTP (e-mail)</a:t>
            </a:r>
            <a:endParaRPr/>
          </a:p>
        </p:txBody>
      </p:sp>
      <p:sp>
        <p:nvSpPr>
          <p:cNvPr id="486" name="Google Shape;486;p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7" name="Google Shape;487;p67"/>
          <p:cNvPicPr preferRelativeResize="0"/>
          <p:nvPr/>
        </p:nvPicPr>
        <p:blipFill>
          <a:blip r:embed="rId3">
            <a:alphaModFix/>
          </a:blip>
          <a:stretch>
            <a:fillRect/>
          </a:stretch>
        </p:blipFill>
        <p:spPr>
          <a:xfrm>
            <a:off x="2193152" y="1596052"/>
            <a:ext cx="4757676" cy="215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Functional Capabilities</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Define what the system is - and is not - required to do.</a:t>
            </a:r>
            <a:endParaRPr/>
          </a:p>
          <a:p>
            <a:pPr indent="-419100" lvl="0" marL="457200" marR="0" rtl="0" algn="l">
              <a:lnSpc>
                <a:spcPct val="100000"/>
              </a:lnSpc>
              <a:spcBef>
                <a:spcPts val="0"/>
              </a:spcBef>
              <a:spcAft>
                <a:spcPts val="0"/>
              </a:spcAft>
              <a:buClr>
                <a:schemeClr val="dk1"/>
              </a:buClr>
              <a:buSzPts val="3000"/>
              <a:buFont typeface="Arial"/>
              <a:buChar char="●"/>
            </a:pPr>
            <a:r>
              <a:rPr lang="en"/>
              <a:t>Some projects have a agreed set of requirements.</a:t>
            </a:r>
            <a:endParaRPr/>
          </a:p>
          <a:p>
            <a:pPr indent="-419100" lvl="1" marL="914400" marR="0" rtl="0" algn="l">
              <a:lnSpc>
                <a:spcPct val="100000"/>
              </a:lnSpc>
              <a:spcBef>
                <a:spcPts val="0"/>
              </a:spcBef>
              <a:spcAft>
                <a:spcPts val="0"/>
              </a:spcAft>
              <a:buClr>
                <a:schemeClr val="dk1"/>
              </a:buClr>
              <a:buSzPts val="3000"/>
              <a:buFont typeface="Arial"/>
              <a:buChar char="○"/>
            </a:pPr>
            <a:r>
              <a:rPr lang="en"/>
              <a:t>Functional View can focus on showing how the elements provide functionality.</a:t>
            </a:r>
            <a:endParaRPr/>
          </a:p>
          <a:p>
            <a:pPr indent="-419100" lvl="0" marL="457200" marR="0" rtl="0" algn="l">
              <a:lnSpc>
                <a:spcPct val="100000"/>
              </a:lnSpc>
              <a:spcBef>
                <a:spcPts val="0"/>
              </a:spcBef>
              <a:spcAft>
                <a:spcPts val="0"/>
              </a:spcAft>
              <a:buClr>
                <a:schemeClr val="dk1"/>
              </a:buClr>
              <a:buSzPts val="3000"/>
              <a:buFont typeface="Arial"/>
              <a:buChar char="●"/>
            </a:pPr>
            <a:r>
              <a:rPr lang="en"/>
              <a:t>Some projects will require a clear statement of system capabilities.</a:t>
            </a:r>
            <a:endParaRPr/>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Subtle Than It Looks...</a:t>
            </a:r>
            <a:endParaRPr/>
          </a:p>
        </p:txBody>
      </p:sp>
      <p:sp>
        <p:nvSpPr>
          <p:cNvPr id="493" name="Google Shape;493;p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Possible to implement message-oriented middleware through remote procedure calls, and vice-versa.</a:t>
            </a:r>
            <a:endParaRPr/>
          </a:p>
          <a:p>
            <a:pPr indent="-419100" lvl="0" marL="457200" rtl="0" algn="l">
              <a:spcBef>
                <a:spcPts val="0"/>
              </a:spcBef>
              <a:spcAft>
                <a:spcPts val="0"/>
              </a:spcAft>
              <a:buSzPts val="3000"/>
              <a:buChar char="●"/>
            </a:pPr>
            <a:r>
              <a:rPr lang="en"/>
              <a:t>Possible to implement asynchronous communication over RPCs.</a:t>
            </a:r>
            <a:endParaRPr/>
          </a:p>
          <a:p>
            <a:pPr indent="-381000" lvl="1" marL="914400" rtl="0" algn="l">
              <a:spcBef>
                <a:spcPts val="0"/>
              </a:spcBef>
              <a:spcAft>
                <a:spcPts val="0"/>
              </a:spcAft>
              <a:buSzPts val="2400"/>
              <a:buChar char="○"/>
            </a:pPr>
            <a:r>
              <a:rPr lang="en"/>
              <a:t>Pass in a “callback interface”</a:t>
            </a:r>
            <a:endParaRPr/>
          </a:p>
          <a:p>
            <a:pPr indent="-381000" lvl="1" marL="914400" rtl="0" algn="l">
              <a:spcBef>
                <a:spcPts val="0"/>
              </a:spcBef>
              <a:spcAft>
                <a:spcPts val="0"/>
              </a:spcAft>
              <a:buSzPts val="2400"/>
              <a:buChar char="○"/>
            </a:pPr>
            <a:r>
              <a:rPr lang="en"/>
              <a:t>Once task is completed, result is returned to the client through callback. </a:t>
            </a:r>
            <a:endParaRPr/>
          </a:p>
        </p:txBody>
      </p:sp>
      <p:sp>
        <p:nvSpPr>
          <p:cNvPr id="494" name="Google Shape;494;p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and Distribution</a:t>
            </a:r>
            <a:endParaRPr/>
          </a:p>
        </p:txBody>
      </p:sp>
      <p:sp>
        <p:nvSpPr>
          <p:cNvPr id="500" name="Google Shape;500;p69"/>
          <p:cNvSpPr txBox="1"/>
          <p:nvPr>
            <p:ph idx="1" type="body"/>
          </p:nvPr>
        </p:nvSpPr>
        <p:spPr>
          <a:xfrm>
            <a:off x="457200" y="1600200"/>
            <a:ext cx="8229600" cy="17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For distributed interfaces, should synchronous or asynchronous interaction be preferred?</a:t>
            </a:r>
            <a:endParaRPr b="1"/>
          </a:p>
          <a:p>
            <a:pPr indent="0" lvl="0" marL="0" rtl="0" algn="l">
              <a:spcBef>
                <a:spcPts val="600"/>
              </a:spcBef>
              <a:spcAft>
                <a:spcPts val="0"/>
              </a:spcAft>
              <a:buNone/>
            </a:pPr>
            <a:r>
              <a:t/>
            </a:r>
            <a:endParaRPr b="1"/>
          </a:p>
        </p:txBody>
      </p:sp>
      <p:sp>
        <p:nvSpPr>
          <p:cNvPr id="501" name="Google Shape;501;p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69"/>
          <p:cNvSpPr txBox="1"/>
          <p:nvPr/>
        </p:nvSpPr>
        <p:spPr>
          <a:xfrm>
            <a:off x="493575" y="3493950"/>
            <a:ext cx="8193300" cy="2922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Often asynchronous:</a:t>
            </a:r>
            <a:endParaRPr sz="3000"/>
          </a:p>
          <a:p>
            <a:pPr indent="-419100" lvl="1" marL="914400" rtl="0" algn="l">
              <a:spcBef>
                <a:spcPts val="0"/>
              </a:spcBef>
              <a:spcAft>
                <a:spcPts val="0"/>
              </a:spcAft>
              <a:buSzPts val="3000"/>
              <a:buChar char="○"/>
            </a:pPr>
            <a:r>
              <a:rPr lang="en" sz="3000"/>
              <a:t>Higher availability, higher throughput, higher performance</a:t>
            </a:r>
            <a:endParaRPr sz="3000"/>
          </a:p>
          <a:p>
            <a:pPr indent="-419100" lvl="1" marL="914400" rtl="0" algn="l">
              <a:spcBef>
                <a:spcPts val="0"/>
              </a:spcBef>
              <a:spcAft>
                <a:spcPts val="0"/>
              </a:spcAft>
              <a:buSzPts val="3000"/>
              <a:buChar char="○"/>
            </a:pPr>
            <a:r>
              <a:rPr lang="en" sz="3000"/>
              <a:t>Implement through messaging, RPCs with “callbacks”</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Interfaces and Distribution</a:t>
            </a:r>
            <a:endParaRPr/>
          </a:p>
        </p:txBody>
      </p:sp>
      <p:sp>
        <p:nvSpPr>
          <p:cNvPr id="508" name="Google Shape;508;p70"/>
          <p:cNvSpPr txBox="1"/>
          <p:nvPr>
            <p:ph idx="1" type="body"/>
          </p:nvPr>
        </p:nvSpPr>
        <p:spPr>
          <a:xfrm>
            <a:off x="457200" y="1600200"/>
            <a:ext cx="8229600" cy="17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When communicating with a remote component or service, the chance of failure goes up dramatically. Why? How can we address it?</a:t>
            </a:r>
            <a:endParaRPr b="1"/>
          </a:p>
          <a:p>
            <a:pPr indent="0" lvl="0" marL="0" rtl="0" algn="l">
              <a:spcBef>
                <a:spcPts val="600"/>
              </a:spcBef>
              <a:spcAft>
                <a:spcPts val="0"/>
              </a:spcAft>
              <a:buNone/>
            </a:pPr>
            <a:r>
              <a:t/>
            </a:r>
            <a:endParaRPr b="1"/>
          </a:p>
        </p:txBody>
      </p:sp>
      <p:sp>
        <p:nvSpPr>
          <p:cNvPr id="509" name="Google Shape;509;p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70"/>
          <p:cNvSpPr txBox="1"/>
          <p:nvPr/>
        </p:nvSpPr>
        <p:spPr>
          <a:xfrm>
            <a:off x="493575" y="3805675"/>
            <a:ext cx="8193300" cy="26106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000000"/>
              </a:buClr>
              <a:buSzPts val="3000"/>
              <a:buFont typeface="Arial"/>
              <a:buChar char="●"/>
            </a:pPr>
            <a:r>
              <a:rPr lang="en" sz="3000"/>
              <a:t>Idempotence (resend messages)</a:t>
            </a:r>
            <a:endParaRPr sz="3000"/>
          </a:p>
          <a:p>
            <a:pPr indent="-419100" lvl="0" marL="457200" marR="0" rtl="0" algn="l">
              <a:lnSpc>
                <a:spcPct val="100000"/>
              </a:lnSpc>
              <a:spcBef>
                <a:spcPts val="0"/>
              </a:spcBef>
              <a:spcAft>
                <a:spcPts val="0"/>
              </a:spcAft>
              <a:buSzPts val="3000"/>
              <a:buChar char="●"/>
            </a:pPr>
            <a:r>
              <a:rPr lang="en" sz="3000"/>
              <a:t>Statelessness (ensure we do not corrupt state when something goes wrong)</a:t>
            </a:r>
            <a:endParaRPr sz="3000"/>
          </a:p>
          <a:p>
            <a:pPr indent="-419100" lvl="0" marL="457200" marR="0" rtl="0" algn="l">
              <a:lnSpc>
                <a:spcPct val="100000"/>
              </a:lnSpc>
              <a:spcBef>
                <a:spcPts val="0"/>
              </a:spcBef>
              <a:spcAft>
                <a:spcPts val="0"/>
              </a:spcAft>
              <a:buSzPts val="3000"/>
              <a:buChar char="●"/>
            </a:pPr>
            <a:r>
              <a:rPr lang="en" sz="3000"/>
              <a:t>Component and service isolation</a:t>
            </a:r>
            <a:endParaRPr sz="3000"/>
          </a:p>
          <a:p>
            <a:pPr indent="-381000" lvl="1" marL="914400" marR="0" rtl="0" algn="l">
              <a:lnSpc>
                <a:spcPct val="100000"/>
              </a:lnSpc>
              <a:spcBef>
                <a:spcPts val="0"/>
              </a:spcBef>
              <a:spcAft>
                <a:spcPts val="0"/>
              </a:spcAft>
              <a:buSzPts val="2400"/>
              <a:buChar char="○"/>
            </a:pPr>
            <a:r>
              <a:rPr lang="en" sz="2400"/>
              <a:t>Can service continue if something happens?</a:t>
            </a:r>
            <a:endParaRPr sz="2400"/>
          </a:p>
          <a:p>
            <a:pPr indent="-381000" lvl="1" marL="914400" marR="0" rtl="0" algn="l">
              <a:lnSpc>
                <a:spcPct val="100000"/>
              </a:lnSpc>
              <a:spcBef>
                <a:spcPts val="0"/>
              </a:spcBef>
              <a:spcAft>
                <a:spcPts val="0"/>
              </a:spcAft>
              <a:buSzPts val="2400"/>
              <a:buChar char="○"/>
            </a:pPr>
            <a:r>
              <a:rPr lang="en" sz="2400"/>
              <a:t>Cache data, preload data, defer processing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1"/>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Functional View Pitfalls</a:t>
            </a:r>
            <a:endParaRPr b="1" sz="4800">
              <a:solidFill>
                <a:srgbClr val="FFFFFF"/>
              </a:solidFill>
            </a:endParaRPr>
          </a:p>
        </p:txBody>
      </p:sp>
      <p:sp>
        <p:nvSpPr>
          <p:cNvPr id="516" name="Google Shape;516;p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7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Refining the Functional View</a:t>
            </a:r>
            <a:endParaRPr/>
          </a:p>
        </p:txBody>
      </p:sp>
      <p:sp>
        <p:nvSpPr>
          <p:cNvPr id="522" name="Google Shape;522;p7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Check the functional traceability.</a:t>
            </a:r>
            <a:endParaRPr/>
          </a:p>
          <a:p>
            <a:pPr indent="-381000" lvl="1" marL="914400" rtl="0" algn="l">
              <a:spcBef>
                <a:spcPts val="0"/>
              </a:spcBef>
              <a:spcAft>
                <a:spcPts val="0"/>
              </a:spcAft>
              <a:buSzPts val="2400"/>
              <a:buChar char="○"/>
            </a:pPr>
            <a:r>
              <a:rPr lang="en"/>
              <a:t>Ensure all functional requirements are met by the proposed functional </a:t>
            </a:r>
            <a:r>
              <a:rPr lang="en"/>
              <a:t>structure</a:t>
            </a:r>
            <a:r>
              <a:rPr lang="en"/>
              <a:t>.</a:t>
            </a:r>
            <a:endParaRPr/>
          </a:p>
          <a:p>
            <a:pPr indent="-381000" lvl="1" marL="914400" rtl="0" algn="l">
              <a:spcBef>
                <a:spcPts val="0"/>
              </a:spcBef>
              <a:spcAft>
                <a:spcPts val="0"/>
              </a:spcAft>
              <a:buSzPts val="2400"/>
              <a:buChar char="○"/>
            </a:pPr>
            <a:r>
              <a:rPr lang="en"/>
              <a:t>Table relating requirements to elements.</a:t>
            </a:r>
            <a:endParaRPr/>
          </a:p>
          <a:p>
            <a:pPr indent="-419100" lvl="0" marL="457200" rtl="0" algn="l">
              <a:spcBef>
                <a:spcPts val="0"/>
              </a:spcBef>
              <a:spcAft>
                <a:spcPts val="0"/>
              </a:spcAft>
              <a:buSzPts val="3000"/>
              <a:buChar char="●"/>
            </a:pPr>
            <a:r>
              <a:rPr lang="en"/>
              <a:t>Walk through common scenarios.</a:t>
            </a:r>
            <a:endParaRPr/>
          </a:p>
          <a:p>
            <a:pPr indent="-381000" lvl="1" marL="914400" rtl="0" algn="l">
              <a:spcBef>
                <a:spcPts val="0"/>
              </a:spcBef>
              <a:spcAft>
                <a:spcPts val="0"/>
              </a:spcAft>
              <a:buSzPts val="2400"/>
              <a:buChar char="○"/>
            </a:pPr>
            <a:r>
              <a:rPr lang="en"/>
              <a:t>Use the functional view to illustrate how the system behaves in a scenario.</a:t>
            </a:r>
            <a:endParaRPr/>
          </a:p>
          <a:p>
            <a:pPr indent="-381000" lvl="1" marL="914400" rtl="0" algn="l">
              <a:spcBef>
                <a:spcPts val="0"/>
              </a:spcBef>
              <a:spcAft>
                <a:spcPts val="0"/>
              </a:spcAft>
              <a:buSzPts val="2400"/>
              <a:buChar char="○"/>
            </a:pPr>
            <a:r>
              <a:rPr lang="en"/>
              <a:t>Explain how the elements would interact to </a:t>
            </a:r>
            <a:r>
              <a:rPr lang="en"/>
              <a:t>implement</a:t>
            </a:r>
            <a:r>
              <a:rPr lang="en"/>
              <a:t> that scenario. </a:t>
            </a:r>
            <a:endParaRPr/>
          </a:p>
          <a:p>
            <a:pPr indent="-381000" lvl="1" marL="914400" rtl="0" algn="l">
              <a:spcBef>
                <a:spcPts val="0"/>
              </a:spcBef>
              <a:spcAft>
                <a:spcPts val="0"/>
              </a:spcAft>
              <a:buSzPts val="2400"/>
              <a:buChar char="○"/>
            </a:pPr>
            <a:r>
              <a:rPr lang="en"/>
              <a:t>Will point out weaknesses (i.e., too much interaction) or missing elements. </a:t>
            </a:r>
            <a:endParaRPr/>
          </a:p>
        </p:txBody>
      </p:sp>
      <p:sp>
        <p:nvSpPr>
          <p:cNvPr id="523" name="Google Shape;523;p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Refining the Functional View</a:t>
            </a:r>
            <a:endParaRPr/>
          </a:p>
        </p:txBody>
      </p:sp>
      <p:sp>
        <p:nvSpPr>
          <p:cNvPr id="529" name="Google Shape;529;p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Analyze the interactions.</a:t>
            </a:r>
            <a:endParaRPr/>
          </a:p>
          <a:p>
            <a:pPr indent="-381000" lvl="1" marL="914400" rtl="0" algn="l">
              <a:spcBef>
                <a:spcPts val="0"/>
              </a:spcBef>
              <a:spcAft>
                <a:spcPts val="0"/>
              </a:spcAft>
              <a:buSzPts val="2400"/>
              <a:buChar char="○"/>
            </a:pPr>
            <a:r>
              <a:rPr lang="en"/>
              <a:t>A</a:t>
            </a:r>
            <a:r>
              <a:rPr lang="en"/>
              <a:t>nalyze the chosen structure based on the number of interelement interactions taken during processing.</a:t>
            </a:r>
            <a:endParaRPr/>
          </a:p>
          <a:p>
            <a:pPr indent="-381000" lvl="1" marL="914400" rtl="0" algn="l">
              <a:spcBef>
                <a:spcPts val="0"/>
              </a:spcBef>
              <a:spcAft>
                <a:spcPts val="0"/>
              </a:spcAft>
              <a:buSzPts val="2400"/>
              <a:buChar char="○"/>
            </a:pPr>
            <a:r>
              <a:rPr lang="en"/>
              <a:t>Reducing interactions results in better structure, efficiency, reliability. </a:t>
            </a:r>
            <a:endParaRPr/>
          </a:p>
          <a:p>
            <a:pPr indent="-381000" lvl="1" marL="914400" rtl="0" algn="l">
              <a:spcBef>
                <a:spcPts val="0"/>
              </a:spcBef>
              <a:spcAft>
                <a:spcPts val="0"/>
              </a:spcAft>
              <a:buSzPts val="2400"/>
              <a:buChar char="○"/>
            </a:pPr>
            <a:r>
              <a:rPr lang="en"/>
              <a:t>Revised system must still be appropriately partitioned, without undesirable redundancy. </a:t>
            </a:r>
            <a:endParaRPr/>
          </a:p>
          <a:p>
            <a:pPr indent="-419100" lvl="0" marL="457200" rtl="0" algn="l">
              <a:spcBef>
                <a:spcPts val="0"/>
              </a:spcBef>
              <a:spcAft>
                <a:spcPts val="0"/>
              </a:spcAft>
              <a:buSzPts val="3000"/>
              <a:buChar char="●"/>
            </a:pPr>
            <a:r>
              <a:rPr lang="en"/>
              <a:t>Analyze for flexibility.</a:t>
            </a:r>
            <a:endParaRPr/>
          </a:p>
          <a:p>
            <a:pPr indent="-381000" lvl="1" marL="914400" rtl="0" algn="l">
              <a:spcBef>
                <a:spcPts val="0"/>
              </a:spcBef>
              <a:spcAft>
                <a:spcPts val="0"/>
              </a:spcAft>
              <a:buSzPts val="2400"/>
              <a:buChar char="○"/>
            </a:pPr>
            <a:r>
              <a:rPr lang="en"/>
              <a:t>Walk through “what-if” changes to see if the proposed structure can change with minimal impact.</a:t>
            </a:r>
            <a:endParaRPr/>
          </a:p>
          <a:p>
            <a:pPr indent="-381000" lvl="1" marL="914400" rtl="0" algn="l">
              <a:spcBef>
                <a:spcPts val="0"/>
              </a:spcBef>
              <a:spcAft>
                <a:spcPts val="0"/>
              </a:spcAft>
              <a:buSzPts val="2400"/>
              <a:buChar char="○"/>
            </a:pPr>
            <a:r>
              <a:rPr lang="en"/>
              <a:t>Often conflicts with interaction analysis. Must trade efficiency for flexibility where it makes sense.</a:t>
            </a:r>
            <a:endParaRPr/>
          </a:p>
        </p:txBody>
      </p:sp>
      <p:sp>
        <p:nvSpPr>
          <p:cNvPr id="530" name="Google Shape;530;p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Poorly Defined Interfaces</a:t>
            </a:r>
            <a:endParaRPr/>
          </a:p>
        </p:txBody>
      </p:sp>
      <p:sp>
        <p:nvSpPr>
          <p:cNvPr id="536" name="Google Shape;536;p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Without good interface definition, development teams will make implementation mistakes. </a:t>
            </a:r>
            <a:endParaRPr/>
          </a:p>
          <a:p>
            <a:pPr indent="-381000" lvl="1" marL="914400" rtl="0" algn="l">
              <a:spcBef>
                <a:spcPts val="0"/>
              </a:spcBef>
              <a:spcAft>
                <a:spcPts val="0"/>
              </a:spcAft>
              <a:buSzPts val="2400"/>
              <a:buChar char="○"/>
            </a:pPr>
            <a:r>
              <a:rPr lang="en"/>
              <a:t>Leads to build errors, obviously incorrect behavior, subtle unreliability.</a:t>
            </a:r>
            <a:endParaRPr/>
          </a:p>
          <a:p>
            <a:pPr indent="-419100" lvl="0" marL="457200" rtl="0" algn="l">
              <a:spcBef>
                <a:spcPts val="0"/>
              </a:spcBef>
              <a:spcAft>
                <a:spcPts val="0"/>
              </a:spcAft>
              <a:buSzPts val="3000"/>
              <a:buChar char="●"/>
            </a:pPr>
            <a:r>
              <a:rPr lang="en"/>
              <a:t>To reduce risk:</a:t>
            </a:r>
            <a:endParaRPr/>
          </a:p>
          <a:p>
            <a:pPr indent="-381000" lvl="1" marL="914400" rtl="0" algn="l">
              <a:spcBef>
                <a:spcPts val="0"/>
              </a:spcBef>
              <a:spcAft>
                <a:spcPts val="0"/>
              </a:spcAft>
              <a:buSzPts val="2400"/>
              <a:buChar char="○"/>
            </a:pPr>
            <a:r>
              <a:rPr lang="en"/>
              <a:t>Define interfaces and connectors clearly and early.</a:t>
            </a:r>
            <a:endParaRPr/>
          </a:p>
          <a:p>
            <a:pPr indent="-381000" lvl="1" marL="914400" rtl="0" algn="l">
              <a:spcBef>
                <a:spcPts val="0"/>
              </a:spcBef>
              <a:spcAft>
                <a:spcPts val="0"/>
              </a:spcAft>
              <a:buSzPts val="2400"/>
              <a:buChar char="○"/>
            </a:pPr>
            <a:r>
              <a:rPr lang="en"/>
              <a:t>Review frequently to ensure clear understanding.</a:t>
            </a:r>
            <a:endParaRPr/>
          </a:p>
          <a:p>
            <a:pPr indent="-381000" lvl="1" marL="914400" rtl="0" algn="l">
              <a:spcBef>
                <a:spcPts val="0"/>
              </a:spcBef>
              <a:spcAft>
                <a:spcPts val="0"/>
              </a:spcAft>
              <a:buSzPts val="2400"/>
              <a:buChar char="○"/>
            </a:pPr>
            <a:r>
              <a:rPr lang="en"/>
              <a:t>Do not consider element definition complete until interfaces have been designed.</a:t>
            </a:r>
            <a:endParaRPr/>
          </a:p>
          <a:p>
            <a:pPr indent="-381000" lvl="1" marL="914400" rtl="0" algn="l">
              <a:spcBef>
                <a:spcPts val="0"/>
              </a:spcBef>
              <a:spcAft>
                <a:spcPts val="0"/>
              </a:spcAft>
              <a:buSzPts val="2400"/>
              <a:buChar char="○"/>
            </a:pPr>
            <a:r>
              <a:rPr lang="en"/>
              <a:t>Make sure interface definitions include operations, their semantics, and examples.</a:t>
            </a:r>
            <a:endParaRPr/>
          </a:p>
        </p:txBody>
      </p:sp>
      <p:sp>
        <p:nvSpPr>
          <p:cNvPr id="537" name="Google Shape;537;p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Pitfall: Poorly Understood Responsibilities</a:t>
            </a:r>
            <a:endParaRPr sz="3000"/>
          </a:p>
        </p:txBody>
      </p:sp>
      <p:sp>
        <p:nvSpPr>
          <p:cNvPr id="543" name="Google Shape;543;p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you don’t define all responsibilities of the elements, confusion can remain over exactly what each element is meant to do.</a:t>
            </a:r>
            <a:endParaRPr/>
          </a:p>
          <a:p>
            <a:pPr indent="-381000" lvl="1" marL="914400" rtl="0" algn="l">
              <a:spcBef>
                <a:spcPts val="0"/>
              </a:spcBef>
              <a:spcAft>
                <a:spcPts val="0"/>
              </a:spcAft>
              <a:buSzPts val="2400"/>
              <a:buChar char="○"/>
            </a:pPr>
            <a:r>
              <a:rPr lang="en"/>
              <a:t>Can lead to missing or duplicated functionality.</a:t>
            </a:r>
            <a:endParaRPr/>
          </a:p>
          <a:p>
            <a:pPr indent="-419100" lvl="0" marL="457200" rtl="0" algn="l">
              <a:spcBef>
                <a:spcPts val="0"/>
              </a:spcBef>
              <a:spcAft>
                <a:spcPts val="0"/>
              </a:spcAft>
              <a:buSzPts val="3000"/>
              <a:buChar char="●"/>
            </a:pPr>
            <a:r>
              <a:rPr lang="en"/>
              <a:t>To reduce risk:</a:t>
            </a:r>
            <a:endParaRPr/>
          </a:p>
          <a:p>
            <a:pPr indent="-381000" lvl="1" marL="914400" rtl="0" algn="l">
              <a:spcBef>
                <a:spcPts val="0"/>
              </a:spcBef>
              <a:spcAft>
                <a:spcPts val="0"/>
              </a:spcAft>
              <a:buSzPts val="2400"/>
              <a:buChar char="○"/>
            </a:pPr>
            <a:r>
              <a:rPr lang="en"/>
              <a:t>Ensure responsibilities are formally defined early.</a:t>
            </a:r>
            <a:endParaRPr/>
          </a:p>
          <a:p>
            <a:pPr indent="-381000" lvl="1" marL="914400" rtl="0" algn="l">
              <a:spcBef>
                <a:spcPts val="0"/>
              </a:spcBef>
              <a:spcAft>
                <a:spcPts val="0"/>
              </a:spcAft>
              <a:buSzPts val="2400"/>
              <a:buChar char="○"/>
            </a:pPr>
            <a:r>
              <a:rPr lang="en"/>
              <a:t>Do not allow development to drift into element design without responsibilities being formally defined</a:t>
            </a:r>
            <a:endParaRPr/>
          </a:p>
          <a:p>
            <a:pPr indent="-381000" lvl="1" marL="914400" rtl="0" algn="l">
              <a:spcBef>
                <a:spcPts val="0"/>
              </a:spcBef>
              <a:spcAft>
                <a:spcPts val="0"/>
              </a:spcAft>
              <a:buSzPts val="2400"/>
              <a:buChar char="○"/>
            </a:pPr>
            <a:r>
              <a:rPr lang="en"/>
              <a:t>Make sure all implementers understand where their boundaries are (and why they are there).</a:t>
            </a:r>
            <a:endParaRPr/>
          </a:p>
          <a:p>
            <a:pPr indent="-381000" lvl="1" marL="914400" rtl="0" algn="l">
              <a:spcBef>
                <a:spcPts val="0"/>
              </a:spcBef>
              <a:spcAft>
                <a:spcPts val="0"/>
              </a:spcAft>
              <a:buSzPts val="2400"/>
              <a:buChar char="○"/>
            </a:pPr>
            <a:r>
              <a:rPr lang="en"/>
              <a:t>Make sure all requirements have been mapped to elements that implement them.</a:t>
            </a:r>
            <a:endParaRPr/>
          </a:p>
        </p:txBody>
      </p:sp>
      <p:sp>
        <p:nvSpPr>
          <p:cNvPr id="544" name="Google Shape;544;p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Pitfall: Infrastructure Modeled as Functional Elements</a:t>
            </a:r>
            <a:endParaRPr sz="3000"/>
          </a:p>
        </p:txBody>
      </p:sp>
      <p:sp>
        <p:nvSpPr>
          <p:cNvPr id="550" name="Google Shape;550;p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Include infrastructure elements only if important to understanding functional view.</a:t>
            </a:r>
            <a:endParaRPr/>
          </a:p>
          <a:p>
            <a:pPr indent="-381000" lvl="1" marL="914400" rtl="0" algn="l">
              <a:spcBef>
                <a:spcPts val="0"/>
              </a:spcBef>
              <a:spcAft>
                <a:spcPts val="0"/>
              </a:spcAft>
              <a:buSzPts val="2400"/>
              <a:buChar char="○"/>
            </a:pPr>
            <a:r>
              <a:rPr lang="en"/>
              <a:t>Include a messaging gateway that performs some functional processing, but not the application server you are using.</a:t>
            </a:r>
            <a:endParaRPr/>
          </a:p>
          <a:p>
            <a:pPr indent="-419100" lvl="0" marL="457200" rtl="0" algn="l">
              <a:spcBef>
                <a:spcPts val="0"/>
              </a:spcBef>
              <a:spcAft>
                <a:spcPts val="0"/>
              </a:spcAft>
              <a:buSzPts val="3000"/>
              <a:buChar char="●"/>
            </a:pPr>
            <a:r>
              <a:rPr lang="en"/>
              <a:t>To reduce risk:</a:t>
            </a:r>
            <a:endParaRPr/>
          </a:p>
          <a:p>
            <a:pPr indent="-381000" lvl="1" marL="914400" rtl="0" algn="l">
              <a:spcBef>
                <a:spcPts val="0"/>
              </a:spcBef>
              <a:spcAft>
                <a:spcPts val="0"/>
              </a:spcAft>
              <a:buSzPts val="2400"/>
              <a:buChar char="○"/>
            </a:pPr>
            <a:r>
              <a:rPr lang="en"/>
              <a:t>Avoid modeling infrastructure elements as you develop your initial model. Focus on functional elements that solve part of the problem.</a:t>
            </a:r>
            <a:endParaRPr/>
          </a:p>
          <a:p>
            <a:pPr indent="-381000" lvl="1" marL="914400" rtl="0" algn="l">
              <a:spcBef>
                <a:spcPts val="0"/>
              </a:spcBef>
              <a:spcAft>
                <a:spcPts val="0"/>
              </a:spcAft>
              <a:buSzPts val="2400"/>
              <a:buChar char="○"/>
            </a:pPr>
            <a:r>
              <a:rPr lang="en"/>
              <a:t>Question any elements that do not have names related to the problem domain.</a:t>
            </a:r>
            <a:endParaRPr/>
          </a:p>
          <a:p>
            <a:pPr indent="-381000" lvl="1" marL="914400" rtl="0" algn="l">
              <a:spcBef>
                <a:spcPts val="0"/>
              </a:spcBef>
              <a:spcAft>
                <a:spcPts val="0"/>
              </a:spcAft>
              <a:buSzPts val="2400"/>
              <a:buChar char="○"/>
            </a:pPr>
            <a:r>
              <a:rPr lang="en"/>
              <a:t>Address infrastructure concerns in deployment view.</a:t>
            </a:r>
            <a:br>
              <a:rPr lang="en"/>
            </a:br>
            <a:endParaRPr/>
          </a:p>
        </p:txBody>
      </p:sp>
      <p:sp>
        <p:nvSpPr>
          <p:cNvPr id="551" name="Google Shape;551;p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Overloaded View</a:t>
            </a:r>
            <a:endParaRPr/>
          </a:p>
        </p:txBody>
      </p:sp>
      <p:sp>
        <p:nvSpPr>
          <p:cNvPr id="557" name="Google Shape;557;p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Often tempting to add </a:t>
            </a:r>
            <a:r>
              <a:rPr lang="en"/>
              <a:t>deployment</a:t>
            </a:r>
            <a:r>
              <a:rPr lang="en"/>
              <a:t> or concurrency information to this view.</a:t>
            </a:r>
            <a:endParaRPr/>
          </a:p>
          <a:p>
            <a:pPr indent="-381000" lvl="1" marL="914400" rtl="0" algn="l">
              <a:spcBef>
                <a:spcPts val="0"/>
              </a:spcBef>
              <a:spcAft>
                <a:spcPts val="0"/>
              </a:spcAft>
              <a:buSzPts val="2400"/>
              <a:buChar char="○"/>
            </a:pPr>
            <a:r>
              <a:rPr lang="en"/>
              <a:t>Do not allow functional view to become overloaded. Will be harder to understand and follow.</a:t>
            </a:r>
            <a:endParaRPr/>
          </a:p>
          <a:p>
            <a:pPr indent="-419100" lvl="0" marL="457200" rtl="0" algn="l">
              <a:spcBef>
                <a:spcPts val="0"/>
              </a:spcBef>
              <a:spcAft>
                <a:spcPts val="0"/>
              </a:spcAft>
              <a:buSzPts val="3000"/>
              <a:buChar char="●"/>
            </a:pPr>
            <a:r>
              <a:rPr lang="en"/>
              <a:t>To reduce risk:</a:t>
            </a:r>
            <a:endParaRPr/>
          </a:p>
          <a:p>
            <a:pPr indent="-381000" lvl="1" marL="914400" rtl="0" algn="l">
              <a:spcBef>
                <a:spcPts val="0"/>
              </a:spcBef>
              <a:spcAft>
                <a:spcPts val="0"/>
              </a:spcAft>
              <a:buSzPts val="2400"/>
              <a:buChar char="○"/>
            </a:pPr>
            <a:r>
              <a:rPr lang="en"/>
              <a:t>Remove everything except for items related to the functional elements, interfaces, and connectors.</a:t>
            </a:r>
            <a:endParaRPr/>
          </a:p>
          <a:p>
            <a:pPr indent="-381000" lvl="1" marL="914400" rtl="0" algn="l">
              <a:spcBef>
                <a:spcPts val="0"/>
              </a:spcBef>
              <a:spcAft>
                <a:spcPts val="0"/>
              </a:spcAft>
              <a:buSzPts val="2400"/>
              <a:buChar char="○"/>
            </a:pPr>
            <a:r>
              <a:rPr lang="en"/>
              <a:t>Create other views to describe the other aspects of your architecture.</a:t>
            </a:r>
            <a:endParaRPr/>
          </a:p>
          <a:p>
            <a:pPr indent="-381000" lvl="1" marL="914400" rtl="0" algn="l">
              <a:spcBef>
                <a:spcPts val="0"/>
              </a:spcBef>
              <a:spcAft>
                <a:spcPts val="0"/>
              </a:spcAft>
              <a:buSzPts val="2400"/>
              <a:buChar char="○"/>
            </a:pPr>
            <a:r>
              <a:rPr lang="en"/>
              <a:t>Develop the other views in parallel and cross-reference between views to illustrate other aspects of the architecture.</a:t>
            </a:r>
            <a:br>
              <a:rPr lang="en"/>
            </a:br>
            <a:br>
              <a:rPr lang="en"/>
            </a:br>
            <a:endParaRPr/>
          </a:p>
        </p:txBody>
      </p:sp>
      <p:sp>
        <p:nvSpPr>
          <p:cNvPr id="558" name="Google Shape;558;p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External Interfaces</a:t>
            </a:r>
            <a:endParaRPr/>
          </a:p>
        </p:txBody>
      </p:sp>
      <p:sp>
        <p:nvSpPr>
          <p:cNvPr id="93" name="Google Shape;93;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Define data, event, and control flow between your system and others.</a:t>
            </a:r>
            <a:endParaRPr/>
          </a:p>
          <a:p>
            <a:pPr indent="-419100" lvl="0" marL="457200" rtl="0" algn="l">
              <a:spcBef>
                <a:spcPts val="0"/>
              </a:spcBef>
              <a:spcAft>
                <a:spcPts val="0"/>
              </a:spcAft>
              <a:buSzPts val="3000"/>
              <a:buChar char="●"/>
            </a:pPr>
            <a:r>
              <a:rPr lang="en"/>
              <a:t>Data can flow in or out.</a:t>
            </a:r>
            <a:endParaRPr/>
          </a:p>
          <a:p>
            <a:pPr indent="-381000" lvl="1" marL="914400" rtl="0" algn="l">
              <a:spcBef>
                <a:spcPts val="0"/>
              </a:spcBef>
              <a:spcAft>
                <a:spcPts val="0"/>
              </a:spcAft>
              <a:buSzPts val="2400"/>
              <a:buChar char="○"/>
            </a:pPr>
            <a:r>
              <a:rPr lang="en"/>
              <a:t>Causing or caused by internal state change.</a:t>
            </a:r>
            <a:endParaRPr/>
          </a:p>
          <a:p>
            <a:pPr indent="-419100" lvl="0" marL="457200" rtl="0" algn="l">
              <a:spcBef>
                <a:spcPts val="0"/>
              </a:spcBef>
              <a:spcAft>
                <a:spcPts val="0"/>
              </a:spcAft>
              <a:buSzPts val="3000"/>
              <a:buChar char="●"/>
            </a:pPr>
            <a:r>
              <a:rPr lang="en"/>
              <a:t>Events can be consumed or emitted.</a:t>
            </a:r>
            <a:endParaRPr/>
          </a:p>
          <a:p>
            <a:pPr indent="-381000" lvl="1" marL="914400" rtl="0" algn="l">
              <a:spcBef>
                <a:spcPts val="0"/>
              </a:spcBef>
              <a:spcAft>
                <a:spcPts val="0"/>
              </a:spcAft>
              <a:buSzPts val="2400"/>
              <a:buChar char="○"/>
            </a:pPr>
            <a:r>
              <a:rPr lang="en"/>
              <a:t>Notifications for your system or issued to others.</a:t>
            </a:r>
            <a:endParaRPr/>
          </a:p>
          <a:p>
            <a:pPr indent="-419100" lvl="0" marL="457200" rtl="0" algn="l">
              <a:spcBef>
                <a:spcPts val="0"/>
              </a:spcBef>
              <a:spcAft>
                <a:spcPts val="0"/>
              </a:spcAft>
              <a:buSzPts val="3000"/>
              <a:buChar char="●"/>
            </a:pPr>
            <a:r>
              <a:rPr lang="en"/>
              <a:t>Control can be inbound or outbound.</a:t>
            </a:r>
            <a:endParaRPr/>
          </a:p>
          <a:p>
            <a:pPr indent="-381000" lvl="1" marL="914400" rtl="0" algn="l">
              <a:spcBef>
                <a:spcPts val="0"/>
              </a:spcBef>
              <a:spcAft>
                <a:spcPts val="0"/>
              </a:spcAft>
              <a:buSzPts val="2400"/>
              <a:buChar char="○"/>
            </a:pPr>
            <a:r>
              <a:rPr lang="en"/>
              <a:t>Requests to or made by your system.</a:t>
            </a:r>
            <a:endParaRPr/>
          </a:p>
          <a:p>
            <a:pPr indent="-419100" lvl="0" marL="457200" rtl="0" algn="l">
              <a:spcBef>
                <a:spcPts val="0"/>
              </a:spcBef>
              <a:spcAft>
                <a:spcPts val="0"/>
              </a:spcAft>
              <a:buSzPts val="3000"/>
              <a:buChar char="●"/>
            </a:pPr>
            <a:r>
              <a:rPr lang="en"/>
              <a:t>Interface definitions must consider syntax and semantics.</a:t>
            </a:r>
            <a:endParaRPr/>
          </a:p>
        </p:txBody>
      </p:sp>
      <p:sp>
        <p:nvSpPr>
          <p:cNvPr id="94" name="Google Shape;9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7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Overloaded View</a:t>
            </a:r>
            <a:endParaRPr/>
          </a:p>
        </p:txBody>
      </p:sp>
      <p:sp>
        <p:nvSpPr>
          <p:cNvPr id="564" name="Google Shape;564;p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5" name="Google Shape;565;p78"/>
          <p:cNvPicPr preferRelativeResize="0"/>
          <p:nvPr/>
        </p:nvPicPr>
        <p:blipFill>
          <a:blip r:embed="rId3">
            <a:alphaModFix/>
          </a:blip>
          <a:stretch>
            <a:fillRect/>
          </a:stretch>
        </p:blipFill>
        <p:spPr>
          <a:xfrm>
            <a:off x="1030888" y="1709826"/>
            <a:ext cx="6952376" cy="4748451"/>
          </a:xfrm>
          <a:prstGeom prst="rect">
            <a:avLst/>
          </a:prstGeom>
          <a:noFill/>
          <a:ln>
            <a:noFill/>
          </a:ln>
        </p:spPr>
      </p:pic>
      <p:sp>
        <p:nvSpPr>
          <p:cNvPr id="566" name="Google Shape;566;p78"/>
          <p:cNvSpPr/>
          <p:nvPr/>
        </p:nvSpPr>
        <p:spPr>
          <a:xfrm>
            <a:off x="3234150" y="2922450"/>
            <a:ext cx="1363800" cy="114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8"/>
          <p:cNvSpPr/>
          <p:nvPr/>
        </p:nvSpPr>
        <p:spPr>
          <a:xfrm>
            <a:off x="6555775" y="2610725"/>
            <a:ext cx="1363800" cy="76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8"/>
          <p:cNvSpPr/>
          <p:nvPr/>
        </p:nvSpPr>
        <p:spPr>
          <a:xfrm>
            <a:off x="4243800" y="4126925"/>
            <a:ext cx="1809000" cy="213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66"/>
                                        </p:tgtEl>
                                      </p:cBhvr>
                                    </p:animEffect>
                                    <p:set>
                                      <p:cBhvr>
                                        <p:cTn dur="1" fill="hold">
                                          <p:stCondLst>
                                            <p:cond delay="0"/>
                                          </p:stCondLst>
                                        </p:cTn>
                                        <p:tgtEl>
                                          <p:spTgt spid="5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67"/>
                                        </p:tgtEl>
                                      </p:cBhvr>
                                    </p:animEffect>
                                    <p:set>
                                      <p:cBhvr>
                                        <p:cTn dur="1" fill="hold">
                                          <p:stCondLst>
                                            <p:cond delay="0"/>
                                          </p:stCondLst>
                                        </p:cTn>
                                        <p:tgtEl>
                                          <p:spTgt spid="5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Wrong Level of Detail</a:t>
            </a:r>
            <a:endParaRPr/>
          </a:p>
        </p:txBody>
      </p:sp>
      <p:sp>
        <p:nvSpPr>
          <p:cNvPr id="574" name="Google Shape;574;p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too detailed, or define too many layers of elements, you are constraining design.</a:t>
            </a:r>
            <a:endParaRPr/>
          </a:p>
          <a:p>
            <a:pPr indent="-381000" lvl="1" marL="914400" rtl="0" algn="l">
              <a:spcBef>
                <a:spcPts val="0"/>
              </a:spcBef>
              <a:spcAft>
                <a:spcPts val="0"/>
              </a:spcAft>
              <a:buSzPts val="2400"/>
              <a:buChar char="○"/>
            </a:pPr>
            <a:r>
              <a:rPr lang="en"/>
              <a:t>Can lead to mistakes on your behalf.</a:t>
            </a:r>
            <a:endParaRPr/>
          </a:p>
          <a:p>
            <a:pPr indent="-419100" lvl="0" marL="457200" rtl="0" algn="l">
              <a:spcBef>
                <a:spcPts val="0"/>
              </a:spcBef>
              <a:spcAft>
                <a:spcPts val="0"/>
              </a:spcAft>
              <a:buSzPts val="3000"/>
              <a:buChar char="●"/>
            </a:pPr>
            <a:r>
              <a:rPr lang="en"/>
              <a:t>Too little detail risks misinterpretation.</a:t>
            </a:r>
            <a:endParaRPr/>
          </a:p>
          <a:p>
            <a:pPr indent="-419100" lvl="0" marL="457200" rtl="0" algn="l">
              <a:spcBef>
                <a:spcPts val="0"/>
              </a:spcBef>
              <a:spcAft>
                <a:spcPts val="0"/>
              </a:spcAft>
              <a:buSzPts val="3000"/>
              <a:buChar char="●"/>
            </a:pPr>
            <a:r>
              <a:rPr lang="en"/>
              <a:t>To reduce risk:</a:t>
            </a:r>
            <a:endParaRPr/>
          </a:p>
          <a:p>
            <a:pPr indent="-381000" lvl="1" marL="914400" rtl="0" algn="l">
              <a:spcBef>
                <a:spcPts val="0"/>
              </a:spcBef>
              <a:spcAft>
                <a:spcPts val="0"/>
              </a:spcAft>
              <a:buSzPts val="2400"/>
              <a:buChar char="○"/>
            </a:pPr>
            <a:r>
              <a:rPr lang="en"/>
              <a:t>Avoid defining more than 2-3 levels of elements, with 8-10 elements at the top level.</a:t>
            </a:r>
            <a:endParaRPr/>
          </a:p>
          <a:p>
            <a:pPr indent="-381000" lvl="1" marL="914400" rtl="0" algn="l">
              <a:spcBef>
                <a:spcPts val="0"/>
              </a:spcBef>
              <a:spcAft>
                <a:spcPts val="0"/>
              </a:spcAft>
              <a:buSzPts val="2400"/>
              <a:buChar char="○"/>
            </a:pPr>
            <a:r>
              <a:rPr lang="en"/>
              <a:t>Avoid too many details about the internal structure of functional elements in main view. </a:t>
            </a:r>
            <a:endParaRPr/>
          </a:p>
          <a:p>
            <a:pPr indent="-381000" lvl="2" marL="1371600" rtl="0" algn="l">
              <a:spcBef>
                <a:spcPts val="0"/>
              </a:spcBef>
              <a:spcAft>
                <a:spcPts val="0"/>
              </a:spcAft>
              <a:buSzPts val="2400"/>
              <a:buChar char="■"/>
            </a:pPr>
            <a:r>
              <a:rPr lang="en"/>
              <a:t>If system is very large, model it as a group of systems.</a:t>
            </a:r>
            <a:br>
              <a:rPr lang="en"/>
            </a:br>
            <a:endParaRPr/>
          </a:p>
        </p:txBody>
      </p:sp>
      <p:sp>
        <p:nvSpPr>
          <p:cNvPr id="575" name="Google Shape;575;p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8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“God Elements”</a:t>
            </a:r>
            <a:endParaRPr/>
          </a:p>
        </p:txBody>
      </p:sp>
      <p:sp>
        <p:nvSpPr>
          <p:cNvPr id="581" name="Google Shape;581;p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single huge “God Element” sits at the center of a design, with many small elements attached.</a:t>
            </a:r>
            <a:endParaRPr/>
          </a:p>
        </p:txBody>
      </p:sp>
      <p:sp>
        <p:nvSpPr>
          <p:cNvPr id="582" name="Google Shape;582;p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3" name="Google Shape;583;p80"/>
          <p:cNvPicPr preferRelativeResize="0"/>
          <p:nvPr/>
        </p:nvPicPr>
        <p:blipFill>
          <a:blip r:embed="rId3">
            <a:alphaModFix/>
          </a:blip>
          <a:stretch>
            <a:fillRect/>
          </a:stretch>
        </p:blipFill>
        <p:spPr>
          <a:xfrm>
            <a:off x="2190750" y="3391775"/>
            <a:ext cx="4762500" cy="2724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8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“God Elements”</a:t>
            </a:r>
            <a:endParaRPr/>
          </a:p>
        </p:txBody>
      </p:sp>
      <p:sp>
        <p:nvSpPr>
          <p:cNvPr id="589" name="Google Shape;589;p81"/>
          <p:cNvSpPr txBox="1"/>
          <p:nvPr>
            <p:ph idx="1" type="body"/>
          </p:nvPr>
        </p:nvSpPr>
        <p:spPr>
          <a:xfrm>
            <a:off x="337700" y="1600200"/>
            <a:ext cx="84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“God Elements” contain too much functionality and have too many dependencies.</a:t>
            </a:r>
            <a:endParaRPr/>
          </a:p>
          <a:p>
            <a:pPr indent="-381000" lvl="1" marL="914400" rtl="0" algn="l">
              <a:spcBef>
                <a:spcPts val="0"/>
              </a:spcBef>
              <a:spcAft>
                <a:spcPts val="0"/>
              </a:spcAft>
              <a:buSzPts val="2400"/>
              <a:buChar char="○"/>
            </a:pPr>
            <a:r>
              <a:rPr lang="en"/>
              <a:t>Often, “God Element” is the entire program and the small elements are just data storage. </a:t>
            </a:r>
            <a:endParaRPr/>
          </a:p>
          <a:p>
            <a:pPr indent="-381000" lvl="1" marL="914400" rtl="0" algn="l">
              <a:spcBef>
                <a:spcPts val="0"/>
              </a:spcBef>
              <a:spcAft>
                <a:spcPts val="0"/>
              </a:spcAft>
              <a:buSzPts val="2400"/>
              <a:buChar char="○"/>
            </a:pPr>
            <a:r>
              <a:rPr lang="en"/>
              <a:t>Often result of too much consolidation after interaction analysis.</a:t>
            </a:r>
            <a:endParaRPr/>
          </a:p>
          <a:p>
            <a:pPr indent="-381000" lvl="1" marL="914400" rtl="0" algn="l">
              <a:spcBef>
                <a:spcPts val="0"/>
              </a:spcBef>
              <a:spcAft>
                <a:spcPts val="0"/>
              </a:spcAft>
              <a:buSzPts val="2400"/>
              <a:buChar char="○"/>
            </a:pPr>
            <a:r>
              <a:rPr lang="en"/>
              <a:t>Results in difficult maintenance.</a:t>
            </a:r>
            <a:endParaRPr/>
          </a:p>
          <a:p>
            <a:pPr indent="-381000" lvl="1" marL="914400" rtl="0" algn="l">
              <a:spcBef>
                <a:spcPts val="0"/>
              </a:spcBef>
              <a:spcAft>
                <a:spcPts val="0"/>
              </a:spcAft>
              <a:buSzPts val="2400"/>
              <a:buChar char="○"/>
            </a:pPr>
            <a:r>
              <a:rPr lang="en"/>
              <a:t>“God Element” dominates quality properties.</a:t>
            </a:r>
            <a:endParaRPr/>
          </a:p>
          <a:p>
            <a:pPr indent="-419100" lvl="0" marL="457200" rtl="0" algn="l">
              <a:spcBef>
                <a:spcPts val="0"/>
              </a:spcBef>
              <a:spcAft>
                <a:spcPts val="0"/>
              </a:spcAft>
              <a:buSzPts val="3000"/>
              <a:buChar char="●"/>
            </a:pPr>
            <a:r>
              <a:rPr lang="en"/>
              <a:t>To avoid, aim for even ditribution of responsibilities. If &gt;50% of functionality is in &lt;25% of elements, may have “God Elements”</a:t>
            </a:r>
            <a:endParaRPr/>
          </a:p>
        </p:txBody>
      </p:sp>
      <p:sp>
        <p:nvSpPr>
          <p:cNvPr id="590" name="Google Shape;590;p8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Too Many Dependencies</a:t>
            </a:r>
            <a:endParaRPr/>
          </a:p>
        </p:txBody>
      </p:sp>
      <p:sp>
        <p:nvSpPr>
          <p:cNvPr id="596" name="Google Shape;596;p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Avoid having too many small elements that depend on each other.</a:t>
            </a:r>
            <a:endParaRPr/>
          </a:p>
          <a:p>
            <a:pPr indent="-381000" lvl="1" marL="914400" rtl="0" algn="l">
              <a:spcBef>
                <a:spcPts val="0"/>
              </a:spcBef>
              <a:spcAft>
                <a:spcPts val="0"/>
              </a:spcAft>
              <a:buSzPts val="2400"/>
              <a:buChar char="○"/>
            </a:pPr>
            <a:r>
              <a:rPr lang="en"/>
              <a:t>Will make the system harder to change, will worsen performance.</a:t>
            </a:r>
            <a:endParaRPr/>
          </a:p>
          <a:p>
            <a:pPr indent="-419100" lvl="0" marL="457200" rtl="0" algn="l">
              <a:spcBef>
                <a:spcPts val="0"/>
              </a:spcBef>
              <a:spcAft>
                <a:spcPts val="0"/>
              </a:spcAft>
              <a:buSzPts val="3000"/>
              <a:buChar char="●"/>
            </a:pPr>
            <a:r>
              <a:rPr lang="en"/>
              <a:t>To reduce risk:</a:t>
            </a:r>
            <a:endParaRPr/>
          </a:p>
          <a:p>
            <a:pPr indent="-381000" lvl="1" marL="914400" rtl="0" algn="l">
              <a:spcBef>
                <a:spcPts val="0"/>
              </a:spcBef>
              <a:spcAft>
                <a:spcPts val="0"/>
              </a:spcAft>
              <a:buSzPts val="2400"/>
              <a:buChar char="○"/>
            </a:pPr>
            <a:r>
              <a:rPr lang="en"/>
              <a:t>Compress related elements together.</a:t>
            </a:r>
            <a:endParaRPr/>
          </a:p>
          <a:p>
            <a:pPr indent="-381000" lvl="1" marL="914400" rtl="0" algn="l">
              <a:spcBef>
                <a:spcPts val="0"/>
              </a:spcBef>
              <a:spcAft>
                <a:spcPts val="0"/>
              </a:spcAft>
              <a:buSzPts val="2400"/>
              <a:buChar char="○"/>
            </a:pPr>
            <a:r>
              <a:rPr lang="en"/>
              <a:t>I</a:t>
            </a:r>
            <a:r>
              <a:rPr lang="en"/>
              <a:t>n general, an element should be aware of the existence of only a couple of other elements in order to perform its functions. </a:t>
            </a:r>
            <a:endParaRPr/>
          </a:p>
          <a:p>
            <a:pPr indent="-381000" lvl="2" marL="1371600" rtl="0" algn="l">
              <a:spcBef>
                <a:spcPts val="0"/>
              </a:spcBef>
              <a:spcAft>
                <a:spcPts val="0"/>
              </a:spcAft>
              <a:buSzPts val="2400"/>
              <a:buChar char="■"/>
            </a:pPr>
            <a:r>
              <a:rPr lang="en"/>
              <a:t>If any elements need to services from more than 50% of the other elements, revising the structure.</a:t>
            </a:r>
            <a:br>
              <a:rPr lang="en"/>
            </a:br>
            <a:endParaRPr/>
          </a:p>
        </p:txBody>
      </p:sp>
      <p:sp>
        <p:nvSpPr>
          <p:cNvPr id="597" name="Google Shape;597;p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(Food for Thought)</a:t>
            </a:r>
            <a:endParaRPr/>
          </a:p>
        </p:txBody>
      </p:sp>
      <p:sp>
        <p:nvSpPr>
          <p:cNvPr id="603" name="Google Shape;603;p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 you have fewer than 15-20 top-level elements?</a:t>
            </a:r>
            <a:endParaRPr/>
          </a:p>
          <a:p>
            <a:pPr indent="-419100" lvl="0" marL="457200" rtl="0" algn="l">
              <a:spcBef>
                <a:spcPts val="0"/>
              </a:spcBef>
              <a:spcAft>
                <a:spcPts val="0"/>
              </a:spcAft>
              <a:buSzPts val="3000"/>
              <a:buChar char="●"/>
            </a:pPr>
            <a:r>
              <a:rPr lang="en"/>
              <a:t>Do all elements have a name, responsibilities, and clear interfaces?</a:t>
            </a:r>
            <a:endParaRPr/>
          </a:p>
          <a:p>
            <a:pPr indent="-419100" lvl="0" marL="457200" rtl="0" algn="l">
              <a:spcBef>
                <a:spcPts val="0"/>
              </a:spcBef>
              <a:spcAft>
                <a:spcPts val="0"/>
              </a:spcAft>
              <a:buSzPts val="3000"/>
              <a:buChar char="●"/>
            </a:pPr>
            <a:r>
              <a:rPr lang="en"/>
              <a:t>Do all element interactions take place via well-defined interfaces and connectors?</a:t>
            </a:r>
            <a:endParaRPr/>
          </a:p>
          <a:p>
            <a:pPr indent="-419100" lvl="0" marL="457200" rtl="0" algn="l">
              <a:spcBef>
                <a:spcPts val="0"/>
              </a:spcBef>
              <a:spcAft>
                <a:spcPts val="0"/>
              </a:spcAft>
              <a:buSzPts val="3000"/>
              <a:buChar char="●"/>
            </a:pPr>
            <a:r>
              <a:rPr lang="en"/>
              <a:t>Do your elements exhibit an appropriate level of cohesion?</a:t>
            </a:r>
            <a:endParaRPr/>
          </a:p>
          <a:p>
            <a:pPr indent="-419100" lvl="0" marL="457200" rtl="0" algn="l">
              <a:spcBef>
                <a:spcPts val="0"/>
              </a:spcBef>
              <a:spcAft>
                <a:spcPts val="0"/>
              </a:spcAft>
              <a:buSzPts val="3000"/>
              <a:buChar char="●"/>
            </a:pPr>
            <a:r>
              <a:rPr lang="en"/>
              <a:t>Do your elements exhibit an appropriate level of coupling?</a:t>
            </a:r>
            <a:endParaRPr/>
          </a:p>
        </p:txBody>
      </p:sp>
      <p:sp>
        <p:nvSpPr>
          <p:cNvPr id="604" name="Google Shape;604;p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(Food for Thought)</a:t>
            </a:r>
            <a:endParaRPr/>
          </a:p>
        </p:txBody>
      </p:sp>
      <p:sp>
        <p:nvSpPr>
          <p:cNvPr id="610" name="Google Shape;610;p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identified the important usage scenarios and used these to validate the functional structure?</a:t>
            </a:r>
            <a:endParaRPr/>
          </a:p>
          <a:p>
            <a:pPr indent="-419100" lvl="0" marL="457200" rtl="0" algn="l">
              <a:spcBef>
                <a:spcPts val="0"/>
              </a:spcBef>
              <a:spcAft>
                <a:spcPts val="0"/>
              </a:spcAft>
              <a:buSzPts val="3000"/>
              <a:buChar char="●"/>
            </a:pPr>
            <a:r>
              <a:rPr lang="en"/>
              <a:t>Have you checked the coverage of requirements by your architecture?</a:t>
            </a:r>
            <a:endParaRPr/>
          </a:p>
          <a:p>
            <a:pPr indent="-419100" lvl="0" marL="457200" rtl="0" algn="l">
              <a:spcBef>
                <a:spcPts val="0"/>
              </a:spcBef>
              <a:spcAft>
                <a:spcPts val="0"/>
              </a:spcAft>
              <a:buSzPts val="3000"/>
              <a:buChar char="●"/>
            </a:pPr>
            <a:r>
              <a:rPr lang="en"/>
              <a:t>Have you defined and documented architectural design principles, and does your architecture comply with these principles?</a:t>
            </a:r>
            <a:endParaRPr/>
          </a:p>
        </p:txBody>
      </p:sp>
      <p:sp>
        <p:nvSpPr>
          <p:cNvPr id="611" name="Google Shape;611;p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(Food for Thought)</a:t>
            </a:r>
            <a:endParaRPr/>
          </a:p>
        </p:txBody>
      </p:sp>
      <p:sp>
        <p:nvSpPr>
          <p:cNvPr id="617" name="Google Shape;617;p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considered how the architecture is likely to cope with future change?</a:t>
            </a:r>
            <a:endParaRPr/>
          </a:p>
          <a:p>
            <a:pPr indent="-419100" lvl="0" marL="457200" rtl="0" algn="l">
              <a:spcBef>
                <a:spcPts val="0"/>
              </a:spcBef>
              <a:spcAft>
                <a:spcPts val="0"/>
              </a:spcAft>
              <a:buSzPts val="3000"/>
              <a:buChar char="●"/>
            </a:pPr>
            <a:r>
              <a:rPr lang="en"/>
              <a:t>Does the presentation of the view take into account the concerns and capabilities of all interested stakeholder groups? </a:t>
            </a:r>
            <a:endParaRPr/>
          </a:p>
          <a:p>
            <a:pPr indent="-419100" lvl="0" marL="457200" rtl="0" algn="l">
              <a:spcBef>
                <a:spcPts val="0"/>
              </a:spcBef>
              <a:spcAft>
                <a:spcPts val="0"/>
              </a:spcAft>
              <a:buSzPts val="3000"/>
              <a:buChar char="●"/>
            </a:pPr>
            <a:r>
              <a:rPr lang="en"/>
              <a:t>Will the view act as an effective communication vehicle for all groups?</a:t>
            </a:r>
            <a:endParaRPr/>
          </a:p>
        </p:txBody>
      </p:sp>
      <p:sp>
        <p:nvSpPr>
          <p:cNvPr id="618" name="Google Shape;618;p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Activity: Airport Parking</a:t>
            </a:r>
            <a:endParaRPr b="1" sz="4800">
              <a:solidFill>
                <a:srgbClr val="FFFFFF"/>
              </a:solidFill>
            </a:endParaRPr>
          </a:p>
        </p:txBody>
      </p:sp>
      <p:sp>
        <p:nvSpPr>
          <p:cNvPr id="624" name="Google Shape;624;p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630" name="Google Shape;630;p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1" name="Google Shape;631;p87"/>
          <p:cNvPicPr preferRelativeResize="0"/>
          <p:nvPr/>
        </p:nvPicPr>
        <p:blipFill>
          <a:blip r:embed="rId3">
            <a:alphaModFix/>
          </a:blip>
          <a:stretch>
            <a:fillRect/>
          </a:stretch>
        </p:blipFill>
        <p:spPr>
          <a:xfrm>
            <a:off x="1048625" y="1596013"/>
            <a:ext cx="6441485" cy="5135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Internal Structure</a:t>
            </a:r>
            <a:endParaRPr/>
          </a:p>
        </p:txBody>
      </p:sp>
      <p:sp>
        <p:nvSpPr>
          <p:cNvPr id="100" name="Google Shape;100;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do you construct your system?</a:t>
            </a:r>
            <a:endParaRPr/>
          </a:p>
          <a:p>
            <a:pPr indent="-381000" lvl="1" marL="914400" rtl="0" algn="l">
              <a:spcBef>
                <a:spcPts val="0"/>
              </a:spcBef>
              <a:spcAft>
                <a:spcPts val="0"/>
              </a:spcAft>
              <a:buSzPts val="2400"/>
              <a:buChar char="○"/>
            </a:pPr>
            <a:r>
              <a:rPr lang="en"/>
              <a:t>How much code do you create yourself?</a:t>
            </a:r>
            <a:endParaRPr/>
          </a:p>
          <a:p>
            <a:pPr indent="-381000" lvl="1" marL="914400" rtl="0" algn="l">
              <a:spcBef>
                <a:spcPts val="0"/>
              </a:spcBef>
              <a:spcAft>
                <a:spcPts val="0"/>
              </a:spcAft>
              <a:buSzPts val="2400"/>
              <a:buChar char="○"/>
            </a:pPr>
            <a:r>
              <a:rPr lang="en"/>
              <a:t>What is provided by external systems?</a:t>
            </a:r>
            <a:endParaRPr/>
          </a:p>
          <a:p>
            <a:pPr indent="-381000" lvl="1" marL="914400" rtl="0" algn="l">
              <a:spcBef>
                <a:spcPts val="0"/>
              </a:spcBef>
              <a:spcAft>
                <a:spcPts val="0"/>
              </a:spcAft>
              <a:buSzPts val="2400"/>
              <a:buChar char="○"/>
            </a:pPr>
            <a:r>
              <a:rPr lang="en"/>
              <a:t>What middleware do you use?</a:t>
            </a:r>
            <a:endParaRPr/>
          </a:p>
          <a:p>
            <a:pPr indent="-381000" lvl="1" marL="914400" rtl="0" algn="l">
              <a:spcBef>
                <a:spcPts val="0"/>
              </a:spcBef>
              <a:spcAft>
                <a:spcPts val="0"/>
              </a:spcAft>
              <a:buSzPts val="2400"/>
              <a:buChar char="○"/>
            </a:pPr>
            <a:r>
              <a:rPr lang="en"/>
              <a:t>What </a:t>
            </a:r>
            <a:r>
              <a:rPr lang="en"/>
              <a:t>libraries</a:t>
            </a:r>
            <a:r>
              <a:rPr lang="en"/>
              <a:t> do you import?</a:t>
            </a:r>
            <a:endParaRPr/>
          </a:p>
          <a:p>
            <a:pPr indent="-419100" lvl="0" marL="457200" rtl="0" algn="l">
              <a:spcBef>
                <a:spcPts val="0"/>
              </a:spcBef>
              <a:spcAft>
                <a:spcPts val="0"/>
              </a:spcAft>
              <a:buSzPts val="3000"/>
              <a:buChar char="●"/>
            </a:pPr>
            <a:r>
              <a:rPr lang="en"/>
              <a:t>Internal structure defined by: </a:t>
            </a:r>
            <a:endParaRPr/>
          </a:p>
          <a:p>
            <a:pPr indent="-381000" lvl="1" marL="914400" rtl="0" algn="l">
              <a:spcBef>
                <a:spcPts val="0"/>
              </a:spcBef>
              <a:spcAft>
                <a:spcPts val="0"/>
              </a:spcAft>
              <a:buSzPts val="2400"/>
              <a:buChar char="○"/>
            </a:pPr>
            <a:r>
              <a:rPr lang="en"/>
              <a:t>The elements</a:t>
            </a:r>
            <a:endParaRPr/>
          </a:p>
          <a:p>
            <a:pPr indent="-381000" lvl="1" marL="914400" rtl="0" algn="l">
              <a:spcBef>
                <a:spcPts val="0"/>
              </a:spcBef>
              <a:spcAft>
                <a:spcPts val="0"/>
              </a:spcAft>
              <a:buSzPts val="2400"/>
              <a:buChar char="○"/>
            </a:pPr>
            <a:r>
              <a:rPr lang="en"/>
              <a:t>What they do (how do they map to requirements?)</a:t>
            </a:r>
            <a:endParaRPr/>
          </a:p>
          <a:p>
            <a:pPr indent="-381000" lvl="1" marL="914400" rtl="0" algn="l">
              <a:spcBef>
                <a:spcPts val="0"/>
              </a:spcBef>
              <a:spcAft>
                <a:spcPts val="0"/>
              </a:spcAft>
              <a:buSzPts val="2400"/>
              <a:buChar char="○"/>
            </a:pPr>
            <a:r>
              <a:rPr lang="en"/>
              <a:t>How they interact</a:t>
            </a:r>
            <a:endParaRPr/>
          </a:p>
          <a:p>
            <a:pPr indent="-419100" lvl="0" marL="457200" rtl="0" algn="l">
              <a:spcBef>
                <a:spcPts val="0"/>
              </a:spcBef>
              <a:spcAft>
                <a:spcPts val="0"/>
              </a:spcAft>
              <a:buSzPts val="3000"/>
              <a:buChar char="●"/>
            </a:pPr>
            <a:r>
              <a:rPr lang="en"/>
              <a:t>Choice impacts quality properties.</a:t>
            </a:r>
            <a:endParaRPr/>
          </a:p>
        </p:txBody>
      </p:sp>
      <p:sp>
        <p:nvSpPr>
          <p:cNvPr id="101" name="Google Shape;10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Principles</a:t>
            </a:r>
            <a:endParaRPr/>
          </a:p>
        </p:txBody>
      </p:sp>
      <p:sp>
        <p:nvSpPr>
          <p:cNvPr id="637" name="Google Shape;637;p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Encapsulate components that are likely to change</a:t>
            </a:r>
            <a:endParaRPr/>
          </a:p>
          <a:p>
            <a:pPr indent="-381000" lvl="1" marL="914400" rtl="0" algn="l">
              <a:spcBef>
                <a:spcPts val="0"/>
              </a:spcBef>
              <a:spcAft>
                <a:spcPts val="0"/>
              </a:spcAft>
              <a:buSzPts val="2400"/>
              <a:buChar char="○"/>
            </a:pPr>
            <a:r>
              <a:rPr lang="en"/>
              <a:t>Hardware</a:t>
            </a:r>
            <a:endParaRPr/>
          </a:p>
          <a:p>
            <a:pPr indent="-381000" lvl="1" marL="914400" rtl="0" algn="l">
              <a:spcBef>
                <a:spcPts val="0"/>
              </a:spcBef>
              <a:spcAft>
                <a:spcPts val="0"/>
              </a:spcAft>
              <a:buSzPts val="2400"/>
              <a:buChar char="○"/>
            </a:pPr>
            <a:r>
              <a:rPr lang="en"/>
              <a:t>Policies (pricing, lot capacity, etc.)</a:t>
            </a:r>
            <a:endParaRPr/>
          </a:p>
          <a:p>
            <a:pPr indent="-419100" lvl="0" marL="457200" rtl="0" algn="l">
              <a:spcBef>
                <a:spcPts val="0"/>
              </a:spcBef>
              <a:spcAft>
                <a:spcPts val="0"/>
              </a:spcAft>
              <a:buSzPts val="3000"/>
              <a:buChar char="●"/>
            </a:pPr>
            <a:r>
              <a:rPr lang="en"/>
              <a:t>Define services that individually and collectively have value</a:t>
            </a:r>
            <a:endParaRPr/>
          </a:p>
          <a:p>
            <a:pPr indent="-381000" lvl="1" marL="914400" rtl="0" algn="l">
              <a:spcBef>
                <a:spcPts val="0"/>
              </a:spcBef>
              <a:spcAft>
                <a:spcPts val="0"/>
              </a:spcAft>
              <a:buSzPts val="2400"/>
              <a:buChar char="○"/>
            </a:pPr>
            <a:r>
              <a:rPr lang="en"/>
              <a:t>High Coherence</a:t>
            </a:r>
            <a:endParaRPr/>
          </a:p>
          <a:p>
            <a:pPr indent="-381000" lvl="1" marL="914400" rtl="0" algn="l">
              <a:spcBef>
                <a:spcPts val="0"/>
              </a:spcBef>
              <a:spcAft>
                <a:spcPts val="0"/>
              </a:spcAft>
              <a:buSzPts val="2400"/>
              <a:buChar char="○"/>
            </a:pPr>
            <a:r>
              <a:rPr lang="en"/>
              <a:t>Low Coupling</a:t>
            </a:r>
            <a:endParaRPr/>
          </a:p>
          <a:p>
            <a:pPr indent="0" lvl="0" marL="0" rtl="0" algn="l">
              <a:spcBef>
                <a:spcPts val="600"/>
              </a:spcBef>
              <a:spcAft>
                <a:spcPts val="0"/>
              </a:spcAft>
              <a:buNone/>
            </a:pPr>
            <a:r>
              <a:t/>
            </a:r>
            <a:endParaRPr/>
          </a:p>
        </p:txBody>
      </p:sp>
      <p:sp>
        <p:nvSpPr>
          <p:cNvPr id="638" name="Google Shape;638;p8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8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644" name="Google Shape;644;p8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What do you need to track?</a:t>
            </a:r>
            <a:endParaRPr b="1" sz="1800"/>
          </a:p>
          <a:p>
            <a:pPr indent="-342900" lvl="0" marL="457200" rtl="0" algn="l">
              <a:spcBef>
                <a:spcPts val="600"/>
              </a:spcBef>
              <a:spcAft>
                <a:spcPts val="0"/>
              </a:spcAft>
              <a:buSzPts val="1800"/>
              <a:buChar char="●"/>
            </a:pPr>
            <a:r>
              <a:rPr lang="en" sz="1800"/>
              <a:t>On entry?</a:t>
            </a:r>
            <a:endParaRPr sz="1800"/>
          </a:p>
          <a:p>
            <a:pPr indent="-342900" lvl="0" marL="457200" rtl="0" algn="l">
              <a:spcBef>
                <a:spcPts val="0"/>
              </a:spcBef>
              <a:spcAft>
                <a:spcPts val="0"/>
              </a:spcAft>
              <a:buSzPts val="1800"/>
              <a:buChar char="●"/>
            </a:pPr>
            <a:r>
              <a:rPr lang="en" sz="1800"/>
              <a:t>On exit?</a:t>
            </a:r>
            <a:endParaRPr sz="1800"/>
          </a:p>
          <a:p>
            <a:pPr indent="-342900" lvl="1" marL="914400" rtl="0" algn="l">
              <a:spcBef>
                <a:spcPts val="0"/>
              </a:spcBef>
              <a:spcAft>
                <a:spcPts val="0"/>
              </a:spcAft>
              <a:buSzPts val="1800"/>
              <a:buChar char="○"/>
            </a:pPr>
            <a:r>
              <a:rPr lang="en" sz="1800"/>
              <a:t>Where do you store completed transactions? In the system? Sent through interface to accounting system?</a:t>
            </a:r>
            <a:endParaRPr sz="1800"/>
          </a:p>
          <a:p>
            <a:pPr indent="-342900" lvl="0" marL="457200" rtl="0" algn="l">
              <a:spcBef>
                <a:spcPts val="0"/>
              </a:spcBef>
              <a:spcAft>
                <a:spcPts val="0"/>
              </a:spcAft>
              <a:buSzPts val="1800"/>
              <a:buChar char="●"/>
            </a:pPr>
            <a:r>
              <a:rPr lang="en" sz="1800"/>
              <a:t>For pricing?</a:t>
            </a:r>
            <a:endParaRPr sz="1800"/>
          </a:p>
          <a:p>
            <a:pPr indent="-342900" lvl="0" marL="457200" rtl="0" algn="l">
              <a:spcBef>
                <a:spcPts val="0"/>
              </a:spcBef>
              <a:spcAft>
                <a:spcPts val="0"/>
              </a:spcAft>
              <a:buSzPts val="1800"/>
              <a:buChar char="●"/>
            </a:pPr>
            <a:r>
              <a:rPr lang="en" sz="1800"/>
              <a:t>When performing manual overrides</a:t>
            </a:r>
            <a:endParaRPr sz="1800"/>
          </a:p>
          <a:p>
            <a:pPr indent="-342900" lvl="1" marL="914400" rtl="0" algn="l">
              <a:spcBef>
                <a:spcPts val="0"/>
              </a:spcBef>
              <a:spcAft>
                <a:spcPts val="0"/>
              </a:spcAft>
              <a:buSzPts val="1800"/>
              <a:buChar char="○"/>
            </a:pPr>
            <a:r>
              <a:rPr lang="en" sz="1800"/>
              <a:t>Who can perform them?</a:t>
            </a:r>
            <a:endParaRPr sz="1800"/>
          </a:p>
          <a:p>
            <a:pPr indent="-342900" lvl="1" marL="914400" rtl="0" algn="l">
              <a:spcBef>
                <a:spcPts val="0"/>
              </a:spcBef>
              <a:spcAft>
                <a:spcPts val="0"/>
              </a:spcAft>
              <a:buSzPts val="1800"/>
              <a:buChar char="○"/>
            </a:pPr>
            <a:r>
              <a:rPr lang="en" sz="1800"/>
              <a:t>How do you log them?</a:t>
            </a:r>
            <a:br>
              <a:rPr lang="en" sz="1800"/>
            </a:br>
            <a:endParaRPr sz="1800"/>
          </a:p>
        </p:txBody>
      </p:sp>
      <p:sp>
        <p:nvSpPr>
          <p:cNvPr id="645" name="Google Shape;645;p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8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What do you need to control?</a:t>
            </a:r>
            <a:endParaRPr b="1" sz="1800"/>
          </a:p>
          <a:p>
            <a:pPr indent="-342900" lvl="0" marL="457200" rtl="0" algn="l">
              <a:spcBef>
                <a:spcPts val="600"/>
              </a:spcBef>
              <a:spcAft>
                <a:spcPts val="0"/>
              </a:spcAft>
              <a:buSzPts val="1800"/>
              <a:buChar char="●"/>
            </a:pPr>
            <a:r>
              <a:rPr lang="en" sz="1800"/>
              <a:t>Physical gates for entry / exit</a:t>
            </a:r>
            <a:endParaRPr sz="1800"/>
          </a:p>
          <a:p>
            <a:pPr indent="-342900" lvl="0" marL="457200" rtl="0" algn="l">
              <a:spcBef>
                <a:spcPts val="0"/>
              </a:spcBef>
              <a:spcAft>
                <a:spcPts val="0"/>
              </a:spcAft>
              <a:buSzPts val="1800"/>
              <a:buChar char="●"/>
            </a:pPr>
            <a:r>
              <a:rPr lang="en" sz="1800"/>
              <a:t>Entry kiosks</a:t>
            </a:r>
            <a:endParaRPr sz="1800"/>
          </a:p>
          <a:p>
            <a:pPr indent="-342900" lvl="1" marL="914400" rtl="0" algn="l">
              <a:spcBef>
                <a:spcPts val="0"/>
              </a:spcBef>
              <a:spcAft>
                <a:spcPts val="0"/>
              </a:spcAft>
              <a:buSzPts val="1800"/>
              <a:buChar char="○"/>
            </a:pPr>
            <a:r>
              <a:rPr lang="en" sz="1800"/>
              <a:t>Credit card reader</a:t>
            </a:r>
            <a:endParaRPr sz="1800"/>
          </a:p>
          <a:p>
            <a:pPr indent="-342900" lvl="1" marL="914400" rtl="0" algn="l">
              <a:spcBef>
                <a:spcPts val="0"/>
              </a:spcBef>
              <a:spcAft>
                <a:spcPts val="0"/>
              </a:spcAft>
              <a:buSzPts val="1800"/>
              <a:buChar char="○"/>
            </a:pPr>
            <a:r>
              <a:rPr lang="en" sz="1800"/>
              <a:t>Parking card dispenser</a:t>
            </a:r>
            <a:endParaRPr sz="1800"/>
          </a:p>
          <a:p>
            <a:pPr indent="-342900" lvl="0" marL="457200" rtl="0" algn="l">
              <a:spcBef>
                <a:spcPts val="0"/>
              </a:spcBef>
              <a:spcAft>
                <a:spcPts val="0"/>
              </a:spcAft>
              <a:buSzPts val="1800"/>
              <a:buChar char="●"/>
            </a:pPr>
            <a:r>
              <a:rPr lang="en" sz="1800"/>
              <a:t>Exit kiosks</a:t>
            </a:r>
            <a:endParaRPr sz="1800"/>
          </a:p>
          <a:p>
            <a:pPr indent="-342900" lvl="1" marL="914400" rtl="0" algn="l">
              <a:spcBef>
                <a:spcPts val="0"/>
              </a:spcBef>
              <a:spcAft>
                <a:spcPts val="0"/>
              </a:spcAft>
              <a:buSzPts val="1800"/>
              <a:buChar char="○"/>
            </a:pPr>
            <a:r>
              <a:rPr lang="en" sz="1800"/>
              <a:t>Automated: credit card / parking card reader</a:t>
            </a:r>
            <a:endParaRPr sz="1800"/>
          </a:p>
          <a:p>
            <a:pPr indent="-342900" lvl="2" marL="1371600" rtl="0" algn="l">
              <a:spcBef>
                <a:spcPts val="0"/>
              </a:spcBef>
              <a:spcAft>
                <a:spcPts val="0"/>
              </a:spcAft>
              <a:buSzPts val="1800"/>
              <a:buChar char="■"/>
            </a:pPr>
            <a:r>
              <a:rPr lang="en" sz="1800"/>
              <a:t>Optional: cash input</a:t>
            </a:r>
            <a:endParaRPr sz="1800"/>
          </a:p>
          <a:p>
            <a:pPr indent="-342900" lvl="1" marL="914400" rtl="0" algn="l">
              <a:spcBef>
                <a:spcPts val="0"/>
              </a:spcBef>
              <a:spcAft>
                <a:spcPts val="0"/>
              </a:spcAft>
              <a:buSzPts val="1800"/>
              <a:buChar char="○"/>
            </a:pPr>
            <a:r>
              <a:rPr lang="en" sz="1800"/>
              <a:t>Attendant kiosks</a:t>
            </a:r>
            <a:endParaRPr sz="1800"/>
          </a:p>
          <a:p>
            <a:pPr indent="-342900" lvl="2" marL="1371600" rtl="0" algn="l">
              <a:spcBef>
                <a:spcPts val="0"/>
              </a:spcBef>
              <a:spcAft>
                <a:spcPts val="0"/>
              </a:spcAft>
              <a:buSzPts val="1800"/>
              <a:buChar char="■"/>
            </a:pPr>
            <a:r>
              <a:rPr lang="en" sz="1800"/>
              <a:t>Point of sale device: in or out of system?</a:t>
            </a:r>
            <a:endParaRPr sz="1800"/>
          </a:p>
          <a:p>
            <a:pPr indent="-342900" lvl="2" marL="1371600" rtl="0" algn="l">
              <a:spcBef>
                <a:spcPts val="0"/>
              </a:spcBef>
              <a:spcAft>
                <a:spcPts val="0"/>
              </a:spcAft>
              <a:buSzPts val="1800"/>
              <a:buChar char="■"/>
            </a:pPr>
            <a:r>
              <a:rPr lang="en" sz="1800"/>
              <a:t>Allow manual override of charges?</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652" name="Google Shape;652;p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How do you want to report?</a:t>
            </a:r>
            <a:endParaRPr b="1"/>
          </a:p>
          <a:p>
            <a:pPr indent="-419100" lvl="0" marL="457200" rtl="0" algn="l">
              <a:spcBef>
                <a:spcPts val="600"/>
              </a:spcBef>
              <a:spcAft>
                <a:spcPts val="0"/>
              </a:spcAft>
              <a:buSzPts val="3000"/>
              <a:buChar char="●"/>
            </a:pPr>
            <a:r>
              <a:rPr lang="en"/>
              <a:t>Revenue?</a:t>
            </a:r>
            <a:endParaRPr/>
          </a:p>
          <a:p>
            <a:pPr indent="-381000" lvl="1" marL="914400" rtl="0" algn="l">
              <a:spcBef>
                <a:spcPts val="0"/>
              </a:spcBef>
              <a:spcAft>
                <a:spcPts val="0"/>
              </a:spcAft>
              <a:buSzPts val="2400"/>
              <a:buChar char="○"/>
            </a:pPr>
            <a:r>
              <a:rPr lang="en"/>
              <a:t>Partitioned by pricing type?</a:t>
            </a:r>
            <a:endParaRPr/>
          </a:p>
          <a:p>
            <a:pPr indent="-381000" lvl="1" marL="914400" rtl="0" algn="l">
              <a:spcBef>
                <a:spcPts val="0"/>
              </a:spcBef>
              <a:spcAft>
                <a:spcPts val="0"/>
              </a:spcAft>
              <a:buSzPts val="2400"/>
              <a:buChar char="○"/>
            </a:pPr>
            <a:r>
              <a:rPr lang="en"/>
              <a:t>Current?  Over time?</a:t>
            </a:r>
            <a:endParaRPr/>
          </a:p>
          <a:p>
            <a:pPr indent="-419100" lvl="0" marL="457200" rtl="0" algn="l">
              <a:spcBef>
                <a:spcPts val="0"/>
              </a:spcBef>
              <a:spcAft>
                <a:spcPts val="0"/>
              </a:spcAft>
              <a:buSzPts val="3000"/>
              <a:buChar char="●"/>
            </a:pPr>
            <a:r>
              <a:rPr lang="en"/>
              <a:t>Card stock levels per entry kiosk?</a:t>
            </a:r>
            <a:endParaRPr/>
          </a:p>
          <a:p>
            <a:pPr indent="-419100" lvl="0" marL="457200" rtl="0" algn="l">
              <a:spcBef>
                <a:spcPts val="0"/>
              </a:spcBef>
              <a:spcAft>
                <a:spcPts val="0"/>
              </a:spcAft>
              <a:buSzPts val="3000"/>
              <a:buChar char="●"/>
            </a:pPr>
            <a:r>
              <a:rPr lang="en"/>
              <a:t>Mechanical failures?</a:t>
            </a:r>
            <a:endParaRPr/>
          </a:p>
          <a:p>
            <a:pPr indent="-419100" lvl="0" marL="457200" rtl="0" algn="l">
              <a:spcBef>
                <a:spcPts val="0"/>
              </a:spcBef>
              <a:spcAft>
                <a:spcPts val="0"/>
              </a:spcAft>
              <a:buSzPts val="3000"/>
              <a:buChar char="●"/>
            </a:pPr>
            <a:r>
              <a:rPr lang="en"/>
              <a:t>Ramp usage? Utilization over time?</a:t>
            </a:r>
            <a:endParaRPr/>
          </a:p>
        </p:txBody>
      </p:sp>
      <p:sp>
        <p:nvSpPr>
          <p:cNvPr id="653" name="Google Shape;653;p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9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Activity</a:t>
            </a:r>
            <a:endParaRPr/>
          </a:p>
        </p:txBody>
      </p:sp>
      <p:sp>
        <p:nvSpPr>
          <p:cNvPr id="659" name="Google Shape;659;p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From the requirements, use cases, and other provided information:</a:t>
            </a:r>
            <a:endParaRPr/>
          </a:p>
          <a:p>
            <a:pPr indent="-419100" lvl="0" marL="457200" rtl="0" algn="l">
              <a:spcBef>
                <a:spcPts val="600"/>
              </a:spcBef>
              <a:spcAft>
                <a:spcPts val="0"/>
              </a:spcAft>
              <a:buSzPts val="3000"/>
              <a:buChar char="●"/>
            </a:pPr>
            <a:r>
              <a:rPr lang="en"/>
              <a:t>Derive elements. For each, briefly note the responsibilities and purpose of that element.</a:t>
            </a:r>
            <a:endParaRPr/>
          </a:p>
          <a:p>
            <a:pPr indent="-419100" lvl="0" marL="457200" rtl="0" algn="l">
              <a:spcBef>
                <a:spcPts val="0"/>
              </a:spcBef>
              <a:spcAft>
                <a:spcPts val="0"/>
              </a:spcAft>
              <a:buSzPts val="3000"/>
              <a:buChar char="●"/>
            </a:pPr>
            <a:r>
              <a:rPr lang="en"/>
              <a:t>Draw a UML Context Diagram depicting the system.</a:t>
            </a:r>
            <a:endParaRPr/>
          </a:p>
          <a:p>
            <a:pPr indent="-419100" lvl="0" marL="457200" rtl="0" algn="l">
              <a:spcBef>
                <a:spcPts val="0"/>
              </a:spcBef>
              <a:spcAft>
                <a:spcPts val="0"/>
              </a:spcAft>
              <a:buSzPts val="3000"/>
              <a:buChar char="●"/>
            </a:pPr>
            <a:r>
              <a:rPr lang="en"/>
              <a:t>You do not need to design interfaces, but think about how you would implement important ones.</a:t>
            </a:r>
            <a:endParaRPr/>
          </a:p>
        </p:txBody>
      </p:sp>
      <p:sp>
        <p:nvSpPr>
          <p:cNvPr id="660" name="Google Shape;660;p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9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Suggested Solution</a:t>
            </a:r>
            <a:endParaRPr/>
          </a:p>
        </p:txBody>
      </p:sp>
      <p:sp>
        <p:nvSpPr>
          <p:cNvPr id="666" name="Google Shape;666;p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7" name="Google Shape;667;p92"/>
          <p:cNvPicPr preferRelativeResize="0"/>
          <p:nvPr/>
        </p:nvPicPr>
        <p:blipFill>
          <a:blip r:embed="rId3">
            <a:alphaModFix/>
          </a:blip>
          <a:stretch>
            <a:fillRect/>
          </a:stretch>
        </p:blipFill>
        <p:spPr>
          <a:xfrm>
            <a:off x="1066725" y="1701650"/>
            <a:ext cx="6866325" cy="50299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9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673" name="Google Shape;673;p9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t>
            </a:r>
            <a:r>
              <a:rPr b="1" lang="en"/>
              <a:t>functional view</a:t>
            </a:r>
            <a:r>
              <a:rPr lang="en"/>
              <a:t> of a system defines the architectural elements that deliver the functions of the system being described. </a:t>
            </a:r>
            <a:endParaRPr/>
          </a:p>
          <a:p>
            <a:pPr indent="-419100" lvl="0" marL="457200" rtl="0" algn="l">
              <a:spcBef>
                <a:spcPts val="0"/>
              </a:spcBef>
              <a:spcAft>
                <a:spcPts val="0"/>
              </a:spcAft>
              <a:buSzPts val="3000"/>
              <a:buChar char="●"/>
            </a:pPr>
            <a:r>
              <a:rPr lang="en"/>
              <a:t>Documents the system’s functional structure: </a:t>
            </a:r>
            <a:endParaRPr/>
          </a:p>
          <a:p>
            <a:pPr indent="-419100" lvl="1" marL="914400" rtl="0" algn="l">
              <a:spcBef>
                <a:spcPts val="0"/>
              </a:spcBef>
              <a:spcAft>
                <a:spcPts val="0"/>
              </a:spcAft>
              <a:buSzPts val="3000"/>
              <a:buChar char="○"/>
            </a:pPr>
            <a:r>
              <a:rPr lang="en"/>
              <a:t>Key functional elements and their responsibilities.</a:t>
            </a:r>
            <a:endParaRPr/>
          </a:p>
          <a:p>
            <a:pPr indent="-419100" lvl="1" marL="914400" rtl="0" algn="l">
              <a:spcBef>
                <a:spcPts val="0"/>
              </a:spcBef>
              <a:spcAft>
                <a:spcPts val="0"/>
              </a:spcAft>
              <a:buSzPts val="3000"/>
              <a:buChar char="○"/>
            </a:pPr>
            <a:r>
              <a:rPr lang="en"/>
              <a:t>The interfaces they expose (internal/external).</a:t>
            </a:r>
            <a:endParaRPr/>
          </a:p>
          <a:p>
            <a:pPr indent="-419100" lvl="1" marL="914400" rtl="0" algn="l">
              <a:spcBef>
                <a:spcPts val="0"/>
              </a:spcBef>
              <a:spcAft>
                <a:spcPts val="0"/>
              </a:spcAft>
              <a:buSzPts val="3000"/>
              <a:buChar char="○"/>
            </a:pPr>
            <a:r>
              <a:rPr lang="en"/>
              <a:t>The interactions between them.</a:t>
            </a:r>
            <a:endParaRPr/>
          </a:p>
          <a:p>
            <a:pPr indent="-419100" lvl="0" marL="457200" rtl="0" algn="l">
              <a:spcBef>
                <a:spcPts val="0"/>
              </a:spcBef>
              <a:spcAft>
                <a:spcPts val="0"/>
              </a:spcAft>
              <a:buSzPts val="3000"/>
              <a:buChar char="●"/>
            </a:pPr>
            <a:r>
              <a:rPr lang="en"/>
              <a:t>This view demonstrates how the system will perform the functions required of it.</a:t>
            </a:r>
            <a:endParaRPr sz="2400"/>
          </a:p>
        </p:txBody>
      </p:sp>
      <p:sp>
        <p:nvSpPr>
          <p:cNvPr id="674" name="Google Shape;674;p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9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680" name="Google Shape;680;p9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Architectural Style: REST</a:t>
            </a:r>
            <a:endParaRPr/>
          </a:p>
          <a:p>
            <a:pPr indent="-381000" lvl="1" marL="914400" marR="0" rtl="0" algn="l">
              <a:lnSpc>
                <a:spcPct val="100000"/>
              </a:lnSpc>
              <a:spcBef>
                <a:spcPts val="0"/>
              </a:spcBef>
              <a:spcAft>
                <a:spcPts val="0"/>
              </a:spcAft>
              <a:buSzPts val="2400"/>
              <a:buChar char="○"/>
            </a:pPr>
            <a:r>
              <a:rPr lang="en"/>
              <a:t>Source: Roy Fielding. “Architectural Styles and</a:t>
            </a:r>
            <a:br>
              <a:rPr lang="en"/>
            </a:br>
            <a:r>
              <a:rPr lang="en"/>
              <a:t>the Design of Network-based Software Architectures”</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Assignment 1 - due 10/02</a:t>
            </a:r>
            <a:endParaRPr/>
          </a:p>
          <a:p>
            <a:pPr indent="-381000" lvl="1" marL="914400" rtl="0" algn="l">
              <a:spcBef>
                <a:spcPts val="0"/>
              </a:spcBef>
              <a:spcAft>
                <a:spcPts val="0"/>
              </a:spcAft>
              <a:buSzPts val="2400"/>
              <a:buChar char="○"/>
            </a:pPr>
            <a:r>
              <a:rPr lang="en"/>
              <a:t>Project Part 2 - due 10/11</a:t>
            </a:r>
            <a:endParaRPr/>
          </a:p>
          <a:p>
            <a:pPr indent="-381000" lvl="1" marL="914400" rtl="0" algn="l">
              <a:spcBef>
                <a:spcPts val="0"/>
              </a:spcBef>
              <a:spcAft>
                <a:spcPts val="0"/>
              </a:spcAft>
              <a:buSzPts val="2400"/>
              <a:buChar char="○"/>
            </a:pPr>
            <a:r>
              <a:rPr lang="en"/>
              <a:t>Assignment 2 - due 10/25</a:t>
            </a:r>
            <a:endParaRPr/>
          </a:p>
          <a:p>
            <a:pPr indent="0" lvl="0" marL="0" marR="0" rtl="0" algn="l">
              <a:lnSpc>
                <a:spcPct val="100000"/>
              </a:lnSpc>
              <a:spcBef>
                <a:spcPts val="600"/>
              </a:spcBef>
              <a:spcAft>
                <a:spcPts val="0"/>
              </a:spcAft>
              <a:buNone/>
            </a:pPr>
            <a:r>
              <a:t/>
            </a:r>
            <a:endParaRPr/>
          </a:p>
        </p:txBody>
      </p:sp>
      <p:sp>
        <p:nvSpPr>
          <p:cNvPr id="681" name="Google Shape;681;p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 Elements</a:t>
            </a:r>
            <a:endParaRPr/>
          </a:p>
        </p:txBody>
      </p:sp>
      <p:sp>
        <p:nvSpPr>
          <p:cNvPr id="107" name="Google Shape;107;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Functional Elements</a:t>
            </a:r>
            <a:endParaRPr/>
          </a:p>
          <a:p>
            <a:pPr indent="-381000" lvl="1" marL="914400" rtl="0" algn="l">
              <a:spcBef>
                <a:spcPts val="0"/>
              </a:spcBef>
              <a:spcAft>
                <a:spcPts val="0"/>
              </a:spcAft>
              <a:buSzPts val="2400"/>
              <a:buChar char="○"/>
            </a:pPr>
            <a:r>
              <a:rPr lang="en"/>
              <a:t>A well-defined part of the system that has responsibilities and a defined interface.</a:t>
            </a:r>
            <a:endParaRPr/>
          </a:p>
          <a:p>
            <a:pPr indent="-381000" lvl="1" marL="914400" rtl="0" algn="l">
              <a:spcBef>
                <a:spcPts val="0"/>
              </a:spcBef>
              <a:spcAft>
                <a:spcPts val="0"/>
              </a:spcAft>
              <a:buSzPts val="2400"/>
              <a:buChar char="○"/>
            </a:pPr>
            <a:r>
              <a:rPr lang="en"/>
              <a:t>Software subsystem, cluster of classes, a package, a data store, a complete system.</a:t>
            </a:r>
            <a:endParaRPr/>
          </a:p>
          <a:p>
            <a:pPr indent="-419100" lvl="0" marL="457200" rtl="0" algn="l">
              <a:spcBef>
                <a:spcPts val="0"/>
              </a:spcBef>
              <a:spcAft>
                <a:spcPts val="0"/>
              </a:spcAft>
              <a:buSzPts val="3000"/>
              <a:buChar char="●"/>
            </a:pPr>
            <a:r>
              <a:rPr lang="en"/>
              <a:t>Interfaces</a:t>
            </a:r>
            <a:endParaRPr/>
          </a:p>
          <a:p>
            <a:pPr indent="-381000" lvl="1" marL="914400" rtl="0" algn="l">
              <a:spcBef>
                <a:spcPts val="0"/>
              </a:spcBef>
              <a:spcAft>
                <a:spcPts val="0"/>
              </a:spcAft>
              <a:buSzPts val="2400"/>
              <a:buChar char="○"/>
            </a:pPr>
            <a:r>
              <a:rPr lang="en"/>
              <a:t>A well-defined mechanism by which the functions of an element can be accessed by other elements. </a:t>
            </a:r>
            <a:endParaRPr/>
          </a:p>
          <a:p>
            <a:pPr indent="-381000" lvl="1" marL="914400" rtl="0" algn="l">
              <a:spcBef>
                <a:spcPts val="0"/>
              </a:spcBef>
              <a:spcAft>
                <a:spcPts val="0"/>
              </a:spcAft>
              <a:buSzPts val="2400"/>
              <a:buChar char="○"/>
            </a:pPr>
            <a:r>
              <a:rPr lang="en"/>
              <a:t>Defined by inputs, outputs, and semantics of each operation.</a:t>
            </a:r>
            <a:endParaRPr/>
          </a:p>
        </p:txBody>
      </p:sp>
      <p:sp>
        <p:nvSpPr>
          <p:cNvPr id="108" name="Google Shape;108;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