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don’t buy at publisher’s price - ripoff - but you can get a rental for pretty cheap or buy it off aftermarket for cheap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Most of the time, we’re in normal class mode. I will stand up here and drone at you, then toss in a joke to keep you awake</a:t>
            </a:r>
          </a:p>
          <a:p>
            <a:pPr indent="-228600" lvl="0" marL="457200" rtl="0">
              <a:spcBef>
                <a:spcPts val="0"/>
              </a:spcBef>
              <a:buClr>
                <a:schemeClr val="dk1"/>
              </a:buClr>
              <a:buChar char="-"/>
            </a:pPr>
            <a:r>
              <a:rPr lang="en">
                <a:solidFill>
                  <a:schemeClr val="dk1"/>
                </a:solidFill>
              </a:rPr>
              <a:t>Then, because it’s boring to just listen to me talk. For me too. We’ll do a lot of group discussion. I’ll ask questions,try to get you to answer them. We’ll work through problems and examples in a group. I expect you guys to respond. I’ll stand here until someone does.</a:t>
            </a:r>
          </a:p>
          <a:p>
            <a:pPr indent="-228600" lvl="0" marL="457200" rtl="0">
              <a:spcBef>
                <a:spcPts val="0"/>
              </a:spcBef>
              <a:buClr>
                <a:schemeClr val="dk1"/>
              </a:buClr>
              <a:buChar char="-"/>
            </a:pPr>
            <a:r>
              <a:rPr lang="en">
                <a:solidFill>
                  <a:schemeClr val="dk1"/>
                </a:solidFill>
              </a:rPr>
              <a:t>Project. Work in groups on a large-scale software project. You’ll go through each stage of development, and build a system. The idea is that you get to put the course content into practice.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1-2) - I know the MSE schedule is a little weird, but you should have taken that. If not, not a huge deal - we will recover the basics of testing (those who took it might be a little bored), but we will also go far beyond what we covered in there.</a:t>
            </a:r>
          </a:p>
          <a:p>
            <a:pPr lvl="0" rtl="0">
              <a:spcBef>
                <a:spcPts val="0"/>
              </a:spcBef>
              <a:buNone/>
            </a:pPr>
            <a:r>
              <a:rPr lang="en">
                <a:solidFill>
                  <a:schemeClr val="dk1"/>
                </a:solidFill>
              </a:rPr>
              <a:t>(read rest)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You will work in groups of 3 students to complete assignments. Apogee students may choose to work alone or in a group. In class students must work in groups unless you have a particularly compelling reason otherwise. Now, group doesn’t mean you can slack off. There will be peer evaluations, and those will impact your grade.</a:t>
            </a:r>
          </a:p>
          <a:p>
            <a:pPr lvl="0" rtl="0">
              <a:spcBef>
                <a:spcPts val="0"/>
              </a:spcBef>
              <a:buNone/>
            </a:pPr>
            <a:r>
              <a:rPr lang="en">
                <a:solidFill>
                  <a:schemeClr val="dk1"/>
                </a:solidFill>
              </a:rPr>
              <a:t>2) There will also be individual reading assignments. Everyone will read the same paper and submit a one page summary.</a:t>
            </a:r>
          </a:p>
          <a:p>
            <a:pPr lvl="0" rtl="0">
              <a:spcBef>
                <a:spcPts val="0"/>
              </a:spcBef>
              <a:buNone/>
            </a:pPr>
            <a:r>
              <a:rPr lang="en">
                <a:solidFill>
                  <a:schemeClr val="dk1"/>
                </a:solidFill>
              </a:rPr>
              <a:t>3) There will be no exams. Instead, each person will choose a topic and prepare a literature survey, then present it at the end of the semester.</a:t>
            </a:r>
          </a:p>
          <a:p>
            <a:pPr lvl="0" rtl="0">
              <a:spcBef>
                <a:spcPts val="0"/>
              </a:spcBef>
              <a:buNone/>
            </a:pPr>
            <a:r>
              <a:rPr lang="en">
                <a:solidFill>
                  <a:schemeClr val="dk1"/>
                </a:solidFill>
              </a:rPr>
              <a:t>4) Finally, there is a participation component to your grade. There will be in-class exercises throughout the semester. Attending and completing those will make up most of this grade. Apogee students should e-mail those within a week of the class. Your group performance and whether you take part in in-class conversations will also make up part of this grade.</a:t>
            </a:r>
          </a:p>
          <a:p>
            <a:pPr lvl="0" rtl="0">
              <a:spcBef>
                <a:spcPts val="0"/>
              </a:spcBef>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Throughout the course, we will introduce a number of testing topics. Many of these topics could easily fill their own courses. Therefore, part of your task for the semester will be to choose one of the topics we are covering and become an expert on it. </a:t>
            </a:r>
          </a:p>
          <a:p>
            <a:pPr lvl="0" rtl="0">
              <a:lnSpc>
                <a:spcPct val="115000"/>
              </a:lnSpc>
              <a:spcBef>
                <a:spcPts val="0"/>
              </a:spcBef>
              <a:buClr>
                <a:schemeClr val="dk1"/>
              </a:buClr>
              <a:buSzPct val="100000"/>
              <a:buFont typeface="Arial"/>
              <a:buNone/>
            </a:pPr>
            <a:r>
              <a:rPr lang="en">
                <a:solidFill>
                  <a:schemeClr val="dk1"/>
                </a:solidFill>
              </a:rPr>
              <a:t>Early in the semester, a list of topics will be circulated. You will choose one of these topics and be responsible for writing a 12 page literature survey, summarizing trends and cutting-edge research in that area. This paper will be due at the end of the semester.</a:t>
            </a:r>
          </a:p>
          <a:p>
            <a:pPr lvl="0" rtl="0">
              <a:lnSpc>
                <a:spcPct val="115000"/>
              </a:lnSpc>
              <a:spcBef>
                <a:spcPts val="0"/>
              </a:spcBef>
              <a:buClr>
                <a:schemeClr val="dk1"/>
              </a:buClr>
              <a:buSzPct val="100000"/>
              <a:buFont typeface="Arial"/>
              <a:buNone/>
            </a:pPr>
            <a:r>
              <a:rPr lang="en">
                <a:solidFill>
                  <a:schemeClr val="dk1"/>
                </a:solidFill>
              </a:rPr>
              <a:t>During the last week of classes, all students will present their findings in a 12-minute TED-style talk. APOGEE students will be responsible for either presenting in person, presenting live through a screen-sharing or video chat service (Skype/Google Hangouts/etc), or filming their presentation.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project - </a:t>
            </a:r>
          </a:p>
          <a:p>
            <a:pPr indent="-228600" lvl="0" marL="457200" rtl="0">
              <a:spcBef>
                <a:spcPts val="0"/>
              </a:spcBef>
              <a:buClr>
                <a:schemeClr val="dk1"/>
              </a:buClr>
              <a:buChar char="-"/>
            </a:pPr>
            <a:r>
              <a:rPr lang="en">
                <a:solidFill>
                  <a:schemeClr val="dk1"/>
                </a:solidFill>
              </a:rPr>
              <a:t>We’re not trying to make things arbitrairly hard to justify teamworks, but good engineering is hard - it takes time adn work</a:t>
            </a:r>
          </a:p>
          <a:p>
            <a:pPr indent="-228600" lvl="0" marL="457200" rtl="0">
              <a:spcBef>
                <a:spcPts val="0"/>
              </a:spcBef>
              <a:buClr>
                <a:schemeClr val="dk1"/>
              </a:buClr>
              <a:buChar char="-"/>
            </a:pPr>
            <a:r>
              <a:rPr lang="en">
                <a:solidFill>
                  <a:schemeClr val="dk1"/>
                </a:solidFill>
              </a:rPr>
              <a:t>planning/scheduling is essential. most issues come from people starting too late and trying to cram. That doesn’t work here. Especially given the need for teamwork. Working together takes planning. </a:t>
            </a:r>
          </a:p>
          <a:p>
            <a:pPr indent="-228600" lvl="0" marL="457200" rtl="0">
              <a:spcBef>
                <a:spcPts val="0"/>
              </a:spcBef>
              <a:buClr>
                <a:schemeClr val="dk1"/>
              </a:buClr>
              <a:buChar char="-"/>
            </a:pPr>
            <a:r>
              <a:rPr lang="en">
                <a:solidFill>
                  <a:schemeClr val="dk1"/>
                </a:solidFill>
              </a:rPr>
              <a:t>You can’t slack off - we do use peer evaluations in grading, and if you don’t take part, you won’t get the grade.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1-3) - A written explanation (including supporting documentation) must be submitted.</a:t>
            </a:r>
          </a:p>
          <a:p>
            <a:pPr lvl="0" rtl="0">
              <a:spcBef>
                <a:spcPts val="0"/>
              </a:spcBef>
              <a:buNone/>
            </a:pPr>
            <a:r>
              <a:rPr lang="en">
                <a:solidFill>
                  <a:schemeClr val="dk1"/>
                </a:solidFill>
              </a:rPr>
              <a:t>Make-up arrangements should be completed prior to the scheduled activity. </a:t>
            </a:r>
          </a:p>
          <a:p>
            <a:pPr lvl="0" rtl="0">
              <a:spcBef>
                <a:spcPts val="0"/>
              </a:spcBef>
              <a:buNone/>
            </a:pPr>
            <a:r>
              <a:rPr lang="en">
                <a:solidFill>
                  <a:schemeClr val="dk1"/>
                </a:solidFill>
              </a:rPr>
              <a:t>(read 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p>
          <a:p>
            <a:pPr lvl="0" rtl="0">
              <a:lnSpc>
                <a:spcPct val="115000"/>
              </a:lnSpc>
              <a:spcBef>
                <a:spcPts val="0"/>
              </a:spcBef>
              <a:buClr>
                <a:schemeClr val="dk1"/>
              </a:buClr>
              <a:buSzPct val="100000"/>
              <a:buFont typeface="Arial"/>
              <a:buNone/>
            </a:pPr>
            <a:r>
              <a:rPr lang="en">
                <a:solidFill>
                  <a:schemeClr val="dk1"/>
                </a:solidFill>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short answer - and you’ll see pretty soon why this is so complicated - is that (read).</a:t>
            </a:r>
          </a:p>
          <a:p>
            <a:pPr lvl="0" rtl="0">
              <a:spcBef>
                <a:spcPts val="0"/>
              </a:spcBef>
              <a:buNone/>
            </a:pPr>
            <a:r>
              <a:rPr lang="en">
                <a:solidFill>
                  <a:schemeClr val="dk1"/>
                </a:solidFill>
              </a:rPr>
              <a:t>This is usually measured along four dimensions (read).</a:t>
            </a:r>
          </a:p>
          <a:p>
            <a:pPr lvl="0" rtl="0">
              <a:spcBef>
                <a:spcPts val="0"/>
              </a:spcBef>
              <a:buNone/>
            </a:pPr>
            <a:r>
              <a:rPr lang="en">
                <a:solidFill>
                  <a:schemeClr val="dk1"/>
                </a:solidFill>
              </a:rPr>
              <a:t>(read)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lv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lvl="0" rtl="0">
              <a:spcBef>
                <a:spcPts val="0"/>
              </a:spcBef>
              <a:buNone/>
            </a:pPr>
            <a:r>
              <a:rPr lang="en">
                <a:solidFill>
                  <a:schemeClr val="dk1"/>
                </a:solidFill>
              </a:rPr>
              <a:t>In any of these cases, verification is a check of consistency between two descriptions. It is an empirical activity - an experiment we can conduct.</a:t>
            </a:r>
          </a:p>
          <a:p>
            <a:pPr lvl="0" rtl="0">
              <a:spcBef>
                <a:spcPts val="0"/>
              </a:spcBef>
              <a:buNone/>
            </a:pPr>
            <a:r>
              <a:rPr lang="en">
                <a:solidFill>
                  <a:schemeClr val="dk1"/>
                </a:solidFill>
              </a:rPr>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Validation asks a broader question - (read 1-2)</a:t>
            </a:r>
          </a:p>
          <a:p>
            <a:pPr lv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1-4) talk about people</a:t>
            </a:r>
          </a:p>
          <a:p>
            <a:pPr lvl="0" rtl="0">
              <a:spcBef>
                <a:spcPts val="0"/>
              </a:spcBef>
              <a:buClr>
                <a:schemeClr val="dk1"/>
              </a:buClr>
              <a:buSzPct val="1000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lvl="0" rtl="0">
              <a:spcBef>
                <a:spcPts val="0"/>
              </a:spcBef>
              <a:buClr>
                <a:schemeClr val="dk1"/>
              </a:buClr>
              <a:buSzPct val="100000"/>
              <a:buFont typeface="Arial"/>
              <a:buNone/>
            </a:pPr>
            <a:r>
              <a:rPr lang="en">
                <a:solidFill>
                  <a:schemeClr val="dk1"/>
                </a:solidFill>
              </a:rPr>
              <a:t>Ultimately, the point of both is to answer the big, nebulous question of whether the software is correct and ready for release, but at two different scopes. </a:t>
            </a:r>
          </a:p>
          <a:p>
            <a:pPr lvl="0" rtl="0">
              <a:spcBef>
                <a:spcPts val="0"/>
              </a:spcBef>
              <a:buNone/>
            </a:pPr>
            <a:r>
              <a:rPr lang="en">
                <a:solidFill>
                  <a:schemeClr val="dk1"/>
                </a:solidFill>
              </a:rPr>
              <a:t>(read rest)</a:t>
            </a:r>
          </a:p>
          <a:p>
            <a:pPr lvl="0" rtl="0">
              <a:spcBef>
                <a:spcPts val="0"/>
              </a:spcBef>
              <a:buNone/>
            </a:pPr>
            <a:br>
              <a:rPr lang="en">
                <a:solidFill>
                  <a:schemeClr val="dk1"/>
                </a:solidFill>
              </a:rPr>
            </a:b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Both are extremely important, and they are closely linked. (read2). You could have had a misunderstanding, the customer might not have told you everything</a:t>
            </a:r>
          </a:p>
          <a:p>
            <a:pPr lvl="0" rtl="0">
              <a:spcBef>
                <a:spcPts val="0"/>
              </a:spcBef>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lvl="0" rtl="0">
              <a:spcBef>
                <a:spcPts val="0"/>
              </a:spcBef>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lvl="0" rtl="0">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p>
          <a:p>
            <a:pPr indent="-228600" lvl="0" marL="457200" rtl="0" algn="just">
              <a:lnSpc>
                <a:spcPct val="115000"/>
              </a:lnSpc>
              <a:spcBef>
                <a:spcPts val="0"/>
              </a:spcBef>
              <a:buClr>
                <a:schemeClr val="dk1"/>
              </a:buClr>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p>
          <a:p>
            <a:pPr indent="-228600" lvl="0" marL="457200" rtl="0" algn="just">
              <a:lnSpc>
                <a:spcPct val="115000"/>
              </a:lnSpc>
              <a:spcBef>
                <a:spcPts val="0"/>
              </a:spcBef>
              <a:buClr>
                <a:schemeClr val="dk1"/>
              </a:buClr>
              <a:buChar char="-"/>
            </a:pPr>
            <a:r>
              <a:rPr lang="en">
                <a:solidFill>
                  <a:schemeClr val="dk1"/>
                </a:solidFill>
              </a:rPr>
              <a:t>(read) Maybe. But, they still expect the software to become more reliable as the system matures, and failure to increase reliability can be costly.</a:t>
            </a:r>
          </a:p>
          <a:p>
            <a:pPr indent="-228600" lvl="0" marL="457200" rtl="0" algn="just">
              <a:lnSpc>
                <a:spcPct val="115000"/>
              </a:lnSpc>
              <a:spcBef>
                <a:spcPts val="0"/>
              </a:spcBef>
              <a:buClr>
                <a:schemeClr val="dk1"/>
              </a:buClr>
              <a:buChar char="-"/>
            </a:pPr>
            <a:r>
              <a:rPr lang="en">
                <a:solidFill>
                  <a:schemeClr val="dk1"/>
                </a:solidFill>
              </a:rPr>
              <a:t>(read) Those weigh heavily into the calculation of how much time and effort to spend on V&amp;V</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rgbClr val="222222"/>
                </a:solidFill>
                <a:highlight>
                  <a:srgbClr val="FFFFFF"/>
                </a:highlight>
              </a:rPr>
              <a:t>Amazon, of course, is software. No one disputes that. If I ask you about software, you’d mention something like this - a web app, a video game, a word processor. That’s not all that is software though - Our society is built on software. It powers our homes, it manages our private information, it controls our cars, it automates our factories and it even regulates our bodies. Ford is one of the largest software makers in the country. It is incredibly important that we construct good software. We need robust, operational systems, especially given growing demand for features, limited development budgets and strict time constraints.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as an engineer who wants to build a robust piece of software, you need to sit down at the start and answer five basic questions. Those answers will guide the entire V&amp;V process, and by the time this class is over, you will be able to answer these questions like experts.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 </a:t>
            </a:r>
          </a:p>
          <a:p>
            <a:pPr lvl="0" rtl="0">
              <a:spcBef>
                <a:spcPts val="0"/>
              </a:spcBef>
              <a:buNone/>
            </a:pPr>
            <a:r>
              <a:rPr lang="en">
                <a:solidFill>
                  <a:schemeClr val="dk1"/>
                </a:solidFill>
              </a:rPr>
              <a:t>Quality and dependability must be part of every phase of design. Verification is not just about the running source code, but must be used to check each stage of design and development.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Verification comes in two main forms - either static or dynamic. </a:t>
            </a:r>
          </a:p>
          <a:p>
            <a:pPr lvl="0" rtl="0">
              <a:spcBef>
                <a:spcPts val="0"/>
              </a:spcBef>
              <a:buNone/>
            </a:pPr>
            <a:r>
              <a:rPr lang="en">
                <a:solidFill>
                  <a:schemeClr val="dk1"/>
                </a:solidFill>
              </a:rPr>
              <a:t>Static verification is (read). So, it’s the process of inspecting the artifacts produced during development - the requirements, specifications, design documents, source code to find issues, to make formal arguments for correctness. A couple common forms of static verification include</a:t>
            </a:r>
          </a:p>
          <a:p>
            <a:pPr lvl="0" rtl="0">
              <a:spcBef>
                <a:spcPts val="0"/>
              </a:spcBef>
              <a:buNone/>
            </a:pPr>
            <a:r>
              <a:rPr lang="en">
                <a:solidFill>
                  <a:schemeClr val="dk1"/>
                </a:solidFill>
              </a:rPr>
              <a:t>(read), (read).</a:t>
            </a:r>
          </a:p>
          <a:p>
            <a:pPr lvl="0" rtl="0">
              <a:spcBef>
                <a:spcPts val="0"/>
              </a:spcBef>
              <a:buNone/>
            </a:pPr>
            <a:r>
              <a:rPr lang="en">
                <a:solidFill>
                  <a:schemeClr val="dk1"/>
                </a:solidFill>
              </a:rPr>
              <a:t>Static verification can be very effective, and more importantly, does not require working code to perform. Static verification can start from the moment you have detailed requirements or a specification document, and can continue throughout the entire development process.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you can read through pieces of the code in isolation and look for issues.</a:t>
            </a:r>
          </a:p>
          <a:p>
            <a:pPr lvl="0" rtl="0">
              <a:spcBef>
                <a:spcPts val="0"/>
              </a:spcBef>
              <a:buNone/>
            </a:pPr>
            <a:r>
              <a:rPr lang="en">
                <a:solidFill>
                  <a:schemeClr val="dk1"/>
                </a:solidFill>
              </a:rPr>
              <a:t>(read). If you need to actually execute the code, (read)</a:t>
            </a:r>
          </a:p>
          <a:p>
            <a:pPr lvl="0" rtl="0">
              <a:spcBef>
                <a:spcPts val="0"/>
              </a:spcBef>
              <a:buNone/>
            </a:pPr>
            <a:r>
              <a:rPr lang="en">
                <a:solidFill>
                  <a:schemeClr val="dk1"/>
                </a:solidFill>
              </a:rPr>
              <a:t>(read) - there are even automated code review techniques that inspect for known vulnerabilities or design issues.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Dynamic verification, on the other hand, involves the working code. In dynamic verification, you (read)</a:t>
            </a:r>
          </a:p>
          <a:p>
            <a:pPr lvl="0" rtl="0">
              <a:spcBef>
                <a:spcPts val="0"/>
              </a:spcBef>
              <a:buNone/>
            </a:pPr>
            <a:r>
              <a:rPr lang="en">
                <a:solidFill>
                  <a:schemeClr val="dk1"/>
                </a:solidFill>
              </a:rPr>
              <a:t>Dynamic verification takes many forms, but the central one is testing. When performing testing as a verification activity, you are less focused on finding bugs, and more on demonstrating compliance. You formulate sets of input in order to demonstrate that the software meets the conditions imposed on it - that it fulfills the specification of a requirement.</a:t>
            </a:r>
          </a:p>
          <a:p>
            <a:pPr lvl="0" rtl="0">
              <a:spcBef>
                <a:spcPts val="0"/>
              </a:spcBef>
              <a:buNone/>
            </a:pPr>
            <a:r>
              <a:rPr lang="en">
                <a:solidFill>
                  <a:schemeClr val="dk1"/>
                </a:solidFill>
              </a:rPr>
              <a:t>(read). Code reviews are limited in their use. They aren’t as useful for looking at how objects interact when the system executes. That’s where a lot of your problems are going to lie, and you need to actually run the code to see those problems emerge. </a:t>
            </a:r>
          </a:p>
          <a:p>
            <a:pPr lvl="0" rtl="0">
              <a:spcBef>
                <a:spcPts val="0"/>
              </a:spcBef>
              <a:buNone/>
            </a:pPr>
            <a:r>
              <a:rPr lang="en">
                <a:solidFill>
                  <a:schemeClr val="dk1"/>
                </a:solidFill>
              </a:rPr>
              <a:t>(read)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what I also led 740 off with - in all of software engineering, from design, to development, to testing - there is rarely one single correct answer to the question of how you approach that activity. What testing technique do I use? What verification technique? </a:t>
            </a:r>
          </a:p>
          <a:p>
            <a:pPr lvl="0" rtl="0">
              <a:spcBef>
                <a:spcPts val="0"/>
              </a:spcBef>
              <a:buNone/>
            </a:pPr>
            <a:r>
              <a:rPr lang="en">
                <a:solidFill>
                  <a:schemeClr val="dk1"/>
                </a:solidFill>
              </a:rPr>
              <a:t>the honest answer is that, in general - (read).</a:t>
            </a:r>
          </a:p>
          <a:p>
            <a:pPr lvl="0" rtl="0">
              <a:spcBef>
                <a:spcPts val="0"/>
              </a:spcBef>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1-2)</a:t>
            </a:r>
          </a:p>
          <a:p>
            <a:pPr lvl="0" rtl="0">
              <a:spcBef>
                <a:spcPts val="0"/>
              </a:spcBef>
              <a:buNone/>
            </a:pPr>
            <a:r>
              <a:rPr lang="en">
                <a:solidFill>
                  <a:schemeClr val="dk1"/>
                </a:solidFill>
              </a:rPr>
              <a:t>Software is, in many ways, entirely too complex. There are logical paradoxes regarding situations where programs analyze other programs. This is Turing’s halting problem - we can’t assume that there is a program that can - given another program and input - find out whether that program eventually halts. We will eventually hit something that cannot be analyzed in finite time. The same is true in verification</a:t>
            </a:r>
          </a:p>
          <a:p>
            <a:pPr lvl="0" rtl="0">
              <a:spcBef>
                <a:spcPts val="0"/>
              </a:spcBef>
              <a:buNone/>
            </a:pPr>
            <a:r>
              <a:rPr lang="en">
                <a:solidFill>
                  <a:schemeClr val="dk1"/>
                </a:solidFill>
              </a:rPr>
              <a:t>(read 4).</a:t>
            </a:r>
          </a:p>
          <a:p>
            <a:pPr lvl="0" rtl="0">
              <a:spcBef>
                <a:spcPts val="0"/>
              </a:spcBef>
              <a:buNone/>
            </a:pPr>
            <a:r>
              <a:rPr lang="en">
                <a:solidFill>
                  <a:schemeClr val="dk1"/>
                </a:solidFill>
              </a:rPr>
              <a:t>Take testing. In theory, we could prove that a program is correct by trying every possible test case. This is a proof by cases - a perfectly valid technique. But, how long would that take? How about for addition? two integers. In java, an int is 32 bits, so there are 2^32 x 2^32 inputs for addition, 10^21 test cases. At one nanosecond per test, that would take about 30000 years to solve. That’s not going to do. </a:t>
            </a:r>
          </a:p>
          <a:p>
            <a:pPr lvl="0" rtl="0">
              <a:spcBef>
                <a:spcPts val="0"/>
              </a:spcBef>
              <a:buNone/>
            </a:pPr>
            <a:r>
              <a:rPr lang="en">
                <a:solidFill>
                  <a:schemeClr val="dk1"/>
                </a:solidFill>
              </a:rPr>
              <a:t>So, in practice, verification techniques all display some form of inaccuracy.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question of which verification technique applies involves making trade-offs across three dimensions of inaccuracy -pessimistic inaccuracy, optimistic inaccuracy, and simplicity of the property</a:t>
            </a:r>
          </a:p>
          <a:p>
            <a:pPr lvl="0" rtl="0">
              <a:spcBef>
                <a:spcPts val="0"/>
              </a:spcBef>
              <a:buNone/>
            </a:pPr>
            <a:r>
              <a:rPr lang="en">
                <a:solidFill>
                  <a:schemeClr val="dk1"/>
                </a:solidFill>
              </a:rPr>
              <a:t>(read 2 - 3)</a:t>
            </a:r>
          </a:p>
          <a:p>
            <a:pPr lvl="0" rtl="0">
              <a:spcBef>
                <a:spcPts val="0"/>
              </a:spcBef>
              <a:buNone/>
            </a:pPr>
            <a:r>
              <a:rPr lang="en">
                <a:solidFill>
                  <a:schemeClr val="dk1"/>
                </a:solidFill>
              </a:rPr>
              <a:t>Testing is the classic optimistic technique, because no finite number of tests can guarantee correctness. Instead, we aim to provide evidence that we did “good enough”. </a:t>
            </a:r>
          </a:p>
          <a:p>
            <a:pPr lvl="0" rtl="0">
              <a:spcBef>
                <a:spcPts val="0"/>
              </a:spcBef>
              <a:buNone/>
            </a:pPr>
            <a:r>
              <a:rPr lang="en">
                <a:solidFill>
                  <a:schemeClr val="dk1"/>
                </a:solidFill>
              </a:rPr>
              <a:t>Now, there is a third dimension to consider, which is the complexity of the property that you wish to verify. (read)</a:t>
            </a:r>
          </a:p>
          <a:p>
            <a:pPr lvl="0" rtl="0">
              <a:spcBef>
                <a:spcPts val="0"/>
              </a:spcBef>
              <a:buNone/>
            </a:pPr>
            <a:r>
              <a:rPr lang="en">
                <a:solidFill>
                  <a:schemeClr val="dk1"/>
                </a:solidFill>
              </a:rPr>
              <a:t>If we aren’t willing to accept the optimistic inaccuracy of testing and the only other technique is too pessimistic, well.. maybe we know of a similar property that is correlated with the one of interest. If that property is simpler, and if it is a necessary condition for your property, then analyze that property instead. We may then be able to find precise violations rather than potentially missing violations or being flooded with false rejections. </a:t>
            </a:r>
          </a:p>
          <a:p>
            <a:pPr lvl="0" rtl="0">
              <a:spcBef>
                <a:spcPts val="0"/>
              </a:spcBef>
              <a:buNone/>
            </a:pPr>
            <a:r>
              <a:rPr lang="en">
                <a:solidFill>
                  <a:schemeClr val="dk1"/>
                </a:solidFill>
              </a:rPr>
              <a:t>(go over examples)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in assessing verification techniques, there are three criteria that may be of interest - in an ideal world, you would like techniques that are safe, sound, and complete. </a:t>
            </a:r>
          </a:p>
          <a:p>
            <a:pPr lvl="0" rtl="0">
              <a:spcBef>
                <a:spcPts val="0"/>
              </a:spcBef>
              <a:buNone/>
            </a:pPr>
            <a:r>
              <a:rPr lang="en">
                <a:solidFill>
                  <a:schemeClr val="dk1"/>
                </a:solidFill>
              </a:rPr>
              <a:t>(read safe)</a:t>
            </a:r>
          </a:p>
          <a:p>
            <a:pPr lvl="0" rtl="0">
              <a:spcBef>
                <a:spcPts val="0"/>
              </a:spcBef>
              <a:buNone/>
            </a:pPr>
            <a:r>
              <a:rPr lang="en">
                <a:solidFill>
                  <a:schemeClr val="dk1"/>
                </a:solidFill>
              </a:rPr>
              <a:t>(read sound 1). That is, if our technique says the property is met, it must actually be met. We can’t get a confirmation if the program is actually not meeting that property.</a:t>
            </a:r>
          </a:p>
          <a:p>
            <a:pPr lvl="0" rtl="0">
              <a:spcBef>
                <a:spcPts val="0"/>
              </a:spcBef>
              <a:buNone/>
            </a:pPr>
            <a:r>
              <a:rPr lang="en">
                <a:solidFill>
                  <a:schemeClr val="dk1"/>
                </a:solidFill>
              </a:rPr>
              <a:t>Now, properties can be formulated in a couple of ways. One is that, if the property is met, the program is acting correctly - in that case, if our analysis technique is sound, and passing the property means the program is correct, then this indicates the technique is also safe.</a:t>
            </a:r>
          </a:p>
          <a:p>
            <a:pPr lvl="0" rtl="0">
              <a:spcBef>
                <a:spcPts val="0"/>
              </a:spcBef>
              <a:buNone/>
            </a:pPr>
            <a:r>
              <a:rPr lang="en">
                <a:solidFill>
                  <a:schemeClr val="dk1"/>
                </a:solidFill>
              </a:rPr>
              <a:t>The other way to formulate a property is to look for a violation of correctness. If this property is met, then the program is actually incorrect. This is actually a good way to generate test cases - ask the verification technique to check whether something bad is happening. In that case,(read last point)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100000"/>
              <a:buFont typeface="Arial"/>
              <a:buNone/>
            </a:pPr>
            <a:r>
              <a:rPr lang="en">
                <a:solidFill>
                  <a:schemeClr val="dk1"/>
                </a:solidFill>
              </a:rPr>
              <a:t>If you screw up during design, development, or testing - if you release bad software...</a:t>
            </a:r>
          </a:p>
          <a:p>
            <a:pPr lvl="0" rtl="0">
              <a:spcBef>
                <a:spcPts val="0"/>
              </a:spcBef>
              <a:buNone/>
            </a:pPr>
            <a:r>
              <a:rPr lang="en" sz="1000">
                <a:solidFill>
                  <a:schemeClr val="dk1"/>
                </a:solidFill>
                <a:highlight>
                  <a:srgbClr val="FFFFFF"/>
                </a:highlight>
              </a:rPr>
              <a:t>software bugs hurt your bottom line. They are expensive to fix, and only become more expensive the longer they remain active. The cost of fixing bugs, handling tech support, distributing the patched software, and addressing potential legal issues is not insignificant. </a:t>
            </a:r>
          </a:p>
          <a:p>
            <a:pPr lvl="0" rtl="0">
              <a:spcBef>
                <a:spcPts val="0"/>
              </a:spcBef>
              <a:buNone/>
            </a:pPr>
            <a:r>
              <a:rPr lang="en" sz="1000">
                <a:solidFill>
                  <a:schemeClr val="dk1"/>
                </a:solidFill>
                <a:highlight>
                  <a:srgbClr val="FFFFFF"/>
                </a:highlight>
              </a:rPr>
              <a:t>In 2002, a study commissioned by the US </a:t>
            </a:r>
            <a:r>
              <a:rPr lang="en" sz="1000">
                <a:solidFill>
                  <a:srgbClr val="0B0080"/>
                </a:solidFill>
                <a:highlight>
                  <a:srgbClr val="FFFFFF"/>
                </a:highlight>
                <a:hlinkClick r:id="rId2"/>
              </a:rPr>
              <a:t>Department of Commerce</a:t>
            </a:r>
            <a:r>
              <a:rPr lang="en" sz="1000">
                <a:solidFill>
                  <a:schemeClr val="dk1"/>
                </a:solidFill>
                <a:highlight>
                  <a:srgbClr val="FFFFFF"/>
                </a:highlight>
              </a:rPr>
              <a:t>' </a:t>
            </a:r>
            <a:r>
              <a:rPr lang="en" sz="1000">
                <a:solidFill>
                  <a:srgbClr val="0B0080"/>
                </a:solidFill>
                <a:highlight>
                  <a:srgbClr val="FFFFFF"/>
                </a:highlight>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p>
          <a:p>
            <a:pPr lvl="0" rtl="0">
              <a:spcBef>
                <a:spcPts val="0"/>
              </a:spcBef>
              <a:buNone/>
            </a:pPr>
            <a:r>
              <a:rPr lang="en" sz="1000">
                <a:solidFill>
                  <a:schemeClr val="dk1"/>
                </a:solidFill>
                <a:highlight>
                  <a:srgbClr val="FFFFFF"/>
                </a:highlight>
              </a:rPr>
              <a:t>The report estimated that minor improvements in software testing would relieve 1/3rd of that cost.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third feature we would like is completeness.</a:t>
            </a:r>
          </a:p>
          <a:p>
            <a:pPr lvl="0" rtl="0">
              <a:spcBef>
                <a:spcPts val="0"/>
              </a:spcBef>
              <a:buNone/>
            </a:pPr>
            <a:r>
              <a:rPr lang="en">
                <a:solidFill>
                  <a:schemeClr val="dk1"/>
                </a:solidFill>
              </a:rPr>
              <a:t>(read) - that is, for all programs that do satisfy the property, you get a true back. This is like soundness. In soundness, if you get a true, that means it is true - you can’t get a true when it is actually false. Here, you can’t get a false if the property is true.if you get a false, it must be false.</a:t>
            </a:r>
          </a:p>
          <a:p>
            <a:pPr lvl="0" rtl="0">
              <a:spcBef>
                <a:spcPts val="0"/>
              </a:spcBef>
              <a:buNone/>
            </a:pPr>
            <a:r>
              <a:rPr lang="en">
                <a:solidFill>
                  <a:schemeClr val="dk1"/>
                </a:solidFill>
              </a:rPr>
              <a:t>(read) You can get incorrect true verdicts, but not incorrect false verdicts.</a:t>
            </a:r>
          </a:p>
          <a:p>
            <a:pPr lvl="0" rtl="0">
              <a:spcBef>
                <a:spcPts val="0"/>
              </a:spcBef>
              <a:buNone/>
            </a:pPr>
            <a:r>
              <a:rPr lang="en">
                <a:solidFill>
                  <a:schemeClr val="dk1"/>
                </a:solidFill>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of the things we cover in this class are done with the goal of identifying, locating, or removing faults, and that’s obviously something useful. But, finding all faults is a pipe dream. It’s nearly impossible, and definitely not cost effective. Verification can’t go on forever. So, at some point, we need to make a judgement call - is this ready to go. You need to be able to make that call, and to do so, you need a plan in place. </a:t>
            </a:r>
          </a:p>
          <a:p>
            <a:pPr lvl="0" rtl="0">
              <a:spcBef>
                <a:spcPts val="0"/>
              </a:spcBef>
              <a:buNone/>
            </a:pPr>
            <a:r>
              <a:rPr lang="en">
                <a:solidFill>
                  <a:schemeClr val="dk1"/>
                </a:solidFill>
              </a:rPr>
              <a:t>(read 3 -4)</a:t>
            </a:r>
          </a:p>
          <a:p>
            <a:pPr lvl="0" rtl="0">
              <a:spcBef>
                <a:spcPts val="0"/>
              </a:spcBef>
              <a:buNone/>
            </a:pPr>
            <a:r>
              <a:rPr lang="en">
                <a:solidFill>
                  <a:schemeClr val="dk1"/>
                </a:solidFill>
              </a:rPr>
              <a:t>Now, one option is to measure the level of dependability - there are metrics that can be used such as the availability - the uptime over the execution time - or the mean time between failues - the average amount of time that passes before something goes wrong. We will cover these more later this semester. But, you can track these dependability metrics throughout development, simulate the use of the system, take down updated figures, and declare the system ready once that threshold is met.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This is almost always a good idea at some point - people will find ways to break your software that you never imagined. So, at some point, you want to start brining in those users. First, with alpha testing, where a tiny group of select people are given access to the software in a controlled environment, observed by the developers. Then in beta testing, an even larger crowd gets their hands on the product in their own operating environment, without interference or close monitoring from the developers. At both stages, you can perform quantitative studies of the software dependability, measuring those reliability metrics. You can also perform qualitative analysis by surveying the users and their opinions - asking them if they actualyl like the software.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Finally, that last question to keep in mind is how the development process can be improved as a result of verification and validation -aka: learn from your history and don’t make the same mistakes over again.</a:t>
            </a:r>
          </a:p>
          <a:p>
            <a:pPr lvl="0" rtl="0">
              <a:spcBef>
                <a:spcPts val="0"/>
              </a:spcBef>
              <a:buNone/>
            </a:pPr>
            <a:r>
              <a:rPr lang="en">
                <a:solidFill>
                  <a:schemeClr val="dk1"/>
                </a:solidFill>
              </a:rPr>
              <a:t>(read)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third feature we would like is completeness.</a:t>
            </a:r>
          </a:p>
          <a:p>
            <a:pPr lvl="0" rtl="0">
              <a:spcBef>
                <a:spcPts val="0"/>
              </a:spcBef>
              <a:buNone/>
            </a:pPr>
            <a:r>
              <a:rPr lang="en">
                <a:solidFill>
                  <a:schemeClr val="dk1"/>
                </a:solidFill>
              </a:rPr>
              <a:t>(read) - that is, for all programs that do satisfy the property, you get a true back. This is like soundness. In soundness, if you get a true, that means it is true - you can’t get a true when it is actually false. Here, you can’t get a false if the property is true.if you get a false, it must be false.</a:t>
            </a:r>
          </a:p>
          <a:p>
            <a:pPr lvl="0" rtl="0">
              <a:spcBef>
                <a:spcPts val="0"/>
              </a:spcBef>
              <a:buNone/>
            </a:pPr>
            <a:r>
              <a:rPr lang="en">
                <a:solidFill>
                  <a:schemeClr val="dk1"/>
                </a:solidFill>
              </a:rPr>
              <a:t>(read) You can get incorrect true verdicts, but not incorrect false verdicts.</a:t>
            </a:r>
          </a:p>
          <a:p>
            <a:pPr lvl="0" rtl="0">
              <a:spcBef>
                <a:spcPts val="0"/>
              </a:spcBef>
              <a:buNone/>
            </a:pPr>
            <a:r>
              <a:rPr lang="en">
                <a:solidFill>
                  <a:schemeClr val="dk1"/>
                </a:solidFill>
              </a:rPr>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highlight>
                  <a:srgbClr val="FFFFFF"/>
                </a:highlight>
              </a:rPr>
              <a:t>If your software is flawed, if you take short-cuts, if you don’t take security seriously, or if you don’t take the time to test your system, your flaws will be exploited. No matter how big or small you are, there are hackers working to find holes in your security, software defects they can take advantage of. You constantly see headlines about security breaches leading to leaked credit cards, or the secret documents of corporations and governments being leaked to the world. Even the software we assume is safe, the open-source code powering the modern internet, is being cracked.</a:t>
            </a:r>
          </a:p>
          <a:p>
            <a:pPr lvl="0" rtl="0">
              <a:spcBef>
                <a:spcPts val="0"/>
              </a:spcBef>
              <a:buClr>
                <a:schemeClr val="dk1"/>
              </a:buClr>
              <a:buSzPct val="110000"/>
              <a:buFont typeface="Arial"/>
              <a:buNone/>
            </a:pPr>
            <a:r>
              <a:rPr lang="en" sz="1000">
                <a:solidFill>
                  <a:schemeClr val="dk1"/>
                </a:solidFill>
                <a:highlight>
                  <a:srgbClr val="FFFFFF"/>
                </a:highlight>
              </a:rPr>
              <a:t>Now, some of this is in the realm of security, but how you develop software matters. It may take some time, but, as a developer, improper engineering efforts will cost you. As expensive as it may be, as time consuming, to produce robust software, not taking proper engineering seriously will cost you - the loss in profit or reputation may easily outweigh the savings from releasing early.</a:t>
            </a:r>
          </a:p>
          <a:p>
            <a:pPr lvl="0" rtl="0">
              <a:spcBef>
                <a:spcPts val="0"/>
              </a:spcBef>
              <a:buNone/>
            </a:pPr>
            <a:r>
              <a:t/>
            </a:r>
            <a:endParaRPr sz="10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Security breaches are bad - they can cripple financial instruments, they expose users to identity theft, but those are a drop in the bucket compared to the full extent of how much software can effect your life. </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p>
          <a:p>
            <a:pPr lvl="0" rtl="0">
              <a:spcBef>
                <a:spcPts val="0"/>
              </a:spcBef>
              <a:buClr>
                <a:schemeClr val="dk1"/>
              </a:buClr>
              <a:buSzPct val="100000"/>
              <a:buFont typeface="Arial"/>
              <a:buNone/>
            </a:pPr>
            <a:r>
              <a:rPr lang="en"/>
              <a:t>In 2010, software problems were responsible for 26% of medical device recalls. These were classified by FDA as class 1 recalls, meaning (quote).</a:t>
            </a:r>
          </a:p>
          <a:p>
            <a:pPr lvl="0" rtl="0">
              <a:spcBef>
                <a:spcPts val="0"/>
              </a:spcBef>
              <a:buClr>
                <a:schemeClr val="dk1"/>
              </a:buClr>
              <a:buSzPct val="100000"/>
              <a:buFont typeface="Arial"/>
              <a:buNone/>
            </a:pPr>
            <a:r>
              <a:rPr lang="en"/>
              <a:t>To swap one of these devices, to remove a defective one, a patient must undergo surgery - a life-threatening operation in order to fix a software issue.</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This is just a single example. Software has been at fault in rocket explosions, helicopter crashes, radiation overdoses, plant failures, and more.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222222"/>
                </a:solidFill>
                <a:highlight>
                  <a:srgbClr val="FFFFFF"/>
                </a:highlight>
              </a:rPr>
              <a:t>So, the key to delivering robust software is through a thorough process known as v&amp;v -  verification and validation.</a:t>
            </a:r>
          </a:p>
          <a:p>
            <a:pPr lvl="0" rtl="0">
              <a:lnSpc>
                <a:spcPct val="115000"/>
              </a:lnSpc>
              <a:spcBef>
                <a:spcPts val="0"/>
              </a:spcBef>
              <a:buClr>
                <a:schemeClr val="dk1"/>
              </a:buClr>
              <a:buSzPct val="100000"/>
              <a:buFont typeface="Arial"/>
              <a:buNone/>
            </a:pPr>
            <a:r>
              <a:rPr lang="en">
                <a:solidFill>
                  <a:srgbClr val="222222"/>
                </a:solidFill>
                <a:highlight>
                  <a:srgbClr val="FFFFFF"/>
                </a:highlight>
              </a:rPr>
              <a:t>This essentially asks two things (read 3-4)</a:t>
            </a:r>
          </a:p>
          <a:p>
            <a:pPr lvl="0" rtl="0">
              <a:lnSpc>
                <a:spcPct val="115000"/>
              </a:lnSpc>
              <a:spcBef>
                <a:spcPts val="0"/>
              </a:spcBef>
              <a:buNone/>
            </a:pPr>
            <a:r>
              <a:rPr lang="en">
                <a:solidFill>
                  <a:srgbClr val="222222"/>
                </a:solidFill>
                <a:highlight>
                  <a:srgbClr val="FFFFFF"/>
                </a:highlight>
              </a:rPr>
              <a:t>In this course, we will explore the process of software verification and examine a variety of methods to test systems, prove their correctness, and make an argument that the software we build is reliable and safe to use.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2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mailto:greg@greggay.com" TargetMode="External"/><Relationship Id="rId4" Type="http://schemas.openxmlformats.org/officeDocument/2006/relationships/hyperlink" Target="http://dropbox.cse.sc.edu/course/view.php?id=90" TargetMode="External"/><Relationship Id="rId5" Type="http://schemas.openxmlformats.org/officeDocument/2006/relationships/hyperlink" Target="http://greggay.com/courses/spring16csce74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3.jpg"/><Relationship Id="rId4" Type="http://schemas.openxmlformats.org/officeDocument/2006/relationships/image" Target="../media/image08.jpg"/><Relationship Id="rId5" Type="http://schemas.openxmlformats.org/officeDocument/2006/relationships/image" Target="../media/image0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05.jpg"/><Relationship Id="rId5"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4.png"/><Relationship Id="rId4" Type="http://schemas.openxmlformats.org/officeDocument/2006/relationships/image" Target="../media/image01.png"/><Relationship Id="rId5"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Course Overview: </a:t>
            </a:r>
          </a:p>
          <a:p>
            <a:pPr lvl="0">
              <a:spcBef>
                <a:spcPts val="0"/>
              </a:spcBef>
              <a:buNone/>
            </a:pPr>
            <a:r>
              <a:rPr lang="en" sz="3600"/>
              <a:t>Verification and Validation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a:spcBef>
                <a:spcPts val="0"/>
              </a:spcBef>
              <a:buNone/>
            </a:pPr>
            <a:r>
              <a:rPr lang="en"/>
              <a:t>CSCE 747 - Lecture 1 - 01/12/2016</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a:t>Today’s Goals</a:t>
            </a:r>
          </a:p>
        </p:txBody>
      </p:sp>
      <p:sp>
        <p:nvSpPr>
          <p:cNvPr id="57" name="Shape 5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Introduce The Class</a:t>
            </a:r>
          </a:p>
          <a:p>
            <a:pPr indent="-381000" lvl="0" marL="457200" rtl="0">
              <a:spcBef>
                <a:spcPts val="0"/>
              </a:spcBef>
              <a:buSzPct val="100000"/>
            </a:pPr>
            <a:r>
              <a:rPr lang="en" sz="2400"/>
              <a:t>AKA: What the heck is going on?</a:t>
            </a:r>
          </a:p>
          <a:p>
            <a:pPr indent="-381000" lvl="0" marL="457200" rtl="0">
              <a:spcBef>
                <a:spcPts val="0"/>
              </a:spcBef>
              <a:buSzPct val="100000"/>
            </a:pPr>
            <a:r>
              <a:rPr lang="en" sz="2400"/>
              <a:t>Go over syllabus</a:t>
            </a:r>
          </a:p>
          <a:p>
            <a:pPr indent="-381000" lvl="0" marL="457200" rtl="0">
              <a:spcBef>
                <a:spcPts val="0"/>
              </a:spcBef>
              <a:buSzPct val="100000"/>
            </a:pPr>
            <a:r>
              <a:rPr lang="en" sz="2400"/>
              <a:t>What you should already know</a:t>
            </a:r>
          </a:p>
          <a:p>
            <a:pPr indent="-381000" lvl="0" marL="457200" rtl="0">
              <a:spcBef>
                <a:spcPts val="0"/>
              </a:spcBef>
              <a:buSzPct val="100000"/>
            </a:pPr>
            <a:r>
              <a:rPr lang="en" sz="2400"/>
              <a:t>Clarify course expectations</a:t>
            </a:r>
          </a:p>
          <a:p>
            <a:pPr indent="-381000" lvl="0" marL="457200" rtl="0">
              <a:spcBef>
                <a:spcPts val="0"/>
              </a:spcBef>
              <a:buSzPct val="100000"/>
            </a:pPr>
            <a:r>
              <a:rPr lang="en" sz="2400"/>
              <a:t>Assignments/grading</a:t>
            </a:r>
          </a:p>
          <a:p>
            <a:pPr indent="-381000" lvl="0" marL="457200" rtl="0">
              <a:spcBef>
                <a:spcPts val="0"/>
              </a:spcBef>
              <a:buSzPct val="100000"/>
            </a:pPr>
            <a:r>
              <a:rPr lang="en" sz="2400"/>
              <a:t>Answer any questions</a:t>
            </a:r>
          </a:p>
          <a:p>
            <a:pPr indent="-381000" lvl="0" marL="457200" rtl="0">
              <a:spcBef>
                <a:spcPts val="0"/>
              </a:spcBef>
              <a:buSzPct val="100000"/>
            </a:pPr>
            <a:r>
              <a:rPr lang="en" sz="2400"/>
              <a:t>Cover the basics of verification and validation</a:t>
            </a:r>
          </a:p>
          <a:p>
            <a:pPr lvl="0" rtl="0">
              <a:spcBef>
                <a:spcPts val="0"/>
              </a:spcBef>
              <a:buNone/>
            </a:pPr>
            <a:r>
              <a:t/>
            </a:r>
            <a:endParaRPr sz="2400"/>
          </a:p>
          <a:p>
            <a:pPr lvl="0" rtl="0">
              <a:spcBef>
                <a:spcPts val="0"/>
              </a:spcBef>
              <a:buNone/>
            </a:pPr>
            <a:r>
              <a:t/>
            </a:r>
            <a:endParaRP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Contact Info</a:t>
            </a:r>
          </a:p>
        </p:txBody>
      </p:sp>
      <p:sp>
        <p:nvSpPr>
          <p:cNvPr id="124" name="Shape 124"/>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Instructor: Greg Gay (Dr, Professor, $#*%)</a:t>
            </a:r>
          </a:p>
          <a:p>
            <a:pPr indent="-228600" lvl="1" marL="914400" rtl="0" algn="l">
              <a:spcBef>
                <a:spcPts val="0"/>
              </a:spcBef>
            </a:pPr>
            <a:r>
              <a:rPr lang="en"/>
              <a:t>E-mail: </a:t>
            </a:r>
            <a:r>
              <a:rPr lang="en" u="sng">
                <a:solidFill>
                  <a:schemeClr val="hlink"/>
                </a:solidFill>
                <a:hlinkClick r:id="rId3"/>
              </a:rPr>
              <a:t>greg@greggay.com</a:t>
            </a:r>
            <a:r>
              <a:rPr lang="en"/>
              <a:t> </a:t>
            </a:r>
          </a:p>
          <a:p>
            <a:pPr indent="-228600" lvl="1" marL="914400" rtl="0" algn="l">
              <a:spcBef>
                <a:spcPts val="0"/>
              </a:spcBef>
            </a:pPr>
            <a:r>
              <a:rPr lang="en"/>
              <a:t>Office Hours: T/Th, 4:00-5:00 PM, 3A66 Swearingen Engineering Center</a:t>
            </a:r>
          </a:p>
          <a:p>
            <a:pPr indent="-228600" lvl="0" marL="457200" rtl="0" algn="l">
              <a:spcBef>
                <a:spcPts val="0"/>
              </a:spcBef>
            </a:pPr>
            <a:r>
              <a:rPr lang="en"/>
              <a:t>Website: </a:t>
            </a:r>
          </a:p>
          <a:p>
            <a:pPr indent="-228600" lvl="1" marL="914400" rtl="0" algn="l">
              <a:spcBef>
                <a:spcPts val="0"/>
              </a:spcBef>
              <a:buClr>
                <a:srgbClr val="000000"/>
              </a:buClr>
            </a:pPr>
            <a:r>
              <a:rPr lang="en" u="sng">
                <a:solidFill>
                  <a:schemeClr val="hlink"/>
                </a:solidFill>
                <a:hlinkClick r:id="rId4"/>
              </a:rPr>
              <a:t>http://dropbox.cse.sc.edu/course/view.php?id=90</a:t>
            </a:r>
            <a:r>
              <a:rPr lang="en">
                <a:solidFill>
                  <a:srgbClr val="000000"/>
                </a:solidFill>
              </a:rPr>
              <a:t> </a:t>
            </a:r>
          </a:p>
          <a:p>
            <a:pPr indent="-228600" lvl="2" marL="1371600" rtl="0" algn="l">
              <a:spcBef>
                <a:spcPts val="0"/>
              </a:spcBef>
            </a:pPr>
            <a:r>
              <a:rPr lang="en"/>
              <a:t>(Moodle - will be used for course material and assignment submission)</a:t>
            </a:r>
          </a:p>
          <a:p>
            <a:pPr indent="-228600" lvl="1" marL="914400" rtl="0" algn="l">
              <a:spcBef>
                <a:spcPts val="0"/>
              </a:spcBef>
            </a:pPr>
            <a:r>
              <a:rPr lang="en" u="sng">
                <a:solidFill>
                  <a:schemeClr val="hlink"/>
                </a:solidFill>
                <a:hlinkClick r:id="rId5"/>
              </a:rPr>
              <a:t>http://greggay.com/courses/spring16csce747/</a:t>
            </a:r>
            <a:r>
              <a:rPr lang="en"/>
              <a:t> </a:t>
            </a:r>
          </a:p>
          <a:p>
            <a:pPr indent="-228600" lvl="2" marL="1371600" rtl="0" algn="l">
              <a:spcBef>
                <a:spcPts val="0"/>
              </a:spcBef>
            </a:pPr>
            <a:r>
              <a:rPr lang="en"/>
              <a:t>(Static backup - somewhat behind, but useful if Moodle is down)</a:t>
            </a:r>
          </a:p>
          <a:p>
            <a:pPr lvl="0" rtl="0" algn="l">
              <a:spcBef>
                <a:spcPts val="0"/>
              </a:spcBef>
              <a:buNone/>
            </a:pPr>
            <a:r>
              <a:t/>
            </a:r>
            <a:endParaRP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Textbook</a:t>
            </a:r>
          </a:p>
        </p:txBody>
      </p:sp>
      <p:sp>
        <p:nvSpPr>
          <p:cNvPr id="131" name="Shape 131"/>
          <p:cNvSpPr txBox="1"/>
          <p:nvPr>
            <p:ph idx="1" type="body"/>
          </p:nvPr>
        </p:nvSpPr>
        <p:spPr>
          <a:xfrm>
            <a:off x="457200" y="1600200"/>
            <a:ext cx="46112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Required:</a:t>
            </a:r>
          </a:p>
          <a:p>
            <a:pPr indent="-355600" lvl="0" marL="457200" marR="0" rtl="0" algn="l">
              <a:lnSpc>
                <a:spcPct val="100000"/>
              </a:lnSpc>
              <a:spcBef>
                <a:spcPts val="600"/>
              </a:spcBef>
              <a:spcAft>
                <a:spcPts val="0"/>
              </a:spcAft>
              <a:buSzPct val="100000"/>
            </a:pPr>
            <a:r>
              <a:rPr i="1" lang="en" sz="2000"/>
              <a:t>Software Testing and Analysis</a:t>
            </a:r>
            <a:r>
              <a:rPr lang="en" sz="2000"/>
              <a:t>, Mauro Pezze and Michal Young.</a:t>
            </a:r>
          </a:p>
          <a:p>
            <a:pPr indent="-355600" lvl="1" marL="914400" rtl="0">
              <a:spcBef>
                <a:spcPts val="0"/>
              </a:spcBef>
              <a:buSzPct val="100000"/>
            </a:pPr>
            <a:r>
              <a:rPr lang="en" sz="2000"/>
              <a:t>(Only one edition)</a:t>
            </a:r>
          </a:p>
          <a:p>
            <a:pPr indent="-355600" lvl="1" marL="914400" rtl="0">
              <a:spcBef>
                <a:spcPts val="0"/>
              </a:spcBef>
              <a:buSzPct val="100000"/>
            </a:pPr>
            <a:r>
              <a:rPr lang="en" sz="2000"/>
              <a:t>Amazon: Rental for ~$23, Used for ~$40, new for ~$50</a:t>
            </a:r>
          </a:p>
          <a:p>
            <a:pPr indent="-355600" lvl="0" marL="457200" marR="0" rtl="0" algn="l">
              <a:lnSpc>
                <a:spcPct val="100000"/>
              </a:lnSpc>
              <a:spcBef>
                <a:spcPts val="600"/>
              </a:spcBef>
              <a:spcAft>
                <a:spcPts val="0"/>
              </a:spcAft>
              <a:buSzPct val="100000"/>
            </a:pPr>
            <a:r>
              <a:rPr lang="en" sz="2000"/>
              <a:t>Additional readings</a:t>
            </a:r>
          </a:p>
          <a:p>
            <a:pPr indent="-355600" lvl="1" marL="914400" marR="0" rtl="0" algn="l">
              <a:lnSpc>
                <a:spcPct val="100000"/>
              </a:lnSpc>
              <a:spcBef>
                <a:spcPts val="600"/>
              </a:spcBef>
              <a:spcAft>
                <a:spcPts val="0"/>
              </a:spcAft>
              <a:buSzPct val="100000"/>
            </a:pPr>
            <a:r>
              <a:rPr lang="en" sz="2000"/>
              <a:t>4-5 over the semester</a:t>
            </a:r>
          </a:p>
          <a:p>
            <a:pPr indent="-355600" lvl="1" marL="914400" marR="0" rtl="0" algn="l">
              <a:lnSpc>
                <a:spcPct val="100000"/>
              </a:lnSpc>
              <a:spcBef>
                <a:spcPts val="600"/>
              </a:spcBef>
              <a:spcAft>
                <a:spcPts val="0"/>
              </a:spcAft>
              <a:buSzPct val="100000"/>
            </a:pPr>
            <a:r>
              <a:rPr lang="en" sz="2000"/>
              <a:t>Will be made available on Moodle</a:t>
            </a:r>
          </a:p>
        </p:txBody>
      </p:sp>
      <p:pic>
        <p:nvPicPr>
          <p:cNvPr id="132" name="Shape 132"/>
          <p:cNvPicPr preferRelativeResize="0"/>
          <p:nvPr/>
        </p:nvPicPr>
        <p:blipFill>
          <a:blip r:embed="rId3">
            <a:alphaModFix/>
          </a:blip>
          <a:stretch>
            <a:fillRect/>
          </a:stretch>
        </p:blipFill>
        <p:spPr>
          <a:xfrm>
            <a:off x="5220750" y="1710253"/>
            <a:ext cx="3819649" cy="4747582"/>
          </a:xfrm>
          <a:prstGeom prst="rect">
            <a:avLst/>
          </a:prstGeom>
          <a:noFill/>
          <a:ln>
            <a:noFill/>
          </a:ln>
        </p:spPr>
      </p:pic>
      <p:sp>
        <p:nvSpPr>
          <p:cNvPr id="133" name="Shape 1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Learning Modes</a:t>
            </a:r>
          </a:p>
        </p:txBody>
      </p:sp>
      <p:sp>
        <p:nvSpPr>
          <p:cNvPr id="139" name="Shape 139"/>
          <p:cNvSpPr txBox="1"/>
          <p:nvPr>
            <p:ph idx="1" type="body"/>
          </p:nvPr>
        </p:nvSpPr>
        <p:spPr>
          <a:xfrm>
            <a:off x="2813550" y="1557150"/>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Lectures/Textbook</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id="140" name="Shape 140"/>
          <p:cNvPicPr preferRelativeResize="0"/>
          <p:nvPr/>
        </p:nvPicPr>
        <p:blipFill>
          <a:blip r:embed="rId3">
            <a:alphaModFix/>
          </a:blip>
          <a:stretch>
            <a:fillRect/>
          </a:stretch>
        </p:blipFill>
        <p:spPr>
          <a:xfrm>
            <a:off x="3344737" y="2180825"/>
            <a:ext cx="2282323" cy="1879475"/>
          </a:xfrm>
          <a:prstGeom prst="rect">
            <a:avLst/>
          </a:prstGeom>
          <a:noFill/>
          <a:ln>
            <a:noFill/>
          </a:ln>
        </p:spPr>
      </p:pic>
      <p:sp>
        <p:nvSpPr>
          <p:cNvPr id="141" name="Shape 141"/>
          <p:cNvSpPr txBox="1"/>
          <p:nvPr>
            <p:ph idx="1" type="body"/>
          </p:nvPr>
        </p:nvSpPr>
        <p:spPr>
          <a:xfrm>
            <a:off x="0" y="3763062"/>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Discussions</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id="142" name="Shape 142"/>
          <p:cNvPicPr preferRelativeResize="0"/>
          <p:nvPr/>
        </p:nvPicPr>
        <p:blipFill>
          <a:blip r:embed="rId4">
            <a:alphaModFix/>
          </a:blip>
          <a:stretch>
            <a:fillRect/>
          </a:stretch>
        </p:blipFill>
        <p:spPr>
          <a:xfrm>
            <a:off x="226200" y="4409929"/>
            <a:ext cx="2768081" cy="1879475"/>
          </a:xfrm>
          <a:prstGeom prst="rect">
            <a:avLst/>
          </a:prstGeom>
          <a:noFill/>
          <a:ln>
            <a:noFill/>
          </a:ln>
        </p:spPr>
      </p:pic>
      <p:pic>
        <p:nvPicPr>
          <p:cNvPr id="143" name="Shape 143"/>
          <p:cNvPicPr preferRelativeResize="0"/>
          <p:nvPr/>
        </p:nvPicPr>
        <p:blipFill>
          <a:blip r:embed="rId5">
            <a:alphaModFix/>
          </a:blip>
          <a:stretch>
            <a:fillRect/>
          </a:stretch>
        </p:blipFill>
        <p:spPr>
          <a:xfrm>
            <a:off x="5627050" y="4409937"/>
            <a:ext cx="3040544" cy="2025762"/>
          </a:xfrm>
          <a:prstGeom prst="rect">
            <a:avLst/>
          </a:prstGeom>
          <a:noFill/>
          <a:ln>
            <a:noFill/>
          </a:ln>
        </p:spPr>
      </p:pic>
      <p:sp>
        <p:nvSpPr>
          <p:cNvPr id="144" name="Shape 144"/>
          <p:cNvSpPr txBox="1"/>
          <p:nvPr>
            <p:ph idx="1" type="body"/>
          </p:nvPr>
        </p:nvSpPr>
        <p:spPr>
          <a:xfrm>
            <a:off x="5720650" y="3763075"/>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Group Project</a:t>
            </a:r>
          </a:p>
          <a:p>
            <a:pPr lvl="0" marR="0" rtl="0" algn="l">
              <a:lnSpc>
                <a:spcPct val="100000"/>
              </a:lnSpc>
              <a:spcBef>
                <a:spcPts val="600"/>
              </a:spcBef>
              <a:spcAft>
                <a:spcPts val="0"/>
              </a:spcAft>
              <a:buNone/>
            </a:pPr>
            <a:r>
              <a:t/>
            </a:r>
            <a:endParaRPr/>
          </a:p>
          <a:p>
            <a:pPr lvl="0" rtl="0" algn="l">
              <a:spcBef>
                <a:spcPts val="0"/>
              </a:spcBef>
              <a:buNone/>
            </a:pPr>
            <a:r>
              <a:t/>
            </a:r>
            <a:endParaRP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Prerequisites</a:t>
            </a:r>
          </a:p>
        </p:txBody>
      </p:sp>
      <p:sp>
        <p:nvSpPr>
          <p:cNvPr id="151" name="Shape 151"/>
          <p:cNvSpPr txBox="1"/>
          <p:nvPr>
            <p:ph idx="1" type="body"/>
          </p:nvPr>
        </p:nvSpPr>
        <p:spPr>
          <a:xfrm>
            <a:off x="457200" y="15465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CSCE 740 - Software Engineering</a:t>
            </a:r>
          </a:p>
          <a:p>
            <a:pPr indent="-381000" lvl="0" marL="457200" marR="0" rtl="0" algn="l">
              <a:lnSpc>
                <a:spcPct val="100000"/>
              </a:lnSpc>
              <a:spcBef>
                <a:spcPts val="600"/>
              </a:spcBef>
              <a:spcAft>
                <a:spcPts val="0"/>
              </a:spcAft>
              <a:buSzPct val="100000"/>
            </a:pPr>
            <a:r>
              <a:rPr lang="en" sz="2400"/>
              <a:t>Not essential, but very helpful.</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You need to be proficient in Java </a:t>
            </a:r>
          </a:p>
          <a:p>
            <a:pPr indent="-381000" lvl="0" marL="457200" marR="0" rtl="0" algn="l">
              <a:lnSpc>
                <a:spcPct val="100000"/>
              </a:lnSpc>
              <a:spcBef>
                <a:spcPts val="600"/>
              </a:spcBef>
              <a:spcAft>
                <a:spcPts val="0"/>
              </a:spcAft>
              <a:buSzPct val="100000"/>
            </a:pPr>
            <a:r>
              <a:rPr lang="en" sz="2400"/>
              <a:t>(and, ideally, C++)</a:t>
            </a:r>
          </a:p>
          <a:p>
            <a:pPr indent="-381000" lvl="0" marL="457200" marR="0" rtl="0" algn="l">
              <a:lnSpc>
                <a:spcPct val="100000"/>
              </a:lnSpc>
              <a:spcBef>
                <a:spcPts val="600"/>
              </a:spcBef>
              <a:spcAft>
                <a:spcPts val="0"/>
              </a:spcAft>
              <a:buSzPct val="100000"/>
            </a:pPr>
            <a:r>
              <a:rPr lang="en" sz="2400"/>
              <a:t>You should be able to read and write programs without additional instruction.</a:t>
            </a:r>
          </a:p>
          <a:p>
            <a:pPr indent="-381000" lvl="0" marL="457200" marR="0" rtl="0" algn="l">
              <a:lnSpc>
                <a:spcPct val="100000"/>
              </a:lnSpc>
              <a:spcBef>
                <a:spcPts val="600"/>
              </a:spcBef>
              <a:spcAft>
                <a:spcPts val="0"/>
              </a:spcAft>
              <a:buSzPct val="100000"/>
            </a:pPr>
            <a:r>
              <a:rPr lang="en" sz="2400"/>
              <a:t>This is </a:t>
            </a:r>
            <a:r>
              <a:rPr b="1" lang="en" sz="2400"/>
              <a:t>not</a:t>
            </a:r>
            <a:r>
              <a:rPr lang="en" sz="2400"/>
              <a:t> a programming language class.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You need a basic understanding of algorithms, logic, and sets.</a:t>
            </a:r>
          </a:p>
          <a:p>
            <a:pPr lvl="0" rtl="0" algn="l">
              <a:spcBef>
                <a:spcPts val="0"/>
              </a:spcBef>
              <a:buNone/>
            </a:pPr>
            <a:r>
              <a:t/>
            </a:r>
            <a:endParaRP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Assignments and Grading</a:t>
            </a:r>
          </a:p>
        </p:txBody>
      </p:sp>
      <p:sp>
        <p:nvSpPr>
          <p:cNvPr id="158" name="Shape 15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Group Assignments (45% in total)</a:t>
            </a:r>
          </a:p>
          <a:p>
            <a:pPr indent="-228600" lvl="1" marL="914400" marR="0" rtl="0" algn="l">
              <a:lnSpc>
                <a:spcPct val="100000"/>
              </a:lnSpc>
              <a:spcBef>
                <a:spcPts val="600"/>
              </a:spcBef>
              <a:spcAft>
                <a:spcPts val="0"/>
              </a:spcAft>
            </a:pPr>
            <a:r>
              <a:rPr lang="en"/>
              <a:t>Groups of 3.</a:t>
            </a:r>
          </a:p>
          <a:p>
            <a:pPr indent="-228600" lvl="1" marL="914400" marR="0" rtl="0" algn="l">
              <a:lnSpc>
                <a:spcPct val="100000"/>
              </a:lnSpc>
              <a:spcBef>
                <a:spcPts val="600"/>
              </a:spcBef>
              <a:spcAft>
                <a:spcPts val="0"/>
              </a:spcAft>
            </a:pPr>
            <a:r>
              <a:rPr lang="en"/>
              <a:t>Frequent peer evaluations.</a:t>
            </a:r>
          </a:p>
          <a:p>
            <a:pPr indent="-228600" lvl="0" marL="457200" marR="0" rtl="0" algn="l">
              <a:lnSpc>
                <a:spcPct val="100000"/>
              </a:lnSpc>
              <a:spcBef>
                <a:spcPts val="600"/>
              </a:spcBef>
              <a:spcAft>
                <a:spcPts val="0"/>
              </a:spcAft>
            </a:pPr>
            <a:r>
              <a:rPr lang="en"/>
              <a:t>Individual Assignments (15%)</a:t>
            </a:r>
          </a:p>
          <a:p>
            <a:pPr indent="-228600" lvl="1" marL="914400" marR="0" rtl="0" algn="l">
              <a:lnSpc>
                <a:spcPct val="100000"/>
              </a:lnSpc>
              <a:spcBef>
                <a:spcPts val="600"/>
              </a:spcBef>
              <a:spcAft>
                <a:spcPts val="0"/>
              </a:spcAft>
            </a:pPr>
            <a:r>
              <a:rPr lang="en"/>
              <a:t>Reading + 1 page summary</a:t>
            </a:r>
          </a:p>
          <a:p>
            <a:pPr indent="-228600" lvl="0" marL="457200" marR="0" rtl="0" algn="l">
              <a:lnSpc>
                <a:spcPct val="100000"/>
              </a:lnSpc>
              <a:spcBef>
                <a:spcPts val="600"/>
              </a:spcBef>
              <a:spcAft>
                <a:spcPts val="0"/>
              </a:spcAft>
            </a:pPr>
            <a:r>
              <a:rPr lang="en"/>
              <a:t>Literature Survey (20%)/Presentation (10%)</a:t>
            </a:r>
          </a:p>
          <a:p>
            <a:pPr indent="-228600" lvl="1" marL="914400" marR="0" rtl="0" algn="l">
              <a:lnSpc>
                <a:spcPct val="100000"/>
              </a:lnSpc>
              <a:spcBef>
                <a:spcPts val="600"/>
              </a:spcBef>
              <a:spcAft>
                <a:spcPts val="0"/>
              </a:spcAft>
            </a:pPr>
            <a:r>
              <a:rPr lang="en"/>
              <a:t>More soon.</a:t>
            </a:r>
          </a:p>
          <a:p>
            <a:pPr indent="-228600" lvl="0" marL="457200" marR="0" rtl="0" algn="l">
              <a:lnSpc>
                <a:spcPct val="100000"/>
              </a:lnSpc>
              <a:spcBef>
                <a:spcPts val="600"/>
              </a:spcBef>
              <a:spcAft>
                <a:spcPts val="0"/>
              </a:spcAft>
            </a:pPr>
            <a:r>
              <a:rPr lang="en"/>
              <a:t>Participation (10%)</a:t>
            </a:r>
          </a:p>
          <a:p>
            <a:pPr indent="-228600" lvl="1" marL="914400" marR="0" rtl="0" algn="l">
              <a:lnSpc>
                <a:spcPct val="100000"/>
              </a:lnSpc>
              <a:spcBef>
                <a:spcPts val="600"/>
              </a:spcBef>
              <a:spcAft>
                <a:spcPts val="0"/>
              </a:spcAft>
            </a:pPr>
            <a:r>
              <a:rPr lang="en"/>
              <a:t>In-class activities.</a:t>
            </a:r>
          </a:p>
          <a:p>
            <a:pPr indent="-228600" lvl="1" marL="914400" marR="0" rtl="0" algn="l">
              <a:lnSpc>
                <a:spcPct val="100000"/>
              </a:lnSpc>
              <a:spcBef>
                <a:spcPts val="600"/>
              </a:spcBef>
              <a:spcAft>
                <a:spcPts val="0"/>
              </a:spcAft>
            </a:pPr>
            <a:r>
              <a:rPr lang="en"/>
              <a:t>Group participation.</a:t>
            </a:r>
          </a:p>
          <a:p>
            <a:pPr indent="-228600" lvl="1" marL="914400" marR="0" rtl="0" algn="l">
              <a:lnSpc>
                <a:spcPct val="100000"/>
              </a:lnSpc>
              <a:spcBef>
                <a:spcPts val="600"/>
              </a:spcBef>
              <a:spcAft>
                <a:spcPts val="0"/>
              </a:spcAft>
            </a:pPr>
            <a:r>
              <a:rPr lang="en"/>
              <a:t>Answering questions.</a:t>
            </a:r>
          </a:p>
          <a:p>
            <a:pPr lvl="0" rtl="0" algn="l">
              <a:spcBef>
                <a:spcPts val="0"/>
              </a:spcBef>
              <a:buNone/>
            </a:pPr>
            <a:r>
              <a:t/>
            </a:r>
            <a:endParaRP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Literature Survey</a:t>
            </a:r>
          </a:p>
        </p:txBody>
      </p:sp>
      <p:sp>
        <p:nvSpPr>
          <p:cNvPr id="165" name="Shape 165"/>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Most of the topics we cover in this class could fill a whole semester.</a:t>
            </a:r>
          </a:p>
          <a:p>
            <a:pPr indent="-228600" lvl="0" marL="457200" marR="0" rtl="0" algn="l">
              <a:lnSpc>
                <a:spcPct val="100000"/>
              </a:lnSpc>
              <a:spcBef>
                <a:spcPts val="600"/>
              </a:spcBef>
              <a:spcAft>
                <a:spcPts val="0"/>
              </a:spcAft>
            </a:pPr>
            <a:r>
              <a:rPr lang="en"/>
              <a:t>You will be presented with a list of testing topics, and choose one to dive into.</a:t>
            </a:r>
          </a:p>
          <a:p>
            <a:pPr indent="-228600" lvl="0" marL="457200" marR="0" rtl="0" algn="l">
              <a:lnSpc>
                <a:spcPct val="100000"/>
              </a:lnSpc>
              <a:spcBef>
                <a:spcPts val="600"/>
              </a:spcBef>
              <a:spcAft>
                <a:spcPts val="0"/>
              </a:spcAft>
            </a:pPr>
            <a:r>
              <a:rPr lang="en"/>
              <a:t>You will prepare a 12 page survey (template to be provided) on this topic.</a:t>
            </a:r>
          </a:p>
          <a:p>
            <a:pPr indent="-228600" lvl="0" marL="457200" marR="0" rtl="0" algn="l">
              <a:lnSpc>
                <a:spcPct val="100000"/>
              </a:lnSpc>
              <a:spcBef>
                <a:spcPts val="600"/>
              </a:spcBef>
              <a:spcAft>
                <a:spcPts val="0"/>
              </a:spcAft>
            </a:pPr>
            <a:r>
              <a:rPr lang="en"/>
              <a:t>In the last two weeks, you will present a 12 minute talk on your findings.</a:t>
            </a:r>
          </a:p>
          <a:p>
            <a:pPr lvl="0" rtl="0" algn="l">
              <a:spcBef>
                <a:spcPts val="0"/>
              </a:spcBef>
              <a:buNone/>
            </a:pPr>
            <a:r>
              <a:t/>
            </a:r>
            <a:endParaRP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Expected Workload</a:t>
            </a:r>
          </a:p>
        </p:txBody>
      </p:sp>
      <p:sp>
        <p:nvSpPr>
          <p:cNvPr id="172" name="Shape 172"/>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This class can be time consuming.</a:t>
            </a:r>
          </a:p>
          <a:p>
            <a:pPr indent="-406400" lvl="0" marL="457200" rtl="0" algn="l">
              <a:spcBef>
                <a:spcPts val="0"/>
              </a:spcBef>
              <a:buSzPct val="100000"/>
            </a:pPr>
            <a:r>
              <a:rPr lang="en"/>
              <a:t>Understanding a field </a:t>
            </a:r>
            <a:r>
              <a:rPr lang="en" sz="2800"/>
              <a:t>takes time.</a:t>
            </a:r>
          </a:p>
          <a:p>
            <a:pPr indent="-406400" lvl="1" marL="914400" rtl="0" algn="l">
              <a:spcBef>
                <a:spcPts val="0"/>
              </a:spcBef>
              <a:buSzPct val="100000"/>
            </a:pPr>
            <a:r>
              <a:rPr lang="en" sz="2800"/>
              <a:t>It will not be easy to write the survey.</a:t>
            </a:r>
          </a:p>
          <a:p>
            <a:pPr indent="-406400" lvl="0" marL="457200" rtl="0" algn="l">
              <a:spcBef>
                <a:spcPts val="0"/>
              </a:spcBef>
              <a:buSzPct val="100000"/>
            </a:pPr>
            <a:r>
              <a:rPr lang="en" sz="2800"/>
              <a:t>Project work requires team coordination.</a:t>
            </a:r>
          </a:p>
          <a:p>
            <a:pPr lvl="0" rtl="0" algn="l">
              <a:spcBef>
                <a:spcPts val="0"/>
              </a:spcBef>
              <a:buNone/>
            </a:pPr>
            <a:r>
              <a:t/>
            </a:r>
            <a:endParaRPr/>
          </a:p>
          <a:p>
            <a:pPr lvl="0" rtl="0" algn="l">
              <a:spcBef>
                <a:spcPts val="0"/>
              </a:spcBef>
              <a:buNone/>
            </a:pPr>
            <a:r>
              <a:rPr lang="en"/>
              <a:t>Do not underestimate the project work.</a:t>
            </a:r>
          </a:p>
          <a:p>
            <a:pPr indent="-406400" lvl="0" marL="457200" rtl="0" algn="l">
              <a:spcBef>
                <a:spcPts val="0"/>
              </a:spcBef>
              <a:buSzPct val="100000"/>
            </a:pPr>
            <a:r>
              <a:rPr lang="en" sz="2800"/>
              <a:t>Good engineering is hard.</a:t>
            </a:r>
          </a:p>
          <a:p>
            <a:pPr indent="-406400" lvl="0" marL="457200" rtl="0" algn="l">
              <a:spcBef>
                <a:spcPts val="0"/>
              </a:spcBef>
              <a:buSzPct val="100000"/>
            </a:pPr>
            <a:r>
              <a:rPr lang="en" sz="2800"/>
              <a:t>Planning and scheduling your time is essential.</a:t>
            </a:r>
          </a:p>
          <a:p>
            <a:pPr indent="-406400" lvl="0" marL="457200" rtl="0" algn="l">
              <a:spcBef>
                <a:spcPts val="0"/>
              </a:spcBef>
              <a:buSzPct val="100000"/>
            </a:pPr>
            <a:r>
              <a:rPr lang="en" sz="2800"/>
              <a:t>Do NOT delay getting started.</a:t>
            </a:r>
          </a:p>
        </p:txBody>
      </p:sp>
      <p:sp>
        <p:nvSpPr>
          <p:cNvPr id="173" name="Shape 1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179" name="Shape 179"/>
          <p:cNvSpPr txBox="1"/>
          <p:nvPr>
            <p:ph idx="1" type="body"/>
          </p:nvPr>
        </p:nvSpPr>
        <p:spPr>
          <a:xfrm>
            <a:off x="457200" y="16002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Problems with assignments, course questions, feedback?</a:t>
            </a:r>
          </a:p>
          <a:p>
            <a:pPr indent="-381000" lvl="0" marL="457200" marR="0" rtl="0" algn="l">
              <a:lnSpc>
                <a:spcPct val="100000"/>
              </a:lnSpc>
              <a:spcBef>
                <a:spcPts val="600"/>
              </a:spcBef>
              <a:spcAft>
                <a:spcPts val="0"/>
              </a:spcAft>
              <a:buSzPct val="100000"/>
            </a:pPr>
            <a:r>
              <a:rPr lang="en" sz="2400"/>
              <a:t>Contact me! I like feedback!</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2800"/>
              <a:t>Problem with instructor</a:t>
            </a:r>
          </a:p>
          <a:p>
            <a:pPr indent="-381000" lvl="0" marL="457200" marR="0" rtl="0" algn="l">
              <a:lnSpc>
                <a:spcPct val="100000"/>
              </a:lnSpc>
              <a:spcBef>
                <a:spcPts val="600"/>
              </a:spcBef>
              <a:spcAft>
                <a:spcPts val="0"/>
              </a:spcAft>
              <a:buSzPct val="100000"/>
            </a:pPr>
            <a:r>
              <a:rPr lang="en" sz="2400"/>
              <a:t>Also contact me</a:t>
            </a:r>
          </a:p>
          <a:p>
            <a:pPr indent="-381000" lvl="0" marL="457200" marR="0" rtl="0" algn="l">
              <a:lnSpc>
                <a:spcPct val="100000"/>
              </a:lnSpc>
              <a:spcBef>
                <a:spcPts val="600"/>
              </a:spcBef>
              <a:spcAft>
                <a:spcPts val="0"/>
              </a:spcAft>
              <a:buSzPct val="100000"/>
            </a:pPr>
            <a:r>
              <a:rPr lang="en" sz="2400"/>
              <a:t>Contact CS front office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180" name="Shape 1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186" name="Shape 186"/>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i="1" lang="en"/>
              <a:t>Integrity and Ethics:</a:t>
            </a:r>
          </a:p>
          <a:p>
            <a:pPr lvl="0" rtl="0">
              <a:lnSpc>
                <a:spcPct val="115000"/>
              </a:lnSpc>
              <a:spcBef>
                <a:spcPts val="0"/>
              </a:spcBef>
              <a:buClr>
                <a:schemeClr val="dk1"/>
              </a:buClr>
              <a:buSzPct val="550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p>
          <a:p>
            <a:pPr lvl="0" rtl="0">
              <a:lnSpc>
                <a:spcPct val="115000"/>
              </a:lnSpc>
              <a:spcBef>
                <a:spcPts val="0"/>
              </a:spcBef>
              <a:buClr>
                <a:schemeClr val="dk1"/>
              </a:buClr>
              <a:buSzPct val="100000"/>
              <a:buFont typeface="Arial"/>
              <a:buNone/>
            </a:pPr>
            <a:r>
              <a:t/>
            </a:r>
            <a:endParaRPr sz="1100"/>
          </a:p>
          <a:p>
            <a:pPr lvl="0" rtl="0">
              <a:lnSpc>
                <a:spcPct val="115000"/>
              </a:lnSpc>
              <a:spcBef>
                <a:spcPts val="0"/>
              </a:spcBef>
              <a:buClr>
                <a:schemeClr val="dk1"/>
              </a:buClr>
              <a:buSzPct val="36666"/>
              <a:buFont typeface="Arial"/>
              <a:buNone/>
            </a:pPr>
            <a:r>
              <a:rPr i="1" lang="en"/>
              <a:t>Classroom Climate:</a:t>
            </a:r>
          </a:p>
          <a:p>
            <a:pPr lvl="0" rtl="0">
              <a:lnSpc>
                <a:spcPct val="115000"/>
              </a:lnSpc>
              <a:spcBef>
                <a:spcPts val="0"/>
              </a:spcBef>
              <a:buClr>
                <a:schemeClr val="dk1"/>
              </a:buClr>
              <a:buSzPct val="550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p>
        </p:txBody>
      </p:sp>
      <p:sp>
        <p:nvSpPr>
          <p:cNvPr id="187" name="Shape 1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193" name="Shape 193"/>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None/>
            </a:pPr>
            <a:r>
              <a:rPr i="1" lang="en"/>
              <a:t>Make-Up and Late Homework</a:t>
            </a:r>
          </a:p>
          <a:p>
            <a:pPr indent="-355600" lvl="0" marL="457200" rtl="0">
              <a:lnSpc>
                <a:spcPct val="115000"/>
              </a:lnSpc>
              <a:spcBef>
                <a:spcPts val="0"/>
              </a:spcBef>
              <a:buSzPct val="100000"/>
            </a:pPr>
            <a:r>
              <a:rPr lang="en" sz="2000"/>
              <a:t>Make-ups for graded activities may be arranged if your absence is caused by a documented illness or personal emergency. </a:t>
            </a:r>
          </a:p>
          <a:p>
            <a:pPr indent="-355600" lvl="0" marL="457200" rtl="0">
              <a:lnSpc>
                <a:spcPct val="115000"/>
              </a:lnSpc>
              <a:spcBef>
                <a:spcPts val="0"/>
              </a:spcBef>
              <a:buSzPct val="100000"/>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00" name="Shape 200"/>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nSpc>
                <a:spcPct val="115000"/>
              </a:lnSpc>
              <a:spcBef>
                <a:spcPts val="0"/>
              </a:spcBef>
              <a:buNone/>
            </a:pPr>
            <a:r>
              <a:rPr i="1" lang="en"/>
              <a:t>Diversity</a:t>
            </a:r>
          </a:p>
          <a:p>
            <a:pPr lvl="0" rtl="0">
              <a:lnSpc>
                <a:spcPct val="115000"/>
              </a:lnSpc>
              <a:spcBef>
                <a:spcPts val="0"/>
              </a:spcBef>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p>
          <a:p>
            <a:pPr lvl="0" rtl="0">
              <a:lnSpc>
                <a:spcPct val="115000"/>
              </a:lnSpc>
              <a:spcBef>
                <a:spcPts val="0"/>
              </a:spcBef>
              <a:buClr>
                <a:schemeClr val="dk1"/>
              </a:buClr>
              <a:buSzPct val="55000"/>
              <a:buFont typeface="Arial"/>
              <a:buNone/>
            </a:pPr>
            <a:r>
              <a:rPr lang="en" sz="2000"/>
              <a:t> </a:t>
            </a:r>
          </a:p>
          <a:p>
            <a:pPr lvl="0" rtl="0">
              <a:lnSpc>
                <a:spcPct val="115000"/>
              </a:lnSpc>
              <a:spcBef>
                <a:spcPts val="0"/>
              </a:spcBef>
              <a:buClr>
                <a:schemeClr val="dk1"/>
              </a:buClr>
              <a:buSzPct val="36666"/>
              <a:buFont typeface="Arial"/>
              <a:buNone/>
            </a:pPr>
            <a:r>
              <a:rPr i="1" lang="en"/>
              <a:t>Special Needs</a:t>
            </a:r>
          </a:p>
          <a:p>
            <a:pPr lvl="0" rtl="0">
              <a:lnSpc>
                <a:spcPct val="115000"/>
              </a:lnSpc>
              <a:spcBef>
                <a:spcPts val="0"/>
              </a:spcBef>
              <a:buClr>
                <a:schemeClr val="dk1"/>
              </a:buClr>
              <a:buSzPct val="550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p>
          <a:p>
            <a:pPr indent="0" lvl="0" marL="0" rtl="0">
              <a:lnSpc>
                <a:spcPct val="115000"/>
              </a:lnSpc>
              <a:spcBef>
                <a:spcPts val="0"/>
              </a:spcBef>
              <a:buNone/>
            </a:pPr>
            <a:r>
              <a:t/>
            </a:r>
            <a:endParaRPr sz="1100"/>
          </a:p>
        </p:txBody>
      </p: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Basic Answer...</a:t>
            </a:r>
          </a:p>
        </p:txBody>
      </p:sp>
      <p:sp>
        <p:nvSpPr>
          <p:cNvPr id="212" name="Shape 212"/>
          <p:cNvSpPr txBox="1"/>
          <p:nvPr>
            <p:ph idx="1" type="body"/>
          </p:nvPr>
        </p:nvSpPr>
        <p:spPr>
          <a:xfrm>
            <a:off x="457200" y="16002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ct val="100000"/>
            </a:pPr>
            <a:r>
              <a:rPr lang="en" sz="2800"/>
              <a:t>Correct, reliable, safe, and robust.</a:t>
            </a:r>
          </a:p>
          <a:p>
            <a:pPr indent="-406400" lvl="0" marL="457200" marR="0" rtl="0" algn="l">
              <a:lnSpc>
                <a:spcPct val="100000"/>
              </a:lnSpc>
              <a:spcBef>
                <a:spcPts val="600"/>
              </a:spcBef>
              <a:spcAft>
                <a:spcPts val="0"/>
              </a:spcAft>
              <a:buSzPct val="100000"/>
            </a:pPr>
            <a:r>
              <a:rPr lang="en" sz="2800"/>
              <a:t>The primary process of making software dependable (and providing evidence of dependability) is</a:t>
            </a:r>
            <a:r>
              <a:rPr b="1" lang="en" sz="2800"/>
              <a:t> Verification and Validation</a:t>
            </a:r>
            <a:r>
              <a:rPr lang="en" sz="2800"/>
              <a:t>.</a:t>
            </a:r>
          </a:p>
          <a:p>
            <a:pPr lvl="0" marR="0" rtl="0" algn="l">
              <a:lnSpc>
                <a:spcPct val="100000"/>
              </a:lnSpc>
              <a:spcBef>
                <a:spcPts val="600"/>
              </a:spcBef>
              <a:spcAft>
                <a:spcPts val="0"/>
              </a:spcAft>
              <a:buNone/>
            </a:pPr>
            <a:r>
              <a:t/>
            </a:r>
            <a:endParaRPr sz="2800"/>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19" name="Shape 219"/>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26" name="Shape 226"/>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Barry Boehm, inventor of “software engineering” describes them as:</a:t>
            </a:r>
          </a:p>
          <a:p>
            <a:pPr lvl="0" marR="0" rtl="0" algn="l">
              <a:lnSpc>
                <a:spcPct val="100000"/>
              </a:lnSpc>
              <a:spcBef>
                <a:spcPts val="600"/>
              </a:spcBef>
              <a:spcAft>
                <a:spcPts val="0"/>
              </a:spcAft>
              <a:buNone/>
            </a:pPr>
            <a:r>
              <a:t/>
            </a:r>
            <a:endParaRPr/>
          </a:p>
          <a:p>
            <a:pPr indent="-228600" lvl="0" marL="457200" rtl="0">
              <a:spcBef>
                <a:spcPts val="0"/>
              </a:spcBef>
            </a:pPr>
            <a:r>
              <a:rPr b="1" lang="en"/>
              <a:t>Verification:</a:t>
            </a:r>
            <a:r>
              <a:rPr lang="en"/>
              <a:t> “Are we building the product right?”</a:t>
            </a:r>
          </a:p>
          <a:p>
            <a:pPr indent="-228600" lvl="0" marL="457200" marR="0" rtl="0" algn="l">
              <a:lnSpc>
                <a:spcPct val="100000"/>
              </a:lnSpc>
              <a:spcBef>
                <a:spcPts val="600"/>
              </a:spcBef>
              <a:spcAft>
                <a:spcPts val="0"/>
              </a:spcAft>
            </a:pPr>
            <a:r>
              <a:rPr b="1" lang="en"/>
              <a:t>Validation:</a:t>
            </a:r>
            <a:r>
              <a:rPr lang="en"/>
              <a:t> “Are we building the right product?”</a:t>
            </a:r>
          </a:p>
        </p:txBody>
      </p: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a:t>
            </a:r>
          </a:p>
        </p:txBody>
      </p:sp>
      <p:sp>
        <p:nvSpPr>
          <p:cNvPr id="233" name="Shape 233"/>
          <p:cNvSpPr txBox="1"/>
          <p:nvPr>
            <p:ph idx="1" type="body"/>
          </p:nvPr>
        </p:nvSpPr>
        <p:spPr>
          <a:xfrm>
            <a:off x="457200" y="1600200"/>
            <a:ext cx="8538599" cy="47213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Is the implementation consistent with its specification?</a:t>
            </a:r>
          </a:p>
          <a:p>
            <a:pPr indent="-228600" lvl="1" marL="914400" marR="0" rtl="0" algn="l">
              <a:lnSpc>
                <a:spcPct val="100000"/>
              </a:lnSpc>
              <a:spcBef>
                <a:spcPts val="600"/>
              </a:spcBef>
              <a:spcAft>
                <a:spcPts val="0"/>
              </a:spcAft>
            </a:pPr>
            <a:r>
              <a:rPr lang="en"/>
              <a:t>“Specification” and “implementation” are roles.</a:t>
            </a:r>
          </a:p>
          <a:p>
            <a:pPr indent="-228600" lvl="2" marL="1371600" marR="0" rtl="0" algn="l">
              <a:lnSpc>
                <a:spcPct val="100000"/>
              </a:lnSpc>
              <a:spcBef>
                <a:spcPts val="600"/>
              </a:spcBef>
              <a:spcAft>
                <a:spcPts val="0"/>
              </a:spcAft>
            </a:pPr>
            <a:r>
              <a:rPr lang="en"/>
              <a:t>Source code and requirement specification.</a:t>
            </a:r>
          </a:p>
          <a:p>
            <a:pPr indent="-228600" lvl="2" marL="1371600" marR="0" rtl="0" algn="l">
              <a:lnSpc>
                <a:spcPct val="100000"/>
              </a:lnSpc>
              <a:spcBef>
                <a:spcPts val="600"/>
              </a:spcBef>
              <a:spcAft>
                <a:spcPts val="0"/>
              </a:spcAft>
            </a:pPr>
            <a:r>
              <a:rPr lang="en"/>
              <a:t>Detailed design and high-level architecture.</a:t>
            </a:r>
          </a:p>
          <a:p>
            <a:pPr indent="-228600" lvl="2" marL="1371600" marR="0" rtl="0" algn="l">
              <a:lnSpc>
                <a:spcPct val="100000"/>
              </a:lnSpc>
              <a:spcBef>
                <a:spcPts val="600"/>
              </a:spcBef>
              <a:spcAft>
                <a:spcPts val="0"/>
              </a:spcAft>
            </a:pPr>
            <a:r>
              <a:rPr lang="en"/>
              <a:t>Test oracle and requirement specification.</a:t>
            </a:r>
          </a:p>
          <a:p>
            <a:pPr indent="-228600" lvl="0" marL="457200" marR="0" rtl="0" algn="l">
              <a:lnSpc>
                <a:spcPct val="100000"/>
              </a:lnSpc>
              <a:spcBef>
                <a:spcPts val="600"/>
              </a:spcBef>
              <a:spcAft>
                <a:spcPts val="0"/>
              </a:spcAft>
            </a:pPr>
            <a:r>
              <a:rPr lang="en"/>
              <a:t>Verification is an experiment.</a:t>
            </a:r>
          </a:p>
          <a:p>
            <a:pPr indent="-228600" lvl="1" marL="914400" marR="0" rtl="0" algn="l">
              <a:lnSpc>
                <a:spcPct val="100000"/>
              </a:lnSpc>
              <a:spcBef>
                <a:spcPts val="600"/>
              </a:spcBef>
              <a:spcAft>
                <a:spcPts val="0"/>
              </a:spcAft>
            </a:pPr>
            <a:r>
              <a:rPr lang="en"/>
              <a:t>Does the software work under the conditions we set?</a:t>
            </a:r>
          </a:p>
          <a:p>
            <a:pPr indent="-228600" lvl="1" marL="914400" rtl="0">
              <a:spcBef>
                <a:spcPts val="600"/>
              </a:spcBef>
            </a:pPr>
            <a:r>
              <a:rPr lang="en"/>
              <a:t>We can perform trials, evaluate the software, and provide evidence for verification.</a:t>
            </a:r>
          </a:p>
          <a:p>
            <a:pPr indent="0" lvl="0" marL="0" rtl="0">
              <a:spcBef>
                <a:spcPts val="600"/>
              </a:spcBef>
              <a:buNone/>
            </a:pPr>
            <a:r>
              <a:t/>
            </a:r>
            <a:endParaRP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Validation</a:t>
            </a:r>
          </a:p>
        </p:txBody>
      </p:sp>
      <p:sp>
        <p:nvSpPr>
          <p:cNvPr id="240" name="Shape 240"/>
          <p:cNvSpPr txBox="1"/>
          <p:nvPr>
            <p:ph idx="1" type="body"/>
          </p:nvPr>
        </p:nvSpPr>
        <p:spPr>
          <a:xfrm>
            <a:off x="457200" y="1600200"/>
            <a:ext cx="8538599" cy="47213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Does the product work in the real world?</a:t>
            </a:r>
          </a:p>
          <a:p>
            <a:pPr indent="-228600" lvl="1" marL="914400" marR="0" rtl="0" algn="l">
              <a:lnSpc>
                <a:spcPct val="100000"/>
              </a:lnSpc>
              <a:spcBef>
                <a:spcPts val="600"/>
              </a:spcBef>
              <a:spcAft>
                <a:spcPts val="0"/>
              </a:spcAft>
            </a:pPr>
            <a:r>
              <a:rPr lang="en"/>
              <a:t>Does the software fulfill the users’ actual requirements?</a:t>
            </a:r>
          </a:p>
          <a:p>
            <a:pPr indent="-228600" lvl="0" marL="457200" marR="0" rtl="0" algn="l">
              <a:lnSpc>
                <a:spcPct val="100000"/>
              </a:lnSpc>
              <a:spcBef>
                <a:spcPts val="600"/>
              </a:spcBef>
              <a:spcAft>
                <a:spcPts val="0"/>
              </a:spcAft>
            </a:pPr>
            <a:r>
              <a:rPr lang="en"/>
              <a:t>Not the same as conforming to a specification.</a:t>
            </a:r>
          </a:p>
          <a:p>
            <a:pPr indent="-228600" lvl="1" marL="914400" marR="0" rtl="0" algn="l">
              <a:lnSpc>
                <a:spcPct val="100000"/>
              </a:lnSpc>
              <a:spcBef>
                <a:spcPts val="600"/>
              </a:spcBef>
              <a:spcAft>
                <a:spcPts val="0"/>
              </a:spcAft>
            </a:pPr>
            <a:r>
              <a:rPr lang="en"/>
              <a:t>If we specify and implement all behaviors related to two buttons, we can achieve verification.</a:t>
            </a:r>
          </a:p>
          <a:p>
            <a:pPr indent="-228600" lvl="1" marL="914400" marR="0" rtl="0" algn="l">
              <a:lnSpc>
                <a:spcPct val="100000"/>
              </a:lnSpc>
              <a:spcBef>
                <a:spcPts val="600"/>
              </a:spcBef>
              <a:spcAft>
                <a:spcPts val="0"/>
              </a:spcAft>
            </a:pPr>
            <a:r>
              <a:rPr lang="en"/>
              <a:t>If the user expected a third button, we have not achieved validation.</a:t>
            </a:r>
          </a:p>
          <a:p>
            <a:pPr lv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47" name="Shape 2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Does the software work as intended?</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Does the software meet the needs of your users?</a:t>
            </a:r>
          </a:p>
          <a:p>
            <a:pPr indent="-228600" lvl="1" marL="914400" marR="0" rtl="0" algn="l">
              <a:lnSpc>
                <a:spcPct val="100000"/>
              </a:lnSpc>
              <a:spcBef>
                <a:spcPts val="600"/>
              </a:spcBef>
              <a:spcAft>
                <a:spcPts val="0"/>
              </a:spcAft>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and Validation: </a:t>
            </a:r>
            <a:br>
              <a:rPr lang="en"/>
            </a:br>
            <a:r>
              <a:rPr lang="en"/>
              <a:t>Motivation</a:t>
            </a:r>
          </a:p>
        </p:txBody>
      </p:sp>
      <p:sp>
        <p:nvSpPr>
          <p:cNvPr id="254" name="Shape 2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Both are important.</a:t>
            </a:r>
          </a:p>
          <a:p>
            <a:pPr indent="-228600" lvl="1" marL="914400" marR="0" rtl="0" algn="l">
              <a:lnSpc>
                <a:spcPct val="100000"/>
              </a:lnSpc>
              <a:spcBef>
                <a:spcPts val="600"/>
              </a:spcBef>
              <a:spcAft>
                <a:spcPts val="0"/>
              </a:spcAft>
            </a:pPr>
            <a:r>
              <a:rPr lang="en"/>
              <a:t>A well-verified system might not meet the user’s needs.</a:t>
            </a:r>
          </a:p>
          <a:p>
            <a:pPr indent="-228600" lvl="1" marL="914400" marR="0" rtl="0" algn="l">
              <a:lnSpc>
                <a:spcPct val="100000"/>
              </a:lnSpc>
              <a:spcBef>
                <a:spcPts val="600"/>
              </a:spcBef>
              <a:spcAft>
                <a:spcPts val="0"/>
              </a:spcAft>
            </a:pPr>
            <a:r>
              <a:rPr lang="en"/>
              <a:t>A system can’t meet the user’s needs unless it is well-constructed.</a:t>
            </a:r>
          </a:p>
          <a:p>
            <a:pPr indent="-228600" lvl="0" marL="457200" marR="0" rtl="0" algn="l">
              <a:lnSpc>
                <a:spcPct val="100000"/>
              </a:lnSpc>
              <a:spcBef>
                <a:spcPts val="600"/>
              </a:spcBef>
              <a:spcAft>
                <a:spcPts val="0"/>
              </a:spcAft>
            </a:pPr>
            <a:r>
              <a:rPr lang="en"/>
              <a:t>This semester focuses on verification - how can we ensure that the software we build is dependable. </a:t>
            </a:r>
          </a:p>
          <a:p>
            <a:pPr indent="-228600" lvl="1" marL="914400" marR="0" rtl="0" algn="l">
              <a:lnSpc>
                <a:spcPct val="100000"/>
              </a:lnSpc>
              <a:spcBef>
                <a:spcPts val="600"/>
              </a:spcBef>
              <a:spcAft>
                <a:spcPts val="0"/>
              </a:spcAft>
            </a:pPr>
            <a:r>
              <a:rPr lang="en"/>
              <a:t>Testing is the primary activity of verification, and our main focus in this class.</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Required Level of V&amp;V</a:t>
            </a:r>
          </a:p>
        </p:txBody>
      </p:sp>
      <p:sp>
        <p:nvSpPr>
          <p:cNvPr id="261" name="Shape 261"/>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600"/>
              <a:t>The goal of V&amp;V is to establish confidence that the system is “fit for purpose.” </a:t>
            </a:r>
          </a:p>
          <a:p>
            <a:pPr lvl="0" marR="0" rtl="0" algn="l">
              <a:lnSpc>
                <a:spcPct val="100000"/>
              </a:lnSpc>
              <a:spcBef>
                <a:spcPts val="600"/>
              </a:spcBef>
              <a:spcAft>
                <a:spcPts val="0"/>
              </a:spcAft>
              <a:buNone/>
            </a:pPr>
            <a:r>
              <a:rPr lang="en" sz="2600"/>
              <a:t>How confident do you need to be? Depends on:</a:t>
            </a:r>
          </a:p>
          <a:p>
            <a:pPr indent="-393700" lvl="0" marL="457200" marR="0" rtl="0" algn="l">
              <a:lnSpc>
                <a:spcPct val="100000"/>
              </a:lnSpc>
              <a:spcBef>
                <a:spcPts val="600"/>
              </a:spcBef>
              <a:spcAft>
                <a:spcPts val="0"/>
              </a:spcAft>
              <a:buSzPct val="100000"/>
            </a:pPr>
            <a:r>
              <a:rPr b="1" lang="en" sz="2600"/>
              <a:t>Software Purpose: </a:t>
            </a:r>
            <a:r>
              <a:rPr lang="en" sz="2600"/>
              <a:t>The more critical the software, the more important that it is reliable.</a:t>
            </a:r>
          </a:p>
          <a:p>
            <a:pPr indent="-393700" lvl="0" marL="457200" marR="0" rtl="0" algn="l">
              <a:lnSpc>
                <a:spcPct val="100000"/>
              </a:lnSpc>
              <a:spcBef>
                <a:spcPts val="600"/>
              </a:spcBef>
              <a:spcAft>
                <a:spcPts val="0"/>
              </a:spcAft>
              <a:buSzPct val="100000"/>
            </a:pPr>
            <a:r>
              <a:rPr b="1" lang="en" sz="2600"/>
              <a:t>User Expectations:</a:t>
            </a:r>
            <a:r>
              <a:rPr lang="en" sz="2600"/>
              <a:t> When a new system is installed, how willing are users to tolerate bugs because benefits outweigh cost of failure recovery.</a:t>
            </a:r>
          </a:p>
          <a:p>
            <a:pPr indent="-393700" lvl="0" marL="457200" marR="0" rtl="0" algn="l">
              <a:lnSpc>
                <a:spcPct val="100000"/>
              </a:lnSpc>
              <a:spcBef>
                <a:spcPts val="600"/>
              </a:spcBef>
              <a:spcAft>
                <a:spcPts val="0"/>
              </a:spcAft>
              <a:buSzPct val="100000"/>
            </a:pPr>
            <a:r>
              <a:rPr b="1" lang="en" sz="2600"/>
              <a:t>Marketing Environment:</a:t>
            </a:r>
            <a:r>
              <a:rPr lang="en" sz="2600"/>
              <a:t> Must take into account competing products - features and cost - and speed to market.</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Our Society Depends on Software</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This is software:                        So is this:</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rPr lang="en"/>
              <a:t>                                                   Also, this:</a:t>
            </a:r>
          </a:p>
          <a:p>
            <a:pPr lvl="0" rtl="0" algn="l">
              <a:spcBef>
                <a:spcPts val="0"/>
              </a:spcBef>
              <a:buNone/>
            </a:pPr>
            <a:r>
              <a:rPr lang="en"/>
              <a:t>           </a:t>
            </a:r>
          </a:p>
          <a:p>
            <a:pPr lvl="0" rtl="0" algn="l">
              <a:spcBef>
                <a:spcPts val="0"/>
              </a:spcBef>
              <a:buNone/>
            </a:pPr>
            <a:r>
              <a:rPr lang="en"/>
              <a:t>                                        </a:t>
            </a:r>
          </a:p>
          <a:p>
            <a:pPr lvl="0" rtl="0">
              <a:spcBef>
                <a:spcPts val="0"/>
              </a:spcBef>
              <a:buNone/>
            </a:pPr>
            <a:r>
              <a:rPr lang="en"/>
              <a:t> </a:t>
            </a:r>
          </a:p>
          <a:p>
            <a:pPr lvl="0" rtl="0">
              <a:spcBef>
                <a:spcPts val="0"/>
              </a:spcBef>
              <a:buNone/>
            </a:pPr>
            <a:r>
              <a:t/>
            </a:r>
            <a:endParaRP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pic>
        <p:nvPicPr>
          <p:cNvPr id="71" name="Shape 71"/>
          <p:cNvPicPr preferRelativeResize="0"/>
          <p:nvPr/>
        </p:nvPicPr>
        <p:blipFill>
          <a:blip r:embed="rId3">
            <a:alphaModFix/>
          </a:blip>
          <a:stretch>
            <a:fillRect/>
          </a:stretch>
        </p:blipFill>
        <p:spPr>
          <a:xfrm>
            <a:off x="5295547" y="2222700"/>
            <a:ext cx="3034050" cy="1560676"/>
          </a:xfrm>
          <a:prstGeom prst="rect">
            <a:avLst/>
          </a:prstGeom>
          <a:noFill/>
          <a:ln>
            <a:noFill/>
          </a:ln>
        </p:spPr>
      </p:pic>
      <p:pic>
        <p:nvPicPr>
          <p:cNvPr id="72" name="Shape 72"/>
          <p:cNvPicPr preferRelativeResize="0"/>
          <p:nvPr/>
        </p:nvPicPr>
        <p:blipFill>
          <a:blip r:embed="rId4">
            <a:alphaModFix/>
          </a:blip>
          <a:stretch>
            <a:fillRect/>
          </a:stretch>
        </p:blipFill>
        <p:spPr>
          <a:xfrm>
            <a:off x="5236487" y="4390675"/>
            <a:ext cx="3152176" cy="2041499"/>
          </a:xfrm>
          <a:prstGeom prst="rect">
            <a:avLst/>
          </a:prstGeom>
          <a:noFill/>
          <a:ln>
            <a:noFill/>
          </a:ln>
        </p:spPr>
      </p:pic>
      <p:pic>
        <p:nvPicPr>
          <p:cNvPr id="73" name="Shape 73"/>
          <p:cNvPicPr preferRelativeResize="0"/>
          <p:nvPr/>
        </p:nvPicPr>
        <p:blipFill>
          <a:blip r:embed="rId5">
            <a:alphaModFix/>
          </a:blip>
          <a:stretch>
            <a:fillRect/>
          </a:stretch>
        </p:blipFill>
        <p:spPr>
          <a:xfrm>
            <a:off x="628650" y="2351275"/>
            <a:ext cx="2559379" cy="3654225"/>
          </a:xfrm>
          <a:prstGeom prst="rect">
            <a:avLst/>
          </a:prstGeom>
          <a:noFill/>
          <a:ln cap="flat" cmpd="sng" w="9525">
            <a:solidFill>
              <a:schemeClr val="dk2"/>
            </a:solidFill>
            <a:prstDash val="solid"/>
            <a:round/>
            <a:headEnd len="med" w="med" type="none"/>
            <a:tailEnd len="med" w="med" type="none"/>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Basic Questions</a:t>
            </a:r>
          </a:p>
        </p:txBody>
      </p:sp>
      <p:sp>
        <p:nvSpPr>
          <p:cNvPr id="268" name="Shape 26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5714"/>
              <a:buAutoNum type="arabicPeriod"/>
            </a:pPr>
            <a:r>
              <a:rPr lang="en" sz="2800"/>
              <a:t>When do verification and validation start? When are they complete?</a:t>
            </a:r>
          </a:p>
          <a:p>
            <a:pPr indent="-406400" lvl="0" marL="457200" marR="0" rtl="0" algn="l">
              <a:lnSpc>
                <a:spcPct val="100000"/>
              </a:lnSpc>
              <a:spcBef>
                <a:spcPts val="600"/>
              </a:spcBef>
              <a:spcAft>
                <a:spcPts val="0"/>
              </a:spcAft>
              <a:buSzPct val="100000"/>
              <a:buAutoNum type="arabicPeriod"/>
            </a:pPr>
            <a:r>
              <a:rPr lang="en" sz="2800"/>
              <a:t>What techniques should be applied to obtain acceptable quality at an acceptable cost?</a:t>
            </a:r>
          </a:p>
          <a:p>
            <a:pPr indent="-406400" lvl="0" marL="457200" marR="0" rtl="0" algn="l">
              <a:lnSpc>
                <a:spcPct val="100000"/>
              </a:lnSpc>
              <a:spcBef>
                <a:spcPts val="600"/>
              </a:spcBef>
              <a:spcAft>
                <a:spcPts val="0"/>
              </a:spcAft>
              <a:buSzPct val="100000"/>
              <a:buAutoNum type="arabicPeriod"/>
            </a:pPr>
            <a:r>
              <a:rPr lang="en" sz="2800"/>
              <a:t>How can we assess readiness for release?</a:t>
            </a:r>
          </a:p>
          <a:p>
            <a:pPr indent="-406400" lvl="0" marL="457200" marR="0" rtl="0" algn="l">
              <a:lnSpc>
                <a:spcPct val="100000"/>
              </a:lnSpc>
              <a:spcBef>
                <a:spcPts val="600"/>
              </a:spcBef>
              <a:spcAft>
                <a:spcPts val="0"/>
              </a:spcAft>
              <a:buSzPct val="100000"/>
              <a:buAutoNum type="arabicPeriod"/>
            </a:pPr>
            <a:r>
              <a:rPr lang="en" sz="2800"/>
              <a:t>How can we control the quality of successive releases?</a:t>
            </a:r>
          </a:p>
          <a:p>
            <a:pPr indent="-406400" lvl="0" marL="457200" marR="0" rtl="0" algn="l">
              <a:lnSpc>
                <a:spcPct val="100000"/>
              </a:lnSpc>
              <a:spcBef>
                <a:spcPts val="600"/>
              </a:spcBef>
              <a:spcAft>
                <a:spcPts val="0"/>
              </a:spcAft>
              <a:buSzPct val="100000"/>
              <a:buAutoNum type="arabicPeriod"/>
            </a:pPr>
            <a:r>
              <a:rPr lang="en" sz="2800"/>
              <a:t>How can the development process be improved to make verification more effective (in cost and impact)?</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Does V&amp;V Start?</a:t>
            </a:r>
          </a:p>
        </p:txBody>
      </p:sp>
      <p:sp>
        <p:nvSpPr>
          <p:cNvPr id="275" name="Shape 275"/>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V&amp;V starts as soon as the project starts.</a:t>
            </a:r>
          </a:p>
          <a:p>
            <a:pPr indent="-406400" lvl="0" marL="457200" marR="0" rtl="0" algn="l">
              <a:lnSpc>
                <a:spcPct val="100000"/>
              </a:lnSpc>
              <a:spcBef>
                <a:spcPts val="600"/>
              </a:spcBef>
              <a:spcAft>
                <a:spcPts val="0"/>
              </a:spcAft>
              <a:buSzPct val="100000"/>
            </a:pPr>
            <a:r>
              <a:rPr lang="en" sz="2800"/>
              <a:t>Feasibility studies must consider quality assessment.</a:t>
            </a:r>
          </a:p>
          <a:p>
            <a:pPr indent="-406400" lvl="0" marL="457200" marR="0" rtl="0" algn="l">
              <a:lnSpc>
                <a:spcPct val="100000"/>
              </a:lnSpc>
              <a:spcBef>
                <a:spcPts val="600"/>
              </a:spcBef>
              <a:spcAft>
                <a:spcPts val="0"/>
              </a:spcAft>
              <a:buSzPct val="100000"/>
            </a:pPr>
            <a:r>
              <a:rPr lang="en" sz="2800"/>
              <a:t>Requirement specifications can be used to derive test cases.</a:t>
            </a:r>
          </a:p>
          <a:p>
            <a:pPr indent="-406400" lvl="0" marL="457200" marR="0" rtl="0" algn="l">
              <a:lnSpc>
                <a:spcPct val="100000"/>
              </a:lnSpc>
              <a:spcBef>
                <a:spcPts val="600"/>
              </a:spcBef>
              <a:spcAft>
                <a:spcPts val="0"/>
              </a:spcAft>
              <a:buSzPct val="100000"/>
            </a:pPr>
            <a:r>
              <a:rPr lang="en" sz="2800"/>
              <a:t>Design can be verified against requirements.</a:t>
            </a:r>
          </a:p>
          <a:p>
            <a:pPr indent="-406400" lvl="0" marL="457200" marR="0" rtl="0" algn="l">
              <a:lnSpc>
                <a:spcPct val="100000"/>
              </a:lnSpc>
              <a:spcBef>
                <a:spcPts val="600"/>
              </a:spcBef>
              <a:spcAft>
                <a:spcPts val="0"/>
              </a:spcAft>
              <a:buSzPct val="100000"/>
            </a:pPr>
            <a:r>
              <a:rPr lang="en" sz="2800"/>
              <a:t>Code can be verified against design and requirements.</a:t>
            </a:r>
          </a:p>
          <a:p>
            <a:pPr indent="-406400" lvl="0" marL="457200" rtl="0">
              <a:spcBef>
                <a:spcPts val="0"/>
              </a:spcBef>
              <a:buSzPct val="100000"/>
            </a:pPr>
            <a:r>
              <a:rPr lang="en" sz="2800"/>
              <a:t>Feedback can be sought from stakeholders at any time.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Verification</a:t>
            </a:r>
          </a:p>
        </p:txBody>
      </p:sp>
      <p:sp>
        <p:nvSpPr>
          <p:cNvPr id="282" name="Shape 28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Static Verification</a:t>
            </a:r>
          </a:p>
          <a:p>
            <a:pPr indent="-228600" lvl="0" marL="457200" marR="0" rtl="0" algn="l">
              <a:lnSpc>
                <a:spcPct val="100000"/>
              </a:lnSpc>
              <a:spcBef>
                <a:spcPts val="600"/>
              </a:spcBef>
              <a:spcAft>
                <a:spcPts val="0"/>
              </a:spcAft>
            </a:pPr>
            <a:r>
              <a:rPr lang="en"/>
              <a:t>Analysis of static system artifacts to discover problems.</a:t>
            </a:r>
          </a:p>
          <a:p>
            <a:pPr indent="-228600" lvl="1" marL="914400" marR="0" rtl="0" algn="l">
              <a:lnSpc>
                <a:spcPct val="100000"/>
              </a:lnSpc>
              <a:spcBef>
                <a:spcPts val="600"/>
              </a:spcBef>
              <a:spcAft>
                <a:spcPts val="0"/>
              </a:spcAft>
            </a:pPr>
            <a:r>
              <a:rPr lang="en"/>
              <a:t>Proofs: Posing hypotheses and making a logical argument for their validity using specifications, system models, etc.</a:t>
            </a:r>
          </a:p>
          <a:p>
            <a:pPr indent="-228600" lvl="1" marL="914400" marR="0" rtl="0" algn="l">
              <a:lnSpc>
                <a:spcPct val="100000"/>
              </a:lnSpc>
              <a:spcBef>
                <a:spcPts val="600"/>
              </a:spcBef>
              <a:spcAft>
                <a:spcPts val="0"/>
              </a:spcAft>
            </a:pPr>
            <a:r>
              <a:rPr lang="en"/>
              <a:t>Inspections: Manual “sanity check” on artifacts (such as source code) by other people or tools, searching for issues.</a:t>
            </a: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Advantages of Static Verification</a:t>
            </a:r>
          </a:p>
        </p:txBody>
      </p:sp>
      <p:sp>
        <p:nvSpPr>
          <p:cNvPr id="289" name="Shape 28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00050" lvl="0" marL="457200" marR="0" rtl="0" algn="l">
              <a:lnSpc>
                <a:spcPct val="100000"/>
              </a:lnSpc>
              <a:spcBef>
                <a:spcPts val="600"/>
              </a:spcBef>
              <a:spcAft>
                <a:spcPts val="0"/>
              </a:spcAft>
              <a:buSzPct val="100000"/>
            </a:pPr>
            <a:r>
              <a:rPr lang="en" sz="2700"/>
              <a:t>During execution, errors can hide other errors. It can be hard to find all problems or trace back to a single source. Static inspections are not impacted by program interactions.</a:t>
            </a:r>
          </a:p>
          <a:p>
            <a:pPr indent="-400050" lvl="0" marL="457200" marR="0" rtl="0" algn="l">
              <a:lnSpc>
                <a:spcPct val="100000"/>
              </a:lnSpc>
              <a:spcBef>
                <a:spcPts val="600"/>
              </a:spcBef>
              <a:spcAft>
                <a:spcPts val="0"/>
              </a:spcAft>
              <a:buSzPct val="100000"/>
            </a:pPr>
            <a:r>
              <a:rPr lang="en" sz="2700"/>
              <a:t>Incomplete systems can be inspected without additional costs. If a program is incomplete, special code is needed to run the part that is to be tested.</a:t>
            </a:r>
          </a:p>
          <a:p>
            <a:pPr indent="-400050" lvl="0" marL="457200" marR="0" rtl="0" algn="l">
              <a:lnSpc>
                <a:spcPct val="100000"/>
              </a:lnSpc>
              <a:spcBef>
                <a:spcPts val="600"/>
              </a:spcBef>
              <a:spcAft>
                <a:spcPts val="0"/>
              </a:spcAft>
              <a:buSzPct val="100000"/>
            </a:pPr>
            <a:r>
              <a:rPr lang="en" sz="2700"/>
              <a:t>Inspection can also assess quality attributes such as maintainability, portability, poor programming, inefficiencies, etc.</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Dynamic Verification</a:t>
            </a:r>
          </a:p>
        </p:txBody>
      </p:sp>
      <p:sp>
        <p:nvSpPr>
          <p:cNvPr id="296" name="Shape 29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Exercising and observing the system to argue that it meets the requirements.</a:t>
            </a:r>
          </a:p>
          <a:p>
            <a:pPr indent="-228600" lvl="1" marL="914400" marR="0" rtl="0" algn="l">
              <a:lnSpc>
                <a:spcPct val="100000"/>
              </a:lnSpc>
              <a:spcBef>
                <a:spcPts val="600"/>
              </a:spcBef>
              <a:spcAft>
                <a:spcPts val="0"/>
              </a:spcAft>
            </a:pPr>
            <a:r>
              <a:rPr lang="en" sz="2400"/>
              <a:t>Testing: Formulating controlled sets of input to demonstrate requirement satisfaction.</a:t>
            </a:r>
          </a:p>
          <a:p>
            <a:pPr indent="-228600" lvl="0" marL="457200" marR="0" rtl="0" algn="l">
              <a:lnSpc>
                <a:spcPct val="100000"/>
              </a:lnSpc>
              <a:spcBef>
                <a:spcPts val="600"/>
              </a:spcBef>
              <a:spcAft>
                <a:spcPts val="0"/>
              </a:spcAft>
            </a:pPr>
            <a:r>
              <a:rPr lang="en"/>
              <a:t>Static verification is not good at discovering problems that arise from runtime interaction, timing problems, or performance issues.</a:t>
            </a:r>
          </a:p>
          <a:p>
            <a:pPr indent="-228600" lvl="0" marL="457200" marR="0" rtl="0" algn="l">
              <a:lnSpc>
                <a:spcPct val="100000"/>
              </a:lnSpc>
              <a:spcBef>
                <a:spcPts val="600"/>
              </a:spcBef>
              <a:spcAft>
                <a:spcPts val="0"/>
              </a:spcAft>
            </a:pPr>
            <a:r>
              <a:rPr lang="en"/>
              <a:t>Dynamic verification is often cheaper than static - easier to automate. </a:t>
            </a:r>
          </a:p>
        </p:txBody>
      </p:sp>
      <p:sp>
        <p:nvSpPr>
          <p:cNvPr id="297" name="Shape 2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Trade-Off Game</a:t>
            </a:r>
          </a:p>
        </p:txBody>
      </p:sp>
      <p:sp>
        <p:nvSpPr>
          <p:cNvPr id="303" name="Shape 303"/>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42307"/>
              <a:buNone/>
            </a:pPr>
            <a:r>
              <a:rPr lang="en" sz="2600">
                <a:solidFill>
                  <a:srgbClr val="000000"/>
                </a:solidFill>
                <a:highlight>
                  <a:srgbClr val="FFFFFF"/>
                </a:highlight>
              </a:rPr>
              <a:t>Software engineering is the process of designing, constructing and maintaining </a:t>
            </a:r>
            <a:r>
              <a:rPr b="1" i="1" lang="en" sz="2600">
                <a:solidFill>
                  <a:srgbClr val="000000"/>
                </a:solidFill>
                <a:highlight>
                  <a:srgbClr val="FFFFFF"/>
                </a:highlight>
              </a:rPr>
              <a:t>the best</a:t>
            </a:r>
            <a:r>
              <a:rPr i="1" lang="en" sz="2600">
                <a:solidFill>
                  <a:srgbClr val="000000"/>
                </a:solidFill>
                <a:highlight>
                  <a:srgbClr val="FFFFFF"/>
                </a:highlight>
              </a:rPr>
              <a:t> </a:t>
            </a:r>
            <a:r>
              <a:rPr b="1" i="1" lang="en" sz="2600">
                <a:solidFill>
                  <a:srgbClr val="000000"/>
                </a:solidFill>
                <a:highlight>
                  <a:srgbClr val="FFFFFF"/>
                </a:highlight>
              </a:rPr>
              <a:t>software possible</a:t>
            </a:r>
            <a:r>
              <a:rPr lang="en" sz="2600">
                <a:solidFill>
                  <a:srgbClr val="000000"/>
                </a:solidFill>
                <a:highlight>
                  <a:srgbClr val="FFFFFF"/>
                </a:highlight>
              </a:rPr>
              <a:t> given the </a:t>
            </a:r>
            <a:r>
              <a:rPr b="1" i="1" lang="en" sz="2600">
                <a:solidFill>
                  <a:srgbClr val="000000"/>
                </a:solidFill>
                <a:highlight>
                  <a:srgbClr val="FFFFFF"/>
                </a:highlight>
              </a:rPr>
              <a:t>available resources</a:t>
            </a:r>
            <a:r>
              <a:rPr lang="en" sz="2600">
                <a:solidFill>
                  <a:srgbClr val="000000"/>
                </a:solidFill>
                <a:highlight>
                  <a:srgbClr val="FFFFFF"/>
                </a:highlight>
              </a:rPr>
              <a:t>.</a:t>
            </a:r>
          </a:p>
          <a:p>
            <a:pPr lvl="0" rtl="0">
              <a:lnSpc>
                <a:spcPct val="137500"/>
              </a:lnSpc>
              <a:spcBef>
                <a:spcPts val="0"/>
              </a:spcBef>
              <a:spcAft>
                <a:spcPts val="600"/>
              </a:spcAft>
              <a:buClr>
                <a:srgbClr val="000000"/>
              </a:buClr>
              <a:buSzPct val="42307"/>
              <a:buNone/>
            </a:pPr>
            <a:r>
              <a:rPr lang="en" sz="2600">
                <a:solidFill>
                  <a:srgbClr val="000000"/>
                </a:solidFill>
                <a:highlight>
                  <a:srgbClr val="FFFFFF"/>
                </a:highlight>
              </a:rPr>
              <a:t>We are always trading off between what we want, what we need, and what we've got. As a NASA engineer put it,</a:t>
            </a:r>
          </a:p>
          <a:p>
            <a:pPr indent="-393700" lvl="0" marL="457200" rtl="0">
              <a:lnSpc>
                <a:spcPct val="137500"/>
              </a:lnSpc>
              <a:spcBef>
                <a:spcPts val="0"/>
              </a:spcBef>
              <a:spcAft>
                <a:spcPts val="600"/>
              </a:spcAft>
              <a:buClr>
                <a:srgbClr val="000000"/>
              </a:buClr>
              <a:buSzPct val="100000"/>
            </a:pPr>
            <a:r>
              <a:rPr b="1" lang="en" sz="2600">
                <a:solidFill>
                  <a:srgbClr val="000000"/>
                </a:solidFill>
                <a:highlight>
                  <a:srgbClr val="FFFFFF"/>
                </a:highlight>
              </a:rPr>
              <a:t>“Better, faster, or cheaper - pick any two”</a:t>
            </a: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Role of Software Engineers</a:t>
            </a:r>
          </a:p>
        </p:txBody>
      </p:sp>
      <p:sp>
        <p:nvSpPr>
          <p:cNvPr id="310" name="Shape 310"/>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39285"/>
              <a:buNone/>
            </a:pPr>
            <a:r>
              <a:rPr i="1" lang="en" sz="2800">
                <a:solidFill>
                  <a:srgbClr val="000000"/>
                </a:solidFill>
                <a:highlight>
                  <a:srgbClr val="FFFFFF"/>
                </a:highlight>
              </a:rPr>
              <a:t>Software engineers</a:t>
            </a:r>
            <a:r>
              <a:rPr lang="en" sz="2800">
                <a:solidFill>
                  <a:srgbClr val="000000"/>
                </a:solidFill>
                <a:highlight>
                  <a:srgbClr val="FFFFFF"/>
                </a:highlight>
              </a:rPr>
              <a:t>, therefore, aren’t just responsible for designing, constructing, and maintaining software. </a:t>
            </a:r>
          </a:p>
          <a:p>
            <a:pPr lvl="0" rtl="0">
              <a:lnSpc>
                <a:spcPct val="137500"/>
              </a:lnSpc>
              <a:spcBef>
                <a:spcPts val="0"/>
              </a:spcBef>
              <a:spcAft>
                <a:spcPts val="600"/>
              </a:spcAft>
              <a:buClr>
                <a:srgbClr val="000000"/>
              </a:buClr>
              <a:buSzPct val="100000"/>
              <a:buNone/>
            </a:pPr>
            <a:r>
              <a:t/>
            </a:r>
            <a:endParaRPr sz="1100">
              <a:solidFill>
                <a:srgbClr val="000000"/>
              </a:solidFill>
              <a:highlight>
                <a:srgbClr val="FFFFFF"/>
              </a:highlight>
            </a:endParaRPr>
          </a:p>
          <a:p>
            <a:pPr lvl="0" rtl="0">
              <a:lnSpc>
                <a:spcPct val="137500"/>
              </a:lnSpc>
              <a:spcBef>
                <a:spcPts val="0"/>
              </a:spcBef>
              <a:spcAft>
                <a:spcPts val="600"/>
              </a:spcAft>
              <a:buClr>
                <a:srgbClr val="000000"/>
              </a:buClr>
              <a:buSzPct val="39285"/>
              <a:buNone/>
            </a:pPr>
            <a:r>
              <a:rPr lang="en" sz="2800">
                <a:solidFill>
                  <a:srgbClr val="000000"/>
                </a:solidFill>
                <a:highlight>
                  <a:srgbClr val="FFFFFF"/>
                </a:highlight>
              </a:rPr>
              <a:t>They are the people we look to </a:t>
            </a:r>
            <a:r>
              <a:rPr b="1" i="1" lang="en" sz="2800">
                <a:solidFill>
                  <a:srgbClr val="000000"/>
                </a:solidFill>
                <a:highlight>
                  <a:srgbClr val="FFFFFF"/>
                </a:highlight>
              </a:rPr>
              <a:t>plan</a:t>
            </a:r>
            <a:r>
              <a:rPr i="1" lang="en" sz="2800">
                <a:solidFill>
                  <a:srgbClr val="000000"/>
                </a:solidFill>
                <a:highlight>
                  <a:srgbClr val="FFFFFF"/>
                </a:highlight>
              </a:rPr>
              <a:t>, </a:t>
            </a:r>
            <a:r>
              <a:rPr b="1" i="1" lang="en" sz="2800">
                <a:solidFill>
                  <a:srgbClr val="000000"/>
                </a:solidFill>
                <a:highlight>
                  <a:srgbClr val="FFFFFF"/>
                </a:highlight>
              </a:rPr>
              <a:t>make</a:t>
            </a:r>
            <a:r>
              <a:rPr i="1" lang="en" sz="2800">
                <a:solidFill>
                  <a:srgbClr val="000000"/>
                </a:solidFill>
                <a:highlight>
                  <a:srgbClr val="FFFFFF"/>
                </a:highlight>
              </a:rPr>
              <a:t>, </a:t>
            </a:r>
            <a:r>
              <a:rPr lang="en" sz="2800">
                <a:solidFill>
                  <a:srgbClr val="000000"/>
                </a:solidFill>
                <a:highlight>
                  <a:srgbClr val="FFFFFF"/>
                </a:highlight>
              </a:rPr>
              <a:t>and </a:t>
            </a:r>
            <a:r>
              <a:rPr b="1" i="1" lang="en" sz="2800">
                <a:solidFill>
                  <a:srgbClr val="000000"/>
                </a:solidFill>
                <a:highlight>
                  <a:srgbClr val="FFFFFF"/>
                </a:highlight>
              </a:rPr>
              <a:t>justify well-informed decisions</a:t>
            </a:r>
            <a:r>
              <a:rPr i="1" lang="en" sz="2800">
                <a:solidFill>
                  <a:srgbClr val="000000"/>
                </a:solidFill>
                <a:highlight>
                  <a:srgbClr val="FFFFFF"/>
                </a:highlight>
              </a:rPr>
              <a:t> </a:t>
            </a:r>
            <a:r>
              <a:rPr lang="en" sz="2800">
                <a:solidFill>
                  <a:srgbClr val="000000"/>
                </a:solidFill>
                <a:highlight>
                  <a:srgbClr val="FFFFFF"/>
                </a:highlight>
              </a:rPr>
              <a:t>about </a:t>
            </a:r>
            <a:r>
              <a:rPr b="1" i="1" lang="en" sz="2800">
                <a:solidFill>
                  <a:srgbClr val="000000"/>
                </a:solidFill>
                <a:highlight>
                  <a:srgbClr val="FFFFFF"/>
                </a:highlight>
              </a:rPr>
              <a:t>trade-offs</a:t>
            </a:r>
            <a:r>
              <a:rPr i="1" lang="en" sz="2800">
                <a:solidFill>
                  <a:srgbClr val="000000"/>
                </a:solidFill>
                <a:highlight>
                  <a:srgbClr val="FFFFFF"/>
                </a:highlight>
              </a:rPr>
              <a:t> </a:t>
            </a:r>
            <a:r>
              <a:rPr lang="en" sz="2800">
                <a:solidFill>
                  <a:srgbClr val="000000"/>
                </a:solidFill>
                <a:highlight>
                  <a:srgbClr val="FFFFFF"/>
                </a:highlight>
              </a:rPr>
              <a:t>throughout the development process.</a:t>
            </a: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Perfect Verification</a:t>
            </a:r>
          </a:p>
        </p:txBody>
      </p:sp>
      <p:sp>
        <p:nvSpPr>
          <p:cNvPr id="317" name="Shape 31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For physical domains, verification consists of calculating proofs of correctness. </a:t>
            </a:r>
          </a:p>
          <a:p>
            <a:pPr indent="-228600" lvl="0" marL="457200" marR="0" rtl="0" algn="l">
              <a:lnSpc>
                <a:spcPct val="100000"/>
              </a:lnSpc>
              <a:spcBef>
                <a:spcPts val="600"/>
              </a:spcBef>
              <a:spcAft>
                <a:spcPts val="0"/>
              </a:spcAft>
            </a:pPr>
            <a:r>
              <a:rPr lang="en"/>
              <a:t>Given a precise specification and a program, we should be able to do the same… Right?</a:t>
            </a:r>
          </a:p>
          <a:p>
            <a:pPr indent="-228600" lvl="1" marL="914400" marR="0" rtl="0" algn="l">
              <a:lnSpc>
                <a:spcPct val="100000"/>
              </a:lnSpc>
              <a:spcBef>
                <a:spcPts val="600"/>
              </a:spcBef>
              <a:spcAft>
                <a:spcPts val="0"/>
              </a:spcAft>
            </a:pPr>
            <a:r>
              <a:rPr lang="en"/>
              <a:t>Verification is an instance of the halting problem.</a:t>
            </a:r>
          </a:p>
          <a:p>
            <a:pPr indent="-228600" lvl="1" marL="914400" marR="0" rtl="0" algn="l">
              <a:lnSpc>
                <a:spcPct val="100000"/>
              </a:lnSpc>
              <a:spcBef>
                <a:spcPts val="600"/>
              </a:spcBef>
              <a:spcAft>
                <a:spcPts val="0"/>
              </a:spcAft>
            </a:pPr>
            <a:r>
              <a:rPr lang="en"/>
              <a:t>For each verification technique, there is at least one program for which the technique cannot obtain an answer in finite time.</a:t>
            </a:r>
          </a:p>
          <a:p>
            <a:pPr indent="-228600" lvl="2" marL="1371600" marR="0" rtl="0" algn="l">
              <a:lnSpc>
                <a:spcPct val="100000"/>
              </a:lnSpc>
              <a:spcBef>
                <a:spcPts val="600"/>
              </a:spcBef>
              <a:spcAft>
                <a:spcPts val="0"/>
              </a:spcAft>
            </a:pPr>
            <a:r>
              <a:rPr lang="en"/>
              <a:t>Testing - cannot exhaustively try all inputs.</a:t>
            </a:r>
          </a:p>
          <a:p>
            <a:pPr indent="-228600" lvl="1" marL="914400" marR="0" rtl="0" algn="l">
              <a:lnSpc>
                <a:spcPct val="100000"/>
              </a:lnSpc>
              <a:spcBef>
                <a:spcPts val="600"/>
              </a:spcBef>
              <a:spcAft>
                <a:spcPts val="0"/>
              </a:spcAft>
            </a:pPr>
            <a:r>
              <a:rPr lang="en"/>
              <a:t>We must accept some degree of inaccuracy.</a:t>
            </a: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Trade-Offs</a:t>
            </a:r>
          </a:p>
        </p:txBody>
      </p:sp>
      <p:sp>
        <p:nvSpPr>
          <p:cNvPr id="324" name="Shape 324"/>
          <p:cNvSpPr txBox="1"/>
          <p:nvPr>
            <p:ph idx="1" type="body"/>
          </p:nvPr>
        </p:nvSpPr>
        <p:spPr>
          <a:xfrm>
            <a:off x="144000" y="1546500"/>
            <a:ext cx="4683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Three dimensions of inaccuracy:</a:t>
            </a:r>
          </a:p>
          <a:p>
            <a:pPr indent="-368300" lvl="0" marL="457200" marR="0" rtl="0" algn="l">
              <a:lnSpc>
                <a:spcPct val="100000"/>
              </a:lnSpc>
              <a:spcBef>
                <a:spcPts val="600"/>
              </a:spcBef>
              <a:spcAft>
                <a:spcPts val="0"/>
              </a:spcAft>
              <a:buSzPct val="100000"/>
            </a:pPr>
            <a:r>
              <a:rPr b="1" lang="en" sz="2200"/>
              <a:t>Pessimistic Inaccuracy</a:t>
            </a:r>
            <a:r>
              <a:rPr lang="en" sz="2200"/>
              <a:t> - not guaranteed to accept a program even if the program possesses the property. </a:t>
            </a:r>
          </a:p>
          <a:p>
            <a:pPr indent="-368300" lvl="0" marL="457200" marR="0" rtl="0" algn="l">
              <a:lnSpc>
                <a:spcPct val="100000"/>
              </a:lnSpc>
              <a:spcBef>
                <a:spcPts val="600"/>
              </a:spcBef>
              <a:spcAft>
                <a:spcPts val="0"/>
              </a:spcAft>
              <a:buSzPct val="100000"/>
            </a:pPr>
            <a:r>
              <a:rPr b="1" lang="en" sz="2200"/>
              <a:t>Optimistic Inaccuracy</a:t>
            </a:r>
            <a:r>
              <a:rPr lang="en" sz="2200"/>
              <a:t> - may accept a program that does not possess a property. </a:t>
            </a:r>
          </a:p>
          <a:p>
            <a:pPr indent="-368300" lvl="0" marL="457200" marR="0" rtl="0" algn="l">
              <a:lnSpc>
                <a:spcPct val="100000"/>
              </a:lnSpc>
              <a:spcBef>
                <a:spcPts val="600"/>
              </a:spcBef>
              <a:spcAft>
                <a:spcPts val="0"/>
              </a:spcAft>
              <a:buSzPct val="100000"/>
            </a:pPr>
            <a:r>
              <a:rPr b="1" lang="en" sz="2200"/>
              <a:t>Property Complexity</a:t>
            </a:r>
            <a:r>
              <a:rPr lang="en" sz="2200"/>
              <a:t> - if one property is too difficult to check, substitute one that is easier to check or constrain the types of programs checked.</a:t>
            </a:r>
          </a:p>
        </p:txBody>
      </p: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pic>
        <p:nvPicPr>
          <p:cNvPr id="326" name="Shape 326"/>
          <p:cNvPicPr preferRelativeResize="0"/>
          <p:nvPr/>
        </p:nvPicPr>
        <p:blipFill>
          <a:blip r:embed="rId3">
            <a:alphaModFix/>
          </a:blip>
          <a:stretch>
            <a:fillRect/>
          </a:stretch>
        </p:blipFill>
        <p:spPr>
          <a:xfrm>
            <a:off x="4902100" y="1620549"/>
            <a:ext cx="4241900" cy="4691051"/>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Assessing Verification Techniques</a:t>
            </a:r>
          </a:p>
        </p:txBody>
      </p:sp>
      <p:sp>
        <p:nvSpPr>
          <p:cNvPr id="332" name="Shape 33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Safe</a:t>
            </a:r>
          </a:p>
          <a:p>
            <a:pPr indent="-228600" lvl="1" marL="914400" marR="0" rtl="0" algn="l">
              <a:lnSpc>
                <a:spcPct val="100000"/>
              </a:lnSpc>
              <a:spcBef>
                <a:spcPts val="600"/>
              </a:spcBef>
              <a:spcAft>
                <a:spcPts val="0"/>
              </a:spcAft>
            </a:pPr>
            <a:r>
              <a:rPr lang="en"/>
              <a:t>No optimistic inaccuracy - it only accepts programs that are correct with respect to that property.</a:t>
            </a:r>
          </a:p>
          <a:p>
            <a:pPr indent="-228600" lvl="0" marL="457200" marR="0" rtl="0" algn="l">
              <a:lnSpc>
                <a:spcPct val="100000"/>
              </a:lnSpc>
              <a:spcBef>
                <a:spcPts val="600"/>
              </a:spcBef>
              <a:spcAft>
                <a:spcPts val="0"/>
              </a:spcAft>
            </a:pPr>
            <a:r>
              <a:rPr lang="en"/>
              <a:t>Sound</a:t>
            </a:r>
          </a:p>
          <a:p>
            <a:pPr indent="-228600" lvl="1" marL="914400" marR="0" rtl="0" algn="l">
              <a:lnSpc>
                <a:spcPct val="100000"/>
              </a:lnSpc>
              <a:spcBef>
                <a:spcPts val="600"/>
              </a:spcBef>
              <a:spcAft>
                <a:spcPts val="0"/>
              </a:spcAft>
            </a:pPr>
            <a:r>
              <a:rPr lang="en"/>
              <a:t>An analysis of a program with respect to property is </a:t>
            </a:r>
            <a:r>
              <a:rPr i="1" lang="en"/>
              <a:t>sound</a:t>
            </a:r>
            <a:r>
              <a:rPr lang="en"/>
              <a:t> if the technique returns true ONLY when the program does meet the property. </a:t>
            </a:r>
          </a:p>
          <a:p>
            <a:pPr indent="-228600" lvl="1" marL="914400" marR="0" rtl="0" algn="l">
              <a:lnSpc>
                <a:spcPct val="100000"/>
              </a:lnSpc>
              <a:spcBef>
                <a:spcPts val="600"/>
              </a:spcBef>
              <a:spcAft>
                <a:spcPts val="0"/>
              </a:spcAft>
            </a:pPr>
            <a:r>
              <a:rPr lang="en"/>
              <a:t>If true = correct and the technique is </a:t>
            </a:r>
            <a:r>
              <a:rPr i="1" lang="en"/>
              <a:t>sound, </a:t>
            </a:r>
            <a:r>
              <a:rPr lang="en"/>
              <a:t>then the technique is also </a:t>
            </a:r>
            <a:r>
              <a:rPr i="1" lang="en"/>
              <a:t>safe</a:t>
            </a:r>
            <a:r>
              <a:rPr lang="en"/>
              <a:t>.</a:t>
            </a:r>
          </a:p>
          <a:p>
            <a:pPr indent="-228600" lvl="1" marL="914400" marR="0" rtl="0" algn="l">
              <a:lnSpc>
                <a:spcPct val="100000"/>
              </a:lnSpc>
              <a:spcBef>
                <a:spcPts val="600"/>
              </a:spcBef>
              <a:spcAft>
                <a:spcPts val="0"/>
              </a:spcAft>
            </a:pPr>
            <a:r>
              <a:rPr lang="en"/>
              <a:t>If true = incorrect and the technique is sound, you allow </a:t>
            </a:r>
            <a:r>
              <a:rPr i="1" lang="en"/>
              <a:t>optimistic</a:t>
            </a:r>
            <a:r>
              <a:rPr lang="en"/>
              <a:t> but disallow </a:t>
            </a:r>
            <a:r>
              <a:rPr i="1" lang="en"/>
              <a:t>pessimistic inaccuracy</a:t>
            </a:r>
            <a:r>
              <a:rPr lang="en"/>
              <a:t>.</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Flawed Software Will Hurt Profits</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“Bugs cost the U.S. economy $60 billion annually… and testing would relieve one-third of the cost.”</a:t>
            </a:r>
          </a:p>
          <a:p>
            <a:pPr indent="0" lvl="0" marL="0" rtl="0" algn="r">
              <a:spcBef>
                <a:spcPts val="0"/>
              </a:spcBef>
              <a:buNone/>
            </a:pPr>
            <a:r>
              <a:rPr b="1" lang="en"/>
              <a:t>- NIST</a:t>
            </a:r>
          </a:p>
          <a:p>
            <a:pPr lvl="0" rtl="0">
              <a:spcBef>
                <a:spcPts val="0"/>
              </a:spcBef>
              <a:buNone/>
            </a:pPr>
            <a:r>
              <a:t/>
            </a:r>
            <a:endParaRPr/>
          </a:p>
          <a:p>
            <a:pPr lvl="0" rtl="0">
              <a:spcBef>
                <a:spcPts val="0"/>
              </a:spcBef>
              <a:buNone/>
            </a:pPr>
            <a:r>
              <a:rPr lang="en"/>
              <a:t>“Finding and ﬁxing a software problem after delivery is often 100 times more expensive than ﬁnding and ﬁxing it before.”</a:t>
            </a:r>
          </a:p>
          <a:p>
            <a:pPr lvl="0" rtl="0" algn="r">
              <a:spcBef>
                <a:spcPts val="0"/>
              </a:spcBef>
              <a:buClr>
                <a:schemeClr val="dk1"/>
              </a:buClr>
              <a:buSzPct val="61111"/>
              <a:buFont typeface="Arial"/>
              <a:buNone/>
            </a:pPr>
            <a:r>
              <a:rPr b="1" lang="en"/>
              <a:t>- Barry Boehm </a:t>
            </a:r>
            <a:r>
              <a:rPr b="1" lang="en" sz="1800"/>
              <a:t>(</a:t>
            </a:r>
            <a:r>
              <a:rPr b="1" lang="en" sz="1800">
                <a:solidFill>
                  <a:srgbClr val="222222"/>
                </a:solidFill>
                <a:highlight>
                  <a:srgbClr val="FFFFFF"/>
                </a:highlight>
              </a:rPr>
              <a:t>TRW Emeritus Professor, USC)</a:t>
            </a:r>
          </a:p>
          <a:p>
            <a:pPr indent="0" lvl="0" marL="0" rtl="0" algn="l">
              <a:spcBef>
                <a:spcPts val="0"/>
              </a:spcBef>
              <a:buNone/>
            </a:pPr>
            <a:r>
              <a:t/>
            </a:r>
            <a:endParaRPr/>
          </a:p>
          <a:p>
            <a:pPr indent="0" lvl="0" marL="0" rtl="0" algn="l">
              <a:spcBef>
                <a:spcPts val="0"/>
              </a:spcBef>
              <a:buNone/>
            </a:pPr>
            <a:r>
              <a:t/>
            </a:r>
            <a:endParaRP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Assessing Verification Techniques</a:t>
            </a:r>
          </a:p>
        </p:txBody>
      </p:sp>
      <p:sp>
        <p:nvSpPr>
          <p:cNvPr id="339" name="Shape 33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Complete</a:t>
            </a:r>
          </a:p>
          <a:p>
            <a:pPr indent="-381000" lvl="1" marL="914400" rtl="0">
              <a:spcBef>
                <a:spcPts val="0"/>
              </a:spcBef>
              <a:buSzPct val="100000"/>
            </a:pPr>
            <a:r>
              <a:rPr lang="en" sz="2400"/>
              <a:t>An analysis of a property on a program is </a:t>
            </a:r>
            <a:r>
              <a:rPr i="1" lang="en" sz="2400"/>
              <a:t>complete</a:t>
            </a:r>
            <a:r>
              <a:rPr lang="en" sz="2400"/>
              <a:t> if it always returns true when the program does satisfy the program. </a:t>
            </a:r>
          </a:p>
          <a:p>
            <a:pPr indent="-381000" lvl="1" marL="914400" rtl="0">
              <a:spcBef>
                <a:spcPts val="0"/>
              </a:spcBef>
              <a:buSzPct val="100000"/>
            </a:pPr>
            <a:r>
              <a:rPr lang="en" sz="2400"/>
              <a:t>If true = correct, then </a:t>
            </a:r>
            <a:r>
              <a:rPr i="1" lang="en" sz="2400"/>
              <a:t>complete</a:t>
            </a:r>
            <a:r>
              <a:rPr lang="en" sz="2400"/>
              <a:t> admits only </a:t>
            </a:r>
            <a:r>
              <a:rPr i="1" lang="en" sz="2400"/>
              <a:t>optimistic inaccuracy</a:t>
            </a:r>
            <a:r>
              <a:rPr lang="en" sz="2400"/>
              <a:t>. </a:t>
            </a:r>
          </a:p>
          <a:p>
            <a:pPr indent="-228600" lvl="0" marL="457200" marR="0" rtl="0" algn="l">
              <a:lnSpc>
                <a:spcPct val="100000"/>
              </a:lnSpc>
              <a:spcBef>
                <a:spcPts val="600"/>
              </a:spcBef>
              <a:spcAft>
                <a:spcPts val="0"/>
              </a:spcAft>
            </a:pPr>
            <a:r>
              <a:rPr lang="en"/>
              <a:t>Often a trade-off between safe, sound, and complete.</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Can We Assess the Readiness of a Product?</a:t>
            </a:r>
          </a:p>
        </p:txBody>
      </p:sp>
      <p:sp>
        <p:nvSpPr>
          <p:cNvPr id="346" name="Shape 34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Identifying faults is useful, but finding all faults is nearly impossible.</a:t>
            </a:r>
          </a:p>
          <a:p>
            <a:pPr indent="-228600" lvl="0" marL="457200" marR="0" rtl="0" algn="l">
              <a:lnSpc>
                <a:spcPct val="100000"/>
              </a:lnSpc>
              <a:spcBef>
                <a:spcPts val="600"/>
              </a:spcBef>
              <a:spcAft>
                <a:spcPts val="0"/>
              </a:spcAft>
            </a:pPr>
            <a:r>
              <a:rPr lang="en"/>
              <a:t>Instead, need to decide when to stop verification and validation.</a:t>
            </a:r>
          </a:p>
          <a:p>
            <a:pPr indent="-228600" lvl="0" marL="457200" marR="0" rtl="0" algn="l">
              <a:lnSpc>
                <a:spcPct val="100000"/>
              </a:lnSpc>
              <a:spcBef>
                <a:spcPts val="600"/>
              </a:spcBef>
              <a:spcAft>
                <a:spcPts val="0"/>
              </a:spcAft>
            </a:pPr>
            <a:r>
              <a:rPr lang="en"/>
              <a:t>Need to establish criteria for acceptance. </a:t>
            </a:r>
          </a:p>
          <a:p>
            <a:pPr indent="-228600" lvl="1" marL="914400" marR="0" rtl="0" algn="l">
              <a:lnSpc>
                <a:spcPct val="100000"/>
              </a:lnSpc>
              <a:spcBef>
                <a:spcPts val="600"/>
              </a:spcBef>
              <a:spcAft>
                <a:spcPts val="0"/>
              </a:spcAft>
            </a:pPr>
            <a:r>
              <a:rPr lang="en"/>
              <a:t>How good is “good enough”?</a:t>
            </a:r>
          </a:p>
          <a:p>
            <a:pPr indent="-228600" lvl="0" marL="457200" marR="0" rtl="0" algn="l">
              <a:lnSpc>
                <a:spcPct val="100000"/>
              </a:lnSpc>
              <a:spcBef>
                <a:spcPts val="600"/>
              </a:spcBef>
              <a:spcAft>
                <a:spcPts val="0"/>
              </a:spcAft>
            </a:pPr>
            <a:r>
              <a:rPr lang="en"/>
              <a:t>One option is to measure dependability (availability, mean time between failures, etc) and set a “acceptability threshold”.</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Product Readiness</a:t>
            </a:r>
          </a:p>
        </p:txBody>
      </p:sp>
      <p:sp>
        <p:nvSpPr>
          <p:cNvPr id="353" name="Shape 3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Another option is to put it in the hands of human users.</a:t>
            </a:r>
          </a:p>
          <a:p>
            <a:pPr indent="-228600" lvl="0" marL="457200" marR="0" rtl="0" algn="l">
              <a:lnSpc>
                <a:spcPct val="100000"/>
              </a:lnSpc>
              <a:spcBef>
                <a:spcPts val="600"/>
              </a:spcBef>
              <a:spcAft>
                <a:spcPts val="0"/>
              </a:spcAft>
            </a:pPr>
            <a:r>
              <a:rPr lang="en"/>
              <a:t>Alpha/Beta Testing - invite a small group of users to start using the product, have them report feedback and faults. Use this to judge product readiness. </a:t>
            </a:r>
          </a:p>
          <a:p>
            <a:pPr indent="-228600" lvl="1" marL="914400" marR="0" rtl="0" algn="l">
              <a:lnSpc>
                <a:spcPct val="100000"/>
              </a:lnSpc>
              <a:spcBef>
                <a:spcPts val="600"/>
              </a:spcBef>
              <a:spcAft>
                <a:spcPts val="0"/>
              </a:spcAft>
            </a:pPr>
            <a:r>
              <a:rPr lang="en"/>
              <a:t>Can make use of dependability metrics for a quantitative judgement (metric &gt; threshold).</a:t>
            </a:r>
          </a:p>
          <a:p>
            <a:pPr indent="-228600" lvl="1" marL="914400" marR="0" rtl="0" algn="l">
              <a:lnSpc>
                <a:spcPct val="100000"/>
              </a:lnSpc>
              <a:spcBef>
                <a:spcPts val="600"/>
              </a:spcBef>
              <a:spcAft>
                <a:spcPts val="0"/>
              </a:spcAft>
            </a:pPr>
            <a:r>
              <a:rPr lang="en"/>
              <a:t>Can make use of surveys as a qualitative judgement (are the users happy with the current product?)</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Ensuring the Quality of Successive Releases</a:t>
            </a:r>
          </a:p>
        </p:txBody>
      </p:sp>
      <p:sp>
        <p:nvSpPr>
          <p:cNvPr id="360" name="Shape 3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Verification and validation do not end with the release of the software.</a:t>
            </a:r>
          </a:p>
          <a:p>
            <a:pPr indent="-228600" lvl="1" marL="914400" marR="0" rtl="0" algn="l">
              <a:lnSpc>
                <a:spcPct val="100000"/>
              </a:lnSpc>
              <a:spcBef>
                <a:spcPts val="600"/>
              </a:spcBef>
              <a:spcAft>
                <a:spcPts val="0"/>
              </a:spcAft>
            </a:pPr>
            <a:r>
              <a:rPr lang="en"/>
              <a:t>Software evolves - new features, environmental adaptations, bug fixes.</a:t>
            </a:r>
          </a:p>
          <a:p>
            <a:pPr indent="-228600" lvl="1" marL="914400" marR="0" rtl="0" algn="l">
              <a:lnSpc>
                <a:spcPct val="100000"/>
              </a:lnSpc>
              <a:spcBef>
                <a:spcPts val="600"/>
              </a:spcBef>
              <a:spcAft>
                <a:spcPts val="0"/>
              </a:spcAft>
            </a:pPr>
            <a:r>
              <a:rPr lang="en"/>
              <a:t>Need to test new code, retest old code, track changes.</a:t>
            </a:r>
          </a:p>
          <a:p>
            <a:pPr indent="-228600" lvl="0" marL="457200" marR="0" rtl="0" algn="l">
              <a:lnSpc>
                <a:spcPct val="100000"/>
              </a:lnSpc>
              <a:spcBef>
                <a:spcPts val="600"/>
              </a:spcBef>
              <a:spcAft>
                <a:spcPts val="0"/>
              </a:spcAft>
            </a:pPr>
            <a:r>
              <a:rPr lang="en"/>
              <a:t>Faults have not always been fixed before release. Do not forget those.</a:t>
            </a:r>
          </a:p>
          <a:p>
            <a:pPr indent="-228600" lvl="0" marL="457200" marR="0" rtl="0" algn="l">
              <a:lnSpc>
                <a:spcPct val="100000"/>
              </a:lnSpc>
              <a:spcBef>
                <a:spcPts val="600"/>
              </a:spcBef>
              <a:spcAft>
                <a:spcPts val="0"/>
              </a:spcAft>
            </a:pPr>
            <a:r>
              <a:rPr lang="en"/>
              <a:t>Regression Testing - when code changes, rerun tests to ensure that it still works.</a:t>
            </a:r>
          </a:p>
          <a:p>
            <a:pPr indent="-228600" lvl="1" marL="914400" marR="0" rtl="0" algn="l">
              <a:lnSpc>
                <a:spcPct val="100000"/>
              </a:lnSpc>
              <a:spcBef>
                <a:spcPts val="600"/>
              </a:spcBef>
              <a:spcAft>
                <a:spcPts val="0"/>
              </a:spcAft>
            </a:pPr>
            <a:r>
              <a:rPr lang="en"/>
              <a:t>As faults are repaired, add tests that exposed them to the suite.</a:t>
            </a:r>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Improving the Development Process</a:t>
            </a:r>
          </a:p>
        </p:txBody>
      </p:sp>
      <p:sp>
        <p:nvSpPr>
          <p:cNvPr id="367" name="Shape 3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Try to learn from your mistakes in the next project.</a:t>
            </a:r>
          </a:p>
          <a:p>
            <a:pPr indent="-228600" lvl="0" marL="457200" marR="0" rtl="0" algn="l">
              <a:lnSpc>
                <a:spcPct val="100000"/>
              </a:lnSpc>
              <a:spcBef>
                <a:spcPts val="600"/>
              </a:spcBef>
              <a:spcAft>
                <a:spcPts val="0"/>
              </a:spcAft>
            </a:pPr>
            <a:r>
              <a:rPr lang="en"/>
              <a:t>Collect data during development.</a:t>
            </a:r>
          </a:p>
          <a:p>
            <a:pPr indent="-228600" lvl="1" marL="914400" marR="0" rtl="0" algn="l">
              <a:lnSpc>
                <a:spcPct val="100000"/>
              </a:lnSpc>
              <a:spcBef>
                <a:spcPts val="600"/>
              </a:spcBef>
              <a:spcAft>
                <a:spcPts val="0"/>
              </a:spcAft>
            </a:pPr>
            <a:r>
              <a:rPr lang="en"/>
              <a:t>Fault information, bug reports, project metrics (complexity, # classes, # lines of code, coverage of tests, etc.).</a:t>
            </a:r>
          </a:p>
          <a:p>
            <a:pPr indent="-228600" lvl="0" marL="457200" marR="0" rtl="0" algn="l">
              <a:lnSpc>
                <a:spcPct val="100000"/>
              </a:lnSpc>
              <a:spcBef>
                <a:spcPts val="600"/>
              </a:spcBef>
              <a:spcAft>
                <a:spcPts val="0"/>
              </a:spcAft>
            </a:pPr>
            <a:r>
              <a:rPr lang="en"/>
              <a:t>Classify faults into categories.</a:t>
            </a:r>
          </a:p>
          <a:p>
            <a:pPr indent="-228600" lvl="0" marL="457200" marR="0" rtl="0" algn="l">
              <a:lnSpc>
                <a:spcPct val="100000"/>
              </a:lnSpc>
              <a:spcBef>
                <a:spcPts val="600"/>
              </a:spcBef>
              <a:spcAft>
                <a:spcPts val="0"/>
              </a:spcAft>
            </a:pPr>
            <a:r>
              <a:rPr lang="en"/>
              <a:t>Look for common mistakes.</a:t>
            </a:r>
          </a:p>
          <a:p>
            <a:pPr indent="-228600" lvl="0" marL="457200" marR="0" rtl="0" algn="l">
              <a:lnSpc>
                <a:spcPct val="100000"/>
              </a:lnSpc>
              <a:spcBef>
                <a:spcPts val="600"/>
              </a:spcBef>
              <a:spcAft>
                <a:spcPts val="0"/>
              </a:spcAft>
            </a:pPr>
            <a:r>
              <a:rPr lang="en"/>
              <a:t>Learn how to avoid such mistakes.</a:t>
            </a:r>
          </a:p>
          <a:p>
            <a:pPr indent="-228600" lvl="0" marL="457200" marR="0" rtl="0" algn="l">
              <a:lnSpc>
                <a:spcPct val="100000"/>
              </a:lnSpc>
              <a:spcBef>
                <a:spcPts val="600"/>
              </a:spcBef>
              <a:spcAft>
                <a:spcPts val="0"/>
              </a:spcAft>
            </a:pPr>
            <a:r>
              <a:rPr lang="en"/>
              <a:t>Share information within your organization.</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45</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4" name="Shape 3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Software should be dependable and useful before it is released into the world.</a:t>
            </a:r>
          </a:p>
          <a:p>
            <a:pPr indent="-406400" lvl="0" marL="457200" rtl="0">
              <a:spcBef>
                <a:spcPts val="0"/>
              </a:spcBef>
              <a:buSzPct val="100000"/>
            </a:pPr>
            <a:r>
              <a:rPr lang="en" sz="2800"/>
              <a:t>Verification is the process of demonstrating that an implementation meets its specification.</a:t>
            </a:r>
          </a:p>
          <a:p>
            <a:pPr indent="-406400" lvl="1" marL="914400" rtl="0">
              <a:spcBef>
                <a:spcPts val="0"/>
              </a:spcBef>
              <a:buSzPct val="100000"/>
            </a:pPr>
            <a:r>
              <a:rPr lang="en" sz="2800"/>
              <a:t>This is the primary means of making software dependable (and demonstrating dependability).</a:t>
            </a:r>
          </a:p>
          <a:p>
            <a:pPr indent="-406400" lvl="1" marL="914400" rtl="0">
              <a:spcBef>
                <a:spcPts val="0"/>
              </a:spcBef>
              <a:buSzPct val="100000"/>
            </a:pPr>
            <a:r>
              <a:rPr lang="en" sz="2800"/>
              <a:t>Testing is the most common form of verification.</a:t>
            </a:r>
          </a:p>
        </p:txBody>
      </p:sp>
      <p:sp>
        <p:nvSpPr>
          <p:cNvPr id="375" name="Shape 3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46</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1" name="Shape 3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Verification techniques can be static or dynamic.</a:t>
            </a:r>
          </a:p>
          <a:p>
            <a:pPr indent="-406400" lvl="1" marL="914400" rtl="0">
              <a:spcBef>
                <a:spcPts val="0"/>
              </a:spcBef>
              <a:buSzPct val="100000"/>
            </a:pPr>
            <a:r>
              <a:rPr lang="en" sz="2800"/>
              <a:t>Often pessimistically or optimistically inaccurate</a:t>
            </a:r>
          </a:p>
          <a:p>
            <a:pPr indent="-406400" lvl="1" marL="914400" rtl="0">
              <a:spcBef>
                <a:spcPts val="0"/>
              </a:spcBef>
              <a:buSzPct val="100000"/>
            </a:pPr>
            <a:r>
              <a:rPr lang="en" sz="2800"/>
              <a:t>Level of inaccuracy can be controlled by simplifying properties. </a:t>
            </a:r>
          </a:p>
          <a:p>
            <a:pPr indent="-406400" lvl="1" marL="914400" rtl="0">
              <a:spcBef>
                <a:spcPts val="0"/>
              </a:spcBef>
              <a:buSzPct val="100000"/>
            </a:pPr>
            <a:r>
              <a:rPr lang="en" sz="2800"/>
              <a:t>Techniques strive to be safe, sound, and complete.</a:t>
            </a:r>
          </a:p>
          <a:p>
            <a:pPr indent="-406400" lvl="2" marL="1371600" rtl="0">
              <a:spcBef>
                <a:spcPts val="0"/>
              </a:spcBef>
              <a:buSzPct val="100000"/>
            </a:pPr>
            <a:r>
              <a:rPr lang="en" sz="2800"/>
              <a:t>But, obtaining one often involves losing another.</a:t>
            </a:r>
          </a:p>
        </p:txBody>
      </p:sp>
      <p:sp>
        <p:nvSpPr>
          <p:cNvPr id="382" name="Shape 3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47</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8" name="Shape 38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More introduction:</a:t>
            </a:r>
          </a:p>
          <a:p>
            <a:pPr indent="-228600" lvl="1" marL="914400" rtl="0" algn="l">
              <a:spcBef>
                <a:spcPts val="0"/>
              </a:spcBef>
            </a:pPr>
            <a:r>
              <a:rPr lang="en"/>
              <a:t>Testing fundamentals.</a:t>
            </a:r>
          </a:p>
          <a:p>
            <a:pPr indent="-228600" lvl="1" marL="914400" rtl="0" algn="l">
              <a:spcBef>
                <a:spcPts val="0"/>
              </a:spcBef>
            </a:pPr>
            <a:r>
              <a:rPr lang="en"/>
              <a:t>Principles of analysis and test.</a:t>
            </a:r>
          </a:p>
          <a:p>
            <a:pPr lvl="0" rtl="0" algn="l">
              <a:spcBef>
                <a:spcPts val="0"/>
              </a:spcBef>
              <a:buNone/>
            </a:pPr>
            <a:r>
              <a:t/>
            </a:r>
            <a:endParaRPr/>
          </a:p>
          <a:p>
            <a:pPr indent="-228600" lvl="0" marL="457200" rtl="0" algn="l">
              <a:spcBef>
                <a:spcPts val="0"/>
              </a:spcBef>
            </a:pPr>
            <a:r>
              <a:rPr lang="en"/>
              <a:t>Reading:</a:t>
            </a:r>
          </a:p>
          <a:p>
            <a:pPr indent="-228600" lvl="1" marL="914400" rtl="0" algn="l">
              <a:spcBef>
                <a:spcPts val="0"/>
              </a:spcBef>
            </a:pPr>
            <a:r>
              <a:rPr lang="en"/>
              <a:t>Chapters 1-4 of testbook.</a:t>
            </a:r>
          </a:p>
          <a:p>
            <a:pPr indent="-228600" lvl="0" marL="457200" rtl="0" algn="l">
              <a:spcBef>
                <a:spcPts val="0"/>
              </a:spcBef>
            </a:pPr>
            <a:r>
              <a:rPr lang="en"/>
              <a:t>Plan your team selection.</a:t>
            </a:r>
          </a:p>
          <a:p>
            <a:pPr indent="-228600" lvl="1" marL="914400" rtl="0" algn="l">
              <a:spcBef>
                <a:spcPts val="0"/>
              </a:spcBef>
            </a:pPr>
            <a:r>
              <a:rPr lang="en"/>
              <a:t>The earlier, the better!</a:t>
            </a:r>
          </a:p>
          <a:p>
            <a:pPr lvl="0" rtl="0" algn="l">
              <a:spcBef>
                <a:spcPts val="0"/>
              </a:spcBef>
              <a:buNone/>
            </a:pPr>
            <a:r>
              <a:t/>
            </a:r>
            <a:endParaRPr/>
          </a:p>
        </p:txBody>
      </p:sp>
      <p:sp>
        <p:nvSpPr>
          <p:cNvPr id="389" name="Shape 3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48</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Flawed Software Will Be Exploited</a:t>
            </a:r>
          </a:p>
        </p:txBody>
      </p:sp>
      <p:pic>
        <p:nvPicPr>
          <p:cNvPr id="86" name="Shape 86"/>
          <p:cNvPicPr preferRelativeResize="0"/>
          <p:nvPr/>
        </p:nvPicPr>
        <p:blipFill>
          <a:blip r:embed="rId3">
            <a:alphaModFix/>
          </a:blip>
          <a:stretch>
            <a:fillRect/>
          </a:stretch>
        </p:blipFill>
        <p:spPr>
          <a:xfrm>
            <a:off x="57399" y="2325472"/>
            <a:ext cx="3984674" cy="3266340"/>
          </a:xfrm>
          <a:prstGeom prst="rect">
            <a:avLst/>
          </a:prstGeom>
          <a:noFill/>
          <a:ln>
            <a:noFill/>
          </a:ln>
        </p:spPr>
      </p:pic>
      <p:pic>
        <p:nvPicPr>
          <p:cNvPr id="87" name="Shape 87"/>
          <p:cNvPicPr preferRelativeResize="0"/>
          <p:nvPr/>
        </p:nvPicPr>
        <p:blipFill>
          <a:blip r:embed="rId4">
            <a:alphaModFix/>
          </a:blip>
          <a:stretch>
            <a:fillRect/>
          </a:stretch>
        </p:blipFill>
        <p:spPr>
          <a:xfrm>
            <a:off x="4042075" y="1694650"/>
            <a:ext cx="5008424" cy="2847049"/>
          </a:xfrm>
          <a:prstGeom prst="rect">
            <a:avLst/>
          </a:prstGeom>
          <a:noFill/>
          <a:ln>
            <a:noFill/>
          </a:ln>
        </p:spPr>
      </p:pic>
      <p:pic>
        <p:nvPicPr>
          <p:cNvPr id="88" name="Shape 88"/>
          <p:cNvPicPr preferRelativeResize="0"/>
          <p:nvPr/>
        </p:nvPicPr>
        <p:blipFill>
          <a:blip r:embed="rId5">
            <a:alphaModFix/>
          </a:blip>
          <a:stretch>
            <a:fillRect/>
          </a:stretch>
        </p:blipFill>
        <p:spPr>
          <a:xfrm>
            <a:off x="3948100" y="3847600"/>
            <a:ext cx="5102399" cy="2563600"/>
          </a:xfrm>
          <a:prstGeom prst="rect">
            <a:avLst/>
          </a:prstGeom>
          <a:noFill/>
          <a:ln>
            <a:noFill/>
          </a:ln>
        </p:spPr>
      </p:pic>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Flawed Software Will Hurt People</a:t>
            </a:r>
          </a:p>
        </p:txBody>
      </p:sp>
      <p:pic>
        <p:nvPicPr>
          <p:cNvPr id="95" name="Shape 95"/>
          <p:cNvPicPr preferRelativeResize="0"/>
          <p:nvPr/>
        </p:nvPicPr>
        <p:blipFill>
          <a:blip r:embed="rId3">
            <a:alphaModFix/>
          </a:blip>
          <a:stretch>
            <a:fillRect/>
          </a:stretch>
        </p:blipFill>
        <p:spPr>
          <a:xfrm>
            <a:off x="0" y="2018150"/>
            <a:ext cx="3364099" cy="3205149"/>
          </a:xfrm>
          <a:prstGeom prst="rect">
            <a:avLst/>
          </a:prstGeom>
          <a:noFill/>
          <a:ln>
            <a:noFill/>
          </a:ln>
        </p:spPr>
      </p:pic>
      <p:sp>
        <p:nvSpPr>
          <p:cNvPr id="96" name="Shape 96"/>
          <p:cNvSpPr txBox="1"/>
          <p:nvPr>
            <p:ph idx="1" type="body"/>
          </p:nvPr>
        </p:nvSpPr>
        <p:spPr>
          <a:xfrm>
            <a:off x="2490600" y="1675137"/>
            <a:ext cx="6653399" cy="4774799"/>
          </a:xfrm>
          <a:prstGeom prst="rect">
            <a:avLst/>
          </a:prstGeom>
        </p:spPr>
        <p:txBody>
          <a:bodyPr anchorCtr="0" anchor="t" bIns="91425" lIns="91425" rIns="91425" tIns="91425">
            <a:noAutofit/>
          </a:bodyPr>
          <a:lstStyle/>
          <a:p>
            <a:pPr indent="0" lvl="0" marL="0" rtl="0" algn="l">
              <a:spcBef>
                <a:spcPts val="0"/>
              </a:spcBef>
              <a:buNone/>
            </a:pPr>
            <a:r>
              <a:rPr lang="en" sz="2800"/>
              <a:t>In 2010, software problems were responsible for </a:t>
            </a:r>
            <a:r>
              <a:rPr b="1" lang="en" sz="2800"/>
              <a:t>26% of medical device recalls</a:t>
            </a:r>
            <a:r>
              <a:rPr lang="en" sz="2800"/>
              <a:t>. </a:t>
            </a:r>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rPr lang="en" sz="2800"/>
              <a:t>“There is a reasonable probability that use of these products will cause serious adverse health consequences or death.”</a:t>
            </a:r>
          </a:p>
          <a:p>
            <a:pPr indent="-406400" lvl="0" marL="457200" rtl="0" algn="l">
              <a:spcBef>
                <a:spcPts val="0"/>
              </a:spcBef>
              <a:buSzPct val="100000"/>
              <a:buChar char="-"/>
            </a:pPr>
            <a:r>
              <a:rPr b="1" lang="en" sz="2800"/>
              <a:t>US Food and Drug Administration</a:t>
            </a: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This Course</a:t>
            </a:r>
          </a:p>
        </p:txBody>
      </p:sp>
      <p:sp>
        <p:nvSpPr>
          <p:cNvPr id="103" name="Shape 10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81000" lvl="0" marL="457200" rtl="0">
              <a:spcBef>
                <a:spcPts val="0"/>
              </a:spcBef>
              <a:buSzPct val="80000"/>
            </a:pPr>
            <a:r>
              <a:rPr lang="en"/>
              <a:t>The key to good software? </a:t>
            </a:r>
          </a:p>
          <a:p>
            <a:pPr indent="-228600" lvl="1" marL="914400" rtl="0">
              <a:spcBef>
                <a:spcPts val="0"/>
              </a:spcBef>
            </a:pPr>
            <a:r>
              <a:rPr b="1" lang="en"/>
              <a:t>Verification and Validation</a:t>
            </a:r>
          </a:p>
          <a:p>
            <a:pPr indent="-228600" lvl="2" marL="1371600" rtl="0">
              <a:spcBef>
                <a:spcPts val="0"/>
              </a:spcBef>
            </a:pPr>
            <a:r>
              <a:rPr lang="en"/>
              <a:t>Does the software do what we promised?</a:t>
            </a:r>
          </a:p>
          <a:p>
            <a:pPr indent="-228600" lvl="2" marL="1371600" rtl="0">
              <a:spcBef>
                <a:spcPts val="0"/>
              </a:spcBef>
            </a:pPr>
            <a:r>
              <a:rPr lang="en"/>
              <a:t>Does the software meet the needs of its users?</a:t>
            </a:r>
          </a:p>
          <a:p>
            <a:pPr indent="-228600" lvl="0" marL="457200" rtl="0">
              <a:spcBef>
                <a:spcPts val="0"/>
              </a:spcBef>
            </a:pPr>
            <a:r>
              <a:rPr lang="en"/>
              <a:t>In this course, we will explore the </a:t>
            </a:r>
            <a:r>
              <a:rPr b="1" lang="en"/>
              <a:t>testing</a:t>
            </a:r>
            <a:r>
              <a:rPr lang="en"/>
              <a:t> and </a:t>
            </a:r>
            <a:r>
              <a:rPr b="1" lang="en"/>
              <a:t>analysis</a:t>
            </a:r>
            <a:r>
              <a:rPr lang="en"/>
              <a:t> activities that make up the V&amp;V process.</a:t>
            </a:r>
          </a:p>
          <a:p>
            <a:pPr lvl="0" rtl="0">
              <a:spcBef>
                <a:spcPts val="0"/>
              </a:spcBef>
              <a:buNone/>
            </a:pPr>
            <a:r>
              <a:t/>
            </a:r>
            <a:endParaRPr/>
          </a:p>
          <a:p>
            <a:pPr lvl="0" rtl="0">
              <a:spcBef>
                <a:spcPts val="0"/>
              </a:spcBef>
              <a:buNone/>
            </a:pPr>
            <a:r>
              <a:t/>
            </a:r>
            <a:endParaRPr/>
          </a:p>
        </p:txBody>
      </p:sp>
      <p:sp>
        <p:nvSpPr>
          <p:cNvPr id="104" name="Shape 1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Desired Course Outcomes</a:t>
            </a:r>
          </a:p>
        </p:txBody>
      </p:sp>
      <p:sp>
        <p:nvSpPr>
          <p:cNvPr id="110" name="Shape 110"/>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342900" lvl="0" marL="457200" rtl="0">
              <a:lnSpc>
                <a:spcPct val="115000"/>
              </a:lnSpc>
              <a:spcBef>
                <a:spcPts val="0"/>
              </a:spcBef>
              <a:buSzPct val="100000"/>
              <a:buAutoNum type="arabicPeriod"/>
            </a:pPr>
            <a:r>
              <a:rPr lang="en" sz="1800"/>
              <a:t>The students will be familiar with the process of verification and validation.</a:t>
            </a:r>
          </a:p>
          <a:p>
            <a:pPr indent="-342900" lvl="0" marL="457200" rtl="0">
              <a:lnSpc>
                <a:spcPct val="115000"/>
              </a:lnSpc>
              <a:spcBef>
                <a:spcPts val="0"/>
              </a:spcBef>
              <a:buSzPct val="100000"/>
              <a:buAutoNum type="arabicPeriod"/>
            </a:pPr>
            <a:r>
              <a:rPr lang="en" sz="1800"/>
              <a:t>… will understand the process of applying tests to software and the fundamental components of a test case.</a:t>
            </a:r>
          </a:p>
          <a:p>
            <a:pPr indent="-342900" lvl="0" marL="457200" rtl="0">
              <a:lnSpc>
                <a:spcPct val="115000"/>
              </a:lnSpc>
              <a:spcBef>
                <a:spcPts val="0"/>
              </a:spcBef>
              <a:buSzPct val="100000"/>
              <a:buAutoNum type="arabicPeriod"/>
            </a:pPr>
            <a:r>
              <a:rPr lang="en" sz="1800"/>
              <a:t>… will be able to derive test cases from software requirement specifications - including being able to partition input and output domains, form test specifications, and identify valid combinations of input.</a:t>
            </a:r>
          </a:p>
          <a:p>
            <a:pPr indent="-342900" lvl="0" marL="457200" rtl="0">
              <a:lnSpc>
                <a:spcPct val="115000"/>
              </a:lnSpc>
              <a:spcBef>
                <a:spcPts val="0"/>
              </a:spcBef>
              <a:buSzPct val="100000"/>
              <a:buAutoNum type="arabicPeriod"/>
            </a:pPr>
            <a:r>
              <a:rPr lang="en" sz="1800"/>
              <a:t>… will understand and be able to distinguish between methods of judging test case adequacy and how to design tests that will accomplish the obligations of such methods.</a:t>
            </a:r>
          </a:p>
          <a:p>
            <a:pPr indent="-342900" lvl="0" marL="457200" rtl="0">
              <a:lnSpc>
                <a:spcPct val="115000"/>
              </a:lnSpc>
              <a:spcBef>
                <a:spcPts val="0"/>
              </a:spcBef>
              <a:buSzPct val="100000"/>
              <a:buAutoNum type="arabicPeriod"/>
            </a:pPr>
            <a:r>
              <a:rPr lang="en" sz="1800"/>
              <a:t>… will understand how to build models of system behavior and prove that their obey required properties.</a:t>
            </a:r>
          </a:p>
          <a:p>
            <a:pPr indent="-342900" lvl="0" marL="457200" rtl="0">
              <a:lnSpc>
                <a:spcPct val="115000"/>
              </a:lnSpc>
              <a:spcBef>
                <a:spcPts val="0"/>
              </a:spcBef>
              <a:buSzPct val="100000"/>
              <a:buAutoNum type="arabicPeriod"/>
            </a:pPr>
            <a:r>
              <a:rPr lang="en" sz="1800"/>
              <a:t>… will be able to make logical arguments that prove the correctness of program implementations.</a:t>
            </a:r>
          </a:p>
          <a:p>
            <a:pPr indent="-342900" lvl="0" marL="457200" rtl="0">
              <a:lnSpc>
                <a:spcPct val="115000"/>
              </a:lnSpc>
              <a:spcBef>
                <a:spcPts val="0"/>
              </a:spcBef>
              <a:buSzPct val="100000"/>
              <a:buAutoNum type="arabicPeriod"/>
            </a:pPr>
            <a:r>
              <a:rPr lang="en" sz="1800"/>
              <a:t>… will be able to write code to automate test execution and analysis. </a:t>
            </a:r>
          </a:p>
          <a:p>
            <a:pPr indent="-342900" lvl="0" marL="457200" rtl="0">
              <a:lnSpc>
                <a:spcPct val="115000"/>
              </a:lnSpc>
              <a:spcBef>
                <a:spcPts val="0"/>
              </a:spcBef>
              <a:buSzPct val="100000"/>
              <a:buAutoNum type="arabicPeriod"/>
            </a:pPr>
            <a:r>
              <a:rPr lang="en" sz="1800"/>
              <a:t>… will be familiar with methods of measuring software reliability. </a:t>
            </a:r>
          </a:p>
          <a:p>
            <a:pPr lvl="0" rtl="0" algn="l">
              <a:spcBef>
                <a:spcPts val="0"/>
              </a:spcBef>
              <a:buNone/>
            </a:pPr>
            <a:r>
              <a:t/>
            </a:r>
            <a:endParaRPr/>
          </a:p>
        </p:txBody>
      </p:sp>
      <p:sp>
        <p:nvSpPr>
          <p:cNvPr id="111" name="Shape 1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Lecture Plan (approximate)</a:t>
            </a:r>
          </a:p>
        </p:txBody>
      </p:sp>
      <p:sp>
        <p:nvSpPr>
          <p:cNvPr id="117" name="Shape 117"/>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Introduction and Fundamentals (1 week)</a:t>
            </a:r>
          </a:p>
          <a:p>
            <a:pPr indent="-381000" lvl="0" marL="457200" rtl="0">
              <a:lnSpc>
                <a:spcPct val="115000"/>
              </a:lnSpc>
              <a:spcBef>
                <a:spcPts val="0"/>
              </a:spcBef>
              <a:buSzPct val="100000"/>
            </a:pPr>
            <a:r>
              <a:rPr lang="en" sz="2400"/>
              <a:t>Functional and Combinatorial Testing (1 week)</a:t>
            </a:r>
          </a:p>
          <a:p>
            <a:pPr indent="-381000" lvl="0" marL="457200" rtl="0">
              <a:spcBef>
                <a:spcPts val="0"/>
              </a:spcBef>
              <a:buSzPct val="100000"/>
            </a:pPr>
            <a:r>
              <a:rPr lang="en" sz="2400"/>
              <a:t>Test Case Adequacy/Structural Testing (1 week)</a:t>
            </a:r>
          </a:p>
          <a:p>
            <a:pPr indent="-381000" lvl="0" marL="457200" rtl="0">
              <a:lnSpc>
                <a:spcPct val="115000"/>
              </a:lnSpc>
              <a:spcBef>
                <a:spcPts val="0"/>
              </a:spcBef>
              <a:buSzPct val="100000"/>
            </a:pPr>
            <a:r>
              <a:rPr lang="en" sz="2400"/>
              <a:t>Data Flow Testing (1 week)</a:t>
            </a:r>
          </a:p>
          <a:p>
            <a:pPr indent="-381000" lvl="0" marL="457200" rtl="0">
              <a:lnSpc>
                <a:spcPct val="115000"/>
              </a:lnSpc>
              <a:spcBef>
                <a:spcPts val="0"/>
              </a:spcBef>
              <a:buSzPct val="100000"/>
            </a:pPr>
            <a:r>
              <a:rPr lang="en" sz="2400"/>
              <a:t>Testing Object-Oriented Software (1 week)</a:t>
            </a:r>
          </a:p>
          <a:p>
            <a:pPr indent="-381000" lvl="0" marL="457200" rtl="0">
              <a:lnSpc>
                <a:spcPct val="115000"/>
              </a:lnSpc>
              <a:spcBef>
                <a:spcPts val="0"/>
              </a:spcBef>
              <a:buSzPct val="100000"/>
            </a:pPr>
            <a:r>
              <a:rPr lang="en" sz="2400"/>
              <a:t>Model-Based Testing/Finite State Verification (1 week)</a:t>
            </a:r>
          </a:p>
          <a:p>
            <a:pPr indent="-381000" lvl="0" marL="457200" rtl="0">
              <a:lnSpc>
                <a:spcPct val="115000"/>
              </a:lnSpc>
              <a:spcBef>
                <a:spcPts val="0"/>
              </a:spcBef>
              <a:buSzPct val="100000"/>
            </a:pPr>
            <a:r>
              <a:rPr lang="en" sz="2400"/>
              <a:t>Proofs and Analysis (1 week)</a:t>
            </a:r>
          </a:p>
          <a:p>
            <a:pPr indent="-381000" lvl="0" marL="457200" rtl="0">
              <a:lnSpc>
                <a:spcPct val="115000"/>
              </a:lnSpc>
              <a:spcBef>
                <a:spcPts val="0"/>
              </a:spcBef>
              <a:buSzPct val="100000"/>
            </a:pPr>
            <a:r>
              <a:rPr lang="en" sz="2400"/>
              <a:t>Execution and Automation (3 weeks)</a:t>
            </a:r>
          </a:p>
          <a:p>
            <a:pPr indent="-381000" lvl="0" marL="457200" rtl="0">
              <a:lnSpc>
                <a:spcPct val="115000"/>
              </a:lnSpc>
              <a:spcBef>
                <a:spcPts val="0"/>
              </a:spcBef>
              <a:buSzPct val="100000"/>
            </a:pPr>
            <a:r>
              <a:rPr lang="en" sz="2400"/>
              <a:t>Inspections (1 week)</a:t>
            </a:r>
          </a:p>
          <a:p>
            <a:pPr indent="-381000" lvl="0" marL="457200" rtl="0">
              <a:lnSpc>
                <a:spcPct val="115000"/>
              </a:lnSpc>
              <a:spcBef>
                <a:spcPts val="0"/>
              </a:spcBef>
              <a:buSzPct val="100000"/>
            </a:pPr>
            <a:r>
              <a:rPr lang="en" sz="2400"/>
              <a:t>End-of-Testing Activities (1 week)</a:t>
            </a:r>
          </a:p>
          <a:p>
            <a:pPr indent="-381000" lvl="0" marL="457200" rtl="0">
              <a:lnSpc>
                <a:spcPct val="115000"/>
              </a:lnSpc>
              <a:spcBef>
                <a:spcPts val="0"/>
              </a:spcBef>
              <a:buSzPct val="100000"/>
            </a:pPr>
            <a:r>
              <a:rPr lang="en" sz="2400"/>
              <a:t>Presentations (2 week)</a:t>
            </a:r>
          </a:p>
          <a:p>
            <a:pPr lvl="0" rtl="0" algn="l">
              <a:spcBef>
                <a:spcPts val="0"/>
              </a:spcBef>
              <a:buNone/>
            </a:pPr>
            <a:r>
              <a:t/>
            </a:r>
            <a:endParaRP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