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352B6F03-B6CE-4AC5-BA4C-3CC75FC5E846}">
  <a:tblStyle styleId="{352B6F03-B6CE-4AC5-BA4C-3CC75FC5E846}"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slide" Target="slides/slide41.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slide" Target="slides/slide42.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Clr>
                <a:schemeClr val="dk1"/>
              </a:buClr>
              <a:buSzPct val="100000"/>
              <a:buFont typeface="Arial"/>
              <a:buNone/>
            </a:pPr>
            <a:r>
              <a:rPr lang="en">
                <a:solidFill>
                  <a:schemeClr val="dk1"/>
                </a:solidFill>
              </a:rPr>
              <a:t>The maintenance function records the history of items undergoing maintenance. Read over </a:t>
            </a:r>
          </a:p>
          <a:p>
            <a:pPr lvl="0" rtl="0">
              <a:lnSpc>
                <a:spcPct val="115000"/>
              </a:lnSpc>
              <a:spcBef>
                <a:spcPts val="0"/>
              </a:spcBef>
              <a:buNone/>
            </a:pPr>
            <a:r>
              <a:rPr lang="en"/>
              <a:t>If we look over this closely, we can identify states</a:t>
            </a:r>
          </a:p>
          <a:p>
            <a:pPr lvl="0" rtl="0">
              <a:lnSpc>
                <a:spcPct val="115000"/>
              </a:lnSpc>
              <a:spcBef>
                <a:spcPts val="0"/>
              </a:spcBef>
              <a:buNone/>
            </a:pPr>
            <a:r>
              <a:rPr lang="en"/>
              <a:t>- no maintenance - nothing is going on right now</a:t>
            </a:r>
          </a:p>
          <a:p>
            <a:pPr lvl="0" rtl="0">
              <a:lnSpc>
                <a:spcPct val="115000"/>
              </a:lnSpc>
              <a:spcBef>
                <a:spcPts val="0"/>
              </a:spcBef>
              <a:buNone/>
            </a:pPr>
            <a:r>
              <a:rPr lang="en"/>
              <a:t>- What about waiting for shipping? Probably not - that’s not something the software is aware of. We just care about what the software does. Customers will ship items without alerting us.</a:t>
            </a:r>
          </a:p>
          <a:p>
            <a:pPr lvl="0" rtl="0">
              <a:lnSpc>
                <a:spcPct val="115000"/>
              </a:lnSpc>
              <a:spcBef>
                <a:spcPts val="0"/>
              </a:spcBef>
              <a:buNone/>
            </a:pPr>
            <a:r>
              <a:rPr lang="en"/>
              <a:t>- Request is made without warranty - we send out the total then, we wait for a response. If they don’t like it, we then return the item to them.</a:t>
            </a:r>
          </a:p>
          <a:p>
            <a:pPr lvl="0" rtl="0">
              <a:lnSpc>
                <a:spcPct val="115000"/>
              </a:lnSpc>
              <a:spcBef>
                <a:spcPts val="0"/>
              </a:spcBef>
              <a:buNone/>
            </a:pPr>
            <a:r>
              <a:rPr lang="en"/>
              <a:t>- Try repairing it at the station</a:t>
            </a:r>
          </a:p>
          <a:p>
            <a:pPr lvl="0" rtl="0">
              <a:lnSpc>
                <a:spcPct val="115000"/>
              </a:lnSpc>
              <a:spcBef>
                <a:spcPts val="0"/>
              </a:spcBef>
              <a:buNone/>
            </a:pPr>
            <a:r>
              <a:rPr lang="en"/>
              <a:t>- If that fails (regional/main)</a:t>
            </a:r>
          </a:p>
          <a:p>
            <a:pPr lvl="0" rtl="0">
              <a:lnSpc>
                <a:spcPct val="115000"/>
              </a:lnSpc>
              <a:spcBef>
                <a:spcPts val="0"/>
              </a:spcBef>
              <a:buNone/>
            </a:pPr>
            <a:r>
              <a:rPr lang="en"/>
              <a:t>- wait</a:t>
            </a:r>
          </a:p>
          <a:p>
            <a:pPr lvl="0" rtl="0">
              <a:lnSpc>
                <a:spcPct val="115000"/>
              </a:lnSpc>
              <a:spcBef>
                <a:spcPts val="0"/>
              </a:spcBef>
              <a:buNone/>
            </a:pPr>
            <a:r>
              <a:rPr lang="en"/>
              <a:t>- return</a:t>
            </a:r>
          </a:p>
          <a:p>
            <a:pPr lvl="0" rtl="0">
              <a:lnSpc>
                <a:spcPct val="115000"/>
              </a:lnSpc>
              <a:spcBef>
                <a:spcPts val="0"/>
              </a:spcBef>
              <a:buNone/>
            </a:pPr>
            <a:r>
              <a:rPr lang="en"/>
              <a:t>This is open to some interpretation, obviously - but you should be sure to cover all states that the system can exhibit. Be as detailed as possible, but remember to restrict yourself to what the software can actually do - what info it tracks and can influence. The software can’t know, for instance, that a customer has shipped an item to it unless we explicitly note that the customer could do something like log a tracking number. The next step is to link up these states with all of the transitions that we can extract from this text. What does this look like?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go over</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(1). A state is what the current values of the system’s variables are at any given time, and most variables have a huge - if not infinite - number of variations. (2) </a:t>
            </a:r>
          </a:p>
          <a:p>
            <a:pPr lvl="0" rtl="0">
              <a:lnSpc>
                <a:spcPct val="115000"/>
              </a:lnSpc>
              <a:spcBef>
                <a:spcPts val="0"/>
              </a:spcBef>
              <a:buNone/>
            </a:pPr>
            <a:r>
              <a:rPr lang="en">
                <a:solidFill>
                  <a:schemeClr val="dk1"/>
                </a:solidFill>
              </a:rPr>
              <a:t>When you model, (3). </a:t>
            </a:r>
          </a:p>
          <a:p>
            <a:pPr lvl="0" rtl="0">
              <a:lnSpc>
                <a:spcPct val="115000"/>
              </a:lnSpc>
              <a:spcBef>
                <a:spcPts val="0"/>
              </a:spcBef>
              <a:buNone/>
            </a:pPr>
            <a:r>
              <a:rPr lang="en"/>
              <a:t>The thing is, we don’t need all of those variables and their values. We usually model these things before building code, so we might only know about a few variables. So, we model what we know, and we simplify down to what is important (4)</a:t>
            </a:r>
          </a:p>
          <a:p>
            <a:pPr lvl="0" rtl="0">
              <a:lnSpc>
                <a:spcPct val="115000"/>
              </a:lnSpc>
              <a:spcBef>
                <a:spcPts val="0"/>
              </a:spcBef>
              <a:buNone/>
            </a:pPr>
            <a:r>
              <a:rPr lang="en"/>
              <a:t>(5) - we need to know how to make comparisons to the model for this test to be run and judged on the real system.</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None/>
            </a:pPr>
            <a:r>
              <a:rPr lang="en">
                <a:solidFill>
                  <a:schemeClr val="dk1"/>
                </a:solidFill>
              </a:rPr>
              <a:t>Several coverage metrics based on covering the structure of the state machine. The first is, of course, - state coverage.</a:t>
            </a:r>
          </a:p>
          <a:p>
            <a:pPr lvl="0" rtl="0">
              <a:spcBef>
                <a:spcPts val="600"/>
              </a:spcBef>
              <a:buNone/>
            </a:pPr>
            <a:r>
              <a:rPr lang="en">
                <a:solidFill>
                  <a:schemeClr val="dk1"/>
                </a:solidFill>
              </a:rPr>
              <a:t>(1)</a:t>
            </a:r>
          </a:p>
          <a:p>
            <a:pPr lvl="0" rtl="0">
              <a:spcBef>
                <a:spcPts val="600"/>
              </a:spcBef>
              <a:buNone/>
            </a:pPr>
            <a:r>
              <a:rPr lang="en">
                <a:solidFill>
                  <a:schemeClr val="dk1"/>
                </a:solidFill>
              </a:rPr>
              <a:t>the natural analog to statement coverage - (2)</a:t>
            </a:r>
          </a:p>
          <a:p>
            <a:pPr lvl="0" rtl="0">
              <a:spcBef>
                <a:spcPts val="600"/>
              </a:spcBef>
              <a:buClr>
                <a:schemeClr val="dk1"/>
              </a:buClr>
              <a:buSzPct val="100000"/>
              <a:buFont typeface="Arial"/>
              <a:buNone/>
            </a:pPr>
            <a:r>
              <a:rPr lang="en">
                <a:solidFill>
                  <a:schemeClr val="dk1"/>
                </a:solidFill>
              </a:rPr>
              <a:t>(3-4) transitions - that’s when input comes in, the next state is decided, and output is released - and (rest)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(1). A transition from state S-T on event i means that “if the system is in state S and sees event i, then after reacting to it, the system will be in state T.</a:t>
            </a:r>
          </a:p>
          <a:p>
            <a:pPr lvl="0" rtl="0">
              <a:lnSpc>
                <a:spcPct val="115000"/>
              </a:lnSpc>
              <a:spcBef>
                <a:spcPts val="0"/>
              </a:spcBef>
              <a:buNone/>
            </a:pPr>
            <a:r>
              <a:rPr lang="en"/>
              <a:t>State S is a precondition, T is the postcondition, and I is the input. If this input arrives and we are in S, we should be in T once the transition is over</a:t>
            </a:r>
          </a:p>
          <a:p>
            <a:pPr lvl="0" rtl="0">
              <a:lnSpc>
                <a:spcPct val="115000"/>
              </a:lnSpc>
              <a:spcBef>
                <a:spcPts val="0"/>
              </a:spcBef>
              <a:buNone/>
            </a:pPr>
            <a:r>
              <a:rPr lang="en"/>
              <a:t>(3), and each should be checked.</a:t>
            </a:r>
          </a:p>
          <a:p>
            <a:pPr lvl="0" rtl="0">
              <a:lnSpc>
                <a:spcPct val="115000"/>
              </a:lnSpc>
              <a:spcBef>
                <a:spcPts val="0"/>
              </a:spcBef>
              <a:buNone/>
            </a:pPr>
            <a:r>
              <a:rPr lang="en"/>
              <a:t>(5) - if we’ve covered all transitions, we’ve obviously hit each state.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(1)</a:t>
            </a:r>
          </a:p>
          <a:p>
            <a:pPr lvl="0" rtl="0">
              <a:spcBef>
                <a:spcPts val="0"/>
              </a:spcBef>
              <a:buNone/>
            </a:pPr>
            <a:r>
              <a:rPr lang="en">
                <a:solidFill>
                  <a:schemeClr val="dk1"/>
                </a:solidFill>
              </a:rPr>
              <a:t>(2) - final - states that we cannot transition out of after reaching them (rest of 2). However, like with code coverage, this often isn’t a good idea. It’s better to have a larger number of small tests so you can examine problems in isolation if they crop up. It makes sense to break the FSM into sections and cover those, tracking what needs to be covered.</a:t>
            </a:r>
          </a:p>
          <a:p>
            <a:pPr lvl="0" rtl="0">
              <a:spcBef>
                <a:spcPts val="0"/>
              </a:spcBef>
              <a:buNone/>
            </a:pPr>
            <a:r>
              <a:rPr lang="en">
                <a:solidFill>
                  <a:schemeClr val="dk1"/>
                </a:solidFill>
              </a:rPr>
              <a:t>- T1</a:t>
            </a:r>
          </a:p>
          <a:p>
            <a:pPr lvl="0" rtl="0">
              <a:spcBef>
                <a:spcPts val="0"/>
              </a:spcBef>
              <a:buNone/>
            </a:pPr>
            <a:r>
              <a:rPr lang="en">
                <a:solidFill>
                  <a:schemeClr val="dk1"/>
                </a:solidFill>
              </a:rPr>
              <a:t>- T2</a:t>
            </a:r>
          </a:p>
          <a:p>
            <a:pPr lvl="0" rtl="0">
              <a:spcBef>
                <a:spcPts val="0"/>
              </a:spcBef>
              <a:buNone/>
            </a:pPr>
            <a:r>
              <a:rPr lang="en">
                <a:solidFill>
                  <a:schemeClr val="dk1"/>
                </a:solidFill>
              </a:rPr>
              <a:t>- T3</a:t>
            </a:r>
          </a:p>
          <a:p>
            <a:pPr lvl="0" rtl="0">
              <a:spcBef>
                <a:spcPts val="0"/>
              </a:spcBef>
              <a:buNone/>
            </a:pPr>
            <a:r>
              <a:rPr lang="en">
                <a:solidFill>
                  <a:schemeClr val="dk1"/>
                </a:solidFill>
              </a:rPr>
              <a:t>-T4</a:t>
            </a:r>
          </a:p>
          <a:p>
            <a:pPr lvl="0" rtl="0">
              <a:spcBef>
                <a:spcPts val="0"/>
              </a:spcBef>
              <a:buNone/>
            </a:pPr>
            <a:r>
              <a:rPr lang="en">
                <a:solidFill>
                  <a:schemeClr val="dk1"/>
                </a:solidFill>
              </a:rPr>
              <a:t>-t5</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(1-4). If we’re in a state and deciding what to transition to next, we might need information on the path taken to that point to know we’ve made the right selection.</a:t>
            </a:r>
          </a:p>
          <a:p>
            <a:pPr lvl="0" rtl="0">
              <a:lnSpc>
                <a:spcPct val="115000"/>
              </a:lnSpc>
              <a:spcBef>
                <a:spcPts val="0"/>
              </a:spcBef>
              <a:buNone/>
            </a:pPr>
            <a:r>
              <a:rPr lang="en"/>
              <a:t>Go back to example - take “wait for component”. Once we’re in that state, we can transition to any of the repair states. Which one? if we (show mismatch), well, that should be impossible in the real system. If we use transition coverage as our guide, we’d get a test from the model that can’t be replicated and passed by the system- at least we hope. We need to know where it came from in the first place. We need that path history to know that we made the right choice. This is arguably a design flaw in the model, and a huge issue if the system can replicate it - we should not be able to take any of these transitions. Really, our model should have three different waiting states, each with their own transition. That said, sometimes it is better just to work with a flawed model, and there are some path-based coverage metrics that can cope with history sensitivity.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(1-2). This deals with the looping issue that makes path coverage impossible. We remove cycles from paths. We need to visit all states without looping through cycles forever, as you would have to in full path coverage. - maybe draw simple example on the board</a:t>
            </a:r>
          </a:p>
          <a:p>
            <a:pPr lvl="0" rtl="0">
              <a:lnSpc>
                <a:spcPct val="115000"/>
              </a:lnSpc>
              <a:spcBef>
                <a:spcPts val="0"/>
              </a:spcBef>
              <a:buNone/>
            </a:pPr>
            <a:r>
              <a:rPr lang="en"/>
              <a:t>(3-4)</a:t>
            </a:r>
          </a:p>
          <a:p>
            <a:pPr lvl="0" rtl="0">
              <a:lnSpc>
                <a:spcPct val="115000"/>
              </a:lnSpc>
              <a:spcBef>
                <a:spcPts val="0"/>
              </a:spcBef>
              <a:buNone/>
            </a:pPr>
            <a:r>
              <a:rPr lang="en"/>
              <a:t>(5-6)</a:t>
            </a:r>
          </a:p>
          <a:p>
            <a:pPr lvl="0" rtl="0">
              <a:lnSpc>
                <a:spcPct val="115000"/>
              </a:lnSpc>
              <a:spcBef>
                <a:spcPts val="0"/>
              </a:spcBef>
              <a:buNone/>
            </a:pPr>
            <a:r>
              <a:rPr lang="en"/>
              <a:t>Even without looping, the number of paths can be exponentially high, so these are often impractical, but can be very powerful if they can be satisfied.</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229" name="Shape 22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(1-2). You might have an account system, where the actual representation of account types is a three letter code, but in a specification, we might not care about that representation, we just care about whether they have an educational account. In that case, educational account is a predicate that is either true or false</a:t>
            </a:r>
          </a:p>
          <a:p>
            <a:pPr lvl="0" rtl="0">
              <a:lnSpc>
                <a:spcPct val="115000"/>
              </a:lnSpc>
              <a:spcBef>
                <a:spcPts val="0"/>
              </a:spcBef>
              <a:buNone/>
            </a:pPr>
            <a:r>
              <a:rPr lang="en"/>
              <a:t>(4-5) - and, or, not, xor, implies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A little while back, we talked about the idea of coming up with test cases using the system’s requirement specification. We went over this process - (go over).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(1-2). For example, we might have a specification describing outputs that depend on the type of account - educational, business, or ondividual - the amount of current and yearly purchases, and the availability of special prices. These can be considered as a series of boolean conditions - educational account is either true or false - and outputs can be described as expressions over these predicates. For example (3-4)</a:t>
            </a:r>
          </a:p>
          <a:p>
            <a:pPr lvl="0" rtl="0">
              <a:lnSpc>
                <a:spcPct val="115000"/>
              </a:lnSpc>
              <a:spcBef>
                <a:spcPts val="0"/>
              </a:spcBef>
              <a:buNone/>
            </a:pPr>
            <a:r>
              <a:rPr lang="en"/>
              <a:t>(5)</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243" name="Shape 24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1-5 - where the value doesn’t matter</a:t>
            </a:r>
          </a:p>
          <a:p>
            <a:pPr lvl="0" rtl="0">
              <a:lnSpc>
                <a:spcPct val="115000"/>
              </a:lnSpc>
              <a:spcBef>
                <a:spcPts val="0"/>
              </a:spcBef>
              <a:buNone/>
            </a:pPr>
            <a:r>
              <a:rPr lang="en"/>
              <a:t>(6) and leaving out don’t care values.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(go over example)</a:t>
            </a:r>
          </a:p>
          <a:p>
            <a:pPr lvl="0" rtl="0">
              <a:lnSpc>
                <a:spcPct val="115000"/>
              </a:lnSpc>
              <a:spcBef>
                <a:spcPts val="0"/>
              </a:spcBef>
              <a:buNone/>
            </a:pPr>
            <a:r>
              <a:rPr lang="en"/>
              <a:t>(1-4) that are tedious to express with standard boolean connectives. (5-6)</a:t>
            </a:r>
          </a:p>
          <a:p>
            <a:pPr lvl="0" rtl="0">
              <a:lnSpc>
                <a:spcPct val="115000"/>
              </a:lnSpc>
              <a:spcBef>
                <a:spcPts val="0"/>
              </a:spcBef>
              <a:buNone/>
            </a:pPr>
            <a:r>
              <a:rPr lang="en"/>
              <a:t>at most one - all can be false, but at most, only one can be true</a:t>
            </a:r>
          </a:p>
          <a:p>
            <a:pPr lvl="0" rtl="0">
              <a:lnSpc>
                <a:spcPct val="115000"/>
              </a:lnSpc>
              <a:spcBef>
                <a:spcPts val="0"/>
              </a:spcBef>
              <a:buNone/>
            </a:pPr>
            <a:r>
              <a:rPr lang="en"/>
              <a:t>exactly one - one of these must be true, rest must be false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258" name="Shape 2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go over some examples</a:t>
            </a:r>
          </a:p>
          <a:p>
            <a:pPr lvl="0" rtl="0">
              <a:lnSpc>
                <a:spcPct val="115000"/>
              </a:lnSpc>
              <a:spcBef>
                <a:spcPts val="0"/>
              </a:spcBef>
              <a:buNone/>
            </a:pPr>
            <a:r>
              <a:rPr lang="en"/>
              <a:t>Indicates different pricing policies, depending on a set of predicates that we can calculate.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266" name="Shape 2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The three condition-related coverage metrics from structural testing can be used here, and again, the first two represent extreme ends of the spectrum</a:t>
            </a:r>
          </a:p>
          <a:p>
            <a:pPr lvl="0" rtl="0">
              <a:lnSpc>
                <a:spcPct val="115000"/>
              </a:lnSpc>
              <a:spcBef>
                <a:spcPts val="0"/>
              </a:spcBef>
              <a:buNone/>
            </a:pPr>
            <a:r>
              <a:rPr lang="en"/>
              <a:t>(1-3) - this is fairly cheap and covers the basic business logic - the situations you’ve envisioned and included.</a:t>
            </a:r>
          </a:p>
          <a:p>
            <a:pPr lvl="0" rtl="0">
              <a:lnSpc>
                <a:spcPct val="115000"/>
              </a:lnSpc>
              <a:spcBef>
                <a:spcPts val="0"/>
              </a:spcBef>
              <a:buNone/>
            </a:pPr>
            <a:r>
              <a:rPr lang="en"/>
              <a:t>(3-6)</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1" name="Shape 271"/>
        <p:cNvGrpSpPr/>
        <p:nvPr/>
      </p:nvGrpSpPr>
      <p:grpSpPr>
        <a:xfrm>
          <a:off x="0" y="0"/>
          <a:ext cx="0" cy="0"/>
          <a:chOff x="0" y="0"/>
          <a:chExt cx="0" cy="0"/>
        </a:xfrm>
      </p:grpSpPr>
      <p:sp>
        <p:nvSpPr>
          <p:cNvPr id="272" name="Shape 272"/>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273" name="Shape 27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The third, MCDC, again strikes a balance between the extremes - potentially exposing more faults, but requiring fewer test cases than compound condition coverage</a:t>
            </a:r>
          </a:p>
          <a:p>
            <a:pPr lvl="0" rtl="0">
              <a:lnSpc>
                <a:spcPct val="115000"/>
              </a:lnSpc>
              <a:spcBef>
                <a:spcPts val="0"/>
              </a:spcBef>
              <a:buNone/>
            </a:pPr>
            <a:r>
              <a:rPr lang="en"/>
              <a:t>(2-4) - consistent - they agree on all don’t care columns - we merge them back into one, prodivded no constraints are violated.</a:t>
            </a:r>
          </a:p>
          <a:p>
            <a:pPr lvl="0" rtl="0">
              <a:lnSpc>
                <a:spcPct val="115000"/>
              </a:lnSpc>
              <a:spcBef>
                <a:spcPts val="0"/>
              </a:spcBef>
              <a:buNone/>
            </a:pPr>
            <a:r>
              <a:rPr lang="en"/>
              <a:t>The idea here is that (5) - those combinations that differ from the ones we’ve explicitly spelled out. These combinations should produce different outcomes from those already specified - either other specified outcomes or error conditions.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280" name="Shape 28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Take this example again.</a:t>
            </a:r>
          </a:p>
          <a:p>
            <a:pPr lvl="0" rtl="0">
              <a:lnSpc>
                <a:spcPct val="115000"/>
              </a:lnSpc>
              <a:spcBef>
                <a:spcPts val="0"/>
              </a:spcBef>
              <a:buNone/>
            </a:pPr>
            <a:r>
              <a:rPr lang="en"/>
              <a:t>- col 1 - adds two, show flip. Both of these already exist in this table, though, so we don’t need to keep them</a:t>
            </a:r>
          </a:p>
          <a:p>
            <a:pPr lvl="0" rtl="0">
              <a:lnSpc>
                <a:spcPct val="115000"/>
              </a:lnSpc>
              <a:spcBef>
                <a:spcPts val="0"/>
              </a:spcBef>
              <a:buNone/>
            </a:pPr>
            <a:r>
              <a:rPr lang="en"/>
              <a:t>- col 2 - adds two, show flip - also both already here, so we don’t need to keep them. </a:t>
            </a:r>
          </a:p>
          <a:p>
            <a:pPr lvl="0" rtl="0">
              <a:lnSpc>
                <a:spcPct val="115000"/>
              </a:lnSpc>
              <a:spcBef>
                <a:spcPts val="0"/>
              </a:spcBef>
              <a:buNone/>
            </a:pPr>
            <a:r>
              <a:rPr lang="en"/>
              <a:t>- col 3 - adds four, show flip - three of these are new, so we keep them, the fourth exists, so we get rid of it</a:t>
            </a:r>
          </a:p>
          <a:p>
            <a:pPr lvl="0" rtl="0">
              <a:lnSpc>
                <a:spcPct val="115000"/>
              </a:lnSpc>
              <a:spcBef>
                <a:spcPts val="0"/>
              </a:spcBef>
              <a:buNone/>
            </a:pPr>
            <a:r>
              <a:rPr lang="en"/>
              <a:t>You get the idea. If we keep going, we will add several new columns to the table, but fewer than would be required for compound condition coverage.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290" name="Shape 2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297" name="Shape 29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Go over</a:t>
            </a:r>
          </a:p>
          <a:p>
            <a:pPr lvl="0" rtl="0">
              <a:lnSpc>
                <a:spcPct val="115000"/>
              </a:lnSpc>
              <a:spcBef>
                <a:spcPts val="0"/>
              </a:spcBef>
              <a:buNone/>
            </a:pPr>
            <a:r>
              <a:rPr lang="en"/>
              <a:t>How many tests for compound condition - 6 conditions, 2^6 = 64 tests. Let’s see what we can do with MCDC</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305" name="Shape 30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First col - we add four tests. Second violates rule - infant/child, so we remove it. Third says the flight is neither domestic or international, so it goes. Fourth violates constraints dom/int. </a:t>
            </a:r>
          </a:p>
          <a:p>
            <a:pPr lvl="0" rtl="0">
              <a:lnSpc>
                <a:spcPct val="115000"/>
              </a:lnSpc>
              <a:spcBef>
                <a:spcPts val="0"/>
              </a:spcBef>
              <a:buNone/>
            </a:pPr>
            <a:r>
              <a:rPr lang="en"/>
              <a:t>- 1/2 - contradicts constraints, 3 - already have, 4 - contradicts constraints</a:t>
            </a:r>
          </a:p>
          <a:p>
            <a:pPr lvl="0" rtl="0">
              <a:lnSpc>
                <a:spcPct val="115000"/>
              </a:lnSpc>
              <a:spcBef>
                <a:spcPts val="0"/>
              </a:spcBef>
              <a:buNone/>
            </a:pPr>
            <a:r>
              <a:rPr lang="en"/>
              <a:t>- first doesn’t violate constraints, so we’ll keep it for now - we’ll talk about that in a minute. Second is something we  already have, so it goes. Third is ok too</a:t>
            </a:r>
          </a:p>
          <a:p>
            <a:pPr lvl="0" rtl="0">
              <a:lnSpc>
                <a:spcPct val="115000"/>
              </a:lnSpc>
              <a:spcBef>
                <a:spcPts val="0"/>
              </a:spcBef>
              <a:buNone/>
            </a:pPr>
            <a:r>
              <a:rPr lang="en"/>
              <a:t>- add two, both are bad, both go</a:t>
            </a:r>
          </a:p>
          <a:p>
            <a:pPr lvl="0" rtl="0">
              <a:lnSpc>
                <a:spcPct val="115000"/>
              </a:lnSpc>
              <a:spcBef>
                <a:spcPts val="0"/>
              </a:spcBef>
              <a:buNone/>
            </a:pPr>
            <a:r>
              <a:rPr lang="en"/>
              <a:t>- adds three - first two we already have, third is fine for now</a:t>
            </a:r>
          </a:p>
          <a:p>
            <a:pPr lvl="0" rtl="0">
              <a:lnSpc>
                <a:spcPct val="115000"/>
              </a:lnSpc>
              <a:spcBef>
                <a:spcPts val="0"/>
              </a:spcBef>
              <a:buNone/>
            </a:pPr>
            <a:r>
              <a:rPr lang="en"/>
              <a:t>- adds two, both ok - first, can’t leave domestic as a don’t care.</a:t>
            </a:r>
          </a:p>
          <a:p>
            <a:pPr lvl="0" rtl="0">
              <a:lnSpc>
                <a:spcPct val="115000"/>
              </a:lnSpc>
              <a:spcBef>
                <a:spcPts val="0"/>
              </a:spcBef>
              <a:buNone/>
            </a:pPr>
            <a:r>
              <a:rPr lang="en"/>
              <a:t>Now, we can simplify this a bit. Some of these cases can be combined by taking out don’t cares and making them explicit. First, let’s add in outcomes</a:t>
            </a:r>
          </a:p>
          <a:p>
            <a:pPr lvl="0" rtl="0">
              <a:lnSpc>
                <a:spcPct val="115000"/>
              </a:lnSpc>
              <a:spcBef>
                <a:spcPts val="0"/>
              </a:spcBef>
              <a:buNone/>
            </a:pPr>
            <a:r>
              <a:rPr lang="en"/>
              <a:t>- go over marked. Now, let’s merge the redundant ones.</a:t>
            </a:r>
          </a:p>
          <a:p>
            <a:pPr lvl="0" rtl="0">
              <a:lnSpc>
                <a:spcPct val="115000"/>
              </a:lnSpc>
              <a:spcBef>
                <a:spcPts val="0"/>
              </a:spcBef>
              <a:buNone/>
            </a:pPr>
            <a:r>
              <a:rPr lang="en"/>
              <a:t>- get rid of red, needs info about the flight type, get rid of blue on right, is redundant, green, get rid of left, purple, get rid of left</a:t>
            </a:r>
          </a:p>
          <a:p>
            <a:pPr lvl="0" rtl="0">
              <a:lnSpc>
                <a:spcPct val="115000"/>
              </a:lnSpc>
              <a:spcBef>
                <a:spcPts val="0"/>
              </a:spcBef>
              <a:buNone/>
            </a:pPr>
            <a:r>
              <a:rPr lang="en"/>
              <a:t>- Now, left with 9 test cases. Slightly more than our original 6, but we cover a better range of conditional cases and hit a few more outcomes.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The strength of this process, and the techniques based on it, is in systematically going through an informal specification, identifying features to be tested, and for each input, partitioning it into independent choices. It leaves us with a big list of potential test specifications. </a:t>
            </a:r>
          </a:p>
          <a:p>
            <a:pPr lvl="0" rtl="0">
              <a:lnSpc>
                <a:spcPct val="115000"/>
              </a:lnSpc>
              <a:spcBef>
                <a:spcPts val="0"/>
              </a:spcBef>
              <a:buNone/>
            </a:pPr>
            <a:r>
              <a:rPr lang="en"/>
              <a:t>(2) to turn into real tests - this is a pretty huge job. What are the possible input combinations, what constraints can be applied to certain combinations of input? What are the redundant combinations? </a:t>
            </a:r>
          </a:p>
          <a:p>
            <a:pPr lvl="0" rtl="0">
              <a:lnSpc>
                <a:spcPct val="115000"/>
              </a:lnSpc>
              <a:spcBef>
                <a:spcPts val="0"/>
              </a:spcBef>
              <a:buNone/>
            </a:pPr>
            <a:r>
              <a:rPr lang="en"/>
              <a:t>Today, we’ll cover (3), just as we did from the program itself.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9" name="Shape 319"/>
        <p:cNvGrpSpPr/>
        <p:nvPr/>
      </p:nvGrpSpPr>
      <p:grpSpPr>
        <a:xfrm>
          <a:off x="0" y="0"/>
          <a:ext cx="0" cy="0"/>
          <a:chOff x="0" y="0"/>
          <a:chExt cx="0" cy="0"/>
        </a:xfrm>
      </p:grpSpPr>
      <p:sp>
        <p:nvSpPr>
          <p:cNvPr id="320" name="Shape 320"/>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321" name="Shape 32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4" name="Shape 324"/>
        <p:cNvGrpSpPr/>
        <p:nvPr/>
      </p:nvGrpSpPr>
      <p:grpSpPr>
        <a:xfrm>
          <a:off x="0" y="0"/>
          <a:ext cx="0" cy="0"/>
          <a:chOff x="0" y="0"/>
          <a:chExt cx="0" cy="0"/>
        </a:xfrm>
      </p:grpSpPr>
      <p:sp>
        <p:nvSpPr>
          <p:cNvPr id="325" name="Shape 325"/>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326" name="Shape 32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None/>
            </a:pPr>
            <a:r>
              <a:rPr lang="en">
                <a:solidFill>
                  <a:schemeClr val="dk1"/>
                </a:solidFill>
              </a:rPr>
              <a:t>(1) or sets of regular expressions</a:t>
            </a:r>
          </a:p>
          <a:p>
            <a:pPr lvl="0" rtl="0">
              <a:spcBef>
                <a:spcPts val="600"/>
              </a:spcBef>
              <a:buNone/>
            </a:pPr>
            <a:r>
              <a:rPr lang="en">
                <a:solidFill>
                  <a:schemeClr val="dk1"/>
                </a:solidFill>
              </a:rPr>
              <a:t>grammar in BNF for a search function - go over</a:t>
            </a:r>
          </a:p>
          <a:p>
            <a:pPr lvl="0" rtl="0">
              <a:spcBef>
                <a:spcPts val="600"/>
              </a:spcBef>
              <a:buNone/>
            </a:pPr>
            <a:r>
              <a:rPr lang="en">
                <a:solidFill>
                  <a:schemeClr val="dk1"/>
                </a:solidFill>
              </a:rPr>
              <a:t>(2)</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1" name="Shape 331"/>
        <p:cNvGrpSpPr/>
        <p:nvPr/>
      </p:nvGrpSpPr>
      <p:grpSpPr>
        <a:xfrm>
          <a:off x="0" y="0"/>
          <a:ext cx="0" cy="0"/>
          <a:chOff x="0" y="0"/>
          <a:chExt cx="0" cy="0"/>
        </a:xfrm>
      </p:grpSpPr>
      <p:sp>
        <p:nvSpPr>
          <p:cNvPr id="332" name="Shape 332"/>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333" name="Shape 33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None/>
            </a:pPr>
            <a:r>
              <a:rPr lang="en">
                <a:solidFill>
                  <a:schemeClr val="dk1"/>
                </a:solidFill>
              </a:rPr>
              <a:t>(1) </a:t>
            </a:r>
            <a:br>
              <a:rPr lang="en">
                <a:solidFill>
                  <a:schemeClr val="dk1"/>
                </a:solidFill>
              </a:rPr>
            </a:br>
            <a:r>
              <a:rPr lang="en">
                <a:solidFill>
                  <a:schemeClr val="dk1"/>
                </a:solidFill>
              </a:rPr>
              <a:t>(2-5). That said, we can write a grammar that defines rules over that input structure, then use that grammar to systematically derive test cases to test the function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8" name="Shape 338"/>
        <p:cNvGrpSpPr/>
        <p:nvPr/>
      </p:nvGrpSpPr>
      <p:grpSpPr>
        <a:xfrm>
          <a:off x="0" y="0"/>
          <a:ext cx="0" cy="0"/>
          <a:chOff x="0" y="0"/>
          <a:chExt cx="0" cy="0"/>
        </a:xfrm>
      </p:grpSpPr>
      <p:sp>
        <p:nvSpPr>
          <p:cNvPr id="339" name="Shape 339"/>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340" name="Shape 34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None/>
            </a:pPr>
            <a:r>
              <a:rPr lang="en">
                <a:solidFill>
                  <a:schemeClr val="dk1"/>
                </a:solidFill>
              </a:rPr>
              <a:t>Generating tests from grammars is a simple process - (1). </a:t>
            </a:r>
            <a:br>
              <a:rPr lang="en">
                <a:solidFill>
                  <a:schemeClr val="dk1"/>
                </a:solidFill>
              </a:rPr>
            </a:br>
            <a:r>
              <a:rPr lang="en">
                <a:solidFill>
                  <a:schemeClr val="dk1"/>
                </a:solidFill>
              </a:rPr>
              <a:t>(2-5). go over</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5" name="Shape 345"/>
        <p:cNvGrpSpPr/>
        <p:nvPr/>
      </p:nvGrpSpPr>
      <p:grpSpPr>
        <a:xfrm>
          <a:off x="0" y="0"/>
          <a:ext cx="0" cy="0"/>
          <a:chOff x="0" y="0"/>
          <a:chExt cx="0" cy="0"/>
        </a:xfrm>
      </p:grpSpPr>
      <p:sp>
        <p:nvSpPr>
          <p:cNvPr id="346" name="Shape 346"/>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347" name="Shape 34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None/>
            </a:pPr>
            <a:r>
              <a:rPr lang="en">
                <a:solidFill>
                  <a:schemeClr val="dk1"/>
                </a:solidFill>
              </a:rPr>
              <a:t>1-2</a:t>
            </a:r>
          </a:p>
          <a:p>
            <a:pPr lvl="0" rtl="0">
              <a:spcBef>
                <a:spcPts val="600"/>
              </a:spcBef>
              <a:buNone/>
            </a:pPr>
            <a:r>
              <a:rPr lang="en">
                <a:solidFill>
                  <a:schemeClr val="dk1"/>
                </a:solidFill>
              </a:rPr>
              <a:t>Simplest, then, is production coverage - 3</a:t>
            </a:r>
          </a:p>
          <a:p>
            <a:pPr lvl="0" rtl="0">
              <a:spcBef>
                <a:spcPts val="600"/>
              </a:spcBef>
              <a:buNone/>
            </a:pPr>
            <a:r>
              <a:rPr lang="en">
                <a:solidFill>
                  <a:schemeClr val="dk1"/>
                </a:solidFill>
              </a:rPr>
              <a:t>4</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2" name="Shape 352"/>
        <p:cNvGrpSpPr/>
        <p:nvPr/>
      </p:nvGrpSpPr>
      <p:grpSpPr>
        <a:xfrm>
          <a:off x="0" y="0"/>
          <a:ext cx="0" cy="0"/>
          <a:chOff x="0" y="0"/>
          <a:chExt cx="0" cy="0"/>
        </a:xfrm>
      </p:grpSpPr>
      <p:sp>
        <p:nvSpPr>
          <p:cNvPr id="353" name="Shape 353"/>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354" name="Shape 3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None/>
            </a:pPr>
            <a:r>
              <a:rPr lang="en">
                <a:solidFill>
                  <a:schemeClr val="dk1"/>
                </a:solidFill>
              </a:rPr>
              <a:t>You could select purely at random, of course, but one interesing property of this type of testing is that (1-5)</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0" name="Shape 360"/>
        <p:cNvGrpSpPr/>
        <p:nvPr/>
      </p:nvGrpSpPr>
      <p:grpSpPr>
        <a:xfrm>
          <a:off x="0" y="0"/>
          <a:ext cx="0" cy="0"/>
          <a:chOff x="0" y="0"/>
          <a:chExt cx="0" cy="0"/>
        </a:xfrm>
      </p:grpSpPr>
      <p:sp>
        <p:nvSpPr>
          <p:cNvPr id="361" name="Shape 361"/>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362" name="Shape 3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None/>
            </a:pPr>
            <a:r>
              <a:rPr lang="en">
                <a:solidFill>
                  <a:schemeClr val="dk1"/>
                </a:solidFill>
              </a:rPr>
              <a:t>achieves production coverage, go over tree</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7" name="Shape 387"/>
        <p:cNvGrpSpPr/>
        <p:nvPr/>
      </p:nvGrpSpPr>
      <p:grpSpPr>
        <a:xfrm>
          <a:off x="0" y="0"/>
          <a:ext cx="0" cy="0"/>
          <a:chOff x="0" y="0"/>
          <a:chExt cx="0" cy="0"/>
        </a:xfrm>
      </p:grpSpPr>
      <p:sp>
        <p:nvSpPr>
          <p:cNvPr id="388" name="Shape 388"/>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389" name="Shape 38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None/>
            </a:pPr>
            <a:r>
              <a:rPr lang="en">
                <a:solidFill>
                  <a:schemeClr val="dk1"/>
                </a:solidFill>
              </a:rPr>
              <a:t>Now, this one is a bit of a mounthful (title)</a:t>
            </a:r>
          </a:p>
          <a:p>
            <a:pPr lvl="0" rtl="0">
              <a:spcBef>
                <a:spcPts val="600"/>
              </a:spcBef>
              <a:buNone/>
            </a:pPr>
            <a:r>
              <a:rPr lang="en">
                <a:solidFill>
                  <a:schemeClr val="dk1"/>
                </a:solidFill>
              </a:rPr>
              <a:t>(1-4), except the loop is the repeated application of a production from the grammar</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4" name="Shape 394"/>
        <p:cNvGrpSpPr/>
        <p:nvPr/>
      </p:nvGrpSpPr>
      <p:grpSpPr>
        <a:xfrm>
          <a:off x="0" y="0"/>
          <a:ext cx="0" cy="0"/>
          <a:chOff x="0" y="0"/>
          <a:chExt cx="0" cy="0"/>
        </a:xfrm>
      </p:grpSpPr>
      <p:sp>
        <p:nvSpPr>
          <p:cNvPr id="395" name="Shape 395"/>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396" name="Shape 39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None/>
            </a:pPr>
            <a:r>
              <a:rPr lang="en">
                <a:solidFill>
                  <a:schemeClr val="dk1"/>
                </a:solidFill>
              </a:rPr>
              <a:t>To apply BCGBC, we need a little more information. So, we start with a grammar. In this case, the input to the function is an XML fule describing a product configuration</a:t>
            </a:r>
          </a:p>
          <a:p>
            <a:pPr lvl="0" rtl="0">
              <a:spcBef>
                <a:spcPts val="600"/>
              </a:spcBef>
              <a:buNone/>
            </a:pPr>
            <a:r>
              <a:rPr lang="en">
                <a:solidFill>
                  <a:schemeClr val="dk1"/>
                </a:solidFill>
              </a:rPr>
              <a:t>model num, and a number of components, a comp sequence is a set of 0 or more components. Some components are also optional, can have a sequence of those as well. (go over)</a:t>
            </a:r>
          </a:p>
          <a:p>
            <a:pPr lvl="0" rtl="0">
              <a:spcBef>
                <a:spcPts val="600"/>
              </a:spcBef>
              <a:buNone/>
            </a:pPr>
            <a:r>
              <a:rPr lang="en">
                <a:solidFill>
                  <a:schemeClr val="dk1"/>
                </a:solidFill>
              </a:rPr>
              <a:t>-(read), point out)</a:t>
            </a:r>
          </a:p>
          <a:p>
            <a:pPr lvl="0" rtl="0">
              <a:spcBef>
                <a:spcPts val="600"/>
              </a:spcBef>
              <a:buNone/>
            </a:pPr>
            <a:r>
              <a:rPr lang="en">
                <a:solidFill>
                  <a:schemeClr val="dk1"/>
                </a:solidFill>
              </a:rPr>
              <a:t>-(read point out) limits on recursive</a:t>
            </a:r>
          </a:p>
          <a:p>
            <a:pPr lvl="0" rtl="0">
              <a:spcBef>
                <a:spcPts val="600"/>
              </a:spcBef>
              <a:buNone/>
            </a:pPr>
            <a:r>
              <a:rPr lang="en">
                <a:solidFill>
                  <a:schemeClr val="dk1"/>
                </a:solidFill>
              </a:rPr>
              <a:t>- (go over)</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4" name="Shape 404"/>
        <p:cNvGrpSpPr/>
        <p:nvPr/>
      </p:nvGrpSpPr>
      <p:grpSpPr>
        <a:xfrm>
          <a:off x="0" y="0"/>
          <a:ext cx="0" cy="0"/>
          <a:chOff x="0" y="0"/>
          <a:chExt cx="0" cy="0"/>
        </a:xfrm>
      </p:grpSpPr>
      <p:sp>
        <p:nvSpPr>
          <p:cNvPr id="405" name="Shape 405"/>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406" name="Shape 40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None/>
            </a:pPr>
            <a:r>
              <a:rPr lang="en">
                <a:solidFill>
                  <a:schemeClr val="dk1"/>
                </a:solidFill>
              </a:rPr>
              <a:t>Now, this one is a bit of a mounthful (title)</a:t>
            </a:r>
          </a:p>
          <a:p>
            <a:pPr lvl="0" rtl="0">
              <a:spcBef>
                <a:spcPts val="600"/>
              </a:spcBef>
              <a:buNone/>
            </a:pPr>
            <a:r>
              <a:rPr lang="en">
                <a:solidFill>
                  <a:schemeClr val="dk1"/>
                </a:solidFill>
              </a:rPr>
              <a:t>(1-4), except the loop is the repeated application of a production from the grammar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(1) - it takes the system and throws away all details except those explicitly needed for design. </a:t>
            </a:r>
            <a:r>
              <a:rPr lang="en">
                <a:solidFill>
                  <a:schemeClr val="dk1"/>
                </a:solidFill>
              </a:rPr>
              <a:t>As long as the model still reflects the program, (2)</a:t>
            </a:r>
          </a:p>
          <a:p>
            <a:pPr lvl="0" rtl="0">
              <a:lnSpc>
                <a:spcPct val="115000"/>
              </a:lnSpc>
              <a:spcBef>
                <a:spcPts val="0"/>
              </a:spcBef>
              <a:buNone/>
            </a:pPr>
            <a:r>
              <a:rPr lang="en"/>
              <a:t>(2 - 3) </a:t>
            </a:r>
          </a:p>
          <a:p>
            <a:pPr lvl="0" rtl="0">
              <a:lnSpc>
                <a:spcPct val="115000"/>
              </a:lnSpc>
              <a:spcBef>
                <a:spcPts val="0"/>
              </a:spcBef>
              <a:buNone/>
            </a:pPr>
            <a:r>
              <a:rPr lang="en"/>
              <a:t>Models can also be (4), in which case they (5)</a:t>
            </a:r>
          </a:p>
          <a:p>
            <a:pPr lvl="0" rtl="0">
              <a:lnSpc>
                <a:spcPct val="115000"/>
              </a:lnSpc>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1" name="Shape 411"/>
        <p:cNvGrpSpPr/>
        <p:nvPr/>
      </p:nvGrpSpPr>
      <p:grpSpPr>
        <a:xfrm>
          <a:off x="0" y="0"/>
          <a:ext cx="0" cy="0"/>
          <a:chOff x="0" y="0"/>
          <a:chExt cx="0" cy="0"/>
        </a:xfrm>
      </p:grpSpPr>
      <p:sp>
        <p:nvSpPr>
          <p:cNvPr id="412" name="Shape 41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13" name="Shape 41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8" name="Shape 418"/>
        <p:cNvGrpSpPr/>
        <p:nvPr/>
      </p:nvGrpSpPr>
      <p:grpSpPr>
        <a:xfrm>
          <a:off x="0" y="0"/>
          <a:ext cx="0" cy="0"/>
          <a:chOff x="0" y="0"/>
          <a:chExt cx="0" cy="0"/>
        </a:xfrm>
      </p:grpSpPr>
      <p:sp>
        <p:nvSpPr>
          <p:cNvPr id="419" name="Shape 41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20" name="Shape 42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5" name="Shape 425"/>
        <p:cNvGrpSpPr/>
        <p:nvPr/>
      </p:nvGrpSpPr>
      <p:grpSpPr>
        <a:xfrm>
          <a:off x="0" y="0"/>
          <a:ext cx="0" cy="0"/>
          <a:chOff x="0" y="0"/>
          <a:chExt cx="0" cy="0"/>
        </a:xfrm>
      </p:grpSpPr>
      <p:sp>
        <p:nvSpPr>
          <p:cNvPr id="426" name="Shape 42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27" name="Shape 42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So, what can we do with this model? Well, </a:t>
            </a:r>
          </a:p>
          <a:p>
            <a:pPr lvl="0" rtl="0">
              <a:spcBef>
                <a:spcPts val="0"/>
              </a:spcBef>
              <a:buNone/>
            </a:pPr>
            <a:r>
              <a:rPr lang="en">
                <a:solidFill>
                  <a:schemeClr val="dk1"/>
                </a:solidFill>
              </a:rPr>
              <a:t>(1-4).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(1-6)</a:t>
            </a:r>
          </a:p>
          <a:p>
            <a:pPr lvl="0" rtl="0">
              <a:lnSpc>
                <a:spcPct val="115000"/>
              </a:lnSpc>
              <a:spcBef>
                <a:spcPts val="0"/>
              </a:spcBef>
              <a:buNone/>
            </a:pPr>
            <a:r>
              <a:rPr lang="en"/>
              <a:t>Anytime that you have structure, you can measure coverage of that structure - just like we did with source code. Today, we’ll present some common model types and go over how to derive test cases that achieve coverage over those models.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Models are often constructed prior to the code, or independent from it, and may serve as a specification of the allowed behavior. In that case, the most common way to model system behavior is to take the original natural language specification, choose a function, and represent the behavior of the system when performing that function as a finite state machine. </a:t>
            </a:r>
          </a:p>
          <a:p>
            <a:pPr lvl="0" rtl="0">
              <a:lnSpc>
                <a:spcPct val="115000"/>
              </a:lnSpc>
              <a:spcBef>
                <a:spcPts val="0"/>
              </a:spcBef>
              <a:buNone/>
            </a:pPr>
            <a:r>
              <a:rPr lang="en"/>
              <a:t>You often see this done for systems where it is crucial to ensure that the requirements are complete and non-contradictory. So, most often, this is done for embedded systems - where you see complex, highly conditional behavior. Communication protocols often can be directly represented as state machines. Menu-driven applications can also easily be modeled at state machines, as can thread behavior and communication in systems with multiple threads and processes.</a:t>
            </a:r>
          </a:p>
          <a:p>
            <a:pPr lvl="0" rtl="0">
              <a:lnSpc>
                <a:spcPct val="115000"/>
              </a:lnSpc>
              <a:spcBef>
                <a:spcPts val="0"/>
              </a:spcBef>
              <a:buNone/>
            </a:pPr>
            <a:r>
              <a:rPr lang="en"/>
              <a:t>These are directed graphs where </a:t>
            </a:r>
            <a:r>
              <a:rPr lang="en">
                <a:solidFill>
                  <a:schemeClr val="dk1"/>
                </a:solidFill>
              </a:rPr>
              <a:t>nodes represent snapshots of the system - states (3) </a:t>
            </a:r>
          </a:p>
          <a:p>
            <a:pPr lvl="0" rtl="0">
              <a:lnSpc>
                <a:spcPct val="115000"/>
              </a:lnSpc>
              <a:spcBef>
                <a:spcPts val="0"/>
              </a:spcBef>
              <a:buNone/>
            </a:pPr>
            <a:r>
              <a:rPr lang="en">
                <a:solidFill>
                  <a:schemeClr val="dk1"/>
                </a:solidFill>
              </a:rPr>
              <a:t>and edges represent how the system responds to events - they represent (4). </a:t>
            </a:r>
          </a:p>
          <a:p>
            <a:pPr lvl="0" rtl="0">
              <a:lnSpc>
                <a:spcPct val="115000"/>
              </a:lnSpc>
              <a:spcBef>
                <a:spcPts val="0"/>
              </a:spcBef>
              <a:buNone/>
            </a:pPr>
            <a:r>
              <a:rPr lang="en">
                <a:solidFill>
                  <a:schemeClr val="dk1"/>
                </a:solidFill>
              </a:rPr>
              <a:t>(5), from any state, how the system can react to events is represented by transitions to all reachable states from that point, marked with a label (6-9)</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Old school mechanical devices are dead. Today, people are building software into everything from refridgerators to cars. Now, we want to bring gumball machines into the modern day. By putting CPUs in our machine, we can increase sales, monitor inventory, and add new features. How do we do this? We start by modeling the behavior of our gumball machine as a state machine. (walk through)</a:t>
            </a:r>
          </a:p>
          <a:p>
            <a:pPr indent="-228600" lvl="0" marL="457200" rtl="0">
              <a:spcBef>
                <a:spcPts val="0"/>
              </a:spcBef>
              <a:buClr>
                <a:schemeClr val="dk1"/>
              </a:buClr>
              <a:buChar char="-"/>
            </a:pPr>
            <a:r>
              <a:rPr lang="en">
                <a:solidFill>
                  <a:schemeClr val="dk1"/>
                </a:solidFill>
              </a:rPr>
              <a:t>initial state</a:t>
            </a:r>
          </a:p>
          <a:p>
            <a:pPr indent="-228600" lvl="0" marL="457200" rtl="0">
              <a:spcBef>
                <a:spcPts val="0"/>
              </a:spcBef>
              <a:buClr>
                <a:schemeClr val="dk1"/>
              </a:buClr>
              <a:buChar char="-"/>
            </a:pPr>
            <a:r>
              <a:rPr lang="en">
                <a:solidFill>
                  <a:schemeClr val="dk1"/>
                </a:solidFill>
              </a:rPr>
              <a:t>point out transitions and guards</a:t>
            </a:r>
          </a:p>
          <a:p>
            <a:pPr indent="-228600" lvl="0" marL="457200" rtl="0">
              <a:spcBef>
                <a:spcPts val="0"/>
              </a:spcBef>
              <a:buClr>
                <a:schemeClr val="dk1"/>
              </a:buClr>
              <a:buChar char="-"/>
            </a:pPr>
            <a:r>
              <a:rPr lang="en">
                <a:solidFill>
                  <a:schemeClr val="dk1"/>
                </a:solidFill>
              </a:rPr>
              <a:t>Now, this isn’t detailed enough to serve as source code directly - there are a lot of actions unaccounted for - what should happen if a person tries to eject a quarter then there isn’t one in the machine? what if they insert two quarters? Those decisions need to be made during implementation, and should have been covered in the requirements, but this gives us an abstracted overview of what happens then the system operates - how the system reacts to events and what conditions guide those actions.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0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11" name="Shape 11"/>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rIns="91425"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4836035"/>
            <a:ext cx="7772400" cy="1032299"/>
          </a:xfrm>
          <a:prstGeom prst="rect">
            <a:avLst/>
          </a:prstGeom>
        </p:spPr>
        <p:txBody>
          <a:bodyPr anchorCtr="0" anchor="t" bIns="91425" lIns="91425" rIns="91425"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5327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17" name="Shape 17"/>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7"/>
            <a:ext cx="8229600" cy="11432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532700"/>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23" name="Shape 23"/>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7"/>
            <a:ext cx="8229600" cy="11432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3"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5327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0" name="Shape 30"/>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7"/>
            <a:ext cx="8229600" cy="11432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8"/>
            <a:ext cx="8229600" cy="692700"/>
          </a:xfrm>
          <a:prstGeom prst="rect">
            <a:avLst/>
          </a:prstGeom>
        </p:spPr>
        <p:txBody>
          <a:bodyPr anchorCtr="0" anchor="t" bIns="91425" lIns="91425" rIns="91425" tIns="91425"/>
          <a:lstStyle>
            <a:lvl1pPr lvl="0">
              <a:spcBef>
                <a:spcPts val="0"/>
              </a:spcBef>
              <a:buClr>
                <a:schemeClr val="dk2"/>
              </a:buClr>
              <a:buSzPct val="1000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40" name="Shape 40"/>
        <p:cNvGrpSpPr/>
        <p:nvPr/>
      </p:nvGrpSpPr>
      <p:grpSpPr>
        <a:xfrm>
          <a:off x="0" y="0"/>
          <a:ext cx="0" cy="0"/>
          <a:chOff x="0" y="0"/>
          <a:chExt cx="0" cy="0"/>
        </a:xfrm>
      </p:grpSpPr>
      <p:sp>
        <p:nvSpPr>
          <p:cNvPr id="41" name="Shape 41"/>
          <p:cNvSpPr txBox="1"/>
          <p:nvPr>
            <p:ph type="title"/>
          </p:nvPr>
        </p:nvSpPr>
        <p:spPr>
          <a:xfrm>
            <a:off x="457200" y="155447"/>
            <a:ext cx="8229600" cy="1252800"/>
          </a:xfrm>
          <a:prstGeom prst="rect">
            <a:avLst/>
          </a:prstGeom>
          <a:noFill/>
          <a:ln>
            <a:noFill/>
          </a:ln>
        </p:spPr>
        <p:txBody>
          <a:bodyPr anchorCtr="0" anchor="ctr" bIns="91425" lIns="91425" rIns="91425" tIns="91425"/>
          <a:lstStyle>
            <a:lvl1pPr lvl="0" rtl="0" algn="l">
              <a:spcBef>
                <a:spcPts val="0"/>
              </a:spcBef>
              <a:buClr>
                <a:srgbClr val="F34E26"/>
              </a:buClr>
              <a:buFont typeface="Arial"/>
              <a:buNone/>
              <a:defRPr b="1" sz="4500">
                <a:solidFill>
                  <a:srgbClr val="F34E26"/>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2" name="Shape 42"/>
          <p:cNvSpPr txBox="1"/>
          <p:nvPr>
            <p:ph idx="1" type="body"/>
          </p:nvPr>
        </p:nvSpPr>
        <p:spPr>
          <a:xfrm>
            <a:off x="457200" y="1775191"/>
            <a:ext cx="8229600" cy="4625700"/>
          </a:xfrm>
          <a:prstGeom prst="rect">
            <a:avLst/>
          </a:prstGeom>
          <a:noFill/>
          <a:ln>
            <a:noFill/>
          </a:ln>
        </p:spPr>
        <p:txBody>
          <a:bodyPr anchorCtr="0" anchor="t" bIns="91425" lIns="91425" rIns="91425" tIns="91425"/>
          <a:lstStyle>
            <a:lvl1pPr indent="-162052" lvl="0" marL="438912" rtl="0" algn="l">
              <a:spcBef>
                <a:spcPts val="0"/>
              </a:spcBef>
              <a:buClr>
                <a:schemeClr val="accent1"/>
              </a:buClr>
              <a:buFont typeface="Arial"/>
              <a:buChar char="◼"/>
              <a:defRPr sz="3200">
                <a:solidFill>
                  <a:schemeClr val="dk1"/>
                </a:solidFill>
                <a:latin typeface="Arial"/>
                <a:ea typeface="Arial"/>
                <a:cs typeface="Arial"/>
                <a:sym typeface="Arial"/>
              </a:defRPr>
            </a:lvl1pPr>
            <a:lvl2pPr indent="-114300" lvl="1" marL="731520" rtl="0" algn="l">
              <a:spcBef>
                <a:spcPts val="560"/>
              </a:spcBef>
              <a:buClr>
                <a:schemeClr val="accent2"/>
              </a:buClr>
              <a:buFont typeface="Arial"/>
              <a:buChar char="▪"/>
              <a:defRPr sz="2800">
                <a:solidFill>
                  <a:schemeClr val="dk1"/>
                </a:solidFill>
                <a:latin typeface="Arial"/>
                <a:ea typeface="Arial"/>
                <a:cs typeface="Arial"/>
                <a:sym typeface="Arial"/>
              </a:defRPr>
            </a:lvl2pPr>
            <a:lvl3pPr indent="-82296" lvl="2" marL="996696" rtl="0" algn="l">
              <a:spcBef>
                <a:spcPts val="480"/>
              </a:spcBef>
              <a:buClr>
                <a:schemeClr val="accent3"/>
              </a:buClr>
              <a:buFont typeface="Arial"/>
              <a:buChar char="▪"/>
              <a:defRPr sz="2400">
                <a:solidFill>
                  <a:schemeClr val="dk1"/>
                </a:solidFill>
                <a:latin typeface="Arial"/>
                <a:ea typeface="Arial"/>
                <a:cs typeface="Arial"/>
                <a:sym typeface="Arial"/>
              </a:defRPr>
            </a:lvl3pPr>
            <a:lvl4pPr indent="-60452" lvl="3" marL="1216152" rtl="0" algn="l">
              <a:spcBef>
                <a:spcPts val="400"/>
              </a:spcBef>
              <a:buClr>
                <a:schemeClr val="accent4"/>
              </a:buClr>
              <a:buFont typeface="Arial"/>
              <a:buChar char="▪"/>
              <a:defRPr sz="2000">
                <a:solidFill>
                  <a:schemeClr val="dk1"/>
                </a:solidFill>
                <a:latin typeface="Arial"/>
                <a:ea typeface="Arial"/>
                <a:cs typeface="Arial"/>
                <a:sym typeface="Arial"/>
              </a:defRPr>
            </a:lvl4pPr>
            <a:lvl5pPr indent="-67564" lvl="4" marL="1426464" rtl="0" algn="l">
              <a:spcBef>
                <a:spcPts val="400"/>
              </a:spcBef>
              <a:buClr>
                <a:schemeClr val="accent5"/>
              </a:buClr>
              <a:buFont typeface="Arial"/>
              <a:buChar char=""/>
              <a:defRPr sz="2000">
                <a:solidFill>
                  <a:schemeClr val="dk1"/>
                </a:solidFill>
                <a:latin typeface="Arial"/>
                <a:ea typeface="Arial"/>
                <a:cs typeface="Arial"/>
                <a:sym typeface="Arial"/>
              </a:defRPr>
            </a:lvl5pPr>
            <a:lvl6pPr indent="-65532" lvl="5" marL="1627632" rtl="0" algn="l">
              <a:spcBef>
                <a:spcPts val="400"/>
              </a:spcBef>
              <a:buClr>
                <a:schemeClr val="accent6"/>
              </a:buClr>
              <a:buFont typeface="Arial"/>
              <a:buChar char="⚫"/>
              <a:defRPr sz="2000">
                <a:solidFill>
                  <a:schemeClr val="dk1"/>
                </a:solidFill>
                <a:latin typeface="Arial"/>
                <a:ea typeface="Arial"/>
                <a:cs typeface="Arial"/>
                <a:sym typeface="Arial"/>
              </a:defRPr>
            </a:lvl6pPr>
            <a:lvl7pPr indent="-76200" lvl="6" marL="1828800" rtl="0" algn="l">
              <a:spcBef>
                <a:spcPts val="360"/>
              </a:spcBef>
              <a:buClr>
                <a:schemeClr val="accent1"/>
              </a:buClr>
              <a:buFont typeface="Arial"/>
              <a:buChar char="⚫"/>
              <a:defRPr sz="1800">
                <a:solidFill>
                  <a:schemeClr val="dk1"/>
                </a:solidFill>
                <a:latin typeface="Arial"/>
                <a:ea typeface="Arial"/>
                <a:cs typeface="Arial"/>
                <a:sym typeface="Arial"/>
              </a:defRPr>
            </a:lvl7pPr>
            <a:lvl8pPr indent="-74167" lvl="7" marL="2029968" rtl="0" algn="l">
              <a:spcBef>
                <a:spcPts val="360"/>
              </a:spcBef>
              <a:buClr>
                <a:schemeClr val="accent2"/>
              </a:buClr>
              <a:buFont typeface="Arial"/>
              <a:buChar char="⚫"/>
              <a:defRPr sz="1800">
                <a:solidFill>
                  <a:schemeClr val="dk1"/>
                </a:solidFill>
                <a:latin typeface="Arial"/>
                <a:ea typeface="Arial"/>
                <a:cs typeface="Arial"/>
                <a:sym typeface="Arial"/>
              </a:defRPr>
            </a:lvl8pPr>
            <a:lvl9pPr indent="-72135" lvl="8" marL="2231136" rtl="0" algn="l">
              <a:spcBef>
                <a:spcPts val="360"/>
              </a:spcBef>
              <a:buClr>
                <a:schemeClr val="accent3"/>
              </a:buClr>
              <a:buFont typeface="Arial"/>
              <a:buChar char="⚫"/>
              <a:defRPr sz="1800">
                <a:solidFill>
                  <a:schemeClr val="dk1"/>
                </a:solidFill>
                <a:latin typeface="Arial"/>
                <a:ea typeface="Arial"/>
                <a:cs typeface="Arial"/>
                <a:sym typeface="Arial"/>
              </a:defRPr>
            </a:lvl9pPr>
          </a:lstStyle>
          <a:p/>
        </p:txBody>
      </p:sp>
      <p:sp>
        <p:nvSpPr>
          <p:cNvPr id="43" name="Shape 43"/>
          <p:cNvSpPr txBox="1"/>
          <p:nvPr>
            <p:ph idx="10" type="dt"/>
          </p:nvPr>
        </p:nvSpPr>
        <p:spPr>
          <a:xfrm>
            <a:off x="457200" y="6476998"/>
            <a:ext cx="2133599" cy="273900"/>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2640598" y="6476998"/>
            <a:ext cx="5507699" cy="273900"/>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204396" y="6476998"/>
            <a:ext cx="733799" cy="273900"/>
          </a:xfrm>
          <a:prstGeom prst="rect">
            <a:avLst/>
          </a:prstGeom>
          <a:noFill/>
          <a:ln>
            <a:noFill/>
          </a:ln>
        </p:spPr>
        <p:txBody>
          <a:bodyPr anchorCtr="0" anchor="b" bIns="91425" lIns="91425" rIns="91425" tIns="91425">
            <a:noAutofit/>
          </a:bodyPr>
          <a:lstStyle/>
          <a:p>
            <a:pPr indent="0" lvl="0" marL="0" marR="0" rtl="0" algn="r">
              <a:spcBef>
                <a:spcPts val="0"/>
              </a:spcBef>
            </a:pPr>
            <a:r>
              <a:t/>
            </a:r>
            <a:endParaRPr b="0" i="0" sz="1200" u="none" cap="none" strike="noStrike">
              <a:solidFill>
                <a:srgbClr val="414141"/>
              </a:solidFill>
              <a:latin typeface="Arial"/>
              <a:ea typeface="Arial"/>
              <a:cs typeface="Arial"/>
              <a:sym typeface="Arial"/>
            </a:endParaRPr>
          </a:p>
          <a:p>
            <a:pPr indent="0" lvl="1" marL="457200" marR="0" rtl="0" algn="l">
              <a:spcBef>
                <a:spcPts val="0"/>
              </a:spcBef>
            </a:pPr>
            <a:r>
              <a:t/>
            </a:r>
            <a:endParaRPr b="0" i="0" sz="1800" u="none" cap="none" strike="noStrike">
              <a:solidFill>
                <a:schemeClr val="dk1"/>
              </a:solidFill>
              <a:latin typeface="Arial"/>
              <a:ea typeface="Arial"/>
              <a:cs typeface="Arial"/>
              <a:sym typeface="Arial"/>
            </a:endParaRPr>
          </a:p>
          <a:p>
            <a:pPr indent="0" lvl="2" marL="914400" marR="0" rtl="0" algn="l">
              <a:spcBef>
                <a:spcPts val="0"/>
              </a:spcBef>
            </a:pPr>
            <a:r>
              <a:t/>
            </a:r>
            <a:endParaRPr b="0" i="0" sz="1800" u="none" cap="none" strike="noStrike">
              <a:solidFill>
                <a:schemeClr val="dk1"/>
              </a:solidFill>
              <a:latin typeface="Arial"/>
              <a:ea typeface="Arial"/>
              <a:cs typeface="Arial"/>
              <a:sym typeface="Arial"/>
            </a:endParaRPr>
          </a:p>
          <a:p>
            <a:pPr indent="0" lvl="3" marL="1371600" marR="0" rtl="0" algn="l">
              <a:spcBef>
                <a:spcPts val="0"/>
              </a:spcBef>
            </a:pPr>
            <a:r>
              <a:t/>
            </a:r>
            <a:endParaRPr b="0" i="0" sz="1800" u="none" cap="none" strike="noStrike">
              <a:solidFill>
                <a:schemeClr val="dk1"/>
              </a:solidFill>
              <a:latin typeface="Arial"/>
              <a:ea typeface="Arial"/>
              <a:cs typeface="Arial"/>
              <a:sym typeface="Arial"/>
            </a:endParaRPr>
          </a:p>
          <a:p>
            <a:pPr indent="0" lvl="4" marL="1828800" marR="0" rtl="0" algn="l">
              <a:spcBef>
                <a:spcPts val="0"/>
              </a:spcBef>
            </a:pPr>
            <a:r>
              <a:t/>
            </a:r>
            <a:endParaRPr b="0" i="0" sz="1800" u="none" cap="none" strike="noStrike">
              <a:solidFill>
                <a:schemeClr val="dk1"/>
              </a:solidFill>
              <a:latin typeface="Arial"/>
              <a:ea typeface="Arial"/>
              <a:cs typeface="Arial"/>
              <a:sym typeface="Arial"/>
            </a:endParaRPr>
          </a:p>
          <a:p>
            <a:pPr indent="0" lvl="5" marL="2286000" marR="0" rtl="0" algn="l">
              <a:spcBef>
                <a:spcPts val="0"/>
              </a:spcBef>
            </a:pPr>
            <a:r>
              <a:t/>
            </a:r>
            <a:endParaRPr b="0" i="0" sz="1800" u="none" cap="none" strike="noStrike">
              <a:solidFill>
                <a:schemeClr val="dk1"/>
              </a:solidFill>
              <a:latin typeface="Arial"/>
              <a:ea typeface="Arial"/>
              <a:cs typeface="Arial"/>
              <a:sym typeface="Arial"/>
            </a:endParaRPr>
          </a:p>
          <a:p>
            <a:pPr indent="0" lvl="6" marL="2743200" marR="0" rtl="0" algn="l">
              <a:spcBef>
                <a:spcPts val="0"/>
              </a:spcBef>
            </a:pPr>
            <a:r>
              <a:t/>
            </a:r>
            <a:endParaRPr b="0" i="0" sz="1800" u="none" cap="none" strike="noStrike">
              <a:solidFill>
                <a:schemeClr val="dk1"/>
              </a:solidFill>
              <a:latin typeface="Arial"/>
              <a:ea typeface="Arial"/>
              <a:cs typeface="Arial"/>
              <a:sym typeface="Arial"/>
            </a:endParaRPr>
          </a:p>
          <a:p>
            <a:pPr indent="0" lvl="7" marL="3200400" marR="0" rtl="0" algn="l">
              <a:spcBef>
                <a:spcPts val="0"/>
              </a:spcBef>
            </a:pPr>
            <a:r>
              <a:t/>
            </a:r>
            <a:endParaRPr b="0" i="0" sz="1800" u="none" cap="none" strike="noStrike">
              <a:solidFill>
                <a:schemeClr val="dk1"/>
              </a:solidFill>
              <a:latin typeface="Arial"/>
              <a:ea typeface="Arial"/>
              <a:cs typeface="Arial"/>
              <a:sym typeface="Arial"/>
            </a:endParaRPr>
          </a:p>
          <a:p>
            <a:pPr indent="0" lvl="8" marL="3657600" marR="0" rtl="0" algn="l">
              <a:spcBef>
                <a:spcPts val="0"/>
              </a:spcBef>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299"/>
          </a:xfrm>
          <a:prstGeom prst="rect">
            <a:avLst/>
          </a:prstGeom>
          <a:noFill/>
          <a:ln>
            <a:noFill/>
          </a:ln>
        </p:spPr>
        <p:txBody>
          <a:bodyPr anchorCtr="0" anchor="b" bIns="91425" lIns="91425" rIns="91425"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0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0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1.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ctrTitle"/>
          </p:nvPr>
        </p:nvSpPr>
        <p:spPr>
          <a:xfrm>
            <a:off x="685800" y="2490375"/>
            <a:ext cx="7772400" cy="2198400"/>
          </a:xfrm>
          <a:prstGeom prst="rect">
            <a:avLst/>
          </a:prstGeom>
        </p:spPr>
        <p:txBody>
          <a:bodyPr anchorCtr="0" anchor="b" bIns="91425" lIns="91425" rIns="91425" tIns="91425">
            <a:noAutofit/>
          </a:bodyPr>
          <a:lstStyle/>
          <a:p>
            <a:pPr lvl="0" rtl="0">
              <a:spcBef>
                <a:spcPts val="0"/>
              </a:spcBef>
              <a:buNone/>
            </a:pPr>
            <a:r>
              <a:rPr lang="en" sz="5600"/>
              <a:t>Model-Based Testing</a:t>
            </a:r>
          </a:p>
        </p:txBody>
      </p:sp>
      <p:sp>
        <p:nvSpPr>
          <p:cNvPr id="51" name="Shape 51"/>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rtl="0">
              <a:spcBef>
                <a:spcPts val="0"/>
              </a:spcBef>
              <a:buNone/>
            </a:pPr>
            <a:r>
              <a:rPr lang="en"/>
              <a:t>CSCE 747 - Lecture 10 - 02/11/2016</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Example: Maintenance</a:t>
            </a:r>
          </a:p>
        </p:txBody>
      </p:sp>
      <p:sp>
        <p:nvSpPr>
          <p:cNvPr id="150" name="Shape 150"/>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1800"/>
              <a:t>If the product is covered by warranty or maintenance contract, maintenance can be requested through the web site or by bringing the item to a designated maintenance station.</a:t>
            </a:r>
          </a:p>
          <a:p>
            <a:pPr lvl="0" marR="0" rtl="0" algn="l">
              <a:lnSpc>
                <a:spcPct val="100000"/>
              </a:lnSpc>
              <a:spcBef>
                <a:spcPts val="600"/>
              </a:spcBef>
              <a:spcAft>
                <a:spcPts val="0"/>
              </a:spcAft>
              <a:buNone/>
            </a:pPr>
            <a:r>
              <a:rPr lang="en" sz="1800"/>
              <a:t>If the maintenance is requested by web and the customer is a US resident, the item is picked up from the customer. Otherwise, the customer will ship the item.</a:t>
            </a:r>
          </a:p>
          <a:p>
            <a:pPr lvl="0" marR="0" rtl="0" algn="l">
              <a:lnSpc>
                <a:spcPct val="100000"/>
              </a:lnSpc>
              <a:spcBef>
                <a:spcPts val="600"/>
              </a:spcBef>
              <a:spcAft>
                <a:spcPts val="0"/>
              </a:spcAft>
              <a:buNone/>
            </a:pPr>
            <a:r>
              <a:rPr lang="en" sz="1800"/>
              <a:t>If the product is not covered by warranty or the warranty number is not valid, the item must be brought to a maintenance station. The station informs the customer of the estimated cost. Maintenance starts when the customer accepts the estimate. If the customer does not accept, the item is returned.</a:t>
            </a:r>
          </a:p>
          <a:p>
            <a:pPr lvl="0" marR="0" rtl="0" algn="l">
              <a:lnSpc>
                <a:spcPct val="100000"/>
              </a:lnSpc>
              <a:spcBef>
                <a:spcPts val="600"/>
              </a:spcBef>
              <a:spcAft>
                <a:spcPts val="0"/>
              </a:spcAft>
              <a:buNone/>
            </a:pPr>
            <a:r>
              <a:rPr lang="en" sz="1800"/>
              <a:t>If the maintenance station cannot solve the problem, the product is sent to the regional headquarters (if in the US) or the main headquarters (otherwise). If the regional headquarters cannot solve the problem, the product is sent to main headquarters. </a:t>
            </a:r>
          </a:p>
          <a:p>
            <a:pPr lvl="0" marR="0" rtl="0" algn="l">
              <a:lnSpc>
                <a:spcPct val="100000"/>
              </a:lnSpc>
              <a:spcBef>
                <a:spcPts val="600"/>
              </a:spcBef>
              <a:spcAft>
                <a:spcPts val="0"/>
              </a:spcAft>
              <a:buNone/>
            </a:pPr>
            <a:r>
              <a:rPr lang="en" sz="1800"/>
              <a:t>Maintenance is suspended if some components are not available.</a:t>
            </a:r>
          </a:p>
          <a:p>
            <a:pPr lvl="0" marR="0" rtl="0" algn="l">
              <a:lnSpc>
                <a:spcPct val="100000"/>
              </a:lnSpc>
              <a:spcBef>
                <a:spcPts val="600"/>
              </a:spcBef>
              <a:spcAft>
                <a:spcPts val="0"/>
              </a:spcAft>
              <a:buNone/>
            </a:pPr>
            <a:r>
              <a:rPr lang="en" sz="1800"/>
              <a:t>Once repaired, the product is returned to the customer.</a:t>
            </a:r>
          </a:p>
        </p:txBody>
      </p:sp>
      <p:sp>
        <p:nvSpPr>
          <p:cNvPr id="151" name="Shape 15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10</a:t>
            </a:r>
          </a:p>
        </p:txBody>
      </p:sp>
      <p:sp>
        <p:nvSpPr>
          <p:cNvPr id="152" name="Shape 152"/>
          <p:cNvSpPr/>
          <p:nvPr/>
        </p:nvSpPr>
        <p:spPr>
          <a:xfrm>
            <a:off x="3086100" y="2369125"/>
            <a:ext cx="1537800" cy="271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No Maintenance</a:t>
            </a:r>
          </a:p>
        </p:txBody>
      </p:sp>
      <p:sp>
        <p:nvSpPr>
          <p:cNvPr id="153" name="Shape 153"/>
          <p:cNvSpPr/>
          <p:nvPr/>
        </p:nvSpPr>
        <p:spPr>
          <a:xfrm>
            <a:off x="924800" y="3158825"/>
            <a:ext cx="1828800" cy="271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Waiting for Pick Up</a:t>
            </a:r>
          </a:p>
        </p:txBody>
      </p:sp>
      <p:sp>
        <p:nvSpPr>
          <p:cNvPr id="154" name="Shape 154"/>
          <p:cNvSpPr/>
          <p:nvPr/>
        </p:nvSpPr>
        <p:spPr>
          <a:xfrm>
            <a:off x="3661075" y="3079175"/>
            <a:ext cx="2199299" cy="271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Request - No Warranty</a:t>
            </a:r>
          </a:p>
        </p:txBody>
      </p:sp>
      <p:sp>
        <p:nvSpPr>
          <p:cNvPr id="155" name="Shape 155"/>
          <p:cNvSpPr/>
          <p:nvPr/>
        </p:nvSpPr>
        <p:spPr>
          <a:xfrm>
            <a:off x="6889175" y="3948300"/>
            <a:ext cx="2140500" cy="271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Wait for Acceptance</a:t>
            </a:r>
          </a:p>
        </p:txBody>
      </p:sp>
      <p:sp>
        <p:nvSpPr>
          <p:cNvPr id="156" name="Shape 156"/>
          <p:cNvSpPr/>
          <p:nvPr/>
        </p:nvSpPr>
        <p:spPr>
          <a:xfrm>
            <a:off x="6889175" y="4219800"/>
            <a:ext cx="2140500" cy="271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Wait for Returning</a:t>
            </a:r>
          </a:p>
        </p:txBody>
      </p:sp>
      <p:sp>
        <p:nvSpPr>
          <p:cNvPr id="157" name="Shape 157"/>
          <p:cNvSpPr/>
          <p:nvPr/>
        </p:nvSpPr>
        <p:spPr>
          <a:xfrm>
            <a:off x="166250" y="4219800"/>
            <a:ext cx="2199299" cy="271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Repair at Station</a:t>
            </a:r>
          </a:p>
        </p:txBody>
      </p:sp>
      <p:sp>
        <p:nvSpPr>
          <p:cNvPr id="158" name="Shape 158"/>
          <p:cNvSpPr/>
          <p:nvPr/>
        </p:nvSpPr>
        <p:spPr>
          <a:xfrm>
            <a:off x="2615050" y="5348950"/>
            <a:ext cx="2199299" cy="271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Repair at Regional HQ</a:t>
            </a:r>
          </a:p>
        </p:txBody>
      </p:sp>
      <p:sp>
        <p:nvSpPr>
          <p:cNvPr id="159" name="Shape 159"/>
          <p:cNvSpPr/>
          <p:nvPr/>
        </p:nvSpPr>
        <p:spPr>
          <a:xfrm>
            <a:off x="5074225" y="5348950"/>
            <a:ext cx="2199299" cy="271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Repair at Main HQ</a:t>
            </a:r>
          </a:p>
        </p:txBody>
      </p:sp>
      <p:sp>
        <p:nvSpPr>
          <p:cNvPr id="160" name="Shape 160"/>
          <p:cNvSpPr/>
          <p:nvPr/>
        </p:nvSpPr>
        <p:spPr>
          <a:xfrm>
            <a:off x="6487500" y="5882350"/>
            <a:ext cx="2199299" cy="271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Wait for Component</a:t>
            </a:r>
          </a:p>
        </p:txBody>
      </p:sp>
      <p:sp>
        <p:nvSpPr>
          <p:cNvPr id="161" name="Shape 161"/>
          <p:cNvSpPr/>
          <p:nvPr/>
        </p:nvSpPr>
        <p:spPr>
          <a:xfrm>
            <a:off x="5358250" y="6296400"/>
            <a:ext cx="2199299" cy="271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Repaired</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
                                        <p:tgtEl>
                                          <p:spTgt spid="1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
                                        <p:tgtEl>
                                          <p:spTgt spid="1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
                                        <p:tgtEl>
                                          <p:spTgt spid="154"/>
                                        </p:tgtEl>
                                      </p:cBhvr>
                                    </p:animEffect>
                                  </p:childTnLst>
                                </p:cTn>
                              </p:par>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
                                        <p:tgtEl>
                                          <p:spTgt spid="155"/>
                                        </p:tgtEl>
                                      </p:cBhvr>
                                    </p:animEffect>
                                  </p:childTnLst>
                                </p:cTn>
                              </p:par>
                              <p:par>
                                <p:cTn fill="hold" nodeType="with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
                                        <p:tgtEl>
                                          <p:spTgt spid="1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
                                        <p:tgtEl>
                                          <p:spTgt spid="1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
                                        <p:tgtEl>
                                          <p:spTgt spid="159"/>
                                        </p:tgtEl>
                                      </p:cBhvr>
                                    </p:animEffect>
                                  </p:childTnLst>
                                </p:cTn>
                              </p:par>
                              <p:par>
                                <p:cTn fill="hold" nodeType="with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
                                        <p:tgtEl>
                                          <p:spTgt spid="1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
                                        <p:tgtEl>
                                          <p:spTgt spid="1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
                                        <p:tgtEl>
                                          <p:spTgt spid="1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Example: Maintenance</a:t>
            </a:r>
          </a:p>
        </p:txBody>
      </p:sp>
      <p:sp>
        <p:nvSpPr>
          <p:cNvPr id="167" name="Shape 16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11</a:t>
            </a:r>
          </a:p>
        </p:txBody>
      </p:sp>
      <p:pic>
        <p:nvPicPr>
          <p:cNvPr id="168" name="Shape 168"/>
          <p:cNvPicPr preferRelativeResize="0"/>
          <p:nvPr/>
        </p:nvPicPr>
        <p:blipFill>
          <a:blip r:embed="rId3">
            <a:alphaModFix/>
          </a:blip>
          <a:stretch>
            <a:fillRect/>
          </a:stretch>
        </p:blipFill>
        <p:spPr>
          <a:xfrm>
            <a:off x="2003325" y="1537850"/>
            <a:ext cx="5443775" cy="5029200"/>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Finite State Space</a:t>
            </a:r>
          </a:p>
        </p:txBody>
      </p:sp>
      <p:sp>
        <p:nvSpPr>
          <p:cNvPr id="174" name="Shape 17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Most systems have an </a:t>
            </a:r>
            <a:r>
              <a:rPr i="1" lang="en"/>
              <a:t>infinite</a:t>
            </a:r>
            <a:r>
              <a:rPr lang="en"/>
              <a:t> number of states.</a:t>
            </a:r>
          </a:p>
          <a:p>
            <a:pPr indent="-228600" lvl="1" marL="914400" marR="0" rtl="0" algn="l">
              <a:lnSpc>
                <a:spcPct val="100000"/>
              </a:lnSpc>
              <a:spcBef>
                <a:spcPts val="600"/>
              </a:spcBef>
              <a:spcAft>
                <a:spcPts val="0"/>
              </a:spcAft>
            </a:pPr>
            <a:r>
              <a:rPr lang="en"/>
              <a:t>For a communication protocol, there are an infinite number of possible messages that can be passed.</a:t>
            </a:r>
          </a:p>
          <a:p>
            <a:pPr indent="-228600" lvl="0" marL="457200" marR="0" rtl="0" algn="l">
              <a:lnSpc>
                <a:spcPct val="100000"/>
              </a:lnSpc>
              <a:spcBef>
                <a:spcPts val="600"/>
              </a:spcBef>
              <a:spcAft>
                <a:spcPts val="0"/>
              </a:spcAft>
            </a:pPr>
            <a:r>
              <a:rPr lang="en"/>
              <a:t>To model such systems, non-finite components must be ignored or abstracted until the model is finite.</a:t>
            </a:r>
          </a:p>
          <a:p>
            <a:pPr indent="-228600" lvl="1" marL="914400" marR="0" rtl="0" algn="l">
              <a:lnSpc>
                <a:spcPct val="100000"/>
              </a:lnSpc>
              <a:spcBef>
                <a:spcPts val="600"/>
              </a:spcBef>
              <a:spcAft>
                <a:spcPts val="0"/>
              </a:spcAft>
            </a:pPr>
            <a:r>
              <a:rPr lang="en"/>
              <a:t>For the communication protocol, the message text </a:t>
            </a:r>
            <a:r>
              <a:rPr i="1" lang="en"/>
              <a:t>doesn’t matter</a:t>
            </a:r>
            <a:r>
              <a:rPr lang="en"/>
              <a:t>. How it is used does matter.</a:t>
            </a:r>
          </a:p>
          <a:p>
            <a:pPr indent="-228600" lvl="1" marL="914400" marR="0" rtl="0" algn="l">
              <a:lnSpc>
                <a:spcPct val="100000"/>
              </a:lnSpc>
              <a:spcBef>
                <a:spcPts val="600"/>
              </a:spcBef>
              <a:spcAft>
                <a:spcPts val="0"/>
              </a:spcAft>
            </a:pPr>
            <a:r>
              <a:rPr lang="en"/>
              <a:t>Requires an </a:t>
            </a:r>
            <a:r>
              <a:rPr i="1" lang="en"/>
              <a:t>abstraction function</a:t>
            </a:r>
            <a:r>
              <a:rPr lang="en"/>
              <a:t> to map back to the real system.</a:t>
            </a:r>
          </a:p>
        </p:txBody>
      </p:sp>
      <p:sp>
        <p:nvSpPr>
          <p:cNvPr id="175" name="Shape 17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12</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State Coverage</a:t>
            </a:r>
          </a:p>
        </p:txBody>
      </p:sp>
      <p:sp>
        <p:nvSpPr>
          <p:cNvPr id="181" name="Shape 18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Each state has been reached by one or more test cases.</a:t>
            </a:r>
          </a:p>
          <a:p>
            <a:pPr indent="-228600" lvl="0" marL="457200" marR="0" rtl="0" algn="l">
              <a:lnSpc>
                <a:spcPct val="100000"/>
              </a:lnSpc>
              <a:spcBef>
                <a:spcPts val="600"/>
              </a:spcBef>
              <a:spcAft>
                <a:spcPts val="0"/>
              </a:spcAft>
            </a:pPr>
            <a:r>
              <a:rPr lang="en"/>
              <a:t>Analog to statement coverage - unless the model has been placed in each state, all faults cannot be revealed.</a:t>
            </a:r>
          </a:p>
          <a:p>
            <a:pPr indent="-228600" lvl="0" marL="457200" marR="0" rtl="0" algn="l">
              <a:lnSpc>
                <a:spcPct val="100000"/>
              </a:lnSpc>
              <a:spcBef>
                <a:spcPts val="600"/>
              </a:spcBef>
              <a:spcAft>
                <a:spcPts val="0"/>
              </a:spcAft>
            </a:pPr>
            <a:r>
              <a:rPr lang="en"/>
              <a:t>Easy to understand and obtain, but low fault-revealing power.</a:t>
            </a:r>
          </a:p>
          <a:p>
            <a:pPr indent="-228600" lvl="1" marL="914400" marR="0" rtl="0" algn="l">
              <a:lnSpc>
                <a:spcPct val="100000"/>
              </a:lnSpc>
              <a:spcBef>
                <a:spcPts val="600"/>
              </a:spcBef>
              <a:spcAft>
                <a:spcPts val="0"/>
              </a:spcAft>
            </a:pPr>
            <a:r>
              <a:rPr lang="en"/>
              <a:t>The software takes action during the </a:t>
            </a:r>
            <a:r>
              <a:rPr i="1" lang="en"/>
              <a:t>transitions</a:t>
            </a:r>
            <a:r>
              <a:rPr lang="en"/>
              <a:t>, and most states can be reached through multiple transitions.</a:t>
            </a:r>
          </a:p>
        </p:txBody>
      </p:sp>
      <p:sp>
        <p:nvSpPr>
          <p:cNvPr id="182" name="Shape 18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13</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x="0" y="0"/>
          <a:ext cx="0" cy="0"/>
          <a:chOff x="0" y="0"/>
          <a:chExt cx="0" cy="0"/>
        </a:xfrm>
      </p:grpSpPr>
      <p:sp>
        <p:nvSpPr>
          <p:cNvPr id="187" name="Shape 18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Transition Coverage</a:t>
            </a:r>
          </a:p>
        </p:txBody>
      </p:sp>
      <p:sp>
        <p:nvSpPr>
          <p:cNvPr id="188" name="Shape 18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A transition specifies a pre/post-condition.</a:t>
            </a:r>
          </a:p>
          <a:p>
            <a:pPr indent="-419100" lvl="1" marL="914400" marR="0" rtl="0" algn="l">
              <a:lnSpc>
                <a:spcPct val="100000"/>
              </a:lnSpc>
              <a:spcBef>
                <a:spcPts val="600"/>
              </a:spcBef>
              <a:spcAft>
                <a:spcPts val="0"/>
              </a:spcAft>
              <a:buClr>
                <a:schemeClr val="dk1"/>
              </a:buClr>
              <a:buSzPct val="125000"/>
              <a:buFont typeface="Arial"/>
            </a:pPr>
            <a:r>
              <a:rPr lang="en"/>
              <a:t>“If the system is in state S and sees event I, then after reacting to it, the system will be in state T.”</a:t>
            </a:r>
          </a:p>
          <a:p>
            <a:pPr indent="-419100" lvl="1" marL="914400" marR="0" rtl="0" algn="l">
              <a:lnSpc>
                <a:spcPct val="100000"/>
              </a:lnSpc>
              <a:spcBef>
                <a:spcPts val="600"/>
              </a:spcBef>
              <a:spcAft>
                <a:spcPts val="0"/>
              </a:spcAft>
              <a:buClr>
                <a:schemeClr val="dk1"/>
              </a:buClr>
              <a:buSzPct val="125000"/>
              <a:buFont typeface="Arial"/>
            </a:pPr>
            <a:r>
              <a:rPr lang="en"/>
              <a:t>A faulty system could violate any of these precondition, postcondition pairs.</a:t>
            </a:r>
          </a:p>
          <a:p>
            <a:pPr indent="-228600" lvl="0" marL="457200" marR="0" rtl="0" algn="l">
              <a:lnSpc>
                <a:spcPct val="100000"/>
              </a:lnSpc>
              <a:spcBef>
                <a:spcPts val="600"/>
              </a:spcBef>
              <a:spcAft>
                <a:spcPts val="0"/>
              </a:spcAft>
            </a:pPr>
            <a:r>
              <a:rPr lang="en"/>
              <a:t>Coverage requires that every transition be covered by one or more test cases.</a:t>
            </a:r>
          </a:p>
          <a:p>
            <a:pPr indent="-228600" lvl="1" marL="914400" marR="0" rtl="0" algn="l">
              <a:lnSpc>
                <a:spcPct val="100000"/>
              </a:lnSpc>
              <a:spcBef>
                <a:spcPts val="600"/>
              </a:spcBef>
              <a:spcAft>
                <a:spcPts val="0"/>
              </a:spcAft>
            </a:pPr>
            <a:r>
              <a:rPr lang="en"/>
              <a:t>Subsumes state coverage.</a:t>
            </a:r>
          </a:p>
        </p:txBody>
      </p:sp>
      <p:sp>
        <p:nvSpPr>
          <p:cNvPr id="189" name="Shape 18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14</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Example: Maintenance</a:t>
            </a:r>
          </a:p>
        </p:txBody>
      </p:sp>
      <p:sp>
        <p:nvSpPr>
          <p:cNvPr id="195" name="Shape 19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15</a:t>
            </a:r>
          </a:p>
        </p:txBody>
      </p:sp>
      <p:pic>
        <p:nvPicPr>
          <p:cNvPr id="196" name="Shape 196"/>
          <p:cNvPicPr preferRelativeResize="0"/>
          <p:nvPr/>
        </p:nvPicPr>
        <p:blipFill>
          <a:blip r:embed="rId3">
            <a:alphaModFix/>
          </a:blip>
          <a:stretch>
            <a:fillRect/>
          </a:stretch>
        </p:blipFill>
        <p:spPr>
          <a:xfrm>
            <a:off x="457200" y="1558625"/>
            <a:ext cx="5212775" cy="4843099"/>
          </a:xfrm>
          <a:prstGeom prst="rect">
            <a:avLst/>
          </a:prstGeom>
          <a:noFill/>
          <a:ln>
            <a:noFill/>
          </a:ln>
        </p:spPr>
      </p:pic>
      <p:sp>
        <p:nvSpPr>
          <p:cNvPr id="197" name="Shape 197"/>
          <p:cNvSpPr txBox="1"/>
          <p:nvPr/>
        </p:nvSpPr>
        <p:spPr>
          <a:xfrm>
            <a:off x="5629500" y="1558625"/>
            <a:ext cx="3057299" cy="2680799"/>
          </a:xfrm>
          <a:prstGeom prst="rect">
            <a:avLst/>
          </a:prstGeom>
          <a:noFill/>
          <a:ln>
            <a:noFill/>
          </a:ln>
        </p:spPr>
        <p:txBody>
          <a:bodyPr anchorCtr="0" anchor="t" bIns="91425" lIns="91425" rIns="91425" tIns="91425">
            <a:noAutofit/>
          </a:bodyPr>
          <a:lstStyle/>
          <a:p>
            <a:pPr indent="-342900" lvl="0" marL="457200" rtl="0">
              <a:spcBef>
                <a:spcPts val="0"/>
              </a:spcBef>
              <a:buSzPct val="100000"/>
              <a:buChar char="●"/>
            </a:pPr>
            <a:r>
              <a:rPr lang="en" sz="1800"/>
              <a:t>Test cases often given as a list of states or transitions to be covered.</a:t>
            </a:r>
          </a:p>
          <a:p>
            <a:pPr indent="-342900" lvl="0" marL="457200" rtl="0">
              <a:spcBef>
                <a:spcPts val="0"/>
              </a:spcBef>
              <a:buSzPct val="100000"/>
              <a:buChar char="●"/>
            </a:pPr>
            <a:r>
              <a:rPr lang="en" sz="1800"/>
              <a:t>No “final” states, could achieve transition coverage with one large test case.</a:t>
            </a:r>
          </a:p>
          <a:p>
            <a:pPr indent="-342900" lvl="1" marL="914400" rtl="0">
              <a:spcBef>
                <a:spcPts val="0"/>
              </a:spcBef>
              <a:buSzPct val="100000"/>
              <a:buChar char="○"/>
            </a:pPr>
            <a:r>
              <a:rPr lang="en" sz="1800"/>
              <a:t>Smarter to break down FSM and target sections in isolation.</a:t>
            </a:r>
          </a:p>
          <a:p>
            <a:pPr lvl="0" rtl="0">
              <a:spcBef>
                <a:spcPts val="0"/>
              </a:spcBef>
              <a:buNone/>
            </a:pPr>
            <a:r>
              <a:t/>
            </a:r>
            <a:endParaRPr sz="1800"/>
          </a:p>
          <a:p>
            <a:pPr indent="0" lvl="0" marL="457200" rtl="0">
              <a:spcBef>
                <a:spcPts val="0"/>
              </a:spcBef>
              <a:buNone/>
            </a:pPr>
            <a:r>
              <a:t/>
            </a:r>
            <a:endParaRPr sz="1800"/>
          </a:p>
        </p:txBody>
      </p:sp>
      <p:sp>
        <p:nvSpPr>
          <p:cNvPr id="198" name="Shape 198"/>
          <p:cNvSpPr txBox="1"/>
          <p:nvPr/>
        </p:nvSpPr>
        <p:spPr>
          <a:xfrm>
            <a:off x="5860500" y="5018825"/>
            <a:ext cx="3221099" cy="405300"/>
          </a:xfrm>
          <a:prstGeom prst="rect">
            <a:avLst/>
          </a:prstGeom>
          <a:noFill/>
          <a:ln>
            <a:noFill/>
          </a:ln>
        </p:spPr>
        <p:txBody>
          <a:bodyPr anchorCtr="0" anchor="t" bIns="91425" lIns="91425" rIns="91425" tIns="91425">
            <a:noAutofit/>
          </a:bodyPr>
          <a:lstStyle/>
          <a:p>
            <a:pPr lvl="0" rtl="0">
              <a:spcBef>
                <a:spcPts val="0"/>
              </a:spcBef>
              <a:buNone/>
            </a:pPr>
            <a:r>
              <a:rPr lang="en">
                <a:solidFill>
                  <a:schemeClr val="dk1"/>
                </a:solidFill>
              </a:rPr>
              <a:t>Example Suite:</a:t>
            </a:r>
          </a:p>
          <a:p>
            <a:pPr lvl="0">
              <a:spcBef>
                <a:spcPts val="0"/>
              </a:spcBef>
              <a:buClr>
                <a:schemeClr val="dk1"/>
              </a:buClr>
              <a:buFont typeface="Arial"/>
              <a:buNone/>
            </a:pPr>
            <a:r>
              <a:rPr lang="en">
                <a:solidFill>
                  <a:schemeClr val="dk1"/>
                </a:solidFill>
              </a:rPr>
              <a:t>T1: </a:t>
            </a:r>
            <a:r>
              <a:rPr lang="en">
                <a:solidFill>
                  <a:srgbClr val="FF0000"/>
                </a:solidFill>
              </a:rPr>
              <a:t>0-2-4-1-0</a:t>
            </a:r>
          </a:p>
        </p:txBody>
      </p:sp>
      <p:sp>
        <p:nvSpPr>
          <p:cNvPr id="199" name="Shape 199"/>
          <p:cNvSpPr txBox="1"/>
          <p:nvPr/>
        </p:nvSpPr>
        <p:spPr>
          <a:xfrm>
            <a:off x="5860500" y="5465700"/>
            <a:ext cx="1672800" cy="363600"/>
          </a:xfrm>
          <a:prstGeom prst="rect">
            <a:avLst/>
          </a:prstGeom>
          <a:noFill/>
          <a:ln>
            <a:noFill/>
          </a:ln>
        </p:spPr>
        <p:txBody>
          <a:bodyPr anchorCtr="0" anchor="t" bIns="91425" lIns="91425" rIns="91425" tIns="91425">
            <a:noAutofit/>
          </a:bodyPr>
          <a:lstStyle/>
          <a:p>
            <a:pPr lvl="0">
              <a:spcBef>
                <a:spcPts val="0"/>
              </a:spcBef>
              <a:buNone/>
            </a:pPr>
            <a:r>
              <a:rPr lang="en"/>
              <a:t>T2: </a:t>
            </a:r>
            <a:r>
              <a:rPr lang="en">
                <a:solidFill>
                  <a:srgbClr val="0000FF"/>
                </a:solidFill>
              </a:rPr>
              <a:t>0-5-2-4-5-6-0</a:t>
            </a:r>
          </a:p>
        </p:txBody>
      </p:sp>
      <p:sp>
        <p:nvSpPr>
          <p:cNvPr id="200" name="Shape 200"/>
          <p:cNvSpPr txBox="1"/>
          <p:nvPr/>
        </p:nvSpPr>
        <p:spPr>
          <a:xfrm>
            <a:off x="5860500" y="5711625"/>
            <a:ext cx="1672800" cy="363600"/>
          </a:xfrm>
          <a:prstGeom prst="rect">
            <a:avLst/>
          </a:prstGeom>
          <a:noFill/>
          <a:ln>
            <a:noFill/>
          </a:ln>
        </p:spPr>
        <p:txBody>
          <a:bodyPr anchorCtr="0" anchor="t" bIns="91425" lIns="91425" rIns="91425" tIns="91425">
            <a:noAutofit/>
          </a:bodyPr>
          <a:lstStyle/>
          <a:p>
            <a:pPr lvl="0" rtl="0">
              <a:spcBef>
                <a:spcPts val="0"/>
              </a:spcBef>
              <a:buNone/>
            </a:pPr>
            <a:r>
              <a:rPr lang="en"/>
              <a:t>T3: </a:t>
            </a:r>
            <a:r>
              <a:rPr lang="en">
                <a:solidFill>
                  <a:srgbClr val="9900FF"/>
                </a:solidFill>
              </a:rPr>
              <a:t>0-3-5-9-6-0</a:t>
            </a:r>
          </a:p>
        </p:txBody>
      </p:sp>
      <p:sp>
        <p:nvSpPr>
          <p:cNvPr id="201" name="Shape 201"/>
          <p:cNvSpPr txBox="1"/>
          <p:nvPr/>
        </p:nvSpPr>
        <p:spPr>
          <a:xfrm>
            <a:off x="5860500" y="5989950"/>
            <a:ext cx="2660099" cy="363600"/>
          </a:xfrm>
          <a:prstGeom prst="rect">
            <a:avLst/>
          </a:prstGeom>
          <a:noFill/>
          <a:ln>
            <a:noFill/>
          </a:ln>
        </p:spPr>
        <p:txBody>
          <a:bodyPr anchorCtr="0" anchor="t" bIns="91425" lIns="91425" rIns="91425" tIns="91425">
            <a:noAutofit/>
          </a:bodyPr>
          <a:lstStyle/>
          <a:p>
            <a:pPr lvl="0" rtl="0">
              <a:spcBef>
                <a:spcPts val="0"/>
              </a:spcBef>
              <a:buNone/>
            </a:pPr>
            <a:r>
              <a:rPr lang="en"/>
              <a:t>T4: </a:t>
            </a:r>
            <a:r>
              <a:rPr lang="en">
                <a:solidFill>
                  <a:srgbClr val="FF00FF"/>
                </a:solidFill>
              </a:rPr>
              <a:t>0-3-5-7-5-8-7-8-9-7-9-6-0</a:t>
            </a:r>
          </a:p>
        </p:txBody>
      </p:sp>
      <p:sp>
        <p:nvSpPr>
          <p:cNvPr id="202" name="Shape 202"/>
          <p:cNvSpPr/>
          <p:nvPr/>
        </p:nvSpPr>
        <p:spPr>
          <a:xfrm>
            <a:off x="937108" y="2098986"/>
            <a:ext cx="2308462" cy="1821177"/>
          </a:xfrm>
          <a:custGeom>
            <a:pathLst>
              <a:path extrusionOk="0" h="75646" w="96427">
                <a:moveTo>
                  <a:pt x="93933" y="0"/>
                </a:moveTo>
                <a:lnTo>
                  <a:pt x="96427" y="7481"/>
                </a:lnTo>
                <a:lnTo>
                  <a:pt x="44888" y="31173"/>
                </a:lnTo>
                <a:lnTo>
                  <a:pt x="42810" y="71074"/>
                </a:lnTo>
                <a:lnTo>
                  <a:pt x="29925" y="75646"/>
                </a:lnTo>
                <a:lnTo>
                  <a:pt x="415" y="46967"/>
                </a:lnTo>
                <a:lnTo>
                  <a:pt x="0" y="34082"/>
                </a:lnTo>
                <a:lnTo>
                  <a:pt x="79802" y="831"/>
                </a:lnTo>
              </a:path>
            </a:pathLst>
          </a:custGeom>
          <a:noFill/>
          <a:ln cap="flat" cmpd="sng" w="38100">
            <a:solidFill>
              <a:srgbClr val="FF0000"/>
            </a:solidFill>
            <a:prstDash val="solid"/>
            <a:round/>
            <a:headEnd len="lg" w="lg" type="none"/>
            <a:tailEnd len="lg" w="lg" type="none"/>
          </a:ln>
        </p:spPr>
      </p:sp>
      <p:sp>
        <p:nvSpPr>
          <p:cNvPr id="203" name="Shape 203"/>
          <p:cNvSpPr/>
          <p:nvPr/>
        </p:nvSpPr>
        <p:spPr>
          <a:xfrm>
            <a:off x="2001754" y="2058949"/>
            <a:ext cx="3074638" cy="1881220"/>
          </a:xfrm>
          <a:custGeom>
            <a:pathLst>
              <a:path extrusionOk="0" h="78140" w="128431">
                <a:moveTo>
                  <a:pt x="52370" y="4572"/>
                </a:moveTo>
                <a:lnTo>
                  <a:pt x="52785" y="70658"/>
                </a:lnTo>
                <a:lnTo>
                  <a:pt x="12884" y="40733"/>
                </a:lnTo>
                <a:lnTo>
                  <a:pt x="0" y="49461"/>
                </a:lnTo>
                <a:lnTo>
                  <a:pt x="415" y="71074"/>
                </a:lnTo>
                <a:lnTo>
                  <a:pt x="14131" y="78140"/>
                </a:lnTo>
                <a:lnTo>
                  <a:pt x="38654" y="77724"/>
                </a:lnTo>
                <a:lnTo>
                  <a:pt x="128431" y="76062"/>
                </a:lnTo>
                <a:lnTo>
                  <a:pt x="128016" y="43226"/>
                </a:lnTo>
                <a:lnTo>
                  <a:pt x="114715" y="15379"/>
                </a:lnTo>
                <a:lnTo>
                  <a:pt x="96012" y="3325"/>
                </a:lnTo>
                <a:lnTo>
                  <a:pt x="67748" y="0"/>
                </a:lnTo>
              </a:path>
            </a:pathLst>
          </a:custGeom>
          <a:noFill/>
          <a:ln cap="flat" cmpd="sng" w="38100">
            <a:solidFill>
              <a:srgbClr val="0000FF"/>
            </a:solidFill>
            <a:prstDash val="solid"/>
            <a:round/>
            <a:headEnd len="lg" w="lg" type="none"/>
            <a:tailEnd len="lg" w="lg" type="none"/>
          </a:ln>
        </p:spPr>
      </p:sp>
      <p:sp>
        <p:nvSpPr>
          <p:cNvPr id="204" name="Shape 204"/>
          <p:cNvSpPr/>
          <p:nvPr/>
        </p:nvSpPr>
        <p:spPr>
          <a:xfrm>
            <a:off x="1494291" y="1998906"/>
            <a:ext cx="3810984" cy="4162687"/>
          </a:xfrm>
          <a:custGeom>
            <a:pathLst>
              <a:path extrusionOk="0" h="172905" w="159189">
                <a:moveTo>
                  <a:pt x="75646" y="10807"/>
                </a:moveTo>
                <a:lnTo>
                  <a:pt x="125938" y="36161"/>
                </a:lnTo>
                <a:lnTo>
                  <a:pt x="127185" y="50292"/>
                </a:lnTo>
                <a:lnTo>
                  <a:pt x="75230" y="72737"/>
                </a:lnTo>
                <a:lnTo>
                  <a:pt x="58189" y="81881"/>
                </a:lnTo>
                <a:lnTo>
                  <a:pt x="17041" y="115132"/>
                </a:lnTo>
                <a:lnTo>
                  <a:pt x="0" y="143811"/>
                </a:lnTo>
                <a:lnTo>
                  <a:pt x="2910" y="157111"/>
                </a:lnTo>
                <a:lnTo>
                  <a:pt x="29926" y="169580"/>
                </a:lnTo>
                <a:lnTo>
                  <a:pt x="90193" y="172905"/>
                </a:lnTo>
                <a:lnTo>
                  <a:pt x="106819" y="165008"/>
                </a:lnTo>
                <a:lnTo>
                  <a:pt x="159189" y="85206"/>
                </a:lnTo>
                <a:lnTo>
                  <a:pt x="151292" y="76478"/>
                </a:lnTo>
                <a:lnTo>
                  <a:pt x="151707" y="44474"/>
                </a:lnTo>
                <a:lnTo>
                  <a:pt x="138407" y="16626"/>
                </a:lnTo>
                <a:lnTo>
                  <a:pt x="118041" y="2494"/>
                </a:lnTo>
                <a:lnTo>
                  <a:pt x="88531" y="0"/>
                </a:lnTo>
              </a:path>
            </a:pathLst>
          </a:custGeom>
          <a:noFill/>
          <a:ln cap="flat" cmpd="sng" w="38100">
            <a:solidFill>
              <a:srgbClr val="9900FF"/>
            </a:solidFill>
            <a:prstDash val="solid"/>
            <a:round/>
            <a:headEnd len="lg" w="lg" type="none"/>
            <a:tailEnd len="lg" w="lg" type="none"/>
          </a:ln>
        </p:spPr>
      </p:sp>
      <p:sp>
        <p:nvSpPr>
          <p:cNvPr id="205" name="Shape 205"/>
          <p:cNvSpPr/>
          <p:nvPr/>
        </p:nvSpPr>
        <p:spPr>
          <a:xfrm>
            <a:off x="2320144" y="1928872"/>
            <a:ext cx="3044808" cy="4202700"/>
          </a:xfrm>
          <a:custGeom>
            <a:pathLst>
              <a:path extrusionOk="0" h="174567" w="127185">
                <a:moveTo>
                  <a:pt x="41148" y="12053"/>
                </a:moveTo>
                <a:lnTo>
                  <a:pt x="93103" y="37407"/>
                </a:lnTo>
                <a:lnTo>
                  <a:pt x="94765" y="53617"/>
                </a:lnTo>
                <a:lnTo>
                  <a:pt x="43226" y="77308"/>
                </a:lnTo>
                <a:lnTo>
                  <a:pt x="39070" y="89777"/>
                </a:lnTo>
                <a:lnTo>
                  <a:pt x="0" y="126353"/>
                </a:lnTo>
                <a:lnTo>
                  <a:pt x="16210" y="131341"/>
                </a:lnTo>
                <a:lnTo>
                  <a:pt x="32420" y="117209"/>
                </a:lnTo>
                <a:lnTo>
                  <a:pt x="38654" y="105156"/>
                </a:lnTo>
                <a:lnTo>
                  <a:pt x="40732" y="90609"/>
                </a:lnTo>
                <a:lnTo>
                  <a:pt x="70243" y="123860"/>
                </a:lnTo>
                <a:lnTo>
                  <a:pt x="56111" y="131341"/>
                </a:lnTo>
                <a:lnTo>
                  <a:pt x="17041" y="131757"/>
                </a:lnTo>
                <a:lnTo>
                  <a:pt x="22860" y="142563"/>
                </a:lnTo>
                <a:lnTo>
                  <a:pt x="40317" y="142979"/>
                </a:lnTo>
                <a:lnTo>
                  <a:pt x="56527" y="131341"/>
                </a:lnTo>
                <a:lnTo>
                  <a:pt x="70658" y="137160"/>
                </a:lnTo>
                <a:lnTo>
                  <a:pt x="71905" y="166255"/>
                </a:lnTo>
                <a:lnTo>
                  <a:pt x="57773" y="174152"/>
                </a:lnTo>
                <a:lnTo>
                  <a:pt x="1247" y="140485"/>
                </a:lnTo>
                <a:lnTo>
                  <a:pt x="7481" y="157526"/>
                </a:lnTo>
                <a:lnTo>
                  <a:pt x="27016" y="168748"/>
                </a:lnTo>
                <a:lnTo>
                  <a:pt x="56111" y="174567"/>
                </a:lnTo>
                <a:lnTo>
                  <a:pt x="73983" y="169164"/>
                </a:lnTo>
                <a:lnTo>
                  <a:pt x="127185" y="88531"/>
                </a:lnTo>
                <a:lnTo>
                  <a:pt x="120535" y="78140"/>
                </a:lnTo>
                <a:lnTo>
                  <a:pt x="119703" y="43642"/>
                </a:lnTo>
                <a:lnTo>
                  <a:pt x="106819" y="19119"/>
                </a:lnTo>
                <a:lnTo>
                  <a:pt x="86868" y="3741"/>
                </a:lnTo>
                <a:lnTo>
                  <a:pt x="52370" y="0"/>
                </a:lnTo>
              </a:path>
            </a:pathLst>
          </a:custGeom>
          <a:noFill/>
          <a:ln cap="flat" cmpd="sng" w="38100">
            <a:solidFill>
              <a:srgbClr val="FF00FF"/>
            </a:solidFill>
            <a:prstDash val="solid"/>
            <a:round/>
            <a:headEnd len="lg" w="lg" type="none"/>
            <a:tailEnd len="lg" w="lg" type="none"/>
          </a:ln>
        </p:spPr>
      </p:sp>
      <p:sp>
        <p:nvSpPr>
          <p:cNvPr id="206" name="Shape 206"/>
          <p:cNvSpPr txBox="1"/>
          <p:nvPr/>
        </p:nvSpPr>
        <p:spPr>
          <a:xfrm>
            <a:off x="5860500" y="6224225"/>
            <a:ext cx="1672800" cy="363600"/>
          </a:xfrm>
          <a:prstGeom prst="rect">
            <a:avLst/>
          </a:prstGeom>
          <a:noFill/>
          <a:ln>
            <a:noFill/>
          </a:ln>
        </p:spPr>
        <p:txBody>
          <a:bodyPr anchorCtr="0" anchor="t" bIns="91425" lIns="91425" rIns="91425" tIns="91425">
            <a:noAutofit/>
          </a:bodyPr>
          <a:lstStyle/>
          <a:p>
            <a:pPr lvl="0" rtl="0">
              <a:spcBef>
                <a:spcPts val="0"/>
              </a:spcBef>
              <a:buNone/>
            </a:pPr>
            <a:r>
              <a:rPr lang="en"/>
              <a:t>T5: </a:t>
            </a:r>
            <a:r>
              <a:rPr lang="en">
                <a:solidFill>
                  <a:srgbClr val="6AA84F"/>
                </a:solidFill>
              </a:rPr>
              <a:t>0-5-8-6-0</a:t>
            </a:r>
          </a:p>
        </p:txBody>
      </p:sp>
      <p:sp>
        <p:nvSpPr>
          <p:cNvPr id="207" name="Shape 207"/>
          <p:cNvSpPr/>
          <p:nvPr/>
        </p:nvSpPr>
        <p:spPr>
          <a:xfrm>
            <a:off x="3315151" y="1878845"/>
            <a:ext cx="1970166" cy="3031957"/>
          </a:xfrm>
          <a:custGeom>
            <a:pathLst>
              <a:path extrusionOk="0" h="125938" w="82296">
                <a:moveTo>
                  <a:pt x="0" y="12469"/>
                </a:moveTo>
                <a:lnTo>
                  <a:pt x="0" y="78971"/>
                </a:lnTo>
                <a:lnTo>
                  <a:pt x="415" y="91440"/>
                </a:lnTo>
                <a:lnTo>
                  <a:pt x="32004" y="125938"/>
                </a:lnTo>
                <a:lnTo>
                  <a:pt x="74814" y="88946"/>
                </a:lnTo>
                <a:lnTo>
                  <a:pt x="82296" y="76893"/>
                </a:lnTo>
                <a:lnTo>
                  <a:pt x="82296" y="44889"/>
                </a:lnTo>
                <a:lnTo>
                  <a:pt x="70242" y="18703"/>
                </a:lnTo>
                <a:lnTo>
                  <a:pt x="52785" y="5819"/>
                </a:lnTo>
                <a:lnTo>
                  <a:pt x="11222" y="0"/>
                </a:lnTo>
              </a:path>
            </a:pathLst>
          </a:custGeom>
          <a:noFill/>
          <a:ln cap="flat" cmpd="sng" w="38100">
            <a:solidFill>
              <a:srgbClr val="6AA84F"/>
            </a:solidFill>
            <a:prstDash val="solid"/>
            <a:round/>
            <a:headEnd len="lg" w="lg" type="none"/>
            <a:tailEnd len="lg" w="lg" type="none"/>
          </a:ln>
        </p:spPr>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
                                        <p:tgtEl>
                                          <p:spTgt spid="198"/>
                                        </p:tgtEl>
                                      </p:cBhvr>
                                    </p:animEffect>
                                  </p:childTnLst>
                                </p:cTn>
                              </p:par>
                              <p:par>
                                <p:cTn fill="hold" nodeType="with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
                                        <p:tgtEl>
                                          <p:spTgt spid="2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
                                        <p:tgtEl>
                                          <p:spTgt spid="199"/>
                                        </p:tgtEl>
                                      </p:cBhvr>
                                    </p:animEffect>
                                  </p:childTnLst>
                                </p:cTn>
                              </p:par>
                              <p:par>
                                <p:cTn fill="hold" nodeType="with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
                                        <p:tgtEl>
                                          <p:spTgt spid="2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
                                        <p:tgtEl>
                                          <p:spTgt spid="200"/>
                                        </p:tgtEl>
                                      </p:cBhvr>
                                    </p:animEffect>
                                  </p:childTnLst>
                                </p:cTn>
                              </p:par>
                              <p:par>
                                <p:cTn fill="hold" nodeType="with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
                                        <p:tgtEl>
                                          <p:spTgt spid="2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
                                        <p:tgtEl>
                                          <p:spTgt spid="201"/>
                                        </p:tgtEl>
                                      </p:cBhvr>
                                    </p:animEffect>
                                  </p:childTnLst>
                                </p:cTn>
                              </p:par>
                              <p:par>
                                <p:cTn fill="hold" nodeType="with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
                                        <p:tgtEl>
                                          <p:spTgt spid="2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
                                        <p:tgtEl>
                                          <p:spTgt spid="206"/>
                                        </p:tgtEl>
                                      </p:cBhvr>
                                    </p:animEffect>
                                  </p:childTnLst>
                                </p:cTn>
                              </p:par>
                              <p:par>
                                <p:cTn fill="hold" nodeType="with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
                                        <p:tgtEl>
                                          <p:spTgt spid="2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1" name="Shape 211"/>
        <p:cNvGrpSpPr/>
        <p:nvPr/>
      </p:nvGrpSpPr>
      <p:grpSpPr>
        <a:xfrm>
          <a:off x="0" y="0"/>
          <a:ext cx="0" cy="0"/>
          <a:chOff x="0" y="0"/>
          <a:chExt cx="0" cy="0"/>
        </a:xfrm>
      </p:grpSpPr>
      <p:sp>
        <p:nvSpPr>
          <p:cNvPr id="212" name="Shape 21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solidFill>
                  <a:srgbClr val="FFFFFF"/>
                </a:solidFill>
              </a:rPr>
              <a:t>History Sensitivity</a:t>
            </a:r>
          </a:p>
        </p:txBody>
      </p:sp>
      <p:sp>
        <p:nvSpPr>
          <p:cNvPr id="213" name="Shape 21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Transition coverage based on assumption that transitions out of a state are independent of transitions into a state.</a:t>
            </a:r>
          </a:p>
          <a:p>
            <a:pPr indent="-228600" lvl="0" marL="457200" marR="0" rtl="0" algn="l">
              <a:lnSpc>
                <a:spcPct val="100000"/>
              </a:lnSpc>
              <a:spcBef>
                <a:spcPts val="600"/>
              </a:spcBef>
              <a:spcAft>
                <a:spcPts val="0"/>
              </a:spcAft>
            </a:pPr>
            <a:r>
              <a:rPr lang="en"/>
              <a:t>Many machines exhibit “history sensitivity”. </a:t>
            </a:r>
          </a:p>
          <a:p>
            <a:pPr indent="-228600" lvl="1" marL="914400" marR="0" rtl="0" algn="l">
              <a:lnSpc>
                <a:spcPct val="100000"/>
              </a:lnSpc>
              <a:spcBef>
                <a:spcPts val="600"/>
              </a:spcBef>
              <a:spcAft>
                <a:spcPts val="0"/>
              </a:spcAft>
            </a:pPr>
            <a:r>
              <a:rPr lang="en"/>
              <a:t>Transitions available depend on the </a:t>
            </a:r>
            <a:r>
              <a:rPr i="1" lang="en"/>
              <a:t>history</a:t>
            </a:r>
            <a:r>
              <a:rPr lang="en"/>
              <a:t> of previous actions.</a:t>
            </a:r>
          </a:p>
          <a:p>
            <a:pPr indent="-228600" lvl="1" marL="914400" marR="0" rtl="0" algn="l">
              <a:lnSpc>
                <a:spcPct val="100000"/>
              </a:lnSpc>
              <a:spcBef>
                <a:spcPts val="600"/>
              </a:spcBef>
              <a:spcAft>
                <a:spcPts val="0"/>
              </a:spcAft>
            </a:pPr>
            <a:r>
              <a:rPr lang="en"/>
              <a:t>AKA - the path to the current state. </a:t>
            </a:r>
          </a:p>
          <a:p>
            <a:pPr indent="-228600" lvl="1" marL="914400" marR="0" rtl="0" algn="l">
              <a:lnSpc>
                <a:spcPct val="100000"/>
              </a:lnSpc>
              <a:spcBef>
                <a:spcPts val="600"/>
              </a:spcBef>
              <a:spcAft>
                <a:spcPts val="0"/>
              </a:spcAft>
            </a:pPr>
            <a:r>
              <a:rPr lang="en"/>
              <a:t>Can be a sign of a bad model design.</a:t>
            </a:r>
          </a:p>
          <a:p>
            <a:pPr indent="-228600" lvl="2" marL="1371600" marR="0" rtl="0" algn="l">
              <a:lnSpc>
                <a:spcPct val="100000"/>
              </a:lnSpc>
              <a:spcBef>
                <a:spcPts val="600"/>
              </a:spcBef>
              <a:spcAft>
                <a:spcPts val="0"/>
              </a:spcAft>
            </a:pPr>
            <a:r>
              <a:rPr lang="en"/>
              <a:t>“wait for component” in example.</a:t>
            </a:r>
          </a:p>
          <a:p>
            <a:pPr indent="-228600" lvl="1" marL="914400" marR="0" rtl="0" algn="l">
              <a:lnSpc>
                <a:spcPct val="100000"/>
              </a:lnSpc>
              <a:spcBef>
                <a:spcPts val="600"/>
              </a:spcBef>
              <a:spcAft>
                <a:spcPts val="0"/>
              </a:spcAft>
            </a:pPr>
            <a:r>
              <a:rPr lang="en"/>
              <a:t>Path-based metrics can cope with sensitivity.</a:t>
            </a:r>
          </a:p>
        </p:txBody>
      </p:sp>
      <p:sp>
        <p:nvSpPr>
          <p:cNvPr id="214" name="Shape 21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16</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solidFill>
                  <a:srgbClr val="FFFFFF"/>
                </a:solidFill>
              </a:rPr>
              <a:t>Path Coverage Metrics</a:t>
            </a:r>
          </a:p>
        </p:txBody>
      </p:sp>
      <p:sp>
        <p:nvSpPr>
          <p:cNvPr id="220" name="Shape 22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Single State Path Coverage</a:t>
            </a:r>
          </a:p>
          <a:p>
            <a:pPr indent="-228600" lvl="1" marL="914400" marR="0" rtl="0" algn="l">
              <a:lnSpc>
                <a:spcPct val="100000"/>
              </a:lnSpc>
              <a:spcBef>
                <a:spcPts val="600"/>
              </a:spcBef>
              <a:spcAft>
                <a:spcPts val="0"/>
              </a:spcAft>
            </a:pPr>
            <a:r>
              <a:rPr lang="en"/>
              <a:t>Requires that each subpath that traverses states at most once to be included in a path that is exercised.</a:t>
            </a:r>
          </a:p>
          <a:p>
            <a:pPr indent="-228600" lvl="0" marL="457200" marR="0" rtl="0" algn="l">
              <a:lnSpc>
                <a:spcPct val="100000"/>
              </a:lnSpc>
              <a:spcBef>
                <a:spcPts val="600"/>
              </a:spcBef>
              <a:spcAft>
                <a:spcPts val="0"/>
              </a:spcAft>
            </a:pPr>
            <a:r>
              <a:rPr lang="en"/>
              <a:t>Single Transition Path Coverage</a:t>
            </a:r>
          </a:p>
          <a:p>
            <a:pPr indent="-228600" lvl="1" marL="914400" marR="0" rtl="0" algn="l">
              <a:lnSpc>
                <a:spcPct val="100000"/>
              </a:lnSpc>
              <a:spcBef>
                <a:spcPts val="600"/>
              </a:spcBef>
              <a:spcAft>
                <a:spcPts val="0"/>
              </a:spcAft>
            </a:pPr>
            <a:r>
              <a:rPr lang="en"/>
              <a:t>Requires that each subpath that traverses a transition at most once to be included in a path that is exercised.</a:t>
            </a:r>
          </a:p>
          <a:p>
            <a:pPr indent="-228600" lvl="0" marL="457200" marR="0" rtl="0" algn="l">
              <a:lnSpc>
                <a:spcPct val="100000"/>
              </a:lnSpc>
              <a:spcBef>
                <a:spcPts val="600"/>
              </a:spcBef>
              <a:spcAft>
                <a:spcPts val="0"/>
              </a:spcAft>
            </a:pPr>
            <a:r>
              <a:rPr lang="en"/>
              <a:t>Boundary Interior Loop Coverage</a:t>
            </a:r>
          </a:p>
          <a:p>
            <a:pPr indent="-228600" lvl="1" marL="914400" marR="0" rtl="0" algn="l">
              <a:lnSpc>
                <a:spcPct val="100000"/>
              </a:lnSpc>
              <a:spcBef>
                <a:spcPts val="600"/>
              </a:spcBef>
              <a:spcAft>
                <a:spcPts val="0"/>
              </a:spcAft>
            </a:pPr>
            <a:r>
              <a:rPr lang="en"/>
              <a:t>Each distinct loop must be exercised minimum, an intermediate, and a large number of times.</a:t>
            </a:r>
          </a:p>
        </p:txBody>
      </p:sp>
      <p:sp>
        <p:nvSpPr>
          <p:cNvPr id="221" name="Shape 22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17</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5" name="Shape 225"/>
        <p:cNvGrpSpPr/>
        <p:nvPr/>
      </p:nvGrpSpPr>
      <p:grpSpPr>
        <a:xfrm>
          <a:off x="0" y="0"/>
          <a:ext cx="0" cy="0"/>
          <a:chOff x="0" y="0"/>
          <a:chExt cx="0" cy="0"/>
        </a:xfrm>
      </p:grpSpPr>
      <p:sp>
        <p:nvSpPr>
          <p:cNvPr id="226" name="Shape 226"/>
          <p:cNvSpPr txBox="1"/>
          <p:nvPr>
            <p:ph idx="4294967295" type="title"/>
          </p:nvPr>
        </p:nvSpPr>
        <p:spPr>
          <a:xfrm>
            <a:off x="553850" y="1600000"/>
            <a:ext cx="7948499" cy="3027899"/>
          </a:xfrm>
          <a:prstGeom prst="rect">
            <a:avLst/>
          </a:prstGeom>
        </p:spPr>
        <p:txBody>
          <a:bodyPr anchorCtr="0" anchor="b" bIns="91425" lIns="91425" rIns="91425" tIns="91425">
            <a:noAutofit/>
          </a:bodyPr>
          <a:lstStyle/>
          <a:p>
            <a:pPr lvl="0" rtl="0">
              <a:spcBef>
                <a:spcPts val="0"/>
              </a:spcBef>
              <a:buNone/>
            </a:pPr>
            <a:r>
              <a:rPr lang="en" sz="4800"/>
              <a:t>Decision Structures</a:t>
            </a:r>
          </a:p>
          <a:p>
            <a:pPr lvl="0" rtl="0">
              <a:spcBef>
                <a:spcPts val="0"/>
              </a:spcBef>
              <a:buNone/>
            </a:pPr>
            <a:r>
              <a:t/>
            </a:r>
            <a:endParaRPr sz="4800"/>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0" name="Shape 230"/>
        <p:cNvGrpSpPr/>
        <p:nvPr/>
      </p:nvGrpSpPr>
      <p:grpSpPr>
        <a:xfrm>
          <a:off x="0" y="0"/>
          <a:ext cx="0" cy="0"/>
          <a:chOff x="0" y="0"/>
          <a:chExt cx="0" cy="0"/>
        </a:xfrm>
      </p:grpSpPr>
      <p:sp>
        <p:nvSpPr>
          <p:cNvPr id="231" name="Shape 23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solidFill>
                  <a:srgbClr val="FFFFFF"/>
                </a:solidFill>
              </a:rPr>
              <a:t>Logic Terminology</a:t>
            </a:r>
          </a:p>
        </p:txBody>
      </p:sp>
      <p:sp>
        <p:nvSpPr>
          <p:cNvPr id="232" name="Shape 23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A </a:t>
            </a:r>
            <a:r>
              <a:rPr i="1" lang="en"/>
              <a:t>predicate</a:t>
            </a:r>
            <a:r>
              <a:rPr lang="en"/>
              <a:t> is a function with a boolean outcome (true/false).</a:t>
            </a:r>
          </a:p>
          <a:p>
            <a:pPr indent="-228600" lvl="1" marL="914400" marR="0" rtl="0" algn="l">
              <a:lnSpc>
                <a:spcPct val="100000"/>
              </a:lnSpc>
              <a:spcBef>
                <a:spcPts val="600"/>
              </a:spcBef>
              <a:spcAft>
                <a:spcPts val="0"/>
              </a:spcAft>
            </a:pPr>
            <a:r>
              <a:rPr lang="en"/>
              <a:t>When the inputs of the function are clear, they are left implicit.</a:t>
            </a:r>
          </a:p>
          <a:p>
            <a:pPr indent="-228600" lvl="2" marL="1371600" marR="0" rtl="0" algn="l">
              <a:lnSpc>
                <a:spcPct val="100000"/>
              </a:lnSpc>
              <a:spcBef>
                <a:spcPts val="600"/>
              </a:spcBef>
              <a:spcAft>
                <a:spcPts val="0"/>
              </a:spcAft>
            </a:pPr>
            <a:r>
              <a:rPr lang="en"/>
              <a:t>We don’t care how accounts are represented. There is just a predicate “educational-customer”.</a:t>
            </a:r>
          </a:p>
          <a:p>
            <a:pPr indent="-228600" lvl="0" marL="457200" marR="0" rtl="0" algn="l">
              <a:lnSpc>
                <a:spcPct val="100000"/>
              </a:lnSpc>
              <a:spcBef>
                <a:spcPts val="600"/>
              </a:spcBef>
              <a:spcAft>
                <a:spcPts val="0"/>
              </a:spcAft>
            </a:pPr>
            <a:r>
              <a:rPr lang="en"/>
              <a:t>A </a:t>
            </a:r>
            <a:r>
              <a:rPr i="1" lang="en"/>
              <a:t>basic condition</a:t>
            </a:r>
            <a:r>
              <a:rPr lang="en"/>
              <a:t> is a predicate that cannot be decomposed further.</a:t>
            </a:r>
          </a:p>
          <a:p>
            <a:pPr indent="-228600" lvl="0" marL="457200" marR="0" rtl="0" algn="l">
              <a:lnSpc>
                <a:spcPct val="100000"/>
              </a:lnSpc>
              <a:spcBef>
                <a:spcPts val="600"/>
              </a:spcBef>
              <a:spcAft>
                <a:spcPts val="0"/>
              </a:spcAft>
            </a:pPr>
            <a:r>
              <a:rPr lang="en"/>
              <a:t>A </a:t>
            </a:r>
            <a:r>
              <a:rPr i="1" lang="en"/>
              <a:t>complex condition</a:t>
            </a:r>
            <a:r>
              <a:rPr lang="en"/>
              <a:t>, or </a:t>
            </a:r>
            <a:r>
              <a:rPr i="1" lang="en"/>
              <a:t>decision</a:t>
            </a:r>
            <a:r>
              <a:rPr lang="en"/>
              <a:t>, is 2+ basic conditions, connected with operators. </a:t>
            </a:r>
          </a:p>
        </p:txBody>
      </p:sp>
      <p:sp>
        <p:nvSpPr>
          <p:cNvPr id="233" name="Shape 23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19</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Creating Requirements-Based Tests</a:t>
            </a:r>
          </a:p>
        </p:txBody>
      </p:sp>
      <p:sp>
        <p:nvSpPr>
          <p:cNvPr id="57" name="Shape 57"/>
          <p:cNvSpPr/>
          <p:nvPr/>
        </p:nvSpPr>
        <p:spPr>
          <a:xfrm>
            <a:off x="457200" y="1829274"/>
            <a:ext cx="1960799" cy="6596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Write Testable Specifications</a:t>
            </a:r>
          </a:p>
        </p:txBody>
      </p:sp>
      <p:sp>
        <p:nvSpPr>
          <p:cNvPr id="58" name="Shape 58"/>
          <p:cNvSpPr/>
          <p:nvPr/>
        </p:nvSpPr>
        <p:spPr>
          <a:xfrm>
            <a:off x="1605789" y="2722882"/>
            <a:ext cx="1960799" cy="6596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Identify Independently Testable Features</a:t>
            </a:r>
          </a:p>
        </p:txBody>
      </p:sp>
      <p:sp>
        <p:nvSpPr>
          <p:cNvPr id="59" name="Shape 59"/>
          <p:cNvSpPr/>
          <p:nvPr/>
        </p:nvSpPr>
        <p:spPr>
          <a:xfrm>
            <a:off x="2845881" y="3621552"/>
            <a:ext cx="1960799" cy="6596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500"/>
              <a:t>Identify Representative Input Values</a:t>
            </a:r>
          </a:p>
        </p:txBody>
      </p:sp>
      <p:sp>
        <p:nvSpPr>
          <p:cNvPr id="60" name="Shape 60"/>
          <p:cNvSpPr/>
          <p:nvPr/>
        </p:nvSpPr>
        <p:spPr>
          <a:xfrm>
            <a:off x="3974128" y="4527845"/>
            <a:ext cx="1960799" cy="6596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Generate Test Case Specifications</a:t>
            </a:r>
          </a:p>
        </p:txBody>
      </p:sp>
      <p:sp>
        <p:nvSpPr>
          <p:cNvPr id="61" name="Shape 61"/>
          <p:cNvSpPr/>
          <p:nvPr/>
        </p:nvSpPr>
        <p:spPr>
          <a:xfrm>
            <a:off x="5143036" y="5454423"/>
            <a:ext cx="1960799" cy="6596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Generate Test Cases</a:t>
            </a:r>
          </a:p>
        </p:txBody>
      </p:sp>
      <p:cxnSp>
        <p:nvCxnSpPr>
          <p:cNvPr id="62" name="Shape 62"/>
          <p:cNvCxnSpPr>
            <a:endCxn id="58" idx="1"/>
          </p:cNvCxnSpPr>
          <p:nvPr/>
        </p:nvCxnSpPr>
        <p:spPr>
          <a:xfrm>
            <a:off x="914289" y="2499232"/>
            <a:ext cx="691500" cy="553500"/>
          </a:xfrm>
          <a:prstGeom prst="straightConnector1">
            <a:avLst/>
          </a:prstGeom>
          <a:noFill/>
          <a:ln cap="flat" cmpd="sng" w="19050">
            <a:solidFill>
              <a:schemeClr val="dk2"/>
            </a:solidFill>
            <a:prstDash val="solid"/>
            <a:round/>
            <a:headEnd len="lg" w="lg" type="none"/>
            <a:tailEnd len="lg" w="lg" type="triangle"/>
          </a:ln>
        </p:spPr>
      </p:cxnSp>
      <p:cxnSp>
        <p:nvCxnSpPr>
          <p:cNvPr id="63" name="Shape 63"/>
          <p:cNvCxnSpPr/>
          <p:nvPr/>
        </p:nvCxnSpPr>
        <p:spPr>
          <a:xfrm>
            <a:off x="2154311" y="3382565"/>
            <a:ext cx="691499" cy="553499"/>
          </a:xfrm>
          <a:prstGeom prst="straightConnector1">
            <a:avLst/>
          </a:prstGeom>
          <a:noFill/>
          <a:ln cap="flat" cmpd="sng" w="19050">
            <a:solidFill>
              <a:schemeClr val="dk2"/>
            </a:solidFill>
            <a:prstDash val="solid"/>
            <a:round/>
            <a:headEnd len="lg" w="lg" type="none"/>
            <a:tailEnd len="lg" w="lg" type="triangle"/>
          </a:ln>
        </p:spPr>
      </p:cxnSp>
      <p:cxnSp>
        <p:nvCxnSpPr>
          <p:cNvPr id="64" name="Shape 64"/>
          <p:cNvCxnSpPr/>
          <p:nvPr/>
        </p:nvCxnSpPr>
        <p:spPr>
          <a:xfrm>
            <a:off x="3282559" y="4281247"/>
            <a:ext cx="691499" cy="553499"/>
          </a:xfrm>
          <a:prstGeom prst="straightConnector1">
            <a:avLst/>
          </a:prstGeom>
          <a:noFill/>
          <a:ln cap="flat" cmpd="sng" w="19050">
            <a:solidFill>
              <a:schemeClr val="dk2"/>
            </a:solidFill>
            <a:prstDash val="solid"/>
            <a:round/>
            <a:headEnd len="lg" w="lg" type="none"/>
            <a:tailEnd len="lg" w="lg" type="triangle"/>
          </a:ln>
        </p:spPr>
      </p:cxnSp>
      <p:cxnSp>
        <p:nvCxnSpPr>
          <p:cNvPr id="65" name="Shape 65"/>
          <p:cNvCxnSpPr/>
          <p:nvPr/>
        </p:nvCxnSpPr>
        <p:spPr>
          <a:xfrm>
            <a:off x="4451467" y="5187529"/>
            <a:ext cx="691499" cy="553499"/>
          </a:xfrm>
          <a:prstGeom prst="straightConnector1">
            <a:avLst/>
          </a:prstGeom>
          <a:noFill/>
          <a:ln cap="flat" cmpd="sng" w="19050">
            <a:solidFill>
              <a:schemeClr val="dk2"/>
            </a:solidFill>
            <a:prstDash val="solid"/>
            <a:round/>
            <a:headEnd len="lg" w="lg" type="none"/>
            <a:tailEnd len="lg" w="lg" type="triangle"/>
          </a:ln>
        </p:spPr>
      </p:cxnSp>
      <p:sp>
        <p:nvSpPr>
          <p:cNvPr id="66" name="Shape 66"/>
          <p:cNvSpPr/>
          <p:nvPr/>
        </p:nvSpPr>
        <p:spPr>
          <a:xfrm>
            <a:off x="3282559" y="1824200"/>
            <a:ext cx="3952800" cy="659699"/>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Produce clear, detailed, and testable requirements.</a:t>
            </a:r>
          </a:p>
        </p:txBody>
      </p:sp>
      <p:sp>
        <p:nvSpPr>
          <p:cNvPr id="67" name="Shape 67"/>
          <p:cNvSpPr/>
          <p:nvPr/>
        </p:nvSpPr>
        <p:spPr>
          <a:xfrm>
            <a:off x="4034873" y="2722882"/>
            <a:ext cx="3952800" cy="659699"/>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Figure out what functions can be tested in (relative) isolation.</a:t>
            </a:r>
          </a:p>
        </p:txBody>
      </p:sp>
      <p:sp>
        <p:nvSpPr>
          <p:cNvPr id="68" name="Shape 68"/>
          <p:cNvSpPr/>
          <p:nvPr/>
        </p:nvSpPr>
        <p:spPr>
          <a:xfrm>
            <a:off x="5143036" y="3549041"/>
            <a:ext cx="3584400" cy="812399"/>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What are the outcomes of the feature, and which input classes will trigger them?</a:t>
            </a:r>
          </a:p>
        </p:txBody>
      </p:sp>
      <p:sp>
        <p:nvSpPr>
          <p:cNvPr id="69" name="Shape 69"/>
          <p:cNvSpPr/>
          <p:nvPr/>
        </p:nvSpPr>
        <p:spPr>
          <a:xfrm>
            <a:off x="6027418" y="4501738"/>
            <a:ext cx="2656199" cy="812399"/>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Identify abstract classes of test cases. </a:t>
            </a:r>
          </a:p>
        </p:txBody>
      </p:sp>
      <p:sp>
        <p:nvSpPr>
          <p:cNvPr id="70" name="Shape 70"/>
          <p:cNvSpPr/>
          <p:nvPr/>
        </p:nvSpPr>
        <p:spPr>
          <a:xfrm>
            <a:off x="1963746" y="5434115"/>
            <a:ext cx="2656199" cy="812399"/>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Instantiate concrete input/output pairs.</a:t>
            </a:r>
          </a:p>
        </p:txBody>
      </p:sp>
      <p:sp>
        <p:nvSpPr>
          <p:cNvPr id="71" name="Shape 7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7" name="Shape 237"/>
        <p:cNvGrpSpPr/>
        <p:nvPr/>
      </p:nvGrpSpPr>
      <p:grpSpPr>
        <a:xfrm>
          <a:off x="0" y="0"/>
          <a:ext cx="0" cy="0"/>
          <a:chOff x="0" y="0"/>
          <a:chExt cx="0" cy="0"/>
        </a:xfrm>
      </p:grpSpPr>
      <p:sp>
        <p:nvSpPr>
          <p:cNvPr id="238" name="Shape 23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solidFill>
                  <a:srgbClr val="FFFFFF"/>
                </a:solidFill>
              </a:rPr>
              <a:t>Decision Structures</a:t>
            </a:r>
          </a:p>
        </p:txBody>
      </p:sp>
      <p:sp>
        <p:nvSpPr>
          <p:cNvPr id="239" name="Shape 23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Specifications are often expressed as </a:t>
            </a:r>
            <a:r>
              <a:rPr i="1" lang="en"/>
              <a:t>decision structures</a:t>
            </a:r>
            <a:r>
              <a:rPr lang="en"/>
              <a:t>.</a:t>
            </a:r>
          </a:p>
          <a:p>
            <a:pPr indent="-228600" lvl="1" marL="914400" marR="0" rtl="0" algn="l">
              <a:lnSpc>
                <a:spcPct val="100000"/>
              </a:lnSpc>
              <a:spcBef>
                <a:spcPts val="600"/>
              </a:spcBef>
              <a:spcAft>
                <a:spcPts val="0"/>
              </a:spcAft>
            </a:pPr>
            <a:r>
              <a:rPr lang="en"/>
              <a:t>Conditions on input values, and the corresponding actions or results.</a:t>
            </a:r>
          </a:p>
          <a:p>
            <a:pPr indent="-228600" lvl="1" marL="914400" marR="0" rtl="0" algn="l">
              <a:lnSpc>
                <a:spcPct val="100000"/>
              </a:lnSpc>
              <a:spcBef>
                <a:spcPts val="600"/>
              </a:spcBef>
              <a:spcAft>
                <a:spcPts val="0"/>
              </a:spcAft>
            </a:pPr>
            <a:r>
              <a:rPr lang="en"/>
              <a:t>Example:</a:t>
            </a:r>
          </a:p>
          <a:p>
            <a:pPr indent="-355600" lvl="2" marL="1371600" marR="0" rtl="0" algn="l">
              <a:lnSpc>
                <a:spcPct val="100000"/>
              </a:lnSpc>
              <a:spcBef>
                <a:spcPts val="600"/>
              </a:spcBef>
              <a:spcAft>
                <a:spcPts val="0"/>
              </a:spcAft>
              <a:buSzPct val="100000"/>
            </a:pPr>
            <a:r>
              <a:rPr lang="en" sz="2000"/>
              <a:t>NoDiscount = 	(indAcct ^ !(current &gt; indThreshold) ^ </a:t>
            </a:r>
            <a:br>
              <a:rPr lang="en" sz="2000"/>
            </a:br>
            <a:r>
              <a:rPr lang="en" sz="2000"/>
              <a:t>				!(offerPrice &lt; indNormalPrice)) </a:t>
            </a:r>
            <a:br>
              <a:rPr lang="en" sz="2000"/>
            </a:br>
            <a:r>
              <a:rPr lang="en" sz="2000"/>
              <a:t>				v (busAcct ^ !(current &gt; busThreshold) ^</a:t>
            </a:r>
            <a:br>
              <a:rPr lang="en" sz="2000"/>
            </a:br>
            <a:r>
              <a:rPr lang="en" sz="2000"/>
              <a:t>				!(current &gt; busYearlyThreshold) ^</a:t>
            </a:r>
            <a:br>
              <a:rPr lang="en" sz="2000"/>
            </a:br>
            <a:r>
              <a:rPr lang="en" sz="2000"/>
              <a:t> 				!(offerPrice &lt; busNormalPrice))</a:t>
            </a:r>
          </a:p>
          <a:p>
            <a:pPr indent="-228600" lvl="0" marL="457200" marR="0" rtl="0" algn="l">
              <a:lnSpc>
                <a:spcPct val="100000"/>
              </a:lnSpc>
              <a:spcBef>
                <a:spcPts val="600"/>
              </a:spcBef>
              <a:spcAft>
                <a:spcPts val="0"/>
              </a:spcAft>
            </a:pPr>
            <a:r>
              <a:rPr lang="en"/>
              <a:t>Decision structures can be modeled as tables, relating predicate values to outputs.</a:t>
            </a:r>
          </a:p>
        </p:txBody>
      </p:sp>
      <p:sp>
        <p:nvSpPr>
          <p:cNvPr id="240" name="Shape 24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20</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4" name="Shape 244"/>
        <p:cNvGrpSpPr/>
        <p:nvPr/>
      </p:nvGrpSpPr>
      <p:grpSpPr>
        <a:xfrm>
          <a:off x="0" y="0"/>
          <a:ext cx="0" cy="0"/>
          <a:chOff x="0" y="0"/>
          <a:chExt cx="0" cy="0"/>
        </a:xfrm>
      </p:grpSpPr>
      <p:sp>
        <p:nvSpPr>
          <p:cNvPr id="245" name="Shape 24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solidFill>
                  <a:srgbClr val="FFFFFF"/>
                </a:solidFill>
              </a:rPr>
              <a:t>Decision Tables</a:t>
            </a:r>
          </a:p>
        </p:txBody>
      </p:sp>
      <p:sp>
        <p:nvSpPr>
          <p:cNvPr id="246" name="Shape 24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Decision structures can be modeled as tables, relating predicate values to outputs.</a:t>
            </a:r>
          </a:p>
          <a:p>
            <a:pPr indent="-228600" lvl="0" marL="457200" marR="0" rtl="0" algn="l">
              <a:lnSpc>
                <a:spcPct val="100000"/>
              </a:lnSpc>
              <a:spcBef>
                <a:spcPts val="600"/>
              </a:spcBef>
              <a:spcAft>
                <a:spcPts val="0"/>
              </a:spcAft>
            </a:pPr>
            <a:r>
              <a:rPr lang="en"/>
              <a:t>Rows represent basic conditions. </a:t>
            </a:r>
          </a:p>
          <a:p>
            <a:pPr indent="-228600" lvl="0" marL="457200" marR="0" rtl="0" algn="l">
              <a:lnSpc>
                <a:spcPct val="100000"/>
              </a:lnSpc>
              <a:spcBef>
                <a:spcPts val="600"/>
              </a:spcBef>
              <a:spcAft>
                <a:spcPts val="0"/>
              </a:spcAft>
            </a:pPr>
            <a:r>
              <a:rPr lang="en"/>
              <a:t>Columns represent combinations of conditions, with the last row indicating the expected output for that combination.</a:t>
            </a:r>
          </a:p>
          <a:p>
            <a:pPr indent="-228600" lvl="0" marL="457200" marR="0" rtl="0" algn="l">
              <a:lnSpc>
                <a:spcPct val="100000"/>
              </a:lnSpc>
              <a:spcBef>
                <a:spcPts val="600"/>
              </a:spcBef>
              <a:spcAft>
                <a:spcPts val="0"/>
              </a:spcAft>
            </a:pPr>
            <a:r>
              <a:rPr lang="en"/>
              <a:t>Cells are labeled T, F, or - (don’t care).</a:t>
            </a:r>
          </a:p>
          <a:p>
            <a:pPr indent="-228600" lvl="0" marL="457200" marR="0" rtl="0" algn="l">
              <a:lnSpc>
                <a:spcPct val="100000"/>
              </a:lnSpc>
              <a:spcBef>
                <a:spcPts val="600"/>
              </a:spcBef>
              <a:spcAft>
                <a:spcPts val="0"/>
              </a:spcAft>
            </a:pPr>
            <a:r>
              <a:rPr lang="en"/>
              <a:t>Column is equivalent to a logical expression joining the required values.</a:t>
            </a:r>
          </a:p>
        </p:txBody>
      </p:sp>
      <p:sp>
        <p:nvSpPr>
          <p:cNvPr id="247" name="Shape 24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21</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1" name="Shape 251"/>
        <p:cNvGrpSpPr/>
        <p:nvPr/>
      </p:nvGrpSpPr>
      <p:grpSpPr>
        <a:xfrm>
          <a:off x="0" y="0"/>
          <a:ext cx="0" cy="0"/>
          <a:chOff x="0" y="0"/>
          <a:chExt cx="0" cy="0"/>
        </a:xfrm>
      </p:grpSpPr>
      <p:sp>
        <p:nvSpPr>
          <p:cNvPr id="252" name="Shape 25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solidFill>
                  <a:srgbClr val="FFFFFF"/>
                </a:solidFill>
              </a:rPr>
              <a:t>Decision Tables</a:t>
            </a:r>
          </a:p>
        </p:txBody>
      </p:sp>
      <p:sp>
        <p:nvSpPr>
          <p:cNvPr id="253" name="Shape 253"/>
          <p:cNvSpPr txBox="1"/>
          <p:nvPr>
            <p:ph idx="1" type="body"/>
          </p:nvPr>
        </p:nvSpPr>
        <p:spPr>
          <a:xfrm>
            <a:off x="457200" y="1600200"/>
            <a:ext cx="4426499"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SzPct val="100000"/>
            </a:pPr>
            <a:r>
              <a:rPr lang="en" sz="2400"/>
              <a:t>Can be augmented with a set of constraints that limit combinations.</a:t>
            </a:r>
          </a:p>
          <a:p>
            <a:pPr indent="-381000" lvl="1" marL="914400" marR="0" rtl="0" algn="l">
              <a:lnSpc>
                <a:spcPct val="100000"/>
              </a:lnSpc>
              <a:spcBef>
                <a:spcPts val="600"/>
              </a:spcBef>
              <a:spcAft>
                <a:spcPts val="0"/>
              </a:spcAft>
              <a:buSzPct val="100000"/>
            </a:pPr>
            <a:r>
              <a:rPr lang="en"/>
              <a:t>Formalize the relations among basic conditions</a:t>
            </a:r>
          </a:p>
          <a:p>
            <a:pPr indent="-381000" lvl="1" marL="914400" marR="0" rtl="0" algn="l">
              <a:lnSpc>
                <a:spcPct val="100000"/>
              </a:lnSpc>
              <a:spcBef>
                <a:spcPts val="600"/>
              </a:spcBef>
              <a:spcAft>
                <a:spcPts val="0"/>
              </a:spcAft>
              <a:buSzPct val="100000"/>
            </a:pPr>
            <a:r>
              <a:rPr lang="en"/>
              <a:t>Expressions over predicates:</a:t>
            </a:r>
          </a:p>
          <a:p>
            <a:pPr indent="-342900" lvl="2" marL="1371600" marR="0" rtl="0" algn="l">
              <a:lnSpc>
                <a:spcPct val="100000"/>
              </a:lnSpc>
              <a:spcBef>
                <a:spcPts val="600"/>
              </a:spcBef>
              <a:spcAft>
                <a:spcPts val="0"/>
              </a:spcAft>
              <a:buSzPct val="100000"/>
            </a:pPr>
            <a:r>
              <a:rPr lang="en" sz="1800"/>
              <a:t>(Cond1 ^ !Cond2 =&gt; Cond3)</a:t>
            </a:r>
          </a:p>
          <a:p>
            <a:pPr indent="-228600" lvl="1" marL="914400" marR="0" rtl="0" algn="l">
              <a:lnSpc>
                <a:spcPct val="100000"/>
              </a:lnSpc>
              <a:spcBef>
                <a:spcPts val="600"/>
              </a:spcBef>
              <a:spcAft>
                <a:spcPts val="0"/>
              </a:spcAft>
            </a:pPr>
            <a:r>
              <a:rPr lang="en"/>
              <a:t>Short-hand for common combinations:</a:t>
            </a:r>
          </a:p>
          <a:p>
            <a:pPr indent="-228600" lvl="2" marL="1371600" marR="0" rtl="0" algn="l">
              <a:lnSpc>
                <a:spcPct val="100000"/>
              </a:lnSpc>
              <a:spcBef>
                <a:spcPts val="600"/>
              </a:spcBef>
              <a:spcAft>
                <a:spcPts val="0"/>
              </a:spcAft>
            </a:pPr>
            <a:r>
              <a:rPr lang="en"/>
              <a:t>at-most-one(C1...Cn)</a:t>
            </a:r>
          </a:p>
          <a:p>
            <a:pPr indent="-228600" lvl="2" marL="1371600" marR="0" rtl="0" algn="l">
              <a:lnSpc>
                <a:spcPct val="100000"/>
              </a:lnSpc>
              <a:spcBef>
                <a:spcPts val="600"/>
              </a:spcBef>
              <a:spcAft>
                <a:spcPts val="0"/>
              </a:spcAft>
            </a:pPr>
            <a:r>
              <a:rPr lang="en"/>
              <a:t>exactly-one(C1...Cn)</a:t>
            </a:r>
          </a:p>
        </p:txBody>
      </p:sp>
      <p:sp>
        <p:nvSpPr>
          <p:cNvPr id="254" name="Shape 25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22</a:t>
            </a:r>
          </a:p>
        </p:txBody>
      </p:sp>
      <p:graphicFrame>
        <p:nvGraphicFramePr>
          <p:cNvPr id="255" name="Shape 255"/>
          <p:cNvGraphicFramePr/>
          <p:nvPr/>
        </p:nvGraphicFramePr>
        <p:xfrm>
          <a:off x="5077700" y="2126675"/>
          <a:ext cx="3000000" cy="3000000"/>
        </p:xfrm>
        <a:graphic>
          <a:graphicData uri="http://schemas.openxmlformats.org/drawingml/2006/table">
            <a:tbl>
              <a:tblPr>
                <a:noFill/>
                <a:tableStyleId>{352B6F03-B6CE-4AC5-BA4C-3CC75FC5E846}</a:tableStyleId>
              </a:tblPr>
              <a:tblGrid>
                <a:gridCol w="1093500"/>
                <a:gridCol w="1093500"/>
                <a:gridCol w="1093500"/>
              </a:tblGrid>
              <a:tr h="436025">
                <a:tc>
                  <a:txBody>
                    <a:bodyPr>
                      <a:noAutofit/>
                    </a:bodyPr>
                    <a:lstStyle/>
                    <a:p>
                      <a:pPr lvl="0">
                        <a:spcBef>
                          <a:spcPts val="0"/>
                        </a:spcBef>
                        <a:buNone/>
                      </a:pPr>
                      <a:r>
                        <a:rPr b="1" lang="en"/>
                        <a:t>Cond1</a:t>
                      </a:r>
                    </a:p>
                  </a:txBody>
                  <a:tcPr marT="91425" marB="91425" marR="91425" marL="91425"/>
                </a:tc>
                <a:tc>
                  <a:txBody>
                    <a:bodyPr>
                      <a:noAutofit/>
                    </a:bodyPr>
                    <a:lstStyle/>
                    <a:p>
                      <a:pPr lvl="0">
                        <a:spcBef>
                          <a:spcPts val="0"/>
                        </a:spcBef>
                        <a:buNone/>
                      </a:pPr>
                      <a:r>
                        <a:rPr lang="en"/>
                        <a:t>T</a:t>
                      </a:r>
                    </a:p>
                  </a:txBody>
                  <a:tcPr marT="91425" marB="91425" marR="91425" marL="91425"/>
                </a:tc>
                <a:tc>
                  <a:txBody>
                    <a:bodyPr>
                      <a:noAutofit/>
                    </a:bodyPr>
                    <a:lstStyle/>
                    <a:p>
                      <a:pPr lvl="0">
                        <a:spcBef>
                          <a:spcPts val="0"/>
                        </a:spcBef>
                        <a:buNone/>
                      </a:pPr>
                      <a:r>
                        <a:rPr lang="en"/>
                        <a:t>F</a:t>
                      </a:r>
                    </a:p>
                  </a:txBody>
                  <a:tcPr marT="91425" marB="91425" marR="91425" marL="91425"/>
                </a:tc>
              </a:tr>
              <a:tr h="436025">
                <a:tc>
                  <a:txBody>
                    <a:bodyPr>
                      <a:noAutofit/>
                    </a:bodyPr>
                    <a:lstStyle/>
                    <a:p>
                      <a:pPr lvl="0">
                        <a:spcBef>
                          <a:spcPts val="0"/>
                        </a:spcBef>
                        <a:buNone/>
                      </a:pPr>
                      <a:r>
                        <a:rPr b="1" lang="en"/>
                        <a:t>Cond2</a:t>
                      </a:r>
                    </a:p>
                  </a:txBody>
                  <a:tcPr marT="91425" marB="91425" marR="91425" marL="91425"/>
                </a:tc>
                <a:tc>
                  <a:txBody>
                    <a:bodyPr>
                      <a:noAutofit/>
                    </a:bodyPr>
                    <a:lstStyle/>
                    <a:p>
                      <a:pPr lvl="0">
                        <a:spcBef>
                          <a:spcPts val="0"/>
                        </a:spcBef>
                        <a:buNone/>
                      </a:pPr>
                      <a:r>
                        <a:rPr lang="en"/>
                        <a:t>F</a:t>
                      </a:r>
                    </a:p>
                  </a:txBody>
                  <a:tcPr marT="91425" marB="91425" marR="91425" marL="91425"/>
                </a:tc>
                <a:tc>
                  <a:txBody>
                    <a:bodyPr>
                      <a:noAutofit/>
                    </a:bodyPr>
                    <a:lstStyle/>
                    <a:p>
                      <a:pPr lvl="0">
                        <a:spcBef>
                          <a:spcPts val="0"/>
                        </a:spcBef>
                        <a:buNone/>
                      </a:pPr>
                      <a:r>
                        <a:rPr lang="en"/>
                        <a:t>-</a:t>
                      </a:r>
                    </a:p>
                  </a:txBody>
                  <a:tcPr marT="91425" marB="91425" marR="91425" marL="91425"/>
                </a:tc>
              </a:tr>
              <a:tr h="436025">
                <a:tc>
                  <a:txBody>
                    <a:bodyPr>
                      <a:noAutofit/>
                    </a:bodyPr>
                    <a:lstStyle/>
                    <a:p>
                      <a:pPr lvl="0">
                        <a:spcBef>
                          <a:spcPts val="0"/>
                        </a:spcBef>
                        <a:buNone/>
                      </a:pPr>
                      <a:r>
                        <a:rPr b="1" lang="en"/>
                        <a:t>Cond3</a:t>
                      </a:r>
                    </a:p>
                  </a:txBody>
                  <a:tcPr marT="91425" marB="91425" marR="91425" marL="91425"/>
                </a:tc>
                <a:tc>
                  <a:txBody>
                    <a:bodyPr>
                      <a:noAutofit/>
                    </a:bodyPr>
                    <a:lstStyle/>
                    <a:p>
                      <a:pPr lvl="0">
                        <a:spcBef>
                          <a:spcPts val="0"/>
                        </a:spcBef>
                        <a:buNone/>
                      </a:pPr>
                      <a:r>
                        <a:rPr lang="en"/>
                        <a:t>T</a:t>
                      </a:r>
                    </a:p>
                  </a:txBody>
                  <a:tcPr marT="91425" marB="91425" marR="91425" marL="91425"/>
                </a:tc>
                <a:tc>
                  <a:txBody>
                    <a:bodyPr>
                      <a:noAutofit/>
                    </a:bodyPr>
                    <a:lstStyle/>
                    <a:p>
                      <a:pPr lvl="0">
                        <a:spcBef>
                          <a:spcPts val="0"/>
                        </a:spcBef>
                        <a:buNone/>
                      </a:pPr>
                      <a:r>
                        <a:rPr lang="en"/>
                        <a:t>T</a:t>
                      </a:r>
                    </a:p>
                  </a:txBody>
                  <a:tcPr marT="91425" marB="91425" marR="91425" marL="91425"/>
                </a:tc>
              </a:tr>
              <a:tr h="436025">
                <a:tc>
                  <a:txBody>
                    <a:bodyPr>
                      <a:noAutofit/>
                    </a:bodyPr>
                    <a:lstStyle/>
                    <a:p>
                      <a:pPr lvl="0">
                        <a:spcBef>
                          <a:spcPts val="0"/>
                        </a:spcBef>
                        <a:buNone/>
                      </a:pPr>
                      <a:r>
                        <a:rPr b="1" lang="en"/>
                        <a:t>Out</a:t>
                      </a:r>
                    </a:p>
                  </a:txBody>
                  <a:tcPr marT="91425" marB="91425" marR="91425" marL="91425"/>
                </a:tc>
                <a:tc>
                  <a:txBody>
                    <a:bodyPr>
                      <a:noAutofit/>
                    </a:bodyPr>
                    <a:lstStyle/>
                    <a:p>
                      <a:pPr lvl="0">
                        <a:spcBef>
                          <a:spcPts val="0"/>
                        </a:spcBef>
                        <a:buNone/>
                      </a:pPr>
                      <a:r>
                        <a:rPr lang="en"/>
                        <a:t>T</a:t>
                      </a:r>
                    </a:p>
                  </a:txBody>
                  <a:tcPr marT="91425" marB="91425" marR="91425" marL="91425"/>
                </a:tc>
                <a:tc>
                  <a:txBody>
                    <a:bodyPr>
                      <a:noAutofit/>
                    </a:bodyPr>
                    <a:lstStyle/>
                    <a:p>
                      <a:pPr lvl="0">
                        <a:spcBef>
                          <a:spcPts val="0"/>
                        </a:spcBef>
                        <a:buNone/>
                      </a:pPr>
                      <a:r>
                        <a:rPr lang="en"/>
                        <a:t>F</a:t>
                      </a:r>
                    </a:p>
                  </a:txBody>
                  <a:tcPr marT="91425" marB="91425" marR="91425" marL="91425"/>
                </a:tc>
              </a:tr>
            </a:tbl>
          </a:graphicData>
        </a:graphic>
      </p:graphicFrame>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9" name="Shape 259"/>
        <p:cNvGrpSpPr/>
        <p:nvPr/>
      </p:nvGrpSpPr>
      <p:grpSpPr>
        <a:xfrm>
          <a:off x="0" y="0"/>
          <a:ext cx="0" cy="0"/>
          <a:chOff x="0" y="0"/>
          <a:chExt cx="0" cy="0"/>
        </a:xfrm>
      </p:grpSpPr>
      <p:sp>
        <p:nvSpPr>
          <p:cNvPr id="260" name="Shape 26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solidFill>
                  <a:srgbClr val="FFFFFF"/>
                </a:solidFill>
              </a:rPr>
              <a:t>Example Decision Table</a:t>
            </a:r>
          </a:p>
        </p:txBody>
      </p:sp>
      <p:sp>
        <p:nvSpPr>
          <p:cNvPr id="261" name="Shape 26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23</a:t>
            </a:r>
          </a:p>
        </p:txBody>
      </p:sp>
      <p:graphicFrame>
        <p:nvGraphicFramePr>
          <p:cNvPr id="262" name="Shape 262"/>
          <p:cNvGraphicFramePr/>
          <p:nvPr/>
        </p:nvGraphicFramePr>
        <p:xfrm>
          <a:off x="457187" y="1808850"/>
          <a:ext cx="3000000" cy="3000000"/>
        </p:xfrm>
        <a:graphic>
          <a:graphicData uri="http://schemas.openxmlformats.org/drawingml/2006/table">
            <a:tbl>
              <a:tblPr>
                <a:noFill/>
                <a:tableStyleId>{352B6F03-B6CE-4AC5-BA4C-3CC75FC5E846}</a:tableStyleId>
              </a:tblPr>
              <a:tblGrid>
                <a:gridCol w="1012675"/>
                <a:gridCol w="602450"/>
                <a:gridCol w="445200"/>
                <a:gridCol w="557500"/>
                <a:gridCol w="443175"/>
                <a:gridCol w="471200"/>
                <a:gridCol w="611650"/>
                <a:gridCol w="636300"/>
                <a:gridCol w="700875"/>
              </a:tblGrid>
              <a:tr h="381000">
                <a:tc>
                  <a:txBody>
                    <a:bodyPr>
                      <a:noAutofit/>
                    </a:bodyPr>
                    <a:lstStyle/>
                    <a:p>
                      <a:pPr lvl="0">
                        <a:spcBef>
                          <a:spcPts val="0"/>
                        </a:spcBef>
                        <a:buNone/>
                      </a:pPr>
                      <a:r>
                        <a:rPr b="1" lang="en"/>
                        <a:t>EduAc</a:t>
                      </a:r>
                    </a:p>
                  </a:txBody>
                  <a:tcPr marT="91425" marB="91425" marR="91425" marL="91425"/>
                </a:tc>
                <a:tc>
                  <a:txBody>
                    <a:bodyPr>
                      <a:noAutofit/>
                    </a:bodyPr>
                    <a:lstStyle/>
                    <a:p>
                      <a:pPr lvl="0">
                        <a:spcBef>
                          <a:spcPts val="0"/>
                        </a:spcBef>
                        <a:buNone/>
                      </a:pPr>
                      <a:r>
                        <a:rPr lang="en"/>
                        <a:t>T</a:t>
                      </a:r>
                    </a:p>
                  </a:txBody>
                  <a:tcPr marT="91425" marB="91425" marR="91425" marL="91425"/>
                </a:tc>
                <a:tc>
                  <a:txBody>
                    <a:bodyPr>
                      <a:noAutofit/>
                    </a:bodyPr>
                    <a:lstStyle/>
                    <a:p>
                      <a:pPr lvl="0">
                        <a:spcBef>
                          <a:spcPts val="0"/>
                        </a:spcBef>
                        <a:buNone/>
                      </a:pPr>
                      <a:r>
                        <a:rPr lang="en"/>
                        <a:t>T</a:t>
                      </a:r>
                    </a:p>
                  </a:txBody>
                  <a:tcPr marT="91425" marB="91425" marR="91425" marL="91425"/>
                </a:tc>
                <a:tc>
                  <a:txBody>
                    <a:bodyPr>
                      <a:noAutofit/>
                    </a:bodyPr>
                    <a:lstStyle/>
                    <a:p>
                      <a:pPr lvl="0">
                        <a:spcBef>
                          <a:spcPts val="0"/>
                        </a:spcBef>
                        <a:buNone/>
                      </a:pPr>
                      <a:r>
                        <a:rPr lang="en"/>
                        <a:t>F</a:t>
                      </a:r>
                    </a:p>
                  </a:txBody>
                  <a:tcPr marT="91425" marB="91425" marR="91425" marL="91425"/>
                </a:tc>
                <a:tc>
                  <a:txBody>
                    <a:bodyPr>
                      <a:noAutofit/>
                    </a:bodyPr>
                    <a:lstStyle/>
                    <a:p>
                      <a:pPr lvl="0">
                        <a:spcBef>
                          <a:spcPts val="0"/>
                        </a:spcBef>
                        <a:buNone/>
                      </a:pPr>
                      <a:r>
                        <a:rPr lang="en"/>
                        <a:t>F</a:t>
                      </a:r>
                    </a:p>
                  </a:txBody>
                  <a:tcPr marT="91425" marB="91425" marR="91425" marL="91425"/>
                </a:tc>
                <a:tc>
                  <a:txBody>
                    <a:bodyPr>
                      <a:noAutofit/>
                    </a:bodyPr>
                    <a:lstStyle/>
                    <a:p>
                      <a:pPr lvl="0">
                        <a:spcBef>
                          <a:spcPts val="0"/>
                        </a:spcBef>
                        <a:buNone/>
                      </a:pPr>
                      <a:r>
                        <a:rPr lang="en"/>
                        <a:t>F</a:t>
                      </a:r>
                    </a:p>
                  </a:txBody>
                  <a:tcPr marT="91425" marB="91425" marR="91425" marL="91425"/>
                </a:tc>
                <a:tc>
                  <a:txBody>
                    <a:bodyPr>
                      <a:noAutofit/>
                    </a:bodyPr>
                    <a:lstStyle/>
                    <a:p>
                      <a:pPr lvl="0">
                        <a:spcBef>
                          <a:spcPts val="0"/>
                        </a:spcBef>
                        <a:buNone/>
                      </a:pPr>
                      <a:r>
                        <a:rPr lang="en"/>
                        <a:t>F</a:t>
                      </a:r>
                    </a:p>
                  </a:txBody>
                  <a:tcPr marT="91425" marB="91425" marR="91425" marL="91425"/>
                </a:tc>
                <a:tc>
                  <a:txBody>
                    <a:bodyPr>
                      <a:noAutofit/>
                    </a:bodyPr>
                    <a:lstStyle/>
                    <a:p>
                      <a:pPr lvl="0">
                        <a:spcBef>
                          <a:spcPts val="0"/>
                        </a:spcBef>
                        <a:buNone/>
                      </a:pPr>
                      <a:r>
                        <a:rPr lang="en"/>
                        <a:t>F</a:t>
                      </a:r>
                    </a:p>
                  </a:txBody>
                  <a:tcPr marT="91425" marB="91425" marR="91425" marL="91425"/>
                </a:tc>
                <a:tc>
                  <a:txBody>
                    <a:bodyPr>
                      <a:noAutofit/>
                    </a:bodyPr>
                    <a:lstStyle/>
                    <a:p>
                      <a:pPr lvl="0">
                        <a:spcBef>
                          <a:spcPts val="0"/>
                        </a:spcBef>
                        <a:buNone/>
                      </a:pPr>
                      <a:r>
                        <a:rPr lang="en"/>
                        <a:t>F</a:t>
                      </a:r>
                    </a:p>
                  </a:txBody>
                  <a:tcPr marT="91425" marB="91425" marR="91425" marL="91425"/>
                </a:tc>
              </a:tr>
              <a:tr h="381000">
                <a:tc>
                  <a:txBody>
                    <a:bodyPr>
                      <a:noAutofit/>
                    </a:bodyPr>
                    <a:lstStyle/>
                    <a:p>
                      <a:pPr lvl="0">
                        <a:spcBef>
                          <a:spcPts val="0"/>
                        </a:spcBef>
                        <a:buNone/>
                      </a:pPr>
                      <a:r>
                        <a:rPr b="1" lang="en"/>
                        <a:t>BusAc</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F</a:t>
                      </a:r>
                    </a:p>
                  </a:txBody>
                  <a:tcPr marT="91425" marB="91425" marR="91425" marL="91425"/>
                </a:tc>
                <a:tc>
                  <a:txBody>
                    <a:bodyPr>
                      <a:noAutofit/>
                    </a:bodyPr>
                    <a:lstStyle/>
                    <a:p>
                      <a:pPr lvl="0">
                        <a:spcBef>
                          <a:spcPts val="0"/>
                        </a:spcBef>
                        <a:buNone/>
                      </a:pPr>
                      <a:r>
                        <a:rPr lang="en"/>
                        <a:t>F</a:t>
                      </a:r>
                    </a:p>
                  </a:txBody>
                  <a:tcPr marT="91425" marB="91425" marR="91425" marL="91425"/>
                </a:tc>
                <a:tc>
                  <a:txBody>
                    <a:bodyPr>
                      <a:noAutofit/>
                    </a:bodyPr>
                    <a:lstStyle/>
                    <a:p>
                      <a:pPr lvl="0">
                        <a:spcBef>
                          <a:spcPts val="0"/>
                        </a:spcBef>
                        <a:buNone/>
                      </a:pPr>
                      <a:r>
                        <a:rPr lang="en"/>
                        <a:t>F</a:t>
                      </a:r>
                    </a:p>
                  </a:txBody>
                  <a:tcPr marT="91425" marB="91425" marR="91425" marL="91425"/>
                </a:tc>
                <a:tc>
                  <a:txBody>
                    <a:bodyPr>
                      <a:noAutofit/>
                    </a:bodyPr>
                    <a:lstStyle/>
                    <a:p>
                      <a:pPr lvl="0">
                        <a:spcBef>
                          <a:spcPts val="0"/>
                        </a:spcBef>
                        <a:buNone/>
                      </a:pPr>
                      <a:r>
                        <a:rPr lang="en"/>
                        <a:t>F</a:t>
                      </a:r>
                    </a:p>
                  </a:txBody>
                  <a:tcPr marT="91425" marB="91425" marR="91425" marL="91425"/>
                </a:tc>
                <a:tc>
                  <a:txBody>
                    <a:bodyPr>
                      <a:noAutofit/>
                    </a:bodyPr>
                    <a:lstStyle/>
                    <a:p>
                      <a:pPr lvl="0">
                        <a:spcBef>
                          <a:spcPts val="0"/>
                        </a:spcBef>
                        <a:buNone/>
                      </a:pPr>
                      <a:r>
                        <a:rPr lang="en"/>
                        <a:t>F</a:t>
                      </a:r>
                    </a:p>
                  </a:txBody>
                  <a:tcPr marT="91425" marB="91425" marR="91425" marL="91425"/>
                </a:tc>
                <a:tc>
                  <a:txBody>
                    <a:bodyPr>
                      <a:noAutofit/>
                    </a:bodyPr>
                    <a:lstStyle/>
                    <a:p>
                      <a:pPr lvl="0">
                        <a:spcBef>
                          <a:spcPts val="0"/>
                        </a:spcBef>
                        <a:buNone/>
                      </a:pPr>
                      <a:r>
                        <a:rPr lang="en"/>
                        <a:t>F</a:t>
                      </a:r>
                    </a:p>
                  </a:txBody>
                  <a:tcPr marT="91425" marB="91425" marR="91425" marL="91425"/>
                </a:tc>
              </a:tr>
              <a:tr h="381000">
                <a:tc>
                  <a:txBody>
                    <a:bodyPr>
                      <a:noAutofit/>
                    </a:bodyPr>
                    <a:lstStyle/>
                    <a:p>
                      <a:pPr lvl="0">
                        <a:spcBef>
                          <a:spcPts val="0"/>
                        </a:spcBef>
                        <a:buNone/>
                      </a:pPr>
                      <a:r>
                        <a:rPr b="1" lang="en"/>
                        <a:t>CP &gt; CT1</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F</a:t>
                      </a:r>
                    </a:p>
                  </a:txBody>
                  <a:tcPr marT="91425" marB="91425" marR="91425" marL="91425"/>
                </a:tc>
                <a:tc>
                  <a:txBody>
                    <a:bodyPr>
                      <a:noAutofit/>
                    </a:bodyPr>
                    <a:lstStyle/>
                    <a:p>
                      <a:pPr lvl="0">
                        <a:spcBef>
                          <a:spcPts val="0"/>
                        </a:spcBef>
                        <a:buNone/>
                      </a:pPr>
                      <a:r>
                        <a:rPr lang="en"/>
                        <a:t>F</a:t>
                      </a:r>
                    </a:p>
                  </a:txBody>
                  <a:tcPr marT="91425" marB="91425" marR="91425" marL="91425"/>
                </a:tc>
                <a:tc>
                  <a:txBody>
                    <a:bodyPr>
                      <a:noAutofit/>
                    </a:bodyPr>
                    <a:lstStyle/>
                    <a:p>
                      <a:pPr lvl="0">
                        <a:spcBef>
                          <a:spcPts val="0"/>
                        </a:spcBef>
                        <a:buNone/>
                      </a:pPr>
                      <a:r>
                        <a:rPr lang="en"/>
                        <a:t>T</a:t>
                      </a:r>
                    </a:p>
                  </a:txBody>
                  <a:tcPr marT="91425" marB="91425" marR="91425" marL="91425"/>
                </a:tc>
                <a:tc>
                  <a:txBody>
                    <a:bodyPr>
                      <a:noAutofit/>
                    </a:bodyPr>
                    <a:lstStyle/>
                    <a:p>
                      <a:pPr lvl="0">
                        <a:spcBef>
                          <a:spcPts val="0"/>
                        </a:spcBef>
                        <a:buNone/>
                      </a:pPr>
                      <a:r>
                        <a:rPr lang="en"/>
                        <a:t>T</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a:t>
                      </a:r>
                    </a:p>
                  </a:txBody>
                  <a:tcPr marT="91425" marB="91425" marR="91425" marL="91425"/>
                </a:tc>
              </a:tr>
              <a:tr h="381000">
                <a:tc>
                  <a:txBody>
                    <a:bodyPr>
                      <a:noAutofit/>
                    </a:bodyPr>
                    <a:lstStyle/>
                    <a:p>
                      <a:pPr lvl="0">
                        <a:spcBef>
                          <a:spcPts val="0"/>
                        </a:spcBef>
                        <a:buNone/>
                      </a:pPr>
                      <a:r>
                        <a:rPr b="1" lang="en"/>
                        <a:t>YP &gt; YT1</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a:t>
                      </a:r>
                    </a:p>
                  </a:txBody>
                  <a:tcPr marT="91425" marB="91425" marR="91425" marL="91425"/>
                </a:tc>
              </a:tr>
              <a:tr h="381000">
                <a:tc>
                  <a:txBody>
                    <a:bodyPr>
                      <a:noAutofit/>
                    </a:bodyPr>
                    <a:lstStyle/>
                    <a:p>
                      <a:pPr lvl="0">
                        <a:spcBef>
                          <a:spcPts val="0"/>
                        </a:spcBef>
                        <a:buNone/>
                      </a:pPr>
                      <a:r>
                        <a:rPr b="1" lang="en"/>
                        <a:t>CP &gt; Ct2</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F</a:t>
                      </a:r>
                    </a:p>
                  </a:txBody>
                  <a:tcPr marT="91425" marB="91425" marR="91425" marL="91425"/>
                </a:tc>
                <a:tc>
                  <a:txBody>
                    <a:bodyPr>
                      <a:noAutofit/>
                    </a:bodyPr>
                    <a:lstStyle/>
                    <a:p>
                      <a:pPr lvl="0">
                        <a:spcBef>
                          <a:spcPts val="0"/>
                        </a:spcBef>
                        <a:buNone/>
                      </a:pPr>
                      <a:r>
                        <a:rPr lang="en"/>
                        <a:t>F</a:t>
                      </a:r>
                    </a:p>
                  </a:txBody>
                  <a:tcPr marT="91425" marB="91425" marR="91425" marL="91425"/>
                </a:tc>
                <a:tc>
                  <a:txBody>
                    <a:bodyPr>
                      <a:noAutofit/>
                    </a:bodyPr>
                    <a:lstStyle/>
                    <a:p>
                      <a:pPr lvl="0">
                        <a:spcBef>
                          <a:spcPts val="0"/>
                        </a:spcBef>
                        <a:buNone/>
                      </a:pPr>
                      <a:r>
                        <a:rPr lang="en"/>
                        <a:t>T</a:t>
                      </a:r>
                    </a:p>
                  </a:txBody>
                  <a:tcPr marT="91425" marB="91425" marR="91425" marL="91425"/>
                </a:tc>
                <a:tc>
                  <a:txBody>
                    <a:bodyPr>
                      <a:noAutofit/>
                    </a:bodyPr>
                    <a:lstStyle/>
                    <a:p>
                      <a:pPr lvl="0">
                        <a:spcBef>
                          <a:spcPts val="0"/>
                        </a:spcBef>
                        <a:buNone/>
                      </a:pPr>
                      <a:r>
                        <a:rPr lang="en"/>
                        <a:t>T</a:t>
                      </a:r>
                    </a:p>
                  </a:txBody>
                  <a:tcPr marT="91425" marB="91425" marR="91425" marL="91425"/>
                </a:tc>
              </a:tr>
              <a:tr h="381000">
                <a:tc>
                  <a:txBody>
                    <a:bodyPr>
                      <a:noAutofit/>
                    </a:bodyPr>
                    <a:lstStyle/>
                    <a:p>
                      <a:pPr lvl="0">
                        <a:spcBef>
                          <a:spcPts val="0"/>
                        </a:spcBef>
                        <a:buNone/>
                      </a:pPr>
                      <a:r>
                        <a:rPr b="1" lang="en"/>
                        <a:t>YP &gt; YT2</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a:t>
                      </a:r>
                    </a:p>
                  </a:txBody>
                  <a:tcPr marT="91425" marB="91425" marR="91425" marL="91425"/>
                </a:tc>
              </a:tr>
              <a:tr h="381000">
                <a:tc>
                  <a:txBody>
                    <a:bodyPr>
                      <a:noAutofit/>
                    </a:bodyPr>
                    <a:lstStyle/>
                    <a:p>
                      <a:pPr lvl="0">
                        <a:spcBef>
                          <a:spcPts val="0"/>
                        </a:spcBef>
                        <a:buNone/>
                      </a:pPr>
                      <a:r>
                        <a:rPr b="1" lang="en"/>
                        <a:t>SP &gt; Sc</a:t>
                      </a:r>
                    </a:p>
                  </a:txBody>
                  <a:tcPr marT="91425" marB="91425" marR="91425" marL="91425"/>
                </a:tc>
                <a:tc>
                  <a:txBody>
                    <a:bodyPr>
                      <a:noAutofit/>
                    </a:bodyPr>
                    <a:lstStyle/>
                    <a:p>
                      <a:pPr lvl="0">
                        <a:spcBef>
                          <a:spcPts val="0"/>
                        </a:spcBef>
                        <a:buNone/>
                      </a:pPr>
                      <a:r>
                        <a:rPr lang="en"/>
                        <a:t>F</a:t>
                      </a:r>
                    </a:p>
                  </a:txBody>
                  <a:tcPr marT="91425" marB="91425" marR="91425" marL="91425"/>
                </a:tc>
                <a:tc>
                  <a:txBody>
                    <a:bodyPr>
                      <a:noAutofit/>
                    </a:bodyPr>
                    <a:lstStyle/>
                    <a:p>
                      <a:pPr lvl="0">
                        <a:spcBef>
                          <a:spcPts val="0"/>
                        </a:spcBef>
                        <a:buNone/>
                      </a:pPr>
                      <a:r>
                        <a:rPr lang="en"/>
                        <a:t>T</a:t>
                      </a:r>
                    </a:p>
                  </a:txBody>
                  <a:tcPr marT="91425" marB="91425" marR="91425" marL="91425"/>
                </a:tc>
                <a:tc>
                  <a:txBody>
                    <a:bodyPr>
                      <a:noAutofit/>
                    </a:bodyPr>
                    <a:lstStyle/>
                    <a:p>
                      <a:pPr lvl="0">
                        <a:spcBef>
                          <a:spcPts val="0"/>
                        </a:spcBef>
                        <a:buNone/>
                      </a:pPr>
                      <a:r>
                        <a:rPr lang="en"/>
                        <a:t>F</a:t>
                      </a:r>
                    </a:p>
                  </a:txBody>
                  <a:tcPr marT="91425" marB="91425" marR="91425" marL="91425"/>
                </a:tc>
                <a:tc>
                  <a:txBody>
                    <a:bodyPr>
                      <a:noAutofit/>
                    </a:bodyPr>
                    <a:lstStyle/>
                    <a:p>
                      <a:pPr lvl="0">
                        <a:spcBef>
                          <a:spcPts val="0"/>
                        </a:spcBef>
                        <a:buNone/>
                      </a:pPr>
                      <a:r>
                        <a:rPr lang="en"/>
                        <a:t>T</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a:t>
                      </a:r>
                    </a:p>
                  </a:txBody>
                  <a:tcPr marT="91425" marB="91425" marR="91425" marL="91425"/>
                </a:tc>
              </a:tr>
              <a:tr h="381000">
                <a:tc>
                  <a:txBody>
                    <a:bodyPr>
                      <a:noAutofit/>
                    </a:bodyPr>
                    <a:lstStyle/>
                    <a:p>
                      <a:pPr lvl="0">
                        <a:spcBef>
                          <a:spcPts val="0"/>
                        </a:spcBef>
                        <a:buNone/>
                      </a:pPr>
                      <a:r>
                        <a:rPr b="1" lang="en"/>
                        <a:t>SP &gt; T1</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F</a:t>
                      </a:r>
                    </a:p>
                  </a:txBody>
                  <a:tcPr marT="91425" marB="91425" marR="91425" marL="91425"/>
                </a:tc>
                <a:tc>
                  <a:txBody>
                    <a:bodyPr>
                      <a:noAutofit/>
                    </a:bodyPr>
                    <a:lstStyle/>
                    <a:p>
                      <a:pPr lvl="0">
                        <a:spcBef>
                          <a:spcPts val="0"/>
                        </a:spcBef>
                        <a:buNone/>
                      </a:pPr>
                      <a:r>
                        <a:rPr lang="en"/>
                        <a:t>T</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a:t>
                      </a:r>
                    </a:p>
                  </a:txBody>
                  <a:tcPr marT="91425" marB="91425" marR="91425" marL="91425"/>
                </a:tc>
              </a:tr>
              <a:tr h="381000">
                <a:tc>
                  <a:txBody>
                    <a:bodyPr>
                      <a:noAutofit/>
                    </a:bodyPr>
                    <a:lstStyle/>
                    <a:p>
                      <a:pPr lvl="0">
                        <a:spcBef>
                          <a:spcPts val="0"/>
                        </a:spcBef>
                        <a:buNone/>
                      </a:pPr>
                      <a:r>
                        <a:rPr b="1" lang="en"/>
                        <a:t>SP &gt; T2</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F</a:t>
                      </a:r>
                    </a:p>
                  </a:txBody>
                  <a:tcPr marT="91425" marB="91425" marR="91425" marL="91425"/>
                </a:tc>
                <a:tc>
                  <a:txBody>
                    <a:bodyPr>
                      <a:noAutofit/>
                    </a:bodyPr>
                    <a:lstStyle/>
                    <a:p>
                      <a:pPr lvl="0">
                        <a:spcBef>
                          <a:spcPts val="0"/>
                        </a:spcBef>
                        <a:buNone/>
                      </a:pPr>
                      <a:r>
                        <a:rPr lang="en"/>
                        <a:t>T</a:t>
                      </a:r>
                    </a:p>
                  </a:txBody>
                  <a:tcPr marT="91425" marB="91425" marR="91425" marL="91425"/>
                </a:tc>
              </a:tr>
              <a:tr h="381000">
                <a:tc>
                  <a:txBody>
                    <a:bodyPr>
                      <a:noAutofit/>
                    </a:bodyPr>
                    <a:lstStyle/>
                    <a:p>
                      <a:pPr lvl="0">
                        <a:spcBef>
                          <a:spcPts val="0"/>
                        </a:spcBef>
                        <a:buNone/>
                      </a:pPr>
                      <a:r>
                        <a:rPr b="1" lang="en"/>
                        <a:t>Out</a:t>
                      </a:r>
                    </a:p>
                  </a:txBody>
                  <a:tcPr marT="91425" marB="91425" marR="91425" marL="91425"/>
                </a:tc>
                <a:tc>
                  <a:txBody>
                    <a:bodyPr>
                      <a:noAutofit/>
                    </a:bodyPr>
                    <a:lstStyle/>
                    <a:p>
                      <a:pPr lvl="0">
                        <a:spcBef>
                          <a:spcPts val="0"/>
                        </a:spcBef>
                        <a:buNone/>
                      </a:pPr>
                      <a:r>
                        <a:rPr lang="en"/>
                        <a:t>Edu</a:t>
                      </a:r>
                    </a:p>
                  </a:txBody>
                  <a:tcPr marT="91425" marB="91425" marR="91425" marL="91425"/>
                </a:tc>
                <a:tc>
                  <a:txBody>
                    <a:bodyPr>
                      <a:noAutofit/>
                    </a:bodyPr>
                    <a:lstStyle/>
                    <a:p>
                      <a:pPr lvl="0">
                        <a:spcBef>
                          <a:spcPts val="0"/>
                        </a:spcBef>
                        <a:buNone/>
                      </a:pPr>
                      <a:r>
                        <a:rPr lang="en"/>
                        <a:t>SP</a:t>
                      </a:r>
                    </a:p>
                  </a:txBody>
                  <a:tcPr marT="91425" marB="91425" marR="91425" marL="91425"/>
                </a:tc>
                <a:tc>
                  <a:txBody>
                    <a:bodyPr>
                      <a:noAutofit/>
                    </a:bodyPr>
                    <a:lstStyle/>
                    <a:p>
                      <a:pPr lvl="0">
                        <a:spcBef>
                          <a:spcPts val="0"/>
                        </a:spcBef>
                        <a:buNone/>
                      </a:pPr>
                      <a:r>
                        <a:rPr lang="en"/>
                        <a:t>ND</a:t>
                      </a:r>
                    </a:p>
                  </a:txBody>
                  <a:tcPr marT="91425" marB="91425" marR="91425" marL="91425"/>
                </a:tc>
                <a:tc>
                  <a:txBody>
                    <a:bodyPr>
                      <a:noAutofit/>
                    </a:bodyPr>
                    <a:lstStyle/>
                    <a:p>
                      <a:pPr lvl="0">
                        <a:spcBef>
                          <a:spcPts val="0"/>
                        </a:spcBef>
                        <a:buNone/>
                      </a:pPr>
                      <a:r>
                        <a:rPr lang="en"/>
                        <a:t>SP</a:t>
                      </a:r>
                    </a:p>
                  </a:txBody>
                  <a:tcPr marT="91425" marB="91425" marR="91425" marL="91425"/>
                </a:tc>
                <a:tc>
                  <a:txBody>
                    <a:bodyPr>
                      <a:noAutofit/>
                    </a:bodyPr>
                    <a:lstStyle/>
                    <a:p>
                      <a:pPr lvl="0">
                        <a:spcBef>
                          <a:spcPts val="0"/>
                        </a:spcBef>
                        <a:buNone/>
                      </a:pPr>
                      <a:r>
                        <a:rPr lang="en"/>
                        <a:t>T1</a:t>
                      </a:r>
                    </a:p>
                  </a:txBody>
                  <a:tcPr marT="91425" marB="91425" marR="91425" marL="91425"/>
                </a:tc>
                <a:tc>
                  <a:txBody>
                    <a:bodyPr>
                      <a:noAutofit/>
                    </a:bodyPr>
                    <a:lstStyle/>
                    <a:p>
                      <a:pPr lvl="0">
                        <a:spcBef>
                          <a:spcPts val="0"/>
                        </a:spcBef>
                        <a:buNone/>
                      </a:pPr>
                      <a:r>
                        <a:rPr lang="en"/>
                        <a:t>SP</a:t>
                      </a:r>
                    </a:p>
                  </a:txBody>
                  <a:tcPr marT="91425" marB="91425" marR="91425" marL="91425"/>
                </a:tc>
                <a:tc>
                  <a:txBody>
                    <a:bodyPr>
                      <a:noAutofit/>
                    </a:bodyPr>
                    <a:lstStyle/>
                    <a:p>
                      <a:pPr lvl="0">
                        <a:spcBef>
                          <a:spcPts val="0"/>
                        </a:spcBef>
                        <a:buNone/>
                      </a:pPr>
                      <a:r>
                        <a:rPr lang="en"/>
                        <a:t>T2</a:t>
                      </a:r>
                    </a:p>
                  </a:txBody>
                  <a:tcPr marT="91425" marB="91425" marR="91425" marL="91425"/>
                </a:tc>
                <a:tc>
                  <a:txBody>
                    <a:bodyPr>
                      <a:noAutofit/>
                    </a:bodyPr>
                    <a:lstStyle/>
                    <a:p>
                      <a:pPr lvl="0">
                        <a:spcBef>
                          <a:spcPts val="0"/>
                        </a:spcBef>
                        <a:buNone/>
                      </a:pPr>
                      <a:r>
                        <a:rPr lang="en"/>
                        <a:t>SP</a:t>
                      </a:r>
                    </a:p>
                  </a:txBody>
                  <a:tcPr marT="91425" marB="91425" marR="91425" marL="91425"/>
                </a:tc>
              </a:tr>
            </a:tbl>
          </a:graphicData>
        </a:graphic>
      </p:graphicFrame>
      <p:sp>
        <p:nvSpPr>
          <p:cNvPr id="263" name="Shape 263"/>
          <p:cNvSpPr txBox="1"/>
          <p:nvPr/>
        </p:nvSpPr>
        <p:spPr>
          <a:xfrm>
            <a:off x="5956500" y="1671375"/>
            <a:ext cx="2961300" cy="4589400"/>
          </a:xfrm>
          <a:prstGeom prst="rect">
            <a:avLst/>
          </a:prstGeom>
          <a:noFill/>
          <a:ln>
            <a:noFill/>
          </a:ln>
        </p:spPr>
        <p:txBody>
          <a:bodyPr anchorCtr="0" anchor="t" bIns="91425" lIns="91425" rIns="91425" tIns="91425">
            <a:noAutofit/>
          </a:bodyPr>
          <a:lstStyle/>
          <a:p>
            <a:pPr lvl="0" rtl="0">
              <a:spcBef>
                <a:spcPts val="0"/>
              </a:spcBef>
              <a:buNone/>
            </a:pPr>
            <a:r>
              <a:rPr b="1" lang="en"/>
              <a:t>Constraints</a:t>
            </a:r>
          </a:p>
          <a:p>
            <a:pPr lvl="0" rtl="0">
              <a:spcBef>
                <a:spcPts val="0"/>
              </a:spcBef>
              <a:buNone/>
            </a:pPr>
            <a:r>
              <a:rPr lang="en"/>
              <a:t>at-most-one(EduAc,BusAc)</a:t>
            </a:r>
          </a:p>
          <a:p>
            <a:pPr lvl="0" rtl="0">
              <a:spcBef>
                <a:spcPts val="0"/>
              </a:spcBef>
              <a:buNone/>
            </a:pPr>
            <a:r>
              <a:rPr lang="en"/>
              <a:t>at-most-one(YP &lt; YT1, YP &gt; YT2)</a:t>
            </a:r>
          </a:p>
          <a:p>
            <a:pPr lvl="0" rtl="0">
              <a:spcBef>
                <a:spcPts val="0"/>
              </a:spcBef>
              <a:buNone/>
            </a:pPr>
            <a:r>
              <a:rPr lang="en"/>
              <a:t>at-most-one(CP &lt; CT1, CP &gt; CT2)</a:t>
            </a:r>
          </a:p>
          <a:p>
            <a:pPr lvl="0" rtl="0">
              <a:spcBef>
                <a:spcPts val="0"/>
              </a:spcBef>
              <a:buNone/>
            </a:pPr>
            <a:r>
              <a:rPr lang="en"/>
              <a:t>at-most-one(SP &lt; T1, SP &gt; T2)</a:t>
            </a:r>
          </a:p>
          <a:p>
            <a:pPr lvl="0" rtl="0">
              <a:spcBef>
                <a:spcPts val="0"/>
              </a:spcBef>
              <a:buNone/>
            </a:pPr>
            <a:r>
              <a:rPr lang="en"/>
              <a:t>YP &gt; YT2 =&gt; YP &gt; YT1</a:t>
            </a:r>
          </a:p>
          <a:p>
            <a:pPr lvl="0" rtl="0">
              <a:spcBef>
                <a:spcPts val="0"/>
              </a:spcBef>
              <a:buNone/>
            </a:pPr>
            <a:r>
              <a:rPr lang="en"/>
              <a:t>CP &gt; CT2 =&gt; CP &gt; CT1</a:t>
            </a:r>
          </a:p>
          <a:p>
            <a:pPr lvl="0" rtl="0">
              <a:spcBef>
                <a:spcPts val="0"/>
              </a:spcBef>
              <a:buNone/>
            </a:pPr>
            <a:r>
              <a:rPr lang="en"/>
              <a:t>SP &gt; T2 =&gt; SP &gt; T1</a:t>
            </a:r>
          </a:p>
          <a:p>
            <a:pPr lvl="0" rtl="0">
              <a:spcBef>
                <a:spcPts val="0"/>
              </a:spcBef>
              <a:buNone/>
            </a:pPr>
            <a:r>
              <a:t/>
            </a:r>
            <a:endParaRPr/>
          </a:p>
          <a:p>
            <a:pPr lvl="0" rtl="0">
              <a:spcBef>
                <a:spcPts val="0"/>
              </a:spcBef>
              <a:buNone/>
            </a:pPr>
            <a:r>
              <a:rPr b="1" lang="en"/>
              <a:t>Abbreviations</a:t>
            </a:r>
          </a:p>
          <a:p>
            <a:pPr lvl="0" rtl="0">
              <a:spcBef>
                <a:spcPts val="0"/>
              </a:spcBef>
              <a:buNone/>
            </a:pPr>
            <a:r>
              <a:rPr lang="en"/>
              <a:t>CP = current purchase</a:t>
            </a:r>
          </a:p>
          <a:p>
            <a:pPr lvl="0" rtl="0">
              <a:spcBef>
                <a:spcPts val="0"/>
              </a:spcBef>
              <a:buNone/>
            </a:pPr>
            <a:r>
              <a:rPr lang="en"/>
              <a:t>YP = yearly purchase</a:t>
            </a:r>
          </a:p>
          <a:p>
            <a:pPr lvl="0" rtl="0">
              <a:spcBef>
                <a:spcPts val="0"/>
              </a:spcBef>
              <a:buNone/>
            </a:pPr>
            <a:r>
              <a:rPr lang="en"/>
              <a:t>C(Y)T = current/yearly threshold</a:t>
            </a:r>
          </a:p>
          <a:p>
            <a:pPr lvl="0" rtl="0">
              <a:spcBef>
                <a:spcPts val="0"/>
              </a:spcBef>
              <a:buNone/>
            </a:pPr>
            <a:r>
              <a:rPr lang="en"/>
              <a:t>SP = special price</a:t>
            </a:r>
          </a:p>
          <a:p>
            <a:pPr lvl="0" rtl="0">
              <a:spcBef>
                <a:spcPts val="0"/>
              </a:spcBef>
              <a:buNone/>
            </a:pPr>
            <a:r>
              <a:rPr lang="en"/>
              <a:t>Sc = scheduled price</a:t>
            </a:r>
          </a:p>
          <a:p>
            <a:pPr lvl="0" rtl="0">
              <a:spcBef>
                <a:spcPts val="0"/>
              </a:spcBef>
              <a:buNone/>
            </a:pPr>
            <a:r>
              <a:rPr lang="en"/>
              <a:t>T1 = tier 1</a:t>
            </a:r>
          </a:p>
          <a:p>
            <a:pPr lvl="0" rtl="0">
              <a:spcBef>
                <a:spcPts val="0"/>
              </a:spcBef>
              <a:buNone/>
            </a:pPr>
            <a:r>
              <a:rPr lang="en"/>
              <a:t>T2 = tier 2</a:t>
            </a:r>
          </a:p>
          <a:p>
            <a:pPr lvl="0" rtl="0">
              <a:spcBef>
                <a:spcPts val="0"/>
              </a:spcBef>
              <a:buNone/>
            </a:pPr>
            <a:r>
              <a:rPr lang="en"/>
              <a:t>Edu = educational discount</a:t>
            </a:r>
          </a:p>
          <a:p>
            <a:pPr lvl="0" rtl="0">
              <a:spcBef>
                <a:spcPts val="0"/>
              </a:spcBef>
              <a:buNone/>
            </a:pPr>
            <a:r>
              <a:rPr lang="en"/>
              <a:t>NP = no discount</a:t>
            </a:r>
          </a:p>
          <a:p>
            <a:pPr lvl="0">
              <a:spcBef>
                <a:spcPts val="0"/>
              </a:spcBef>
              <a:buNone/>
            </a:pPr>
            <a:r>
              <a:t/>
            </a:r>
            <a:endParaRP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7" name="Shape 267"/>
        <p:cNvGrpSpPr/>
        <p:nvPr/>
      </p:nvGrpSpPr>
      <p:grpSpPr>
        <a:xfrm>
          <a:off x="0" y="0"/>
          <a:ext cx="0" cy="0"/>
          <a:chOff x="0" y="0"/>
          <a:chExt cx="0" cy="0"/>
        </a:xfrm>
      </p:grpSpPr>
      <p:sp>
        <p:nvSpPr>
          <p:cNvPr id="268" name="Shape 26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solidFill>
                  <a:srgbClr val="FFFFFF"/>
                </a:solidFill>
              </a:rPr>
              <a:t>Decision Table Coverage</a:t>
            </a:r>
          </a:p>
        </p:txBody>
      </p:sp>
      <p:sp>
        <p:nvSpPr>
          <p:cNvPr id="269" name="Shape 26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Basic Condition Coverage</a:t>
            </a:r>
          </a:p>
          <a:p>
            <a:pPr indent="-228600" lvl="1" marL="914400" marR="0" rtl="0" algn="l">
              <a:lnSpc>
                <a:spcPct val="100000"/>
              </a:lnSpc>
              <a:spcBef>
                <a:spcPts val="600"/>
              </a:spcBef>
              <a:spcAft>
                <a:spcPts val="0"/>
              </a:spcAft>
            </a:pPr>
            <a:r>
              <a:rPr lang="en"/>
              <a:t>Translate each column into a test case. </a:t>
            </a:r>
          </a:p>
          <a:p>
            <a:pPr indent="-228600" lvl="1" marL="914400" marR="0" rtl="0" algn="l">
              <a:lnSpc>
                <a:spcPct val="100000"/>
              </a:lnSpc>
              <a:spcBef>
                <a:spcPts val="600"/>
              </a:spcBef>
              <a:spcAft>
                <a:spcPts val="0"/>
              </a:spcAft>
            </a:pPr>
            <a:r>
              <a:rPr lang="en"/>
              <a:t>Don’t care entries can be filled out arbitrarily, as long as constraints are not violated. </a:t>
            </a:r>
          </a:p>
          <a:p>
            <a:pPr indent="-228600" lvl="0" marL="457200" marR="0" rtl="0" algn="l">
              <a:lnSpc>
                <a:spcPct val="100000"/>
              </a:lnSpc>
              <a:spcBef>
                <a:spcPts val="600"/>
              </a:spcBef>
              <a:spcAft>
                <a:spcPts val="0"/>
              </a:spcAft>
            </a:pPr>
            <a:r>
              <a:rPr lang="en"/>
              <a:t>Compound Condition Coverage</a:t>
            </a:r>
          </a:p>
          <a:p>
            <a:pPr indent="-228600" lvl="1" marL="914400" marR="0" rtl="0" algn="l">
              <a:lnSpc>
                <a:spcPct val="100000"/>
              </a:lnSpc>
              <a:spcBef>
                <a:spcPts val="600"/>
              </a:spcBef>
              <a:spcAft>
                <a:spcPts val="0"/>
              </a:spcAft>
            </a:pPr>
            <a:r>
              <a:rPr lang="en"/>
              <a:t>All combinations of truth values for predicates must be covered by test cases.</a:t>
            </a:r>
          </a:p>
          <a:p>
            <a:pPr indent="-228600" lvl="1" marL="914400" marR="0" rtl="0" algn="l">
              <a:lnSpc>
                <a:spcPct val="100000"/>
              </a:lnSpc>
              <a:spcBef>
                <a:spcPts val="600"/>
              </a:spcBef>
              <a:spcAft>
                <a:spcPts val="0"/>
              </a:spcAft>
            </a:pPr>
            <a:r>
              <a:rPr lang="en"/>
              <a:t>Requires 2</a:t>
            </a:r>
            <a:r>
              <a:rPr baseline="30000" lang="en"/>
              <a:t>n</a:t>
            </a:r>
            <a:r>
              <a:rPr lang="en"/>
              <a:t> test cases for n predicates.</a:t>
            </a:r>
          </a:p>
          <a:p>
            <a:pPr indent="-228600" lvl="2" marL="1371600" marR="0" rtl="0" algn="l">
              <a:lnSpc>
                <a:spcPct val="100000"/>
              </a:lnSpc>
              <a:spcBef>
                <a:spcPts val="600"/>
              </a:spcBef>
              <a:spcAft>
                <a:spcPts val="0"/>
              </a:spcAft>
            </a:pPr>
            <a:r>
              <a:rPr lang="en"/>
              <a:t>Can only be applied to small sets of predicates.</a:t>
            </a:r>
          </a:p>
        </p:txBody>
      </p:sp>
      <p:sp>
        <p:nvSpPr>
          <p:cNvPr id="270" name="Shape 27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24</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4" name="Shape 274"/>
        <p:cNvGrpSpPr/>
        <p:nvPr/>
      </p:nvGrpSpPr>
      <p:grpSpPr>
        <a:xfrm>
          <a:off x="0" y="0"/>
          <a:ext cx="0" cy="0"/>
          <a:chOff x="0" y="0"/>
          <a:chExt cx="0" cy="0"/>
        </a:xfrm>
      </p:grpSpPr>
      <p:sp>
        <p:nvSpPr>
          <p:cNvPr id="275" name="Shape 27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solidFill>
                  <a:srgbClr val="FFFFFF"/>
                </a:solidFill>
              </a:rPr>
              <a:t>Decision Table Coverage</a:t>
            </a:r>
          </a:p>
        </p:txBody>
      </p:sp>
      <p:sp>
        <p:nvSpPr>
          <p:cNvPr id="276" name="Shape 27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Modified Decision/Condition Coverage (MC/DC)</a:t>
            </a:r>
          </a:p>
          <a:p>
            <a:pPr indent="-228600" lvl="1" marL="914400" marR="0" rtl="0" algn="l">
              <a:lnSpc>
                <a:spcPct val="100000"/>
              </a:lnSpc>
              <a:spcBef>
                <a:spcPts val="600"/>
              </a:spcBef>
              <a:spcAft>
                <a:spcPts val="0"/>
              </a:spcAft>
            </a:pPr>
            <a:r>
              <a:rPr lang="en"/>
              <a:t>Each column represents a test case.</a:t>
            </a:r>
          </a:p>
          <a:p>
            <a:pPr indent="-228600" lvl="1" marL="914400" marR="0" rtl="0" algn="l">
              <a:lnSpc>
                <a:spcPct val="100000"/>
              </a:lnSpc>
              <a:spcBef>
                <a:spcPts val="600"/>
              </a:spcBef>
              <a:spcAft>
                <a:spcPts val="0"/>
              </a:spcAft>
            </a:pPr>
            <a:r>
              <a:rPr lang="en"/>
              <a:t>In addition, new columns are generated by modifying the cells containing T and F. </a:t>
            </a:r>
          </a:p>
          <a:p>
            <a:pPr indent="-228600" lvl="1" marL="914400" marR="0" rtl="0" algn="l">
              <a:lnSpc>
                <a:spcPct val="100000"/>
              </a:lnSpc>
              <a:spcBef>
                <a:spcPts val="600"/>
              </a:spcBef>
              <a:spcAft>
                <a:spcPts val="0"/>
              </a:spcAft>
            </a:pPr>
            <a:r>
              <a:rPr lang="en"/>
              <a:t>If changing a value results in a test case consistent with an existing column, the two are merged back into one.</a:t>
            </a:r>
          </a:p>
          <a:p>
            <a:pPr indent="-228600" lvl="1" marL="914400" marR="0" rtl="0" algn="l">
              <a:lnSpc>
                <a:spcPct val="100000"/>
              </a:lnSpc>
              <a:spcBef>
                <a:spcPts val="600"/>
              </a:spcBef>
              <a:spcAft>
                <a:spcPts val="0"/>
              </a:spcAft>
            </a:pPr>
            <a:r>
              <a:rPr lang="en"/>
              <a:t>A test suite should not just test positive combinations of values, but also negative combinations.</a:t>
            </a:r>
          </a:p>
        </p:txBody>
      </p:sp>
      <p:sp>
        <p:nvSpPr>
          <p:cNvPr id="277" name="Shape 27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25</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1" name="Shape 281"/>
        <p:cNvGrpSpPr/>
        <p:nvPr/>
      </p:nvGrpSpPr>
      <p:grpSpPr>
        <a:xfrm>
          <a:off x="0" y="0"/>
          <a:ext cx="0" cy="0"/>
          <a:chOff x="0" y="0"/>
          <a:chExt cx="0" cy="0"/>
        </a:xfrm>
      </p:grpSpPr>
      <p:sp>
        <p:nvSpPr>
          <p:cNvPr id="282" name="Shape 28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solidFill>
                  <a:srgbClr val="FFFFFF"/>
                </a:solidFill>
              </a:rPr>
              <a:t>Example Decision Table</a:t>
            </a:r>
          </a:p>
        </p:txBody>
      </p:sp>
      <p:sp>
        <p:nvSpPr>
          <p:cNvPr id="283" name="Shape 28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26</a:t>
            </a:r>
          </a:p>
        </p:txBody>
      </p:sp>
      <p:graphicFrame>
        <p:nvGraphicFramePr>
          <p:cNvPr id="284" name="Shape 284"/>
          <p:cNvGraphicFramePr/>
          <p:nvPr/>
        </p:nvGraphicFramePr>
        <p:xfrm>
          <a:off x="2106937" y="1894800"/>
          <a:ext cx="3000000" cy="3000000"/>
        </p:xfrm>
        <a:graphic>
          <a:graphicData uri="http://schemas.openxmlformats.org/drawingml/2006/table">
            <a:tbl>
              <a:tblPr>
                <a:noFill/>
                <a:tableStyleId>{352B6F03-B6CE-4AC5-BA4C-3CC75FC5E846}</a:tableStyleId>
              </a:tblPr>
              <a:tblGrid>
                <a:gridCol w="1012675"/>
                <a:gridCol w="602450"/>
                <a:gridCol w="445200"/>
                <a:gridCol w="557500"/>
                <a:gridCol w="443175"/>
                <a:gridCol w="471200"/>
                <a:gridCol w="611650"/>
                <a:gridCol w="636300"/>
                <a:gridCol w="700875"/>
              </a:tblGrid>
              <a:tr h="381000">
                <a:tc>
                  <a:txBody>
                    <a:bodyPr>
                      <a:noAutofit/>
                    </a:bodyPr>
                    <a:lstStyle/>
                    <a:p>
                      <a:pPr lvl="0" rtl="0">
                        <a:spcBef>
                          <a:spcPts val="0"/>
                        </a:spcBef>
                        <a:buNone/>
                      </a:pPr>
                      <a:r>
                        <a:rPr b="1" lang="en"/>
                        <a:t>EduAc</a:t>
                      </a:r>
                    </a:p>
                  </a:txBody>
                  <a:tcPr marT="91425" marB="91425" marR="91425" marL="91425"/>
                </a:tc>
                <a:tc>
                  <a:txBody>
                    <a:bodyPr>
                      <a:noAutofit/>
                    </a:bodyPr>
                    <a:lstStyle/>
                    <a:p>
                      <a:pPr lvl="0" rtl="0">
                        <a:spcBef>
                          <a:spcPts val="0"/>
                        </a:spcBef>
                        <a:buNone/>
                      </a:pPr>
                      <a:r>
                        <a:rPr lang="en"/>
                        <a:t>T</a:t>
                      </a:r>
                    </a:p>
                  </a:txBody>
                  <a:tcPr marT="91425" marB="91425" marR="91425" marL="91425"/>
                </a:tc>
                <a:tc>
                  <a:txBody>
                    <a:bodyPr>
                      <a:noAutofit/>
                    </a:bodyPr>
                    <a:lstStyle/>
                    <a:p>
                      <a:pPr lvl="0" rtl="0">
                        <a:spcBef>
                          <a:spcPts val="0"/>
                        </a:spcBef>
                        <a:buNone/>
                      </a:pPr>
                      <a:r>
                        <a:rPr lang="en"/>
                        <a:t>T</a:t>
                      </a:r>
                    </a:p>
                  </a:txBody>
                  <a:tcPr marT="91425" marB="91425" marR="91425" marL="91425"/>
                </a:tc>
                <a:tc>
                  <a:txBody>
                    <a:bodyPr>
                      <a:noAutofit/>
                    </a:bodyPr>
                    <a:lstStyle/>
                    <a:p>
                      <a:pPr lvl="0" rtl="0">
                        <a:spcBef>
                          <a:spcPts val="0"/>
                        </a:spcBef>
                        <a:buNone/>
                      </a:pPr>
                      <a:r>
                        <a:rPr lang="en"/>
                        <a:t>F</a:t>
                      </a:r>
                    </a:p>
                  </a:txBody>
                  <a:tcPr marT="91425" marB="91425" marR="91425" marL="91425"/>
                </a:tc>
                <a:tc>
                  <a:txBody>
                    <a:bodyPr>
                      <a:noAutofit/>
                    </a:bodyPr>
                    <a:lstStyle/>
                    <a:p>
                      <a:pPr lvl="0" rtl="0">
                        <a:spcBef>
                          <a:spcPts val="0"/>
                        </a:spcBef>
                        <a:buNone/>
                      </a:pPr>
                      <a:r>
                        <a:rPr lang="en"/>
                        <a:t>F</a:t>
                      </a:r>
                    </a:p>
                  </a:txBody>
                  <a:tcPr marT="91425" marB="91425" marR="91425" marL="91425"/>
                </a:tc>
                <a:tc>
                  <a:txBody>
                    <a:bodyPr>
                      <a:noAutofit/>
                    </a:bodyPr>
                    <a:lstStyle/>
                    <a:p>
                      <a:pPr lvl="0" rtl="0">
                        <a:spcBef>
                          <a:spcPts val="0"/>
                        </a:spcBef>
                        <a:buNone/>
                      </a:pPr>
                      <a:r>
                        <a:rPr lang="en"/>
                        <a:t>F</a:t>
                      </a:r>
                    </a:p>
                  </a:txBody>
                  <a:tcPr marT="91425" marB="91425" marR="91425" marL="91425"/>
                </a:tc>
                <a:tc>
                  <a:txBody>
                    <a:bodyPr>
                      <a:noAutofit/>
                    </a:bodyPr>
                    <a:lstStyle/>
                    <a:p>
                      <a:pPr lvl="0" rtl="0">
                        <a:spcBef>
                          <a:spcPts val="0"/>
                        </a:spcBef>
                        <a:buNone/>
                      </a:pPr>
                      <a:r>
                        <a:rPr lang="en"/>
                        <a:t>F</a:t>
                      </a:r>
                    </a:p>
                  </a:txBody>
                  <a:tcPr marT="91425" marB="91425" marR="91425" marL="91425"/>
                </a:tc>
                <a:tc>
                  <a:txBody>
                    <a:bodyPr>
                      <a:noAutofit/>
                    </a:bodyPr>
                    <a:lstStyle/>
                    <a:p>
                      <a:pPr lvl="0" rtl="0">
                        <a:spcBef>
                          <a:spcPts val="0"/>
                        </a:spcBef>
                        <a:buNone/>
                      </a:pPr>
                      <a:r>
                        <a:rPr lang="en"/>
                        <a:t>F</a:t>
                      </a:r>
                    </a:p>
                  </a:txBody>
                  <a:tcPr marT="91425" marB="91425" marR="91425" marL="91425"/>
                </a:tc>
                <a:tc>
                  <a:txBody>
                    <a:bodyPr>
                      <a:noAutofit/>
                    </a:bodyPr>
                    <a:lstStyle/>
                    <a:p>
                      <a:pPr lvl="0" rtl="0">
                        <a:spcBef>
                          <a:spcPts val="0"/>
                        </a:spcBef>
                        <a:buNone/>
                      </a:pPr>
                      <a:r>
                        <a:rPr lang="en"/>
                        <a:t>F</a:t>
                      </a:r>
                    </a:p>
                  </a:txBody>
                  <a:tcPr marT="91425" marB="91425" marR="91425" marL="91425"/>
                </a:tc>
              </a:tr>
              <a:tr h="381000">
                <a:tc>
                  <a:txBody>
                    <a:bodyPr>
                      <a:noAutofit/>
                    </a:bodyPr>
                    <a:lstStyle/>
                    <a:p>
                      <a:pPr lvl="0" rtl="0">
                        <a:spcBef>
                          <a:spcPts val="0"/>
                        </a:spcBef>
                        <a:buNone/>
                      </a:pPr>
                      <a:r>
                        <a:rPr b="1" lang="en"/>
                        <a:t>BusAc</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F</a:t>
                      </a:r>
                    </a:p>
                  </a:txBody>
                  <a:tcPr marT="91425" marB="91425" marR="91425" marL="91425"/>
                </a:tc>
                <a:tc>
                  <a:txBody>
                    <a:bodyPr>
                      <a:noAutofit/>
                    </a:bodyPr>
                    <a:lstStyle/>
                    <a:p>
                      <a:pPr lvl="0" rtl="0">
                        <a:spcBef>
                          <a:spcPts val="0"/>
                        </a:spcBef>
                        <a:buNone/>
                      </a:pPr>
                      <a:r>
                        <a:rPr lang="en"/>
                        <a:t>F</a:t>
                      </a:r>
                    </a:p>
                  </a:txBody>
                  <a:tcPr marT="91425" marB="91425" marR="91425" marL="91425"/>
                </a:tc>
                <a:tc>
                  <a:txBody>
                    <a:bodyPr>
                      <a:noAutofit/>
                    </a:bodyPr>
                    <a:lstStyle/>
                    <a:p>
                      <a:pPr lvl="0" rtl="0">
                        <a:spcBef>
                          <a:spcPts val="0"/>
                        </a:spcBef>
                        <a:buNone/>
                      </a:pPr>
                      <a:r>
                        <a:rPr lang="en"/>
                        <a:t>F</a:t>
                      </a:r>
                    </a:p>
                  </a:txBody>
                  <a:tcPr marT="91425" marB="91425" marR="91425" marL="91425"/>
                </a:tc>
                <a:tc>
                  <a:txBody>
                    <a:bodyPr>
                      <a:noAutofit/>
                    </a:bodyPr>
                    <a:lstStyle/>
                    <a:p>
                      <a:pPr lvl="0" rtl="0">
                        <a:spcBef>
                          <a:spcPts val="0"/>
                        </a:spcBef>
                        <a:buNone/>
                      </a:pPr>
                      <a:r>
                        <a:rPr lang="en"/>
                        <a:t>F</a:t>
                      </a:r>
                    </a:p>
                  </a:txBody>
                  <a:tcPr marT="91425" marB="91425" marR="91425" marL="91425"/>
                </a:tc>
                <a:tc>
                  <a:txBody>
                    <a:bodyPr>
                      <a:noAutofit/>
                    </a:bodyPr>
                    <a:lstStyle/>
                    <a:p>
                      <a:pPr lvl="0" rtl="0">
                        <a:spcBef>
                          <a:spcPts val="0"/>
                        </a:spcBef>
                        <a:buNone/>
                      </a:pPr>
                      <a:r>
                        <a:rPr lang="en"/>
                        <a:t>F</a:t>
                      </a:r>
                    </a:p>
                  </a:txBody>
                  <a:tcPr marT="91425" marB="91425" marR="91425" marL="91425"/>
                </a:tc>
                <a:tc>
                  <a:txBody>
                    <a:bodyPr>
                      <a:noAutofit/>
                    </a:bodyPr>
                    <a:lstStyle/>
                    <a:p>
                      <a:pPr lvl="0" rtl="0">
                        <a:spcBef>
                          <a:spcPts val="0"/>
                        </a:spcBef>
                        <a:buNone/>
                      </a:pPr>
                      <a:r>
                        <a:rPr lang="en"/>
                        <a:t>F</a:t>
                      </a:r>
                    </a:p>
                  </a:txBody>
                  <a:tcPr marT="91425" marB="91425" marR="91425" marL="91425"/>
                </a:tc>
              </a:tr>
              <a:tr h="381000">
                <a:tc>
                  <a:txBody>
                    <a:bodyPr>
                      <a:noAutofit/>
                    </a:bodyPr>
                    <a:lstStyle/>
                    <a:p>
                      <a:pPr lvl="0" rtl="0">
                        <a:spcBef>
                          <a:spcPts val="0"/>
                        </a:spcBef>
                        <a:buNone/>
                      </a:pPr>
                      <a:r>
                        <a:rPr b="1" lang="en"/>
                        <a:t>CP &gt; CT1</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F</a:t>
                      </a:r>
                    </a:p>
                  </a:txBody>
                  <a:tcPr marT="91425" marB="91425" marR="91425" marL="91425"/>
                </a:tc>
                <a:tc>
                  <a:txBody>
                    <a:bodyPr>
                      <a:noAutofit/>
                    </a:bodyPr>
                    <a:lstStyle/>
                    <a:p>
                      <a:pPr lvl="0" rtl="0">
                        <a:spcBef>
                          <a:spcPts val="0"/>
                        </a:spcBef>
                        <a:buNone/>
                      </a:pPr>
                      <a:r>
                        <a:rPr lang="en"/>
                        <a:t>F</a:t>
                      </a:r>
                    </a:p>
                  </a:txBody>
                  <a:tcPr marT="91425" marB="91425" marR="91425" marL="91425"/>
                </a:tc>
                <a:tc>
                  <a:txBody>
                    <a:bodyPr>
                      <a:noAutofit/>
                    </a:bodyPr>
                    <a:lstStyle/>
                    <a:p>
                      <a:pPr lvl="0" rtl="0">
                        <a:spcBef>
                          <a:spcPts val="0"/>
                        </a:spcBef>
                        <a:buNone/>
                      </a:pPr>
                      <a:r>
                        <a:rPr lang="en"/>
                        <a:t>T</a:t>
                      </a:r>
                    </a:p>
                  </a:txBody>
                  <a:tcPr marT="91425" marB="91425" marR="91425" marL="91425"/>
                </a:tc>
                <a:tc>
                  <a:txBody>
                    <a:bodyPr>
                      <a:noAutofit/>
                    </a:bodyPr>
                    <a:lstStyle/>
                    <a:p>
                      <a:pPr lvl="0" rtl="0">
                        <a:spcBef>
                          <a:spcPts val="0"/>
                        </a:spcBef>
                        <a:buNone/>
                      </a:pPr>
                      <a:r>
                        <a:rPr lang="en"/>
                        <a:t>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r>
              <a:tr h="381000">
                <a:tc>
                  <a:txBody>
                    <a:bodyPr>
                      <a:noAutofit/>
                    </a:bodyPr>
                    <a:lstStyle/>
                    <a:p>
                      <a:pPr lvl="0" rtl="0">
                        <a:spcBef>
                          <a:spcPts val="0"/>
                        </a:spcBef>
                        <a:buNone/>
                      </a:pPr>
                      <a:r>
                        <a:rPr b="1" lang="en"/>
                        <a:t>YP &gt; YT1</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r>
              <a:tr h="381000">
                <a:tc>
                  <a:txBody>
                    <a:bodyPr>
                      <a:noAutofit/>
                    </a:bodyPr>
                    <a:lstStyle/>
                    <a:p>
                      <a:pPr lvl="0" rtl="0">
                        <a:spcBef>
                          <a:spcPts val="0"/>
                        </a:spcBef>
                        <a:buNone/>
                      </a:pPr>
                      <a:r>
                        <a:rPr b="1" lang="en"/>
                        <a:t>CP &gt; Ct2</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F</a:t>
                      </a:r>
                    </a:p>
                  </a:txBody>
                  <a:tcPr marT="91425" marB="91425" marR="91425" marL="91425"/>
                </a:tc>
                <a:tc>
                  <a:txBody>
                    <a:bodyPr>
                      <a:noAutofit/>
                    </a:bodyPr>
                    <a:lstStyle/>
                    <a:p>
                      <a:pPr lvl="0" rtl="0">
                        <a:spcBef>
                          <a:spcPts val="0"/>
                        </a:spcBef>
                        <a:buNone/>
                      </a:pPr>
                      <a:r>
                        <a:rPr lang="en"/>
                        <a:t>F</a:t>
                      </a:r>
                    </a:p>
                  </a:txBody>
                  <a:tcPr marT="91425" marB="91425" marR="91425" marL="91425"/>
                </a:tc>
                <a:tc>
                  <a:txBody>
                    <a:bodyPr>
                      <a:noAutofit/>
                    </a:bodyPr>
                    <a:lstStyle/>
                    <a:p>
                      <a:pPr lvl="0" rtl="0">
                        <a:spcBef>
                          <a:spcPts val="0"/>
                        </a:spcBef>
                        <a:buNone/>
                      </a:pPr>
                      <a:r>
                        <a:rPr lang="en"/>
                        <a:t>T</a:t>
                      </a:r>
                    </a:p>
                  </a:txBody>
                  <a:tcPr marT="91425" marB="91425" marR="91425" marL="91425"/>
                </a:tc>
                <a:tc>
                  <a:txBody>
                    <a:bodyPr>
                      <a:noAutofit/>
                    </a:bodyPr>
                    <a:lstStyle/>
                    <a:p>
                      <a:pPr lvl="0" rtl="0">
                        <a:spcBef>
                          <a:spcPts val="0"/>
                        </a:spcBef>
                        <a:buNone/>
                      </a:pPr>
                      <a:r>
                        <a:rPr lang="en"/>
                        <a:t>T</a:t>
                      </a:r>
                    </a:p>
                  </a:txBody>
                  <a:tcPr marT="91425" marB="91425" marR="91425" marL="91425"/>
                </a:tc>
              </a:tr>
              <a:tr h="381000">
                <a:tc>
                  <a:txBody>
                    <a:bodyPr>
                      <a:noAutofit/>
                    </a:bodyPr>
                    <a:lstStyle/>
                    <a:p>
                      <a:pPr lvl="0" rtl="0">
                        <a:spcBef>
                          <a:spcPts val="0"/>
                        </a:spcBef>
                        <a:buNone/>
                      </a:pPr>
                      <a:r>
                        <a:rPr b="1" lang="en"/>
                        <a:t>YP &gt; YT2</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r>
              <a:tr h="381000">
                <a:tc>
                  <a:txBody>
                    <a:bodyPr>
                      <a:noAutofit/>
                    </a:bodyPr>
                    <a:lstStyle/>
                    <a:p>
                      <a:pPr lvl="0" rtl="0">
                        <a:spcBef>
                          <a:spcPts val="0"/>
                        </a:spcBef>
                        <a:buNone/>
                      </a:pPr>
                      <a:r>
                        <a:rPr b="1" lang="en"/>
                        <a:t>SP &gt; Sc</a:t>
                      </a:r>
                    </a:p>
                  </a:txBody>
                  <a:tcPr marT="91425" marB="91425" marR="91425" marL="91425"/>
                </a:tc>
                <a:tc>
                  <a:txBody>
                    <a:bodyPr>
                      <a:noAutofit/>
                    </a:bodyPr>
                    <a:lstStyle/>
                    <a:p>
                      <a:pPr lvl="0" rtl="0">
                        <a:spcBef>
                          <a:spcPts val="0"/>
                        </a:spcBef>
                        <a:buNone/>
                      </a:pPr>
                      <a:r>
                        <a:rPr lang="en"/>
                        <a:t>F</a:t>
                      </a:r>
                    </a:p>
                  </a:txBody>
                  <a:tcPr marT="91425" marB="91425" marR="91425" marL="91425"/>
                </a:tc>
                <a:tc>
                  <a:txBody>
                    <a:bodyPr>
                      <a:noAutofit/>
                    </a:bodyPr>
                    <a:lstStyle/>
                    <a:p>
                      <a:pPr lvl="0" rtl="0">
                        <a:spcBef>
                          <a:spcPts val="0"/>
                        </a:spcBef>
                        <a:buNone/>
                      </a:pPr>
                      <a:r>
                        <a:rPr lang="en"/>
                        <a:t>T</a:t>
                      </a:r>
                    </a:p>
                  </a:txBody>
                  <a:tcPr marT="91425" marB="91425" marR="91425" marL="91425"/>
                </a:tc>
                <a:tc>
                  <a:txBody>
                    <a:bodyPr>
                      <a:noAutofit/>
                    </a:bodyPr>
                    <a:lstStyle/>
                    <a:p>
                      <a:pPr lvl="0" rtl="0">
                        <a:spcBef>
                          <a:spcPts val="0"/>
                        </a:spcBef>
                        <a:buNone/>
                      </a:pPr>
                      <a:r>
                        <a:rPr lang="en"/>
                        <a:t>F</a:t>
                      </a:r>
                    </a:p>
                  </a:txBody>
                  <a:tcPr marT="91425" marB="91425" marR="91425" marL="91425"/>
                </a:tc>
                <a:tc>
                  <a:txBody>
                    <a:bodyPr>
                      <a:noAutofit/>
                    </a:bodyPr>
                    <a:lstStyle/>
                    <a:p>
                      <a:pPr lvl="0" rtl="0">
                        <a:spcBef>
                          <a:spcPts val="0"/>
                        </a:spcBef>
                        <a:buNone/>
                      </a:pPr>
                      <a:r>
                        <a:rPr lang="en"/>
                        <a:t>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r>
              <a:tr h="381000">
                <a:tc>
                  <a:txBody>
                    <a:bodyPr>
                      <a:noAutofit/>
                    </a:bodyPr>
                    <a:lstStyle/>
                    <a:p>
                      <a:pPr lvl="0" rtl="0">
                        <a:spcBef>
                          <a:spcPts val="0"/>
                        </a:spcBef>
                        <a:buNone/>
                      </a:pPr>
                      <a:r>
                        <a:rPr b="1" lang="en"/>
                        <a:t>SP &gt; T1</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F</a:t>
                      </a:r>
                    </a:p>
                  </a:txBody>
                  <a:tcPr marT="91425" marB="91425" marR="91425" marL="91425"/>
                </a:tc>
                <a:tc>
                  <a:txBody>
                    <a:bodyPr>
                      <a:noAutofit/>
                    </a:bodyPr>
                    <a:lstStyle/>
                    <a:p>
                      <a:pPr lvl="0" rtl="0">
                        <a:spcBef>
                          <a:spcPts val="0"/>
                        </a:spcBef>
                        <a:buNone/>
                      </a:pPr>
                      <a:r>
                        <a:rPr lang="en"/>
                        <a:t>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r>
              <a:tr h="381000">
                <a:tc>
                  <a:txBody>
                    <a:bodyPr>
                      <a:noAutofit/>
                    </a:bodyPr>
                    <a:lstStyle/>
                    <a:p>
                      <a:pPr lvl="0" rtl="0">
                        <a:spcBef>
                          <a:spcPts val="0"/>
                        </a:spcBef>
                        <a:buNone/>
                      </a:pPr>
                      <a:r>
                        <a:rPr b="1" lang="en"/>
                        <a:t>SP &gt; T2</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F</a:t>
                      </a:r>
                    </a:p>
                  </a:txBody>
                  <a:tcPr marT="91425" marB="91425" marR="91425" marL="91425"/>
                </a:tc>
                <a:tc>
                  <a:txBody>
                    <a:bodyPr>
                      <a:noAutofit/>
                    </a:bodyPr>
                    <a:lstStyle/>
                    <a:p>
                      <a:pPr lvl="0" rtl="0">
                        <a:spcBef>
                          <a:spcPts val="0"/>
                        </a:spcBef>
                        <a:buNone/>
                      </a:pPr>
                      <a:r>
                        <a:rPr lang="en"/>
                        <a:t>T</a:t>
                      </a:r>
                    </a:p>
                  </a:txBody>
                  <a:tcPr marT="91425" marB="91425" marR="91425" marL="91425"/>
                </a:tc>
              </a:tr>
              <a:tr h="381000">
                <a:tc>
                  <a:txBody>
                    <a:bodyPr>
                      <a:noAutofit/>
                    </a:bodyPr>
                    <a:lstStyle/>
                    <a:p>
                      <a:pPr lvl="0" rtl="0">
                        <a:spcBef>
                          <a:spcPts val="0"/>
                        </a:spcBef>
                        <a:buNone/>
                      </a:pPr>
                      <a:r>
                        <a:rPr b="1" lang="en"/>
                        <a:t>Out</a:t>
                      </a:r>
                    </a:p>
                  </a:txBody>
                  <a:tcPr marT="91425" marB="91425" marR="91425" marL="91425"/>
                </a:tc>
                <a:tc>
                  <a:txBody>
                    <a:bodyPr>
                      <a:noAutofit/>
                    </a:bodyPr>
                    <a:lstStyle/>
                    <a:p>
                      <a:pPr lvl="0" rtl="0">
                        <a:spcBef>
                          <a:spcPts val="0"/>
                        </a:spcBef>
                        <a:buNone/>
                      </a:pPr>
                      <a:r>
                        <a:rPr lang="en"/>
                        <a:t>Edu</a:t>
                      </a:r>
                    </a:p>
                  </a:txBody>
                  <a:tcPr marT="91425" marB="91425" marR="91425" marL="91425"/>
                </a:tc>
                <a:tc>
                  <a:txBody>
                    <a:bodyPr>
                      <a:noAutofit/>
                    </a:bodyPr>
                    <a:lstStyle/>
                    <a:p>
                      <a:pPr lvl="0" rtl="0">
                        <a:spcBef>
                          <a:spcPts val="0"/>
                        </a:spcBef>
                        <a:buNone/>
                      </a:pPr>
                      <a:r>
                        <a:rPr lang="en"/>
                        <a:t>SP</a:t>
                      </a:r>
                    </a:p>
                  </a:txBody>
                  <a:tcPr marT="91425" marB="91425" marR="91425" marL="91425"/>
                </a:tc>
                <a:tc>
                  <a:txBody>
                    <a:bodyPr>
                      <a:noAutofit/>
                    </a:bodyPr>
                    <a:lstStyle/>
                    <a:p>
                      <a:pPr lvl="0" rtl="0">
                        <a:spcBef>
                          <a:spcPts val="0"/>
                        </a:spcBef>
                        <a:buNone/>
                      </a:pPr>
                      <a:r>
                        <a:rPr lang="en"/>
                        <a:t>ND</a:t>
                      </a:r>
                    </a:p>
                  </a:txBody>
                  <a:tcPr marT="91425" marB="91425" marR="91425" marL="91425"/>
                </a:tc>
                <a:tc>
                  <a:txBody>
                    <a:bodyPr>
                      <a:noAutofit/>
                    </a:bodyPr>
                    <a:lstStyle/>
                    <a:p>
                      <a:pPr lvl="0" rtl="0">
                        <a:spcBef>
                          <a:spcPts val="0"/>
                        </a:spcBef>
                        <a:buNone/>
                      </a:pPr>
                      <a:r>
                        <a:rPr lang="en"/>
                        <a:t>SP</a:t>
                      </a:r>
                    </a:p>
                  </a:txBody>
                  <a:tcPr marT="91425" marB="91425" marR="91425" marL="91425"/>
                </a:tc>
                <a:tc>
                  <a:txBody>
                    <a:bodyPr>
                      <a:noAutofit/>
                    </a:bodyPr>
                    <a:lstStyle/>
                    <a:p>
                      <a:pPr lvl="0" rtl="0">
                        <a:spcBef>
                          <a:spcPts val="0"/>
                        </a:spcBef>
                        <a:buNone/>
                      </a:pPr>
                      <a:r>
                        <a:rPr lang="en"/>
                        <a:t>T1</a:t>
                      </a:r>
                    </a:p>
                  </a:txBody>
                  <a:tcPr marT="91425" marB="91425" marR="91425" marL="91425"/>
                </a:tc>
                <a:tc>
                  <a:txBody>
                    <a:bodyPr>
                      <a:noAutofit/>
                    </a:bodyPr>
                    <a:lstStyle/>
                    <a:p>
                      <a:pPr lvl="0" rtl="0">
                        <a:spcBef>
                          <a:spcPts val="0"/>
                        </a:spcBef>
                        <a:buNone/>
                      </a:pPr>
                      <a:r>
                        <a:rPr lang="en"/>
                        <a:t>SP</a:t>
                      </a:r>
                    </a:p>
                  </a:txBody>
                  <a:tcPr marT="91425" marB="91425" marR="91425" marL="91425"/>
                </a:tc>
                <a:tc>
                  <a:txBody>
                    <a:bodyPr>
                      <a:noAutofit/>
                    </a:bodyPr>
                    <a:lstStyle/>
                    <a:p>
                      <a:pPr lvl="0" rtl="0">
                        <a:spcBef>
                          <a:spcPts val="0"/>
                        </a:spcBef>
                        <a:buNone/>
                      </a:pPr>
                      <a:r>
                        <a:rPr lang="en"/>
                        <a:t>T2</a:t>
                      </a:r>
                    </a:p>
                  </a:txBody>
                  <a:tcPr marT="91425" marB="91425" marR="91425" marL="91425"/>
                </a:tc>
                <a:tc>
                  <a:txBody>
                    <a:bodyPr>
                      <a:noAutofit/>
                    </a:bodyPr>
                    <a:lstStyle/>
                    <a:p>
                      <a:pPr lvl="0" rtl="0">
                        <a:spcBef>
                          <a:spcPts val="0"/>
                        </a:spcBef>
                        <a:buNone/>
                      </a:pPr>
                      <a:r>
                        <a:rPr lang="en"/>
                        <a:t>SP</a:t>
                      </a:r>
                    </a:p>
                  </a:txBody>
                  <a:tcPr marT="91425" marB="91425" marR="91425" marL="91425"/>
                </a:tc>
              </a:tr>
            </a:tbl>
          </a:graphicData>
        </a:graphic>
      </p:graphicFrame>
      <p:graphicFrame>
        <p:nvGraphicFramePr>
          <p:cNvPr id="285" name="Shape 285"/>
          <p:cNvGraphicFramePr/>
          <p:nvPr/>
        </p:nvGraphicFramePr>
        <p:xfrm>
          <a:off x="1729437" y="1885300"/>
          <a:ext cx="3000000" cy="3000000"/>
        </p:xfrm>
        <a:graphic>
          <a:graphicData uri="http://schemas.openxmlformats.org/drawingml/2006/table">
            <a:tbl>
              <a:tblPr>
                <a:noFill/>
                <a:tableStyleId>{352B6F03-B6CE-4AC5-BA4C-3CC75FC5E846}</a:tableStyleId>
              </a:tblPr>
              <a:tblGrid>
                <a:gridCol w="1038125"/>
                <a:gridCol w="560000"/>
                <a:gridCol w="518400"/>
                <a:gridCol w="456100"/>
                <a:gridCol w="478875"/>
                <a:gridCol w="487800"/>
                <a:gridCol w="461650"/>
                <a:gridCol w="476400"/>
                <a:gridCol w="506000"/>
                <a:gridCol w="476575"/>
                <a:gridCol w="639400"/>
              </a:tblGrid>
              <a:tr h="396200">
                <a:tc>
                  <a:txBody>
                    <a:bodyPr>
                      <a:noAutofit/>
                    </a:bodyPr>
                    <a:lstStyle/>
                    <a:p>
                      <a:pPr lvl="0" rtl="0">
                        <a:spcBef>
                          <a:spcPts val="0"/>
                        </a:spcBef>
                        <a:buNone/>
                      </a:pPr>
                      <a:r>
                        <a:rPr b="1" lang="en"/>
                        <a:t>EduAc</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F</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r>
              <a:tr h="396200">
                <a:tc>
                  <a:txBody>
                    <a:bodyPr>
                      <a:noAutofit/>
                    </a:bodyPr>
                    <a:lstStyle/>
                    <a:p>
                      <a:pPr lvl="0" rtl="0">
                        <a:spcBef>
                          <a:spcPts val="0"/>
                        </a:spcBef>
                        <a:buNone/>
                      </a:pPr>
                      <a:r>
                        <a:rPr b="1" lang="en"/>
                        <a:t>BusAc</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r>
              <a:tr h="381000">
                <a:tc>
                  <a:txBody>
                    <a:bodyPr>
                      <a:noAutofit/>
                    </a:bodyPr>
                    <a:lstStyle/>
                    <a:p>
                      <a:pPr lvl="0" rtl="0">
                        <a:spcBef>
                          <a:spcPts val="0"/>
                        </a:spcBef>
                        <a:buNone/>
                      </a:pPr>
                      <a:r>
                        <a:rPr b="1" lang="en"/>
                        <a:t>CP &gt; CT1</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r>
              <a:tr h="381000">
                <a:tc>
                  <a:txBody>
                    <a:bodyPr>
                      <a:noAutofit/>
                    </a:bodyPr>
                    <a:lstStyle/>
                    <a:p>
                      <a:pPr lvl="0" rtl="0">
                        <a:spcBef>
                          <a:spcPts val="0"/>
                        </a:spcBef>
                        <a:buNone/>
                      </a:pPr>
                      <a:r>
                        <a:rPr b="1" lang="en"/>
                        <a:t>YP &gt; YT1</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r>
              <a:tr h="381000">
                <a:tc>
                  <a:txBody>
                    <a:bodyPr>
                      <a:noAutofit/>
                    </a:bodyPr>
                    <a:lstStyle/>
                    <a:p>
                      <a:pPr lvl="0" rtl="0">
                        <a:spcBef>
                          <a:spcPts val="0"/>
                        </a:spcBef>
                        <a:buNone/>
                      </a:pPr>
                      <a:r>
                        <a:rPr b="1" lang="en"/>
                        <a:t>CP &gt; Ct2</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r>
              <a:tr h="381000">
                <a:tc>
                  <a:txBody>
                    <a:bodyPr>
                      <a:noAutofit/>
                    </a:bodyPr>
                    <a:lstStyle/>
                    <a:p>
                      <a:pPr lvl="0" rtl="0">
                        <a:spcBef>
                          <a:spcPts val="0"/>
                        </a:spcBef>
                        <a:buNone/>
                      </a:pPr>
                      <a:r>
                        <a:rPr b="1" lang="en"/>
                        <a:t>YP &gt; YT2</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r>
              <a:tr h="381000">
                <a:tc>
                  <a:txBody>
                    <a:bodyPr>
                      <a:noAutofit/>
                    </a:bodyPr>
                    <a:lstStyle/>
                    <a:p>
                      <a:pPr lvl="0" rtl="0">
                        <a:spcBef>
                          <a:spcPts val="0"/>
                        </a:spcBef>
                        <a:buNone/>
                      </a:pPr>
                      <a:r>
                        <a:rPr b="1" lang="en"/>
                        <a:t>SP &gt; Sc</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F</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r>
              <a:tr h="396200">
                <a:tc>
                  <a:txBody>
                    <a:bodyPr>
                      <a:noAutofit/>
                    </a:bodyPr>
                    <a:lstStyle/>
                    <a:p>
                      <a:pPr lvl="0" rtl="0">
                        <a:spcBef>
                          <a:spcPts val="0"/>
                        </a:spcBef>
                        <a:buNone/>
                      </a:pPr>
                      <a:r>
                        <a:rPr b="1" lang="en"/>
                        <a:t>SP &gt; T1</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r>
              <a:tr h="396200">
                <a:tc>
                  <a:txBody>
                    <a:bodyPr>
                      <a:noAutofit/>
                    </a:bodyPr>
                    <a:lstStyle/>
                    <a:p>
                      <a:pPr lvl="0" rtl="0">
                        <a:spcBef>
                          <a:spcPts val="0"/>
                        </a:spcBef>
                        <a:buNone/>
                      </a:pPr>
                      <a:r>
                        <a:rPr b="1" lang="en"/>
                        <a:t>SP &gt; T2</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r>
              <a:tr h="381000">
                <a:tc>
                  <a:txBody>
                    <a:bodyPr>
                      <a:noAutofit/>
                    </a:bodyPr>
                    <a:lstStyle/>
                    <a:p>
                      <a:pPr lvl="0" rtl="0">
                        <a:spcBef>
                          <a:spcPts val="0"/>
                        </a:spcBef>
                        <a:buNone/>
                      </a:pPr>
                      <a:r>
                        <a:rPr b="1" lang="en"/>
                        <a:t>Out</a:t>
                      </a:r>
                    </a:p>
                  </a:txBody>
                  <a:tcPr marT="91425" marB="91425" marR="91425" marL="91425">
                    <a:solidFill>
                      <a:srgbClr val="FFFFFF"/>
                    </a:solidFill>
                  </a:tcPr>
                </a:tc>
                <a:tc>
                  <a:txBody>
                    <a:bodyPr>
                      <a:noAutofit/>
                    </a:bodyPr>
                    <a:lstStyle/>
                    <a:p>
                      <a:pPr lvl="0" rtl="0">
                        <a:spcBef>
                          <a:spcPts val="0"/>
                        </a:spcBef>
                        <a:buNone/>
                      </a:pPr>
                      <a:r>
                        <a:rPr lang="en"/>
                        <a:t>Edu</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ND</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SP</a:t>
                      </a:r>
                    </a:p>
                  </a:txBody>
                  <a:tcPr marT="91425" marB="91425" marR="91425" marL="91425">
                    <a:solidFill>
                      <a:srgbClr val="FFFFFF"/>
                    </a:solidFill>
                  </a:tcPr>
                </a:tc>
                <a:tc>
                  <a:txBody>
                    <a:bodyPr>
                      <a:noAutofit/>
                    </a:bodyPr>
                    <a:lstStyle/>
                    <a:p>
                      <a:pPr lvl="0" rtl="0">
                        <a:spcBef>
                          <a:spcPts val="0"/>
                        </a:spcBef>
                        <a:buNone/>
                      </a:pPr>
                      <a:r>
                        <a:rPr lang="en"/>
                        <a:t>SP</a:t>
                      </a:r>
                    </a:p>
                  </a:txBody>
                  <a:tcPr marT="91425" marB="91425" marR="91425" marL="91425">
                    <a:solidFill>
                      <a:srgbClr val="FFFFFF"/>
                    </a:solidFill>
                  </a:tcPr>
                </a:tc>
                <a:tc>
                  <a:txBody>
                    <a:bodyPr>
                      <a:noAutofit/>
                    </a:bodyPr>
                    <a:lstStyle/>
                    <a:p>
                      <a:pPr lvl="0" rtl="0">
                        <a:spcBef>
                          <a:spcPts val="0"/>
                        </a:spcBef>
                        <a:buNone/>
                      </a:pPr>
                      <a:r>
                        <a:rPr lang="en"/>
                        <a:t>ND</a:t>
                      </a:r>
                    </a:p>
                  </a:txBody>
                  <a:tcPr marT="91425" marB="91425" marR="91425" marL="91425">
                    <a:solidFill>
                      <a:srgbClr val="FFFFFF"/>
                    </a:solidFill>
                  </a:tcPr>
                </a:tc>
                <a:tc>
                  <a:txBody>
                    <a:bodyPr>
                      <a:noAutofit/>
                    </a:bodyPr>
                    <a:lstStyle/>
                    <a:p>
                      <a:pPr lvl="0" rtl="0">
                        <a:spcBef>
                          <a:spcPts val="0"/>
                        </a:spcBef>
                        <a:buNone/>
                      </a:pPr>
                      <a:r>
                        <a:rPr lang="en"/>
                        <a:t>SP</a:t>
                      </a:r>
                    </a:p>
                  </a:txBody>
                  <a:tcPr marT="91425" marB="91425" marR="91425" marL="91425">
                    <a:solidFill>
                      <a:srgbClr val="FFFFFF"/>
                    </a:solidFill>
                  </a:tcPr>
                </a:tc>
                <a:tc>
                  <a:txBody>
                    <a:bodyPr>
                      <a:noAutofit/>
                    </a:bodyPr>
                    <a:lstStyle/>
                    <a:p>
                      <a:pPr lvl="0" rtl="0">
                        <a:spcBef>
                          <a:spcPts val="0"/>
                        </a:spcBef>
                        <a:buNone/>
                      </a:pPr>
                      <a:r>
                        <a:rPr lang="en"/>
                        <a:t>T1</a:t>
                      </a:r>
                    </a:p>
                  </a:txBody>
                  <a:tcPr marT="91425" marB="91425" marR="91425" marL="91425">
                    <a:solidFill>
                      <a:srgbClr val="FFFFFF"/>
                    </a:solidFill>
                  </a:tcPr>
                </a:tc>
                <a:tc>
                  <a:txBody>
                    <a:bodyPr>
                      <a:noAutofit/>
                    </a:bodyPr>
                    <a:lstStyle/>
                    <a:p>
                      <a:pPr lvl="0" rtl="0">
                        <a:spcBef>
                          <a:spcPts val="0"/>
                        </a:spcBef>
                        <a:buNone/>
                      </a:pPr>
                      <a:r>
                        <a:rPr lang="en"/>
                        <a:t>SP</a:t>
                      </a:r>
                    </a:p>
                  </a:txBody>
                  <a:tcPr marT="91425" marB="91425" marR="91425" marL="91425">
                    <a:solidFill>
                      <a:srgbClr val="FFFFFF"/>
                    </a:solidFill>
                  </a:tcPr>
                </a:tc>
                <a:tc>
                  <a:txBody>
                    <a:bodyPr>
                      <a:noAutofit/>
                    </a:bodyPr>
                    <a:lstStyle/>
                    <a:p>
                      <a:pPr lvl="0" rtl="0">
                        <a:spcBef>
                          <a:spcPts val="0"/>
                        </a:spcBef>
                        <a:buNone/>
                      </a:pPr>
                      <a:r>
                        <a:rPr lang="en"/>
                        <a:t>T2</a:t>
                      </a:r>
                    </a:p>
                  </a:txBody>
                  <a:tcPr marT="91425" marB="91425" marR="91425" marL="91425">
                    <a:solidFill>
                      <a:srgbClr val="FFFFFF"/>
                    </a:solidFill>
                  </a:tcPr>
                </a:tc>
                <a:tc>
                  <a:txBody>
                    <a:bodyPr>
                      <a:noAutofit/>
                    </a:bodyPr>
                    <a:lstStyle/>
                    <a:p>
                      <a:pPr lvl="0" rtl="0">
                        <a:spcBef>
                          <a:spcPts val="0"/>
                        </a:spcBef>
                        <a:buNone/>
                      </a:pPr>
                      <a:r>
                        <a:rPr lang="en"/>
                        <a:t>SP</a:t>
                      </a:r>
                    </a:p>
                  </a:txBody>
                  <a:tcPr marT="91425" marB="91425" marR="91425" marL="91425">
                    <a:solidFill>
                      <a:srgbClr val="FFFFFF"/>
                    </a:solidFill>
                  </a:tcPr>
                </a:tc>
              </a:tr>
            </a:tbl>
          </a:graphicData>
        </a:graphic>
      </p:graphicFrame>
      <p:graphicFrame>
        <p:nvGraphicFramePr>
          <p:cNvPr id="286" name="Shape 286"/>
          <p:cNvGraphicFramePr/>
          <p:nvPr/>
        </p:nvGraphicFramePr>
        <p:xfrm>
          <a:off x="1729437" y="1887200"/>
          <a:ext cx="3000000" cy="3000000"/>
        </p:xfrm>
        <a:graphic>
          <a:graphicData uri="http://schemas.openxmlformats.org/drawingml/2006/table">
            <a:tbl>
              <a:tblPr>
                <a:noFill/>
                <a:tableStyleId>{352B6F03-B6CE-4AC5-BA4C-3CC75FC5E846}</a:tableStyleId>
              </a:tblPr>
              <a:tblGrid>
                <a:gridCol w="1038125"/>
                <a:gridCol w="560000"/>
                <a:gridCol w="518400"/>
                <a:gridCol w="456100"/>
                <a:gridCol w="551625"/>
                <a:gridCol w="493850"/>
                <a:gridCol w="476400"/>
                <a:gridCol w="476350"/>
                <a:gridCol w="506025"/>
                <a:gridCol w="455800"/>
                <a:gridCol w="566650"/>
              </a:tblGrid>
              <a:tr h="396200">
                <a:tc>
                  <a:txBody>
                    <a:bodyPr>
                      <a:noAutofit/>
                    </a:bodyPr>
                    <a:lstStyle/>
                    <a:p>
                      <a:pPr lvl="0" rtl="0">
                        <a:spcBef>
                          <a:spcPts val="0"/>
                        </a:spcBef>
                        <a:buNone/>
                      </a:pPr>
                      <a:r>
                        <a:rPr b="1" lang="en"/>
                        <a:t>EduAc</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F</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r>
              <a:tr h="396200">
                <a:tc>
                  <a:txBody>
                    <a:bodyPr>
                      <a:noAutofit/>
                    </a:bodyPr>
                    <a:lstStyle/>
                    <a:p>
                      <a:pPr lvl="0" rtl="0">
                        <a:spcBef>
                          <a:spcPts val="0"/>
                        </a:spcBef>
                        <a:buNone/>
                      </a:pPr>
                      <a:r>
                        <a:rPr b="1" lang="en"/>
                        <a:t>BusAc</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r>
              <a:tr h="381000">
                <a:tc>
                  <a:txBody>
                    <a:bodyPr>
                      <a:noAutofit/>
                    </a:bodyPr>
                    <a:lstStyle/>
                    <a:p>
                      <a:pPr lvl="0" rtl="0">
                        <a:spcBef>
                          <a:spcPts val="0"/>
                        </a:spcBef>
                        <a:buNone/>
                      </a:pPr>
                      <a:r>
                        <a:rPr b="1" lang="en"/>
                        <a:t>CP &gt; CT1</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r>
              <a:tr h="381000">
                <a:tc>
                  <a:txBody>
                    <a:bodyPr>
                      <a:noAutofit/>
                    </a:bodyPr>
                    <a:lstStyle/>
                    <a:p>
                      <a:pPr lvl="0" rtl="0">
                        <a:spcBef>
                          <a:spcPts val="0"/>
                        </a:spcBef>
                        <a:buNone/>
                      </a:pPr>
                      <a:r>
                        <a:rPr b="1" lang="en"/>
                        <a:t>YP &gt; YT1</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r>
              <a:tr h="381000">
                <a:tc>
                  <a:txBody>
                    <a:bodyPr>
                      <a:noAutofit/>
                    </a:bodyPr>
                    <a:lstStyle/>
                    <a:p>
                      <a:pPr lvl="0" rtl="0">
                        <a:spcBef>
                          <a:spcPts val="0"/>
                        </a:spcBef>
                        <a:buNone/>
                      </a:pPr>
                      <a:r>
                        <a:rPr b="1" lang="en"/>
                        <a:t>CP &gt; Ct2</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r>
              <a:tr h="381000">
                <a:tc>
                  <a:txBody>
                    <a:bodyPr>
                      <a:noAutofit/>
                    </a:bodyPr>
                    <a:lstStyle/>
                    <a:p>
                      <a:pPr lvl="0" rtl="0">
                        <a:spcBef>
                          <a:spcPts val="0"/>
                        </a:spcBef>
                        <a:buNone/>
                      </a:pPr>
                      <a:r>
                        <a:rPr b="1" lang="en"/>
                        <a:t>YP &gt; YT2</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r>
              <a:tr h="381000">
                <a:tc>
                  <a:txBody>
                    <a:bodyPr>
                      <a:noAutofit/>
                    </a:bodyPr>
                    <a:lstStyle/>
                    <a:p>
                      <a:pPr lvl="0" rtl="0">
                        <a:spcBef>
                          <a:spcPts val="0"/>
                        </a:spcBef>
                        <a:buNone/>
                      </a:pPr>
                      <a:r>
                        <a:rPr b="1" lang="en"/>
                        <a:t>SP &gt; Sc</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r>
              <a:tr h="396200">
                <a:tc>
                  <a:txBody>
                    <a:bodyPr>
                      <a:noAutofit/>
                    </a:bodyPr>
                    <a:lstStyle/>
                    <a:p>
                      <a:pPr lvl="0" rtl="0">
                        <a:spcBef>
                          <a:spcPts val="0"/>
                        </a:spcBef>
                        <a:buNone/>
                      </a:pPr>
                      <a:r>
                        <a:rPr b="1" lang="en"/>
                        <a:t>SP &gt; T1</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r>
              <a:tr h="396200">
                <a:tc>
                  <a:txBody>
                    <a:bodyPr>
                      <a:noAutofit/>
                    </a:bodyPr>
                    <a:lstStyle/>
                    <a:p>
                      <a:pPr lvl="0" rtl="0">
                        <a:spcBef>
                          <a:spcPts val="0"/>
                        </a:spcBef>
                        <a:buNone/>
                      </a:pPr>
                      <a:r>
                        <a:rPr b="1" lang="en"/>
                        <a:t>SP &gt; T2</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r>
              <a:tr h="381000">
                <a:tc>
                  <a:txBody>
                    <a:bodyPr>
                      <a:noAutofit/>
                    </a:bodyPr>
                    <a:lstStyle/>
                    <a:p>
                      <a:pPr lvl="0" rtl="0">
                        <a:spcBef>
                          <a:spcPts val="0"/>
                        </a:spcBef>
                        <a:buNone/>
                      </a:pPr>
                      <a:r>
                        <a:rPr b="1" lang="en"/>
                        <a:t>Out</a:t>
                      </a:r>
                    </a:p>
                  </a:txBody>
                  <a:tcPr marT="91425" marB="91425" marR="91425" marL="91425">
                    <a:solidFill>
                      <a:srgbClr val="FFFFFF"/>
                    </a:solidFill>
                  </a:tcPr>
                </a:tc>
                <a:tc>
                  <a:txBody>
                    <a:bodyPr>
                      <a:noAutofit/>
                    </a:bodyPr>
                    <a:lstStyle/>
                    <a:p>
                      <a:pPr lvl="0" rtl="0">
                        <a:spcBef>
                          <a:spcPts val="0"/>
                        </a:spcBef>
                        <a:buNone/>
                      </a:pPr>
                      <a:r>
                        <a:rPr lang="en"/>
                        <a:t>Edu</a:t>
                      </a:r>
                    </a:p>
                  </a:txBody>
                  <a:tcPr marT="91425" marB="91425" marR="91425" marL="91425">
                    <a:solidFill>
                      <a:srgbClr val="FFFFFF"/>
                    </a:solidFill>
                  </a:tcPr>
                </a:tc>
                <a:tc>
                  <a:txBody>
                    <a:bodyPr>
                      <a:noAutofit/>
                    </a:bodyPr>
                    <a:lstStyle/>
                    <a:p>
                      <a:pPr lvl="0" rtl="0">
                        <a:spcBef>
                          <a:spcPts val="0"/>
                        </a:spcBef>
                        <a:buNone/>
                      </a:pPr>
                      <a:r>
                        <a:rPr lang="en"/>
                        <a:t>SP</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SP</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Edu</a:t>
                      </a:r>
                    </a:p>
                  </a:txBody>
                  <a:tcPr marT="91425" marB="91425" marR="91425" marL="91425">
                    <a:solidFill>
                      <a:srgbClr val="FFFFFF"/>
                    </a:solidFill>
                  </a:tcPr>
                </a:tc>
                <a:tc>
                  <a:txBody>
                    <a:bodyPr>
                      <a:noAutofit/>
                    </a:bodyPr>
                    <a:lstStyle/>
                    <a:p>
                      <a:pPr lvl="0" rtl="0">
                        <a:spcBef>
                          <a:spcPts val="0"/>
                        </a:spcBef>
                        <a:buNone/>
                      </a:pPr>
                      <a:r>
                        <a:rPr lang="en"/>
                        <a:t>ND</a:t>
                      </a:r>
                    </a:p>
                  </a:txBody>
                  <a:tcPr marT="91425" marB="91425" marR="91425" marL="91425">
                    <a:solidFill>
                      <a:srgbClr val="FFFFFF"/>
                    </a:solidFill>
                  </a:tcPr>
                </a:tc>
                <a:tc>
                  <a:txBody>
                    <a:bodyPr>
                      <a:noAutofit/>
                    </a:bodyPr>
                    <a:lstStyle/>
                    <a:p>
                      <a:pPr lvl="0" rtl="0">
                        <a:spcBef>
                          <a:spcPts val="0"/>
                        </a:spcBef>
                        <a:buNone/>
                      </a:pPr>
                      <a:r>
                        <a:rPr lang="en"/>
                        <a:t>SP</a:t>
                      </a:r>
                    </a:p>
                  </a:txBody>
                  <a:tcPr marT="91425" marB="91425" marR="91425" marL="91425">
                    <a:solidFill>
                      <a:srgbClr val="FFFFFF"/>
                    </a:solidFill>
                  </a:tcPr>
                </a:tc>
                <a:tc>
                  <a:txBody>
                    <a:bodyPr>
                      <a:noAutofit/>
                    </a:bodyPr>
                    <a:lstStyle/>
                    <a:p>
                      <a:pPr lvl="0" rtl="0">
                        <a:spcBef>
                          <a:spcPts val="0"/>
                        </a:spcBef>
                        <a:buNone/>
                      </a:pPr>
                      <a:r>
                        <a:rPr lang="en"/>
                        <a:t>T1</a:t>
                      </a:r>
                    </a:p>
                  </a:txBody>
                  <a:tcPr marT="91425" marB="91425" marR="91425" marL="91425">
                    <a:solidFill>
                      <a:srgbClr val="FFFFFF"/>
                    </a:solidFill>
                  </a:tcPr>
                </a:tc>
                <a:tc>
                  <a:txBody>
                    <a:bodyPr>
                      <a:noAutofit/>
                    </a:bodyPr>
                    <a:lstStyle/>
                    <a:p>
                      <a:pPr lvl="0" rtl="0">
                        <a:spcBef>
                          <a:spcPts val="0"/>
                        </a:spcBef>
                        <a:buNone/>
                      </a:pPr>
                      <a:r>
                        <a:rPr lang="en"/>
                        <a:t>SP</a:t>
                      </a:r>
                    </a:p>
                  </a:txBody>
                  <a:tcPr marT="91425" marB="91425" marR="91425" marL="91425">
                    <a:solidFill>
                      <a:srgbClr val="FFFFFF"/>
                    </a:solidFill>
                  </a:tcPr>
                </a:tc>
                <a:tc>
                  <a:txBody>
                    <a:bodyPr>
                      <a:noAutofit/>
                    </a:bodyPr>
                    <a:lstStyle/>
                    <a:p>
                      <a:pPr lvl="0" rtl="0">
                        <a:spcBef>
                          <a:spcPts val="0"/>
                        </a:spcBef>
                        <a:buNone/>
                      </a:pPr>
                      <a:r>
                        <a:rPr lang="en"/>
                        <a:t>T2</a:t>
                      </a:r>
                    </a:p>
                  </a:txBody>
                  <a:tcPr marT="91425" marB="91425" marR="91425" marL="91425">
                    <a:solidFill>
                      <a:srgbClr val="FFFFFF"/>
                    </a:solidFill>
                  </a:tcPr>
                </a:tc>
                <a:tc>
                  <a:txBody>
                    <a:bodyPr>
                      <a:noAutofit/>
                    </a:bodyPr>
                    <a:lstStyle/>
                    <a:p>
                      <a:pPr lvl="0" rtl="0">
                        <a:spcBef>
                          <a:spcPts val="0"/>
                        </a:spcBef>
                        <a:buNone/>
                      </a:pPr>
                      <a:r>
                        <a:rPr lang="en"/>
                        <a:t>SP</a:t>
                      </a:r>
                    </a:p>
                  </a:txBody>
                  <a:tcPr marT="91425" marB="91425" marR="91425" marL="91425">
                    <a:solidFill>
                      <a:srgbClr val="FFFFFF"/>
                    </a:solidFill>
                  </a:tcPr>
                </a:tc>
              </a:tr>
            </a:tbl>
          </a:graphicData>
        </a:graphic>
      </p:graphicFrame>
      <p:graphicFrame>
        <p:nvGraphicFramePr>
          <p:cNvPr id="287" name="Shape 287"/>
          <p:cNvGraphicFramePr/>
          <p:nvPr/>
        </p:nvGraphicFramePr>
        <p:xfrm>
          <a:off x="714862" y="1887200"/>
          <a:ext cx="3000000" cy="3000000"/>
        </p:xfrm>
        <a:graphic>
          <a:graphicData uri="http://schemas.openxmlformats.org/drawingml/2006/table">
            <a:tbl>
              <a:tblPr>
                <a:noFill/>
                <a:tableStyleId>{352B6F03-B6CE-4AC5-BA4C-3CC75FC5E846}</a:tableStyleId>
              </a:tblPr>
              <a:tblGrid>
                <a:gridCol w="1170000"/>
                <a:gridCol w="631125"/>
                <a:gridCol w="584250"/>
                <a:gridCol w="514050"/>
                <a:gridCol w="621700"/>
                <a:gridCol w="556600"/>
                <a:gridCol w="556600"/>
                <a:gridCol w="556600"/>
                <a:gridCol w="536925"/>
                <a:gridCol w="536875"/>
                <a:gridCol w="570325"/>
                <a:gridCol w="513700"/>
                <a:gridCol w="638650"/>
              </a:tblGrid>
              <a:tr h="375550">
                <a:tc>
                  <a:txBody>
                    <a:bodyPr>
                      <a:noAutofit/>
                    </a:bodyPr>
                    <a:lstStyle/>
                    <a:p>
                      <a:pPr lvl="0" rtl="0">
                        <a:spcBef>
                          <a:spcPts val="0"/>
                        </a:spcBef>
                        <a:buNone/>
                      </a:pPr>
                      <a:r>
                        <a:rPr b="1" lang="en"/>
                        <a:t>EduAc</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r>
              <a:tr h="375550">
                <a:tc>
                  <a:txBody>
                    <a:bodyPr>
                      <a:noAutofit/>
                    </a:bodyPr>
                    <a:lstStyle/>
                    <a:p>
                      <a:pPr lvl="0" rtl="0">
                        <a:spcBef>
                          <a:spcPts val="0"/>
                        </a:spcBef>
                        <a:buNone/>
                      </a:pPr>
                      <a:r>
                        <a:rPr b="1" lang="en"/>
                        <a:t>BusAc</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r>
              <a:tr h="371950">
                <a:tc>
                  <a:txBody>
                    <a:bodyPr>
                      <a:noAutofit/>
                    </a:bodyPr>
                    <a:lstStyle/>
                    <a:p>
                      <a:pPr lvl="0" rtl="0">
                        <a:spcBef>
                          <a:spcPts val="0"/>
                        </a:spcBef>
                        <a:buNone/>
                      </a:pPr>
                      <a:r>
                        <a:rPr b="1" lang="en"/>
                        <a:t>CP &gt; CT1</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r>
              <a:tr h="371950">
                <a:tc>
                  <a:txBody>
                    <a:bodyPr>
                      <a:noAutofit/>
                    </a:bodyPr>
                    <a:lstStyle/>
                    <a:p>
                      <a:pPr lvl="0" rtl="0">
                        <a:spcBef>
                          <a:spcPts val="0"/>
                        </a:spcBef>
                        <a:buNone/>
                      </a:pPr>
                      <a:r>
                        <a:rPr b="1" lang="en"/>
                        <a:t>YP &gt; YT1</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r>
              <a:tr h="371950">
                <a:tc>
                  <a:txBody>
                    <a:bodyPr>
                      <a:noAutofit/>
                    </a:bodyPr>
                    <a:lstStyle/>
                    <a:p>
                      <a:pPr lvl="0" rtl="0">
                        <a:spcBef>
                          <a:spcPts val="0"/>
                        </a:spcBef>
                        <a:buNone/>
                      </a:pPr>
                      <a:r>
                        <a:rPr b="1" lang="en"/>
                        <a:t>CP &gt; Ct2</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r>
              <a:tr h="371950">
                <a:tc>
                  <a:txBody>
                    <a:bodyPr>
                      <a:noAutofit/>
                    </a:bodyPr>
                    <a:lstStyle/>
                    <a:p>
                      <a:pPr lvl="0" rtl="0">
                        <a:spcBef>
                          <a:spcPts val="0"/>
                        </a:spcBef>
                        <a:buNone/>
                      </a:pPr>
                      <a:r>
                        <a:rPr b="1" lang="en"/>
                        <a:t>YP &gt; YT2</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r>
              <a:tr h="371950">
                <a:tc>
                  <a:txBody>
                    <a:bodyPr>
                      <a:noAutofit/>
                    </a:bodyPr>
                    <a:lstStyle/>
                    <a:p>
                      <a:pPr lvl="0" rtl="0">
                        <a:spcBef>
                          <a:spcPts val="0"/>
                        </a:spcBef>
                        <a:buNone/>
                      </a:pPr>
                      <a:r>
                        <a:rPr b="1" lang="en"/>
                        <a:t>SP &gt; Sc</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r>
              <a:tr h="375550">
                <a:tc>
                  <a:txBody>
                    <a:bodyPr>
                      <a:noAutofit/>
                    </a:bodyPr>
                    <a:lstStyle/>
                    <a:p>
                      <a:pPr lvl="0" rtl="0">
                        <a:spcBef>
                          <a:spcPts val="0"/>
                        </a:spcBef>
                        <a:buNone/>
                      </a:pPr>
                      <a:r>
                        <a:rPr b="1" lang="en"/>
                        <a:t>SP &gt; T1</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r>
              <a:tr h="375550">
                <a:tc>
                  <a:txBody>
                    <a:bodyPr>
                      <a:noAutofit/>
                    </a:bodyPr>
                    <a:lstStyle/>
                    <a:p>
                      <a:pPr lvl="0" rtl="0">
                        <a:spcBef>
                          <a:spcPts val="0"/>
                        </a:spcBef>
                        <a:buNone/>
                      </a:pPr>
                      <a:r>
                        <a:rPr b="1" lang="en"/>
                        <a:t>SP &gt; T2</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r>
              <a:tr h="371950">
                <a:tc>
                  <a:txBody>
                    <a:bodyPr>
                      <a:noAutofit/>
                    </a:bodyPr>
                    <a:lstStyle/>
                    <a:p>
                      <a:pPr lvl="0" rtl="0">
                        <a:spcBef>
                          <a:spcPts val="0"/>
                        </a:spcBef>
                        <a:buNone/>
                      </a:pPr>
                      <a:r>
                        <a:rPr b="1" lang="en"/>
                        <a:t>Out</a:t>
                      </a:r>
                    </a:p>
                  </a:txBody>
                  <a:tcPr marT="91425" marB="91425" marR="91425" marL="91425">
                    <a:solidFill>
                      <a:srgbClr val="FFFFFF"/>
                    </a:solidFill>
                  </a:tcPr>
                </a:tc>
                <a:tc>
                  <a:txBody>
                    <a:bodyPr>
                      <a:noAutofit/>
                    </a:bodyPr>
                    <a:lstStyle/>
                    <a:p>
                      <a:pPr lvl="0" rtl="0">
                        <a:spcBef>
                          <a:spcPts val="0"/>
                        </a:spcBef>
                        <a:buNone/>
                      </a:pPr>
                      <a:r>
                        <a:rPr lang="en"/>
                        <a:t>Edu</a:t>
                      </a:r>
                    </a:p>
                  </a:txBody>
                  <a:tcPr marT="91425" marB="91425" marR="91425" marL="91425">
                    <a:solidFill>
                      <a:srgbClr val="FFFFFF"/>
                    </a:solidFill>
                  </a:tcPr>
                </a:tc>
                <a:tc>
                  <a:txBody>
                    <a:bodyPr>
                      <a:noAutofit/>
                    </a:bodyPr>
                    <a:lstStyle/>
                    <a:p>
                      <a:pPr lvl="0" rtl="0">
                        <a:spcBef>
                          <a:spcPts val="0"/>
                        </a:spcBef>
                        <a:buNone/>
                      </a:pPr>
                      <a:r>
                        <a:rPr lang="en"/>
                        <a:t>SP</a:t>
                      </a:r>
                    </a:p>
                  </a:txBody>
                  <a:tcPr marT="91425" marB="91425" marR="91425" marL="91425">
                    <a:solidFill>
                      <a:srgbClr val="FFFFFF"/>
                    </a:solidFill>
                  </a:tcPr>
                </a:tc>
                <a:tc>
                  <a:txBody>
                    <a:bodyPr>
                      <a:noAutofit/>
                    </a:bodyPr>
                    <a:lstStyle/>
                    <a:p>
                      <a:pPr lvl="0" rtl="0">
                        <a:spcBef>
                          <a:spcPts val="0"/>
                        </a:spcBef>
                        <a:buNone/>
                      </a:pPr>
                      <a:r>
                        <a:rPr lang="en"/>
                        <a:t>ND</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Edu</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ND</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T2</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SP</a:t>
                      </a:r>
                    </a:p>
                  </a:txBody>
                  <a:tcPr marT="91425" marB="91425" marR="91425" marL="91425">
                    <a:solidFill>
                      <a:srgbClr val="FFFFFF"/>
                    </a:solidFill>
                  </a:tcPr>
                </a:tc>
                <a:tc>
                  <a:txBody>
                    <a:bodyPr>
                      <a:noAutofit/>
                    </a:bodyPr>
                    <a:lstStyle/>
                    <a:p>
                      <a:pPr lvl="0" rtl="0">
                        <a:spcBef>
                          <a:spcPts val="0"/>
                        </a:spcBef>
                        <a:buNone/>
                      </a:pPr>
                      <a:r>
                        <a:rPr lang="en"/>
                        <a:t>SP</a:t>
                      </a:r>
                    </a:p>
                  </a:txBody>
                  <a:tcPr marT="91425" marB="91425" marR="91425" marL="91425">
                    <a:solidFill>
                      <a:srgbClr val="FFFFFF"/>
                    </a:solidFill>
                  </a:tcPr>
                </a:tc>
                <a:tc>
                  <a:txBody>
                    <a:bodyPr>
                      <a:noAutofit/>
                    </a:bodyPr>
                    <a:lstStyle/>
                    <a:p>
                      <a:pPr lvl="0" rtl="0">
                        <a:spcBef>
                          <a:spcPts val="0"/>
                        </a:spcBef>
                        <a:buNone/>
                      </a:pPr>
                      <a:r>
                        <a:rPr lang="en"/>
                        <a:t>T1</a:t>
                      </a:r>
                    </a:p>
                  </a:txBody>
                  <a:tcPr marT="91425" marB="91425" marR="91425" marL="91425">
                    <a:solidFill>
                      <a:srgbClr val="FFFFFF"/>
                    </a:solidFill>
                  </a:tcPr>
                </a:tc>
                <a:tc>
                  <a:txBody>
                    <a:bodyPr>
                      <a:noAutofit/>
                    </a:bodyPr>
                    <a:lstStyle/>
                    <a:p>
                      <a:pPr lvl="0" rtl="0">
                        <a:spcBef>
                          <a:spcPts val="0"/>
                        </a:spcBef>
                        <a:buNone/>
                      </a:pPr>
                      <a:r>
                        <a:rPr lang="en"/>
                        <a:t>SP</a:t>
                      </a:r>
                    </a:p>
                  </a:txBody>
                  <a:tcPr marT="91425" marB="91425" marR="91425" marL="91425">
                    <a:solidFill>
                      <a:srgbClr val="FFFFFF"/>
                    </a:solidFill>
                  </a:tcPr>
                </a:tc>
                <a:tc>
                  <a:txBody>
                    <a:bodyPr>
                      <a:noAutofit/>
                    </a:bodyPr>
                    <a:lstStyle/>
                    <a:p>
                      <a:pPr lvl="0" rtl="0">
                        <a:spcBef>
                          <a:spcPts val="0"/>
                        </a:spcBef>
                        <a:buNone/>
                      </a:pPr>
                      <a:r>
                        <a:rPr lang="en"/>
                        <a:t>T2</a:t>
                      </a:r>
                    </a:p>
                  </a:txBody>
                  <a:tcPr marT="91425" marB="91425" marR="91425" marL="91425">
                    <a:solidFill>
                      <a:srgbClr val="FFFFFF"/>
                    </a:solidFill>
                  </a:tcPr>
                </a:tc>
                <a:tc>
                  <a:txBody>
                    <a:bodyPr>
                      <a:noAutofit/>
                    </a:bodyPr>
                    <a:lstStyle/>
                    <a:p>
                      <a:pPr lvl="0" rtl="0">
                        <a:spcBef>
                          <a:spcPts val="0"/>
                        </a:spcBef>
                        <a:buNone/>
                      </a:pPr>
                      <a:r>
                        <a:rPr lang="en"/>
                        <a:t>SP</a:t>
                      </a:r>
                    </a:p>
                  </a:txBody>
                  <a:tcPr marT="91425" marB="91425" marR="91425" marL="91425">
                    <a:solidFill>
                      <a:srgbClr val="FFFFFF"/>
                    </a:solidFill>
                  </a:tcPr>
                </a:tc>
              </a:tr>
            </a:tbl>
          </a:graphicData>
        </a:graphic>
      </p:graphicFrame>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
                                        <p:tgtEl>
                                          <p:spTgt spid="2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85"/>
                                        </p:tgtEl>
                                      </p:cBhvr>
                                    </p:animEffect>
                                    <p:set>
                                      <p:cBhvr>
                                        <p:cTn dur="1" fill="hold">
                                          <p:stCondLst>
                                            <p:cond delay="0"/>
                                          </p:stCondLst>
                                        </p:cTn>
                                        <p:tgtEl>
                                          <p:spTgt spid="28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1"/>
                                        <p:tgtEl>
                                          <p:spTgt spid="2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
                                        <p:tgtEl>
                                          <p:spTgt spid="2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1" name="Shape 291"/>
        <p:cNvGrpSpPr/>
        <p:nvPr/>
      </p:nvGrpSpPr>
      <p:grpSpPr>
        <a:xfrm>
          <a:off x="0" y="0"/>
          <a:ext cx="0" cy="0"/>
          <a:chOff x="0" y="0"/>
          <a:chExt cx="0" cy="0"/>
        </a:xfrm>
      </p:grpSpPr>
      <p:sp>
        <p:nvSpPr>
          <p:cNvPr id="292" name="Shape 29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solidFill>
                  <a:srgbClr val="FFFFFF"/>
                </a:solidFill>
              </a:rPr>
              <a:t>Activity</a:t>
            </a:r>
          </a:p>
        </p:txBody>
      </p:sp>
      <p:sp>
        <p:nvSpPr>
          <p:cNvPr id="293" name="Shape 29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Airline Ticket Discount Function</a:t>
            </a:r>
          </a:p>
          <a:p>
            <a:pPr indent="-228600" lvl="1" marL="914400" marR="0" rtl="0" algn="l">
              <a:lnSpc>
                <a:spcPct val="100000"/>
              </a:lnSpc>
              <a:spcBef>
                <a:spcPts val="600"/>
              </a:spcBef>
              <a:spcAft>
                <a:spcPts val="0"/>
              </a:spcAft>
            </a:pPr>
            <a:r>
              <a:rPr lang="en"/>
              <a:t>Read the specification and draw a decision table.</a:t>
            </a:r>
          </a:p>
          <a:p>
            <a:pPr indent="-228600" lvl="1" marL="914400" marR="0" rtl="0" algn="l">
              <a:lnSpc>
                <a:spcPct val="100000"/>
              </a:lnSpc>
              <a:spcBef>
                <a:spcPts val="600"/>
              </a:spcBef>
              <a:spcAft>
                <a:spcPts val="0"/>
              </a:spcAft>
            </a:pPr>
            <a:r>
              <a:rPr lang="en"/>
              <a:t>How many tests would be required for compound condition coverage?</a:t>
            </a:r>
          </a:p>
          <a:p>
            <a:pPr indent="-228600" lvl="1" marL="914400" marR="0" rtl="0" algn="l">
              <a:lnSpc>
                <a:spcPct val="100000"/>
              </a:lnSpc>
              <a:spcBef>
                <a:spcPts val="600"/>
              </a:spcBef>
              <a:spcAft>
                <a:spcPts val="0"/>
              </a:spcAft>
            </a:pPr>
            <a:r>
              <a:rPr lang="en"/>
              <a:t>Expand the table to form a MC/DC test suite. How many tests were added?</a:t>
            </a:r>
          </a:p>
        </p:txBody>
      </p:sp>
      <p:sp>
        <p:nvSpPr>
          <p:cNvPr id="294" name="Shape 29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27</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8" name="Shape 298"/>
        <p:cNvGrpSpPr/>
        <p:nvPr/>
      </p:nvGrpSpPr>
      <p:grpSpPr>
        <a:xfrm>
          <a:off x="0" y="0"/>
          <a:ext cx="0" cy="0"/>
          <a:chOff x="0" y="0"/>
          <a:chExt cx="0" cy="0"/>
        </a:xfrm>
      </p:grpSpPr>
      <p:sp>
        <p:nvSpPr>
          <p:cNvPr id="299" name="Shape 29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solidFill>
                  <a:srgbClr val="FFFFFF"/>
                </a:solidFill>
              </a:rPr>
              <a:t>Activity - Decision Table</a:t>
            </a:r>
          </a:p>
        </p:txBody>
      </p:sp>
      <p:sp>
        <p:nvSpPr>
          <p:cNvPr id="300" name="Shape 30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28</a:t>
            </a:r>
          </a:p>
        </p:txBody>
      </p:sp>
      <p:graphicFrame>
        <p:nvGraphicFramePr>
          <p:cNvPr id="301" name="Shape 301"/>
          <p:cNvGraphicFramePr/>
          <p:nvPr/>
        </p:nvGraphicFramePr>
        <p:xfrm>
          <a:off x="1028700" y="1780325"/>
          <a:ext cx="3000000" cy="3000000"/>
        </p:xfrm>
        <a:graphic>
          <a:graphicData uri="http://schemas.openxmlformats.org/drawingml/2006/table">
            <a:tbl>
              <a:tblPr>
                <a:noFill/>
                <a:tableStyleId>{352B6F03-B6CE-4AC5-BA4C-3CC75FC5E846}</a:tableStyleId>
              </a:tblPr>
              <a:tblGrid>
                <a:gridCol w="1217250"/>
                <a:gridCol w="394150"/>
                <a:gridCol w="382850"/>
                <a:gridCol w="382850"/>
                <a:gridCol w="400925"/>
                <a:gridCol w="382850"/>
                <a:gridCol w="382850"/>
              </a:tblGrid>
              <a:tr h="396200">
                <a:tc>
                  <a:txBody>
                    <a:bodyPr>
                      <a:noAutofit/>
                    </a:bodyPr>
                    <a:lstStyle/>
                    <a:p>
                      <a:pPr lvl="0">
                        <a:spcBef>
                          <a:spcPts val="0"/>
                        </a:spcBef>
                        <a:buNone/>
                      </a:pPr>
                      <a:r>
                        <a:rPr lang="en"/>
                        <a:t>Infant</a:t>
                      </a:r>
                    </a:p>
                  </a:txBody>
                  <a:tcPr marT="91425" marB="91425" marR="91425" marL="91425"/>
                </a:tc>
                <a:tc>
                  <a:txBody>
                    <a:bodyPr>
                      <a:noAutofit/>
                    </a:bodyPr>
                    <a:lstStyle/>
                    <a:p>
                      <a:pPr lvl="0">
                        <a:spcBef>
                          <a:spcPts val="0"/>
                        </a:spcBef>
                        <a:buNone/>
                      </a:pPr>
                      <a:r>
                        <a:rPr lang="en"/>
                        <a:t>T</a:t>
                      </a:r>
                    </a:p>
                  </a:txBody>
                  <a:tcPr marT="91425" marB="91425" marR="91425" marL="91425"/>
                </a:tc>
                <a:tc>
                  <a:txBody>
                    <a:bodyPr>
                      <a:noAutofit/>
                    </a:bodyPr>
                    <a:lstStyle/>
                    <a:p>
                      <a:pPr lvl="0">
                        <a:spcBef>
                          <a:spcPts val="0"/>
                        </a:spcBef>
                        <a:buNone/>
                      </a:pPr>
                      <a:r>
                        <a:rPr lang="en"/>
                        <a:t>T</a:t>
                      </a:r>
                    </a:p>
                  </a:txBody>
                  <a:tcPr marT="91425" marB="91425" marR="91425" marL="91425"/>
                </a:tc>
                <a:tc>
                  <a:txBody>
                    <a:bodyPr>
                      <a:noAutofit/>
                    </a:bodyPr>
                    <a:lstStyle/>
                    <a:p>
                      <a:pPr lvl="0">
                        <a:spcBef>
                          <a:spcPts val="0"/>
                        </a:spcBef>
                        <a:buNone/>
                      </a:pPr>
                      <a:r>
                        <a:rPr lang="en"/>
                        <a:t>F</a:t>
                      </a:r>
                    </a:p>
                  </a:txBody>
                  <a:tcPr marT="91425" marB="91425" marR="91425" marL="91425"/>
                </a:tc>
                <a:tc>
                  <a:txBody>
                    <a:bodyPr>
                      <a:noAutofit/>
                    </a:bodyPr>
                    <a:lstStyle/>
                    <a:p>
                      <a:pPr lvl="0">
                        <a:spcBef>
                          <a:spcPts val="0"/>
                        </a:spcBef>
                        <a:buNone/>
                      </a:pPr>
                      <a:r>
                        <a:rPr lang="en"/>
                        <a:t>F</a:t>
                      </a:r>
                    </a:p>
                  </a:txBody>
                  <a:tcPr marT="91425" marB="91425" marR="91425" marL="91425"/>
                </a:tc>
                <a:tc>
                  <a:txBody>
                    <a:bodyPr>
                      <a:noAutofit/>
                    </a:bodyPr>
                    <a:lstStyle/>
                    <a:p>
                      <a:pPr lvl="0">
                        <a:spcBef>
                          <a:spcPts val="0"/>
                        </a:spcBef>
                        <a:buNone/>
                      </a:pPr>
                      <a:r>
                        <a:rPr lang="en"/>
                        <a:t>F</a:t>
                      </a:r>
                    </a:p>
                  </a:txBody>
                  <a:tcPr marT="91425" marB="91425" marR="91425" marL="91425"/>
                </a:tc>
                <a:tc>
                  <a:txBody>
                    <a:bodyPr>
                      <a:noAutofit/>
                    </a:bodyPr>
                    <a:lstStyle/>
                    <a:p>
                      <a:pPr lvl="0">
                        <a:spcBef>
                          <a:spcPts val="0"/>
                        </a:spcBef>
                        <a:buNone/>
                      </a:pPr>
                      <a:r>
                        <a:rPr lang="en"/>
                        <a:t>F</a:t>
                      </a:r>
                    </a:p>
                  </a:txBody>
                  <a:tcPr marT="91425" marB="91425" marR="91425" marL="91425"/>
                </a:tc>
              </a:tr>
              <a:tr h="396200">
                <a:tc>
                  <a:txBody>
                    <a:bodyPr>
                      <a:noAutofit/>
                    </a:bodyPr>
                    <a:lstStyle/>
                    <a:p>
                      <a:pPr lvl="0">
                        <a:spcBef>
                          <a:spcPts val="0"/>
                        </a:spcBef>
                        <a:buNone/>
                      </a:pPr>
                      <a:r>
                        <a:rPr lang="en"/>
                        <a:t>Child</a:t>
                      </a:r>
                    </a:p>
                  </a:txBody>
                  <a:tcPr marT="91425" marB="91425" marR="91425" marL="91425"/>
                </a:tc>
                <a:tc>
                  <a:txBody>
                    <a:bodyPr>
                      <a:noAutofit/>
                    </a:bodyPr>
                    <a:lstStyle/>
                    <a:p>
                      <a:pPr lvl="0">
                        <a:spcBef>
                          <a:spcPts val="0"/>
                        </a:spcBef>
                        <a:buNone/>
                      </a:pPr>
                      <a:r>
                        <a:rPr lang="en"/>
                        <a:t>F</a:t>
                      </a:r>
                    </a:p>
                  </a:txBody>
                  <a:tcPr marT="91425" marB="91425" marR="91425" marL="91425"/>
                </a:tc>
                <a:tc>
                  <a:txBody>
                    <a:bodyPr>
                      <a:noAutofit/>
                    </a:bodyPr>
                    <a:lstStyle/>
                    <a:p>
                      <a:pPr lvl="0">
                        <a:spcBef>
                          <a:spcPts val="0"/>
                        </a:spcBef>
                        <a:buNone/>
                      </a:pPr>
                      <a:r>
                        <a:rPr lang="en"/>
                        <a:t>F</a:t>
                      </a:r>
                    </a:p>
                  </a:txBody>
                  <a:tcPr marT="91425" marB="91425" marR="91425" marL="91425"/>
                </a:tc>
                <a:tc>
                  <a:txBody>
                    <a:bodyPr>
                      <a:noAutofit/>
                    </a:bodyPr>
                    <a:lstStyle/>
                    <a:p>
                      <a:pPr lvl="0">
                        <a:spcBef>
                          <a:spcPts val="0"/>
                        </a:spcBef>
                        <a:buNone/>
                      </a:pPr>
                      <a:r>
                        <a:rPr lang="en"/>
                        <a:t>T</a:t>
                      </a:r>
                    </a:p>
                  </a:txBody>
                  <a:tcPr marT="91425" marB="91425" marR="91425" marL="91425"/>
                </a:tc>
                <a:tc>
                  <a:txBody>
                    <a:bodyPr>
                      <a:noAutofit/>
                    </a:bodyPr>
                    <a:lstStyle/>
                    <a:p>
                      <a:pPr lvl="0">
                        <a:spcBef>
                          <a:spcPts val="0"/>
                        </a:spcBef>
                        <a:buNone/>
                      </a:pPr>
                      <a:r>
                        <a:rPr lang="en"/>
                        <a:t>T</a:t>
                      </a:r>
                    </a:p>
                  </a:txBody>
                  <a:tcPr marT="91425" marB="91425" marR="91425" marL="91425"/>
                </a:tc>
                <a:tc>
                  <a:txBody>
                    <a:bodyPr>
                      <a:noAutofit/>
                    </a:bodyPr>
                    <a:lstStyle/>
                    <a:p>
                      <a:pPr lvl="0">
                        <a:spcBef>
                          <a:spcPts val="0"/>
                        </a:spcBef>
                        <a:buNone/>
                      </a:pPr>
                      <a:r>
                        <a:rPr lang="en"/>
                        <a:t>F</a:t>
                      </a:r>
                    </a:p>
                  </a:txBody>
                  <a:tcPr marT="91425" marB="91425" marR="91425" marL="91425"/>
                </a:tc>
                <a:tc>
                  <a:txBody>
                    <a:bodyPr>
                      <a:noAutofit/>
                    </a:bodyPr>
                    <a:lstStyle/>
                    <a:p>
                      <a:pPr lvl="0">
                        <a:spcBef>
                          <a:spcPts val="0"/>
                        </a:spcBef>
                        <a:buNone/>
                      </a:pPr>
                      <a:r>
                        <a:rPr lang="en"/>
                        <a:t>F</a:t>
                      </a:r>
                    </a:p>
                  </a:txBody>
                  <a:tcPr marT="91425" marB="91425" marR="91425" marL="91425"/>
                </a:tc>
              </a:tr>
              <a:tr h="396200">
                <a:tc>
                  <a:txBody>
                    <a:bodyPr>
                      <a:noAutofit/>
                    </a:bodyPr>
                    <a:lstStyle/>
                    <a:p>
                      <a:pPr lvl="0">
                        <a:spcBef>
                          <a:spcPts val="0"/>
                        </a:spcBef>
                        <a:buNone/>
                      </a:pPr>
                      <a:r>
                        <a:rPr lang="en"/>
                        <a:t>Domestic</a:t>
                      </a:r>
                    </a:p>
                  </a:txBody>
                  <a:tcPr marT="91425" marB="91425" marR="91425" marL="91425"/>
                </a:tc>
                <a:tc>
                  <a:txBody>
                    <a:bodyPr>
                      <a:noAutofit/>
                    </a:bodyPr>
                    <a:lstStyle/>
                    <a:p>
                      <a:pPr lvl="0">
                        <a:spcBef>
                          <a:spcPts val="0"/>
                        </a:spcBef>
                        <a:buNone/>
                      </a:pPr>
                      <a:r>
                        <a:rPr lang="en"/>
                        <a:t>T</a:t>
                      </a:r>
                    </a:p>
                  </a:txBody>
                  <a:tcPr marT="91425" marB="91425" marR="91425" marL="91425"/>
                </a:tc>
                <a:tc>
                  <a:txBody>
                    <a:bodyPr>
                      <a:noAutofit/>
                    </a:bodyPr>
                    <a:lstStyle/>
                    <a:p>
                      <a:pPr lvl="0">
                        <a:spcBef>
                          <a:spcPts val="0"/>
                        </a:spcBef>
                        <a:buNone/>
                      </a:pPr>
                      <a:r>
                        <a:rPr lang="en"/>
                        <a:t>F</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F</a:t>
                      </a:r>
                    </a:p>
                  </a:txBody>
                  <a:tcPr marT="91425" marB="91425" marR="91425" marL="91425"/>
                </a:tc>
              </a:tr>
              <a:tr h="381000">
                <a:tc>
                  <a:txBody>
                    <a:bodyPr>
                      <a:noAutofit/>
                    </a:bodyPr>
                    <a:lstStyle/>
                    <a:p>
                      <a:pPr lvl="0">
                        <a:spcBef>
                          <a:spcPts val="0"/>
                        </a:spcBef>
                        <a:buNone/>
                      </a:pPr>
                      <a:r>
                        <a:rPr lang="en"/>
                        <a:t>International</a:t>
                      </a:r>
                    </a:p>
                  </a:txBody>
                  <a:tcPr marT="91425" marB="91425" marR="91425" marL="91425"/>
                </a:tc>
                <a:tc>
                  <a:txBody>
                    <a:bodyPr>
                      <a:noAutofit/>
                    </a:bodyPr>
                    <a:lstStyle/>
                    <a:p>
                      <a:pPr lvl="0">
                        <a:spcBef>
                          <a:spcPts val="0"/>
                        </a:spcBef>
                        <a:buNone/>
                      </a:pPr>
                      <a:r>
                        <a:rPr lang="en"/>
                        <a:t>F</a:t>
                      </a:r>
                    </a:p>
                  </a:txBody>
                  <a:tcPr marT="91425" marB="91425" marR="91425" marL="91425"/>
                </a:tc>
                <a:tc>
                  <a:txBody>
                    <a:bodyPr>
                      <a:noAutofit/>
                    </a:bodyPr>
                    <a:lstStyle/>
                    <a:p>
                      <a:pPr lvl="0">
                        <a:spcBef>
                          <a:spcPts val="0"/>
                        </a:spcBef>
                        <a:buNone/>
                      </a:pPr>
                      <a:r>
                        <a:rPr lang="en"/>
                        <a:t>T</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T</a:t>
                      </a:r>
                    </a:p>
                  </a:txBody>
                  <a:tcPr marT="91425" marB="91425" marR="91425" marL="91425"/>
                </a:tc>
              </a:tr>
              <a:tr h="381000">
                <a:tc>
                  <a:txBody>
                    <a:bodyPr>
                      <a:noAutofit/>
                    </a:bodyPr>
                    <a:lstStyle/>
                    <a:p>
                      <a:pPr lvl="0">
                        <a:spcBef>
                          <a:spcPts val="0"/>
                        </a:spcBef>
                        <a:buNone/>
                      </a:pPr>
                      <a:r>
                        <a:rPr lang="en"/>
                        <a:t>Early</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T</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T</a:t>
                      </a:r>
                    </a:p>
                  </a:txBody>
                  <a:tcPr marT="91425" marB="91425" marR="91425" marL="91425"/>
                </a:tc>
                <a:tc>
                  <a:txBody>
                    <a:bodyPr>
                      <a:noAutofit/>
                    </a:bodyPr>
                    <a:lstStyle/>
                    <a:p>
                      <a:pPr lvl="0">
                        <a:spcBef>
                          <a:spcPts val="0"/>
                        </a:spcBef>
                        <a:buNone/>
                      </a:pPr>
                      <a:r>
                        <a:rPr lang="en"/>
                        <a:t>-</a:t>
                      </a:r>
                    </a:p>
                  </a:txBody>
                  <a:tcPr marT="91425" marB="91425" marR="91425" marL="91425"/>
                </a:tc>
              </a:tr>
              <a:tr h="381000">
                <a:tc>
                  <a:txBody>
                    <a:bodyPr>
                      <a:noAutofit/>
                    </a:bodyPr>
                    <a:lstStyle/>
                    <a:p>
                      <a:pPr lvl="0">
                        <a:spcBef>
                          <a:spcPts val="0"/>
                        </a:spcBef>
                        <a:buNone/>
                      </a:pPr>
                      <a:r>
                        <a:rPr lang="en"/>
                        <a:t>Off-Season</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T</a:t>
                      </a:r>
                    </a:p>
                  </a:txBody>
                  <a:tcPr marT="91425" marB="91425" marR="91425" marL="91425"/>
                </a:tc>
              </a:tr>
              <a:tr h="381000">
                <a:tc>
                  <a:txBody>
                    <a:bodyPr>
                      <a:noAutofit/>
                    </a:bodyPr>
                    <a:lstStyle/>
                    <a:p>
                      <a:pPr lvl="0">
                        <a:spcBef>
                          <a:spcPts val="0"/>
                        </a:spcBef>
                        <a:buNone/>
                      </a:pPr>
                      <a:r>
                        <a:rPr b="1" lang="en"/>
                        <a:t>Discount</a:t>
                      </a:r>
                    </a:p>
                  </a:txBody>
                  <a:tcPr marT="91425" marB="91425" marR="91425" marL="91425"/>
                </a:tc>
                <a:tc>
                  <a:txBody>
                    <a:bodyPr>
                      <a:noAutofit/>
                    </a:bodyPr>
                    <a:lstStyle/>
                    <a:p>
                      <a:pPr lvl="0">
                        <a:spcBef>
                          <a:spcPts val="0"/>
                        </a:spcBef>
                        <a:buNone/>
                      </a:pPr>
                      <a:r>
                        <a:rPr lang="en"/>
                        <a:t>80</a:t>
                      </a:r>
                    </a:p>
                  </a:txBody>
                  <a:tcPr marT="91425" marB="91425" marR="91425" marL="91425"/>
                </a:tc>
                <a:tc>
                  <a:txBody>
                    <a:bodyPr>
                      <a:noAutofit/>
                    </a:bodyPr>
                    <a:lstStyle/>
                    <a:p>
                      <a:pPr lvl="0">
                        <a:spcBef>
                          <a:spcPts val="0"/>
                        </a:spcBef>
                        <a:buNone/>
                      </a:pPr>
                      <a:r>
                        <a:rPr lang="en"/>
                        <a:t>70</a:t>
                      </a:r>
                    </a:p>
                  </a:txBody>
                  <a:tcPr marT="91425" marB="91425" marR="91425" marL="91425"/>
                </a:tc>
                <a:tc>
                  <a:txBody>
                    <a:bodyPr>
                      <a:noAutofit/>
                    </a:bodyPr>
                    <a:lstStyle/>
                    <a:p>
                      <a:pPr lvl="0">
                        <a:spcBef>
                          <a:spcPts val="0"/>
                        </a:spcBef>
                        <a:buNone/>
                      </a:pPr>
                      <a:r>
                        <a:rPr lang="en"/>
                        <a:t>20</a:t>
                      </a:r>
                    </a:p>
                  </a:txBody>
                  <a:tcPr marT="91425" marB="91425" marR="91425" marL="91425"/>
                </a:tc>
                <a:tc>
                  <a:txBody>
                    <a:bodyPr>
                      <a:noAutofit/>
                    </a:bodyPr>
                    <a:lstStyle/>
                    <a:p>
                      <a:pPr lvl="0">
                        <a:spcBef>
                          <a:spcPts val="0"/>
                        </a:spcBef>
                        <a:buNone/>
                      </a:pPr>
                      <a:r>
                        <a:rPr lang="en"/>
                        <a:t>10</a:t>
                      </a:r>
                    </a:p>
                  </a:txBody>
                  <a:tcPr marT="91425" marB="91425" marR="91425" marL="91425"/>
                </a:tc>
                <a:tc>
                  <a:txBody>
                    <a:bodyPr>
                      <a:noAutofit/>
                    </a:bodyPr>
                    <a:lstStyle/>
                    <a:p>
                      <a:pPr lvl="0">
                        <a:spcBef>
                          <a:spcPts val="0"/>
                        </a:spcBef>
                        <a:buNone/>
                      </a:pPr>
                      <a:r>
                        <a:rPr lang="en"/>
                        <a:t>10</a:t>
                      </a:r>
                    </a:p>
                  </a:txBody>
                  <a:tcPr marT="91425" marB="91425" marR="91425" marL="91425"/>
                </a:tc>
                <a:tc>
                  <a:txBody>
                    <a:bodyPr>
                      <a:noAutofit/>
                    </a:bodyPr>
                    <a:lstStyle/>
                    <a:p>
                      <a:pPr lvl="0">
                        <a:spcBef>
                          <a:spcPts val="0"/>
                        </a:spcBef>
                        <a:buNone/>
                      </a:pPr>
                      <a:r>
                        <a:rPr lang="en"/>
                        <a:t>15</a:t>
                      </a:r>
                    </a:p>
                  </a:txBody>
                  <a:tcPr marT="91425" marB="91425" marR="91425" marL="91425"/>
                </a:tc>
              </a:tr>
            </a:tbl>
          </a:graphicData>
        </a:graphic>
      </p:graphicFrame>
      <p:sp>
        <p:nvSpPr>
          <p:cNvPr id="302" name="Shape 302"/>
          <p:cNvSpPr txBox="1"/>
          <p:nvPr/>
        </p:nvSpPr>
        <p:spPr>
          <a:xfrm>
            <a:off x="5652650" y="1724875"/>
            <a:ext cx="2815800" cy="1200899"/>
          </a:xfrm>
          <a:prstGeom prst="rect">
            <a:avLst/>
          </a:prstGeom>
          <a:noFill/>
          <a:ln>
            <a:noFill/>
          </a:ln>
        </p:spPr>
        <p:txBody>
          <a:bodyPr anchorCtr="0" anchor="t" bIns="91425" lIns="91425" rIns="91425" tIns="91425">
            <a:noAutofit/>
          </a:bodyPr>
          <a:lstStyle/>
          <a:p>
            <a:pPr lvl="0" rtl="0">
              <a:spcBef>
                <a:spcPts val="0"/>
              </a:spcBef>
              <a:buNone/>
            </a:pPr>
            <a:r>
              <a:rPr b="1" lang="en"/>
              <a:t>Constraints: </a:t>
            </a:r>
          </a:p>
          <a:p>
            <a:pPr indent="-228600" lvl="0" marL="457200" rtl="0">
              <a:spcBef>
                <a:spcPts val="0"/>
              </a:spcBef>
              <a:buChar char="●"/>
            </a:pPr>
            <a:r>
              <a:rPr lang="en"/>
              <a:t>Infant =&gt; !Child</a:t>
            </a:r>
          </a:p>
          <a:p>
            <a:pPr indent="-228600" lvl="0" marL="457200" rtl="0">
              <a:spcBef>
                <a:spcPts val="0"/>
              </a:spcBef>
              <a:buChar char="●"/>
            </a:pPr>
            <a:r>
              <a:rPr lang="en"/>
              <a:t>Child =&gt; !Infant</a:t>
            </a:r>
          </a:p>
          <a:p>
            <a:pPr indent="-228600" lvl="0" marL="457200" rtl="0">
              <a:spcBef>
                <a:spcPts val="0"/>
              </a:spcBef>
              <a:buChar char="●"/>
            </a:pPr>
            <a:r>
              <a:rPr lang="en"/>
              <a:t>Domestic =&gt; !International</a:t>
            </a:r>
          </a:p>
          <a:p>
            <a:pPr indent="-228600" lvl="0" marL="457200" rtl="0">
              <a:spcBef>
                <a:spcPts val="0"/>
              </a:spcBef>
              <a:buChar char="●"/>
            </a:pPr>
            <a:r>
              <a:rPr lang="en"/>
              <a:t>International =&gt; !Domestic</a:t>
            </a:r>
          </a:p>
          <a:p>
            <a:pPr indent="-228600" lvl="0" marL="457200">
              <a:spcBef>
                <a:spcPts val="0"/>
              </a:spcBef>
              <a:buChar char="●"/>
            </a:pPr>
            <a:r>
              <a:rPr lang="en"/>
              <a:t>Domestic xor International</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6" name="Shape 306"/>
        <p:cNvGrpSpPr/>
        <p:nvPr/>
      </p:nvGrpSpPr>
      <p:grpSpPr>
        <a:xfrm>
          <a:off x="0" y="0"/>
          <a:ext cx="0" cy="0"/>
          <a:chOff x="0" y="0"/>
          <a:chExt cx="0" cy="0"/>
        </a:xfrm>
      </p:grpSpPr>
      <p:sp>
        <p:nvSpPr>
          <p:cNvPr id="307" name="Shape 30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solidFill>
                  <a:srgbClr val="FFFFFF"/>
                </a:solidFill>
              </a:rPr>
              <a:t>Activity - Decision Table</a:t>
            </a:r>
          </a:p>
        </p:txBody>
      </p:sp>
      <p:sp>
        <p:nvSpPr>
          <p:cNvPr id="308" name="Shape 30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29</a:t>
            </a:r>
          </a:p>
        </p:txBody>
      </p:sp>
      <p:graphicFrame>
        <p:nvGraphicFramePr>
          <p:cNvPr id="309" name="Shape 309"/>
          <p:cNvGraphicFramePr/>
          <p:nvPr/>
        </p:nvGraphicFramePr>
        <p:xfrm>
          <a:off x="627400" y="1971650"/>
          <a:ext cx="3000000" cy="3000000"/>
        </p:xfrm>
        <a:graphic>
          <a:graphicData uri="http://schemas.openxmlformats.org/drawingml/2006/table">
            <a:tbl>
              <a:tblPr>
                <a:noFill/>
                <a:tableStyleId>{352B6F03-B6CE-4AC5-BA4C-3CC75FC5E846}</a:tableStyleId>
              </a:tblPr>
              <a:tblGrid>
                <a:gridCol w="1763050"/>
                <a:gridCol w="572175"/>
                <a:gridCol w="572175"/>
                <a:gridCol w="572175"/>
                <a:gridCol w="572175"/>
                <a:gridCol w="572175"/>
                <a:gridCol w="572175"/>
                <a:gridCol w="572175"/>
                <a:gridCol w="580675"/>
                <a:gridCol w="572175"/>
                <a:gridCol w="572175"/>
              </a:tblGrid>
              <a:tr h="396200">
                <a:tc>
                  <a:txBody>
                    <a:bodyPr>
                      <a:noAutofit/>
                    </a:bodyPr>
                    <a:lstStyle/>
                    <a:p>
                      <a:pPr lvl="0" rtl="0">
                        <a:spcBef>
                          <a:spcPts val="0"/>
                        </a:spcBef>
                        <a:buNone/>
                      </a:pPr>
                      <a:r>
                        <a:rPr lang="en"/>
                        <a:t>Infant</a:t>
                      </a:r>
                    </a:p>
                  </a:txBody>
                  <a:tcPr marT="91425" marB="91425" marR="91425" marL="91425"/>
                </a:tc>
                <a:tc>
                  <a:txBody>
                    <a:bodyPr>
                      <a:noAutofit/>
                    </a:bodyPr>
                    <a:lstStyle/>
                    <a:p>
                      <a:pPr lvl="0" rtl="0">
                        <a:spcBef>
                          <a:spcPts val="0"/>
                        </a:spcBef>
                        <a:buNone/>
                      </a:pPr>
                      <a:r>
                        <a:rPr lang="en"/>
                        <a:t>T</a:t>
                      </a:r>
                    </a:p>
                  </a:txBody>
                  <a:tcPr marT="91425" marB="91425" marR="91425" marL="91425"/>
                </a:tc>
                <a:tc>
                  <a:txBody>
                    <a:bodyPr>
                      <a:noAutofit/>
                    </a:bodyPr>
                    <a:lstStyle/>
                    <a:p>
                      <a:pPr lvl="0" rtl="0">
                        <a:spcBef>
                          <a:spcPts val="0"/>
                        </a:spcBef>
                        <a:buNone/>
                      </a:pPr>
                      <a:r>
                        <a:rPr b="1" lang="en">
                          <a:solidFill>
                            <a:srgbClr val="0000FF"/>
                          </a:solidFill>
                        </a:rPr>
                        <a:t>F</a:t>
                      </a:r>
                    </a:p>
                  </a:txBody>
                  <a:tcPr marT="91425" marB="91425" marR="91425" marL="91425"/>
                </a:tc>
                <a:tc>
                  <a:txBody>
                    <a:bodyPr>
                      <a:noAutofit/>
                    </a:bodyPr>
                    <a:lstStyle/>
                    <a:p>
                      <a:pPr lvl="0" rtl="0">
                        <a:spcBef>
                          <a:spcPts val="0"/>
                        </a:spcBef>
                        <a:buNone/>
                      </a:pPr>
                      <a:r>
                        <a:rPr b="1" lang="en">
                          <a:solidFill>
                            <a:srgbClr val="FF0000"/>
                          </a:solidFill>
                        </a:rPr>
                        <a:t>T</a:t>
                      </a:r>
                    </a:p>
                  </a:txBody>
                  <a:tcPr marT="91425" marB="91425" marR="91425" marL="91425"/>
                </a:tc>
                <a:tc>
                  <a:txBody>
                    <a:bodyPr>
                      <a:noAutofit/>
                    </a:bodyPr>
                    <a:lstStyle/>
                    <a:p>
                      <a:pPr lvl="0" rtl="0">
                        <a:spcBef>
                          <a:spcPts val="0"/>
                        </a:spcBef>
                        <a:buNone/>
                      </a:pPr>
                      <a:r>
                        <a:rPr b="1" lang="en">
                          <a:solidFill>
                            <a:srgbClr val="FF0000"/>
                          </a:solidFill>
                        </a:rPr>
                        <a:t>T</a:t>
                      </a:r>
                    </a:p>
                  </a:txBody>
                  <a:tcPr marT="91425" marB="91425" marR="91425" marL="91425"/>
                </a:tc>
                <a:tc>
                  <a:txBody>
                    <a:bodyPr>
                      <a:noAutofit/>
                    </a:bodyPr>
                    <a:lstStyle/>
                    <a:p>
                      <a:pPr lvl="0" rtl="0">
                        <a:spcBef>
                          <a:spcPts val="0"/>
                        </a:spcBef>
                        <a:buNone/>
                      </a:pPr>
                      <a:r>
                        <a:rPr b="1" lang="en">
                          <a:solidFill>
                            <a:srgbClr val="FF0000"/>
                          </a:solidFill>
                        </a:rPr>
                        <a:t>T</a:t>
                      </a:r>
                    </a:p>
                  </a:txBody>
                  <a:tcPr marT="91425" marB="91425" marR="91425" marL="91425"/>
                </a:tc>
                <a:tc>
                  <a:txBody>
                    <a:bodyPr>
                      <a:noAutofit/>
                    </a:bodyPr>
                    <a:lstStyle/>
                    <a:p>
                      <a:pPr lvl="0" rtl="0">
                        <a:spcBef>
                          <a:spcPts val="0"/>
                        </a:spcBef>
                        <a:buNone/>
                      </a:pPr>
                      <a:r>
                        <a:rPr lang="en"/>
                        <a:t>T</a:t>
                      </a:r>
                    </a:p>
                  </a:txBody>
                  <a:tcPr marT="91425" marB="91425" marR="91425" marL="91425"/>
                </a:tc>
                <a:tc>
                  <a:txBody>
                    <a:bodyPr>
                      <a:noAutofit/>
                    </a:bodyPr>
                    <a:lstStyle/>
                    <a:p>
                      <a:pPr lvl="0" rtl="0">
                        <a:spcBef>
                          <a:spcPts val="0"/>
                        </a:spcBef>
                        <a:buNone/>
                      </a:pPr>
                      <a:r>
                        <a:rPr lang="en"/>
                        <a:t>F</a:t>
                      </a:r>
                    </a:p>
                  </a:txBody>
                  <a:tcPr marT="91425" marB="91425" marR="91425" marL="91425"/>
                </a:tc>
                <a:tc>
                  <a:txBody>
                    <a:bodyPr>
                      <a:noAutofit/>
                    </a:bodyPr>
                    <a:lstStyle/>
                    <a:p>
                      <a:pPr lvl="0" rtl="0">
                        <a:spcBef>
                          <a:spcPts val="0"/>
                        </a:spcBef>
                        <a:buNone/>
                      </a:pPr>
                      <a:r>
                        <a:rPr lang="en"/>
                        <a:t>F</a:t>
                      </a:r>
                    </a:p>
                  </a:txBody>
                  <a:tcPr marT="91425" marB="91425" marR="91425" marL="91425"/>
                </a:tc>
                <a:tc>
                  <a:txBody>
                    <a:bodyPr>
                      <a:noAutofit/>
                    </a:bodyPr>
                    <a:lstStyle/>
                    <a:p>
                      <a:pPr lvl="0" rtl="0">
                        <a:spcBef>
                          <a:spcPts val="0"/>
                        </a:spcBef>
                        <a:buNone/>
                      </a:pPr>
                      <a:r>
                        <a:rPr lang="en"/>
                        <a:t>F</a:t>
                      </a:r>
                    </a:p>
                  </a:txBody>
                  <a:tcPr marT="91425" marB="91425" marR="91425" marL="91425"/>
                </a:tc>
                <a:tc>
                  <a:txBody>
                    <a:bodyPr>
                      <a:noAutofit/>
                    </a:bodyPr>
                    <a:lstStyle/>
                    <a:p>
                      <a:pPr lvl="0" rtl="0">
                        <a:spcBef>
                          <a:spcPts val="0"/>
                        </a:spcBef>
                        <a:buNone/>
                      </a:pPr>
                      <a:r>
                        <a:rPr lang="en"/>
                        <a:t>F</a:t>
                      </a:r>
                    </a:p>
                  </a:txBody>
                  <a:tcPr marT="91425" marB="91425" marR="91425" marL="91425"/>
                </a:tc>
              </a:tr>
              <a:tr h="396200">
                <a:tc>
                  <a:txBody>
                    <a:bodyPr>
                      <a:noAutofit/>
                    </a:bodyPr>
                    <a:lstStyle/>
                    <a:p>
                      <a:pPr lvl="0" rtl="0">
                        <a:spcBef>
                          <a:spcPts val="0"/>
                        </a:spcBef>
                        <a:buNone/>
                      </a:pPr>
                      <a:r>
                        <a:rPr lang="en"/>
                        <a:t>Child</a:t>
                      </a:r>
                    </a:p>
                  </a:txBody>
                  <a:tcPr marT="91425" marB="91425" marR="91425" marL="91425"/>
                </a:tc>
                <a:tc>
                  <a:txBody>
                    <a:bodyPr>
                      <a:noAutofit/>
                    </a:bodyPr>
                    <a:lstStyle/>
                    <a:p>
                      <a:pPr lvl="0" rtl="0">
                        <a:spcBef>
                          <a:spcPts val="0"/>
                        </a:spcBef>
                        <a:buNone/>
                      </a:pPr>
                      <a:r>
                        <a:rPr lang="en"/>
                        <a:t>F</a:t>
                      </a:r>
                    </a:p>
                  </a:txBody>
                  <a:tcPr marT="91425" marB="91425" marR="91425" marL="91425"/>
                </a:tc>
                <a:tc>
                  <a:txBody>
                    <a:bodyPr>
                      <a:noAutofit/>
                    </a:bodyPr>
                    <a:lstStyle/>
                    <a:p>
                      <a:pPr lvl="0" rtl="0">
                        <a:spcBef>
                          <a:spcPts val="0"/>
                        </a:spcBef>
                        <a:buNone/>
                      </a:pPr>
                      <a:r>
                        <a:rPr b="1" lang="en">
                          <a:solidFill>
                            <a:srgbClr val="0000FF"/>
                          </a:solidFill>
                        </a:rPr>
                        <a:t>F</a:t>
                      </a:r>
                    </a:p>
                  </a:txBody>
                  <a:tcPr marT="91425" marB="91425" marR="91425" marL="91425"/>
                </a:tc>
                <a:tc>
                  <a:txBody>
                    <a:bodyPr>
                      <a:noAutofit/>
                    </a:bodyPr>
                    <a:lstStyle/>
                    <a:p>
                      <a:pPr lvl="0" rtl="0">
                        <a:spcBef>
                          <a:spcPts val="0"/>
                        </a:spcBef>
                        <a:buNone/>
                      </a:pPr>
                      <a:r>
                        <a:rPr b="1" lang="en">
                          <a:solidFill>
                            <a:srgbClr val="FF0000"/>
                          </a:solidFill>
                        </a:rPr>
                        <a:t>T</a:t>
                      </a:r>
                    </a:p>
                  </a:txBody>
                  <a:tcPr marT="91425" marB="91425" marR="91425" marL="91425"/>
                </a:tc>
                <a:tc>
                  <a:txBody>
                    <a:bodyPr>
                      <a:noAutofit/>
                    </a:bodyPr>
                    <a:lstStyle/>
                    <a:p>
                      <a:pPr lvl="0" rtl="0">
                        <a:spcBef>
                          <a:spcPts val="0"/>
                        </a:spcBef>
                        <a:buNone/>
                      </a:pPr>
                      <a:r>
                        <a:rPr b="1" lang="en">
                          <a:solidFill>
                            <a:srgbClr val="FF0000"/>
                          </a:solidFill>
                        </a:rPr>
                        <a:t>F</a:t>
                      </a:r>
                    </a:p>
                  </a:txBody>
                  <a:tcPr marT="91425" marB="91425" marR="91425" marL="91425"/>
                </a:tc>
                <a:tc>
                  <a:txBody>
                    <a:bodyPr>
                      <a:noAutofit/>
                    </a:bodyPr>
                    <a:lstStyle/>
                    <a:p>
                      <a:pPr lvl="0" rtl="0">
                        <a:spcBef>
                          <a:spcPts val="0"/>
                        </a:spcBef>
                        <a:buNone/>
                      </a:pPr>
                      <a:r>
                        <a:rPr b="1" lang="en">
                          <a:solidFill>
                            <a:srgbClr val="FF0000"/>
                          </a:solidFill>
                        </a:rPr>
                        <a:t>F</a:t>
                      </a:r>
                    </a:p>
                  </a:txBody>
                  <a:tcPr marT="91425" marB="91425" marR="91425" marL="91425"/>
                </a:tc>
                <a:tc>
                  <a:txBody>
                    <a:bodyPr>
                      <a:noAutofit/>
                    </a:bodyPr>
                    <a:lstStyle/>
                    <a:p>
                      <a:pPr lvl="0" rtl="0">
                        <a:spcBef>
                          <a:spcPts val="0"/>
                        </a:spcBef>
                        <a:buNone/>
                      </a:pPr>
                      <a:r>
                        <a:rPr lang="en"/>
                        <a:t>F</a:t>
                      </a:r>
                    </a:p>
                  </a:txBody>
                  <a:tcPr marT="91425" marB="91425" marR="91425" marL="91425"/>
                </a:tc>
                <a:tc>
                  <a:txBody>
                    <a:bodyPr>
                      <a:noAutofit/>
                    </a:bodyPr>
                    <a:lstStyle/>
                    <a:p>
                      <a:pPr lvl="0" rtl="0">
                        <a:spcBef>
                          <a:spcPts val="0"/>
                        </a:spcBef>
                        <a:buNone/>
                      </a:pPr>
                      <a:r>
                        <a:rPr lang="en"/>
                        <a:t>T</a:t>
                      </a:r>
                    </a:p>
                  </a:txBody>
                  <a:tcPr marT="91425" marB="91425" marR="91425" marL="91425"/>
                </a:tc>
                <a:tc>
                  <a:txBody>
                    <a:bodyPr>
                      <a:noAutofit/>
                    </a:bodyPr>
                    <a:lstStyle/>
                    <a:p>
                      <a:pPr lvl="0" rtl="0">
                        <a:spcBef>
                          <a:spcPts val="0"/>
                        </a:spcBef>
                        <a:buNone/>
                      </a:pPr>
                      <a:r>
                        <a:rPr lang="en"/>
                        <a:t>T</a:t>
                      </a:r>
                    </a:p>
                  </a:txBody>
                  <a:tcPr marT="91425" marB="91425" marR="91425" marL="91425"/>
                </a:tc>
                <a:tc>
                  <a:txBody>
                    <a:bodyPr>
                      <a:noAutofit/>
                    </a:bodyPr>
                    <a:lstStyle/>
                    <a:p>
                      <a:pPr lvl="0" rtl="0">
                        <a:spcBef>
                          <a:spcPts val="0"/>
                        </a:spcBef>
                        <a:buNone/>
                      </a:pPr>
                      <a:r>
                        <a:rPr lang="en"/>
                        <a:t>F</a:t>
                      </a:r>
                    </a:p>
                  </a:txBody>
                  <a:tcPr marT="91425" marB="91425" marR="91425" marL="91425"/>
                </a:tc>
                <a:tc>
                  <a:txBody>
                    <a:bodyPr>
                      <a:noAutofit/>
                    </a:bodyPr>
                    <a:lstStyle/>
                    <a:p>
                      <a:pPr lvl="0" rtl="0">
                        <a:spcBef>
                          <a:spcPts val="0"/>
                        </a:spcBef>
                        <a:buNone/>
                      </a:pPr>
                      <a:r>
                        <a:rPr lang="en"/>
                        <a:t>F</a:t>
                      </a:r>
                    </a:p>
                  </a:txBody>
                  <a:tcPr marT="91425" marB="91425" marR="91425" marL="91425"/>
                </a:tc>
              </a:tr>
              <a:tr h="396200">
                <a:tc>
                  <a:txBody>
                    <a:bodyPr>
                      <a:noAutofit/>
                    </a:bodyPr>
                    <a:lstStyle/>
                    <a:p>
                      <a:pPr lvl="0" rtl="0">
                        <a:spcBef>
                          <a:spcPts val="0"/>
                        </a:spcBef>
                        <a:buNone/>
                      </a:pPr>
                      <a:r>
                        <a:rPr lang="en"/>
                        <a:t>Domestic</a:t>
                      </a:r>
                    </a:p>
                  </a:txBody>
                  <a:tcPr marT="91425" marB="91425" marR="91425" marL="91425"/>
                </a:tc>
                <a:tc>
                  <a:txBody>
                    <a:bodyPr>
                      <a:noAutofit/>
                    </a:bodyPr>
                    <a:lstStyle/>
                    <a:p>
                      <a:pPr lvl="0" rtl="0">
                        <a:spcBef>
                          <a:spcPts val="0"/>
                        </a:spcBef>
                        <a:buNone/>
                      </a:pPr>
                      <a:r>
                        <a:rPr lang="en"/>
                        <a:t>T</a:t>
                      </a:r>
                    </a:p>
                  </a:txBody>
                  <a:tcPr marT="91425" marB="91425" marR="91425" marL="91425"/>
                </a:tc>
                <a:tc>
                  <a:txBody>
                    <a:bodyPr>
                      <a:noAutofit/>
                    </a:bodyPr>
                    <a:lstStyle/>
                    <a:p>
                      <a:pPr lvl="0" rtl="0">
                        <a:spcBef>
                          <a:spcPts val="0"/>
                        </a:spcBef>
                        <a:buNone/>
                      </a:pPr>
                      <a:r>
                        <a:rPr b="1" lang="en">
                          <a:solidFill>
                            <a:srgbClr val="0000FF"/>
                          </a:solidFill>
                        </a:rPr>
                        <a:t>T</a:t>
                      </a:r>
                    </a:p>
                  </a:txBody>
                  <a:tcPr marT="91425" marB="91425" marR="91425" marL="91425"/>
                </a:tc>
                <a:tc>
                  <a:txBody>
                    <a:bodyPr>
                      <a:noAutofit/>
                    </a:bodyPr>
                    <a:lstStyle/>
                    <a:p>
                      <a:pPr lvl="0" rtl="0">
                        <a:spcBef>
                          <a:spcPts val="0"/>
                        </a:spcBef>
                        <a:buNone/>
                      </a:pPr>
                      <a:r>
                        <a:rPr b="1" lang="en">
                          <a:solidFill>
                            <a:srgbClr val="FF0000"/>
                          </a:solidFill>
                        </a:rPr>
                        <a:t>T</a:t>
                      </a:r>
                    </a:p>
                  </a:txBody>
                  <a:tcPr marT="91425" marB="91425" marR="91425" marL="91425"/>
                </a:tc>
                <a:tc>
                  <a:txBody>
                    <a:bodyPr>
                      <a:noAutofit/>
                    </a:bodyPr>
                    <a:lstStyle/>
                    <a:p>
                      <a:pPr lvl="0" rtl="0">
                        <a:spcBef>
                          <a:spcPts val="0"/>
                        </a:spcBef>
                        <a:buNone/>
                      </a:pPr>
                      <a:r>
                        <a:rPr b="1" lang="en">
                          <a:solidFill>
                            <a:srgbClr val="FF0000"/>
                          </a:solidFill>
                        </a:rPr>
                        <a:t>F</a:t>
                      </a:r>
                    </a:p>
                  </a:txBody>
                  <a:tcPr marT="91425" marB="91425" marR="91425" marL="91425"/>
                </a:tc>
                <a:tc>
                  <a:txBody>
                    <a:bodyPr>
                      <a:noAutofit/>
                    </a:bodyPr>
                    <a:lstStyle/>
                    <a:p>
                      <a:pPr lvl="0" rtl="0">
                        <a:spcBef>
                          <a:spcPts val="0"/>
                        </a:spcBef>
                        <a:buNone/>
                      </a:pPr>
                      <a:r>
                        <a:rPr b="1" lang="en">
                          <a:solidFill>
                            <a:srgbClr val="FF0000"/>
                          </a:solidFill>
                        </a:rPr>
                        <a:t>T</a:t>
                      </a:r>
                    </a:p>
                  </a:txBody>
                  <a:tcPr marT="91425" marB="91425" marR="91425" marL="91425"/>
                </a:tc>
                <a:tc>
                  <a:txBody>
                    <a:bodyPr>
                      <a:noAutofit/>
                    </a:bodyPr>
                    <a:lstStyle/>
                    <a:p>
                      <a:pPr lvl="0" rtl="0">
                        <a:spcBef>
                          <a:spcPts val="0"/>
                        </a:spcBef>
                        <a:buNone/>
                      </a:pPr>
                      <a:r>
                        <a:rPr lang="en"/>
                        <a:t>F</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F</a:t>
                      </a:r>
                    </a:p>
                  </a:txBody>
                  <a:tcPr marT="91425" marB="91425" marR="91425" marL="91425"/>
                </a:tc>
              </a:tr>
              <a:tr h="396200">
                <a:tc>
                  <a:txBody>
                    <a:bodyPr>
                      <a:noAutofit/>
                    </a:bodyPr>
                    <a:lstStyle/>
                    <a:p>
                      <a:pPr lvl="0" rtl="0">
                        <a:spcBef>
                          <a:spcPts val="0"/>
                        </a:spcBef>
                        <a:buNone/>
                      </a:pPr>
                      <a:r>
                        <a:rPr lang="en"/>
                        <a:t>International</a:t>
                      </a:r>
                    </a:p>
                  </a:txBody>
                  <a:tcPr marT="91425" marB="91425" marR="91425" marL="91425"/>
                </a:tc>
                <a:tc>
                  <a:txBody>
                    <a:bodyPr>
                      <a:noAutofit/>
                    </a:bodyPr>
                    <a:lstStyle/>
                    <a:p>
                      <a:pPr lvl="0" rtl="0">
                        <a:spcBef>
                          <a:spcPts val="0"/>
                        </a:spcBef>
                        <a:buNone/>
                      </a:pPr>
                      <a:r>
                        <a:rPr lang="en"/>
                        <a:t>F</a:t>
                      </a:r>
                    </a:p>
                  </a:txBody>
                  <a:tcPr marT="91425" marB="91425" marR="91425" marL="91425"/>
                </a:tc>
                <a:tc>
                  <a:txBody>
                    <a:bodyPr>
                      <a:noAutofit/>
                    </a:bodyPr>
                    <a:lstStyle/>
                    <a:p>
                      <a:pPr lvl="0" rtl="0">
                        <a:spcBef>
                          <a:spcPts val="0"/>
                        </a:spcBef>
                        <a:buNone/>
                      </a:pPr>
                      <a:r>
                        <a:rPr b="1" lang="en">
                          <a:solidFill>
                            <a:srgbClr val="0000FF"/>
                          </a:solidFill>
                        </a:rPr>
                        <a:t>F</a:t>
                      </a:r>
                    </a:p>
                  </a:txBody>
                  <a:tcPr marT="91425" marB="91425" marR="91425" marL="91425"/>
                </a:tc>
                <a:tc>
                  <a:txBody>
                    <a:bodyPr>
                      <a:noAutofit/>
                    </a:bodyPr>
                    <a:lstStyle/>
                    <a:p>
                      <a:pPr lvl="0" rtl="0">
                        <a:spcBef>
                          <a:spcPts val="0"/>
                        </a:spcBef>
                        <a:buNone/>
                      </a:pPr>
                      <a:r>
                        <a:rPr b="1" lang="en">
                          <a:solidFill>
                            <a:srgbClr val="FF0000"/>
                          </a:solidFill>
                        </a:rPr>
                        <a:t>F</a:t>
                      </a:r>
                    </a:p>
                  </a:txBody>
                  <a:tcPr marT="91425" marB="91425" marR="91425" marL="91425"/>
                </a:tc>
                <a:tc>
                  <a:txBody>
                    <a:bodyPr>
                      <a:noAutofit/>
                    </a:bodyPr>
                    <a:lstStyle/>
                    <a:p>
                      <a:pPr lvl="0" rtl="0">
                        <a:spcBef>
                          <a:spcPts val="0"/>
                        </a:spcBef>
                        <a:buNone/>
                      </a:pPr>
                      <a:r>
                        <a:rPr b="1" lang="en">
                          <a:solidFill>
                            <a:srgbClr val="FF0000"/>
                          </a:solidFill>
                        </a:rPr>
                        <a:t>F</a:t>
                      </a:r>
                    </a:p>
                  </a:txBody>
                  <a:tcPr marT="91425" marB="91425" marR="91425" marL="91425"/>
                </a:tc>
                <a:tc>
                  <a:txBody>
                    <a:bodyPr>
                      <a:noAutofit/>
                    </a:bodyPr>
                    <a:lstStyle/>
                    <a:p>
                      <a:pPr lvl="0" rtl="0">
                        <a:spcBef>
                          <a:spcPts val="0"/>
                        </a:spcBef>
                        <a:buNone/>
                      </a:pPr>
                      <a:r>
                        <a:rPr b="1" lang="en">
                          <a:solidFill>
                            <a:srgbClr val="FF0000"/>
                          </a:solidFill>
                        </a:rPr>
                        <a:t>T</a:t>
                      </a:r>
                    </a:p>
                  </a:txBody>
                  <a:tcPr marT="91425" marB="91425" marR="91425" marL="91425"/>
                </a:tc>
                <a:tc>
                  <a:txBody>
                    <a:bodyPr>
                      <a:noAutofit/>
                    </a:bodyPr>
                    <a:lstStyle/>
                    <a:p>
                      <a:pPr lvl="0" rtl="0">
                        <a:spcBef>
                          <a:spcPts val="0"/>
                        </a:spcBef>
                        <a:buNone/>
                      </a:pPr>
                      <a:r>
                        <a:rPr lang="en"/>
                        <a:t>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T</a:t>
                      </a:r>
                    </a:p>
                  </a:txBody>
                  <a:tcPr marT="91425" marB="91425" marR="91425" marL="91425"/>
                </a:tc>
              </a:tr>
              <a:tr h="396200">
                <a:tc>
                  <a:txBody>
                    <a:bodyPr>
                      <a:noAutofit/>
                    </a:bodyPr>
                    <a:lstStyle/>
                    <a:p>
                      <a:pPr lvl="0" rtl="0">
                        <a:spcBef>
                          <a:spcPts val="0"/>
                        </a:spcBef>
                        <a:buNone/>
                      </a:pPr>
                      <a:r>
                        <a:rPr lang="en"/>
                        <a:t>Early</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b="1" lang="en">
                          <a:solidFill>
                            <a:srgbClr val="0000FF"/>
                          </a:solidFill>
                        </a:rPr>
                        <a:t>-</a:t>
                      </a:r>
                    </a:p>
                  </a:txBody>
                  <a:tcPr marT="91425" marB="91425" marR="91425" marL="91425"/>
                </a:tc>
                <a:tc>
                  <a:txBody>
                    <a:bodyPr>
                      <a:noAutofit/>
                    </a:bodyPr>
                    <a:lstStyle/>
                    <a:p>
                      <a:pPr lvl="0" rtl="0">
                        <a:spcBef>
                          <a:spcPts val="0"/>
                        </a:spcBef>
                        <a:buNone/>
                      </a:pPr>
                      <a:r>
                        <a:rPr b="1" lang="en">
                          <a:solidFill>
                            <a:srgbClr val="FF0000"/>
                          </a:solidFill>
                        </a:rPr>
                        <a:t>-</a:t>
                      </a:r>
                    </a:p>
                  </a:txBody>
                  <a:tcPr marT="91425" marB="91425" marR="91425" marL="91425"/>
                </a:tc>
                <a:tc>
                  <a:txBody>
                    <a:bodyPr>
                      <a:noAutofit/>
                    </a:bodyPr>
                    <a:lstStyle/>
                    <a:p>
                      <a:pPr lvl="0" rtl="0">
                        <a:spcBef>
                          <a:spcPts val="0"/>
                        </a:spcBef>
                        <a:buNone/>
                      </a:pPr>
                      <a:r>
                        <a:rPr b="1" lang="en">
                          <a:solidFill>
                            <a:srgbClr val="FF0000"/>
                          </a:solidFill>
                        </a:rPr>
                        <a:t>-</a:t>
                      </a:r>
                    </a:p>
                  </a:txBody>
                  <a:tcPr marT="91425" marB="91425" marR="91425" marL="91425"/>
                </a:tc>
                <a:tc>
                  <a:txBody>
                    <a:bodyPr>
                      <a:noAutofit/>
                    </a:bodyPr>
                    <a:lstStyle/>
                    <a:p>
                      <a:pPr lvl="0" rtl="0">
                        <a:spcBef>
                          <a:spcPts val="0"/>
                        </a:spcBef>
                        <a:buNone/>
                      </a:pPr>
                      <a:r>
                        <a:rPr b="1" lang="en">
                          <a:solidFill>
                            <a:srgbClr val="FF0000"/>
                          </a:solidFill>
                        </a:rPr>
                        <a: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T</a:t>
                      </a:r>
                    </a:p>
                  </a:txBody>
                  <a:tcPr marT="91425" marB="91425" marR="91425" marL="91425"/>
                </a:tc>
                <a:tc>
                  <a:txBody>
                    <a:bodyPr>
                      <a:noAutofit/>
                    </a:bodyPr>
                    <a:lstStyle/>
                    <a:p>
                      <a:pPr lvl="0" rtl="0">
                        <a:spcBef>
                          <a:spcPts val="0"/>
                        </a:spcBef>
                        <a:buNone/>
                      </a:pPr>
                      <a:r>
                        <a:rPr lang="en"/>
                        <a:t>-</a:t>
                      </a:r>
                    </a:p>
                  </a:txBody>
                  <a:tcPr marT="91425" marB="91425" marR="91425" marL="91425"/>
                </a:tc>
              </a:tr>
              <a:tr h="396200">
                <a:tc>
                  <a:txBody>
                    <a:bodyPr>
                      <a:noAutofit/>
                    </a:bodyPr>
                    <a:lstStyle/>
                    <a:p>
                      <a:pPr lvl="0" rtl="0">
                        <a:spcBef>
                          <a:spcPts val="0"/>
                        </a:spcBef>
                        <a:buNone/>
                      </a:pPr>
                      <a:r>
                        <a:rPr lang="en"/>
                        <a:t>Off-Season</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b="1" lang="en">
                          <a:solidFill>
                            <a:srgbClr val="0000FF"/>
                          </a:solidFill>
                        </a:rPr>
                        <a:t>-</a:t>
                      </a:r>
                    </a:p>
                  </a:txBody>
                  <a:tcPr marT="91425" marB="91425" marR="91425" marL="91425"/>
                </a:tc>
                <a:tc>
                  <a:txBody>
                    <a:bodyPr>
                      <a:noAutofit/>
                    </a:bodyPr>
                    <a:lstStyle/>
                    <a:p>
                      <a:pPr lvl="0" rtl="0">
                        <a:spcBef>
                          <a:spcPts val="0"/>
                        </a:spcBef>
                        <a:buNone/>
                      </a:pPr>
                      <a:r>
                        <a:rPr b="1" lang="en">
                          <a:solidFill>
                            <a:srgbClr val="FF0000"/>
                          </a:solidFill>
                        </a:rPr>
                        <a:t>-</a:t>
                      </a:r>
                    </a:p>
                  </a:txBody>
                  <a:tcPr marT="91425" marB="91425" marR="91425" marL="91425"/>
                </a:tc>
                <a:tc>
                  <a:txBody>
                    <a:bodyPr>
                      <a:noAutofit/>
                    </a:bodyPr>
                    <a:lstStyle/>
                    <a:p>
                      <a:pPr lvl="0" rtl="0">
                        <a:spcBef>
                          <a:spcPts val="0"/>
                        </a:spcBef>
                        <a:buNone/>
                      </a:pPr>
                      <a:r>
                        <a:rPr b="1" lang="en">
                          <a:solidFill>
                            <a:srgbClr val="FF0000"/>
                          </a:solidFill>
                        </a:rPr>
                        <a:t>-</a:t>
                      </a:r>
                    </a:p>
                  </a:txBody>
                  <a:tcPr marT="91425" marB="91425" marR="91425" marL="91425"/>
                </a:tc>
                <a:tc>
                  <a:txBody>
                    <a:bodyPr>
                      <a:noAutofit/>
                    </a:bodyPr>
                    <a:lstStyle/>
                    <a:p>
                      <a:pPr lvl="0" rtl="0">
                        <a:spcBef>
                          <a:spcPts val="0"/>
                        </a:spcBef>
                        <a:buNone/>
                      </a:pPr>
                      <a:r>
                        <a:rPr b="1" lang="en">
                          <a:solidFill>
                            <a:srgbClr val="FF0000"/>
                          </a:solidFill>
                        </a:rPr>
                        <a: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a:t>
                      </a:r>
                    </a:p>
                  </a:txBody>
                  <a:tcPr marT="91425" marB="91425" marR="91425" marL="91425"/>
                </a:tc>
                <a:tc>
                  <a:txBody>
                    <a:bodyPr>
                      <a:noAutofit/>
                    </a:bodyPr>
                    <a:lstStyle/>
                    <a:p>
                      <a:pPr lvl="0" rtl="0">
                        <a:spcBef>
                          <a:spcPts val="0"/>
                        </a:spcBef>
                        <a:buNone/>
                      </a:pPr>
                      <a:r>
                        <a:rPr lang="en"/>
                        <a:t>T</a:t>
                      </a:r>
                    </a:p>
                  </a:txBody>
                  <a:tcPr marT="91425" marB="91425" marR="91425" marL="91425"/>
                </a:tc>
              </a:tr>
              <a:tr h="396200">
                <a:tc>
                  <a:txBody>
                    <a:bodyPr>
                      <a:noAutofit/>
                    </a:bodyPr>
                    <a:lstStyle/>
                    <a:p>
                      <a:pPr lvl="0" rtl="0">
                        <a:spcBef>
                          <a:spcPts val="0"/>
                        </a:spcBef>
                        <a:buNone/>
                      </a:pPr>
                      <a:r>
                        <a:rPr b="1" lang="en"/>
                        <a:t>Discount</a:t>
                      </a:r>
                    </a:p>
                  </a:txBody>
                  <a:tcPr marT="91425" marB="91425" marR="91425" marL="91425"/>
                </a:tc>
                <a:tc>
                  <a:txBody>
                    <a:bodyPr>
                      <a:noAutofit/>
                    </a:bodyPr>
                    <a:lstStyle/>
                    <a:p>
                      <a:pPr lvl="0" rtl="0">
                        <a:spcBef>
                          <a:spcPts val="0"/>
                        </a:spcBef>
                        <a:buNone/>
                      </a:pPr>
                      <a:r>
                        <a:rPr lang="en"/>
                        <a:t>80</a:t>
                      </a:r>
                    </a:p>
                  </a:txBody>
                  <a:tcPr marT="91425" marB="91425" marR="91425" marL="91425"/>
                </a:tc>
                <a:tc>
                  <a:txBody>
                    <a:bodyPr>
                      <a:noAutofit/>
                    </a:bodyPr>
                    <a:lstStyle/>
                    <a:p>
                      <a:pPr lvl="0" rtl="0">
                        <a:spcBef>
                          <a:spcPts val="0"/>
                        </a:spcBef>
                        <a:buNone/>
                      </a:pPr>
                      <a:r>
                        <a:rPr b="1" lang="en">
                          <a:solidFill>
                            <a:srgbClr val="0000FF"/>
                          </a:solidFill>
                        </a:rPr>
                        <a:t>0</a:t>
                      </a:r>
                    </a:p>
                  </a:txBody>
                  <a:tcPr marT="91425" marB="91425" marR="91425" marL="91425"/>
                </a:tc>
                <a:tc>
                  <a:txBody>
                    <a:bodyPr>
                      <a:noAutofit/>
                    </a:bodyPr>
                    <a:lstStyle/>
                    <a:p>
                      <a:pPr lvl="0" rtl="0">
                        <a:spcBef>
                          <a:spcPts val="0"/>
                        </a:spcBef>
                        <a:buNone/>
                      </a:pPr>
                      <a:r>
                        <a:t/>
                      </a:r>
                      <a:endParaRPr b="1">
                        <a:solidFill>
                          <a:srgbClr val="FF0000"/>
                        </a:solidFill>
                      </a:endParaRPr>
                    </a:p>
                  </a:txBody>
                  <a:tcPr marT="91425" marB="91425" marR="91425" marL="91425"/>
                </a:tc>
                <a:tc>
                  <a:txBody>
                    <a:bodyPr>
                      <a:noAutofit/>
                    </a:bodyPr>
                    <a:lstStyle/>
                    <a:p>
                      <a:pPr lvl="0" rtl="0">
                        <a:spcBef>
                          <a:spcPts val="0"/>
                        </a:spcBef>
                        <a:buNone/>
                      </a:pPr>
                      <a:r>
                        <a:t/>
                      </a:r>
                      <a:endParaRPr b="1">
                        <a:solidFill>
                          <a:srgbClr val="FF0000"/>
                        </a:solidFill>
                      </a:endParaRPr>
                    </a:p>
                  </a:txBody>
                  <a:tcPr marT="91425" marB="91425" marR="91425" marL="91425"/>
                </a:tc>
                <a:tc>
                  <a:txBody>
                    <a:bodyPr>
                      <a:noAutofit/>
                    </a:bodyPr>
                    <a:lstStyle/>
                    <a:p>
                      <a:pPr lvl="0" rtl="0">
                        <a:spcBef>
                          <a:spcPts val="0"/>
                        </a:spcBef>
                        <a:buNone/>
                      </a:pPr>
                      <a:r>
                        <a:t/>
                      </a:r>
                      <a:endParaRPr b="1">
                        <a:solidFill>
                          <a:srgbClr val="0000FF"/>
                        </a:solidFill>
                      </a:endParaRPr>
                    </a:p>
                  </a:txBody>
                  <a:tcPr marT="91425" marB="91425" marR="91425" marL="91425"/>
                </a:tc>
                <a:tc>
                  <a:txBody>
                    <a:bodyPr>
                      <a:noAutofit/>
                    </a:bodyPr>
                    <a:lstStyle/>
                    <a:p>
                      <a:pPr lvl="0" rtl="0">
                        <a:spcBef>
                          <a:spcPts val="0"/>
                        </a:spcBef>
                        <a:buNone/>
                      </a:pPr>
                      <a:r>
                        <a:rPr lang="en"/>
                        <a:t>70</a:t>
                      </a:r>
                    </a:p>
                  </a:txBody>
                  <a:tcPr marT="91425" marB="91425" marR="91425" marL="91425"/>
                </a:tc>
                <a:tc>
                  <a:txBody>
                    <a:bodyPr>
                      <a:noAutofit/>
                    </a:bodyPr>
                    <a:lstStyle/>
                    <a:p>
                      <a:pPr lvl="0" rtl="0">
                        <a:spcBef>
                          <a:spcPts val="0"/>
                        </a:spcBef>
                        <a:buNone/>
                      </a:pPr>
                      <a:r>
                        <a:rPr lang="en"/>
                        <a:t>20</a:t>
                      </a:r>
                    </a:p>
                  </a:txBody>
                  <a:tcPr marT="91425" marB="91425" marR="91425" marL="91425"/>
                </a:tc>
                <a:tc>
                  <a:txBody>
                    <a:bodyPr>
                      <a:noAutofit/>
                    </a:bodyPr>
                    <a:lstStyle/>
                    <a:p>
                      <a:pPr lvl="0" rtl="0">
                        <a:spcBef>
                          <a:spcPts val="0"/>
                        </a:spcBef>
                        <a:buNone/>
                      </a:pPr>
                      <a:r>
                        <a:rPr lang="en"/>
                        <a:t>10</a:t>
                      </a:r>
                    </a:p>
                  </a:txBody>
                  <a:tcPr marT="91425" marB="91425" marR="91425" marL="91425"/>
                </a:tc>
                <a:tc>
                  <a:txBody>
                    <a:bodyPr>
                      <a:noAutofit/>
                    </a:bodyPr>
                    <a:lstStyle/>
                    <a:p>
                      <a:pPr lvl="0" rtl="0">
                        <a:spcBef>
                          <a:spcPts val="0"/>
                        </a:spcBef>
                        <a:buNone/>
                      </a:pPr>
                      <a:r>
                        <a:rPr lang="en"/>
                        <a:t>10</a:t>
                      </a:r>
                    </a:p>
                  </a:txBody>
                  <a:tcPr marT="91425" marB="91425" marR="91425" marL="91425"/>
                </a:tc>
                <a:tc>
                  <a:txBody>
                    <a:bodyPr>
                      <a:noAutofit/>
                    </a:bodyPr>
                    <a:lstStyle/>
                    <a:p>
                      <a:pPr lvl="0" rtl="0">
                        <a:spcBef>
                          <a:spcPts val="0"/>
                        </a:spcBef>
                        <a:buNone/>
                      </a:pPr>
                      <a:r>
                        <a:rPr lang="en"/>
                        <a:t>15</a:t>
                      </a:r>
                    </a:p>
                  </a:txBody>
                  <a:tcPr marT="91425" marB="91425" marR="91425" marL="91425"/>
                </a:tc>
              </a:tr>
            </a:tbl>
          </a:graphicData>
        </a:graphic>
      </p:graphicFrame>
      <p:sp>
        <p:nvSpPr>
          <p:cNvPr id="310" name="Shape 310"/>
          <p:cNvSpPr txBox="1"/>
          <p:nvPr/>
        </p:nvSpPr>
        <p:spPr>
          <a:xfrm>
            <a:off x="627400" y="4968025"/>
            <a:ext cx="3075600" cy="1200899"/>
          </a:xfrm>
          <a:prstGeom prst="rect">
            <a:avLst/>
          </a:prstGeom>
          <a:noFill/>
          <a:ln>
            <a:noFill/>
          </a:ln>
        </p:spPr>
        <p:txBody>
          <a:bodyPr anchorCtr="0" anchor="t" bIns="91425" lIns="91425" rIns="91425" tIns="91425">
            <a:noAutofit/>
          </a:bodyPr>
          <a:lstStyle/>
          <a:p>
            <a:pPr lvl="0" rtl="0">
              <a:spcBef>
                <a:spcPts val="0"/>
              </a:spcBef>
              <a:buNone/>
            </a:pPr>
            <a:r>
              <a:rPr b="1" lang="en"/>
              <a:t>Constraints: </a:t>
            </a:r>
          </a:p>
          <a:p>
            <a:pPr indent="-228600" lvl="0" marL="457200" rtl="0">
              <a:spcBef>
                <a:spcPts val="0"/>
              </a:spcBef>
              <a:buChar char="●"/>
            </a:pPr>
            <a:r>
              <a:rPr lang="en"/>
              <a:t>Infant =&gt; !Child</a:t>
            </a:r>
          </a:p>
          <a:p>
            <a:pPr indent="-228600" lvl="0" marL="457200" rtl="0">
              <a:spcBef>
                <a:spcPts val="0"/>
              </a:spcBef>
              <a:buChar char="●"/>
            </a:pPr>
            <a:r>
              <a:rPr lang="en"/>
              <a:t>Child =&gt; !Infant</a:t>
            </a:r>
          </a:p>
          <a:p>
            <a:pPr indent="-228600" lvl="0" marL="457200" rtl="0">
              <a:spcBef>
                <a:spcPts val="0"/>
              </a:spcBef>
              <a:buChar char="●"/>
            </a:pPr>
            <a:r>
              <a:rPr lang="en"/>
              <a:t>Domestic =&gt; !International</a:t>
            </a:r>
          </a:p>
          <a:p>
            <a:pPr indent="-228600" lvl="0" marL="457200" rtl="0">
              <a:spcBef>
                <a:spcPts val="0"/>
              </a:spcBef>
              <a:buChar char="●"/>
            </a:pPr>
            <a:r>
              <a:rPr lang="en"/>
              <a:t>International =&gt; !Domestic</a:t>
            </a:r>
          </a:p>
          <a:p>
            <a:pPr indent="-228600" lvl="0" marL="457200" rtl="0">
              <a:spcBef>
                <a:spcPts val="0"/>
              </a:spcBef>
              <a:buChar char="●"/>
            </a:pPr>
            <a:r>
              <a:rPr lang="en"/>
              <a:t>(Domestic xor International)</a:t>
            </a:r>
          </a:p>
        </p:txBody>
      </p:sp>
      <p:graphicFrame>
        <p:nvGraphicFramePr>
          <p:cNvPr id="311" name="Shape 311"/>
          <p:cNvGraphicFramePr/>
          <p:nvPr/>
        </p:nvGraphicFramePr>
        <p:xfrm>
          <a:off x="627375" y="1971650"/>
          <a:ext cx="3000000" cy="3000000"/>
        </p:xfrm>
        <a:graphic>
          <a:graphicData uri="http://schemas.openxmlformats.org/drawingml/2006/table">
            <a:tbl>
              <a:tblPr>
                <a:noFill/>
                <a:tableStyleId>{352B6F03-B6CE-4AC5-BA4C-3CC75FC5E846}</a:tableStyleId>
              </a:tblPr>
              <a:tblGrid>
                <a:gridCol w="1529475"/>
                <a:gridCol w="496375"/>
                <a:gridCol w="496375"/>
                <a:gridCol w="496375"/>
                <a:gridCol w="496375"/>
                <a:gridCol w="496375"/>
                <a:gridCol w="496375"/>
                <a:gridCol w="496375"/>
                <a:gridCol w="496375"/>
                <a:gridCol w="496375"/>
                <a:gridCol w="503750"/>
                <a:gridCol w="496375"/>
                <a:gridCol w="496375"/>
              </a:tblGrid>
              <a:tr h="396200">
                <a:tc>
                  <a:txBody>
                    <a:bodyPr>
                      <a:noAutofit/>
                    </a:bodyPr>
                    <a:lstStyle/>
                    <a:p>
                      <a:pPr lvl="0" rtl="0">
                        <a:spcBef>
                          <a:spcPts val="0"/>
                        </a:spcBef>
                        <a:buNone/>
                      </a:pPr>
                      <a:r>
                        <a:rPr lang="en"/>
                        <a:t>Infant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F</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r>
              <a:tr h="396200">
                <a:tc>
                  <a:txBody>
                    <a:bodyPr>
                      <a:noAutofit/>
                    </a:bodyPr>
                    <a:lstStyle/>
                    <a:p>
                      <a:pPr lvl="0" rtl="0">
                        <a:spcBef>
                          <a:spcPts val="0"/>
                        </a:spcBef>
                        <a:buNone/>
                      </a:pPr>
                      <a:r>
                        <a:rPr lang="en"/>
                        <a:t>Child</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F</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F</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r>
              <a:tr h="396200">
                <a:tc>
                  <a:txBody>
                    <a:bodyPr>
                      <a:noAutofit/>
                    </a:bodyPr>
                    <a:lstStyle/>
                    <a:p>
                      <a:pPr lvl="0" rtl="0">
                        <a:spcBef>
                          <a:spcPts val="0"/>
                        </a:spcBef>
                        <a:buNone/>
                      </a:pPr>
                      <a:r>
                        <a:rPr lang="en"/>
                        <a:t>Domestic</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F</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F</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r>
              <a:tr h="396200">
                <a:tc>
                  <a:txBody>
                    <a:bodyPr>
                      <a:noAutofit/>
                    </a:bodyPr>
                    <a:lstStyle/>
                    <a:p>
                      <a:pPr lvl="0" rtl="0">
                        <a:spcBef>
                          <a:spcPts val="0"/>
                        </a:spcBef>
                        <a:buNone/>
                      </a:pPr>
                      <a:r>
                        <a:rPr lang="en"/>
                        <a:t>International</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F</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F</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F</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F</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r>
              <a:tr h="396200">
                <a:tc>
                  <a:txBody>
                    <a:bodyPr>
                      <a:noAutofit/>
                    </a:bodyPr>
                    <a:lstStyle/>
                    <a:p>
                      <a:pPr lvl="0" rtl="0">
                        <a:spcBef>
                          <a:spcPts val="0"/>
                        </a:spcBef>
                        <a:buNone/>
                      </a:pPr>
                      <a:r>
                        <a:rPr lang="en"/>
                        <a:t>Early</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r>
              <a:tr h="396200">
                <a:tc>
                  <a:txBody>
                    <a:bodyPr>
                      <a:noAutofit/>
                    </a:bodyPr>
                    <a:lstStyle/>
                    <a:p>
                      <a:pPr lvl="0" rtl="0">
                        <a:spcBef>
                          <a:spcPts val="0"/>
                        </a:spcBef>
                        <a:buNone/>
                      </a:pPr>
                      <a:r>
                        <a:rPr lang="en"/>
                        <a:t>Off-Season</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r>
              <a:tr h="396200">
                <a:tc>
                  <a:txBody>
                    <a:bodyPr>
                      <a:noAutofit/>
                    </a:bodyPr>
                    <a:lstStyle/>
                    <a:p>
                      <a:pPr lvl="0" rtl="0">
                        <a:spcBef>
                          <a:spcPts val="0"/>
                        </a:spcBef>
                        <a:buNone/>
                      </a:pPr>
                      <a:r>
                        <a:rPr b="1" lang="en"/>
                        <a:t>Discount</a:t>
                      </a:r>
                    </a:p>
                  </a:txBody>
                  <a:tcPr marT="91425" marB="91425" marR="91425" marL="91425">
                    <a:solidFill>
                      <a:srgbClr val="FFFFFF"/>
                    </a:solidFill>
                  </a:tcPr>
                </a:tc>
                <a:tc>
                  <a:txBody>
                    <a:bodyPr>
                      <a:noAutofit/>
                    </a:bodyPr>
                    <a:lstStyle/>
                    <a:p>
                      <a:pPr lvl="0" rtl="0">
                        <a:spcBef>
                          <a:spcPts val="0"/>
                        </a:spcBef>
                        <a:buNone/>
                      </a:pPr>
                      <a:r>
                        <a:rPr lang="en"/>
                        <a:t>80</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0</a:t>
                      </a:r>
                    </a:p>
                  </a:txBody>
                  <a:tcPr marT="91425" marB="91425" marR="91425" marL="91425">
                    <a:solidFill>
                      <a:srgbClr val="FFFFFF"/>
                    </a:solidFill>
                  </a:tcPr>
                </a:tc>
                <a:tc>
                  <a:txBody>
                    <a:bodyPr>
                      <a:noAutofit/>
                    </a:bodyPr>
                    <a:lstStyle/>
                    <a:p>
                      <a:pPr lvl="0" rtl="0">
                        <a:spcBef>
                          <a:spcPts val="0"/>
                        </a:spcBef>
                        <a:buNone/>
                      </a:pPr>
                      <a:r>
                        <a:rPr lang="en"/>
                        <a:t>70</a:t>
                      </a:r>
                    </a:p>
                  </a:txBody>
                  <a:tcPr marT="91425" marB="91425" marR="91425" marL="91425">
                    <a:solidFill>
                      <a:srgbClr val="FFFFFF"/>
                    </a:solidFill>
                  </a:tcPr>
                </a:tc>
                <a:tc>
                  <a:txBody>
                    <a:bodyPr>
                      <a:noAutofit/>
                    </a:bodyPr>
                    <a:lstStyle/>
                    <a:p>
                      <a:pPr lvl="0" rtl="0">
                        <a:spcBef>
                          <a:spcPts val="0"/>
                        </a:spcBef>
                        <a:buNone/>
                      </a:pPr>
                      <a:r>
                        <a:t/>
                      </a:r>
                      <a:endParaRPr b="1">
                        <a:solidFill>
                          <a:srgbClr val="FF0000"/>
                        </a:solidFill>
                      </a:endParaRPr>
                    </a:p>
                  </a:txBody>
                  <a:tcPr marT="91425" marB="91425" marR="91425" marL="91425">
                    <a:solidFill>
                      <a:srgbClr val="FFFFFF"/>
                    </a:solidFill>
                  </a:tcPr>
                </a:tc>
                <a:tc>
                  <a:txBody>
                    <a:bodyPr>
                      <a:noAutofit/>
                    </a:bodyPr>
                    <a:lstStyle/>
                    <a:p>
                      <a:pPr lvl="0" rtl="0">
                        <a:spcBef>
                          <a:spcPts val="0"/>
                        </a:spcBef>
                        <a:buNone/>
                      </a:pPr>
                      <a:r>
                        <a:t/>
                      </a:r>
                      <a:endParaRPr b="1">
                        <a:solidFill>
                          <a:srgbClr val="0000FF"/>
                        </a:solidFill>
                      </a:endParaRPr>
                    </a:p>
                  </a:txBody>
                  <a:tcPr marT="91425" marB="91425" marR="91425" marL="91425">
                    <a:solidFill>
                      <a:srgbClr val="FFFFFF"/>
                    </a:solidFill>
                  </a:tcPr>
                </a:tc>
                <a:tc>
                  <a:txBody>
                    <a:bodyPr>
                      <a:noAutofit/>
                    </a:bodyPr>
                    <a:lstStyle/>
                    <a:p>
                      <a:pPr lvl="0" rtl="0">
                        <a:spcBef>
                          <a:spcPts val="0"/>
                        </a:spcBef>
                        <a:buNone/>
                      </a:pPr>
                      <a:r>
                        <a:t/>
                      </a:r>
                      <a:endParaRPr b="1">
                        <a:solidFill>
                          <a:srgbClr val="0000FF"/>
                        </a:solidFill>
                      </a:endParaRPr>
                    </a:p>
                  </a:txBody>
                  <a:tcPr marT="91425" marB="91425" marR="91425" marL="91425">
                    <a:solidFill>
                      <a:srgbClr val="FFFFFF"/>
                    </a:solidFill>
                  </a:tcPr>
                </a:tc>
                <a:tc>
                  <a:txBody>
                    <a:bodyPr>
                      <a:noAutofit/>
                    </a:bodyPr>
                    <a:lstStyle/>
                    <a:p>
                      <a:pPr lvl="0" rtl="0">
                        <a:spcBef>
                          <a:spcPts val="0"/>
                        </a:spcBef>
                        <a:buNone/>
                      </a:pPr>
                      <a:r>
                        <a:t/>
                      </a:r>
                      <a:endParaRPr b="1">
                        <a:solidFill>
                          <a:srgbClr val="0000FF"/>
                        </a:solidFill>
                      </a:endParaRPr>
                    </a:p>
                  </a:txBody>
                  <a:tcPr marT="91425" marB="91425" marR="91425" marL="91425">
                    <a:solidFill>
                      <a:srgbClr val="FFFFFF"/>
                    </a:solidFill>
                  </a:tcPr>
                </a:tc>
                <a:tc>
                  <a:txBody>
                    <a:bodyPr>
                      <a:noAutofit/>
                    </a:bodyPr>
                    <a:lstStyle/>
                    <a:p>
                      <a:pPr lvl="0" rtl="0">
                        <a:spcBef>
                          <a:spcPts val="0"/>
                        </a:spcBef>
                        <a:buNone/>
                      </a:pPr>
                      <a:r>
                        <a:rPr lang="en"/>
                        <a:t>70</a:t>
                      </a:r>
                    </a:p>
                  </a:txBody>
                  <a:tcPr marT="91425" marB="91425" marR="91425" marL="91425">
                    <a:solidFill>
                      <a:srgbClr val="FFFFFF"/>
                    </a:solidFill>
                  </a:tcPr>
                </a:tc>
                <a:tc>
                  <a:txBody>
                    <a:bodyPr>
                      <a:noAutofit/>
                    </a:bodyPr>
                    <a:lstStyle/>
                    <a:p>
                      <a:pPr lvl="0" rtl="0">
                        <a:spcBef>
                          <a:spcPts val="0"/>
                        </a:spcBef>
                        <a:buNone/>
                      </a:pPr>
                      <a:r>
                        <a:rPr lang="en"/>
                        <a:t>20</a:t>
                      </a:r>
                    </a:p>
                  </a:txBody>
                  <a:tcPr marT="91425" marB="91425" marR="91425" marL="91425">
                    <a:solidFill>
                      <a:srgbClr val="FFFFFF"/>
                    </a:solidFill>
                  </a:tcPr>
                </a:tc>
                <a:tc>
                  <a:txBody>
                    <a:bodyPr>
                      <a:noAutofit/>
                    </a:bodyPr>
                    <a:lstStyle/>
                    <a:p>
                      <a:pPr lvl="0" rtl="0">
                        <a:spcBef>
                          <a:spcPts val="0"/>
                        </a:spcBef>
                        <a:buNone/>
                      </a:pPr>
                      <a:r>
                        <a:rPr lang="en"/>
                        <a:t>10</a:t>
                      </a:r>
                    </a:p>
                  </a:txBody>
                  <a:tcPr marT="91425" marB="91425" marR="91425" marL="91425">
                    <a:solidFill>
                      <a:srgbClr val="FFFFFF"/>
                    </a:solidFill>
                  </a:tcPr>
                </a:tc>
                <a:tc>
                  <a:txBody>
                    <a:bodyPr>
                      <a:noAutofit/>
                    </a:bodyPr>
                    <a:lstStyle/>
                    <a:p>
                      <a:pPr lvl="0" rtl="0">
                        <a:spcBef>
                          <a:spcPts val="0"/>
                        </a:spcBef>
                        <a:buNone/>
                      </a:pPr>
                      <a:r>
                        <a:rPr lang="en"/>
                        <a:t>10</a:t>
                      </a:r>
                    </a:p>
                  </a:txBody>
                  <a:tcPr marT="91425" marB="91425" marR="91425" marL="91425">
                    <a:solidFill>
                      <a:srgbClr val="FFFFFF"/>
                    </a:solidFill>
                  </a:tcPr>
                </a:tc>
                <a:tc>
                  <a:txBody>
                    <a:bodyPr>
                      <a:noAutofit/>
                    </a:bodyPr>
                    <a:lstStyle/>
                    <a:p>
                      <a:pPr lvl="0" rtl="0">
                        <a:spcBef>
                          <a:spcPts val="0"/>
                        </a:spcBef>
                        <a:buNone/>
                      </a:pPr>
                      <a:r>
                        <a:rPr lang="en"/>
                        <a:t>15</a:t>
                      </a:r>
                    </a:p>
                  </a:txBody>
                  <a:tcPr marT="91425" marB="91425" marR="91425" marL="91425">
                    <a:solidFill>
                      <a:srgbClr val="FFFFFF"/>
                    </a:solidFill>
                  </a:tcPr>
                </a:tc>
              </a:tr>
            </a:tbl>
          </a:graphicData>
        </a:graphic>
      </p:graphicFrame>
      <p:graphicFrame>
        <p:nvGraphicFramePr>
          <p:cNvPr id="312" name="Shape 312"/>
          <p:cNvGraphicFramePr/>
          <p:nvPr/>
        </p:nvGraphicFramePr>
        <p:xfrm>
          <a:off x="627375" y="1971650"/>
          <a:ext cx="3000000" cy="3000000"/>
        </p:xfrm>
        <a:graphic>
          <a:graphicData uri="http://schemas.openxmlformats.org/drawingml/2006/table">
            <a:tbl>
              <a:tblPr>
                <a:noFill/>
                <a:tableStyleId>{352B6F03-B6CE-4AC5-BA4C-3CC75FC5E846}</a:tableStyleId>
              </a:tblPr>
              <a:tblGrid>
                <a:gridCol w="1529475"/>
                <a:gridCol w="496375"/>
                <a:gridCol w="496375"/>
                <a:gridCol w="496375"/>
                <a:gridCol w="496375"/>
                <a:gridCol w="496375"/>
                <a:gridCol w="496375"/>
                <a:gridCol w="496375"/>
                <a:gridCol w="503750"/>
                <a:gridCol w="496375"/>
                <a:gridCol w="496375"/>
              </a:tblGrid>
              <a:tr h="396200">
                <a:tc>
                  <a:txBody>
                    <a:bodyPr>
                      <a:noAutofit/>
                    </a:bodyPr>
                    <a:lstStyle/>
                    <a:p>
                      <a:pPr lvl="0" rtl="0">
                        <a:spcBef>
                          <a:spcPts val="0"/>
                        </a:spcBef>
                        <a:buNone/>
                      </a:pPr>
                      <a:r>
                        <a:rPr lang="en"/>
                        <a:t>Infant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r>
              <a:tr h="396200">
                <a:tc>
                  <a:txBody>
                    <a:bodyPr>
                      <a:noAutofit/>
                    </a:bodyPr>
                    <a:lstStyle/>
                    <a:p>
                      <a:pPr lvl="0" rtl="0">
                        <a:spcBef>
                          <a:spcPts val="0"/>
                        </a:spcBef>
                        <a:buNone/>
                      </a:pPr>
                      <a:r>
                        <a:rPr lang="en"/>
                        <a:t>Child</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r>
              <a:tr h="396200">
                <a:tc>
                  <a:txBody>
                    <a:bodyPr>
                      <a:noAutofit/>
                    </a:bodyPr>
                    <a:lstStyle/>
                    <a:p>
                      <a:pPr lvl="0" rtl="0">
                        <a:spcBef>
                          <a:spcPts val="0"/>
                        </a:spcBef>
                        <a:buNone/>
                      </a:pPr>
                      <a:r>
                        <a:rPr lang="en"/>
                        <a:t>Domestic</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r>
              <a:tr h="396200">
                <a:tc>
                  <a:txBody>
                    <a:bodyPr>
                      <a:noAutofit/>
                    </a:bodyPr>
                    <a:lstStyle/>
                    <a:p>
                      <a:pPr lvl="0" rtl="0">
                        <a:spcBef>
                          <a:spcPts val="0"/>
                        </a:spcBef>
                        <a:buNone/>
                      </a:pPr>
                      <a:r>
                        <a:rPr lang="en"/>
                        <a:t>International</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r>
              <a:tr h="396200">
                <a:tc>
                  <a:txBody>
                    <a:bodyPr>
                      <a:noAutofit/>
                    </a:bodyPr>
                    <a:lstStyle/>
                    <a:p>
                      <a:pPr lvl="0" rtl="0">
                        <a:spcBef>
                          <a:spcPts val="0"/>
                        </a:spcBef>
                        <a:buNone/>
                      </a:pPr>
                      <a:r>
                        <a:rPr lang="en"/>
                        <a:t>Early</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r>
              <a:tr h="396200">
                <a:tc>
                  <a:txBody>
                    <a:bodyPr>
                      <a:noAutofit/>
                    </a:bodyPr>
                    <a:lstStyle/>
                    <a:p>
                      <a:pPr lvl="0" rtl="0">
                        <a:spcBef>
                          <a:spcPts val="0"/>
                        </a:spcBef>
                        <a:buNone/>
                      </a:pPr>
                      <a:r>
                        <a:rPr lang="en"/>
                        <a:t>Off-Season</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r>
              <a:tr h="396200">
                <a:tc>
                  <a:txBody>
                    <a:bodyPr>
                      <a:noAutofit/>
                    </a:bodyPr>
                    <a:lstStyle/>
                    <a:p>
                      <a:pPr lvl="0" rtl="0">
                        <a:spcBef>
                          <a:spcPts val="0"/>
                        </a:spcBef>
                        <a:buNone/>
                      </a:pPr>
                      <a:r>
                        <a:rPr b="1" lang="en"/>
                        <a:t>Discount</a:t>
                      </a:r>
                    </a:p>
                  </a:txBody>
                  <a:tcPr marT="91425" marB="91425" marR="91425" marL="91425">
                    <a:solidFill>
                      <a:srgbClr val="FFFFFF"/>
                    </a:solidFill>
                  </a:tcPr>
                </a:tc>
                <a:tc>
                  <a:txBody>
                    <a:bodyPr>
                      <a:noAutofit/>
                    </a:bodyPr>
                    <a:lstStyle/>
                    <a:p>
                      <a:pPr lvl="0" rtl="0">
                        <a:spcBef>
                          <a:spcPts val="0"/>
                        </a:spcBef>
                        <a:buNone/>
                      </a:pPr>
                      <a:r>
                        <a:rPr lang="en"/>
                        <a:t>80</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0</a:t>
                      </a:r>
                    </a:p>
                  </a:txBody>
                  <a:tcPr marT="91425" marB="91425" marR="91425" marL="91425">
                    <a:solidFill>
                      <a:srgbClr val="FFFFFF"/>
                    </a:solidFill>
                  </a:tcPr>
                </a:tc>
                <a:tc>
                  <a:txBody>
                    <a:bodyPr>
                      <a:noAutofit/>
                    </a:bodyPr>
                    <a:lstStyle/>
                    <a:p>
                      <a:pPr lvl="0" rtl="0">
                        <a:spcBef>
                          <a:spcPts val="0"/>
                        </a:spcBef>
                        <a:buNone/>
                      </a:pPr>
                      <a:r>
                        <a:rPr lang="en"/>
                        <a:t>70</a:t>
                      </a:r>
                    </a:p>
                  </a:txBody>
                  <a:tcPr marT="91425" marB="91425" marR="91425" marL="91425">
                    <a:solidFill>
                      <a:srgbClr val="FFFFFF"/>
                    </a:solidFill>
                  </a:tcPr>
                </a:tc>
                <a:tc>
                  <a:txBody>
                    <a:bodyPr>
                      <a:noAutofit/>
                    </a:bodyPr>
                    <a:lstStyle/>
                    <a:p>
                      <a:pPr lvl="0" rtl="0">
                        <a:spcBef>
                          <a:spcPts val="0"/>
                        </a:spcBef>
                        <a:buNone/>
                      </a:pPr>
                      <a:r>
                        <a:rPr lang="en"/>
                        <a:t>20</a:t>
                      </a:r>
                    </a:p>
                  </a:txBody>
                  <a:tcPr marT="91425" marB="91425" marR="91425" marL="91425">
                    <a:solidFill>
                      <a:srgbClr val="FFFFFF"/>
                    </a:solidFill>
                  </a:tcPr>
                </a:tc>
                <a:tc>
                  <a:txBody>
                    <a:bodyPr>
                      <a:noAutofit/>
                    </a:bodyPr>
                    <a:lstStyle/>
                    <a:p>
                      <a:pPr lvl="0" rtl="0">
                        <a:spcBef>
                          <a:spcPts val="0"/>
                        </a:spcBef>
                        <a:buNone/>
                      </a:pPr>
                      <a:r>
                        <a:t/>
                      </a:r>
                      <a:endParaRPr b="1">
                        <a:solidFill>
                          <a:srgbClr val="0000FF"/>
                        </a:solidFill>
                      </a:endParaRPr>
                    </a:p>
                  </a:txBody>
                  <a:tcPr marT="91425" marB="91425" marR="91425" marL="91425">
                    <a:solidFill>
                      <a:srgbClr val="FFFFFF"/>
                    </a:solidFill>
                  </a:tcPr>
                </a:tc>
                <a:tc>
                  <a:txBody>
                    <a:bodyPr>
                      <a:noAutofit/>
                    </a:bodyPr>
                    <a:lstStyle/>
                    <a:p>
                      <a:pPr lvl="0" rtl="0">
                        <a:spcBef>
                          <a:spcPts val="0"/>
                        </a:spcBef>
                        <a:buNone/>
                      </a:pPr>
                      <a:r>
                        <a:t/>
                      </a:r>
                      <a:endParaRPr b="1">
                        <a:solidFill>
                          <a:srgbClr val="0000FF"/>
                        </a:solidFill>
                      </a:endParaRPr>
                    </a:p>
                  </a:txBody>
                  <a:tcPr marT="91425" marB="91425" marR="91425" marL="91425">
                    <a:solidFill>
                      <a:srgbClr val="FFFFFF"/>
                    </a:solidFill>
                  </a:tcPr>
                </a:tc>
                <a:tc>
                  <a:txBody>
                    <a:bodyPr>
                      <a:noAutofit/>
                    </a:bodyPr>
                    <a:lstStyle/>
                    <a:p>
                      <a:pPr lvl="0" rtl="0">
                        <a:spcBef>
                          <a:spcPts val="0"/>
                        </a:spcBef>
                        <a:buNone/>
                      </a:pPr>
                      <a:r>
                        <a:t/>
                      </a:r>
                      <a:endParaRPr b="1">
                        <a:solidFill>
                          <a:srgbClr val="0000FF"/>
                        </a:solidFill>
                      </a:endParaRPr>
                    </a:p>
                  </a:txBody>
                  <a:tcPr marT="91425" marB="91425" marR="91425" marL="91425">
                    <a:solidFill>
                      <a:srgbClr val="FFFFFF"/>
                    </a:solidFill>
                  </a:tcPr>
                </a:tc>
                <a:tc>
                  <a:txBody>
                    <a:bodyPr>
                      <a:noAutofit/>
                    </a:bodyPr>
                    <a:lstStyle/>
                    <a:p>
                      <a:pPr lvl="0" rtl="0">
                        <a:spcBef>
                          <a:spcPts val="0"/>
                        </a:spcBef>
                        <a:buNone/>
                      </a:pPr>
                      <a:r>
                        <a:rPr lang="en"/>
                        <a:t>10</a:t>
                      </a:r>
                    </a:p>
                  </a:txBody>
                  <a:tcPr marT="91425" marB="91425" marR="91425" marL="91425">
                    <a:solidFill>
                      <a:srgbClr val="FFFFFF"/>
                    </a:solidFill>
                  </a:tcPr>
                </a:tc>
                <a:tc>
                  <a:txBody>
                    <a:bodyPr>
                      <a:noAutofit/>
                    </a:bodyPr>
                    <a:lstStyle/>
                    <a:p>
                      <a:pPr lvl="0" rtl="0">
                        <a:spcBef>
                          <a:spcPts val="0"/>
                        </a:spcBef>
                        <a:buNone/>
                      </a:pPr>
                      <a:r>
                        <a:rPr lang="en"/>
                        <a:t>10</a:t>
                      </a:r>
                    </a:p>
                  </a:txBody>
                  <a:tcPr marT="91425" marB="91425" marR="91425" marL="91425">
                    <a:solidFill>
                      <a:srgbClr val="FFFFFF"/>
                    </a:solidFill>
                  </a:tcPr>
                </a:tc>
                <a:tc>
                  <a:txBody>
                    <a:bodyPr>
                      <a:noAutofit/>
                    </a:bodyPr>
                    <a:lstStyle/>
                    <a:p>
                      <a:pPr lvl="0" rtl="0">
                        <a:spcBef>
                          <a:spcPts val="0"/>
                        </a:spcBef>
                        <a:buNone/>
                      </a:pPr>
                      <a:r>
                        <a:rPr lang="en"/>
                        <a:t>15</a:t>
                      </a:r>
                    </a:p>
                  </a:txBody>
                  <a:tcPr marT="91425" marB="91425" marR="91425" marL="91425">
                    <a:solidFill>
                      <a:srgbClr val="FFFFFF"/>
                    </a:solidFill>
                  </a:tcPr>
                </a:tc>
              </a:tr>
            </a:tbl>
          </a:graphicData>
        </a:graphic>
      </p:graphicFrame>
      <p:graphicFrame>
        <p:nvGraphicFramePr>
          <p:cNvPr id="313" name="Shape 313"/>
          <p:cNvGraphicFramePr/>
          <p:nvPr/>
        </p:nvGraphicFramePr>
        <p:xfrm>
          <a:off x="627375" y="1971650"/>
          <a:ext cx="3000000" cy="3000000"/>
        </p:xfrm>
        <a:graphic>
          <a:graphicData uri="http://schemas.openxmlformats.org/drawingml/2006/table">
            <a:tbl>
              <a:tblPr>
                <a:noFill/>
                <a:tableStyleId>{352B6F03-B6CE-4AC5-BA4C-3CC75FC5E846}</a:tableStyleId>
              </a:tblPr>
              <a:tblGrid>
                <a:gridCol w="1450175"/>
                <a:gridCol w="470650"/>
                <a:gridCol w="470650"/>
                <a:gridCol w="470650"/>
                <a:gridCol w="470650"/>
                <a:gridCol w="470650"/>
                <a:gridCol w="470650"/>
                <a:gridCol w="477625"/>
                <a:gridCol w="477625"/>
                <a:gridCol w="477625"/>
                <a:gridCol w="470650"/>
                <a:gridCol w="470650"/>
              </a:tblGrid>
              <a:tr h="396200">
                <a:tc>
                  <a:txBody>
                    <a:bodyPr>
                      <a:noAutofit/>
                    </a:bodyPr>
                    <a:lstStyle/>
                    <a:p>
                      <a:pPr lvl="0" rtl="0">
                        <a:spcBef>
                          <a:spcPts val="0"/>
                        </a:spcBef>
                        <a:buNone/>
                      </a:pPr>
                      <a:r>
                        <a:rPr lang="en"/>
                        <a:t>Infant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r>
              <a:tr h="396200">
                <a:tc>
                  <a:txBody>
                    <a:bodyPr>
                      <a:noAutofit/>
                    </a:bodyPr>
                    <a:lstStyle/>
                    <a:p>
                      <a:pPr lvl="0" rtl="0">
                        <a:spcBef>
                          <a:spcPts val="0"/>
                        </a:spcBef>
                        <a:buNone/>
                      </a:pPr>
                      <a:r>
                        <a:rPr lang="en"/>
                        <a:t>Child</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r>
              <a:tr h="396200">
                <a:tc>
                  <a:txBody>
                    <a:bodyPr>
                      <a:noAutofit/>
                    </a:bodyPr>
                    <a:lstStyle/>
                    <a:p>
                      <a:pPr lvl="0" rtl="0">
                        <a:spcBef>
                          <a:spcPts val="0"/>
                        </a:spcBef>
                        <a:buNone/>
                      </a:pPr>
                      <a:r>
                        <a:rPr lang="en"/>
                        <a:t>Domestic</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r>
              <a:tr h="396200">
                <a:tc>
                  <a:txBody>
                    <a:bodyPr>
                      <a:noAutofit/>
                    </a:bodyPr>
                    <a:lstStyle/>
                    <a:p>
                      <a:pPr lvl="0" rtl="0">
                        <a:spcBef>
                          <a:spcPts val="0"/>
                        </a:spcBef>
                        <a:buNone/>
                      </a:pPr>
                      <a:r>
                        <a:rPr lang="en"/>
                        <a:t>International</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r>
              <a:tr h="396200">
                <a:tc>
                  <a:txBody>
                    <a:bodyPr>
                      <a:noAutofit/>
                    </a:bodyPr>
                    <a:lstStyle/>
                    <a:p>
                      <a:pPr lvl="0" rtl="0">
                        <a:spcBef>
                          <a:spcPts val="0"/>
                        </a:spcBef>
                        <a:buNone/>
                      </a:pPr>
                      <a:r>
                        <a:rPr lang="en"/>
                        <a:t>Early</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r>
              <a:tr h="396200">
                <a:tc>
                  <a:txBody>
                    <a:bodyPr>
                      <a:noAutofit/>
                    </a:bodyPr>
                    <a:lstStyle/>
                    <a:p>
                      <a:pPr lvl="0" rtl="0">
                        <a:spcBef>
                          <a:spcPts val="0"/>
                        </a:spcBef>
                        <a:buNone/>
                      </a:pPr>
                      <a:r>
                        <a:rPr lang="en"/>
                        <a:t>Off-Season</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r>
              <a:tr h="396200">
                <a:tc>
                  <a:txBody>
                    <a:bodyPr>
                      <a:noAutofit/>
                    </a:bodyPr>
                    <a:lstStyle/>
                    <a:p>
                      <a:pPr lvl="0" rtl="0">
                        <a:spcBef>
                          <a:spcPts val="0"/>
                        </a:spcBef>
                        <a:buNone/>
                      </a:pPr>
                      <a:r>
                        <a:rPr b="1" lang="en"/>
                        <a:t>Discount</a:t>
                      </a:r>
                    </a:p>
                  </a:txBody>
                  <a:tcPr marT="91425" marB="91425" marR="91425" marL="91425">
                    <a:solidFill>
                      <a:srgbClr val="FFFFFF"/>
                    </a:solidFill>
                  </a:tcPr>
                </a:tc>
                <a:tc>
                  <a:txBody>
                    <a:bodyPr>
                      <a:noAutofit/>
                    </a:bodyPr>
                    <a:lstStyle/>
                    <a:p>
                      <a:pPr lvl="0" rtl="0">
                        <a:spcBef>
                          <a:spcPts val="0"/>
                        </a:spcBef>
                        <a:buNone/>
                      </a:pPr>
                      <a:r>
                        <a:rPr lang="en"/>
                        <a:t>80</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0</a:t>
                      </a:r>
                    </a:p>
                  </a:txBody>
                  <a:tcPr marT="91425" marB="91425" marR="91425" marL="91425">
                    <a:solidFill>
                      <a:srgbClr val="FFFFFF"/>
                    </a:solidFill>
                  </a:tcPr>
                </a:tc>
                <a:tc>
                  <a:txBody>
                    <a:bodyPr>
                      <a:noAutofit/>
                    </a:bodyPr>
                    <a:lstStyle/>
                    <a:p>
                      <a:pPr lvl="0" rtl="0">
                        <a:spcBef>
                          <a:spcPts val="0"/>
                        </a:spcBef>
                        <a:buNone/>
                      </a:pPr>
                      <a:r>
                        <a:rPr lang="en"/>
                        <a:t>70</a:t>
                      </a:r>
                    </a:p>
                  </a:txBody>
                  <a:tcPr marT="91425" marB="91425" marR="91425" marL="91425">
                    <a:solidFill>
                      <a:srgbClr val="FFFFFF"/>
                    </a:solidFill>
                  </a:tcPr>
                </a:tc>
                <a:tc>
                  <a:txBody>
                    <a:bodyPr>
                      <a:noAutofit/>
                    </a:bodyPr>
                    <a:lstStyle/>
                    <a:p>
                      <a:pPr lvl="0" rtl="0">
                        <a:spcBef>
                          <a:spcPts val="0"/>
                        </a:spcBef>
                        <a:buNone/>
                      </a:pPr>
                      <a:r>
                        <a:rPr lang="en"/>
                        <a:t>20</a:t>
                      </a:r>
                    </a:p>
                  </a:txBody>
                  <a:tcPr marT="91425" marB="91425" marR="91425" marL="91425">
                    <a:solidFill>
                      <a:srgbClr val="FFFFFF"/>
                    </a:solidFill>
                  </a:tcPr>
                </a:tc>
                <a:tc>
                  <a:txBody>
                    <a:bodyPr>
                      <a:noAutofit/>
                    </a:bodyPr>
                    <a:lstStyle/>
                    <a:p>
                      <a:pPr lvl="0" rtl="0">
                        <a:spcBef>
                          <a:spcPts val="0"/>
                        </a:spcBef>
                        <a:buNone/>
                      </a:pPr>
                      <a:r>
                        <a:t/>
                      </a:r>
                      <a:endParaRPr b="1">
                        <a:solidFill>
                          <a:srgbClr val="0000FF"/>
                        </a:solidFill>
                      </a:endParaRPr>
                    </a:p>
                  </a:txBody>
                  <a:tcPr marT="91425" marB="91425" marR="91425" marL="91425">
                    <a:solidFill>
                      <a:srgbClr val="FFFFFF"/>
                    </a:solidFill>
                  </a:tcPr>
                </a:tc>
                <a:tc>
                  <a:txBody>
                    <a:bodyPr>
                      <a:noAutofit/>
                    </a:bodyPr>
                    <a:lstStyle/>
                    <a:p>
                      <a:pPr lvl="0" rtl="0">
                        <a:spcBef>
                          <a:spcPts val="0"/>
                        </a:spcBef>
                        <a:buNone/>
                      </a:pPr>
                      <a:r>
                        <a:t/>
                      </a:r>
                      <a:endParaRPr b="1">
                        <a:solidFill>
                          <a:srgbClr val="0000FF"/>
                        </a:solidFill>
                      </a:endParaRPr>
                    </a:p>
                  </a:txBody>
                  <a:tcPr marT="91425" marB="91425" marR="91425" marL="91425">
                    <a:solidFill>
                      <a:srgbClr val="FFFFFF"/>
                    </a:solidFill>
                  </a:tcPr>
                </a:tc>
                <a:tc>
                  <a:txBody>
                    <a:bodyPr>
                      <a:noAutofit/>
                    </a:bodyPr>
                    <a:lstStyle/>
                    <a:p>
                      <a:pPr lvl="0" rtl="0">
                        <a:spcBef>
                          <a:spcPts val="0"/>
                        </a:spcBef>
                        <a:buNone/>
                      </a:pPr>
                      <a:r>
                        <a:rPr lang="en"/>
                        <a:t>10</a:t>
                      </a:r>
                    </a:p>
                  </a:txBody>
                  <a:tcPr marT="91425" marB="91425" marR="91425" marL="91425">
                    <a:solidFill>
                      <a:srgbClr val="FFFFFF"/>
                    </a:solidFill>
                  </a:tcPr>
                </a:tc>
                <a:tc>
                  <a:txBody>
                    <a:bodyPr>
                      <a:noAutofit/>
                    </a:bodyPr>
                    <a:lstStyle/>
                    <a:p>
                      <a:pPr lvl="0" rtl="0">
                        <a:spcBef>
                          <a:spcPts val="0"/>
                        </a:spcBef>
                        <a:buNone/>
                      </a:pPr>
                      <a:r>
                        <a:t/>
                      </a:r>
                      <a:endParaRPr b="1">
                        <a:solidFill>
                          <a:srgbClr val="FF0000"/>
                        </a:solidFill>
                      </a:endParaRPr>
                    </a:p>
                  </a:txBody>
                  <a:tcPr marT="91425" marB="91425" marR="91425" marL="91425">
                    <a:solidFill>
                      <a:srgbClr val="FFFFFF"/>
                    </a:solidFill>
                  </a:tcPr>
                </a:tc>
                <a:tc>
                  <a:txBody>
                    <a:bodyPr>
                      <a:noAutofit/>
                    </a:bodyPr>
                    <a:lstStyle/>
                    <a:p>
                      <a:pPr lvl="0" rtl="0">
                        <a:spcBef>
                          <a:spcPts val="0"/>
                        </a:spcBef>
                        <a:buNone/>
                      </a:pPr>
                      <a:r>
                        <a:t/>
                      </a:r>
                      <a:endParaRPr b="1">
                        <a:solidFill>
                          <a:srgbClr val="FF0000"/>
                        </a:solidFill>
                      </a:endParaRPr>
                    </a:p>
                  </a:txBody>
                  <a:tcPr marT="91425" marB="91425" marR="91425" marL="91425">
                    <a:solidFill>
                      <a:srgbClr val="FFFFFF"/>
                    </a:solidFill>
                  </a:tcPr>
                </a:tc>
                <a:tc>
                  <a:txBody>
                    <a:bodyPr>
                      <a:noAutofit/>
                    </a:bodyPr>
                    <a:lstStyle/>
                    <a:p>
                      <a:pPr lvl="0" rtl="0">
                        <a:spcBef>
                          <a:spcPts val="0"/>
                        </a:spcBef>
                        <a:buNone/>
                      </a:pPr>
                      <a:r>
                        <a:rPr lang="en"/>
                        <a:t>10</a:t>
                      </a:r>
                    </a:p>
                  </a:txBody>
                  <a:tcPr marT="91425" marB="91425" marR="91425" marL="91425">
                    <a:solidFill>
                      <a:srgbClr val="FFFFFF"/>
                    </a:solidFill>
                  </a:tcPr>
                </a:tc>
                <a:tc>
                  <a:txBody>
                    <a:bodyPr>
                      <a:noAutofit/>
                    </a:bodyPr>
                    <a:lstStyle/>
                    <a:p>
                      <a:pPr lvl="0" rtl="0">
                        <a:spcBef>
                          <a:spcPts val="0"/>
                        </a:spcBef>
                        <a:buNone/>
                      </a:pPr>
                      <a:r>
                        <a:rPr lang="en"/>
                        <a:t>15</a:t>
                      </a:r>
                    </a:p>
                  </a:txBody>
                  <a:tcPr marT="91425" marB="91425" marR="91425" marL="91425">
                    <a:solidFill>
                      <a:srgbClr val="FFFFFF"/>
                    </a:solidFill>
                  </a:tcPr>
                </a:tc>
              </a:tr>
            </a:tbl>
          </a:graphicData>
        </a:graphic>
      </p:graphicFrame>
      <p:graphicFrame>
        <p:nvGraphicFramePr>
          <p:cNvPr id="314" name="Shape 314"/>
          <p:cNvGraphicFramePr/>
          <p:nvPr/>
        </p:nvGraphicFramePr>
        <p:xfrm>
          <a:off x="590625" y="1971650"/>
          <a:ext cx="3000000" cy="3000000"/>
        </p:xfrm>
        <a:graphic>
          <a:graphicData uri="http://schemas.openxmlformats.org/drawingml/2006/table">
            <a:tbl>
              <a:tblPr>
                <a:noFill/>
                <a:tableStyleId>{352B6F03-B6CE-4AC5-BA4C-3CC75FC5E846}</a:tableStyleId>
              </a:tblPr>
              <a:tblGrid>
                <a:gridCol w="1572200"/>
                <a:gridCol w="510250"/>
                <a:gridCol w="510250"/>
                <a:gridCol w="510250"/>
                <a:gridCol w="510250"/>
                <a:gridCol w="510250"/>
                <a:gridCol w="510250"/>
                <a:gridCol w="517825"/>
                <a:gridCol w="510250"/>
                <a:gridCol w="510250"/>
                <a:gridCol w="510250"/>
                <a:gridCol w="510250"/>
                <a:gridCol w="510250"/>
              </a:tblGrid>
              <a:tr h="396200">
                <a:tc>
                  <a:txBody>
                    <a:bodyPr>
                      <a:noAutofit/>
                    </a:bodyPr>
                    <a:lstStyle/>
                    <a:p>
                      <a:pPr lvl="0" rtl="0">
                        <a:spcBef>
                          <a:spcPts val="0"/>
                        </a:spcBef>
                        <a:buNone/>
                      </a:pPr>
                      <a:r>
                        <a:rPr lang="en"/>
                        <a:t>Infant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r>
              <a:tr h="396200">
                <a:tc>
                  <a:txBody>
                    <a:bodyPr>
                      <a:noAutofit/>
                    </a:bodyPr>
                    <a:lstStyle/>
                    <a:p>
                      <a:pPr lvl="0" rtl="0">
                        <a:spcBef>
                          <a:spcPts val="0"/>
                        </a:spcBef>
                        <a:buNone/>
                      </a:pPr>
                      <a:r>
                        <a:rPr lang="en"/>
                        <a:t>Child</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F</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r>
              <a:tr h="396200">
                <a:tc>
                  <a:txBody>
                    <a:bodyPr>
                      <a:noAutofit/>
                    </a:bodyPr>
                    <a:lstStyle/>
                    <a:p>
                      <a:pPr lvl="0" rtl="0">
                        <a:spcBef>
                          <a:spcPts val="0"/>
                        </a:spcBef>
                        <a:buNone/>
                      </a:pPr>
                      <a:r>
                        <a:rPr lang="en"/>
                        <a:t>Domestic</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r>
              <a:tr h="396200">
                <a:tc>
                  <a:txBody>
                    <a:bodyPr>
                      <a:noAutofit/>
                    </a:bodyPr>
                    <a:lstStyle/>
                    <a:p>
                      <a:pPr lvl="0" rtl="0">
                        <a:spcBef>
                          <a:spcPts val="0"/>
                        </a:spcBef>
                        <a:buNone/>
                      </a:pPr>
                      <a:r>
                        <a:rPr lang="en"/>
                        <a:t>International</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r>
              <a:tr h="396200">
                <a:tc>
                  <a:txBody>
                    <a:bodyPr>
                      <a:noAutofit/>
                    </a:bodyPr>
                    <a:lstStyle/>
                    <a:p>
                      <a:pPr lvl="0" rtl="0">
                        <a:spcBef>
                          <a:spcPts val="0"/>
                        </a:spcBef>
                        <a:buNone/>
                      </a:pPr>
                      <a:r>
                        <a:rPr lang="en"/>
                        <a:t>Early</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r>
              <a:tr h="396200">
                <a:tc>
                  <a:txBody>
                    <a:bodyPr>
                      <a:noAutofit/>
                    </a:bodyPr>
                    <a:lstStyle/>
                    <a:p>
                      <a:pPr lvl="0" rtl="0">
                        <a:spcBef>
                          <a:spcPts val="0"/>
                        </a:spcBef>
                        <a:buNone/>
                      </a:pPr>
                      <a:r>
                        <a:rPr lang="en"/>
                        <a:t>Off-Season</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r>
              <a:tr h="396200">
                <a:tc>
                  <a:txBody>
                    <a:bodyPr>
                      <a:noAutofit/>
                    </a:bodyPr>
                    <a:lstStyle/>
                    <a:p>
                      <a:pPr lvl="0" rtl="0">
                        <a:spcBef>
                          <a:spcPts val="0"/>
                        </a:spcBef>
                        <a:buNone/>
                      </a:pPr>
                      <a:r>
                        <a:rPr b="1" lang="en"/>
                        <a:t>Discount</a:t>
                      </a:r>
                    </a:p>
                  </a:txBody>
                  <a:tcPr marT="91425" marB="91425" marR="91425" marL="91425">
                    <a:solidFill>
                      <a:srgbClr val="FFFFFF"/>
                    </a:solidFill>
                  </a:tcPr>
                </a:tc>
                <a:tc>
                  <a:txBody>
                    <a:bodyPr>
                      <a:noAutofit/>
                    </a:bodyPr>
                    <a:lstStyle/>
                    <a:p>
                      <a:pPr lvl="0" rtl="0">
                        <a:spcBef>
                          <a:spcPts val="0"/>
                        </a:spcBef>
                        <a:buNone/>
                      </a:pPr>
                      <a:r>
                        <a:rPr lang="en"/>
                        <a:t>80</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0</a:t>
                      </a:r>
                    </a:p>
                  </a:txBody>
                  <a:tcPr marT="91425" marB="91425" marR="91425" marL="91425">
                    <a:solidFill>
                      <a:srgbClr val="FFFFFF"/>
                    </a:solidFill>
                  </a:tcPr>
                </a:tc>
                <a:tc>
                  <a:txBody>
                    <a:bodyPr>
                      <a:noAutofit/>
                    </a:bodyPr>
                    <a:lstStyle/>
                    <a:p>
                      <a:pPr lvl="0" rtl="0">
                        <a:spcBef>
                          <a:spcPts val="0"/>
                        </a:spcBef>
                        <a:buNone/>
                      </a:pPr>
                      <a:r>
                        <a:rPr lang="en"/>
                        <a:t>70</a:t>
                      </a:r>
                    </a:p>
                  </a:txBody>
                  <a:tcPr marT="91425" marB="91425" marR="91425" marL="91425">
                    <a:solidFill>
                      <a:srgbClr val="FFFFFF"/>
                    </a:solidFill>
                  </a:tcPr>
                </a:tc>
                <a:tc>
                  <a:txBody>
                    <a:bodyPr>
                      <a:noAutofit/>
                    </a:bodyPr>
                    <a:lstStyle/>
                    <a:p>
                      <a:pPr lvl="0" rtl="0">
                        <a:spcBef>
                          <a:spcPts val="0"/>
                        </a:spcBef>
                        <a:buNone/>
                      </a:pPr>
                      <a:r>
                        <a:rPr lang="en"/>
                        <a:t>20</a:t>
                      </a:r>
                    </a:p>
                  </a:txBody>
                  <a:tcPr marT="91425" marB="91425" marR="91425" marL="91425">
                    <a:solidFill>
                      <a:srgbClr val="FFFFFF"/>
                    </a:solidFill>
                  </a:tcPr>
                </a:tc>
                <a:tc>
                  <a:txBody>
                    <a:bodyPr>
                      <a:noAutofit/>
                    </a:bodyPr>
                    <a:lstStyle/>
                    <a:p>
                      <a:pPr lvl="0" rtl="0">
                        <a:spcBef>
                          <a:spcPts val="0"/>
                        </a:spcBef>
                        <a:buNone/>
                      </a:pPr>
                      <a:r>
                        <a:t/>
                      </a:r>
                      <a:endParaRPr b="1">
                        <a:solidFill>
                          <a:srgbClr val="0000FF"/>
                        </a:solidFill>
                      </a:endParaRPr>
                    </a:p>
                  </a:txBody>
                  <a:tcPr marT="91425" marB="91425" marR="91425" marL="91425">
                    <a:solidFill>
                      <a:srgbClr val="FFFFFF"/>
                    </a:solidFill>
                  </a:tcPr>
                </a:tc>
                <a:tc>
                  <a:txBody>
                    <a:bodyPr>
                      <a:noAutofit/>
                    </a:bodyPr>
                    <a:lstStyle/>
                    <a:p>
                      <a:pPr lvl="0" rtl="0">
                        <a:spcBef>
                          <a:spcPts val="0"/>
                        </a:spcBef>
                        <a:buNone/>
                      </a:pPr>
                      <a:r>
                        <a:t/>
                      </a:r>
                      <a:endParaRPr b="1">
                        <a:solidFill>
                          <a:srgbClr val="0000FF"/>
                        </a:solidFill>
                      </a:endParaRPr>
                    </a:p>
                  </a:txBody>
                  <a:tcPr marT="91425" marB="91425" marR="91425" marL="91425">
                    <a:solidFill>
                      <a:srgbClr val="FFFFFF"/>
                    </a:solidFill>
                  </a:tcPr>
                </a:tc>
                <a:tc>
                  <a:txBody>
                    <a:bodyPr>
                      <a:noAutofit/>
                    </a:bodyPr>
                    <a:lstStyle/>
                    <a:p>
                      <a:pPr lvl="0" rtl="0">
                        <a:spcBef>
                          <a:spcPts val="0"/>
                        </a:spcBef>
                        <a:buNone/>
                      </a:pPr>
                      <a:r>
                        <a:rPr lang="en"/>
                        <a:t>10</a:t>
                      </a:r>
                    </a:p>
                  </a:txBody>
                  <a:tcPr marT="91425" marB="91425" marR="91425" marL="91425">
                    <a:solidFill>
                      <a:srgbClr val="FFFFFF"/>
                    </a:solidFill>
                  </a:tcPr>
                </a:tc>
                <a:tc>
                  <a:txBody>
                    <a:bodyPr>
                      <a:noAutofit/>
                    </a:bodyPr>
                    <a:lstStyle/>
                    <a:p>
                      <a:pPr lvl="0" rtl="0">
                        <a:spcBef>
                          <a:spcPts val="0"/>
                        </a:spcBef>
                        <a:buNone/>
                      </a:pPr>
                      <a:r>
                        <a:rPr lang="en"/>
                        <a:t>10</a:t>
                      </a:r>
                    </a:p>
                  </a:txBody>
                  <a:tcPr marT="91425" marB="91425" marR="91425" marL="91425">
                    <a:solidFill>
                      <a:srgbClr val="FFFFFF"/>
                    </a:solidFill>
                  </a:tcPr>
                </a:tc>
                <a:tc>
                  <a:txBody>
                    <a:bodyPr>
                      <a:noAutofit/>
                    </a:bodyPr>
                    <a:lstStyle/>
                    <a:p>
                      <a:pPr lvl="0" rtl="0">
                        <a:spcBef>
                          <a:spcPts val="0"/>
                        </a:spcBef>
                        <a:buNone/>
                      </a:pPr>
                      <a:r>
                        <a:t/>
                      </a:r>
                      <a:endParaRPr b="1">
                        <a:solidFill>
                          <a:srgbClr val="0000FF"/>
                        </a:solidFill>
                      </a:endParaRPr>
                    </a:p>
                  </a:txBody>
                  <a:tcPr marT="91425" marB="91425" marR="91425" marL="91425">
                    <a:solidFill>
                      <a:srgbClr val="FFFFFF"/>
                    </a:solidFill>
                  </a:tcPr>
                </a:tc>
                <a:tc>
                  <a:txBody>
                    <a:bodyPr>
                      <a:noAutofit/>
                    </a:bodyPr>
                    <a:lstStyle/>
                    <a:p>
                      <a:pPr lvl="0" rtl="0">
                        <a:spcBef>
                          <a:spcPts val="0"/>
                        </a:spcBef>
                        <a:buNone/>
                      </a:pPr>
                      <a:r>
                        <a:t/>
                      </a:r>
                      <a:endParaRPr b="1">
                        <a:solidFill>
                          <a:srgbClr val="0000FF"/>
                        </a:solidFill>
                      </a:endParaRPr>
                    </a:p>
                  </a:txBody>
                  <a:tcPr marT="91425" marB="91425" marR="91425" marL="91425">
                    <a:solidFill>
                      <a:srgbClr val="FFFFFF"/>
                    </a:solidFill>
                  </a:tcPr>
                </a:tc>
                <a:tc>
                  <a:txBody>
                    <a:bodyPr>
                      <a:noAutofit/>
                    </a:bodyPr>
                    <a:lstStyle/>
                    <a:p>
                      <a:pPr lvl="0" rtl="0">
                        <a:spcBef>
                          <a:spcPts val="0"/>
                        </a:spcBef>
                        <a:buNone/>
                      </a:pPr>
                      <a:r>
                        <a:t/>
                      </a:r>
                      <a:endParaRPr b="1">
                        <a:solidFill>
                          <a:srgbClr val="0000FF"/>
                        </a:solidFill>
                      </a:endParaRPr>
                    </a:p>
                  </a:txBody>
                  <a:tcPr marT="91425" marB="91425" marR="91425" marL="91425">
                    <a:solidFill>
                      <a:srgbClr val="FFFFFF"/>
                    </a:solidFill>
                  </a:tcPr>
                </a:tc>
                <a:tc>
                  <a:txBody>
                    <a:bodyPr>
                      <a:noAutofit/>
                    </a:bodyPr>
                    <a:lstStyle/>
                    <a:p>
                      <a:pPr lvl="0" rtl="0">
                        <a:spcBef>
                          <a:spcPts val="0"/>
                        </a:spcBef>
                        <a:buNone/>
                      </a:pPr>
                      <a:r>
                        <a:rPr lang="en"/>
                        <a:t>15</a:t>
                      </a:r>
                    </a:p>
                  </a:txBody>
                  <a:tcPr marT="91425" marB="91425" marR="91425" marL="91425">
                    <a:solidFill>
                      <a:srgbClr val="FFFFFF"/>
                    </a:solidFill>
                  </a:tcPr>
                </a:tc>
              </a:tr>
            </a:tbl>
          </a:graphicData>
        </a:graphic>
      </p:graphicFrame>
      <p:graphicFrame>
        <p:nvGraphicFramePr>
          <p:cNvPr id="315" name="Shape 315"/>
          <p:cNvGraphicFramePr/>
          <p:nvPr/>
        </p:nvGraphicFramePr>
        <p:xfrm>
          <a:off x="505412" y="1919700"/>
          <a:ext cx="3000000" cy="3000000"/>
        </p:xfrm>
        <a:graphic>
          <a:graphicData uri="http://schemas.openxmlformats.org/drawingml/2006/table">
            <a:tbl>
              <a:tblPr>
                <a:noFill/>
                <a:tableStyleId>{352B6F03-B6CE-4AC5-BA4C-3CC75FC5E846}</a:tableStyleId>
              </a:tblPr>
              <a:tblGrid>
                <a:gridCol w="1385000"/>
                <a:gridCol w="449425"/>
                <a:gridCol w="449425"/>
                <a:gridCol w="449425"/>
                <a:gridCol w="449425"/>
                <a:gridCol w="449425"/>
                <a:gridCol w="449425"/>
                <a:gridCol w="456200"/>
                <a:gridCol w="449425"/>
                <a:gridCol w="449425"/>
                <a:gridCol w="449425"/>
                <a:gridCol w="449425"/>
                <a:gridCol w="449425"/>
                <a:gridCol w="449425"/>
                <a:gridCol w="449425"/>
                <a:gridCol w="449425"/>
              </a:tblGrid>
              <a:tr h="396200">
                <a:tc>
                  <a:txBody>
                    <a:bodyPr>
                      <a:noAutofit/>
                    </a:bodyPr>
                    <a:lstStyle/>
                    <a:p>
                      <a:pPr lvl="0" rtl="0">
                        <a:spcBef>
                          <a:spcPts val="0"/>
                        </a:spcBef>
                        <a:buNone/>
                      </a:pPr>
                      <a:r>
                        <a:rPr lang="en"/>
                        <a:t>Infant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F</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r>
              <a:tr h="396200">
                <a:tc>
                  <a:txBody>
                    <a:bodyPr>
                      <a:noAutofit/>
                    </a:bodyPr>
                    <a:lstStyle/>
                    <a:p>
                      <a:pPr lvl="0" rtl="0">
                        <a:spcBef>
                          <a:spcPts val="0"/>
                        </a:spcBef>
                        <a:buNone/>
                      </a:pPr>
                      <a:r>
                        <a:rPr lang="en"/>
                        <a:t>Child</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F</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r>
              <a:tr h="396200">
                <a:tc>
                  <a:txBody>
                    <a:bodyPr>
                      <a:noAutofit/>
                    </a:bodyPr>
                    <a:lstStyle/>
                    <a:p>
                      <a:pPr lvl="0" rtl="0">
                        <a:spcBef>
                          <a:spcPts val="0"/>
                        </a:spcBef>
                        <a:buNone/>
                      </a:pPr>
                      <a:r>
                        <a:rPr lang="en"/>
                        <a:t>Domestic</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r>
              <a:tr h="396200">
                <a:tc>
                  <a:txBody>
                    <a:bodyPr>
                      <a:noAutofit/>
                    </a:bodyPr>
                    <a:lstStyle/>
                    <a:p>
                      <a:pPr lvl="0" rtl="0">
                        <a:spcBef>
                          <a:spcPts val="0"/>
                        </a:spcBef>
                        <a:buNone/>
                      </a:pPr>
                      <a:r>
                        <a:rPr lang="en"/>
                        <a:t>International</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T</a:t>
                      </a:r>
                    </a:p>
                  </a:txBody>
                  <a:tcPr marT="91425" marB="91425" marR="91425" marL="91425">
                    <a:solidFill>
                      <a:srgbClr val="FFFFFF"/>
                    </a:solidFill>
                  </a:tcPr>
                </a:tc>
              </a:tr>
              <a:tr h="396200">
                <a:tc>
                  <a:txBody>
                    <a:bodyPr>
                      <a:noAutofit/>
                    </a:bodyPr>
                    <a:lstStyle/>
                    <a:p>
                      <a:pPr lvl="0" rtl="0">
                        <a:spcBef>
                          <a:spcPts val="0"/>
                        </a:spcBef>
                        <a:buNone/>
                      </a:pPr>
                      <a:r>
                        <a:rPr lang="en"/>
                        <a:t>Early</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r>
              <a:tr h="396200">
                <a:tc>
                  <a:txBody>
                    <a:bodyPr>
                      <a:noAutofit/>
                    </a:bodyPr>
                    <a:lstStyle/>
                    <a:p>
                      <a:pPr lvl="0" rtl="0">
                        <a:spcBef>
                          <a:spcPts val="0"/>
                        </a:spcBef>
                        <a:buNone/>
                      </a:pPr>
                      <a:r>
                        <a:rPr lang="en"/>
                        <a:t>Off-Season</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r>
              <a:tr h="396200">
                <a:tc>
                  <a:txBody>
                    <a:bodyPr>
                      <a:noAutofit/>
                    </a:bodyPr>
                    <a:lstStyle/>
                    <a:p>
                      <a:pPr lvl="0" rtl="0">
                        <a:spcBef>
                          <a:spcPts val="0"/>
                        </a:spcBef>
                        <a:buNone/>
                      </a:pPr>
                      <a:r>
                        <a:rPr b="1" lang="en"/>
                        <a:t>Discount</a:t>
                      </a:r>
                    </a:p>
                  </a:txBody>
                  <a:tcPr marT="91425" marB="91425" marR="91425" marL="91425">
                    <a:solidFill>
                      <a:srgbClr val="FFFFFF"/>
                    </a:solidFill>
                  </a:tcPr>
                </a:tc>
                <a:tc>
                  <a:txBody>
                    <a:bodyPr>
                      <a:noAutofit/>
                    </a:bodyPr>
                    <a:lstStyle/>
                    <a:p>
                      <a:pPr lvl="0" rtl="0">
                        <a:spcBef>
                          <a:spcPts val="0"/>
                        </a:spcBef>
                        <a:buNone/>
                      </a:pPr>
                      <a:r>
                        <a:rPr lang="en"/>
                        <a:t>80</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0</a:t>
                      </a:r>
                    </a:p>
                  </a:txBody>
                  <a:tcPr marT="91425" marB="91425" marR="91425" marL="91425">
                    <a:solidFill>
                      <a:srgbClr val="FFFFFF"/>
                    </a:solidFill>
                  </a:tcPr>
                </a:tc>
                <a:tc>
                  <a:txBody>
                    <a:bodyPr>
                      <a:noAutofit/>
                    </a:bodyPr>
                    <a:lstStyle/>
                    <a:p>
                      <a:pPr lvl="0" rtl="0">
                        <a:spcBef>
                          <a:spcPts val="0"/>
                        </a:spcBef>
                        <a:buNone/>
                      </a:pPr>
                      <a:r>
                        <a:rPr lang="en"/>
                        <a:t>70</a:t>
                      </a:r>
                    </a:p>
                  </a:txBody>
                  <a:tcPr marT="91425" marB="91425" marR="91425" marL="91425">
                    <a:solidFill>
                      <a:srgbClr val="FFFFFF"/>
                    </a:solidFill>
                  </a:tcPr>
                </a:tc>
                <a:tc>
                  <a:txBody>
                    <a:bodyPr>
                      <a:noAutofit/>
                    </a:bodyPr>
                    <a:lstStyle/>
                    <a:p>
                      <a:pPr lvl="0" rtl="0">
                        <a:spcBef>
                          <a:spcPts val="0"/>
                        </a:spcBef>
                        <a:buNone/>
                      </a:pPr>
                      <a:r>
                        <a:rPr lang="en"/>
                        <a:t>20</a:t>
                      </a:r>
                    </a:p>
                  </a:txBody>
                  <a:tcPr marT="91425" marB="91425" marR="91425" marL="91425">
                    <a:solidFill>
                      <a:srgbClr val="FFFFFF"/>
                    </a:solidFill>
                  </a:tcPr>
                </a:tc>
                <a:tc>
                  <a:txBody>
                    <a:bodyPr>
                      <a:noAutofit/>
                    </a:bodyPr>
                    <a:lstStyle/>
                    <a:p>
                      <a:pPr lvl="0" rtl="0">
                        <a:spcBef>
                          <a:spcPts val="0"/>
                        </a:spcBef>
                        <a:buNone/>
                      </a:pPr>
                      <a:r>
                        <a:t/>
                      </a:r>
                      <a:endParaRPr b="1">
                        <a:solidFill>
                          <a:srgbClr val="0000FF"/>
                        </a:solidFill>
                      </a:endParaRPr>
                    </a:p>
                  </a:txBody>
                  <a:tcPr marT="91425" marB="91425" marR="91425" marL="91425">
                    <a:solidFill>
                      <a:srgbClr val="FFFFFF"/>
                    </a:solidFill>
                  </a:tcPr>
                </a:tc>
                <a:tc>
                  <a:txBody>
                    <a:bodyPr>
                      <a:noAutofit/>
                    </a:bodyPr>
                    <a:lstStyle/>
                    <a:p>
                      <a:pPr lvl="0" rtl="0">
                        <a:spcBef>
                          <a:spcPts val="0"/>
                        </a:spcBef>
                        <a:buNone/>
                      </a:pPr>
                      <a:r>
                        <a:t/>
                      </a:r>
                      <a:endParaRPr b="1">
                        <a:solidFill>
                          <a:srgbClr val="0000FF"/>
                        </a:solidFill>
                      </a:endParaRPr>
                    </a:p>
                  </a:txBody>
                  <a:tcPr marT="91425" marB="91425" marR="91425" marL="91425">
                    <a:solidFill>
                      <a:srgbClr val="FFFFFF"/>
                    </a:solidFill>
                  </a:tcPr>
                </a:tc>
                <a:tc>
                  <a:txBody>
                    <a:bodyPr>
                      <a:noAutofit/>
                    </a:bodyPr>
                    <a:lstStyle/>
                    <a:p>
                      <a:pPr lvl="0" rtl="0">
                        <a:spcBef>
                          <a:spcPts val="0"/>
                        </a:spcBef>
                        <a:buNone/>
                      </a:pPr>
                      <a:r>
                        <a:rPr lang="en"/>
                        <a:t>10</a:t>
                      </a:r>
                    </a:p>
                  </a:txBody>
                  <a:tcPr marT="91425" marB="91425" marR="91425" marL="91425">
                    <a:solidFill>
                      <a:srgbClr val="FFFFFF"/>
                    </a:solidFill>
                  </a:tcPr>
                </a:tc>
                <a:tc>
                  <a:txBody>
                    <a:bodyPr>
                      <a:noAutofit/>
                    </a:bodyPr>
                    <a:lstStyle/>
                    <a:p>
                      <a:pPr lvl="0" rtl="0">
                        <a:spcBef>
                          <a:spcPts val="0"/>
                        </a:spcBef>
                        <a:buNone/>
                      </a:pPr>
                      <a:r>
                        <a:rPr lang="en"/>
                        <a:t>10</a:t>
                      </a:r>
                    </a:p>
                  </a:txBody>
                  <a:tcPr marT="91425" marB="91425" marR="91425" marL="91425">
                    <a:solidFill>
                      <a:srgbClr val="FFFFFF"/>
                    </a:solidFill>
                  </a:tcPr>
                </a:tc>
                <a:tc>
                  <a:txBody>
                    <a:bodyPr>
                      <a:noAutofit/>
                    </a:bodyPr>
                    <a:lstStyle/>
                    <a:p>
                      <a:pPr lvl="0" rtl="0">
                        <a:spcBef>
                          <a:spcPts val="0"/>
                        </a:spcBef>
                        <a:buNone/>
                      </a:pPr>
                      <a:r>
                        <a:t/>
                      </a:r>
                      <a:endParaRPr b="1">
                        <a:solidFill>
                          <a:srgbClr val="0000FF"/>
                        </a:solidFill>
                      </a:endParaRPr>
                    </a:p>
                  </a:txBody>
                  <a:tcPr marT="91425" marB="91425" marR="91425" marL="91425">
                    <a:solidFill>
                      <a:srgbClr val="FFFFFF"/>
                    </a:solidFill>
                  </a:tcPr>
                </a:tc>
                <a:tc>
                  <a:txBody>
                    <a:bodyPr>
                      <a:noAutofit/>
                    </a:bodyPr>
                    <a:lstStyle/>
                    <a:p>
                      <a:pPr lvl="0" rtl="0">
                        <a:spcBef>
                          <a:spcPts val="0"/>
                        </a:spcBef>
                        <a:buNone/>
                      </a:pPr>
                      <a:r>
                        <a:rPr lang="en"/>
                        <a:t>15</a:t>
                      </a:r>
                    </a:p>
                  </a:txBody>
                  <a:tcPr marT="91425" marB="91425" marR="91425" marL="91425">
                    <a:solidFill>
                      <a:srgbClr val="FFFFFF"/>
                    </a:solidFill>
                  </a:tcPr>
                </a:tc>
                <a:tc>
                  <a:txBody>
                    <a:bodyPr>
                      <a:noAutofit/>
                    </a:bodyPr>
                    <a:lstStyle/>
                    <a:p>
                      <a:pPr lvl="0" rtl="0">
                        <a:spcBef>
                          <a:spcPts val="0"/>
                        </a:spcBef>
                        <a:buNone/>
                      </a:pPr>
                      <a:r>
                        <a:t/>
                      </a:r>
                      <a:endParaRPr/>
                    </a:p>
                  </a:txBody>
                  <a:tcPr marT="91425" marB="91425" marR="91425" marL="91425">
                    <a:solidFill>
                      <a:srgbClr val="FFFFFF"/>
                    </a:solidFill>
                  </a:tcPr>
                </a:tc>
                <a:tc>
                  <a:txBody>
                    <a:bodyPr>
                      <a:noAutofit/>
                    </a:bodyPr>
                    <a:lstStyle/>
                    <a:p>
                      <a:pPr lvl="0" rtl="0">
                        <a:spcBef>
                          <a:spcPts val="0"/>
                        </a:spcBef>
                        <a:buNone/>
                      </a:pPr>
                      <a:r>
                        <a:t/>
                      </a:r>
                      <a:endParaRPr/>
                    </a:p>
                  </a:txBody>
                  <a:tcPr marT="91425" marB="91425" marR="91425" marL="91425">
                    <a:solidFill>
                      <a:srgbClr val="FFFFFF"/>
                    </a:solidFill>
                  </a:tcPr>
                </a:tc>
                <a:tc>
                  <a:txBody>
                    <a:bodyPr>
                      <a:noAutofit/>
                    </a:bodyPr>
                    <a:lstStyle/>
                    <a:p>
                      <a:pPr lvl="0" rtl="0">
                        <a:spcBef>
                          <a:spcPts val="0"/>
                        </a:spcBef>
                        <a:buNone/>
                      </a:pPr>
                      <a:r>
                        <a:t/>
                      </a:r>
                      <a:endParaRPr>
                        <a:solidFill>
                          <a:srgbClr val="FF0000"/>
                        </a:solidFill>
                      </a:endParaRPr>
                    </a:p>
                  </a:txBody>
                  <a:tcPr marT="91425" marB="91425" marR="91425" marL="91425">
                    <a:solidFill>
                      <a:srgbClr val="FFFFFF"/>
                    </a:solidFill>
                  </a:tcPr>
                </a:tc>
                <a:tc>
                  <a:txBody>
                    <a:bodyPr>
                      <a:noAutofit/>
                    </a:bodyPr>
                    <a:lstStyle/>
                    <a:p>
                      <a:pPr lvl="0" rtl="0">
                        <a:spcBef>
                          <a:spcPts val="0"/>
                        </a:spcBef>
                        <a:buNone/>
                      </a:pPr>
                      <a:r>
                        <a:t/>
                      </a:r>
                      <a:endParaRPr>
                        <a:solidFill>
                          <a:srgbClr val="FF0000"/>
                        </a:solidFill>
                      </a:endParaRPr>
                    </a:p>
                  </a:txBody>
                  <a:tcPr marT="91425" marB="91425" marR="91425" marL="91425">
                    <a:solidFill>
                      <a:srgbClr val="FFFFFF"/>
                    </a:solidFill>
                  </a:tcPr>
                </a:tc>
                <a:tc>
                  <a:txBody>
                    <a:bodyPr>
                      <a:noAutofit/>
                    </a:bodyPr>
                    <a:lstStyle/>
                    <a:p>
                      <a:pPr lvl="0" rtl="0">
                        <a:spcBef>
                          <a:spcPts val="0"/>
                        </a:spcBef>
                        <a:buNone/>
                      </a:pPr>
                      <a:r>
                        <a:t/>
                      </a:r>
                      <a:endParaRPr/>
                    </a:p>
                  </a:txBody>
                  <a:tcPr marT="91425" marB="91425" marR="91425" marL="91425">
                    <a:solidFill>
                      <a:srgbClr val="FFFFFF"/>
                    </a:solidFill>
                  </a:tcPr>
                </a:tc>
              </a:tr>
            </a:tbl>
          </a:graphicData>
        </a:graphic>
      </p:graphicFrame>
      <p:graphicFrame>
        <p:nvGraphicFramePr>
          <p:cNvPr id="316" name="Shape 316"/>
          <p:cNvGraphicFramePr/>
          <p:nvPr/>
        </p:nvGraphicFramePr>
        <p:xfrm>
          <a:off x="590612" y="1971650"/>
          <a:ext cx="3000000" cy="3000000"/>
        </p:xfrm>
        <a:graphic>
          <a:graphicData uri="http://schemas.openxmlformats.org/drawingml/2006/table">
            <a:tbl>
              <a:tblPr>
                <a:noFill/>
                <a:tableStyleId>{352B6F03-B6CE-4AC5-BA4C-3CC75FC5E846}</a:tableStyleId>
              </a:tblPr>
              <a:tblGrid>
                <a:gridCol w="1385000"/>
                <a:gridCol w="449425"/>
                <a:gridCol w="449425"/>
                <a:gridCol w="449425"/>
                <a:gridCol w="449425"/>
                <a:gridCol w="449425"/>
                <a:gridCol w="449425"/>
                <a:gridCol w="456200"/>
                <a:gridCol w="449425"/>
                <a:gridCol w="449425"/>
                <a:gridCol w="449425"/>
                <a:gridCol w="449425"/>
                <a:gridCol w="449425"/>
                <a:gridCol w="449425"/>
              </a:tblGrid>
              <a:tr h="396200">
                <a:tc>
                  <a:txBody>
                    <a:bodyPr>
                      <a:noAutofit/>
                    </a:bodyPr>
                    <a:lstStyle/>
                    <a:p>
                      <a:pPr lvl="0" rtl="0">
                        <a:spcBef>
                          <a:spcPts val="0"/>
                        </a:spcBef>
                        <a:buNone/>
                      </a:pPr>
                      <a:r>
                        <a:rPr lang="en"/>
                        <a:t>Infant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r>
              <a:tr h="396200">
                <a:tc>
                  <a:txBody>
                    <a:bodyPr>
                      <a:noAutofit/>
                    </a:bodyPr>
                    <a:lstStyle/>
                    <a:p>
                      <a:pPr lvl="0" rtl="0">
                        <a:spcBef>
                          <a:spcPts val="0"/>
                        </a:spcBef>
                        <a:buNone/>
                      </a:pPr>
                      <a:r>
                        <a:rPr lang="en"/>
                        <a:t>Child</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r>
              <a:tr h="396200">
                <a:tc>
                  <a:txBody>
                    <a:bodyPr>
                      <a:noAutofit/>
                    </a:bodyPr>
                    <a:lstStyle/>
                    <a:p>
                      <a:pPr lvl="0" rtl="0">
                        <a:spcBef>
                          <a:spcPts val="0"/>
                        </a:spcBef>
                        <a:buNone/>
                      </a:pPr>
                      <a:r>
                        <a:rPr lang="en"/>
                        <a:t>Domestic</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r>
              <a:tr h="396200">
                <a:tc>
                  <a:txBody>
                    <a:bodyPr>
                      <a:noAutofit/>
                    </a:bodyPr>
                    <a:lstStyle/>
                    <a:p>
                      <a:pPr lvl="0" rtl="0">
                        <a:spcBef>
                          <a:spcPts val="0"/>
                        </a:spcBef>
                        <a:buNone/>
                      </a:pPr>
                      <a:r>
                        <a:rPr lang="en"/>
                        <a:t>International</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T</a:t>
                      </a:r>
                    </a:p>
                  </a:txBody>
                  <a:tcPr marT="91425" marB="91425" marR="91425" marL="91425">
                    <a:solidFill>
                      <a:srgbClr val="FFFFFF"/>
                    </a:solidFill>
                  </a:tcPr>
                </a:tc>
              </a:tr>
              <a:tr h="396200">
                <a:tc>
                  <a:txBody>
                    <a:bodyPr>
                      <a:noAutofit/>
                    </a:bodyPr>
                    <a:lstStyle/>
                    <a:p>
                      <a:pPr lvl="0" rtl="0">
                        <a:spcBef>
                          <a:spcPts val="0"/>
                        </a:spcBef>
                        <a:buNone/>
                      </a:pPr>
                      <a:r>
                        <a:rPr lang="en"/>
                        <a:t>Early</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r>
              <a:tr h="396200">
                <a:tc>
                  <a:txBody>
                    <a:bodyPr>
                      <a:noAutofit/>
                    </a:bodyPr>
                    <a:lstStyle/>
                    <a:p>
                      <a:pPr lvl="0" rtl="0">
                        <a:spcBef>
                          <a:spcPts val="0"/>
                        </a:spcBef>
                        <a:buNone/>
                      </a:pPr>
                      <a:r>
                        <a:rPr lang="en"/>
                        <a:t>Off-Season</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r>
              <a:tr h="396200">
                <a:tc>
                  <a:txBody>
                    <a:bodyPr>
                      <a:noAutofit/>
                    </a:bodyPr>
                    <a:lstStyle/>
                    <a:p>
                      <a:pPr lvl="0" rtl="0">
                        <a:spcBef>
                          <a:spcPts val="0"/>
                        </a:spcBef>
                        <a:buNone/>
                      </a:pPr>
                      <a:r>
                        <a:rPr b="1" lang="en"/>
                        <a:t>Discount</a:t>
                      </a:r>
                    </a:p>
                  </a:txBody>
                  <a:tcPr marT="91425" marB="91425" marR="91425" marL="91425">
                    <a:solidFill>
                      <a:srgbClr val="FFFFFF"/>
                    </a:solidFill>
                  </a:tcPr>
                </a:tc>
                <a:tc>
                  <a:txBody>
                    <a:bodyPr>
                      <a:noAutofit/>
                    </a:bodyPr>
                    <a:lstStyle/>
                    <a:p>
                      <a:pPr lvl="0" rtl="0">
                        <a:spcBef>
                          <a:spcPts val="0"/>
                        </a:spcBef>
                        <a:buNone/>
                      </a:pPr>
                      <a:r>
                        <a:rPr lang="en"/>
                        <a:t>80</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0</a:t>
                      </a:r>
                    </a:p>
                  </a:txBody>
                  <a:tcPr marT="91425" marB="91425" marR="91425" marL="91425">
                    <a:solidFill>
                      <a:srgbClr val="FFFFFF"/>
                    </a:solidFill>
                  </a:tcPr>
                </a:tc>
                <a:tc>
                  <a:txBody>
                    <a:bodyPr>
                      <a:noAutofit/>
                    </a:bodyPr>
                    <a:lstStyle/>
                    <a:p>
                      <a:pPr lvl="0" rtl="0">
                        <a:spcBef>
                          <a:spcPts val="0"/>
                        </a:spcBef>
                        <a:buNone/>
                      </a:pPr>
                      <a:r>
                        <a:rPr lang="en"/>
                        <a:t>70</a:t>
                      </a:r>
                    </a:p>
                  </a:txBody>
                  <a:tcPr marT="91425" marB="91425" marR="91425" marL="91425">
                    <a:solidFill>
                      <a:srgbClr val="FFFFFF"/>
                    </a:solidFill>
                  </a:tcPr>
                </a:tc>
                <a:tc>
                  <a:txBody>
                    <a:bodyPr>
                      <a:noAutofit/>
                    </a:bodyPr>
                    <a:lstStyle/>
                    <a:p>
                      <a:pPr lvl="0" rtl="0">
                        <a:spcBef>
                          <a:spcPts val="0"/>
                        </a:spcBef>
                        <a:buNone/>
                      </a:pPr>
                      <a:r>
                        <a:rPr lang="en"/>
                        <a:t>20</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10</a:t>
                      </a:r>
                    </a:p>
                  </a:txBody>
                  <a:tcPr marT="91425" marB="91425" marR="91425" marL="91425">
                    <a:solidFill>
                      <a:srgbClr val="FFFFFF"/>
                    </a:solidFill>
                  </a:tcPr>
                </a:tc>
                <a:tc>
                  <a:txBody>
                    <a:bodyPr>
                      <a:noAutofit/>
                    </a:bodyPr>
                    <a:lstStyle/>
                    <a:p>
                      <a:pPr lvl="0" rtl="0">
                        <a:spcBef>
                          <a:spcPts val="0"/>
                        </a:spcBef>
                        <a:buNone/>
                      </a:pPr>
                      <a:r>
                        <a:rPr lang="en"/>
                        <a:t>10</a:t>
                      </a:r>
                    </a:p>
                  </a:txBody>
                  <a:tcPr marT="91425" marB="91425" marR="91425" marL="91425">
                    <a:solidFill>
                      <a:srgbClr val="FFFFFF"/>
                    </a:solidFill>
                  </a:tcPr>
                </a:tc>
                <a:tc>
                  <a:txBody>
                    <a:bodyPr>
                      <a:noAutofit/>
                    </a:bodyPr>
                    <a:lstStyle/>
                    <a:p>
                      <a:pPr lvl="0" rtl="0">
                        <a:spcBef>
                          <a:spcPts val="0"/>
                        </a:spcBef>
                        <a:buNone/>
                      </a:pPr>
                      <a:r>
                        <a:rPr lang="en"/>
                        <a:t>10</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0</a:t>
                      </a:r>
                    </a:p>
                  </a:txBody>
                  <a:tcPr marT="91425" marB="91425" marR="91425" marL="91425">
                    <a:solidFill>
                      <a:srgbClr val="FFFFFF"/>
                    </a:solidFill>
                  </a:tcPr>
                </a:tc>
                <a:tc>
                  <a:txBody>
                    <a:bodyPr>
                      <a:noAutofit/>
                    </a:bodyPr>
                    <a:lstStyle/>
                    <a:p>
                      <a:pPr lvl="0" rtl="0">
                        <a:spcBef>
                          <a:spcPts val="0"/>
                        </a:spcBef>
                        <a:buNone/>
                      </a:pPr>
                      <a:r>
                        <a:rPr lang="en"/>
                        <a:t>15</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70</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15</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0</a:t>
                      </a:r>
                    </a:p>
                  </a:txBody>
                  <a:tcPr marT="91425" marB="91425" marR="91425" marL="91425">
                    <a:solidFill>
                      <a:srgbClr val="FFFFFF"/>
                    </a:solidFill>
                  </a:tcPr>
                </a:tc>
              </a:tr>
            </a:tbl>
          </a:graphicData>
        </a:graphic>
      </p:graphicFrame>
      <p:graphicFrame>
        <p:nvGraphicFramePr>
          <p:cNvPr id="317" name="Shape 317"/>
          <p:cNvGraphicFramePr/>
          <p:nvPr/>
        </p:nvGraphicFramePr>
        <p:xfrm>
          <a:off x="590612" y="1971650"/>
          <a:ext cx="3000000" cy="3000000"/>
        </p:xfrm>
        <a:graphic>
          <a:graphicData uri="http://schemas.openxmlformats.org/drawingml/2006/table">
            <a:tbl>
              <a:tblPr>
                <a:noFill/>
                <a:tableStyleId>{352B6F03-B6CE-4AC5-BA4C-3CC75FC5E846}</a:tableStyleId>
              </a:tblPr>
              <a:tblGrid>
                <a:gridCol w="1385000"/>
                <a:gridCol w="449425"/>
                <a:gridCol w="449425"/>
                <a:gridCol w="449425"/>
                <a:gridCol w="449425"/>
                <a:gridCol w="449425"/>
                <a:gridCol w="449425"/>
                <a:gridCol w="456200"/>
                <a:gridCol w="449425"/>
                <a:gridCol w="449425"/>
                <a:gridCol w="449425"/>
                <a:gridCol w="449425"/>
                <a:gridCol w="449425"/>
                <a:gridCol w="449425"/>
              </a:tblGrid>
              <a:tr h="396200">
                <a:tc>
                  <a:txBody>
                    <a:bodyPr>
                      <a:noAutofit/>
                    </a:bodyPr>
                    <a:lstStyle/>
                    <a:p>
                      <a:pPr lvl="0" rtl="0">
                        <a:spcBef>
                          <a:spcPts val="0"/>
                        </a:spcBef>
                        <a:buNone/>
                      </a:pPr>
                      <a:r>
                        <a:rPr lang="en"/>
                        <a:t>Infant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b="1" lang="en">
                          <a:solidFill>
                            <a:srgbClr val="6AA84F"/>
                          </a:solidFill>
                        </a:rPr>
                        <a:t>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b="1" lang="en">
                          <a:solidFill>
                            <a:srgbClr val="9900FF"/>
                          </a:solidFill>
                        </a:rPr>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b="1" lang="en">
                          <a:solidFill>
                            <a:srgbClr val="6AA84F"/>
                          </a:solidFill>
                        </a:rPr>
                        <a:t>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b="1" lang="en">
                          <a:solidFill>
                            <a:srgbClr val="9900FF"/>
                          </a:solidFill>
                        </a:rPr>
                        <a:t>F</a:t>
                      </a:r>
                    </a:p>
                  </a:txBody>
                  <a:tcPr marT="91425" marB="91425" marR="91425" marL="91425">
                    <a:solidFill>
                      <a:srgbClr val="FFFFFF"/>
                    </a:solidFill>
                  </a:tcPr>
                </a:tc>
              </a:tr>
              <a:tr h="396200">
                <a:tc>
                  <a:txBody>
                    <a:bodyPr>
                      <a:noAutofit/>
                    </a:bodyPr>
                    <a:lstStyle/>
                    <a:p>
                      <a:pPr lvl="0" rtl="0">
                        <a:spcBef>
                          <a:spcPts val="0"/>
                        </a:spcBef>
                        <a:buNone/>
                      </a:pPr>
                      <a:r>
                        <a:rPr lang="en"/>
                        <a:t>Child</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b="1" lang="en">
                          <a:solidFill>
                            <a:srgbClr val="6AA84F"/>
                          </a:solidFill>
                        </a:rPr>
                        <a:t>F</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b="1" lang="en">
                          <a:solidFill>
                            <a:srgbClr val="9900FF"/>
                          </a:solidFill>
                        </a:rPr>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b="1" lang="en">
                          <a:solidFill>
                            <a:srgbClr val="6AA84F"/>
                          </a:solidFill>
                        </a:rPr>
                        <a:t>F</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b="1" lang="en">
                          <a:solidFill>
                            <a:srgbClr val="9900FF"/>
                          </a:solidFill>
                        </a:rPr>
                        <a:t>F</a:t>
                      </a:r>
                    </a:p>
                  </a:txBody>
                  <a:tcPr marT="91425" marB="91425" marR="91425" marL="91425">
                    <a:solidFill>
                      <a:srgbClr val="FFFFFF"/>
                    </a:solidFill>
                  </a:tcPr>
                </a:tc>
              </a:tr>
              <a:tr h="396200">
                <a:tc>
                  <a:txBody>
                    <a:bodyPr>
                      <a:noAutofit/>
                    </a:bodyPr>
                    <a:lstStyle/>
                    <a:p>
                      <a:pPr lvl="0" rtl="0">
                        <a:spcBef>
                          <a:spcPts val="0"/>
                        </a:spcBef>
                        <a:buNone/>
                      </a:pPr>
                      <a:r>
                        <a:rPr lang="en"/>
                        <a:t>Domestic</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b="1" lang="en">
                          <a:solidFill>
                            <a:srgbClr val="6AA84F"/>
                          </a:solidFill>
                        </a:rPr>
                        <a:t>F</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9900FF"/>
                          </a:solidFill>
                        </a:rPr>
                        <a: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b="1" lang="en">
                          <a:solidFill>
                            <a:srgbClr val="6AA84F"/>
                          </a:solidFill>
                        </a:rPr>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b="1" lang="en">
                          <a:solidFill>
                            <a:srgbClr val="9900FF"/>
                          </a:solidFill>
                        </a:rPr>
                        <a:t>F</a:t>
                      </a:r>
                    </a:p>
                  </a:txBody>
                  <a:tcPr marT="91425" marB="91425" marR="91425" marL="91425">
                    <a:solidFill>
                      <a:srgbClr val="FFFFFF"/>
                    </a:solidFill>
                  </a:tcPr>
                </a:tc>
              </a:tr>
              <a:tr h="396200">
                <a:tc>
                  <a:txBody>
                    <a:bodyPr>
                      <a:noAutofit/>
                    </a:bodyPr>
                    <a:lstStyle/>
                    <a:p>
                      <a:pPr lvl="0" rtl="0">
                        <a:spcBef>
                          <a:spcPts val="0"/>
                        </a:spcBef>
                        <a:buNone/>
                      </a:pPr>
                      <a:r>
                        <a:rPr lang="en"/>
                        <a:t>International</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b="1" lang="en">
                          <a:solidFill>
                            <a:srgbClr val="6AA84F"/>
                          </a:solidFill>
                        </a:rPr>
                        <a:t>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9900FF"/>
                          </a:solidFill>
                        </a:rPr>
                        <a: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b="1" lang="en">
                          <a:solidFill>
                            <a:srgbClr val="6AA84F"/>
                          </a:solidFill>
                        </a:rPr>
                        <a:t>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b="1" lang="en">
                          <a:solidFill>
                            <a:srgbClr val="9900FF"/>
                          </a:solidFill>
                        </a:rPr>
                        <a:t>T</a:t>
                      </a:r>
                    </a:p>
                  </a:txBody>
                  <a:tcPr marT="91425" marB="91425" marR="91425" marL="91425">
                    <a:solidFill>
                      <a:srgbClr val="FFFFFF"/>
                    </a:solidFill>
                  </a:tcPr>
                </a:tc>
              </a:tr>
              <a:tr h="396200">
                <a:tc>
                  <a:txBody>
                    <a:bodyPr>
                      <a:noAutofit/>
                    </a:bodyPr>
                    <a:lstStyle/>
                    <a:p>
                      <a:pPr lvl="0" rtl="0">
                        <a:spcBef>
                          <a:spcPts val="0"/>
                        </a:spcBef>
                        <a:buNone/>
                      </a:pPr>
                      <a:r>
                        <a:rPr lang="en"/>
                        <a:t>Early</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6AA84F"/>
                          </a:solidFill>
                        </a:rPr>
                        <a: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F</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b="1" lang="en">
                          <a:solidFill>
                            <a:srgbClr val="9900FF"/>
                          </a:solidFill>
                        </a:rPr>
                        <a:t>F</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6AA84F"/>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9900FF"/>
                          </a:solidFill>
                        </a:rPr>
                        <a:t>-</a:t>
                      </a:r>
                    </a:p>
                  </a:txBody>
                  <a:tcPr marT="91425" marB="91425" marR="91425" marL="91425">
                    <a:solidFill>
                      <a:srgbClr val="FFFFFF"/>
                    </a:solidFill>
                  </a:tcPr>
                </a:tc>
              </a:tr>
              <a:tr h="396200">
                <a:tc>
                  <a:txBody>
                    <a:bodyPr>
                      <a:noAutofit/>
                    </a:bodyPr>
                    <a:lstStyle/>
                    <a:p>
                      <a:pPr lvl="0" rtl="0">
                        <a:spcBef>
                          <a:spcPts val="0"/>
                        </a:spcBef>
                        <a:buNone/>
                      </a:pPr>
                      <a:r>
                        <a:rPr lang="en"/>
                        <a:t>Off-Season</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6AA84F"/>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b="1" lang="en">
                          <a:solidFill>
                            <a:srgbClr val="9900FF"/>
                          </a:solidFill>
                        </a:rPr>
                        <a: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b="1" lang="en">
                          <a:solidFill>
                            <a:srgbClr val="6AA84F"/>
                          </a:solidFill>
                        </a:rPr>
                        <a:t>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b="1" lang="en">
                          <a:solidFill>
                            <a:srgbClr val="9900FF"/>
                          </a:solidFill>
                        </a:rPr>
                        <a:t>F</a:t>
                      </a:r>
                    </a:p>
                  </a:txBody>
                  <a:tcPr marT="91425" marB="91425" marR="91425" marL="91425">
                    <a:solidFill>
                      <a:srgbClr val="FFFFFF"/>
                    </a:solidFill>
                  </a:tcPr>
                </a:tc>
              </a:tr>
              <a:tr h="396200">
                <a:tc>
                  <a:txBody>
                    <a:bodyPr>
                      <a:noAutofit/>
                    </a:bodyPr>
                    <a:lstStyle/>
                    <a:p>
                      <a:pPr lvl="0" rtl="0">
                        <a:spcBef>
                          <a:spcPts val="0"/>
                        </a:spcBef>
                        <a:buNone/>
                      </a:pPr>
                      <a:r>
                        <a:rPr b="1" lang="en"/>
                        <a:t>Discount</a:t>
                      </a:r>
                    </a:p>
                  </a:txBody>
                  <a:tcPr marT="91425" marB="91425" marR="91425" marL="91425">
                    <a:solidFill>
                      <a:srgbClr val="FFFFFF"/>
                    </a:solidFill>
                  </a:tcPr>
                </a:tc>
                <a:tc>
                  <a:txBody>
                    <a:bodyPr>
                      <a:noAutofit/>
                    </a:bodyPr>
                    <a:lstStyle/>
                    <a:p>
                      <a:pPr lvl="0" rtl="0">
                        <a:spcBef>
                          <a:spcPts val="0"/>
                        </a:spcBef>
                        <a:buNone/>
                      </a:pPr>
                      <a:r>
                        <a:rPr lang="en"/>
                        <a:t>80</a:t>
                      </a:r>
                    </a:p>
                  </a:txBody>
                  <a:tcPr marT="91425" marB="91425" marR="91425" marL="91425">
                    <a:solidFill>
                      <a:srgbClr val="FFFFFF"/>
                    </a:solidFill>
                  </a:tcPr>
                </a:tc>
                <a:tc>
                  <a:txBody>
                    <a:bodyPr>
                      <a:noAutofit/>
                    </a:bodyPr>
                    <a:lstStyle/>
                    <a:p>
                      <a:pPr lvl="0" rtl="0">
                        <a:spcBef>
                          <a:spcPts val="0"/>
                        </a:spcBef>
                        <a:buNone/>
                      </a:pPr>
                      <a:r>
                        <a:rPr lang="en"/>
                        <a:t>0</a:t>
                      </a:r>
                    </a:p>
                  </a:txBody>
                  <a:tcPr marT="91425" marB="91425" marR="91425" marL="91425">
                    <a:solidFill>
                      <a:srgbClr val="FFFFFF"/>
                    </a:solidFill>
                  </a:tcPr>
                </a:tc>
                <a:tc>
                  <a:txBody>
                    <a:bodyPr>
                      <a:noAutofit/>
                    </a:bodyPr>
                    <a:lstStyle/>
                    <a:p>
                      <a:pPr lvl="0" rtl="0">
                        <a:spcBef>
                          <a:spcPts val="0"/>
                        </a:spcBef>
                        <a:buNone/>
                      </a:pPr>
                      <a:r>
                        <a:rPr b="1" lang="en">
                          <a:solidFill>
                            <a:srgbClr val="6AA84F"/>
                          </a:solidFill>
                        </a:rPr>
                        <a:t>70</a:t>
                      </a:r>
                    </a:p>
                  </a:txBody>
                  <a:tcPr marT="91425" marB="91425" marR="91425" marL="91425">
                    <a:solidFill>
                      <a:srgbClr val="FFFFFF"/>
                    </a:solidFill>
                  </a:tcPr>
                </a:tc>
                <a:tc>
                  <a:txBody>
                    <a:bodyPr>
                      <a:noAutofit/>
                    </a:bodyPr>
                    <a:lstStyle/>
                    <a:p>
                      <a:pPr lvl="0" rtl="0">
                        <a:spcBef>
                          <a:spcPts val="0"/>
                        </a:spcBef>
                        <a:buNone/>
                      </a:pPr>
                      <a:r>
                        <a:rPr lang="en"/>
                        <a:t>20</a:t>
                      </a:r>
                    </a:p>
                  </a:txBody>
                  <a:tcPr marT="91425" marB="91425" marR="91425" marL="91425">
                    <a:solidFill>
                      <a:srgbClr val="FFFFFF"/>
                    </a:solidFill>
                  </a:tcPr>
                </a:tc>
                <a:tc>
                  <a:txBody>
                    <a:bodyPr>
                      <a:noAutofit/>
                    </a:bodyPr>
                    <a:lstStyle/>
                    <a:p>
                      <a:pPr lvl="0" rtl="0">
                        <a:spcBef>
                          <a:spcPts val="0"/>
                        </a:spcBef>
                        <a:buNone/>
                      </a:pPr>
                      <a:r>
                        <a:rPr b="1" lang="en">
                          <a:solidFill>
                            <a:srgbClr val="FF0000"/>
                          </a:solidFill>
                        </a:rPr>
                        <a:t>??</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10</a:t>
                      </a:r>
                    </a:p>
                  </a:txBody>
                  <a:tcPr marT="91425" marB="91425" marR="91425" marL="91425">
                    <a:solidFill>
                      <a:srgbClr val="FFFFFF"/>
                    </a:solidFill>
                  </a:tcPr>
                </a:tc>
                <a:tc>
                  <a:txBody>
                    <a:bodyPr>
                      <a:noAutofit/>
                    </a:bodyPr>
                    <a:lstStyle/>
                    <a:p>
                      <a:pPr lvl="0" rtl="0">
                        <a:spcBef>
                          <a:spcPts val="0"/>
                        </a:spcBef>
                        <a:buNone/>
                      </a:pPr>
                      <a:r>
                        <a:rPr b="1" lang="en">
                          <a:solidFill>
                            <a:srgbClr val="0000FF"/>
                          </a:solidFill>
                        </a:rPr>
                        <a:t>10</a:t>
                      </a:r>
                    </a:p>
                  </a:txBody>
                  <a:tcPr marT="91425" marB="91425" marR="91425" marL="91425">
                    <a:solidFill>
                      <a:srgbClr val="FFFFFF"/>
                    </a:solidFill>
                  </a:tcPr>
                </a:tc>
                <a:tc>
                  <a:txBody>
                    <a:bodyPr>
                      <a:noAutofit/>
                    </a:bodyPr>
                    <a:lstStyle/>
                    <a:p>
                      <a:pPr lvl="0" rtl="0">
                        <a:spcBef>
                          <a:spcPts val="0"/>
                        </a:spcBef>
                        <a:buNone/>
                      </a:pPr>
                      <a:r>
                        <a:rPr lang="en"/>
                        <a:t>10</a:t>
                      </a:r>
                    </a:p>
                  </a:txBody>
                  <a:tcPr marT="91425" marB="91425" marR="91425" marL="91425">
                    <a:solidFill>
                      <a:srgbClr val="FFFFFF"/>
                    </a:solidFill>
                  </a:tcPr>
                </a:tc>
                <a:tc>
                  <a:txBody>
                    <a:bodyPr>
                      <a:noAutofit/>
                    </a:bodyPr>
                    <a:lstStyle/>
                    <a:p>
                      <a:pPr lvl="0" rtl="0">
                        <a:spcBef>
                          <a:spcPts val="0"/>
                        </a:spcBef>
                        <a:buNone/>
                      </a:pPr>
                      <a:r>
                        <a:rPr b="1" lang="en">
                          <a:solidFill>
                            <a:srgbClr val="9900FF"/>
                          </a:solidFill>
                        </a:rPr>
                        <a:t>0</a:t>
                      </a:r>
                    </a:p>
                  </a:txBody>
                  <a:tcPr marT="91425" marB="91425" marR="91425" marL="91425">
                    <a:solidFill>
                      <a:srgbClr val="FFFFFF"/>
                    </a:solidFill>
                  </a:tcPr>
                </a:tc>
                <a:tc>
                  <a:txBody>
                    <a:bodyPr>
                      <a:noAutofit/>
                    </a:bodyPr>
                    <a:lstStyle/>
                    <a:p>
                      <a:pPr lvl="0" rtl="0">
                        <a:spcBef>
                          <a:spcPts val="0"/>
                        </a:spcBef>
                        <a:buNone/>
                      </a:pPr>
                      <a:r>
                        <a:rPr lang="en"/>
                        <a:t>15</a:t>
                      </a:r>
                    </a:p>
                  </a:txBody>
                  <a:tcPr marT="91425" marB="91425" marR="91425" marL="91425">
                    <a:solidFill>
                      <a:srgbClr val="FFFFFF"/>
                    </a:solidFill>
                  </a:tcPr>
                </a:tc>
                <a:tc>
                  <a:txBody>
                    <a:bodyPr>
                      <a:noAutofit/>
                    </a:bodyPr>
                    <a:lstStyle/>
                    <a:p>
                      <a:pPr lvl="0" rtl="0">
                        <a:spcBef>
                          <a:spcPts val="0"/>
                        </a:spcBef>
                        <a:buNone/>
                      </a:pPr>
                      <a:r>
                        <a:rPr b="1" lang="en">
                          <a:solidFill>
                            <a:srgbClr val="6AA84F"/>
                          </a:solidFill>
                        </a:rPr>
                        <a:t>70</a:t>
                      </a:r>
                    </a:p>
                  </a:txBody>
                  <a:tcPr marT="91425" marB="91425" marR="91425" marL="91425">
                    <a:solidFill>
                      <a:srgbClr val="FFFFFF"/>
                    </a:solidFill>
                  </a:tcPr>
                </a:tc>
                <a:tc>
                  <a:txBody>
                    <a:bodyPr>
                      <a:noAutofit/>
                    </a:bodyPr>
                    <a:lstStyle/>
                    <a:p>
                      <a:pPr lvl="0" rtl="0">
                        <a:spcBef>
                          <a:spcPts val="0"/>
                        </a:spcBef>
                        <a:buNone/>
                      </a:pPr>
                      <a:r>
                        <a:rPr lang="en"/>
                        <a:t>15</a:t>
                      </a:r>
                    </a:p>
                  </a:txBody>
                  <a:tcPr marT="91425" marB="91425" marR="91425" marL="91425">
                    <a:solidFill>
                      <a:srgbClr val="FFFFFF"/>
                    </a:solidFill>
                  </a:tcPr>
                </a:tc>
                <a:tc>
                  <a:txBody>
                    <a:bodyPr>
                      <a:noAutofit/>
                    </a:bodyPr>
                    <a:lstStyle/>
                    <a:p>
                      <a:pPr lvl="0" rtl="0">
                        <a:spcBef>
                          <a:spcPts val="0"/>
                        </a:spcBef>
                        <a:buNone/>
                      </a:pPr>
                      <a:r>
                        <a:rPr b="1" lang="en">
                          <a:solidFill>
                            <a:srgbClr val="9900FF"/>
                          </a:solidFill>
                        </a:rPr>
                        <a:t>0</a:t>
                      </a:r>
                    </a:p>
                  </a:txBody>
                  <a:tcPr marT="91425" marB="91425" marR="91425" marL="91425">
                    <a:solidFill>
                      <a:srgbClr val="FFFFFF"/>
                    </a:solidFill>
                  </a:tcPr>
                </a:tc>
              </a:tr>
            </a:tbl>
          </a:graphicData>
        </a:graphic>
      </p:graphicFrame>
      <p:graphicFrame>
        <p:nvGraphicFramePr>
          <p:cNvPr id="318" name="Shape 318"/>
          <p:cNvGraphicFramePr/>
          <p:nvPr/>
        </p:nvGraphicFramePr>
        <p:xfrm>
          <a:off x="756887" y="1971650"/>
          <a:ext cx="3000000" cy="3000000"/>
        </p:xfrm>
        <a:graphic>
          <a:graphicData uri="http://schemas.openxmlformats.org/drawingml/2006/table">
            <a:tbl>
              <a:tblPr>
                <a:noFill/>
                <a:tableStyleId>{352B6F03-B6CE-4AC5-BA4C-3CC75FC5E846}</a:tableStyleId>
              </a:tblPr>
              <a:tblGrid>
                <a:gridCol w="1385000"/>
                <a:gridCol w="449425"/>
                <a:gridCol w="449425"/>
                <a:gridCol w="449425"/>
                <a:gridCol w="449425"/>
                <a:gridCol w="449425"/>
                <a:gridCol w="449425"/>
                <a:gridCol w="449425"/>
                <a:gridCol w="449425"/>
                <a:gridCol w="449425"/>
              </a:tblGrid>
              <a:tr h="396200">
                <a:tc>
                  <a:txBody>
                    <a:bodyPr>
                      <a:noAutofit/>
                    </a:bodyPr>
                    <a:lstStyle/>
                    <a:p>
                      <a:pPr lvl="0" rtl="0">
                        <a:spcBef>
                          <a:spcPts val="0"/>
                        </a:spcBef>
                        <a:buNone/>
                      </a:pPr>
                      <a:r>
                        <a:rPr lang="en"/>
                        <a:t>Infant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r>
              <a:tr h="396200">
                <a:tc>
                  <a:txBody>
                    <a:bodyPr>
                      <a:noAutofit/>
                    </a:bodyPr>
                    <a:lstStyle/>
                    <a:p>
                      <a:pPr lvl="0" rtl="0">
                        <a:spcBef>
                          <a:spcPts val="0"/>
                        </a:spcBef>
                        <a:buNone/>
                      </a:pPr>
                      <a:r>
                        <a:rPr lang="en"/>
                        <a:t>Child</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r>
              <a:tr h="396200">
                <a:tc>
                  <a:txBody>
                    <a:bodyPr>
                      <a:noAutofit/>
                    </a:bodyPr>
                    <a:lstStyle/>
                    <a:p>
                      <a:pPr lvl="0" rtl="0">
                        <a:spcBef>
                          <a:spcPts val="0"/>
                        </a:spcBef>
                        <a:buNone/>
                      </a:pPr>
                      <a:r>
                        <a:rPr lang="en"/>
                        <a:t>Domestic</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r>
              <a:tr h="396200">
                <a:tc>
                  <a:txBody>
                    <a:bodyPr>
                      <a:noAutofit/>
                    </a:bodyPr>
                    <a:lstStyle/>
                    <a:p>
                      <a:pPr lvl="0" rtl="0">
                        <a:spcBef>
                          <a:spcPts val="0"/>
                        </a:spcBef>
                        <a:buNone/>
                      </a:pPr>
                      <a:r>
                        <a:rPr lang="en"/>
                        <a:t>International</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r>
              <a:tr h="396200">
                <a:tc>
                  <a:txBody>
                    <a:bodyPr>
                      <a:noAutofit/>
                    </a:bodyPr>
                    <a:lstStyle/>
                    <a:p>
                      <a:pPr lvl="0" rtl="0">
                        <a:spcBef>
                          <a:spcPts val="0"/>
                        </a:spcBef>
                        <a:buNone/>
                      </a:pPr>
                      <a:r>
                        <a:rPr lang="en"/>
                        <a:t>Early</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r>
              <a:tr h="396200">
                <a:tc>
                  <a:txBody>
                    <a:bodyPr>
                      <a:noAutofit/>
                    </a:bodyPr>
                    <a:lstStyle/>
                    <a:p>
                      <a:pPr lvl="0" rtl="0">
                        <a:spcBef>
                          <a:spcPts val="0"/>
                        </a:spcBef>
                        <a:buNone/>
                      </a:pPr>
                      <a:r>
                        <a:rPr lang="en"/>
                        <a:t>Off-Season</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T</a:t>
                      </a:r>
                    </a:p>
                  </a:txBody>
                  <a:tcPr marT="91425" marB="91425" marR="91425" marL="91425">
                    <a:solidFill>
                      <a:srgbClr val="FFFFFF"/>
                    </a:solidFill>
                  </a:tcPr>
                </a:tc>
                <a:tc>
                  <a:txBody>
                    <a:bodyPr>
                      <a:noAutofit/>
                    </a:bodyPr>
                    <a:lstStyle/>
                    <a:p>
                      <a:pPr lvl="0" rtl="0">
                        <a:spcBef>
                          <a:spcPts val="0"/>
                        </a:spcBef>
                        <a:buNone/>
                      </a:pPr>
                      <a:r>
                        <a:rPr lang="en"/>
                        <a:t>F</a:t>
                      </a:r>
                    </a:p>
                  </a:txBody>
                  <a:tcPr marT="91425" marB="91425" marR="91425" marL="91425">
                    <a:solidFill>
                      <a:srgbClr val="FFFFFF"/>
                    </a:solidFill>
                  </a:tcPr>
                </a:tc>
              </a:tr>
              <a:tr h="396200">
                <a:tc>
                  <a:txBody>
                    <a:bodyPr>
                      <a:noAutofit/>
                    </a:bodyPr>
                    <a:lstStyle/>
                    <a:p>
                      <a:pPr lvl="0" rtl="0">
                        <a:spcBef>
                          <a:spcPts val="0"/>
                        </a:spcBef>
                        <a:buNone/>
                      </a:pPr>
                      <a:r>
                        <a:rPr b="1" lang="en"/>
                        <a:t>Discount</a:t>
                      </a:r>
                    </a:p>
                  </a:txBody>
                  <a:tcPr marT="91425" marB="91425" marR="91425" marL="91425">
                    <a:solidFill>
                      <a:srgbClr val="FFFFFF"/>
                    </a:solidFill>
                  </a:tcPr>
                </a:tc>
                <a:tc>
                  <a:txBody>
                    <a:bodyPr>
                      <a:noAutofit/>
                    </a:bodyPr>
                    <a:lstStyle/>
                    <a:p>
                      <a:pPr lvl="0" rtl="0">
                        <a:spcBef>
                          <a:spcPts val="0"/>
                        </a:spcBef>
                        <a:buNone/>
                      </a:pPr>
                      <a:r>
                        <a:rPr lang="en"/>
                        <a:t>80</a:t>
                      </a:r>
                    </a:p>
                  </a:txBody>
                  <a:tcPr marT="91425" marB="91425" marR="91425" marL="91425">
                    <a:solidFill>
                      <a:srgbClr val="FFFFFF"/>
                    </a:solidFill>
                  </a:tcPr>
                </a:tc>
                <a:tc>
                  <a:txBody>
                    <a:bodyPr>
                      <a:noAutofit/>
                    </a:bodyPr>
                    <a:lstStyle/>
                    <a:p>
                      <a:pPr lvl="0" rtl="0">
                        <a:spcBef>
                          <a:spcPts val="0"/>
                        </a:spcBef>
                        <a:buNone/>
                      </a:pPr>
                      <a:r>
                        <a:rPr lang="en"/>
                        <a:t>0</a:t>
                      </a:r>
                    </a:p>
                  </a:txBody>
                  <a:tcPr marT="91425" marB="91425" marR="91425" marL="91425">
                    <a:solidFill>
                      <a:srgbClr val="FFFFFF"/>
                    </a:solidFill>
                  </a:tcPr>
                </a:tc>
                <a:tc>
                  <a:txBody>
                    <a:bodyPr>
                      <a:noAutofit/>
                    </a:bodyPr>
                    <a:lstStyle/>
                    <a:p>
                      <a:pPr lvl="0" rtl="0">
                        <a:spcBef>
                          <a:spcPts val="0"/>
                        </a:spcBef>
                        <a:buNone/>
                      </a:pPr>
                      <a:r>
                        <a:rPr lang="en"/>
                        <a:t>20</a:t>
                      </a:r>
                    </a:p>
                  </a:txBody>
                  <a:tcPr marT="91425" marB="91425" marR="91425" marL="91425">
                    <a:solidFill>
                      <a:srgbClr val="FFFFFF"/>
                    </a:solidFill>
                  </a:tcPr>
                </a:tc>
                <a:tc>
                  <a:txBody>
                    <a:bodyPr>
                      <a:noAutofit/>
                    </a:bodyPr>
                    <a:lstStyle/>
                    <a:p>
                      <a:pPr lvl="0" rtl="0">
                        <a:spcBef>
                          <a:spcPts val="0"/>
                        </a:spcBef>
                        <a:buNone/>
                      </a:pPr>
                      <a:r>
                        <a:rPr lang="en"/>
                        <a:t>10</a:t>
                      </a:r>
                    </a:p>
                  </a:txBody>
                  <a:tcPr marT="91425" marB="91425" marR="91425" marL="91425">
                    <a:solidFill>
                      <a:srgbClr val="FFFFFF"/>
                    </a:solidFill>
                  </a:tcPr>
                </a:tc>
                <a:tc>
                  <a:txBody>
                    <a:bodyPr>
                      <a:noAutofit/>
                    </a:bodyPr>
                    <a:lstStyle/>
                    <a:p>
                      <a:pPr lvl="0" rtl="0">
                        <a:spcBef>
                          <a:spcPts val="0"/>
                        </a:spcBef>
                        <a:buNone/>
                      </a:pPr>
                      <a:r>
                        <a:rPr lang="en"/>
                        <a:t>10</a:t>
                      </a:r>
                    </a:p>
                  </a:txBody>
                  <a:tcPr marT="91425" marB="91425" marR="91425" marL="91425">
                    <a:solidFill>
                      <a:srgbClr val="FFFFFF"/>
                    </a:solidFill>
                  </a:tcPr>
                </a:tc>
                <a:tc>
                  <a:txBody>
                    <a:bodyPr>
                      <a:noAutofit/>
                    </a:bodyPr>
                    <a:lstStyle/>
                    <a:p>
                      <a:pPr lvl="0" rtl="0">
                        <a:spcBef>
                          <a:spcPts val="0"/>
                        </a:spcBef>
                        <a:buNone/>
                      </a:pPr>
                      <a:r>
                        <a:rPr lang="en"/>
                        <a:t>15</a:t>
                      </a:r>
                    </a:p>
                  </a:txBody>
                  <a:tcPr marT="91425" marB="91425" marR="91425" marL="91425">
                    <a:solidFill>
                      <a:srgbClr val="FFFFFF"/>
                    </a:solidFill>
                  </a:tcPr>
                </a:tc>
                <a:tc>
                  <a:txBody>
                    <a:bodyPr>
                      <a:noAutofit/>
                    </a:bodyPr>
                    <a:lstStyle/>
                    <a:p>
                      <a:pPr lvl="0" rtl="0">
                        <a:spcBef>
                          <a:spcPts val="0"/>
                        </a:spcBef>
                        <a:buNone/>
                      </a:pPr>
                      <a:r>
                        <a:rPr lang="en"/>
                        <a:t>70</a:t>
                      </a:r>
                    </a:p>
                  </a:txBody>
                  <a:tcPr marT="91425" marB="91425" marR="91425" marL="91425">
                    <a:solidFill>
                      <a:srgbClr val="FFFFFF"/>
                    </a:solidFill>
                  </a:tcPr>
                </a:tc>
                <a:tc>
                  <a:txBody>
                    <a:bodyPr>
                      <a:noAutofit/>
                    </a:bodyPr>
                    <a:lstStyle/>
                    <a:p>
                      <a:pPr lvl="0" rtl="0">
                        <a:spcBef>
                          <a:spcPts val="0"/>
                        </a:spcBef>
                        <a:buNone/>
                      </a:pPr>
                      <a:r>
                        <a:rPr lang="en"/>
                        <a:t>15</a:t>
                      </a:r>
                    </a:p>
                  </a:txBody>
                  <a:tcPr marT="91425" marB="91425" marR="91425" marL="91425">
                    <a:solidFill>
                      <a:srgbClr val="FFFFFF"/>
                    </a:solidFill>
                  </a:tcPr>
                </a:tc>
                <a:tc>
                  <a:txBody>
                    <a:bodyPr>
                      <a:noAutofit/>
                    </a:bodyPr>
                    <a:lstStyle/>
                    <a:p>
                      <a:pPr lvl="0" rtl="0">
                        <a:spcBef>
                          <a:spcPts val="0"/>
                        </a:spcBef>
                        <a:buNone/>
                      </a:pPr>
                      <a:r>
                        <a:rPr lang="en"/>
                        <a:t>0</a:t>
                      </a:r>
                    </a:p>
                  </a:txBody>
                  <a:tcPr marT="91425" marB="91425" marR="91425" marL="91425">
                    <a:solidFill>
                      <a:srgbClr val="FFFFFF"/>
                    </a:solidFill>
                  </a:tcPr>
                </a:tc>
              </a:tr>
            </a:tbl>
          </a:graphicData>
        </a:graphic>
      </p:graphicFrame>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09"/>
                                        </p:tgtEl>
                                      </p:cBhvr>
                                    </p:animEffect>
                                    <p:set>
                                      <p:cBhvr>
                                        <p:cTn dur="1" fill="hold">
                                          <p:stCondLst>
                                            <p:cond delay="0"/>
                                          </p:stCondLst>
                                        </p:cTn>
                                        <p:tgtEl>
                                          <p:spTgt spid="30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1"/>
                                        <p:tgtEl>
                                          <p:spTgt spid="3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11"/>
                                        </p:tgtEl>
                                      </p:cBhvr>
                                    </p:animEffect>
                                    <p:set>
                                      <p:cBhvr>
                                        <p:cTn dur="1" fill="hold">
                                          <p:stCondLst>
                                            <p:cond delay="0"/>
                                          </p:stCondLst>
                                        </p:cTn>
                                        <p:tgtEl>
                                          <p:spTgt spid="31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1"/>
                                        <p:tgtEl>
                                          <p:spTgt spid="3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12"/>
                                        </p:tgtEl>
                                      </p:cBhvr>
                                    </p:animEffect>
                                    <p:set>
                                      <p:cBhvr>
                                        <p:cTn dur="1" fill="hold">
                                          <p:stCondLst>
                                            <p:cond delay="0"/>
                                          </p:stCondLst>
                                        </p:cTn>
                                        <p:tgtEl>
                                          <p:spTgt spid="31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
                                        <p:tgtEl>
                                          <p:spTgt spid="3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13"/>
                                        </p:tgtEl>
                                      </p:cBhvr>
                                    </p:animEffect>
                                    <p:set>
                                      <p:cBhvr>
                                        <p:cTn dur="1" fill="hold">
                                          <p:stCondLst>
                                            <p:cond delay="0"/>
                                          </p:stCondLst>
                                        </p:cTn>
                                        <p:tgtEl>
                                          <p:spTgt spid="31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1"/>
                                        <p:tgtEl>
                                          <p:spTgt spid="3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14"/>
                                        </p:tgtEl>
                                      </p:cBhvr>
                                    </p:animEffect>
                                    <p:set>
                                      <p:cBhvr>
                                        <p:cTn dur="1" fill="hold">
                                          <p:stCondLst>
                                            <p:cond delay="0"/>
                                          </p:stCondLst>
                                        </p:cTn>
                                        <p:tgtEl>
                                          <p:spTgt spid="31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1"/>
                                        <p:tgtEl>
                                          <p:spTgt spid="3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15"/>
                                        </p:tgtEl>
                                      </p:cBhvr>
                                    </p:animEffect>
                                    <p:set>
                                      <p:cBhvr>
                                        <p:cTn dur="1" fill="hold">
                                          <p:stCondLst>
                                            <p:cond delay="1000"/>
                                          </p:stCondLst>
                                        </p:cTn>
                                        <p:tgtEl>
                                          <p:spTgt spid="31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1"/>
                                        <p:tgtEl>
                                          <p:spTgt spid="3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16"/>
                                        </p:tgtEl>
                                      </p:cBhvr>
                                    </p:animEffect>
                                    <p:set>
                                      <p:cBhvr>
                                        <p:cTn dur="1" fill="hold">
                                          <p:stCondLst>
                                            <p:cond delay="0"/>
                                          </p:stCondLst>
                                        </p:cTn>
                                        <p:tgtEl>
                                          <p:spTgt spid="31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1"/>
                                        <p:tgtEl>
                                          <p:spTgt spid="3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17"/>
                                        </p:tgtEl>
                                      </p:cBhvr>
                                    </p:animEffect>
                                    <p:set>
                                      <p:cBhvr>
                                        <p:cTn dur="1" fill="hold">
                                          <p:stCondLst>
                                            <p:cond delay="0"/>
                                          </p:stCondLst>
                                        </p:cTn>
                                        <p:tgtEl>
                                          <p:spTgt spid="31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1"/>
                                        <p:tgtEl>
                                          <p:spTgt spid="3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Creating Requirements-Based Tests</a:t>
            </a:r>
          </a:p>
        </p:txBody>
      </p:sp>
      <p:sp>
        <p:nvSpPr>
          <p:cNvPr id="77" name="Shape 7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This process is effective for identifying the independent partitions for each input.</a:t>
            </a:r>
          </a:p>
          <a:p>
            <a:pPr indent="-228600" lvl="1" marL="914400" marR="0" rtl="0" algn="l">
              <a:lnSpc>
                <a:spcPct val="100000"/>
              </a:lnSpc>
              <a:spcBef>
                <a:spcPts val="600"/>
              </a:spcBef>
              <a:spcAft>
                <a:spcPts val="0"/>
              </a:spcAft>
            </a:pPr>
            <a:r>
              <a:rPr lang="en"/>
              <a:t>Leaving us with a large number of test specifications</a:t>
            </a:r>
          </a:p>
          <a:p>
            <a:pPr indent="-228600" lvl="0" marL="457200" marR="0" rtl="0" algn="l">
              <a:lnSpc>
                <a:spcPct val="100000"/>
              </a:lnSpc>
              <a:spcBef>
                <a:spcPts val="600"/>
              </a:spcBef>
              <a:spcAft>
                <a:spcPts val="0"/>
              </a:spcAft>
            </a:pPr>
            <a:r>
              <a:rPr lang="en"/>
              <a:t>Humans must still identify constraints on combinations of input choices and identify a subset of important test specifications.</a:t>
            </a:r>
          </a:p>
          <a:p>
            <a:pPr indent="-228600" lvl="0" marL="457200" marR="0" rtl="0" algn="l">
              <a:lnSpc>
                <a:spcPct val="100000"/>
              </a:lnSpc>
              <a:spcBef>
                <a:spcPts val="600"/>
              </a:spcBef>
              <a:spcAft>
                <a:spcPts val="0"/>
              </a:spcAft>
            </a:pPr>
            <a:r>
              <a:rPr lang="en"/>
              <a:t>An alternative approach - build a model from the specification, and derive tests from the </a:t>
            </a:r>
            <a:r>
              <a:rPr i="1" lang="en"/>
              <a:t>structure</a:t>
            </a:r>
            <a:r>
              <a:rPr lang="en"/>
              <a:t> of the model.</a:t>
            </a:r>
          </a:p>
        </p:txBody>
      </p:sp>
      <p:sp>
        <p:nvSpPr>
          <p:cNvPr id="78" name="Shape 7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2" name="Shape 322"/>
        <p:cNvGrpSpPr/>
        <p:nvPr/>
      </p:nvGrpSpPr>
      <p:grpSpPr>
        <a:xfrm>
          <a:off x="0" y="0"/>
          <a:ext cx="0" cy="0"/>
          <a:chOff x="0" y="0"/>
          <a:chExt cx="0" cy="0"/>
        </a:xfrm>
      </p:grpSpPr>
      <p:sp>
        <p:nvSpPr>
          <p:cNvPr id="323" name="Shape 323"/>
          <p:cNvSpPr txBox="1"/>
          <p:nvPr>
            <p:ph idx="4294967295" type="title"/>
          </p:nvPr>
        </p:nvSpPr>
        <p:spPr>
          <a:xfrm>
            <a:off x="553850" y="1600000"/>
            <a:ext cx="7948499" cy="3027899"/>
          </a:xfrm>
          <a:prstGeom prst="rect">
            <a:avLst/>
          </a:prstGeom>
        </p:spPr>
        <p:txBody>
          <a:bodyPr anchorCtr="0" anchor="b" bIns="91425" lIns="91425" rIns="91425" tIns="91425">
            <a:noAutofit/>
          </a:bodyPr>
          <a:lstStyle/>
          <a:p>
            <a:pPr lvl="0" rtl="0">
              <a:spcBef>
                <a:spcPts val="0"/>
              </a:spcBef>
              <a:buNone/>
            </a:pPr>
            <a:r>
              <a:rPr lang="en" sz="4800"/>
              <a:t>Grammars</a:t>
            </a:r>
          </a:p>
          <a:p>
            <a:pPr lvl="0" rtl="0">
              <a:spcBef>
                <a:spcPts val="0"/>
              </a:spcBef>
              <a:buNone/>
            </a:pPr>
            <a:r>
              <a:t/>
            </a:r>
            <a:endParaRPr sz="4800"/>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7" name="Shape 327"/>
        <p:cNvGrpSpPr/>
        <p:nvPr/>
      </p:nvGrpSpPr>
      <p:grpSpPr>
        <a:xfrm>
          <a:off x="0" y="0"/>
          <a:ext cx="0" cy="0"/>
          <a:chOff x="0" y="0"/>
          <a:chExt cx="0" cy="0"/>
        </a:xfrm>
      </p:grpSpPr>
      <p:sp>
        <p:nvSpPr>
          <p:cNvPr id="328" name="Shape 32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solidFill>
                  <a:srgbClr val="FFFFFF"/>
                </a:solidFill>
              </a:rPr>
              <a:t>Grammars</a:t>
            </a:r>
          </a:p>
        </p:txBody>
      </p:sp>
      <p:sp>
        <p:nvSpPr>
          <p:cNvPr id="329" name="Shape 32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Font typeface="Arial"/>
            </a:pPr>
            <a:r>
              <a:rPr lang="en"/>
              <a:t>Specifications for complex documents or domain-specific languages are often structured as grammars.</a:t>
            </a:r>
          </a:p>
          <a:p>
            <a:pPr lvl="0" marR="0" rtl="0" algn="l">
              <a:lnSpc>
                <a:spcPct val="100000"/>
              </a:lnSpc>
              <a:spcBef>
                <a:spcPts val="600"/>
              </a:spcBef>
              <a:spcAft>
                <a:spcPts val="0"/>
              </a:spcAft>
              <a:buNone/>
            </a:pPr>
            <a:r>
              <a:t/>
            </a:r>
            <a:endParaRPr sz="1100"/>
          </a:p>
          <a:p>
            <a:pPr lvl="0" marR="0" rtl="0" algn="l">
              <a:lnSpc>
                <a:spcPct val="100000"/>
              </a:lnSpc>
              <a:spcBef>
                <a:spcPts val="600"/>
              </a:spcBef>
              <a:spcAft>
                <a:spcPts val="0"/>
              </a:spcAft>
              <a:buNone/>
            </a:pPr>
            <a:r>
              <a:rPr lang="en" sz="1800"/>
              <a:t>&lt;search&gt; ::== &lt;search&gt; &lt;binop&gt; &lt;term&gt; | not &lt;search&gt; | &lt;term&gt;</a:t>
            </a:r>
          </a:p>
          <a:p>
            <a:pPr lvl="0" marR="0" rtl="0" algn="l">
              <a:lnSpc>
                <a:spcPct val="100000"/>
              </a:lnSpc>
              <a:spcBef>
                <a:spcPts val="600"/>
              </a:spcBef>
              <a:spcAft>
                <a:spcPts val="0"/>
              </a:spcAft>
              <a:buNone/>
            </a:pPr>
            <a:r>
              <a:rPr lang="en" sz="1800"/>
              <a:t>&lt;binop&gt; ::== and | or</a:t>
            </a:r>
          </a:p>
          <a:p>
            <a:pPr lvl="0" marR="0" rtl="0" algn="l">
              <a:lnSpc>
                <a:spcPct val="100000"/>
              </a:lnSpc>
              <a:spcBef>
                <a:spcPts val="600"/>
              </a:spcBef>
              <a:spcAft>
                <a:spcPts val="0"/>
              </a:spcAft>
              <a:buNone/>
            </a:pPr>
            <a:r>
              <a:rPr lang="en" sz="1800"/>
              <a:t>&lt;term&gt; ::== &lt;regexp&gt; | (&lt;search&gt;)</a:t>
            </a:r>
          </a:p>
          <a:p>
            <a:pPr lvl="0" marR="0" rtl="0" algn="l">
              <a:lnSpc>
                <a:spcPct val="100000"/>
              </a:lnSpc>
              <a:spcBef>
                <a:spcPts val="600"/>
              </a:spcBef>
              <a:spcAft>
                <a:spcPts val="0"/>
              </a:spcAft>
              <a:buNone/>
            </a:pPr>
            <a:r>
              <a:rPr lang="en" sz="1800"/>
              <a:t>&lt;regexp&gt; :== Char&lt;regexp&gt; | Char | {&lt;choices&gt;} | *</a:t>
            </a:r>
          </a:p>
          <a:p>
            <a:pPr lvl="0" marR="0" rtl="0" algn="l">
              <a:lnSpc>
                <a:spcPct val="100000"/>
              </a:lnSpc>
              <a:spcBef>
                <a:spcPts val="600"/>
              </a:spcBef>
              <a:spcAft>
                <a:spcPts val="0"/>
              </a:spcAft>
              <a:buNone/>
            </a:pPr>
            <a:r>
              <a:rPr lang="en" sz="1800"/>
              <a:t>&lt;choices&gt; ::== &lt;regexp&gt; | &lt;regexp&gt;,&lt;choices&gt;</a:t>
            </a:r>
          </a:p>
          <a:p>
            <a:pPr lvl="0" marR="0" rtl="0" algn="l">
              <a:lnSpc>
                <a:spcPct val="100000"/>
              </a:lnSpc>
              <a:spcBef>
                <a:spcPts val="600"/>
              </a:spcBef>
              <a:spcAft>
                <a:spcPts val="0"/>
              </a:spcAft>
              <a:buNone/>
            </a:pPr>
            <a:r>
              <a:t/>
            </a:r>
            <a:endParaRPr sz="1100"/>
          </a:p>
          <a:p>
            <a:pPr indent="-228600" lvl="0" marL="457200" marR="0" rtl="0" algn="l">
              <a:lnSpc>
                <a:spcPct val="100000"/>
              </a:lnSpc>
              <a:spcBef>
                <a:spcPts val="600"/>
              </a:spcBef>
              <a:spcAft>
                <a:spcPts val="0"/>
              </a:spcAft>
            </a:pPr>
            <a:r>
              <a:rPr lang="en"/>
              <a:t>Tests can be derived from these structures.</a:t>
            </a:r>
          </a:p>
        </p:txBody>
      </p:sp>
      <p:sp>
        <p:nvSpPr>
          <p:cNvPr id="330" name="Shape 33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31</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4" name="Shape 334"/>
        <p:cNvGrpSpPr/>
        <p:nvPr/>
      </p:nvGrpSpPr>
      <p:grpSpPr>
        <a:xfrm>
          <a:off x="0" y="0"/>
          <a:ext cx="0" cy="0"/>
          <a:chOff x="0" y="0"/>
          <a:chExt cx="0" cy="0"/>
        </a:xfrm>
      </p:grpSpPr>
      <p:sp>
        <p:nvSpPr>
          <p:cNvPr id="335" name="Shape 33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solidFill>
                  <a:srgbClr val="FFFFFF"/>
                </a:solidFill>
              </a:rPr>
              <a:t>Grammar-Based Input</a:t>
            </a:r>
          </a:p>
        </p:txBody>
      </p:sp>
      <p:sp>
        <p:nvSpPr>
          <p:cNvPr id="336" name="Shape 33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Grammars are useful for representing complex input of varying and unbounded size, with recursive structures and boundary conditions.</a:t>
            </a:r>
          </a:p>
          <a:p>
            <a:pPr indent="-228600" lvl="1" marL="914400" marR="0" rtl="0" algn="l">
              <a:lnSpc>
                <a:spcPct val="100000"/>
              </a:lnSpc>
              <a:spcBef>
                <a:spcPts val="600"/>
              </a:spcBef>
              <a:spcAft>
                <a:spcPts val="0"/>
              </a:spcAft>
            </a:pPr>
            <a:r>
              <a:rPr lang="en"/>
              <a:t>Example, XML files.</a:t>
            </a:r>
          </a:p>
          <a:p>
            <a:pPr indent="-228600" lvl="2" marL="1371600" marR="0" rtl="0" algn="l">
              <a:lnSpc>
                <a:spcPct val="100000"/>
              </a:lnSpc>
              <a:spcBef>
                <a:spcPts val="600"/>
              </a:spcBef>
              <a:spcAft>
                <a:spcPts val="0"/>
              </a:spcAft>
            </a:pPr>
            <a:r>
              <a:rPr lang="en"/>
              <a:t>Document built from a set of standard tags.</a:t>
            </a:r>
          </a:p>
          <a:p>
            <a:pPr indent="-228600" lvl="2" marL="1371600" marR="0" rtl="0" algn="l">
              <a:lnSpc>
                <a:spcPct val="100000"/>
              </a:lnSpc>
              <a:spcBef>
                <a:spcPts val="600"/>
              </a:spcBef>
              <a:spcAft>
                <a:spcPts val="0"/>
              </a:spcAft>
            </a:pPr>
            <a:r>
              <a:rPr lang="en"/>
              <a:t>There are rules on how those tags are formatted.</a:t>
            </a:r>
          </a:p>
          <a:p>
            <a:pPr indent="-228600" lvl="2" marL="1371600" marR="0" rtl="0" algn="l">
              <a:lnSpc>
                <a:spcPct val="100000"/>
              </a:lnSpc>
              <a:spcBef>
                <a:spcPts val="600"/>
              </a:spcBef>
              <a:spcAft>
                <a:spcPts val="0"/>
              </a:spcAft>
            </a:pPr>
            <a:r>
              <a:rPr lang="en"/>
              <a:t>However, some tags may appear multiple times, are optional, or may appear in different orders. </a:t>
            </a:r>
          </a:p>
          <a:p>
            <a:pPr indent="-228600" lvl="1" marL="914400" marR="0" rtl="0" algn="l">
              <a:lnSpc>
                <a:spcPct val="100000"/>
              </a:lnSpc>
              <a:spcBef>
                <a:spcPts val="600"/>
              </a:spcBef>
              <a:spcAft>
                <a:spcPts val="0"/>
              </a:spcAft>
            </a:pPr>
            <a:r>
              <a:rPr lang="en"/>
              <a:t>Can use the grammar to derive input for a function.</a:t>
            </a:r>
          </a:p>
        </p:txBody>
      </p:sp>
      <p:sp>
        <p:nvSpPr>
          <p:cNvPr id="337" name="Shape 33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32</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1" name="Shape 341"/>
        <p:cNvGrpSpPr/>
        <p:nvPr/>
      </p:nvGrpSpPr>
      <p:grpSpPr>
        <a:xfrm>
          <a:off x="0" y="0"/>
          <a:ext cx="0" cy="0"/>
          <a:chOff x="0" y="0"/>
          <a:chExt cx="0" cy="0"/>
        </a:xfrm>
      </p:grpSpPr>
      <p:sp>
        <p:nvSpPr>
          <p:cNvPr id="342" name="Shape 34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solidFill>
                  <a:srgbClr val="FFFFFF"/>
                </a:solidFill>
              </a:rPr>
              <a:t>Generating Input</a:t>
            </a:r>
          </a:p>
        </p:txBody>
      </p:sp>
      <p:sp>
        <p:nvSpPr>
          <p:cNvPr id="343" name="Shape 34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A test case is a string generated from that grammar, then fed to the function.</a:t>
            </a:r>
          </a:p>
          <a:p>
            <a:pPr indent="-228600" lvl="0" marL="457200" marR="0" rtl="0" algn="l">
              <a:lnSpc>
                <a:spcPct val="100000"/>
              </a:lnSpc>
              <a:spcBef>
                <a:spcPts val="600"/>
              </a:spcBef>
              <a:spcAft>
                <a:spcPts val="0"/>
              </a:spcAft>
            </a:pPr>
            <a:r>
              <a:rPr lang="en"/>
              <a:t>A production is a grammar element:</a:t>
            </a:r>
          </a:p>
          <a:p>
            <a:pPr indent="-342900" lvl="1" marL="914400" rtl="0">
              <a:spcBef>
                <a:spcPts val="600"/>
              </a:spcBef>
              <a:buSzPct val="100000"/>
            </a:pPr>
            <a:r>
              <a:rPr lang="en" sz="1800"/>
              <a:t>&lt;binop&gt; ::== and | or</a:t>
            </a:r>
          </a:p>
          <a:p>
            <a:pPr indent="-342900" lvl="1" marL="914400" rtl="0">
              <a:spcBef>
                <a:spcPts val="600"/>
              </a:spcBef>
              <a:buSzPct val="100000"/>
            </a:pPr>
            <a:r>
              <a:rPr lang="en" sz="1800"/>
              <a:t>&lt;binop&gt; is a non-terminal symbol (it can be broken down further)</a:t>
            </a:r>
          </a:p>
          <a:p>
            <a:pPr indent="-342900" lvl="1" marL="914400" rtl="0">
              <a:spcBef>
                <a:spcPts val="600"/>
              </a:spcBef>
              <a:buSzPct val="100000"/>
            </a:pPr>
            <a:r>
              <a:rPr lang="en" sz="1800"/>
              <a:t>“and” is a terminal symbol (it can’t be broken down further)</a:t>
            </a:r>
          </a:p>
          <a:p>
            <a:pPr indent="-228600" lvl="0" marL="457200" marR="0" rtl="0" algn="l">
              <a:lnSpc>
                <a:spcPct val="100000"/>
              </a:lnSpc>
              <a:spcBef>
                <a:spcPts val="600"/>
              </a:spcBef>
              <a:spcAft>
                <a:spcPts val="0"/>
              </a:spcAft>
            </a:pPr>
            <a:r>
              <a:rPr lang="en"/>
              <a:t>Start from a non-terminal symbol and apply productions to substitute substrings from non-terminals in the current string until we get a string entirely made of terminals.</a:t>
            </a:r>
          </a:p>
        </p:txBody>
      </p:sp>
      <p:sp>
        <p:nvSpPr>
          <p:cNvPr id="344" name="Shape 34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33</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8" name="Shape 348"/>
        <p:cNvGrpSpPr/>
        <p:nvPr/>
      </p:nvGrpSpPr>
      <p:grpSpPr>
        <a:xfrm>
          <a:off x="0" y="0"/>
          <a:ext cx="0" cy="0"/>
          <a:chOff x="0" y="0"/>
          <a:chExt cx="0" cy="0"/>
        </a:xfrm>
      </p:grpSpPr>
      <p:sp>
        <p:nvSpPr>
          <p:cNvPr id="349" name="Shape 34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solidFill>
                  <a:srgbClr val="FFFFFF"/>
                </a:solidFill>
              </a:rPr>
              <a:t>Generating Input</a:t>
            </a:r>
          </a:p>
        </p:txBody>
      </p:sp>
      <p:sp>
        <p:nvSpPr>
          <p:cNvPr id="350" name="Shape 35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At each step, we must choose productions to apply to the string.</a:t>
            </a:r>
          </a:p>
          <a:p>
            <a:pPr indent="-228600" lvl="1" marL="914400" marR="0" rtl="0" algn="l">
              <a:lnSpc>
                <a:spcPct val="100000"/>
              </a:lnSpc>
              <a:spcBef>
                <a:spcPts val="600"/>
              </a:spcBef>
              <a:spcAft>
                <a:spcPts val="0"/>
              </a:spcAft>
            </a:pPr>
            <a:r>
              <a:rPr lang="en"/>
              <a:t>Generation is guided by coverage criteria, defined as coverage </a:t>
            </a:r>
            <a:r>
              <a:rPr i="1" lang="en"/>
              <a:t>over the grammar</a:t>
            </a:r>
            <a:r>
              <a:rPr lang="en"/>
              <a:t> rather than coverage over the program.</a:t>
            </a:r>
          </a:p>
          <a:p>
            <a:pPr indent="-228600" lvl="0" marL="457200" marR="0" rtl="0" algn="l">
              <a:lnSpc>
                <a:spcPct val="100000"/>
              </a:lnSpc>
              <a:spcBef>
                <a:spcPts val="600"/>
              </a:spcBef>
              <a:spcAft>
                <a:spcPts val="0"/>
              </a:spcAft>
            </a:pPr>
            <a:r>
              <a:rPr lang="en"/>
              <a:t>Production Coverage - Each production must be exercised at least once by a test case.</a:t>
            </a:r>
          </a:p>
          <a:p>
            <a:pPr indent="-228600" lvl="1" marL="914400" marR="0" rtl="0" algn="l">
              <a:lnSpc>
                <a:spcPct val="100000"/>
              </a:lnSpc>
              <a:spcBef>
                <a:spcPts val="600"/>
              </a:spcBef>
              <a:spcAft>
                <a:spcPts val="0"/>
              </a:spcAft>
            </a:pPr>
            <a:r>
              <a:rPr lang="en"/>
              <a:t>Requires a strategy for how productions are selected.</a:t>
            </a:r>
          </a:p>
        </p:txBody>
      </p:sp>
      <p:sp>
        <p:nvSpPr>
          <p:cNvPr id="351" name="Shape 35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34</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5" name="Shape 355"/>
        <p:cNvGrpSpPr/>
        <p:nvPr/>
      </p:nvGrpSpPr>
      <p:grpSpPr>
        <a:xfrm>
          <a:off x="0" y="0"/>
          <a:ext cx="0" cy="0"/>
          <a:chOff x="0" y="0"/>
          <a:chExt cx="0" cy="0"/>
        </a:xfrm>
      </p:grpSpPr>
      <p:sp>
        <p:nvSpPr>
          <p:cNvPr id="356" name="Shape 35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solidFill>
                  <a:srgbClr val="FFFFFF"/>
                </a:solidFill>
              </a:rPr>
              <a:t>Selecting Productions</a:t>
            </a:r>
          </a:p>
        </p:txBody>
      </p:sp>
      <p:sp>
        <p:nvSpPr>
          <p:cNvPr id="357" name="Shape 357"/>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SzPct val="100000"/>
            </a:pPr>
            <a:r>
              <a:rPr lang="en" sz="2400"/>
              <a:t>Test and suite size can be tuned based on the strategy.</a:t>
            </a:r>
          </a:p>
          <a:p>
            <a:pPr indent="-355600" lvl="1" marL="914400" marR="0" rtl="0" algn="l">
              <a:lnSpc>
                <a:spcPct val="100000"/>
              </a:lnSpc>
              <a:spcBef>
                <a:spcPts val="600"/>
              </a:spcBef>
              <a:spcAft>
                <a:spcPts val="0"/>
              </a:spcAft>
              <a:buSzPct val="100000"/>
            </a:pPr>
            <a:r>
              <a:rPr lang="en" sz="2000"/>
              <a:t>Favor productions with more terminals.</a:t>
            </a:r>
          </a:p>
          <a:p>
            <a:pPr indent="-355600" lvl="2" marL="1371600" marR="0" rtl="0" algn="l">
              <a:lnSpc>
                <a:spcPct val="100000"/>
              </a:lnSpc>
              <a:spcBef>
                <a:spcPts val="600"/>
              </a:spcBef>
              <a:spcAft>
                <a:spcPts val="0"/>
              </a:spcAft>
              <a:buSzPct val="100000"/>
            </a:pPr>
            <a:r>
              <a:rPr lang="en" sz="2000"/>
              <a:t>Large number of tests, each test will be small.</a:t>
            </a:r>
          </a:p>
          <a:p>
            <a:pPr indent="-355600" lvl="1" marL="914400" marR="0" rtl="0" algn="l">
              <a:lnSpc>
                <a:spcPct val="100000"/>
              </a:lnSpc>
              <a:spcBef>
                <a:spcPts val="600"/>
              </a:spcBef>
              <a:spcAft>
                <a:spcPts val="0"/>
              </a:spcAft>
              <a:buSzPct val="100000"/>
            </a:pPr>
            <a:r>
              <a:rPr lang="en" sz="2000"/>
              <a:t>Favor productions with more non-terminals.</a:t>
            </a:r>
          </a:p>
          <a:p>
            <a:pPr indent="-355600" lvl="2" marL="1371600" marR="0" rtl="0" algn="l">
              <a:lnSpc>
                <a:spcPct val="100000"/>
              </a:lnSpc>
              <a:spcBef>
                <a:spcPts val="600"/>
              </a:spcBef>
              <a:spcAft>
                <a:spcPts val="0"/>
              </a:spcAft>
              <a:buSzPct val="100000"/>
            </a:pPr>
            <a:r>
              <a:rPr lang="en" sz="2000"/>
              <a:t>Small number of tests, where each test is larger.</a:t>
            </a:r>
          </a:p>
          <a:p>
            <a:pPr indent="0" lvl="0" marL="0" marR="0" rtl="0" algn="l">
              <a:lnSpc>
                <a:spcPct val="100000"/>
              </a:lnSpc>
              <a:spcBef>
                <a:spcPts val="600"/>
              </a:spcBef>
              <a:spcAft>
                <a:spcPts val="0"/>
              </a:spcAft>
              <a:buNone/>
            </a:pPr>
            <a:r>
              <a:t/>
            </a:r>
            <a:endParaRPr/>
          </a:p>
        </p:txBody>
      </p:sp>
      <p:sp>
        <p:nvSpPr>
          <p:cNvPr id="358" name="Shape 35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35</a:t>
            </a:r>
          </a:p>
        </p:txBody>
      </p:sp>
      <p:sp>
        <p:nvSpPr>
          <p:cNvPr id="359" name="Shape 359"/>
          <p:cNvSpPr txBox="1"/>
          <p:nvPr>
            <p:ph idx="2" type="body"/>
          </p:nvPr>
        </p:nvSpPr>
        <p:spPr>
          <a:xfrm>
            <a:off x="4692273" y="1600200"/>
            <a:ext cx="3994500" cy="4967700"/>
          </a:xfrm>
          <a:prstGeom prst="rect">
            <a:avLst/>
          </a:prstGeom>
        </p:spPr>
        <p:txBody>
          <a:bodyPr anchorCtr="0" anchor="t" bIns="91425" lIns="91425" rIns="91425" tIns="91425">
            <a:noAutofit/>
          </a:bodyPr>
          <a:lstStyle/>
          <a:p>
            <a:pPr lvl="0" rtl="0">
              <a:spcBef>
                <a:spcPts val="0"/>
              </a:spcBef>
              <a:buClr>
                <a:schemeClr val="dk1"/>
              </a:buClr>
              <a:buSzPct val="78571"/>
              <a:buFont typeface="Arial"/>
              <a:buNone/>
            </a:pPr>
            <a:r>
              <a:rPr lang="en" sz="1400"/>
              <a:t>&lt;search&gt; ::== 	&lt;search&gt; &lt;binop&gt; &lt;term&gt; </a:t>
            </a:r>
            <a:br>
              <a:rPr lang="en" sz="1400"/>
            </a:br>
            <a:r>
              <a:rPr lang="en" sz="1400"/>
              <a:t>			| not &lt;search&gt; | &lt;term&gt;</a:t>
            </a:r>
          </a:p>
          <a:p>
            <a:pPr lvl="0" rtl="0">
              <a:spcBef>
                <a:spcPts val="0"/>
              </a:spcBef>
              <a:buClr>
                <a:schemeClr val="dk1"/>
              </a:buClr>
              <a:buSzPct val="78571"/>
              <a:buFont typeface="Arial"/>
              <a:buNone/>
            </a:pPr>
            <a:r>
              <a:rPr lang="en" sz="1400"/>
              <a:t>&lt;binop&gt; ::== 	and | or</a:t>
            </a:r>
          </a:p>
          <a:p>
            <a:pPr lvl="0" rtl="0">
              <a:spcBef>
                <a:spcPts val="0"/>
              </a:spcBef>
              <a:buClr>
                <a:schemeClr val="dk1"/>
              </a:buClr>
              <a:buSzPct val="78571"/>
              <a:buFont typeface="Arial"/>
              <a:buNone/>
            </a:pPr>
            <a:r>
              <a:rPr lang="en" sz="1400"/>
              <a:t>&lt;term&gt; ::== 	&lt;regexp&gt; | (&lt;search&gt;)</a:t>
            </a:r>
          </a:p>
          <a:p>
            <a:pPr lvl="0" rtl="0">
              <a:spcBef>
                <a:spcPts val="0"/>
              </a:spcBef>
              <a:buClr>
                <a:schemeClr val="dk1"/>
              </a:buClr>
              <a:buSzPct val="78571"/>
              <a:buFont typeface="Arial"/>
              <a:buNone/>
            </a:pPr>
            <a:r>
              <a:rPr lang="en" sz="1400"/>
              <a:t>&lt;regexp&gt; :== 	Char&lt;regexp&gt; | Char </a:t>
            </a:r>
            <a:br>
              <a:rPr lang="en" sz="1400"/>
            </a:br>
            <a:r>
              <a:rPr lang="en" sz="1400"/>
              <a:t>			| {&lt;choices&gt;} | *</a:t>
            </a:r>
          </a:p>
          <a:p>
            <a:pPr lvl="0">
              <a:spcBef>
                <a:spcPts val="0"/>
              </a:spcBef>
              <a:buClr>
                <a:schemeClr val="dk1"/>
              </a:buClr>
              <a:buSzPct val="78571"/>
              <a:buFont typeface="Arial"/>
              <a:buNone/>
            </a:pPr>
            <a:r>
              <a:rPr lang="en" sz="1400"/>
              <a:t>&lt;choices&gt; ::== 	&lt;regexp&gt; | </a:t>
            </a:r>
            <a:br>
              <a:rPr lang="en" sz="1400"/>
            </a:br>
            <a:r>
              <a:rPr lang="en" sz="1400"/>
              <a:t>			&lt;regexp&gt;,&lt;choices&gt;</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3" name="Shape 363"/>
        <p:cNvGrpSpPr/>
        <p:nvPr/>
      </p:nvGrpSpPr>
      <p:grpSpPr>
        <a:xfrm>
          <a:off x="0" y="0"/>
          <a:ext cx="0" cy="0"/>
          <a:chOff x="0" y="0"/>
          <a:chExt cx="0" cy="0"/>
        </a:xfrm>
      </p:grpSpPr>
      <p:sp>
        <p:nvSpPr>
          <p:cNvPr id="364" name="Shape 36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solidFill>
                  <a:srgbClr val="FFFFFF"/>
                </a:solidFill>
              </a:rPr>
              <a:t>Production Coverage Example</a:t>
            </a:r>
          </a:p>
        </p:txBody>
      </p:sp>
      <p:sp>
        <p:nvSpPr>
          <p:cNvPr id="365" name="Shape 365"/>
          <p:cNvSpPr txBox="1"/>
          <p:nvPr>
            <p:ph idx="1" type="body"/>
          </p:nvPr>
        </p:nvSpPr>
        <p:spPr>
          <a:xfrm>
            <a:off x="457200" y="1600200"/>
            <a:ext cx="39945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400"/>
              <a:t>“not Char {*,Char} and (Char or Char)”</a:t>
            </a:r>
          </a:p>
          <a:p>
            <a:pPr indent="0" lvl="0" marL="0" marR="0" rtl="0" algn="ctr">
              <a:lnSpc>
                <a:spcPct val="100000"/>
              </a:lnSpc>
              <a:spcBef>
                <a:spcPts val="600"/>
              </a:spcBef>
              <a:spcAft>
                <a:spcPts val="0"/>
              </a:spcAft>
              <a:buNone/>
            </a:pPr>
            <a:r>
              <a:rPr lang="en" sz="900"/>
              <a:t>&lt;search&gt;</a:t>
            </a:r>
          </a:p>
          <a:p>
            <a:pPr indent="0" lvl="0" marL="0" marR="0" rtl="0" algn="ctr">
              <a:lnSpc>
                <a:spcPct val="100000"/>
              </a:lnSpc>
              <a:spcBef>
                <a:spcPts val="600"/>
              </a:spcBef>
              <a:spcAft>
                <a:spcPts val="0"/>
              </a:spcAft>
              <a:buNone/>
            </a:pPr>
            <a:r>
              <a:t/>
            </a:r>
            <a:endParaRPr sz="900"/>
          </a:p>
          <a:p>
            <a:pPr indent="0" lvl="0" marL="0" marR="0" rtl="0" algn="ctr">
              <a:lnSpc>
                <a:spcPct val="100000"/>
              </a:lnSpc>
              <a:spcBef>
                <a:spcPts val="600"/>
              </a:spcBef>
              <a:spcAft>
                <a:spcPts val="0"/>
              </a:spcAft>
              <a:buNone/>
            </a:pPr>
            <a:r>
              <a:rPr lang="en" sz="900"/>
              <a:t>&lt;search&gt; &lt;binop&gt; &lt;term&gt;</a:t>
            </a:r>
          </a:p>
          <a:p>
            <a:pPr indent="0" lvl="0" marL="0" marR="0" rtl="0" algn="ctr">
              <a:lnSpc>
                <a:spcPct val="100000"/>
              </a:lnSpc>
              <a:spcBef>
                <a:spcPts val="600"/>
              </a:spcBef>
              <a:spcAft>
                <a:spcPts val="0"/>
              </a:spcAft>
              <a:buNone/>
            </a:pPr>
            <a:r>
              <a:t/>
            </a:r>
            <a:endParaRPr sz="900"/>
          </a:p>
          <a:p>
            <a:pPr indent="0" lvl="0" marL="0" marR="0" rtl="0" algn="ctr">
              <a:lnSpc>
                <a:spcPct val="100000"/>
              </a:lnSpc>
              <a:spcBef>
                <a:spcPts val="600"/>
              </a:spcBef>
              <a:spcAft>
                <a:spcPts val="0"/>
              </a:spcAft>
              <a:buNone/>
            </a:pPr>
            <a:r>
              <a:rPr lang="en" sz="900"/>
              <a:t>not &lt;search&gt;	and	 (&lt;search&gt;)</a:t>
            </a:r>
          </a:p>
          <a:p>
            <a:pPr indent="0" lvl="0" marL="0" marR="0" rtl="0" algn="ctr">
              <a:lnSpc>
                <a:spcPct val="100000"/>
              </a:lnSpc>
              <a:spcBef>
                <a:spcPts val="600"/>
              </a:spcBef>
              <a:spcAft>
                <a:spcPts val="0"/>
              </a:spcAft>
              <a:buNone/>
            </a:pPr>
            <a:r>
              <a:t/>
            </a:r>
            <a:endParaRPr sz="900"/>
          </a:p>
          <a:p>
            <a:pPr indent="0" lvl="0" marL="0" marR="0" rtl="0" algn="ctr">
              <a:lnSpc>
                <a:spcPct val="100000"/>
              </a:lnSpc>
              <a:spcBef>
                <a:spcPts val="600"/>
              </a:spcBef>
              <a:spcAft>
                <a:spcPts val="0"/>
              </a:spcAft>
              <a:buNone/>
            </a:pPr>
            <a:r>
              <a:rPr lang="en" sz="900"/>
              <a:t>&lt;term&gt;		&lt;search&gt;&lt;binop&gt;&lt;term&gt;</a:t>
            </a:r>
          </a:p>
          <a:p>
            <a:pPr indent="0" lvl="0" marL="0" marR="0" rtl="0" algn="ctr">
              <a:lnSpc>
                <a:spcPct val="100000"/>
              </a:lnSpc>
              <a:spcBef>
                <a:spcPts val="600"/>
              </a:spcBef>
              <a:spcAft>
                <a:spcPts val="0"/>
              </a:spcAft>
              <a:buNone/>
            </a:pPr>
            <a:r>
              <a:t/>
            </a:r>
            <a:endParaRPr sz="900"/>
          </a:p>
          <a:p>
            <a:pPr indent="0" lvl="0" marL="0" marR="0" rtl="0" algn="ctr">
              <a:lnSpc>
                <a:spcPct val="100000"/>
              </a:lnSpc>
              <a:spcBef>
                <a:spcPts val="600"/>
              </a:spcBef>
              <a:spcAft>
                <a:spcPts val="0"/>
              </a:spcAft>
              <a:buNone/>
            </a:pPr>
            <a:r>
              <a:rPr lang="en" sz="900"/>
              <a:t>&lt;regexp&gt;		&lt;term&gt;      or     &lt;regexp&gt;      </a:t>
            </a:r>
          </a:p>
          <a:p>
            <a:pPr indent="0" lvl="0" marL="0" marR="0" rtl="0" algn="ctr">
              <a:lnSpc>
                <a:spcPct val="100000"/>
              </a:lnSpc>
              <a:spcBef>
                <a:spcPts val="600"/>
              </a:spcBef>
              <a:spcAft>
                <a:spcPts val="0"/>
              </a:spcAft>
              <a:buNone/>
            </a:pPr>
            <a:r>
              <a:t/>
            </a:r>
            <a:endParaRPr sz="900"/>
          </a:p>
          <a:p>
            <a:pPr indent="0" lvl="0" marL="0" marR="0" rtl="0" algn="ctr">
              <a:lnSpc>
                <a:spcPct val="100000"/>
              </a:lnSpc>
              <a:spcBef>
                <a:spcPts val="600"/>
              </a:spcBef>
              <a:spcAft>
                <a:spcPts val="0"/>
              </a:spcAft>
              <a:buNone/>
            </a:pPr>
            <a:r>
              <a:rPr lang="en" sz="900"/>
              <a:t>Char&lt;regexp&gt;		&lt;regexp&gt;           Char</a:t>
            </a:r>
          </a:p>
          <a:p>
            <a:pPr indent="0" lvl="0" marL="0" marR="0" rtl="0" algn="ctr">
              <a:lnSpc>
                <a:spcPct val="100000"/>
              </a:lnSpc>
              <a:spcBef>
                <a:spcPts val="600"/>
              </a:spcBef>
              <a:spcAft>
                <a:spcPts val="0"/>
              </a:spcAft>
              <a:buNone/>
            </a:pPr>
            <a:r>
              <a:t/>
            </a:r>
            <a:endParaRPr sz="900"/>
          </a:p>
          <a:p>
            <a:pPr indent="0" lvl="0" marL="0" marR="0" rtl="0" algn="ctr">
              <a:lnSpc>
                <a:spcPct val="100000"/>
              </a:lnSpc>
              <a:spcBef>
                <a:spcPts val="600"/>
              </a:spcBef>
              <a:spcAft>
                <a:spcPts val="0"/>
              </a:spcAft>
              <a:buNone/>
            </a:pPr>
            <a:r>
              <a:rPr lang="en" sz="900"/>
              <a:t>{&lt;choices&gt;}	               Char			</a:t>
            </a:r>
          </a:p>
          <a:p>
            <a:pPr indent="0" lvl="0" marL="0" marR="0" rtl="0" algn="l">
              <a:lnSpc>
                <a:spcPct val="100000"/>
              </a:lnSpc>
              <a:spcBef>
                <a:spcPts val="600"/>
              </a:spcBef>
              <a:spcAft>
                <a:spcPts val="0"/>
              </a:spcAft>
              <a:buNone/>
            </a:pPr>
            <a:r>
              <a:t/>
            </a:r>
            <a:endParaRPr sz="900"/>
          </a:p>
          <a:p>
            <a:pPr indent="0" lvl="0" marL="0" marR="0" rtl="0" algn="ctr">
              <a:lnSpc>
                <a:spcPct val="100000"/>
              </a:lnSpc>
              <a:spcBef>
                <a:spcPts val="600"/>
              </a:spcBef>
              <a:spcAft>
                <a:spcPts val="0"/>
              </a:spcAft>
              <a:buNone/>
            </a:pPr>
            <a:r>
              <a:rPr lang="en" sz="900"/>
              <a:t>&lt;regexp&gt;, &lt;choices&gt;					</a:t>
            </a:r>
          </a:p>
          <a:p>
            <a:pPr indent="0" lvl="0" marL="0" marR="0" rtl="0" algn="ctr">
              <a:lnSpc>
                <a:spcPct val="100000"/>
              </a:lnSpc>
              <a:spcBef>
                <a:spcPts val="600"/>
              </a:spcBef>
              <a:spcAft>
                <a:spcPts val="0"/>
              </a:spcAft>
              <a:buNone/>
            </a:pPr>
            <a:r>
              <a:t/>
            </a:r>
            <a:endParaRPr sz="900"/>
          </a:p>
          <a:p>
            <a:pPr indent="0" lvl="0" marL="0" marR="0" rtl="0" algn="ctr">
              <a:lnSpc>
                <a:spcPct val="100000"/>
              </a:lnSpc>
              <a:spcBef>
                <a:spcPts val="600"/>
              </a:spcBef>
              <a:spcAft>
                <a:spcPts val="0"/>
              </a:spcAft>
              <a:buNone/>
            </a:pPr>
            <a:r>
              <a:rPr lang="en" sz="900"/>
              <a:t>* 	 &lt;regexp&gt;				</a:t>
            </a:r>
          </a:p>
          <a:p>
            <a:pPr indent="0" lvl="0" marL="0" marR="0" rtl="0" algn="ctr">
              <a:lnSpc>
                <a:spcPct val="100000"/>
              </a:lnSpc>
              <a:spcBef>
                <a:spcPts val="600"/>
              </a:spcBef>
              <a:spcAft>
                <a:spcPts val="0"/>
              </a:spcAft>
              <a:buNone/>
            </a:pPr>
            <a:r>
              <a:rPr lang="en" sz="900"/>
              <a:t>	</a:t>
            </a:r>
          </a:p>
          <a:p>
            <a:pPr indent="0" lvl="0" marL="0" marR="0" rtl="0" algn="ctr">
              <a:lnSpc>
                <a:spcPct val="100000"/>
              </a:lnSpc>
              <a:spcBef>
                <a:spcPts val="600"/>
              </a:spcBef>
              <a:spcAft>
                <a:spcPts val="0"/>
              </a:spcAft>
              <a:buNone/>
            </a:pPr>
            <a:r>
              <a:rPr lang="en" sz="900"/>
              <a:t>Char				</a:t>
            </a:r>
          </a:p>
        </p:txBody>
      </p:sp>
      <p:sp>
        <p:nvSpPr>
          <p:cNvPr id="366" name="Shape 366"/>
          <p:cNvSpPr txBox="1"/>
          <p:nvPr/>
        </p:nvSpPr>
        <p:spPr>
          <a:xfrm>
            <a:off x="226200" y="65679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36</a:t>
            </a:r>
          </a:p>
        </p:txBody>
      </p:sp>
      <p:sp>
        <p:nvSpPr>
          <p:cNvPr id="367" name="Shape 367"/>
          <p:cNvSpPr txBox="1"/>
          <p:nvPr>
            <p:ph idx="2" type="body"/>
          </p:nvPr>
        </p:nvSpPr>
        <p:spPr>
          <a:xfrm>
            <a:off x="4692273" y="1600200"/>
            <a:ext cx="3994500" cy="4967700"/>
          </a:xfrm>
          <a:prstGeom prst="rect">
            <a:avLst/>
          </a:prstGeom>
        </p:spPr>
        <p:txBody>
          <a:bodyPr anchorCtr="0" anchor="t" bIns="91425" lIns="91425" rIns="91425" tIns="91425">
            <a:noAutofit/>
          </a:bodyPr>
          <a:lstStyle/>
          <a:p>
            <a:pPr lvl="0" rtl="0">
              <a:spcBef>
                <a:spcPts val="0"/>
              </a:spcBef>
              <a:buNone/>
            </a:pPr>
            <a:r>
              <a:rPr lang="en" sz="1400"/>
              <a:t>&lt;search&gt; ::== 	&lt;search&gt; &lt;binop&gt; &lt;term&gt; </a:t>
            </a:r>
            <a:br>
              <a:rPr lang="en" sz="1400"/>
            </a:br>
            <a:r>
              <a:rPr lang="en" sz="1400"/>
              <a:t>			| not &lt;search&gt; | &lt;term&gt;</a:t>
            </a:r>
          </a:p>
          <a:p>
            <a:pPr lvl="0" rtl="0">
              <a:spcBef>
                <a:spcPts val="0"/>
              </a:spcBef>
              <a:buNone/>
            </a:pPr>
            <a:r>
              <a:rPr lang="en" sz="1400"/>
              <a:t>&lt;binop&gt; ::== 	and | or</a:t>
            </a:r>
          </a:p>
          <a:p>
            <a:pPr lvl="0" rtl="0">
              <a:spcBef>
                <a:spcPts val="0"/>
              </a:spcBef>
              <a:buNone/>
            </a:pPr>
            <a:r>
              <a:rPr lang="en" sz="1400"/>
              <a:t>&lt;term&gt; ::== 	&lt;regexp&gt; | (&lt;search&gt;)</a:t>
            </a:r>
          </a:p>
          <a:p>
            <a:pPr lvl="0" rtl="0">
              <a:spcBef>
                <a:spcPts val="0"/>
              </a:spcBef>
              <a:buNone/>
            </a:pPr>
            <a:r>
              <a:rPr lang="en" sz="1400"/>
              <a:t>&lt;regexp&gt; :== 	Char&lt;regexp&gt; | Char </a:t>
            </a:r>
            <a:br>
              <a:rPr lang="en" sz="1400"/>
            </a:br>
            <a:r>
              <a:rPr lang="en" sz="1400"/>
              <a:t>			| {&lt;choices&gt;} | *</a:t>
            </a:r>
          </a:p>
          <a:p>
            <a:pPr lvl="0" rtl="0">
              <a:spcBef>
                <a:spcPts val="0"/>
              </a:spcBef>
              <a:buNone/>
            </a:pPr>
            <a:r>
              <a:rPr lang="en" sz="1400"/>
              <a:t>&lt;choices&gt; ::== 	&lt;regexp&gt; | </a:t>
            </a:r>
            <a:br>
              <a:rPr lang="en" sz="1400"/>
            </a:br>
            <a:r>
              <a:rPr lang="en" sz="1400"/>
              <a:t>			&lt;regexp&gt;,&lt;choices&gt;</a:t>
            </a:r>
          </a:p>
        </p:txBody>
      </p:sp>
      <p:cxnSp>
        <p:nvCxnSpPr>
          <p:cNvPr id="368" name="Shape 368"/>
          <p:cNvCxnSpPr/>
          <p:nvPr/>
        </p:nvCxnSpPr>
        <p:spPr>
          <a:xfrm>
            <a:off x="2473025" y="2732800"/>
            <a:ext cx="0" cy="207900"/>
          </a:xfrm>
          <a:prstGeom prst="straightConnector1">
            <a:avLst/>
          </a:prstGeom>
          <a:noFill/>
          <a:ln cap="flat" cmpd="sng" w="9525">
            <a:solidFill>
              <a:schemeClr val="dk2"/>
            </a:solidFill>
            <a:prstDash val="solid"/>
            <a:round/>
            <a:headEnd len="lg" w="lg" type="none"/>
            <a:tailEnd len="lg" w="lg" type="none"/>
          </a:ln>
        </p:spPr>
      </p:cxnSp>
      <p:cxnSp>
        <p:nvCxnSpPr>
          <p:cNvPr id="369" name="Shape 369"/>
          <p:cNvCxnSpPr/>
          <p:nvPr/>
        </p:nvCxnSpPr>
        <p:spPr>
          <a:xfrm flipH="1">
            <a:off x="1943099" y="3179625"/>
            <a:ext cx="114300" cy="155699"/>
          </a:xfrm>
          <a:prstGeom prst="straightConnector1">
            <a:avLst/>
          </a:prstGeom>
          <a:noFill/>
          <a:ln cap="flat" cmpd="sng" w="9525">
            <a:solidFill>
              <a:schemeClr val="dk2"/>
            </a:solidFill>
            <a:prstDash val="solid"/>
            <a:round/>
            <a:headEnd len="lg" w="lg" type="none"/>
            <a:tailEnd len="lg" w="lg" type="none"/>
          </a:ln>
        </p:spPr>
      </p:cxnSp>
      <p:cxnSp>
        <p:nvCxnSpPr>
          <p:cNvPr id="370" name="Shape 370"/>
          <p:cNvCxnSpPr/>
          <p:nvPr/>
        </p:nvCxnSpPr>
        <p:spPr>
          <a:xfrm>
            <a:off x="2493825" y="3148450"/>
            <a:ext cx="20699" cy="218100"/>
          </a:xfrm>
          <a:prstGeom prst="straightConnector1">
            <a:avLst/>
          </a:prstGeom>
          <a:noFill/>
          <a:ln cap="flat" cmpd="sng" w="9525">
            <a:solidFill>
              <a:schemeClr val="dk2"/>
            </a:solidFill>
            <a:prstDash val="solid"/>
            <a:round/>
            <a:headEnd len="lg" w="lg" type="none"/>
            <a:tailEnd len="lg" w="lg" type="none"/>
          </a:ln>
        </p:spPr>
      </p:cxnSp>
      <p:cxnSp>
        <p:nvCxnSpPr>
          <p:cNvPr id="371" name="Shape 371"/>
          <p:cNvCxnSpPr/>
          <p:nvPr/>
        </p:nvCxnSpPr>
        <p:spPr>
          <a:xfrm>
            <a:off x="2940625" y="3148450"/>
            <a:ext cx="176699" cy="207900"/>
          </a:xfrm>
          <a:prstGeom prst="straightConnector1">
            <a:avLst/>
          </a:prstGeom>
          <a:noFill/>
          <a:ln cap="flat" cmpd="sng" w="9525">
            <a:solidFill>
              <a:schemeClr val="dk2"/>
            </a:solidFill>
            <a:prstDash val="solid"/>
            <a:round/>
            <a:headEnd len="lg" w="lg" type="none"/>
            <a:tailEnd len="lg" w="lg" type="none"/>
          </a:ln>
        </p:spPr>
      </p:cxnSp>
      <p:cxnSp>
        <p:nvCxnSpPr>
          <p:cNvPr id="372" name="Shape 372"/>
          <p:cNvCxnSpPr/>
          <p:nvPr/>
        </p:nvCxnSpPr>
        <p:spPr>
          <a:xfrm flipH="1">
            <a:off x="1652199" y="3605650"/>
            <a:ext cx="280500" cy="166199"/>
          </a:xfrm>
          <a:prstGeom prst="straightConnector1">
            <a:avLst/>
          </a:prstGeom>
          <a:noFill/>
          <a:ln cap="flat" cmpd="sng" w="9525">
            <a:solidFill>
              <a:schemeClr val="dk2"/>
            </a:solidFill>
            <a:prstDash val="solid"/>
            <a:round/>
            <a:headEnd len="lg" w="lg" type="none"/>
            <a:tailEnd len="lg" w="lg" type="none"/>
          </a:ln>
        </p:spPr>
      </p:cxnSp>
      <p:cxnSp>
        <p:nvCxnSpPr>
          <p:cNvPr id="373" name="Shape 373"/>
          <p:cNvCxnSpPr/>
          <p:nvPr/>
        </p:nvCxnSpPr>
        <p:spPr>
          <a:xfrm flipH="1">
            <a:off x="3075800" y="3595250"/>
            <a:ext cx="20699" cy="176699"/>
          </a:xfrm>
          <a:prstGeom prst="straightConnector1">
            <a:avLst/>
          </a:prstGeom>
          <a:noFill/>
          <a:ln cap="flat" cmpd="sng" w="9525">
            <a:solidFill>
              <a:schemeClr val="dk2"/>
            </a:solidFill>
            <a:prstDash val="solid"/>
            <a:round/>
            <a:headEnd len="lg" w="lg" type="none"/>
            <a:tailEnd len="lg" w="lg" type="none"/>
          </a:ln>
        </p:spPr>
      </p:cxnSp>
      <p:cxnSp>
        <p:nvCxnSpPr>
          <p:cNvPr id="374" name="Shape 374"/>
          <p:cNvCxnSpPr/>
          <p:nvPr/>
        </p:nvCxnSpPr>
        <p:spPr>
          <a:xfrm flipH="1">
            <a:off x="1433975" y="4010900"/>
            <a:ext cx="83099" cy="228600"/>
          </a:xfrm>
          <a:prstGeom prst="straightConnector1">
            <a:avLst/>
          </a:prstGeom>
          <a:noFill/>
          <a:ln cap="flat" cmpd="sng" w="9525">
            <a:solidFill>
              <a:schemeClr val="dk2"/>
            </a:solidFill>
            <a:prstDash val="solid"/>
            <a:round/>
            <a:headEnd len="lg" w="lg" type="none"/>
            <a:tailEnd len="lg" w="lg" type="none"/>
          </a:ln>
        </p:spPr>
      </p:cxnSp>
      <p:cxnSp>
        <p:nvCxnSpPr>
          <p:cNvPr id="375" name="Shape 375"/>
          <p:cNvCxnSpPr/>
          <p:nvPr/>
        </p:nvCxnSpPr>
        <p:spPr>
          <a:xfrm>
            <a:off x="2462650" y="3979725"/>
            <a:ext cx="145500" cy="207900"/>
          </a:xfrm>
          <a:prstGeom prst="straightConnector1">
            <a:avLst/>
          </a:prstGeom>
          <a:noFill/>
          <a:ln cap="flat" cmpd="sng" w="9525">
            <a:solidFill>
              <a:schemeClr val="dk2"/>
            </a:solidFill>
            <a:prstDash val="solid"/>
            <a:round/>
            <a:headEnd len="lg" w="lg" type="none"/>
            <a:tailEnd len="lg" w="lg" type="none"/>
          </a:ln>
        </p:spPr>
      </p:cxnSp>
      <p:cxnSp>
        <p:nvCxnSpPr>
          <p:cNvPr id="376" name="Shape 376"/>
          <p:cNvCxnSpPr/>
          <p:nvPr/>
        </p:nvCxnSpPr>
        <p:spPr>
          <a:xfrm>
            <a:off x="2982200" y="4021275"/>
            <a:ext cx="103800" cy="218100"/>
          </a:xfrm>
          <a:prstGeom prst="straightConnector1">
            <a:avLst/>
          </a:prstGeom>
          <a:noFill/>
          <a:ln cap="flat" cmpd="sng" w="9525">
            <a:solidFill>
              <a:schemeClr val="dk2"/>
            </a:solidFill>
            <a:prstDash val="solid"/>
            <a:round/>
            <a:headEnd len="lg" w="lg" type="none"/>
            <a:tailEnd len="lg" w="lg" type="none"/>
          </a:ln>
        </p:spPr>
      </p:cxnSp>
      <p:cxnSp>
        <p:nvCxnSpPr>
          <p:cNvPr id="377" name="Shape 377"/>
          <p:cNvCxnSpPr/>
          <p:nvPr/>
        </p:nvCxnSpPr>
        <p:spPr>
          <a:xfrm>
            <a:off x="3356275" y="3969325"/>
            <a:ext cx="166199" cy="249299"/>
          </a:xfrm>
          <a:prstGeom prst="straightConnector1">
            <a:avLst/>
          </a:prstGeom>
          <a:noFill/>
          <a:ln cap="flat" cmpd="sng" w="9525">
            <a:solidFill>
              <a:schemeClr val="dk2"/>
            </a:solidFill>
            <a:prstDash val="solid"/>
            <a:round/>
            <a:headEnd len="lg" w="lg" type="none"/>
            <a:tailEnd len="lg" w="lg" type="none"/>
          </a:ln>
        </p:spPr>
      </p:cxnSp>
      <p:cxnSp>
        <p:nvCxnSpPr>
          <p:cNvPr id="378" name="Shape 378"/>
          <p:cNvCxnSpPr/>
          <p:nvPr/>
        </p:nvCxnSpPr>
        <p:spPr>
          <a:xfrm>
            <a:off x="2732800" y="4457700"/>
            <a:ext cx="41699" cy="166199"/>
          </a:xfrm>
          <a:prstGeom prst="straightConnector1">
            <a:avLst/>
          </a:prstGeom>
          <a:noFill/>
          <a:ln cap="flat" cmpd="sng" w="9525">
            <a:solidFill>
              <a:schemeClr val="dk2"/>
            </a:solidFill>
            <a:prstDash val="solid"/>
            <a:round/>
            <a:headEnd len="lg" w="lg" type="none"/>
            <a:tailEnd len="lg" w="lg" type="none"/>
          </a:ln>
        </p:spPr>
      </p:cxnSp>
      <p:cxnSp>
        <p:nvCxnSpPr>
          <p:cNvPr id="379" name="Shape 379"/>
          <p:cNvCxnSpPr/>
          <p:nvPr/>
        </p:nvCxnSpPr>
        <p:spPr>
          <a:xfrm>
            <a:off x="3553700" y="4436925"/>
            <a:ext cx="10500" cy="207900"/>
          </a:xfrm>
          <a:prstGeom prst="straightConnector1">
            <a:avLst/>
          </a:prstGeom>
          <a:noFill/>
          <a:ln cap="flat" cmpd="sng" w="9525">
            <a:solidFill>
              <a:schemeClr val="dk2"/>
            </a:solidFill>
            <a:prstDash val="solid"/>
            <a:round/>
            <a:headEnd len="lg" w="lg" type="none"/>
            <a:tailEnd len="lg" w="lg" type="none"/>
          </a:ln>
        </p:spPr>
      </p:cxnSp>
      <p:cxnSp>
        <p:nvCxnSpPr>
          <p:cNvPr id="380" name="Shape 380"/>
          <p:cNvCxnSpPr/>
          <p:nvPr/>
        </p:nvCxnSpPr>
        <p:spPr>
          <a:xfrm flipH="1">
            <a:off x="2711899" y="4821375"/>
            <a:ext cx="156000" cy="259799"/>
          </a:xfrm>
          <a:prstGeom prst="straightConnector1">
            <a:avLst/>
          </a:prstGeom>
          <a:noFill/>
          <a:ln cap="flat" cmpd="sng" w="9525">
            <a:solidFill>
              <a:schemeClr val="dk2"/>
            </a:solidFill>
            <a:prstDash val="solid"/>
            <a:round/>
            <a:headEnd len="lg" w="lg" type="none"/>
            <a:tailEnd len="lg" w="lg" type="none"/>
          </a:ln>
        </p:spPr>
      </p:cxnSp>
      <p:cxnSp>
        <p:nvCxnSpPr>
          <p:cNvPr id="381" name="Shape 381"/>
          <p:cNvCxnSpPr/>
          <p:nvPr/>
        </p:nvCxnSpPr>
        <p:spPr>
          <a:xfrm>
            <a:off x="1382000" y="4447300"/>
            <a:ext cx="103800" cy="218100"/>
          </a:xfrm>
          <a:prstGeom prst="straightConnector1">
            <a:avLst/>
          </a:prstGeom>
          <a:noFill/>
          <a:ln cap="flat" cmpd="sng" w="9525">
            <a:solidFill>
              <a:schemeClr val="dk2"/>
            </a:solidFill>
            <a:prstDash val="solid"/>
            <a:round/>
            <a:headEnd len="lg" w="lg" type="none"/>
            <a:tailEnd len="lg" w="lg" type="none"/>
          </a:ln>
        </p:spPr>
      </p:cxnSp>
      <p:cxnSp>
        <p:nvCxnSpPr>
          <p:cNvPr id="382" name="Shape 382"/>
          <p:cNvCxnSpPr/>
          <p:nvPr/>
        </p:nvCxnSpPr>
        <p:spPr>
          <a:xfrm flipH="1">
            <a:off x="1485949" y="4862950"/>
            <a:ext cx="51900" cy="186900"/>
          </a:xfrm>
          <a:prstGeom prst="straightConnector1">
            <a:avLst/>
          </a:prstGeom>
          <a:noFill/>
          <a:ln cap="flat" cmpd="sng" w="9525">
            <a:solidFill>
              <a:schemeClr val="dk2"/>
            </a:solidFill>
            <a:prstDash val="solid"/>
            <a:round/>
            <a:headEnd len="lg" w="lg" type="none"/>
            <a:tailEnd len="lg" w="lg" type="none"/>
          </a:ln>
        </p:spPr>
      </p:cxnSp>
      <p:cxnSp>
        <p:nvCxnSpPr>
          <p:cNvPr id="383" name="Shape 383"/>
          <p:cNvCxnSpPr/>
          <p:nvPr/>
        </p:nvCxnSpPr>
        <p:spPr>
          <a:xfrm>
            <a:off x="1298875" y="5309750"/>
            <a:ext cx="31200" cy="176699"/>
          </a:xfrm>
          <a:prstGeom prst="straightConnector1">
            <a:avLst/>
          </a:prstGeom>
          <a:noFill/>
          <a:ln cap="flat" cmpd="sng" w="9525">
            <a:solidFill>
              <a:schemeClr val="dk2"/>
            </a:solidFill>
            <a:prstDash val="solid"/>
            <a:round/>
            <a:headEnd len="lg" w="lg" type="none"/>
            <a:tailEnd len="lg" w="lg" type="none"/>
          </a:ln>
        </p:spPr>
      </p:cxnSp>
      <p:cxnSp>
        <p:nvCxnSpPr>
          <p:cNvPr id="384" name="Shape 384"/>
          <p:cNvCxnSpPr/>
          <p:nvPr/>
        </p:nvCxnSpPr>
        <p:spPr>
          <a:xfrm flipH="1">
            <a:off x="1111724" y="5704600"/>
            <a:ext cx="10500" cy="103800"/>
          </a:xfrm>
          <a:prstGeom prst="straightConnector1">
            <a:avLst/>
          </a:prstGeom>
          <a:noFill/>
          <a:ln cap="flat" cmpd="sng" w="9525">
            <a:solidFill>
              <a:schemeClr val="dk2"/>
            </a:solidFill>
            <a:prstDash val="solid"/>
            <a:round/>
            <a:headEnd len="lg" w="lg" type="none"/>
            <a:tailEnd len="lg" w="lg" type="none"/>
          </a:ln>
        </p:spPr>
      </p:cxnSp>
      <p:cxnSp>
        <p:nvCxnSpPr>
          <p:cNvPr id="385" name="Shape 385"/>
          <p:cNvCxnSpPr/>
          <p:nvPr/>
        </p:nvCxnSpPr>
        <p:spPr>
          <a:xfrm>
            <a:off x="1672925" y="5663050"/>
            <a:ext cx="31200" cy="166199"/>
          </a:xfrm>
          <a:prstGeom prst="straightConnector1">
            <a:avLst/>
          </a:prstGeom>
          <a:noFill/>
          <a:ln cap="flat" cmpd="sng" w="9525">
            <a:solidFill>
              <a:schemeClr val="dk2"/>
            </a:solidFill>
            <a:prstDash val="solid"/>
            <a:round/>
            <a:headEnd len="lg" w="lg" type="none"/>
            <a:tailEnd len="lg" w="lg" type="none"/>
          </a:ln>
        </p:spPr>
      </p:cxnSp>
      <p:cxnSp>
        <p:nvCxnSpPr>
          <p:cNvPr id="386" name="Shape 386"/>
          <p:cNvCxnSpPr/>
          <p:nvPr/>
        </p:nvCxnSpPr>
        <p:spPr>
          <a:xfrm flipH="1">
            <a:off x="1745750" y="6089075"/>
            <a:ext cx="20699" cy="20790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0" name="Shape 390"/>
        <p:cNvGrpSpPr/>
        <p:nvPr/>
      </p:nvGrpSpPr>
      <p:grpSpPr>
        <a:xfrm>
          <a:off x="0" y="0"/>
          <a:ext cx="0" cy="0"/>
          <a:chOff x="0" y="0"/>
          <a:chExt cx="0" cy="0"/>
        </a:xfrm>
      </p:grpSpPr>
      <p:sp>
        <p:nvSpPr>
          <p:cNvPr id="391" name="Shape 39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solidFill>
                  <a:srgbClr val="FFFFFF"/>
                </a:solidFill>
              </a:rPr>
              <a:t>Boundary Condition Grammar-Based Coverage</a:t>
            </a:r>
          </a:p>
        </p:txBody>
      </p:sp>
      <p:sp>
        <p:nvSpPr>
          <p:cNvPr id="392" name="Shape 39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BCGBC applies boundary conditions on the number of times each recursive production is applied per test.</a:t>
            </a:r>
          </a:p>
          <a:p>
            <a:pPr indent="-228600" lvl="0" marL="457200" marR="0" rtl="0" algn="l">
              <a:lnSpc>
                <a:spcPct val="100000"/>
              </a:lnSpc>
              <a:spcBef>
                <a:spcPts val="600"/>
              </a:spcBef>
              <a:spcAft>
                <a:spcPts val="0"/>
              </a:spcAft>
            </a:pPr>
            <a:r>
              <a:rPr lang="en"/>
              <a:t>Choose a minimum and maximum number of applications of a recursive production.</a:t>
            </a:r>
          </a:p>
          <a:p>
            <a:pPr indent="-228600" lvl="1" marL="914400" marR="0" rtl="0" algn="l">
              <a:lnSpc>
                <a:spcPct val="100000"/>
              </a:lnSpc>
              <a:spcBef>
                <a:spcPts val="600"/>
              </a:spcBef>
              <a:spcAft>
                <a:spcPts val="0"/>
              </a:spcAft>
            </a:pPr>
            <a:r>
              <a:rPr lang="en"/>
              <a:t>Generates tests that apply each the minimum, minimum + 1, maximum, maximum -1.</a:t>
            </a:r>
          </a:p>
          <a:p>
            <a:pPr indent="-228600" lvl="1" marL="914400" marR="0" rtl="0" algn="l">
              <a:lnSpc>
                <a:spcPct val="100000"/>
              </a:lnSpc>
              <a:spcBef>
                <a:spcPts val="600"/>
              </a:spcBef>
              <a:spcAft>
                <a:spcPts val="0"/>
              </a:spcAft>
            </a:pPr>
            <a:r>
              <a:rPr lang="en"/>
              <a:t>Similar to boundary interior coverage.</a:t>
            </a:r>
          </a:p>
        </p:txBody>
      </p:sp>
      <p:sp>
        <p:nvSpPr>
          <p:cNvPr id="393" name="Shape 39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37</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7" name="Shape 397"/>
        <p:cNvGrpSpPr/>
        <p:nvPr/>
      </p:nvGrpSpPr>
      <p:grpSpPr>
        <a:xfrm>
          <a:off x="0" y="0"/>
          <a:ext cx="0" cy="0"/>
          <a:chOff x="0" y="0"/>
          <a:chExt cx="0" cy="0"/>
        </a:xfrm>
      </p:grpSpPr>
      <p:sp>
        <p:nvSpPr>
          <p:cNvPr id="398" name="Shape 39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solidFill>
                  <a:srgbClr val="FFFFFF"/>
                </a:solidFill>
              </a:rPr>
              <a:t>Boundary Condition Grammar-Based Coverage</a:t>
            </a:r>
          </a:p>
        </p:txBody>
      </p:sp>
      <p:sp>
        <p:nvSpPr>
          <p:cNvPr id="399" name="Shape 39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Start with the grammar</a:t>
            </a:r>
          </a:p>
          <a:p>
            <a:pPr lvl="0" marR="0" rtl="0" algn="l">
              <a:lnSpc>
                <a:spcPct val="100000"/>
              </a:lnSpc>
              <a:spcBef>
                <a:spcPts val="600"/>
              </a:spcBef>
              <a:spcAft>
                <a:spcPts val="0"/>
              </a:spcAft>
              <a:buNone/>
            </a:pPr>
            <a:r>
              <a:t/>
            </a:r>
            <a:endParaRPr sz="1800"/>
          </a:p>
          <a:p>
            <a:pPr lvl="0" marR="0" rtl="0" algn="l">
              <a:lnSpc>
                <a:spcPct val="100000"/>
              </a:lnSpc>
              <a:spcBef>
                <a:spcPts val="600"/>
              </a:spcBef>
              <a:spcAft>
                <a:spcPts val="0"/>
              </a:spcAft>
              <a:buNone/>
            </a:pPr>
            <a:r>
              <a:rPr lang="en" sz="1800"/>
              <a:t>&lt;model&gt; ::== &lt;modelNumber&gt; &lt;compSequence&gt; &lt;optCompSequence&gt;</a:t>
            </a:r>
          </a:p>
          <a:p>
            <a:pPr lvl="0" marR="0" rtl="0" algn="l">
              <a:lnSpc>
                <a:spcPct val="100000"/>
              </a:lnSpc>
              <a:spcBef>
                <a:spcPts val="600"/>
              </a:spcBef>
              <a:spcAft>
                <a:spcPts val="0"/>
              </a:spcAft>
              <a:buNone/>
            </a:pPr>
            <a:r>
              <a:rPr lang="en" sz="1800"/>
              <a:t>&lt;compSequence&gt; ::== &lt;Component&gt; &lt;compSequence&gt; | empty</a:t>
            </a:r>
          </a:p>
          <a:p>
            <a:pPr lvl="0" marR="0" rtl="0" algn="l">
              <a:lnSpc>
                <a:spcPct val="100000"/>
              </a:lnSpc>
              <a:spcBef>
                <a:spcPts val="600"/>
              </a:spcBef>
              <a:spcAft>
                <a:spcPts val="0"/>
              </a:spcAft>
              <a:buNone/>
            </a:pPr>
            <a:r>
              <a:rPr lang="en" sz="1800"/>
              <a:t>&lt;optCompSequence&gt; ::== &lt;OptComponent&gt; &lt;optCompSequence&gt; | empty</a:t>
            </a:r>
          </a:p>
          <a:p>
            <a:pPr lvl="0" marR="0" rtl="0" algn="l">
              <a:lnSpc>
                <a:spcPct val="100000"/>
              </a:lnSpc>
              <a:spcBef>
                <a:spcPts val="600"/>
              </a:spcBef>
              <a:spcAft>
                <a:spcPts val="0"/>
              </a:spcAft>
              <a:buNone/>
            </a:pPr>
            <a:r>
              <a:rPr lang="en" sz="1800"/>
              <a:t>&lt;Component&gt; ::== &lt;ComponentType&gt; &lt;ComponentValue&gt;</a:t>
            </a:r>
          </a:p>
          <a:p>
            <a:pPr lvl="0" marR="0" rtl="0" algn="l">
              <a:lnSpc>
                <a:spcPct val="100000"/>
              </a:lnSpc>
              <a:spcBef>
                <a:spcPts val="600"/>
              </a:spcBef>
              <a:spcAft>
                <a:spcPts val="0"/>
              </a:spcAft>
              <a:buNone/>
            </a:pPr>
            <a:r>
              <a:rPr lang="en" sz="1800"/>
              <a:t>&lt;OptComponent&gt; ::== &lt;ComponentType&gt;</a:t>
            </a:r>
          </a:p>
          <a:p>
            <a:pPr lvl="0" marR="0" rtl="0" algn="l">
              <a:lnSpc>
                <a:spcPct val="100000"/>
              </a:lnSpc>
              <a:spcBef>
                <a:spcPts val="600"/>
              </a:spcBef>
              <a:spcAft>
                <a:spcPts val="0"/>
              </a:spcAft>
              <a:buNone/>
            </a:pPr>
            <a:r>
              <a:rPr lang="en" sz="1800"/>
              <a:t>&lt;modelNumber&gt;  ::== string</a:t>
            </a:r>
          </a:p>
          <a:p>
            <a:pPr lvl="0" marR="0" rtl="0" algn="l">
              <a:lnSpc>
                <a:spcPct val="100000"/>
              </a:lnSpc>
              <a:spcBef>
                <a:spcPts val="600"/>
              </a:spcBef>
              <a:spcAft>
                <a:spcPts val="0"/>
              </a:spcAft>
              <a:buNone/>
            </a:pPr>
            <a:r>
              <a:rPr lang="en" sz="1800"/>
              <a:t>&lt;ComponentType&gt; ::== string</a:t>
            </a:r>
          </a:p>
          <a:p>
            <a:pPr lvl="0" marR="0" rtl="0" algn="l">
              <a:lnSpc>
                <a:spcPct val="100000"/>
              </a:lnSpc>
              <a:spcBef>
                <a:spcPts val="600"/>
              </a:spcBef>
              <a:spcAft>
                <a:spcPts val="0"/>
              </a:spcAft>
              <a:buNone/>
            </a:pPr>
            <a:r>
              <a:rPr lang="en" sz="1800"/>
              <a:t>&lt;ComponentValue&gt; ::== string</a:t>
            </a:r>
          </a:p>
          <a:p>
            <a:pPr lvl="0" marR="0" rtl="0" algn="l">
              <a:lnSpc>
                <a:spcPct val="100000"/>
              </a:lnSpc>
              <a:spcBef>
                <a:spcPts val="600"/>
              </a:spcBef>
              <a:spcAft>
                <a:spcPts val="0"/>
              </a:spcAft>
              <a:buNone/>
            </a:pPr>
            <a:r>
              <a:t/>
            </a:r>
            <a:endParaRPr sz="1800"/>
          </a:p>
        </p:txBody>
      </p:sp>
      <p:sp>
        <p:nvSpPr>
          <p:cNvPr id="400" name="Shape 40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38</a:t>
            </a:r>
          </a:p>
        </p:txBody>
      </p:sp>
      <p:sp>
        <p:nvSpPr>
          <p:cNvPr id="401" name="Shape 401"/>
          <p:cNvSpPr txBox="1"/>
          <p:nvPr>
            <p:ph idx="1" type="body"/>
          </p:nvPr>
        </p:nvSpPr>
        <p:spPr>
          <a:xfrm>
            <a:off x="457200" y="1600200"/>
            <a:ext cx="8229600" cy="4967700"/>
          </a:xfrm>
          <a:prstGeom prst="rect">
            <a:avLst/>
          </a:prstGeom>
          <a:solidFill>
            <a:srgbClr val="FFFFFF"/>
          </a:solidFill>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Split compound productions</a:t>
            </a:r>
          </a:p>
          <a:p>
            <a:pPr lvl="0" marR="0" rtl="0" algn="l">
              <a:lnSpc>
                <a:spcPct val="100000"/>
              </a:lnSpc>
              <a:spcBef>
                <a:spcPts val="600"/>
              </a:spcBef>
              <a:spcAft>
                <a:spcPts val="0"/>
              </a:spcAft>
              <a:buNone/>
            </a:pPr>
            <a:r>
              <a:t/>
            </a:r>
            <a:endParaRPr sz="1800"/>
          </a:p>
          <a:p>
            <a:pPr lvl="0" marR="0" rtl="0" algn="l">
              <a:lnSpc>
                <a:spcPct val="100000"/>
              </a:lnSpc>
              <a:spcBef>
                <a:spcPts val="600"/>
              </a:spcBef>
              <a:spcAft>
                <a:spcPts val="0"/>
              </a:spcAft>
              <a:buNone/>
            </a:pPr>
            <a:r>
              <a:rPr lang="en" sz="1800"/>
              <a:t>&lt;model&gt; ::== &lt;modelNumber&gt; &lt;compSequence&gt; &lt;optCompSequence&gt;</a:t>
            </a:r>
          </a:p>
          <a:p>
            <a:pPr lvl="0" marR="0" rtl="0" algn="l">
              <a:lnSpc>
                <a:spcPct val="100000"/>
              </a:lnSpc>
              <a:spcBef>
                <a:spcPts val="600"/>
              </a:spcBef>
              <a:spcAft>
                <a:spcPts val="0"/>
              </a:spcAft>
              <a:buNone/>
            </a:pPr>
            <a:r>
              <a:rPr lang="en" sz="1800"/>
              <a:t>&lt;compSequence&gt; ::== &lt;Component&gt; &lt;compSequence&gt;</a:t>
            </a:r>
          </a:p>
          <a:p>
            <a:pPr lvl="0" marR="0" rtl="0" algn="l">
              <a:lnSpc>
                <a:spcPct val="100000"/>
              </a:lnSpc>
              <a:spcBef>
                <a:spcPts val="600"/>
              </a:spcBef>
              <a:spcAft>
                <a:spcPts val="0"/>
              </a:spcAft>
              <a:buNone/>
            </a:pPr>
            <a:r>
              <a:rPr b="1" lang="en" sz="1800"/>
              <a:t>&lt;compSequence&gt; ::==  empty</a:t>
            </a:r>
          </a:p>
          <a:p>
            <a:pPr lvl="0" marR="0" rtl="0" algn="l">
              <a:lnSpc>
                <a:spcPct val="100000"/>
              </a:lnSpc>
              <a:spcBef>
                <a:spcPts val="600"/>
              </a:spcBef>
              <a:spcAft>
                <a:spcPts val="0"/>
              </a:spcAft>
              <a:buNone/>
            </a:pPr>
            <a:r>
              <a:rPr lang="en" sz="1800"/>
              <a:t>&lt;optCompSequence&gt; ::== &lt;OptComponent&gt; &lt;optCompSequence&gt;</a:t>
            </a:r>
          </a:p>
          <a:p>
            <a:pPr lvl="0" marR="0" rtl="0" algn="l">
              <a:lnSpc>
                <a:spcPct val="100000"/>
              </a:lnSpc>
              <a:spcBef>
                <a:spcPts val="600"/>
              </a:spcBef>
              <a:spcAft>
                <a:spcPts val="0"/>
              </a:spcAft>
              <a:buNone/>
            </a:pPr>
            <a:r>
              <a:rPr b="1" lang="en" sz="1800"/>
              <a:t>&lt;optCompSequence&gt; ::== empty</a:t>
            </a:r>
          </a:p>
          <a:p>
            <a:pPr lvl="0" marR="0" rtl="0" algn="l">
              <a:lnSpc>
                <a:spcPct val="100000"/>
              </a:lnSpc>
              <a:spcBef>
                <a:spcPts val="600"/>
              </a:spcBef>
              <a:spcAft>
                <a:spcPts val="0"/>
              </a:spcAft>
              <a:buNone/>
            </a:pPr>
            <a:r>
              <a:rPr lang="en" sz="1800"/>
              <a:t>&lt;Component&gt; ::== &lt;ComponentType&gt; &lt;ComponentValue&gt;</a:t>
            </a:r>
          </a:p>
          <a:p>
            <a:pPr lvl="0" marR="0" rtl="0" algn="l">
              <a:lnSpc>
                <a:spcPct val="100000"/>
              </a:lnSpc>
              <a:spcBef>
                <a:spcPts val="600"/>
              </a:spcBef>
              <a:spcAft>
                <a:spcPts val="0"/>
              </a:spcAft>
              <a:buNone/>
            </a:pPr>
            <a:r>
              <a:rPr lang="en" sz="1800"/>
              <a:t>&lt;OptComponent&gt; ::== &lt;ComponentType&gt;</a:t>
            </a:r>
          </a:p>
          <a:p>
            <a:pPr lvl="0" marR="0" rtl="0" algn="l">
              <a:lnSpc>
                <a:spcPct val="100000"/>
              </a:lnSpc>
              <a:spcBef>
                <a:spcPts val="600"/>
              </a:spcBef>
              <a:spcAft>
                <a:spcPts val="0"/>
              </a:spcAft>
              <a:buNone/>
            </a:pPr>
            <a:r>
              <a:rPr lang="en" sz="1800"/>
              <a:t>&lt;modelNumber&gt;  ::== string</a:t>
            </a:r>
          </a:p>
          <a:p>
            <a:pPr lvl="0" marR="0" rtl="0" algn="l">
              <a:lnSpc>
                <a:spcPct val="100000"/>
              </a:lnSpc>
              <a:spcBef>
                <a:spcPts val="600"/>
              </a:spcBef>
              <a:spcAft>
                <a:spcPts val="0"/>
              </a:spcAft>
              <a:buNone/>
            </a:pPr>
            <a:r>
              <a:rPr lang="en" sz="1800"/>
              <a:t>&lt;ComponentType&gt; ::== string</a:t>
            </a:r>
          </a:p>
          <a:p>
            <a:pPr lvl="0" marR="0" rtl="0" algn="l">
              <a:lnSpc>
                <a:spcPct val="100000"/>
              </a:lnSpc>
              <a:spcBef>
                <a:spcPts val="600"/>
              </a:spcBef>
              <a:spcAft>
                <a:spcPts val="0"/>
              </a:spcAft>
              <a:buNone/>
            </a:pPr>
            <a:r>
              <a:rPr lang="en" sz="1800"/>
              <a:t>&lt;ComponentValue&gt; ::== string</a:t>
            </a:r>
          </a:p>
          <a:p>
            <a:pPr lvl="0" marR="0" rtl="0" algn="l">
              <a:lnSpc>
                <a:spcPct val="100000"/>
              </a:lnSpc>
              <a:spcBef>
                <a:spcPts val="600"/>
              </a:spcBef>
              <a:spcAft>
                <a:spcPts val="0"/>
              </a:spcAft>
              <a:buNone/>
            </a:pPr>
            <a:r>
              <a:t/>
            </a:r>
            <a:endParaRPr sz="1800"/>
          </a:p>
        </p:txBody>
      </p:sp>
      <p:sp>
        <p:nvSpPr>
          <p:cNvPr id="402" name="Shape 402"/>
          <p:cNvSpPr txBox="1"/>
          <p:nvPr>
            <p:ph idx="1" type="body"/>
          </p:nvPr>
        </p:nvSpPr>
        <p:spPr>
          <a:xfrm>
            <a:off x="457200" y="1600200"/>
            <a:ext cx="8460599" cy="4967700"/>
          </a:xfrm>
          <a:prstGeom prst="rect">
            <a:avLst/>
          </a:prstGeom>
          <a:solidFill>
            <a:srgbClr val="FFFFFF"/>
          </a:solidFill>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Annotate with names and limits</a:t>
            </a:r>
          </a:p>
          <a:p>
            <a:pPr lvl="0" marR="0" rtl="0" algn="l">
              <a:lnSpc>
                <a:spcPct val="100000"/>
              </a:lnSpc>
              <a:spcBef>
                <a:spcPts val="600"/>
              </a:spcBef>
              <a:spcAft>
                <a:spcPts val="0"/>
              </a:spcAft>
              <a:buNone/>
            </a:pPr>
            <a:r>
              <a:t/>
            </a:r>
            <a:endParaRPr sz="1800"/>
          </a:p>
          <a:p>
            <a:pPr lvl="0" marR="0" rtl="0" algn="l">
              <a:lnSpc>
                <a:spcPct val="100000"/>
              </a:lnSpc>
              <a:spcBef>
                <a:spcPts val="600"/>
              </a:spcBef>
              <a:spcAft>
                <a:spcPts val="0"/>
              </a:spcAft>
              <a:buNone/>
            </a:pPr>
            <a:r>
              <a:rPr lang="en" sz="1400"/>
              <a:t>Model 				&lt;model&gt; ::== &lt;modelNumber&gt; &lt;compSequence&gt; &lt;optCompSequence&gt;</a:t>
            </a:r>
          </a:p>
          <a:p>
            <a:pPr lvl="0" marR="0" rtl="0" algn="l">
              <a:lnSpc>
                <a:spcPct val="100000"/>
              </a:lnSpc>
              <a:spcBef>
                <a:spcPts val="600"/>
              </a:spcBef>
              <a:spcAft>
                <a:spcPts val="0"/>
              </a:spcAft>
              <a:buNone/>
            </a:pPr>
            <a:r>
              <a:rPr lang="en" sz="1400"/>
              <a:t>CompSeq1, </a:t>
            </a:r>
            <a:r>
              <a:rPr b="1" lang="en" sz="1400"/>
              <a:t>limit=16</a:t>
            </a:r>
            <a:r>
              <a:rPr lang="en" sz="1400"/>
              <a:t>		&lt;compSequence&gt; ::== &lt;Component&gt; &lt;compSequence&gt;</a:t>
            </a:r>
          </a:p>
          <a:p>
            <a:pPr lvl="0" marR="0" rtl="0" algn="l">
              <a:lnSpc>
                <a:spcPct val="100000"/>
              </a:lnSpc>
              <a:spcBef>
                <a:spcPts val="600"/>
              </a:spcBef>
              <a:spcAft>
                <a:spcPts val="0"/>
              </a:spcAft>
              <a:buNone/>
            </a:pPr>
            <a:r>
              <a:rPr lang="en" sz="1400"/>
              <a:t>CompSeq2				&lt;compSequence&gt; ::==  empty</a:t>
            </a:r>
          </a:p>
          <a:p>
            <a:pPr lvl="0" marR="0" rtl="0" algn="l">
              <a:lnSpc>
                <a:spcPct val="100000"/>
              </a:lnSpc>
              <a:spcBef>
                <a:spcPts val="600"/>
              </a:spcBef>
              <a:spcAft>
                <a:spcPts val="0"/>
              </a:spcAft>
              <a:buNone/>
            </a:pPr>
            <a:r>
              <a:rPr lang="en" sz="1400"/>
              <a:t>OptCompSeq1, </a:t>
            </a:r>
            <a:r>
              <a:rPr b="1" lang="en" sz="1400"/>
              <a:t>limit=16</a:t>
            </a:r>
            <a:r>
              <a:rPr lang="en" sz="1400"/>
              <a:t>	&lt;optCompSequence&gt; ::== &lt;OptComponent&gt; &lt;optCompSequence&gt;</a:t>
            </a:r>
          </a:p>
          <a:p>
            <a:pPr lvl="0" marR="0" rtl="0" algn="l">
              <a:lnSpc>
                <a:spcPct val="100000"/>
              </a:lnSpc>
              <a:spcBef>
                <a:spcPts val="600"/>
              </a:spcBef>
              <a:spcAft>
                <a:spcPts val="0"/>
              </a:spcAft>
              <a:buNone/>
            </a:pPr>
            <a:r>
              <a:rPr lang="en" sz="1400"/>
              <a:t>OptCompSeq2			&lt;optCompSequence&gt; ::== empty</a:t>
            </a:r>
          </a:p>
          <a:p>
            <a:pPr lvl="0" marR="0" rtl="0" algn="l">
              <a:lnSpc>
                <a:spcPct val="100000"/>
              </a:lnSpc>
              <a:spcBef>
                <a:spcPts val="600"/>
              </a:spcBef>
              <a:spcAft>
                <a:spcPts val="0"/>
              </a:spcAft>
              <a:buNone/>
            </a:pPr>
            <a:r>
              <a:rPr lang="en" sz="1400"/>
              <a:t>Comp				&lt;Component&gt; ::== &lt;ComponentType&gt; &lt;ComponentValue&gt;</a:t>
            </a:r>
          </a:p>
          <a:p>
            <a:pPr lvl="0" marR="0" rtl="0" algn="l">
              <a:lnSpc>
                <a:spcPct val="100000"/>
              </a:lnSpc>
              <a:spcBef>
                <a:spcPts val="600"/>
              </a:spcBef>
              <a:spcAft>
                <a:spcPts val="0"/>
              </a:spcAft>
              <a:buNone/>
            </a:pPr>
            <a:r>
              <a:rPr lang="en" sz="1400"/>
              <a:t>OptComp				&lt;OptComponent&gt; ::== &lt;ComponentType&gt;</a:t>
            </a:r>
          </a:p>
          <a:p>
            <a:pPr lvl="0" marR="0" rtl="0" algn="l">
              <a:lnSpc>
                <a:spcPct val="100000"/>
              </a:lnSpc>
              <a:spcBef>
                <a:spcPts val="600"/>
              </a:spcBef>
              <a:spcAft>
                <a:spcPts val="0"/>
              </a:spcAft>
              <a:buNone/>
            </a:pPr>
            <a:r>
              <a:rPr lang="en" sz="1400"/>
              <a:t>ModNum				&lt;modelNumber&gt;  ::== string</a:t>
            </a:r>
          </a:p>
          <a:p>
            <a:pPr lvl="0" marR="0" rtl="0" algn="l">
              <a:lnSpc>
                <a:spcPct val="100000"/>
              </a:lnSpc>
              <a:spcBef>
                <a:spcPts val="600"/>
              </a:spcBef>
              <a:spcAft>
                <a:spcPts val="0"/>
              </a:spcAft>
              <a:buNone/>
            </a:pPr>
            <a:r>
              <a:rPr lang="en" sz="1400"/>
              <a:t>CompTyp				&lt;ComponentType&gt; ::== string</a:t>
            </a:r>
          </a:p>
          <a:p>
            <a:pPr lvl="0" marR="0" rtl="0" algn="l">
              <a:lnSpc>
                <a:spcPct val="100000"/>
              </a:lnSpc>
              <a:spcBef>
                <a:spcPts val="600"/>
              </a:spcBef>
              <a:spcAft>
                <a:spcPts val="0"/>
              </a:spcAft>
              <a:buNone/>
            </a:pPr>
            <a:r>
              <a:rPr lang="en" sz="1400"/>
              <a:t>CompVal				&lt;ComponentValue&gt; ::== string</a:t>
            </a:r>
          </a:p>
          <a:p>
            <a:pPr lvl="0" marR="0" rtl="0" algn="l">
              <a:lnSpc>
                <a:spcPct val="100000"/>
              </a:lnSpc>
              <a:spcBef>
                <a:spcPts val="600"/>
              </a:spcBef>
              <a:spcAft>
                <a:spcPts val="0"/>
              </a:spcAft>
              <a:buNone/>
            </a:pPr>
            <a:r>
              <a:t/>
            </a:r>
            <a:endParaRPr sz="1800"/>
          </a:p>
        </p:txBody>
      </p:sp>
      <p:sp>
        <p:nvSpPr>
          <p:cNvPr id="403" name="Shape 403"/>
          <p:cNvSpPr txBox="1"/>
          <p:nvPr>
            <p:ph idx="1" type="body"/>
          </p:nvPr>
        </p:nvSpPr>
        <p:spPr>
          <a:xfrm>
            <a:off x="457200" y="1600200"/>
            <a:ext cx="8460599" cy="4967700"/>
          </a:xfrm>
          <a:prstGeom prst="rect">
            <a:avLst/>
          </a:prstGeom>
          <a:solidFill>
            <a:srgbClr val="FFFFFF"/>
          </a:solidFill>
        </p:spPr>
        <p:txBody>
          <a:bodyPr anchorCtr="0" anchor="t" bIns="91425" lIns="91425" rIns="91425" tIns="91425">
            <a:noAutofit/>
          </a:bodyPr>
          <a:lstStyle/>
          <a:p>
            <a:pPr indent="-228600" lvl="0" marL="457200" marR="0" rtl="0" algn="l">
              <a:lnSpc>
                <a:spcPct val="100000"/>
              </a:lnSpc>
              <a:spcBef>
                <a:spcPts val="600"/>
              </a:spcBef>
              <a:spcAft>
                <a:spcPts val="0"/>
              </a:spcAft>
            </a:pPr>
            <a:r>
              <a:rPr lang="en"/>
              <a:t>Results in production coverage, plus:</a:t>
            </a:r>
          </a:p>
          <a:p>
            <a:pPr indent="-228600" lvl="1" marL="914400" marR="0" rtl="0" algn="l">
              <a:lnSpc>
                <a:spcPct val="100000"/>
              </a:lnSpc>
              <a:spcBef>
                <a:spcPts val="600"/>
              </a:spcBef>
              <a:spcAft>
                <a:spcPts val="0"/>
              </a:spcAft>
            </a:pPr>
            <a:r>
              <a:rPr lang="en"/>
              <a:t>0 required components (compSeq1 * min)</a:t>
            </a:r>
          </a:p>
          <a:p>
            <a:pPr indent="-228600" lvl="1" marL="914400" marR="0" rtl="0" algn="l">
              <a:lnSpc>
                <a:spcPct val="100000"/>
              </a:lnSpc>
              <a:spcBef>
                <a:spcPts val="600"/>
              </a:spcBef>
              <a:spcAft>
                <a:spcPts val="0"/>
              </a:spcAft>
            </a:pPr>
            <a:r>
              <a:rPr lang="en"/>
              <a:t>1 required component (compSeq1 * min + 1)</a:t>
            </a:r>
          </a:p>
          <a:p>
            <a:pPr indent="-228600" lvl="1" marL="914400" marR="0" rtl="0" algn="l">
              <a:lnSpc>
                <a:spcPct val="100000"/>
              </a:lnSpc>
              <a:spcBef>
                <a:spcPts val="600"/>
              </a:spcBef>
              <a:spcAft>
                <a:spcPts val="0"/>
              </a:spcAft>
            </a:pPr>
            <a:r>
              <a:rPr lang="en"/>
              <a:t>15 required components (compSeq1 * max -1)</a:t>
            </a:r>
          </a:p>
          <a:p>
            <a:pPr indent="-228600" lvl="1" marL="914400" marR="0" rtl="0" algn="l">
              <a:lnSpc>
                <a:spcPct val="100000"/>
              </a:lnSpc>
              <a:spcBef>
                <a:spcPts val="600"/>
              </a:spcBef>
              <a:spcAft>
                <a:spcPts val="0"/>
              </a:spcAft>
            </a:pPr>
            <a:r>
              <a:rPr lang="en"/>
              <a:t>16 required components (compSeq1 * max)</a:t>
            </a:r>
          </a:p>
          <a:p>
            <a:pPr indent="-228600" lvl="1" marL="914400" rtl="0">
              <a:spcBef>
                <a:spcPts val="600"/>
              </a:spcBef>
            </a:pPr>
            <a:r>
              <a:rPr lang="en"/>
              <a:t>0 optional components (optSeq1 * min)</a:t>
            </a:r>
          </a:p>
          <a:p>
            <a:pPr indent="-228600" lvl="1" marL="914400" rtl="0">
              <a:spcBef>
                <a:spcPts val="600"/>
              </a:spcBef>
            </a:pPr>
            <a:r>
              <a:rPr lang="en"/>
              <a:t>1 optional component (optSeq1 * min + 1)</a:t>
            </a:r>
          </a:p>
          <a:p>
            <a:pPr indent="-228600" lvl="1" marL="914400" rtl="0">
              <a:spcBef>
                <a:spcPts val="600"/>
              </a:spcBef>
            </a:pPr>
            <a:r>
              <a:rPr lang="en"/>
              <a:t>15 optional components (optSeq1 * max -1)</a:t>
            </a:r>
          </a:p>
          <a:p>
            <a:pPr indent="-228600" lvl="1" marL="914400" rtl="0">
              <a:spcBef>
                <a:spcPts val="600"/>
              </a:spcBef>
            </a:pPr>
            <a:r>
              <a:rPr lang="en"/>
              <a:t>16 optional components (optSeq1 * max)</a:t>
            </a:r>
          </a:p>
          <a:p>
            <a:pPr lvl="0" marR="0" rtl="0" algn="l">
              <a:lnSpc>
                <a:spcPct val="100000"/>
              </a:lnSpc>
              <a:spcBef>
                <a:spcPts val="600"/>
              </a:spcBef>
              <a:spcAft>
                <a:spcPts val="0"/>
              </a:spcAft>
              <a:buNone/>
            </a:pPr>
            <a:r>
              <a:t/>
            </a:r>
            <a:endParaRPr sz="1800"/>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1"/>
                                        </p:tgtEl>
                                        <p:attrNameLst>
                                          <p:attrName>style.visibility</p:attrName>
                                        </p:attrNameLst>
                                      </p:cBhvr>
                                      <p:to>
                                        <p:strVal val="visible"/>
                                      </p:to>
                                    </p:set>
                                    <p:animEffect filter="fade" transition="in">
                                      <p:cBhvr>
                                        <p:cTn dur="1"/>
                                        <p:tgtEl>
                                          <p:spTgt spid="4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2"/>
                                        </p:tgtEl>
                                        <p:attrNameLst>
                                          <p:attrName>style.visibility</p:attrName>
                                        </p:attrNameLst>
                                      </p:cBhvr>
                                      <p:to>
                                        <p:strVal val="visible"/>
                                      </p:to>
                                    </p:set>
                                    <p:animEffect filter="fade" transition="in">
                                      <p:cBhvr>
                                        <p:cTn dur="1000"/>
                                        <p:tgtEl>
                                          <p:spTgt spid="4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3"/>
                                        </p:tgtEl>
                                        <p:attrNameLst>
                                          <p:attrName>style.visibility</p:attrName>
                                        </p:attrNameLst>
                                      </p:cBhvr>
                                      <p:to>
                                        <p:strVal val="visible"/>
                                      </p:to>
                                    </p:set>
                                    <p:animEffect filter="fade" transition="in">
                                      <p:cBhvr>
                                        <p:cTn dur="1"/>
                                        <p:tgtEl>
                                          <p:spTgt spid="4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7" name="Shape 407"/>
        <p:cNvGrpSpPr/>
        <p:nvPr/>
      </p:nvGrpSpPr>
      <p:grpSpPr>
        <a:xfrm>
          <a:off x="0" y="0"/>
          <a:ext cx="0" cy="0"/>
          <a:chOff x="0" y="0"/>
          <a:chExt cx="0" cy="0"/>
        </a:xfrm>
      </p:grpSpPr>
      <p:sp>
        <p:nvSpPr>
          <p:cNvPr id="408" name="Shape 40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solidFill>
                  <a:srgbClr val="FFFFFF"/>
                </a:solidFill>
              </a:rPr>
              <a:t>Probabilistic Grammar-Based Coverage</a:t>
            </a:r>
          </a:p>
        </p:txBody>
      </p:sp>
      <p:sp>
        <p:nvSpPr>
          <p:cNvPr id="409" name="Shape 40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Selection of productions can be biased by assigning weights to each production and factoring those into test generation.</a:t>
            </a:r>
          </a:p>
          <a:p>
            <a:pPr indent="-228600" lvl="1" marL="914400" marR="0" rtl="0" algn="l">
              <a:lnSpc>
                <a:spcPct val="100000"/>
              </a:lnSpc>
              <a:spcBef>
                <a:spcPts val="600"/>
              </a:spcBef>
              <a:spcAft>
                <a:spcPts val="0"/>
              </a:spcAft>
            </a:pPr>
            <a:r>
              <a:rPr lang="en"/>
              <a:t>For each production, assign a weight.</a:t>
            </a:r>
          </a:p>
          <a:p>
            <a:pPr indent="-228600" lvl="2" marL="1371600" marR="0" rtl="0" algn="l">
              <a:lnSpc>
                <a:spcPct val="100000"/>
              </a:lnSpc>
              <a:spcBef>
                <a:spcPts val="600"/>
              </a:spcBef>
              <a:spcAft>
                <a:spcPts val="0"/>
              </a:spcAft>
            </a:pPr>
            <a:r>
              <a:rPr lang="en"/>
              <a:t>10 = use 10x as often as those with weight 1</a:t>
            </a:r>
          </a:p>
          <a:p>
            <a:pPr indent="-228600" lvl="2" marL="1371600" marR="0" rtl="0" algn="l">
              <a:lnSpc>
                <a:spcPct val="100000"/>
              </a:lnSpc>
              <a:spcBef>
                <a:spcPts val="600"/>
              </a:spcBef>
              <a:spcAft>
                <a:spcPts val="0"/>
              </a:spcAft>
            </a:pPr>
            <a:r>
              <a:rPr lang="en"/>
              <a:t>Equal weights indicate that those productions are used an equal number of times.</a:t>
            </a:r>
          </a:p>
          <a:p>
            <a:pPr indent="-228600" lvl="2" marL="1371600" marR="0" rtl="0" algn="l">
              <a:lnSpc>
                <a:spcPct val="100000"/>
              </a:lnSpc>
              <a:spcBef>
                <a:spcPts val="600"/>
              </a:spcBef>
              <a:spcAft>
                <a:spcPts val="0"/>
              </a:spcAft>
            </a:pPr>
            <a:r>
              <a:rPr lang="en"/>
              <a:t>0 = never use this production</a:t>
            </a:r>
          </a:p>
          <a:p>
            <a:pPr indent="-228600" lvl="0" marL="457200" marR="0" rtl="0" algn="l">
              <a:lnSpc>
                <a:spcPct val="100000"/>
              </a:lnSpc>
              <a:spcBef>
                <a:spcPts val="600"/>
              </a:spcBef>
              <a:spcAft>
                <a:spcPts val="0"/>
              </a:spcAft>
            </a:pPr>
            <a:r>
              <a:rPr lang="en"/>
              <a:t>Multiple sets of weights can be kept to model different types of input.</a:t>
            </a:r>
          </a:p>
        </p:txBody>
      </p:sp>
      <p:sp>
        <p:nvSpPr>
          <p:cNvPr id="410" name="Shape 41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39</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Models</a:t>
            </a:r>
          </a:p>
        </p:txBody>
      </p:sp>
      <p:sp>
        <p:nvSpPr>
          <p:cNvPr id="84" name="Shape 8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A </a:t>
            </a:r>
            <a:r>
              <a:rPr b="1" lang="en"/>
              <a:t>model</a:t>
            </a:r>
            <a:r>
              <a:rPr lang="en"/>
              <a:t> is an abstraction of the system being developed.</a:t>
            </a:r>
          </a:p>
          <a:p>
            <a:pPr indent="-228600" lvl="1" marL="914400" rtl="0">
              <a:spcBef>
                <a:spcPts val="0"/>
              </a:spcBef>
            </a:pPr>
            <a:r>
              <a:rPr lang="en"/>
              <a:t>By abstracting away unnecessary details, extremely powerful analyses can be performed.</a:t>
            </a:r>
          </a:p>
          <a:p>
            <a:pPr indent="-228600" lvl="0" marL="457200" rtl="0">
              <a:spcBef>
                <a:spcPts val="0"/>
              </a:spcBef>
            </a:pPr>
            <a:r>
              <a:rPr lang="en"/>
              <a:t>Can be extracted from the source code</a:t>
            </a:r>
          </a:p>
          <a:p>
            <a:pPr indent="-228600" lvl="1" marL="914400" rtl="0">
              <a:spcBef>
                <a:spcPts val="0"/>
              </a:spcBef>
            </a:pPr>
            <a:r>
              <a:rPr lang="en"/>
              <a:t>Control-flow, data-flow diagrams</a:t>
            </a:r>
          </a:p>
          <a:p>
            <a:pPr indent="-228600" lvl="0" marL="457200" rtl="0">
              <a:spcBef>
                <a:spcPts val="0"/>
              </a:spcBef>
            </a:pPr>
            <a:r>
              <a:rPr lang="en"/>
              <a:t>Can be extracted from specifications and design plans</a:t>
            </a:r>
          </a:p>
          <a:p>
            <a:pPr indent="-228600" lvl="1" marL="914400" rtl="0">
              <a:spcBef>
                <a:spcPts val="0"/>
              </a:spcBef>
            </a:pPr>
            <a:r>
              <a:rPr lang="en"/>
              <a:t>Illustrate the </a:t>
            </a:r>
            <a:r>
              <a:rPr i="1" lang="en"/>
              <a:t>intended</a:t>
            </a:r>
            <a:r>
              <a:rPr lang="en"/>
              <a:t> behavior of the system.</a:t>
            </a:r>
          </a:p>
        </p:txBody>
      </p:sp>
      <p:sp>
        <p:nvSpPr>
          <p:cNvPr id="85" name="Shape 8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4" name="Shape 414"/>
        <p:cNvGrpSpPr/>
        <p:nvPr/>
      </p:nvGrpSpPr>
      <p:grpSpPr>
        <a:xfrm>
          <a:off x="0" y="0"/>
          <a:ext cx="0" cy="0"/>
          <a:chOff x="0" y="0"/>
          <a:chExt cx="0" cy="0"/>
        </a:xfrm>
      </p:grpSpPr>
      <p:sp>
        <p:nvSpPr>
          <p:cNvPr id="415" name="Shape 41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416" name="Shape 41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If we build models from functional specifications, those models can be used to systematically generate test cases.</a:t>
            </a:r>
          </a:p>
          <a:p>
            <a:pPr indent="-228600" lvl="0" marL="457200" marR="0" rtl="0" algn="l">
              <a:lnSpc>
                <a:spcPct val="100000"/>
              </a:lnSpc>
              <a:spcBef>
                <a:spcPts val="600"/>
              </a:spcBef>
              <a:spcAft>
                <a:spcPts val="0"/>
              </a:spcAft>
            </a:pPr>
            <a:r>
              <a:rPr lang="en"/>
              <a:t>Helps identify important combinations of input to the system.</a:t>
            </a:r>
          </a:p>
          <a:p>
            <a:pPr indent="-228600" lvl="0" marL="457200" marR="0" rtl="0" algn="l">
              <a:lnSpc>
                <a:spcPct val="100000"/>
              </a:lnSpc>
              <a:spcBef>
                <a:spcPts val="600"/>
              </a:spcBef>
              <a:spcAft>
                <a:spcPts val="0"/>
              </a:spcAft>
            </a:pPr>
            <a:r>
              <a:rPr lang="en"/>
              <a:t>Coverage metrics based on the type of model guide test selection.</a:t>
            </a:r>
          </a:p>
        </p:txBody>
      </p:sp>
      <p:sp>
        <p:nvSpPr>
          <p:cNvPr id="417" name="Shape 41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40</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1" name="Shape 421"/>
        <p:cNvGrpSpPr/>
        <p:nvPr/>
      </p:nvGrpSpPr>
      <p:grpSpPr>
        <a:xfrm>
          <a:off x="0" y="0"/>
          <a:ext cx="0" cy="0"/>
          <a:chOff x="0" y="0"/>
          <a:chExt cx="0" cy="0"/>
        </a:xfrm>
      </p:grpSpPr>
      <p:sp>
        <p:nvSpPr>
          <p:cNvPr id="422" name="Shape 42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423" name="Shape 42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State machines model expected behavior.</a:t>
            </a:r>
          </a:p>
          <a:p>
            <a:pPr indent="-228600" lvl="1" marL="914400" marR="0" rtl="0" algn="l">
              <a:lnSpc>
                <a:spcPct val="100000"/>
              </a:lnSpc>
              <a:spcBef>
                <a:spcPts val="600"/>
              </a:spcBef>
              <a:spcAft>
                <a:spcPts val="0"/>
              </a:spcAft>
            </a:pPr>
            <a:r>
              <a:rPr lang="en"/>
              <a:t>Cover states, transitions, non-looping paths, loops.</a:t>
            </a:r>
          </a:p>
          <a:p>
            <a:pPr indent="-228600" lvl="0" marL="457200" marR="0" rtl="0" algn="l">
              <a:lnSpc>
                <a:spcPct val="100000"/>
              </a:lnSpc>
              <a:spcBef>
                <a:spcPts val="600"/>
              </a:spcBef>
              <a:spcAft>
                <a:spcPts val="0"/>
              </a:spcAft>
            </a:pPr>
            <a:r>
              <a:rPr lang="en"/>
              <a:t>Decision tables model complex combinations of conditions and their expected outcomes.</a:t>
            </a:r>
          </a:p>
          <a:p>
            <a:pPr indent="-228600" lvl="1" marL="914400" marR="0" rtl="0" algn="l">
              <a:lnSpc>
                <a:spcPct val="100000"/>
              </a:lnSpc>
              <a:spcBef>
                <a:spcPts val="600"/>
              </a:spcBef>
              <a:spcAft>
                <a:spcPts val="0"/>
              </a:spcAft>
            </a:pPr>
            <a:r>
              <a:rPr lang="en"/>
              <a:t>Cover basic conditions and their combinations.</a:t>
            </a:r>
          </a:p>
          <a:p>
            <a:pPr indent="-228600" lvl="0" marL="457200" marR="0" rtl="0" algn="l">
              <a:lnSpc>
                <a:spcPct val="100000"/>
              </a:lnSpc>
              <a:spcBef>
                <a:spcPts val="600"/>
              </a:spcBef>
              <a:spcAft>
                <a:spcPts val="0"/>
              </a:spcAft>
            </a:pPr>
            <a:r>
              <a:rPr lang="en"/>
              <a:t>Grammars model complex functional input.</a:t>
            </a:r>
          </a:p>
          <a:p>
            <a:pPr indent="-228600" lvl="1" marL="914400" marR="0" rtl="0" algn="l">
              <a:lnSpc>
                <a:spcPct val="100000"/>
              </a:lnSpc>
              <a:spcBef>
                <a:spcPts val="600"/>
              </a:spcBef>
              <a:spcAft>
                <a:spcPts val="0"/>
              </a:spcAft>
            </a:pPr>
            <a:r>
              <a:rPr lang="en"/>
              <a:t>Cover different combinations of grammar productions.</a:t>
            </a:r>
          </a:p>
        </p:txBody>
      </p:sp>
      <p:sp>
        <p:nvSpPr>
          <p:cNvPr id="424" name="Shape 42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41</a:t>
            </a: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8" name="Shape 428"/>
        <p:cNvGrpSpPr/>
        <p:nvPr/>
      </p:nvGrpSpPr>
      <p:grpSpPr>
        <a:xfrm>
          <a:off x="0" y="0"/>
          <a:ext cx="0" cy="0"/>
          <a:chOff x="0" y="0"/>
          <a:chExt cx="0" cy="0"/>
        </a:xfrm>
      </p:grpSpPr>
      <p:sp>
        <p:nvSpPr>
          <p:cNvPr id="429" name="Shape 42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Next Time</a:t>
            </a:r>
          </a:p>
        </p:txBody>
      </p:sp>
      <p:sp>
        <p:nvSpPr>
          <p:cNvPr id="430" name="Shape 43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Test Oracles</a:t>
            </a:r>
          </a:p>
          <a:p>
            <a:pPr indent="-228600" lvl="1" marL="914400" rtl="0">
              <a:spcBef>
                <a:spcPts val="0"/>
              </a:spcBef>
            </a:pPr>
            <a:r>
              <a:rPr lang="en"/>
              <a:t>How do we judge the success of a test case?</a:t>
            </a:r>
          </a:p>
          <a:p>
            <a:pPr indent="-228600" lvl="1" marL="914400" rtl="0">
              <a:spcBef>
                <a:spcPts val="0"/>
              </a:spcBef>
            </a:pPr>
            <a:r>
              <a:rPr lang="en"/>
              <a:t>Reading: Section 17.5-17.7</a:t>
            </a:r>
          </a:p>
          <a:p>
            <a:pPr indent="-69850" lvl="0" marL="457200" rtl="0">
              <a:spcBef>
                <a:spcPts val="0"/>
              </a:spcBef>
              <a:buClr>
                <a:srgbClr val="000000"/>
              </a:buClr>
              <a:buSzPct val="36666"/>
              <a:buNone/>
            </a:pPr>
            <a:r>
              <a:t/>
            </a:r>
            <a:endParaRPr/>
          </a:p>
          <a:p>
            <a:pPr indent="-228600" lvl="0" marL="457200" rtl="0">
              <a:spcBef>
                <a:spcPts val="0"/>
              </a:spcBef>
            </a:pPr>
            <a:r>
              <a:rPr lang="en"/>
              <a:t>Homework:</a:t>
            </a:r>
          </a:p>
          <a:p>
            <a:pPr indent="-228600" lvl="1" marL="914400" rtl="0">
              <a:spcBef>
                <a:spcPts val="600"/>
              </a:spcBef>
            </a:pPr>
            <a:r>
              <a:rPr lang="en"/>
              <a:t>Reading assignment due tonight.</a:t>
            </a:r>
          </a:p>
          <a:p>
            <a:pPr indent="-228600" lvl="1" marL="914400" rtl="0">
              <a:spcBef>
                <a:spcPts val="600"/>
              </a:spcBef>
            </a:pPr>
            <a:r>
              <a:rPr lang="en"/>
              <a:t>Homework 2 - questions?</a:t>
            </a:r>
          </a:p>
        </p:txBody>
      </p:sp>
      <p:sp>
        <p:nvSpPr>
          <p:cNvPr id="431" name="Shape 43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42</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What Can We Do With This Model?</a:t>
            </a:r>
          </a:p>
        </p:txBody>
      </p:sp>
      <p:sp>
        <p:nvSpPr>
          <p:cNvPr id="91" name="Shape 91"/>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sz="2400"/>
          </a:p>
          <a:p>
            <a:pPr lvl="0" marR="0" rtl="0" algn="l">
              <a:lnSpc>
                <a:spcPct val="100000"/>
              </a:lnSpc>
              <a:spcBef>
                <a:spcPts val="600"/>
              </a:spcBef>
              <a:spcAft>
                <a:spcPts val="0"/>
              </a:spcAft>
              <a:buNone/>
            </a:pPr>
            <a:r>
              <a:t/>
            </a:r>
            <a:endParaRPr sz="2400"/>
          </a:p>
          <a:p>
            <a:pPr lvl="0" marR="0" rtl="0" algn="l">
              <a:lnSpc>
                <a:spcPct val="100000"/>
              </a:lnSpc>
              <a:spcBef>
                <a:spcPts val="600"/>
              </a:spcBef>
              <a:spcAft>
                <a:spcPts val="0"/>
              </a:spcAft>
              <a:buNone/>
            </a:pPr>
            <a:r>
              <a:t/>
            </a:r>
            <a:endParaRPr sz="2400"/>
          </a:p>
          <a:p>
            <a:pPr lvl="0" marR="0" rtl="0" algn="l">
              <a:lnSpc>
                <a:spcPct val="100000"/>
              </a:lnSpc>
              <a:spcBef>
                <a:spcPts val="600"/>
              </a:spcBef>
              <a:spcAft>
                <a:spcPts val="0"/>
              </a:spcAft>
              <a:buNone/>
            </a:pPr>
            <a:r>
              <a:t/>
            </a:r>
            <a:endParaRPr sz="2400"/>
          </a:p>
          <a:p>
            <a:pPr lvl="0" marR="0" rtl="0" algn="l">
              <a:lnSpc>
                <a:spcPct val="100000"/>
              </a:lnSpc>
              <a:spcBef>
                <a:spcPts val="600"/>
              </a:spcBef>
              <a:spcAft>
                <a:spcPts val="0"/>
              </a:spcAft>
              <a:buNone/>
            </a:pPr>
            <a:r>
              <a:t/>
            </a:r>
            <a:endParaRPr sz="2400"/>
          </a:p>
          <a:p>
            <a:pPr lvl="0" marR="0" rtl="0" algn="l">
              <a:lnSpc>
                <a:spcPct val="100000"/>
              </a:lnSpc>
              <a:spcBef>
                <a:spcPts val="600"/>
              </a:spcBef>
              <a:spcAft>
                <a:spcPts val="0"/>
              </a:spcAft>
              <a:buNone/>
            </a:pPr>
            <a:r>
              <a:t/>
            </a:r>
            <a:endParaRPr sz="2400"/>
          </a:p>
          <a:p>
            <a:pPr lvl="0" marR="0" rtl="0" algn="l">
              <a:lnSpc>
                <a:spcPct val="100000"/>
              </a:lnSpc>
              <a:spcBef>
                <a:spcPts val="600"/>
              </a:spcBef>
              <a:spcAft>
                <a:spcPts val="0"/>
              </a:spcAft>
              <a:buNone/>
            </a:pPr>
            <a:r>
              <a:rPr lang="en" sz="2400"/>
              <a:t>… Then we can derive test cases from the model that can be applied to the program. If the model and program do not agree, then there is a fault.</a:t>
            </a:r>
          </a:p>
        </p:txBody>
      </p:sp>
      <p:sp>
        <p:nvSpPr>
          <p:cNvPr id="92" name="Shape 9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5</a:t>
            </a:r>
          </a:p>
        </p:txBody>
      </p:sp>
      <p:pic>
        <p:nvPicPr>
          <p:cNvPr id="93" name="Shape 93"/>
          <p:cNvPicPr preferRelativeResize="0"/>
          <p:nvPr/>
        </p:nvPicPr>
        <p:blipFill>
          <a:blip r:embed="rId3">
            <a:alphaModFix/>
          </a:blip>
          <a:stretch>
            <a:fillRect/>
          </a:stretch>
        </p:blipFill>
        <p:spPr>
          <a:xfrm>
            <a:off x="3165612" y="1652325"/>
            <a:ext cx="3291399" cy="2139200"/>
          </a:xfrm>
          <a:prstGeom prst="rect">
            <a:avLst/>
          </a:prstGeom>
          <a:noFill/>
          <a:ln>
            <a:noFill/>
          </a:ln>
        </p:spPr>
      </p:pic>
      <p:sp>
        <p:nvSpPr>
          <p:cNvPr id="94" name="Shape 94"/>
          <p:cNvSpPr/>
          <p:nvPr/>
        </p:nvSpPr>
        <p:spPr>
          <a:xfrm>
            <a:off x="704137" y="2160800"/>
            <a:ext cx="2021436" cy="1693331"/>
          </a:xfrm>
          <a:prstGeom prst="cloud">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Specification </a:t>
            </a:r>
          </a:p>
        </p:txBody>
      </p:sp>
      <p:cxnSp>
        <p:nvCxnSpPr>
          <p:cNvPr id="95" name="Shape 95"/>
          <p:cNvCxnSpPr>
            <a:stCxn id="94" idx="0"/>
            <a:endCxn id="93" idx="1"/>
          </p:cNvCxnSpPr>
          <p:nvPr/>
        </p:nvCxnSpPr>
        <p:spPr>
          <a:xfrm flipH="1" rot="10800000">
            <a:off x="2723889" y="2721865"/>
            <a:ext cx="441600" cy="285600"/>
          </a:xfrm>
          <a:prstGeom prst="straightConnector1">
            <a:avLst/>
          </a:prstGeom>
          <a:noFill/>
          <a:ln cap="flat" cmpd="sng" w="19050">
            <a:solidFill>
              <a:schemeClr val="dk2"/>
            </a:solidFill>
            <a:prstDash val="solid"/>
            <a:round/>
            <a:headEnd len="lg" w="lg" type="none"/>
            <a:tailEnd len="lg" w="lg" type="triangle"/>
          </a:ln>
        </p:spPr>
      </p:cxnSp>
      <p:sp>
        <p:nvSpPr>
          <p:cNvPr id="96" name="Shape 96"/>
          <p:cNvSpPr/>
          <p:nvPr/>
        </p:nvSpPr>
        <p:spPr>
          <a:xfrm>
            <a:off x="6718200" y="2409562"/>
            <a:ext cx="1968599" cy="1195800"/>
          </a:xfrm>
          <a:prstGeom prst="foldedCorner">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000"/>
              <a:t>public static void Main(){</a:t>
            </a:r>
          </a:p>
          <a:p>
            <a:pPr lvl="0" rtl="0">
              <a:spcBef>
                <a:spcPts val="0"/>
              </a:spcBef>
              <a:buNone/>
            </a:pPr>
            <a:r>
              <a:rPr lang="en" sz="1000"/>
              <a:t>	System.out.println(“Hello world!”);</a:t>
            </a:r>
          </a:p>
          <a:p>
            <a:pPr lvl="0">
              <a:spcBef>
                <a:spcPts val="0"/>
              </a:spcBef>
              <a:buNone/>
            </a:pPr>
            <a:r>
              <a:rPr lang="en" sz="1000"/>
              <a:t>}</a:t>
            </a:r>
          </a:p>
        </p:txBody>
      </p:sp>
      <p:cxnSp>
        <p:nvCxnSpPr>
          <p:cNvPr id="97" name="Shape 97"/>
          <p:cNvCxnSpPr>
            <a:stCxn id="93" idx="3"/>
            <a:endCxn id="96" idx="1"/>
          </p:cNvCxnSpPr>
          <p:nvPr/>
        </p:nvCxnSpPr>
        <p:spPr>
          <a:xfrm>
            <a:off x="6457011" y="2721925"/>
            <a:ext cx="261299" cy="285600"/>
          </a:xfrm>
          <a:prstGeom prst="straightConnector1">
            <a:avLst/>
          </a:prstGeom>
          <a:noFill/>
          <a:ln cap="flat" cmpd="sng" w="19050">
            <a:solidFill>
              <a:schemeClr val="dk2"/>
            </a:solidFill>
            <a:prstDash val="solid"/>
            <a:round/>
            <a:headEnd len="lg" w="lg" type="none"/>
            <a:tailEnd len="lg" w="lg" type="triangle"/>
          </a:ln>
        </p:spPr>
      </p:cxnSp>
      <p:sp>
        <p:nvSpPr>
          <p:cNvPr id="98" name="Shape 98"/>
          <p:cNvSpPr txBox="1"/>
          <p:nvPr/>
        </p:nvSpPr>
        <p:spPr>
          <a:xfrm>
            <a:off x="596962" y="3956250"/>
            <a:ext cx="2021399" cy="687900"/>
          </a:xfrm>
          <a:prstGeom prst="rect">
            <a:avLst/>
          </a:prstGeom>
          <a:noFill/>
          <a:ln>
            <a:noFill/>
          </a:ln>
        </p:spPr>
        <p:txBody>
          <a:bodyPr anchorCtr="0" anchor="t" bIns="91425" lIns="91425" rIns="91425" tIns="91425">
            <a:noAutofit/>
          </a:bodyPr>
          <a:lstStyle/>
          <a:p>
            <a:pPr lvl="0">
              <a:spcBef>
                <a:spcPts val="0"/>
              </a:spcBef>
              <a:buNone/>
            </a:pPr>
            <a:r>
              <a:rPr b="1" lang="en"/>
              <a:t>If</a:t>
            </a:r>
            <a:r>
              <a:rPr lang="en"/>
              <a:t> the model satisfies the specification...</a:t>
            </a:r>
          </a:p>
        </p:txBody>
      </p:sp>
      <p:sp>
        <p:nvSpPr>
          <p:cNvPr id="99" name="Shape 99"/>
          <p:cNvSpPr txBox="1"/>
          <p:nvPr/>
        </p:nvSpPr>
        <p:spPr>
          <a:xfrm>
            <a:off x="3714887" y="3791525"/>
            <a:ext cx="2364300" cy="687900"/>
          </a:xfrm>
          <a:prstGeom prst="rect">
            <a:avLst/>
          </a:prstGeom>
          <a:noFill/>
          <a:ln>
            <a:noFill/>
          </a:ln>
        </p:spPr>
        <p:txBody>
          <a:bodyPr anchorCtr="0" anchor="t" bIns="91425" lIns="91425" rIns="91425" tIns="91425">
            <a:noAutofit/>
          </a:bodyPr>
          <a:lstStyle/>
          <a:p>
            <a:pPr lvl="0" rtl="0">
              <a:spcBef>
                <a:spcPts val="0"/>
              </a:spcBef>
              <a:buNone/>
            </a:pPr>
            <a:r>
              <a:rPr b="1" lang="en"/>
              <a:t>And If</a:t>
            </a:r>
            <a:r>
              <a:rPr lang="en"/>
              <a:t> the model is well-formed, consistent, and complete.</a:t>
            </a:r>
          </a:p>
        </p:txBody>
      </p:sp>
      <p:sp>
        <p:nvSpPr>
          <p:cNvPr id="100" name="Shape 100"/>
          <p:cNvSpPr txBox="1"/>
          <p:nvPr/>
        </p:nvSpPr>
        <p:spPr>
          <a:xfrm>
            <a:off x="6456987" y="3791525"/>
            <a:ext cx="2364300" cy="687900"/>
          </a:xfrm>
          <a:prstGeom prst="rect">
            <a:avLst/>
          </a:prstGeom>
          <a:noFill/>
          <a:ln>
            <a:noFill/>
          </a:ln>
        </p:spPr>
        <p:txBody>
          <a:bodyPr anchorCtr="0" anchor="t" bIns="91425" lIns="91425" rIns="91425" tIns="91425">
            <a:noAutofit/>
          </a:bodyPr>
          <a:lstStyle/>
          <a:p>
            <a:pPr lvl="0" rtl="0">
              <a:spcBef>
                <a:spcPts val="0"/>
              </a:spcBef>
              <a:buNone/>
            </a:pPr>
            <a:r>
              <a:rPr b="1" lang="en"/>
              <a:t>And If</a:t>
            </a:r>
            <a:r>
              <a:rPr lang="en"/>
              <a:t> the model accurately represents the program.</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Model-Based Testing</a:t>
            </a:r>
          </a:p>
        </p:txBody>
      </p:sp>
      <p:sp>
        <p:nvSpPr>
          <p:cNvPr id="106" name="Shape 10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Models describe the</a:t>
            </a:r>
            <a:r>
              <a:rPr i="1" lang="en"/>
              <a:t> structure</a:t>
            </a:r>
            <a:r>
              <a:rPr lang="en"/>
              <a:t> of the input space.</a:t>
            </a:r>
          </a:p>
          <a:p>
            <a:pPr indent="-228600" lvl="1" marL="914400" marR="0" rtl="0" algn="l">
              <a:lnSpc>
                <a:spcPct val="100000"/>
              </a:lnSpc>
              <a:spcBef>
                <a:spcPts val="600"/>
              </a:spcBef>
              <a:spcAft>
                <a:spcPts val="0"/>
              </a:spcAft>
            </a:pPr>
            <a:r>
              <a:rPr lang="en"/>
              <a:t>They identify what will happen when types of input are applied to the system.</a:t>
            </a:r>
          </a:p>
          <a:p>
            <a:pPr indent="-419100" lvl="0" marL="457200" marR="0" rtl="0" algn="l">
              <a:lnSpc>
                <a:spcPct val="100000"/>
              </a:lnSpc>
              <a:spcBef>
                <a:spcPts val="600"/>
              </a:spcBef>
              <a:spcAft>
                <a:spcPts val="0"/>
              </a:spcAft>
              <a:buClr>
                <a:schemeClr val="dk1"/>
              </a:buClr>
              <a:buSzPct val="100000"/>
              <a:buFont typeface="Arial"/>
            </a:pPr>
            <a:r>
              <a:rPr lang="en"/>
              <a:t>That structure can be exploited:</a:t>
            </a:r>
          </a:p>
          <a:p>
            <a:pPr indent="-228600" lvl="1" marL="914400" marR="0" rtl="0" algn="l">
              <a:lnSpc>
                <a:spcPct val="100000"/>
              </a:lnSpc>
              <a:spcBef>
                <a:spcPts val="600"/>
              </a:spcBef>
              <a:spcAft>
                <a:spcPts val="0"/>
              </a:spcAft>
            </a:pPr>
            <a:r>
              <a:rPr lang="en"/>
              <a:t>Identify input partitions</a:t>
            </a:r>
          </a:p>
          <a:p>
            <a:pPr indent="-228600" lvl="1" marL="914400" marR="0" rtl="0" algn="l">
              <a:lnSpc>
                <a:spcPct val="100000"/>
              </a:lnSpc>
              <a:spcBef>
                <a:spcPts val="600"/>
              </a:spcBef>
              <a:spcAft>
                <a:spcPts val="0"/>
              </a:spcAft>
            </a:pPr>
            <a:r>
              <a:rPr lang="en"/>
              <a:t>Identify constraints on inputs</a:t>
            </a:r>
          </a:p>
          <a:p>
            <a:pPr indent="-228600" lvl="1" marL="914400" marR="0" rtl="0" algn="l">
              <a:lnSpc>
                <a:spcPct val="100000"/>
              </a:lnSpc>
              <a:spcBef>
                <a:spcPts val="600"/>
              </a:spcBef>
              <a:spcAft>
                <a:spcPts val="0"/>
              </a:spcAft>
            </a:pPr>
            <a:r>
              <a:rPr lang="en"/>
              <a:t>Identify significant input combinations</a:t>
            </a:r>
          </a:p>
          <a:p>
            <a:pPr indent="-228600" lvl="0" marL="457200" marR="0" rtl="0" algn="l">
              <a:lnSpc>
                <a:spcPct val="100000"/>
              </a:lnSpc>
              <a:spcBef>
                <a:spcPts val="600"/>
              </a:spcBef>
              <a:spcAft>
                <a:spcPts val="0"/>
              </a:spcAft>
            </a:pPr>
            <a:r>
              <a:rPr lang="en"/>
              <a:t>Can derive and satisfy coverage metrics for certain types of models.</a:t>
            </a:r>
          </a:p>
        </p:txBody>
      </p:sp>
      <p:sp>
        <p:nvSpPr>
          <p:cNvPr id="107" name="Shape 10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6</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idx="4294967295" type="title"/>
          </p:nvPr>
        </p:nvSpPr>
        <p:spPr>
          <a:xfrm>
            <a:off x="553850" y="1600000"/>
            <a:ext cx="7948499" cy="3027899"/>
          </a:xfrm>
          <a:prstGeom prst="rect">
            <a:avLst/>
          </a:prstGeom>
        </p:spPr>
        <p:txBody>
          <a:bodyPr anchorCtr="0" anchor="b" bIns="91425" lIns="91425" rIns="91425" tIns="91425">
            <a:noAutofit/>
          </a:bodyPr>
          <a:lstStyle/>
          <a:p>
            <a:pPr lvl="0" rtl="0">
              <a:spcBef>
                <a:spcPts val="0"/>
              </a:spcBef>
              <a:buNone/>
            </a:pPr>
            <a:r>
              <a:rPr lang="en" sz="4800"/>
              <a:t>Finite State Machines</a:t>
            </a:r>
          </a:p>
          <a:p>
            <a:pPr lvl="0" rtl="0">
              <a:spcBef>
                <a:spcPts val="0"/>
              </a:spcBef>
              <a:buNone/>
            </a:pPr>
            <a:r>
              <a:t/>
            </a:r>
            <a:endParaRPr sz="3000"/>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Finite State Machines</a:t>
            </a:r>
          </a:p>
        </p:txBody>
      </p:sp>
      <p:sp>
        <p:nvSpPr>
          <p:cNvPr id="118" name="Shape 11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SzPct val="100000"/>
            </a:pPr>
            <a:r>
              <a:rPr lang="en" sz="2400"/>
              <a:t>A directed graph.</a:t>
            </a:r>
          </a:p>
          <a:p>
            <a:pPr indent="-381000" lvl="0" marL="457200" marR="0" rtl="0" algn="l">
              <a:lnSpc>
                <a:spcPct val="100000"/>
              </a:lnSpc>
              <a:spcBef>
                <a:spcPts val="600"/>
              </a:spcBef>
              <a:spcAft>
                <a:spcPts val="0"/>
              </a:spcAft>
              <a:buSzPct val="100000"/>
            </a:pPr>
            <a:r>
              <a:rPr lang="en" sz="2400"/>
              <a:t>Nodes represent states</a:t>
            </a:r>
          </a:p>
          <a:p>
            <a:pPr indent="-355600" lvl="1" marL="914400" marR="0" rtl="0" algn="l">
              <a:lnSpc>
                <a:spcPct val="100000"/>
              </a:lnSpc>
              <a:spcBef>
                <a:spcPts val="600"/>
              </a:spcBef>
              <a:spcAft>
                <a:spcPts val="0"/>
              </a:spcAft>
              <a:buSzPct val="100000"/>
            </a:pPr>
            <a:r>
              <a:rPr lang="en" sz="2000"/>
              <a:t>An abstract description of the </a:t>
            </a:r>
            <a:br>
              <a:rPr lang="en" sz="2000"/>
            </a:br>
            <a:r>
              <a:rPr lang="en" sz="2000"/>
              <a:t>current value of an entity’s </a:t>
            </a:r>
            <a:br>
              <a:rPr lang="en" sz="2000"/>
            </a:br>
            <a:r>
              <a:rPr lang="en" sz="2000"/>
              <a:t>attributes. </a:t>
            </a:r>
          </a:p>
          <a:p>
            <a:pPr indent="-381000" lvl="0" marL="457200" marR="0" rtl="0" algn="l">
              <a:lnSpc>
                <a:spcPct val="100000"/>
              </a:lnSpc>
              <a:spcBef>
                <a:spcPts val="600"/>
              </a:spcBef>
              <a:spcAft>
                <a:spcPts val="0"/>
              </a:spcAft>
              <a:buSzPct val="100000"/>
            </a:pPr>
            <a:r>
              <a:rPr lang="en" sz="2400"/>
              <a:t>Edges represent transitions </a:t>
            </a:r>
            <a:br>
              <a:rPr lang="en" sz="2400"/>
            </a:br>
            <a:r>
              <a:rPr lang="en" sz="2400"/>
              <a:t>between states.</a:t>
            </a:r>
          </a:p>
          <a:p>
            <a:pPr indent="-355600" lvl="1" marL="914400" marR="0" rtl="0" algn="l">
              <a:lnSpc>
                <a:spcPct val="100000"/>
              </a:lnSpc>
              <a:spcBef>
                <a:spcPts val="600"/>
              </a:spcBef>
              <a:spcAft>
                <a:spcPts val="0"/>
              </a:spcAft>
              <a:buSzPct val="100000"/>
            </a:pPr>
            <a:r>
              <a:rPr lang="en" sz="2000"/>
              <a:t>Events cause the state to </a:t>
            </a:r>
            <a:br>
              <a:rPr lang="en" sz="2000"/>
            </a:br>
            <a:r>
              <a:rPr lang="en" sz="2000"/>
              <a:t>change.</a:t>
            </a:r>
          </a:p>
          <a:p>
            <a:pPr indent="-355600" lvl="1" marL="914400" marR="0" rtl="0" algn="l">
              <a:lnSpc>
                <a:spcPct val="100000"/>
              </a:lnSpc>
              <a:spcBef>
                <a:spcPts val="600"/>
              </a:spcBef>
              <a:spcAft>
                <a:spcPts val="0"/>
              </a:spcAft>
              <a:buSzPct val="100000"/>
            </a:pPr>
            <a:r>
              <a:rPr lang="en" sz="2000"/>
              <a:t>Labeled </a:t>
            </a:r>
            <a:r>
              <a:rPr lang="en" sz="2000">
                <a:latin typeface="Courier New"/>
                <a:ea typeface="Courier New"/>
                <a:cs typeface="Courier New"/>
                <a:sym typeface="Courier New"/>
              </a:rPr>
              <a:t>event [guard] / activity</a:t>
            </a:r>
          </a:p>
          <a:p>
            <a:pPr indent="-355600" lvl="2" marL="1371600" rtl="0">
              <a:spcBef>
                <a:spcPts val="600"/>
              </a:spcBef>
              <a:buSzPct val="100000"/>
            </a:pPr>
            <a:r>
              <a:rPr lang="en" sz="2000">
                <a:latin typeface="Courier New"/>
                <a:ea typeface="Courier New"/>
                <a:cs typeface="Courier New"/>
                <a:sym typeface="Courier New"/>
              </a:rPr>
              <a:t>event</a:t>
            </a:r>
            <a:r>
              <a:rPr lang="en" sz="2000"/>
              <a:t>: The event that triggered the transition.</a:t>
            </a:r>
          </a:p>
          <a:p>
            <a:pPr indent="-355600" lvl="2" marL="1371600" rtl="0">
              <a:spcBef>
                <a:spcPts val="600"/>
              </a:spcBef>
              <a:buSzPct val="100000"/>
            </a:pPr>
            <a:r>
              <a:rPr lang="en" sz="2000">
                <a:latin typeface="Courier New"/>
                <a:ea typeface="Courier New"/>
                <a:cs typeface="Courier New"/>
                <a:sym typeface="Courier New"/>
              </a:rPr>
              <a:t>guard</a:t>
            </a:r>
            <a:r>
              <a:rPr lang="en" sz="2000"/>
              <a:t>: Conditions that must be true to choose a transition.</a:t>
            </a:r>
          </a:p>
          <a:p>
            <a:pPr indent="-355600" lvl="2" marL="1371600" rtl="0">
              <a:spcBef>
                <a:spcPts val="600"/>
              </a:spcBef>
              <a:buSzPct val="100000"/>
            </a:pPr>
            <a:r>
              <a:rPr lang="en" sz="2000">
                <a:latin typeface="Courier New"/>
                <a:ea typeface="Courier New"/>
                <a:cs typeface="Courier New"/>
                <a:sym typeface="Courier New"/>
              </a:rPr>
              <a:t>activity</a:t>
            </a:r>
            <a:r>
              <a:rPr lang="en" sz="2000"/>
              <a:t>: Behavior exhibited by the object when this transition is taken. </a:t>
            </a:r>
          </a:p>
        </p:txBody>
      </p:sp>
      <p:pic>
        <p:nvPicPr>
          <p:cNvPr id="119" name="Shape 119"/>
          <p:cNvPicPr preferRelativeResize="0"/>
          <p:nvPr/>
        </p:nvPicPr>
        <p:blipFill>
          <a:blip r:embed="rId3">
            <a:alphaModFix/>
          </a:blip>
          <a:stretch>
            <a:fillRect/>
          </a:stretch>
        </p:blipFill>
        <p:spPr>
          <a:xfrm>
            <a:off x="4809325" y="2087000"/>
            <a:ext cx="3877474" cy="2158849"/>
          </a:xfrm>
          <a:prstGeom prst="rect">
            <a:avLst/>
          </a:prstGeom>
          <a:noFill/>
          <a:ln>
            <a:noFill/>
          </a:ln>
        </p:spPr>
      </p:pic>
      <p:sp>
        <p:nvSpPr>
          <p:cNvPr id="120" name="Shape 12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8</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Example: Gumball Machine</a:t>
            </a:r>
          </a:p>
        </p:txBody>
      </p:sp>
      <p:sp>
        <p:nvSpPr>
          <p:cNvPr id="126" name="Shape 126"/>
          <p:cNvSpPr/>
          <p:nvPr/>
        </p:nvSpPr>
        <p:spPr>
          <a:xfrm>
            <a:off x="3618169" y="2581922"/>
            <a:ext cx="1175099" cy="6402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Waiting for Quarter</a:t>
            </a:r>
          </a:p>
        </p:txBody>
      </p:sp>
      <p:sp>
        <p:nvSpPr>
          <p:cNvPr id="127" name="Shape 127"/>
          <p:cNvSpPr/>
          <p:nvPr/>
        </p:nvSpPr>
        <p:spPr>
          <a:xfrm>
            <a:off x="4057505" y="1725375"/>
            <a:ext cx="296100" cy="295499"/>
          </a:xfrm>
          <a:prstGeom prst="ellipse">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28" name="Shape 128"/>
          <p:cNvCxnSpPr>
            <a:stCxn id="127" idx="4"/>
            <a:endCxn id="126" idx="0"/>
          </p:cNvCxnSpPr>
          <p:nvPr/>
        </p:nvCxnSpPr>
        <p:spPr>
          <a:xfrm>
            <a:off x="4205555" y="2020874"/>
            <a:ext cx="300" cy="561000"/>
          </a:xfrm>
          <a:prstGeom prst="straightConnector1">
            <a:avLst/>
          </a:prstGeom>
          <a:noFill/>
          <a:ln cap="flat" cmpd="sng" w="19050">
            <a:solidFill>
              <a:schemeClr val="dk2"/>
            </a:solidFill>
            <a:prstDash val="solid"/>
            <a:round/>
            <a:headEnd len="lg" w="lg" type="none"/>
            <a:tailEnd len="lg" w="lg" type="triangle"/>
          </a:ln>
        </p:spPr>
      </p:cxnSp>
      <p:sp>
        <p:nvSpPr>
          <p:cNvPr id="129" name="Shape 129"/>
          <p:cNvSpPr/>
          <p:nvPr/>
        </p:nvSpPr>
        <p:spPr>
          <a:xfrm>
            <a:off x="3618169" y="3772592"/>
            <a:ext cx="1175099" cy="6402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Quarter Inserted</a:t>
            </a:r>
          </a:p>
        </p:txBody>
      </p:sp>
      <p:cxnSp>
        <p:nvCxnSpPr>
          <p:cNvPr id="130" name="Shape 130"/>
          <p:cNvCxnSpPr>
            <a:stCxn id="126" idx="2"/>
            <a:endCxn id="129" idx="0"/>
          </p:cNvCxnSpPr>
          <p:nvPr/>
        </p:nvCxnSpPr>
        <p:spPr>
          <a:xfrm>
            <a:off x="4205719" y="3222122"/>
            <a:ext cx="0" cy="550499"/>
          </a:xfrm>
          <a:prstGeom prst="straightConnector1">
            <a:avLst/>
          </a:prstGeom>
          <a:noFill/>
          <a:ln cap="flat" cmpd="sng" w="19050">
            <a:solidFill>
              <a:schemeClr val="dk2"/>
            </a:solidFill>
            <a:prstDash val="solid"/>
            <a:round/>
            <a:headEnd len="lg" w="lg" type="none"/>
            <a:tailEnd len="lg" w="lg" type="triangle"/>
          </a:ln>
        </p:spPr>
      </p:cxnSp>
      <p:sp>
        <p:nvSpPr>
          <p:cNvPr id="131" name="Shape 131"/>
          <p:cNvSpPr txBox="1"/>
          <p:nvPr/>
        </p:nvSpPr>
        <p:spPr>
          <a:xfrm>
            <a:off x="4269907" y="3349530"/>
            <a:ext cx="2739600" cy="295499"/>
          </a:xfrm>
          <a:prstGeom prst="rect">
            <a:avLst/>
          </a:prstGeom>
          <a:noFill/>
          <a:ln>
            <a:noFill/>
          </a:ln>
        </p:spPr>
        <p:txBody>
          <a:bodyPr anchorCtr="0" anchor="t" bIns="91425" lIns="91425" rIns="91425" tIns="91425">
            <a:noAutofit/>
          </a:bodyPr>
          <a:lstStyle/>
          <a:p>
            <a:pPr lvl="0" rtl="0">
              <a:spcBef>
                <a:spcPts val="0"/>
              </a:spcBef>
              <a:buNone/>
            </a:pPr>
            <a:r>
              <a:rPr lang="en"/>
              <a:t>user inserts quarter</a:t>
            </a:r>
          </a:p>
        </p:txBody>
      </p:sp>
      <p:cxnSp>
        <p:nvCxnSpPr>
          <p:cNvPr id="132" name="Shape 132"/>
          <p:cNvCxnSpPr/>
          <p:nvPr/>
        </p:nvCxnSpPr>
        <p:spPr>
          <a:xfrm rot="10800000">
            <a:off x="3802806" y="3221792"/>
            <a:ext cx="0" cy="550799"/>
          </a:xfrm>
          <a:prstGeom prst="straightConnector1">
            <a:avLst/>
          </a:prstGeom>
          <a:noFill/>
          <a:ln cap="flat" cmpd="sng" w="19050">
            <a:solidFill>
              <a:schemeClr val="dk2"/>
            </a:solidFill>
            <a:prstDash val="solid"/>
            <a:round/>
            <a:headEnd len="lg" w="lg" type="none"/>
            <a:tailEnd len="lg" w="lg" type="triangle"/>
          </a:ln>
        </p:spPr>
      </p:cxnSp>
      <p:sp>
        <p:nvSpPr>
          <p:cNvPr id="133" name="Shape 133"/>
          <p:cNvSpPr txBox="1"/>
          <p:nvPr/>
        </p:nvSpPr>
        <p:spPr>
          <a:xfrm>
            <a:off x="1970726" y="3349530"/>
            <a:ext cx="1647299" cy="295499"/>
          </a:xfrm>
          <a:prstGeom prst="rect">
            <a:avLst/>
          </a:prstGeom>
          <a:noFill/>
          <a:ln>
            <a:noFill/>
          </a:ln>
        </p:spPr>
        <p:txBody>
          <a:bodyPr anchorCtr="0" anchor="t" bIns="91425" lIns="91425" rIns="91425" tIns="91425">
            <a:noAutofit/>
          </a:bodyPr>
          <a:lstStyle/>
          <a:p>
            <a:pPr lvl="0" rtl="0">
              <a:spcBef>
                <a:spcPts val="0"/>
              </a:spcBef>
              <a:buNone/>
            </a:pPr>
            <a:r>
              <a:rPr lang="en"/>
              <a:t>user ejects quarter</a:t>
            </a:r>
          </a:p>
        </p:txBody>
      </p:sp>
      <p:sp>
        <p:nvSpPr>
          <p:cNvPr id="134" name="Shape 134"/>
          <p:cNvSpPr/>
          <p:nvPr/>
        </p:nvSpPr>
        <p:spPr>
          <a:xfrm>
            <a:off x="5598298" y="4802672"/>
            <a:ext cx="1175099" cy="6402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Gumball Sold</a:t>
            </a:r>
          </a:p>
        </p:txBody>
      </p:sp>
      <p:cxnSp>
        <p:nvCxnSpPr>
          <p:cNvPr id="135" name="Shape 135"/>
          <p:cNvCxnSpPr>
            <a:endCxn id="134" idx="0"/>
          </p:cNvCxnSpPr>
          <p:nvPr/>
        </p:nvCxnSpPr>
        <p:spPr>
          <a:xfrm>
            <a:off x="4792948" y="4092572"/>
            <a:ext cx="1392900" cy="710100"/>
          </a:xfrm>
          <a:prstGeom prst="straightConnector1">
            <a:avLst/>
          </a:prstGeom>
          <a:noFill/>
          <a:ln cap="flat" cmpd="sng" w="19050">
            <a:solidFill>
              <a:schemeClr val="dk2"/>
            </a:solidFill>
            <a:prstDash val="solid"/>
            <a:round/>
            <a:headEnd len="lg" w="lg" type="none"/>
            <a:tailEnd len="lg" w="lg" type="triangle"/>
          </a:ln>
        </p:spPr>
      </p:cxnSp>
      <p:sp>
        <p:nvSpPr>
          <p:cNvPr id="136" name="Shape 136"/>
          <p:cNvSpPr txBox="1"/>
          <p:nvPr/>
        </p:nvSpPr>
        <p:spPr>
          <a:xfrm>
            <a:off x="5362019" y="4076107"/>
            <a:ext cx="1647299" cy="295499"/>
          </a:xfrm>
          <a:prstGeom prst="rect">
            <a:avLst/>
          </a:prstGeom>
          <a:noFill/>
          <a:ln>
            <a:noFill/>
          </a:ln>
        </p:spPr>
        <p:txBody>
          <a:bodyPr anchorCtr="0" anchor="t" bIns="91425" lIns="91425" rIns="91425" tIns="91425">
            <a:noAutofit/>
          </a:bodyPr>
          <a:lstStyle/>
          <a:p>
            <a:pPr lvl="0" rtl="0">
              <a:spcBef>
                <a:spcPts val="0"/>
              </a:spcBef>
              <a:buNone/>
            </a:pPr>
            <a:r>
              <a:rPr lang="en"/>
              <a:t>user turns crank</a:t>
            </a:r>
          </a:p>
        </p:txBody>
      </p:sp>
      <p:sp>
        <p:nvSpPr>
          <p:cNvPr id="137" name="Shape 137"/>
          <p:cNvSpPr/>
          <p:nvPr/>
        </p:nvSpPr>
        <p:spPr>
          <a:xfrm>
            <a:off x="1291166" y="4802672"/>
            <a:ext cx="1175099" cy="6402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Out of Gumballs</a:t>
            </a:r>
          </a:p>
        </p:txBody>
      </p:sp>
      <p:cxnSp>
        <p:nvCxnSpPr>
          <p:cNvPr id="138" name="Shape 138"/>
          <p:cNvCxnSpPr>
            <a:endCxn id="137" idx="3"/>
          </p:cNvCxnSpPr>
          <p:nvPr/>
        </p:nvCxnSpPr>
        <p:spPr>
          <a:xfrm rot="10800000">
            <a:off x="2466266" y="5122772"/>
            <a:ext cx="3132300" cy="0"/>
          </a:xfrm>
          <a:prstGeom prst="straightConnector1">
            <a:avLst/>
          </a:prstGeom>
          <a:noFill/>
          <a:ln cap="flat" cmpd="sng" w="19050">
            <a:solidFill>
              <a:schemeClr val="dk2"/>
            </a:solidFill>
            <a:prstDash val="solid"/>
            <a:round/>
            <a:headEnd len="lg" w="lg" type="none"/>
            <a:tailEnd len="lg" w="lg" type="triangle"/>
          </a:ln>
        </p:spPr>
      </p:cxnSp>
      <p:sp>
        <p:nvSpPr>
          <p:cNvPr id="139" name="Shape 139"/>
          <p:cNvSpPr txBox="1"/>
          <p:nvPr/>
        </p:nvSpPr>
        <p:spPr>
          <a:xfrm>
            <a:off x="828621" y="2401258"/>
            <a:ext cx="2001899" cy="295499"/>
          </a:xfrm>
          <a:prstGeom prst="rect">
            <a:avLst/>
          </a:prstGeom>
          <a:noFill/>
          <a:ln>
            <a:noFill/>
          </a:ln>
        </p:spPr>
        <p:txBody>
          <a:bodyPr anchorCtr="0" anchor="t" bIns="91425" lIns="91425" rIns="91425" tIns="91425">
            <a:noAutofit/>
          </a:bodyPr>
          <a:lstStyle/>
          <a:p>
            <a:pPr lvl="0" rtl="0">
              <a:spcBef>
                <a:spcPts val="0"/>
              </a:spcBef>
              <a:buNone/>
            </a:pPr>
            <a:r>
              <a:rPr lang="en"/>
              <a:t>[gumballs &gt; 0]</a:t>
            </a:r>
          </a:p>
        </p:txBody>
      </p:sp>
      <p:sp>
        <p:nvSpPr>
          <p:cNvPr id="140" name="Shape 140"/>
          <p:cNvSpPr/>
          <p:nvPr/>
        </p:nvSpPr>
        <p:spPr>
          <a:xfrm>
            <a:off x="4819008" y="2894040"/>
            <a:ext cx="2580561" cy="2217658"/>
          </a:xfrm>
          <a:custGeom>
            <a:pathLst>
              <a:path extrusionOk="0" h="96399" w="111870">
                <a:moveTo>
                  <a:pt x="85688" y="96399"/>
                </a:moveTo>
                <a:lnTo>
                  <a:pt x="111870" y="1785"/>
                </a:lnTo>
                <a:lnTo>
                  <a:pt x="0" y="0"/>
                </a:lnTo>
              </a:path>
            </a:pathLst>
          </a:custGeom>
          <a:noFill/>
          <a:ln cap="flat" cmpd="sng" w="19050">
            <a:solidFill>
              <a:schemeClr val="dk2"/>
            </a:solidFill>
            <a:prstDash val="solid"/>
            <a:round/>
            <a:headEnd len="lg" w="lg" type="none"/>
            <a:tailEnd len="lg" w="lg" type="triangle"/>
          </a:ln>
        </p:spPr>
      </p:sp>
      <p:sp>
        <p:nvSpPr>
          <p:cNvPr id="141" name="Shape 141"/>
          <p:cNvSpPr txBox="1"/>
          <p:nvPr/>
        </p:nvSpPr>
        <p:spPr>
          <a:xfrm>
            <a:off x="7009463" y="4371511"/>
            <a:ext cx="1571099" cy="295499"/>
          </a:xfrm>
          <a:prstGeom prst="rect">
            <a:avLst/>
          </a:prstGeom>
          <a:noFill/>
          <a:ln>
            <a:noFill/>
          </a:ln>
        </p:spPr>
        <p:txBody>
          <a:bodyPr anchorCtr="0" anchor="t" bIns="91425" lIns="91425" rIns="91425" tIns="91425">
            <a:noAutofit/>
          </a:bodyPr>
          <a:lstStyle/>
          <a:p>
            <a:pPr lvl="0" rtl="0">
              <a:spcBef>
                <a:spcPts val="0"/>
              </a:spcBef>
              <a:buNone/>
            </a:pPr>
            <a:r>
              <a:rPr lang="en"/>
              <a:t>[gumballs -1 &gt; 0] / dispense gumball</a:t>
            </a:r>
          </a:p>
        </p:txBody>
      </p:sp>
      <p:sp>
        <p:nvSpPr>
          <p:cNvPr id="142" name="Shape 142"/>
          <p:cNvSpPr/>
          <p:nvPr/>
        </p:nvSpPr>
        <p:spPr>
          <a:xfrm>
            <a:off x="563437" y="2798198"/>
            <a:ext cx="3019812" cy="2327185"/>
          </a:xfrm>
          <a:custGeom>
            <a:pathLst>
              <a:path extrusionOk="0" h="101160" w="130912">
                <a:moveTo>
                  <a:pt x="31538" y="101160"/>
                </a:moveTo>
                <a:lnTo>
                  <a:pt x="0" y="98779"/>
                </a:lnTo>
                <a:lnTo>
                  <a:pt x="5951" y="0"/>
                </a:lnTo>
                <a:lnTo>
                  <a:pt x="130912" y="1786"/>
                </a:lnTo>
              </a:path>
            </a:pathLst>
          </a:custGeom>
          <a:noFill/>
          <a:ln cap="flat" cmpd="sng" w="19050">
            <a:solidFill>
              <a:schemeClr val="dk2"/>
            </a:solidFill>
            <a:prstDash val="solid"/>
            <a:round/>
            <a:headEnd len="lg" w="lg" type="none"/>
            <a:tailEnd len="lg" w="lg" type="triangle"/>
          </a:ln>
        </p:spPr>
      </p:sp>
      <p:sp>
        <p:nvSpPr>
          <p:cNvPr id="143" name="Shape 143"/>
          <p:cNvSpPr txBox="1"/>
          <p:nvPr/>
        </p:nvSpPr>
        <p:spPr>
          <a:xfrm>
            <a:off x="2653401" y="5226816"/>
            <a:ext cx="2874300" cy="295499"/>
          </a:xfrm>
          <a:prstGeom prst="rect">
            <a:avLst/>
          </a:prstGeom>
          <a:noFill/>
          <a:ln>
            <a:noFill/>
          </a:ln>
        </p:spPr>
        <p:txBody>
          <a:bodyPr anchorCtr="0" anchor="t" bIns="91425" lIns="91425" rIns="91425" tIns="91425">
            <a:noAutofit/>
          </a:bodyPr>
          <a:lstStyle/>
          <a:p>
            <a:pPr lvl="0" rtl="0">
              <a:spcBef>
                <a:spcPts val="0"/>
              </a:spcBef>
              <a:buNone/>
            </a:pPr>
            <a:r>
              <a:rPr lang="en"/>
              <a:t>[gumballs -1 = 0] / dispense gumball</a:t>
            </a:r>
          </a:p>
        </p:txBody>
      </p:sp>
      <p:sp>
        <p:nvSpPr>
          <p:cNvPr id="144" name="Shape 14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9</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