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However, while child classes can be counted on to have methods of the same name as the parents, they might not offer the same result.(2)</a:t>
            </a:r>
          </a:p>
          <a:p>
            <a:pPr lvl="0" rtl="0">
              <a:spcBef>
                <a:spcPts val="0"/>
              </a:spcBef>
              <a:buNone/>
            </a:pPr>
            <a:r>
              <a:rPr lang="en">
                <a:solidFill>
                  <a:schemeClr val="dk1"/>
                </a:solidFill>
              </a:rPr>
              <a:t>Even if not, (3)</a:t>
            </a:r>
          </a:p>
          <a:p>
            <a:pPr lvl="0" rtl="0">
              <a:spcBef>
                <a:spcPts val="0"/>
              </a:spcBef>
              <a:buNone/>
            </a:pPr>
            <a:r>
              <a:rPr lang="en">
                <a:solidFill>
                  <a:schemeClr val="dk1"/>
                </a:solidFill>
              </a:rPr>
              <a:t>(4), but if not, the method must be retested in the child class to make sure you get the right result for that context. You may not need new test cases, but you will need to understand how the results will differ.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Related, Polymorphism is the ability of the same operation to behave differently when used on instances of different classes. Specifically. it is the ability to redefine the behavior of an operation to be relevant to the class it is operating on. </a:t>
            </a:r>
          </a:p>
          <a:p>
            <a:pPr lvl="0" rtl="0">
              <a:spcBef>
                <a:spcPts val="0"/>
              </a:spcBef>
              <a:buNone/>
            </a:pPr>
            <a:r>
              <a:rPr lang="en"/>
              <a:t>(read), (read)</a:t>
            </a:r>
          </a:p>
          <a:p>
            <a:pPr lvl="0" rtl="0">
              <a:spcBef>
                <a:spcPts val="0"/>
              </a:spcBef>
              <a:buNone/>
            </a:pPr>
            <a:r>
              <a:rPr lang="en"/>
              <a:t>(read right side)</a:t>
            </a:r>
          </a:p>
          <a:p>
            <a:pPr lvl="0" rtl="0">
              <a:spcBef>
                <a:spcPts val="0"/>
              </a:spcBef>
              <a:buNone/>
            </a:pPr>
            <a:r>
              <a:rPr lang="en"/>
              <a:t>This is a very powerful concept when coding, because we can write code that should work for any shape. If we don’t need to know if it’s a square or a circle, then we can just write to the abstract concept of a shape. At runtime, the appropriate object will get called, adn we’ll get the right area for that type of object. This allows us to write code that does not need to change, even if we get rid of particular shapes, add new shapes, or change how the area of an existing shape is calculated. We can restrict changes to a limited subset of the program.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However, this also introduces great risk of faults and makes testing difficult,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p>
          <a:p>
            <a:pPr lvl="0" rtl="0">
              <a:spcBef>
                <a:spcPts val="0"/>
              </a:spcBef>
              <a:buNone/>
            </a:pPr>
            <a:r>
              <a:rPr lang="en">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97" name="Shape 1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Most OO languages have the concepts of abstract classes and interfaces. These are (1) directly - they define a contract - a template for the real classes to follow. By declaring a class as a child of an abstract class, you promise that it will offer the variables and methods listed in the parent. LineItem is an abstract class. </a:t>
            </a:r>
          </a:p>
          <a:p>
            <a:pPr lvl="0" rtl="0">
              <a:spcBef>
                <a:spcPts val="0"/>
              </a:spcBef>
              <a:buNone/>
            </a:pPr>
            <a:r>
              <a:rPr lang="en">
                <a:solidFill>
                  <a:schemeClr val="dk1"/>
                </a:solidFill>
              </a:rPr>
              <a:t>(3-4)</a:t>
            </a:r>
          </a:p>
          <a:p>
            <a:pPr lvl="0" rtl="0">
              <a:spcBef>
                <a:spcPts val="0"/>
              </a:spcBef>
              <a:buNone/>
            </a:pPr>
            <a:r>
              <a:rPr lang="en">
                <a:solidFill>
                  <a:schemeClr val="dk1"/>
                </a:solidFill>
              </a:rPr>
              <a:t>Sometimes, you need to test the parts that are declared early - for instance, if different teams are implementing different children. In those cases, techniques need to be able to create and test a representative subset of what is declared in the abstract class.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 should know what exceptions are (maybe check java proficiency) (1-2)</a:t>
            </a:r>
          </a:p>
          <a:p>
            <a:pPr lvl="0" rtl="0">
              <a:spcBef>
                <a:spcPts val="0"/>
              </a:spcBef>
              <a:buNone/>
            </a:pPr>
            <a:r>
              <a:rPr lang="en">
                <a:solidFill>
                  <a:schemeClr val="dk1"/>
                </a:solidFill>
              </a:rPr>
              <a:t>We’ll talk more about this later, but exception handling impacts the control-flow of a method and introduces complications related to the fact that (3). This requires some adaptation of testing techniques and what elements we must consider when tracking code coverage.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especially with multi-core CPUs, it is normal to have multiple, interacting threads of control. </a:t>
            </a:r>
          </a:p>
          <a:p>
            <a:pPr lvl="0" rtl="0">
              <a:lnSpc>
                <a:spcPct val="115000"/>
              </a:lnSpc>
              <a:spcBef>
                <a:spcPts val="0"/>
              </a:spcBef>
              <a:buNone/>
            </a:pPr>
            <a:r>
              <a:rPr lang="en"/>
              <a:t>This introduces new sources of failure, such as (3)</a:t>
            </a:r>
          </a:p>
          <a:p>
            <a:pPr lvl="0" rtl="0">
              <a:lnSpc>
                <a:spcPct val="115000"/>
              </a:lnSpc>
              <a:spcBef>
                <a:spcPts val="0"/>
              </a:spcBef>
              <a:buNone/>
            </a:pPr>
            <a:r>
              <a:rPr lang="en"/>
              <a:t>and adds new complications in testing in that the system is dependent on scheduler decisions that are not entirely under the tester’s control.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Back in the second class, we talked about the phases of testing and where they fit into the grand scheme of development. (go over)</a:t>
            </a:r>
          </a:p>
          <a:p>
            <a:pPr lvl="0" rtl="0">
              <a:lnSpc>
                <a:spcPct val="115000"/>
              </a:lnSpc>
              <a:spcBef>
                <a:spcPts val="0"/>
              </a:spcBef>
              <a:buNone/>
            </a:pPr>
            <a:r>
              <a:rPr lang="en">
                <a:solidFill>
                  <a:schemeClr val="dk1"/>
                </a:solidFill>
              </a:rPr>
              <a:t>When testing OO software, there are two stages where we will need to adapt our testing techniques, at the unit and subsystem testing phases.</a:t>
            </a:r>
          </a:p>
          <a:p>
            <a:pPr lvl="0" rtl="0">
              <a:lnSpc>
                <a:spcPct val="115000"/>
              </a:lnSpc>
              <a:spcBef>
                <a:spcPts val="0"/>
              </a:spcBef>
              <a:buNone/>
            </a:pPr>
            <a:r>
              <a:rPr lang="en">
                <a:solidFill>
                  <a:schemeClr val="dk1"/>
                </a:solidFill>
              </a:rPr>
              <a:t>- During unit testing, we will apply intraclass testing techniques, techniques focused on testing one class in isolation.</a:t>
            </a:r>
          </a:p>
          <a:p>
            <a:pPr lvl="0" rtl="0">
              <a:lnSpc>
                <a:spcPct val="115000"/>
              </a:lnSpc>
              <a:spcBef>
                <a:spcPts val="0"/>
              </a:spcBef>
              <a:buNone/>
            </a:pPr>
            <a:r>
              <a:rPr lang="en">
                <a:solidFill>
                  <a:schemeClr val="dk1"/>
                </a:solidFill>
              </a:rPr>
              <a:t>- Once classes are tested in isolation, we will perform interclass testing - testing groups of classes and examining their interactions.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2" name="Shape 282"/>
        <p:cNvGrpSpPr/>
        <p:nvPr/>
      </p:nvGrpSpPr>
      <p:grpSpPr>
        <a:xfrm>
          <a:off x="0" y="0"/>
          <a:ext cx="0" cy="0"/>
          <a:chOff x="0" y="0"/>
          <a:chExt cx="0" cy="0"/>
        </a:xfrm>
      </p:grpSpPr>
      <p:sp>
        <p:nvSpPr>
          <p:cNvPr id="283" name="Shape 2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4" name="Shape 2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Unit testing is the first phase of testing in most cases, where we (1). (2) - or even before - some agile processes call for tests to be written before a class is written.</a:t>
            </a:r>
          </a:p>
          <a:p>
            <a:pPr lvl="0" rtl="0">
              <a:spcBef>
                <a:spcPts val="0"/>
              </a:spcBef>
              <a:buNone/>
            </a:pPr>
            <a:r>
              <a:rPr lang="en"/>
              <a:t>(3) - can more easily isolate faults and track them down. In general, there is the expectation that units work in isolation before we combine them to form a system</a:t>
            </a:r>
          </a:p>
          <a:p>
            <a:pPr lvl="0" rtl="0">
              <a:spcBef>
                <a:spcPts val="0"/>
              </a:spcBef>
              <a:buNone/>
            </a:pPr>
            <a:r>
              <a:rPr lang="en"/>
              <a:t>(4) - not the individual methods. The methods depend on and modify the object state, and they often depend on each other to get tasks done. We can isolate a class from the rest of the system, and create tests focused around the states of that class and the jobs that it performs.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if we’ve created instantiations - concrete child classes - we can use those. If not, we can create special concrete instantiations for testing purposes and get rid of them when done.</a:t>
            </a:r>
          </a:p>
          <a:p>
            <a:pPr lvl="0" rtl="0">
              <a:lnSpc>
                <a:spcPct val="115000"/>
              </a:lnSpc>
              <a:spcBef>
                <a:spcPts val="0"/>
              </a:spcBef>
              <a:buNone/>
            </a:pPr>
            <a:r>
              <a:rPr lang="en"/>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p>
          <a:p>
            <a:pPr lvl="0" rtl="0">
              <a:lnSpc>
                <a:spcPct val="115000"/>
              </a:lnSpc>
              <a:spcBef>
                <a:spcPts val="0"/>
              </a:spcBef>
              <a:buNone/>
            </a:pPr>
            <a:r>
              <a:rPr lang="en"/>
              <a:t>(3). We can build a state machine model and apply the testing techniques that we covered a couple of classes ago.</a:t>
            </a:r>
          </a:p>
          <a:p>
            <a:pPr lvl="0" rtl="0">
              <a:lnSpc>
                <a:spcPct val="115000"/>
              </a:lnSpc>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can either reflect concrete entities or logical concepts of the problem domain</a:t>
            </a:r>
          </a:p>
          <a:p>
            <a:pPr lvl="0" rtl="0">
              <a:spcBef>
                <a:spcPts val="0"/>
              </a:spcBef>
              <a:buNone/>
            </a:pPr>
            <a:r>
              <a:rPr lang="en"/>
              <a:t>- (read, read)</a:t>
            </a:r>
          </a:p>
          <a:p>
            <a:pPr lvl="0" rtl="0">
              <a:spcBef>
                <a:spcPts val="0"/>
              </a:spcBef>
              <a:buNone/>
            </a:pPr>
            <a:r>
              <a:rPr lang="en"/>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(4)</a:t>
            </a:r>
          </a:p>
          <a:p>
            <a:pPr lvl="0" rtl="0">
              <a:lnSpc>
                <a:spcPct val="115000"/>
              </a:lnSpc>
              <a:spcBef>
                <a:spcPts val="0"/>
              </a:spcBef>
              <a:buNone/>
            </a:pPr>
            <a:r>
              <a:rPr lang="en"/>
              <a:t>(5) </a:t>
            </a:r>
          </a:p>
          <a:p>
            <a:pPr lvl="0" rtl="0">
              <a:lnSpc>
                <a:spcPct val="115000"/>
              </a:lnSpc>
              <a:spcBef>
                <a:spcPts val="0"/>
              </a:spcBef>
              <a:buNone/>
            </a:pPr>
            <a:r>
              <a:rPr lang="en"/>
              <a:t>(6)</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state of an object - the values of its atrributes - (1). So, to test a class, we need to systematically explore object states and transitions. </a:t>
            </a:r>
          </a:p>
          <a:p>
            <a:pPr lvl="0" rtl="0">
              <a:lnSpc>
                <a:spcPct val="115000"/>
              </a:lnSpc>
              <a:spcBef>
                <a:spcPts val="0"/>
              </a:spcBef>
              <a:buNone/>
            </a:pPr>
            <a:r>
              <a:rPr lang="en"/>
              <a:t>To do so, we can use a state machine model, which can be derived from specifications, design documentation, or the comments and source code. </a:t>
            </a:r>
          </a:p>
          <a:p>
            <a:pPr lvl="0" rtl="0">
              <a:lnSpc>
                <a:spcPct val="115000"/>
              </a:lnSpc>
              <a:spcBef>
                <a:spcPts val="0"/>
              </a:spcBef>
              <a:buNone/>
            </a:pPr>
            <a:r>
              <a:rPr lang="en"/>
              <a:t>We talked about model-based testing recently. WEll, if you can build a model based on the class, you can use that to generate unit tests for that class. We can cover paths through the model, and get a sequence of transitions. Well, what causes state to change in an object? Method calls and assignments to public variables. The sequence of transitions we get back from the model will correspond to a sequence of method calls that we can call on the class under test to put it into different states (rest of 5)</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To come up with a state machine representing a class, we need information about how that class behaves. What does it do? What services does it offer? What purpose does it serve? The requirements are often not quite useful here, as the classes haven’t been designed yet. However, the design documents and - if done - the code are quite useful in this case. Let’s start with a class description from a design document for the class Slot (read over).</a:t>
            </a:r>
          </a:p>
          <a:p>
            <a:pPr lvl="0" rtl="0">
              <a:lnSpc>
                <a:spcPct val="115000"/>
              </a:lnSpc>
              <a:spcBef>
                <a:spcPts val="0"/>
              </a:spcBef>
              <a:buNone/>
            </a:pPr>
            <a:r>
              <a:rPr lang="en"/>
              <a:t>Even though states and transitions haven’t been explicitly enumerated, we can figure them out from this text. Look for descriptions of methods that behave differently, depending on the state of the object. LEt’s look at this. Any states you stand out? (click, IsBound)</a:t>
            </a:r>
          </a:p>
          <a:p>
            <a:pPr lvl="0" rtl="0">
              <a:lnSpc>
                <a:spcPct val="115000"/>
              </a:lnSpc>
              <a:spcBef>
                <a:spcPts val="0"/>
              </a:spcBef>
              <a:buNone/>
            </a:pPr>
            <a:r>
              <a:rPr lang="en"/>
              <a:t>(incorporate adds a slot to a model. That slot can be empty or have a component. This implies a third state, which is a slot not attached to a model at all. So, three states, not present, unbound - part of a model, but without a component-, and bound- part of a model, with a component)</a:t>
            </a:r>
          </a:p>
          <a:p>
            <a:pPr lvl="0" rtl="0">
              <a:lnSpc>
                <a:spcPct val="115000"/>
              </a:lnSpc>
              <a:spcBef>
                <a:spcPts val="0"/>
              </a:spcBef>
              <a:buNone/>
            </a:pPr>
            <a:r>
              <a:rPr lang="en"/>
              <a:t>Now, we need transitions as well - how does that state change? through the methods. How do these methods cause state changes? (discuss)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0" name="Shape 320"/>
        <p:cNvGrpSpPr/>
        <p:nvPr/>
      </p:nvGrpSpPr>
      <p:grpSpPr>
        <a:xfrm>
          <a:off x="0" y="0"/>
          <a:ext cx="0" cy="0"/>
          <a:chOff x="0" y="0"/>
          <a:chExt cx="0" cy="0"/>
        </a:xfrm>
      </p:grpSpPr>
      <p:sp>
        <p:nvSpPr>
          <p:cNvPr id="321" name="Shape 32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22" name="Shape 3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a:p>
            <a:pPr lvl="0" rtl="0">
              <a:lnSpc>
                <a:spcPct val="115000"/>
              </a:lnSpc>
              <a:spcBef>
                <a:spcPts val="0"/>
              </a:spcBef>
              <a:buNone/>
            </a:pPr>
            <a:r>
              <a:rPr lang="en"/>
              <a:t>Be careful (1). For instance, if you have an integer count, you might just have zero and nonzero as states representing that count, not a state for each possible value. Some abstraction is necessary. </a:t>
            </a:r>
          </a:p>
          <a:p>
            <a:pPr lvl="0" rtl="0">
              <a:lnSpc>
                <a:spcPct val="115000"/>
              </a:lnSpc>
              <a:spcBef>
                <a:spcPts val="0"/>
              </a:spcBef>
              <a:buNone/>
            </a:pPr>
            <a:r>
              <a:rPr lang="en"/>
              <a:t>(3)</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typically transition coverage. As you’ll see, the path-based coverage metrics are often too impractical to use here.</a:t>
            </a:r>
          </a:p>
          <a:p>
            <a:pPr lvl="0" rtl="0">
              <a:lnSpc>
                <a:spcPct val="115000"/>
              </a:lnSpc>
              <a:spcBef>
                <a:spcPts val="0"/>
              </a:spcBef>
              <a:buNone/>
            </a:pPr>
            <a:r>
              <a:rPr lang="en"/>
              <a:t>go over tests</a:t>
            </a:r>
          </a:p>
          <a:p>
            <a:pPr lvl="0" rtl="0">
              <a:lnSpc>
                <a:spcPct val="115000"/>
              </a:lnSpc>
              <a:spcBef>
                <a:spcPts val="0"/>
              </a:spcBef>
              <a:buNone/>
            </a:pPr>
            <a:r>
              <a:rPr lang="en"/>
              <a:t>This puts the system into each state and exercises the different ways of reaching those states.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4" name="Shape 364"/>
        <p:cNvGrpSpPr/>
        <p:nvPr/>
      </p:nvGrpSpPr>
      <p:grpSpPr>
        <a:xfrm>
          <a:off x="0" y="0"/>
          <a:ext cx="0" cy="0"/>
          <a:chOff x="0" y="0"/>
          <a:chExt cx="0" cy="0"/>
        </a:xfrm>
      </p:grpSpPr>
      <p:sp>
        <p:nvSpPr>
          <p:cNvPr id="365" name="Shape 3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6" name="Shape 3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Often, you’ll end up with states that share common transitions and activities. In those cases, you could make them substates encompassed by a superstate with shared common behavior. This is common when building state machines for non-testing purposes.</a:t>
            </a:r>
          </a:p>
          <a:p>
            <a:pPr lvl="0" rtl="0">
              <a:spcBef>
                <a:spcPts val="0"/>
              </a:spcBef>
              <a:buNone/>
            </a:pPr>
            <a:r>
              <a:rPr lang="en">
                <a:solidFill>
                  <a:schemeClr val="dk1"/>
                </a:solidFill>
              </a:rPr>
              <a:t>cancel for all three</a:t>
            </a:r>
          </a:p>
          <a:p>
            <a:pPr lvl="0" rtl="0">
              <a:spcBef>
                <a:spcPts val="0"/>
              </a:spcBef>
              <a:buNone/>
            </a:pPr>
            <a:r>
              <a:rPr lang="en">
                <a:solidFill>
                  <a:schemeClr val="dk1"/>
                </a:solidFill>
              </a:rPr>
              <a:t>This imposes a encapsulation on a state machine. This is relatively easy to read. Once a new connection is requested, you do these things. At any time, you can cancel and go back to show connections. Otherwise, you go back once neter name is complete. This is nice and easy to understand. However, this actually hides a great deal of complexity because it corresponds to a large number of transitions. To test, you need to flatten this out into a standard state machine so that we can measure transition coverage exactly.</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Here is the same state machine flattened. This isn’t too bad, but you can see why you’d use superstates for human inspection and understanding. However, for testing, we want this form so that we can accurately measure all of the actual transitions. This doesn’t increase the actual number of transitions - just the ones we can see. Good so far?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4" name="Shape 424"/>
        <p:cNvGrpSpPr/>
        <p:nvPr/>
      </p:nvGrpSpPr>
      <p:grpSpPr>
        <a:xfrm>
          <a:off x="0" y="0"/>
          <a:ext cx="0" cy="0"/>
          <a:chOff x="0" y="0"/>
          <a:chExt cx="0" cy="0"/>
        </a:xfrm>
      </p:grpSpPr>
      <p:sp>
        <p:nvSpPr>
          <p:cNvPr id="425" name="Shape 4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6" name="Shape 4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Where this gets a little tricky is when talking about concurrency. At times, we need to model multiple parallel state machines executing. Objects in a system can be complex, and will often be in charge of multiple functions simultaneously with two concurrent threads. You might find that multiple states could be applicable at the same time to describe the current phase of execution for that function. You can do this with concurrent states. A superstate can be divided into multiple state diagrams that run concurrently, divided by a dashed line. For example, this state machine shows an alarm clock that can play either a CD or the radio and display the clock at the same time.</a:t>
            </a:r>
          </a:p>
          <a:p>
            <a:pPr lvl="0" rtl="0">
              <a:spcBef>
                <a:spcPts val="0"/>
              </a:spcBef>
              <a:buNone/>
            </a:pPr>
            <a:r>
              <a:rPr lang="en">
                <a:solidFill>
                  <a:schemeClr val="dk1"/>
                </a:solidFill>
              </a:rPr>
              <a:t>(walk through)</a:t>
            </a:r>
          </a:p>
          <a:p>
            <a:pPr lvl="0" rtl="0">
              <a:spcBef>
                <a:spcPts val="0"/>
              </a:spcBef>
              <a:buNone/>
            </a:pPr>
            <a:r>
              <a:rPr lang="en">
                <a:solidFill>
                  <a:schemeClr val="dk1"/>
                </a:solidFill>
              </a:rPr>
              <a:t>Now, in this case, when we flatten this, we need to capture all combinations of the concurrent state machines in the states of the flattened machine. Let’s take a look.</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looks a bit more complicated right? When we flatten the concurrent state machines, we end up with more states, and *many* more transitions. Still looking at the same thing - the state behavior of the class, but we can see the full complexity of how the state is determined in the class. The number of tests needed to achieve transition coverage when concurrency is involved can be very high.</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6" name="Shape 496"/>
        <p:cNvGrpSpPr/>
        <p:nvPr/>
      </p:nvGrpSpPr>
      <p:grpSpPr>
        <a:xfrm>
          <a:off x="0" y="0"/>
          <a:ext cx="0" cy="0"/>
          <a:chOff x="0" y="0"/>
          <a:chExt cx="0" cy="0"/>
        </a:xfrm>
      </p:grpSpPr>
      <p:sp>
        <p:nvSpPr>
          <p:cNvPr id="497" name="Shape 4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8" name="Shape 4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 these situations, there is a simpler metric we can employ, called simple transition coverage.</a:t>
            </a:r>
          </a:p>
          <a:p>
            <a:pPr lvl="0" rtl="0">
              <a:spcBef>
                <a:spcPts val="0"/>
              </a:spcBef>
              <a:buNone/>
            </a:pPr>
            <a:r>
              <a:rPr lang="en">
                <a:solidFill>
                  <a:schemeClr val="dk1"/>
                </a:solidFill>
              </a:rPr>
              <a:t>(1-3)</a:t>
            </a:r>
          </a:p>
          <a:p>
            <a:pPr lvl="0" rtl="0">
              <a:spcBef>
                <a:spcPts val="0"/>
              </a:spcBef>
              <a:buNone/>
            </a:pPr>
            <a:r>
              <a:rPr lang="en">
                <a:solidFill>
                  <a:schemeClr val="dk1"/>
                </a:solidFill>
              </a:rPr>
              <a:t>(4) - one of those situations where you weigh your resources, and look at the complexity of what you are building and you decide that this is good enough. It’s what you can afford, so you’re going to go for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class is an abstraction of an object, a type (read).</a:t>
            </a:r>
          </a:p>
          <a:p>
            <a:pPr lvl="0" rtl="0">
              <a:spcBef>
                <a:spcPts val="0"/>
              </a:spcBef>
              <a:buNone/>
            </a:pPr>
            <a:r>
              <a:rPr lang="en"/>
              <a:t>Objects are instances of classes (read) </a:t>
            </a:r>
          </a:p>
          <a:p>
            <a:pPr lvl="0" rtl="0">
              <a:spcBef>
                <a:spcPts val="0"/>
              </a:spcBef>
              <a:buNone/>
            </a:pPr>
            <a:r>
              <a:rPr lang="en"/>
              <a:t>So, Greg Gay is an object, an instance of the Person class. Jason is an instance of the Person class. They both have names, addresses, ages, and so on, but are differentiated by the values for those attributes. (read credit cards)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you could cover this with one big test case. I don’t recommend that. Instead, you should focus on smaller test cases designed around one thing at a time. This could either be all about a particular state, call, or scenario. We’ll focus on certain method calls and try them out in each state.</a:t>
            </a:r>
          </a:p>
          <a:p>
            <a:pPr lvl="0" rtl="0">
              <a:spcBef>
                <a:spcPts val="0"/>
              </a:spcBef>
              <a:buNone/>
            </a:pPr>
            <a:r>
              <a:rPr lang="en">
                <a:solidFill>
                  <a:schemeClr val="dk1"/>
                </a:solidFill>
              </a:rPr>
              <a:t>1 - focused on select and deselect</a:t>
            </a:r>
          </a:p>
          <a:p>
            <a:pPr lvl="0" rtl="0">
              <a:spcBef>
                <a:spcPts val="0"/>
              </a:spcBef>
              <a:buNone/>
            </a:pPr>
            <a:r>
              <a:rPr lang="en">
                <a:solidFill>
                  <a:schemeClr val="dk1"/>
                </a:solidFill>
              </a:rPr>
              <a:t>2 - focus on add and remove components</a:t>
            </a:r>
          </a:p>
          <a:p>
            <a:pPr lvl="0" rtl="0">
              <a:spcBef>
                <a:spcPts val="0"/>
              </a:spcBef>
              <a:buNone/>
            </a:pPr>
            <a:r>
              <a:rPr lang="en">
                <a:solidFill>
                  <a:schemeClr val="dk1"/>
                </a:solidFill>
              </a:rPr>
              <a:t>Might want to break these down a little more, but you get the idea.</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9" name="Shape 579"/>
        <p:cNvGrpSpPr/>
        <p:nvPr/>
      </p:nvGrpSpPr>
      <p:grpSpPr>
        <a:xfrm>
          <a:off x="0" y="0"/>
          <a:ext cx="0" cy="0"/>
          <a:chOff x="0" y="0"/>
          <a:chExt cx="0" cy="0"/>
        </a:xfrm>
      </p:grpSpPr>
      <p:sp>
        <p:nvSpPr>
          <p:cNvPr id="580" name="Shape 5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1" name="Shape 5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a:t>
            </a:r>
          </a:p>
          <a:p>
            <a:pPr lvl="0" rtl="0">
              <a:spcBef>
                <a:spcPts val="0"/>
              </a:spcBef>
              <a:buNone/>
            </a:pPr>
            <a:r>
              <a:rPr lang="en"/>
              <a:t>(read) - we have some contract defined by which you access a subsystem, some top-level class or defined set of methods</a:t>
            </a:r>
          </a:p>
          <a:p>
            <a:pPr lvl="0" rtl="0">
              <a:spcBef>
                <a:spcPts val="0"/>
              </a:spcBef>
              <a:buNone/>
            </a:pPr>
            <a:r>
              <a:rPr lang="en"/>
              <a:t>(read)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 read)</a:t>
            </a:r>
          </a:p>
          <a:p>
            <a:pPr lv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2" name="Shape 612"/>
        <p:cNvGrpSpPr/>
        <p:nvPr/>
      </p:nvGrpSpPr>
      <p:grpSpPr>
        <a:xfrm>
          <a:off x="0" y="0"/>
          <a:ext cx="0" cy="0"/>
          <a:chOff x="0" y="0"/>
          <a:chExt cx="0" cy="0"/>
        </a:xfrm>
      </p:grpSpPr>
      <p:sp>
        <p:nvSpPr>
          <p:cNvPr id="613" name="Shape 6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4" name="Shape 6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we haven’t covered every step of intraclass testing, but it’s useful to step forward now to cover some basics of interclass testing, then cover things like exception handling for both intra and interclass together.</a:t>
            </a:r>
          </a:p>
          <a:p>
            <a:pPr lvl="0" rtl="0">
              <a:spcBef>
                <a:spcPts val="0"/>
              </a:spcBef>
              <a:buClr>
                <a:schemeClr val="dk1"/>
              </a:buClr>
              <a:buSzPct val="100000"/>
              <a:buFont typeface="Arial"/>
              <a:buNone/>
            </a:pPr>
            <a:r>
              <a:rPr lang="en">
                <a:solidFill>
                  <a:schemeClr val="dk1"/>
                </a:solidFill>
              </a:rPr>
              <a:t>To perform interclass testing of OO systems, we want to perform the following steps:</a:t>
            </a:r>
          </a:p>
          <a:p>
            <a:pPr lvl="0" rtl="0">
              <a:spcBef>
                <a:spcPts val="0"/>
              </a:spcBef>
              <a:buNone/>
            </a:pPr>
            <a:r>
              <a:rPr lang="en">
                <a:solidFill>
                  <a:schemeClr val="dk1"/>
                </a:solidFill>
              </a:rPr>
              <a:t>1-4</a:t>
            </a:r>
          </a:p>
          <a:p>
            <a:pPr lvl="0" rtl="0">
              <a:spcBef>
                <a:spcPts val="0"/>
              </a:spcBef>
              <a:buNone/>
            </a:pPr>
            <a:r>
              <a:rPr lang="en">
                <a:solidFill>
                  <a:schemeClr val="dk1"/>
                </a:solidFill>
              </a:rPr>
              <a:t>For exceptions propagated across classes</a:t>
            </a:r>
          </a:p>
          <a:p>
            <a:pPr lvl="0" rtl="0">
              <a:spcBef>
                <a:spcPts val="0"/>
              </a:spcBef>
              <a:buNone/>
            </a:pPr>
            <a:r>
              <a:rPr lang="en">
                <a:solidFill>
                  <a:schemeClr val="dk1"/>
                </a:solidFill>
              </a:rPr>
              <a:t>5 with polymorphic calls and dynamic bindings</a:t>
            </a:r>
          </a:p>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1" name="Shape 6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a:t>
            </a:r>
          </a:p>
          <a:p>
            <a:pPr lvl="0" rtl="0">
              <a:spcBef>
                <a:spcPts val="0"/>
              </a:spcBef>
              <a:buNone/>
            </a:pPr>
            <a:r>
              <a:rPr lang="en">
                <a:solidFill>
                  <a:schemeClr val="dk1"/>
                </a:solidFill>
              </a:rPr>
              <a:t>(2)- to examine these dependencies, we need to identify the concrete relationship between classes - we need to model potential itneractions by looking at the use/include relation between classes.</a:t>
            </a:r>
          </a:p>
          <a:p>
            <a:pPr lvl="0" rtl="0">
              <a:spcBef>
                <a:spcPts val="0"/>
              </a:spcBef>
              <a:buNone/>
            </a:pPr>
            <a:r>
              <a:rPr lang="en">
                <a:solidFill>
                  <a:schemeClr val="dk1"/>
                </a:solidFill>
              </a:rPr>
              <a:t>(3)</a:t>
            </a:r>
          </a:p>
          <a:p>
            <a:pPr lvl="0" rtl="0">
              <a:spcBef>
                <a:spcPts val="0"/>
              </a:spcBef>
              <a:buNone/>
            </a:pPr>
            <a:r>
              <a:rPr lang="en">
                <a:solidFill>
                  <a:schemeClr val="dk1"/>
                </a:solidFill>
              </a:rPr>
              <a:t>This ignores inheritance - a subclass does not use or include a direct link to its ancestors through inheritance alone and abstract classes as they cannot directly participate in interactions.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original class diagram is on the left, the use/include relation is on the right. This is a pretty simple derivation. We ignore abstract classes, like account or line item as they can’t take part in interactions, then we cut out parent classes, as inheritance is not a use or includes. Then, two classes are related if they use or include the other - that is, there is a direct association between them.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can arrange this in a hierarchy, where classes higher in the diagram use or include those lower in the diagram. - lineitem, account gone (abstract), Composite Item and Simple Item gone, as those parents aren’t used directly, multiplicities dropped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8" name="Shape 788"/>
        <p:cNvGrpSpPr/>
        <p:nvPr/>
      </p:nvGrpSpPr>
      <p:grpSpPr>
        <a:xfrm>
          <a:off x="0" y="0"/>
          <a:ext cx="0" cy="0"/>
          <a:chOff x="0" y="0"/>
          <a:chExt cx="0" cy="0"/>
        </a:xfrm>
      </p:grpSpPr>
      <p:sp>
        <p:nvSpPr>
          <p:cNvPr id="789" name="Shape 7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90" name="Shape 7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480"/>
              </a:spcBef>
              <a:buNone/>
            </a:pPr>
            <a:r>
              <a:rPr lang="en">
                <a:solidFill>
                  <a:schemeClr val="dk1"/>
                </a:solidFill>
              </a:rPr>
              <a:t>(1) Start from classes with no dependencies, then test the next level and their interactions with the already-tested lower level.</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47" name="Shape 847"/>
        <p:cNvGrpSpPr/>
        <p:nvPr/>
      </p:nvGrpSpPr>
      <p:grpSpPr>
        <a:xfrm>
          <a:off x="0" y="0"/>
          <a:ext cx="0" cy="0"/>
          <a:chOff x="0" y="0"/>
          <a:chExt cx="0" cy="0"/>
        </a:xfrm>
      </p:grpSpPr>
      <p:sp>
        <p:nvSpPr>
          <p:cNvPr id="848" name="Shape 8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49" name="Shape 8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1-3 - this is the path testing problem all over again, the number of possible interactions is too extensive to even consider. Instead, we need to explicitly test the important interaction scenarios that we’ve come up with in designing and specifying the requirements for the system.</a:t>
            </a:r>
          </a:p>
          <a:p>
            <a:pPr lvl="0" rtl="0">
              <a:spcBef>
                <a:spcPts val="0"/>
              </a:spcBef>
              <a:buNone/>
            </a:pPr>
            <a:r>
              <a:rPr lang="en">
                <a:solidFill>
                  <a:schemeClr val="dk1"/>
                </a:solidFill>
              </a:rPr>
              <a:t>(5- 6)</a:t>
            </a:r>
          </a:p>
          <a:p>
            <a:pPr indent="0" lvl="0" marL="0" rtl="0">
              <a:spcBef>
                <a:spcPts val="480"/>
              </a:spcBef>
              <a:buNone/>
            </a:pPr>
            <a:r>
              <a:rPr lang="en">
                <a:solidFill>
                  <a:schemeClr val="dk1"/>
                </a:solidFill>
              </a:rPr>
              <a:t>Capture the “typical” execution and some exception cases, so (7)</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480"/>
              </a:spcBef>
              <a:buNone/>
            </a:pPr>
            <a:r>
              <a:rPr lang="en">
                <a:solidFill>
                  <a:schemeClr val="dk1"/>
                </a:solidFill>
              </a:rPr>
              <a:t>go over quickly</a:t>
            </a:r>
          </a:p>
          <a:p>
            <a:pPr indent="0" lvl="0" marL="0" rtl="0">
              <a:spcBef>
                <a:spcPts val="480"/>
              </a:spcBef>
              <a:buNone/>
            </a:pPr>
            <a:r>
              <a:rPr lang="en">
                <a:solidFill>
                  <a:schemeClr val="dk1"/>
                </a:solidFill>
              </a:rPr>
              <a:t>These don’t describe all possible states or transitions that each object can undergo. Instead, the goal is to look at how multiple objects interact with each other while performing some scenario - often performing a high-level feature of the system. These interactions are often included to model the normal execution, and may include some error handling scenarios. Unlike state machines, there is not really a form of coverage over these sequence diagrams. instead, these are more akin to functional testing - it spells out a set of test cases revolving around an independently testable feature of the system that you can implement to test this group of objects and their interactions with each other. </a:t>
            </a:r>
          </a:p>
          <a:p>
            <a:pPr indent="0" lvl="0" marL="0" rtl="0">
              <a:spcBef>
                <a:spcPts val="480"/>
              </a:spcBef>
              <a:buNone/>
            </a:pPr>
            <a:r>
              <a:rPr lang="en">
                <a:solidFill>
                  <a:schemeClr val="dk1"/>
                </a:solidFill>
              </a:rPr>
              <a:t>To introduce additional error handling scenarios, a good strategy would be to take one of these diagrams and replace a step with a different interaction, possibly with a different object. Run that senario and see how the error is handled. If it isn’t, then there is an issue.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93" name="Shape 893"/>
        <p:cNvGrpSpPr/>
        <p:nvPr/>
      </p:nvGrpSpPr>
      <p:grpSpPr>
        <a:xfrm>
          <a:off x="0" y="0"/>
          <a:ext cx="0" cy="0"/>
          <a:chOff x="0" y="0"/>
          <a:chExt cx="0" cy="0"/>
        </a:xfrm>
      </p:grpSpPr>
      <p:sp>
        <p:nvSpPr>
          <p:cNvPr id="894" name="Shape 8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5" name="Shape 8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2" name="Shape 9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9" name="Shape 9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There are seven particular issues to cover when discussing OO systems. We will cover each of those, then start talking about how to address each of them. These issues are</a:t>
            </a:r>
          </a:p>
          <a:p>
            <a:pPr lvl="0" rtl="0">
              <a:lnSpc>
                <a:spcPct val="115000"/>
              </a:lnSpc>
              <a:spcBef>
                <a:spcPts val="0"/>
              </a:spcBef>
              <a:buNone/>
            </a:pPr>
            <a:r>
              <a:rPr lang="en"/>
              <a:t>- we need to consider the state of the objects in which methods are invoked</a:t>
            </a:r>
          </a:p>
          <a:p>
            <a:pPr lvl="0" rtl="0">
              <a:lnSpc>
                <a:spcPct val="115000"/>
              </a:lnSpc>
              <a:spcBef>
                <a:spcPts val="0"/>
              </a:spcBef>
              <a:buNone/>
            </a:pPr>
            <a:r>
              <a:rPr lang="en"/>
              <a:t>- we may need access to private information to distinguish between correct and incorrect behavior</a:t>
            </a:r>
          </a:p>
          <a:p>
            <a:pPr lvl="0" rtl="0">
              <a:lnSpc>
                <a:spcPct val="115000"/>
              </a:lnSpc>
              <a:spcBef>
                <a:spcPts val="0"/>
              </a:spcBef>
              <a:buNone/>
            </a:pPr>
            <a:r>
              <a:rPr lang="en"/>
              <a:t>- we need to understand the effects of new and overridden methods on the behavior of inherited methods, and distinguish between methods that need new test cases and those that can be tested by reexecuting existing test cases</a:t>
            </a:r>
          </a:p>
          <a:p>
            <a:pPr lvl="0" rtl="0">
              <a:lnSpc>
                <a:spcPct val="115000"/>
              </a:lnSpc>
              <a:spcBef>
                <a:spcPts val="0"/>
              </a:spcBef>
              <a:buNone/>
            </a:pPr>
            <a:r>
              <a:rPr lang="en"/>
              <a:t>- a single method call may be bound to different actual methods depending on the type of object assigned to the pointer being called and the state of the computation. Tests need to exercise different possible bindings to reveal faults in one particular combination of objects</a:t>
            </a:r>
          </a:p>
          <a:p>
            <a:pPr lvl="0" rtl="0">
              <a:lnSpc>
                <a:spcPct val="115000"/>
              </a:lnSpc>
              <a:spcBef>
                <a:spcPts val="0"/>
              </a:spcBef>
              <a:buNone/>
            </a:pPr>
            <a:r>
              <a:rPr lang="en"/>
              <a:t>- these are classes that can’t be directly instantiated or tested, but may be important elements of libraries and components, so they must be understood</a:t>
            </a:r>
          </a:p>
          <a:p>
            <a:pPr lvl="0" rtl="0">
              <a:lnSpc>
                <a:spcPct val="115000"/>
              </a:lnSpc>
              <a:spcBef>
                <a:spcPts val="0"/>
              </a:spcBef>
              <a:buNone/>
            </a:pPr>
            <a:r>
              <a:rPr lang="en"/>
              <a:t>- there are challenges related to exeption handling in that there may be a difference between the point where an exception is thrown and where it is handled and issues with binding, and it is important to test exceptional control flow in addition to normal flow</a:t>
            </a:r>
          </a:p>
          <a:p>
            <a:pPr lvl="0" rtl="0">
              <a:lnSpc>
                <a:spcPct val="115000"/>
              </a:lnSpc>
              <a:spcBef>
                <a:spcPts val="0"/>
              </a:spcBef>
              <a:buNone/>
            </a:pPr>
            <a:r>
              <a:rPr lang="en"/>
              <a:t>- we may have multiple, interacting threads of control. This introduces new sources of failure, and new complications in that the system is dependent on scheduler decisions that are not entirely under the tester’s control.</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behavior of object-oriented programs is inherantly stateful - the result of a method depends not only on the parameters passed to a method, but on the state of the object itself - the values of its attributes. We need to consider the state of the objects in which methods are invoked. For example, we have an ordering system and we can check on whether a model is a valid one. The result of that legality check depends on the exact contents of that object’s configuration. True or false depends on whether all components are bound to compatible slots in the current object state. </a:t>
            </a:r>
            <a:r>
              <a:rPr lang="en">
                <a:solidFill>
                  <a:schemeClr val="dk1"/>
                </a:solidFill>
              </a:rPr>
              <a:t> If you instantiate two different instances of the Model object, you might get different results on this method, as it depends on the state of the particular object that the method is invoked 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In OO programs, public and private parts of a class are distinguished from each other. Private variables and methods are inaccessible to external objects - they can only read and interact with public elements of a class. To change private state, they must interact through those public elements. For example, here, (public and private in code)</a:t>
            </a:r>
          </a:p>
          <a:p>
            <a:pPr lvl="0" rtl="0">
              <a:lnSpc>
                <a:spcPct val="115000"/>
              </a:lnSpc>
              <a:spcBef>
                <a:spcPts val="0"/>
              </a:spcBef>
              <a:buNone/>
            </a:pPr>
            <a:r>
              <a:rPr lang="en">
                <a:solidFill>
                  <a:schemeClr val="dk1"/>
                </a:solidFill>
              </a:rPr>
              <a:t>The checkConfiguration class can’t be called directly by external objects, but it could be called indirectly by calling the public isLegalConfiguration method (explain code)</a:t>
            </a:r>
          </a:p>
          <a:p>
            <a:pPr lvl="0" rtl="0">
              <a:lnSpc>
                <a:spcPct val="115000"/>
              </a:lnSpc>
              <a:spcBef>
                <a:spcPts val="0"/>
              </a:spcBef>
              <a:buNone/>
            </a:pPr>
            <a:r>
              <a:rPr lang="en">
                <a:solidFill>
                  <a:schemeClr val="dk1"/>
                </a:solidFill>
              </a:rPr>
              <a:t>Encapsulation creates problems when testing because, first, testing often involves creating a particular set of conditions, and that requires being able to control the state of objects. If parts of that state are private, we lose direct control over that object and need to get it into the right state through indirect means. Second, problems in checking test results because we may need access to private information to distinguish between correct and incorrect behavior. Our oracle might need to identify incorrect state, but be unable to see parts of that state.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An important aspect of OO design is the idea of Inheritance - this is the concept that you can define a hierarchy of related classes where the children all inherit the attributes and operations of their parents. This is really useful in creating specialized new classes. </a:t>
            </a:r>
          </a:p>
          <a:p>
            <a:pPr lvl="0" rtl="0">
              <a:spcBef>
                <a:spcPts val="0"/>
              </a:spcBef>
              <a:buNone/>
            </a:pPr>
            <a:r>
              <a:rPr lang="en">
                <a:solidFill>
                  <a:schemeClr val="dk1"/>
                </a:solidFill>
              </a:rPr>
              <a:t>For instance, that Model class we’ve been looking at is a child of the class CompositeItem, which in turn is a child of the class LineItem.</a:t>
            </a:r>
          </a:p>
          <a:p>
            <a:pPr lvl="0" rtl="0">
              <a:spcBef>
                <a:spcPts val="0"/>
              </a:spcBef>
              <a:buNone/>
            </a:pPr>
            <a:r>
              <a:rPr lang="en">
                <a:solidFill>
                  <a:schemeClr val="dk1"/>
                </a:solidFill>
              </a:rPr>
              <a:t>Both are classes with their own unique attributes and operations. But, the child also inherits the attributes and operations of its parent. Model gets parts, sku, and units from parents, along with methods like getUnitPrice and validItem.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Testing Object-Oriented Systems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12 - 02/18/2016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131" name="Shape 131"/>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Inherited methods may not exhibit the same behavior in children as they do in parent:</a:t>
            </a:r>
          </a:p>
          <a:p>
            <a:pPr indent="-355600" lvl="1" marL="914400" marR="0" rtl="0" algn="l">
              <a:lnSpc>
                <a:spcPct val="100000"/>
              </a:lnSpc>
              <a:spcBef>
                <a:spcPts val="600"/>
              </a:spcBef>
              <a:spcAft>
                <a:spcPts val="0"/>
              </a:spcAft>
              <a:buSzPct val="100000"/>
            </a:pPr>
            <a:r>
              <a:rPr lang="en" sz="2000"/>
              <a:t>Child may </a:t>
            </a:r>
            <a:r>
              <a:rPr i="1" lang="en" sz="2000"/>
              <a:t>override</a:t>
            </a:r>
            <a:r>
              <a:rPr lang="en" sz="2000"/>
              <a:t> the method with its own implementation.</a:t>
            </a:r>
          </a:p>
          <a:p>
            <a:pPr indent="-355600" lvl="1" marL="914400" marR="0" rtl="0" algn="l">
              <a:lnSpc>
                <a:spcPct val="100000"/>
              </a:lnSpc>
              <a:spcBef>
                <a:spcPts val="600"/>
              </a:spcBef>
              <a:spcAft>
                <a:spcPts val="0"/>
              </a:spcAft>
              <a:buSzPct val="100000"/>
            </a:pPr>
            <a:r>
              <a:rPr lang="en" sz="2000"/>
              <a:t>A method may depend on other parts of the class that have changed.</a:t>
            </a:r>
          </a:p>
          <a:p>
            <a:pPr indent="-355600" lvl="1" marL="914400" marR="0" rtl="0" algn="l">
              <a:lnSpc>
                <a:spcPct val="100000"/>
              </a:lnSpc>
              <a:spcBef>
                <a:spcPts val="600"/>
              </a:spcBef>
              <a:spcAft>
                <a:spcPts val="0"/>
              </a:spcAft>
              <a:buSzPct val="100000"/>
            </a:pPr>
            <a:r>
              <a:rPr lang="en" sz="2000"/>
              <a:t>Can often establish that the method is truly unchanged and does not need to be retested.</a:t>
            </a:r>
          </a:p>
          <a:p>
            <a:pPr indent="-355600" lvl="1" marL="914400" marR="0" rtl="0" algn="l">
              <a:lnSpc>
                <a:spcPct val="100000"/>
              </a:lnSpc>
              <a:spcBef>
                <a:spcPts val="600"/>
              </a:spcBef>
              <a:spcAft>
                <a:spcPts val="0"/>
              </a:spcAft>
              <a:buSzPct val="100000"/>
            </a:pPr>
            <a:r>
              <a:rPr lang="en" sz="2000"/>
              <a:t>If is has changed, it must be retested in the right context.</a:t>
            </a:r>
          </a:p>
        </p:txBody>
      </p:sp>
      <p:sp>
        <p:nvSpPr>
          <p:cNvPr id="132" name="Shape 1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
        <p:nvSpPr>
          <p:cNvPr id="133" name="Shape 133"/>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34" name="Shape 134"/>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135" name="Shape 135"/>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136" name="Shape 136"/>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137" name="Shape 137"/>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138" name="Shape 138"/>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139" name="Shape 139"/>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140" name="Shape 140"/>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141" name="Shape 141"/>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42" name="Shape 142"/>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143" name="Shape 143"/>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144" name="Shape 144"/>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None/>
            </a:pPr>
            <a:r>
              <a:rPr lang="en" sz="900">
                <a:solidFill>
                  <a:schemeClr val="dk1"/>
                </a:solidFill>
              </a:rPr>
              <a:t>-heightCm: integer</a:t>
            </a:r>
          </a:p>
          <a:p>
            <a:pPr lvl="0" rtl="0">
              <a:spcBef>
                <a:spcPts val="0"/>
              </a:spcBef>
              <a:buNone/>
            </a:pPr>
            <a:r>
              <a:rPr lang="en" sz="900">
                <a:solidFill>
                  <a:schemeClr val="dk1"/>
                </a:solidFill>
              </a:rPr>
              <a:t>-widthCm: ingeger</a:t>
            </a:r>
          </a:p>
          <a:p>
            <a:pPr lvl="0" rtl="0">
              <a:spcBef>
                <a:spcPts val="0"/>
              </a:spcBef>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None/>
            </a:pPr>
            <a:r>
              <a:rPr lang="en" sz="900">
                <a:solidFill>
                  <a:schemeClr val="dk1"/>
                </a:solidFill>
              </a:rPr>
              <a:t>+getHeightCm(): integer</a:t>
            </a:r>
          </a:p>
          <a:p>
            <a:pPr lvl="0" rtl="0">
              <a:spcBef>
                <a:spcPts val="0"/>
              </a:spcBef>
              <a:buNone/>
            </a:pPr>
            <a:r>
              <a:rPr lang="en" sz="900">
                <a:solidFill>
                  <a:schemeClr val="dk1"/>
                </a:solidFill>
              </a:rPr>
              <a:t>+getWidthCm(): integer</a:t>
            </a:r>
          </a:p>
          <a:p>
            <a:pPr lvl="0" rtl="0">
              <a:spcBef>
                <a:spcPts val="0"/>
              </a:spcBef>
              <a:buNone/>
            </a:pPr>
            <a:r>
              <a:rPr lang="en" sz="900">
                <a:solidFill>
                  <a:schemeClr val="dk1"/>
                </a:solidFill>
              </a:rPr>
              <a:t>+getDepthCm(): integer</a:t>
            </a:r>
          </a:p>
          <a:p>
            <a:pPr lvl="0" rtl="0">
              <a:spcBef>
                <a:spcPts val="0"/>
              </a:spcBef>
              <a:buNone/>
            </a:pPr>
            <a:r>
              <a:rPr lang="en" sz="900">
                <a:solidFill>
                  <a:schemeClr val="dk1"/>
                </a:solidFill>
              </a:rPr>
              <a:t>+getWeightGm(): integer</a:t>
            </a:r>
          </a:p>
          <a:p>
            <a:pPr lvl="0" rtl="0">
              <a:spcBef>
                <a:spcPts val="0"/>
              </a:spcBef>
              <a:buNone/>
            </a:pPr>
            <a:r>
              <a:rPr lang="en" sz="900"/>
              <a:t>+isCompatible(): boolean</a:t>
            </a:r>
          </a:p>
        </p:txBody>
      </p:sp>
      <p:cxnSp>
        <p:nvCxnSpPr>
          <p:cNvPr id="145" name="Shape 145"/>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46" name="Shape 146"/>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47" name="Shape 147"/>
          <p:cNvCxnSpPr>
            <a:stCxn id="136" idx="0"/>
            <a:endCxn id="133"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148" name="Shape 148"/>
          <p:cNvCxnSpPr>
            <a:stCxn id="139" idx="0"/>
            <a:endCxn id="133"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149" name="Shape 149"/>
          <p:cNvCxnSpPr>
            <a:stCxn id="141" idx="0"/>
            <a:endCxn id="136"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150" name="Shape 150"/>
          <p:cNvCxnSpPr>
            <a:stCxn id="144" idx="0"/>
            <a:endCxn id="139"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156" name="Shape 156"/>
          <p:cNvSpPr txBox="1"/>
          <p:nvPr>
            <p:ph idx="1" type="body"/>
          </p:nvPr>
        </p:nvSpPr>
        <p:spPr>
          <a:xfrm>
            <a:off x="457200" y="1600200"/>
            <a:ext cx="43308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The same operation may behave differently when used on different classes.</a:t>
            </a:r>
          </a:p>
          <a:p>
            <a:pPr indent="-355600" lvl="1" marL="914400" marR="0" rtl="0" algn="l">
              <a:lnSpc>
                <a:spcPct val="100000"/>
              </a:lnSpc>
              <a:spcBef>
                <a:spcPts val="600"/>
              </a:spcBef>
              <a:spcAft>
                <a:spcPts val="0"/>
              </a:spcAft>
              <a:buSzPct val="100000"/>
            </a:pPr>
            <a:r>
              <a:rPr lang="en" sz="2000"/>
              <a:t>Specifically, we can </a:t>
            </a:r>
            <a:r>
              <a:rPr i="1" lang="en" sz="2000"/>
              <a:t>redefine operations</a:t>
            </a:r>
            <a:r>
              <a:rPr lang="en" sz="2000"/>
              <a:t> in each related class.</a:t>
            </a:r>
          </a:p>
          <a:p>
            <a:pPr indent="-368300" lvl="0" marL="457200" marR="0" rtl="0" algn="l">
              <a:lnSpc>
                <a:spcPct val="100000"/>
              </a:lnSpc>
              <a:spcBef>
                <a:spcPts val="600"/>
              </a:spcBef>
              <a:spcAft>
                <a:spcPts val="0"/>
              </a:spcAft>
              <a:buSzPct val="100000"/>
            </a:pPr>
            <a:r>
              <a:rPr lang="en" sz="2200"/>
              <a:t>Because Shape defines an area() method, we know all children offer that method. </a:t>
            </a:r>
          </a:p>
          <a:p>
            <a:pPr indent="-355600" lvl="1" marL="914400" marR="0" rtl="0" algn="l">
              <a:lnSpc>
                <a:spcPct val="100000"/>
              </a:lnSpc>
              <a:spcBef>
                <a:spcPts val="600"/>
              </a:spcBef>
              <a:spcAft>
                <a:spcPts val="0"/>
              </a:spcAft>
              <a:buSzPct val="100000"/>
            </a:pPr>
            <a:r>
              <a:rPr lang="en" sz="2000"/>
              <a:t>But, we can redefine that method in each child to offer the right answer.</a:t>
            </a:r>
          </a:p>
        </p:txBody>
      </p:sp>
      <p:sp>
        <p:nvSpPr>
          <p:cNvPr id="157" name="Shape 157"/>
          <p:cNvSpPr/>
          <p:nvPr/>
        </p:nvSpPr>
        <p:spPr>
          <a:xfrm>
            <a:off x="6203982" y="178687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Shape</a:t>
            </a:r>
          </a:p>
          <a:p>
            <a:pPr lvl="0" rtl="0" algn="ctr">
              <a:spcBef>
                <a:spcPts val="0"/>
              </a:spcBef>
              <a:buNone/>
            </a:pPr>
            <a:r>
              <a:t/>
            </a:r>
            <a:endParaRPr/>
          </a:p>
          <a:p>
            <a:pPr lvl="0" rtl="0" algn="ctr">
              <a:spcBef>
                <a:spcPts val="0"/>
              </a:spcBef>
              <a:buNone/>
            </a:pPr>
            <a:r>
              <a:rPr lang="en"/>
              <a:t>area()</a:t>
            </a:r>
          </a:p>
        </p:txBody>
      </p:sp>
      <p:sp>
        <p:nvSpPr>
          <p:cNvPr id="158" name="Shape 158"/>
          <p:cNvSpPr/>
          <p:nvPr/>
        </p:nvSpPr>
        <p:spPr>
          <a:xfrm>
            <a:off x="5130500" y="285096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Square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sp>
        <p:nvSpPr>
          <p:cNvPr id="159" name="Shape 159"/>
          <p:cNvSpPr/>
          <p:nvPr/>
        </p:nvSpPr>
        <p:spPr>
          <a:xfrm>
            <a:off x="6203982" y="285096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Circle</a:t>
            </a:r>
          </a:p>
          <a:p>
            <a:pPr lvl="0" rtl="0" algn="ctr">
              <a:spcBef>
                <a:spcPts val="0"/>
              </a:spcBef>
              <a:buClr>
                <a:schemeClr val="dk1"/>
              </a:buClr>
              <a:buFont typeface="Arial"/>
              <a:buNone/>
            </a:pPr>
            <a:r>
              <a:t/>
            </a:r>
            <a:endParaRPr/>
          </a:p>
          <a:p>
            <a:pPr lvl="0" rtl="0" algn="ctr">
              <a:spcBef>
                <a:spcPts val="0"/>
              </a:spcBef>
              <a:buClr>
                <a:schemeClr val="dk1"/>
              </a:buClr>
              <a:buFont typeface="Arial"/>
              <a:buNone/>
            </a:pPr>
            <a:r>
              <a:rPr lang="en">
                <a:solidFill>
                  <a:schemeClr val="dk1"/>
                </a:solidFill>
              </a:rPr>
              <a:t>area()</a:t>
            </a:r>
          </a:p>
        </p:txBody>
      </p:sp>
      <p:sp>
        <p:nvSpPr>
          <p:cNvPr id="160" name="Shape 160"/>
          <p:cNvSpPr/>
          <p:nvPr/>
        </p:nvSpPr>
        <p:spPr>
          <a:xfrm>
            <a:off x="7277464" y="285096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Triangle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cxnSp>
        <p:nvCxnSpPr>
          <p:cNvPr id="161" name="Shape 161"/>
          <p:cNvCxnSpPr>
            <a:stCxn id="158" idx="0"/>
            <a:endCxn id="157" idx="2"/>
          </p:cNvCxnSpPr>
          <p:nvPr/>
        </p:nvCxnSpPr>
        <p:spPr>
          <a:xfrm flipH="1" rot="10800000">
            <a:off x="5583650" y="2411465"/>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62" name="Shape 162"/>
          <p:cNvCxnSpPr>
            <a:stCxn id="159" idx="0"/>
            <a:endCxn id="157" idx="2"/>
          </p:cNvCxnSpPr>
          <p:nvPr/>
        </p:nvCxnSpPr>
        <p:spPr>
          <a:xfrm rot="10800000">
            <a:off x="6657132" y="2411465"/>
            <a:ext cx="0" cy="439500"/>
          </a:xfrm>
          <a:prstGeom prst="straightConnector1">
            <a:avLst/>
          </a:prstGeom>
          <a:noFill/>
          <a:ln cap="flat" cmpd="sng" w="19050">
            <a:solidFill>
              <a:schemeClr val="dk2"/>
            </a:solidFill>
            <a:prstDash val="solid"/>
            <a:round/>
            <a:headEnd len="lg" w="lg" type="none"/>
            <a:tailEnd len="lg" w="lg" type="triangle"/>
          </a:ln>
        </p:spPr>
      </p:cxnSp>
      <p:cxnSp>
        <p:nvCxnSpPr>
          <p:cNvPr id="163" name="Shape 163"/>
          <p:cNvCxnSpPr>
            <a:stCxn id="160" idx="0"/>
            <a:endCxn id="157" idx="2"/>
          </p:cNvCxnSpPr>
          <p:nvPr/>
        </p:nvCxnSpPr>
        <p:spPr>
          <a:xfrm rot="10800000">
            <a:off x="6657214" y="2411465"/>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64" name="Shape 164"/>
          <p:cNvCxnSpPr>
            <a:stCxn id="157" idx="1"/>
            <a:endCxn id="157" idx="3"/>
          </p:cNvCxnSpPr>
          <p:nvPr/>
        </p:nvCxnSpPr>
        <p:spPr>
          <a:xfrm>
            <a:off x="6203982" y="2099174"/>
            <a:ext cx="906300" cy="0"/>
          </a:xfrm>
          <a:prstGeom prst="straightConnector1">
            <a:avLst/>
          </a:prstGeom>
          <a:noFill/>
          <a:ln cap="flat" cmpd="sng" w="19050">
            <a:solidFill>
              <a:schemeClr val="dk2"/>
            </a:solidFill>
            <a:prstDash val="solid"/>
            <a:round/>
            <a:headEnd len="lg" w="lg" type="none"/>
            <a:tailEnd len="lg" w="lg" type="none"/>
          </a:ln>
        </p:spPr>
      </p:cxnSp>
      <p:cxnSp>
        <p:nvCxnSpPr>
          <p:cNvPr id="165" name="Shape 165"/>
          <p:cNvCxnSpPr>
            <a:stCxn id="158" idx="1"/>
            <a:endCxn id="158" idx="3"/>
          </p:cNvCxnSpPr>
          <p:nvPr/>
        </p:nvCxnSpPr>
        <p:spPr>
          <a:xfrm>
            <a:off x="5130500" y="3163265"/>
            <a:ext cx="906300" cy="0"/>
          </a:xfrm>
          <a:prstGeom prst="straightConnector1">
            <a:avLst/>
          </a:prstGeom>
          <a:noFill/>
          <a:ln cap="flat" cmpd="sng" w="19050">
            <a:solidFill>
              <a:schemeClr val="dk2"/>
            </a:solidFill>
            <a:prstDash val="solid"/>
            <a:round/>
            <a:headEnd len="lg" w="lg" type="none"/>
            <a:tailEnd len="lg" w="lg" type="none"/>
          </a:ln>
        </p:spPr>
      </p:cxnSp>
      <p:cxnSp>
        <p:nvCxnSpPr>
          <p:cNvPr id="166" name="Shape 166"/>
          <p:cNvCxnSpPr>
            <a:stCxn id="159" idx="1"/>
          </p:cNvCxnSpPr>
          <p:nvPr/>
        </p:nvCxnSpPr>
        <p:spPr>
          <a:xfrm>
            <a:off x="6203982" y="3163265"/>
            <a:ext cx="906300" cy="0"/>
          </a:xfrm>
          <a:prstGeom prst="straightConnector1">
            <a:avLst/>
          </a:prstGeom>
          <a:noFill/>
          <a:ln cap="flat" cmpd="sng" w="19050">
            <a:solidFill>
              <a:schemeClr val="dk2"/>
            </a:solidFill>
            <a:prstDash val="solid"/>
            <a:round/>
            <a:headEnd len="lg" w="lg" type="none"/>
            <a:tailEnd len="lg" w="lg" type="none"/>
          </a:ln>
        </p:spPr>
      </p:cxnSp>
      <p:cxnSp>
        <p:nvCxnSpPr>
          <p:cNvPr id="167" name="Shape 167"/>
          <p:cNvCxnSpPr>
            <a:stCxn id="160" idx="1"/>
            <a:endCxn id="160" idx="3"/>
          </p:cNvCxnSpPr>
          <p:nvPr/>
        </p:nvCxnSpPr>
        <p:spPr>
          <a:xfrm>
            <a:off x="7277464" y="3163265"/>
            <a:ext cx="906300" cy="0"/>
          </a:xfrm>
          <a:prstGeom prst="straightConnector1">
            <a:avLst/>
          </a:prstGeom>
          <a:noFill/>
          <a:ln cap="flat" cmpd="sng" w="19050">
            <a:solidFill>
              <a:schemeClr val="dk2"/>
            </a:solidFill>
            <a:prstDash val="solid"/>
            <a:round/>
            <a:headEnd len="lg" w="lg" type="none"/>
            <a:tailEnd len="lg" w="lg" type="none"/>
          </a:ln>
        </p:spPr>
      </p:cxnSp>
      <p:sp>
        <p:nvSpPr>
          <p:cNvPr id="168" name="Shape 168"/>
          <p:cNvSpPr txBox="1"/>
          <p:nvPr/>
        </p:nvSpPr>
        <p:spPr>
          <a:xfrm>
            <a:off x="4996200" y="3339975"/>
            <a:ext cx="3690600" cy="12522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rPr lang="en" sz="2000"/>
              <a:t>Because objects are instances of both their class and their parent class:</a:t>
            </a:r>
          </a:p>
          <a:p>
            <a:pPr lvl="0" rtl="0">
              <a:spcBef>
                <a:spcPts val="0"/>
              </a:spcBef>
              <a:buNone/>
            </a:pPr>
            <a:r>
              <a:rPr lang="en" sz="2000"/>
              <a:t>	</a:t>
            </a:r>
            <a:r>
              <a:rPr lang="en"/>
              <a:t>void getArea(Shape s){</a:t>
            </a:r>
          </a:p>
          <a:p>
            <a:pPr lvl="0" rtl="0">
              <a:spcBef>
                <a:spcPts val="0"/>
              </a:spcBef>
              <a:buNone/>
            </a:pPr>
            <a:r>
              <a:rPr lang="en"/>
              <a:t>		System.out.println(s.area());</a:t>
            </a:r>
          </a:p>
          <a:p>
            <a:pPr lvl="0" rtl="0">
              <a:spcBef>
                <a:spcPts val="0"/>
              </a:spcBef>
              <a:buNone/>
            </a:pPr>
            <a:r>
              <a:rPr lang="en"/>
              <a:t>	}</a:t>
            </a:r>
          </a:p>
          <a:p>
            <a:pPr indent="0" lvl="0" marL="0" rtl="0">
              <a:spcBef>
                <a:spcPts val="0"/>
              </a:spcBef>
              <a:buNone/>
            </a:pPr>
            <a:r>
              <a:rPr lang="en" sz="2000"/>
              <a:t>Gives the right answer if a square, circle, triangle, etc is passed in.</a:t>
            </a: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175" name="Shape 175"/>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Behavior depends on the object assigned at runtime. </a:t>
            </a:r>
          </a:p>
          <a:p>
            <a:pPr indent="-355600" lvl="1" marL="914400" marR="0" rtl="0" algn="l">
              <a:lnSpc>
                <a:spcPct val="100000"/>
              </a:lnSpc>
              <a:spcBef>
                <a:spcPts val="600"/>
              </a:spcBef>
              <a:spcAft>
                <a:spcPts val="0"/>
              </a:spcAft>
              <a:buSzPct val="100000"/>
            </a:pPr>
            <a:r>
              <a:rPr lang="en" sz="2000"/>
              <a:t>If LineItem.getUnitPrice() is called, it may actually be SimpleItem.getUnitPrice().</a:t>
            </a:r>
          </a:p>
          <a:p>
            <a:pPr indent="-355600" lvl="1" marL="914400" marR="0" rtl="0" algn="l">
              <a:lnSpc>
                <a:spcPct val="100000"/>
              </a:lnSpc>
              <a:spcBef>
                <a:spcPts val="600"/>
              </a:spcBef>
              <a:spcAft>
                <a:spcPts val="0"/>
              </a:spcAft>
              <a:buSzPct val="100000"/>
            </a:pPr>
            <a:r>
              <a:rPr lang="en" sz="2000"/>
              <a:t>Wrong object might be bound to the variable.</a:t>
            </a:r>
          </a:p>
          <a:p>
            <a:pPr indent="-355600" lvl="1" marL="914400" marR="0" rtl="0" algn="l">
              <a:lnSpc>
                <a:spcPct val="100000"/>
              </a:lnSpc>
              <a:spcBef>
                <a:spcPts val="600"/>
              </a:spcBef>
              <a:spcAft>
                <a:spcPts val="0"/>
              </a:spcAft>
              <a:buSzPct val="100000"/>
            </a:pPr>
            <a:r>
              <a:rPr lang="en" sz="2000"/>
              <a:t>May be difficult to tell which class has the fault.</a:t>
            </a:r>
          </a:p>
          <a:p>
            <a:pPr indent="-355600" lvl="1" marL="914400" marR="0" rtl="0" algn="l">
              <a:lnSpc>
                <a:spcPct val="100000"/>
              </a:lnSpc>
              <a:spcBef>
                <a:spcPts val="600"/>
              </a:spcBef>
              <a:spcAft>
                <a:spcPts val="0"/>
              </a:spcAft>
              <a:buSzPct val="100000"/>
            </a:pPr>
            <a:r>
              <a:rPr lang="en" sz="2000"/>
              <a:t>Fault may be a result of a combination of bindings.</a:t>
            </a:r>
          </a:p>
          <a:p>
            <a:pPr indent="-381000" lvl="0" marL="457200" marR="0" rtl="0" algn="l">
              <a:lnSpc>
                <a:spcPct val="100000"/>
              </a:lnSpc>
              <a:spcBef>
                <a:spcPts val="600"/>
              </a:spcBef>
              <a:spcAft>
                <a:spcPts val="0"/>
              </a:spcAft>
              <a:buSzPct val="100000"/>
            </a:pPr>
            <a:r>
              <a:rPr lang="en" sz="2400"/>
              <a:t>Testing one possible binding is not enough - must try multiple bindings.</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
        <p:nvSpPr>
          <p:cNvPr id="177" name="Shape 177"/>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78" name="Shape 178"/>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179" name="Shape 179"/>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180" name="Shape 180"/>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181" name="Shape 181"/>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182" name="Shape 182"/>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183" name="Shape 183"/>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184" name="Shape 184"/>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185" name="Shape 185"/>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86" name="Shape 186"/>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187" name="Shape 187"/>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188" name="Shape 188"/>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None/>
            </a:pPr>
            <a:r>
              <a:rPr lang="en" sz="900">
                <a:solidFill>
                  <a:schemeClr val="dk1"/>
                </a:solidFill>
              </a:rPr>
              <a:t>-heightCm: integer</a:t>
            </a:r>
          </a:p>
          <a:p>
            <a:pPr lvl="0" rtl="0">
              <a:spcBef>
                <a:spcPts val="0"/>
              </a:spcBef>
              <a:buNone/>
            </a:pPr>
            <a:r>
              <a:rPr lang="en" sz="900">
                <a:solidFill>
                  <a:schemeClr val="dk1"/>
                </a:solidFill>
              </a:rPr>
              <a:t>-widthCm: ingeger</a:t>
            </a:r>
          </a:p>
          <a:p>
            <a:pPr lvl="0" rtl="0">
              <a:spcBef>
                <a:spcPts val="0"/>
              </a:spcBef>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None/>
            </a:pPr>
            <a:r>
              <a:rPr lang="en" sz="900">
                <a:solidFill>
                  <a:schemeClr val="dk1"/>
                </a:solidFill>
              </a:rPr>
              <a:t>+getHeightCm(): integer</a:t>
            </a:r>
          </a:p>
          <a:p>
            <a:pPr lvl="0" rtl="0">
              <a:spcBef>
                <a:spcPts val="0"/>
              </a:spcBef>
              <a:buNone/>
            </a:pPr>
            <a:r>
              <a:rPr lang="en" sz="900">
                <a:solidFill>
                  <a:schemeClr val="dk1"/>
                </a:solidFill>
              </a:rPr>
              <a:t>+getWidthCm(): integer</a:t>
            </a:r>
          </a:p>
          <a:p>
            <a:pPr lvl="0" rtl="0">
              <a:spcBef>
                <a:spcPts val="0"/>
              </a:spcBef>
              <a:buNone/>
            </a:pPr>
            <a:r>
              <a:rPr lang="en" sz="900">
                <a:solidFill>
                  <a:schemeClr val="dk1"/>
                </a:solidFill>
              </a:rPr>
              <a:t>+getDepthCm(): integer</a:t>
            </a:r>
          </a:p>
          <a:p>
            <a:pPr lvl="0" rtl="0">
              <a:spcBef>
                <a:spcPts val="0"/>
              </a:spcBef>
              <a:buNone/>
            </a:pPr>
            <a:r>
              <a:rPr lang="en" sz="900">
                <a:solidFill>
                  <a:schemeClr val="dk1"/>
                </a:solidFill>
              </a:rPr>
              <a:t>+getWeightGm(): integer</a:t>
            </a:r>
          </a:p>
          <a:p>
            <a:pPr lvl="0" rtl="0">
              <a:spcBef>
                <a:spcPts val="0"/>
              </a:spcBef>
              <a:buNone/>
            </a:pPr>
            <a:r>
              <a:rPr lang="en" sz="900"/>
              <a:t>+isCompatible(): boolean</a:t>
            </a:r>
          </a:p>
        </p:txBody>
      </p:sp>
      <p:cxnSp>
        <p:nvCxnSpPr>
          <p:cNvPr id="189" name="Shape 189"/>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90" name="Shape 190"/>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91" name="Shape 191"/>
          <p:cNvCxnSpPr>
            <a:stCxn id="180" idx="0"/>
            <a:endCxn id="177"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a:stCxn id="183" idx="0"/>
            <a:endCxn id="177"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a:stCxn id="185" idx="0"/>
            <a:endCxn id="180"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194" name="Shape 194"/>
          <p:cNvCxnSpPr>
            <a:stCxn id="188" idx="0"/>
            <a:endCxn id="183"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8" name="Shape 198"/>
        <p:cNvGrpSpPr/>
        <p:nvPr/>
      </p:nvGrpSpPr>
      <p:grpSpPr>
        <a:xfrm>
          <a:off x="0" y="0"/>
          <a:ext cx="0" cy="0"/>
          <a:chOff x="0" y="0"/>
          <a:chExt cx="0" cy="0"/>
        </a:xfrm>
      </p:grpSpPr>
      <p:sp>
        <p:nvSpPr>
          <p:cNvPr id="199" name="Shape 1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 Classes</a:t>
            </a:r>
          </a:p>
        </p:txBody>
      </p:sp>
      <p:sp>
        <p:nvSpPr>
          <p:cNvPr id="200" name="Shape 200"/>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Classes that are incomplete and cannot be instantiated.</a:t>
            </a:r>
          </a:p>
          <a:p>
            <a:pPr indent="-381000" lvl="1" marL="914400" marR="0" rtl="0" algn="l">
              <a:lnSpc>
                <a:spcPct val="100000"/>
              </a:lnSpc>
              <a:spcBef>
                <a:spcPts val="600"/>
              </a:spcBef>
              <a:spcAft>
                <a:spcPts val="0"/>
              </a:spcAft>
              <a:buSzPct val="100000"/>
            </a:pPr>
            <a:r>
              <a:rPr lang="en"/>
              <a:t>LineItem</a:t>
            </a:r>
          </a:p>
          <a:p>
            <a:pPr indent="-381000" lvl="0" marL="457200" marR="0" rtl="0" algn="l">
              <a:lnSpc>
                <a:spcPct val="100000"/>
              </a:lnSpc>
              <a:spcBef>
                <a:spcPts val="600"/>
              </a:spcBef>
              <a:spcAft>
                <a:spcPts val="0"/>
              </a:spcAft>
              <a:buSzPct val="100000"/>
            </a:pPr>
            <a:r>
              <a:rPr lang="en" sz="2400"/>
              <a:t>Define templates for other classes to follow.</a:t>
            </a:r>
          </a:p>
          <a:p>
            <a:pPr indent="-381000" lvl="0" marL="457200" marR="0" rtl="0" algn="l">
              <a:lnSpc>
                <a:spcPct val="100000"/>
              </a:lnSpc>
              <a:spcBef>
                <a:spcPts val="600"/>
              </a:spcBef>
              <a:spcAft>
                <a:spcPts val="0"/>
              </a:spcAft>
              <a:buSzPct val="100000"/>
            </a:pPr>
            <a:r>
              <a:rPr lang="en" sz="2400"/>
              <a:t>These still must be tested in some form.</a:t>
            </a:r>
          </a:p>
          <a:p>
            <a:pPr indent="-381000" lvl="1" marL="914400" marR="0" rtl="0" algn="l">
              <a:lnSpc>
                <a:spcPct val="100000"/>
              </a:lnSpc>
              <a:spcBef>
                <a:spcPts val="600"/>
              </a:spcBef>
              <a:spcAft>
                <a:spcPts val="0"/>
              </a:spcAft>
              <a:buSzPct val="100000"/>
            </a:pPr>
            <a:r>
              <a:rPr lang="en" sz="2400"/>
              <a:t>Can test all of the child classes.</a:t>
            </a:r>
          </a:p>
          <a:p>
            <a:pPr indent="-228600" lvl="1" marL="914400" marR="0" rtl="0" algn="l">
              <a:lnSpc>
                <a:spcPct val="100000"/>
              </a:lnSpc>
              <a:spcBef>
                <a:spcPts val="600"/>
              </a:spcBef>
              <a:spcAft>
                <a:spcPts val="0"/>
              </a:spcAft>
            </a:pPr>
            <a:r>
              <a:rPr lang="en"/>
              <a:t>Techniques for testing what is declared in the abstract class.</a:t>
            </a:r>
          </a:p>
        </p:txBody>
      </p:sp>
      <p:sp>
        <p:nvSpPr>
          <p:cNvPr id="201" name="Shape 20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
        <p:nvSpPr>
          <p:cNvPr id="202" name="Shape 202"/>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203" name="Shape 203"/>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204" name="Shape 204"/>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205" name="Shape 205"/>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206" name="Shape 206"/>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207" name="Shape 207"/>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208" name="Shape 208"/>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209" name="Shape 209"/>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210" name="Shape 210"/>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211" name="Shape 211"/>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212" name="Shape 212"/>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213" name="Shape 213"/>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None/>
            </a:pPr>
            <a:r>
              <a:rPr lang="en" sz="900">
                <a:solidFill>
                  <a:schemeClr val="dk1"/>
                </a:solidFill>
              </a:rPr>
              <a:t>-heightCm: integer</a:t>
            </a:r>
          </a:p>
          <a:p>
            <a:pPr lvl="0" rtl="0">
              <a:spcBef>
                <a:spcPts val="0"/>
              </a:spcBef>
              <a:buNone/>
            </a:pPr>
            <a:r>
              <a:rPr lang="en" sz="900">
                <a:solidFill>
                  <a:schemeClr val="dk1"/>
                </a:solidFill>
              </a:rPr>
              <a:t>-widthCm: ingeger</a:t>
            </a:r>
          </a:p>
          <a:p>
            <a:pPr lvl="0" rtl="0">
              <a:spcBef>
                <a:spcPts val="0"/>
              </a:spcBef>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None/>
            </a:pPr>
            <a:r>
              <a:rPr lang="en" sz="900">
                <a:solidFill>
                  <a:schemeClr val="dk1"/>
                </a:solidFill>
              </a:rPr>
              <a:t>+getHeightCm(): integer</a:t>
            </a:r>
          </a:p>
          <a:p>
            <a:pPr lvl="0" rtl="0">
              <a:spcBef>
                <a:spcPts val="0"/>
              </a:spcBef>
              <a:buNone/>
            </a:pPr>
            <a:r>
              <a:rPr lang="en" sz="900">
                <a:solidFill>
                  <a:schemeClr val="dk1"/>
                </a:solidFill>
              </a:rPr>
              <a:t>+getWidthCm(): integer</a:t>
            </a:r>
          </a:p>
          <a:p>
            <a:pPr lvl="0" rtl="0">
              <a:spcBef>
                <a:spcPts val="0"/>
              </a:spcBef>
              <a:buNone/>
            </a:pPr>
            <a:r>
              <a:rPr lang="en" sz="900">
                <a:solidFill>
                  <a:schemeClr val="dk1"/>
                </a:solidFill>
              </a:rPr>
              <a:t>+getDepthCm(): integer</a:t>
            </a:r>
          </a:p>
          <a:p>
            <a:pPr lvl="0" rtl="0">
              <a:spcBef>
                <a:spcPts val="0"/>
              </a:spcBef>
              <a:buNone/>
            </a:pPr>
            <a:r>
              <a:rPr lang="en" sz="900">
                <a:solidFill>
                  <a:schemeClr val="dk1"/>
                </a:solidFill>
              </a:rPr>
              <a:t>+getWeightGm(): integer</a:t>
            </a:r>
          </a:p>
          <a:p>
            <a:pPr lvl="0" rtl="0">
              <a:spcBef>
                <a:spcPts val="0"/>
              </a:spcBef>
              <a:buNone/>
            </a:pPr>
            <a:r>
              <a:rPr lang="en" sz="900"/>
              <a:t>+isCompatible(): boolean</a:t>
            </a:r>
          </a:p>
        </p:txBody>
      </p:sp>
      <p:cxnSp>
        <p:nvCxnSpPr>
          <p:cNvPr id="214" name="Shape 214"/>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215" name="Shape 215"/>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216" name="Shape 216"/>
          <p:cNvCxnSpPr>
            <a:stCxn id="205" idx="0"/>
            <a:endCxn id="202"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217" name="Shape 217"/>
          <p:cNvCxnSpPr>
            <a:stCxn id="208" idx="0"/>
            <a:endCxn id="202"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218" name="Shape 218"/>
          <p:cNvCxnSpPr>
            <a:stCxn id="210" idx="0"/>
            <a:endCxn id="205"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219" name="Shape 219"/>
          <p:cNvCxnSpPr>
            <a:stCxn id="213" idx="0"/>
            <a:endCxn id="208"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225" name="Shape 22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Used to handle erroneous execution conditions.</a:t>
            </a:r>
          </a:p>
          <a:p>
            <a:pPr indent="-381000" lvl="0" marL="457200" marR="0" rtl="0" algn="l">
              <a:lnSpc>
                <a:spcPct val="100000"/>
              </a:lnSpc>
              <a:spcBef>
                <a:spcPts val="600"/>
              </a:spcBef>
              <a:spcAft>
                <a:spcPts val="0"/>
              </a:spcAft>
              <a:buSzPct val="100000"/>
            </a:pPr>
            <a:r>
              <a:rPr lang="en" sz="2400"/>
              <a:t>Either handled directly in code, or declared in method header.</a:t>
            </a:r>
          </a:p>
          <a:p>
            <a:pPr indent="-381000" lvl="0" marL="457200" marR="0" rtl="0" algn="l">
              <a:lnSpc>
                <a:spcPct val="100000"/>
              </a:lnSpc>
              <a:spcBef>
                <a:spcPts val="600"/>
              </a:spcBef>
              <a:spcAft>
                <a:spcPts val="0"/>
              </a:spcAft>
              <a:buSzPct val="100000"/>
            </a:pPr>
            <a:r>
              <a:rPr lang="en" sz="2400"/>
              <a:t>Where an exception is caught and where it is handled differ. </a:t>
            </a:r>
          </a:p>
          <a:p>
            <a:pPr indent="-381000" lvl="1" marL="914400" marR="0" rtl="0" algn="l">
              <a:lnSpc>
                <a:spcPct val="100000"/>
              </a:lnSpc>
              <a:spcBef>
                <a:spcPts val="600"/>
              </a:spcBef>
              <a:spcAft>
                <a:spcPts val="0"/>
              </a:spcAft>
              <a:buSzPct val="100000"/>
            </a:pPr>
            <a:r>
              <a:rPr lang="en"/>
              <a:t>Impacts the control-flow of the code.</a:t>
            </a:r>
          </a:p>
        </p:txBody>
      </p:sp>
      <p:sp>
        <p:nvSpPr>
          <p:cNvPr id="226" name="Shape 2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
        <p:nvSpPr>
          <p:cNvPr id="227" name="Shape 22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try{</a:t>
            </a:r>
          </a:p>
          <a:p>
            <a:pPr lvl="0" rtl="0">
              <a:spcBef>
                <a:spcPts val="0"/>
              </a:spcBef>
              <a:buNone/>
            </a:pPr>
            <a:r>
              <a:rPr lang="en" sz="1400">
                <a:latin typeface="Courier New"/>
                <a:ea typeface="Courier New"/>
                <a:cs typeface="Courier New"/>
                <a:sym typeface="Courier New"/>
              </a:rPr>
              <a:t>	BufferedReader br = new </a:t>
            </a:r>
            <a:br>
              <a:rPr lang="en" sz="1400">
                <a:latin typeface="Courier New"/>
                <a:ea typeface="Courier New"/>
                <a:cs typeface="Courier New"/>
                <a:sym typeface="Courier New"/>
              </a:rPr>
            </a:br>
            <a:r>
              <a:rPr lang="en" sz="1400">
                <a:latin typeface="Courier New"/>
                <a:ea typeface="Courier New"/>
                <a:cs typeface="Courier New"/>
                <a:sym typeface="Courier New"/>
              </a:rPr>
              <a:t>		BufferedReader(</a:t>
            </a:r>
            <a:br>
              <a:rPr lang="en" sz="1400">
                <a:latin typeface="Courier New"/>
                <a:ea typeface="Courier New"/>
                <a:cs typeface="Courier New"/>
                <a:sym typeface="Courier New"/>
              </a:rPr>
            </a:br>
            <a:r>
              <a:rPr lang="en" sz="1400">
                <a:latin typeface="Courier New"/>
                <a:ea typeface="Courier New"/>
                <a:cs typeface="Courier New"/>
                <a:sym typeface="Courier New"/>
              </a:rPr>
              <a:t>		new File(“input.txt”));</a:t>
            </a:r>
          </a:p>
          <a:p>
            <a:pPr lvl="0" rtl="0">
              <a:spcBef>
                <a:spcPts val="0"/>
              </a:spcBef>
              <a:buNone/>
            </a:pPr>
            <a:r>
              <a:rPr lang="en" sz="1400">
                <a:latin typeface="Courier New"/>
                <a:ea typeface="Courier New"/>
                <a:cs typeface="Courier New"/>
                <a:sym typeface="Courier New"/>
              </a:rPr>
              <a:t>	String line = br.readLine();</a:t>
            </a:r>
          </a:p>
          <a:p>
            <a:pPr lvl="0" rtl="0">
              <a:spcBef>
                <a:spcPts val="0"/>
              </a:spcBef>
              <a:buNone/>
            </a:pPr>
            <a:r>
              <a:rPr lang="en" sz="1400">
                <a:latin typeface="Courier New"/>
                <a:ea typeface="Courier New"/>
                <a:cs typeface="Courier New"/>
                <a:sym typeface="Courier New"/>
              </a:rPr>
              <a:t>catch(IOException e){</a:t>
            </a:r>
          </a:p>
          <a:p>
            <a:pPr lvl="0" rtl="0">
              <a:spcBef>
                <a:spcPts val="0"/>
              </a:spcBef>
              <a:buNone/>
            </a:pPr>
            <a:r>
              <a:rPr lang="en" sz="1400">
                <a:latin typeface="Courier New"/>
                <a:ea typeface="Courier New"/>
                <a:cs typeface="Courier New"/>
                <a:sym typeface="Courier New"/>
              </a:rPr>
              <a:t>	e.printStackTrace();</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400">
              <a:latin typeface="Courier New"/>
              <a:ea typeface="Courier New"/>
              <a:cs typeface="Courier New"/>
              <a:sym typeface="Courier New"/>
            </a:endParaRPr>
          </a:p>
          <a:p>
            <a:pPr lvl="0" rtl="0">
              <a:spcBef>
                <a:spcPts val="0"/>
              </a:spcBef>
              <a:buNone/>
            </a:pPr>
            <a:r>
              <a:t/>
            </a:r>
            <a:endParaRPr sz="1400">
              <a:latin typeface="Courier New"/>
              <a:ea typeface="Courier New"/>
              <a:cs typeface="Courier New"/>
              <a:sym typeface="Courier New"/>
            </a:endParaRPr>
          </a:p>
          <a:p>
            <a:pPr lvl="0" rtl="0">
              <a:spcBef>
                <a:spcPts val="0"/>
              </a:spcBef>
              <a:buNone/>
            </a:pPr>
            <a:r>
              <a:rPr lang="en" sz="1400">
                <a:latin typeface="Courier New"/>
                <a:ea typeface="Courier New"/>
                <a:cs typeface="Courier New"/>
                <a:sym typeface="Courier New"/>
              </a:rPr>
              <a:t>public int tryThis() </a:t>
            </a:r>
          </a:p>
          <a:p>
            <a:pPr indent="457200" lvl="0" rtl="0">
              <a:spcBef>
                <a:spcPts val="0"/>
              </a:spcBef>
              <a:buNone/>
            </a:pPr>
            <a:r>
              <a:rPr lang="en" sz="1400">
                <a:latin typeface="Courier New"/>
                <a:ea typeface="Courier New"/>
                <a:cs typeface="Courier New"/>
                <a:sym typeface="Courier New"/>
              </a:rPr>
              <a:t>throws NullPointerException{</a:t>
            </a:r>
          </a:p>
          <a:p>
            <a:pPr lvl="0" rtl="0">
              <a:spcBef>
                <a:spcPts val="0"/>
              </a:spcBef>
              <a:buNone/>
            </a:pPr>
            <a:r>
              <a:rPr lang="en" sz="1400">
                <a:latin typeface="Courier New"/>
                <a:ea typeface="Courier New"/>
                <a:cs typeface="Courier New"/>
                <a:sym typeface="Courier New"/>
              </a:rPr>
              <a:t>	...</a:t>
            </a:r>
          </a:p>
          <a:p>
            <a:pPr lvl="0">
              <a:spcBef>
                <a:spcPts val="0"/>
              </a:spcBef>
              <a:buNone/>
            </a:pPr>
            <a:r>
              <a:rPr lang="en" sz="1400">
                <a:latin typeface="Courier New"/>
                <a:ea typeface="Courier New"/>
                <a:cs typeface="Courier New"/>
                <a:sym typeface="Courier New"/>
              </a:rPr>
              <a:t>}</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Concurrency</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program can be designed to execute over multiple, concurrently-executing processes.</a:t>
            </a:r>
          </a:p>
          <a:p>
            <a:pPr indent="-228600" lvl="0" marL="457200" marR="0" rtl="0" algn="l">
              <a:lnSpc>
                <a:spcPct val="100000"/>
              </a:lnSpc>
              <a:spcBef>
                <a:spcPts val="600"/>
              </a:spcBef>
              <a:spcAft>
                <a:spcPts val="0"/>
              </a:spcAft>
            </a:pPr>
            <a:r>
              <a:rPr lang="en"/>
              <a:t>Introduces new sources of failure:</a:t>
            </a:r>
          </a:p>
          <a:p>
            <a:pPr indent="-228600" lvl="1" marL="914400" marR="0" rtl="0" algn="l">
              <a:lnSpc>
                <a:spcPct val="100000"/>
              </a:lnSpc>
              <a:spcBef>
                <a:spcPts val="600"/>
              </a:spcBef>
              <a:spcAft>
                <a:spcPts val="0"/>
              </a:spcAft>
            </a:pPr>
            <a:r>
              <a:rPr lang="en"/>
              <a:t>Deadlock, race conditions, timing of data synchronization.</a:t>
            </a:r>
          </a:p>
          <a:p>
            <a:pPr indent="-228600" lvl="0" marL="457200" marR="0" rtl="0" algn="l">
              <a:lnSpc>
                <a:spcPct val="100000"/>
              </a:lnSpc>
              <a:spcBef>
                <a:spcPts val="600"/>
              </a:spcBef>
              <a:spcAft>
                <a:spcPts val="0"/>
              </a:spcAft>
            </a:pPr>
            <a:r>
              <a:rPr lang="en"/>
              <a:t>System is dependent on scheduler decisions that a tester cannot control.</a:t>
            </a: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Approaches to Testing</a:t>
            </a:r>
            <a:br>
              <a:rPr lang="en"/>
            </a:br>
            <a:r>
              <a:rPr lang="en"/>
              <a:t>OO Systems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245" name="Shape 245"/>
          <p:cNvSpPr/>
          <p:nvPr/>
        </p:nvSpPr>
        <p:spPr>
          <a:xfrm>
            <a:off x="599861" y="1967435"/>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246" name="Shape 246"/>
          <p:cNvSpPr/>
          <p:nvPr/>
        </p:nvSpPr>
        <p:spPr>
          <a:xfrm>
            <a:off x="1235837" y="2781278"/>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247" name="Shape 247"/>
          <p:cNvSpPr/>
          <p:nvPr/>
        </p:nvSpPr>
        <p:spPr>
          <a:xfrm>
            <a:off x="1949112" y="3595121"/>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248" name="Shape 248"/>
          <p:cNvSpPr/>
          <p:nvPr/>
        </p:nvSpPr>
        <p:spPr>
          <a:xfrm>
            <a:off x="2849600" y="4408952"/>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249" name="Shape 249"/>
          <p:cNvSpPr/>
          <p:nvPr/>
        </p:nvSpPr>
        <p:spPr>
          <a:xfrm>
            <a:off x="3845794" y="5212698"/>
            <a:ext cx="1349099" cy="623099"/>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250" name="Shape 250"/>
          <p:cNvSpPr/>
          <p:nvPr/>
        </p:nvSpPr>
        <p:spPr>
          <a:xfrm>
            <a:off x="4834643" y="4408952"/>
            <a:ext cx="1349099" cy="623099"/>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251" name="Shape 251"/>
          <p:cNvSpPr/>
          <p:nvPr/>
        </p:nvSpPr>
        <p:spPr>
          <a:xfrm>
            <a:off x="5580210" y="3595110"/>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252" name="Shape 252"/>
          <p:cNvSpPr/>
          <p:nvPr/>
        </p:nvSpPr>
        <p:spPr>
          <a:xfrm>
            <a:off x="6183894" y="2781267"/>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253" name="Shape 253"/>
          <p:cNvSpPr/>
          <p:nvPr/>
        </p:nvSpPr>
        <p:spPr>
          <a:xfrm>
            <a:off x="6803689" y="1967425"/>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254" name="Shape 254"/>
          <p:cNvCxnSpPr>
            <a:endCxn id="246" idx="1"/>
          </p:cNvCxnSpPr>
          <p:nvPr/>
        </p:nvCxnSpPr>
        <p:spPr>
          <a:xfrm>
            <a:off x="858137" y="2580128"/>
            <a:ext cx="377700" cy="512700"/>
          </a:xfrm>
          <a:prstGeom prst="straightConnector1">
            <a:avLst/>
          </a:prstGeom>
          <a:noFill/>
          <a:ln cap="flat" cmpd="sng" w="19050">
            <a:solidFill>
              <a:schemeClr val="dk2"/>
            </a:solidFill>
            <a:prstDash val="solid"/>
            <a:round/>
            <a:headEnd len="lg" w="lg" type="none"/>
            <a:tailEnd len="lg" w="lg" type="triangle"/>
          </a:ln>
        </p:spPr>
      </p:cxnSp>
      <p:cxnSp>
        <p:nvCxnSpPr>
          <p:cNvPr id="255" name="Shape 255"/>
          <p:cNvCxnSpPr>
            <a:endCxn id="247" idx="1"/>
          </p:cNvCxnSpPr>
          <p:nvPr/>
        </p:nvCxnSpPr>
        <p:spPr>
          <a:xfrm>
            <a:off x="1548312" y="3408071"/>
            <a:ext cx="400799" cy="498600"/>
          </a:xfrm>
          <a:prstGeom prst="straightConnector1">
            <a:avLst/>
          </a:prstGeom>
          <a:noFill/>
          <a:ln cap="flat" cmpd="sng" w="19050">
            <a:solidFill>
              <a:schemeClr val="dk2"/>
            </a:solidFill>
            <a:prstDash val="solid"/>
            <a:round/>
            <a:headEnd len="lg" w="lg" type="none"/>
            <a:tailEnd len="lg" w="lg" type="triangle"/>
          </a:ln>
        </p:spPr>
      </p:cxnSp>
      <p:cxnSp>
        <p:nvCxnSpPr>
          <p:cNvPr id="256" name="Shape 256"/>
          <p:cNvCxnSpPr>
            <a:endCxn id="248" idx="1"/>
          </p:cNvCxnSpPr>
          <p:nvPr/>
        </p:nvCxnSpPr>
        <p:spPr>
          <a:xfrm>
            <a:off x="2281100" y="4222502"/>
            <a:ext cx="568500" cy="498000"/>
          </a:xfrm>
          <a:prstGeom prst="straightConnector1">
            <a:avLst/>
          </a:prstGeom>
          <a:noFill/>
          <a:ln cap="flat" cmpd="sng" w="19050">
            <a:solidFill>
              <a:schemeClr val="dk2"/>
            </a:solidFill>
            <a:prstDash val="solid"/>
            <a:round/>
            <a:headEnd len="lg" w="lg" type="none"/>
            <a:tailEnd len="lg" w="lg" type="triangle"/>
          </a:ln>
        </p:spPr>
      </p:cxnSp>
      <p:cxnSp>
        <p:nvCxnSpPr>
          <p:cNvPr id="257" name="Shape 257"/>
          <p:cNvCxnSpPr>
            <a:endCxn id="249" idx="1"/>
          </p:cNvCxnSpPr>
          <p:nvPr/>
        </p:nvCxnSpPr>
        <p:spPr>
          <a:xfrm>
            <a:off x="3153994" y="5037048"/>
            <a:ext cx="691799" cy="487200"/>
          </a:xfrm>
          <a:prstGeom prst="straightConnector1">
            <a:avLst/>
          </a:prstGeom>
          <a:noFill/>
          <a:ln cap="flat" cmpd="sng" w="19050">
            <a:solidFill>
              <a:schemeClr val="dk2"/>
            </a:solidFill>
            <a:prstDash val="solid"/>
            <a:round/>
            <a:headEnd len="lg" w="lg" type="none"/>
            <a:tailEnd len="lg" w="lg" type="triangle"/>
          </a:ln>
        </p:spPr>
      </p:cxnSp>
      <p:cxnSp>
        <p:nvCxnSpPr>
          <p:cNvPr id="258" name="Shape 258"/>
          <p:cNvCxnSpPr>
            <a:stCxn id="249" idx="3"/>
          </p:cNvCxnSpPr>
          <p:nvPr/>
        </p:nvCxnSpPr>
        <p:spPr>
          <a:xfrm flipH="1" rot="10800000">
            <a:off x="5194894" y="5064048"/>
            <a:ext cx="649200" cy="460200"/>
          </a:xfrm>
          <a:prstGeom prst="straightConnector1">
            <a:avLst/>
          </a:prstGeom>
          <a:noFill/>
          <a:ln cap="flat" cmpd="sng" w="19050">
            <a:solidFill>
              <a:schemeClr val="dk2"/>
            </a:solidFill>
            <a:prstDash val="solid"/>
            <a:round/>
            <a:headEnd len="lg" w="lg" type="none"/>
            <a:tailEnd len="lg" w="lg" type="triangle"/>
          </a:ln>
        </p:spPr>
      </p:cxnSp>
      <p:cxnSp>
        <p:nvCxnSpPr>
          <p:cNvPr id="259" name="Shape 259"/>
          <p:cNvCxnSpPr>
            <a:stCxn id="250" idx="3"/>
          </p:cNvCxnSpPr>
          <p:nvPr/>
        </p:nvCxnSpPr>
        <p:spPr>
          <a:xfrm flipH="1" rot="10800000">
            <a:off x="6183743" y="4236002"/>
            <a:ext cx="463200" cy="484500"/>
          </a:xfrm>
          <a:prstGeom prst="straightConnector1">
            <a:avLst/>
          </a:prstGeom>
          <a:noFill/>
          <a:ln cap="flat" cmpd="sng" w="19050">
            <a:solidFill>
              <a:schemeClr val="dk2"/>
            </a:solidFill>
            <a:prstDash val="solid"/>
            <a:round/>
            <a:headEnd len="lg" w="lg" type="none"/>
            <a:tailEnd len="lg" w="lg" type="triangle"/>
          </a:ln>
        </p:spPr>
      </p:cxnSp>
      <p:cxnSp>
        <p:nvCxnSpPr>
          <p:cNvPr id="260" name="Shape 260"/>
          <p:cNvCxnSpPr>
            <a:stCxn id="251" idx="3"/>
          </p:cNvCxnSpPr>
          <p:nvPr/>
        </p:nvCxnSpPr>
        <p:spPr>
          <a:xfrm flipH="1" rot="10800000">
            <a:off x="6929310" y="3434760"/>
            <a:ext cx="337500" cy="471900"/>
          </a:xfrm>
          <a:prstGeom prst="straightConnector1">
            <a:avLst/>
          </a:prstGeom>
          <a:noFill/>
          <a:ln cap="flat" cmpd="sng" w="19050">
            <a:solidFill>
              <a:schemeClr val="dk2"/>
            </a:solidFill>
            <a:prstDash val="solid"/>
            <a:round/>
            <a:headEnd len="lg" w="lg" type="none"/>
            <a:tailEnd len="lg" w="lg" type="triangle"/>
          </a:ln>
        </p:spPr>
      </p:cxnSp>
      <p:cxnSp>
        <p:nvCxnSpPr>
          <p:cNvPr id="261" name="Shape 261"/>
          <p:cNvCxnSpPr>
            <a:stCxn id="252" idx="3"/>
          </p:cNvCxnSpPr>
          <p:nvPr/>
        </p:nvCxnSpPr>
        <p:spPr>
          <a:xfrm flipH="1" rot="10800000">
            <a:off x="7532994" y="2620317"/>
            <a:ext cx="367500" cy="472500"/>
          </a:xfrm>
          <a:prstGeom prst="straightConnector1">
            <a:avLst/>
          </a:prstGeom>
          <a:noFill/>
          <a:ln cap="flat" cmpd="sng" w="19050">
            <a:solidFill>
              <a:schemeClr val="dk2"/>
            </a:solidFill>
            <a:prstDash val="solid"/>
            <a:round/>
            <a:headEnd len="lg" w="lg" type="none"/>
            <a:tailEnd len="lg" w="lg" type="triangle"/>
          </a:ln>
        </p:spPr>
      </p:cxnSp>
      <p:sp>
        <p:nvSpPr>
          <p:cNvPr id="262" name="Shape 262"/>
          <p:cNvSpPr/>
          <p:nvPr/>
        </p:nvSpPr>
        <p:spPr>
          <a:xfrm>
            <a:off x="3788003" y="1819150"/>
            <a:ext cx="1349099" cy="623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263" name="Shape 263"/>
          <p:cNvSpPr/>
          <p:nvPr/>
        </p:nvSpPr>
        <p:spPr>
          <a:xfrm>
            <a:off x="3788003" y="2525003"/>
            <a:ext cx="1349099" cy="623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sp>
        <p:nvSpPr>
          <p:cNvPr id="264" name="Shape 264"/>
          <p:cNvSpPr/>
          <p:nvPr/>
        </p:nvSpPr>
        <p:spPr>
          <a:xfrm>
            <a:off x="3764661" y="3230857"/>
            <a:ext cx="1349099" cy="623099"/>
          </a:xfrm>
          <a:prstGeom prst="roundRect">
            <a:avLst>
              <a:gd fmla="val 16667" name="adj"/>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 Plan</a:t>
            </a:r>
          </a:p>
        </p:txBody>
      </p:sp>
      <p:cxnSp>
        <p:nvCxnSpPr>
          <p:cNvPr id="265" name="Shape 265"/>
          <p:cNvCxnSpPr>
            <a:stCxn id="245" idx="3"/>
            <a:endCxn id="262" idx="1"/>
          </p:cNvCxnSpPr>
          <p:nvPr/>
        </p:nvCxnSpPr>
        <p:spPr>
          <a:xfrm flipH="1" rot="10800000">
            <a:off x="1948961" y="2130785"/>
            <a:ext cx="1839000" cy="148200"/>
          </a:xfrm>
          <a:prstGeom prst="straightConnector1">
            <a:avLst/>
          </a:prstGeom>
          <a:noFill/>
          <a:ln cap="flat" cmpd="sng" w="19050">
            <a:solidFill>
              <a:srgbClr val="980000"/>
            </a:solidFill>
            <a:prstDash val="dash"/>
            <a:round/>
            <a:headEnd len="lg" w="lg" type="none"/>
            <a:tailEnd len="lg" w="lg" type="triangle"/>
          </a:ln>
        </p:spPr>
      </p:cxnSp>
      <p:cxnSp>
        <p:nvCxnSpPr>
          <p:cNvPr id="266" name="Shape 266"/>
          <p:cNvCxnSpPr>
            <a:stCxn id="246" idx="3"/>
            <a:endCxn id="262" idx="1"/>
          </p:cNvCxnSpPr>
          <p:nvPr/>
        </p:nvCxnSpPr>
        <p:spPr>
          <a:xfrm flipH="1" rot="10800000">
            <a:off x="2584937" y="2130728"/>
            <a:ext cx="1203000" cy="962100"/>
          </a:xfrm>
          <a:prstGeom prst="straightConnector1">
            <a:avLst/>
          </a:prstGeom>
          <a:noFill/>
          <a:ln cap="flat" cmpd="sng" w="19050">
            <a:solidFill>
              <a:srgbClr val="980000"/>
            </a:solidFill>
            <a:prstDash val="dash"/>
            <a:round/>
            <a:headEnd len="lg" w="lg" type="none"/>
            <a:tailEnd len="lg" w="lg" type="triangle"/>
          </a:ln>
        </p:spPr>
      </p:cxnSp>
      <p:cxnSp>
        <p:nvCxnSpPr>
          <p:cNvPr id="267" name="Shape 267"/>
          <p:cNvCxnSpPr>
            <a:stCxn id="246" idx="3"/>
            <a:endCxn id="263" idx="1"/>
          </p:cNvCxnSpPr>
          <p:nvPr/>
        </p:nvCxnSpPr>
        <p:spPr>
          <a:xfrm flipH="1" rot="10800000">
            <a:off x="2584937" y="2836628"/>
            <a:ext cx="1203000" cy="256200"/>
          </a:xfrm>
          <a:prstGeom prst="straightConnector1">
            <a:avLst/>
          </a:prstGeom>
          <a:noFill/>
          <a:ln cap="flat" cmpd="sng" w="19050">
            <a:solidFill>
              <a:srgbClr val="9900FF"/>
            </a:solidFill>
            <a:prstDash val="dash"/>
            <a:round/>
            <a:headEnd len="lg" w="lg" type="none"/>
            <a:tailEnd len="lg" w="lg" type="triangle"/>
          </a:ln>
        </p:spPr>
      </p:cxnSp>
      <p:cxnSp>
        <p:nvCxnSpPr>
          <p:cNvPr id="268" name="Shape 268"/>
          <p:cNvCxnSpPr>
            <a:stCxn id="247" idx="3"/>
            <a:endCxn id="263" idx="1"/>
          </p:cNvCxnSpPr>
          <p:nvPr/>
        </p:nvCxnSpPr>
        <p:spPr>
          <a:xfrm flipH="1" rot="10800000">
            <a:off x="3298212" y="2836571"/>
            <a:ext cx="489900" cy="1070100"/>
          </a:xfrm>
          <a:prstGeom prst="straightConnector1">
            <a:avLst/>
          </a:prstGeom>
          <a:noFill/>
          <a:ln cap="flat" cmpd="sng" w="19050">
            <a:solidFill>
              <a:srgbClr val="9900FF"/>
            </a:solidFill>
            <a:prstDash val="dash"/>
            <a:round/>
            <a:headEnd len="lg" w="lg" type="none"/>
            <a:tailEnd len="lg" w="lg" type="triangle"/>
          </a:ln>
        </p:spPr>
      </p:cxnSp>
      <p:cxnSp>
        <p:nvCxnSpPr>
          <p:cNvPr id="269" name="Shape 269"/>
          <p:cNvCxnSpPr>
            <a:stCxn id="247" idx="3"/>
            <a:endCxn id="264" idx="1"/>
          </p:cNvCxnSpPr>
          <p:nvPr/>
        </p:nvCxnSpPr>
        <p:spPr>
          <a:xfrm flipH="1" rot="10800000">
            <a:off x="3298212" y="3542471"/>
            <a:ext cx="466500" cy="364200"/>
          </a:xfrm>
          <a:prstGeom prst="straightConnector1">
            <a:avLst/>
          </a:prstGeom>
          <a:noFill/>
          <a:ln cap="flat" cmpd="sng" w="19050">
            <a:solidFill>
              <a:srgbClr val="FF00FF"/>
            </a:solidFill>
            <a:prstDash val="dash"/>
            <a:round/>
            <a:headEnd len="lg" w="lg" type="none"/>
            <a:tailEnd len="lg" w="lg" type="triangle"/>
          </a:ln>
        </p:spPr>
      </p:cxnSp>
      <p:cxnSp>
        <p:nvCxnSpPr>
          <p:cNvPr id="270" name="Shape 270"/>
          <p:cNvCxnSpPr>
            <a:stCxn id="248" idx="3"/>
            <a:endCxn id="264" idx="2"/>
          </p:cNvCxnSpPr>
          <p:nvPr/>
        </p:nvCxnSpPr>
        <p:spPr>
          <a:xfrm flipH="1" rot="10800000">
            <a:off x="4198700" y="3854102"/>
            <a:ext cx="240600" cy="866400"/>
          </a:xfrm>
          <a:prstGeom prst="straightConnector1">
            <a:avLst/>
          </a:prstGeom>
          <a:noFill/>
          <a:ln cap="flat" cmpd="sng" w="19050">
            <a:solidFill>
              <a:srgbClr val="FF00FF"/>
            </a:solidFill>
            <a:prstDash val="dash"/>
            <a:round/>
            <a:headEnd len="lg" w="lg" type="none"/>
            <a:tailEnd len="lg" w="lg" type="triangle"/>
          </a:ln>
        </p:spPr>
      </p:cxnSp>
      <p:cxnSp>
        <p:nvCxnSpPr>
          <p:cNvPr id="271" name="Shape 271"/>
          <p:cNvCxnSpPr>
            <a:stCxn id="262" idx="3"/>
            <a:endCxn id="252" idx="1"/>
          </p:cNvCxnSpPr>
          <p:nvPr/>
        </p:nvCxnSpPr>
        <p:spPr>
          <a:xfrm>
            <a:off x="5137103" y="2130700"/>
            <a:ext cx="1046700" cy="962100"/>
          </a:xfrm>
          <a:prstGeom prst="straightConnector1">
            <a:avLst/>
          </a:prstGeom>
          <a:noFill/>
          <a:ln cap="flat" cmpd="sng" w="19050">
            <a:solidFill>
              <a:srgbClr val="980000"/>
            </a:solidFill>
            <a:prstDash val="dash"/>
            <a:round/>
            <a:headEnd len="lg" w="lg" type="none"/>
            <a:tailEnd len="lg" w="lg" type="triangle"/>
          </a:ln>
        </p:spPr>
      </p:cxnSp>
      <p:cxnSp>
        <p:nvCxnSpPr>
          <p:cNvPr id="272" name="Shape 272"/>
          <p:cNvCxnSpPr>
            <a:stCxn id="263" idx="3"/>
            <a:endCxn id="251" idx="1"/>
          </p:cNvCxnSpPr>
          <p:nvPr/>
        </p:nvCxnSpPr>
        <p:spPr>
          <a:xfrm>
            <a:off x="5137103" y="2836553"/>
            <a:ext cx="443100" cy="1070100"/>
          </a:xfrm>
          <a:prstGeom prst="straightConnector1">
            <a:avLst/>
          </a:prstGeom>
          <a:noFill/>
          <a:ln cap="flat" cmpd="sng" w="19050">
            <a:solidFill>
              <a:srgbClr val="9900FF"/>
            </a:solidFill>
            <a:prstDash val="dash"/>
            <a:round/>
            <a:headEnd len="lg" w="lg" type="none"/>
            <a:tailEnd len="lg" w="lg" type="triangle"/>
          </a:ln>
        </p:spPr>
      </p:cxnSp>
      <p:cxnSp>
        <p:nvCxnSpPr>
          <p:cNvPr id="273" name="Shape 273"/>
          <p:cNvCxnSpPr>
            <a:stCxn id="264" idx="3"/>
            <a:endCxn id="250" idx="0"/>
          </p:cNvCxnSpPr>
          <p:nvPr/>
        </p:nvCxnSpPr>
        <p:spPr>
          <a:xfrm>
            <a:off x="5113761" y="3542407"/>
            <a:ext cx="395400" cy="866400"/>
          </a:xfrm>
          <a:prstGeom prst="straightConnector1">
            <a:avLst/>
          </a:prstGeom>
          <a:noFill/>
          <a:ln cap="flat" cmpd="sng" w="19050">
            <a:solidFill>
              <a:srgbClr val="FF00FF"/>
            </a:solidFill>
            <a:prstDash val="dash"/>
            <a:round/>
            <a:headEnd len="lg" w="lg" type="none"/>
            <a:tailEnd len="lg" w="lg" type="triangle"/>
          </a:ln>
        </p:spPr>
      </p:cxnSp>
      <p:sp>
        <p:nvSpPr>
          <p:cNvPr id="274" name="Shape 274"/>
          <p:cNvSpPr/>
          <p:nvPr/>
        </p:nvSpPr>
        <p:spPr>
          <a:xfrm>
            <a:off x="858245" y="5124891"/>
            <a:ext cx="1349099" cy="623099"/>
          </a:xfrm>
          <a:prstGeom prst="roundRect">
            <a:avLst>
              <a:gd fmla="val 16667" name="adj"/>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Test Plan</a:t>
            </a:r>
          </a:p>
        </p:txBody>
      </p:sp>
      <p:cxnSp>
        <p:nvCxnSpPr>
          <p:cNvPr id="275" name="Shape 275"/>
          <p:cNvCxnSpPr>
            <a:stCxn id="274" idx="3"/>
          </p:cNvCxnSpPr>
          <p:nvPr/>
        </p:nvCxnSpPr>
        <p:spPr>
          <a:xfrm>
            <a:off x="2207345" y="5436441"/>
            <a:ext cx="1629000" cy="291900"/>
          </a:xfrm>
          <a:prstGeom prst="straightConnector1">
            <a:avLst/>
          </a:prstGeom>
          <a:noFill/>
          <a:ln cap="flat" cmpd="sng" w="19050">
            <a:solidFill>
              <a:srgbClr val="274E13"/>
            </a:solidFill>
            <a:prstDash val="dash"/>
            <a:round/>
            <a:headEnd len="lg" w="lg" type="triangle"/>
            <a:tailEnd len="lg" w="lg" type="triangle"/>
          </a:ln>
        </p:spPr>
      </p:cxnSp>
      <p:cxnSp>
        <p:nvCxnSpPr>
          <p:cNvPr id="276" name="Shape 276"/>
          <p:cNvCxnSpPr>
            <a:stCxn id="248" idx="1"/>
          </p:cNvCxnSpPr>
          <p:nvPr/>
        </p:nvCxnSpPr>
        <p:spPr>
          <a:xfrm flipH="1">
            <a:off x="2255000" y="4720502"/>
            <a:ext cx="594600" cy="476100"/>
          </a:xfrm>
          <a:prstGeom prst="straightConnector1">
            <a:avLst/>
          </a:prstGeom>
          <a:noFill/>
          <a:ln cap="flat" cmpd="sng" w="19050">
            <a:solidFill>
              <a:srgbClr val="274E13"/>
            </a:solidFill>
            <a:prstDash val="dash"/>
            <a:round/>
            <a:headEnd len="lg" w="lg" type="none"/>
            <a:tailEnd len="lg" w="lg" type="triangle"/>
          </a:ln>
        </p:spPr>
      </p:cxnSp>
      <p:sp>
        <p:nvSpPr>
          <p:cNvPr id="277" name="Shape 2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
        <p:nvSpPr>
          <p:cNvPr id="278" name="Shape 278"/>
          <p:cNvSpPr/>
          <p:nvPr/>
        </p:nvSpPr>
        <p:spPr>
          <a:xfrm>
            <a:off x="599850" y="3153603"/>
            <a:ext cx="2842343" cy="1823147"/>
          </a:xfrm>
          <a:prstGeom prst="cloud">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Intraclass Testing:</a:t>
            </a:r>
          </a:p>
          <a:p>
            <a:pPr lvl="0">
              <a:spcBef>
                <a:spcPts val="0"/>
              </a:spcBef>
              <a:buNone/>
            </a:pPr>
            <a:r>
              <a:rPr lang="en"/>
              <a:t>Testing one class in isolation.</a:t>
            </a:r>
          </a:p>
        </p:txBody>
      </p:sp>
      <p:cxnSp>
        <p:nvCxnSpPr>
          <p:cNvPr id="279" name="Shape 279"/>
          <p:cNvCxnSpPr/>
          <p:nvPr/>
        </p:nvCxnSpPr>
        <p:spPr>
          <a:xfrm>
            <a:off x="2824239" y="4758735"/>
            <a:ext cx="1399199" cy="617699"/>
          </a:xfrm>
          <a:prstGeom prst="straightConnector1">
            <a:avLst/>
          </a:prstGeom>
          <a:noFill/>
          <a:ln cap="flat" cmpd="sng" w="38100">
            <a:solidFill>
              <a:srgbClr val="FF0000"/>
            </a:solidFill>
            <a:prstDash val="solid"/>
            <a:round/>
            <a:headEnd len="lg" w="lg" type="none"/>
            <a:tailEnd len="lg" w="lg" type="triangle"/>
          </a:ln>
        </p:spPr>
      </p:cxnSp>
      <p:sp>
        <p:nvSpPr>
          <p:cNvPr id="280" name="Shape 280"/>
          <p:cNvSpPr/>
          <p:nvPr/>
        </p:nvSpPr>
        <p:spPr>
          <a:xfrm>
            <a:off x="5844458" y="2031591"/>
            <a:ext cx="2842343" cy="1823147"/>
          </a:xfrm>
          <a:prstGeom prst="cloud">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Interclass Testing:</a:t>
            </a:r>
          </a:p>
          <a:p>
            <a:pPr lvl="0" rtl="0">
              <a:spcBef>
                <a:spcPts val="0"/>
              </a:spcBef>
              <a:buNone/>
            </a:pPr>
            <a:r>
              <a:rPr lang="en"/>
              <a:t>Testing groups of classes.</a:t>
            </a:r>
          </a:p>
        </p:txBody>
      </p:sp>
      <p:cxnSp>
        <p:nvCxnSpPr>
          <p:cNvPr id="281" name="Shape 281"/>
          <p:cNvCxnSpPr>
            <a:stCxn id="280" idx="1"/>
          </p:cNvCxnSpPr>
          <p:nvPr/>
        </p:nvCxnSpPr>
        <p:spPr>
          <a:xfrm flipH="1">
            <a:off x="6015230" y="3852798"/>
            <a:ext cx="1250400" cy="7062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78"/>
                                        </p:tgtEl>
                                      </p:cBhvr>
                                    </p:animEffect>
                                    <p:set>
                                      <p:cBhvr>
                                        <p:cTn dur="1" fill="hold">
                                          <p:stCondLst>
                                            <p:cond delay="0"/>
                                          </p:stCondLst>
                                        </p:cTn>
                                        <p:tgtEl>
                                          <p:spTgt spid="2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79"/>
                                        </p:tgtEl>
                                      </p:cBhvr>
                                    </p:animEffect>
                                    <p:set>
                                      <p:cBhvr>
                                        <p:cTn dur="1" fill="hold">
                                          <p:stCondLst>
                                            <p:cond delay="0"/>
                                          </p:stCondLst>
                                        </p:cTn>
                                        <p:tgtEl>
                                          <p:spTgt spid="2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5" name="Shape 285"/>
        <p:cNvGrpSpPr/>
        <p:nvPr/>
      </p:nvGrpSpPr>
      <p:grpSpPr>
        <a:xfrm>
          <a:off x="0" y="0"/>
          <a:ext cx="0" cy="0"/>
          <a:chOff x="0" y="0"/>
          <a:chExt cx="0" cy="0"/>
        </a:xfrm>
      </p:grpSpPr>
      <p:sp>
        <p:nvSpPr>
          <p:cNvPr id="286" name="Shape 28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287" name="Shape 28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Unit testing is the process of testing the smallest isolated “unit” that can be tested.</a:t>
            </a:r>
          </a:p>
          <a:p>
            <a:pPr indent="-228600" lvl="1" marL="914400" marR="0" rtl="0" algn="l">
              <a:lnSpc>
                <a:spcPct val="100000"/>
              </a:lnSpc>
              <a:spcBef>
                <a:spcPts val="600"/>
              </a:spcBef>
              <a:spcAft>
                <a:spcPts val="0"/>
              </a:spcAft>
            </a:pPr>
            <a:r>
              <a:rPr lang="en"/>
              <a:t>Allows testing to begin as code is written.</a:t>
            </a:r>
          </a:p>
          <a:p>
            <a:pPr indent="-228600" lvl="1" marL="914400" marR="0" rtl="0" algn="l">
              <a:lnSpc>
                <a:spcPct val="100000"/>
              </a:lnSpc>
              <a:spcBef>
                <a:spcPts val="600"/>
              </a:spcBef>
              <a:spcAft>
                <a:spcPts val="0"/>
              </a:spcAft>
            </a:pPr>
            <a:r>
              <a:rPr lang="en"/>
              <a:t>Allows testing of system components in isolation from other components.</a:t>
            </a:r>
          </a:p>
          <a:p>
            <a:pPr indent="-228600" lvl="0" marL="457200" marR="0" rtl="0" algn="l">
              <a:lnSpc>
                <a:spcPct val="100000"/>
              </a:lnSpc>
              <a:spcBef>
                <a:spcPts val="600"/>
              </a:spcBef>
              <a:spcAft>
                <a:spcPts val="0"/>
              </a:spcAft>
            </a:pPr>
            <a:r>
              <a:rPr lang="en"/>
              <a:t>Before the system is built, each component should work in isolation.</a:t>
            </a:r>
          </a:p>
          <a:p>
            <a:pPr indent="-228600" lvl="0" marL="457200" marR="0" rtl="0" algn="l">
              <a:lnSpc>
                <a:spcPct val="100000"/>
              </a:lnSpc>
              <a:spcBef>
                <a:spcPts val="600"/>
              </a:spcBef>
              <a:spcAft>
                <a:spcPts val="0"/>
              </a:spcAft>
            </a:pPr>
            <a:r>
              <a:rPr lang="en"/>
              <a:t>Usually in OO, a unit is a class.</a:t>
            </a:r>
          </a:p>
          <a:p>
            <a:pPr indent="-228600" lvl="1" marL="914400" marR="0" rtl="0" algn="l">
              <a:lnSpc>
                <a:spcPct val="100000"/>
              </a:lnSpc>
              <a:spcBef>
                <a:spcPts val="600"/>
              </a:spcBef>
              <a:spcAft>
                <a:spcPts val="0"/>
              </a:spcAft>
            </a:pPr>
            <a:r>
              <a:rPr lang="en"/>
              <a:t>Individual methods depend on and modify object state and are dependent on other methods.</a:t>
            </a:r>
          </a:p>
        </p:txBody>
      </p:sp>
      <p:sp>
        <p:nvSpPr>
          <p:cNvPr id="288" name="Shape 28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294" name="Shape 29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test a class in isolation, we:</a:t>
            </a:r>
          </a:p>
          <a:p>
            <a:pPr indent="-228600" lvl="0" marL="457200" marR="0" rtl="0" algn="l">
              <a:lnSpc>
                <a:spcPct val="100000"/>
              </a:lnSpc>
              <a:spcBef>
                <a:spcPts val="600"/>
              </a:spcBef>
              <a:spcAft>
                <a:spcPts val="0"/>
              </a:spcAft>
              <a:buAutoNum type="arabicPeriod"/>
            </a:pPr>
            <a:r>
              <a:rPr lang="en"/>
              <a:t>If the class is abstract, derive a set of instantiations to cover significant cases.</a:t>
            </a:r>
          </a:p>
          <a:p>
            <a:pPr indent="-228600" lvl="0" marL="457200" marR="0" rtl="0" algn="l">
              <a:lnSpc>
                <a:spcPct val="100000"/>
              </a:lnSpc>
              <a:spcBef>
                <a:spcPts val="600"/>
              </a:spcBef>
              <a:spcAft>
                <a:spcPts val="0"/>
              </a:spcAft>
              <a:buAutoNum type="arabicPeriod"/>
            </a:pPr>
            <a:r>
              <a:rPr lang="en"/>
              <a:t>Design test cases to check correct invocation of inherited and overridden methods.</a:t>
            </a:r>
          </a:p>
          <a:p>
            <a:pPr indent="-228600" lvl="0" marL="457200" marR="0" rtl="0" algn="l">
              <a:lnSpc>
                <a:spcPct val="100000"/>
              </a:lnSpc>
              <a:spcBef>
                <a:spcPts val="600"/>
              </a:spcBef>
              <a:spcAft>
                <a:spcPts val="0"/>
              </a:spcAft>
              <a:buAutoNum type="arabicPeriod"/>
            </a:pPr>
            <a:r>
              <a:rPr lang="en"/>
              <a:t>Design a set of test cases based on the states that the class can be put into.</a:t>
            </a:r>
          </a:p>
          <a:p>
            <a:pPr indent="-228600" lvl="1" marL="914400" marR="0" rtl="0" algn="l">
              <a:lnSpc>
                <a:spcPct val="100000"/>
              </a:lnSpc>
              <a:spcBef>
                <a:spcPts val="600"/>
              </a:spcBef>
              <a:spcAft>
                <a:spcPts val="0"/>
              </a:spcAft>
              <a:buAutoNum type="alphaLcPeriod"/>
            </a:pPr>
            <a:r>
              <a:rPr lang="en"/>
              <a:t>Build a state machine model based on the class.</a:t>
            </a:r>
          </a:p>
        </p:txBody>
      </p:sp>
      <p:sp>
        <p:nvSpPr>
          <p:cNvPr id="295" name="Shape 2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Object-Oriented Software</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Most software is designed as a collection of interacting objects that model concepts in the problem domain.</a:t>
            </a:r>
          </a:p>
          <a:p>
            <a:pPr indent="-228600" lvl="1" marL="914400" marR="0" rtl="0" algn="l">
              <a:lnSpc>
                <a:spcPct val="100000"/>
              </a:lnSpc>
              <a:spcBef>
                <a:spcPts val="600"/>
              </a:spcBef>
              <a:spcAft>
                <a:spcPts val="0"/>
              </a:spcAft>
            </a:pPr>
            <a:r>
              <a:rPr lang="en"/>
              <a:t>Concrete concepts in the real world</a:t>
            </a:r>
          </a:p>
          <a:p>
            <a:pPr indent="-228600" lvl="2" marL="1371600" marR="0" rtl="0" algn="l">
              <a:lnSpc>
                <a:spcPct val="100000"/>
              </a:lnSpc>
              <a:spcBef>
                <a:spcPts val="600"/>
              </a:spcBef>
              <a:spcAft>
                <a:spcPts val="0"/>
              </a:spcAft>
            </a:pPr>
            <a:r>
              <a:rPr lang="en"/>
              <a:t>A driver’s license, an aircraft, a document…</a:t>
            </a:r>
          </a:p>
          <a:p>
            <a:pPr indent="-228600" lvl="1" marL="914400" marR="0" rtl="0" algn="l">
              <a:lnSpc>
                <a:spcPct val="100000"/>
              </a:lnSpc>
              <a:spcBef>
                <a:spcPts val="600"/>
              </a:spcBef>
              <a:spcAft>
                <a:spcPts val="0"/>
              </a:spcAft>
            </a:pPr>
            <a:r>
              <a:rPr lang="en"/>
              <a:t>Logical concepts</a:t>
            </a:r>
          </a:p>
          <a:p>
            <a:pPr indent="-228600" lvl="2" marL="1371600" marR="0" rtl="0" algn="l">
              <a:lnSpc>
                <a:spcPct val="100000"/>
              </a:lnSpc>
              <a:spcBef>
                <a:spcPts val="600"/>
              </a:spcBef>
              <a:spcAft>
                <a:spcPts val="0"/>
              </a:spcAft>
            </a:pPr>
            <a:r>
              <a:rPr lang="en"/>
              <a:t>A scheduling policy, conflict resolution rules...</a:t>
            </a:r>
          </a:p>
          <a:p>
            <a:pPr indent="-228600" lvl="0" marL="457200" marR="0" rtl="0" algn="l">
              <a:lnSpc>
                <a:spcPct val="100000"/>
              </a:lnSpc>
              <a:spcBef>
                <a:spcPts val="600"/>
              </a:spcBef>
              <a:spcAft>
                <a:spcPts val="0"/>
              </a:spcAft>
            </a:pPr>
            <a:r>
              <a:rPr lang="en"/>
              <a:t>What defines an object:</a:t>
            </a:r>
          </a:p>
          <a:p>
            <a:pPr indent="-228600" lvl="1" marL="914400" marR="0" rtl="0" algn="l">
              <a:lnSpc>
                <a:spcPct val="100000"/>
              </a:lnSpc>
              <a:spcBef>
                <a:spcPts val="600"/>
              </a:spcBef>
              <a:spcAft>
                <a:spcPts val="0"/>
              </a:spcAft>
            </a:pPr>
            <a:r>
              <a:rPr lang="en"/>
              <a:t>Data representation</a:t>
            </a:r>
          </a:p>
          <a:p>
            <a:pPr indent="-228600" lvl="2" marL="1371600" marR="0" rtl="0" algn="l">
              <a:lnSpc>
                <a:spcPct val="100000"/>
              </a:lnSpc>
              <a:spcBef>
                <a:spcPts val="600"/>
              </a:spcBef>
              <a:spcAft>
                <a:spcPts val="0"/>
              </a:spcAft>
            </a:pPr>
            <a:r>
              <a:rPr lang="en"/>
              <a:t>Characteristics that define an object (attributes).</a:t>
            </a:r>
          </a:p>
          <a:p>
            <a:pPr indent="-228600" lvl="1" marL="914400" marR="0" rtl="0" algn="l">
              <a:lnSpc>
                <a:spcPct val="100000"/>
              </a:lnSpc>
              <a:spcBef>
                <a:spcPts val="600"/>
              </a:spcBef>
              <a:spcAft>
                <a:spcPts val="0"/>
              </a:spcAft>
            </a:pPr>
            <a:r>
              <a:rPr lang="en"/>
              <a:t>Functionality</a:t>
            </a:r>
          </a:p>
          <a:p>
            <a:pPr indent="-228600" lvl="2" marL="1371600" marR="0" rtl="0" algn="l">
              <a:lnSpc>
                <a:spcPct val="100000"/>
              </a:lnSpc>
              <a:spcBef>
                <a:spcPts val="600"/>
              </a:spcBef>
              <a:spcAft>
                <a:spcPts val="0"/>
              </a:spcAft>
            </a:pPr>
            <a:r>
              <a:rPr lang="en"/>
              <a:t>What the object can do (operations).</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301" name="Shape 3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startAt="4"/>
            </a:pPr>
            <a:r>
              <a:rPr lang="en"/>
              <a:t>Derive structural information from the source code (control and data-flow) and cover the code structure of the class.</a:t>
            </a:r>
          </a:p>
          <a:p>
            <a:pPr indent="-228600" lvl="0" marL="457200" marR="0" rtl="0" algn="l">
              <a:lnSpc>
                <a:spcPct val="100000"/>
              </a:lnSpc>
              <a:spcBef>
                <a:spcPts val="600"/>
              </a:spcBef>
              <a:spcAft>
                <a:spcPts val="0"/>
              </a:spcAft>
              <a:buAutoNum type="arabicPeriod" startAt="4"/>
            </a:pPr>
            <a:r>
              <a:rPr lang="en"/>
              <a:t>Design test cases for exception handling.</a:t>
            </a:r>
          </a:p>
          <a:p>
            <a:pPr indent="-228600" lvl="1" marL="914400" marR="0" rtl="0" algn="l">
              <a:lnSpc>
                <a:spcPct val="100000"/>
              </a:lnSpc>
              <a:spcBef>
                <a:spcPts val="600"/>
              </a:spcBef>
              <a:spcAft>
                <a:spcPts val="0"/>
              </a:spcAft>
              <a:buAutoNum type="alphaLcPeriod"/>
            </a:pPr>
            <a:r>
              <a:rPr lang="en"/>
              <a:t>Exercising exceptions that should be thrown by methods in the class and exceptions that should be caught and handled by them.</a:t>
            </a:r>
          </a:p>
          <a:p>
            <a:pPr indent="-228600" lvl="0" marL="457200" marR="0" rtl="0" algn="l">
              <a:lnSpc>
                <a:spcPct val="100000"/>
              </a:lnSpc>
              <a:spcBef>
                <a:spcPts val="600"/>
              </a:spcBef>
              <a:spcAft>
                <a:spcPts val="0"/>
              </a:spcAft>
              <a:buAutoNum type="arabicPeriod" startAt="4"/>
            </a:pPr>
            <a:r>
              <a:rPr lang="en"/>
              <a:t>Design test cases for polymorphic calls.</a:t>
            </a:r>
          </a:p>
          <a:p>
            <a:pPr indent="-228600" lvl="1" marL="914400" marR="0" rtl="0" algn="l">
              <a:lnSpc>
                <a:spcPct val="100000"/>
              </a:lnSpc>
              <a:spcBef>
                <a:spcPts val="600"/>
              </a:spcBef>
              <a:spcAft>
                <a:spcPts val="0"/>
              </a:spcAft>
              <a:buAutoNum type="alphaLcPeriod"/>
            </a:pPr>
            <a:r>
              <a:rPr lang="en"/>
              <a:t>Calls to superclass or interface methods that can be bound to different subclass objects.</a:t>
            </a:r>
          </a:p>
        </p:txBody>
      </p:sp>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Using State Machine Models</a:t>
            </a:r>
          </a:p>
        </p:txBody>
      </p:sp>
      <p:sp>
        <p:nvSpPr>
          <p:cNvPr id="308" name="Shape 3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solidFill>
                  <a:srgbClr val="000000"/>
                </a:solidFill>
              </a:rPr>
              <a:t>The state of an object implicitly impacts the result of a method call.</a:t>
            </a:r>
          </a:p>
          <a:p>
            <a:pPr indent="-228600" lvl="1" marL="914400" marR="0" rtl="0" algn="l">
              <a:lnSpc>
                <a:spcPct val="100000"/>
              </a:lnSpc>
              <a:spcBef>
                <a:spcPts val="600"/>
              </a:spcBef>
              <a:spcAft>
                <a:spcPts val="0"/>
              </a:spcAft>
              <a:buClr>
                <a:srgbClr val="000000"/>
              </a:buClr>
            </a:pPr>
            <a:r>
              <a:rPr lang="en">
                <a:solidFill>
                  <a:srgbClr val="000000"/>
                </a:solidFill>
              </a:rPr>
              <a:t>Tests should examine the possible states of an object and transitions between states.</a:t>
            </a:r>
          </a:p>
          <a:p>
            <a:pPr indent="-228600" lvl="0" marL="457200" marR="0" rtl="0" algn="l">
              <a:lnSpc>
                <a:spcPct val="100000"/>
              </a:lnSpc>
              <a:spcBef>
                <a:spcPts val="600"/>
              </a:spcBef>
              <a:spcAft>
                <a:spcPts val="0"/>
              </a:spcAft>
              <a:buClr>
                <a:srgbClr val="000000"/>
              </a:buClr>
            </a:pPr>
            <a:r>
              <a:rPr lang="en">
                <a:solidFill>
                  <a:srgbClr val="000000"/>
                </a:solidFill>
              </a:rPr>
              <a:t>Create tests by covering a state machine model.</a:t>
            </a:r>
          </a:p>
          <a:p>
            <a:pPr indent="-228600" lvl="1" marL="914400" marR="0" rtl="0" algn="l">
              <a:lnSpc>
                <a:spcPct val="100000"/>
              </a:lnSpc>
              <a:spcBef>
                <a:spcPts val="600"/>
              </a:spcBef>
              <a:spcAft>
                <a:spcPts val="0"/>
              </a:spcAft>
              <a:buClr>
                <a:srgbClr val="000000"/>
              </a:buClr>
            </a:pPr>
            <a:r>
              <a:rPr lang="en">
                <a:solidFill>
                  <a:srgbClr val="000000"/>
                </a:solidFill>
              </a:rPr>
              <a:t>Sequence of transitions ~ sequence of method calls</a:t>
            </a:r>
          </a:p>
          <a:p>
            <a:pPr indent="-228600" lvl="1" marL="914400" marR="0" rtl="0" algn="l">
              <a:lnSpc>
                <a:spcPct val="100000"/>
              </a:lnSpc>
              <a:spcBef>
                <a:spcPts val="600"/>
              </a:spcBef>
              <a:spcAft>
                <a:spcPts val="0"/>
              </a:spcAft>
              <a:buClr>
                <a:srgbClr val="000000"/>
              </a:buClr>
            </a:pPr>
            <a:r>
              <a:rPr lang="en">
                <a:solidFill>
                  <a:srgbClr val="000000"/>
                </a:solidFill>
              </a:rPr>
              <a:t>Exercising that sequence will put the class into the different possible states (and cover different means of reaching those states). </a:t>
            </a:r>
          </a:p>
        </p:txBody>
      </p:sp>
      <p:sp>
        <p:nvSpPr>
          <p:cNvPr id="309" name="Shape 3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Informal Specification</a:t>
            </a:r>
          </a:p>
        </p:txBody>
      </p:sp>
      <p:sp>
        <p:nvSpPr>
          <p:cNvPr id="315" name="Shape 3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800">
                <a:solidFill>
                  <a:srgbClr val="000000"/>
                </a:solidFill>
              </a:rPr>
              <a:t>Slot</a:t>
            </a:r>
            <a:r>
              <a:rPr lang="en" sz="1800">
                <a:solidFill>
                  <a:srgbClr val="000000"/>
                </a:solidFill>
              </a:rPr>
              <a:t> represents a configuration choice in all instances of a particular model of computer. It may or may not be implemented as a physical slot on a bus. A given model may have zero or more slots, each of which is marked as required or optional. If a slot is marked as required, it must be bound to a suitable component in all legal configurations.</a:t>
            </a:r>
          </a:p>
          <a:p>
            <a:pPr lvl="0" marR="0" rtl="0" algn="l">
              <a:lnSpc>
                <a:spcPct val="100000"/>
              </a:lnSpc>
              <a:spcBef>
                <a:spcPts val="600"/>
              </a:spcBef>
              <a:spcAft>
                <a:spcPts val="0"/>
              </a:spcAft>
              <a:buNone/>
            </a:pPr>
            <a:r>
              <a:t/>
            </a:r>
            <a:endParaRPr sz="1800">
              <a:solidFill>
                <a:srgbClr val="000000"/>
              </a:solidFill>
            </a:endParaRPr>
          </a:p>
          <a:p>
            <a:pPr lvl="0" marR="0" rtl="0" algn="l">
              <a:lnSpc>
                <a:spcPct val="100000"/>
              </a:lnSpc>
              <a:spcBef>
                <a:spcPts val="600"/>
              </a:spcBef>
              <a:spcAft>
                <a:spcPts val="0"/>
              </a:spcAft>
              <a:buNone/>
            </a:pPr>
            <a:r>
              <a:rPr lang="en" sz="1800">
                <a:solidFill>
                  <a:srgbClr val="000000"/>
                </a:solidFill>
              </a:rPr>
              <a:t>Slot offers the following services:</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Incorporate:</a:t>
            </a:r>
            <a:r>
              <a:rPr lang="en" sz="1800">
                <a:solidFill>
                  <a:srgbClr val="000000"/>
                </a:solidFill>
              </a:rPr>
              <a:t> Make a slot part of a model, and mark it as either required or optional. All instances of a model incorporate the same slots.</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Bind:</a:t>
            </a:r>
            <a:r>
              <a:rPr lang="en" sz="1800">
                <a:solidFill>
                  <a:srgbClr val="000000"/>
                </a:solidFill>
              </a:rPr>
              <a:t> Associate a compatible component with a slot. </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Unbind:</a:t>
            </a:r>
            <a:r>
              <a:rPr lang="en" sz="1800">
                <a:solidFill>
                  <a:srgbClr val="000000"/>
                </a:solidFill>
              </a:rPr>
              <a:t> The unbind operation breaks the binding of a component to a slot, reversing the effect of a previous bind operation.</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IsBound</a:t>
            </a:r>
            <a:r>
              <a:rPr lang="en" sz="1800">
                <a:solidFill>
                  <a:srgbClr val="000000"/>
                </a:solidFill>
              </a:rPr>
              <a:t>:</a:t>
            </a:r>
            <a:r>
              <a:rPr b="1" lang="en" sz="1800">
                <a:solidFill>
                  <a:srgbClr val="000000"/>
                </a:solidFill>
              </a:rPr>
              <a:t> </a:t>
            </a:r>
            <a:r>
              <a:rPr lang="en" sz="1800">
                <a:solidFill>
                  <a:srgbClr val="000000"/>
                </a:solidFill>
              </a:rPr>
              <a:t>Returns true if a component is currently bound to a slot, or false if the slot is currently empty.</a:t>
            </a:r>
          </a:p>
        </p:txBody>
      </p:sp>
      <p:sp>
        <p:nvSpPr>
          <p:cNvPr id="316" name="Shape 3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
        <p:nvSpPr>
          <p:cNvPr id="317" name="Shape 317"/>
          <p:cNvSpPr/>
          <p:nvPr/>
        </p:nvSpPr>
        <p:spPr>
          <a:xfrm>
            <a:off x="6075125" y="5313125"/>
            <a:ext cx="657600" cy="271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8" name="Shape 318"/>
          <p:cNvSpPr/>
          <p:nvPr/>
        </p:nvSpPr>
        <p:spPr>
          <a:xfrm>
            <a:off x="3148200" y="5632525"/>
            <a:ext cx="657600" cy="271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p:nvPr/>
        </p:nvSpPr>
        <p:spPr>
          <a:xfrm>
            <a:off x="2361150" y="3948300"/>
            <a:ext cx="2837099" cy="271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3" name="Shape 323"/>
        <p:cNvGrpSpPr/>
        <p:nvPr/>
      </p:nvGrpSpPr>
      <p:grpSpPr>
        <a:xfrm>
          <a:off x="0" y="0"/>
          <a:ext cx="0" cy="0"/>
          <a:chOff x="0" y="0"/>
          <a:chExt cx="0" cy="0"/>
        </a:xfrm>
      </p:grpSpPr>
      <p:sp>
        <p:nvSpPr>
          <p:cNvPr id="324" name="Shape 32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 To State Machine</a:t>
            </a:r>
          </a:p>
        </p:txBody>
      </p:sp>
      <p:sp>
        <p:nvSpPr>
          <p:cNvPr id="325" name="Shape 325"/>
          <p:cNvSpPr txBox="1"/>
          <p:nvPr>
            <p:ph idx="1" type="body"/>
          </p:nvPr>
        </p:nvSpPr>
        <p:spPr>
          <a:xfrm>
            <a:off x="457200" y="3668300"/>
            <a:ext cx="8229600" cy="25178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Do not derive too many states.</a:t>
            </a:r>
          </a:p>
          <a:p>
            <a:pPr indent="-228600" lvl="1" marL="914400" marR="0" rtl="0" algn="l">
              <a:lnSpc>
                <a:spcPct val="100000"/>
              </a:lnSpc>
              <a:spcBef>
                <a:spcPts val="600"/>
              </a:spcBef>
              <a:spcAft>
                <a:spcPts val="0"/>
              </a:spcAft>
              <a:buClr>
                <a:srgbClr val="000000"/>
              </a:buClr>
            </a:pPr>
            <a:r>
              <a:rPr lang="en">
                <a:solidFill>
                  <a:srgbClr val="000000"/>
                </a:solidFill>
              </a:rPr>
              <a:t>Integer mapped to “zero” and “nonzero”, not a state for each possible value.</a:t>
            </a:r>
          </a:p>
          <a:p>
            <a:pPr indent="-228600" lvl="0" marL="457200" marR="0" rtl="0" algn="l">
              <a:lnSpc>
                <a:spcPct val="100000"/>
              </a:lnSpc>
              <a:spcBef>
                <a:spcPts val="600"/>
              </a:spcBef>
              <a:spcAft>
                <a:spcPts val="0"/>
              </a:spcAft>
              <a:buClr>
                <a:srgbClr val="000000"/>
              </a:buClr>
            </a:pPr>
            <a:r>
              <a:rPr lang="en">
                <a:solidFill>
                  <a:srgbClr val="000000"/>
                </a:solidFill>
              </a:rPr>
              <a:t>Model how a method affects a class. States only need to capture interactions between methods and the class state.</a:t>
            </a:r>
          </a:p>
        </p:txBody>
      </p:sp>
      <p:sp>
        <p:nvSpPr>
          <p:cNvPr id="326" name="Shape 3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
        <p:nvSpPr>
          <p:cNvPr id="327" name="Shape 327"/>
          <p:cNvSpPr/>
          <p:nvPr/>
        </p:nvSpPr>
        <p:spPr>
          <a:xfrm>
            <a:off x="993750" y="2324125"/>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Not Present</a:t>
            </a:r>
          </a:p>
        </p:txBody>
      </p:sp>
      <p:sp>
        <p:nvSpPr>
          <p:cNvPr id="328" name="Shape 328"/>
          <p:cNvSpPr/>
          <p:nvPr/>
        </p:nvSpPr>
        <p:spPr>
          <a:xfrm>
            <a:off x="3463475" y="2324125"/>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Unbound</a:t>
            </a:r>
          </a:p>
        </p:txBody>
      </p:sp>
      <p:sp>
        <p:nvSpPr>
          <p:cNvPr id="329" name="Shape 329"/>
          <p:cNvSpPr/>
          <p:nvPr/>
        </p:nvSpPr>
        <p:spPr>
          <a:xfrm>
            <a:off x="5933200" y="2324125"/>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Bound</a:t>
            </a:r>
          </a:p>
        </p:txBody>
      </p:sp>
      <p:cxnSp>
        <p:nvCxnSpPr>
          <p:cNvPr id="330" name="Shape 330"/>
          <p:cNvCxnSpPr>
            <a:stCxn id="327" idx="3"/>
            <a:endCxn id="328" idx="1"/>
          </p:cNvCxnSpPr>
          <p:nvPr/>
        </p:nvCxnSpPr>
        <p:spPr>
          <a:xfrm>
            <a:off x="2267249" y="2616325"/>
            <a:ext cx="1196099" cy="0"/>
          </a:xfrm>
          <a:prstGeom prst="straightConnector1">
            <a:avLst/>
          </a:prstGeom>
          <a:noFill/>
          <a:ln cap="flat" cmpd="sng" w="9525">
            <a:solidFill>
              <a:schemeClr val="dk2"/>
            </a:solidFill>
            <a:prstDash val="solid"/>
            <a:round/>
            <a:headEnd len="lg" w="lg" type="none"/>
            <a:tailEnd len="lg" w="lg" type="triangle"/>
          </a:ln>
        </p:spPr>
      </p:cxnSp>
      <p:sp>
        <p:nvSpPr>
          <p:cNvPr id="331" name="Shape 331"/>
          <p:cNvSpPr txBox="1"/>
          <p:nvPr/>
        </p:nvSpPr>
        <p:spPr>
          <a:xfrm>
            <a:off x="2325725" y="2700025"/>
            <a:ext cx="967499" cy="208499"/>
          </a:xfrm>
          <a:prstGeom prst="rect">
            <a:avLst/>
          </a:prstGeom>
          <a:noFill/>
          <a:ln>
            <a:noFill/>
          </a:ln>
        </p:spPr>
        <p:txBody>
          <a:bodyPr anchorCtr="0" anchor="t" bIns="91425" lIns="91425" rIns="91425" tIns="91425">
            <a:noAutofit/>
          </a:bodyPr>
          <a:lstStyle/>
          <a:p>
            <a:pPr lvl="0">
              <a:spcBef>
                <a:spcPts val="0"/>
              </a:spcBef>
              <a:buNone/>
            </a:pPr>
            <a:r>
              <a:rPr lang="en" sz="1200"/>
              <a:t>incorporate</a:t>
            </a:r>
          </a:p>
        </p:txBody>
      </p:sp>
      <p:cxnSp>
        <p:nvCxnSpPr>
          <p:cNvPr id="332" name="Shape 332"/>
          <p:cNvCxnSpPr/>
          <p:nvPr/>
        </p:nvCxnSpPr>
        <p:spPr>
          <a:xfrm>
            <a:off x="4736975" y="2762450"/>
            <a:ext cx="1196099" cy="0"/>
          </a:xfrm>
          <a:prstGeom prst="straightConnector1">
            <a:avLst/>
          </a:prstGeom>
          <a:noFill/>
          <a:ln cap="flat" cmpd="sng" w="9525">
            <a:solidFill>
              <a:schemeClr val="dk2"/>
            </a:solidFill>
            <a:prstDash val="solid"/>
            <a:round/>
            <a:headEnd len="lg" w="lg" type="none"/>
            <a:tailEnd len="lg" w="lg" type="triangle"/>
          </a:ln>
        </p:spPr>
      </p:cxnSp>
      <p:sp>
        <p:nvSpPr>
          <p:cNvPr id="333" name="Shape 333"/>
          <p:cNvSpPr txBox="1"/>
          <p:nvPr/>
        </p:nvSpPr>
        <p:spPr>
          <a:xfrm>
            <a:off x="4862225" y="2825150"/>
            <a:ext cx="835200" cy="208499"/>
          </a:xfrm>
          <a:prstGeom prst="rect">
            <a:avLst/>
          </a:prstGeom>
          <a:noFill/>
          <a:ln>
            <a:noFill/>
          </a:ln>
        </p:spPr>
        <p:txBody>
          <a:bodyPr anchorCtr="0" anchor="t" bIns="91425" lIns="91425" rIns="91425" tIns="91425">
            <a:noAutofit/>
          </a:bodyPr>
          <a:lstStyle/>
          <a:p>
            <a:pPr lvl="0">
              <a:spcBef>
                <a:spcPts val="0"/>
              </a:spcBef>
              <a:buNone/>
            </a:pPr>
            <a:r>
              <a:rPr lang="en" sz="1100"/>
              <a:t>bind</a:t>
            </a:r>
          </a:p>
        </p:txBody>
      </p:sp>
      <p:cxnSp>
        <p:nvCxnSpPr>
          <p:cNvPr id="334" name="Shape 334"/>
          <p:cNvCxnSpPr/>
          <p:nvPr/>
        </p:nvCxnSpPr>
        <p:spPr>
          <a:xfrm rot="10800000">
            <a:off x="4736975" y="2438825"/>
            <a:ext cx="1196099" cy="0"/>
          </a:xfrm>
          <a:prstGeom prst="straightConnector1">
            <a:avLst/>
          </a:prstGeom>
          <a:noFill/>
          <a:ln cap="flat" cmpd="sng" w="9525">
            <a:solidFill>
              <a:schemeClr val="dk2"/>
            </a:solidFill>
            <a:prstDash val="solid"/>
            <a:round/>
            <a:headEnd len="lg" w="lg" type="none"/>
            <a:tailEnd len="lg" w="lg" type="triangle"/>
          </a:ln>
        </p:spPr>
      </p:cxnSp>
      <p:sp>
        <p:nvSpPr>
          <p:cNvPr id="335" name="Shape 335"/>
          <p:cNvSpPr txBox="1"/>
          <p:nvPr/>
        </p:nvSpPr>
        <p:spPr>
          <a:xfrm>
            <a:off x="4917425" y="211562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36" name="Shape 336"/>
          <p:cNvSpPr/>
          <p:nvPr/>
        </p:nvSpPr>
        <p:spPr>
          <a:xfrm>
            <a:off x="3609625" y="2898225"/>
            <a:ext cx="835075" cy="407100"/>
          </a:xfrm>
          <a:custGeom>
            <a:pathLst>
              <a:path extrusionOk="0" h="16284" w="33403">
                <a:moveTo>
                  <a:pt x="0" y="0"/>
                </a:moveTo>
                <a:lnTo>
                  <a:pt x="15031" y="16284"/>
                </a:lnTo>
                <a:lnTo>
                  <a:pt x="33403" y="1670"/>
                </a:lnTo>
              </a:path>
            </a:pathLst>
          </a:custGeom>
          <a:noFill/>
          <a:ln cap="flat" cmpd="sng" w="9525">
            <a:solidFill>
              <a:schemeClr val="dk2"/>
            </a:solidFill>
            <a:prstDash val="solid"/>
            <a:round/>
            <a:headEnd len="lg" w="lg" type="none"/>
            <a:tailEnd len="lg" w="lg" type="triangle"/>
          </a:ln>
        </p:spPr>
      </p:sp>
      <p:sp>
        <p:nvSpPr>
          <p:cNvPr id="337" name="Shape 337"/>
          <p:cNvSpPr txBox="1"/>
          <p:nvPr/>
        </p:nvSpPr>
        <p:spPr>
          <a:xfrm>
            <a:off x="3609562" y="328980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38" name="Shape 338"/>
          <p:cNvSpPr/>
          <p:nvPr/>
        </p:nvSpPr>
        <p:spPr>
          <a:xfrm>
            <a:off x="3797525" y="1969225"/>
            <a:ext cx="741100" cy="365325"/>
          </a:xfrm>
          <a:custGeom>
            <a:pathLst>
              <a:path extrusionOk="0" h="14613" w="29644">
                <a:moveTo>
                  <a:pt x="29644" y="14613"/>
                </a:moveTo>
                <a:lnTo>
                  <a:pt x="13778" y="0"/>
                </a:lnTo>
                <a:lnTo>
                  <a:pt x="0" y="13361"/>
                </a:lnTo>
              </a:path>
            </a:pathLst>
          </a:custGeom>
          <a:noFill/>
          <a:ln cap="flat" cmpd="sng" w="9525">
            <a:solidFill>
              <a:schemeClr val="dk2"/>
            </a:solidFill>
            <a:prstDash val="solid"/>
            <a:round/>
            <a:headEnd len="lg" w="lg" type="none"/>
            <a:tailEnd len="lg" w="lg" type="triangle"/>
          </a:ln>
        </p:spPr>
      </p:sp>
      <p:sp>
        <p:nvSpPr>
          <p:cNvPr id="339" name="Shape 339"/>
          <p:cNvSpPr txBox="1"/>
          <p:nvPr/>
        </p:nvSpPr>
        <p:spPr>
          <a:xfrm>
            <a:off x="4154400" y="171710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
        <p:nvSpPr>
          <p:cNvPr id="340" name="Shape 340"/>
          <p:cNvSpPr/>
          <p:nvPr/>
        </p:nvSpPr>
        <p:spPr>
          <a:xfrm>
            <a:off x="7096025" y="2031850"/>
            <a:ext cx="490600" cy="1096025"/>
          </a:xfrm>
          <a:custGeom>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lg" w="lg" type="none"/>
            <a:tailEnd len="lg" w="lg" type="triangle"/>
          </a:ln>
        </p:spPr>
      </p:sp>
      <p:sp>
        <p:nvSpPr>
          <p:cNvPr id="341" name="Shape 341"/>
          <p:cNvSpPr txBox="1"/>
          <p:nvPr/>
        </p:nvSpPr>
        <p:spPr>
          <a:xfrm>
            <a:off x="7586625" y="233457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Coverage</a:t>
            </a:r>
          </a:p>
        </p:txBody>
      </p:sp>
      <p:sp>
        <p:nvSpPr>
          <p:cNvPr id="347" name="Shape 347"/>
          <p:cNvSpPr txBox="1"/>
          <p:nvPr>
            <p:ph idx="1" type="body"/>
          </p:nvPr>
        </p:nvSpPr>
        <p:spPr>
          <a:xfrm>
            <a:off x="457200" y="3668287"/>
            <a:ext cx="8229600" cy="2517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To test: apply model coverage criteria.</a:t>
            </a:r>
          </a:p>
          <a:p>
            <a:pPr indent="-228600" lvl="1" marL="914400" marR="0" rtl="0" algn="l">
              <a:lnSpc>
                <a:spcPct val="100000"/>
              </a:lnSpc>
              <a:spcBef>
                <a:spcPts val="600"/>
              </a:spcBef>
              <a:spcAft>
                <a:spcPts val="0"/>
              </a:spcAft>
              <a:buClr>
                <a:srgbClr val="000000"/>
              </a:buClr>
            </a:pPr>
            <a:r>
              <a:rPr lang="en">
                <a:solidFill>
                  <a:srgbClr val="000000"/>
                </a:solidFill>
              </a:rPr>
              <a:t>Transition Coverage.</a:t>
            </a:r>
          </a:p>
          <a:p>
            <a:pPr indent="-228600" lvl="2" marL="1371600" marR="0" rtl="0" algn="l">
              <a:lnSpc>
                <a:spcPct val="100000"/>
              </a:lnSpc>
              <a:spcBef>
                <a:spcPts val="600"/>
              </a:spcBef>
              <a:spcAft>
                <a:spcPts val="0"/>
              </a:spcAft>
              <a:buClr>
                <a:srgbClr val="000000"/>
              </a:buClr>
            </a:pPr>
            <a:r>
              <a:rPr lang="en">
                <a:solidFill>
                  <a:srgbClr val="000000"/>
                </a:solidFill>
              </a:rPr>
              <a:t>TC1: incorporate, isBound, bind, isBound</a:t>
            </a:r>
          </a:p>
          <a:p>
            <a:pPr indent="-228600" lvl="2" marL="1371600" marR="0" rtl="0" algn="l">
              <a:lnSpc>
                <a:spcPct val="100000"/>
              </a:lnSpc>
              <a:spcBef>
                <a:spcPts val="600"/>
              </a:spcBef>
              <a:spcAft>
                <a:spcPts val="0"/>
              </a:spcAft>
              <a:buClr>
                <a:srgbClr val="000000"/>
              </a:buClr>
            </a:pPr>
            <a:r>
              <a:rPr lang="en">
                <a:solidFill>
                  <a:srgbClr val="000000"/>
                </a:solidFill>
              </a:rPr>
              <a:t>TC2: incorporate, unBind, bind, unBind, isBound</a:t>
            </a:r>
          </a:p>
        </p:txBody>
      </p:sp>
      <p:sp>
        <p:nvSpPr>
          <p:cNvPr id="348" name="Shape 3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
        <p:nvSpPr>
          <p:cNvPr id="349" name="Shape 349"/>
          <p:cNvSpPr/>
          <p:nvPr/>
        </p:nvSpPr>
        <p:spPr>
          <a:xfrm>
            <a:off x="857962" y="2280500"/>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 Present</a:t>
            </a:r>
          </a:p>
        </p:txBody>
      </p:sp>
      <p:sp>
        <p:nvSpPr>
          <p:cNvPr id="350" name="Shape 350"/>
          <p:cNvSpPr/>
          <p:nvPr/>
        </p:nvSpPr>
        <p:spPr>
          <a:xfrm>
            <a:off x="3327687" y="2280500"/>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Unbound</a:t>
            </a:r>
          </a:p>
        </p:txBody>
      </p:sp>
      <p:sp>
        <p:nvSpPr>
          <p:cNvPr id="351" name="Shape 351"/>
          <p:cNvSpPr/>
          <p:nvPr/>
        </p:nvSpPr>
        <p:spPr>
          <a:xfrm>
            <a:off x="5797412" y="2280500"/>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Bound</a:t>
            </a:r>
          </a:p>
        </p:txBody>
      </p:sp>
      <p:cxnSp>
        <p:nvCxnSpPr>
          <p:cNvPr id="352" name="Shape 352"/>
          <p:cNvCxnSpPr>
            <a:stCxn id="349" idx="3"/>
            <a:endCxn id="350" idx="1"/>
          </p:cNvCxnSpPr>
          <p:nvPr/>
        </p:nvCxnSpPr>
        <p:spPr>
          <a:xfrm>
            <a:off x="2131462" y="2572700"/>
            <a:ext cx="1196099" cy="0"/>
          </a:xfrm>
          <a:prstGeom prst="straightConnector1">
            <a:avLst/>
          </a:prstGeom>
          <a:noFill/>
          <a:ln cap="flat" cmpd="sng" w="9525">
            <a:solidFill>
              <a:schemeClr val="dk2"/>
            </a:solidFill>
            <a:prstDash val="solid"/>
            <a:round/>
            <a:headEnd len="lg" w="lg" type="none"/>
            <a:tailEnd len="lg" w="lg" type="triangle"/>
          </a:ln>
        </p:spPr>
      </p:cxnSp>
      <p:sp>
        <p:nvSpPr>
          <p:cNvPr id="353" name="Shape 353"/>
          <p:cNvSpPr txBox="1"/>
          <p:nvPr/>
        </p:nvSpPr>
        <p:spPr>
          <a:xfrm>
            <a:off x="2189937" y="2656400"/>
            <a:ext cx="967499" cy="208499"/>
          </a:xfrm>
          <a:prstGeom prst="rect">
            <a:avLst/>
          </a:prstGeom>
          <a:noFill/>
          <a:ln>
            <a:noFill/>
          </a:ln>
        </p:spPr>
        <p:txBody>
          <a:bodyPr anchorCtr="0" anchor="t" bIns="91425" lIns="91425" rIns="91425" tIns="91425">
            <a:noAutofit/>
          </a:bodyPr>
          <a:lstStyle/>
          <a:p>
            <a:pPr lvl="0" rtl="0">
              <a:spcBef>
                <a:spcPts val="0"/>
              </a:spcBef>
              <a:buNone/>
            </a:pPr>
            <a:r>
              <a:rPr lang="en" sz="1200"/>
              <a:t>incorporate</a:t>
            </a:r>
          </a:p>
        </p:txBody>
      </p:sp>
      <p:cxnSp>
        <p:nvCxnSpPr>
          <p:cNvPr id="354" name="Shape 354"/>
          <p:cNvCxnSpPr/>
          <p:nvPr/>
        </p:nvCxnSpPr>
        <p:spPr>
          <a:xfrm>
            <a:off x="4601187" y="2718825"/>
            <a:ext cx="1196099" cy="0"/>
          </a:xfrm>
          <a:prstGeom prst="straightConnector1">
            <a:avLst/>
          </a:prstGeom>
          <a:noFill/>
          <a:ln cap="flat" cmpd="sng" w="9525">
            <a:solidFill>
              <a:schemeClr val="dk2"/>
            </a:solidFill>
            <a:prstDash val="solid"/>
            <a:round/>
            <a:headEnd len="lg" w="lg" type="none"/>
            <a:tailEnd len="lg" w="lg" type="triangle"/>
          </a:ln>
        </p:spPr>
      </p:cxnSp>
      <p:sp>
        <p:nvSpPr>
          <p:cNvPr id="355" name="Shape 355"/>
          <p:cNvSpPr txBox="1"/>
          <p:nvPr/>
        </p:nvSpPr>
        <p:spPr>
          <a:xfrm>
            <a:off x="4726437" y="278152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bind</a:t>
            </a:r>
          </a:p>
        </p:txBody>
      </p:sp>
      <p:cxnSp>
        <p:nvCxnSpPr>
          <p:cNvPr id="356" name="Shape 356"/>
          <p:cNvCxnSpPr/>
          <p:nvPr/>
        </p:nvCxnSpPr>
        <p:spPr>
          <a:xfrm rot="10800000">
            <a:off x="4601187" y="2395200"/>
            <a:ext cx="1196099" cy="0"/>
          </a:xfrm>
          <a:prstGeom prst="straightConnector1">
            <a:avLst/>
          </a:prstGeom>
          <a:noFill/>
          <a:ln cap="flat" cmpd="sng" w="9525">
            <a:solidFill>
              <a:schemeClr val="dk2"/>
            </a:solidFill>
            <a:prstDash val="solid"/>
            <a:round/>
            <a:headEnd len="lg" w="lg" type="none"/>
            <a:tailEnd len="lg" w="lg" type="triangle"/>
          </a:ln>
        </p:spPr>
      </p:cxnSp>
      <p:sp>
        <p:nvSpPr>
          <p:cNvPr id="357" name="Shape 357"/>
          <p:cNvSpPr txBox="1"/>
          <p:nvPr/>
        </p:nvSpPr>
        <p:spPr>
          <a:xfrm>
            <a:off x="4781637" y="207200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58" name="Shape 358"/>
          <p:cNvSpPr/>
          <p:nvPr/>
        </p:nvSpPr>
        <p:spPr>
          <a:xfrm>
            <a:off x="3473837" y="2854600"/>
            <a:ext cx="835075" cy="407100"/>
          </a:xfrm>
          <a:custGeom>
            <a:pathLst>
              <a:path extrusionOk="0" h="16284" w="33403">
                <a:moveTo>
                  <a:pt x="0" y="0"/>
                </a:moveTo>
                <a:lnTo>
                  <a:pt x="15031" y="16284"/>
                </a:lnTo>
                <a:lnTo>
                  <a:pt x="33403" y="1670"/>
                </a:lnTo>
              </a:path>
            </a:pathLst>
          </a:custGeom>
          <a:noFill/>
          <a:ln cap="flat" cmpd="sng" w="9525">
            <a:solidFill>
              <a:schemeClr val="dk2"/>
            </a:solidFill>
            <a:prstDash val="solid"/>
            <a:round/>
            <a:headEnd len="lg" w="lg" type="none"/>
            <a:tailEnd len="lg" w="lg" type="triangle"/>
          </a:ln>
        </p:spPr>
      </p:sp>
      <p:sp>
        <p:nvSpPr>
          <p:cNvPr id="359" name="Shape 359"/>
          <p:cNvSpPr txBox="1"/>
          <p:nvPr/>
        </p:nvSpPr>
        <p:spPr>
          <a:xfrm>
            <a:off x="3473775" y="324617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60" name="Shape 360"/>
          <p:cNvSpPr/>
          <p:nvPr/>
        </p:nvSpPr>
        <p:spPr>
          <a:xfrm>
            <a:off x="3661737" y="1925600"/>
            <a:ext cx="741100" cy="365325"/>
          </a:xfrm>
          <a:custGeom>
            <a:pathLst>
              <a:path extrusionOk="0" h="14613" w="29644">
                <a:moveTo>
                  <a:pt x="29644" y="14613"/>
                </a:moveTo>
                <a:lnTo>
                  <a:pt x="13778" y="0"/>
                </a:lnTo>
                <a:lnTo>
                  <a:pt x="0" y="13361"/>
                </a:lnTo>
              </a:path>
            </a:pathLst>
          </a:custGeom>
          <a:noFill/>
          <a:ln cap="flat" cmpd="sng" w="9525">
            <a:solidFill>
              <a:schemeClr val="dk2"/>
            </a:solidFill>
            <a:prstDash val="solid"/>
            <a:round/>
            <a:headEnd len="lg" w="lg" type="none"/>
            <a:tailEnd len="lg" w="lg" type="triangle"/>
          </a:ln>
        </p:spPr>
      </p:sp>
      <p:sp>
        <p:nvSpPr>
          <p:cNvPr id="361" name="Shape 361"/>
          <p:cNvSpPr txBox="1"/>
          <p:nvPr/>
        </p:nvSpPr>
        <p:spPr>
          <a:xfrm>
            <a:off x="3614700" y="162972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
        <p:nvSpPr>
          <p:cNvPr id="362" name="Shape 362"/>
          <p:cNvSpPr/>
          <p:nvPr/>
        </p:nvSpPr>
        <p:spPr>
          <a:xfrm>
            <a:off x="6960237" y="1988225"/>
            <a:ext cx="490600" cy="1096025"/>
          </a:xfrm>
          <a:custGeom>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lg" w="lg" type="none"/>
            <a:tailEnd len="lg" w="lg" type="triangle"/>
          </a:ln>
        </p:spPr>
      </p:sp>
      <p:sp>
        <p:nvSpPr>
          <p:cNvPr id="363" name="Shape 363"/>
          <p:cNvSpPr txBox="1"/>
          <p:nvPr/>
        </p:nvSpPr>
        <p:spPr>
          <a:xfrm>
            <a:off x="7450837" y="229095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7" name="Shape 367"/>
        <p:cNvGrpSpPr/>
        <p:nvPr/>
      </p:nvGrpSpPr>
      <p:grpSpPr>
        <a:xfrm>
          <a:off x="0" y="0"/>
          <a:ext cx="0" cy="0"/>
          <a:chOff x="0" y="0"/>
          <a:chExt cx="0" cy="0"/>
        </a:xfrm>
      </p:grpSpPr>
      <p:sp>
        <p:nvSpPr>
          <p:cNvPr id="368" name="Shape 3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Superstates</a:t>
            </a:r>
          </a:p>
        </p:txBody>
      </p:sp>
      <p:sp>
        <p:nvSpPr>
          <p:cNvPr id="369" name="Shape 369"/>
          <p:cNvSpPr/>
          <p:nvPr/>
        </p:nvSpPr>
        <p:spPr>
          <a:xfrm>
            <a:off x="3777167" y="2235575"/>
            <a:ext cx="1719900"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Show Connections</a:t>
            </a:r>
          </a:p>
        </p:txBody>
      </p:sp>
      <p:sp>
        <p:nvSpPr>
          <p:cNvPr id="370" name="Shape 370"/>
          <p:cNvSpPr txBox="1"/>
          <p:nvPr/>
        </p:nvSpPr>
        <p:spPr>
          <a:xfrm>
            <a:off x="2575783" y="3082588"/>
            <a:ext cx="1499399" cy="307199"/>
          </a:xfrm>
          <a:prstGeom prst="rect">
            <a:avLst/>
          </a:prstGeom>
          <a:noFill/>
          <a:ln>
            <a:noFill/>
          </a:ln>
        </p:spPr>
        <p:txBody>
          <a:bodyPr anchorCtr="0" anchor="t" bIns="91425" lIns="91425" rIns="91425" tIns="91425">
            <a:noAutofit/>
          </a:bodyPr>
          <a:lstStyle/>
          <a:p>
            <a:pPr lvl="0" rtl="0">
              <a:spcBef>
                <a:spcPts val="0"/>
              </a:spcBef>
              <a:buNone/>
            </a:pPr>
            <a:r>
              <a:rPr lang="en"/>
              <a:t>new connection requested</a:t>
            </a:r>
          </a:p>
        </p:txBody>
      </p:sp>
      <p:sp>
        <p:nvSpPr>
          <p:cNvPr id="371" name="Shape 371"/>
          <p:cNvSpPr/>
          <p:nvPr/>
        </p:nvSpPr>
        <p:spPr>
          <a:xfrm>
            <a:off x="1231550" y="3858464"/>
            <a:ext cx="6810899" cy="2304000"/>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Enter Connection Details</a:t>
            </a: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l">
              <a:spcBef>
                <a:spcPts val="0"/>
              </a:spcBef>
              <a:buNone/>
            </a:pPr>
            <a:r>
              <a:t/>
            </a:r>
            <a:endParaRPr/>
          </a:p>
        </p:txBody>
      </p:sp>
      <p:cxnSp>
        <p:nvCxnSpPr>
          <p:cNvPr id="372" name="Shape 372"/>
          <p:cNvCxnSpPr/>
          <p:nvPr/>
        </p:nvCxnSpPr>
        <p:spPr>
          <a:xfrm>
            <a:off x="4168566" y="2901370"/>
            <a:ext cx="0" cy="957000"/>
          </a:xfrm>
          <a:prstGeom prst="straightConnector1">
            <a:avLst/>
          </a:prstGeom>
          <a:noFill/>
          <a:ln cap="flat" cmpd="sng" w="19050">
            <a:solidFill>
              <a:schemeClr val="dk2"/>
            </a:solidFill>
            <a:prstDash val="solid"/>
            <a:round/>
            <a:headEnd len="lg" w="lg" type="none"/>
            <a:tailEnd len="lg" w="lg" type="triangle"/>
          </a:ln>
        </p:spPr>
      </p:cxnSp>
      <p:cxnSp>
        <p:nvCxnSpPr>
          <p:cNvPr id="373" name="Shape 373"/>
          <p:cNvCxnSpPr/>
          <p:nvPr/>
        </p:nvCxnSpPr>
        <p:spPr>
          <a:xfrm rot="10800000">
            <a:off x="5105555" y="2901416"/>
            <a:ext cx="0" cy="957000"/>
          </a:xfrm>
          <a:prstGeom prst="straightConnector1">
            <a:avLst/>
          </a:prstGeom>
          <a:noFill/>
          <a:ln cap="flat" cmpd="sng" w="19050">
            <a:solidFill>
              <a:schemeClr val="dk2"/>
            </a:solidFill>
            <a:prstDash val="solid"/>
            <a:round/>
            <a:headEnd len="lg" w="lg" type="none"/>
            <a:tailEnd len="lg" w="lg" type="triangle"/>
          </a:ln>
        </p:spPr>
      </p:cxnSp>
      <p:sp>
        <p:nvSpPr>
          <p:cNvPr id="374" name="Shape 374"/>
          <p:cNvSpPr txBox="1"/>
          <p:nvPr/>
        </p:nvSpPr>
        <p:spPr>
          <a:xfrm>
            <a:off x="5258616" y="3226250"/>
            <a:ext cx="1499399" cy="307199"/>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375" name="Shape 375"/>
          <p:cNvSpPr/>
          <p:nvPr/>
        </p:nvSpPr>
        <p:spPr>
          <a:xfrm>
            <a:off x="1439674" y="4937797"/>
            <a:ext cx="395399" cy="3845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6" name="Shape 376"/>
          <p:cNvSpPr/>
          <p:nvPr/>
        </p:nvSpPr>
        <p:spPr>
          <a:xfrm>
            <a:off x="2423608" y="4797199"/>
            <a:ext cx="1253099"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Phone Number</a:t>
            </a:r>
          </a:p>
        </p:txBody>
      </p:sp>
      <p:cxnSp>
        <p:nvCxnSpPr>
          <p:cNvPr id="377" name="Shape 377"/>
          <p:cNvCxnSpPr>
            <a:stCxn id="375" idx="6"/>
            <a:endCxn id="376" idx="1"/>
          </p:cNvCxnSpPr>
          <p:nvPr/>
        </p:nvCxnSpPr>
        <p:spPr>
          <a:xfrm>
            <a:off x="1835074" y="5130097"/>
            <a:ext cx="588600" cy="0"/>
          </a:xfrm>
          <a:prstGeom prst="straightConnector1">
            <a:avLst/>
          </a:prstGeom>
          <a:noFill/>
          <a:ln cap="flat" cmpd="sng" w="19050">
            <a:solidFill>
              <a:schemeClr val="dk2"/>
            </a:solidFill>
            <a:prstDash val="solid"/>
            <a:round/>
            <a:headEnd len="lg" w="lg" type="none"/>
            <a:tailEnd len="lg" w="lg" type="triangle"/>
          </a:ln>
        </p:spPr>
      </p:cxnSp>
      <p:sp>
        <p:nvSpPr>
          <p:cNvPr id="378" name="Shape 378"/>
          <p:cNvSpPr/>
          <p:nvPr/>
        </p:nvSpPr>
        <p:spPr>
          <a:xfrm>
            <a:off x="4265234" y="4797199"/>
            <a:ext cx="1253099"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Choose Connection Type</a:t>
            </a:r>
          </a:p>
        </p:txBody>
      </p:sp>
      <p:sp>
        <p:nvSpPr>
          <p:cNvPr id="379" name="Shape 379"/>
          <p:cNvSpPr/>
          <p:nvPr/>
        </p:nvSpPr>
        <p:spPr>
          <a:xfrm>
            <a:off x="6208056" y="4797199"/>
            <a:ext cx="1253099"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Name</a:t>
            </a:r>
          </a:p>
        </p:txBody>
      </p:sp>
      <p:sp>
        <p:nvSpPr>
          <p:cNvPr id="380" name="Shape 380"/>
          <p:cNvSpPr/>
          <p:nvPr/>
        </p:nvSpPr>
        <p:spPr>
          <a:xfrm>
            <a:off x="5612248" y="2445275"/>
            <a:ext cx="3074690" cy="2677608"/>
          </a:xfrm>
          <a:custGeom>
            <a:pathLst>
              <a:path extrusionOk="0" h="111870" w="124962">
                <a:moveTo>
                  <a:pt x="75572" y="111870"/>
                </a:moveTo>
                <a:lnTo>
                  <a:pt x="124962" y="88663"/>
                </a:lnTo>
                <a:lnTo>
                  <a:pt x="110680" y="0"/>
                </a:lnTo>
                <a:lnTo>
                  <a:pt x="0" y="1190"/>
                </a:lnTo>
              </a:path>
            </a:pathLst>
          </a:custGeom>
          <a:noFill/>
          <a:ln cap="flat" cmpd="sng" w="19050">
            <a:solidFill>
              <a:schemeClr val="dk2"/>
            </a:solidFill>
            <a:prstDash val="solid"/>
            <a:round/>
            <a:headEnd len="lg" w="lg" type="none"/>
            <a:tailEnd len="lg" w="lg" type="triangle"/>
          </a:ln>
        </p:spPr>
      </p:sp>
      <p:cxnSp>
        <p:nvCxnSpPr>
          <p:cNvPr id="381" name="Shape 381"/>
          <p:cNvCxnSpPr/>
          <p:nvPr/>
        </p:nvCxnSpPr>
        <p:spPr>
          <a:xfrm>
            <a:off x="3676635" y="4937797"/>
            <a:ext cx="588599" cy="0"/>
          </a:xfrm>
          <a:prstGeom prst="straightConnector1">
            <a:avLst/>
          </a:prstGeom>
          <a:noFill/>
          <a:ln cap="flat" cmpd="sng" w="19050">
            <a:solidFill>
              <a:schemeClr val="dk2"/>
            </a:solidFill>
            <a:prstDash val="solid"/>
            <a:round/>
            <a:headEnd len="lg" w="lg" type="none"/>
            <a:tailEnd len="lg" w="lg" type="triangle"/>
          </a:ln>
        </p:spPr>
      </p:cxnSp>
      <p:cxnSp>
        <p:nvCxnSpPr>
          <p:cNvPr id="382" name="Shape 382"/>
          <p:cNvCxnSpPr/>
          <p:nvPr/>
        </p:nvCxnSpPr>
        <p:spPr>
          <a:xfrm rot="10800000">
            <a:off x="3727293" y="5322396"/>
            <a:ext cx="588599" cy="0"/>
          </a:xfrm>
          <a:prstGeom prst="straightConnector1">
            <a:avLst/>
          </a:prstGeom>
          <a:noFill/>
          <a:ln cap="flat" cmpd="sng" w="19050">
            <a:solidFill>
              <a:schemeClr val="dk2"/>
            </a:solidFill>
            <a:prstDash val="solid"/>
            <a:round/>
            <a:headEnd len="lg" w="lg" type="none"/>
            <a:tailEnd len="lg" w="lg" type="triangle"/>
          </a:ln>
        </p:spPr>
      </p:cxnSp>
      <p:cxnSp>
        <p:nvCxnSpPr>
          <p:cNvPr id="383" name="Shape 383"/>
          <p:cNvCxnSpPr/>
          <p:nvPr/>
        </p:nvCxnSpPr>
        <p:spPr>
          <a:xfrm>
            <a:off x="5518261" y="4937797"/>
            <a:ext cx="689700" cy="0"/>
          </a:xfrm>
          <a:prstGeom prst="straightConnector1">
            <a:avLst/>
          </a:prstGeom>
          <a:noFill/>
          <a:ln cap="flat" cmpd="sng" w="19050">
            <a:solidFill>
              <a:schemeClr val="dk2"/>
            </a:solidFill>
            <a:prstDash val="solid"/>
            <a:round/>
            <a:headEnd len="lg" w="lg" type="none"/>
            <a:tailEnd len="lg" w="lg" type="triangle"/>
          </a:ln>
        </p:spPr>
      </p:cxnSp>
      <p:cxnSp>
        <p:nvCxnSpPr>
          <p:cNvPr id="384" name="Shape 384"/>
          <p:cNvCxnSpPr/>
          <p:nvPr/>
        </p:nvCxnSpPr>
        <p:spPr>
          <a:xfrm rot="10800000">
            <a:off x="5518257" y="5322396"/>
            <a:ext cx="689700" cy="0"/>
          </a:xfrm>
          <a:prstGeom prst="straightConnector1">
            <a:avLst/>
          </a:prstGeom>
          <a:noFill/>
          <a:ln cap="flat" cmpd="sng" w="19050">
            <a:solidFill>
              <a:schemeClr val="dk2"/>
            </a:solidFill>
            <a:prstDash val="solid"/>
            <a:round/>
            <a:headEnd len="lg" w="lg" type="none"/>
            <a:tailEnd len="lg" w="lg" type="triangle"/>
          </a:ln>
        </p:spPr>
      </p:cxnSp>
      <p:sp>
        <p:nvSpPr>
          <p:cNvPr id="385" name="Shape 385"/>
          <p:cNvSpPr txBox="1"/>
          <p:nvPr/>
        </p:nvSpPr>
        <p:spPr>
          <a:xfrm>
            <a:off x="3625976" y="4612595"/>
            <a:ext cx="588599" cy="307199"/>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386" name="Shape 386"/>
          <p:cNvSpPr txBox="1"/>
          <p:nvPr/>
        </p:nvSpPr>
        <p:spPr>
          <a:xfrm>
            <a:off x="5568798" y="4564568"/>
            <a:ext cx="588599" cy="307199"/>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387" name="Shape 387"/>
          <p:cNvSpPr txBox="1"/>
          <p:nvPr/>
        </p:nvSpPr>
        <p:spPr>
          <a:xfrm>
            <a:off x="3676635" y="5391762"/>
            <a:ext cx="588599" cy="307199"/>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388" name="Shape 388"/>
          <p:cNvSpPr txBox="1"/>
          <p:nvPr/>
        </p:nvSpPr>
        <p:spPr>
          <a:xfrm>
            <a:off x="5568798" y="5391762"/>
            <a:ext cx="588599" cy="307199"/>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389" name="Shape 389"/>
          <p:cNvSpPr txBox="1"/>
          <p:nvPr/>
        </p:nvSpPr>
        <p:spPr>
          <a:xfrm>
            <a:off x="457200" y="1494550"/>
            <a:ext cx="8540400" cy="401700"/>
          </a:xfrm>
          <a:prstGeom prst="rect">
            <a:avLst/>
          </a:prstGeom>
          <a:noFill/>
          <a:ln>
            <a:noFill/>
          </a:ln>
        </p:spPr>
        <p:txBody>
          <a:bodyPr anchorCtr="0" anchor="t" bIns="91425" lIns="91425" rIns="91425" tIns="91425">
            <a:noAutofit/>
          </a:bodyPr>
          <a:lstStyle/>
          <a:p>
            <a:pPr lvl="0" rtl="0">
              <a:spcBef>
                <a:spcPts val="0"/>
              </a:spcBef>
              <a:buNone/>
            </a:pPr>
            <a:r>
              <a:rPr lang="en" sz="3000"/>
              <a:t>Use superstates to encapsulate common transitions</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
        <p:nvSpPr>
          <p:cNvPr id="391" name="Shape 391"/>
          <p:cNvSpPr/>
          <p:nvPr/>
        </p:nvSpPr>
        <p:spPr>
          <a:xfrm>
            <a:off x="2793109" y="2304342"/>
            <a:ext cx="395399" cy="3845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2" name="Shape 392"/>
          <p:cNvCxnSpPr>
            <a:stCxn id="391" idx="6"/>
            <a:endCxn id="393" idx="1"/>
          </p:cNvCxnSpPr>
          <p:nvPr/>
        </p:nvCxnSpPr>
        <p:spPr>
          <a:xfrm>
            <a:off x="3188509" y="2496642"/>
            <a:ext cx="598200" cy="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Superstates - Flattened</a:t>
            </a:r>
          </a:p>
        </p:txBody>
      </p:sp>
      <p:sp>
        <p:nvSpPr>
          <p:cNvPr id="399" name="Shape 399"/>
          <p:cNvSpPr/>
          <p:nvPr/>
        </p:nvSpPr>
        <p:spPr>
          <a:xfrm>
            <a:off x="2629425" y="2026137"/>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Show Connections</a:t>
            </a:r>
          </a:p>
        </p:txBody>
      </p:sp>
      <p:sp>
        <p:nvSpPr>
          <p:cNvPr id="400" name="Shape 400"/>
          <p:cNvSpPr txBox="1"/>
          <p:nvPr/>
        </p:nvSpPr>
        <p:spPr>
          <a:xfrm>
            <a:off x="1408700" y="2910812"/>
            <a:ext cx="1523399" cy="321000"/>
          </a:xfrm>
          <a:prstGeom prst="rect">
            <a:avLst/>
          </a:prstGeom>
          <a:noFill/>
          <a:ln>
            <a:noFill/>
          </a:ln>
        </p:spPr>
        <p:txBody>
          <a:bodyPr anchorCtr="0" anchor="t" bIns="91425" lIns="91425" rIns="91425" tIns="91425">
            <a:noAutofit/>
          </a:bodyPr>
          <a:lstStyle/>
          <a:p>
            <a:pPr lvl="0" rtl="0">
              <a:spcBef>
                <a:spcPts val="0"/>
              </a:spcBef>
              <a:buNone/>
            </a:pPr>
            <a:r>
              <a:rPr lang="en"/>
              <a:t>new connection requested</a:t>
            </a:r>
          </a:p>
        </p:txBody>
      </p:sp>
      <p:cxnSp>
        <p:nvCxnSpPr>
          <p:cNvPr id="401" name="Shape 401"/>
          <p:cNvCxnSpPr/>
          <p:nvPr/>
        </p:nvCxnSpPr>
        <p:spPr>
          <a:xfrm>
            <a:off x="3027125" y="2721537"/>
            <a:ext cx="0" cy="999600"/>
          </a:xfrm>
          <a:prstGeom prst="straightConnector1">
            <a:avLst/>
          </a:prstGeom>
          <a:noFill/>
          <a:ln cap="flat" cmpd="sng" w="19050">
            <a:solidFill>
              <a:schemeClr val="dk2"/>
            </a:solidFill>
            <a:prstDash val="solid"/>
            <a:round/>
            <a:headEnd len="lg" w="lg" type="none"/>
            <a:tailEnd len="lg" w="lg" type="triangle"/>
          </a:ln>
        </p:spPr>
      </p:cxnSp>
      <p:cxnSp>
        <p:nvCxnSpPr>
          <p:cNvPr id="402" name="Shape 402"/>
          <p:cNvCxnSpPr>
            <a:stCxn id="403" idx="3"/>
          </p:cNvCxnSpPr>
          <p:nvPr/>
        </p:nvCxnSpPr>
        <p:spPr>
          <a:xfrm flipH="1" rot="10800000">
            <a:off x="3663725" y="2721662"/>
            <a:ext cx="315600" cy="1318500"/>
          </a:xfrm>
          <a:prstGeom prst="straightConnector1">
            <a:avLst/>
          </a:prstGeom>
          <a:noFill/>
          <a:ln cap="flat" cmpd="sng" w="19050">
            <a:solidFill>
              <a:schemeClr val="dk2"/>
            </a:solidFill>
            <a:prstDash val="solid"/>
            <a:round/>
            <a:headEnd len="lg" w="lg" type="none"/>
            <a:tailEnd len="lg" w="lg" type="triangle"/>
          </a:ln>
        </p:spPr>
      </p:cxnSp>
      <p:sp>
        <p:nvSpPr>
          <p:cNvPr id="404" name="Shape 404"/>
          <p:cNvSpPr txBox="1"/>
          <p:nvPr/>
        </p:nvSpPr>
        <p:spPr>
          <a:xfrm>
            <a:off x="3870487" y="3060825"/>
            <a:ext cx="1523399" cy="321000"/>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403" name="Shape 403"/>
          <p:cNvSpPr/>
          <p:nvPr/>
        </p:nvSpPr>
        <p:spPr>
          <a:xfrm>
            <a:off x="2390525" y="369246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Phone Number</a:t>
            </a:r>
          </a:p>
        </p:txBody>
      </p:sp>
      <p:sp>
        <p:nvSpPr>
          <p:cNvPr id="405" name="Shape 405"/>
          <p:cNvSpPr/>
          <p:nvPr/>
        </p:nvSpPr>
        <p:spPr>
          <a:xfrm>
            <a:off x="2866575" y="507651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Choose Connection Type</a:t>
            </a:r>
          </a:p>
        </p:txBody>
      </p:sp>
      <p:sp>
        <p:nvSpPr>
          <p:cNvPr id="406" name="Shape 406"/>
          <p:cNvSpPr/>
          <p:nvPr/>
        </p:nvSpPr>
        <p:spPr>
          <a:xfrm>
            <a:off x="5445850" y="506643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Name</a:t>
            </a:r>
          </a:p>
        </p:txBody>
      </p:sp>
      <p:cxnSp>
        <p:nvCxnSpPr>
          <p:cNvPr id="407" name="Shape 407"/>
          <p:cNvCxnSpPr>
            <a:stCxn id="403" idx="2"/>
            <a:endCxn id="405" idx="0"/>
          </p:cNvCxnSpPr>
          <p:nvPr/>
        </p:nvCxnSpPr>
        <p:spPr>
          <a:xfrm>
            <a:off x="3027125" y="4387862"/>
            <a:ext cx="476100" cy="688500"/>
          </a:xfrm>
          <a:prstGeom prst="straightConnector1">
            <a:avLst/>
          </a:prstGeom>
          <a:noFill/>
          <a:ln cap="flat" cmpd="sng" w="19050">
            <a:solidFill>
              <a:schemeClr val="dk2"/>
            </a:solidFill>
            <a:prstDash val="solid"/>
            <a:round/>
            <a:headEnd len="lg" w="lg" type="none"/>
            <a:tailEnd len="lg" w="lg" type="triangle"/>
          </a:ln>
        </p:spPr>
      </p:cxnSp>
      <p:cxnSp>
        <p:nvCxnSpPr>
          <p:cNvPr id="408" name="Shape 408"/>
          <p:cNvCxnSpPr/>
          <p:nvPr/>
        </p:nvCxnSpPr>
        <p:spPr>
          <a:xfrm rot="10800000">
            <a:off x="3414950" y="4383962"/>
            <a:ext cx="354899" cy="720299"/>
          </a:xfrm>
          <a:prstGeom prst="straightConnector1">
            <a:avLst/>
          </a:prstGeom>
          <a:noFill/>
          <a:ln cap="flat" cmpd="sng" w="19050">
            <a:solidFill>
              <a:schemeClr val="dk2"/>
            </a:solidFill>
            <a:prstDash val="solid"/>
            <a:round/>
            <a:headEnd len="lg" w="lg" type="none"/>
            <a:tailEnd len="lg" w="lg" type="triangle"/>
          </a:ln>
        </p:spPr>
      </p:cxnSp>
      <p:cxnSp>
        <p:nvCxnSpPr>
          <p:cNvPr id="409" name="Shape 409"/>
          <p:cNvCxnSpPr>
            <a:stCxn id="405" idx="3"/>
            <a:endCxn id="406" idx="1"/>
          </p:cNvCxnSpPr>
          <p:nvPr/>
        </p:nvCxnSpPr>
        <p:spPr>
          <a:xfrm flipH="1" rot="10800000">
            <a:off x="4139775" y="5414012"/>
            <a:ext cx="1306200" cy="10200"/>
          </a:xfrm>
          <a:prstGeom prst="straightConnector1">
            <a:avLst/>
          </a:prstGeom>
          <a:noFill/>
          <a:ln cap="flat" cmpd="sng" w="19050">
            <a:solidFill>
              <a:schemeClr val="dk2"/>
            </a:solidFill>
            <a:prstDash val="solid"/>
            <a:round/>
            <a:headEnd len="lg" w="lg" type="none"/>
            <a:tailEnd len="lg" w="lg" type="triangle"/>
          </a:ln>
        </p:spPr>
      </p:cxnSp>
      <p:cxnSp>
        <p:nvCxnSpPr>
          <p:cNvPr id="410" name="Shape 410"/>
          <p:cNvCxnSpPr/>
          <p:nvPr/>
        </p:nvCxnSpPr>
        <p:spPr>
          <a:xfrm flipH="1">
            <a:off x="4176849" y="5584712"/>
            <a:ext cx="1269000" cy="62400"/>
          </a:xfrm>
          <a:prstGeom prst="straightConnector1">
            <a:avLst/>
          </a:prstGeom>
          <a:noFill/>
          <a:ln cap="flat" cmpd="sng" w="19050">
            <a:solidFill>
              <a:schemeClr val="dk2"/>
            </a:solidFill>
            <a:prstDash val="solid"/>
            <a:round/>
            <a:headEnd len="lg" w="lg" type="none"/>
            <a:tailEnd len="lg" w="lg" type="triangle"/>
          </a:ln>
        </p:spPr>
      </p:cxnSp>
      <p:sp>
        <p:nvSpPr>
          <p:cNvPr id="411" name="Shape 411"/>
          <p:cNvSpPr txBox="1"/>
          <p:nvPr/>
        </p:nvSpPr>
        <p:spPr>
          <a:xfrm>
            <a:off x="2629425" y="4571675"/>
            <a:ext cx="598199" cy="321000"/>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412" name="Shape 412"/>
          <p:cNvSpPr txBox="1"/>
          <p:nvPr/>
        </p:nvSpPr>
        <p:spPr>
          <a:xfrm>
            <a:off x="4559900" y="4972937"/>
            <a:ext cx="598199" cy="321000"/>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413" name="Shape 413"/>
          <p:cNvSpPr txBox="1"/>
          <p:nvPr/>
        </p:nvSpPr>
        <p:spPr>
          <a:xfrm>
            <a:off x="3712425" y="4483412"/>
            <a:ext cx="598199" cy="321000"/>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414" name="Shape 414"/>
          <p:cNvSpPr txBox="1"/>
          <p:nvPr/>
        </p:nvSpPr>
        <p:spPr>
          <a:xfrm>
            <a:off x="4445050" y="5584712"/>
            <a:ext cx="598199" cy="321000"/>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415" name="Shape 4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
        <p:nvSpPr>
          <p:cNvPr id="416" name="Shape 416"/>
          <p:cNvSpPr/>
          <p:nvPr/>
        </p:nvSpPr>
        <p:spPr>
          <a:xfrm>
            <a:off x="1629525" y="2097962"/>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7" name="Shape 417"/>
          <p:cNvCxnSpPr>
            <a:stCxn id="416" idx="6"/>
            <a:endCxn id="418" idx="1"/>
          </p:cNvCxnSpPr>
          <p:nvPr/>
        </p:nvCxnSpPr>
        <p:spPr>
          <a:xfrm>
            <a:off x="2031225" y="2298812"/>
            <a:ext cx="598200" cy="0"/>
          </a:xfrm>
          <a:prstGeom prst="straightConnector1">
            <a:avLst/>
          </a:prstGeom>
          <a:noFill/>
          <a:ln cap="flat" cmpd="sng" w="19050">
            <a:solidFill>
              <a:schemeClr val="dk2"/>
            </a:solidFill>
            <a:prstDash val="solid"/>
            <a:round/>
            <a:headEnd len="lg" w="lg" type="none"/>
            <a:tailEnd len="lg" w="lg" type="triangle"/>
          </a:ln>
        </p:spPr>
      </p:cxnSp>
      <p:sp>
        <p:nvSpPr>
          <p:cNvPr id="419" name="Shape 419"/>
          <p:cNvSpPr/>
          <p:nvPr/>
        </p:nvSpPr>
        <p:spPr>
          <a:xfrm>
            <a:off x="4145625" y="2713862"/>
            <a:ext cx="1294375" cy="2567850"/>
          </a:xfrm>
          <a:custGeom>
            <a:pathLst>
              <a:path extrusionOk="0" h="102714" w="51775">
                <a:moveTo>
                  <a:pt x="0" y="102714"/>
                </a:moveTo>
                <a:lnTo>
                  <a:pt x="51775" y="27975"/>
                </a:lnTo>
                <a:lnTo>
                  <a:pt x="10856" y="0"/>
                </a:lnTo>
              </a:path>
            </a:pathLst>
          </a:custGeom>
          <a:noFill/>
          <a:ln cap="flat" cmpd="sng" w="19050">
            <a:solidFill>
              <a:schemeClr val="dk2"/>
            </a:solidFill>
            <a:prstDash val="solid"/>
            <a:round/>
            <a:headEnd len="lg" w="lg" type="none"/>
            <a:tailEnd len="lg" w="lg" type="triangle"/>
          </a:ln>
        </p:spPr>
      </p:sp>
      <p:sp>
        <p:nvSpPr>
          <p:cNvPr id="420" name="Shape 420"/>
          <p:cNvSpPr txBox="1"/>
          <p:nvPr/>
        </p:nvSpPr>
        <p:spPr>
          <a:xfrm>
            <a:off x="4260437" y="3941000"/>
            <a:ext cx="1523399" cy="321000"/>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421" name="Shape 421"/>
          <p:cNvSpPr/>
          <p:nvPr/>
        </p:nvSpPr>
        <p:spPr>
          <a:xfrm>
            <a:off x="4427475" y="2484212"/>
            <a:ext cx="1711900" cy="2599175"/>
          </a:xfrm>
          <a:custGeom>
            <a:pathLst>
              <a:path extrusionOk="0" h="103967" w="68476">
                <a:moveTo>
                  <a:pt x="67640" y="103967"/>
                </a:moveTo>
                <a:lnTo>
                  <a:pt x="68476" y="30063"/>
                </a:lnTo>
                <a:lnTo>
                  <a:pt x="0" y="0"/>
                </a:lnTo>
              </a:path>
            </a:pathLst>
          </a:custGeom>
          <a:noFill/>
          <a:ln cap="flat" cmpd="sng" w="19050">
            <a:solidFill>
              <a:schemeClr val="dk2"/>
            </a:solidFill>
            <a:prstDash val="solid"/>
            <a:round/>
            <a:headEnd len="lg" w="lg" type="none"/>
            <a:tailEnd len="lg" w="lg" type="triangle"/>
          </a:ln>
        </p:spPr>
      </p:sp>
      <p:sp>
        <p:nvSpPr>
          <p:cNvPr id="422" name="Shape 422"/>
          <p:cNvSpPr txBox="1"/>
          <p:nvPr/>
        </p:nvSpPr>
        <p:spPr>
          <a:xfrm>
            <a:off x="6082387" y="4571675"/>
            <a:ext cx="1523399" cy="321000"/>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423" name="Shape 423"/>
          <p:cNvSpPr/>
          <p:nvPr/>
        </p:nvSpPr>
        <p:spPr>
          <a:xfrm>
            <a:off x="4437900" y="2191962"/>
            <a:ext cx="3538625" cy="3382025"/>
          </a:xfrm>
          <a:custGeom>
            <a:pathLst>
              <a:path extrusionOk="0" h="135281" w="141545">
                <a:moveTo>
                  <a:pt x="91858" y="135281"/>
                </a:moveTo>
                <a:lnTo>
                  <a:pt x="141545" y="129853"/>
                </a:lnTo>
                <a:lnTo>
                  <a:pt x="128601" y="27974"/>
                </a:lnTo>
                <a:lnTo>
                  <a:pt x="0" y="0"/>
                </a:lnTo>
              </a:path>
            </a:pathLst>
          </a:custGeom>
          <a:noFill/>
          <a:ln cap="flat" cmpd="sng" w="19050">
            <a:solidFill>
              <a:schemeClr val="dk2"/>
            </a:solidFill>
            <a:prstDash val="solid"/>
            <a:round/>
            <a:headEnd len="lg" w="lg" type="none"/>
            <a:tailEnd len="lg" w="lg" type="triangle"/>
          </a:ln>
        </p:spPr>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7" name="Shape 427"/>
        <p:cNvGrpSpPr/>
        <p:nvPr/>
      </p:nvGrpSpPr>
      <p:grpSpPr>
        <a:xfrm>
          <a:off x="0" y="0"/>
          <a:ext cx="0" cy="0"/>
          <a:chOff x="0" y="0"/>
          <a:chExt cx="0" cy="0"/>
        </a:xfrm>
      </p:grpSpPr>
      <p:sp>
        <p:nvSpPr>
          <p:cNvPr id="428" name="Shape 42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Concurrent States</a:t>
            </a:r>
          </a:p>
        </p:txBody>
      </p:sp>
      <p:sp>
        <p:nvSpPr>
          <p:cNvPr id="429" name="Shape 429"/>
          <p:cNvSpPr/>
          <p:nvPr/>
        </p:nvSpPr>
        <p:spPr>
          <a:xfrm>
            <a:off x="4445703" y="1983230"/>
            <a:ext cx="1655999"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Off</a:t>
            </a:r>
          </a:p>
        </p:txBody>
      </p:sp>
      <p:sp>
        <p:nvSpPr>
          <p:cNvPr id="430" name="Shape 430"/>
          <p:cNvSpPr txBox="1"/>
          <p:nvPr/>
        </p:nvSpPr>
        <p:spPr>
          <a:xfrm>
            <a:off x="3288900" y="2833668"/>
            <a:ext cx="1443600" cy="308699"/>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431" name="Shape 431"/>
          <p:cNvSpPr/>
          <p:nvPr/>
        </p:nvSpPr>
        <p:spPr>
          <a:xfrm>
            <a:off x="1994549" y="3612682"/>
            <a:ext cx="6558300" cy="2642400"/>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On</a:t>
            </a:r>
          </a:p>
          <a:p>
            <a:pPr lvl="0" rtl="0" algn="ctr">
              <a:spcBef>
                <a:spcPts val="0"/>
              </a:spcBef>
              <a:buNone/>
            </a:pPr>
            <a:r>
              <a:t/>
            </a:r>
            <a:endParaRPr sz="1800"/>
          </a:p>
          <a:p>
            <a:pPr lvl="0" rtl="0" algn="ctr">
              <a:spcBef>
                <a:spcPts val="0"/>
              </a:spcBef>
              <a:buNone/>
            </a:pPr>
            <a:r>
              <a:t/>
            </a:r>
            <a:endParaRPr sz="1800"/>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l">
              <a:spcBef>
                <a:spcPts val="0"/>
              </a:spcBef>
              <a:buNone/>
            </a:pPr>
            <a:r>
              <a:t/>
            </a:r>
            <a:endParaRPr/>
          </a:p>
        </p:txBody>
      </p:sp>
      <p:cxnSp>
        <p:nvCxnSpPr>
          <p:cNvPr id="432" name="Shape 432"/>
          <p:cNvCxnSpPr/>
          <p:nvPr/>
        </p:nvCxnSpPr>
        <p:spPr>
          <a:xfrm>
            <a:off x="4822577" y="2651718"/>
            <a:ext cx="0" cy="960900"/>
          </a:xfrm>
          <a:prstGeom prst="straightConnector1">
            <a:avLst/>
          </a:prstGeom>
          <a:noFill/>
          <a:ln cap="flat" cmpd="sng" w="19050">
            <a:solidFill>
              <a:schemeClr val="dk2"/>
            </a:solidFill>
            <a:prstDash val="solid"/>
            <a:round/>
            <a:headEnd len="lg" w="lg" type="none"/>
            <a:tailEnd len="lg" w="lg" type="triangle"/>
          </a:ln>
        </p:spPr>
      </p:cxnSp>
      <p:cxnSp>
        <p:nvCxnSpPr>
          <p:cNvPr id="433" name="Shape 433"/>
          <p:cNvCxnSpPr/>
          <p:nvPr/>
        </p:nvCxnSpPr>
        <p:spPr>
          <a:xfrm rot="10800000">
            <a:off x="5724797" y="2651733"/>
            <a:ext cx="0" cy="960900"/>
          </a:xfrm>
          <a:prstGeom prst="straightConnector1">
            <a:avLst/>
          </a:prstGeom>
          <a:noFill/>
          <a:ln cap="flat" cmpd="sng" w="19050">
            <a:solidFill>
              <a:schemeClr val="dk2"/>
            </a:solidFill>
            <a:prstDash val="solid"/>
            <a:round/>
            <a:headEnd len="lg" w="lg" type="none"/>
            <a:tailEnd len="lg" w="lg" type="triangle"/>
          </a:ln>
        </p:spPr>
      </p:cxnSp>
      <p:sp>
        <p:nvSpPr>
          <p:cNvPr id="434" name="Shape 434"/>
          <p:cNvSpPr txBox="1"/>
          <p:nvPr/>
        </p:nvSpPr>
        <p:spPr>
          <a:xfrm>
            <a:off x="5886274" y="2871952"/>
            <a:ext cx="1443600" cy="308699"/>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435" name="Shape 435"/>
          <p:cNvSpPr/>
          <p:nvPr/>
        </p:nvSpPr>
        <p:spPr>
          <a:xfrm>
            <a:off x="2705915" y="3995641"/>
            <a:ext cx="380700" cy="3861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36" name="Shape 436"/>
          <p:cNvSpPr/>
          <p:nvPr/>
        </p:nvSpPr>
        <p:spPr>
          <a:xfrm>
            <a:off x="3596953" y="4099100"/>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Current Time</a:t>
            </a:r>
          </a:p>
        </p:txBody>
      </p:sp>
      <p:cxnSp>
        <p:nvCxnSpPr>
          <p:cNvPr id="437" name="Shape 437"/>
          <p:cNvCxnSpPr>
            <a:stCxn id="435" idx="6"/>
            <a:endCxn id="436" idx="1"/>
          </p:cNvCxnSpPr>
          <p:nvPr/>
        </p:nvCxnSpPr>
        <p:spPr>
          <a:xfrm>
            <a:off x="3086615" y="4188691"/>
            <a:ext cx="510300" cy="244500"/>
          </a:xfrm>
          <a:prstGeom prst="straightConnector1">
            <a:avLst/>
          </a:prstGeom>
          <a:noFill/>
          <a:ln cap="flat" cmpd="sng" w="19050">
            <a:solidFill>
              <a:schemeClr val="dk2"/>
            </a:solidFill>
            <a:prstDash val="solid"/>
            <a:round/>
            <a:headEnd len="lg" w="lg" type="none"/>
            <a:tailEnd len="lg" w="lg" type="triangle"/>
          </a:ln>
        </p:spPr>
      </p:cxnSp>
      <p:cxnSp>
        <p:nvCxnSpPr>
          <p:cNvPr id="438" name="Shape 438"/>
          <p:cNvCxnSpPr>
            <a:endCxn id="431" idx="3"/>
          </p:cNvCxnSpPr>
          <p:nvPr/>
        </p:nvCxnSpPr>
        <p:spPr>
          <a:xfrm>
            <a:off x="1994549" y="4933882"/>
            <a:ext cx="6558300" cy="0"/>
          </a:xfrm>
          <a:prstGeom prst="straightConnector1">
            <a:avLst/>
          </a:prstGeom>
          <a:noFill/>
          <a:ln cap="flat" cmpd="sng" w="19050">
            <a:solidFill>
              <a:schemeClr val="dk2"/>
            </a:solidFill>
            <a:prstDash val="dash"/>
            <a:round/>
            <a:headEnd len="lg" w="lg" type="none"/>
            <a:tailEnd len="lg" w="lg" type="none"/>
          </a:ln>
        </p:spPr>
      </p:cxnSp>
      <p:sp>
        <p:nvSpPr>
          <p:cNvPr id="439" name="Shape 439"/>
          <p:cNvSpPr/>
          <p:nvPr/>
        </p:nvSpPr>
        <p:spPr>
          <a:xfrm>
            <a:off x="6481816" y="4099100"/>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Alarm Time</a:t>
            </a:r>
          </a:p>
        </p:txBody>
      </p:sp>
      <p:cxnSp>
        <p:nvCxnSpPr>
          <p:cNvPr id="440" name="Shape 440"/>
          <p:cNvCxnSpPr/>
          <p:nvPr/>
        </p:nvCxnSpPr>
        <p:spPr>
          <a:xfrm>
            <a:off x="4775432" y="4304650"/>
            <a:ext cx="1678499" cy="0"/>
          </a:xfrm>
          <a:prstGeom prst="straightConnector1">
            <a:avLst/>
          </a:prstGeom>
          <a:noFill/>
          <a:ln cap="flat" cmpd="sng" w="19050">
            <a:solidFill>
              <a:schemeClr val="dk2"/>
            </a:solidFill>
            <a:prstDash val="solid"/>
            <a:round/>
            <a:headEnd len="lg" w="lg" type="none"/>
            <a:tailEnd len="lg" w="lg" type="triangle"/>
          </a:ln>
        </p:spPr>
      </p:cxnSp>
      <p:sp>
        <p:nvSpPr>
          <p:cNvPr id="441" name="Shape 441"/>
          <p:cNvSpPr txBox="1"/>
          <p:nvPr/>
        </p:nvSpPr>
        <p:spPr>
          <a:xfrm>
            <a:off x="4963194" y="4015430"/>
            <a:ext cx="1359000" cy="187800"/>
          </a:xfrm>
          <a:prstGeom prst="rect">
            <a:avLst/>
          </a:prstGeom>
          <a:noFill/>
          <a:ln>
            <a:noFill/>
          </a:ln>
        </p:spPr>
        <p:txBody>
          <a:bodyPr anchorCtr="0" anchor="t" bIns="91425" lIns="91425" rIns="91425" tIns="91425">
            <a:noAutofit/>
          </a:bodyPr>
          <a:lstStyle/>
          <a:p>
            <a:pPr lvl="0" rtl="0">
              <a:spcBef>
                <a:spcPts val="0"/>
              </a:spcBef>
              <a:buNone/>
            </a:pPr>
            <a:r>
              <a:rPr lang="en"/>
              <a:t>alarm pressed</a:t>
            </a:r>
          </a:p>
        </p:txBody>
      </p:sp>
      <p:cxnSp>
        <p:nvCxnSpPr>
          <p:cNvPr id="442" name="Shape 442"/>
          <p:cNvCxnSpPr/>
          <p:nvPr/>
        </p:nvCxnSpPr>
        <p:spPr>
          <a:xfrm rot="10800000">
            <a:off x="4803387" y="4626421"/>
            <a:ext cx="1678499" cy="0"/>
          </a:xfrm>
          <a:prstGeom prst="straightConnector1">
            <a:avLst/>
          </a:prstGeom>
          <a:noFill/>
          <a:ln cap="flat" cmpd="sng" w="19050">
            <a:solidFill>
              <a:schemeClr val="dk2"/>
            </a:solidFill>
            <a:prstDash val="solid"/>
            <a:round/>
            <a:headEnd len="lg" w="lg" type="none"/>
            <a:tailEnd len="lg" w="lg" type="triangle"/>
          </a:ln>
        </p:spPr>
      </p:cxnSp>
      <p:sp>
        <p:nvSpPr>
          <p:cNvPr id="443" name="Shape 443"/>
          <p:cNvSpPr txBox="1"/>
          <p:nvPr/>
        </p:nvSpPr>
        <p:spPr>
          <a:xfrm>
            <a:off x="4963194" y="4561028"/>
            <a:ext cx="1359000" cy="187800"/>
          </a:xfrm>
          <a:prstGeom prst="rect">
            <a:avLst/>
          </a:prstGeom>
          <a:noFill/>
          <a:ln>
            <a:noFill/>
          </a:ln>
        </p:spPr>
        <p:txBody>
          <a:bodyPr anchorCtr="0" anchor="t" bIns="91425" lIns="91425" rIns="91425" tIns="91425">
            <a:noAutofit/>
          </a:bodyPr>
          <a:lstStyle/>
          <a:p>
            <a:pPr lvl="0" rtl="0">
              <a:spcBef>
                <a:spcPts val="0"/>
              </a:spcBef>
              <a:buNone/>
            </a:pPr>
            <a:r>
              <a:rPr lang="en"/>
              <a:t>time pressed</a:t>
            </a:r>
          </a:p>
        </p:txBody>
      </p:sp>
      <p:sp>
        <p:nvSpPr>
          <p:cNvPr id="444" name="Shape 444"/>
          <p:cNvSpPr/>
          <p:nvPr/>
        </p:nvSpPr>
        <p:spPr>
          <a:xfrm>
            <a:off x="2705915" y="5150607"/>
            <a:ext cx="380700" cy="3861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5" name="Shape 445"/>
          <p:cNvSpPr/>
          <p:nvPr/>
        </p:nvSpPr>
        <p:spPr>
          <a:xfrm>
            <a:off x="3596953" y="5254066"/>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Playing Radio</a:t>
            </a:r>
          </a:p>
        </p:txBody>
      </p:sp>
      <p:cxnSp>
        <p:nvCxnSpPr>
          <p:cNvPr id="446" name="Shape 446"/>
          <p:cNvCxnSpPr>
            <a:stCxn id="444" idx="6"/>
            <a:endCxn id="445" idx="1"/>
          </p:cNvCxnSpPr>
          <p:nvPr/>
        </p:nvCxnSpPr>
        <p:spPr>
          <a:xfrm>
            <a:off x="3086615" y="5343657"/>
            <a:ext cx="510300" cy="244500"/>
          </a:xfrm>
          <a:prstGeom prst="straightConnector1">
            <a:avLst/>
          </a:prstGeom>
          <a:noFill/>
          <a:ln cap="flat" cmpd="sng" w="19050">
            <a:solidFill>
              <a:schemeClr val="dk2"/>
            </a:solidFill>
            <a:prstDash val="solid"/>
            <a:round/>
            <a:headEnd len="lg" w="lg" type="none"/>
            <a:tailEnd len="lg" w="lg" type="triangle"/>
          </a:ln>
        </p:spPr>
      </p:cxnSp>
      <p:sp>
        <p:nvSpPr>
          <p:cNvPr id="447" name="Shape 447"/>
          <p:cNvSpPr/>
          <p:nvPr/>
        </p:nvSpPr>
        <p:spPr>
          <a:xfrm>
            <a:off x="6481816" y="5254066"/>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Playing CD</a:t>
            </a:r>
          </a:p>
        </p:txBody>
      </p:sp>
      <p:cxnSp>
        <p:nvCxnSpPr>
          <p:cNvPr id="448" name="Shape 448"/>
          <p:cNvCxnSpPr/>
          <p:nvPr/>
        </p:nvCxnSpPr>
        <p:spPr>
          <a:xfrm>
            <a:off x="4775432" y="5459616"/>
            <a:ext cx="1678499" cy="0"/>
          </a:xfrm>
          <a:prstGeom prst="straightConnector1">
            <a:avLst/>
          </a:prstGeom>
          <a:noFill/>
          <a:ln cap="flat" cmpd="sng" w="19050">
            <a:solidFill>
              <a:schemeClr val="dk2"/>
            </a:solidFill>
            <a:prstDash val="solid"/>
            <a:round/>
            <a:headEnd len="lg" w="lg" type="none"/>
            <a:tailEnd len="lg" w="lg" type="triangle"/>
          </a:ln>
        </p:spPr>
      </p:cxnSp>
      <p:sp>
        <p:nvSpPr>
          <p:cNvPr id="449" name="Shape 449"/>
          <p:cNvSpPr txBox="1"/>
          <p:nvPr/>
        </p:nvSpPr>
        <p:spPr>
          <a:xfrm>
            <a:off x="4963194" y="5170396"/>
            <a:ext cx="1359000" cy="187800"/>
          </a:xfrm>
          <a:prstGeom prst="rect">
            <a:avLst/>
          </a:prstGeom>
          <a:noFill/>
          <a:ln>
            <a:noFill/>
          </a:ln>
        </p:spPr>
        <p:txBody>
          <a:bodyPr anchorCtr="0" anchor="t" bIns="91425" lIns="91425" rIns="91425" tIns="91425">
            <a:noAutofit/>
          </a:bodyPr>
          <a:lstStyle/>
          <a:p>
            <a:pPr lvl="0" rtl="0">
              <a:spcBef>
                <a:spcPts val="0"/>
              </a:spcBef>
              <a:buNone/>
            </a:pPr>
            <a:r>
              <a:rPr lang="en"/>
              <a:t>CD pressed</a:t>
            </a:r>
          </a:p>
        </p:txBody>
      </p:sp>
      <p:sp>
        <p:nvSpPr>
          <p:cNvPr id="450" name="Shape 450"/>
          <p:cNvSpPr txBox="1"/>
          <p:nvPr/>
        </p:nvSpPr>
        <p:spPr>
          <a:xfrm>
            <a:off x="4963194" y="5715994"/>
            <a:ext cx="1359000" cy="187800"/>
          </a:xfrm>
          <a:prstGeom prst="rect">
            <a:avLst/>
          </a:prstGeom>
          <a:noFill/>
          <a:ln>
            <a:noFill/>
          </a:ln>
        </p:spPr>
        <p:txBody>
          <a:bodyPr anchorCtr="0" anchor="t" bIns="91425" lIns="91425" rIns="91425" tIns="91425">
            <a:noAutofit/>
          </a:bodyPr>
          <a:lstStyle/>
          <a:p>
            <a:pPr lvl="0" rtl="0">
              <a:spcBef>
                <a:spcPts val="0"/>
              </a:spcBef>
              <a:buNone/>
            </a:pPr>
            <a:r>
              <a:rPr lang="en"/>
              <a:t>radio pressed</a:t>
            </a:r>
          </a:p>
        </p:txBody>
      </p:sp>
      <p:cxnSp>
        <p:nvCxnSpPr>
          <p:cNvPr id="451" name="Shape 451"/>
          <p:cNvCxnSpPr/>
          <p:nvPr/>
        </p:nvCxnSpPr>
        <p:spPr>
          <a:xfrm rot="10800000">
            <a:off x="4803387" y="5781387"/>
            <a:ext cx="1678499" cy="0"/>
          </a:xfrm>
          <a:prstGeom prst="straightConnector1">
            <a:avLst/>
          </a:prstGeom>
          <a:noFill/>
          <a:ln cap="flat" cmpd="sng" w="19050">
            <a:solidFill>
              <a:schemeClr val="dk2"/>
            </a:solidFill>
            <a:prstDash val="solid"/>
            <a:round/>
            <a:headEnd len="lg" w="lg" type="none"/>
            <a:tailEnd len="lg" w="lg" type="triangle"/>
          </a:ln>
        </p:spPr>
      </p:cxnSp>
      <p:sp>
        <p:nvSpPr>
          <p:cNvPr id="452" name="Shape 452"/>
          <p:cNvSpPr txBox="1"/>
          <p:nvPr/>
        </p:nvSpPr>
        <p:spPr>
          <a:xfrm>
            <a:off x="457200" y="1597125"/>
            <a:ext cx="4024500" cy="1330199"/>
          </a:xfrm>
          <a:prstGeom prst="rect">
            <a:avLst/>
          </a:prstGeom>
          <a:noFill/>
          <a:ln>
            <a:noFill/>
          </a:ln>
        </p:spPr>
        <p:txBody>
          <a:bodyPr anchorCtr="0" anchor="t" bIns="91425" lIns="91425" rIns="91425" tIns="91425">
            <a:noAutofit/>
          </a:bodyPr>
          <a:lstStyle/>
          <a:p>
            <a:pPr lvl="0" rtl="0">
              <a:spcBef>
                <a:spcPts val="0"/>
              </a:spcBef>
              <a:buNone/>
            </a:pPr>
            <a:r>
              <a:rPr lang="en" sz="2600"/>
              <a:t>Divide superstate into concurrently-executing state diagrams.</a:t>
            </a:r>
          </a:p>
        </p:txBody>
      </p:sp>
      <p:sp>
        <p:nvSpPr>
          <p:cNvPr id="453" name="Shape 4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
        <p:nvSpPr>
          <p:cNvPr id="454" name="Shape 454"/>
          <p:cNvSpPr/>
          <p:nvPr/>
        </p:nvSpPr>
        <p:spPr>
          <a:xfrm>
            <a:off x="7242270" y="2124397"/>
            <a:ext cx="380700" cy="3861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5" name="Shape 455"/>
          <p:cNvCxnSpPr>
            <a:stCxn id="454" idx="2"/>
            <a:endCxn id="429" idx="3"/>
          </p:cNvCxnSpPr>
          <p:nvPr/>
        </p:nvCxnSpPr>
        <p:spPr>
          <a:xfrm rot="10800000">
            <a:off x="6101670" y="2317447"/>
            <a:ext cx="1140600" cy="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Concurrent States - Flattened</a:t>
            </a:r>
          </a:p>
        </p:txBody>
      </p:sp>
      <p:sp>
        <p:nvSpPr>
          <p:cNvPr id="461" name="Shape 461"/>
          <p:cNvSpPr/>
          <p:nvPr/>
        </p:nvSpPr>
        <p:spPr>
          <a:xfrm>
            <a:off x="3423373" y="1639575"/>
            <a:ext cx="1655099"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Off</a:t>
            </a:r>
          </a:p>
        </p:txBody>
      </p:sp>
      <p:sp>
        <p:nvSpPr>
          <p:cNvPr id="462" name="Shape 462"/>
          <p:cNvSpPr txBox="1"/>
          <p:nvPr/>
        </p:nvSpPr>
        <p:spPr>
          <a:xfrm>
            <a:off x="2267151" y="2498923"/>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cxnSp>
        <p:nvCxnSpPr>
          <p:cNvPr id="463" name="Shape 463"/>
          <p:cNvCxnSpPr/>
          <p:nvPr/>
        </p:nvCxnSpPr>
        <p:spPr>
          <a:xfrm>
            <a:off x="3800058" y="2315066"/>
            <a:ext cx="0" cy="971100"/>
          </a:xfrm>
          <a:prstGeom prst="straightConnector1">
            <a:avLst/>
          </a:prstGeom>
          <a:noFill/>
          <a:ln cap="flat" cmpd="sng" w="19050">
            <a:solidFill>
              <a:schemeClr val="dk2"/>
            </a:solidFill>
            <a:prstDash val="solid"/>
            <a:round/>
            <a:headEnd len="lg" w="lg" type="none"/>
            <a:tailEnd len="lg" w="lg" type="triangle"/>
          </a:ln>
        </p:spPr>
      </p:cxnSp>
      <p:cxnSp>
        <p:nvCxnSpPr>
          <p:cNvPr id="464" name="Shape 464"/>
          <p:cNvCxnSpPr/>
          <p:nvPr/>
        </p:nvCxnSpPr>
        <p:spPr>
          <a:xfrm flipH="1" rot="10800000">
            <a:off x="4194408" y="2315154"/>
            <a:ext cx="507600" cy="915600"/>
          </a:xfrm>
          <a:prstGeom prst="straightConnector1">
            <a:avLst/>
          </a:prstGeom>
          <a:noFill/>
          <a:ln cap="flat" cmpd="sng" w="19050">
            <a:solidFill>
              <a:schemeClr val="dk2"/>
            </a:solidFill>
            <a:prstDash val="solid"/>
            <a:round/>
            <a:headEnd len="lg" w="lg" type="none"/>
            <a:tailEnd len="lg" w="lg" type="triangle"/>
          </a:ln>
        </p:spPr>
      </p:cxnSp>
      <p:sp>
        <p:nvSpPr>
          <p:cNvPr id="465" name="Shape 465"/>
          <p:cNvSpPr txBox="1"/>
          <p:nvPr/>
        </p:nvSpPr>
        <p:spPr>
          <a:xfrm>
            <a:off x="4487507" y="2617041"/>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cxnSp>
        <p:nvCxnSpPr>
          <p:cNvPr id="466" name="Shape 466"/>
          <p:cNvCxnSpPr>
            <a:stCxn id="467" idx="2"/>
            <a:endCxn id="468" idx="0"/>
          </p:cNvCxnSpPr>
          <p:nvPr/>
        </p:nvCxnSpPr>
        <p:spPr>
          <a:xfrm flipH="1">
            <a:off x="1466205" y="3961649"/>
            <a:ext cx="2173500" cy="570300"/>
          </a:xfrm>
          <a:prstGeom prst="straightConnector1">
            <a:avLst/>
          </a:prstGeom>
          <a:noFill/>
          <a:ln cap="flat" cmpd="sng" w="19050">
            <a:solidFill>
              <a:schemeClr val="dk2"/>
            </a:solidFill>
            <a:prstDash val="solid"/>
            <a:round/>
            <a:headEnd len="lg" w="lg" type="none"/>
            <a:tailEnd len="lg" w="lg" type="triangle"/>
          </a:ln>
        </p:spPr>
      </p:cxnSp>
      <p:sp>
        <p:nvSpPr>
          <p:cNvPr id="469" name="Shape 469"/>
          <p:cNvSpPr txBox="1"/>
          <p:nvPr/>
        </p:nvSpPr>
        <p:spPr>
          <a:xfrm>
            <a:off x="1216478" y="3961541"/>
            <a:ext cx="1358099" cy="189599"/>
          </a:xfrm>
          <a:prstGeom prst="rect">
            <a:avLst/>
          </a:prstGeom>
          <a:noFill/>
          <a:ln>
            <a:noFill/>
          </a:ln>
        </p:spPr>
        <p:txBody>
          <a:bodyPr anchorCtr="0" anchor="t" bIns="91425" lIns="91425" rIns="91425" tIns="91425">
            <a:noAutofit/>
          </a:bodyPr>
          <a:lstStyle/>
          <a:p>
            <a:pPr lvl="0" rtl="0">
              <a:spcBef>
                <a:spcPts val="0"/>
              </a:spcBef>
              <a:buNone/>
            </a:pPr>
            <a:r>
              <a:rPr lang="en"/>
              <a:t>alarm pressed</a:t>
            </a:r>
          </a:p>
        </p:txBody>
      </p:sp>
      <p:sp>
        <p:nvSpPr>
          <p:cNvPr id="470" name="Shape 4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
        <p:nvSpPr>
          <p:cNvPr id="471" name="Shape 471"/>
          <p:cNvSpPr/>
          <p:nvPr/>
        </p:nvSpPr>
        <p:spPr>
          <a:xfrm>
            <a:off x="6218535" y="1785705"/>
            <a:ext cx="380700" cy="3899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2" name="Shape 472"/>
          <p:cNvCxnSpPr>
            <a:stCxn id="471" idx="2"/>
            <a:endCxn id="473" idx="3"/>
          </p:cNvCxnSpPr>
          <p:nvPr/>
        </p:nvCxnSpPr>
        <p:spPr>
          <a:xfrm rot="10800000">
            <a:off x="5078535" y="1980705"/>
            <a:ext cx="1140000" cy="0"/>
          </a:xfrm>
          <a:prstGeom prst="straightConnector1">
            <a:avLst/>
          </a:prstGeom>
          <a:noFill/>
          <a:ln cap="flat" cmpd="sng" w="19050">
            <a:solidFill>
              <a:schemeClr val="dk2"/>
            </a:solidFill>
            <a:prstDash val="solid"/>
            <a:round/>
            <a:headEnd len="lg" w="lg" type="none"/>
            <a:tailEnd len="lg" w="lg" type="triangle"/>
          </a:ln>
        </p:spPr>
      </p:cxnSp>
      <p:sp>
        <p:nvSpPr>
          <p:cNvPr id="467" name="Shape 467"/>
          <p:cNvSpPr/>
          <p:nvPr/>
        </p:nvSpPr>
        <p:spPr>
          <a:xfrm>
            <a:off x="2918205" y="3286050"/>
            <a:ext cx="1443000"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Current Time and Radio</a:t>
            </a:r>
          </a:p>
        </p:txBody>
      </p:sp>
      <p:sp>
        <p:nvSpPr>
          <p:cNvPr id="468" name="Shape 468"/>
          <p:cNvSpPr/>
          <p:nvPr/>
        </p:nvSpPr>
        <p:spPr>
          <a:xfrm>
            <a:off x="863058" y="4531991"/>
            <a:ext cx="1206000"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Alarm Time and Radio</a:t>
            </a:r>
          </a:p>
        </p:txBody>
      </p:sp>
      <p:sp>
        <p:nvSpPr>
          <p:cNvPr id="474" name="Shape 474"/>
          <p:cNvSpPr/>
          <p:nvPr/>
        </p:nvSpPr>
        <p:spPr>
          <a:xfrm>
            <a:off x="2740519" y="4728961"/>
            <a:ext cx="1358099"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Current Time and CD</a:t>
            </a:r>
          </a:p>
        </p:txBody>
      </p:sp>
      <p:cxnSp>
        <p:nvCxnSpPr>
          <p:cNvPr id="475" name="Shape 475"/>
          <p:cNvCxnSpPr>
            <a:stCxn id="467" idx="2"/>
            <a:endCxn id="474" idx="0"/>
          </p:cNvCxnSpPr>
          <p:nvPr/>
        </p:nvCxnSpPr>
        <p:spPr>
          <a:xfrm flipH="1">
            <a:off x="3419505" y="3961649"/>
            <a:ext cx="220200" cy="767400"/>
          </a:xfrm>
          <a:prstGeom prst="straightConnector1">
            <a:avLst/>
          </a:prstGeom>
          <a:noFill/>
          <a:ln cap="flat" cmpd="sng" w="19050">
            <a:solidFill>
              <a:schemeClr val="dk2"/>
            </a:solidFill>
            <a:prstDash val="solid"/>
            <a:round/>
            <a:headEnd len="lg" w="lg" type="none"/>
            <a:tailEnd len="lg" w="lg" type="triangle"/>
          </a:ln>
        </p:spPr>
      </p:cxnSp>
      <p:sp>
        <p:nvSpPr>
          <p:cNvPr id="476" name="Shape 476"/>
          <p:cNvSpPr txBox="1"/>
          <p:nvPr/>
        </p:nvSpPr>
        <p:spPr>
          <a:xfrm>
            <a:off x="2547175" y="4075726"/>
            <a:ext cx="882899" cy="189599"/>
          </a:xfrm>
          <a:prstGeom prst="rect">
            <a:avLst/>
          </a:prstGeom>
          <a:noFill/>
          <a:ln>
            <a:noFill/>
          </a:ln>
        </p:spPr>
        <p:txBody>
          <a:bodyPr anchorCtr="0" anchor="t" bIns="91425" lIns="91425" rIns="91425" tIns="91425">
            <a:noAutofit/>
          </a:bodyPr>
          <a:lstStyle/>
          <a:p>
            <a:pPr lvl="0" rtl="0">
              <a:spcBef>
                <a:spcPts val="0"/>
              </a:spcBef>
              <a:buNone/>
            </a:pPr>
            <a:r>
              <a:rPr lang="en"/>
              <a:t>radio </a:t>
            </a:r>
          </a:p>
          <a:p>
            <a:pPr lvl="0" rtl="0">
              <a:spcBef>
                <a:spcPts val="0"/>
              </a:spcBef>
              <a:buNone/>
            </a:pPr>
            <a:r>
              <a:rPr lang="en"/>
              <a:t>pressed</a:t>
            </a:r>
          </a:p>
        </p:txBody>
      </p:sp>
      <p:sp>
        <p:nvSpPr>
          <p:cNvPr id="477" name="Shape 477"/>
          <p:cNvSpPr/>
          <p:nvPr/>
        </p:nvSpPr>
        <p:spPr>
          <a:xfrm>
            <a:off x="4981711" y="4791773"/>
            <a:ext cx="1206000"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Alarm Time and CD</a:t>
            </a:r>
          </a:p>
        </p:txBody>
      </p:sp>
      <p:cxnSp>
        <p:nvCxnSpPr>
          <p:cNvPr id="478" name="Shape 478"/>
          <p:cNvCxnSpPr>
            <a:stCxn id="474" idx="3"/>
            <a:endCxn id="477" idx="1"/>
          </p:cNvCxnSpPr>
          <p:nvPr/>
        </p:nvCxnSpPr>
        <p:spPr>
          <a:xfrm>
            <a:off x="4098619" y="5066761"/>
            <a:ext cx="883200" cy="62700"/>
          </a:xfrm>
          <a:prstGeom prst="straightConnector1">
            <a:avLst/>
          </a:prstGeom>
          <a:noFill/>
          <a:ln cap="flat" cmpd="sng" w="19050">
            <a:solidFill>
              <a:schemeClr val="dk2"/>
            </a:solidFill>
            <a:prstDash val="solid"/>
            <a:round/>
            <a:headEnd len="lg" w="lg" type="none"/>
            <a:tailEnd len="lg" w="lg" type="triangle"/>
          </a:ln>
        </p:spPr>
      </p:cxnSp>
      <p:sp>
        <p:nvSpPr>
          <p:cNvPr id="479" name="Shape 479"/>
          <p:cNvSpPr txBox="1"/>
          <p:nvPr/>
        </p:nvSpPr>
        <p:spPr>
          <a:xfrm>
            <a:off x="4131822" y="4602064"/>
            <a:ext cx="1139999" cy="189599"/>
          </a:xfrm>
          <a:prstGeom prst="rect">
            <a:avLst/>
          </a:prstGeom>
          <a:noFill/>
          <a:ln>
            <a:noFill/>
          </a:ln>
        </p:spPr>
        <p:txBody>
          <a:bodyPr anchorCtr="0" anchor="t" bIns="91425" lIns="91425" rIns="91425" tIns="91425">
            <a:noAutofit/>
          </a:bodyPr>
          <a:lstStyle/>
          <a:p>
            <a:pPr lvl="0" rtl="0">
              <a:spcBef>
                <a:spcPts val="0"/>
              </a:spcBef>
              <a:buNone/>
            </a:pPr>
            <a:r>
              <a:rPr lang="en"/>
              <a:t>alarm pressed</a:t>
            </a:r>
          </a:p>
        </p:txBody>
      </p:sp>
      <p:cxnSp>
        <p:nvCxnSpPr>
          <p:cNvPr id="480" name="Shape 480"/>
          <p:cNvCxnSpPr>
            <a:endCxn id="467" idx="2"/>
          </p:cNvCxnSpPr>
          <p:nvPr/>
        </p:nvCxnSpPr>
        <p:spPr>
          <a:xfrm flipH="1" rot="10800000">
            <a:off x="3077205" y="3961649"/>
            <a:ext cx="562500" cy="769800"/>
          </a:xfrm>
          <a:prstGeom prst="straightConnector1">
            <a:avLst/>
          </a:prstGeom>
          <a:noFill/>
          <a:ln cap="flat" cmpd="sng" w="19050">
            <a:solidFill>
              <a:schemeClr val="dk2"/>
            </a:solidFill>
            <a:prstDash val="solid"/>
            <a:round/>
            <a:headEnd len="lg" w="lg" type="none"/>
            <a:tailEnd len="lg" w="lg" type="triangle"/>
          </a:ln>
        </p:spPr>
      </p:cxnSp>
      <p:sp>
        <p:nvSpPr>
          <p:cNvPr id="481" name="Shape 481"/>
          <p:cNvSpPr txBox="1"/>
          <p:nvPr/>
        </p:nvSpPr>
        <p:spPr>
          <a:xfrm>
            <a:off x="3567708" y="4398440"/>
            <a:ext cx="1358099" cy="189599"/>
          </a:xfrm>
          <a:prstGeom prst="rect">
            <a:avLst/>
          </a:prstGeom>
          <a:noFill/>
          <a:ln>
            <a:noFill/>
          </a:ln>
        </p:spPr>
        <p:txBody>
          <a:bodyPr anchorCtr="0" anchor="t" bIns="91425" lIns="91425" rIns="91425" tIns="91425">
            <a:noAutofit/>
          </a:bodyPr>
          <a:lstStyle/>
          <a:p>
            <a:pPr lvl="0" rtl="0">
              <a:spcBef>
                <a:spcPts val="0"/>
              </a:spcBef>
              <a:buNone/>
            </a:pPr>
            <a:r>
              <a:rPr lang="en"/>
              <a:t>CD pressed</a:t>
            </a:r>
          </a:p>
        </p:txBody>
      </p:sp>
      <p:sp>
        <p:nvSpPr>
          <p:cNvPr id="482" name="Shape 482"/>
          <p:cNvSpPr/>
          <p:nvPr/>
        </p:nvSpPr>
        <p:spPr>
          <a:xfrm>
            <a:off x="1080052" y="3687032"/>
            <a:ext cx="1779506" cy="800958"/>
          </a:xfrm>
          <a:custGeom>
            <a:pathLst>
              <a:path extrusionOk="0" h="32985" w="75156">
                <a:moveTo>
                  <a:pt x="0" y="32985"/>
                </a:moveTo>
                <a:lnTo>
                  <a:pt x="12944" y="0"/>
                </a:lnTo>
                <a:lnTo>
                  <a:pt x="75156" y="0"/>
                </a:lnTo>
              </a:path>
            </a:pathLst>
          </a:custGeom>
          <a:noFill/>
          <a:ln cap="flat" cmpd="sng" w="19050">
            <a:solidFill>
              <a:schemeClr val="dk2"/>
            </a:solidFill>
            <a:prstDash val="solid"/>
            <a:round/>
            <a:headEnd len="lg" w="lg" type="none"/>
            <a:tailEnd len="lg" w="lg" type="triangle"/>
          </a:ln>
        </p:spPr>
      </p:sp>
      <p:sp>
        <p:nvSpPr>
          <p:cNvPr id="483" name="Shape 483"/>
          <p:cNvSpPr txBox="1"/>
          <p:nvPr/>
        </p:nvSpPr>
        <p:spPr>
          <a:xfrm>
            <a:off x="1297567" y="3332141"/>
            <a:ext cx="1028399" cy="263699"/>
          </a:xfrm>
          <a:prstGeom prst="rect">
            <a:avLst/>
          </a:prstGeom>
          <a:noFill/>
          <a:ln>
            <a:noFill/>
          </a:ln>
        </p:spPr>
        <p:txBody>
          <a:bodyPr anchorCtr="0" anchor="t" bIns="91425" lIns="91425" rIns="91425" tIns="91425">
            <a:noAutofit/>
          </a:bodyPr>
          <a:lstStyle/>
          <a:p>
            <a:pPr lvl="0">
              <a:spcBef>
                <a:spcPts val="0"/>
              </a:spcBef>
              <a:buNone/>
            </a:pPr>
            <a:r>
              <a:rPr lang="en"/>
              <a:t>current pressed</a:t>
            </a:r>
          </a:p>
        </p:txBody>
      </p:sp>
      <p:sp>
        <p:nvSpPr>
          <p:cNvPr id="484" name="Shape 484"/>
          <p:cNvSpPr/>
          <p:nvPr/>
        </p:nvSpPr>
        <p:spPr>
          <a:xfrm>
            <a:off x="1258023" y="5218083"/>
            <a:ext cx="4013786" cy="588049"/>
          </a:xfrm>
          <a:custGeom>
            <a:pathLst>
              <a:path extrusionOk="0" h="24217" w="169519">
                <a:moveTo>
                  <a:pt x="0" y="0"/>
                </a:moveTo>
                <a:lnTo>
                  <a:pt x="11273" y="22547"/>
                </a:lnTo>
                <a:lnTo>
                  <a:pt x="164926" y="24217"/>
                </a:lnTo>
                <a:lnTo>
                  <a:pt x="169519" y="12109"/>
                </a:lnTo>
              </a:path>
            </a:pathLst>
          </a:custGeom>
          <a:noFill/>
          <a:ln cap="flat" cmpd="sng" w="19050">
            <a:solidFill>
              <a:schemeClr val="dk2"/>
            </a:solidFill>
            <a:prstDash val="solid"/>
            <a:round/>
            <a:headEnd len="lg" w="lg" type="none"/>
            <a:tailEnd len="lg" w="lg" type="triangle"/>
          </a:ln>
        </p:spPr>
      </p:sp>
      <p:sp>
        <p:nvSpPr>
          <p:cNvPr id="485" name="Shape 485"/>
          <p:cNvSpPr txBox="1"/>
          <p:nvPr/>
        </p:nvSpPr>
        <p:spPr>
          <a:xfrm>
            <a:off x="5272060" y="5540992"/>
            <a:ext cx="1139999" cy="189599"/>
          </a:xfrm>
          <a:prstGeom prst="rect">
            <a:avLst/>
          </a:prstGeom>
          <a:noFill/>
          <a:ln>
            <a:noFill/>
          </a:ln>
        </p:spPr>
        <p:txBody>
          <a:bodyPr anchorCtr="0" anchor="t" bIns="91425" lIns="91425" rIns="91425" tIns="91425">
            <a:noAutofit/>
          </a:bodyPr>
          <a:lstStyle/>
          <a:p>
            <a:pPr lvl="0" rtl="0">
              <a:spcBef>
                <a:spcPts val="0"/>
              </a:spcBef>
              <a:buNone/>
            </a:pPr>
            <a:r>
              <a:rPr lang="en"/>
              <a:t>cd pressed</a:t>
            </a:r>
          </a:p>
        </p:txBody>
      </p:sp>
      <p:sp>
        <p:nvSpPr>
          <p:cNvPr id="486" name="Shape 486"/>
          <p:cNvSpPr/>
          <p:nvPr/>
        </p:nvSpPr>
        <p:spPr>
          <a:xfrm>
            <a:off x="1010862" y="5289066"/>
            <a:ext cx="5397830" cy="699578"/>
          </a:xfrm>
          <a:custGeom>
            <a:pathLst>
              <a:path extrusionOk="0" h="28810" w="227973">
                <a:moveTo>
                  <a:pt x="218370" y="6263"/>
                </a:moveTo>
                <a:lnTo>
                  <a:pt x="227973" y="26305"/>
                </a:lnTo>
                <a:lnTo>
                  <a:pt x="13361" y="28810"/>
                </a:lnTo>
                <a:lnTo>
                  <a:pt x="0" y="0"/>
                </a:lnTo>
              </a:path>
            </a:pathLst>
          </a:custGeom>
          <a:noFill/>
          <a:ln cap="flat" cmpd="sng" w="19050">
            <a:solidFill>
              <a:schemeClr val="dk2"/>
            </a:solidFill>
            <a:prstDash val="solid"/>
            <a:round/>
            <a:headEnd len="lg" w="lg" type="none"/>
            <a:tailEnd len="lg" w="lg" type="triangle"/>
          </a:ln>
        </p:spPr>
      </p:sp>
      <p:sp>
        <p:nvSpPr>
          <p:cNvPr id="487" name="Shape 487"/>
          <p:cNvSpPr txBox="1"/>
          <p:nvPr/>
        </p:nvSpPr>
        <p:spPr>
          <a:xfrm>
            <a:off x="5202849" y="5995557"/>
            <a:ext cx="1542599" cy="189599"/>
          </a:xfrm>
          <a:prstGeom prst="rect">
            <a:avLst/>
          </a:prstGeom>
          <a:noFill/>
          <a:ln>
            <a:noFill/>
          </a:ln>
        </p:spPr>
        <p:txBody>
          <a:bodyPr anchorCtr="0" anchor="t" bIns="91425" lIns="91425" rIns="91425" tIns="91425">
            <a:noAutofit/>
          </a:bodyPr>
          <a:lstStyle/>
          <a:p>
            <a:pPr lvl="0">
              <a:spcBef>
                <a:spcPts val="0"/>
              </a:spcBef>
              <a:buNone/>
            </a:pPr>
            <a:r>
              <a:rPr lang="en"/>
              <a:t>radio pressed</a:t>
            </a:r>
          </a:p>
        </p:txBody>
      </p:sp>
      <p:cxnSp>
        <p:nvCxnSpPr>
          <p:cNvPr id="488" name="Shape 488"/>
          <p:cNvCxnSpPr/>
          <p:nvPr/>
        </p:nvCxnSpPr>
        <p:spPr>
          <a:xfrm rot="10800000">
            <a:off x="4145003" y="5278804"/>
            <a:ext cx="869999" cy="121800"/>
          </a:xfrm>
          <a:prstGeom prst="straightConnector1">
            <a:avLst/>
          </a:prstGeom>
          <a:noFill/>
          <a:ln cap="flat" cmpd="sng" w="19050">
            <a:solidFill>
              <a:schemeClr val="dk2"/>
            </a:solidFill>
            <a:prstDash val="solid"/>
            <a:round/>
            <a:headEnd len="lg" w="lg" type="none"/>
            <a:tailEnd len="lg" w="lg" type="triangle"/>
          </a:ln>
        </p:spPr>
      </p:cxnSp>
      <p:sp>
        <p:nvSpPr>
          <p:cNvPr id="489" name="Shape 489"/>
          <p:cNvSpPr txBox="1"/>
          <p:nvPr/>
        </p:nvSpPr>
        <p:spPr>
          <a:xfrm>
            <a:off x="3673115" y="5386544"/>
            <a:ext cx="1358099" cy="189599"/>
          </a:xfrm>
          <a:prstGeom prst="rect">
            <a:avLst/>
          </a:prstGeom>
          <a:noFill/>
          <a:ln>
            <a:noFill/>
          </a:ln>
        </p:spPr>
        <p:txBody>
          <a:bodyPr anchorCtr="0" anchor="t" bIns="91425" lIns="91425" rIns="91425" tIns="91425">
            <a:noAutofit/>
          </a:bodyPr>
          <a:lstStyle/>
          <a:p>
            <a:pPr lvl="0">
              <a:spcBef>
                <a:spcPts val="0"/>
              </a:spcBef>
              <a:buNone/>
            </a:pPr>
            <a:r>
              <a:rPr lang="en"/>
              <a:t>current pressed</a:t>
            </a:r>
          </a:p>
        </p:txBody>
      </p:sp>
      <p:sp>
        <p:nvSpPr>
          <p:cNvPr id="490" name="Shape 490"/>
          <p:cNvSpPr/>
          <p:nvPr/>
        </p:nvSpPr>
        <p:spPr>
          <a:xfrm>
            <a:off x="457200" y="2003863"/>
            <a:ext cx="2955946" cy="2970672"/>
          </a:xfrm>
          <a:custGeom>
            <a:pathLst>
              <a:path extrusionOk="0" h="122338" w="124842">
                <a:moveTo>
                  <a:pt x="18371" y="122338"/>
                </a:moveTo>
                <a:lnTo>
                  <a:pt x="0" y="19207"/>
                </a:lnTo>
                <a:lnTo>
                  <a:pt x="124842" y="0"/>
                </a:lnTo>
              </a:path>
            </a:pathLst>
          </a:custGeom>
          <a:noFill/>
          <a:ln cap="flat" cmpd="sng" w="19050">
            <a:solidFill>
              <a:schemeClr val="dk2"/>
            </a:solidFill>
            <a:prstDash val="solid"/>
            <a:round/>
            <a:headEnd len="lg" w="lg" type="none"/>
            <a:tailEnd len="lg" w="lg" type="triangle"/>
          </a:ln>
        </p:spPr>
      </p:sp>
      <p:sp>
        <p:nvSpPr>
          <p:cNvPr id="491" name="Shape 491"/>
          <p:cNvSpPr txBox="1"/>
          <p:nvPr/>
        </p:nvSpPr>
        <p:spPr>
          <a:xfrm>
            <a:off x="1369196" y="1665704"/>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492" name="Shape 492"/>
          <p:cNvSpPr/>
          <p:nvPr/>
        </p:nvSpPr>
        <p:spPr>
          <a:xfrm>
            <a:off x="4065878" y="2287771"/>
            <a:ext cx="2046422" cy="2473852"/>
          </a:xfrm>
          <a:custGeom>
            <a:pathLst>
              <a:path extrusionOk="0" h="101878" w="86429">
                <a:moveTo>
                  <a:pt x="0" y="101878"/>
                </a:moveTo>
                <a:lnTo>
                  <a:pt x="86429" y="49269"/>
                </a:lnTo>
                <a:lnTo>
                  <a:pt x="43006" y="0"/>
                </a:lnTo>
              </a:path>
            </a:pathLst>
          </a:custGeom>
          <a:noFill/>
          <a:ln cap="flat" cmpd="sng" w="19050">
            <a:solidFill>
              <a:schemeClr val="dk2"/>
            </a:solidFill>
            <a:prstDash val="solid"/>
            <a:round/>
            <a:headEnd len="lg" w="lg" type="none"/>
            <a:tailEnd len="lg" w="lg" type="triangle"/>
          </a:ln>
        </p:spPr>
      </p:sp>
      <p:sp>
        <p:nvSpPr>
          <p:cNvPr id="493" name="Shape 493"/>
          <p:cNvSpPr txBox="1"/>
          <p:nvPr/>
        </p:nvSpPr>
        <p:spPr>
          <a:xfrm>
            <a:off x="5863753" y="2644653"/>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494" name="Shape 494"/>
          <p:cNvSpPr/>
          <p:nvPr/>
        </p:nvSpPr>
        <p:spPr>
          <a:xfrm>
            <a:off x="5143533" y="2166107"/>
            <a:ext cx="2985614" cy="2970648"/>
          </a:xfrm>
          <a:custGeom>
            <a:pathLst>
              <a:path extrusionOk="0" h="122337" w="126095">
                <a:moveTo>
                  <a:pt x="44676" y="122337"/>
                </a:moveTo>
                <a:lnTo>
                  <a:pt x="126095" y="23799"/>
                </a:lnTo>
                <a:lnTo>
                  <a:pt x="0" y="0"/>
                </a:lnTo>
              </a:path>
            </a:pathLst>
          </a:custGeom>
          <a:noFill/>
          <a:ln cap="flat" cmpd="sng" w="19050">
            <a:solidFill>
              <a:schemeClr val="dk2"/>
            </a:solidFill>
            <a:prstDash val="solid"/>
            <a:round/>
            <a:headEnd len="lg" w="lg" type="none"/>
            <a:tailEnd len="lg" w="lg" type="triangle"/>
          </a:ln>
        </p:spPr>
      </p:sp>
      <p:sp>
        <p:nvSpPr>
          <p:cNvPr id="495" name="Shape 495"/>
          <p:cNvSpPr txBox="1"/>
          <p:nvPr/>
        </p:nvSpPr>
        <p:spPr>
          <a:xfrm>
            <a:off x="6938156" y="2003865"/>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9" name="Shape 499"/>
        <p:cNvGrpSpPr/>
        <p:nvPr/>
      </p:nvGrpSpPr>
      <p:grpSpPr>
        <a:xfrm>
          <a:off x="0" y="0"/>
          <a:ext cx="0" cy="0"/>
          <a:chOff x="0" y="0"/>
          <a:chExt cx="0" cy="0"/>
        </a:xfrm>
      </p:grpSpPr>
      <p:sp>
        <p:nvSpPr>
          <p:cNvPr id="500" name="Shape 5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Simple Transition Coverage</a:t>
            </a:r>
          </a:p>
        </p:txBody>
      </p:sp>
      <p:sp>
        <p:nvSpPr>
          <p:cNvPr id="501" name="Shape 5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Do not flatten the state machine. Instead, cover all visible transitions.</a:t>
            </a:r>
          </a:p>
          <a:p>
            <a:pPr indent="-228600" lvl="1" marL="914400" marR="0" rtl="0" algn="l">
              <a:lnSpc>
                <a:spcPct val="100000"/>
              </a:lnSpc>
              <a:spcBef>
                <a:spcPts val="600"/>
              </a:spcBef>
              <a:spcAft>
                <a:spcPts val="0"/>
              </a:spcAft>
            </a:pPr>
            <a:r>
              <a:rPr lang="en"/>
              <a:t>Rather than trying all combinations of the concurrent threads, cover their transitions in isolation.</a:t>
            </a:r>
          </a:p>
          <a:p>
            <a:pPr indent="-228600" lvl="1" marL="914400" marR="0" rtl="0" algn="l">
              <a:lnSpc>
                <a:spcPct val="100000"/>
              </a:lnSpc>
              <a:spcBef>
                <a:spcPts val="600"/>
              </a:spcBef>
              <a:spcAft>
                <a:spcPts val="0"/>
              </a:spcAft>
            </a:pPr>
            <a:r>
              <a:rPr lang="en"/>
              <a:t>Rather than exercising all possible entry/exit transitions from substates, try any of them.</a:t>
            </a:r>
          </a:p>
          <a:p>
            <a:pPr indent="-228600" lvl="0" marL="457200" marR="0" rtl="0" algn="l">
              <a:lnSpc>
                <a:spcPct val="100000"/>
              </a:lnSpc>
              <a:spcBef>
                <a:spcPts val="600"/>
              </a:spcBef>
              <a:spcAft>
                <a:spcPts val="0"/>
              </a:spcAft>
            </a:pPr>
            <a:r>
              <a:rPr lang="en"/>
              <a:t>Weaker than full transition coverage, but requires far fewer test cases.</a:t>
            </a:r>
          </a:p>
        </p:txBody>
      </p:sp>
      <p:sp>
        <p:nvSpPr>
          <p:cNvPr id="502" name="Shape 5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Classes</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Clr>
                <a:schemeClr val="dk1"/>
              </a:buClr>
              <a:buSzPct val="100000"/>
              <a:buFont typeface="Arial"/>
            </a:pPr>
            <a:r>
              <a:rPr lang="en" sz="2600"/>
              <a:t>A class describes a</a:t>
            </a:r>
            <a:r>
              <a:rPr b="1" lang="en" sz="2600"/>
              <a:t> type</a:t>
            </a:r>
            <a:r>
              <a:rPr lang="en" sz="2600"/>
              <a:t> of object where each instance has the same attributes and behaviors, the same relationships to other classes, and common meaning.</a:t>
            </a:r>
          </a:p>
          <a:p>
            <a:pPr indent="-393700" lvl="0" marL="457200" marR="0" rtl="0" algn="l">
              <a:lnSpc>
                <a:spcPct val="100000"/>
              </a:lnSpc>
              <a:spcBef>
                <a:spcPts val="600"/>
              </a:spcBef>
              <a:spcAft>
                <a:spcPts val="0"/>
              </a:spcAft>
              <a:buSzPct val="100000"/>
            </a:pPr>
            <a:r>
              <a:rPr b="1" lang="en" sz="2600"/>
              <a:t>Objects are instances of classes</a:t>
            </a:r>
            <a:r>
              <a:rPr lang="en" sz="2600"/>
              <a:t>, where each object has the same structure and behavior.</a:t>
            </a:r>
          </a:p>
          <a:p>
            <a:pPr lvl="0" marR="0" rtl="0" algn="l">
              <a:lnSpc>
                <a:spcPct val="100000"/>
              </a:lnSpc>
              <a:spcBef>
                <a:spcPts val="600"/>
              </a:spcBef>
              <a:spcAft>
                <a:spcPts val="0"/>
              </a:spcAft>
              <a:buNone/>
            </a:pPr>
            <a:r>
              <a:t/>
            </a:r>
            <a:endParaRPr sz="2600"/>
          </a:p>
          <a:p>
            <a:pPr indent="-393700" lvl="0" marL="457200" marR="0" rtl="0" algn="l">
              <a:lnSpc>
                <a:spcPct val="100000"/>
              </a:lnSpc>
              <a:spcBef>
                <a:spcPts val="600"/>
              </a:spcBef>
              <a:spcAft>
                <a:spcPts val="0"/>
              </a:spcAft>
              <a:buSzPct val="100000"/>
            </a:pPr>
            <a:r>
              <a:rPr lang="en" sz="2600"/>
              <a:t>Person instances:</a:t>
            </a:r>
          </a:p>
          <a:p>
            <a:pPr indent="-228600" lvl="1" marL="914400" marR="0" rtl="0" algn="l">
              <a:lnSpc>
                <a:spcPct val="100000"/>
              </a:lnSpc>
              <a:spcBef>
                <a:spcPts val="600"/>
              </a:spcBef>
              <a:spcAft>
                <a:spcPts val="0"/>
              </a:spcAft>
            </a:pPr>
            <a:r>
              <a:rPr lang="en"/>
              <a:t>Greg Gay, Jason Biatek</a:t>
            </a:r>
          </a:p>
          <a:p>
            <a:pPr indent="-393700" lvl="0" marL="457200" marR="0" rtl="0" algn="l">
              <a:lnSpc>
                <a:spcPct val="100000"/>
              </a:lnSpc>
              <a:spcBef>
                <a:spcPts val="600"/>
              </a:spcBef>
              <a:spcAft>
                <a:spcPts val="0"/>
              </a:spcAft>
              <a:buSzPct val="100000"/>
            </a:pPr>
            <a:r>
              <a:rPr lang="en" sz="2600"/>
              <a:t>Credit Card instances:</a:t>
            </a:r>
          </a:p>
          <a:p>
            <a:pPr indent="-228600" lvl="1" marL="914400" marR="0" rtl="0" algn="l">
              <a:lnSpc>
                <a:spcPct val="100000"/>
              </a:lnSpc>
              <a:spcBef>
                <a:spcPts val="600"/>
              </a:spcBef>
              <a:spcAft>
                <a:spcPts val="0"/>
              </a:spcAft>
            </a:pPr>
            <a:r>
              <a:rPr lang="en"/>
              <a:t>Greg’s credit card, Jason’s credit card</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An Important Reminder</a:t>
            </a:r>
          </a:p>
        </p:txBody>
      </p:sp>
      <p:sp>
        <p:nvSpPr>
          <p:cNvPr id="508" name="Shape 5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Do not do this for all classes in your system.</a:t>
            </a:r>
          </a:p>
          <a:p>
            <a:pPr indent="-228600" lvl="1" marL="914400" marR="0" rtl="0" algn="l">
              <a:lnSpc>
                <a:spcPct val="100000"/>
              </a:lnSpc>
              <a:spcBef>
                <a:spcPts val="600"/>
              </a:spcBef>
              <a:spcAft>
                <a:spcPts val="0"/>
              </a:spcAft>
            </a:pPr>
            <a:r>
              <a:rPr lang="en"/>
              <a:t>State does not always have a significant impact.</a:t>
            </a:r>
          </a:p>
          <a:p>
            <a:pPr indent="-228600" lvl="1" marL="914400" marR="0" rtl="0" algn="l">
              <a:lnSpc>
                <a:spcPct val="100000"/>
              </a:lnSpc>
              <a:spcBef>
                <a:spcPts val="600"/>
              </a:spcBef>
              <a:spcAft>
                <a:spcPts val="0"/>
              </a:spcAft>
            </a:pPr>
            <a:r>
              <a:rPr lang="en"/>
              <a:t>Some classes are simple enough to cover through basic functional testing</a:t>
            </a:r>
          </a:p>
          <a:p>
            <a:pPr indent="-228600" lvl="1" marL="914400" marR="0" rtl="0" algn="l">
              <a:lnSpc>
                <a:spcPct val="100000"/>
              </a:lnSpc>
              <a:spcBef>
                <a:spcPts val="600"/>
              </a:spcBef>
              <a:spcAft>
                <a:spcPts val="0"/>
              </a:spcAft>
            </a:pPr>
            <a:r>
              <a:rPr lang="en"/>
              <a:t>Building state machines requires a lot of work.</a:t>
            </a:r>
          </a:p>
          <a:p>
            <a:pPr indent="-228600" lvl="1" marL="914400" marR="0" rtl="0" algn="l">
              <a:lnSpc>
                <a:spcPct val="100000"/>
              </a:lnSpc>
              <a:spcBef>
                <a:spcPts val="600"/>
              </a:spcBef>
              <a:spcAft>
                <a:spcPts val="0"/>
              </a:spcAft>
            </a:pPr>
            <a:r>
              <a:rPr lang="en"/>
              <a:t>Many real world systems have too many classes.</a:t>
            </a:r>
          </a:p>
          <a:p>
            <a:pPr indent="-228600" lvl="2" marL="1371600" marR="0" rtl="0" algn="l">
              <a:lnSpc>
                <a:spcPct val="100000"/>
              </a:lnSpc>
              <a:spcBef>
                <a:spcPts val="600"/>
              </a:spcBef>
              <a:spcAft>
                <a:spcPts val="0"/>
              </a:spcAft>
            </a:pPr>
            <a:r>
              <a:rPr lang="en"/>
              <a:t>Facebook’s iOS app - 18000 classes.</a:t>
            </a:r>
          </a:p>
          <a:p>
            <a:pPr indent="-228600" lvl="0" marL="457200" marR="0" rtl="0" algn="l">
              <a:lnSpc>
                <a:spcPct val="100000"/>
              </a:lnSpc>
              <a:spcBef>
                <a:spcPts val="600"/>
              </a:spcBef>
              <a:spcAft>
                <a:spcPts val="0"/>
              </a:spcAft>
            </a:pPr>
            <a:r>
              <a:rPr lang="en"/>
              <a:t>Look for classes where state clearly matters. Model and cover those classes.</a:t>
            </a:r>
          </a:p>
        </p:txBody>
      </p:sp>
      <p:sp>
        <p:nvSpPr>
          <p:cNvPr id="509" name="Shape 5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515" name="Shape 51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Informal specification for class Model.</a:t>
            </a:r>
          </a:p>
          <a:p>
            <a:pPr indent="-228600" lvl="0" marL="457200" marR="0" rtl="0" algn="l">
              <a:lnSpc>
                <a:spcPct val="100000"/>
              </a:lnSpc>
              <a:spcBef>
                <a:spcPts val="600"/>
              </a:spcBef>
              <a:spcAft>
                <a:spcPts val="0"/>
              </a:spcAft>
              <a:buAutoNum type="arabicPeriod"/>
            </a:pPr>
            <a:r>
              <a:rPr lang="en"/>
              <a:t>Derive a state machine representation of the class from the specification.</a:t>
            </a:r>
          </a:p>
          <a:p>
            <a:pPr indent="-228600" lvl="0" marL="457200" marR="0" rtl="0" algn="l">
              <a:lnSpc>
                <a:spcPct val="100000"/>
              </a:lnSpc>
              <a:spcBef>
                <a:spcPts val="600"/>
              </a:spcBef>
              <a:spcAft>
                <a:spcPts val="0"/>
              </a:spcAft>
              <a:buAutoNum type="arabicPeriod"/>
            </a:pPr>
            <a:r>
              <a:rPr lang="en"/>
              <a:t>Identify test cases (sequences of method calls) to achieve transition coverage over the model.</a:t>
            </a:r>
          </a:p>
        </p:txBody>
      </p:sp>
      <p:sp>
        <p:nvSpPr>
          <p:cNvPr id="516" name="Shape 5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Solution</a:t>
            </a:r>
          </a:p>
        </p:txBody>
      </p:sp>
      <p:sp>
        <p:nvSpPr>
          <p:cNvPr id="522" name="Shape 5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
        <p:nvSpPr>
          <p:cNvPr id="523" name="Shape 523"/>
          <p:cNvSpPr/>
          <p:nvPr/>
        </p:nvSpPr>
        <p:spPr>
          <a:xfrm>
            <a:off x="3311300" y="17649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524" name="Shape 524"/>
          <p:cNvSpPr/>
          <p:nvPr/>
        </p:nvSpPr>
        <p:spPr>
          <a:xfrm>
            <a:off x="6262400" y="191180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25" name="Shape 525"/>
          <p:cNvCxnSpPr>
            <a:stCxn id="524" idx="2"/>
            <a:endCxn id="523" idx="3"/>
          </p:cNvCxnSpPr>
          <p:nvPr/>
        </p:nvCxnSpPr>
        <p:spPr>
          <a:xfrm rot="10800000">
            <a:off x="5058800" y="2112650"/>
            <a:ext cx="1203600" cy="0"/>
          </a:xfrm>
          <a:prstGeom prst="straightConnector1">
            <a:avLst/>
          </a:prstGeom>
          <a:noFill/>
          <a:ln cap="flat" cmpd="sng" w="19050">
            <a:solidFill>
              <a:schemeClr val="dk2"/>
            </a:solidFill>
            <a:prstDash val="solid"/>
            <a:round/>
            <a:headEnd len="lg" w="lg" type="none"/>
            <a:tailEnd len="lg" w="lg" type="triangle"/>
          </a:ln>
        </p:spPr>
      </p:cxnSp>
      <p:sp>
        <p:nvSpPr>
          <p:cNvPr id="526" name="Shape 526"/>
          <p:cNvSpPr/>
          <p:nvPr/>
        </p:nvSpPr>
        <p:spPr>
          <a:xfrm>
            <a:off x="3311300" y="30813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527" name="Shape 527"/>
          <p:cNvSpPr/>
          <p:nvPr/>
        </p:nvSpPr>
        <p:spPr>
          <a:xfrm>
            <a:off x="3311300" y="43976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528" name="Shape 528"/>
          <p:cNvCxnSpPr>
            <a:stCxn id="523" idx="2"/>
            <a:endCxn id="526" idx="0"/>
          </p:cNvCxnSpPr>
          <p:nvPr/>
        </p:nvCxnSpPr>
        <p:spPr>
          <a:xfrm>
            <a:off x="4185049" y="2460350"/>
            <a:ext cx="0" cy="621000"/>
          </a:xfrm>
          <a:prstGeom prst="straightConnector1">
            <a:avLst/>
          </a:prstGeom>
          <a:noFill/>
          <a:ln cap="flat" cmpd="sng" w="19050">
            <a:solidFill>
              <a:schemeClr val="dk2"/>
            </a:solidFill>
            <a:prstDash val="solid"/>
            <a:round/>
            <a:headEnd len="lg" w="lg" type="none"/>
            <a:tailEnd len="lg" w="lg" type="triangle"/>
          </a:ln>
        </p:spPr>
      </p:cxnSp>
      <p:sp>
        <p:nvSpPr>
          <p:cNvPr id="529" name="Shape 529"/>
          <p:cNvSpPr txBox="1"/>
          <p:nvPr/>
        </p:nvSpPr>
        <p:spPr>
          <a:xfrm>
            <a:off x="4274425" y="2562575"/>
            <a:ext cx="1795799" cy="271499"/>
          </a:xfrm>
          <a:prstGeom prst="rect">
            <a:avLst/>
          </a:prstGeom>
          <a:noFill/>
          <a:ln>
            <a:noFill/>
          </a:ln>
        </p:spPr>
        <p:txBody>
          <a:bodyPr anchorCtr="0" anchor="t" bIns="91425" lIns="91425" rIns="91425" tIns="91425">
            <a:noAutofit/>
          </a:bodyPr>
          <a:lstStyle/>
          <a:p>
            <a:pPr lvl="0">
              <a:spcBef>
                <a:spcPts val="0"/>
              </a:spcBef>
              <a:buNone/>
            </a:pPr>
            <a:r>
              <a:rPr lang="en"/>
              <a:t>selectModel(model)</a:t>
            </a:r>
          </a:p>
        </p:txBody>
      </p:sp>
      <p:sp>
        <p:nvSpPr>
          <p:cNvPr id="530" name="Shape 530"/>
          <p:cNvSpPr/>
          <p:nvPr/>
        </p:nvSpPr>
        <p:spPr>
          <a:xfrm>
            <a:off x="2678075" y="223700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31" name="Shape 531"/>
          <p:cNvSpPr/>
          <p:nvPr/>
        </p:nvSpPr>
        <p:spPr>
          <a:xfrm>
            <a:off x="1585850" y="202695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32" name="Shape 532"/>
          <p:cNvSpPr txBox="1"/>
          <p:nvPr/>
        </p:nvSpPr>
        <p:spPr>
          <a:xfrm>
            <a:off x="1748750" y="302133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33" name="Shape 533"/>
          <p:cNvSpPr txBox="1"/>
          <p:nvPr/>
        </p:nvSpPr>
        <p:spPr>
          <a:xfrm>
            <a:off x="787900" y="256257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34" name="Shape 534"/>
          <p:cNvSpPr/>
          <p:nvPr/>
        </p:nvSpPr>
        <p:spPr>
          <a:xfrm>
            <a:off x="5072600" y="295115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35" name="Shape 535"/>
          <p:cNvSpPr txBox="1"/>
          <p:nvPr/>
        </p:nvSpPr>
        <p:spPr>
          <a:xfrm>
            <a:off x="5675450" y="29939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36" name="Shape 536"/>
          <p:cNvSpPr/>
          <p:nvPr/>
        </p:nvSpPr>
        <p:spPr>
          <a:xfrm>
            <a:off x="5083100" y="368630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37" name="Shape 537"/>
          <p:cNvSpPr txBox="1"/>
          <p:nvPr/>
        </p:nvSpPr>
        <p:spPr>
          <a:xfrm>
            <a:off x="5428750" y="42781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38" name="Shape 538"/>
          <p:cNvSpPr/>
          <p:nvPr/>
        </p:nvSpPr>
        <p:spPr>
          <a:xfrm>
            <a:off x="2993150" y="362330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39" name="Shape 539"/>
          <p:cNvSpPr txBox="1"/>
          <p:nvPr/>
        </p:nvSpPr>
        <p:spPr>
          <a:xfrm>
            <a:off x="2114000" y="332232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40" name="Shape 540"/>
          <p:cNvSpPr/>
          <p:nvPr/>
        </p:nvSpPr>
        <p:spPr>
          <a:xfrm>
            <a:off x="5051600" y="358127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41" name="Shape 541"/>
          <p:cNvSpPr txBox="1"/>
          <p:nvPr/>
        </p:nvSpPr>
        <p:spPr>
          <a:xfrm>
            <a:off x="7225575" y="4006600"/>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42" name="Shape 542"/>
          <p:cNvCxnSpPr/>
          <p:nvPr/>
        </p:nvCxnSpPr>
        <p:spPr>
          <a:xfrm>
            <a:off x="3533900" y="3776700"/>
            <a:ext cx="0" cy="621000"/>
          </a:xfrm>
          <a:prstGeom prst="straightConnector1">
            <a:avLst/>
          </a:prstGeom>
          <a:noFill/>
          <a:ln cap="flat" cmpd="sng" w="19050">
            <a:solidFill>
              <a:schemeClr val="dk2"/>
            </a:solidFill>
            <a:prstDash val="solid"/>
            <a:round/>
            <a:headEnd len="lg" w="lg" type="none"/>
            <a:tailEnd len="lg" w="lg" type="triangle"/>
          </a:ln>
        </p:spPr>
      </p:cxnSp>
      <p:sp>
        <p:nvSpPr>
          <p:cNvPr id="543" name="Shape 543"/>
          <p:cNvSpPr txBox="1"/>
          <p:nvPr/>
        </p:nvSpPr>
        <p:spPr>
          <a:xfrm>
            <a:off x="3552275" y="3686300"/>
            <a:ext cx="892800" cy="271499"/>
          </a:xfrm>
          <a:prstGeom prst="rect">
            <a:avLst/>
          </a:prstGeom>
          <a:noFill/>
          <a:ln>
            <a:noFill/>
          </a:ln>
        </p:spPr>
        <p:txBody>
          <a:bodyPr anchorCtr="0" anchor="t" bIns="91425" lIns="91425" rIns="91425" tIns="91425">
            <a:noAutofit/>
          </a:bodyPr>
          <a:lstStyle/>
          <a:p>
            <a:pPr lvl="0">
              <a:spcBef>
                <a:spcPts val="0"/>
              </a:spcBef>
              <a:buNone/>
            </a:pPr>
            <a:r>
              <a:rPr lang="en" sz="1000"/>
              <a:t>isLegalConfiguration() [legalConfig=true]</a:t>
            </a:r>
          </a:p>
        </p:txBody>
      </p:sp>
      <p:sp>
        <p:nvSpPr>
          <p:cNvPr id="544" name="Shape 544"/>
          <p:cNvSpPr txBox="1"/>
          <p:nvPr/>
        </p:nvSpPr>
        <p:spPr>
          <a:xfrm>
            <a:off x="4668125" y="368630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45" name="Shape 545"/>
          <p:cNvSpPr/>
          <p:nvPr/>
        </p:nvSpPr>
        <p:spPr>
          <a:xfrm>
            <a:off x="4442475" y="380182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Test Cases</a:t>
            </a:r>
          </a:p>
        </p:txBody>
      </p:sp>
      <p:sp>
        <p:nvSpPr>
          <p:cNvPr id="551" name="Shape 5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
        <p:nvSpPr>
          <p:cNvPr id="552" name="Shape 552"/>
          <p:cNvSpPr/>
          <p:nvPr/>
        </p:nvSpPr>
        <p:spPr>
          <a:xfrm>
            <a:off x="3884600" y="16284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553" name="Shape 553"/>
          <p:cNvSpPr/>
          <p:nvPr/>
        </p:nvSpPr>
        <p:spPr>
          <a:xfrm>
            <a:off x="6835700" y="177525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4" name="Shape 554"/>
          <p:cNvCxnSpPr>
            <a:stCxn id="553" idx="2"/>
            <a:endCxn id="552" idx="3"/>
          </p:cNvCxnSpPr>
          <p:nvPr/>
        </p:nvCxnSpPr>
        <p:spPr>
          <a:xfrm rot="10800000">
            <a:off x="5632100" y="1976100"/>
            <a:ext cx="1203600" cy="0"/>
          </a:xfrm>
          <a:prstGeom prst="straightConnector1">
            <a:avLst/>
          </a:prstGeom>
          <a:noFill/>
          <a:ln cap="flat" cmpd="sng" w="19050">
            <a:solidFill>
              <a:schemeClr val="dk2"/>
            </a:solidFill>
            <a:prstDash val="solid"/>
            <a:round/>
            <a:headEnd len="lg" w="lg" type="none"/>
            <a:tailEnd len="lg" w="lg" type="triangle"/>
          </a:ln>
        </p:spPr>
      </p:cxnSp>
      <p:sp>
        <p:nvSpPr>
          <p:cNvPr id="555" name="Shape 555"/>
          <p:cNvSpPr/>
          <p:nvPr/>
        </p:nvSpPr>
        <p:spPr>
          <a:xfrm>
            <a:off x="3884600" y="29447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556" name="Shape 556"/>
          <p:cNvSpPr/>
          <p:nvPr/>
        </p:nvSpPr>
        <p:spPr>
          <a:xfrm>
            <a:off x="3884600" y="42611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557" name="Shape 557"/>
          <p:cNvCxnSpPr>
            <a:stCxn id="552" idx="2"/>
            <a:endCxn id="555" idx="0"/>
          </p:cNvCxnSpPr>
          <p:nvPr/>
        </p:nvCxnSpPr>
        <p:spPr>
          <a:xfrm>
            <a:off x="4758349" y="2323800"/>
            <a:ext cx="0" cy="621000"/>
          </a:xfrm>
          <a:prstGeom prst="straightConnector1">
            <a:avLst/>
          </a:prstGeom>
          <a:noFill/>
          <a:ln cap="flat" cmpd="sng" w="19050">
            <a:solidFill>
              <a:schemeClr val="dk2"/>
            </a:solidFill>
            <a:prstDash val="solid"/>
            <a:round/>
            <a:headEnd len="lg" w="lg" type="none"/>
            <a:tailEnd len="lg" w="lg" type="triangle"/>
          </a:ln>
        </p:spPr>
      </p:cxnSp>
      <p:sp>
        <p:nvSpPr>
          <p:cNvPr id="558" name="Shape 558"/>
          <p:cNvSpPr txBox="1"/>
          <p:nvPr/>
        </p:nvSpPr>
        <p:spPr>
          <a:xfrm>
            <a:off x="4847725"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selectModel(model)</a:t>
            </a:r>
          </a:p>
        </p:txBody>
      </p:sp>
      <p:sp>
        <p:nvSpPr>
          <p:cNvPr id="559" name="Shape 559"/>
          <p:cNvSpPr/>
          <p:nvPr/>
        </p:nvSpPr>
        <p:spPr>
          <a:xfrm>
            <a:off x="3251375" y="210045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60" name="Shape 560"/>
          <p:cNvSpPr/>
          <p:nvPr/>
        </p:nvSpPr>
        <p:spPr>
          <a:xfrm>
            <a:off x="2159150" y="189040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61" name="Shape 561"/>
          <p:cNvSpPr txBox="1"/>
          <p:nvPr/>
        </p:nvSpPr>
        <p:spPr>
          <a:xfrm>
            <a:off x="2322050" y="288478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62" name="Shape 562"/>
          <p:cNvSpPr txBox="1"/>
          <p:nvPr/>
        </p:nvSpPr>
        <p:spPr>
          <a:xfrm>
            <a:off x="1361200"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63" name="Shape 563"/>
          <p:cNvSpPr/>
          <p:nvPr/>
        </p:nvSpPr>
        <p:spPr>
          <a:xfrm>
            <a:off x="5645900" y="281460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64" name="Shape 564"/>
          <p:cNvSpPr txBox="1"/>
          <p:nvPr/>
        </p:nvSpPr>
        <p:spPr>
          <a:xfrm>
            <a:off x="6248750" y="28574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65" name="Shape 565"/>
          <p:cNvSpPr/>
          <p:nvPr/>
        </p:nvSpPr>
        <p:spPr>
          <a:xfrm>
            <a:off x="5656400" y="354975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66" name="Shape 566"/>
          <p:cNvSpPr txBox="1"/>
          <p:nvPr/>
        </p:nvSpPr>
        <p:spPr>
          <a:xfrm>
            <a:off x="6002050" y="41415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67" name="Shape 567"/>
          <p:cNvSpPr/>
          <p:nvPr/>
        </p:nvSpPr>
        <p:spPr>
          <a:xfrm>
            <a:off x="3566450" y="348675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68" name="Shape 568"/>
          <p:cNvSpPr txBox="1"/>
          <p:nvPr/>
        </p:nvSpPr>
        <p:spPr>
          <a:xfrm>
            <a:off x="2687300" y="3185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69" name="Shape 569"/>
          <p:cNvSpPr/>
          <p:nvPr/>
        </p:nvSpPr>
        <p:spPr>
          <a:xfrm>
            <a:off x="5624900" y="344472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70" name="Shape 570"/>
          <p:cNvSpPr txBox="1"/>
          <p:nvPr/>
        </p:nvSpPr>
        <p:spPr>
          <a:xfrm>
            <a:off x="6507100" y="4888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71" name="Shape 571"/>
          <p:cNvCxnSpPr/>
          <p:nvPr/>
        </p:nvCxnSpPr>
        <p:spPr>
          <a:xfrm>
            <a:off x="4107200" y="3640150"/>
            <a:ext cx="0" cy="621000"/>
          </a:xfrm>
          <a:prstGeom prst="straightConnector1">
            <a:avLst/>
          </a:prstGeom>
          <a:noFill/>
          <a:ln cap="flat" cmpd="sng" w="19050">
            <a:solidFill>
              <a:schemeClr val="dk2"/>
            </a:solidFill>
            <a:prstDash val="solid"/>
            <a:round/>
            <a:headEnd len="lg" w="lg" type="none"/>
            <a:tailEnd len="lg" w="lg" type="triangle"/>
          </a:ln>
        </p:spPr>
      </p:cxnSp>
      <p:sp>
        <p:nvSpPr>
          <p:cNvPr id="572" name="Shape 572"/>
          <p:cNvSpPr txBox="1"/>
          <p:nvPr/>
        </p:nvSpPr>
        <p:spPr>
          <a:xfrm>
            <a:off x="412557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[legalConfig=true]</a:t>
            </a:r>
          </a:p>
        </p:txBody>
      </p:sp>
      <p:sp>
        <p:nvSpPr>
          <p:cNvPr id="573" name="Shape 573"/>
          <p:cNvSpPr txBox="1"/>
          <p:nvPr/>
        </p:nvSpPr>
        <p:spPr>
          <a:xfrm>
            <a:off x="524142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74" name="Shape 574"/>
          <p:cNvSpPr/>
          <p:nvPr/>
        </p:nvSpPr>
        <p:spPr>
          <a:xfrm>
            <a:off x="5015775" y="366527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
        <p:nvSpPr>
          <p:cNvPr id="575" name="Shape 575"/>
          <p:cNvSpPr txBox="1"/>
          <p:nvPr/>
        </p:nvSpPr>
        <p:spPr>
          <a:xfrm>
            <a:off x="762750" y="3928700"/>
            <a:ext cx="2657099" cy="194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TC1:</a:t>
            </a:r>
          </a:p>
          <a:p>
            <a:pPr lvl="0" rtl="0">
              <a:spcBef>
                <a:spcPts val="0"/>
              </a:spcBef>
              <a:buNone/>
            </a:pPr>
            <a:r>
              <a:rPr lang="en">
                <a:solidFill>
                  <a:srgbClr val="FF0000"/>
                </a:solidFill>
              </a:rPr>
              <a:t>selectModel(M1)</a:t>
            </a:r>
          </a:p>
          <a:p>
            <a:pPr lvl="0" rtl="0">
              <a:spcBef>
                <a:spcPts val="0"/>
              </a:spcBef>
              <a:buNone/>
            </a:pPr>
            <a:r>
              <a:rPr lang="en">
                <a:solidFill>
                  <a:srgbClr val="FF0000"/>
                </a:solidFill>
              </a:rPr>
              <a:t>[M1, 1 slots = C1]</a:t>
            </a:r>
          </a:p>
          <a:p>
            <a:pPr lvl="0" rtl="0">
              <a:spcBef>
                <a:spcPts val="0"/>
              </a:spcBef>
              <a:buNone/>
            </a:pPr>
            <a:r>
              <a:rPr lang="en">
                <a:solidFill>
                  <a:srgbClr val="FF0000"/>
                </a:solidFill>
              </a:rPr>
              <a:t>deselectModel()</a:t>
            </a:r>
          </a:p>
          <a:p>
            <a:pPr lvl="0" rtl="0">
              <a:spcBef>
                <a:spcPts val="0"/>
              </a:spcBef>
              <a:buNone/>
            </a:pPr>
            <a:r>
              <a:rPr lang="en">
                <a:solidFill>
                  <a:srgbClr val="FF0000"/>
                </a:solidFill>
              </a:rPr>
              <a:t>selectModel(M1)</a:t>
            </a:r>
          </a:p>
          <a:p>
            <a:pPr lvl="0" rtl="0">
              <a:spcBef>
                <a:spcPts val="0"/>
              </a:spcBef>
              <a:buNone/>
            </a:pPr>
            <a:r>
              <a:rPr lang="en">
                <a:solidFill>
                  <a:srgbClr val="FF0000"/>
                </a:solidFill>
              </a:rPr>
              <a:t>addComponent(S1,C1)</a:t>
            </a:r>
          </a:p>
          <a:p>
            <a:pPr lvl="0" rtl="0">
              <a:spcBef>
                <a:spcPts val="0"/>
              </a:spcBef>
              <a:buNone/>
            </a:pPr>
            <a:r>
              <a:rPr lang="en">
                <a:solidFill>
                  <a:srgbClr val="FF0000"/>
                </a:solidFill>
              </a:rPr>
              <a:t>isLegalConfiguration() //true</a:t>
            </a:r>
          </a:p>
          <a:p>
            <a:pPr lvl="0" rtl="0">
              <a:spcBef>
                <a:spcPts val="0"/>
              </a:spcBef>
              <a:buNone/>
            </a:pPr>
            <a:r>
              <a:rPr lang="en">
                <a:solidFill>
                  <a:srgbClr val="FF0000"/>
                </a:solidFill>
              </a:rPr>
              <a:t>deselectModel()</a:t>
            </a: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576" name="Shape 576"/>
          <p:cNvSpPr/>
          <p:nvPr/>
        </p:nvSpPr>
        <p:spPr>
          <a:xfrm>
            <a:off x="2184475" y="1869400"/>
            <a:ext cx="3927850" cy="2499550"/>
          </a:xfrm>
          <a:custGeom>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lg" w="lg" type="none"/>
            <a:tailEnd len="lg" w="lg" type="none"/>
          </a:ln>
        </p:spPr>
      </p:sp>
      <p:sp>
        <p:nvSpPr>
          <p:cNvPr id="577" name="Shape 577"/>
          <p:cNvSpPr txBox="1"/>
          <p:nvPr/>
        </p:nvSpPr>
        <p:spPr>
          <a:xfrm>
            <a:off x="710350" y="4013725"/>
            <a:ext cx="2657099" cy="1944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solidFill>
                  <a:srgbClr val="9900FF"/>
                </a:solidFill>
              </a:rPr>
              <a:t>TC2:</a:t>
            </a:r>
          </a:p>
          <a:p>
            <a:pPr lvl="0" rtl="0">
              <a:spcBef>
                <a:spcPts val="0"/>
              </a:spcBef>
              <a:buNone/>
            </a:pPr>
            <a:r>
              <a:rPr lang="en">
                <a:solidFill>
                  <a:srgbClr val="9900FF"/>
                </a:solidFill>
              </a:rPr>
              <a:t>selectModel(M1)</a:t>
            </a:r>
          </a:p>
          <a:p>
            <a:pPr lvl="0" rtl="0">
              <a:spcBef>
                <a:spcPts val="0"/>
              </a:spcBef>
              <a:buNone/>
            </a:pPr>
            <a:r>
              <a:rPr lang="en">
                <a:solidFill>
                  <a:srgbClr val="9900FF"/>
                </a:solidFill>
              </a:rPr>
              <a:t>[M1, 1 slot = C1]</a:t>
            </a:r>
          </a:p>
          <a:p>
            <a:pPr lvl="0" rtl="0">
              <a:spcBef>
                <a:spcPts val="0"/>
              </a:spcBef>
              <a:buNone/>
            </a:pPr>
            <a:r>
              <a:rPr lang="en">
                <a:solidFill>
                  <a:srgbClr val="9900FF"/>
                </a:solidFill>
              </a:rPr>
              <a:t>addComponent(S1,C1)</a:t>
            </a:r>
          </a:p>
          <a:p>
            <a:pPr lvl="0" rtl="0">
              <a:spcBef>
                <a:spcPts val="0"/>
              </a:spcBef>
              <a:buNone/>
            </a:pPr>
            <a:r>
              <a:rPr lang="en">
                <a:solidFill>
                  <a:srgbClr val="9900FF"/>
                </a:solidFill>
              </a:rPr>
              <a:t>isLegalConfiguration() //true</a:t>
            </a:r>
          </a:p>
          <a:p>
            <a:pPr lvl="0" rtl="0">
              <a:spcBef>
                <a:spcPts val="0"/>
              </a:spcBef>
              <a:buNone/>
            </a:pPr>
            <a:r>
              <a:rPr lang="en">
                <a:solidFill>
                  <a:srgbClr val="9900FF"/>
                </a:solidFill>
              </a:rPr>
              <a:t>addComponent(S2,C2)</a:t>
            </a:r>
          </a:p>
          <a:p>
            <a:pPr lvl="0" rtl="0">
              <a:spcBef>
                <a:spcPts val="0"/>
              </a:spcBef>
              <a:buNone/>
            </a:pPr>
            <a:r>
              <a:rPr lang="en">
                <a:solidFill>
                  <a:srgbClr val="9900FF"/>
                </a:solidFill>
              </a:rPr>
              <a:t>isLegalConfiguration() // false</a:t>
            </a:r>
          </a:p>
          <a:p>
            <a:pPr lvl="0" rtl="0">
              <a:spcBef>
                <a:spcPts val="0"/>
              </a:spcBef>
              <a:buNone/>
            </a:pPr>
            <a:r>
              <a:rPr lang="en">
                <a:solidFill>
                  <a:srgbClr val="9900FF"/>
                </a:solidFill>
              </a:rPr>
              <a:t>removeComponent(S2)</a:t>
            </a:r>
          </a:p>
          <a:p>
            <a:pPr lvl="0" rtl="0">
              <a:spcBef>
                <a:spcPts val="0"/>
              </a:spcBef>
              <a:buNone/>
            </a:pPr>
            <a:r>
              <a:rPr lang="en">
                <a:solidFill>
                  <a:srgbClr val="9900FF"/>
                </a:solidFill>
              </a:rPr>
              <a:t>isLegalConfiguration() // true</a:t>
            </a:r>
          </a:p>
          <a:p>
            <a:pPr lvl="0" rtl="0">
              <a:spcBef>
                <a:spcPts val="0"/>
              </a:spcBef>
              <a:buNone/>
            </a:pPr>
            <a:r>
              <a:rPr lang="en">
                <a:solidFill>
                  <a:srgbClr val="9900FF"/>
                </a:solidFill>
              </a:rPr>
              <a:t>removeComponent(S1)</a:t>
            </a:r>
          </a:p>
          <a:p>
            <a:pPr lvl="0" rtl="0">
              <a:spcBef>
                <a:spcPts val="0"/>
              </a:spcBef>
              <a:buNone/>
            </a:pPr>
            <a:r>
              <a:t/>
            </a:r>
            <a:endParaRPr>
              <a:solidFill>
                <a:srgbClr val="9900FF"/>
              </a:solidFill>
            </a:endParaRPr>
          </a:p>
          <a:p>
            <a:pPr lvl="0" rtl="0">
              <a:spcBef>
                <a:spcPts val="0"/>
              </a:spcBef>
              <a:buNone/>
            </a:pPr>
            <a:r>
              <a:t/>
            </a:r>
            <a:endParaRPr>
              <a:solidFill>
                <a:srgbClr val="9900FF"/>
              </a:solidFill>
            </a:endParaRPr>
          </a:p>
          <a:p>
            <a:pPr lvl="0" rtl="0">
              <a:spcBef>
                <a:spcPts val="0"/>
              </a:spcBef>
              <a:buNone/>
            </a:pPr>
            <a:r>
              <a:t/>
            </a:r>
            <a:endParaRPr>
              <a:solidFill>
                <a:srgbClr val="9900FF"/>
              </a:solidFill>
            </a:endParaRPr>
          </a:p>
        </p:txBody>
      </p:sp>
      <p:sp>
        <p:nvSpPr>
          <p:cNvPr id="578" name="Shape 578"/>
          <p:cNvSpPr/>
          <p:nvPr/>
        </p:nvSpPr>
        <p:spPr>
          <a:xfrm>
            <a:off x="3602300" y="2226475"/>
            <a:ext cx="4358450" cy="2646600"/>
          </a:xfrm>
          <a:custGeom>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lg" w="lg" type="none"/>
            <a:tailEnd len="lg" w="lg" type="non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gtEl>
                                        <p:attrNameLst>
                                          <p:attrName>style.visibility</p:attrName>
                                        </p:attrNameLst>
                                      </p:cBhvr>
                                      <p:to>
                                        <p:strVal val="visible"/>
                                      </p:to>
                                    </p:set>
                                    <p:animEffect filter="fade" transition="in">
                                      <p:cBhvr>
                                        <p:cTn dur="1"/>
                                        <p:tgtEl>
                                          <p:spTgt spid="575"/>
                                        </p:tgtEl>
                                      </p:cBhvr>
                                    </p:animEffect>
                                  </p:childTnLst>
                                </p:cTn>
                              </p:par>
                              <p:par>
                                <p:cTn fill="hold" nodeType="with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1"/>
                                        <p:tgtEl>
                                          <p:spTgt spid="5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75"/>
                                        </p:tgtEl>
                                      </p:cBhvr>
                                    </p:animEffect>
                                    <p:set>
                                      <p:cBhvr>
                                        <p:cTn dur="1" fill="hold">
                                          <p:stCondLst>
                                            <p:cond delay="0"/>
                                          </p:stCondLst>
                                        </p:cTn>
                                        <p:tgtEl>
                                          <p:spTgt spid="57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1"/>
                                        <p:tgtEl>
                                          <p:spTgt spid="577"/>
                                        </p:tgtEl>
                                      </p:cBhvr>
                                    </p:animEffect>
                                  </p:childTnLst>
                                </p:cTn>
                              </p:par>
                              <p:par>
                                <p:cTn fill="hold" nodeType="with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1"/>
                                        <p:tgtEl>
                                          <p:spTgt spid="5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2" name="Shape 582"/>
        <p:cNvGrpSpPr/>
        <p:nvPr/>
      </p:nvGrpSpPr>
      <p:grpSpPr>
        <a:xfrm>
          <a:off x="0" y="0"/>
          <a:ext cx="0" cy="0"/>
          <a:chOff x="0" y="0"/>
          <a:chExt cx="0" cy="0"/>
        </a:xfrm>
      </p:grpSpPr>
      <p:sp>
        <p:nvSpPr>
          <p:cNvPr id="583" name="Shape 5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584" name="Shape 5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software works by combining multiple, interacting components. </a:t>
            </a:r>
          </a:p>
          <a:p>
            <a:pPr indent="-228600" lvl="1" marL="914400" marR="0" rtl="0" algn="l">
              <a:lnSpc>
                <a:spcPct val="100000"/>
              </a:lnSpc>
              <a:spcBef>
                <a:spcPts val="600"/>
              </a:spcBef>
              <a:spcAft>
                <a:spcPts val="0"/>
              </a:spcAft>
            </a:pPr>
            <a:r>
              <a:rPr lang="en"/>
              <a:t>In addition to testing components independently, we must test their </a:t>
            </a:r>
            <a:r>
              <a:rPr i="1" lang="en"/>
              <a:t>integration</a:t>
            </a:r>
            <a:r>
              <a:rPr lang="en"/>
              <a:t>.</a:t>
            </a:r>
          </a:p>
          <a:p>
            <a:pPr indent="-228600" lvl="0" marL="457200" marR="0" rtl="0" algn="l">
              <a:lnSpc>
                <a:spcPct val="100000"/>
              </a:lnSpc>
              <a:spcBef>
                <a:spcPts val="600"/>
              </a:spcBef>
              <a:spcAft>
                <a:spcPts val="0"/>
              </a:spcAft>
            </a:pPr>
            <a:r>
              <a:rPr lang="en"/>
              <a:t>Functionality performed across components is accessed through a defined interface. </a:t>
            </a:r>
          </a:p>
          <a:p>
            <a:pPr indent="-228600" lvl="1" marL="914400" marR="0" rtl="0" algn="l">
              <a:lnSpc>
                <a:spcPct val="100000"/>
              </a:lnSpc>
              <a:spcBef>
                <a:spcPts val="600"/>
              </a:spcBef>
              <a:spcAft>
                <a:spcPts val="0"/>
              </a:spcAft>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585" name="Shape 5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591" name="Shape 591"/>
          <p:cNvSpPr txBox="1"/>
          <p:nvPr>
            <p:ph idx="1" type="body"/>
          </p:nvPr>
        </p:nvSpPr>
        <p:spPr>
          <a:xfrm>
            <a:off x="457200" y="1600200"/>
            <a:ext cx="43181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have a subsystem made up of classes A, B, and C. We have performed unit testing...</a:t>
            </a:r>
          </a:p>
          <a:p>
            <a:pPr indent="-368300" lvl="0" marL="457200" marR="0" rtl="0" algn="l">
              <a:lnSpc>
                <a:spcPct val="100000"/>
              </a:lnSpc>
              <a:spcBef>
                <a:spcPts val="600"/>
              </a:spcBef>
              <a:spcAft>
                <a:spcPts val="0"/>
              </a:spcAft>
              <a:buSzPct val="100000"/>
            </a:pPr>
            <a:r>
              <a:rPr lang="en" sz="2200"/>
              <a:t>However, they work together to perform functions.</a:t>
            </a:r>
          </a:p>
          <a:p>
            <a:pPr indent="-368300" lvl="0" marL="457200" marR="0" rtl="0" algn="l">
              <a:lnSpc>
                <a:spcPct val="100000"/>
              </a:lnSpc>
              <a:spcBef>
                <a:spcPts val="600"/>
              </a:spcBef>
              <a:spcAft>
                <a:spcPts val="0"/>
              </a:spcAft>
              <a:buSzPct val="100000"/>
            </a:pPr>
            <a:r>
              <a:rPr lang="en" sz="2200"/>
              <a:t>Therefore, we apply test cases not to the classes, but to the interface of the subsystem they form.</a:t>
            </a:r>
          </a:p>
          <a:p>
            <a:pPr indent="-368300" lvl="0" marL="457200" marR="0" rtl="0" algn="l">
              <a:lnSpc>
                <a:spcPct val="100000"/>
              </a:lnSpc>
              <a:spcBef>
                <a:spcPts val="600"/>
              </a:spcBef>
              <a:spcAft>
                <a:spcPts val="0"/>
              </a:spcAft>
              <a:buSzPct val="100000"/>
            </a:pPr>
            <a:r>
              <a:rPr lang="en" sz="2200"/>
              <a:t>Errors in their combined behavior result are not caught by unit testing.</a:t>
            </a:r>
          </a:p>
        </p:txBody>
      </p:sp>
      <p:sp>
        <p:nvSpPr>
          <p:cNvPr id="592" name="Shape 592"/>
          <p:cNvSpPr/>
          <p:nvPr/>
        </p:nvSpPr>
        <p:spPr>
          <a:xfrm>
            <a:off x="4859950" y="3094375"/>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93" name="Shape 593"/>
          <p:cNvSpPr/>
          <p:nvPr/>
        </p:nvSpPr>
        <p:spPr>
          <a:xfrm>
            <a:off x="5285175" y="3639525"/>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a:t>
            </a:r>
          </a:p>
        </p:txBody>
      </p:sp>
      <p:sp>
        <p:nvSpPr>
          <p:cNvPr id="594" name="Shape 594"/>
          <p:cNvSpPr/>
          <p:nvPr/>
        </p:nvSpPr>
        <p:spPr>
          <a:xfrm>
            <a:off x="6255300" y="454425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595" name="Shape 595"/>
          <p:cNvSpPr/>
          <p:nvPr/>
        </p:nvSpPr>
        <p:spPr>
          <a:xfrm>
            <a:off x="7094600" y="3639525"/>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596" name="Shape 596"/>
          <p:cNvCxnSpPr/>
          <p:nvPr/>
        </p:nvCxnSpPr>
        <p:spPr>
          <a:xfrm>
            <a:off x="6331875" y="3786700"/>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597" name="Shape 597"/>
          <p:cNvCxnSpPr>
            <a:stCxn id="595" idx="2"/>
            <a:endCxn id="594" idx="3"/>
          </p:cNvCxnSpPr>
          <p:nvPr/>
        </p:nvCxnSpPr>
        <p:spPr>
          <a:xfrm flipH="1">
            <a:off x="7302049" y="4151925"/>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598" name="Shape 598"/>
          <p:cNvCxnSpPr>
            <a:stCxn id="594" idx="1"/>
            <a:endCxn id="593" idx="2"/>
          </p:cNvCxnSpPr>
          <p:nvPr/>
        </p:nvCxnSpPr>
        <p:spPr>
          <a:xfrm rot="10800000">
            <a:off x="5808600" y="4151850"/>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599" name="Shape 599"/>
          <p:cNvCxnSpPr/>
          <p:nvPr/>
        </p:nvCxnSpPr>
        <p:spPr>
          <a:xfrm rot="10800000">
            <a:off x="6331874" y="4004775"/>
            <a:ext cx="762600" cy="0"/>
          </a:xfrm>
          <a:prstGeom prst="straightConnector1">
            <a:avLst/>
          </a:prstGeom>
          <a:noFill/>
          <a:ln cap="flat" cmpd="sng" w="19050">
            <a:solidFill>
              <a:schemeClr val="dk2"/>
            </a:solidFill>
            <a:prstDash val="solid"/>
            <a:round/>
            <a:headEnd len="lg" w="lg" type="none"/>
            <a:tailEnd len="lg" w="lg" type="triangle"/>
          </a:ln>
        </p:spPr>
      </p:cxnSp>
      <p:sp>
        <p:nvSpPr>
          <p:cNvPr id="600" name="Shape 600"/>
          <p:cNvSpPr/>
          <p:nvPr/>
        </p:nvSpPr>
        <p:spPr>
          <a:xfrm>
            <a:off x="6064425" y="1796175"/>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Test Cases</a:t>
            </a:r>
          </a:p>
        </p:txBody>
      </p:sp>
      <p:sp>
        <p:nvSpPr>
          <p:cNvPr id="601" name="Shape 601"/>
          <p:cNvSpPr/>
          <p:nvPr/>
        </p:nvSpPr>
        <p:spPr>
          <a:xfrm>
            <a:off x="5109750"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02" name="Shape 602"/>
          <p:cNvSpPr/>
          <p:nvPr/>
        </p:nvSpPr>
        <p:spPr>
          <a:xfrm>
            <a:off x="5832487"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03" name="Shape 603"/>
          <p:cNvSpPr/>
          <p:nvPr/>
        </p:nvSpPr>
        <p:spPr>
          <a:xfrm>
            <a:off x="6555225" y="29118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04" name="Shape 604"/>
          <p:cNvSpPr/>
          <p:nvPr/>
        </p:nvSpPr>
        <p:spPr>
          <a:xfrm>
            <a:off x="7277950"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05" name="Shape 605"/>
          <p:cNvSpPr/>
          <p:nvPr/>
        </p:nvSpPr>
        <p:spPr>
          <a:xfrm>
            <a:off x="7913600"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cxnSp>
        <p:nvCxnSpPr>
          <p:cNvPr id="606" name="Shape 606"/>
          <p:cNvCxnSpPr>
            <a:stCxn id="600" idx="2"/>
            <a:endCxn id="601" idx="0"/>
          </p:cNvCxnSpPr>
          <p:nvPr/>
        </p:nvCxnSpPr>
        <p:spPr>
          <a:xfrm flipH="1">
            <a:off x="5267775" y="2308575"/>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607" name="Shape 607"/>
          <p:cNvCxnSpPr>
            <a:stCxn id="600" idx="2"/>
            <a:endCxn id="602" idx="0"/>
          </p:cNvCxnSpPr>
          <p:nvPr/>
        </p:nvCxnSpPr>
        <p:spPr>
          <a:xfrm flipH="1">
            <a:off x="5990475" y="23085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608" name="Shape 608"/>
          <p:cNvCxnSpPr>
            <a:stCxn id="600" idx="2"/>
            <a:endCxn id="603" idx="0"/>
          </p:cNvCxnSpPr>
          <p:nvPr/>
        </p:nvCxnSpPr>
        <p:spPr>
          <a:xfrm>
            <a:off x="6713175" y="2308575"/>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609" name="Shape 609"/>
          <p:cNvCxnSpPr>
            <a:stCxn id="600" idx="2"/>
            <a:endCxn id="604" idx="0"/>
          </p:cNvCxnSpPr>
          <p:nvPr/>
        </p:nvCxnSpPr>
        <p:spPr>
          <a:xfrm>
            <a:off x="6713175" y="23085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610" name="Shape 610"/>
          <p:cNvCxnSpPr>
            <a:stCxn id="600" idx="2"/>
            <a:endCxn id="605" idx="0"/>
          </p:cNvCxnSpPr>
          <p:nvPr/>
        </p:nvCxnSpPr>
        <p:spPr>
          <a:xfrm>
            <a:off x="6713175" y="2308575"/>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611" name="Shape 6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5" name="Shape 615"/>
        <p:cNvGrpSpPr/>
        <p:nvPr/>
      </p:nvGrpSpPr>
      <p:grpSpPr>
        <a:xfrm>
          <a:off x="0" y="0"/>
          <a:ext cx="0" cy="0"/>
          <a:chOff x="0" y="0"/>
          <a:chExt cx="0" cy="0"/>
        </a:xfrm>
      </p:grpSpPr>
      <p:sp>
        <p:nvSpPr>
          <p:cNvPr id="616" name="Shape 6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617" name="Shape 6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buAutoNum type="arabicPeriod"/>
            </a:pPr>
            <a:r>
              <a:rPr lang="en" sz="2800"/>
              <a:t>Identify a hierarchy of classes to be tested incrementally.</a:t>
            </a:r>
          </a:p>
          <a:p>
            <a:pPr indent="-406400" lvl="0" marL="457200" marR="0" rtl="0" algn="l">
              <a:lnSpc>
                <a:spcPct val="100000"/>
              </a:lnSpc>
              <a:spcBef>
                <a:spcPts val="600"/>
              </a:spcBef>
              <a:spcAft>
                <a:spcPts val="0"/>
              </a:spcAft>
              <a:buSzPct val="100000"/>
              <a:buAutoNum type="arabicPeriod"/>
            </a:pPr>
            <a:r>
              <a:rPr lang="en" sz="2800"/>
              <a:t>Design a set of interclass test cases for the cluster-under test.</a:t>
            </a:r>
          </a:p>
          <a:p>
            <a:pPr indent="-406400" lvl="0" marL="457200" marR="0" rtl="0" algn="l">
              <a:lnSpc>
                <a:spcPct val="100000"/>
              </a:lnSpc>
              <a:spcBef>
                <a:spcPts val="600"/>
              </a:spcBef>
              <a:spcAft>
                <a:spcPts val="0"/>
              </a:spcAft>
              <a:buSzPct val="100000"/>
              <a:buAutoNum type="arabicPeriod"/>
            </a:pPr>
            <a:r>
              <a:rPr lang="en" sz="2800"/>
              <a:t>Add test cases to cover data flow between method calls.</a:t>
            </a:r>
          </a:p>
          <a:p>
            <a:pPr indent="-406400" lvl="0" marL="457200" marR="0" rtl="0" algn="l">
              <a:lnSpc>
                <a:spcPct val="100000"/>
              </a:lnSpc>
              <a:spcBef>
                <a:spcPts val="600"/>
              </a:spcBef>
              <a:spcAft>
                <a:spcPts val="0"/>
              </a:spcAft>
              <a:buSzPct val="100000"/>
              <a:buAutoNum type="arabicPeriod"/>
            </a:pPr>
            <a:r>
              <a:rPr lang="en" sz="2800"/>
              <a:t>Integrate the intraclass exception-handling tests with interclass exception-handling tests.</a:t>
            </a:r>
          </a:p>
          <a:p>
            <a:pPr indent="-406400" lvl="0" marL="457200" marR="0" rtl="0" algn="l">
              <a:lnSpc>
                <a:spcPct val="100000"/>
              </a:lnSpc>
              <a:spcBef>
                <a:spcPts val="600"/>
              </a:spcBef>
              <a:spcAft>
                <a:spcPts val="0"/>
              </a:spcAft>
              <a:buSzPct val="100000"/>
              <a:buAutoNum type="arabicPeriod"/>
            </a:pPr>
            <a:r>
              <a:rPr lang="en" sz="2800"/>
              <a:t>Integrate polymorphism test suite with tests that check for interclass interactions.</a:t>
            </a:r>
          </a:p>
        </p:txBody>
      </p:sp>
      <p:sp>
        <p:nvSpPr>
          <p:cNvPr id="618" name="Shape 6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624" name="Shape 6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As the point of interclass testing is to verify interactions, we need to understand how classes make use of each other.</a:t>
            </a:r>
          </a:p>
          <a:p>
            <a:pPr indent="-228600" lvl="0" marL="457200" marR="0" rtl="0" algn="l">
              <a:lnSpc>
                <a:spcPct val="100000"/>
              </a:lnSpc>
              <a:spcBef>
                <a:spcPts val="600"/>
              </a:spcBef>
              <a:spcAft>
                <a:spcPts val="0"/>
              </a:spcAft>
            </a:pPr>
            <a:r>
              <a:rPr lang="en"/>
              <a:t>Class A</a:t>
            </a:r>
            <a:r>
              <a:rPr i="1" lang="en"/>
              <a:t> depends</a:t>
            </a:r>
            <a:r>
              <a:rPr lang="en"/>
              <a:t> on B if the functionality of B must be present for the functionality of A to be provided.</a:t>
            </a:r>
          </a:p>
          <a:p>
            <a:pPr indent="-228600" lvl="1" marL="914400" marR="0" rtl="0" algn="l">
              <a:lnSpc>
                <a:spcPct val="100000"/>
              </a:lnSpc>
              <a:spcBef>
                <a:spcPts val="600"/>
              </a:spcBef>
              <a:spcAft>
                <a:spcPts val="0"/>
              </a:spcAft>
            </a:pPr>
            <a:r>
              <a:rPr lang="en"/>
              <a:t>Model the use/include relation between classes.</a:t>
            </a:r>
          </a:p>
          <a:p>
            <a:pPr indent="-228600" lvl="1" marL="914400" marR="0" rtl="0" algn="l">
              <a:lnSpc>
                <a:spcPct val="100000"/>
              </a:lnSpc>
              <a:spcBef>
                <a:spcPts val="600"/>
              </a:spcBef>
              <a:spcAft>
                <a:spcPts val="0"/>
              </a:spcAft>
            </a:pPr>
            <a:r>
              <a:rPr lang="en"/>
              <a:t>If objects of class A contain references to objects of class B, A and B have a use/include relation.</a:t>
            </a:r>
          </a:p>
          <a:p>
            <a:pPr indent="-228600" lvl="1" marL="914400" marR="0" rtl="0" algn="l">
              <a:lnSpc>
                <a:spcPct val="100000"/>
              </a:lnSpc>
              <a:spcBef>
                <a:spcPts val="600"/>
              </a:spcBef>
              <a:spcAft>
                <a:spcPts val="0"/>
              </a:spcAft>
            </a:pPr>
            <a:r>
              <a:rPr lang="en"/>
              <a:t>Ignores inheritance and abstract classes.</a:t>
            </a:r>
          </a:p>
        </p:txBody>
      </p:sp>
      <p:sp>
        <p:nvSpPr>
          <p:cNvPr id="625" name="Shape 6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Deriving the Use/Include Hierarchy</a:t>
            </a:r>
          </a:p>
        </p:txBody>
      </p:sp>
      <p:sp>
        <p:nvSpPr>
          <p:cNvPr id="631" name="Shape 6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
        <p:nvSpPr>
          <p:cNvPr id="632" name="Shape 632"/>
          <p:cNvSpPr/>
          <p:nvPr/>
        </p:nvSpPr>
        <p:spPr>
          <a:xfrm>
            <a:off x="1712875" y="1694612"/>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en" sz="1000"/>
              <a:t>Account</a:t>
            </a:r>
          </a:p>
          <a:p>
            <a:pPr lvl="0">
              <a:spcBef>
                <a:spcPts val="0"/>
              </a:spcBef>
              <a:buNone/>
            </a:pPr>
            <a:r>
              <a:t/>
            </a:r>
            <a:endParaRPr/>
          </a:p>
        </p:txBody>
      </p:sp>
      <p:cxnSp>
        <p:nvCxnSpPr>
          <p:cNvPr id="633" name="Shape 633"/>
          <p:cNvCxnSpPr/>
          <p:nvPr/>
        </p:nvCxnSpPr>
        <p:spPr>
          <a:xfrm>
            <a:off x="1712875" y="1917368"/>
            <a:ext cx="646499" cy="0"/>
          </a:xfrm>
          <a:prstGeom prst="straightConnector1">
            <a:avLst/>
          </a:prstGeom>
          <a:noFill/>
          <a:ln cap="flat" cmpd="sng" w="9525">
            <a:solidFill>
              <a:schemeClr val="dk2"/>
            </a:solidFill>
            <a:prstDash val="solid"/>
            <a:round/>
            <a:headEnd len="lg" w="lg" type="none"/>
            <a:tailEnd len="lg" w="lg" type="none"/>
          </a:ln>
        </p:spPr>
      </p:cxnSp>
      <p:cxnSp>
        <p:nvCxnSpPr>
          <p:cNvPr id="634" name="Shape 634"/>
          <p:cNvCxnSpPr/>
          <p:nvPr/>
        </p:nvCxnSpPr>
        <p:spPr>
          <a:xfrm>
            <a:off x="1712875" y="2017811"/>
            <a:ext cx="646499" cy="0"/>
          </a:xfrm>
          <a:prstGeom prst="straightConnector1">
            <a:avLst/>
          </a:prstGeom>
          <a:noFill/>
          <a:ln cap="flat" cmpd="sng" w="9525">
            <a:solidFill>
              <a:schemeClr val="dk2"/>
            </a:solidFill>
            <a:prstDash val="solid"/>
            <a:round/>
            <a:headEnd len="lg" w="lg" type="none"/>
            <a:tailEnd len="lg" w="lg" type="none"/>
          </a:ln>
        </p:spPr>
      </p:cxnSp>
      <p:sp>
        <p:nvSpPr>
          <p:cNvPr id="635" name="Shape 635"/>
          <p:cNvSpPr/>
          <p:nvPr/>
        </p:nvSpPr>
        <p:spPr>
          <a:xfrm>
            <a:off x="1125675" y="2399587"/>
            <a:ext cx="90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USAccount</a:t>
            </a:r>
          </a:p>
          <a:p>
            <a:pPr lvl="0" rtl="0">
              <a:spcBef>
                <a:spcPts val="0"/>
              </a:spcBef>
              <a:buNone/>
            </a:pPr>
            <a:r>
              <a:t/>
            </a:r>
            <a:endParaRPr/>
          </a:p>
        </p:txBody>
      </p:sp>
      <p:cxnSp>
        <p:nvCxnSpPr>
          <p:cNvPr id="636" name="Shape 636"/>
          <p:cNvCxnSpPr/>
          <p:nvPr/>
        </p:nvCxnSpPr>
        <p:spPr>
          <a:xfrm>
            <a:off x="1125675" y="2622343"/>
            <a:ext cx="900900" cy="0"/>
          </a:xfrm>
          <a:prstGeom prst="straightConnector1">
            <a:avLst/>
          </a:prstGeom>
          <a:noFill/>
          <a:ln cap="flat" cmpd="sng" w="9525">
            <a:solidFill>
              <a:schemeClr val="dk2"/>
            </a:solidFill>
            <a:prstDash val="solid"/>
            <a:round/>
            <a:headEnd len="lg" w="lg" type="none"/>
            <a:tailEnd len="lg" w="lg" type="none"/>
          </a:ln>
        </p:spPr>
      </p:cxnSp>
      <p:cxnSp>
        <p:nvCxnSpPr>
          <p:cNvPr id="637" name="Shape 637"/>
          <p:cNvCxnSpPr/>
          <p:nvPr/>
        </p:nvCxnSpPr>
        <p:spPr>
          <a:xfrm>
            <a:off x="1125675" y="2722786"/>
            <a:ext cx="900900" cy="0"/>
          </a:xfrm>
          <a:prstGeom prst="straightConnector1">
            <a:avLst/>
          </a:prstGeom>
          <a:noFill/>
          <a:ln cap="flat" cmpd="sng" w="9525">
            <a:solidFill>
              <a:schemeClr val="dk2"/>
            </a:solidFill>
            <a:prstDash val="solid"/>
            <a:round/>
            <a:headEnd len="lg" w="lg" type="none"/>
            <a:tailEnd len="lg" w="lg" type="none"/>
          </a:ln>
        </p:spPr>
      </p:cxnSp>
      <p:sp>
        <p:nvSpPr>
          <p:cNvPr id="638" name="Shape 638"/>
          <p:cNvSpPr/>
          <p:nvPr/>
        </p:nvSpPr>
        <p:spPr>
          <a:xfrm>
            <a:off x="1620325" y="3030912"/>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OtherAccount</a:t>
            </a:r>
          </a:p>
          <a:p>
            <a:pPr lvl="0" rtl="0">
              <a:spcBef>
                <a:spcPts val="0"/>
              </a:spcBef>
              <a:buNone/>
            </a:pPr>
            <a:r>
              <a:t/>
            </a:r>
            <a:endParaRPr/>
          </a:p>
        </p:txBody>
      </p:sp>
      <p:cxnSp>
        <p:nvCxnSpPr>
          <p:cNvPr id="639" name="Shape 639"/>
          <p:cNvCxnSpPr/>
          <p:nvPr/>
        </p:nvCxnSpPr>
        <p:spPr>
          <a:xfrm>
            <a:off x="1620325" y="3253668"/>
            <a:ext cx="1022999" cy="0"/>
          </a:xfrm>
          <a:prstGeom prst="straightConnector1">
            <a:avLst/>
          </a:prstGeom>
          <a:noFill/>
          <a:ln cap="flat" cmpd="sng" w="9525">
            <a:solidFill>
              <a:schemeClr val="dk2"/>
            </a:solidFill>
            <a:prstDash val="solid"/>
            <a:round/>
            <a:headEnd len="lg" w="lg" type="none"/>
            <a:tailEnd len="lg" w="lg" type="none"/>
          </a:ln>
        </p:spPr>
      </p:cxnSp>
      <p:cxnSp>
        <p:nvCxnSpPr>
          <p:cNvPr id="640" name="Shape 640"/>
          <p:cNvCxnSpPr/>
          <p:nvPr/>
        </p:nvCxnSpPr>
        <p:spPr>
          <a:xfrm>
            <a:off x="1620325" y="3354111"/>
            <a:ext cx="1022999" cy="0"/>
          </a:xfrm>
          <a:prstGeom prst="straightConnector1">
            <a:avLst/>
          </a:prstGeom>
          <a:noFill/>
          <a:ln cap="flat" cmpd="sng" w="9525">
            <a:solidFill>
              <a:schemeClr val="dk2"/>
            </a:solidFill>
            <a:prstDash val="solid"/>
            <a:round/>
            <a:headEnd len="lg" w="lg" type="none"/>
            <a:tailEnd len="lg" w="lg" type="none"/>
          </a:ln>
        </p:spPr>
      </p:cxnSp>
      <p:sp>
        <p:nvSpPr>
          <p:cNvPr id="641" name="Shape 641"/>
          <p:cNvSpPr/>
          <p:nvPr/>
        </p:nvSpPr>
        <p:spPr>
          <a:xfrm>
            <a:off x="2196400" y="2399587"/>
            <a:ext cx="852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EUAccount</a:t>
            </a:r>
          </a:p>
          <a:p>
            <a:pPr lvl="0" rtl="0">
              <a:spcBef>
                <a:spcPts val="0"/>
              </a:spcBef>
              <a:buNone/>
            </a:pPr>
            <a:r>
              <a:t/>
            </a:r>
            <a:endParaRPr/>
          </a:p>
        </p:txBody>
      </p:sp>
      <p:cxnSp>
        <p:nvCxnSpPr>
          <p:cNvPr id="642" name="Shape 642"/>
          <p:cNvCxnSpPr/>
          <p:nvPr/>
        </p:nvCxnSpPr>
        <p:spPr>
          <a:xfrm>
            <a:off x="2196400" y="2622343"/>
            <a:ext cx="852299" cy="0"/>
          </a:xfrm>
          <a:prstGeom prst="straightConnector1">
            <a:avLst/>
          </a:prstGeom>
          <a:noFill/>
          <a:ln cap="flat" cmpd="sng" w="9525">
            <a:solidFill>
              <a:schemeClr val="dk2"/>
            </a:solidFill>
            <a:prstDash val="solid"/>
            <a:round/>
            <a:headEnd len="lg" w="lg" type="none"/>
            <a:tailEnd len="lg" w="lg" type="none"/>
          </a:ln>
        </p:spPr>
      </p:cxnSp>
      <p:cxnSp>
        <p:nvCxnSpPr>
          <p:cNvPr id="643" name="Shape 643"/>
          <p:cNvCxnSpPr/>
          <p:nvPr/>
        </p:nvCxnSpPr>
        <p:spPr>
          <a:xfrm>
            <a:off x="2196400" y="2722786"/>
            <a:ext cx="852299" cy="0"/>
          </a:xfrm>
          <a:prstGeom prst="straightConnector1">
            <a:avLst/>
          </a:prstGeom>
          <a:noFill/>
          <a:ln cap="flat" cmpd="sng" w="9525">
            <a:solidFill>
              <a:schemeClr val="dk2"/>
            </a:solidFill>
            <a:prstDash val="solid"/>
            <a:round/>
            <a:headEnd len="lg" w="lg" type="none"/>
            <a:tailEnd len="lg" w="lg" type="none"/>
          </a:ln>
        </p:spPr>
      </p:cxnSp>
      <p:cxnSp>
        <p:nvCxnSpPr>
          <p:cNvPr id="644" name="Shape 644"/>
          <p:cNvCxnSpPr>
            <a:stCxn id="635" idx="0"/>
            <a:endCxn id="632" idx="2"/>
          </p:cNvCxnSpPr>
          <p:nvPr/>
        </p:nvCxnSpPr>
        <p:spPr>
          <a:xfrm flipH="1" rot="10800000">
            <a:off x="1576125" y="2140087"/>
            <a:ext cx="459900" cy="259500"/>
          </a:xfrm>
          <a:prstGeom prst="straightConnector1">
            <a:avLst/>
          </a:prstGeom>
          <a:noFill/>
          <a:ln cap="flat" cmpd="sng" w="9525">
            <a:solidFill>
              <a:schemeClr val="dk2"/>
            </a:solidFill>
            <a:prstDash val="solid"/>
            <a:round/>
            <a:headEnd len="lg" w="lg" type="none"/>
            <a:tailEnd len="lg" w="lg" type="triangle"/>
          </a:ln>
        </p:spPr>
      </p:cxnSp>
      <p:cxnSp>
        <p:nvCxnSpPr>
          <p:cNvPr id="645" name="Shape 645"/>
          <p:cNvCxnSpPr>
            <a:stCxn id="641" idx="0"/>
            <a:endCxn id="632" idx="2"/>
          </p:cNvCxnSpPr>
          <p:nvPr/>
        </p:nvCxnSpPr>
        <p:spPr>
          <a:xfrm rot="10800000">
            <a:off x="2036049" y="2140087"/>
            <a:ext cx="586500" cy="259500"/>
          </a:xfrm>
          <a:prstGeom prst="straightConnector1">
            <a:avLst/>
          </a:prstGeom>
          <a:noFill/>
          <a:ln cap="flat" cmpd="sng" w="9525">
            <a:solidFill>
              <a:schemeClr val="dk2"/>
            </a:solidFill>
            <a:prstDash val="solid"/>
            <a:round/>
            <a:headEnd len="lg" w="lg" type="none"/>
            <a:tailEnd len="lg" w="lg" type="triangle"/>
          </a:ln>
        </p:spPr>
      </p:cxnSp>
      <p:cxnSp>
        <p:nvCxnSpPr>
          <p:cNvPr id="646" name="Shape 646"/>
          <p:cNvCxnSpPr>
            <a:stCxn id="638" idx="0"/>
            <a:endCxn id="632" idx="2"/>
          </p:cNvCxnSpPr>
          <p:nvPr/>
        </p:nvCxnSpPr>
        <p:spPr>
          <a:xfrm rot="10800000">
            <a:off x="2036124" y="2140212"/>
            <a:ext cx="95700" cy="890700"/>
          </a:xfrm>
          <a:prstGeom prst="straightConnector1">
            <a:avLst/>
          </a:prstGeom>
          <a:noFill/>
          <a:ln cap="flat" cmpd="sng" w="9525">
            <a:solidFill>
              <a:schemeClr val="dk2"/>
            </a:solidFill>
            <a:prstDash val="solid"/>
            <a:round/>
            <a:headEnd len="lg" w="lg" type="none"/>
            <a:tailEnd len="lg" w="lg" type="triangle"/>
          </a:ln>
        </p:spPr>
      </p:cxnSp>
      <p:sp>
        <p:nvSpPr>
          <p:cNvPr id="647" name="Shape 647"/>
          <p:cNvSpPr/>
          <p:nvPr/>
        </p:nvSpPr>
        <p:spPr>
          <a:xfrm>
            <a:off x="3632425" y="1694612"/>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a:t>
            </a:r>
          </a:p>
          <a:p>
            <a:pPr lvl="0" rtl="0">
              <a:spcBef>
                <a:spcPts val="0"/>
              </a:spcBef>
              <a:buNone/>
            </a:pPr>
            <a:r>
              <a:t/>
            </a:r>
            <a:endParaRPr/>
          </a:p>
        </p:txBody>
      </p:sp>
      <p:cxnSp>
        <p:nvCxnSpPr>
          <p:cNvPr id="648" name="Shape 648"/>
          <p:cNvCxnSpPr/>
          <p:nvPr/>
        </p:nvCxnSpPr>
        <p:spPr>
          <a:xfrm>
            <a:off x="3632425" y="1917368"/>
            <a:ext cx="780900" cy="0"/>
          </a:xfrm>
          <a:prstGeom prst="straightConnector1">
            <a:avLst/>
          </a:prstGeom>
          <a:noFill/>
          <a:ln cap="flat" cmpd="sng" w="9525">
            <a:solidFill>
              <a:schemeClr val="dk2"/>
            </a:solidFill>
            <a:prstDash val="solid"/>
            <a:round/>
            <a:headEnd len="lg" w="lg" type="none"/>
            <a:tailEnd len="lg" w="lg" type="none"/>
          </a:ln>
        </p:spPr>
      </p:cxnSp>
      <p:cxnSp>
        <p:nvCxnSpPr>
          <p:cNvPr id="649" name="Shape 649"/>
          <p:cNvCxnSpPr/>
          <p:nvPr/>
        </p:nvCxnSpPr>
        <p:spPr>
          <a:xfrm>
            <a:off x="3632425" y="2017811"/>
            <a:ext cx="780900" cy="0"/>
          </a:xfrm>
          <a:prstGeom prst="straightConnector1">
            <a:avLst/>
          </a:prstGeom>
          <a:noFill/>
          <a:ln cap="flat" cmpd="sng" w="9525">
            <a:solidFill>
              <a:schemeClr val="dk2"/>
            </a:solidFill>
            <a:prstDash val="solid"/>
            <a:round/>
            <a:headEnd len="lg" w="lg" type="none"/>
            <a:tailEnd len="lg" w="lg" type="none"/>
          </a:ln>
        </p:spPr>
      </p:cxnSp>
      <p:sp>
        <p:nvSpPr>
          <p:cNvPr id="650" name="Shape 650"/>
          <p:cNvSpPr/>
          <p:nvPr/>
        </p:nvSpPr>
        <p:spPr>
          <a:xfrm>
            <a:off x="3475225" y="2500037"/>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CustomerCare</a:t>
            </a:r>
          </a:p>
          <a:p>
            <a:pPr lvl="0" rtl="0">
              <a:spcBef>
                <a:spcPts val="0"/>
              </a:spcBef>
              <a:buNone/>
            </a:pPr>
            <a:r>
              <a:t/>
            </a:r>
            <a:endParaRPr/>
          </a:p>
        </p:txBody>
      </p:sp>
      <p:cxnSp>
        <p:nvCxnSpPr>
          <p:cNvPr id="651" name="Shape 651"/>
          <p:cNvCxnSpPr/>
          <p:nvPr/>
        </p:nvCxnSpPr>
        <p:spPr>
          <a:xfrm>
            <a:off x="3475225" y="2722793"/>
            <a:ext cx="1095299" cy="0"/>
          </a:xfrm>
          <a:prstGeom prst="straightConnector1">
            <a:avLst/>
          </a:prstGeom>
          <a:noFill/>
          <a:ln cap="flat" cmpd="sng" w="9525">
            <a:solidFill>
              <a:schemeClr val="dk2"/>
            </a:solidFill>
            <a:prstDash val="solid"/>
            <a:round/>
            <a:headEnd len="lg" w="lg" type="none"/>
            <a:tailEnd len="lg" w="lg" type="none"/>
          </a:ln>
        </p:spPr>
      </p:cxnSp>
      <p:cxnSp>
        <p:nvCxnSpPr>
          <p:cNvPr id="652" name="Shape 652"/>
          <p:cNvCxnSpPr/>
          <p:nvPr/>
        </p:nvCxnSpPr>
        <p:spPr>
          <a:xfrm>
            <a:off x="3475225" y="2823236"/>
            <a:ext cx="1095299" cy="0"/>
          </a:xfrm>
          <a:prstGeom prst="straightConnector1">
            <a:avLst/>
          </a:prstGeom>
          <a:noFill/>
          <a:ln cap="flat" cmpd="sng" w="9525">
            <a:solidFill>
              <a:schemeClr val="dk2"/>
            </a:solidFill>
            <a:prstDash val="solid"/>
            <a:round/>
            <a:headEnd len="lg" w="lg" type="none"/>
            <a:tailEnd len="lg" w="lg" type="none"/>
          </a:ln>
        </p:spPr>
      </p:cxnSp>
      <p:cxnSp>
        <p:nvCxnSpPr>
          <p:cNvPr id="653" name="Shape 653"/>
          <p:cNvCxnSpPr>
            <a:stCxn id="632" idx="3"/>
            <a:endCxn id="647" idx="1"/>
          </p:cNvCxnSpPr>
          <p:nvPr/>
        </p:nvCxnSpPr>
        <p:spPr>
          <a:xfrm>
            <a:off x="2359374" y="1917362"/>
            <a:ext cx="1273199" cy="0"/>
          </a:xfrm>
          <a:prstGeom prst="straightConnector1">
            <a:avLst/>
          </a:prstGeom>
          <a:noFill/>
          <a:ln cap="flat" cmpd="sng" w="9525">
            <a:solidFill>
              <a:schemeClr val="dk2"/>
            </a:solidFill>
            <a:prstDash val="solid"/>
            <a:round/>
            <a:headEnd len="lg" w="lg" type="none"/>
            <a:tailEnd len="lg" w="lg" type="none"/>
          </a:ln>
        </p:spPr>
      </p:cxnSp>
      <p:sp>
        <p:nvSpPr>
          <p:cNvPr id="654" name="Shape 654"/>
          <p:cNvSpPr txBox="1"/>
          <p:nvPr/>
        </p:nvSpPr>
        <p:spPr>
          <a:xfrm>
            <a:off x="2408125" y="1614200"/>
            <a:ext cx="235200" cy="346799"/>
          </a:xfrm>
          <a:prstGeom prst="rect">
            <a:avLst/>
          </a:prstGeom>
          <a:noFill/>
          <a:ln>
            <a:noFill/>
          </a:ln>
        </p:spPr>
        <p:txBody>
          <a:bodyPr anchorCtr="0" anchor="t" bIns="91425" lIns="91425" rIns="91425" tIns="91425">
            <a:noAutofit/>
          </a:bodyPr>
          <a:lstStyle/>
          <a:p>
            <a:pPr lvl="0">
              <a:spcBef>
                <a:spcPts val="0"/>
              </a:spcBef>
              <a:buNone/>
            </a:pPr>
            <a:r>
              <a:rPr lang="en" sz="1200"/>
              <a:t>1</a:t>
            </a:r>
          </a:p>
        </p:txBody>
      </p:sp>
      <p:sp>
        <p:nvSpPr>
          <p:cNvPr id="655" name="Shape 655"/>
          <p:cNvSpPr txBox="1"/>
          <p:nvPr/>
        </p:nvSpPr>
        <p:spPr>
          <a:xfrm>
            <a:off x="3104925" y="16142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0..*</a:t>
            </a:r>
          </a:p>
        </p:txBody>
      </p:sp>
      <p:cxnSp>
        <p:nvCxnSpPr>
          <p:cNvPr id="656" name="Shape 656"/>
          <p:cNvCxnSpPr>
            <a:stCxn id="647" idx="2"/>
            <a:endCxn id="650" idx="0"/>
          </p:cNvCxnSpPr>
          <p:nvPr/>
        </p:nvCxnSpPr>
        <p:spPr>
          <a:xfrm>
            <a:off x="4022875" y="2140112"/>
            <a:ext cx="0" cy="360000"/>
          </a:xfrm>
          <a:prstGeom prst="straightConnector1">
            <a:avLst/>
          </a:prstGeom>
          <a:noFill/>
          <a:ln cap="flat" cmpd="sng" w="9525">
            <a:solidFill>
              <a:schemeClr val="dk2"/>
            </a:solidFill>
            <a:prstDash val="solid"/>
            <a:round/>
            <a:headEnd len="lg" w="lg" type="none"/>
            <a:tailEnd len="lg" w="lg" type="none"/>
          </a:ln>
        </p:spPr>
      </p:cxnSp>
      <p:sp>
        <p:nvSpPr>
          <p:cNvPr id="657" name="Shape 657"/>
          <p:cNvSpPr txBox="1"/>
          <p:nvPr/>
        </p:nvSpPr>
        <p:spPr>
          <a:xfrm>
            <a:off x="4022875" y="2035300"/>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658" name="Shape 658"/>
          <p:cNvSpPr txBox="1"/>
          <p:nvPr/>
        </p:nvSpPr>
        <p:spPr>
          <a:xfrm>
            <a:off x="4022875" y="2258050"/>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659" name="Shape 659"/>
          <p:cNvSpPr/>
          <p:nvPr/>
        </p:nvSpPr>
        <p:spPr>
          <a:xfrm>
            <a:off x="5951950" y="1692700"/>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Order</a:t>
            </a:r>
          </a:p>
          <a:p>
            <a:pPr lvl="0" rtl="0">
              <a:spcBef>
                <a:spcPts val="0"/>
              </a:spcBef>
              <a:buNone/>
            </a:pPr>
            <a:r>
              <a:t/>
            </a:r>
            <a:endParaRPr/>
          </a:p>
        </p:txBody>
      </p:sp>
      <p:cxnSp>
        <p:nvCxnSpPr>
          <p:cNvPr id="660" name="Shape 660"/>
          <p:cNvCxnSpPr/>
          <p:nvPr/>
        </p:nvCxnSpPr>
        <p:spPr>
          <a:xfrm>
            <a:off x="5951950" y="1915455"/>
            <a:ext cx="646499" cy="0"/>
          </a:xfrm>
          <a:prstGeom prst="straightConnector1">
            <a:avLst/>
          </a:prstGeom>
          <a:noFill/>
          <a:ln cap="flat" cmpd="sng" w="9525">
            <a:solidFill>
              <a:schemeClr val="dk2"/>
            </a:solidFill>
            <a:prstDash val="solid"/>
            <a:round/>
            <a:headEnd len="lg" w="lg" type="none"/>
            <a:tailEnd len="lg" w="lg" type="none"/>
          </a:ln>
        </p:spPr>
      </p:cxnSp>
      <p:cxnSp>
        <p:nvCxnSpPr>
          <p:cNvPr id="661" name="Shape 661"/>
          <p:cNvCxnSpPr/>
          <p:nvPr/>
        </p:nvCxnSpPr>
        <p:spPr>
          <a:xfrm>
            <a:off x="5951950" y="2015899"/>
            <a:ext cx="646499" cy="0"/>
          </a:xfrm>
          <a:prstGeom prst="straightConnector1">
            <a:avLst/>
          </a:prstGeom>
          <a:noFill/>
          <a:ln cap="flat" cmpd="sng" w="9525">
            <a:solidFill>
              <a:schemeClr val="dk2"/>
            </a:solidFill>
            <a:prstDash val="solid"/>
            <a:round/>
            <a:headEnd len="lg" w="lg" type="none"/>
            <a:tailEnd len="lg" w="lg" type="none"/>
          </a:ln>
        </p:spPr>
      </p:cxnSp>
      <p:sp>
        <p:nvSpPr>
          <p:cNvPr id="662" name="Shape 662"/>
          <p:cNvSpPr/>
          <p:nvPr/>
        </p:nvSpPr>
        <p:spPr>
          <a:xfrm>
            <a:off x="5884750" y="2412025"/>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en" sz="1000"/>
              <a:t>LineItem</a:t>
            </a:r>
          </a:p>
          <a:p>
            <a:pPr lvl="0" rtl="0">
              <a:spcBef>
                <a:spcPts val="0"/>
              </a:spcBef>
              <a:buNone/>
            </a:pPr>
            <a:r>
              <a:t/>
            </a:r>
            <a:endParaRPr/>
          </a:p>
        </p:txBody>
      </p:sp>
      <p:cxnSp>
        <p:nvCxnSpPr>
          <p:cNvPr id="663" name="Shape 663"/>
          <p:cNvCxnSpPr/>
          <p:nvPr/>
        </p:nvCxnSpPr>
        <p:spPr>
          <a:xfrm>
            <a:off x="5884750" y="2634780"/>
            <a:ext cx="780900" cy="0"/>
          </a:xfrm>
          <a:prstGeom prst="straightConnector1">
            <a:avLst/>
          </a:prstGeom>
          <a:noFill/>
          <a:ln cap="flat" cmpd="sng" w="9525">
            <a:solidFill>
              <a:schemeClr val="dk2"/>
            </a:solidFill>
            <a:prstDash val="solid"/>
            <a:round/>
            <a:headEnd len="lg" w="lg" type="none"/>
            <a:tailEnd len="lg" w="lg" type="none"/>
          </a:ln>
        </p:spPr>
      </p:cxnSp>
      <p:cxnSp>
        <p:nvCxnSpPr>
          <p:cNvPr id="664" name="Shape 664"/>
          <p:cNvCxnSpPr/>
          <p:nvPr/>
        </p:nvCxnSpPr>
        <p:spPr>
          <a:xfrm>
            <a:off x="5884750" y="2735224"/>
            <a:ext cx="780900" cy="0"/>
          </a:xfrm>
          <a:prstGeom prst="straightConnector1">
            <a:avLst/>
          </a:prstGeom>
          <a:noFill/>
          <a:ln cap="flat" cmpd="sng" w="9525">
            <a:solidFill>
              <a:schemeClr val="dk2"/>
            </a:solidFill>
            <a:prstDash val="solid"/>
            <a:round/>
            <a:headEnd len="lg" w="lg" type="none"/>
            <a:tailEnd len="lg" w="lg" type="none"/>
          </a:ln>
        </p:spPr>
      </p:cxnSp>
      <p:sp>
        <p:nvSpPr>
          <p:cNvPr id="665" name="Shape 665"/>
          <p:cNvSpPr/>
          <p:nvPr/>
        </p:nvSpPr>
        <p:spPr>
          <a:xfrm>
            <a:off x="5253325" y="3131362"/>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CompositeItem</a:t>
            </a:r>
          </a:p>
          <a:p>
            <a:pPr lvl="0" rtl="0">
              <a:spcBef>
                <a:spcPts val="0"/>
              </a:spcBef>
              <a:buNone/>
            </a:pPr>
            <a:r>
              <a:t/>
            </a:r>
            <a:endParaRPr/>
          </a:p>
        </p:txBody>
      </p:sp>
      <p:cxnSp>
        <p:nvCxnSpPr>
          <p:cNvPr id="666" name="Shape 666"/>
          <p:cNvCxnSpPr/>
          <p:nvPr/>
        </p:nvCxnSpPr>
        <p:spPr>
          <a:xfrm>
            <a:off x="5253325" y="3354118"/>
            <a:ext cx="1095299" cy="0"/>
          </a:xfrm>
          <a:prstGeom prst="straightConnector1">
            <a:avLst/>
          </a:prstGeom>
          <a:noFill/>
          <a:ln cap="flat" cmpd="sng" w="9525">
            <a:solidFill>
              <a:schemeClr val="dk2"/>
            </a:solidFill>
            <a:prstDash val="solid"/>
            <a:round/>
            <a:headEnd len="lg" w="lg" type="none"/>
            <a:tailEnd len="lg" w="lg" type="none"/>
          </a:ln>
        </p:spPr>
      </p:cxnSp>
      <p:cxnSp>
        <p:nvCxnSpPr>
          <p:cNvPr id="667" name="Shape 667"/>
          <p:cNvCxnSpPr/>
          <p:nvPr/>
        </p:nvCxnSpPr>
        <p:spPr>
          <a:xfrm>
            <a:off x="5253325" y="3454561"/>
            <a:ext cx="1095299" cy="0"/>
          </a:xfrm>
          <a:prstGeom prst="straightConnector1">
            <a:avLst/>
          </a:prstGeom>
          <a:noFill/>
          <a:ln cap="flat" cmpd="sng" w="9525">
            <a:solidFill>
              <a:schemeClr val="dk2"/>
            </a:solidFill>
            <a:prstDash val="solid"/>
            <a:round/>
            <a:headEnd len="lg" w="lg" type="none"/>
            <a:tailEnd len="lg" w="lg" type="none"/>
          </a:ln>
        </p:spPr>
      </p:cxnSp>
      <p:sp>
        <p:nvSpPr>
          <p:cNvPr id="668" name="Shape 668"/>
          <p:cNvSpPr/>
          <p:nvPr/>
        </p:nvSpPr>
        <p:spPr>
          <a:xfrm>
            <a:off x="6440378" y="3131362"/>
            <a:ext cx="852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SimpleItem</a:t>
            </a:r>
          </a:p>
          <a:p>
            <a:pPr lvl="0" rtl="0">
              <a:spcBef>
                <a:spcPts val="0"/>
              </a:spcBef>
              <a:buNone/>
            </a:pPr>
            <a:r>
              <a:t/>
            </a:r>
            <a:endParaRPr/>
          </a:p>
        </p:txBody>
      </p:sp>
      <p:cxnSp>
        <p:nvCxnSpPr>
          <p:cNvPr id="669" name="Shape 669"/>
          <p:cNvCxnSpPr/>
          <p:nvPr/>
        </p:nvCxnSpPr>
        <p:spPr>
          <a:xfrm>
            <a:off x="6440378" y="3354118"/>
            <a:ext cx="852299" cy="0"/>
          </a:xfrm>
          <a:prstGeom prst="straightConnector1">
            <a:avLst/>
          </a:prstGeom>
          <a:noFill/>
          <a:ln cap="flat" cmpd="sng" w="9525">
            <a:solidFill>
              <a:schemeClr val="dk2"/>
            </a:solidFill>
            <a:prstDash val="solid"/>
            <a:round/>
            <a:headEnd len="lg" w="lg" type="none"/>
            <a:tailEnd len="lg" w="lg" type="none"/>
          </a:ln>
        </p:spPr>
      </p:cxnSp>
      <p:cxnSp>
        <p:nvCxnSpPr>
          <p:cNvPr id="670" name="Shape 670"/>
          <p:cNvCxnSpPr/>
          <p:nvPr/>
        </p:nvCxnSpPr>
        <p:spPr>
          <a:xfrm>
            <a:off x="6440378" y="3454561"/>
            <a:ext cx="852299" cy="0"/>
          </a:xfrm>
          <a:prstGeom prst="straightConnector1">
            <a:avLst/>
          </a:prstGeom>
          <a:noFill/>
          <a:ln cap="flat" cmpd="sng" w="9525">
            <a:solidFill>
              <a:schemeClr val="dk2"/>
            </a:solidFill>
            <a:prstDash val="solid"/>
            <a:round/>
            <a:headEnd len="lg" w="lg" type="none"/>
            <a:tailEnd len="lg" w="lg" type="none"/>
          </a:ln>
        </p:spPr>
      </p:cxnSp>
      <p:sp>
        <p:nvSpPr>
          <p:cNvPr id="671" name="Shape 671"/>
          <p:cNvSpPr/>
          <p:nvPr/>
        </p:nvSpPr>
        <p:spPr>
          <a:xfrm>
            <a:off x="5045312" y="3863137"/>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a:t>
            </a:r>
          </a:p>
          <a:p>
            <a:pPr lvl="0" rtl="0">
              <a:spcBef>
                <a:spcPts val="0"/>
              </a:spcBef>
              <a:buNone/>
            </a:pPr>
            <a:r>
              <a:t/>
            </a:r>
            <a:endParaRPr/>
          </a:p>
        </p:txBody>
      </p:sp>
      <p:cxnSp>
        <p:nvCxnSpPr>
          <p:cNvPr id="672" name="Shape 672"/>
          <p:cNvCxnSpPr/>
          <p:nvPr/>
        </p:nvCxnSpPr>
        <p:spPr>
          <a:xfrm>
            <a:off x="5045312" y="4085893"/>
            <a:ext cx="646499" cy="0"/>
          </a:xfrm>
          <a:prstGeom prst="straightConnector1">
            <a:avLst/>
          </a:prstGeom>
          <a:noFill/>
          <a:ln cap="flat" cmpd="sng" w="9525">
            <a:solidFill>
              <a:schemeClr val="dk2"/>
            </a:solidFill>
            <a:prstDash val="solid"/>
            <a:round/>
            <a:headEnd len="lg" w="lg" type="none"/>
            <a:tailEnd len="lg" w="lg" type="none"/>
          </a:ln>
        </p:spPr>
      </p:cxnSp>
      <p:cxnSp>
        <p:nvCxnSpPr>
          <p:cNvPr id="673" name="Shape 673"/>
          <p:cNvCxnSpPr/>
          <p:nvPr/>
        </p:nvCxnSpPr>
        <p:spPr>
          <a:xfrm>
            <a:off x="5045312" y="4186336"/>
            <a:ext cx="646499" cy="0"/>
          </a:xfrm>
          <a:prstGeom prst="straightConnector1">
            <a:avLst/>
          </a:prstGeom>
          <a:noFill/>
          <a:ln cap="flat" cmpd="sng" w="9525">
            <a:solidFill>
              <a:schemeClr val="dk2"/>
            </a:solidFill>
            <a:prstDash val="solid"/>
            <a:round/>
            <a:headEnd len="lg" w="lg" type="none"/>
            <a:tailEnd len="lg" w="lg" type="none"/>
          </a:ln>
        </p:spPr>
      </p:cxnSp>
      <p:sp>
        <p:nvSpPr>
          <p:cNvPr id="674" name="Shape 674"/>
          <p:cNvSpPr/>
          <p:nvPr/>
        </p:nvSpPr>
        <p:spPr>
          <a:xfrm>
            <a:off x="5838727" y="3863137"/>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PriceList</a:t>
            </a:r>
          </a:p>
          <a:p>
            <a:pPr lvl="0" rtl="0">
              <a:spcBef>
                <a:spcPts val="0"/>
              </a:spcBef>
              <a:buNone/>
            </a:pPr>
            <a:r>
              <a:t/>
            </a:r>
            <a:endParaRPr/>
          </a:p>
        </p:txBody>
      </p:sp>
      <p:cxnSp>
        <p:nvCxnSpPr>
          <p:cNvPr id="675" name="Shape 675"/>
          <p:cNvCxnSpPr/>
          <p:nvPr/>
        </p:nvCxnSpPr>
        <p:spPr>
          <a:xfrm>
            <a:off x="5838727" y="4085893"/>
            <a:ext cx="780900" cy="0"/>
          </a:xfrm>
          <a:prstGeom prst="straightConnector1">
            <a:avLst/>
          </a:prstGeom>
          <a:noFill/>
          <a:ln cap="flat" cmpd="sng" w="9525">
            <a:solidFill>
              <a:schemeClr val="dk2"/>
            </a:solidFill>
            <a:prstDash val="solid"/>
            <a:round/>
            <a:headEnd len="lg" w="lg" type="none"/>
            <a:tailEnd len="lg" w="lg" type="none"/>
          </a:ln>
        </p:spPr>
      </p:cxnSp>
      <p:cxnSp>
        <p:nvCxnSpPr>
          <p:cNvPr id="676" name="Shape 676"/>
          <p:cNvCxnSpPr/>
          <p:nvPr/>
        </p:nvCxnSpPr>
        <p:spPr>
          <a:xfrm>
            <a:off x="5838727" y="4186336"/>
            <a:ext cx="780900" cy="0"/>
          </a:xfrm>
          <a:prstGeom prst="straightConnector1">
            <a:avLst/>
          </a:prstGeom>
          <a:noFill/>
          <a:ln cap="flat" cmpd="sng" w="9525">
            <a:solidFill>
              <a:schemeClr val="dk2"/>
            </a:solidFill>
            <a:prstDash val="solid"/>
            <a:round/>
            <a:headEnd len="lg" w="lg" type="none"/>
            <a:tailEnd len="lg" w="lg" type="none"/>
          </a:ln>
        </p:spPr>
      </p:cxnSp>
      <p:sp>
        <p:nvSpPr>
          <p:cNvPr id="677" name="Shape 677"/>
          <p:cNvSpPr/>
          <p:nvPr/>
        </p:nvSpPr>
        <p:spPr>
          <a:xfrm>
            <a:off x="6766524" y="3863137"/>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a:t>
            </a:r>
          </a:p>
          <a:p>
            <a:pPr lvl="0" rtl="0">
              <a:spcBef>
                <a:spcPts val="0"/>
              </a:spcBef>
              <a:buNone/>
            </a:pPr>
            <a:r>
              <a:t/>
            </a:r>
            <a:endParaRPr/>
          </a:p>
        </p:txBody>
      </p:sp>
      <p:cxnSp>
        <p:nvCxnSpPr>
          <p:cNvPr id="678" name="Shape 678"/>
          <p:cNvCxnSpPr/>
          <p:nvPr/>
        </p:nvCxnSpPr>
        <p:spPr>
          <a:xfrm>
            <a:off x="6766524" y="4085893"/>
            <a:ext cx="1022999" cy="0"/>
          </a:xfrm>
          <a:prstGeom prst="straightConnector1">
            <a:avLst/>
          </a:prstGeom>
          <a:noFill/>
          <a:ln cap="flat" cmpd="sng" w="9525">
            <a:solidFill>
              <a:schemeClr val="dk2"/>
            </a:solidFill>
            <a:prstDash val="solid"/>
            <a:round/>
            <a:headEnd len="lg" w="lg" type="none"/>
            <a:tailEnd len="lg" w="lg" type="none"/>
          </a:ln>
        </p:spPr>
      </p:cxnSp>
      <p:cxnSp>
        <p:nvCxnSpPr>
          <p:cNvPr id="679" name="Shape 679"/>
          <p:cNvCxnSpPr/>
          <p:nvPr/>
        </p:nvCxnSpPr>
        <p:spPr>
          <a:xfrm>
            <a:off x="6766524" y="4186336"/>
            <a:ext cx="1022999" cy="0"/>
          </a:xfrm>
          <a:prstGeom prst="straightConnector1">
            <a:avLst/>
          </a:prstGeom>
          <a:noFill/>
          <a:ln cap="flat" cmpd="sng" w="9525">
            <a:solidFill>
              <a:schemeClr val="dk2"/>
            </a:solidFill>
            <a:prstDash val="solid"/>
            <a:round/>
            <a:headEnd len="lg" w="lg" type="none"/>
            <a:tailEnd len="lg" w="lg" type="none"/>
          </a:ln>
        </p:spPr>
      </p:cxnSp>
      <p:sp>
        <p:nvSpPr>
          <p:cNvPr id="680" name="Shape 680"/>
          <p:cNvSpPr/>
          <p:nvPr/>
        </p:nvSpPr>
        <p:spPr>
          <a:xfrm>
            <a:off x="6040212" y="4499625"/>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a:t>
            </a:r>
          </a:p>
          <a:p>
            <a:pPr lvl="0" rtl="0">
              <a:spcBef>
                <a:spcPts val="0"/>
              </a:spcBef>
              <a:buNone/>
            </a:pPr>
            <a:r>
              <a:t/>
            </a:r>
            <a:endParaRPr/>
          </a:p>
        </p:txBody>
      </p:sp>
      <p:cxnSp>
        <p:nvCxnSpPr>
          <p:cNvPr id="681" name="Shape 681"/>
          <p:cNvCxnSpPr/>
          <p:nvPr/>
        </p:nvCxnSpPr>
        <p:spPr>
          <a:xfrm>
            <a:off x="6040212" y="4722380"/>
            <a:ext cx="646499" cy="0"/>
          </a:xfrm>
          <a:prstGeom prst="straightConnector1">
            <a:avLst/>
          </a:prstGeom>
          <a:noFill/>
          <a:ln cap="flat" cmpd="sng" w="9525">
            <a:solidFill>
              <a:schemeClr val="dk2"/>
            </a:solidFill>
            <a:prstDash val="solid"/>
            <a:round/>
            <a:headEnd len="lg" w="lg" type="none"/>
            <a:tailEnd len="lg" w="lg" type="none"/>
          </a:ln>
        </p:spPr>
      </p:cxnSp>
      <p:cxnSp>
        <p:nvCxnSpPr>
          <p:cNvPr id="682" name="Shape 682"/>
          <p:cNvCxnSpPr/>
          <p:nvPr/>
        </p:nvCxnSpPr>
        <p:spPr>
          <a:xfrm>
            <a:off x="6040212" y="4822823"/>
            <a:ext cx="646499" cy="0"/>
          </a:xfrm>
          <a:prstGeom prst="straightConnector1">
            <a:avLst/>
          </a:prstGeom>
          <a:noFill/>
          <a:ln cap="flat" cmpd="sng" w="9525">
            <a:solidFill>
              <a:schemeClr val="dk2"/>
            </a:solidFill>
            <a:prstDash val="solid"/>
            <a:round/>
            <a:headEnd len="lg" w="lg" type="none"/>
            <a:tailEnd len="lg" w="lg" type="none"/>
          </a:ln>
        </p:spPr>
      </p:cxnSp>
      <p:sp>
        <p:nvSpPr>
          <p:cNvPr id="683" name="Shape 683"/>
          <p:cNvSpPr/>
          <p:nvPr/>
        </p:nvSpPr>
        <p:spPr>
          <a:xfrm>
            <a:off x="4990727" y="5127500"/>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ModelDB</a:t>
            </a:r>
          </a:p>
          <a:p>
            <a:pPr lvl="0" rtl="0">
              <a:spcBef>
                <a:spcPts val="0"/>
              </a:spcBef>
              <a:buNone/>
            </a:pPr>
            <a:r>
              <a:t/>
            </a:r>
            <a:endParaRPr/>
          </a:p>
        </p:txBody>
      </p:sp>
      <p:cxnSp>
        <p:nvCxnSpPr>
          <p:cNvPr id="684" name="Shape 684"/>
          <p:cNvCxnSpPr/>
          <p:nvPr/>
        </p:nvCxnSpPr>
        <p:spPr>
          <a:xfrm>
            <a:off x="4990727" y="5350255"/>
            <a:ext cx="780900" cy="0"/>
          </a:xfrm>
          <a:prstGeom prst="straightConnector1">
            <a:avLst/>
          </a:prstGeom>
          <a:noFill/>
          <a:ln cap="flat" cmpd="sng" w="9525">
            <a:solidFill>
              <a:schemeClr val="dk2"/>
            </a:solidFill>
            <a:prstDash val="solid"/>
            <a:round/>
            <a:headEnd len="lg" w="lg" type="none"/>
            <a:tailEnd len="lg" w="lg" type="none"/>
          </a:ln>
        </p:spPr>
      </p:cxnSp>
      <p:cxnSp>
        <p:nvCxnSpPr>
          <p:cNvPr id="685" name="Shape 685"/>
          <p:cNvCxnSpPr/>
          <p:nvPr/>
        </p:nvCxnSpPr>
        <p:spPr>
          <a:xfrm>
            <a:off x="4990727" y="5450698"/>
            <a:ext cx="780900" cy="0"/>
          </a:xfrm>
          <a:prstGeom prst="straightConnector1">
            <a:avLst/>
          </a:prstGeom>
          <a:noFill/>
          <a:ln cap="flat" cmpd="sng" w="9525">
            <a:solidFill>
              <a:schemeClr val="dk2"/>
            </a:solidFill>
            <a:prstDash val="solid"/>
            <a:round/>
            <a:headEnd len="lg" w="lg" type="none"/>
            <a:tailEnd len="lg" w="lg" type="none"/>
          </a:ln>
        </p:spPr>
      </p:cxnSp>
      <p:sp>
        <p:nvSpPr>
          <p:cNvPr id="686" name="Shape 686"/>
          <p:cNvSpPr/>
          <p:nvPr/>
        </p:nvSpPr>
        <p:spPr>
          <a:xfrm>
            <a:off x="5905912" y="5136112"/>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SlotDB</a:t>
            </a:r>
          </a:p>
          <a:p>
            <a:pPr lvl="0" rtl="0">
              <a:spcBef>
                <a:spcPts val="0"/>
              </a:spcBef>
              <a:buNone/>
            </a:pPr>
            <a:r>
              <a:t/>
            </a:r>
            <a:endParaRPr/>
          </a:p>
        </p:txBody>
      </p:sp>
      <p:cxnSp>
        <p:nvCxnSpPr>
          <p:cNvPr id="687" name="Shape 687"/>
          <p:cNvCxnSpPr/>
          <p:nvPr/>
        </p:nvCxnSpPr>
        <p:spPr>
          <a:xfrm>
            <a:off x="5905912" y="5358868"/>
            <a:ext cx="646499" cy="0"/>
          </a:xfrm>
          <a:prstGeom prst="straightConnector1">
            <a:avLst/>
          </a:prstGeom>
          <a:noFill/>
          <a:ln cap="flat" cmpd="sng" w="9525">
            <a:solidFill>
              <a:schemeClr val="dk2"/>
            </a:solidFill>
            <a:prstDash val="solid"/>
            <a:round/>
            <a:headEnd len="lg" w="lg" type="none"/>
            <a:tailEnd len="lg" w="lg" type="none"/>
          </a:ln>
        </p:spPr>
      </p:cxnSp>
      <p:cxnSp>
        <p:nvCxnSpPr>
          <p:cNvPr id="688" name="Shape 688"/>
          <p:cNvCxnSpPr/>
          <p:nvPr/>
        </p:nvCxnSpPr>
        <p:spPr>
          <a:xfrm>
            <a:off x="5905912" y="5459311"/>
            <a:ext cx="646499" cy="0"/>
          </a:xfrm>
          <a:prstGeom prst="straightConnector1">
            <a:avLst/>
          </a:prstGeom>
          <a:noFill/>
          <a:ln cap="flat" cmpd="sng" w="9525">
            <a:solidFill>
              <a:schemeClr val="dk2"/>
            </a:solidFill>
            <a:prstDash val="solid"/>
            <a:round/>
            <a:headEnd len="lg" w="lg" type="none"/>
            <a:tailEnd len="lg" w="lg" type="none"/>
          </a:ln>
        </p:spPr>
      </p:cxnSp>
      <p:sp>
        <p:nvSpPr>
          <p:cNvPr id="689" name="Shape 689"/>
          <p:cNvSpPr/>
          <p:nvPr/>
        </p:nvSpPr>
        <p:spPr>
          <a:xfrm>
            <a:off x="6686725" y="5136112"/>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ComponentDB</a:t>
            </a:r>
          </a:p>
          <a:p>
            <a:pPr lvl="0" rtl="0">
              <a:spcBef>
                <a:spcPts val="0"/>
              </a:spcBef>
              <a:buNone/>
            </a:pPr>
            <a:r>
              <a:t/>
            </a:r>
            <a:endParaRPr/>
          </a:p>
        </p:txBody>
      </p:sp>
      <p:cxnSp>
        <p:nvCxnSpPr>
          <p:cNvPr id="690" name="Shape 690"/>
          <p:cNvCxnSpPr/>
          <p:nvPr/>
        </p:nvCxnSpPr>
        <p:spPr>
          <a:xfrm>
            <a:off x="6686725" y="5358868"/>
            <a:ext cx="1095299" cy="0"/>
          </a:xfrm>
          <a:prstGeom prst="straightConnector1">
            <a:avLst/>
          </a:prstGeom>
          <a:noFill/>
          <a:ln cap="flat" cmpd="sng" w="9525">
            <a:solidFill>
              <a:schemeClr val="dk2"/>
            </a:solidFill>
            <a:prstDash val="solid"/>
            <a:round/>
            <a:headEnd len="lg" w="lg" type="none"/>
            <a:tailEnd len="lg" w="lg" type="none"/>
          </a:ln>
        </p:spPr>
      </p:cxnSp>
      <p:cxnSp>
        <p:nvCxnSpPr>
          <p:cNvPr id="691" name="Shape 691"/>
          <p:cNvCxnSpPr/>
          <p:nvPr/>
        </p:nvCxnSpPr>
        <p:spPr>
          <a:xfrm>
            <a:off x="6686725" y="5459311"/>
            <a:ext cx="1095299" cy="0"/>
          </a:xfrm>
          <a:prstGeom prst="straightConnector1">
            <a:avLst/>
          </a:prstGeom>
          <a:noFill/>
          <a:ln cap="flat" cmpd="sng" w="9525">
            <a:solidFill>
              <a:schemeClr val="dk2"/>
            </a:solidFill>
            <a:prstDash val="solid"/>
            <a:round/>
            <a:headEnd len="lg" w="lg" type="none"/>
            <a:tailEnd len="lg" w="lg" type="none"/>
          </a:ln>
        </p:spPr>
      </p:cxnSp>
      <p:sp>
        <p:nvSpPr>
          <p:cNvPr id="692" name="Shape 692"/>
          <p:cNvSpPr/>
          <p:nvPr/>
        </p:nvSpPr>
        <p:spPr>
          <a:xfrm>
            <a:off x="5905912" y="5772587"/>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en" sz="1000"/>
              <a:t>CSVDB</a:t>
            </a:r>
          </a:p>
          <a:p>
            <a:pPr lvl="0" rtl="0">
              <a:spcBef>
                <a:spcPts val="0"/>
              </a:spcBef>
              <a:buNone/>
            </a:pPr>
            <a:r>
              <a:t/>
            </a:r>
            <a:endParaRPr/>
          </a:p>
        </p:txBody>
      </p:sp>
      <p:cxnSp>
        <p:nvCxnSpPr>
          <p:cNvPr id="693" name="Shape 693"/>
          <p:cNvCxnSpPr/>
          <p:nvPr/>
        </p:nvCxnSpPr>
        <p:spPr>
          <a:xfrm>
            <a:off x="5905912" y="5995343"/>
            <a:ext cx="646499" cy="0"/>
          </a:xfrm>
          <a:prstGeom prst="straightConnector1">
            <a:avLst/>
          </a:prstGeom>
          <a:noFill/>
          <a:ln cap="flat" cmpd="sng" w="9525">
            <a:solidFill>
              <a:schemeClr val="dk2"/>
            </a:solidFill>
            <a:prstDash val="solid"/>
            <a:round/>
            <a:headEnd len="lg" w="lg" type="none"/>
            <a:tailEnd len="lg" w="lg" type="none"/>
          </a:ln>
        </p:spPr>
      </p:cxnSp>
      <p:cxnSp>
        <p:nvCxnSpPr>
          <p:cNvPr id="694" name="Shape 694"/>
          <p:cNvCxnSpPr/>
          <p:nvPr/>
        </p:nvCxnSpPr>
        <p:spPr>
          <a:xfrm>
            <a:off x="5905912" y="6095786"/>
            <a:ext cx="646499" cy="0"/>
          </a:xfrm>
          <a:prstGeom prst="straightConnector1">
            <a:avLst/>
          </a:prstGeom>
          <a:noFill/>
          <a:ln cap="flat" cmpd="sng" w="9525">
            <a:solidFill>
              <a:schemeClr val="dk2"/>
            </a:solidFill>
            <a:prstDash val="solid"/>
            <a:round/>
            <a:headEnd len="lg" w="lg" type="none"/>
            <a:tailEnd len="lg" w="lg" type="none"/>
          </a:ln>
        </p:spPr>
      </p:cxnSp>
      <p:cxnSp>
        <p:nvCxnSpPr>
          <p:cNvPr id="695" name="Shape 695"/>
          <p:cNvCxnSpPr>
            <a:stCxn id="647" idx="3"/>
            <a:endCxn id="659" idx="1"/>
          </p:cNvCxnSpPr>
          <p:nvPr/>
        </p:nvCxnSpPr>
        <p:spPr>
          <a:xfrm flipH="1" rot="10800000">
            <a:off x="4413325" y="1915562"/>
            <a:ext cx="1538700" cy="1800"/>
          </a:xfrm>
          <a:prstGeom prst="straightConnector1">
            <a:avLst/>
          </a:prstGeom>
          <a:noFill/>
          <a:ln cap="flat" cmpd="sng" w="9525">
            <a:solidFill>
              <a:schemeClr val="dk2"/>
            </a:solidFill>
            <a:prstDash val="solid"/>
            <a:round/>
            <a:headEnd len="lg" w="lg" type="none"/>
            <a:tailEnd len="lg" w="lg" type="none"/>
          </a:ln>
        </p:spPr>
      </p:cxnSp>
      <p:sp>
        <p:nvSpPr>
          <p:cNvPr id="696" name="Shape 696"/>
          <p:cNvSpPr txBox="1"/>
          <p:nvPr/>
        </p:nvSpPr>
        <p:spPr>
          <a:xfrm>
            <a:off x="4480925" y="157055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697" name="Shape 697"/>
          <p:cNvSpPr txBox="1"/>
          <p:nvPr/>
        </p:nvSpPr>
        <p:spPr>
          <a:xfrm>
            <a:off x="5402425" y="161422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cxnSp>
        <p:nvCxnSpPr>
          <p:cNvPr id="698" name="Shape 698"/>
          <p:cNvCxnSpPr>
            <a:stCxn id="662" idx="0"/>
            <a:endCxn id="659" idx="2"/>
          </p:cNvCxnSpPr>
          <p:nvPr/>
        </p:nvCxnSpPr>
        <p:spPr>
          <a:xfrm rot="10800000">
            <a:off x="6275200" y="2138125"/>
            <a:ext cx="0" cy="273900"/>
          </a:xfrm>
          <a:prstGeom prst="straightConnector1">
            <a:avLst/>
          </a:prstGeom>
          <a:noFill/>
          <a:ln cap="flat" cmpd="sng" w="9525">
            <a:solidFill>
              <a:schemeClr val="dk2"/>
            </a:solidFill>
            <a:prstDash val="solid"/>
            <a:round/>
            <a:headEnd len="lg" w="lg" type="none"/>
            <a:tailEnd len="lg" w="lg" type="none"/>
          </a:ln>
        </p:spPr>
      </p:cxnSp>
      <p:sp>
        <p:nvSpPr>
          <p:cNvPr id="699" name="Shape 699"/>
          <p:cNvSpPr txBox="1"/>
          <p:nvPr/>
        </p:nvSpPr>
        <p:spPr>
          <a:xfrm>
            <a:off x="6074050" y="204055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00" name="Shape 700"/>
          <p:cNvSpPr txBox="1"/>
          <p:nvPr/>
        </p:nvSpPr>
        <p:spPr>
          <a:xfrm>
            <a:off x="6275200" y="221307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cxnSp>
        <p:nvCxnSpPr>
          <p:cNvPr id="701" name="Shape 701"/>
          <p:cNvCxnSpPr>
            <a:stCxn id="665" idx="0"/>
            <a:endCxn id="662" idx="2"/>
          </p:cNvCxnSpPr>
          <p:nvPr/>
        </p:nvCxnSpPr>
        <p:spPr>
          <a:xfrm flipH="1" rot="10800000">
            <a:off x="5800974" y="2857462"/>
            <a:ext cx="474300" cy="273900"/>
          </a:xfrm>
          <a:prstGeom prst="straightConnector1">
            <a:avLst/>
          </a:prstGeom>
          <a:noFill/>
          <a:ln cap="flat" cmpd="sng" w="9525">
            <a:solidFill>
              <a:schemeClr val="dk2"/>
            </a:solidFill>
            <a:prstDash val="solid"/>
            <a:round/>
            <a:headEnd len="lg" w="lg" type="none"/>
            <a:tailEnd len="lg" w="lg" type="triangle"/>
          </a:ln>
        </p:spPr>
      </p:cxnSp>
      <p:cxnSp>
        <p:nvCxnSpPr>
          <p:cNvPr id="702" name="Shape 702"/>
          <p:cNvCxnSpPr>
            <a:stCxn id="668" idx="0"/>
            <a:endCxn id="662" idx="2"/>
          </p:cNvCxnSpPr>
          <p:nvPr/>
        </p:nvCxnSpPr>
        <p:spPr>
          <a:xfrm rot="10800000">
            <a:off x="6275228" y="2857462"/>
            <a:ext cx="591300" cy="273900"/>
          </a:xfrm>
          <a:prstGeom prst="straightConnector1">
            <a:avLst/>
          </a:prstGeom>
          <a:noFill/>
          <a:ln cap="flat" cmpd="sng" w="9525">
            <a:solidFill>
              <a:schemeClr val="dk2"/>
            </a:solidFill>
            <a:prstDash val="solid"/>
            <a:round/>
            <a:headEnd len="lg" w="lg" type="none"/>
            <a:tailEnd len="lg" w="lg" type="triangle"/>
          </a:ln>
        </p:spPr>
      </p:cxnSp>
      <p:cxnSp>
        <p:nvCxnSpPr>
          <p:cNvPr id="703" name="Shape 703"/>
          <p:cNvCxnSpPr>
            <a:stCxn id="671" idx="0"/>
            <a:endCxn id="665" idx="2"/>
          </p:cNvCxnSpPr>
          <p:nvPr/>
        </p:nvCxnSpPr>
        <p:spPr>
          <a:xfrm flipH="1" rot="10800000">
            <a:off x="5368562" y="3576937"/>
            <a:ext cx="432300" cy="286200"/>
          </a:xfrm>
          <a:prstGeom prst="straightConnector1">
            <a:avLst/>
          </a:prstGeom>
          <a:noFill/>
          <a:ln cap="flat" cmpd="sng" w="9525">
            <a:solidFill>
              <a:schemeClr val="dk2"/>
            </a:solidFill>
            <a:prstDash val="solid"/>
            <a:round/>
            <a:headEnd len="lg" w="lg" type="none"/>
            <a:tailEnd len="lg" w="lg" type="triangle"/>
          </a:ln>
        </p:spPr>
      </p:cxnSp>
      <p:cxnSp>
        <p:nvCxnSpPr>
          <p:cNvPr id="704" name="Shape 704"/>
          <p:cNvCxnSpPr>
            <a:stCxn id="677" idx="0"/>
            <a:endCxn id="668" idx="2"/>
          </p:cNvCxnSpPr>
          <p:nvPr/>
        </p:nvCxnSpPr>
        <p:spPr>
          <a:xfrm rot="10800000">
            <a:off x="6866424" y="3576937"/>
            <a:ext cx="411600" cy="286200"/>
          </a:xfrm>
          <a:prstGeom prst="straightConnector1">
            <a:avLst/>
          </a:prstGeom>
          <a:noFill/>
          <a:ln cap="flat" cmpd="sng" w="9525">
            <a:solidFill>
              <a:schemeClr val="dk2"/>
            </a:solidFill>
            <a:prstDash val="solid"/>
            <a:round/>
            <a:headEnd len="lg" w="lg" type="none"/>
            <a:tailEnd len="lg" w="lg" type="triangle"/>
          </a:ln>
        </p:spPr>
      </p:cxnSp>
      <p:cxnSp>
        <p:nvCxnSpPr>
          <p:cNvPr id="705" name="Shape 705"/>
          <p:cNvCxnSpPr>
            <a:stCxn id="674" idx="0"/>
            <a:endCxn id="665" idx="2"/>
          </p:cNvCxnSpPr>
          <p:nvPr/>
        </p:nvCxnSpPr>
        <p:spPr>
          <a:xfrm rot="10800000">
            <a:off x="5801077" y="3576937"/>
            <a:ext cx="428100" cy="286200"/>
          </a:xfrm>
          <a:prstGeom prst="straightConnector1">
            <a:avLst/>
          </a:prstGeom>
          <a:noFill/>
          <a:ln cap="flat" cmpd="sng" w="9525">
            <a:solidFill>
              <a:schemeClr val="dk2"/>
            </a:solidFill>
            <a:prstDash val="solid"/>
            <a:round/>
            <a:headEnd len="lg" w="lg" type="none"/>
            <a:tailEnd len="lg" w="lg" type="none"/>
          </a:ln>
        </p:spPr>
      </p:cxnSp>
      <p:cxnSp>
        <p:nvCxnSpPr>
          <p:cNvPr id="706" name="Shape 706"/>
          <p:cNvCxnSpPr>
            <a:stCxn id="674" idx="0"/>
            <a:endCxn id="668" idx="2"/>
          </p:cNvCxnSpPr>
          <p:nvPr/>
        </p:nvCxnSpPr>
        <p:spPr>
          <a:xfrm flipH="1" rot="10800000">
            <a:off x="6229177" y="3576937"/>
            <a:ext cx="637500" cy="286200"/>
          </a:xfrm>
          <a:prstGeom prst="straightConnector1">
            <a:avLst/>
          </a:prstGeom>
          <a:noFill/>
          <a:ln cap="flat" cmpd="sng" w="9525">
            <a:solidFill>
              <a:schemeClr val="dk2"/>
            </a:solidFill>
            <a:prstDash val="solid"/>
            <a:round/>
            <a:headEnd len="lg" w="lg" type="none"/>
            <a:tailEnd len="lg" w="lg" type="none"/>
          </a:ln>
        </p:spPr>
      </p:cxnSp>
      <p:sp>
        <p:nvSpPr>
          <p:cNvPr id="707" name="Shape 707"/>
          <p:cNvSpPr txBox="1"/>
          <p:nvPr/>
        </p:nvSpPr>
        <p:spPr>
          <a:xfrm>
            <a:off x="5808175" y="3435237"/>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08" name="Shape 708"/>
          <p:cNvSpPr txBox="1"/>
          <p:nvPr/>
        </p:nvSpPr>
        <p:spPr>
          <a:xfrm>
            <a:off x="6053750" y="359682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09" name="Shape 709"/>
          <p:cNvSpPr txBox="1"/>
          <p:nvPr/>
        </p:nvSpPr>
        <p:spPr>
          <a:xfrm>
            <a:off x="6267900" y="359682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10" name="Shape 710"/>
          <p:cNvSpPr txBox="1"/>
          <p:nvPr/>
        </p:nvSpPr>
        <p:spPr>
          <a:xfrm>
            <a:off x="6440375" y="3485437"/>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cxnSp>
        <p:nvCxnSpPr>
          <p:cNvPr id="711" name="Shape 711"/>
          <p:cNvCxnSpPr>
            <a:stCxn id="671" idx="2"/>
            <a:endCxn id="680" idx="0"/>
          </p:cNvCxnSpPr>
          <p:nvPr/>
        </p:nvCxnSpPr>
        <p:spPr>
          <a:xfrm>
            <a:off x="5368562" y="4308637"/>
            <a:ext cx="994800" cy="191100"/>
          </a:xfrm>
          <a:prstGeom prst="straightConnector1">
            <a:avLst/>
          </a:prstGeom>
          <a:noFill/>
          <a:ln cap="flat" cmpd="sng" w="9525">
            <a:solidFill>
              <a:schemeClr val="dk2"/>
            </a:solidFill>
            <a:prstDash val="solid"/>
            <a:round/>
            <a:headEnd len="lg" w="lg" type="none"/>
            <a:tailEnd len="lg" w="lg" type="none"/>
          </a:ln>
        </p:spPr>
      </p:cxnSp>
      <p:cxnSp>
        <p:nvCxnSpPr>
          <p:cNvPr id="712" name="Shape 712"/>
          <p:cNvCxnSpPr>
            <a:stCxn id="677" idx="2"/>
            <a:endCxn id="680" idx="0"/>
          </p:cNvCxnSpPr>
          <p:nvPr/>
        </p:nvCxnSpPr>
        <p:spPr>
          <a:xfrm flipH="1">
            <a:off x="6363324" y="4308637"/>
            <a:ext cx="914700" cy="191100"/>
          </a:xfrm>
          <a:prstGeom prst="straightConnector1">
            <a:avLst/>
          </a:prstGeom>
          <a:noFill/>
          <a:ln cap="flat" cmpd="sng" w="9525">
            <a:solidFill>
              <a:schemeClr val="dk2"/>
            </a:solidFill>
            <a:prstDash val="solid"/>
            <a:round/>
            <a:headEnd len="lg" w="lg" type="none"/>
            <a:tailEnd len="lg" w="lg" type="none"/>
          </a:ln>
        </p:spPr>
      </p:cxnSp>
      <p:sp>
        <p:nvSpPr>
          <p:cNvPr id="713" name="Shape 713"/>
          <p:cNvSpPr txBox="1"/>
          <p:nvPr/>
        </p:nvSpPr>
        <p:spPr>
          <a:xfrm>
            <a:off x="5785175" y="43421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14" name="Shape 714"/>
          <p:cNvSpPr txBox="1"/>
          <p:nvPr/>
        </p:nvSpPr>
        <p:spPr>
          <a:xfrm>
            <a:off x="6552725" y="4230737"/>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15" name="Shape 715"/>
          <p:cNvSpPr txBox="1"/>
          <p:nvPr/>
        </p:nvSpPr>
        <p:spPr>
          <a:xfrm>
            <a:off x="5402425" y="418310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16" name="Shape 716"/>
          <p:cNvSpPr txBox="1"/>
          <p:nvPr/>
        </p:nvSpPr>
        <p:spPr>
          <a:xfrm>
            <a:off x="7114275" y="42333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0..1</a:t>
            </a:r>
          </a:p>
        </p:txBody>
      </p:sp>
      <p:cxnSp>
        <p:nvCxnSpPr>
          <p:cNvPr id="717" name="Shape 717"/>
          <p:cNvCxnSpPr>
            <a:stCxn id="683" idx="0"/>
            <a:endCxn id="671" idx="2"/>
          </p:cNvCxnSpPr>
          <p:nvPr/>
        </p:nvCxnSpPr>
        <p:spPr>
          <a:xfrm rot="10800000">
            <a:off x="5368577" y="4308500"/>
            <a:ext cx="12600" cy="819000"/>
          </a:xfrm>
          <a:prstGeom prst="straightConnector1">
            <a:avLst/>
          </a:prstGeom>
          <a:noFill/>
          <a:ln cap="flat" cmpd="sng" w="9525">
            <a:solidFill>
              <a:schemeClr val="dk2"/>
            </a:solidFill>
            <a:prstDash val="solid"/>
            <a:round/>
            <a:headEnd len="lg" w="lg" type="none"/>
            <a:tailEnd len="lg" w="lg" type="none"/>
          </a:ln>
        </p:spPr>
      </p:cxnSp>
      <p:sp>
        <p:nvSpPr>
          <p:cNvPr id="718" name="Shape 718"/>
          <p:cNvSpPr txBox="1"/>
          <p:nvPr/>
        </p:nvSpPr>
        <p:spPr>
          <a:xfrm>
            <a:off x="5113800" y="42333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19" name="Shape 719"/>
          <p:cNvSpPr txBox="1"/>
          <p:nvPr/>
        </p:nvSpPr>
        <p:spPr>
          <a:xfrm>
            <a:off x="5065075" y="479610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cxnSp>
        <p:nvCxnSpPr>
          <p:cNvPr id="720" name="Shape 720"/>
          <p:cNvCxnSpPr>
            <a:stCxn id="680" idx="2"/>
            <a:endCxn id="686" idx="0"/>
          </p:cNvCxnSpPr>
          <p:nvPr/>
        </p:nvCxnSpPr>
        <p:spPr>
          <a:xfrm flipH="1">
            <a:off x="6229062" y="4945124"/>
            <a:ext cx="134400" cy="191100"/>
          </a:xfrm>
          <a:prstGeom prst="straightConnector1">
            <a:avLst/>
          </a:prstGeom>
          <a:noFill/>
          <a:ln cap="flat" cmpd="sng" w="9525">
            <a:solidFill>
              <a:schemeClr val="dk2"/>
            </a:solidFill>
            <a:prstDash val="solid"/>
            <a:round/>
            <a:headEnd len="lg" w="lg" type="none"/>
            <a:tailEnd len="lg" w="lg" type="none"/>
          </a:ln>
        </p:spPr>
      </p:cxnSp>
      <p:cxnSp>
        <p:nvCxnSpPr>
          <p:cNvPr id="721" name="Shape 721"/>
          <p:cNvCxnSpPr>
            <a:endCxn id="689" idx="0"/>
          </p:cNvCxnSpPr>
          <p:nvPr/>
        </p:nvCxnSpPr>
        <p:spPr>
          <a:xfrm flipH="1">
            <a:off x="7234375" y="4330912"/>
            <a:ext cx="502500" cy="805200"/>
          </a:xfrm>
          <a:prstGeom prst="straightConnector1">
            <a:avLst/>
          </a:prstGeom>
          <a:noFill/>
          <a:ln cap="flat" cmpd="sng" w="9525">
            <a:solidFill>
              <a:schemeClr val="dk2"/>
            </a:solidFill>
            <a:prstDash val="solid"/>
            <a:round/>
            <a:headEnd len="lg" w="lg" type="none"/>
            <a:tailEnd len="lg" w="lg" type="none"/>
          </a:ln>
        </p:spPr>
      </p:cxnSp>
      <p:cxnSp>
        <p:nvCxnSpPr>
          <p:cNvPr id="722" name="Shape 722"/>
          <p:cNvCxnSpPr>
            <a:stCxn id="683" idx="2"/>
            <a:endCxn id="692" idx="0"/>
          </p:cNvCxnSpPr>
          <p:nvPr/>
        </p:nvCxnSpPr>
        <p:spPr>
          <a:xfrm>
            <a:off x="5381177" y="5572999"/>
            <a:ext cx="848100" cy="199500"/>
          </a:xfrm>
          <a:prstGeom prst="straightConnector1">
            <a:avLst/>
          </a:prstGeom>
          <a:noFill/>
          <a:ln cap="flat" cmpd="sng" w="9525">
            <a:solidFill>
              <a:schemeClr val="dk2"/>
            </a:solidFill>
            <a:prstDash val="solid"/>
            <a:round/>
            <a:headEnd len="lg" w="lg" type="none"/>
            <a:tailEnd len="lg" w="lg" type="triangle"/>
          </a:ln>
        </p:spPr>
      </p:cxnSp>
      <p:cxnSp>
        <p:nvCxnSpPr>
          <p:cNvPr id="723" name="Shape 723"/>
          <p:cNvCxnSpPr>
            <a:stCxn id="686" idx="2"/>
            <a:endCxn id="692" idx="0"/>
          </p:cNvCxnSpPr>
          <p:nvPr/>
        </p:nvCxnSpPr>
        <p:spPr>
          <a:xfrm>
            <a:off x="6229162" y="5581612"/>
            <a:ext cx="0" cy="191100"/>
          </a:xfrm>
          <a:prstGeom prst="straightConnector1">
            <a:avLst/>
          </a:prstGeom>
          <a:noFill/>
          <a:ln cap="flat" cmpd="sng" w="9525">
            <a:solidFill>
              <a:schemeClr val="dk2"/>
            </a:solidFill>
            <a:prstDash val="solid"/>
            <a:round/>
            <a:headEnd len="lg" w="lg" type="none"/>
            <a:tailEnd len="lg" w="lg" type="triangle"/>
          </a:ln>
        </p:spPr>
      </p:cxnSp>
      <p:cxnSp>
        <p:nvCxnSpPr>
          <p:cNvPr id="724" name="Shape 724"/>
          <p:cNvCxnSpPr>
            <a:stCxn id="689" idx="2"/>
            <a:endCxn id="692" idx="0"/>
          </p:cNvCxnSpPr>
          <p:nvPr/>
        </p:nvCxnSpPr>
        <p:spPr>
          <a:xfrm flipH="1">
            <a:off x="6229074" y="5581612"/>
            <a:ext cx="1005300" cy="191100"/>
          </a:xfrm>
          <a:prstGeom prst="straightConnector1">
            <a:avLst/>
          </a:prstGeom>
          <a:noFill/>
          <a:ln cap="flat" cmpd="sng" w="9525">
            <a:solidFill>
              <a:schemeClr val="dk2"/>
            </a:solidFill>
            <a:prstDash val="solid"/>
            <a:round/>
            <a:headEnd len="lg" w="lg" type="none"/>
            <a:tailEnd len="lg" w="lg" type="triangle"/>
          </a:ln>
        </p:spPr>
      </p:cxnSp>
      <p:sp>
        <p:nvSpPr>
          <p:cNvPr id="725" name="Shape 725"/>
          <p:cNvSpPr txBox="1"/>
          <p:nvPr/>
        </p:nvSpPr>
        <p:spPr>
          <a:xfrm>
            <a:off x="6245875" y="491745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26" name="Shape 726"/>
          <p:cNvSpPr txBox="1"/>
          <p:nvPr/>
        </p:nvSpPr>
        <p:spPr>
          <a:xfrm>
            <a:off x="7345775" y="4846312"/>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27" name="Shape 727"/>
          <p:cNvSpPr txBox="1"/>
          <p:nvPr/>
        </p:nvSpPr>
        <p:spPr>
          <a:xfrm>
            <a:off x="6133525" y="47948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28" name="Shape 728"/>
          <p:cNvSpPr txBox="1"/>
          <p:nvPr/>
        </p:nvSpPr>
        <p:spPr>
          <a:xfrm>
            <a:off x="7590962" y="4286750"/>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2" name="Shape 732"/>
        <p:cNvGrpSpPr/>
        <p:nvPr/>
      </p:nvGrpSpPr>
      <p:grpSpPr>
        <a:xfrm>
          <a:off x="0" y="0"/>
          <a:ext cx="0" cy="0"/>
          <a:chOff x="0" y="0"/>
          <a:chExt cx="0" cy="0"/>
        </a:xfrm>
      </p:grpSpPr>
      <p:sp>
        <p:nvSpPr>
          <p:cNvPr id="733" name="Shape 73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Deriving the Use/Include Hierarchy</a:t>
            </a:r>
          </a:p>
        </p:txBody>
      </p:sp>
      <p:sp>
        <p:nvSpPr>
          <p:cNvPr id="734" name="Shape 7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
        <p:nvSpPr>
          <p:cNvPr id="735" name="Shape 735"/>
          <p:cNvSpPr/>
          <p:nvPr/>
        </p:nvSpPr>
        <p:spPr>
          <a:xfrm>
            <a:off x="1178775" y="3317462"/>
            <a:ext cx="90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USAccount</a:t>
            </a:r>
          </a:p>
          <a:p>
            <a:pPr lvl="0" rtl="0">
              <a:spcBef>
                <a:spcPts val="0"/>
              </a:spcBef>
              <a:buNone/>
            </a:pPr>
            <a:r>
              <a:t/>
            </a:r>
            <a:endParaRPr/>
          </a:p>
        </p:txBody>
      </p:sp>
      <p:cxnSp>
        <p:nvCxnSpPr>
          <p:cNvPr id="736" name="Shape 736"/>
          <p:cNvCxnSpPr/>
          <p:nvPr/>
        </p:nvCxnSpPr>
        <p:spPr>
          <a:xfrm>
            <a:off x="1178775" y="3540218"/>
            <a:ext cx="900900" cy="0"/>
          </a:xfrm>
          <a:prstGeom prst="straightConnector1">
            <a:avLst/>
          </a:prstGeom>
          <a:noFill/>
          <a:ln cap="flat" cmpd="sng" w="9525">
            <a:solidFill>
              <a:schemeClr val="dk2"/>
            </a:solidFill>
            <a:prstDash val="solid"/>
            <a:round/>
            <a:headEnd len="lg" w="lg" type="none"/>
            <a:tailEnd len="lg" w="lg" type="none"/>
          </a:ln>
        </p:spPr>
      </p:cxnSp>
      <p:cxnSp>
        <p:nvCxnSpPr>
          <p:cNvPr id="737" name="Shape 737"/>
          <p:cNvCxnSpPr/>
          <p:nvPr/>
        </p:nvCxnSpPr>
        <p:spPr>
          <a:xfrm>
            <a:off x="1178775" y="3640661"/>
            <a:ext cx="900900" cy="0"/>
          </a:xfrm>
          <a:prstGeom prst="straightConnector1">
            <a:avLst/>
          </a:prstGeom>
          <a:noFill/>
          <a:ln cap="flat" cmpd="sng" w="9525">
            <a:solidFill>
              <a:schemeClr val="dk2"/>
            </a:solidFill>
            <a:prstDash val="solid"/>
            <a:round/>
            <a:headEnd len="lg" w="lg" type="none"/>
            <a:tailEnd len="lg" w="lg" type="none"/>
          </a:ln>
        </p:spPr>
      </p:cxnSp>
      <p:sp>
        <p:nvSpPr>
          <p:cNvPr id="738" name="Shape 738"/>
          <p:cNvSpPr/>
          <p:nvPr/>
        </p:nvSpPr>
        <p:spPr>
          <a:xfrm>
            <a:off x="2678850" y="3934662"/>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OtherAccount</a:t>
            </a:r>
          </a:p>
          <a:p>
            <a:pPr lvl="0" rtl="0">
              <a:spcBef>
                <a:spcPts val="0"/>
              </a:spcBef>
              <a:buNone/>
            </a:pPr>
            <a:r>
              <a:t/>
            </a:r>
            <a:endParaRPr/>
          </a:p>
        </p:txBody>
      </p:sp>
      <p:cxnSp>
        <p:nvCxnSpPr>
          <p:cNvPr id="739" name="Shape 739"/>
          <p:cNvCxnSpPr/>
          <p:nvPr/>
        </p:nvCxnSpPr>
        <p:spPr>
          <a:xfrm>
            <a:off x="2678850" y="4157418"/>
            <a:ext cx="1022999" cy="0"/>
          </a:xfrm>
          <a:prstGeom prst="straightConnector1">
            <a:avLst/>
          </a:prstGeom>
          <a:noFill/>
          <a:ln cap="flat" cmpd="sng" w="9525">
            <a:solidFill>
              <a:schemeClr val="dk2"/>
            </a:solidFill>
            <a:prstDash val="solid"/>
            <a:round/>
            <a:headEnd len="lg" w="lg" type="none"/>
            <a:tailEnd len="lg" w="lg" type="none"/>
          </a:ln>
        </p:spPr>
      </p:cxnSp>
      <p:cxnSp>
        <p:nvCxnSpPr>
          <p:cNvPr id="740" name="Shape 740"/>
          <p:cNvCxnSpPr/>
          <p:nvPr/>
        </p:nvCxnSpPr>
        <p:spPr>
          <a:xfrm>
            <a:off x="2678850" y="4257861"/>
            <a:ext cx="1022999" cy="0"/>
          </a:xfrm>
          <a:prstGeom prst="straightConnector1">
            <a:avLst/>
          </a:prstGeom>
          <a:noFill/>
          <a:ln cap="flat" cmpd="sng" w="9525">
            <a:solidFill>
              <a:schemeClr val="dk2"/>
            </a:solidFill>
            <a:prstDash val="solid"/>
            <a:round/>
            <a:headEnd len="lg" w="lg" type="none"/>
            <a:tailEnd len="lg" w="lg" type="none"/>
          </a:ln>
        </p:spPr>
      </p:cxnSp>
      <p:sp>
        <p:nvSpPr>
          <p:cNvPr id="741" name="Shape 741"/>
          <p:cNvSpPr/>
          <p:nvPr/>
        </p:nvSpPr>
        <p:spPr>
          <a:xfrm>
            <a:off x="2249500" y="3317462"/>
            <a:ext cx="852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EUAccount</a:t>
            </a:r>
          </a:p>
          <a:p>
            <a:pPr lvl="0" rtl="0">
              <a:spcBef>
                <a:spcPts val="0"/>
              </a:spcBef>
              <a:buNone/>
            </a:pPr>
            <a:r>
              <a:t/>
            </a:r>
            <a:endParaRPr/>
          </a:p>
        </p:txBody>
      </p:sp>
      <p:cxnSp>
        <p:nvCxnSpPr>
          <p:cNvPr id="742" name="Shape 742"/>
          <p:cNvCxnSpPr/>
          <p:nvPr/>
        </p:nvCxnSpPr>
        <p:spPr>
          <a:xfrm>
            <a:off x="2249500" y="3540218"/>
            <a:ext cx="852299" cy="0"/>
          </a:xfrm>
          <a:prstGeom prst="straightConnector1">
            <a:avLst/>
          </a:prstGeom>
          <a:noFill/>
          <a:ln cap="flat" cmpd="sng" w="9525">
            <a:solidFill>
              <a:schemeClr val="dk2"/>
            </a:solidFill>
            <a:prstDash val="solid"/>
            <a:round/>
            <a:headEnd len="lg" w="lg" type="none"/>
            <a:tailEnd len="lg" w="lg" type="none"/>
          </a:ln>
        </p:spPr>
      </p:cxnSp>
      <p:cxnSp>
        <p:nvCxnSpPr>
          <p:cNvPr id="743" name="Shape 743"/>
          <p:cNvCxnSpPr/>
          <p:nvPr/>
        </p:nvCxnSpPr>
        <p:spPr>
          <a:xfrm>
            <a:off x="2249500" y="3640661"/>
            <a:ext cx="852299" cy="0"/>
          </a:xfrm>
          <a:prstGeom prst="straightConnector1">
            <a:avLst/>
          </a:prstGeom>
          <a:noFill/>
          <a:ln cap="flat" cmpd="sng" w="9525">
            <a:solidFill>
              <a:schemeClr val="dk2"/>
            </a:solidFill>
            <a:prstDash val="solid"/>
            <a:round/>
            <a:headEnd len="lg" w="lg" type="none"/>
            <a:tailEnd len="lg" w="lg" type="none"/>
          </a:ln>
        </p:spPr>
      </p:cxnSp>
      <p:sp>
        <p:nvSpPr>
          <p:cNvPr id="744" name="Shape 744"/>
          <p:cNvSpPr/>
          <p:nvPr/>
        </p:nvSpPr>
        <p:spPr>
          <a:xfrm>
            <a:off x="3701850" y="2500037"/>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a:t>
            </a:r>
          </a:p>
          <a:p>
            <a:pPr lvl="0" rtl="0">
              <a:spcBef>
                <a:spcPts val="0"/>
              </a:spcBef>
              <a:buNone/>
            </a:pPr>
            <a:r>
              <a:t/>
            </a:r>
            <a:endParaRPr/>
          </a:p>
        </p:txBody>
      </p:sp>
      <p:cxnSp>
        <p:nvCxnSpPr>
          <p:cNvPr id="745" name="Shape 745"/>
          <p:cNvCxnSpPr/>
          <p:nvPr/>
        </p:nvCxnSpPr>
        <p:spPr>
          <a:xfrm>
            <a:off x="3701850" y="2722793"/>
            <a:ext cx="780900" cy="0"/>
          </a:xfrm>
          <a:prstGeom prst="straightConnector1">
            <a:avLst/>
          </a:prstGeom>
          <a:noFill/>
          <a:ln cap="flat" cmpd="sng" w="9525">
            <a:solidFill>
              <a:schemeClr val="dk2"/>
            </a:solidFill>
            <a:prstDash val="solid"/>
            <a:round/>
            <a:headEnd len="lg" w="lg" type="none"/>
            <a:tailEnd len="lg" w="lg" type="none"/>
          </a:ln>
        </p:spPr>
      </p:cxnSp>
      <p:cxnSp>
        <p:nvCxnSpPr>
          <p:cNvPr id="746" name="Shape 746"/>
          <p:cNvCxnSpPr/>
          <p:nvPr/>
        </p:nvCxnSpPr>
        <p:spPr>
          <a:xfrm>
            <a:off x="3701850" y="2823236"/>
            <a:ext cx="780900" cy="0"/>
          </a:xfrm>
          <a:prstGeom prst="straightConnector1">
            <a:avLst/>
          </a:prstGeom>
          <a:noFill/>
          <a:ln cap="flat" cmpd="sng" w="9525">
            <a:solidFill>
              <a:schemeClr val="dk2"/>
            </a:solidFill>
            <a:prstDash val="solid"/>
            <a:round/>
            <a:headEnd len="lg" w="lg" type="none"/>
            <a:tailEnd len="lg" w="lg" type="none"/>
          </a:ln>
        </p:spPr>
      </p:cxnSp>
      <p:sp>
        <p:nvSpPr>
          <p:cNvPr id="747" name="Shape 747"/>
          <p:cNvSpPr/>
          <p:nvPr/>
        </p:nvSpPr>
        <p:spPr>
          <a:xfrm>
            <a:off x="3539325" y="1736237"/>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CustomerCare</a:t>
            </a:r>
          </a:p>
          <a:p>
            <a:pPr lvl="0" rtl="0">
              <a:spcBef>
                <a:spcPts val="0"/>
              </a:spcBef>
              <a:buNone/>
            </a:pPr>
            <a:r>
              <a:t/>
            </a:r>
            <a:endParaRPr/>
          </a:p>
        </p:txBody>
      </p:sp>
      <p:cxnSp>
        <p:nvCxnSpPr>
          <p:cNvPr id="748" name="Shape 748"/>
          <p:cNvCxnSpPr/>
          <p:nvPr/>
        </p:nvCxnSpPr>
        <p:spPr>
          <a:xfrm>
            <a:off x="3539325" y="1958993"/>
            <a:ext cx="1095299" cy="0"/>
          </a:xfrm>
          <a:prstGeom prst="straightConnector1">
            <a:avLst/>
          </a:prstGeom>
          <a:noFill/>
          <a:ln cap="flat" cmpd="sng" w="9525">
            <a:solidFill>
              <a:schemeClr val="dk2"/>
            </a:solidFill>
            <a:prstDash val="solid"/>
            <a:round/>
            <a:headEnd len="lg" w="lg" type="none"/>
            <a:tailEnd len="lg" w="lg" type="none"/>
          </a:ln>
        </p:spPr>
      </p:cxnSp>
      <p:cxnSp>
        <p:nvCxnSpPr>
          <p:cNvPr id="749" name="Shape 749"/>
          <p:cNvCxnSpPr/>
          <p:nvPr/>
        </p:nvCxnSpPr>
        <p:spPr>
          <a:xfrm>
            <a:off x="3539325" y="2059436"/>
            <a:ext cx="1095299" cy="0"/>
          </a:xfrm>
          <a:prstGeom prst="straightConnector1">
            <a:avLst/>
          </a:prstGeom>
          <a:noFill/>
          <a:ln cap="flat" cmpd="sng" w="9525">
            <a:solidFill>
              <a:schemeClr val="dk2"/>
            </a:solidFill>
            <a:prstDash val="solid"/>
            <a:round/>
            <a:headEnd len="lg" w="lg" type="none"/>
            <a:tailEnd len="lg" w="lg" type="none"/>
          </a:ln>
        </p:spPr>
      </p:cxnSp>
      <p:sp>
        <p:nvSpPr>
          <p:cNvPr id="750" name="Shape 750"/>
          <p:cNvSpPr/>
          <p:nvPr/>
        </p:nvSpPr>
        <p:spPr>
          <a:xfrm>
            <a:off x="5118975" y="3136275"/>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Order</a:t>
            </a:r>
          </a:p>
          <a:p>
            <a:pPr lvl="0" rtl="0">
              <a:spcBef>
                <a:spcPts val="0"/>
              </a:spcBef>
              <a:buNone/>
            </a:pPr>
            <a:r>
              <a:t/>
            </a:r>
            <a:endParaRPr/>
          </a:p>
        </p:txBody>
      </p:sp>
      <p:cxnSp>
        <p:nvCxnSpPr>
          <p:cNvPr id="751" name="Shape 751"/>
          <p:cNvCxnSpPr/>
          <p:nvPr/>
        </p:nvCxnSpPr>
        <p:spPr>
          <a:xfrm>
            <a:off x="5118975" y="3359030"/>
            <a:ext cx="646499" cy="0"/>
          </a:xfrm>
          <a:prstGeom prst="straightConnector1">
            <a:avLst/>
          </a:prstGeom>
          <a:noFill/>
          <a:ln cap="flat" cmpd="sng" w="9525">
            <a:solidFill>
              <a:schemeClr val="dk2"/>
            </a:solidFill>
            <a:prstDash val="solid"/>
            <a:round/>
            <a:headEnd len="lg" w="lg" type="none"/>
            <a:tailEnd len="lg" w="lg" type="none"/>
          </a:ln>
        </p:spPr>
      </p:cxnSp>
      <p:cxnSp>
        <p:nvCxnSpPr>
          <p:cNvPr id="752" name="Shape 752"/>
          <p:cNvCxnSpPr/>
          <p:nvPr/>
        </p:nvCxnSpPr>
        <p:spPr>
          <a:xfrm>
            <a:off x="5118975" y="3459473"/>
            <a:ext cx="646499" cy="0"/>
          </a:xfrm>
          <a:prstGeom prst="straightConnector1">
            <a:avLst/>
          </a:prstGeom>
          <a:noFill/>
          <a:ln cap="flat" cmpd="sng" w="9525">
            <a:solidFill>
              <a:schemeClr val="dk2"/>
            </a:solidFill>
            <a:prstDash val="solid"/>
            <a:round/>
            <a:headEnd len="lg" w="lg" type="none"/>
            <a:tailEnd len="lg" w="lg" type="none"/>
          </a:ln>
        </p:spPr>
      </p:cxnSp>
      <p:sp>
        <p:nvSpPr>
          <p:cNvPr id="753" name="Shape 753"/>
          <p:cNvSpPr/>
          <p:nvPr/>
        </p:nvSpPr>
        <p:spPr>
          <a:xfrm>
            <a:off x="4550887" y="4064050"/>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a:t>
            </a:r>
          </a:p>
          <a:p>
            <a:pPr lvl="0" rtl="0">
              <a:spcBef>
                <a:spcPts val="0"/>
              </a:spcBef>
              <a:buNone/>
            </a:pPr>
            <a:r>
              <a:t/>
            </a:r>
            <a:endParaRPr/>
          </a:p>
        </p:txBody>
      </p:sp>
      <p:cxnSp>
        <p:nvCxnSpPr>
          <p:cNvPr id="754" name="Shape 754"/>
          <p:cNvCxnSpPr/>
          <p:nvPr/>
        </p:nvCxnSpPr>
        <p:spPr>
          <a:xfrm>
            <a:off x="4550887" y="4286805"/>
            <a:ext cx="646499" cy="0"/>
          </a:xfrm>
          <a:prstGeom prst="straightConnector1">
            <a:avLst/>
          </a:prstGeom>
          <a:noFill/>
          <a:ln cap="flat" cmpd="sng" w="9525">
            <a:solidFill>
              <a:schemeClr val="dk2"/>
            </a:solidFill>
            <a:prstDash val="solid"/>
            <a:round/>
            <a:headEnd len="lg" w="lg" type="none"/>
            <a:tailEnd len="lg" w="lg" type="none"/>
          </a:ln>
        </p:spPr>
      </p:cxnSp>
      <p:cxnSp>
        <p:nvCxnSpPr>
          <p:cNvPr id="755" name="Shape 755"/>
          <p:cNvCxnSpPr/>
          <p:nvPr/>
        </p:nvCxnSpPr>
        <p:spPr>
          <a:xfrm>
            <a:off x="4550887" y="4387248"/>
            <a:ext cx="646499" cy="0"/>
          </a:xfrm>
          <a:prstGeom prst="straightConnector1">
            <a:avLst/>
          </a:prstGeom>
          <a:noFill/>
          <a:ln cap="flat" cmpd="sng" w="9525">
            <a:solidFill>
              <a:schemeClr val="dk2"/>
            </a:solidFill>
            <a:prstDash val="solid"/>
            <a:round/>
            <a:headEnd len="lg" w="lg" type="none"/>
            <a:tailEnd len="lg" w="lg" type="none"/>
          </a:ln>
        </p:spPr>
      </p:cxnSp>
      <p:sp>
        <p:nvSpPr>
          <p:cNvPr id="756" name="Shape 756"/>
          <p:cNvSpPr/>
          <p:nvPr/>
        </p:nvSpPr>
        <p:spPr>
          <a:xfrm>
            <a:off x="5344302" y="4064050"/>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PriceList</a:t>
            </a:r>
          </a:p>
          <a:p>
            <a:pPr lvl="0" rtl="0">
              <a:spcBef>
                <a:spcPts val="0"/>
              </a:spcBef>
              <a:buNone/>
            </a:pPr>
            <a:r>
              <a:t/>
            </a:r>
            <a:endParaRPr/>
          </a:p>
        </p:txBody>
      </p:sp>
      <p:cxnSp>
        <p:nvCxnSpPr>
          <p:cNvPr id="757" name="Shape 757"/>
          <p:cNvCxnSpPr/>
          <p:nvPr/>
        </p:nvCxnSpPr>
        <p:spPr>
          <a:xfrm>
            <a:off x="5344302" y="4286805"/>
            <a:ext cx="780900" cy="0"/>
          </a:xfrm>
          <a:prstGeom prst="straightConnector1">
            <a:avLst/>
          </a:prstGeom>
          <a:noFill/>
          <a:ln cap="flat" cmpd="sng" w="9525">
            <a:solidFill>
              <a:schemeClr val="dk2"/>
            </a:solidFill>
            <a:prstDash val="solid"/>
            <a:round/>
            <a:headEnd len="lg" w="lg" type="none"/>
            <a:tailEnd len="lg" w="lg" type="none"/>
          </a:ln>
        </p:spPr>
      </p:cxnSp>
      <p:cxnSp>
        <p:nvCxnSpPr>
          <p:cNvPr id="758" name="Shape 758"/>
          <p:cNvCxnSpPr/>
          <p:nvPr/>
        </p:nvCxnSpPr>
        <p:spPr>
          <a:xfrm>
            <a:off x="5344302" y="4387248"/>
            <a:ext cx="780900" cy="0"/>
          </a:xfrm>
          <a:prstGeom prst="straightConnector1">
            <a:avLst/>
          </a:prstGeom>
          <a:noFill/>
          <a:ln cap="flat" cmpd="sng" w="9525">
            <a:solidFill>
              <a:schemeClr val="dk2"/>
            </a:solidFill>
            <a:prstDash val="solid"/>
            <a:round/>
            <a:headEnd len="lg" w="lg" type="none"/>
            <a:tailEnd len="lg" w="lg" type="none"/>
          </a:ln>
        </p:spPr>
      </p:cxnSp>
      <p:sp>
        <p:nvSpPr>
          <p:cNvPr id="759" name="Shape 759"/>
          <p:cNvSpPr/>
          <p:nvPr/>
        </p:nvSpPr>
        <p:spPr>
          <a:xfrm>
            <a:off x="6272099" y="4064050"/>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a:t>
            </a:r>
          </a:p>
          <a:p>
            <a:pPr lvl="0" rtl="0">
              <a:spcBef>
                <a:spcPts val="0"/>
              </a:spcBef>
              <a:buNone/>
            </a:pPr>
            <a:r>
              <a:t/>
            </a:r>
            <a:endParaRPr/>
          </a:p>
        </p:txBody>
      </p:sp>
      <p:cxnSp>
        <p:nvCxnSpPr>
          <p:cNvPr id="760" name="Shape 760"/>
          <p:cNvCxnSpPr/>
          <p:nvPr/>
        </p:nvCxnSpPr>
        <p:spPr>
          <a:xfrm>
            <a:off x="6272099" y="4286805"/>
            <a:ext cx="1022999" cy="0"/>
          </a:xfrm>
          <a:prstGeom prst="straightConnector1">
            <a:avLst/>
          </a:prstGeom>
          <a:noFill/>
          <a:ln cap="flat" cmpd="sng" w="9525">
            <a:solidFill>
              <a:schemeClr val="dk2"/>
            </a:solidFill>
            <a:prstDash val="solid"/>
            <a:round/>
            <a:headEnd len="lg" w="lg" type="none"/>
            <a:tailEnd len="lg" w="lg" type="none"/>
          </a:ln>
        </p:spPr>
      </p:cxnSp>
      <p:cxnSp>
        <p:nvCxnSpPr>
          <p:cNvPr id="761" name="Shape 761"/>
          <p:cNvCxnSpPr/>
          <p:nvPr/>
        </p:nvCxnSpPr>
        <p:spPr>
          <a:xfrm>
            <a:off x="6272099" y="4387248"/>
            <a:ext cx="1022999" cy="0"/>
          </a:xfrm>
          <a:prstGeom prst="straightConnector1">
            <a:avLst/>
          </a:prstGeom>
          <a:noFill/>
          <a:ln cap="flat" cmpd="sng" w="9525">
            <a:solidFill>
              <a:schemeClr val="dk2"/>
            </a:solidFill>
            <a:prstDash val="solid"/>
            <a:round/>
            <a:headEnd len="lg" w="lg" type="none"/>
            <a:tailEnd len="lg" w="lg" type="none"/>
          </a:ln>
        </p:spPr>
      </p:cxnSp>
      <p:sp>
        <p:nvSpPr>
          <p:cNvPr id="762" name="Shape 762"/>
          <p:cNvSpPr/>
          <p:nvPr/>
        </p:nvSpPr>
        <p:spPr>
          <a:xfrm>
            <a:off x="5564087" y="4919050"/>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a:t>
            </a:r>
          </a:p>
          <a:p>
            <a:pPr lvl="0" rtl="0">
              <a:spcBef>
                <a:spcPts val="0"/>
              </a:spcBef>
              <a:buNone/>
            </a:pPr>
            <a:r>
              <a:t/>
            </a:r>
            <a:endParaRPr/>
          </a:p>
        </p:txBody>
      </p:sp>
      <p:cxnSp>
        <p:nvCxnSpPr>
          <p:cNvPr id="763" name="Shape 763"/>
          <p:cNvCxnSpPr/>
          <p:nvPr/>
        </p:nvCxnSpPr>
        <p:spPr>
          <a:xfrm>
            <a:off x="5564087" y="5141805"/>
            <a:ext cx="646499" cy="0"/>
          </a:xfrm>
          <a:prstGeom prst="straightConnector1">
            <a:avLst/>
          </a:prstGeom>
          <a:noFill/>
          <a:ln cap="flat" cmpd="sng" w="9525">
            <a:solidFill>
              <a:schemeClr val="dk2"/>
            </a:solidFill>
            <a:prstDash val="solid"/>
            <a:round/>
            <a:headEnd len="lg" w="lg" type="none"/>
            <a:tailEnd len="lg" w="lg" type="none"/>
          </a:ln>
        </p:spPr>
      </p:cxnSp>
      <p:cxnSp>
        <p:nvCxnSpPr>
          <p:cNvPr id="764" name="Shape 764"/>
          <p:cNvCxnSpPr/>
          <p:nvPr/>
        </p:nvCxnSpPr>
        <p:spPr>
          <a:xfrm>
            <a:off x="5564087" y="5242248"/>
            <a:ext cx="646499" cy="0"/>
          </a:xfrm>
          <a:prstGeom prst="straightConnector1">
            <a:avLst/>
          </a:prstGeom>
          <a:noFill/>
          <a:ln cap="flat" cmpd="sng" w="9525">
            <a:solidFill>
              <a:schemeClr val="dk2"/>
            </a:solidFill>
            <a:prstDash val="solid"/>
            <a:round/>
            <a:headEnd len="lg" w="lg" type="none"/>
            <a:tailEnd len="lg" w="lg" type="none"/>
          </a:ln>
        </p:spPr>
      </p:cxnSp>
      <p:sp>
        <p:nvSpPr>
          <p:cNvPr id="765" name="Shape 765"/>
          <p:cNvSpPr/>
          <p:nvPr/>
        </p:nvSpPr>
        <p:spPr>
          <a:xfrm>
            <a:off x="4550902" y="4914800"/>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ModelDB</a:t>
            </a:r>
          </a:p>
          <a:p>
            <a:pPr lvl="0" rtl="0">
              <a:spcBef>
                <a:spcPts val="0"/>
              </a:spcBef>
              <a:buNone/>
            </a:pPr>
            <a:r>
              <a:t/>
            </a:r>
            <a:endParaRPr/>
          </a:p>
        </p:txBody>
      </p:sp>
      <p:cxnSp>
        <p:nvCxnSpPr>
          <p:cNvPr id="766" name="Shape 766"/>
          <p:cNvCxnSpPr/>
          <p:nvPr/>
        </p:nvCxnSpPr>
        <p:spPr>
          <a:xfrm>
            <a:off x="4550902" y="5137555"/>
            <a:ext cx="780900" cy="0"/>
          </a:xfrm>
          <a:prstGeom prst="straightConnector1">
            <a:avLst/>
          </a:prstGeom>
          <a:noFill/>
          <a:ln cap="flat" cmpd="sng" w="9525">
            <a:solidFill>
              <a:schemeClr val="dk2"/>
            </a:solidFill>
            <a:prstDash val="solid"/>
            <a:round/>
            <a:headEnd len="lg" w="lg" type="none"/>
            <a:tailEnd len="lg" w="lg" type="none"/>
          </a:ln>
        </p:spPr>
      </p:cxnSp>
      <p:cxnSp>
        <p:nvCxnSpPr>
          <p:cNvPr id="767" name="Shape 767"/>
          <p:cNvCxnSpPr/>
          <p:nvPr/>
        </p:nvCxnSpPr>
        <p:spPr>
          <a:xfrm>
            <a:off x="4550902" y="5237998"/>
            <a:ext cx="780900" cy="0"/>
          </a:xfrm>
          <a:prstGeom prst="straightConnector1">
            <a:avLst/>
          </a:prstGeom>
          <a:noFill/>
          <a:ln cap="flat" cmpd="sng" w="9525">
            <a:solidFill>
              <a:schemeClr val="dk2"/>
            </a:solidFill>
            <a:prstDash val="solid"/>
            <a:round/>
            <a:headEnd len="lg" w="lg" type="none"/>
            <a:tailEnd len="lg" w="lg" type="none"/>
          </a:ln>
        </p:spPr>
      </p:cxnSp>
      <p:sp>
        <p:nvSpPr>
          <p:cNvPr id="768" name="Shape 768"/>
          <p:cNvSpPr/>
          <p:nvPr/>
        </p:nvSpPr>
        <p:spPr>
          <a:xfrm>
            <a:off x="5564087" y="5655462"/>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SlotDB</a:t>
            </a:r>
          </a:p>
          <a:p>
            <a:pPr lvl="0" rtl="0">
              <a:spcBef>
                <a:spcPts val="0"/>
              </a:spcBef>
              <a:buNone/>
            </a:pPr>
            <a:r>
              <a:t/>
            </a:r>
            <a:endParaRPr/>
          </a:p>
        </p:txBody>
      </p:sp>
      <p:cxnSp>
        <p:nvCxnSpPr>
          <p:cNvPr id="769" name="Shape 769"/>
          <p:cNvCxnSpPr/>
          <p:nvPr/>
        </p:nvCxnSpPr>
        <p:spPr>
          <a:xfrm>
            <a:off x="5564087" y="5878218"/>
            <a:ext cx="646499" cy="0"/>
          </a:xfrm>
          <a:prstGeom prst="straightConnector1">
            <a:avLst/>
          </a:prstGeom>
          <a:noFill/>
          <a:ln cap="flat" cmpd="sng" w="9525">
            <a:solidFill>
              <a:schemeClr val="dk2"/>
            </a:solidFill>
            <a:prstDash val="solid"/>
            <a:round/>
            <a:headEnd len="lg" w="lg" type="none"/>
            <a:tailEnd len="lg" w="lg" type="none"/>
          </a:ln>
        </p:spPr>
      </p:cxnSp>
      <p:cxnSp>
        <p:nvCxnSpPr>
          <p:cNvPr id="770" name="Shape 770"/>
          <p:cNvCxnSpPr/>
          <p:nvPr/>
        </p:nvCxnSpPr>
        <p:spPr>
          <a:xfrm>
            <a:off x="5564087" y="5978661"/>
            <a:ext cx="646499" cy="0"/>
          </a:xfrm>
          <a:prstGeom prst="straightConnector1">
            <a:avLst/>
          </a:prstGeom>
          <a:noFill/>
          <a:ln cap="flat" cmpd="sng" w="9525">
            <a:solidFill>
              <a:schemeClr val="dk2"/>
            </a:solidFill>
            <a:prstDash val="solid"/>
            <a:round/>
            <a:headEnd len="lg" w="lg" type="none"/>
            <a:tailEnd len="lg" w="lg" type="none"/>
          </a:ln>
        </p:spPr>
      </p:cxnSp>
      <p:sp>
        <p:nvSpPr>
          <p:cNvPr id="771" name="Shape 771"/>
          <p:cNvSpPr/>
          <p:nvPr/>
        </p:nvSpPr>
        <p:spPr>
          <a:xfrm>
            <a:off x="6429800" y="4870587"/>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ComponentDB</a:t>
            </a:r>
          </a:p>
          <a:p>
            <a:pPr lvl="0" rtl="0">
              <a:spcBef>
                <a:spcPts val="0"/>
              </a:spcBef>
              <a:buNone/>
            </a:pPr>
            <a:r>
              <a:t/>
            </a:r>
            <a:endParaRPr/>
          </a:p>
        </p:txBody>
      </p:sp>
      <p:cxnSp>
        <p:nvCxnSpPr>
          <p:cNvPr id="772" name="Shape 772"/>
          <p:cNvCxnSpPr/>
          <p:nvPr/>
        </p:nvCxnSpPr>
        <p:spPr>
          <a:xfrm>
            <a:off x="6429800" y="5093343"/>
            <a:ext cx="1095299" cy="0"/>
          </a:xfrm>
          <a:prstGeom prst="straightConnector1">
            <a:avLst/>
          </a:prstGeom>
          <a:noFill/>
          <a:ln cap="flat" cmpd="sng" w="9525">
            <a:solidFill>
              <a:schemeClr val="dk2"/>
            </a:solidFill>
            <a:prstDash val="solid"/>
            <a:round/>
            <a:headEnd len="lg" w="lg" type="none"/>
            <a:tailEnd len="lg" w="lg" type="none"/>
          </a:ln>
        </p:spPr>
      </p:cxnSp>
      <p:cxnSp>
        <p:nvCxnSpPr>
          <p:cNvPr id="773" name="Shape 773"/>
          <p:cNvCxnSpPr/>
          <p:nvPr/>
        </p:nvCxnSpPr>
        <p:spPr>
          <a:xfrm>
            <a:off x="6429800" y="5193786"/>
            <a:ext cx="1095299" cy="0"/>
          </a:xfrm>
          <a:prstGeom prst="straightConnector1">
            <a:avLst/>
          </a:prstGeom>
          <a:noFill/>
          <a:ln cap="flat" cmpd="sng" w="9525">
            <a:solidFill>
              <a:schemeClr val="dk2"/>
            </a:solidFill>
            <a:prstDash val="solid"/>
            <a:round/>
            <a:headEnd len="lg" w="lg" type="none"/>
            <a:tailEnd len="lg" w="lg" type="none"/>
          </a:ln>
        </p:spPr>
      </p:cxnSp>
      <p:cxnSp>
        <p:nvCxnSpPr>
          <p:cNvPr id="774" name="Shape 774"/>
          <p:cNvCxnSpPr>
            <a:stCxn id="747" idx="0"/>
          </p:cNvCxnSpPr>
          <p:nvPr/>
        </p:nvCxnSpPr>
        <p:spPr>
          <a:xfrm>
            <a:off x="4086974" y="1736237"/>
            <a:ext cx="0" cy="0"/>
          </a:xfrm>
          <a:prstGeom prst="straightConnector1">
            <a:avLst/>
          </a:prstGeom>
          <a:noFill/>
          <a:ln cap="flat" cmpd="sng" w="9525">
            <a:solidFill>
              <a:schemeClr val="dk2"/>
            </a:solidFill>
            <a:prstDash val="solid"/>
            <a:round/>
            <a:headEnd len="lg" w="lg" type="none"/>
            <a:tailEnd len="lg" w="lg" type="none"/>
          </a:ln>
        </p:spPr>
      </p:cxnSp>
      <p:cxnSp>
        <p:nvCxnSpPr>
          <p:cNvPr id="775" name="Shape 775"/>
          <p:cNvCxnSpPr>
            <a:stCxn id="744" idx="0"/>
            <a:endCxn id="747" idx="2"/>
          </p:cNvCxnSpPr>
          <p:nvPr/>
        </p:nvCxnSpPr>
        <p:spPr>
          <a:xfrm rot="10800000">
            <a:off x="4086900" y="2181737"/>
            <a:ext cx="5400" cy="318300"/>
          </a:xfrm>
          <a:prstGeom prst="straightConnector1">
            <a:avLst/>
          </a:prstGeom>
          <a:noFill/>
          <a:ln cap="flat" cmpd="sng" w="9525">
            <a:solidFill>
              <a:schemeClr val="dk2"/>
            </a:solidFill>
            <a:prstDash val="solid"/>
            <a:round/>
            <a:headEnd len="lg" w="lg" type="none"/>
            <a:tailEnd len="lg" w="lg" type="none"/>
          </a:ln>
        </p:spPr>
      </p:cxnSp>
      <p:cxnSp>
        <p:nvCxnSpPr>
          <p:cNvPr id="776" name="Shape 776"/>
          <p:cNvCxnSpPr>
            <a:stCxn id="735" idx="0"/>
            <a:endCxn id="744" idx="2"/>
          </p:cNvCxnSpPr>
          <p:nvPr/>
        </p:nvCxnSpPr>
        <p:spPr>
          <a:xfrm flipH="1" rot="10800000">
            <a:off x="1629225" y="2945462"/>
            <a:ext cx="2463000" cy="372000"/>
          </a:xfrm>
          <a:prstGeom prst="straightConnector1">
            <a:avLst/>
          </a:prstGeom>
          <a:noFill/>
          <a:ln cap="flat" cmpd="sng" w="9525">
            <a:solidFill>
              <a:schemeClr val="dk2"/>
            </a:solidFill>
            <a:prstDash val="solid"/>
            <a:round/>
            <a:headEnd len="lg" w="lg" type="none"/>
            <a:tailEnd len="lg" w="lg" type="none"/>
          </a:ln>
        </p:spPr>
      </p:cxnSp>
      <p:cxnSp>
        <p:nvCxnSpPr>
          <p:cNvPr id="777" name="Shape 777"/>
          <p:cNvCxnSpPr>
            <a:stCxn id="741" idx="0"/>
            <a:endCxn id="744" idx="2"/>
          </p:cNvCxnSpPr>
          <p:nvPr/>
        </p:nvCxnSpPr>
        <p:spPr>
          <a:xfrm flipH="1" rot="10800000">
            <a:off x="2675649" y="2945462"/>
            <a:ext cx="1416599" cy="372000"/>
          </a:xfrm>
          <a:prstGeom prst="straightConnector1">
            <a:avLst/>
          </a:prstGeom>
          <a:noFill/>
          <a:ln cap="flat" cmpd="sng" w="9525">
            <a:solidFill>
              <a:schemeClr val="dk2"/>
            </a:solidFill>
            <a:prstDash val="solid"/>
            <a:round/>
            <a:headEnd len="lg" w="lg" type="none"/>
            <a:tailEnd len="lg" w="lg" type="none"/>
          </a:ln>
        </p:spPr>
      </p:cxnSp>
      <p:cxnSp>
        <p:nvCxnSpPr>
          <p:cNvPr id="778" name="Shape 778"/>
          <p:cNvCxnSpPr>
            <a:stCxn id="738" idx="0"/>
            <a:endCxn id="744" idx="2"/>
          </p:cNvCxnSpPr>
          <p:nvPr/>
        </p:nvCxnSpPr>
        <p:spPr>
          <a:xfrm flipH="1" rot="10800000">
            <a:off x="3190349" y="2945562"/>
            <a:ext cx="902100" cy="989100"/>
          </a:xfrm>
          <a:prstGeom prst="straightConnector1">
            <a:avLst/>
          </a:prstGeom>
          <a:noFill/>
          <a:ln cap="flat" cmpd="sng" w="9525">
            <a:solidFill>
              <a:schemeClr val="dk2"/>
            </a:solidFill>
            <a:prstDash val="solid"/>
            <a:round/>
            <a:headEnd len="lg" w="lg" type="none"/>
            <a:tailEnd len="lg" w="lg" type="none"/>
          </a:ln>
        </p:spPr>
      </p:cxnSp>
      <p:cxnSp>
        <p:nvCxnSpPr>
          <p:cNvPr id="779" name="Shape 779"/>
          <p:cNvCxnSpPr>
            <a:stCxn id="750" idx="0"/>
            <a:endCxn id="744" idx="2"/>
          </p:cNvCxnSpPr>
          <p:nvPr/>
        </p:nvCxnSpPr>
        <p:spPr>
          <a:xfrm rot="10800000">
            <a:off x="4092224" y="2945475"/>
            <a:ext cx="1350000" cy="190800"/>
          </a:xfrm>
          <a:prstGeom prst="straightConnector1">
            <a:avLst/>
          </a:prstGeom>
          <a:noFill/>
          <a:ln cap="flat" cmpd="sng" w="9525">
            <a:solidFill>
              <a:schemeClr val="dk2"/>
            </a:solidFill>
            <a:prstDash val="solid"/>
            <a:round/>
            <a:headEnd len="lg" w="lg" type="none"/>
            <a:tailEnd len="lg" w="lg" type="none"/>
          </a:ln>
        </p:spPr>
      </p:cxnSp>
      <p:cxnSp>
        <p:nvCxnSpPr>
          <p:cNvPr id="780" name="Shape 780"/>
          <p:cNvCxnSpPr>
            <a:stCxn id="753" idx="0"/>
            <a:endCxn id="750" idx="2"/>
          </p:cNvCxnSpPr>
          <p:nvPr/>
        </p:nvCxnSpPr>
        <p:spPr>
          <a:xfrm flipH="1" rot="10800000">
            <a:off x="4874137" y="3581650"/>
            <a:ext cx="568200" cy="482400"/>
          </a:xfrm>
          <a:prstGeom prst="straightConnector1">
            <a:avLst/>
          </a:prstGeom>
          <a:noFill/>
          <a:ln cap="flat" cmpd="sng" w="9525">
            <a:solidFill>
              <a:schemeClr val="dk2"/>
            </a:solidFill>
            <a:prstDash val="solid"/>
            <a:round/>
            <a:headEnd len="lg" w="lg" type="none"/>
            <a:tailEnd len="lg" w="lg" type="none"/>
          </a:ln>
        </p:spPr>
      </p:cxnSp>
      <p:cxnSp>
        <p:nvCxnSpPr>
          <p:cNvPr id="781" name="Shape 781"/>
          <p:cNvCxnSpPr>
            <a:stCxn id="756" idx="0"/>
            <a:endCxn id="750" idx="2"/>
          </p:cNvCxnSpPr>
          <p:nvPr/>
        </p:nvCxnSpPr>
        <p:spPr>
          <a:xfrm rot="10800000">
            <a:off x="5442252" y="3581650"/>
            <a:ext cx="292500" cy="482400"/>
          </a:xfrm>
          <a:prstGeom prst="straightConnector1">
            <a:avLst/>
          </a:prstGeom>
          <a:noFill/>
          <a:ln cap="flat" cmpd="sng" w="9525">
            <a:solidFill>
              <a:schemeClr val="dk2"/>
            </a:solidFill>
            <a:prstDash val="solid"/>
            <a:round/>
            <a:headEnd len="lg" w="lg" type="none"/>
            <a:tailEnd len="lg" w="lg" type="none"/>
          </a:ln>
        </p:spPr>
      </p:cxnSp>
      <p:cxnSp>
        <p:nvCxnSpPr>
          <p:cNvPr id="782" name="Shape 782"/>
          <p:cNvCxnSpPr>
            <a:stCxn id="759" idx="0"/>
            <a:endCxn id="750" idx="2"/>
          </p:cNvCxnSpPr>
          <p:nvPr/>
        </p:nvCxnSpPr>
        <p:spPr>
          <a:xfrm rot="10800000">
            <a:off x="5442299" y="3581650"/>
            <a:ext cx="1341300" cy="482400"/>
          </a:xfrm>
          <a:prstGeom prst="straightConnector1">
            <a:avLst/>
          </a:prstGeom>
          <a:noFill/>
          <a:ln cap="flat" cmpd="sng" w="9525">
            <a:solidFill>
              <a:schemeClr val="dk2"/>
            </a:solidFill>
            <a:prstDash val="solid"/>
            <a:round/>
            <a:headEnd len="lg" w="lg" type="none"/>
            <a:tailEnd len="lg" w="lg" type="none"/>
          </a:ln>
        </p:spPr>
      </p:cxnSp>
      <p:cxnSp>
        <p:nvCxnSpPr>
          <p:cNvPr id="783" name="Shape 783"/>
          <p:cNvCxnSpPr>
            <a:stCxn id="765" idx="0"/>
            <a:endCxn id="753" idx="2"/>
          </p:cNvCxnSpPr>
          <p:nvPr/>
        </p:nvCxnSpPr>
        <p:spPr>
          <a:xfrm rot="10800000">
            <a:off x="4874152" y="4509500"/>
            <a:ext cx="67200" cy="405300"/>
          </a:xfrm>
          <a:prstGeom prst="straightConnector1">
            <a:avLst/>
          </a:prstGeom>
          <a:noFill/>
          <a:ln cap="flat" cmpd="sng" w="9525">
            <a:solidFill>
              <a:schemeClr val="dk2"/>
            </a:solidFill>
            <a:prstDash val="solid"/>
            <a:round/>
            <a:headEnd len="lg" w="lg" type="none"/>
            <a:tailEnd len="lg" w="lg" type="none"/>
          </a:ln>
        </p:spPr>
      </p:cxnSp>
      <p:cxnSp>
        <p:nvCxnSpPr>
          <p:cNvPr id="784" name="Shape 784"/>
          <p:cNvCxnSpPr>
            <a:stCxn id="753" idx="2"/>
            <a:endCxn id="762" idx="0"/>
          </p:cNvCxnSpPr>
          <p:nvPr/>
        </p:nvCxnSpPr>
        <p:spPr>
          <a:xfrm>
            <a:off x="4874137" y="4509549"/>
            <a:ext cx="1013100" cy="409500"/>
          </a:xfrm>
          <a:prstGeom prst="straightConnector1">
            <a:avLst/>
          </a:prstGeom>
          <a:noFill/>
          <a:ln cap="flat" cmpd="sng" w="9525">
            <a:solidFill>
              <a:schemeClr val="dk2"/>
            </a:solidFill>
            <a:prstDash val="solid"/>
            <a:round/>
            <a:headEnd len="lg" w="lg" type="none"/>
            <a:tailEnd len="lg" w="lg" type="none"/>
          </a:ln>
        </p:spPr>
      </p:cxnSp>
      <p:cxnSp>
        <p:nvCxnSpPr>
          <p:cNvPr id="785" name="Shape 785"/>
          <p:cNvCxnSpPr>
            <a:stCxn id="759" idx="2"/>
            <a:endCxn id="762" idx="0"/>
          </p:cNvCxnSpPr>
          <p:nvPr/>
        </p:nvCxnSpPr>
        <p:spPr>
          <a:xfrm flipH="1">
            <a:off x="5887199" y="4509549"/>
            <a:ext cx="896400" cy="409500"/>
          </a:xfrm>
          <a:prstGeom prst="straightConnector1">
            <a:avLst/>
          </a:prstGeom>
          <a:noFill/>
          <a:ln cap="flat" cmpd="sng" w="9525">
            <a:solidFill>
              <a:schemeClr val="dk2"/>
            </a:solidFill>
            <a:prstDash val="solid"/>
            <a:round/>
            <a:headEnd len="lg" w="lg" type="none"/>
            <a:tailEnd len="lg" w="lg" type="none"/>
          </a:ln>
        </p:spPr>
      </p:cxnSp>
      <p:cxnSp>
        <p:nvCxnSpPr>
          <p:cNvPr id="786" name="Shape 786"/>
          <p:cNvCxnSpPr>
            <a:stCxn id="759" idx="2"/>
            <a:endCxn id="771" idx="0"/>
          </p:cNvCxnSpPr>
          <p:nvPr/>
        </p:nvCxnSpPr>
        <p:spPr>
          <a:xfrm>
            <a:off x="6783599" y="4509549"/>
            <a:ext cx="193800" cy="360900"/>
          </a:xfrm>
          <a:prstGeom prst="straightConnector1">
            <a:avLst/>
          </a:prstGeom>
          <a:noFill/>
          <a:ln cap="flat" cmpd="sng" w="9525">
            <a:solidFill>
              <a:schemeClr val="dk2"/>
            </a:solidFill>
            <a:prstDash val="solid"/>
            <a:round/>
            <a:headEnd len="lg" w="lg" type="none"/>
            <a:tailEnd len="lg" w="lg" type="none"/>
          </a:ln>
        </p:spPr>
      </p:cxnSp>
      <p:cxnSp>
        <p:nvCxnSpPr>
          <p:cNvPr id="787" name="Shape 787"/>
          <p:cNvCxnSpPr>
            <a:stCxn id="768" idx="0"/>
            <a:endCxn id="762" idx="2"/>
          </p:cNvCxnSpPr>
          <p:nvPr/>
        </p:nvCxnSpPr>
        <p:spPr>
          <a:xfrm rot="10800000">
            <a:off x="5887337" y="5364462"/>
            <a:ext cx="0" cy="2910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Object-Oriented Software</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of the techniques we have covered have been introduced using non-OO examples (a single procedure, multiple procedures within one class).</a:t>
            </a:r>
          </a:p>
          <a:p>
            <a:pPr indent="-228600" lvl="0" marL="457200" marR="0" rtl="0" algn="l">
              <a:lnSpc>
                <a:spcPct val="100000"/>
              </a:lnSpc>
              <a:spcBef>
                <a:spcPts val="600"/>
              </a:spcBef>
              <a:spcAft>
                <a:spcPts val="0"/>
              </a:spcAft>
            </a:pPr>
            <a:r>
              <a:rPr lang="en"/>
              <a:t>These techniques work on OO systems…</a:t>
            </a:r>
          </a:p>
          <a:p>
            <a:pPr indent="-228600" lvl="1" marL="914400" marR="0" rtl="0" algn="l">
              <a:lnSpc>
                <a:spcPct val="100000"/>
              </a:lnSpc>
              <a:spcBef>
                <a:spcPts val="600"/>
              </a:spcBef>
              <a:spcAft>
                <a:spcPts val="0"/>
              </a:spcAft>
            </a:pPr>
            <a:r>
              <a:rPr lang="en"/>
              <a:t>But, there are a few complications.</a:t>
            </a:r>
          </a:p>
          <a:p>
            <a:pPr indent="-228600" lvl="1" marL="914400" marR="0" rtl="0" algn="l">
              <a:lnSpc>
                <a:spcPct val="100000"/>
              </a:lnSpc>
              <a:spcBef>
                <a:spcPts val="600"/>
              </a:spcBef>
              <a:spcAft>
                <a:spcPts val="0"/>
              </a:spcAft>
            </a:pPr>
            <a:r>
              <a:rPr lang="en"/>
              <a:t>Today - we will discuss these complications and factors that must be considered in testing OO code.</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1" name="Shape 791"/>
        <p:cNvGrpSpPr/>
        <p:nvPr/>
      </p:nvGrpSpPr>
      <p:grpSpPr>
        <a:xfrm>
          <a:off x="0" y="0"/>
          <a:ext cx="0" cy="0"/>
          <a:chOff x="0" y="0"/>
          <a:chExt cx="0" cy="0"/>
        </a:xfrm>
      </p:grpSpPr>
      <p:sp>
        <p:nvSpPr>
          <p:cNvPr id="792" name="Shape 7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793" name="Shape 7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
        <p:nvSpPr>
          <p:cNvPr id="794" name="Shape 79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Start testing from the bottom-up. </a:t>
            </a:r>
          </a:p>
          <a:p>
            <a:pPr indent="-368300" lvl="1" marL="914400" rtl="0">
              <a:spcBef>
                <a:spcPts val="0"/>
              </a:spcBef>
              <a:buSzPct val="100000"/>
            </a:pPr>
            <a:r>
              <a:rPr lang="en" sz="2200"/>
              <a:t>Start from classes with no dependency, then move up in the hierarchy.</a:t>
            </a:r>
          </a:p>
          <a:p>
            <a:pPr indent="-368300" lvl="1" marL="914400" rtl="0">
              <a:spcBef>
                <a:spcPts val="0"/>
              </a:spcBef>
              <a:buSzPct val="100000"/>
            </a:pPr>
            <a:r>
              <a:rPr lang="en" sz="2200"/>
              <a:t>Integrate SlotDB with Slot, Component with ComponentDB.</a:t>
            </a:r>
          </a:p>
          <a:p>
            <a:pPr indent="-368300" lvl="1" marL="914400" rtl="0">
              <a:spcBef>
                <a:spcPts val="0"/>
              </a:spcBef>
              <a:buSzPct val="100000"/>
            </a:pPr>
            <a:r>
              <a:rPr lang="en" sz="2200"/>
              <a:t>Then ModelDB with Model and Slot.</a:t>
            </a:r>
          </a:p>
          <a:p>
            <a:pPr indent="-368300" lvl="1" marL="914400">
              <a:spcBef>
                <a:spcPts val="0"/>
              </a:spcBef>
              <a:buSzPct val="100000"/>
            </a:pPr>
            <a:r>
              <a:rPr lang="en" sz="2200"/>
              <a:t>… up to Order with all below.</a:t>
            </a:r>
          </a:p>
        </p:txBody>
      </p:sp>
      <p:sp>
        <p:nvSpPr>
          <p:cNvPr id="795" name="Shape 795"/>
          <p:cNvSpPr/>
          <p:nvPr/>
        </p:nvSpPr>
        <p:spPr>
          <a:xfrm>
            <a:off x="4578550" y="3032700"/>
            <a:ext cx="6548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USAccount</a:t>
            </a:r>
          </a:p>
          <a:p>
            <a:pPr lvl="0" rtl="0">
              <a:spcBef>
                <a:spcPts val="0"/>
              </a:spcBef>
              <a:buNone/>
            </a:pPr>
            <a:r>
              <a:t/>
            </a:r>
            <a:endParaRPr/>
          </a:p>
        </p:txBody>
      </p:sp>
      <p:cxnSp>
        <p:nvCxnSpPr>
          <p:cNvPr id="796" name="Shape 796"/>
          <p:cNvCxnSpPr/>
          <p:nvPr/>
        </p:nvCxnSpPr>
        <p:spPr>
          <a:xfrm>
            <a:off x="4578550" y="3245493"/>
            <a:ext cx="654899" cy="0"/>
          </a:xfrm>
          <a:prstGeom prst="straightConnector1">
            <a:avLst/>
          </a:prstGeom>
          <a:noFill/>
          <a:ln cap="flat" cmpd="sng" w="9525">
            <a:solidFill>
              <a:schemeClr val="dk2"/>
            </a:solidFill>
            <a:prstDash val="solid"/>
            <a:round/>
            <a:headEnd len="lg" w="lg" type="none"/>
            <a:tailEnd len="lg" w="lg" type="none"/>
          </a:ln>
        </p:spPr>
      </p:cxnSp>
      <p:cxnSp>
        <p:nvCxnSpPr>
          <p:cNvPr id="797" name="Shape 797"/>
          <p:cNvCxnSpPr/>
          <p:nvPr/>
        </p:nvCxnSpPr>
        <p:spPr>
          <a:xfrm>
            <a:off x="4578550" y="3341443"/>
            <a:ext cx="654899" cy="0"/>
          </a:xfrm>
          <a:prstGeom prst="straightConnector1">
            <a:avLst/>
          </a:prstGeom>
          <a:noFill/>
          <a:ln cap="flat" cmpd="sng" w="9525">
            <a:solidFill>
              <a:schemeClr val="dk2"/>
            </a:solidFill>
            <a:prstDash val="solid"/>
            <a:round/>
            <a:headEnd len="lg" w="lg" type="none"/>
            <a:tailEnd len="lg" w="lg" type="none"/>
          </a:ln>
        </p:spPr>
      </p:cxnSp>
      <p:sp>
        <p:nvSpPr>
          <p:cNvPr id="798" name="Shape 798"/>
          <p:cNvSpPr/>
          <p:nvPr/>
        </p:nvSpPr>
        <p:spPr>
          <a:xfrm>
            <a:off x="5478003" y="4081520"/>
            <a:ext cx="7433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OtherAccount</a:t>
            </a:r>
          </a:p>
          <a:p>
            <a:pPr lvl="0" rtl="0">
              <a:spcBef>
                <a:spcPts val="0"/>
              </a:spcBef>
              <a:buNone/>
            </a:pPr>
            <a:r>
              <a:t/>
            </a:r>
            <a:endParaRPr/>
          </a:p>
        </p:txBody>
      </p:sp>
      <p:cxnSp>
        <p:nvCxnSpPr>
          <p:cNvPr id="799" name="Shape 799"/>
          <p:cNvCxnSpPr/>
          <p:nvPr/>
        </p:nvCxnSpPr>
        <p:spPr>
          <a:xfrm>
            <a:off x="5478003" y="4294312"/>
            <a:ext cx="743399" cy="0"/>
          </a:xfrm>
          <a:prstGeom prst="straightConnector1">
            <a:avLst/>
          </a:prstGeom>
          <a:noFill/>
          <a:ln cap="flat" cmpd="sng" w="9525">
            <a:solidFill>
              <a:schemeClr val="dk2"/>
            </a:solidFill>
            <a:prstDash val="solid"/>
            <a:round/>
            <a:headEnd len="lg" w="lg" type="none"/>
            <a:tailEnd len="lg" w="lg" type="none"/>
          </a:ln>
        </p:spPr>
      </p:cxnSp>
      <p:cxnSp>
        <p:nvCxnSpPr>
          <p:cNvPr id="800" name="Shape 800"/>
          <p:cNvCxnSpPr/>
          <p:nvPr/>
        </p:nvCxnSpPr>
        <p:spPr>
          <a:xfrm>
            <a:off x="5478003" y="4390263"/>
            <a:ext cx="743399" cy="0"/>
          </a:xfrm>
          <a:prstGeom prst="straightConnector1">
            <a:avLst/>
          </a:prstGeom>
          <a:noFill/>
          <a:ln cap="flat" cmpd="sng" w="9525">
            <a:solidFill>
              <a:schemeClr val="dk2"/>
            </a:solidFill>
            <a:prstDash val="solid"/>
            <a:round/>
            <a:headEnd len="lg" w="lg" type="none"/>
            <a:tailEnd len="lg" w="lg" type="none"/>
          </a:ln>
        </p:spPr>
      </p:cxnSp>
      <p:sp>
        <p:nvSpPr>
          <p:cNvPr id="801" name="Shape 801"/>
          <p:cNvSpPr/>
          <p:nvPr/>
        </p:nvSpPr>
        <p:spPr>
          <a:xfrm>
            <a:off x="5233461" y="3491875"/>
            <a:ext cx="6978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EUAccount</a:t>
            </a:r>
          </a:p>
          <a:p>
            <a:pPr lvl="0" rtl="0">
              <a:spcBef>
                <a:spcPts val="0"/>
              </a:spcBef>
              <a:buNone/>
            </a:pPr>
            <a:r>
              <a:t/>
            </a:r>
            <a:endParaRPr/>
          </a:p>
        </p:txBody>
      </p:sp>
      <p:cxnSp>
        <p:nvCxnSpPr>
          <p:cNvPr id="802" name="Shape 802"/>
          <p:cNvCxnSpPr/>
          <p:nvPr/>
        </p:nvCxnSpPr>
        <p:spPr>
          <a:xfrm>
            <a:off x="5233461" y="3704667"/>
            <a:ext cx="697800" cy="0"/>
          </a:xfrm>
          <a:prstGeom prst="straightConnector1">
            <a:avLst/>
          </a:prstGeom>
          <a:noFill/>
          <a:ln cap="flat" cmpd="sng" w="9525">
            <a:solidFill>
              <a:schemeClr val="dk2"/>
            </a:solidFill>
            <a:prstDash val="solid"/>
            <a:round/>
            <a:headEnd len="lg" w="lg" type="none"/>
            <a:tailEnd len="lg" w="lg" type="none"/>
          </a:ln>
        </p:spPr>
      </p:cxnSp>
      <p:cxnSp>
        <p:nvCxnSpPr>
          <p:cNvPr id="803" name="Shape 803"/>
          <p:cNvCxnSpPr/>
          <p:nvPr/>
        </p:nvCxnSpPr>
        <p:spPr>
          <a:xfrm>
            <a:off x="5233461" y="3800617"/>
            <a:ext cx="697800" cy="0"/>
          </a:xfrm>
          <a:prstGeom prst="straightConnector1">
            <a:avLst/>
          </a:prstGeom>
          <a:noFill/>
          <a:ln cap="flat" cmpd="sng" w="9525">
            <a:solidFill>
              <a:schemeClr val="dk2"/>
            </a:solidFill>
            <a:prstDash val="solid"/>
            <a:round/>
            <a:headEnd len="lg" w="lg" type="none"/>
            <a:tailEnd len="lg" w="lg" type="none"/>
          </a:ln>
        </p:spPr>
      </p:cxnSp>
      <p:sp>
        <p:nvSpPr>
          <p:cNvPr id="804" name="Shape 804"/>
          <p:cNvSpPr/>
          <p:nvPr/>
        </p:nvSpPr>
        <p:spPr>
          <a:xfrm>
            <a:off x="6221625" y="2711050"/>
            <a:ext cx="6515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a:t>
            </a:r>
          </a:p>
          <a:p>
            <a:pPr lvl="0" rtl="0">
              <a:spcBef>
                <a:spcPts val="0"/>
              </a:spcBef>
              <a:buNone/>
            </a:pPr>
            <a:r>
              <a:t/>
            </a:r>
            <a:endParaRPr/>
          </a:p>
        </p:txBody>
      </p:sp>
      <p:cxnSp>
        <p:nvCxnSpPr>
          <p:cNvPr id="805" name="Shape 805"/>
          <p:cNvCxnSpPr/>
          <p:nvPr/>
        </p:nvCxnSpPr>
        <p:spPr>
          <a:xfrm>
            <a:off x="6221625" y="2923842"/>
            <a:ext cx="651599" cy="0"/>
          </a:xfrm>
          <a:prstGeom prst="straightConnector1">
            <a:avLst/>
          </a:prstGeom>
          <a:noFill/>
          <a:ln cap="flat" cmpd="sng" w="9525">
            <a:solidFill>
              <a:schemeClr val="dk2"/>
            </a:solidFill>
            <a:prstDash val="solid"/>
            <a:round/>
            <a:headEnd len="lg" w="lg" type="none"/>
            <a:tailEnd len="lg" w="lg" type="none"/>
          </a:ln>
        </p:spPr>
      </p:cxnSp>
      <p:cxnSp>
        <p:nvCxnSpPr>
          <p:cNvPr id="806" name="Shape 806"/>
          <p:cNvCxnSpPr/>
          <p:nvPr/>
        </p:nvCxnSpPr>
        <p:spPr>
          <a:xfrm>
            <a:off x="6221625" y="3019793"/>
            <a:ext cx="651599" cy="0"/>
          </a:xfrm>
          <a:prstGeom prst="straightConnector1">
            <a:avLst/>
          </a:prstGeom>
          <a:noFill/>
          <a:ln cap="flat" cmpd="sng" w="9525">
            <a:solidFill>
              <a:schemeClr val="dk2"/>
            </a:solidFill>
            <a:prstDash val="solid"/>
            <a:round/>
            <a:headEnd len="lg" w="lg" type="none"/>
            <a:tailEnd len="lg" w="lg" type="none"/>
          </a:ln>
        </p:spPr>
      </p:cxnSp>
      <p:sp>
        <p:nvSpPr>
          <p:cNvPr id="807" name="Shape 807"/>
          <p:cNvSpPr/>
          <p:nvPr/>
        </p:nvSpPr>
        <p:spPr>
          <a:xfrm>
            <a:off x="6103482" y="1981425"/>
            <a:ext cx="7959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CustomerCare</a:t>
            </a:r>
          </a:p>
          <a:p>
            <a:pPr lvl="0" rtl="0">
              <a:spcBef>
                <a:spcPts val="0"/>
              </a:spcBef>
              <a:buNone/>
            </a:pPr>
            <a:r>
              <a:t/>
            </a:r>
            <a:endParaRPr/>
          </a:p>
        </p:txBody>
      </p:sp>
      <p:cxnSp>
        <p:nvCxnSpPr>
          <p:cNvPr id="808" name="Shape 808"/>
          <p:cNvCxnSpPr/>
          <p:nvPr/>
        </p:nvCxnSpPr>
        <p:spPr>
          <a:xfrm>
            <a:off x="6103482" y="2194217"/>
            <a:ext cx="795900" cy="0"/>
          </a:xfrm>
          <a:prstGeom prst="straightConnector1">
            <a:avLst/>
          </a:prstGeom>
          <a:noFill/>
          <a:ln cap="flat" cmpd="sng" w="9525">
            <a:solidFill>
              <a:schemeClr val="dk2"/>
            </a:solidFill>
            <a:prstDash val="solid"/>
            <a:round/>
            <a:headEnd len="lg" w="lg" type="none"/>
            <a:tailEnd len="lg" w="lg" type="none"/>
          </a:ln>
        </p:spPr>
      </p:cxnSp>
      <p:cxnSp>
        <p:nvCxnSpPr>
          <p:cNvPr id="809" name="Shape 809"/>
          <p:cNvCxnSpPr/>
          <p:nvPr/>
        </p:nvCxnSpPr>
        <p:spPr>
          <a:xfrm>
            <a:off x="6103482" y="2290167"/>
            <a:ext cx="795900" cy="0"/>
          </a:xfrm>
          <a:prstGeom prst="straightConnector1">
            <a:avLst/>
          </a:prstGeom>
          <a:noFill/>
          <a:ln cap="flat" cmpd="sng" w="9525">
            <a:solidFill>
              <a:schemeClr val="dk2"/>
            </a:solidFill>
            <a:prstDash val="solid"/>
            <a:round/>
            <a:headEnd len="lg" w="lg" type="none"/>
            <a:tailEnd len="lg" w="lg" type="none"/>
          </a:ln>
        </p:spPr>
      </p:cxnSp>
      <p:sp>
        <p:nvSpPr>
          <p:cNvPr id="810" name="Shape 810"/>
          <p:cNvSpPr/>
          <p:nvPr/>
        </p:nvSpPr>
        <p:spPr>
          <a:xfrm>
            <a:off x="6731354" y="3354454"/>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Order</a:t>
            </a:r>
          </a:p>
          <a:p>
            <a:pPr lvl="0" rtl="0">
              <a:spcBef>
                <a:spcPts val="0"/>
              </a:spcBef>
              <a:buNone/>
            </a:pPr>
            <a:r>
              <a:t/>
            </a:r>
            <a:endParaRPr/>
          </a:p>
        </p:txBody>
      </p:sp>
      <p:cxnSp>
        <p:nvCxnSpPr>
          <p:cNvPr id="811" name="Shape 811"/>
          <p:cNvCxnSpPr/>
          <p:nvPr/>
        </p:nvCxnSpPr>
        <p:spPr>
          <a:xfrm>
            <a:off x="6731354" y="3567247"/>
            <a:ext cx="470100" cy="0"/>
          </a:xfrm>
          <a:prstGeom prst="straightConnector1">
            <a:avLst/>
          </a:prstGeom>
          <a:noFill/>
          <a:ln cap="flat" cmpd="sng" w="9525">
            <a:solidFill>
              <a:schemeClr val="dk2"/>
            </a:solidFill>
            <a:prstDash val="solid"/>
            <a:round/>
            <a:headEnd len="lg" w="lg" type="none"/>
            <a:tailEnd len="lg" w="lg" type="none"/>
          </a:ln>
        </p:spPr>
      </p:cxnSp>
      <p:cxnSp>
        <p:nvCxnSpPr>
          <p:cNvPr id="812" name="Shape 812"/>
          <p:cNvCxnSpPr/>
          <p:nvPr/>
        </p:nvCxnSpPr>
        <p:spPr>
          <a:xfrm>
            <a:off x="6731354" y="3663198"/>
            <a:ext cx="470100" cy="0"/>
          </a:xfrm>
          <a:prstGeom prst="straightConnector1">
            <a:avLst/>
          </a:prstGeom>
          <a:noFill/>
          <a:ln cap="flat" cmpd="sng" w="9525">
            <a:solidFill>
              <a:schemeClr val="dk2"/>
            </a:solidFill>
            <a:prstDash val="solid"/>
            <a:round/>
            <a:headEnd len="lg" w="lg" type="none"/>
            <a:tailEnd len="lg" w="lg" type="none"/>
          </a:ln>
        </p:spPr>
      </p:cxnSp>
      <p:sp>
        <p:nvSpPr>
          <p:cNvPr id="813" name="Shape 813"/>
          <p:cNvSpPr/>
          <p:nvPr/>
        </p:nvSpPr>
        <p:spPr>
          <a:xfrm>
            <a:off x="6318411" y="4240732"/>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a:t>
            </a:r>
          </a:p>
          <a:p>
            <a:pPr lvl="0" rtl="0">
              <a:spcBef>
                <a:spcPts val="0"/>
              </a:spcBef>
              <a:buNone/>
            </a:pPr>
            <a:r>
              <a:t/>
            </a:r>
            <a:endParaRPr/>
          </a:p>
        </p:txBody>
      </p:sp>
      <p:cxnSp>
        <p:nvCxnSpPr>
          <p:cNvPr id="814" name="Shape 814"/>
          <p:cNvCxnSpPr/>
          <p:nvPr/>
        </p:nvCxnSpPr>
        <p:spPr>
          <a:xfrm>
            <a:off x="6318411" y="4453525"/>
            <a:ext cx="470100" cy="0"/>
          </a:xfrm>
          <a:prstGeom prst="straightConnector1">
            <a:avLst/>
          </a:prstGeom>
          <a:noFill/>
          <a:ln cap="flat" cmpd="sng" w="9525">
            <a:solidFill>
              <a:schemeClr val="dk2"/>
            </a:solidFill>
            <a:prstDash val="solid"/>
            <a:round/>
            <a:headEnd len="lg" w="lg" type="none"/>
            <a:tailEnd len="lg" w="lg" type="none"/>
          </a:ln>
        </p:spPr>
      </p:cxnSp>
      <p:cxnSp>
        <p:nvCxnSpPr>
          <p:cNvPr id="815" name="Shape 815"/>
          <p:cNvCxnSpPr/>
          <p:nvPr/>
        </p:nvCxnSpPr>
        <p:spPr>
          <a:xfrm>
            <a:off x="6318411" y="4549475"/>
            <a:ext cx="470100" cy="0"/>
          </a:xfrm>
          <a:prstGeom prst="straightConnector1">
            <a:avLst/>
          </a:prstGeom>
          <a:noFill/>
          <a:ln cap="flat" cmpd="sng" w="9525">
            <a:solidFill>
              <a:schemeClr val="dk2"/>
            </a:solidFill>
            <a:prstDash val="solid"/>
            <a:round/>
            <a:headEnd len="lg" w="lg" type="none"/>
            <a:tailEnd len="lg" w="lg" type="none"/>
          </a:ln>
        </p:spPr>
      </p:cxnSp>
      <p:sp>
        <p:nvSpPr>
          <p:cNvPr id="816" name="Shape 816"/>
          <p:cNvSpPr/>
          <p:nvPr/>
        </p:nvSpPr>
        <p:spPr>
          <a:xfrm>
            <a:off x="6895144" y="4240732"/>
            <a:ext cx="5675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PriceList</a:t>
            </a:r>
          </a:p>
          <a:p>
            <a:pPr lvl="0" rtl="0">
              <a:spcBef>
                <a:spcPts val="0"/>
              </a:spcBef>
              <a:buNone/>
            </a:pPr>
            <a:r>
              <a:t/>
            </a:r>
            <a:endParaRPr/>
          </a:p>
        </p:txBody>
      </p:sp>
      <p:cxnSp>
        <p:nvCxnSpPr>
          <p:cNvPr id="817" name="Shape 817"/>
          <p:cNvCxnSpPr/>
          <p:nvPr/>
        </p:nvCxnSpPr>
        <p:spPr>
          <a:xfrm>
            <a:off x="6895144" y="4453525"/>
            <a:ext cx="567599" cy="0"/>
          </a:xfrm>
          <a:prstGeom prst="straightConnector1">
            <a:avLst/>
          </a:prstGeom>
          <a:noFill/>
          <a:ln cap="flat" cmpd="sng" w="9525">
            <a:solidFill>
              <a:schemeClr val="dk2"/>
            </a:solidFill>
            <a:prstDash val="solid"/>
            <a:round/>
            <a:headEnd len="lg" w="lg" type="none"/>
            <a:tailEnd len="lg" w="lg" type="none"/>
          </a:ln>
        </p:spPr>
      </p:cxnSp>
      <p:cxnSp>
        <p:nvCxnSpPr>
          <p:cNvPr id="818" name="Shape 818"/>
          <p:cNvCxnSpPr/>
          <p:nvPr/>
        </p:nvCxnSpPr>
        <p:spPr>
          <a:xfrm>
            <a:off x="6895144" y="4549475"/>
            <a:ext cx="567599" cy="0"/>
          </a:xfrm>
          <a:prstGeom prst="straightConnector1">
            <a:avLst/>
          </a:prstGeom>
          <a:noFill/>
          <a:ln cap="flat" cmpd="sng" w="9525">
            <a:solidFill>
              <a:schemeClr val="dk2"/>
            </a:solidFill>
            <a:prstDash val="solid"/>
            <a:round/>
            <a:headEnd len="lg" w="lg" type="none"/>
            <a:tailEnd len="lg" w="lg" type="none"/>
          </a:ln>
        </p:spPr>
      </p:cxnSp>
      <p:sp>
        <p:nvSpPr>
          <p:cNvPr id="819" name="Shape 819"/>
          <p:cNvSpPr/>
          <p:nvPr/>
        </p:nvSpPr>
        <p:spPr>
          <a:xfrm>
            <a:off x="7569559" y="4240732"/>
            <a:ext cx="7433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a:t>
            </a:r>
          </a:p>
          <a:p>
            <a:pPr lvl="0" rtl="0">
              <a:spcBef>
                <a:spcPts val="0"/>
              </a:spcBef>
              <a:buNone/>
            </a:pPr>
            <a:r>
              <a:t/>
            </a:r>
            <a:endParaRPr/>
          </a:p>
        </p:txBody>
      </p:sp>
      <p:cxnSp>
        <p:nvCxnSpPr>
          <p:cNvPr id="820" name="Shape 820"/>
          <p:cNvCxnSpPr/>
          <p:nvPr/>
        </p:nvCxnSpPr>
        <p:spPr>
          <a:xfrm>
            <a:off x="7569559" y="4453525"/>
            <a:ext cx="743399" cy="0"/>
          </a:xfrm>
          <a:prstGeom prst="straightConnector1">
            <a:avLst/>
          </a:prstGeom>
          <a:noFill/>
          <a:ln cap="flat" cmpd="sng" w="9525">
            <a:solidFill>
              <a:schemeClr val="dk2"/>
            </a:solidFill>
            <a:prstDash val="solid"/>
            <a:round/>
            <a:headEnd len="lg" w="lg" type="none"/>
            <a:tailEnd len="lg" w="lg" type="none"/>
          </a:ln>
        </p:spPr>
      </p:cxnSp>
      <p:cxnSp>
        <p:nvCxnSpPr>
          <p:cNvPr id="821" name="Shape 821"/>
          <p:cNvCxnSpPr/>
          <p:nvPr/>
        </p:nvCxnSpPr>
        <p:spPr>
          <a:xfrm>
            <a:off x="7569559" y="4549475"/>
            <a:ext cx="743399" cy="0"/>
          </a:xfrm>
          <a:prstGeom prst="straightConnector1">
            <a:avLst/>
          </a:prstGeom>
          <a:noFill/>
          <a:ln cap="flat" cmpd="sng" w="9525">
            <a:solidFill>
              <a:schemeClr val="dk2"/>
            </a:solidFill>
            <a:prstDash val="solid"/>
            <a:round/>
            <a:headEnd len="lg" w="lg" type="none"/>
            <a:tailEnd len="lg" w="lg" type="none"/>
          </a:ln>
        </p:spPr>
      </p:cxnSp>
      <p:sp>
        <p:nvSpPr>
          <p:cNvPr id="822" name="Shape 822"/>
          <p:cNvSpPr/>
          <p:nvPr/>
        </p:nvSpPr>
        <p:spPr>
          <a:xfrm>
            <a:off x="7054906" y="5057490"/>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a:t>
            </a:r>
          </a:p>
          <a:p>
            <a:pPr lvl="0" rtl="0">
              <a:spcBef>
                <a:spcPts val="0"/>
              </a:spcBef>
              <a:buNone/>
            </a:pPr>
            <a:r>
              <a:t/>
            </a:r>
            <a:endParaRPr/>
          </a:p>
        </p:txBody>
      </p:sp>
      <p:cxnSp>
        <p:nvCxnSpPr>
          <p:cNvPr id="823" name="Shape 823"/>
          <p:cNvCxnSpPr/>
          <p:nvPr/>
        </p:nvCxnSpPr>
        <p:spPr>
          <a:xfrm>
            <a:off x="7054906" y="5270283"/>
            <a:ext cx="470100" cy="0"/>
          </a:xfrm>
          <a:prstGeom prst="straightConnector1">
            <a:avLst/>
          </a:prstGeom>
          <a:noFill/>
          <a:ln cap="flat" cmpd="sng" w="9525">
            <a:solidFill>
              <a:schemeClr val="dk2"/>
            </a:solidFill>
            <a:prstDash val="solid"/>
            <a:round/>
            <a:headEnd len="lg" w="lg" type="none"/>
            <a:tailEnd len="lg" w="lg" type="none"/>
          </a:ln>
        </p:spPr>
      </p:cxnSp>
      <p:cxnSp>
        <p:nvCxnSpPr>
          <p:cNvPr id="824" name="Shape 824"/>
          <p:cNvCxnSpPr/>
          <p:nvPr/>
        </p:nvCxnSpPr>
        <p:spPr>
          <a:xfrm>
            <a:off x="7054906" y="5366233"/>
            <a:ext cx="470100" cy="0"/>
          </a:xfrm>
          <a:prstGeom prst="straightConnector1">
            <a:avLst/>
          </a:prstGeom>
          <a:noFill/>
          <a:ln cap="flat" cmpd="sng" w="9525">
            <a:solidFill>
              <a:schemeClr val="dk2"/>
            </a:solidFill>
            <a:prstDash val="solid"/>
            <a:round/>
            <a:headEnd len="lg" w="lg" type="none"/>
            <a:tailEnd len="lg" w="lg" type="none"/>
          </a:ln>
        </p:spPr>
      </p:cxnSp>
      <p:sp>
        <p:nvSpPr>
          <p:cNvPr id="825" name="Shape 825"/>
          <p:cNvSpPr/>
          <p:nvPr/>
        </p:nvSpPr>
        <p:spPr>
          <a:xfrm>
            <a:off x="6318422" y="5053430"/>
            <a:ext cx="5675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ModelDB</a:t>
            </a:r>
          </a:p>
          <a:p>
            <a:pPr lvl="0" rtl="0">
              <a:spcBef>
                <a:spcPts val="0"/>
              </a:spcBef>
              <a:buNone/>
            </a:pPr>
            <a:r>
              <a:t/>
            </a:r>
            <a:endParaRPr/>
          </a:p>
        </p:txBody>
      </p:sp>
      <p:cxnSp>
        <p:nvCxnSpPr>
          <p:cNvPr id="826" name="Shape 826"/>
          <p:cNvCxnSpPr/>
          <p:nvPr/>
        </p:nvCxnSpPr>
        <p:spPr>
          <a:xfrm>
            <a:off x="6318422" y="5266223"/>
            <a:ext cx="567599" cy="0"/>
          </a:xfrm>
          <a:prstGeom prst="straightConnector1">
            <a:avLst/>
          </a:prstGeom>
          <a:noFill/>
          <a:ln cap="flat" cmpd="sng" w="9525">
            <a:solidFill>
              <a:schemeClr val="dk2"/>
            </a:solidFill>
            <a:prstDash val="solid"/>
            <a:round/>
            <a:headEnd len="lg" w="lg" type="none"/>
            <a:tailEnd len="lg" w="lg" type="none"/>
          </a:ln>
        </p:spPr>
      </p:cxnSp>
      <p:cxnSp>
        <p:nvCxnSpPr>
          <p:cNvPr id="827" name="Shape 827"/>
          <p:cNvCxnSpPr/>
          <p:nvPr/>
        </p:nvCxnSpPr>
        <p:spPr>
          <a:xfrm>
            <a:off x="6318422" y="5362173"/>
            <a:ext cx="567599" cy="0"/>
          </a:xfrm>
          <a:prstGeom prst="straightConnector1">
            <a:avLst/>
          </a:prstGeom>
          <a:noFill/>
          <a:ln cap="flat" cmpd="sng" w="9525">
            <a:solidFill>
              <a:schemeClr val="dk2"/>
            </a:solidFill>
            <a:prstDash val="solid"/>
            <a:round/>
            <a:headEnd len="lg" w="lg" type="none"/>
            <a:tailEnd len="lg" w="lg" type="none"/>
          </a:ln>
        </p:spPr>
      </p:cxnSp>
      <p:sp>
        <p:nvSpPr>
          <p:cNvPr id="828" name="Shape 828"/>
          <p:cNvSpPr/>
          <p:nvPr/>
        </p:nvSpPr>
        <p:spPr>
          <a:xfrm>
            <a:off x="7054906" y="5760965"/>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SlotDB</a:t>
            </a:r>
          </a:p>
          <a:p>
            <a:pPr lvl="0" rtl="0">
              <a:spcBef>
                <a:spcPts val="0"/>
              </a:spcBef>
              <a:buNone/>
            </a:pPr>
            <a:r>
              <a:t/>
            </a:r>
            <a:endParaRPr/>
          </a:p>
        </p:txBody>
      </p:sp>
      <p:cxnSp>
        <p:nvCxnSpPr>
          <p:cNvPr id="829" name="Shape 829"/>
          <p:cNvCxnSpPr/>
          <p:nvPr/>
        </p:nvCxnSpPr>
        <p:spPr>
          <a:xfrm>
            <a:off x="7054906" y="5973757"/>
            <a:ext cx="470100" cy="0"/>
          </a:xfrm>
          <a:prstGeom prst="straightConnector1">
            <a:avLst/>
          </a:prstGeom>
          <a:noFill/>
          <a:ln cap="flat" cmpd="sng" w="9525">
            <a:solidFill>
              <a:schemeClr val="dk2"/>
            </a:solidFill>
            <a:prstDash val="solid"/>
            <a:round/>
            <a:headEnd len="lg" w="lg" type="none"/>
            <a:tailEnd len="lg" w="lg" type="none"/>
          </a:ln>
        </p:spPr>
      </p:cxnSp>
      <p:cxnSp>
        <p:nvCxnSpPr>
          <p:cNvPr id="830" name="Shape 830"/>
          <p:cNvCxnSpPr/>
          <p:nvPr/>
        </p:nvCxnSpPr>
        <p:spPr>
          <a:xfrm>
            <a:off x="7054906" y="6069708"/>
            <a:ext cx="470100" cy="0"/>
          </a:xfrm>
          <a:prstGeom prst="straightConnector1">
            <a:avLst/>
          </a:prstGeom>
          <a:noFill/>
          <a:ln cap="flat" cmpd="sng" w="9525">
            <a:solidFill>
              <a:schemeClr val="dk2"/>
            </a:solidFill>
            <a:prstDash val="solid"/>
            <a:round/>
            <a:headEnd len="lg" w="lg" type="none"/>
            <a:tailEnd len="lg" w="lg" type="none"/>
          </a:ln>
        </p:spPr>
      </p:cxnSp>
      <p:sp>
        <p:nvSpPr>
          <p:cNvPr id="831" name="Shape 831"/>
          <p:cNvSpPr/>
          <p:nvPr/>
        </p:nvSpPr>
        <p:spPr>
          <a:xfrm>
            <a:off x="7684192" y="5011195"/>
            <a:ext cx="7959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ComponentDB</a:t>
            </a:r>
          </a:p>
          <a:p>
            <a:pPr lvl="0" rtl="0">
              <a:spcBef>
                <a:spcPts val="0"/>
              </a:spcBef>
              <a:buNone/>
            </a:pPr>
            <a:r>
              <a:t/>
            </a:r>
            <a:endParaRPr/>
          </a:p>
        </p:txBody>
      </p:sp>
      <p:cxnSp>
        <p:nvCxnSpPr>
          <p:cNvPr id="832" name="Shape 832"/>
          <p:cNvCxnSpPr/>
          <p:nvPr/>
        </p:nvCxnSpPr>
        <p:spPr>
          <a:xfrm>
            <a:off x="7684192" y="5223988"/>
            <a:ext cx="795900" cy="0"/>
          </a:xfrm>
          <a:prstGeom prst="straightConnector1">
            <a:avLst/>
          </a:prstGeom>
          <a:noFill/>
          <a:ln cap="flat" cmpd="sng" w="9525">
            <a:solidFill>
              <a:schemeClr val="dk2"/>
            </a:solidFill>
            <a:prstDash val="solid"/>
            <a:round/>
            <a:headEnd len="lg" w="lg" type="none"/>
            <a:tailEnd len="lg" w="lg" type="none"/>
          </a:ln>
        </p:spPr>
      </p:cxnSp>
      <p:cxnSp>
        <p:nvCxnSpPr>
          <p:cNvPr id="833" name="Shape 833"/>
          <p:cNvCxnSpPr/>
          <p:nvPr/>
        </p:nvCxnSpPr>
        <p:spPr>
          <a:xfrm>
            <a:off x="7684192" y="5319939"/>
            <a:ext cx="795900" cy="0"/>
          </a:xfrm>
          <a:prstGeom prst="straightConnector1">
            <a:avLst/>
          </a:prstGeom>
          <a:noFill/>
          <a:ln cap="flat" cmpd="sng" w="9525">
            <a:solidFill>
              <a:schemeClr val="dk2"/>
            </a:solidFill>
            <a:prstDash val="solid"/>
            <a:round/>
            <a:headEnd len="lg" w="lg" type="none"/>
            <a:tailEnd len="lg" w="lg" type="none"/>
          </a:ln>
        </p:spPr>
      </p:cxnSp>
      <p:cxnSp>
        <p:nvCxnSpPr>
          <p:cNvPr id="834" name="Shape 834"/>
          <p:cNvCxnSpPr>
            <a:stCxn id="804" idx="0"/>
            <a:endCxn id="807" idx="2"/>
          </p:cNvCxnSpPr>
          <p:nvPr/>
        </p:nvCxnSpPr>
        <p:spPr>
          <a:xfrm rot="10800000">
            <a:off x="6501525" y="2407150"/>
            <a:ext cx="45900" cy="303900"/>
          </a:xfrm>
          <a:prstGeom prst="straightConnector1">
            <a:avLst/>
          </a:prstGeom>
          <a:noFill/>
          <a:ln cap="flat" cmpd="sng" w="9525">
            <a:solidFill>
              <a:schemeClr val="dk2"/>
            </a:solidFill>
            <a:prstDash val="solid"/>
            <a:round/>
            <a:headEnd len="lg" w="lg" type="none"/>
            <a:tailEnd len="lg" w="lg" type="none"/>
          </a:ln>
        </p:spPr>
      </p:cxnSp>
      <p:cxnSp>
        <p:nvCxnSpPr>
          <p:cNvPr id="835" name="Shape 835"/>
          <p:cNvCxnSpPr>
            <a:stCxn id="795" idx="0"/>
            <a:endCxn id="804" idx="1"/>
          </p:cNvCxnSpPr>
          <p:nvPr/>
        </p:nvCxnSpPr>
        <p:spPr>
          <a:xfrm flipH="1" rot="10800000">
            <a:off x="4906000" y="2923800"/>
            <a:ext cx="1315500" cy="108900"/>
          </a:xfrm>
          <a:prstGeom prst="straightConnector1">
            <a:avLst/>
          </a:prstGeom>
          <a:noFill/>
          <a:ln cap="flat" cmpd="sng" w="9525">
            <a:solidFill>
              <a:schemeClr val="dk2"/>
            </a:solidFill>
            <a:prstDash val="solid"/>
            <a:round/>
            <a:headEnd len="lg" w="lg" type="none"/>
            <a:tailEnd len="lg" w="lg" type="none"/>
          </a:ln>
        </p:spPr>
      </p:cxnSp>
      <p:cxnSp>
        <p:nvCxnSpPr>
          <p:cNvPr id="836" name="Shape 836"/>
          <p:cNvCxnSpPr>
            <a:stCxn id="801" idx="0"/>
            <a:endCxn id="804" idx="2"/>
          </p:cNvCxnSpPr>
          <p:nvPr/>
        </p:nvCxnSpPr>
        <p:spPr>
          <a:xfrm flipH="1" rot="10800000">
            <a:off x="5582361" y="3136675"/>
            <a:ext cx="965100" cy="355200"/>
          </a:xfrm>
          <a:prstGeom prst="straightConnector1">
            <a:avLst/>
          </a:prstGeom>
          <a:noFill/>
          <a:ln cap="flat" cmpd="sng" w="9525">
            <a:solidFill>
              <a:schemeClr val="dk2"/>
            </a:solidFill>
            <a:prstDash val="solid"/>
            <a:round/>
            <a:headEnd len="lg" w="lg" type="none"/>
            <a:tailEnd len="lg" w="lg" type="none"/>
          </a:ln>
        </p:spPr>
      </p:cxnSp>
      <p:cxnSp>
        <p:nvCxnSpPr>
          <p:cNvPr id="837" name="Shape 837"/>
          <p:cNvCxnSpPr>
            <a:stCxn id="798" idx="0"/>
            <a:endCxn id="804" idx="2"/>
          </p:cNvCxnSpPr>
          <p:nvPr/>
        </p:nvCxnSpPr>
        <p:spPr>
          <a:xfrm flipH="1" rot="10800000">
            <a:off x="5849703" y="3136820"/>
            <a:ext cx="697800" cy="944700"/>
          </a:xfrm>
          <a:prstGeom prst="straightConnector1">
            <a:avLst/>
          </a:prstGeom>
          <a:noFill/>
          <a:ln cap="flat" cmpd="sng" w="9525">
            <a:solidFill>
              <a:schemeClr val="dk2"/>
            </a:solidFill>
            <a:prstDash val="solid"/>
            <a:round/>
            <a:headEnd len="lg" w="lg" type="none"/>
            <a:tailEnd len="lg" w="lg" type="none"/>
          </a:ln>
        </p:spPr>
      </p:cxnSp>
      <p:cxnSp>
        <p:nvCxnSpPr>
          <p:cNvPr id="838" name="Shape 838"/>
          <p:cNvCxnSpPr>
            <a:stCxn id="810" idx="0"/>
            <a:endCxn id="804" idx="2"/>
          </p:cNvCxnSpPr>
          <p:nvPr/>
        </p:nvCxnSpPr>
        <p:spPr>
          <a:xfrm rot="10800000">
            <a:off x="6547304" y="3136654"/>
            <a:ext cx="419100" cy="217800"/>
          </a:xfrm>
          <a:prstGeom prst="straightConnector1">
            <a:avLst/>
          </a:prstGeom>
          <a:noFill/>
          <a:ln cap="flat" cmpd="sng" w="9525">
            <a:solidFill>
              <a:schemeClr val="dk2"/>
            </a:solidFill>
            <a:prstDash val="solid"/>
            <a:round/>
            <a:headEnd len="lg" w="lg" type="none"/>
            <a:tailEnd len="lg" w="lg" type="none"/>
          </a:ln>
        </p:spPr>
      </p:cxnSp>
      <p:cxnSp>
        <p:nvCxnSpPr>
          <p:cNvPr id="839" name="Shape 839"/>
          <p:cNvCxnSpPr>
            <a:stCxn id="813" idx="0"/>
            <a:endCxn id="810" idx="2"/>
          </p:cNvCxnSpPr>
          <p:nvPr/>
        </p:nvCxnSpPr>
        <p:spPr>
          <a:xfrm flipH="1" rot="10800000">
            <a:off x="6553461" y="3780232"/>
            <a:ext cx="412800" cy="460500"/>
          </a:xfrm>
          <a:prstGeom prst="straightConnector1">
            <a:avLst/>
          </a:prstGeom>
          <a:noFill/>
          <a:ln cap="flat" cmpd="sng" w="9525">
            <a:solidFill>
              <a:schemeClr val="dk2"/>
            </a:solidFill>
            <a:prstDash val="solid"/>
            <a:round/>
            <a:headEnd len="lg" w="lg" type="none"/>
            <a:tailEnd len="lg" w="lg" type="none"/>
          </a:ln>
        </p:spPr>
      </p:cxnSp>
      <p:cxnSp>
        <p:nvCxnSpPr>
          <p:cNvPr id="840" name="Shape 840"/>
          <p:cNvCxnSpPr>
            <a:stCxn id="816" idx="0"/>
            <a:endCxn id="810" idx="2"/>
          </p:cNvCxnSpPr>
          <p:nvPr/>
        </p:nvCxnSpPr>
        <p:spPr>
          <a:xfrm rot="10800000">
            <a:off x="6966544" y="3780232"/>
            <a:ext cx="212400" cy="460500"/>
          </a:xfrm>
          <a:prstGeom prst="straightConnector1">
            <a:avLst/>
          </a:prstGeom>
          <a:noFill/>
          <a:ln cap="flat" cmpd="sng" w="9525">
            <a:solidFill>
              <a:schemeClr val="dk2"/>
            </a:solidFill>
            <a:prstDash val="solid"/>
            <a:round/>
            <a:headEnd len="lg" w="lg" type="none"/>
            <a:tailEnd len="lg" w="lg" type="none"/>
          </a:ln>
        </p:spPr>
      </p:cxnSp>
      <p:cxnSp>
        <p:nvCxnSpPr>
          <p:cNvPr id="841" name="Shape 841"/>
          <p:cNvCxnSpPr>
            <a:stCxn id="819" idx="0"/>
            <a:endCxn id="810" idx="2"/>
          </p:cNvCxnSpPr>
          <p:nvPr/>
        </p:nvCxnSpPr>
        <p:spPr>
          <a:xfrm rot="10800000">
            <a:off x="6966259" y="3780232"/>
            <a:ext cx="975000" cy="460500"/>
          </a:xfrm>
          <a:prstGeom prst="straightConnector1">
            <a:avLst/>
          </a:prstGeom>
          <a:noFill/>
          <a:ln cap="flat" cmpd="sng" w="9525">
            <a:solidFill>
              <a:schemeClr val="dk2"/>
            </a:solidFill>
            <a:prstDash val="solid"/>
            <a:round/>
            <a:headEnd len="lg" w="lg" type="none"/>
            <a:tailEnd len="lg" w="lg" type="none"/>
          </a:ln>
        </p:spPr>
      </p:cxnSp>
      <p:cxnSp>
        <p:nvCxnSpPr>
          <p:cNvPr id="842" name="Shape 842"/>
          <p:cNvCxnSpPr>
            <a:stCxn id="825" idx="0"/>
            <a:endCxn id="813" idx="2"/>
          </p:cNvCxnSpPr>
          <p:nvPr/>
        </p:nvCxnSpPr>
        <p:spPr>
          <a:xfrm rot="10800000">
            <a:off x="6553322" y="4666430"/>
            <a:ext cx="48900" cy="387000"/>
          </a:xfrm>
          <a:prstGeom prst="straightConnector1">
            <a:avLst/>
          </a:prstGeom>
          <a:noFill/>
          <a:ln cap="flat" cmpd="sng" w="9525">
            <a:solidFill>
              <a:schemeClr val="dk2"/>
            </a:solidFill>
            <a:prstDash val="solid"/>
            <a:round/>
            <a:headEnd len="lg" w="lg" type="none"/>
            <a:tailEnd len="lg" w="lg" type="none"/>
          </a:ln>
        </p:spPr>
      </p:cxnSp>
      <p:cxnSp>
        <p:nvCxnSpPr>
          <p:cNvPr id="843" name="Shape 843"/>
          <p:cNvCxnSpPr>
            <a:stCxn id="813" idx="2"/>
            <a:endCxn id="822" idx="0"/>
          </p:cNvCxnSpPr>
          <p:nvPr/>
        </p:nvCxnSpPr>
        <p:spPr>
          <a:xfrm>
            <a:off x="6553461" y="4666432"/>
            <a:ext cx="736500" cy="391200"/>
          </a:xfrm>
          <a:prstGeom prst="straightConnector1">
            <a:avLst/>
          </a:prstGeom>
          <a:noFill/>
          <a:ln cap="flat" cmpd="sng" w="9525">
            <a:solidFill>
              <a:schemeClr val="dk2"/>
            </a:solidFill>
            <a:prstDash val="solid"/>
            <a:round/>
            <a:headEnd len="lg" w="lg" type="none"/>
            <a:tailEnd len="lg" w="lg" type="none"/>
          </a:ln>
        </p:spPr>
      </p:cxnSp>
      <p:cxnSp>
        <p:nvCxnSpPr>
          <p:cNvPr id="844" name="Shape 844"/>
          <p:cNvCxnSpPr>
            <a:stCxn id="819" idx="2"/>
            <a:endCxn id="822" idx="0"/>
          </p:cNvCxnSpPr>
          <p:nvPr/>
        </p:nvCxnSpPr>
        <p:spPr>
          <a:xfrm flipH="1">
            <a:off x="7289959" y="4666432"/>
            <a:ext cx="651300" cy="391200"/>
          </a:xfrm>
          <a:prstGeom prst="straightConnector1">
            <a:avLst/>
          </a:prstGeom>
          <a:noFill/>
          <a:ln cap="flat" cmpd="sng" w="9525">
            <a:solidFill>
              <a:schemeClr val="dk2"/>
            </a:solidFill>
            <a:prstDash val="solid"/>
            <a:round/>
            <a:headEnd len="lg" w="lg" type="none"/>
            <a:tailEnd len="lg" w="lg" type="none"/>
          </a:ln>
        </p:spPr>
      </p:cxnSp>
      <p:cxnSp>
        <p:nvCxnSpPr>
          <p:cNvPr id="845" name="Shape 845"/>
          <p:cNvCxnSpPr>
            <a:stCxn id="819" idx="2"/>
            <a:endCxn id="831" idx="0"/>
          </p:cNvCxnSpPr>
          <p:nvPr/>
        </p:nvCxnSpPr>
        <p:spPr>
          <a:xfrm>
            <a:off x="7941259" y="4666432"/>
            <a:ext cx="141000" cy="344700"/>
          </a:xfrm>
          <a:prstGeom prst="straightConnector1">
            <a:avLst/>
          </a:prstGeom>
          <a:noFill/>
          <a:ln cap="flat" cmpd="sng" w="9525">
            <a:solidFill>
              <a:schemeClr val="dk2"/>
            </a:solidFill>
            <a:prstDash val="solid"/>
            <a:round/>
            <a:headEnd len="lg" w="lg" type="none"/>
            <a:tailEnd len="lg" w="lg" type="none"/>
          </a:ln>
        </p:spPr>
      </p:cxnSp>
      <p:cxnSp>
        <p:nvCxnSpPr>
          <p:cNvPr id="846" name="Shape 846"/>
          <p:cNvCxnSpPr>
            <a:stCxn id="828" idx="0"/>
            <a:endCxn id="822" idx="2"/>
          </p:cNvCxnSpPr>
          <p:nvPr/>
        </p:nvCxnSpPr>
        <p:spPr>
          <a:xfrm rot="10800000">
            <a:off x="7289956" y="5483165"/>
            <a:ext cx="0" cy="277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0" name="Shape 850"/>
        <p:cNvGrpSpPr/>
        <p:nvPr/>
      </p:nvGrpSpPr>
      <p:grpSpPr>
        <a:xfrm>
          <a:off x="0" y="0"/>
          <a:ext cx="0" cy="0"/>
          <a:chOff x="0" y="0"/>
          <a:chExt cx="0" cy="0"/>
        </a:xfrm>
      </p:grpSpPr>
      <p:sp>
        <p:nvSpPr>
          <p:cNvPr id="851" name="Shape 8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Interactions</a:t>
            </a:r>
          </a:p>
        </p:txBody>
      </p:sp>
      <p:sp>
        <p:nvSpPr>
          <p:cNvPr id="852" name="Shape 8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We would like to cover all possible interactions between classes.</a:t>
            </a:r>
          </a:p>
          <a:p>
            <a:pPr indent="-228600" lvl="1" marL="914400" rtl="0">
              <a:spcBef>
                <a:spcPts val="0"/>
              </a:spcBef>
            </a:pPr>
            <a:r>
              <a:rPr lang="en"/>
              <a:t>All possible states of each and all ways they can interact.</a:t>
            </a:r>
          </a:p>
          <a:p>
            <a:pPr indent="-228600" lvl="1" marL="914400" rtl="0">
              <a:spcBef>
                <a:spcPts val="0"/>
              </a:spcBef>
            </a:pPr>
            <a:r>
              <a:rPr lang="en"/>
              <a:t>This is clearly not possible.</a:t>
            </a:r>
          </a:p>
          <a:p>
            <a:pPr indent="-228600" lvl="0" marL="457200" rtl="0">
              <a:spcBef>
                <a:spcPts val="0"/>
              </a:spcBef>
            </a:pPr>
            <a:r>
              <a:rPr lang="en"/>
              <a:t>Need to choose significant scenarios.</a:t>
            </a:r>
          </a:p>
          <a:p>
            <a:pPr indent="-228600" lvl="1" marL="914400" rtl="0">
              <a:spcBef>
                <a:spcPts val="0"/>
              </a:spcBef>
            </a:pPr>
            <a:r>
              <a:rPr lang="en"/>
              <a:t>May be captured already in UML sequence diagrams.</a:t>
            </a:r>
          </a:p>
          <a:p>
            <a:pPr indent="-228600" lvl="2" marL="1371600" rtl="0">
              <a:spcBef>
                <a:spcPts val="0"/>
              </a:spcBef>
            </a:pPr>
            <a:r>
              <a:rPr lang="en"/>
              <a:t>Describe object interactions in service of a goal.</a:t>
            </a:r>
          </a:p>
          <a:p>
            <a:pPr indent="-228600" lvl="1" marL="914400" rtl="0">
              <a:spcBef>
                <a:spcPts val="0"/>
              </a:spcBef>
            </a:pPr>
            <a:r>
              <a:rPr lang="en"/>
              <a:t>Vary these scenarios to capture additional illegal interaction sequences.</a:t>
            </a:r>
          </a:p>
        </p:txBody>
      </p:sp>
      <p:sp>
        <p:nvSpPr>
          <p:cNvPr id="853" name="Shape 8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7" name="Shape 857"/>
        <p:cNvGrpSpPr/>
        <p:nvPr/>
      </p:nvGrpSpPr>
      <p:grpSpPr>
        <a:xfrm>
          <a:off x="0" y="0"/>
          <a:ext cx="0" cy="0"/>
          <a:chOff x="0" y="0"/>
          <a:chExt cx="0" cy="0"/>
        </a:xfrm>
      </p:grpSpPr>
      <p:sp>
        <p:nvSpPr>
          <p:cNvPr id="858" name="Shape 8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Sequence Diagram</a:t>
            </a:r>
          </a:p>
        </p:txBody>
      </p:sp>
      <p:sp>
        <p:nvSpPr>
          <p:cNvPr id="859" name="Shape 8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
        <p:nvSpPr>
          <p:cNvPr id="860" name="Shape 860"/>
          <p:cNvSpPr/>
          <p:nvPr/>
        </p:nvSpPr>
        <p:spPr>
          <a:xfrm>
            <a:off x="1709750" y="170902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861" name="Shape 861"/>
          <p:cNvSpPr/>
          <p:nvPr/>
        </p:nvSpPr>
        <p:spPr>
          <a:xfrm>
            <a:off x="3262750" y="170902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line: OrderLine</a:t>
            </a:r>
          </a:p>
        </p:txBody>
      </p:sp>
      <p:cxnSp>
        <p:nvCxnSpPr>
          <p:cNvPr id="862" name="Shape 862"/>
          <p:cNvCxnSpPr>
            <a:stCxn id="860" idx="2"/>
            <a:endCxn id="863" idx="0"/>
          </p:cNvCxnSpPr>
          <p:nvPr/>
        </p:nvCxnSpPr>
        <p:spPr>
          <a:xfrm>
            <a:off x="2408900" y="2223224"/>
            <a:ext cx="0" cy="3666000"/>
          </a:xfrm>
          <a:prstGeom prst="straightConnector1">
            <a:avLst/>
          </a:prstGeom>
          <a:noFill/>
          <a:ln cap="flat" cmpd="sng" w="19050">
            <a:solidFill>
              <a:srgbClr val="000000"/>
            </a:solidFill>
            <a:prstDash val="dash"/>
            <a:round/>
            <a:headEnd len="lg" w="lg" type="none"/>
            <a:tailEnd len="lg" w="lg" type="none"/>
          </a:ln>
        </p:spPr>
      </p:cxnSp>
      <p:cxnSp>
        <p:nvCxnSpPr>
          <p:cNvPr id="864" name="Shape 864"/>
          <p:cNvCxnSpPr/>
          <p:nvPr/>
        </p:nvCxnSpPr>
        <p:spPr>
          <a:xfrm>
            <a:off x="3961900" y="2223225"/>
            <a:ext cx="0" cy="3666000"/>
          </a:xfrm>
          <a:prstGeom prst="straightConnector1">
            <a:avLst/>
          </a:prstGeom>
          <a:noFill/>
          <a:ln cap="flat" cmpd="sng" w="19050">
            <a:solidFill>
              <a:srgbClr val="000000"/>
            </a:solidFill>
            <a:prstDash val="dash"/>
            <a:round/>
            <a:headEnd len="lg" w="lg" type="none"/>
            <a:tailEnd len="lg" w="lg" type="none"/>
          </a:ln>
        </p:spPr>
      </p:cxnSp>
      <p:sp>
        <p:nvSpPr>
          <p:cNvPr id="865" name="Shape 865"/>
          <p:cNvSpPr/>
          <p:nvPr/>
        </p:nvSpPr>
        <p:spPr>
          <a:xfrm>
            <a:off x="2244375" y="2744175"/>
            <a:ext cx="339299" cy="3016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66" name="Shape 866"/>
          <p:cNvSpPr/>
          <p:nvPr/>
        </p:nvSpPr>
        <p:spPr>
          <a:xfrm>
            <a:off x="923175" y="2656725"/>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67" name="Shape 867"/>
          <p:cNvCxnSpPr>
            <a:stCxn id="866" idx="6"/>
          </p:cNvCxnSpPr>
          <p:nvPr/>
        </p:nvCxnSpPr>
        <p:spPr>
          <a:xfrm>
            <a:off x="1098075" y="2744175"/>
            <a:ext cx="1079400" cy="5100"/>
          </a:xfrm>
          <a:prstGeom prst="straightConnector1">
            <a:avLst/>
          </a:prstGeom>
          <a:noFill/>
          <a:ln cap="flat" cmpd="sng" w="19050">
            <a:solidFill>
              <a:srgbClr val="000000"/>
            </a:solidFill>
            <a:prstDash val="solid"/>
            <a:round/>
            <a:headEnd len="lg" w="lg" type="none"/>
            <a:tailEnd len="lg" w="lg" type="triangle"/>
          </a:ln>
        </p:spPr>
      </p:cxnSp>
      <p:sp>
        <p:nvSpPr>
          <p:cNvPr id="868" name="Shape 868"/>
          <p:cNvSpPr/>
          <p:nvPr/>
        </p:nvSpPr>
        <p:spPr>
          <a:xfrm>
            <a:off x="3809825" y="2863450"/>
            <a:ext cx="339299"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69" name="Shape 869"/>
          <p:cNvCxnSpPr/>
          <p:nvPr/>
        </p:nvCxnSpPr>
        <p:spPr>
          <a:xfrm>
            <a:off x="2562837" y="2863450"/>
            <a:ext cx="1239300" cy="299"/>
          </a:xfrm>
          <a:prstGeom prst="straightConnector1">
            <a:avLst/>
          </a:prstGeom>
          <a:noFill/>
          <a:ln cap="flat" cmpd="sng" w="19050">
            <a:solidFill>
              <a:srgbClr val="000000"/>
            </a:solidFill>
            <a:prstDash val="solid"/>
            <a:round/>
            <a:headEnd len="lg" w="lg" type="none"/>
            <a:tailEnd len="lg" w="lg" type="triangle"/>
          </a:ln>
        </p:spPr>
      </p:cxnSp>
      <p:sp>
        <p:nvSpPr>
          <p:cNvPr id="870" name="Shape 870"/>
          <p:cNvSpPr txBox="1"/>
          <p:nvPr/>
        </p:nvSpPr>
        <p:spPr>
          <a:xfrm>
            <a:off x="2575937" y="24997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priceLine()</a:t>
            </a:r>
          </a:p>
        </p:txBody>
      </p:sp>
      <p:cxnSp>
        <p:nvCxnSpPr>
          <p:cNvPr id="871" name="Shape 871"/>
          <p:cNvCxnSpPr/>
          <p:nvPr/>
        </p:nvCxnSpPr>
        <p:spPr>
          <a:xfrm rot="10800000">
            <a:off x="2649712" y="3555425"/>
            <a:ext cx="1157699" cy="0"/>
          </a:xfrm>
          <a:prstGeom prst="straightConnector1">
            <a:avLst/>
          </a:prstGeom>
          <a:noFill/>
          <a:ln cap="flat" cmpd="sng" w="19050">
            <a:solidFill>
              <a:srgbClr val="000000"/>
            </a:solidFill>
            <a:prstDash val="dash"/>
            <a:round/>
            <a:headEnd len="lg" w="lg" type="none"/>
            <a:tailEnd len="lg" w="lg" type="triangle"/>
          </a:ln>
        </p:spPr>
      </p:cxnSp>
      <p:sp>
        <p:nvSpPr>
          <p:cNvPr id="872" name="Shape 872"/>
          <p:cNvSpPr txBox="1"/>
          <p:nvPr/>
        </p:nvSpPr>
        <p:spPr>
          <a:xfrm>
            <a:off x="2663262" y="362640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873" name="Shape 873"/>
          <p:cNvSpPr txBox="1"/>
          <p:nvPr/>
        </p:nvSpPr>
        <p:spPr>
          <a:xfrm>
            <a:off x="1031175" y="23997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874" name="Shape 874"/>
          <p:cNvSpPr/>
          <p:nvPr/>
        </p:nvSpPr>
        <p:spPr>
          <a:xfrm>
            <a:off x="4914725" y="170902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 Product</a:t>
            </a:r>
          </a:p>
        </p:txBody>
      </p:sp>
      <p:cxnSp>
        <p:nvCxnSpPr>
          <p:cNvPr id="875" name="Shape 875"/>
          <p:cNvCxnSpPr/>
          <p:nvPr/>
        </p:nvCxnSpPr>
        <p:spPr>
          <a:xfrm>
            <a:off x="5613875" y="2223225"/>
            <a:ext cx="0" cy="3666000"/>
          </a:xfrm>
          <a:prstGeom prst="straightConnector1">
            <a:avLst/>
          </a:prstGeom>
          <a:noFill/>
          <a:ln cap="flat" cmpd="sng" w="19050">
            <a:solidFill>
              <a:srgbClr val="000000"/>
            </a:solidFill>
            <a:prstDash val="dash"/>
            <a:round/>
            <a:headEnd len="lg" w="lg" type="none"/>
            <a:tailEnd len="lg" w="lg" type="none"/>
          </a:ln>
        </p:spPr>
      </p:cxnSp>
      <p:sp>
        <p:nvSpPr>
          <p:cNvPr id="876" name="Shape 876"/>
          <p:cNvSpPr/>
          <p:nvPr/>
        </p:nvSpPr>
        <p:spPr>
          <a:xfrm>
            <a:off x="6566700" y="1709025"/>
            <a:ext cx="1527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 Customer</a:t>
            </a:r>
          </a:p>
        </p:txBody>
      </p:sp>
      <p:cxnSp>
        <p:nvCxnSpPr>
          <p:cNvPr id="877" name="Shape 877"/>
          <p:cNvCxnSpPr/>
          <p:nvPr/>
        </p:nvCxnSpPr>
        <p:spPr>
          <a:xfrm>
            <a:off x="7265850" y="2223225"/>
            <a:ext cx="0" cy="3666000"/>
          </a:xfrm>
          <a:prstGeom prst="straightConnector1">
            <a:avLst/>
          </a:prstGeom>
          <a:noFill/>
          <a:ln cap="flat" cmpd="sng" w="19050">
            <a:solidFill>
              <a:srgbClr val="000000"/>
            </a:solidFill>
            <a:prstDash val="dash"/>
            <a:round/>
            <a:headEnd len="lg" w="lg" type="none"/>
            <a:tailEnd len="lg" w="lg" type="none"/>
          </a:ln>
        </p:spPr>
      </p:cxnSp>
      <p:sp>
        <p:nvSpPr>
          <p:cNvPr id="878" name="Shape 878"/>
          <p:cNvSpPr/>
          <p:nvPr/>
        </p:nvSpPr>
        <p:spPr>
          <a:xfrm>
            <a:off x="5378600" y="2974025"/>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79" name="Shape 879"/>
          <p:cNvCxnSpPr/>
          <p:nvPr/>
        </p:nvCxnSpPr>
        <p:spPr>
          <a:xfrm>
            <a:off x="4131612" y="2974025"/>
            <a:ext cx="1239300" cy="299"/>
          </a:xfrm>
          <a:prstGeom prst="straightConnector1">
            <a:avLst/>
          </a:prstGeom>
          <a:noFill/>
          <a:ln cap="flat" cmpd="sng" w="19050">
            <a:solidFill>
              <a:srgbClr val="000000"/>
            </a:solidFill>
            <a:prstDash val="solid"/>
            <a:round/>
            <a:headEnd len="lg" w="lg" type="none"/>
            <a:tailEnd len="lg" w="lg" type="triangle"/>
          </a:ln>
        </p:spPr>
      </p:cxnSp>
      <p:cxnSp>
        <p:nvCxnSpPr>
          <p:cNvPr id="880" name="Shape 880"/>
          <p:cNvCxnSpPr/>
          <p:nvPr/>
        </p:nvCxnSpPr>
        <p:spPr>
          <a:xfrm rot="10800000">
            <a:off x="4185000" y="3328450"/>
            <a:ext cx="1157699" cy="0"/>
          </a:xfrm>
          <a:prstGeom prst="straightConnector1">
            <a:avLst/>
          </a:prstGeom>
          <a:noFill/>
          <a:ln cap="flat" cmpd="sng" w="19050">
            <a:solidFill>
              <a:srgbClr val="000000"/>
            </a:solidFill>
            <a:prstDash val="dash"/>
            <a:round/>
            <a:headEnd len="lg" w="lg" type="none"/>
            <a:tailEnd len="lg" w="lg" type="triangle"/>
          </a:ln>
        </p:spPr>
      </p:cxnSp>
      <p:sp>
        <p:nvSpPr>
          <p:cNvPr id="881" name="Shape 881"/>
          <p:cNvSpPr txBox="1"/>
          <p:nvPr/>
        </p:nvSpPr>
        <p:spPr>
          <a:xfrm>
            <a:off x="4088737" y="2618937"/>
            <a:ext cx="1398300" cy="313799"/>
          </a:xfrm>
          <a:prstGeom prst="rect">
            <a:avLst/>
          </a:prstGeom>
          <a:noFill/>
          <a:ln>
            <a:noFill/>
          </a:ln>
        </p:spPr>
        <p:txBody>
          <a:bodyPr anchorCtr="0" anchor="t" bIns="91425" lIns="91425" rIns="91425" tIns="91425">
            <a:noAutofit/>
          </a:bodyPr>
          <a:lstStyle/>
          <a:p>
            <a:pPr lvl="0" rtl="0">
              <a:spcBef>
                <a:spcPts val="0"/>
              </a:spcBef>
              <a:buNone/>
            </a:pPr>
            <a:r>
              <a:rPr lang="en" sz="1200"/>
              <a:t>getPrice(quantity)</a:t>
            </a:r>
          </a:p>
        </p:txBody>
      </p:sp>
      <p:sp>
        <p:nvSpPr>
          <p:cNvPr id="882" name="Shape 882"/>
          <p:cNvSpPr txBox="1"/>
          <p:nvPr/>
        </p:nvSpPr>
        <p:spPr>
          <a:xfrm>
            <a:off x="4274887" y="338692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883" name="Shape 883"/>
          <p:cNvSpPr/>
          <p:nvPr/>
        </p:nvSpPr>
        <p:spPr>
          <a:xfrm>
            <a:off x="7096200" y="4212525"/>
            <a:ext cx="339299" cy="1416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4" name="Shape 884"/>
          <p:cNvCxnSpPr/>
          <p:nvPr/>
        </p:nvCxnSpPr>
        <p:spPr>
          <a:xfrm>
            <a:off x="2596962" y="4212525"/>
            <a:ext cx="4480800" cy="17100"/>
          </a:xfrm>
          <a:prstGeom prst="straightConnector1">
            <a:avLst/>
          </a:prstGeom>
          <a:noFill/>
          <a:ln cap="flat" cmpd="sng" w="19050">
            <a:solidFill>
              <a:srgbClr val="000000"/>
            </a:solidFill>
            <a:prstDash val="solid"/>
            <a:round/>
            <a:headEnd len="lg" w="lg" type="none"/>
            <a:tailEnd len="lg" w="lg" type="triangle"/>
          </a:ln>
        </p:spPr>
      </p:cxnSp>
      <p:sp>
        <p:nvSpPr>
          <p:cNvPr id="885" name="Shape 885"/>
          <p:cNvSpPr txBox="1"/>
          <p:nvPr/>
        </p:nvSpPr>
        <p:spPr>
          <a:xfrm>
            <a:off x="4047325" y="3853875"/>
            <a:ext cx="22958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getDiscountedValue(ord1)</a:t>
            </a:r>
          </a:p>
        </p:txBody>
      </p:sp>
      <p:cxnSp>
        <p:nvCxnSpPr>
          <p:cNvPr id="886" name="Shape 886"/>
          <p:cNvCxnSpPr/>
          <p:nvPr/>
        </p:nvCxnSpPr>
        <p:spPr>
          <a:xfrm>
            <a:off x="2599525" y="5628600"/>
            <a:ext cx="4480800" cy="17100"/>
          </a:xfrm>
          <a:prstGeom prst="straightConnector1">
            <a:avLst/>
          </a:prstGeom>
          <a:noFill/>
          <a:ln cap="flat" cmpd="sng" w="19050">
            <a:solidFill>
              <a:srgbClr val="000000"/>
            </a:solidFill>
            <a:prstDash val="dash"/>
            <a:round/>
            <a:headEnd len="lg" w="lg" type="triangle"/>
            <a:tailEnd len="lg" w="lg" type="none"/>
          </a:ln>
        </p:spPr>
      </p:cxnSp>
      <p:sp>
        <p:nvSpPr>
          <p:cNvPr id="887" name="Shape 887"/>
          <p:cNvSpPr txBox="1"/>
          <p:nvPr/>
        </p:nvSpPr>
        <p:spPr>
          <a:xfrm>
            <a:off x="4131625" y="5705800"/>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discounted total</a:t>
            </a:r>
          </a:p>
        </p:txBody>
      </p:sp>
      <p:sp>
        <p:nvSpPr>
          <p:cNvPr id="888" name="Shape 888"/>
          <p:cNvSpPr txBox="1"/>
          <p:nvPr/>
        </p:nvSpPr>
        <p:spPr>
          <a:xfrm>
            <a:off x="4088750" y="4249650"/>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getCurrentTotal</a:t>
            </a:r>
          </a:p>
        </p:txBody>
      </p:sp>
      <p:sp>
        <p:nvSpPr>
          <p:cNvPr id="889" name="Shape 889"/>
          <p:cNvSpPr/>
          <p:nvPr/>
        </p:nvSpPr>
        <p:spPr>
          <a:xfrm>
            <a:off x="2323975" y="4550400"/>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90" name="Shape 890"/>
          <p:cNvCxnSpPr/>
          <p:nvPr/>
        </p:nvCxnSpPr>
        <p:spPr>
          <a:xfrm>
            <a:off x="2596975" y="4583462"/>
            <a:ext cx="4480800" cy="17100"/>
          </a:xfrm>
          <a:prstGeom prst="straightConnector1">
            <a:avLst/>
          </a:prstGeom>
          <a:noFill/>
          <a:ln cap="flat" cmpd="sng" w="19050">
            <a:solidFill>
              <a:srgbClr val="000000"/>
            </a:solidFill>
            <a:prstDash val="solid"/>
            <a:round/>
            <a:headEnd len="lg" w="lg" type="triangle"/>
            <a:tailEnd len="lg" w="lg" type="none"/>
          </a:ln>
        </p:spPr>
      </p:cxnSp>
      <p:cxnSp>
        <p:nvCxnSpPr>
          <p:cNvPr id="891" name="Shape 891"/>
          <p:cNvCxnSpPr/>
          <p:nvPr/>
        </p:nvCxnSpPr>
        <p:spPr>
          <a:xfrm>
            <a:off x="2684350" y="4920562"/>
            <a:ext cx="4480800" cy="17100"/>
          </a:xfrm>
          <a:prstGeom prst="straightConnector1">
            <a:avLst/>
          </a:prstGeom>
          <a:noFill/>
          <a:ln cap="flat" cmpd="sng" w="19050">
            <a:solidFill>
              <a:srgbClr val="000000"/>
            </a:solidFill>
            <a:prstDash val="dash"/>
            <a:round/>
            <a:headEnd len="lg" w="lg" type="none"/>
            <a:tailEnd len="lg" w="lg" type="triangle"/>
          </a:ln>
        </p:spPr>
      </p:cxnSp>
      <p:sp>
        <p:nvSpPr>
          <p:cNvPr id="892" name="Shape 892"/>
          <p:cNvSpPr txBox="1"/>
          <p:nvPr/>
        </p:nvSpPr>
        <p:spPr>
          <a:xfrm>
            <a:off x="4110187" y="4957687"/>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current total</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6" name="Shape 896"/>
        <p:cNvGrpSpPr/>
        <p:nvPr/>
      </p:nvGrpSpPr>
      <p:grpSpPr>
        <a:xfrm>
          <a:off x="0" y="0"/>
          <a:ext cx="0" cy="0"/>
          <a:chOff x="0" y="0"/>
          <a:chExt cx="0" cy="0"/>
        </a:xfrm>
      </p:grpSpPr>
      <p:sp>
        <p:nvSpPr>
          <p:cNvPr id="897" name="Shape 8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898" name="Shape 8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Testing of OO systems is impacted by</a:t>
            </a:r>
          </a:p>
          <a:p>
            <a:pPr indent="-381000" lvl="1" marL="914400" rtl="0">
              <a:spcBef>
                <a:spcPts val="480"/>
              </a:spcBef>
              <a:buSzPct val="100000"/>
            </a:pPr>
            <a:r>
              <a:rPr lang="en" sz="2400"/>
              <a:t>State Dependent Behavior</a:t>
            </a:r>
          </a:p>
          <a:p>
            <a:pPr indent="-381000" lvl="1" marL="914400" rtl="0">
              <a:spcBef>
                <a:spcPts val="480"/>
              </a:spcBef>
              <a:buSzPct val="100000"/>
            </a:pPr>
            <a:r>
              <a:rPr lang="en" sz="2400"/>
              <a:t>Encapsulation</a:t>
            </a:r>
          </a:p>
          <a:p>
            <a:pPr indent="-381000" lvl="1" marL="914400" rtl="0">
              <a:spcBef>
                <a:spcPts val="480"/>
              </a:spcBef>
              <a:buSzPct val="100000"/>
            </a:pPr>
            <a:r>
              <a:rPr lang="en" sz="2400"/>
              <a:t>Inheritance</a:t>
            </a:r>
          </a:p>
          <a:p>
            <a:pPr indent="-381000" lvl="1" marL="914400" rtl="0">
              <a:spcBef>
                <a:spcPts val="480"/>
              </a:spcBef>
              <a:buSzPct val="100000"/>
            </a:pPr>
            <a:r>
              <a:rPr lang="en" sz="2400"/>
              <a:t>Polymorphism and Dynamic Binding</a:t>
            </a:r>
          </a:p>
          <a:p>
            <a:pPr indent="-381000" lvl="1" marL="914400" rtl="0">
              <a:spcBef>
                <a:spcPts val="480"/>
              </a:spcBef>
              <a:buSzPct val="100000"/>
            </a:pPr>
            <a:r>
              <a:rPr lang="en" sz="2400"/>
              <a:t>Abstract Classes</a:t>
            </a:r>
          </a:p>
          <a:p>
            <a:pPr indent="-381000" lvl="1" marL="914400" rtl="0">
              <a:spcBef>
                <a:spcPts val="480"/>
              </a:spcBef>
              <a:buSzPct val="100000"/>
            </a:pPr>
            <a:r>
              <a:rPr lang="en" sz="2400"/>
              <a:t>Exception Handling</a:t>
            </a:r>
          </a:p>
          <a:p>
            <a:pPr indent="-381000" lvl="1" marL="914400" rtl="0">
              <a:spcBef>
                <a:spcPts val="480"/>
              </a:spcBef>
              <a:buSzPct val="100000"/>
            </a:pPr>
            <a:r>
              <a:rPr lang="en" sz="2400"/>
              <a:t>Concurrency</a:t>
            </a:r>
          </a:p>
          <a:p>
            <a:pPr indent="-228600" lvl="0" marL="457200" rtl="0">
              <a:spcBef>
                <a:spcPts val="0"/>
              </a:spcBef>
            </a:pPr>
            <a:r>
              <a:rPr lang="en"/>
              <a:t>To test such systems, we must test both individual classes and groups of related classes.</a:t>
            </a:r>
          </a:p>
        </p:txBody>
      </p:sp>
      <p:sp>
        <p:nvSpPr>
          <p:cNvPr id="899" name="Shape 8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905" name="Shape 9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As classes are impacted by state, we can test them effectively by building state machines and deriving transition-covering tests.</a:t>
            </a:r>
          </a:p>
          <a:p>
            <a:pPr indent="-228600" lvl="1" marL="914400" marR="0" rtl="0" algn="l">
              <a:lnSpc>
                <a:spcPct val="100000"/>
              </a:lnSpc>
              <a:spcBef>
                <a:spcPts val="600"/>
              </a:spcBef>
              <a:spcAft>
                <a:spcPts val="0"/>
              </a:spcAft>
            </a:pPr>
            <a:r>
              <a:rPr lang="en"/>
              <a:t>A path is a set of method calls on that class.</a:t>
            </a:r>
          </a:p>
          <a:p>
            <a:pPr indent="-228600" lvl="0" marL="457200" marR="0" rtl="0" algn="l">
              <a:lnSpc>
                <a:spcPct val="100000"/>
              </a:lnSpc>
              <a:spcBef>
                <a:spcPts val="600"/>
              </a:spcBef>
              <a:spcAft>
                <a:spcPts val="0"/>
              </a:spcAft>
            </a:pPr>
            <a:r>
              <a:rPr lang="en"/>
              <a:t>Groups of classes should be arranged by their dependence relationships, then tested from the bottom-up. </a:t>
            </a:r>
          </a:p>
        </p:txBody>
      </p:sp>
      <p:sp>
        <p:nvSpPr>
          <p:cNvPr id="906" name="Shape 9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0" name="Shape 910"/>
        <p:cNvGrpSpPr/>
        <p:nvPr/>
      </p:nvGrpSpPr>
      <p:grpSpPr>
        <a:xfrm>
          <a:off x="0" y="0"/>
          <a:ext cx="0" cy="0"/>
          <a:chOff x="0" y="0"/>
          <a:chExt cx="0" cy="0"/>
        </a:xfrm>
      </p:grpSpPr>
      <p:sp>
        <p:nvSpPr>
          <p:cNvPr id="911" name="Shape 9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912" name="Shape 9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More OO Testing</a:t>
            </a:r>
          </a:p>
          <a:p>
            <a:pPr indent="-228600" lvl="1" marL="914400" rtl="0">
              <a:spcBef>
                <a:spcPts val="0"/>
              </a:spcBef>
            </a:pPr>
            <a:r>
              <a:rPr lang="en"/>
              <a:t>Structural Testing</a:t>
            </a:r>
          </a:p>
          <a:p>
            <a:pPr indent="-228600" lvl="1" marL="914400" rtl="0">
              <a:spcBef>
                <a:spcPts val="0"/>
              </a:spcBef>
            </a:pPr>
            <a:r>
              <a:rPr lang="en"/>
              <a:t>Exceptions</a:t>
            </a:r>
          </a:p>
          <a:p>
            <a:pPr indent="-228600" lvl="1" marL="914400" rtl="0">
              <a:spcBef>
                <a:spcPts val="0"/>
              </a:spcBef>
            </a:pPr>
            <a:r>
              <a:rPr lang="en"/>
              <a:t>Polymorphism</a:t>
            </a:r>
          </a:p>
          <a:p>
            <a:pPr indent="-228600" lvl="1" marL="914400" rtl="0">
              <a:spcBef>
                <a:spcPts val="0"/>
              </a:spcBef>
            </a:pPr>
            <a:r>
              <a:rPr lang="en"/>
              <a:t>Oracles and Encapsulation</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2 - due next Tuesday.</a:t>
            </a:r>
          </a:p>
        </p:txBody>
      </p:sp>
      <p:sp>
        <p:nvSpPr>
          <p:cNvPr id="913" name="Shape 9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Issues With Testing OO Systems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OO Testing Issues</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State Dependent Behavior</a:t>
            </a:r>
          </a:p>
          <a:p>
            <a:pPr indent="-228600" lvl="0" marL="457200" marR="0" rtl="0" algn="l">
              <a:lnSpc>
                <a:spcPct val="100000"/>
              </a:lnSpc>
              <a:spcBef>
                <a:spcPts val="600"/>
              </a:spcBef>
              <a:spcAft>
                <a:spcPts val="0"/>
              </a:spcAft>
            </a:pPr>
            <a:r>
              <a:rPr lang="en"/>
              <a:t>Encapsulation</a:t>
            </a:r>
          </a:p>
          <a:p>
            <a:pPr indent="-228600" lvl="0" marL="457200" marR="0" rtl="0" algn="l">
              <a:lnSpc>
                <a:spcPct val="100000"/>
              </a:lnSpc>
              <a:spcBef>
                <a:spcPts val="600"/>
              </a:spcBef>
              <a:spcAft>
                <a:spcPts val="0"/>
              </a:spcAft>
            </a:pPr>
            <a:r>
              <a:rPr lang="en"/>
              <a:t>Inheritance</a:t>
            </a:r>
          </a:p>
          <a:p>
            <a:pPr indent="-228600" lvl="0" marL="457200" marR="0" rtl="0" algn="l">
              <a:lnSpc>
                <a:spcPct val="100000"/>
              </a:lnSpc>
              <a:spcBef>
                <a:spcPts val="600"/>
              </a:spcBef>
              <a:spcAft>
                <a:spcPts val="0"/>
              </a:spcAft>
            </a:pPr>
            <a:r>
              <a:rPr lang="en"/>
              <a:t>Polymorphism and Dynamic Binding</a:t>
            </a:r>
          </a:p>
          <a:p>
            <a:pPr indent="-228600" lvl="0" marL="457200" marR="0" rtl="0" algn="l">
              <a:lnSpc>
                <a:spcPct val="100000"/>
              </a:lnSpc>
              <a:spcBef>
                <a:spcPts val="600"/>
              </a:spcBef>
              <a:spcAft>
                <a:spcPts val="0"/>
              </a:spcAft>
            </a:pPr>
            <a:r>
              <a:rPr lang="en"/>
              <a:t>Abstract Classes</a:t>
            </a:r>
          </a:p>
          <a:p>
            <a:pPr indent="-228600" lvl="0" marL="457200" marR="0" rtl="0" algn="l">
              <a:lnSpc>
                <a:spcPct val="100000"/>
              </a:lnSpc>
              <a:spcBef>
                <a:spcPts val="600"/>
              </a:spcBef>
              <a:spcAft>
                <a:spcPts val="0"/>
              </a:spcAft>
            </a:pPr>
            <a:r>
              <a:rPr lang="en"/>
              <a:t>Exception Handling</a:t>
            </a:r>
          </a:p>
          <a:p>
            <a:pPr indent="-228600" lvl="0" marL="457200" marR="0" rtl="0" algn="l">
              <a:lnSpc>
                <a:spcPct val="100000"/>
              </a:lnSpc>
              <a:spcBef>
                <a:spcPts val="600"/>
              </a:spcBef>
              <a:spcAft>
                <a:spcPts val="0"/>
              </a:spcAft>
            </a:pPr>
            <a:r>
              <a:rPr lang="en"/>
              <a:t>Concurrency</a:t>
            </a:r>
          </a:p>
        </p:txBody>
      </p: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State-Dependent Behavior</a:t>
            </a:r>
          </a:p>
        </p:txBody>
      </p:sp>
      <p:sp>
        <p:nvSpPr>
          <p:cNvPr id="90" name="Shape 90"/>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The behavior of a method depends on the current state of the object.</a:t>
            </a:r>
          </a:p>
          <a:p>
            <a:pPr indent="-381000" lvl="0" marL="457200" marR="0" rtl="0" algn="l">
              <a:lnSpc>
                <a:spcPct val="100000"/>
              </a:lnSpc>
              <a:spcBef>
                <a:spcPts val="600"/>
              </a:spcBef>
              <a:spcAft>
                <a:spcPts val="0"/>
              </a:spcAft>
              <a:buSzPct val="100000"/>
            </a:pPr>
            <a:r>
              <a:rPr lang="en" sz="2400"/>
              <a:t>Two objects might return different results if their state differs.</a:t>
            </a:r>
          </a:p>
          <a:p>
            <a:pPr indent="-381000" lvl="0" marL="457200" marR="0" rtl="0" algn="l">
              <a:lnSpc>
                <a:spcPct val="100000"/>
              </a:lnSpc>
              <a:spcBef>
                <a:spcPts val="600"/>
              </a:spcBef>
              <a:spcAft>
                <a:spcPts val="0"/>
              </a:spcAft>
              <a:buSzPct val="100000"/>
            </a:pPr>
            <a:r>
              <a:rPr lang="en" sz="2400"/>
              <a:t>Here - the contents of slots determines the legality of the model configuration.</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
        <p:nvSpPr>
          <p:cNvPr id="92" name="Shape 92"/>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100">
                <a:latin typeface="Courier New"/>
                <a:ea typeface="Courier New"/>
                <a:cs typeface="Courier New"/>
                <a:sym typeface="Courier New"/>
              </a:rPr>
              <a:t>public class Model extends Orders.CompositeItem{</a:t>
            </a:r>
          </a:p>
          <a:p>
            <a:pPr lvl="0" rtl="0">
              <a:spcBef>
                <a:spcPts val="0"/>
              </a:spcBef>
              <a:buNone/>
            </a:pPr>
            <a:r>
              <a:rPr lang="en" sz="1100">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public String modelID;</a:t>
            </a:r>
          </a:p>
          <a:p>
            <a:pPr lvl="0" rtl="0">
              <a:spcBef>
                <a:spcPts val="0"/>
              </a:spcBef>
              <a:buNone/>
            </a:pPr>
            <a:r>
              <a:rPr lang="en" sz="1100">
                <a:solidFill>
                  <a:srgbClr val="000000"/>
                </a:solidFill>
                <a:latin typeface="Courier New"/>
                <a:ea typeface="Courier New"/>
                <a:cs typeface="Courier New"/>
                <a:sym typeface="Courier New"/>
              </a:rPr>
              <a:t>	private int baseWeight;</a:t>
            </a:r>
          </a:p>
          <a:p>
            <a:pPr lvl="0" rtl="0">
              <a:spcBef>
                <a:spcPts val="0"/>
              </a:spcBef>
              <a:buNone/>
            </a:pPr>
            <a:r>
              <a:rPr lang="en" sz="1100">
                <a:solidFill>
                  <a:srgbClr val="000000"/>
                </a:solidFill>
                <a:latin typeface="Courier New"/>
                <a:ea typeface="Courier New"/>
                <a:cs typeface="Courier New"/>
                <a:sym typeface="Courier New"/>
              </a:rPr>
              <a:t>	private int heightCm, widthCM, depthCM;</a:t>
            </a:r>
          </a:p>
          <a:p>
            <a:pPr lvl="0" rtl="0">
              <a:spcBef>
                <a:spcPts val="0"/>
              </a:spcBef>
              <a:buNone/>
            </a:pPr>
            <a:r>
              <a:rPr lang="en" sz="1100">
                <a:solidFill>
                  <a:srgbClr val="0000FF"/>
                </a:solidFill>
                <a:latin typeface="Courier New"/>
                <a:ea typeface="Courier New"/>
                <a:cs typeface="Courier New"/>
                <a:sym typeface="Courier New"/>
              </a:rPr>
              <a:t>	private Slot[] slots;</a:t>
            </a:r>
          </a:p>
          <a:p>
            <a:pPr lvl="0" rtl="0">
              <a:spcBef>
                <a:spcPts val="0"/>
              </a:spcBef>
              <a:buNone/>
            </a:pPr>
            <a:r>
              <a:rPr lang="en" sz="1100">
                <a:solidFill>
                  <a:srgbClr val="0000FF"/>
                </a:solidFill>
                <a:latin typeface="Courier New"/>
                <a:ea typeface="Courier New"/>
                <a:cs typeface="Courier New"/>
                <a:sym typeface="Courier New"/>
              </a:rPr>
              <a:t>	private boolean legalConfig = false;</a:t>
            </a:r>
          </a:p>
          <a:p>
            <a:pPr lvl="0" rtl="0">
              <a:spcBef>
                <a:spcPts val="0"/>
              </a:spcBef>
              <a:buNone/>
            </a:pPr>
            <a:r>
              <a:rPr lang="en" sz="1100">
                <a:solidFill>
                  <a:srgbClr val="0000FF"/>
                </a:solidFill>
                <a:latin typeface="Courier New"/>
                <a:ea typeface="Courier New"/>
                <a:cs typeface="Courier New"/>
                <a:sym typeface="Courier New"/>
              </a:rPr>
              <a:t>	</a:t>
            </a:r>
            <a:r>
              <a:rPr lang="en" sz="1100">
                <a:solidFill>
                  <a:srgbClr val="000000"/>
                </a:solidFill>
                <a:latin typeface="Courier New"/>
                <a:ea typeface="Courier New"/>
                <a:cs typeface="Courier New"/>
                <a:sym typeface="Courier New"/>
              </a:rPr>
              <a:t>private static final String NoModel = “NO MODEL SELECTED”;</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en" sz="1100">
                <a:latin typeface="Courier New"/>
                <a:ea typeface="Courier New"/>
                <a:cs typeface="Courier New"/>
                <a:sym typeface="Courier New"/>
              </a:rPr>
              <a:t>	</a:t>
            </a:r>
            <a:r>
              <a:rPr b="1" lang="en" sz="1100">
                <a:latin typeface="Courier New"/>
                <a:ea typeface="Courier New"/>
                <a:cs typeface="Courier New"/>
                <a:sym typeface="Courier New"/>
              </a:rPr>
              <a:t>private void checkConfiguration(){</a:t>
            </a:r>
          </a:p>
          <a:p>
            <a:pPr lvl="0" rtl="0">
              <a:spcBef>
                <a:spcPts val="0"/>
              </a:spcBef>
              <a:buNone/>
            </a:pPr>
            <a:r>
              <a:rPr b="1" lang="en" sz="1100">
                <a:latin typeface="Courier New"/>
                <a:ea typeface="Courier New"/>
                <a:cs typeface="Courier New"/>
                <a:sym typeface="Courier New"/>
              </a:rPr>
              <a:t>		legalConfig = true;</a:t>
            </a:r>
          </a:p>
          <a:p>
            <a:pPr lvl="0" rtl="0">
              <a:spcBef>
                <a:spcPts val="0"/>
              </a:spcBef>
              <a:buNone/>
            </a:pPr>
            <a:r>
              <a:rPr b="1" lang="en" sz="1100">
                <a:latin typeface="Courier New"/>
                <a:ea typeface="Courier New"/>
                <a:cs typeface="Courier New"/>
                <a:sym typeface="Courier New"/>
              </a:rPr>
              <a:t>		for(int i=0; i&lt; slots.length; ++i){</a:t>
            </a:r>
          </a:p>
          <a:p>
            <a:pPr lvl="0" rtl="0">
              <a:spcBef>
                <a:spcPts val="0"/>
              </a:spcBef>
              <a:buNone/>
            </a:pPr>
            <a:r>
              <a:rPr b="1" lang="en" sz="1100">
                <a:latin typeface="Courier New"/>
                <a:ea typeface="Courier New"/>
                <a:cs typeface="Courier New"/>
                <a:sym typeface="Courier New"/>
              </a:rPr>
              <a:t>			Slot slot = slots[i]</a:t>
            </a:r>
          </a:p>
          <a:p>
            <a:pPr lvl="0" rtl="0">
              <a:spcBef>
                <a:spcPts val="0"/>
              </a:spcBef>
              <a:buNone/>
            </a:pPr>
            <a:r>
              <a:rPr b="1" lang="en" sz="1100">
                <a:latin typeface="Courier New"/>
                <a:ea typeface="Courier New"/>
                <a:cs typeface="Courier New"/>
                <a:sym typeface="Courier New"/>
              </a:rPr>
              <a:t>			if(slot.required &amp;&amp; </a:t>
            </a:r>
            <a:br>
              <a:rPr b="1" lang="en" sz="1100">
                <a:latin typeface="Courier New"/>
                <a:ea typeface="Courier New"/>
                <a:cs typeface="Courier New"/>
                <a:sym typeface="Courier New"/>
              </a:rPr>
            </a:br>
            <a:r>
              <a:rPr b="1" lang="en" sz="1100">
                <a:latin typeface="Courier New"/>
                <a:ea typeface="Courier New"/>
                <a:cs typeface="Courier New"/>
                <a:sym typeface="Courier New"/>
              </a:rPr>
              <a:t>					! slot.isBound()){</a:t>
            </a:r>
          </a:p>
          <a:p>
            <a:pPr lvl="0" rtl="0">
              <a:spcBef>
                <a:spcPts val="0"/>
              </a:spcBef>
              <a:buNone/>
            </a:pPr>
            <a:r>
              <a:rPr b="1" lang="en" sz="1100">
                <a:latin typeface="Courier New"/>
                <a:ea typeface="Courier New"/>
                <a:cs typeface="Courier New"/>
                <a:sym typeface="Courier New"/>
              </a:rPr>
              <a:t>				legalConfig= false;</a:t>
            </a:r>
          </a:p>
          <a:p>
            <a:pPr lvl="0" rtl="0">
              <a:spcBef>
                <a:spcPts val="0"/>
              </a:spcBef>
              <a:buNone/>
            </a:pPr>
            <a:r>
              <a:rPr b="1" lang="en" sz="1100">
                <a:latin typeface="Courier New"/>
                <a:ea typeface="Courier New"/>
                <a:cs typeface="Courier New"/>
                <a:sym typeface="Courier New"/>
              </a:rPr>
              <a:t>			}</a:t>
            </a:r>
          </a:p>
          <a:p>
            <a:pPr lvl="0" rtl="0">
              <a:spcBef>
                <a:spcPts val="0"/>
              </a:spcBef>
              <a:buNone/>
            </a:pPr>
            <a:r>
              <a:rPr b="1" lang="en" sz="1100">
                <a:latin typeface="Courier New"/>
                <a:ea typeface="Courier New"/>
                <a:cs typeface="Courier New"/>
                <a:sym typeface="Courier New"/>
              </a:rPr>
              <a:t>		}</a:t>
            </a:r>
          </a:p>
          <a:p>
            <a:pPr lvl="0" rtl="0">
              <a:spcBef>
                <a:spcPts val="0"/>
              </a:spcBef>
              <a:buNone/>
            </a:pPr>
            <a:r>
              <a:rPr b="1" lang="en" sz="1100">
                <a:latin typeface="Courier New"/>
                <a:ea typeface="Courier New"/>
                <a:cs typeface="Courier New"/>
                <a:sym typeface="Courier New"/>
              </a:rPr>
              <a:t>	}</a:t>
            </a:r>
          </a:p>
          <a:p>
            <a:pPr lvl="0">
              <a:spcBef>
                <a:spcPts val="0"/>
              </a:spcBef>
              <a:buNone/>
            </a:pPr>
            <a:r>
              <a:rPr lang="en" sz="1100">
                <a:latin typeface="Courier New"/>
                <a:ea typeface="Courier New"/>
                <a:cs typeface="Courier New"/>
                <a:sym typeface="Courier New"/>
              </a:rPr>
              <a:t>}</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Encapsulation</a:t>
            </a:r>
          </a:p>
        </p:txBody>
      </p:sp>
      <p:sp>
        <p:nvSpPr>
          <p:cNvPr id="98" name="Shape 98"/>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pPr>
            <a:r>
              <a:rPr lang="en" sz="2000"/>
              <a:t>Classes may have public and private members.</a:t>
            </a:r>
          </a:p>
          <a:p>
            <a:pPr indent="-355600" lvl="0" marL="457200" marR="0" rtl="0" algn="l">
              <a:lnSpc>
                <a:spcPct val="100000"/>
              </a:lnSpc>
              <a:spcBef>
                <a:spcPts val="600"/>
              </a:spcBef>
              <a:spcAft>
                <a:spcPts val="0"/>
              </a:spcAft>
              <a:buSzPct val="100000"/>
            </a:pPr>
            <a:r>
              <a:rPr lang="en" sz="2000"/>
              <a:t>Other objects must work with public methods and variables.</a:t>
            </a:r>
          </a:p>
          <a:p>
            <a:pPr indent="-355600" lvl="0" marL="457200" marR="0" rtl="0" algn="l">
              <a:lnSpc>
                <a:spcPct val="100000"/>
              </a:lnSpc>
              <a:spcBef>
                <a:spcPts val="600"/>
              </a:spcBef>
              <a:spcAft>
                <a:spcPts val="0"/>
              </a:spcAft>
              <a:buSzPct val="100000"/>
            </a:pPr>
            <a:r>
              <a:rPr lang="en" sz="2000"/>
              <a:t>To run a test, we may not be able to put an object in particular states.</a:t>
            </a:r>
          </a:p>
          <a:p>
            <a:pPr indent="-355600" lvl="0" marL="457200" marR="0" rtl="0" algn="l">
              <a:lnSpc>
                <a:spcPct val="100000"/>
              </a:lnSpc>
              <a:spcBef>
                <a:spcPts val="600"/>
              </a:spcBef>
              <a:spcAft>
                <a:spcPts val="0"/>
              </a:spcAft>
              <a:buSzPct val="100000"/>
            </a:pPr>
            <a:r>
              <a:rPr lang="en" sz="2000"/>
              <a:t>To check test results, we may need access to private information.</a:t>
            </a:r>
          </a:p>
        </p:txBody>
      </p:sp>
      <p:sp>
        <p:nvSpPr>
          <p:cNvPr id="99" name="Shape 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
        <p:nvSpPr>
          <p:cNvPr id="100" name="Shape 100"/>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100">
                <a:latin typeface="Courier New"/>
                <a:ea typeface="Courier New"/>
                <a:cs typeface="Courier New"/>
                <a:sym typeface="Courier New"/>
              </a:rPr>
              <a:t>public class Model extends Orders.CompositeItem{</a:t>
            </a:r>
          </a:p>
          <a:p>
            <a:pPr lvl="0" rtl="0">
              <a:spcBef>
                <a:spcPts val="0"/>
              </a:spcBef>
              <a:buNone/>
            </a:pPr>
            <a:r>
              <a:rPr lang="en" sz="1100">
                <a:latin typeface="Courier New"/>
                <a:ea typeface="Courier New"/>
                <a:cs typeface="Courier New"/>
                <a:sym typeface="Courier New"/>
              </a:rPr>
              <a:t>	</a:t>
            </a:r>
            <a:r>
              <a:rPr lang="en" sz="1100">
                <a:solidFill>
                  <a:srgbClr val="0000FF"/>
                </a:solidFill>
                <a:latin typeface="Courier New"/>
                <a:ea typeface="Courier New"/>
                <a:cs typeface="Courier New"/>
                <a:sym typeface="Courier New"/>
              </a:rPr>
              <a:t>public String modelID;</a:t>
            </a:r>
          </a:p>
          <a:p>
            <a:pPr lvl="0" rtl="0">
              <a:spcBef>
                <a:spcPts val="0"/>
              </a:spcBef>
              <a:buNone/>
            </a:pPr>
            <a:r>
              <a:rPr lang="en" sz="1100">
                <a:solidFill>
                  <a:srgbClr val="000000"/>
                </a:solidFill>
                <a:latin typeface="Courier New"/>
                <a:ea typeface="Courier New"/>
                <a:cs typeface="Courier New"/>
                <a:sym typeface="Courier New"/>
              </a:rPr>
              <a:t>	</a:t>
            </a:r>
            <a:r>
              <a:rPr lang="en" sz="1100">
                <a:solidFill>
                  <a:srgbClr val="FF0000"/>
                </a:solidFill>
                <a:latin typeface="Courier New"/>
                <a:ea typeface="Courier New"/>
                <a:cs typeface="Courier New"/>
                <a:sym typeface="Courier New"/>
              </a:rPr>
              <a:t>private int baseWeight;</a:t>
            </a:r>
          </a:p>
          <a:p>
            <a:pPr lvl="0" rtl="0">
              <a:spcBef>
                <a:spcPts val="0"/>
              </a:spcBef>
              <a:buNone/>
            </a:pPr>
            <a:r>
              <a:rPr lang="en" sz="1100">
                <a:solidFill>
                  <a:srgbClr val="FF0000"/>
                </a:solidFill>
                <a:latin typeface="Courier New"/>
                <a:ea typeface="Courier New"/>
                <a:cs typeface="Courier New"/>
                <a:sym typeface="Courier New"/>
              </a:rPr>
              <a:t>	private int heightCm, widthCM, depthCM;</a:t>
            </a:r>
          </a:p>
          <a:p>
            <a:pPr lvl="0" rtl="0">
              <a:spcBef>
                <a:spcPts val="0"/>
              </a:spcBef>
              <a:buNone/>
            </a:pPr>
            <a:r>
              <a:rPr lang="en" sz="1100">
                <a:solidFill>
                  <a:srgbClr val="FF0000"/>
                </a:solidFill>
                <a:latin typeface="Courier New"/>
                <a:ea typeface="Courier New"/>
                <a:cs typeface="Courier New"/>
                <a:sym typeface="Courier New"/>
              </a:rPr>
              <a:t>	private Slot[] slots;</a:t>
            </a:r>
          </a:p>
          <a:p>
            <a:pPr lvl="0" rtl="0">
              <a:spcBef>
                <a:spcPts val="0"/>
              </a:spcBef>
              <a:buNone/>
            </a:pPr>
            <a:r>
              <a:rPr lang="en" sz="1100">
                <a:solidFill>
                  <a:srgbClr val="FF0000"/>
                </a:solidFill>
                <a:latin typeface="Courier New"/>
                <a:ea typeface="Courier New"/>
                <a:cs typeface="Courier New"/>
                <a:sym typeface="Courier New"/>
              </a:rPr>
              <a:t>	private boolean legalConfig = false;</a:t>
            </a:r>
          </a:p>
          <a:p>
            <a:pPr lvl="0" rtl="0">
              <a:spcBef>
                <a:spcPts val="0"/>
              </a:spcBef>
              <a:buNone/>
            </a:pPr>
            <a:r>
              <a:rPr lang="en" sz="1100">
                <a:solidFill>
                  <a:srgbClr val="0000FF"/>
                </a:solidFill>
                <a:latin typeface="Courier New"/>
                <a:ea typeface="Courier New"/>
                <a:cs typeface="Courier New"/>
                <a:sym typeface="Courier New"/>
              </a:rPr>
              <a:t>	</a:t>
            </a:r>
            <a:r>
              <a:rPr lang="en" sz="1100">
                <a:solidFill>
                  <a:srgbClr val="FF0000"/>
                </a:solidFill>
                <a:latin typeface="Courier New"/>
                <a:ea typeface="Courier New"/>
                <a:cs typeface="Courier New"/>
                <a:sym typeface="Courier New"/>
              </a:rPr>
              <a:t>private static final String NoModel = “NO MODEL SELECTED”;</a:t>
            </a:r>
          </a:p>
          <a:p>
            <a:pPr lvl="0" rtl="0">
              <a:spcBef>
                <a:spcPts val="0"/>
              </a:spcBef>
              <a:buNone/>
            </a:pPr>
            <a:r>
              <a:t/>
            </a:r>
            <a:endParaRPr sz="1100">
              <a:latin typeface="Courier New"/>
              <a:ea typeface="Courier New"/>
              <a:cs typeface="Courier New"/>
              <a:sym typeface="Courier New"/>
            </a:endParaRPr>
          </a:p>
          <a:p>
            <a:pPr lvl="0" rtl="0">
              <a:spcBef>
                <a:spcPts val="0"/>
              </a:spcBef>
              <a:buNone/>
            </a:pPr>
            <a:r>
              <a:rPr lang="en" sz="1100">
                <a:latin typeface="Courier New"/>
                <a:ea typeface="Courier New"/>
                <a:cs typeface="Courier New"/>
                <a:sym typeface="Courier New"/>
              </a:rPr>
              <a:t>	</a:t>
            </a:r>
            <a:r>
              <a:rPr b="1" lang="en" sz="1100">
                <a:solidFill>
                  <a:srgbClr val="FF0000"/>
                </a:solidFill>
                <a:latin typeface="Courier New"/>
                <a:ea typeface="Courier New"/>
                <a:cs typeface="Courier New"/>
                <a:sym typeface="Courier New"/>
              </a:rPr>
              <a:t>private void checkConfiguration(){</a:t>
            </a:r>
          </a:p>
          <a:p>
            <a:pPr lvl="0" rtl="0">
              <a:spcBef>
                <a:spcPts val="0"/>
              </a:spcBef>
              <a:buNone/>
            </a:pPr>
            <a:r>
              <a:rPr b="1" lang="en" sz="1100">
                <a:solidFill>
                  <a:srgbClr val="FF0000"/>
                </a:solidFill>
                <a:latin typeface="Courier New"/>
                <a:ea typeface="Courier New"/>
                <a:cs typeface="Courier New"/>
                <a:sym typeface="Courier New"/>
              </a:rPr>
              <a:t>		...</a:t>
            </a:r>
          </a:p>
          <a:p>
            <a:pPr lvl="0" rtl="0">
              <a:spcBef>
                <a:spcPts val="0"/>
              </a:spcBef>
              <a:buNone/>
            </a:pPr>
            <a:r>
              <a:rPr b="1" lang="en" sz="1100">
                <a:solidFill>
                  <a:srgbClr val="FF0000"/>
                </a:solidFill>
                <a:latin typeface="Courier New"/>
                <a:ea typeface="Courier New"/>
                <a:cs typeface="Courier New"/>
                <a:sym typeface="Courier New"/>
              </a:rPr>
              <a:t>	}</a:t>
            </a:r>
          </a:p>
          <a:p>
            <a:pPr lvl="0" rtl="0">
              <a:spcBef>
                <a:spcPts val="0"/>
              </a:spcBef>
              <a:buNone/>
            </a:pPr>
            <a:r>
              <a:t/>
            </a:r>
            <a:endParaRPr b="1" sz="1100">
              <a:latin typeface="Courier New"/>
              <a:ea typeface="Courier New"/>
              <a:cs typeface="Courier New"/>
              <a:sym typeface="Courier New"/>
            </a:endParaRPr>
          </a:p>
          <a:p>
            <a:pPr lvl="0" rtl="0">
              <a:spcBef>
                <a:spcPts val="0"/>
              </a:spcBef>
              <a:buNone/>
            </a:pPr>
            <a:r>
              <a:rPr b="1" lang="en" sz="1100">
                <a:latin typeface="Courier New"/>
                <a:ea typeface="Courier New"/>
                <a:cs typeface="Courier New"/>
                <a:sym typeface="Courier New"/>
              </a:rPr>
              <a:t>	</a:t>
            </a:r>
            <a:r>
              <a:rPr b="1" lang="en" sz="1100">
                <a:solidFill>
                  <a:srgbClr val="0000FF"/>
                </a:solidFill>
                <a:latin typeface="Courier New"/>
                <a:ea typeface="Courier New"/>
                <a:cs typeface="Courier New"/>
                <a:sym typeface="Courier New"/>
              </a:rPr>
              <a:t>public boolean isLegalConfiguration(){</a:t>
            </a:r>
          </a:p>
          <a:p>
            <a:pPr lvl="0" rtl="0">
              <a:spcBef>
                <a:spcPts val="0"/>
              </a:spcBef>
              <a:buNone/>
            </a:pPr>
            <a:r>
              <a:rPr b="1" lang="en" sz="1100">
                <a:solidFill>
                  <a:srgbClr val="0000FF"/>
                </a:solidFill>
                <a:latin typeface="Courier New"/>
                <a:ea typeface="Courier New"/>
                <a:cs typeface="Courier New"/>
                <a:sym typeface="Courier New"/>
              </a:rPr>
              <a:t>		if(!legalConfig){</a:t>
            </a:r>
          </a:p>
          <a:p>
            <a:pPr lvl="0" rtl="0">
              <a:spcBef>
                <a:spcPts val="0"/>
              </a:spcBef>
              <a:buNone/>
            </a:pPr>
            <a:r>
              <a:rPr b="1" lang="en" sz="1100">
                <a:solidFill>
                  <a:srgbClr val="0000FF"/>
                </a:solidFill>
                <a:latin typeface="Courier New"/>
                <a:ea typeface="Courier New"/>
                <a:cs typeface="Courier New"/>
                <a:sym typeface="Courier New"/>
              </a:rPr>
              <a:t>			this.checkConfiguration();</a:t>
            </a:r>
          </a:p>
          <a:p>
            <a:pPr lvl="0" rtl="0">
              <a:spcBef>
                <a:spcPts val="0"/>
              </a:spcBef>
              <a:buNone/>
            </a:pPr>
            <a:r>
              <a:rPr b="1" lang="en" sz="1100">
                <a:solidFill>
                  <a:srgbClr val="0000FF"/>
                </a:solidFill>
                <a:latin typeface="Courier New"/>
                <a:ea typeface="Courier New"/>
                <a:cs typeface="Courier New"/>
                <a:sym typeface="Courier New"/>
              </a:rPr>
              <a:t>		}</a:t>
            </a:r>
          </a:p>
          <a:p>
            <a:pPr lvl="0" rtl="0">
              <a:spcBef>
                <a:spcPts val="0"/>
              </a:spcBef>
              <a:buNone/>
            </a:pPr>
            <a:r>
              <a:rPr b="1" lang="en" sz="1100">
                <a:solidFill>
                  <a:srgbClr val="0000FF"/>
                </a:solidFill>
                <a:latin typeface="Courier New"/>
                <a:ea typeface="Courier New"/>
                <a:cs typeface="Courier New"/>
                <a:sym typeface="Courier New"/>
              </a:rPr>
              <a:t>		return legalConfig;</a:t>
            </a:r>
          </a:p>
          <a:p>
            <a:pPr lvl="0" rtl="0">
              <a:spcBef>
                <a:spcPts val="0"/>
              </a:spcBef>
              <a:buNone/>
            </a:pPr>
            <a:r>
              <a:rPr b="1" lang="en" sz="1100">
                <a:solidFill>
                  <a:srgbClr val="0000FF"/>
                </a:solidFill>
                <a:latin typeface="Courier New"/>
                <a:ea typeface="Courier New"/>
                <a:cs typeface="Courier New"/>
                <a:sym typeface="Courier New"/>
              </a:rPr>
              <a:t>	}</a:t>
            </a:r>
          </a:p>
          <a:p>
            <a:pPr lvl="0" rtl="0">
              <a:spcBef>
                <a:spcPts val="0"/>
              </a:spcBef>
              <a:buNone/>
            </a:pPr>
            <a:r>
              <a:rPr lang="en" sz="1100">
                <a:latin typeface="Courier New"/>
                <a:ea typeface="Courier New"/>
                <a:cs typeface="Courier New"/>
                <a:sym typeface="Courier New"/>
              </a:rPr>
              <a:t>}</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106" name="Shape 106"/>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We can define child classes that share attributes and operations based on a hierarchical relationship.</a:t>
            </a:r>
          </a:p>
          <a:p>
            <a:pPr indent="-368300" lvl="1" marL="914400" rtl="0">
              <a:spcBef>
                <a:spcPts val="600"/>
              </a:spcBef>
              <a:buSzPct val="100000"/>
            </a:pPr>
            <a:r>
              <a:rPr lang="en" sz="2200"/>
              <a:t>Allows the creation of specialized versions of classes without reimplementing functionality or including attributes and operations where they aren’t needed.</a:t>
            </a:r>
          </a:p>
          <a:p>
            <a:pPr indent="-368300" lvl="1" marL="914400" rtl="0">
              <a:spcBef>
                <a:spcPts val="600"/>
              </a:spcBef>
              <a:buSzPct val="100000"/>
            </a:pPr>
            <a:r>
              <a:rPr lang="en" sz="2200"/>
              <a:t>All objects of a child are both instances of that class and of the parent class.</a:t>
            </a:r>
          </a:p>
        </p:txBody>
      </p:sp>
      <p:sp>
        <p:nvSpPr>
          <p:cNvPr id="107" name="Shape 1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
        <p:nvSpPr>
          <p:cNvPr id="108" name="Shape 108"/>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a:spcBef>
                <a:spcPts val="0"/>
              </a:spcBef>
              <a:buNone/>
            </a:pPr>
            <a:r>
              <a:rPr lang="en" sz="900"/>
              <a:t>+getWeightGm(): integer</a:t>
            </a:r>
          </a:p>
        </p:txBody>
      </p:sp>
      <p:cxnSp>
        <p:nvCxnSpPr>
          <p:cNvPr id="109" name="Shape 109"/>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110" name="Shape 110"/>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111" name="Shape 111"/>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112" name="Shape 112"/>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113" name="Shape 113"/>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114" name="Shape 114"/>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115" name="Shape 115"/>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116" name="Shape 116"/>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17" name="Shape 117"/>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118" name="Shape 118"/>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119" name="Shape 119"/>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Clr>
                <a:schemeClr val="dk1"/>
              </a:buClr>
              <a:buSzPct val="122222"/>
              <a:buFont typeface="Arial"/>
              <a:buNone/>
            </a:pPr>
            <a:r>
              <a:rPr lang="en" sz="900">
                <a:solidFill>
                  <a:schemeClr val="dk1"/>
                </a:solidFill>
              </a:rPr>
              <a:t>-heightCm: integer</a:t>
            </a:r>
          </a:p>
          <a:p>
            <a:pPr lvl="0" rtl="0">
              <a:spcBef>
                <a:spcPts val="0"/>
              </a:spcBef>
              <a:buClr>
                <a:schemeClr val="dk1"/>
              </a:buClr>
              <a:buSzPct val="122222"/>
              <a:buFont typeface="Arial"/>
              <a:buNone/>
            </a:pPr>
            <a:r>
              <a:rPr lang="en" sz="900">
                <a:solidFill>
                  <a:schemeClr val="dk1"/>
                </a:solidFill>
              </a:rPr>
              <a:t>-widthCm: ingeger</a:t>
            </a:r>
          </a:p>
          <a:p>
            <a:pPr lvl="0" rtl="0">
              <a:spcBef>
                <a:spcPts val="0"/>
              </a:spcBef>
              <a:buClr>
                <a:schemeClr val="dk1"/>
              </a:buClr>
              <a:buSzPct val="122222"/>
              <a:buFont typeface="Arial"/>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Clr>
                <a:schemeClr val="dk1"/>
              </a:buClr>
              <a:buSzPct val="122222"/>
              <a:buFont typeface="Arial"/>
              <a:buNone/>
            </a:pPr>
            <a:r>
              <a:rPr lang="en" sz="900">
                <a:solidFill>
                  <a:schemeClr val="dk1"/>
                </a:solidFill>
              </a:rPr>
              <a:t>+getHeightCm(): integer</a:t>
            </a:r>
          </a:p>
          <a:p>
            <a:pPr lvl="0" rtl="0">
              <a:spcBef>
                <a:spcPts val="0"/>
              </a:spcBef>
              <a:buClr>
                <a:schemeClr val="dk1"/>
              </a:buClr>
              <a:buSzPct val="122222"/>
              <a:buFont typeface="Arial"/>
              <a:buNone/>
            </a:pPr>
            <a:r>
              <a:rPr lang="en" sz="900">
                <a:solidFill>
                  <a:schemeClr val="dk1"/>
                </a:solidFill>
              </a:rPr>
              <a:t>+getWidthCm(): integer</a:t>
            </a:r>
          </a:p>
          <a:p>
            <a:pPr lvl="0" rtl="0">
              <a:spcBef>
                <a:spcPts val="0"/>
              </a:spcBef>
              <a:buClr>
                <a:schemeClr val="dk1"/>
              </a:buClr>
              <a:buSzPct val="122222"/>
              <a:buFont typeface="Arial"/>
              <a:buNone/>
            </a:pPr>
            <a:r>
              <a:rPr lang="en" sz="900">
                <a:solidFill>
                  <a:schemeClr val="dk1"/>
                </a:solidFill>
              </a:rPr>
              <a:t>+getDepthCm(): integer</a:t>
            </a:r>
          </a:p>
          <a:p>
            <a:pPr lvl="0" rtl="0">
              <a:spcBef>
                <a:spcPts val="0"/>
              </a:spcBef>
              <a:buClr>
                <a:schemeClr val="dk1"/>
              </a:buClr>
              <a:buSzPct val="122222"/>
              <a:buFont typeface="Arial"/>
              <a:buNone/>
            </a:pPr>
            <a:r>
              <a:rPr lang="en" sz="900">
                <a:solidFill>
                  <a:schemeClr val="dk1"/>
                </a:solidFill>
              </a:rPr>
              <a:t>+getWeightGm(): integer</a:t>
            </a:r>
          </a:p>
          <a:p>
            <a:pPr lvl="0" rtl="0">
              <a:spcBef>
                <a:spcPts val="0"/>
              </a:spcBef>
              <a:buNone/>
            </a:pPr>
            <a:r>
              <a:rPr lang="en" sz="900"/>
              <a:t>+isCompatible(): boolean</a:t>
            </a:r>
          </a:p>
        </p:txBody>
      </p:sp>
      <p:cxnSp>
        <p:nvCxnSpPr>
          <p:cNvPr id="120" name="Shape 120"/>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21" name="Shape 121"/>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22" name="Shape 122"/>
          <p:cNvCxnSpPr>
            <a:stCxn id="111" idx="0"/>
            <a:endCxn id="108"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123" name="Shape 123"/>
          <p:cNvCxnSpPr>
            <a:stCxn id="114" idx="0"/>
            <a:endCxn id="108"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124" name="Shape 124"/>
          <p:cNvCxnSpPr>
            <a:stCxn id="116" idx="0"/>
            <a:endCxn id="111"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125" name="Shape 125"/>
          <p:cNvCxnSpPr>
            <a:stCxn id="119" idx="0"/>
            <a:endCxn id="114"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